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91" r:id="rId4"/>
    <p:sldId id="393" r:id="rId5"/>
    <p:sldId id="394" r:id="rId6"/>
    <p:sldId id="395" r:id="rId7"/>
    <p:sldId id="386" r:id="rId8"/>
    <p:sldId id="396" r:id="rId9"/>
    <p:sldId id="397" r:id="rId10"/>
    <p:sldId id="359" r:id="rId11"/>
  </p:sldIdLst>
  <p:sldSz cx="12192000" cy="6858000"/>
  <p:notesSz cx="6797675" cy="9926638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B0604020202020204" charset="0"/>
      <p:regular r:id="rId17"/>
      <p:italic r:id="rId18"/>
    </p:embeddedFont>
    <p:embeddedFont>
      <p:font typeface="ＭＳ Ｐゴシック" panose="020B0600070205080204" pitchFamily="34" charset="-128"/>
      <p:regular r:id="rId19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9">
          <p15:clr>
            <a:srgbClr val="A4A3A4"/>
          </p15:clr>
        </p15:guide>
        <p15:guide id="2" pos="3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8ACC8"/>
    <a:srgbClr val="E6E6E6"/>
    <a:srgbClr val="4EA7C5"/>
    <a:srgbClr val="ECD6A5"/>
    <a:srgbClr val="FFF1CA"/>
    <a:srgbClr val="EC818C"/>
    <a:srgbClr val="D47079"/>
    <a:srgbClr val="84A354"/>
    <a:srgbClr val="3892AF"/>
    <a:srgbClr val="A8D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545" autoAdjust="0"/>
    <p:restoredTop sz="99467" autoAdjust="0"/>
  </p:normalViewPr>
  <p:slideViewPr>
    <p:cSldViewPr snapToGrid="0" showGuides="1">
      <p:cViewPr varScale="1">
        <p:scale>
          <a:sx n="117" d="100"/>
          <a:sy n="117" d="100"/>
        </p:scale>
        <p:origin x="-960" y="-90"/>
      </p:cViewPr>
      <p:guideLst>
        <p:guide orient="horz" pos="1529"/>
        <p:guide pos="3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-3570" y="72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5F124A-8E5D-456A-8C12-AF8365571A6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0F2E1A-BD12-4D7D-8126-A4DA379AD222}">
      <dgm:prSet/>
      <dgm:spPr/>
      <dgm:t>
        <a:bodyPr/>
        <a:lstStyle/>
        <a:p>
          <a:pPr rtl="0"/>
          <a:endParaRPr lang="ru-RU" dirty="0"/>
        </a:p>
      </dgm:t>
    </dgm:pt>
    <dgm:pt modelId="{0221725B-F865-4B9A-A837-257CD96D8348}" type="parTrans" cxnId="{29909E6F-34CA-46A6-9E66-73888007C93C}">
      <dgm:prSet/>
      <dgm:spPr/>
      <dgm:t>
        <a:bodyPr/>
        <a:lstStyle/>
        <a:p>
          <a:endParaRPr lang="ru-RU"/>
        </a:p>
      </dgm:t>
    </dgm:pt>
    <dgm:pt modelId="{5760E5E8-EEED-4402-8086-6F302FB64E57}" type="sibTrans" cxnId="{29909E6F-34CA-46A6-9E66-73888007C93C}">
      <dgm:prSet/>
      <dgm:spPr/>
      <dgm:t>
        <a:bodyPr/>
        <a:lstStyle/>
        <a:p>
          <a:endParaRPr lang="ru-RU"/>
        </a:p>
      </dgm:t>
    </dgm:pt>
    <dgm:pt modelId="{B61EA030-3838-4C78-ADFC-D609155985BA}">
      <dgm:prSet/>
      <dgm:spPr/>
      <dgm:t>
        <a:bodyPr/>
        <a:lstStyle/>
        <a:p>
          <a:pPr rtl="0"/>
          <a:endParaRPr lang="ru-RU" dirty="0"/>
        </a:p>
      </dgm:t>
    </dgm:pt>
    <dgm:pt modelId="{4FD1E19E-F434-4894-BB93-9CBCCD42725F}" type="parTrans" cxnId="{7E574D54-ED23-4A41-9A2C-7D9776BD6559}">
      <dgm:prSet/>
      <dgm:spPr/>
      <dgm:t>
        <a:bodyPr/>
        <a:lstStyle/>
        <a:p>
          <a:endParaRPr lang="ru-RU"/>
        </a:p>
      </dgm:t>
    </dgm:pt>
    <dgm:pt modelId="{90150CBC-50F4-4C83-9431-C8FF739EAE5A}" type="sibTrans" cxnId="{7E574D54-ED23-4A41-9A2C-7D9776BD6559}">
      <dgm:prSet/>
      <dgm:spPr/>
      <dgm:t>
        <a:bodyPr/>
        <a:lstStyle/>
        <a:p>
          <a:endParaRPr lang="ru-RU"/>
        </a:p>
      </dgm:t>
    </dgm:pt>
    <dgm:pt modelId="{8AA6BAA2-6EC7-4C3D-8878-216A43E6FBB7}">
      <dgm:prSet/>
      <dgm:spPr/>
      <dgm:t>
        <a:bodyPr/>
        <a:lstStyle/>
        <a:p>
          <a:pPr rtl="0"/>
          <a:endParaRPr lang="ru-RU" dirty="0"/>
        </a:p>
      </dgm:t>
    </dgm:pt>
    <dgm:pt modelId="{3A20B967-4815-4CBC-BD5F-828AA4E0761C}" type="parTrans" cxnId="{4D0AE258-C537-476D-9DC2-0087BEE54E9E}">
      <dgm:prSet/>
      <dgm:spPr/>
      <dgm:t>
        <a:bodyPr/>
        <a:lstStyle/>
        <a:p>
          <a:endParaRPr lang="ru-RU"/>
        </a:p>
      </dgm:t>
    </dgm:pt>
    <dgm:pt modelId="{DD824236-A0D8-4E1A-AE65-6BC789A34474}" type="sibTrans" cxnId="{4D0AE258-C537-476D-9DC2-0087BEE54E9E}">
      <dgm:prSet/>
      <dgm:spPr/>
      <dgm:t>
        <a:bodyPr/>
        <a:lstStyle/>
        <a:p>
          <a:endParaRPr lang="ru-RU"/>
        </a:p>
      </dgm:t>
    </dgm:pt>
    <dgm:pt modelId="{ED001566-5517-4E22-BD70-06D66E314711}">
      <dgm:prSet custT="1"/>
      <dgm:spPr/>
      <dgm:t>
        <a:bodyPr/>
        <a:lstStyle/>
        <a:p>
          <a:pPr rtl="0">
            <a:lnSpc>
              <a:spcPct val="120000"/>
            </a:lnSpc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Условия предоставления субсидии предусматривают достижение показателя результативности в году следующем за годом ее предоставления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59F9B5-E4AD-4CEA-8026-674B5C7D2D29}" type="parTrans" cxnId="{EAAA26E4-7F87-4052-8E1F-4B9D4D686EB0}">
      <dgm:prSet/>
      <dgm:spPr/>
      <dgm:t>
        <a:bodyPr/>
        <a:lstStyle/>
        <a:p>
          <a:endParaRPr lang="ru-RU"/>
        </a:p>
      </dgm:t>
    </dgm:pt>
    <dgm:pt modelId="{661BEEF4-D631-418C-9A3A-838C7578D5A8}" type="sibTrans" cxnId="{EAAA26E4-7F87-4052-8E1F-4B9D4D686EB0}">
      <dgm:prSet/>
      <dgm:spPr/>
      <dgm:t>
        <a:bodyPr/>
        <a:lstStyle/>
        <a:p>
          <a:endParaRPr lang="ru-RU"/>
        </a:p>
      </dgm:t>
    </dgm:pt>
    <dgm:pt modelId="{1C03B014-FC47-40E6-BBCF-A8BAB0B2D508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ГРБС некорректно произвел расчет суммы средств, подлежащих возврату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149985-9115-4852-B18E-8E09715DEF29}" type="parTrans" cxnId="{5BAD19FB-4DE5-4026-B6A4-4181469ED58A}">
      <dgm:prSet/>
      <dgm:spPr/>
      <dgm:t>
        <a:bodyPr/>
        <a:lstStyle/>
        <a:p>
          <a:endParaRPr lang="ru-RU"/>
        </a:p>
      </dgm:t>
    </dgm:pt>
    <dgm:pt modelId="{196A8377-8897-4906-90AA-DC6BC109E41E}" type="sibTrans" cxnId="{5BAD19FB-4DE5-4026-B6A4-4181469ED58A}">
      <dgm:prSet/>
      <dgm:spPr/>
      <dgm:t>
        <a:bodyPr/>
        <a:lstStyle/>
        <a:p>
          <a:endParaRPr lang="ru-RU"/>
        </a:p>
      </dgm:t>
    </dgm:pt>
    <dgm:pt modelId="{13A66E64-0551-46CA-A9E1-BD39EF953AFB}">
      <dgm:prSet/>
      <dgm:spPr/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2CA04C-5FB0-4847-B958-1DF38737A1D0}" type="parTrans" cxnId="{CABB38F2-E5F4-408E-883D-D1B5DBEDDAEE}">
      <dgm:prSet/>
      <dgm:spPr/>
      <dgm:t>
        <a:bodyPr/>
        <a:lstStyle/>
        <a:p>
          <a:endParaRPr lang="ru-RU"/>
        </a:p>
      </dgm:t>
    </dgm:pt>
    <dgm:pt modelId="{9614B433-F770-49D5-93BF-66347989EC40}" type="sibTrans" cxnId="{CABB38F2-E5F4-408E-883D-D1B5DBEDDAEE}">
      <dgm:prSet/>
      <dgm:spPr/>
      <dgm:t>
        <a:bodyPr/>
        <a:lstStyle/>
        <a:p>
          <a:endParaRPr lang="ru-RU"/>
        </a:p>
      </dgm:t>
    </dgm:pt>
    <dgm:pt modelId="{7D1D06A0-DDF8-4544-90F9-A0B35B49A3C4}">
      <dgm:prSet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B71D52-473B-43CD-9CD3-7EA36162BF19}" type="parTrans" cxnId="{D013FF42-7088-4191-AF40-4AE6F9FA5C19}">
      <dgm:prSet/>
      <dgm:spPr/>
      <dgm:t>
        <a:bodyPr/>
        <a:lstStyle/>
        <a:p>
          <a:endParaRPr lang="ru-RU"/>
        </a:p>
      </dgm:t>
    </dgm:pt>
    <dgm:pt modelId="{768927AF-31FE-440E-8F5B-333BE2591498}" type="sibTrans" cxnId="{D013FF42-7088-4191-AF40-4AE6F9FA5C19}">
      <dgm:prSet/>
      <dgm:spPr/>
      <dgm:t>
        <a:bodyPr/>
        <a:lstStyle/>
        <a:p>
          <a:endParaRPr lang="ru-RU"/>
        </a:p>
      </dgm:t>
    </dgm:pt>
    <dgm:pt modelId="{459A11A8-92CE-4779-85C2-42662B08437F}">
      <dgm:prSet custT="1"/>
      <dgm:spPr/>
      <dgm:t>
        <a:bodyPr/>
        <a:lstStyle/>
        <a:p>
          <a:pPr marL="0" marR="0" indent="0" algn="l" defTabSz="914400" rtl="0" eaLnBrk="1" fontAlgn="auto" latinLnBrk="0" hangingPunct="1">
            <a:lnSpc>
              <a:spcPct val="12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Порядок реализации в случае выявления нецелевого использования средств целевых межбюджетных трансфертов из федерального бюджета на уровне местного бюджета</a:t>
          </a:r>
        </a:p>
      </dgm:t>
    </dgm:pt>
    <dgm:pt modelId="{B363687E-1CFB-436C-A2D9-029AEA83544E}" type="parTrans" cxnId="{A7667F34-6B21-4CD3-85BC-0B4E65128620}">
      <dgm:prSet/>
      <dgm:spPr/>
      <dgm:t>
        <a:bodyPr/>
        <a:lstStyle/>
        <a:p>
          <a:endParaRPr lang="ru-RU"/>
        </a:p>
      </dgm:t>
    </dgm:pt>
    <dgm:pt modelId="{A835F518-8E99-4F44-AC6C-FA79DB2D9638}" type="sibTrans" cxnId="{A7667F34-6B21-4CD3-85BC-0B4E65128620}">
      <dgm:prSet/>
      <dgm:spPr/>
      <dgm:t>
        <a:bodyPr/>
        <a:lstStyle/>
        <a:p>
          <a:endParaRPr lang="ru-RU"/>
        </a:p>
      </dgm:t>
    </dgm:pt>
    <dgm:pt modelId="{690BEB33-E144-4459-81D6-2A425C4858F6}" type="pres">
      <dgm:prSet presAssocID="{9C5F124A-8E5D-456A-8C12-AF8365571A6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08258E-D293-470B-85BF-B2A533ACD493}" type="pres">
      <dgm:prSet presAssocID="{AF0F2E1A-BD12-4D7D-8126-A4DA379AD222}" presName="composite" presStyleCnt="0"/>
      <dgm:spPr/>
    </dgm:pt>
    <dgm:pt modelId="{D53475FC-B5B0-421F-8AE6-E61F58DC9450}" type="pres">
      <dgm:prSet presAssocID="{AF0F2E1A-BD12-4D7D-8126-A4DA379AD22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ADBC8-68B0-40BE-8C2A-86D30A7B9769}" type="pres">
      <dgm:prSet presAssocID="{AF0F2E1A-BD12-4D7D-8126-A4DA379AD22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DE983-4C7D-47E8-83CF-EC3903F7914C}" type="pres">
      <dgm:prSet presAssocID="{5760E5E8-EEED-4402-8086-6F302FB64E57}" presName="sp" presStyleCnt="0"/>
      <dgm:spPr/>
    </dgm:pt>
    <dgm:pt modelId="{7B851835-92A1-44AE-AA84-8FC37A0F0D8D}" type="pres">
      <dgm:prSet presAssocID="{B61EA030-3838-4C78-ADFC-D609155985BA}" presName="composite" presStyleCnt="0"/>
      <dgm:spPr/>
    </dgm:pt>
    <dgm:pt modelId="{F1F45E36-575E-4E42-AD04-F16AB7F6924D}" type="pres">
      <dgm:prSet presAssocID="{B61EA030-3838-4C78-ADFC-D609155985B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C499AC-1D9B-4302-B821-6A2E235E49AC}" type="pres">
      <dgm:prSet presAssocID="{B61EA030-3838-4C78-ADFC-D609155985B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E81CE4-CAD1-434D-A102-7AC245929B94}" type="pres">
      <dgm:prSet presAssocID="{90150CBC-50F4-4C83-9431-C8FF739EAE5A}" presName="sp" presStyleCnt="0"/>
      <dgm:spPr/>
    </dgm:pt>
    <dgm:pt modelId="{3E77A5B2-3C0F-4770-8C55-E5A2AB51D148}" type="pres">
      <dgm:prSet presAssocID="{8AA6BAA2-6EC7-4C3D-8878-216A43E6FBB7}" presName="composite" presStyleCnt="0"/>
      <dgm:spPr/>
    </dgm:pt>
    <dgm:pt modelId="{4B5F2F35-C8FE-466E-BE1F-59818E4F3C2D}" type="pres">
      <dgm:prSet presAssocID="{8AA6BAA2-6EC7-4C3D-8878-216A43E6FBB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CB195-618F-4E5B-A32E-1773385D4130}" type="pres">
      <dgm:prSet presAssocID="{8AA6BAA2-6EC7-4C3D-8878-216A43E6FBB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0E010F-F815-4FBC-B653-6A60BACC7C8A}" type="presOf" srcId="{B61EA030-3838-4C78-ADFC-D609155985BA}" destId="{F1F45E36-575E-4E42-AD04-F16AB7F6924D}" srcOrd="0" destOrd="0" presId="urn:microsoft.com/office/officeart/2005/8/layout/chevron2"/>
    <dgm:cxn modelId="{D013FF42-7088-4191-AF40-4AE6F9FA5C19}" srcId="{8AA6BAA2-6EC7-4C3D-8878-216A43E6FBB7}" destId="{7D1D06A0-DDF8-4544-90F9-A0B35B49A3C4}" srcOrd="2" destOrd="0" parTransId="{F4B71D52-473B-43CD-9CD3-7EA36162BF19}" sibTransId="{768927AF-31FE-440E-8F5B-333BE2591498}"/>
    <dgm:cxn modelId="{EAAA26E4-7F87-4052-8E1F-4B9D4D686EB0}" srcId="{AF0F2E1A-BD12-4D7D-8126-A4DA379AD222}" destId="{ED001566-5517-4E22-BD70-06D66E314711}" srcOrd="0" destOrd="0" parTransId="{7B59F9B5-E4AD-4CEA-8026-674B5C7D2D29}" sibTransId="{661BEEF4-D631-418C-9A3A-838C7578D5A8}"/>
    <dgm:cxn modelId="{FF7A8061-9D8A-439A-B8E7-316317E88167}" type="presOf" srcId="{8AA6BAA2-6EC7-4C3D-8878-216A43E6FBB7}" destId="{4B5F2F35-C8FE-466E-BE1F-59818E4F3C2D}" srcOrd="0" destOrd="0" presId="urn:microsoft.com/office/officeart/2005/8/layout/chevron2"/>
    <dgm:cxn modelId="{D1552D58-51A6-4079-A443-3E8483A24786}" type="presOf" srcId="{459A11A8-92CE-4779-85C2-42662B08437F}" destId="{888CB195-618F-4E5B-A32E-1773385D4130}" srcOrd="0" destOrd="1" presId="urn:microsoft.com/office/officeart/2005/8/layout/chevron2"/>
    <dgm:cxn modelId="{5BAD19FB-4DE5-4026-B6A4-4181469ED58A}" srcId="{B61EA030-3838-4C78-ADFC-D609155985BA}" destId="{1C03B014-FC47-40E6-BBCF-A8BAB0B2D508}" srcOrd="0" destOrd="0" parTransId="{32149985-9115-4852-B18E-8E09715DEF29}" sibTransId="{196A8377-8897-4906-90AA-DC6BC109E41E}"/>
    <dgm:cxn modelId="{7920132F-E72C-430C-9397-EC3DA6E6EB62}" type="presOf" srcId="{1C03B014-FC47-40E6-BBCF-A8BAB0B2D508}" destId="{3EC499AC-1D9B-4302-B821-6A2E235E49AC}" srcOrd="0" destOrd="0" presId="urn:microsoft.com/office/officeart/2005/8/layout/chevron2"/>
    <dgm:cxn modelId="{686E9C70-287E-4E98-AC5C-5BFB3C1465BA}" type="presOf" srcId="{ED001566-5517-4E22-BD70-06D66E314711}" destId="{1A0ADBC8-68B0-40BE-8C2A-86D30A7B9769}" srcOrd="0" destOrd="0" presId="urn:microsoft.com/office/officeart/2005/8/layout/chevron2"/>
    <dgm:cxn modelId="{A7667F34-6B21-4CD3-85BC-0B4E65128620}" srcId="{8AA6BAA2-6EC7-4C3D-8878-216A43E6FBB7}" destId="{459A11A8-92CE-4779-85C2-42662B08437F}" srcOrd="1" destOrd="0" parTransId="{B363687E-1CFB-436C-A2D9-029AEA83544E}" sibTransId="{A835F518-8E99-4F44-AC6C-FA79DB2D9638}"/>
    <dgm:cxn modelId="{7E574D54-ED23-4A41-9A2C-7D9776BD6559}" srcId="{9C5F124A-8E5D-456A-8C12-AF8365571A60}" destId="{B61EA030-3838-4C78-ADFC-D609155985BA}" srcOrd="1" destOrd="0" parTransId="{4FD1E19E-F434-4894-BB93-9CBCCD42725F}" sibTransId="{90150CBC-50F4-4C83-9431-C8FF739EAE5A}"/>
    <dgm:cxn modelId="{29909E6F-34CA-46A6-9E66-73888007C93C}" srcId="{9C5F124A-8E5D-456A-8C12-AF8365571A60}" destId="{AF0F2E1A-BD12-4D7D-8126-A4DA379AD222}" srcOrd="0" destOrd="0" parTransId="{0221725B-F865-4B9A-A837-257CD96D8348}" sibTransId="{5760E5E8-EEED-4402-8086-6F302FB64E57}"/>
    <dgm:cxn modelId="{CABB38F2-E5F4-408E-883D-D1B5DBEDDAEE}" srcId="{8AA6BAA2-6EC7-4C3D-8878-216A43E6FBB7}" destId="{13A66E64-0551-46CA-A9E1-BD39EF953AFB}" srcOrd="0" destOrd="0" parTransId="{D82CA04C-5FB0-4847-B958-1DF38737A1D0}" sibTransId="{9614B433-F770-49D5-93BF-66347989EC40}"/>
    <dgm:cxn modelId="{4D0AE258-C537-476D-9DC2-0087BEE54E9E}" srcId="{9C5F124A-8E5D-456A-8C12-AF8365571A60}" destId="{8AA6BAA2-6EC7-4C3D-8878-216A43E6FBB7}" srcOrd="2" destOrd="0" parTransId="{3A20B967-4815-4CBC-BD5F-828AA4E0761C}" sibTransId="{DD824236-A0D8-4E1A-AE65-6BC789A34474}"/>
    <dgm:cxn modelId="{EC22981A-FA83-46A8-AAC0-991594F6567F}" type="presOf" srcId="{AF0F2E1A-BD12-4D7D-8126-A4DA379AD222}" destId="{D53475FC-B5B0-421F-8AE6-E61F58DC9450}" srcOrd="0" destOrd="0" presId="urn:microsoft.com/office/officeart/2005/8/layout/chevron2"/>
    <dgm:cxn modelId="{AF8A95A4-E804-4C9D-92D5-05E3B279D1DE}" type="presOf" srcId="{9C5F124A-8E5D-456A-8C12-AF8365571A60}" destId="{690BEB33-E144-4459-81D6-2A425C4858F6}" srcOrd="0" destOrd="0" presId="urn:microsoft.com/office/officeart/2005/8/layout/chevron2"/>
    <dgm:cxn modelId="{51E26A1C-A00A-4D57-9C50-9B444FBED53F}" type="presOf" srcId="{13A66E64-0551-46CA-A9E1-BD39EF953AFB}" destId="{888CB195-618F-4E5B-A32E-1773385D4130}" srcOrd="0" destOrd="0" presId="urn:microsoft.com/office/officeart/2005/8/layout/chevron2"/>
    <dgm:cxn modelId="{464CCC07-9E10-4F4D-A910-EA5FB7DEFA1B}" type="presOf" srcId="{7D1D06A0-DDF8-4544-90F9-A0B35B49A3C4}" destId="{888CB195-618F-4E5B-A32E-1773385D4130}" srcOrd="0" destOrd="2" presId="urn:microsoft.com/office/officeart/2005/8/layout/chevron2"/>
    <dgm:cxn modelId="{49CADBF9-CB38-4656-90F3-A94DDE38D508}" type="presParOf" srcId="{690BEB33-E144-4459-81D6-2A425C4858F6}" destId="{6108258E-D293-470B-85BF-B2A533ACD493}" srcOrd="0" destOrd="0" presId="urn:microsoft.com/office/officeart/2005/8/layout/chevron2"/>
    <dgm:cxn modelId="{3B57C953-ED6C-41EA-922C-C1A3A7211B6A}" type="presParOf" srcId="{6108258E-D293-470B-85BF-B2A533ACD493}" destId="{D53475FC-B5B0-421F-8AE6-E61F58DC9450}" srcOrd="0" destOrd="0" presId="urn:microsoft.com/office/officeart/2005/8/layout/chevron2"/>
    <dgm:cxn modelId="{4969B282-0702-442D-B032-BDDA42AF7050}" type="presParOf" srcId="{6108258E-D293-470B-85BF-B2A533ACD493}" destId="{1A0ADBC8-68B0-40BE-8C2A-86D30A7B9769}" srcOrd="1" destOrd="0" presId="urn:microsoft.com/office/officeart/2005/8/layout/chevron2"/>
    <dgm:cxn modelId="{6C590CA9-1B7E-4E15-9E1E-51E3EE6D432F}" type="presParOf" srcId="{690BEB33-E144-4459-81D6-2A425C4858F6}" destId="{335DE983-4C7D-47E8-83CF-EC3903F7914C}" srcOrd="1" destOrd="0" presId="urn:microsoft.com/office/officeart/2005/8/layout/chevron2"/>
    <dgm:cxn modelId="{01CB5FB3-478D-4DF0-A68B-7F4AA0BA3FA1}" type="presParOf" srcId="{690BEB33-E144-4459-81D6-2A425C4858F6}" destId="{7B851835-92A1-44AE-AA84-8FC37A0F0D8D}" srcOrd="2" destOrd="0" presId="urn:microsoft.com/office/officeart/2005/8/layout/chevron2"/>
    <dgm:cxn modelId="{55B085B1-567F-4EE2-AB09-4513D7638006}" type="presParOf" srcId="{7B851835-92A1-44AE-AA84-8FC37A0F0D8D}" destId="{F1F45E36-575E-4E42-AD04-F16AB7F6924D}" srcOrd="0" destOrd="0" presId="urn:microsoft.com/office/officeart/2005/8/layout/chevron2"/>
    <dgm:cxn modelId="{51ECA14A-6FAE-4B7D-8564-9C883ED6EB73}" type="presParOf" srcId="{7B851835-92A1-44AE-AA84-8FC37A0F0D8D}" destId="{3EC499AC-1D9B-4302-B821-6A2E235E49AC}" srcOrd="1" destOrd="0" presId="urn:microsoft.com/office/officeart/2005/8/layout/chevron2"/>
    <dgm:cxn modelId="{D6844599-C948-4EF2-B8D9-971887E35F33}" type="presParOf" srcId="{690BEB33-E144-4459-81D6-2A425C4858F6}" destId="{C3E81CE4-CAD1-434D-A102-7AC245929B94}" srcOrd="3" destOrd="0" presId="urn:microsoft.com/office/officeart/2005/8/layout/chevron2"/>
    <dgm:cxn modelId="{7010E463-D289-4DE7-A555-C793A9978BB2}" type="presParOf" srcId="{690BEB33-E144-4459-81D6-2A425C4858F6}" destId="{3E77A5B2-3C0F-4770-8C55-E5A2AB51D148}" srcOrd="4" destOrd="0" presId="urn:microsoft.com/office/officeart/2005/8/layout/chevron2"/>
    <dgm:cxn modelId="{B861118F-F7BB-4EDD-9D05-9E0885905A13}" type="presParOf" srcId="{3E77A5B2-3C0F-4770-8C55-E5A2AB51D148}" destId="{4B5F2F35-C8FE-466E-BE1F-59818E4F3C2D}" srcOrd="0" destOrd="0" presId="urn:microsoft.com/office/officeart/2005/8/layout/chevron2"/>
    <dgm:cxn modelId="{FB1D569B-E85C-450A-8B48-DDA3AA34044A}" type="presParOf" srcId="{3E77A5B2-3C0F-4770-8C55-E5A2AB51D148}" destId="{888CB195-618F-4E5B-A32E-1773385D413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475FC-B5B0-421F-8AE6-E61F58DC9450}">
      <dsp:nvSpPr>
        <dsp:cNvPr id="0" name=""/>
        <dsp:cNvSpPr/>
      </dsp:nvSpPr>
      <dsp:spPr>
        <a:xfrm rot="5400000">
          <a:off x="-212446" y="214961"/>
          <a:ext cx="1416307" cy="9914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-5400000">
        <a:off x="1" y="498223"/>
        <a:ext cx="991415" cy="424892"/>
      </dsp:txXfrm>
    </dsp:sp>
    <dsp:sp modelId="{1A0ADBC8-68B0-40BE-8C2A-86D30A7B9769}">
      <dsp:nvSpPr>
        <dsp:cNvPr id="0" name=""/>
        <dsp:cNvSpPr/>
      </dsp:nvSpPr>
      <dsp:spPr>
        <a:xfrm rot="5400000">
          <a:off x="4645801" y="-3651870"/>
          <a:ext cx="920600" cy="82293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Условия предоставления субсидии предусматривают достижение показателя результативности в году следующем за годом ее предоставления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91415" y="47456"/>
        <a:ext cx="8184432" cy="830720"/>
      </dsp:txXfrm>
    </dsp:sp>
    <dsp:sp modelId="{F1F45E36-575E-4E42-AD04-F16AB7F6924D}">
      <dsp:nvSpPr>
        <dsp:cNvPr id="0" name=""/>
        <dsp:cNvSpPr/>
      </dsp:nvSpPr>
      <dsp:spPr>
        <a:xfrm rot="5400000">
          <a:off x="-212446" y="1434766"/>
          <a:ext cx="1416307" cy="9914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-5400000">
        <a:off x="1" y="1718028"/>
        <a:ext cx="991415" cy="424892"/>
      </dsp:txXfrm>
    </dsp:sp>
    <dsp:sp modelId="{3EC499AC-1D9B-4302-B821-6A2E235E49AC}">
      <dsp:nvSpPr>
        <dsp:cNvPr id="0" name=""/>
        <dsp:cNvSpPr/>
      </dsp:nvSpPr>
      <dsp:spPr>
        <a:xfrm rot="5400000">
          <a:off x="4645801" y="-2432065"/>
          <a:ext cx="920600" cy="82293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ГРБС некорректно произвел расчет суммы средств, подлежащих возврату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91415" y="1267261"/>
        <a:ext cx="8184432" cy="830720"/>
      </dsp:txXfrm>
    </dsp:sp>
    <dsp:sp modelId="{4B5F2F35-C8FE-466E-BE1F-59818E4F3C2D}">
      <dsp:nvSpPr>
        <dsp:cNvPr id="0" name=""/>
        <dsp:cNvSpPr/>
      </dsp:nvSpPr>
      <dsp:spPr>
        <a:xfrm rot="5400000">
          <a:off x="-212446" y="2654571"/>
          <a:ext cx="1416307" cy="9914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-5400000">
        <a:off x="1" y="2937833"/>
        <a:ext cx="991415" cy="424892"/>
      </dsp:txXfrm>
    </dsp:sp>
    <dsp:sp modelId="{888CB195-618F-4E5B-A32E-1773385D4130}">
      <dsp:nvSpPr>
        <dsp:cNvPr id="0" name=""/>
        <dsp:cNvSpPr/>
      </dsp:nvSpPr>
      <dsp:spPr>
        <a:xfrm rot="5400000">
          <a:off x="4645801" y="-1212260"/>
          <a:ext cx="920600" cy="82293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12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1" indent="0" algn="l" defTabSz="914400" rtl="0" eaLnBrk="1" fontAlgn="auto" latinLnBrk="0" hangingPunct="1">
            <a:lnSpc>
              <a:spcPct val="12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Порядок реализации в случае выявления нецелевого использования средств целевых межбюджетных трансфертов из федерального бюджета на уровне местного бюджета</a:t>
          </a:r>
        </a:p>
        <a:p>
          <a:pPr marL="0" marR="0" lvl="1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12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91415" y="2487066"/>
        <a:ext cx="8184432" cy="830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02CD810-4CFB-48A4-9501-627EBC4F866A}" type="datetimeFigureOut">
              <a:rPr lang="ru-RU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CC36EDC-88CA-4BE3-9E60-E4DECA58E5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97387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Добрый день, уважаемые коллеги!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своем сегодняшнем выступлении я хочу остановиться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следующих вопросах: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контрольных мероприятий Федерального казначейства в сфере межбюджетных отношений в 2017 году;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проводимой работе по итогам инвентаризации обязательств субъектов РФ по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софинансированию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субсидий из федерального бюджета;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взыскании средств в случае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недостижения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показателей результативности и нарушения графика строительно-монтажных работ, установленных соглашениями о предоставлении субсидий;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 остановлюсь на проверках расходования средств субвенций на оплату ЖКУ, проверках соблюдения условий предоставления бюджетных кредитов и проверках достоверности кредиторской задолженности.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C36EDC-88CA-4BE3-9E60-E4DECA58E542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1866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47651" y="4724401"/>
            <a:ext cx="6429375" cy="4724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Приведу краткую статистику по УБМП, направленным в связи с нарушением условий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 состоянию на 04.06.2018.</a:t>
            </a:r>
          </a:p>
          <a:p>
            <a:pPr>
              <a:spcBef>
                <a:spcPts val="0"/>
              </a:spcBef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Получено от ТОФК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305 проектов УБМП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–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2 668,0 млн рублей.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224 УБМП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Минфин России на сумму –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2 060,9 млн рублей.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Взыскано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средств –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589,0 млн рублей.</a:t>
            </a:r>
          </a:p>
          <a:p>
            <a:pPr marL="285750" lvl="0" indent="-285750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spcBef>
                <a:spcPts val="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я уже отметил ранее, данная работа еще не завершена и окончательные результаты будут направлены в Минфин России до 1 октября 2018 года.</a:t>
            </a:r>
          </a:p>
          <a:p>
            <a:pPr lvl="0" algn="just" eaLnBrk="1" hangingPunct="1">
              <a:spcBef>
                <a:spcPct val="0"/>
              </a:spcBef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hangingPunct="1">
              <a:spcBef>
                <a:spcPct val="0"/>
              </a:spcBef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hangingPunct="1">
              <a:spcBef>
                <a:spcPct val="0"/>
              </a:spcBef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hangingPunct="1">
              <a:spcBef>
                <a:spcPct val="0"/>
              </a:spcBef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hangingPunct="1">
              <a:spcBef>
                <a:spcPct val="0"/>
              </a:spcBef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hangingPunct="1">
              <a:spcBef>
                <a:spcPct val="0"/>
              </a:spcBef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hangingPunct="1">
              <a:spcBef>
                <a:spcPct val="0"/>
              </a:spcBef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hangingPunct="1">
              <a:spcBef>
                <a:spcPct val="0"/>
              </a:spcBef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hangingPunct="1">
              <a:spcBef>
                <a:spcPct val="0"/>
              </a:spcBef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hangingPunct="1">
              <a:spcBef>
                <a:spcPct val="0"/>
              </a:spcBef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hangingPunct="1">
              <a:spcBef>
                <a:spcPct val="0"/>
              </a:spcBef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hangingPunct="1">
              <a:spcBef>
                <a:spcPct val="0"/>
              </a:spcBef>
            </a:pPr>
            <a:r>
              <a:rPr lang="ru-RU" sz="1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</a:t>
            </a:r>
            <a:r>
              <a:rPr lang="ru-RU" sz="1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значительное отклонение от суммы выявленных в ходе инвентаризации признаков нарушений обусловлено следующими факторами:</a:t>
            </a:r>
          </a:p>
          <a:p>
            <a:pPr marL="342900" lvl="0" indent="-342900" algn="just" eaLnBrk="1" hangingPunct="1">
              <a:spcBef>
                <a:spcPct val="0"/>
              </a:spcBef>
              <a:buAutoNum type="arabicPeriod"/>
            </a:pPr>
            <a:r>
              <a:rPr lang="ru-RU" sz="1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Взыскание средств на основании УБМП Счетной палаты по итогам проверки в 2017 году </a:t>
            </a:r>
            <a:r>
              <a:rPr lang="ru-RU" sz="1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– 2,2 млрд рублей (Архангельская, Калининградская, Липецкая, Московская, Новгородская, Пензенская, Самарская, Смоленская, Томская, Ульяновская, Челябинская области, Республика Калмыкия, Краснодарский Край, Республика Мордовия, Республика Татарстан, Удмуртская Республика);</a:t>
            </a:r>
          </a:p>
          <a:p>
            <a:pPr marL="342900" lvl="0" indent="-342900" algn="just" eaLnBrk="1" hangingPunct="1">
              <a:spcBef>
                <a:spcPct val="0"/>
              </a:spcBef>
              <a:buAutoNum type="arabicPeriod"/>
            </a:pP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Взыскание средств на </a:t>
            </a:r>
            <a:r>
              <a:rPr lang="ru-RU" sz="1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основании, направленных в 2017 году УБМП Федерального казначейства, – 0,4 млрд рублей;</a:t>
            </a:r>
          </a:p>
          <a:p>
            <a:pPr marL="342900" lvl="0" indent="-342900" algn="just" eaLnBrk="1" hangingPunct="1">
              <a:spcBef>
                <a:spcPct val="0"/>
              </a:spcBef>
              <a:buAutoNum type="arabicPeriod"/>
            </a:pPr>
            <a:r>
              <a:rPr lang="ru-RU" sz="1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Принятия решения МФ РФ о возможности принятия к учету расходов в рамках </a:t>
            </a:r>
            <a:r>
              <a:rPr lang="ru-RU" sz="1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осуществленных после срока, установленного соглашением (до окончания проверок рассчитать сумму не представляется возможным).</a:t>
            </a:r>
          </a:p>
          <a:p>
            <a:pPr marL="342900" lvl="0" indent="-342900" algn="just" eaLnBrk="1" hangingPunct="1">
              <a:spcBef>
                <a:spcPct val="0"/>
              </a:spcBef>
              <a:buAutoNum type="arabicPeriod"/>
            </a:pPr>
            <a:r>
              <a:rPr lang="ru-RU" sz="1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одном УБМП может быть несколько нарушений по разным соглашениям.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C36EDC-88CA-4BE3-9E60-E4DECA58E54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14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Обращаю внимание представленных на слайде субъектов Российской Федерации, которые нарушили условия соглашений о реструктуризации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(превышены показатели уровня госдолга, дефицита бюджета)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в случае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неперечисления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средств, объем которых предусмотрен соглашениями, в срок до 1 июля, территориальные органы Федерального казначейства обеспечат их возврат в принудительном порядке.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C36EDC-88CA-4BE3-9E60-E4DECA58E542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263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C36EDC-88CA-4BE3-9E60-E4DECA58E54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914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завершение своего выступления хочу поблагодарить Министерство финансов Российской Федерации за методологическую поддержку, качественное и своевременное рассмотрение программ проверок.</a:t>
            </a:r>
          </a:p>
          <a:p>
            <a:pPr indent="45720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Отдельное спасибо я хочу сказать Ларисе Александровне и сотрудникам ее Департамента за оперативное предоставление материалов, необходимых для проведения проверок, и плодотворное взаимодействие в целом.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и до встречи на проверках и контрольных комиссиях Федерального казначейства!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C36EDC-88CA-4BE3-9E60-E4DECA58E542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2714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02B51-FD0C-407C-8355-96869A87BD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024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D6223-F2C2-4E36-AE61-82D0446438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418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716C7-4054-421F-9BED-4DA9C54BFE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505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04FE2-9573-4100-8217-44C111E419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5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2B5E9-913C-4E5C-857C-339EF37A26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453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6BE90-F809-468C-972B-DD3E8470E3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35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6E1B-9D81-46BA-930A-0E163C9600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057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BF2CC-AFF8-4C83-9988-BA70955E9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3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2B447-4D62-4748-81DA-F4E86A4D8E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540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9FB0E-F6CD-44A4-9391-BCC6D811C4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66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900DD-EA36-4710-80E0-6D01AEBBA7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954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DDC1F-B868-481C-8FAA-78D572F49E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210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E9642-0980-48CD-9A35-8BAE3CDC65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77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68CD6-81E1-4F55-BE1D-2AF160E58A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241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F887E-5A2B-4EF4-BA85-927B95E766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737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02B51-FD0C-407C-8355-96869A87BD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572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DDC1F-B868-481C-8FAA-78D572F49E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259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50A75-557E-459F-8997-6C1D09B81B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69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357F4-8D52-4A8E-94CB-46B9B5B7FC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8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2E993-94F1-4A02-97EC-595791DF44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2858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C17F9-3F70-418B-B6BC-F92BBB7879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6514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F632-3016-4CCE-ADE3-EFDB7D461A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50A75-557E-459F-8997-6C1D09B81B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8289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9AB78-FFC1-4975-A42F-1875F5166F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2524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25442-5A9A-4E57-8FEA-935FD6A6A1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9275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D6223-F2C2-4E36-AE61-82D0446438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6127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716C7-4054-421F-9BED-4DA9C54BFE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49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357F4-8D52-4A8E-94CB-46B9B5B7FC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93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10.02.2016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2E993-94F1-4A02-97EC-595791DF44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427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10.02.2016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C17F9-3F70-418B-B6BC-F92BBB7879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89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10.02.2016</a:t>
            </a: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F632-3016-4CCE-ADE3-EFDB7D461A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797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9AB78-FFC1-4975-A42F-1875F5166F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692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25442-5A9A-4E57-8FEA-935FD6A6A1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83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0B19C8-07B2-47AD-87EF-1E955DB330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DD9D1E-9C95-4519-A554-CEA43D10B8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57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0B19C8-07B2-47AD-87EF-1E955DB330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23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9.png"/><Relationship Id="rId4" Type="http://schemas.openxmlformats.org/officeDocument/2006/relationships/image" Target="../media/image7.jpeg"/><Relationship Id="rId9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1126912" y="2362985"/>
            <a:ext cx="101997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3000" dirty="0" smtClean="0">
                <a:solidFill>
                  <a:srgbClr val="1468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планирования и </a:t>
            </a:r>
            <a:r>
              <a:rPr lang="ru-RU" sz="3000" dirty="0" smtClean="0">
                <a:solidFill>
                  <a:srgbClr val="1468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контрольно-ревизионной деятельности </a:t>
            </a:r>
            <a:r>
              <a:rPr lang="ru-RU" sz="3000" dirty="0" smtClean="0">
                <a:solidFill>
                  <a:srgbClr val="1468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межбюджетных </a:t>
            </a:r>
            <a:r>
              <a:rPr lang="ru-RU" sz="3000" dirty="0" smtClean="0">
                <a:solidFill>
                  <a:srgbClr val="1468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 в 2019 году</a:t>
            </a:r>
            <a:endParaRPr lang="ru-RU" sz="3000" dirty="0">
              <a:solidFill>
                <a:srgbClr val="1468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478486" y="5558998"/>
            <a:ext cx="430258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Начальник Контрольно-ревизионного управления</a:t>
            </a:r>
            <a:br>
              <a:rPr lang="ru-RU" altLang="ru-RU" sz="14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40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социальной сфере, </a:t>
            </a:r>
            <a:r>
              <a:rPr lang="ru-RU" altLang="ru-RU" sz="14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сфере </a:t>
            </a:r>
            <a:r>
              <a:rPr lang="ru-RU" altLang="ru-RU" sz="140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межбюджетных </a:t>
            </a:r>
            <a:r>
              <a:rPr lang="ru-RU" altLang="ru-RU" sz="14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отношений и </a:t>
            </a:r>
            <a:r>
              <a:rPr lang="ru-RU" altLang="ru-RU" sz="140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социального </a:t>
            </a:r>
            <a:r>
              <a:rPr lang="ru-RU" altLang="ru-RU" sz="14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страхования Л.В. Мудрова</a:t>
            </a:r>
            <a:endParaRPr lang="ru-RU" altLang="ru-RU" sz="1400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DDC1F-B868-481C-8FAA-78D572F49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316628" y="330632"/>
            <a:ext cx="76618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</a:t>
            </a:r>
            <a:endParaRPr lang="ru-RU" altLang="ru-RU" sz="2400" b="1" dirty="0">
              <a:solidFill>
                <a:srgbClr val="2E75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4291" y="1754144"/>
            <a:ext cx="107833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использования средств субсидий – после 1 июня (в </a:t>
            </a: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цз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будет включен истекший период 2019 года)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условий предоставления кредитов –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1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июля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расходов на осуществление капитального строительства с учетом сезонности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73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2B5E9-913C-4E5C-857C-339EF37A26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15484" y="243015"/>
            <a:ext cx="7387511" cy="719135"/>
          </a:xfrm>
        </p:spPr>
        <p:txBody>
          <a:bodyPr/>
          <a:lstStyle/>
          <a:p>
            <a:pPr marL="342900" indent="-342900" algn="ctr">
              <a:lnSpc>
                <a:spcPct val="10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действий при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недостижении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показателей результативности (нарушении графика СМР)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712" y="1751183"/>
            <a:ext cx="1488650" cy="121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029971" y="1412629"/>
            <a:ext cx="8241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ГРБС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 rot="5400000">
            <a:off x="4205045" y="2185873"/>
            <a:ext cx="377400" cy="794767"/>
            <a:chOff x="4886983" y="4656667"/>
            <a:chExt cx="1297052" cy="14586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" name="Стрелка вверх 9"/>
            <p:cNvSpPr/>
            <p:nvPr/>
          </p:nvSpPr>
          <p:spPr>
            <a:xfrm>
              <a:off x="4886983" y="4995333"/>
              <a:ext cx="1297052" cy="1119984"/>
            </a:xfrm>
            <a:prstGeom prst="upArrow">
              <a:avLst>
                <a:gd name="adj1" fmla="val 70888"/>
                <a:gd name="adj2" fmla="val 50893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1" name="Стрелка вверх 10"/>
            <p:cNvSpPr/>
            <p:nvPr/>
          </p:nvSpPr>
          <p:spPr>
            <a:xfrm>
              <a:off x="4886983" y="5317067"/>
              <a:ext cx="1297052" cy="792182"/>
            </a:xfrm>
            <a:prstGeom prst="upArrow">
              <a:avLst>
                <a:gd name="adj1" fmla="val 70888"/>
                <a:gd name="adj2" fmla="val 75414"/>
              </a:avLst>
            </a:prstGeom>
            <a:solidFill>
              <a:schemeClr val="accent1">
                <a:lumMod val="50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" name="Стрелка вверх 11"/>
            <p:cNvSpPr/>
            <p:nvPr/>
          </p:nvSpPr>
          <p:spPr>
            <a:xfrm>
              <a:off x="4886983" y="4656667"/>
              <a:ext cx="1297052" cy="1452583"/>
            </a:xfrm>
            <a:prstGeom prst="upArrow">
              <a:avLst>
                <a:gd name="adj1" fmla="val 70888"/>
                <a:gd name="adj2" fmla="val 44605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13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664" y="1984271"/>
            <a:ext cx="1192106" cy="97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5443464" y="1370615"/>
            <a:ext cx="13445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субъекта РФ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86388" y="1540124"/>
            <a:ext cx="1282088" cy="7773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Объем</a:t>
            </a:r>
            <a:r>
              <a:rPr lang="en-US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средств, подлежащий возврату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 rot="5400000">
            <a:off x="7681318" y="2106186"/>
            <a:ext cx="377400" cy="794767"/>
            <a:chOff x="4886983" y="4656667"/>
            <a:chExt cx="1297052" cy="14586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7" name="Стрелка вверх 16"/>
            <p:cNvSpPr/>
            <p:nvPr/>
          </p:nvSpPr>
          <p:spPr>
            <a:xfrm>
              <a:off x="4886983" y="4995333"/>
              <a:ext cx="1297052" cy="1119984"/>
            </a:xfrm>
            <a:prstGeom prst="upArrow">
              <a:avLst>
                <a:gd name="adj1" fmla="val 70888"/>
                <a:gd name="adj2" fmla="val 50893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8" name="Стрелка вверх 17"/>
            <p:cNvSpPr/>
            <p:nvPr/>
          </p:nvSpPr>
          <p:spPr>
            <a:xfrm>
              <a:off x="4886983" y="5317067"/>
              <a:ext cx="1297052" cy="792182"/>
            </a:xfrm>
            <a:prstGeom prst="upArrow">
              <a:avLst>
                <a:gd name="adj1" fmla="val 70888"/>
                <a:gd name="adj2" fmla="val 75414"/>
              </a:avLst>
            </a:prstGeom>
            <a:solidFill>
              <a:schemeClr val="accent1">
                <a:lumMod val="50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9" name="Стрелка вверх 18"/>
            <p:cNvSpPr/>
            <p:nvPr/>
          </p:nvSpPr>
          <p:spPr>
            <a:xfrm>
              <a:off x="4886983" y="4656667"/>
              <a:ext cx="1297052" cy="1452583"/>
            </a:xfrm>
            <a:prstGeom prst="upArrow">
              <a:avLst>
                <a:gd name="adj1" fmla="val 70888"/>
                <a:gd name="adj2" fmla="val 44605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20" name="Рисунок 5" descr="18b8088ba1a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988" y="1911267"/>
            <a:ext cx="1801504" cy="141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9113568" y="1231397"/>
            <a:ext cx="14277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7795" y="1916792"/>
            <a:ext cx="4573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  <a:endParaRPr lang="ru-RU" sz="5400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712" y="4005280"/>
            <a:ext cx="1488650" cy="121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2029971" y="3661280"/>
            <a:ext cx="8241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ГРБС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 rot="5400000">
            <a:off x="4196347" y="4379999"/>
            <a:ext cx="377400" cy="794767"/>
            <a:chOff x="4886983" y="4656667"/>
            <a:chExt cx="1297052" cy="14586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6" name="Стрелка вверх 25"/>
            <p:cNvSpPr/>
            <p:nvPr/>
          </p:nvSpPr>
          <p:spPr>
            <a:xfrm>
              <a:off x="4886983" y="4995333"/>
              <a:ext cx="1297052" cy="1119984"/>
            </a:xfrm>
            <a:prstGeom prst="upArrow">
              <a:avLst>
                <a:gd name="adj1" fmla="val 70888"/>
                <a:gd name="adj2" fmla="val 50893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7" name="Стрелка вверх 26"/>
            <p:cNvSpPr/>
            <p:nvPr/>
          </p:nvSpPr>
          <p:spPr>
            <a:xfrm>
              <a:off x="4886983" y="5317067"/>
              <a:ext cx="1297052" cy="792182"/>
            </a:xfrm>
            <a:prstGeom prst="upArrow">
              <a:avLst>
                <a:gd name="adj1" fmla="val 70888"/>
                <a:gd name="adj2" fmla="val 75414"/>
              </a:avLst>
            </a:prstGeom>
            <a:solidFill>
              <a:schemeClr val="accent1">
                <a:lumMod val="50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8" name="Стрелка вверх 27"/>
            <p:cNvSpPr/>
            <p:nvPr/>
          </p:nvSpPr>
          <p:spPr>
            <a:xfrm>
              <a:off x="4886983" y="4656667"/>
              <a:ext cx="1297052" cy="1452583"/>
            </a:xfrm>
            <a:prstGeom prst="upArrow">
              <a:avLst>
                <a:gd name="adj1" fmla="val 70888"/>
                <a:gd name="adj2" fmla="val 44605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29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966" y="4178397"/>
            <a:ext cx="1192106" cy="97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Скругленный прямоугольник 30"/>
          <p:cNvSpPr/>
          <p:nvPr/>
        </p:nvSpPr>
        <p:spPr>
          <a:xfrm>
            <a:off x="3677690" y="3734250"/>
            <a:ext cx="1282088" cy="7773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Объем</a:t>
            </a:r>
            <a:r>
              <a:rPr lang="en-US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средств, подлежащий возврату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77795" y="4170889"/>
            <a:ext cx="4573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endParaRPr lang="ru-RU" sz="5400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9" name="Picture 18" descr="MCj0433800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714" y="2276369"/>
            <a:ext cx="1031588" cy="89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4" descr="nf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419" y="4169497"/>
            <a:ext cx="736321" cy="73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6"/>
          <p:cNvSpPr txBox="1">
            <a:spLocks noChangeArrowheads="1"/>
          </p:cNvSpPr>
          <p:nvPr/>
        </p:nvSpPr>
        <p:spPr bwMode="auto">
          <a:xfrm>
            <a:off x="5434765" y="3538170"/>
            <a:ext cx="13445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субъекта РФ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 rot="7451378">
            <a:off x="3206882" y="5365758"/>
            <a:ext cx="377400" cy="794767"/>
            <a:chOff x="4886983" y="4656667"/>
            <a:chExt cx="1297052" cy="14586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3" name="Стрелка вверх 42"/>
            <p:cNvSpPr/>
            <p:nvPr/>
          </p:nvSpPr>
          <p:spPr>
            <a:xfrm>
              <a:off x="4886983" y="4995333"/>
              <a:ext cx="1297052" cy="1119984"/>
            </a:xfrm>
            <a:prstGeom prst="upArrow">
              <a:avLst>
                <a:gd name="adj1" fmla="val 70888"/>
                <a:gd name="adj2" fmla="val 50893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44" name="Стрелка вверх 43"/>
            <p:cNvSpPr/>
            <p:nvPr/>
          </p:nvSpPr>
          <p:spPr>
            <a:xfrm>
              <a:off x="4886983" y="5317067"/>
              <a:ext cx="1297052" cy="792182"/>
            </a:xfrm>
            <a:prstGeom prst="upArrow">
              <a:avLst>
                <a:gd name="adj1" fmla="val 70888"/>
                <a:gd name="adj2" fmla="val 75414"/>
              </a:avLst>
            </a:prstGeom>
            <a:solidFill>
              <a:schemeClr val="accent1">
                <a:lumMod val="50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45" name="Стрелка вверх 44"/>
            <p:cNvSpPr/>
            <p:nvPr/>
          </p:nvSpPr>
          <p:spPr>
            <a:xfrm>
              <a:off x="4886983" y="4656667"/>
              <a:ext cx="1297052" cy="1452583"/>
            </a:xfrm>
            <a:prstGeom prst="upArrow">
              <a:avLst>
                <a:gd name="adj1" fmla="val 70888"/>
                <a:gd name="adj2" fmla="val 44605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46" name="Picture 30" descr="F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864" y="5887660"/>
            <a:ext cx="77787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6"/>
          <p:cNvSpPr txBox="1">
            <a:spLocks noChangeArrowheads="1"/>
          </p:cNvSpPr>
          <p:nvPr/>
        </p:nvSpPr>
        <p:spPr bwMode="auto">
          <a:xfrm>
            <a:off x="3972883" y="5302885"/>
            <a:ext cx="15073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казначейство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Группа 47"/>
          <p:cNvGrpSpPr/>
          <p:nvPr/>
        </p:nvGrpSpPr>
        <p:grpSpPr>
          <a:xfrm rot="5400000">
            <a:off x="5728347" y="5745152"/>
            <a:ext cx="377400" cy="794767"/>
            <a:chOff x="4886983" y="4656667"/>
            <a:chExt cx="1297052" cy="14586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9" name="Стрелка вверх 48"/>
            <p:cNvSpPr/>
            <p:nvPr/>
          </p:nvSpPr>
          <p:spPr>
            <a:xfrm>
              <a:off x="4886983" y="4995333"/>
              <a:ext cx="1297052" cy="1119984"/>
            </a:xfrm>
            <a:prstGeom prst="upArrow">
              <a:avLst>
                <a:gd name="adj1" fmla="val 70888"/>
                <a:gd name="adj2" fmla="val 50893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50" name="Стрелка вверх 49"/>
            <p:cNvSpPr/>
            <p:nvPr/>
          </p:nvSpPr>
          <p:spPr>
            <a:xfrm>
              <a:off x="4886983" y="5317067"/>
              <a:ext cx="1297052" cy="792182"/>
            </a:xfrm>
            <a:prstGeom prst="upArrow">
              <a:avLst>
                <a:gd name="adj1" fmla="val 70888"/>
                <a:gd name="adj2" fmla="val 75414"/>
              </a:avLst>
            </a:prstGeom>
            <a:solidFill>
              <a:schemeClr val="accent1">
                <a:lumMod val="50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51" name="Стрелка вверх 50"/>
            <p:cNvSpPr/>
            <p:nvPr/>
          </p:nvSpPr>
          <p:spPr>
            <a:xfrm>
              <a:off x="4886983" y="4656667"/>
              <a:ext cx="1297052" cy="1452583"/>
            </a:xfrm>
            <a:prstGeom prst="upArrow">
              <a:avLst>
                <a:gd name="adj1" fmla="val 70888"/>
                <a:gd name="adj2" fmla="val 44605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52" name="Picture 5" descr="здани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734" y="5957659"/>
            <a:ext cx="768281" cy="76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6"/>
          <p:cNvSpPr txBox="1">
            <a:spLocks noChangeArrowheads="1"/>
          </p:cNvSpPr>
          <p:nvPr/>
        </p:nvSpPr>
        <p:spPr bwMode="auto">
          <a:xfrm>
            <a:off x="6640734" y="5509081"/>
            <a:ext cx="7363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ТОФК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 rot="5400000">
            <a:off x="8128741" y="5830160"/>
            <a:ext cx="377400" cy="794767"/>
            <a:chOff x="4886983" y="4656667"/>
            <a:chExt cx="1297052" cy="14586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5" name="Стрелка вверх 54"/>
            <p:cNvSpPr/>
            <p:nvPr/>
          </p:nvSpPr>
          <p:spPr>
            <a:xfrm>
              <a:off x="4886983" y="4995333"/>
              <a:ext cx="1297052" cy="1119984"/>
            </a:xfrm>
            <a:prstGeom prst="upArrow">
              <a:avLst>
                <a:gd name="adj1" fmla="val 70888"/>
                <a:gd name="adj2" fmla="val 50893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56" name="Стрелка вверх 55"/>
            <p:cNvSpPr/>
            <p:nvPr/>
          </p:nvSpPr>
          <p:spPr>
            <a:xfrm>
              <a:off x="4886983" y="5317067"/>
              <a:ext cx="1297052" cy="792182"/>
            </a:xfrm>
            <a:prstGeom prst="upArrow">
              <a:avLst>
                <a:gd name="adj1" fmla="val 70888"/>
                <a:gd name="adj2" fmla="val 75414"/>
              </a:avLst>
            </a:prstGeom>
            <a:solidFill>
              <a:schemeClr val="accent1">
                <a:lumMod val="50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57" name="Стрелка вверх 56"/>
            <p:cNvSpPr/>
            <p:nvPr/>
          </p:nvSpPr>
          <p:spPr>
            <a:xfrm>
              <a:off x="4886983" y="4656667"/>
              <a:ext cx="1297052" cy="1452583"/>
            </a:xfrm>
            <a:prstGeom prst="upArrow">
              <a:avLst>
                <a:gd name="adj1" fmla="val 70888"/>
                <a:gd name="adj2" fmla="val 44605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58" name="Рисунок 5" descr="18b8088ba1a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701" y="5245095"/>
            <a:ext cx="1801504" cy="141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Box 6"/>
          <p:cNvSpPr txBox="1">
            <a:spLocks noChangeArrowheads="1"/>
          </p:cNvSpPr>
          <p:nvPr/>
        </p:nvSpPr>
        <p:spPr bwMode="auto">
          <a:xfrm>
            <a:off x="9172281" y="4565225"/>
            <a:ext cx="14277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" name="Picture 18" descr="MCj0433800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427" y="5610197"/>
            <a:ext cx="1031588" cy="89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7923364" y="5519405"/>
            <a:ext cx="7363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УБМП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36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012827" y="6303949"/>
            <a:ext cx="2743200" cy="365125"/>
          </a:xfrm>
        </p:spPr>
        <p:txBody>
          <a:bodyPr/>
          <a:lstStyle/>
          <a:p>
            <a:pPr>
              <a:defRPr/>
            </a:pPr>
            <a:fld id="{E6F2B5E9-913C-4E5C-857C-339EF37A26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15484" y="243015"/>
            <a:ext cx="7387511" cy="719135"/>
          </a:xfrm>
        </p:spPr>
        <p:txBody>
          <a:bodyPr/>
          <a:lstStyle/>
          <a:p>
            <a:pPr marL="342900" indent="-342900" algn="ctr">
              <a:lnSpc>
                <a:spcPct val="10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действий при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недостижении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показателей результативности (нарушении графика СМР) в случае его выявления ТОФК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3881" y="1731914"/>
            <a:ext cx="4573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  <a:endParaRPr lang="ru-RU" sz="5400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813" y="3840630"/>
            <a:ext cx="1281011" cy="104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5051450" y="3465279"/>
            <a:ext cx="7397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ГРБС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 rot="5400000">
            <a:off x="6554272" y="4164246"/>
            <a:ext cx="324760" cy="610446"/>
            <a:chOff x="4886983" y="4656667"/>
            <a:chExt cx="1297052" cy="14586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6" name="Стрелка вверх 25"/>
            <p:cNvSpPr/>
            <p:nvPr/>
          </p:nvSpPr>
          <p:spPr>
            <a:xfrm>
              <a:off x="4886983" y="4995333"/>
              <a:ext cx="1297052" cy="1119984"/>
            </a:xfrm>
            <a:prstGeom prst="upArrow">
              <a:avLst>
                <a:gd name="adj1" fmla="val 70888"/>
                <a:gd name="adj2" fmla="val 50893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7" name="Стрелка вверх 26"/>
            <p:cNvSpPr/>
            <p:nvPr/>
          </p:nvSpPr>
          <p:spPr>
            <a:xfrm>
              <a:off x="4886983" y="5317067"/>
              <a:ext cx="1297052" cy="792182"/>
            </a:xfrm>
            <a:prstGeom prst="upArrow">
              <a:avLst>
                <a:gd name="adj1" fmla="val 70888"/>
                <a:gd name="adj2" fmla="val 75414"/>
              </a:avLst>
            </a:prstGeom>
            <a:solidFill>
              <a:schemeClr val="accent1">
                <a:lumMod val="50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8" name="Стрелка вверх 27"/>
            <p:cNvSpPr/>
            <p:nvPr/>
          </p:nvSpPr>
          <p:spPr>
            <a:xfrm>
              <a:off x="4886983" y="4656667"/>
              <a:ext cx="1297052" cy="1452583"/>
            </a:xfrm>
            <a:prstGeom prst="upArrow">
              <a:avLst>
                <a:gd name="adj1" fmla="val 70888"/>
                <a:gd name="adj2" fmla="val 44605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29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554" y="4050333"/>
            <a:ext cx="1025830" cy="83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Скругленный прямоугольник 30"/>
          <p:cNvSpPr/>
          <p:nvPr/>
        </p:nvSpPr>
        <p:spPr>
          <a:xfrm>
            <a:off x="6110954" y="3496056"/>
            <a:ext cx="1171589" cy="7429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Объем</a:t>
            </a:r>
            <a:r>
              <a:rPr lang="en-US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средств, подлежащий возврату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83881" y="3480669"/>
            <a:ext cx="4573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endParaRPr lang="ru-RU" sz="5400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0" name="Picture 24" descr="n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105" y="4084722"/>
            <a:ext cx="633618" cy="63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6"/>
          <p:cNvSpPr txBox="1">
            <a:spLocks noChangeArrowheads="1"/>
          </p:cNvSpPr>
          <p:nvPr/>
        </p:nvSpPr>
        <p:spPr bwMode="auto">
          <a:xfrm>
            <a:off x="7326319" y="3465279"/>
            <a:ext cx="1256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субъекта РФ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 rot="7451378">
            <a:off x="5573958" y="4808215"/>
            <a:ext cx="377400" cy="794767"/>
            <a:chOff x="4886983" y="4656667"/>
            <a:chExt cx="1297052" cy="14586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3" name="Стрелка вверх 42"/>
            <p:cNvSpPr/>
            <p:nvPr/>
          </p:nvSpPr>
          <p:spPr>
            <a:xfrm>
              <a:off x="4886983" y="4995333"/>
              <a:ext cx="1297052" cy="1119984"/>
            </a:xfrm>
            <a:prstGeom prst="upArrow">
              <a:avLst>
                <a:gd name="adj1" fmla="val 70888"/>
                <a:gd name="adj2" fmla="val 50893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44" name="Стрелка вверх 43"/>
            <p:cNvSpPr/>
            <p:nvPr/>
          </p:nvSpPr>
          <p:spPr>
            <a:xfrm>
              <a:off x="4886983" y="5317067"/>
              <a:ext cx="1297052" cy="792182"/>
            </a:xfrm>
            <a:prstGeom prst="upArrow">
              <a:avLst>
                <a:gd name="adj1" fmla="val 70888"/>
                <a:gd name="adj2" fmla="val 75414"/>
              </a:avLst>
            </a:prstGeom>
            <a:solidFill>
              <a:schemeClr val="accent1">
                <a:lumMod val="50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45" name="Стрелка вверх 44"/>
            <p:cNvSpPr/>
            <p:nvPr/>
          </p:nvSpPr>
          <p:spPr>
            <a:xfrm>
              <a:off x="4886983" y="4656667"/>
              <a:ext cx="1297052" cy="1452583"/>
            </a:xfrm>
            <a:prstGeom prst="upArrow">
              <a:avLst>
                <a:gd name="adj1" fmla="val 70888"/>
                <a:gd name="adj2" fmla="val 44605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52" name="Picture 5" descr="зда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29" y="2163048"/>
            <a:ext cx="768281" cy="76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6"/>
          <p:cNvSpPr txBox="1">
            <a:spLocks noChangeArrowheads="1"/>
          </p:cNvSpPr>
          <p:nvPr/>
        </p:nvSpPr>
        <p:spPr bwMode="auto">
          <a:xfrm>
            <a:off x="1030729" y="1714470"/>
            <a:ext cx="7363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ТОФК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 rot="5400000">
            <a:off x="2301184" y="2195280"/>
            <a:ext cx="377400" cy="794767"/>
            <a:chOff x="4886983" y="4656667"/>
            <a:chExt cx="1297052" cy="14586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5" name="Стрелка вверх 54"/>
            <p:cNvSpPr/>
            <p:nvPr/>
          </p:nvSpPr>
          <p:spPr>
            <a:xfrm>
              <a:off x="4886983" y="4995333"/>
              <a:ext cx="1297052" cy="1119984"/>
            </a:xfrm>
            <a:prstGeom prst="upArrow">
              <a:avLst>
                <a:gd name="adj1" fmla="val 70888"/>
                <a:gd name="adj2" fmla="val 50893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56" name="Стрелка вверх 55"/>
            <p:cNvSpPr/>
            <p:nvPr/>
          </p:nvSpPr>
          <p:spPr>
            <a:xfrm>
              <a:off x="4886983" y="5317067"/>
              <a:ext cx="1297052" cy="792182"/>
            </a:xfrm>
            <a:prstGeom prst="upArrow">
              <a:avLst>
                <a:gd name="adj1" fmla="val 70888"/>
                <a:gd name="adj2" fmla="val 75414"/>
              </a:avLst>
            </a:prstGeom>
            <a:solidFill>
              <a:schemeClr val="accent1">
                <a:lumMod val="50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57" name="Стрелка вверх 56"/>
            <p:cNvSpPr/>
            <p:nvPr/>
          </p:nvSpPr>
          <p:spPr>
            <a:xfrm>
              <a:off x="4886983" y="4656667"/>
              <a:ext cx="1297052" cy="1452583"/>
            </a:xfrm>
            <a:prstGeom prst="upArrow">
              <a:avLst>
                <a:gd name="adj1" fmla="val 70888"/>
                <a:gd name="adj2" fmla="val 44605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58" name="Рисунок 5" descr="18b8088ba1ad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590" y="1625096"/>
            <a:ext cx="1801504" cy="141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Box 6"/>
          <p:cNvSpPr txBox="1">
            <a:spLocks noChangeArrowheads="1"/>
          </p:cNvSpPr>
          <p:nvPr/>
        </p:nvSpPr>
        <p:spPr bwMode="auto">
          <a:xfrm>
            <a:off x="3248456" y="1040321"/>
            <a:ext cx="14277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" name="Picture 18" descr="MCj0433800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316" y="1886309"/>
            <a:ext cx="1031588" cy="89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2058253" y="1795517"/>
            <a:ext cx="7363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УБМП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" name="Picture 5" descr="зда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54" y="3808348"/>
            <a:ext cx="661120" cy="66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6"/>
          <p:cNvSpPr txBox="1">
            <a:spLocks noChangeArrowheads="1"/>
          </p:cNvSpPr>
          <p:nvPr/>
        </p:nvSpPr>
        <p:spPr bwMode="auto">
          <a:xfrm>
            <a:off x="837721" y="3465280"/>
            <a:ext cx="7211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ТОФК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4" name="Picture 30" descr="F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5896" y="4019276"/>
            <a:ext cx="669375" cy="67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Box 6"/>
          <p:cNvSpPr txBox="1">
            <a:spLocks noChangeArrowheads="1"/>
          </p:cNvSpPr>
          <p:nvPr/>
        </p:nvSpPr>
        <p:spPr bwMode="auto">
          <a:xfrm>
            <a:off x="2518331" y="3496056"/>
            <a:ext cx="13245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казначейство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 rot="5400000">
            <a:off x="1908665" y="4083386"/>
            <a:ext cx="324762" cy="610446"/>
            <a:chOff x="4886983" y="4656667"/>
            <a:chExt cx="1297052" cy="14586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7" name="Стрелка вверх 66"/>
            <p:cNvSpPr/>
            <p:nvPr/>
          </p:nvSpPr>
          <p:spPr>
            <a:xfrm>
              <a:off x="4886983" y="4995333"/>
              <a:ext cx="1297052" cy="1119984"/>
            </a:xfrm>
            <a:prstGeom prst="upArrow">
              <a:avLst>
                <a:gd name="adj1" fmla="val 70888"/>
                <a:gd name="adj2" fmla="val 50893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68" name="Стрелка вверх 67"/>
            <p:cNvSpPr/>
            <p:nvPr/>
          </p:nvSpPr>
          <p:spPr>
            <a:xfrm>
              <a:off x="4886983" y="5317067"/>
              <a:ext cx="1297052" cy="792182"/>
            </a:xfrm>
            <a:prstGeom prst="upArrow">
              <a:avLst>
                <a:gd name="adj1" fmla="val 70888"/>
                <a:gd name="adj2" fmla="val 75414"/>
              </a:avLst>
            </a:prstGeom>
            <a:solidFill>
              <a:schemeClr val="accent1">
                <a:lumMod val="50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69" name="Стрелка вверх 68"/>
            <p:cNvSpPr/>
            <p:nvPr/>
          </p:nvSpPr>
          <p:spPr>
            <a:xfrm>
              <a:off x="4886983" y="4656667"/>
              <a:ext cx="1297052" cy="1452583"/>
            </a:xfrm>
            <a:prstGeom prst="upArrow">
              <a:avLst>
                <a:gd name="adj1" fmla="val 70888"/>
                <a:gd name="adj2" fmla="val 44605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70" name="TextBox 6"/>
          <p:cNvSpPr txBox="1">
            <a:spLocks noChangeArrowheads="1"/>
          </p:cNvSpPr>
          <p:nvPr/>
        </p:nvSpPr>
        <p:spPr bwMode="auto">
          <a:xfrm>
            <a:off x="1675541" y="3615688"/>
            <a:ext cx="7910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" name="Группа 70"/>
          <p:cNvGrpSpPr/>
          <p:nvPr/>
        </p:nvGrpSpPr>
        <p:grpSpPr>
          <a:xfrm rot="5400000">
            <a:off x="4036902" y="4096308"/>
            <a:ext cx="324762" cy="610446"/>
            <a:chOff x="4886983" y="4656667"/>
            <a:chExt cx="1297052" cy="14586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2" name="Стрелка вверх 71"/>
            <p:cNvSpPr/>
            <p:nvPr/>
          </p:nvSpPr>
          <p:spPr>
            <a:xfrm>
              <a:off x="4886983" y="4995333"/>
              <a:ext cx="1297052" cy="1119984"/>
            </a:xfrm>
            <a:prstGeom prst="upArrow">
              <a:avLst>
                <a:gd name="adj1" fmla="val 70888"/>
                <a:gd name="adj2" fmla="val 50893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73" name="Стрелка вверх 72"/>
            <p:cNvSpPr/>
            <p:nvPr/>
          </p:nvSpPr>
          <p:spPr>
            <a:xfrm>
              <a:off x="4886983" y="5317067"/>
              <a:ext cx="1297052" cy="792182"/>
            </a:xfrm>
            <a:prstGeom prst="upArrow">
              <a:avLst>
                <a:gd name="adj1" fmla="val 70888"/>
                <a:gd name="adj2" fmla="val 75414"/>
              </a:avLst>
            </a:prstGeom>
            <a:solidFill>
              <a:schemeClr val="accent1">
                <a:lumMod val="50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74" name="Стрелка вверх 73"/>
            <p:cNvSpPr/>
            <p:nvPr/>
          </p:nvSpPr>
          <p:spPr>
            <a:xfrm>
              <a:off x="4886983" y="4656667"/>
              <a:ext cx="1297052" cy="1452583"/>
            </a:xfrm>
            <a:prstGeom prst="upArrow">
              <a:avLst>
                <a:gd name="adj1" fmla="val 70888"/>
                <a:gd name="adj2" fmla="val 44605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75" name="TextBox 6"/>
          <p:cNvSpPr txBox="1">
            <a:spLocks noChangeArrowheads="1"/>
          </p:cNvSpPr>
          <p:nvPr/>
        </p:nvSpPr>
        <p:spPr bwMode="auto">
          <a:xfrm>
            <a:off x="3877745" y="3715767"/>
            <a:ext cx="7205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" name="Группа 77"/>
          <p:cNvGrpSpPr/>
          <p:nvPr/>
        </p:nvGrpSpPr>
        <p:grpSpPr>
          <a:xfrm rot="5400000">
            <a:off x="9080903" y="5759960"/>
            <a:ext cx="320080" cy="449404"/>
            <a:chOff x="4886983" y="4656667"/>
            <a:chExt cx="1297052" cy="14586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9" name="Стрелка вверх 78"/>
            <p:cNvSpPr/>
            <p:nvPr/>
          </p:nvSpPr>
          <p:spPr>
            <a:xfrm>
              <a:off x="4886983" y="4995333"/>
              <a:ext cx="1297052" cy="1119984"/>
            </a:xfrm>
            <a:prstGeom prst="upArrow">
              <a:avLst>
                <a:gd name="adj1" fmla="val 70888"/>
                <a:gd name="adj2" fmla="val 50893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80" name="Стрелка вверх 79"/>
            <p:cNvSpPr/>
            <p:nvPr/>
          </p:nvSpPr>
          <p:spPr>
            <a:xfrm>
              <a:off x="4886983" y="5317067"/>
              <a:ext cx="1297052" cy="792182"/>
            </a:xfrm>
            <a:prstGeom prst="upArrow">
              <a:avLst>
                <a:gd name="adj1" fmla="val 70888"/>
                <a:gd name="adj2" fmla="val 75414"/>
              </a:avLst>
            </a:prstGeom>
            <a:solidFill>
              <a:schemeClr val="accent1">
                <a:lumMod val="50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81" name="Стрелка вверх 80"/>
            <p:cNvSpPr/>
            <p:nvPr/>
          </p:nvSpPr>
          <p:spPr>
            <a:xfrm>
              <a:off x="4886983" y="4656667"/>
              <a:ext cx="1297052" cy="1452583"/>
            </a:xfrm>
            <a:prstGeom prst="upArrow">
              <a:avLst>
                <a:gd name="adj1" fmla="val 70888"/>
                <a:gd name="adj2" fmla="val 44605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82" name="Рисунок 5" descr="18b8088ba1ad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764" y="5258471"/>
            <a:ext cx="1527898" cy="120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TextBox 6"/>
          <p:cNvSpPr txBox="1">
            <a:spLocks noChangeArrowheads="1"/>
          </p:cNvSpPr>
          <p:nvPr/>
        </p:nvSpPr>
        <p:spPr bwMode="auto">
          <a:xfrm>
            <a:off x="9540058" y="4690018"/>
            <a:ext cx="15466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4" name="Picture 18" descr="MCj0433800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728" y="5251281"/>
            <a:ext cx="874914" cy="75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TextBox 6"/>
          <p:cNvSpPr txBox="1">
            <a:spLocks noChangeArrowheads="1"/>
          </p:cNvSpPr>
          <p:nvPr/>
        </p:nvSpPr>
        <p:spPr bwMode="auto">
          <a:xfrm>
            <a:off x="8818779" y="5463100"/>
            <a:ext cx="7399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УБМП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6" name="Picture 30" descr="F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45454" y="5644401"/>
            <a:ext cx="669375" cy="67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TextBox 6"/>
          <p:cNvSpPr txBox="1">
            <a:spLocks noChangeArrowheads="1"/>
          </p:cNvSpPr>
          <p:nvPr/>
        </p:nvSpPr>
        <p:spPr bwMode="auto">
          <a:xfrm>
            <a:off x="6217889" y="5121181"/>
            <a:ext cx="13245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казначейство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8" name="Picture 5" descr="зда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02" y="5584992"/>
            <a:ext cx="661120" cy="66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TextBox 6"/>
          <p:cNvSpPr txBox="1">
            <a:spLocks noChangeArrowheads="1"/>
          </p:cNvSpPr>
          <p:nvPr/>
        </p:nvSpPr>
        <p:spPr bwMode="auto">
          <a:xfrm>
            <a:off x="7954469" y="5241924"/>
            <a:ext cx="7211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ТОФК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0" name="Группа 89"/>
          <p:cNvGrpSpPr/>
          <p:nvPr/>
        </p:nvGrpSpPr>
        <p:grpSpPr>
          <a:xfrm rot="5400000">
            <a:off x="7588113" y="5726431"/>
            <a:ext cx="320080" cy="412632"/>
            <a:chOff x="4886983" y="4656667"/>
            <a:chExt cx="1297052" cy="14586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1" name="Стрелка вверх 90"/>
            <p:cNvSpPr/>
            <p:nvPr/>
          </p:nvSpPr>
          <p:spPr>
            <a:xfrm>
              <a:off x="4886983" y="4995333"/>
              <a:ext cx="1297052" cy="1119984"/>
            </a:xfrm>
            <a:prstGeom prst="upArrow">
              <a:avLst>
                <a:gd name="adj1" fmla="val 70888"/>
                <a:gd name="adj2" fmla="val 50893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92" name="Стрелка вверх 91"/>
            <p:cNvSpPr/>
            <p:nvPr/>
          </p:nvSpPr>
          <p:spPr>
            <a:xfrm>
              <a:off x="4886983" y="5317067"/>
              <a:ext cx="1297052" cy="792182"/>
            </a:xfrm>
            <a:prstGeom prst="upArrow">
              <a:avLst>
                <a:gd name="adj1" fmla="val 70888"/>
                <a:gd name="adj2" fmla="val 75414"/>
              </a:avLst>
            </a:prstGeom>
            <a:solidFill>
              <a:schemeClr val="accent1">
                <a:lumMod val="50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93" name="Стрелка вверх 92"/>
            <p:cNvSpPr/>
            <p:nvPr/>
          </p:nvSpPr>
          <p:spPr>
            <a:xfrm>
              <a:off x="4886983" y="4656667"/>
              <a:ext cx="1297052" cy="1452583"/>
            </a:xfrm>
            <a:prstGeom prst="upArrow">
              <a:avLst>
                <a:gd name="adj1" fmla="val 70888"/>
                <a:gd name="adj2" fmla="val 44605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94" name="Picture 53" descr="BD00028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096" y="1514707"/>
            <a:ext cx="1898820" cy="177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4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DDC1F-B868-481C-8FAA-78D572F49E2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396744847"/>
              </p:ext>
            </p:extLst>
          </p:nvPr>
        </p:nvGraphicFramePr>
        <p:xfrm>
          <a:off x="453891" y="1723421"/>
          <a:ext cx="9220788" cy="3860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792200" y="499761"/>
            <a:ext cx="3127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2E75B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Вопросы реализации</a:t>
            </a:r>
            <a:endParaRPr lang="ru-RU" sz="2400" b="1" dirty="0">
              <a:solidFill>
                <a:srgbClr val="2E75B6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" name="Picture 53" descr="BD00028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467" y="2464123"/>
            <a:ext cx="1898820" cy="177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46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2B5E9-913C-4E5C-857C-339EF37A26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15484" y="243015"/>
            <a:ext cx="7387511" cy="719135"/>
          </a:xfrm>
        </p:spPr>
        <p:txBody>
          <a:bodyPr/>
          <a:lstStyle/>
          <a:p>
            <a:pPr marL="342900" indent="-342900" algn="ctr">
              <a:lnSpc>
                <a:spcPct val="10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ГРБС о результатах проверки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5" descr="18b8088ba1a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857" y="1816172"/>
            <a:ext cx="1801504" cy="141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77795" y="1916792"/>
            <a:ext cx="4573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  <a:endParaRPr lang="ru-RU" sz="5400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084" y="2063648"/>
            <a:ext cx="1488650" cy="121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8953343" y="1719648"/>
            <a:ext cx="8241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ГРБС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 rot="5400000">
            <a:off x="9769632" y="4623032"/>
            <a:ext cx="377400" cy="794767"/>
            <a:chOff x="4886983" y="4656667"/>
            <a:chExt cx="1297052" cy="14586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6" name="Стрелка вверх 25"/>
            <p:cNvSpPr/>
            <p:nvPr/>
          </p:nvSpPr>
          <p:spPr>
            <a:xfrm>
              <a:off x="4886983" y="4995333"/>
              <a:ext cx="1297052" cy="1119984"/>
            </a:xfrm>
            <a:prstGeom prst="upArrow">
              <a:avLst>
                <a:gd name="adj1" fmla="val 70888"/>
                <a:gd name="adj2" fmla="val 50893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7" name="Стрелка вверх 26"/>
            <p:cNvSpPr/>
            <p:nvPr/>
          </p:nvSpPr>
          <p:spPr>
            <a:xfrm>
              <a:off x="4886983" y="5317067"/>
              <a:ext cx="1297052" cy="792182"/>
            </a:xfrm>
            <a:prstGeom prst="upArrow">
              <a:avLst>
                <a:gd name="adj1" fmla="val 70888"/>
                <a:gd name="adj2" fmla="val 75414"/>
              </a:avLst>
            </a:prstGeom>
            <a:solidFill>
              <a:schemeClr val="accent1">
                <a:lumMod val="50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8" name="Стрелка вверх 27"/>
            <p:cNvSpPr/>
            <p:nvPr/>
          </p:nvSpPr>
          <p:spPr>
            <a:xfrm>
              <a:off x="4886983" y="4656667"/>
              <a:ext cx="1297052" cy="1452583"/>
            </a:xfrm>
            <a:prstGeom prst="upArrow">
              <a:avLst>
                <a:gd name="adj1" fmla="val 70888"/>
                <a:gd name="adj2" fmla="val 44605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31" name="Скругленный прямоугольник 30"/>
          <p:cNvSpPr/>
          <p:nvPr/>
        </p:nvSpPr>
        <p:spPr>
          <a:xfrm>
            <a:off x="1388926" y="1231398"/>
            <a:ext cx="1797435" cy="5847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Объем</a:t>
            </a:r>
            <a:r>
              <a:rPr lang="en-US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средств, подлежащий возврату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77795" y="4170889"/>
            <a:ext cx="4573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endParaRPr lang="ru-RU" sz="5400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6" name="Picture 30" descr="F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97128" y="4946091"/>
            <a:ext cx="77787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6"/>
          <p:cNvSpPr txBox="1">
            <a:spLocks noChangeArrowheads="1"/>
          </p:cNvSpPr>
          <p:nvPr/>
        </p:nvSpPr>
        <p:spPr bwMode="auto">
          <a:xfrm>
            <a:off x="8212147" y="4361316"/>
            <a:ext cx="15073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казначейство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Группа 47"/>
          <p:cNvGrpSpPr/>
          <p:nvPr/>
        </p:nvGrpSpPr>
        <p:grpSpPr>
          <a:xfrm rot="5400000">
            <a:off x="7876800" y="2303186"/>
            <a:ext cx="377400" cy="794767"/>
            <a:chOff x="4886983" y="4656667"/>
            <a:chExt cx="1297052" cy="14586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9" name="Стрелка вверх 48"/>
            <p:cNvSpPr/>
            <p:nvPr/>
          </p:nvSpPr>
          <p:spPr>
            <a:xfrm>
              <a:off x="4886983" y="4995333"/>
              <a:ext cx="1297052" cy="1119984"/>
            </a:xfrm>
            <a:prstGeom prst="upArrow">
              <a:avLst>
                <a:gd name="adj1" fmla="val 70888"/>
                <a:gd name="adj2" fmla="val 50893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50" name="Стрелка вверх 49"/>
            <p:cNvSpPr/>
            <p:nvPr/>
          </p:nvSpPr>
          <p:spPr>
            <a:xfrm>
              <a:off x="4886983" y="5317067"/>
              <a:ext cx="1297052" cy="792182"/>
            </a:xfrm>
            <a:prstGeom prst="upArrow">
              <a:avLst>
                <a:gd name="adj1" fmla="val 70888"/>
                <a:gd name="adj2" fmla="val 75414"/>
              </a:avLst>
            </a:prstGeom>
            <a:solidFill>
              <a:schemeClr val="accent1">
                <a:lumMod val="50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51" name="Стрелка вверх 50"/>
            <p:cNvSpPr/>
            <p:nvPr/>
          </p:nvSpPr>
          <p:spPr>
            <a:xfrm>
              <a:off x="4886983" y="4656667"/>
              <a:ext cx="1297052" cy="1452583"/>
            </a:xfrm>
            <a:prstGeom prst="upArrow">
              <a:avLst>
                <a:gd name="adj1" fmla="val 70888"/>
                <a:gd name="adj2" fmla="val 44605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52" name="Picture 5" descr="зда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317" y="2392335"/>
            <a:ext cx="768281" cy="76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6"/>
          <p:cNvSpPr txBox="1">
            <a:spLocks noChangeArrowheads="1"/>
          </p:cNvSpPr>
          <p:nvPr/>
        </p:nvSpPr>
        <p:spPr bwMode="auto">
          <a:xfrm>
            <a:off x="6702317" y="1943757"/>
            <a:ext cx="7363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ТОФК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67918" y="2063648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&lt;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026736" y="2051713"/>
            <a:ext cx="26587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0 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МЛН</a:t>
            </a:r>
            <a:endParaRPr lang="ru-RU" sz="5400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3" name="Рисунок 5" descr="18b8088ba1a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926" y="4135440"/>
            <a:ext cx="1801504" cy="141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393" y="4400671"/>
            <a:ext cx="1488650" cy="121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TextBox 6"/>
          <p:cNvSpPr txBox="1">
            <a:spLocks noChangeArrowheads="1"/>
          </p:cNvSpPr>
          <p:nvPr/>
        </p:nvSpPr>
        <p:spPr bwMode="auto">
          <a:xfrm>
            <a:off x="10496231" y="4032026"/>
            <a:ext cx="8241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ГРБС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1392995" y="3550666"/>
            <a:ext cx="1797435" cy="5847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Объем</a:t>
            </a:r>
            <a:r>
              <a:rPr lang="en-US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средств, подлежащий возврату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7" name="Группа 66"/>
          <p:cNvGrpSpPr/>
          <p:nvPr/>
        </p:nvGrpSpPr>
        <p:grpSpPr>
          <a:xfrm rot="5400000">
            <a:off x="7630132" y="4622462"/>
            <a:ext cx="377400" cy="794767"/>
            <a:chOff x="4886983" y="4656667"/>
            <a:chExt cx="1297052" cy="14586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8" name="Стрелка вверх 67"/>
            <p:cNvSpPr/>
            <p:nvPr/>
          </p:nvSpPr>
          <p:spPr>
            <a:xfrm>
              <a:off x="4886983" y="4995333"/>
              <a:ext cx="1297052" cy="1119984"/>
            </a:xfrm>
            <a:prstGeom prst="upArrow">
              <a:avLst>
                <a:gd name="adj1" fmla="val 70888"/>
                <a:gd name="adj2" fmla="val 50893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69" name="Стрелка вверх 68"/>
            <p:cNvSpPr/>
            <p:nvPr/>
          </p:nvSpPr>
          <p:spPr>
            <a:xfrm>
              <a:off x="4886983" y="5317067"/>
              <a:ext cx="1297052" cy="792182"/>
            </a:xfrm>
            <a:prstGeom prst="upArrow">
              <a:avLst>
                <a:gd name="adj1" fmla="val 70888"/>
                <a:gd name="adj2" fmla="val 75414"/>
              </a:avLst>
            </a:prstGeom>
            <a:solidFill>
              <a:schemeClr val="accent1">
                <a:lumMod val="50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70" name="Стрелка вверх 69"/>
            <p:cNvSpPr/>
            <p:nvPr/>
          </p:nvSpPr>
          <p:spPr>
            <a:xfrm>
              <a:off x="4886983" y="4656667"/>
              <a:ext cx="1297052" cy="1452583"/>
            </a:xfrm>
            <a:prstGeom prst="upArrow">
              <a:avLst>
                <a:gd name="adj1" fmla="val 70888"/>
                <a:gd name="adj2" fmla="val 44605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71" name="Picture 5" descr="зда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649" y="4711611"/>
            <a:ext cx="768281" cy="76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Box 6"/>
          <p:cNvSpPr txBox="1">
            <a:spLocks noChangeArrowheads="1"/>
          </p:cNvSpPr>
          <p:nvPr/>
        </p:nvSpPr>
        <p:spPr bwMode="auto">
          <a:xfrm>
            <a:off x="6455649" y="4263033"/>
            <a:ext cx="7363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ТОФК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366485" y="4373267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&gt;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789811" y="4370580"/>
            <a:ext cx="26587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0 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МЛН</a:t>
            </a:r>
            <a:endParaRPr lang="ru-RU" sz="5400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494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DDC1F-B868-481C-8FAA-78D572F49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316628" y="330632"/>
            <a:ext cx="76618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внеплановых проверок соблюдения уровня </a:t>
            </a:r>
            <a:r>
              <a:rPr lang="ru-RU" alt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4291" y="1754144"/>
            <a:ext cx="1078332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Получено от ТОФК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just"/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378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УБМП на сумму 4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089,0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</a:t>
            </a: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Минфин России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algn="just"/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363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УБМП на сумму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3 373,0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pPr algn="just"/>
            <a:endParaRPr lang="ru-RU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Подлежит взысканию на основании решений Минфина России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2 342,0 млн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Взыскано в доход федерального бюджета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ru-RU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2 124,4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383196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DDC1F-B868-481C-8FAA-78D572F49E2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6" name="Rectangle 24"/>
          <p:cNvSpPr>
            <a:spLocks/>
          </p:cNvSpPr>
          <p:nvPr/>
        </p:nvSpPr>
        <p:spPr bwMode="auto">
          <a:xfrm>
            <a:off x="3121197" y="2709863"/>
            <a:ext cx="56165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marL="342900" indent="-342900" algn="ctr">
              <a:lnSpc>
                <a:spcPct val="95000"/>
              </a:lnSpc>
              <a:spcBef>
                <a:spcPts val="575"/>
              </a:spcBef>
              <a:buClr>
                <a:srgbClr val="014B65"/>
              </a:buClr>
              <a:buSzPct val="100000"/>
              <a:buFont typeface="Lucida Grande"/>
              <a:buNone/>
              <a:defRPr/>
            </a:pPr>
            <a:r>
              <a:rPr lang="ru-RU" sz="3600" b="1" dirty="0">
                <a:solidFill>
                  <a:srgbClr val="00349E">
                    <a:lumMod val="75000"/>
                  </a:srgb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  <a:sym typeface="Lucida Grande"/>
              </a:rPr>
              <a:t>Спасибо за </a:t>
            </a:r>
            <a:r>
              <a:rPr lang="ru-RU" sz="4000" b="1" dirty="0" smtClean="0">
                <a:solidFill>
                  <a:srgbClr val="00349E">
                    <a:lumMod val="75000"/>
                  </a:srgb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  <a:sym typeface="Lucida Grande"/>
              </a:rPr>
              <a:t>внимание</a:t>
            </a:r>
            <a:r>
              <a:rPr lang="ru-RU" sz="3600" b="1" dirty="0" smtClean="0">
                <a:solidFill>
                  <a:srgbClr val="00349E">
                    <a:lumMod val="75000"/>
                  </a:srgb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  <a:sym typeface="Lucida Grande"/>
              </a:rPr>
              <a:t>!</a:t>
            </a:r>
            <a:endParaRPr lang="en-US" sz="3600" b="1" dirty="0">
              <a:solidFill>
                <a:srgbClr val="00349E">
                  <a:lumMod val="75000"/>
                </a:srgbClr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83403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48224</TotalTime>
  <Words>623</Words>
  <Application>Microsoft Office PowerPoint</Application>
  <PresentationFormat>Произвольный</PresentationFormat>
  <Paragraphs>117</Paragraphs>
  <Slides>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Lucida Grande</vt:lpstr>
      <vt:lpstr>Calibri</vt:lpstr>
      <vt:lpstr>Times New Roman</vt:lpstr>
      <vt:lpstr>Wingdings</vt:lpstr>
      <vt:lpstr>Calibri Light</vt:lpstr>
      <vt:lpstr>ＭＳ Ｐゴシック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Алгоритм действий при недостижении показателей результативности (нарушении графика СМР)</vt:lpstr>
      <vt:lpstr>Алгоритм действий при недостижении показателей результативности (нарушении графика СМР) в случае его выявления ТОФК</vt:lpstr>
      <vt:lpstr>Презентация PowerPoint</vt:lpstr>
      <vt:lpstr>Информирование ГРБС о результатах проверки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Mazur Nataliya</dc:creator>
  <cp:lastModifiedBy>Иванов Игорь Викторович</cp:lastModifiedBy>
  <cp:revision>1373</cp:revision>
  <cp:lastPrinted>2018-05-24T15:02:23Z</cp:lastPrinted>
  <dcterms:created xsi:type="dcterms:W3CDTF">2015-03-03T16:27:21Z</dcterms:created>
  <dcterms:modified xsi:type="dcterms:W3CDTF">2018-09-19T16:03:45Z</dcterms:modified>
</cp:coreProperties>
</file>