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2" r:id="rId1"/>
    <p:sldMasterId id="2147483654" r:id="rId2"/>
    <p:sldMasterId id="2147483693" r:id="rId3"/>
    <p:sldMasterId id="2147483695" r:id="rId4"/>
  </p:sldMasterIdLst>
  <p:notesMasterIdLst>
    <p:notesMasterId r:id="rId27"/>
  </p:notesMasterIdLst>
  <p:handoutMasterIdLst>
    <p:handoutMasterId r:id="rId28"/>
  </p:handoutMasterIdLst>
  <p:sldIdLst>
    <p:sldId id="499" r:id="rId5"/>
    <p:sldId id="551" r:id="rId6"/>
    <p:sldId id="543" r:id="rId7"/>
    <p:sldId id="544" r:id="rId8"/>
    <p:sldId id="555" r:id="rId9"/>
    <p:sldId id="545" r:id="rId10"/>
    <p:sldId id="552" r:id="rId11"/>
    <p:sldId id="553" r:id="rId12"/>
    <p:sldId id="554" r:id="rId13"/>
    <p:sldId id="557" r:id="rId14"/>
    <p:sldId id="558" r:id="rId15"/>
    <p:sldId id="559" r:id="rId16"/>
    <p:sldId id="560" r:id="rId17"/>
    <p:sldId id="561" r:id="rId18"/>
    <p:sldId id="562" r:id="rId19"/>
    <p:sldId id="563" r:id="rId20"/>
    <p:sldId id="550" r:id="rId21"/>
    <p:sldId id="567" r:id="rId22"/>
    <p:sldId id="568" r:id="rId23"/>
    <p:sldId id="564" r:id="rId24"/>
    <p:sldId id="565" r:id="rId25"/>
    <p:sldId id="569" r:id="rId26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4141"/>
    <a:srgbClr val="E52929"/>
    <a:srgbClr val="CD4441"/>
    <a:srgbClr val="E727A7"/>
    <a:srgbClr val="66CCFF"/>
    <a:srgbClr val="1F6EEF"/>
    <a:srgbClr val="A7DCF7"/>
    <a:srgbClr val="C8465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03" autoAdjust="0"/>
    <p:restoredTop sz="98746" autoAdjust="0"/>
  </p:normalViewPr>
  <p:slideViewPr>
    <p:cSldViewPr>
      <p:cViewPr>
        <p:scale>
          <a:sx n="80" d="100"/>
          <a:sy n="80" d="100"/>
        </p:scale>
        <p:origin x="-312" y="-1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00"/>
    </p:cViewPr>
  </p:outlineViewPr>
  <p:notesTextViewPr>
    <p:cViewPr>
      <p:scale>
        <a:sx n="50" d="100"/>
        <a:sy n="5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598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198E626B-6B1B-40F6-B9FA-650E3615CCC0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/>
                <a:cs typeface="ＭＳ Ｐゴシック"/>
              </a:defRPr>
            </a:lvl1pPr>
          </a:lstStyle>
          <a:p>
            <a:pPr>
              <a:defRPr/>
            </a:pPr>
            <a:fld id="{8A4F8DD9-BB88-4637-9ACE-D834848E5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0D0D3F1C-2696-4EA2-9FA3-F6BC44C0F480}" type="datetimeFigureOut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6463"/>
            <a:ext cx="5437187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C1A24CB-2282-43B0-A68A-C4A791E28F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62113" y="258763"/>
            <a:ext cx="3335337" cy="2501900"/>
          </a:xfrm>
          <a:ln/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638" y="2865438"/>
            <a:ext cx="6137275" cy="6634162"/>
          </a:xfrm>
          <a:noFill/>
          <a:ln/>
        </p:spPr>
        <p:txBody>
          <a:bodyPr/>
          <a:lstStyle/>
          <a:p>
            <a:r>
              <a:rPr lang="ru-RU" smtClean="0">
                <a:ea typeface="ＭＳ Ｐゴシック"/>
              </a:rPr>
              <a:t>	В отличие от некоторых европейских правопорядков, в России отсутствует категория «</a:t>
            </a:r>
            <a:r>
              <a:rPr lang="ru-RU" b="1" smtClean="0">
                <a:ea typeface="ＭＳ Ｐゴシック"/>
              </a:rPr>
              <a:t>юридическое лицо публичного права</a:t>
            </a:r>
            <a:r>
              <a:rPr lang="ru-RU" smtClean="0">
                <a:ea typeface="ＭＳ Ｐゴシック"/>
              </a:rPr>
              <a:t>» для органов публичной власти, предназначенных осуществлять властные функции.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62113" y="258763"/>
            <a:ext cx="3335337" cy="2501900"/>
          </a:xfrm>
          <a:ln/>
        </p:spPr>
      </p:sp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638" y="2865438"/>
            <a:ext cx="6137275" cy="6634162"/>
          </a:xfrm>
          <a:noFill/>
          <a:ln/>
        </p:spPr>
        <p:txBody>
          <a:bodyPr/>
          <a:lstStyle/>
          <a:p>
            <a:r>
              <a:rPr lang="ru-RU" smtClean="0">
                <a:ea typeface="ＭＳ Ｐゴシック"/>
              </a:rPr>
              <a:t>	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62113" y="258763"/>
            <a:ext cx="3335337" cy="2501900"/>
          </a:xfrm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638" y="2865438"/>
            <a:ext cx="6137275" cy="6634162"/>
          </a:xfrm>
          <a:noFill/>
          <a:ln/>
        </p:spPr>
        <p:txBody>
          <a:bodyPr/>
          <a:lstStyle/>
          <a:p>
            <a:r>
              <a:rPr lang="ru-RU" smtClean="0">
                <a:ea typeface="ＭＳ Ｐゴシック"/>
              </a:rPr>
              <a:t>	Имеется </a:t>
            </a:r>
            <a:r>
              <a:rPr lang="ru-RU" b="1" smtClean="0">
                <a:ea typeface="ＭＳ Ｐゴシック"/>
              </a:rPr>
              <a:t>условное сходство внутренней организации</a:t>
            </a:r>
            <a:r>
              <a:rPr lang="ru-RU" smtClean="0">
                <a:ea typeface="ＭＳ Ｐゴシック"/>
              </a:rPr>
              <a:t> юридических лиц и публично-правовых образований</a:t>
            </a:r>
          </a:p>
          <a:p>
            <a:r>
              <a:rPr lang="ru-RU" smtClean="0">
                <a:ea typeface="ＭＳ Ｐゴシック"/>
              </a:rPr>
              <a:t>	(для наглядности рассматривается </a:t>
            </a:r>
            <a:r>
              <a:rPr lang="ru-RU" b="1" smtClean="0">
                <a:ea typeface="ＭＳ Ｐゴシック"/>
              </a:rPr>
              <a:t>на примере Корпорации и субъекта Российской Федерации</a:t>
            </a:r>
            <a:r>
              <a:rPr lang="ru-RU" smtClean="0">
                <a:ea typeface="ＭＳ Ｐゴシック"/>
              </a:rPr>
              <a:t>)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62113" y="258763"/>
            <a:ext cx="3335337" cy="2501900"/>
          </a:xfrm>
          <a:ln/>
        </p:spPr>
      </p:sp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1638" y="2865438"/>
            <a:ext cx="6137275" cy="6634162"/>
          </a:xfrm>
          <a:noFill/>
          <a:ln/>
        </p:spPr>
        <p:txBody>
          <a:bodyPr/>
          <a:lstStyle/>
          <a:p>
            <a:r>
              <a:rPr lang="ru-RU" smtClean="0">
                <a:ea typeface="ＭＳ Ｐゴシック"/>
              </a:rPr>
              <a:t>	</a:t>
            </a:r>
            <a:endParaRPr lang="ru-RU" u="sng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452" tIns="44727" rIns="89452" bIns="44727" anchor="b"/>
          <a:lstStyle/>
          <a:p>
            <a:pPr algn="r" defTabSz="890588"/>
            <a:fld id="{9E052EEC-CC58-4678-BA34-88D034F5F143}" type="slidenum">
              <a:rPr lang="fr-FR" sz="1200">
                <a:solidFill>
                  <a:srgbClr val="000000"/>
                </a:solidFill>
              </a:rPr>
              <a:pPr algn="r" defTabSz="890588"/>
              <a:t>14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9300"/>
            <a:ext cx="4956175" cy="3716338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87925" cy="4462462"/>
          </a:xfrm>
          <a:noFill/>
          <a:ln/>
        </p:spPr>
        <p:txBody>
          <a:bodyPr lIns="89452" tIns="44727" rIns="89452" bIns="44727"/>
          <a:lstStyle/>
          <a:p>
            <a:endParaRPr lang="fr-FR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917575" y="742950"/>
            <a:ext cx="4964113" cy="3722688"/>
          </a:xfrm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16463"/>
            <a:ext cx="5435600" cy="4468812"/>
          </a:xfrm>
          <a:noFill/>
          <a:ln/>
        </p:spPr>
        <p:txBody>
          <a:bodyPr lIns="92382" tIns="46191" rIns="92382" bIns="46191"/>
          <a:lstStyle/>
          <a:p>
            <a:pPr marL="742950" lvl="1" indent="-285750"/>
            <a:r>
              <a:rPr lang="ru-RU" smtClean="0"/>
              <a:t>	</a:t>
            </a:r>
            <a:r>
              <a:rPr lang="ru-RU" b="1" smtClean="0"/>
              <a:t>Цель</a:t>
            </a:r>
            <a:r>
              <a:rPr lang="ru-RU" smtClean="0"/>
              <a:t> </a:t>
            </a:r>
            <a:r>
              <a:rPr lang="ru-RU" u="sng" smtClean="0"/>
              <a:t>Программы повышения эффективности бюджетных расходов на период до 2012 года</a:t>
            </a:r>
            <a:r>
              <a:rPr lang="ru-RU" smtClean="0"/>
              <a:t> - </a:t>
            </a:r>
            <a:r>
              <a:rPr lang="ru-RU" b="1" smtClean="0"/>
              <a:t>повышение эффективности деятельности публично-правовых образований</a:t>
            </a:r>
            <a:r>
              <a:rPr lang="ru-RU" smtClean="0"/>
              <a:t> по обеспечению потребностей граждан и общества в государственных и муниципальных услугах, увеличению их доступности и качества, выполнению государственных (муниципальных) функций.</a:t>
            </a:r>
          </a:p>
          <a:p>
            <a:pPr marL="742950" lvl="1" indent="-285750"/>
            <a:r>
              <a:rPr lang="ru-RU" smtClean="0"/>
              <a:t>	В числе </a:t>
            </a:r>
            <a:r>
              <a:rPr lang="ru-RU" b="1" smtClean="0"/>
              <a:t>задач</a:t>
            </a:r>
            <a:r>
              <a:rPr lang="ru-RU" smtClean="0"/>
              <a:t> по достижению поставленной цели:</a:t>
            </a:r>
          </a:p>
          <a:p>
            <a:pPr marL="742950" lvl="1" indent="-285750">
              <a:buFontTx/>
              <a:buChar char="-"/>
            </a:pPr>
            <a:r>
              <a:rPr lang="ru-RU" smtClean="0"/>
              <a:t>четко определить сферы и механизмы обеспечения </a:t>
            </a:r>
            <a:r>
              <a:rPr lang="ru-RU" b="1" smtClean="0"/>
              <a:t>ответственности публично-правовых образований</a:t>
            </a:r>
            <a:r>
              <a:rPr lang="ru-RU" smtClean="0"/>
              <a:t> и органов государственной власти и местного самоуправления внутри публично-правового образования;</a:t>
            </a:r>
          </a:p>
          <a:p>
            <a:pPr marL="742950" lvl="1" indent="-285750">
              <a:buFontTx/>
              <a:buChar char="-"/>
            </a:pPr>
            <a:r>
              <a:rPr lang="ru-RU" smtClean="0"/>
              <a:t>усилить </a:t>
            </a:r>
            <a:r>
              <a:rPr lang="ru-RU" b="1" smtClean="0"/>
              <a:t>прозрачность и подотчетность деятельности органов государственной власти и органов местного самоуправления</a:t>
            </a:r>
            <a:r>
              <a:rPr lang="ru-RU" smtClean="0"/>
              <a:t>, в том числе за счет внедрения требований к публичности показателей их деятельности.</a:t>
            </a:r>
          </a:p>
          <a:p>
            <a:pPr marL="742950" lvl="1" indent="-285750"/>
            <a:r>
              <a:rPr lang="ru-RU" smtClean="0"/>
              <a:t>	Одним из </a:t>
            </a:r>
            <a:r>
              <a:rPr lang="ru-RU" b="1" smtClean="0"/>
              <a:t>направлений решения</a:t>
            </a:r>
            <a:r>
              <a:rPr lang="ru-RU" smtClean="0"/>
              <a:t> поставленных задач определено </a:t>
            </a:r>
            <a:r>
              <a:rPr lang="ru-RU" b="1" u="sng" smtClean="0"/>
              <a:t>создание информационной среды</a:t>
            </a:r>
            <a:r>
              <a:rPr lang="ru-RU" b="1" smtClean="0"/>
              <a:t> и технологий </a:t>
            </a:r>
            <a:r>
              <a:rPr lang="ru-RU" b="1" u="sng" smtClean="0"/>
              <a:t>для реализации управленческих решений</a:t>
            </a:r>
            <a:r>
              <a:rPr lang="ru-RU" smtClean="0"/>
              <a:t> и повышения </a:t>
            </a:r>
            <a:r>
              <a:rPr lang="ru-RU" b="1" smtClean="0"/>
              <a:t>действенности общественного контроля</a:t>
            </a:r>
            <a:r>
              <a:rPr lang="ru-RU" smtClean="0"/>
              <a:t> за деятельностью органов государственной власти и местного самоуправления.</a:t>
            </a:r>
            <a:endParaRPr lang="sl-SI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452" tIns="44727" rIns="89452" bIns="44727" anchor="b"/>
          <a:lstStyle/>
          <a:p>
            <a:pPr algn="r" defTabSz="890588"/>
            <a:fld id="{D5070F44-D407-4C83-BBF6-5194DE92034D}" type="slidenum">
              <a:rPr lang="fr-FR" sz="1200">
                <a:solidFill>
                  <a:srgbClr val="000000"/>
                </a:solidFill>
              </a:rPr>
              <a:pPr algn="r" defTabSz="890588"/>
              <a:t>16</a:t>
            </a:fld>
            <a:endParaRPr lang="fr-FR" sz="1200">
              <a:solidFill>
                <a:srgbClr val="000000"/>
              </a:solidFill>
            </a:endParaRPr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49300"/>
            <a:ext cx="4956175" cy="3716338"/>
          </a:xfrm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6463"/>
            <a:ext cx="4987925" cy="4462462"/>
          </a:xfrm>
          <a:noFill/>
          <a:ln/>
        </p:spPr>
        <p:txBody>
          <a:bodyPr lIns="89452" tIns="44727" rIns="89452" bIns="44727"/>
          <a:lstStyle/>
          <a:p>
            <a:endParaRPr lang="fr-FR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 txBox="1">
            <a:spLocks noGrp="1" noChangeArrowheads="1"/>
          </p:cNvSpPr>
          <p:nvPr/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135" tIns="46067" rIns="92135" bIns="46067" anchor="b"/>
          <a:lstStyle/>
          <a:p>
            <a:pPr algn="r" defTabSz="920750"/>
            <a:fld id="{BA433B7E-2BDF-442C-9CA8-B4E6CF5B99D2}" type="slidenum">
              <a:rPr lang="ru-RU" sz="1200"/>
              <a:pPr algn="r" defTabSz="920750"/>
              <a:t>22</a:t>
            </a:fld>
            <a:endParaRPr lang="ru-RU" sz="1200"/>
          </a:p>
        </p:txBody>
      </p:sp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31" tIns="46266" rIns="92531" bIns="46266" anchor="b"/>
          <a:lstStyle/>
          <a:p>
            <a:pPr algn="r" defTabSz="923925"/>
            <a:fld id="{666F35BE-EA55-4E30-9F91-B4BDABB26D57}" type="slidenum">
              <a:rPr lang="ru-RU" sz="1200">
                <a:latin typeface="Calibri" pitchFamily="34" charset="0"/>
              </a:rPr>
              <a:pPr algn="r" defTabSz="923925"/>
              <a:t>22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31" tIns="46266" rIns="92531" bIns="46266" anchor="b"/>
          <a:lstStyle/>
          <a:p>
            <a:pPr algn="r" defTabSz="923925"/>
            <a:fld id="{6ABBF979-845F-4719-9207-867D15E01987}" type="slidenum">
              <a:rPr lang="ru-RU" sz="1200">
                <a:latin typeface="Calibri" pitchFamily="34" charset="0"/>
              </a:rPr>
              <a:pPr algn="r" defTabSz="923925"/>
              <a:t>22</a:t>
            </a:fld>
            <a:endParaRPr lang="ru-RU" sz="1200">
              <a:latin typeface="Calibri" pitchFamily="34" charset="0"/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ln/>
        </p:spPr>
        <p:txBody>
          <a:bodyPr lIns="92531" tIns="46266" rIns="92531" bIns="46266"/>
          <a:lstStyle/>
          <a:p>
            <a:pPr>
              <a:spcBef>
                <a:spcPct val="0"/>
              </a:spcBef>
            </a:pPr>
            <a:endParaRPr lang="ru-RU" smtClean="0">
              <a:ea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kazna_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800">
                <a:latin typeface="Times New Roman" pitchFamily="18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Times New Roman" pitchFamily="18" charset="0"/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F2278-A581-4223-A1E2-DE7ACD4240E4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C5775-C4BE-48C2-8017-82F9B9A32B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CAD99-0A8E-45CE-8513-2A6EBD0741A6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A8F71-295F-475F-BEE5-DBADB116AF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17550"/>
            <a:ext cx="2057400" cy="54086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17550"/>
            <a:ext cx="6019800" cy="54086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29502-01A3-4E8D-96E8-28576CEFFDF8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C2760-74C8-4870-A3EA-918EE895DC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725" y="717550"/>
            <a:ext cx="8208963" cy="7191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FB70E-8FDB-46D4-8665-CD4A602614A8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5F70C-4D10-4D87-A70B-DA4CC2CF406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E8C45-2217-4E26-A5D8-6E32F0E1461D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FB7B4-1984-4CC3-B78E-3E2EC6E79B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67E1E-0ED3-4357-8FA7-440628B1FE05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CD793-75D7-4020-81C0-AD31C52C4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691E6-CC5A-4564-B4B1-627C5C979A3C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1E8FF-2CB2-40AA-8661-5C409B820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CC748-AE5E-4C39-91B3-81C926AEAFE6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48956-1509-49F2-BBE8-7B87D8C9F5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52568-9625-4DC3-9ED6-B8E0295381F1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FDE3D-F91D-44BC-89BE-8E96CE39B5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08C1-5C66-4AE5-B9D4-1C618A70CBF6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157D9-851C-4D7E-BA56-3E8A82F48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F7DD7-8DD7-4017-8698-EF222C761BF7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E9867-4206-4C57-B53D-1F8710988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433BA-7FB5-48ED-8BE2-9AD80AE2D419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B813-75B2-4915-A341-CA23FEE521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81090-0647-4E4A-B03B-C02B1E5757CA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88814-EC13-4302-ACA6-840D03C33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E8CE3-C6DD-4F01-9B80-346A62DEC2BA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AA26B-3A37-437C-AA8A-EE83D92AA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3FF57-35DF-451B-B820-44A3F2C2D2E3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D88B7-E6EB-4373-81DD-13F6DD3FAC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168EE-0942-475D-836C-AA7082D2112E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C03CF-AC26-4EFC-B718-3CED6879FF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115888"/>
            <a:ext cx="5759450" cy="504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51420-5774-477B-B7C5-78D67F689B38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A46F9-DCE4-49F4-BBC3-704FC4577C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115888"/>
            <a:ext cx="5759450" cy="5048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17F12-D6A2-42DF-BE4E-E54A944292A0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5AE86-4090-430E-9DFC-6F94FE839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D58A8-0E89-408C-88C2-2116D6BBE6B0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EB620-58E6-41AE-847B-BFE2DEA5B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09BCE-13A6-4CC1-BCA0-8B10F32C4ED2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7B628-DB34-4FE6-B1AA-6C5CCE0D4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D0D30-152E-481A-B52F-B4C8C0CE570E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F1E1F-BF2A-45C7-8F6C-79A7879161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ACE58-94CB-44D1-8E6E-4EF6CEA15777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2AF86-4CDC-48AE-B60B-58BD03E73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56978-7C90-4420-9786-871194087D6F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F9FF9-32D0-4D45-A0E6-CF834478F5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A2FAF-E7B0-4ED9-9CC6-3833AD122CB8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136F2-6AE0-477B-BBEB-79801ECB65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A2DAA-C975-4A1B-A6C3-C49E7393314E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38B5-5931-48E2-A259-821C43023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32C86-EE4B-42CE-ADAA-9693BEBFB269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50216-C0B1-4E5C-AC41-308B78C57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6102-C5A6-4E65-927F-A46C74686A7F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E8AAE-B5E4-4DE0-8353-242719CCC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C4BD3-020B-4EB3-93B6-5CCD6ED1D2D5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2305F-C3AA-4D4D-8748-8AAAEE1EC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EF675-D8C9-472E-86C8-071A82A33C0E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C7203-B312-42A3-B8CF-0EE6A2D755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0102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0102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9C48-F2EE-4ACA-AE21-57D4EBB182FA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9F09A-D86F-4C56-B60F-129BABE820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8538" y="115888"/>
            <a:ext cx="5759450" cy="504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ED2D3-4A5B-405E-A444-8880BB4069B9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2B632-1456-4F37-85C8-148CCB8E7E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D95F0-15DF-425B-A2CE-F31AAE45D8EF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EA3D9-5481-4CA3-BE00-CA9D78645D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D9432-438C-444A-94F1-D1DFF13D3465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E7280-1091-4E02-AC97-48BC8F2AE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B1C35-6890-45DF-A726-BEECFCD6409E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09224-6FBE-4F80-895F-CC7526FF3E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213DD3-0B82-4B4F-AFB7-25DCC61C78A9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38DAA-12F3-4D0D-B9E9-EC213BE5D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196975"/>
            <a:ext cx="4495800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495800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FE9B6-05D2-4FEB-A743-59624D489575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EDB9C-78E8-47E4-8E8C-38E065E444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C9B92-A567-4B5E-BFC4-6AE992027DEE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2539B-87A4-4ACE-8699-871957B47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0B7B3-20AE-4D52-8C79-AA3CA0E6CA12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01C61-5524-4468-833C-6BFE1B0283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53EA-F0ED-445D-B24F-08B097831694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88808-A6A3-40E5-977A-1471FFA32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B1CA7-7085-45FA-B7E9-D64CB2DC5172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A7FD0-DFE5-4E58-A295-4CA4B2321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DB94B-8947-4F94-8D42-D0C51429DEAB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D4F52-5C07-4E1C-A157-2F931C98A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72B3E-4A35-4EBC-86F6-1A27FE173A10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B8D9A-BDF9-46FE-8AC9-E25527674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692150"/>
            <a:ext cx="2286000" cy="58324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0" y="692150"/>
            <a:ext cx="6705600" cy="58324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23CE6-26C5-491C-BDA1-DB67AEE42040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8B89C-1234-4013-88BE-E0BA8C057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2EFC9-0250-4DD0-8465-DA072FA08D41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E6B382-B051-4041-ADAD-03C7EA7734B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479BA-D91D-404A-B156-AA1520134984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79F67-72B6-4367-91A5-9B780CF872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6A564-42FE-4B67-888D-56BCB68312FB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56B08-B1CC-4F7A-B049-9B52009821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06306-F744-4AE4-BDF8-912C0F737ADD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0A18E-B9EE-4A6B-8D0C-F92468427CE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E8EAD-1C4F-4092-A580-462376DCD9D7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05042-9B0F-4F95-814D-05F6921394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717550"/>
            <a:ext cx="8208963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6" tIns="47859" rIns="95716" bIns="478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6" tIns="47859" rIns="95716" bIns="478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6" tIns="47859" rIns="95716" bIns="47859" numCol="1" anchor="t" anchorCtr="0" compatLnSpc="1">
            <a:prstTxWarp prst="textNoShape">
              <a:avLst/>
            </a:prstTxWarp>
          </a:bodyPr>
          <a:lstStyle>
            <a:lvl1pPr>
              <a:defRPr sz="15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EC0BBEC2-A4DB-405D-AFB2-FF9E281D058B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6" tIns="47859" rIns="95716" bIns="47859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545263"/>
            <a:ext cx="468313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6" tIns="47859" rIns="95716" bIns="47859" numCol="1" anchor="ctr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Calibri" pitchFamily="34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A480FDC-C083-432E-AE37-4F1F757323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31" name="Picture 8" descr="kazna_top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  <p:sldLayoutId id="2147483697" r:id="rId12"/>
  </p:sldLayoutIdLst>
  <p:transition/>
  <p:hf hdr="0" ft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+mj-lt"/>
          <a:ea typeface="ＭＳ Ｐゴシック" charset="0"/>
          <a:cs typeface="ＭＳ Ｐゴシック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  <a:ea typeface="ＭＳ Ｐゴシック" charset="0"/>
          <a:cs typeface="ＭＳ Ｐゴシック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  <a:ea typeface="ＭＳ Ｐゴシック" charset="0"/>
          <a:cs typeface="ＭＳ Ｐゴシック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  <a:ea typeface="ＭＳ Ｐゴシック" charset="0"/>
          <a:cs typeface="ＭＳ Ｐゴシック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  <a:ea typeface="ＭＳ Ｐゴシック" charset="0"/>
          <a:cs typeface="ＭＳ Ｐゴシック"/>
        </a:defRPr>
      </a:lvl5pPr>
      <a:lvl6pPr marL="457200"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</a:defRPr>
      </a:lvl6pPr>
      <a:lvl7pPr marL="914400"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</a:defRPr>
      </a:lvl7pPr>
      <a:lvl8pPr marL="1371600"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</a:defRPr>
      </a:lvl8pPr>
      <a:lvl9pPr marL="1828800" algn="l" defTabSz="9572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2"/>
          </a:solidFill>
          <a:latin typeface="Calibri" pitchFamily="34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96975" indent="-239713" algn="l" defTabSz="95726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152650" indent="-236538" algn="l" defTabSz="957263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609850" indent="-236538" algn="l" defTabSz="957263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3067050" indent="-236538" algn="l" defTabSz="957263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524250" indent="-236538" algn="l" defTabSz="957263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981450" indent="-236538" algn="l" defTabSz="957263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6" descr="Shablon.jpg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115888"/>
            <a:ext cx="5759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340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4826077-3407-4B62-A605-52DA01E09B1D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64514ED-BB24-40DD-9B83-5331CC006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9" r:id="rId2"/>
    <p:sldLayoutId id="2147483718" r:id="rId3"/>
    <p:sldLayoutId id="2147483717" r:id="rId4"/>
    <p:sldLayoutId id="2147483716" r:id="rId5"/>
    <p:sldLayoutId id="2147483715" r:id="rId6"/>
    <p:sldLayoutId id="2147483714" r:id="rId7"/>
    <p:sldLayoutId id="2147483713" r:id="rId8"/>
    <p:sldLayoutId id="2147483712" r:id="rId9"/>
    <p:sldLayoutId id="2147483711" r:id="rId10"/>
    <p:sldLayoutId id="2147483710" r:id="rId11"/>
    <p:sldLayoutId id="2147483709" r:id="rId12"/>
    <p:sldLayoutId id="2147483708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6" descr="Shablon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Заголовок 1"/>
          <p:cNvSpPr>
            <a:spLocks noGrp="1"/>
          </p:cNvSpPr>
          <p:nvPr>
            <p:ph type="title"/>
          </p:nvPr>
        </p:nvSpPr>
        <p:spPr bwMode="auto">
          <a:xfrm>
            <a:off x="2268538" y="115888"/>
            <a:ext cx="57594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8676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7087678-FFE5-4369-8BCF-88D77E896FF9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14A8AF4-E24C-471D-BA82-A6E910A53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0" r:id="rId3"/>
    <p:sldLayoutId id="2147483729" r:id="rId4"/>
    <p:sldLayoutId id="2147483728" r:id="rId5"/>
    <p:sldLayoutId id="2147483727" r:id="rId6"/>
    <p:sldLayoutId id="2147483726" r:id="rId7"/>
    <p:sldLayoutId id="2147483725" r:id="rId8"/>
    <p:sldLayoutId id="2147483724" r:id="rId9"/>
    <p:sldLayoutId id="2147483723" r:id="rId10"/>
    <p:sldLayoutId id="2147483722" r:id="rId11"/>
    <p:sldLayoutId id="214748372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E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692150"/>
            <a:ext cx="9144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196975"/>
            <a:ext cx="9144000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fld id="{3F71745A-EA2C-4177-95FC-B85CAC3BA226}" type="datetime1">
              <a:rPr lang="ru-RU"/>
              <a:pPr>
                <a:defRPr/>
              </a:pPr>
              <a:t>04.04.2013</a:t>
            </a:fld>
            <a:endParaRPr lang="ru-RU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6146ED91-73EF-44DA-A519-92C96F36CE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35" r:id="rId9"/>
    <p:sldLayoutId id="2147483734" r:id="rId10"/>
    <p:sldLayoutId id="2147483733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8"/>
          <p:cNvSpPr>
            <a:spLocks noChangeArrowheads="1"/>
          </p:cNvSpPr>
          <p:nvPr/>
        </p:nvSpPr>
        <p:spPr bwMode="auto">
          <a:xfrm>
            <a:off x="5795963" y="4652963"/>
            <a:ext cx="30241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ru-RU" sz="2000" b="1">
                <a:solidFill>
                  <a:srgbClr val="11446D"/>
                </a:solidFill>
                <a:latin typeface="Times New Roman" pitchFamily="18" charset="0"/>
                <a:sym typeface="Lucida Grande"/>
              </a:rPr>
              <a:t>Артюхин Р.Е.</a:t>
            </a: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rgbClr val="11446D"/>
              </a:solidFill>
              <a:latin typeface="Times New Roman" pitchFamily="18" charset="0"/>
              <a:sym typeface="Lucida Grande"/>
            </a:endParaRPr>
          </a:p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rgbClr val="11446D"/>
                </a:solidFill>
                <a:latin typeface="Times New Roman" pitchFamily="18" charset="0"/>
                <a:sym typeface="Lucida Grande"/>
              </a:rPr>
              <a:t>Руководитель </a:t>
            </a:r>
          </a:p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rgbClr val="11446D"/>
                </a:solidFill>
                <a:latin typeface="Times New Roman" pitchFamily="18" charset="0"/>
                <a:sym typeface="Lucida Grande"/>
              </a:rPr>
              <a:t>Федерального казначейства</a:t>
            </a:r>
          </a:p>
          <a:p>
            <a:pPr algn="ctr">
              <a:lnSpc>
                <a:spcPct val="80000"/>
              </a:lnSpc>
            </a:pPr>
            <a:endParaRPr lang="ru-RU" sz="1600" b="1">
              <a:solidFill>
                <a:srgbClr val="11446D"/>
              </a:solidFill>
              <a:latin typeface="Times New Roman" pitchFamily="18" charset="0"/>
              <a:sym typeface="Lucida Grande"/>
            </a:endParaRPr>
          </a:p>
          <a:p>
            <a:pPr algn="ctr">
              <a:lnSpc>
                <a:spcPct val="80000"/>
              </a:lnSpc>
            </a:pPr>
            <a:r>
              <a:rPr lang="ru-RU" sz="1600" b="1">
                <a:solidFill>
                  <a:srgbClr val="11446D"/>
                </a:solidFill>
                <a:latin typeface="Times New Roman" pitchFamily="18" charset="0"/>
                <a:sym typeface="Lucida Grande"/>
              </a:rPr>
              <a:t>к.ю.н.</a:t>
            </a:r>
            <a:endParaRPr lang="ru-RU">
              <a:latin typeface="Times New Roman" pitchFamily="18" charset="0"/>
            </a:endParaRPr>
          </a:p>
        </p:txBody>
      </p:sp>
      <p:pic>
        <p:nvPicPr>
          <p:cNvPr id="56322" name="Picture 7" descr="ЛОГ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3276600" y="6308725"/>
            <a:ext cx="1730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>
                <a:latin typeface="Times New Roman" pitchFamily="18" charset="0"/>
                <a:sym typeface="Lucida Grande"/>
              </a:rPr>
              <a:t>05</a:t>
            </a:r>
            <a:r>
              <a:rPr lang="en-US" sz="1200" b="1">
                <a:latin typeface="Times New Roman" pitchFamily="18" charset="0"/>
                <a:sym typeface="Lucida Grande"/>
              </a:rPr>
              <a:t> </a:t>
            </a:r>
            <a:r>
              <a:rPr lang="ru-RU" sz="1200" b="1">
                <a:latin typeface="Times New Roman" pitchFamily="18" charset="0"/>
                <a:sym typeface="Lucida Grande"/>
              </a:rPr>
              <a:t>апреля 2013 года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5300" y="1052513"/>
            <a:ext cx="5327650" cy="669925"/>
          </a:xfrm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1900" smtClean="0"/>
              <a:t>Контрактация отношений </a:t>
            </a:r>
            <a:br>
              <a:rPr lang="ru-RU" sz="1900" smtClean="0"/>
            </a:br>
            <a:r>
              <a:rPr lang="ru-RU" sz="1900" smtClean="0"/>
              <a:t>государства  по предоставлению услуг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989138"/>
            <a:ext cx="8569325" cy="4176712"/>
          </a:xfrm>
        </p:spPr>
        <p:txBody>
          <a:bodyPr anchor="ctr"/>
          <a:lstStyle/>
          <a:p>
            <a:pPr marL="361950" indent="-361950" algn="l" eaLnBrk="1" hangingPunct="1">
              <a:spcBef>
                <a:spcPct val="90000"/>
              </a:spcBef>
              <a:buClr>
                <a:srgbClr val="336699"/>
              </a:buClr>
              <a:buFont typeface="Times New Roman" pitchFamily="18" charset="0"/>
              <a:buChar char="-"/>
            </a:pPr>
            <a:r>
              <a:rPr lang="ru-RU" b="1" smtClean="0"/>
              <a:t>Государственно-частные партнерства на контрактной основе</a:t>
            </a:r>
          </a:p>
          <a:p>
            <a:pPr marL="361950" indent="-361950" algn="l" eaLnBrk="1" hangingPunct="1">
              <a:spcBef>
                <a:spcPct val="90000"/>
              </a:spcBef>
              <a:buClr>
                <a:srgbClr val="336699"/>
              </a:buClr>
              <a:buFont typeface="Times New Roman" pitchFamily="18" charset="0"/>
              <a:buChar char="-"/>
            </a:pPr>
            <a:r>
              <a:rPr lang="ru-RU" b="1" smtClean="0"/>
              <a:t>Развитие отношений по аутсорсингу оказания государственных услуг</a:t>
            </a:r>
          </a:p>
          <a:p>
            <a:pPr marL="361950" indent="-361950" algn="l" eaLnBrk="1" hangingPunct="1">
              <a:spcBef>
                <a:spcPct val="90000"/>
              </a:spcBef>
              <a:buClr>
                <a:srgbClr val="336699"/>
              </a:buClr>
              <a:buFont typeface="Times New Roman" pitchFamily="18" charset="0"/>
              <a:buChar char="-"/>
            </a:pPr>
            <a:r>
              <a:rPr lang="ru-RU" b="1" smtClean="0"/>
              <a:t>Выделение средств из бюджетов на контрактной основе (переход от сметно-бюджетного финансирования к контрактному выделению средств)</a:t>
            </a:r>
          </a:p>
        </p:txBody>
      </p:sp>
      <p:sp>
        <p:nvSpPr>
          <p:cNvPr id="69635" name="Line 4"/>
          <p:cNvSpPr>
            <a:spLocks noChangeShapeType="1"/>
          </p:cNvSpPr>
          <p:nvPr/>
        </p:nvSpPr>
        <p:spPr bwMode="auto">
          <a:xfrm>
            <a:off x="1906588" y="1700213"/>
            <a:ext cx="4897437" cy="0"/>
          </a:xfrm>
          <a:prstGeom prst="line">
            <a:avLst/>
          </a:prstGeom>
          <a:noFill/>
          <a:ln w="28575">
            <a:solidFill>
              <a:srgbClr val="C8465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9636" name="Text Box 5"/>
          <p:cNvSpPr txBox="1">
            <a:spLocks noChangeArrowheads="1"/>
          </p:cNvSpPr>
          <p:nvPr/>
        </p:nvSpPr>
        <p:spPr bwMode="auto">
          <a:xfrm rot="10800000">
            <a:off x="179388" y="2039938"/>
            <a:ext cx="878522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1000"/>
                </a:schemeClr>
              </a:gs>
              <a:gs pos="100000">
                <a:srgbClr val="006699">
                  <a:alpha val="32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ru-RU" sz="1900" b="1">
              <a:solidFill>
                <a:srgbClr val="336699"/>
              </a:solidFill>
              <a:latin typeface="Times New Roman" pitchFamily="18" charset="0"/>
            </a:endParaRPr>
          </a:p>
        </p:txBody>
      </p:sp>
      <p:pic>
        <p:nvPicPr>
          <p:cNvPr id="6963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9" name="Rectangle 2"/>
          <p:cNvSpPr>
            <a:spLocks/>
          </p:cNvSpPr>
          <p:nvPr/>
        </p:nvSpPr>
        <p:spPr bwMode="auto">
          <a:xfrm>
            <a:off x="8604250" y="6453188"/>
            <a:ext cx="4333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900" b="1">
                <a:latin typeface="Times New Roman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ChangeArrowheads="1"/>
          </p:cNvSpPr>
          <p:nvPr/>
        </p:nvSpPr>
        <p:spPr bwMode="auto">
          <a:xfrm>
            <a:off x="250825" y="5445125"/>
            <a:ext cx="6408738" cy="1296988"/>
          </a:xfrm>
          <a:prstGeom prst="rect">
            <a:avLst/>
          </a:prstGeom>
          <a:solidFill>
            <a:schemeClr val="accent1">
              <a:alpha val="0"/>
            </a:schemeClr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58" name="Line 3"/>
          <p:cNvSpPr>
            <a:spLocks noChangeShapeType="1"/>
          </p:cNvSpPr>
          <p:nvPr/>
        </p:nvSpPr>
        <p:spPr bwMode="auto">
          <a:xfrm>
            <a:off x="2627313" y="1484313"/>
            <a:ext cx="0" cy="367188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59" name="Rectangle 5"/>
          <p:cNvSpPr>
            <a:spLocks noChangeArrowheads="1"/>
          </p:cNvSpPr>
          <p:nvPr/>
        </p:nvSpPr>
        <p:spPr bwMode="auto">
          <a:xfrm>
            <a:off x="468313" y="2060575"/>
            <a:ext cx="1800225" cy="3097213"/>
          </a:xfrm>
          <a:prstGeom prst="rect">
            <a:avLst/>
          </a:prstGeom>
          <a:solidFill>
            <a:srgbClr val="D2CCE6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60" name="Rectangle 6"/>
          <p:cNvSpPr>
            <a:spLocks noChangeArrowheads="1"/>
          </p:cNvSpPr>
          <p:nvPr/>
        </p:nvSpPr>
        <p:spPr bwMode="auto">
          <a:xfrm>
            <a:off x="2843213" y="2060575"/>
            <a:ext cx="1223962" cy="3097213"/>
          </a:xfrm>
          <a:prstGeom prst="rect">
            <a:avLst/>
          </a:prstGeom>
          <a:solidFill>
            <a:srgbClr val="D2CCE6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61" name="Rectangle 7"/>
          <p:cNvSpPr>
            <a:spLocks noChangeArrowheads="1"/>
          </p:cNvSpPr>
          <p:nvPr/>
        </p:nvSpPr>
        <p:spPr bwMode="auto">
          <a:xfrm>
            <a:off x="5938838" y="2060575"/>
            <a:ext cx="1081087" cy="3097213"/>
          </a:xfrm>
          <a:prstGeom prst="rect">
            <a:avLst/>
          </a:prstGeom>
          <a:solidFill>
            <a:srgbClr val="D2CCE6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62" name="Text Box 8"/>
          <p:cNvSpPr txBox="1">
            <a:spLocks noChangeArrowheads="1"/>
          </p:cNvSpPr>
          <p:nvPr/>
        </p:nvSpPr>
        <p:spPr bwMode="auto">
          <a:xfrm>
            <a:off x="611188" y="2060575"/>
            <a:ext cx="1512887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ППО</a:t>
            </a:r>
          </a:p>
        </p:txBody>
      </p:sp>
      <p:sp>
        <p:nvSpPr>
          <p:cNvPr id="70663" name="Text Box 9"/>
          <p:cNvSpPr txBox="1">
            <a:spLocks noChangeArrowheads="1"/>
          </p:cNvSpPr>
          <p:nvPr/>
        </p:nvSpPr>
        <p:spPr bwMode="auto">
          <a:xfrm>
            <a:off x="2843213" y="2060575"/>
            <a:ext cx="122396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ППО</a:t>
            </a:r>
          </a:p>
        </p:txBody>
      </p:sp>
      <p:sp>
        <p:nvSpPr>
          <p:cNvPr id="70664" name="Text Box 10"/>
          <p:cNvSpPr txBox="1">
            <a:spLocks noChangeArrowheads="1"/>
          </p:cNvSpPr>
          <p:nvPr/>
        </p:nvSpPr>
        <p:spPr bwMode="auto">
          <a:xfrm>
            <a:off x="6011863" y="2060575"/>
            <a:ext cx="10795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ППО</a:t>
            </a:r>
          </a:p>
        </p:txBody>
      </p:sp>
      <p:sp>
        <p:nvSpPr>
          <p:cNvPr id="70665" name="Line 11"/>
          <p:cNvSpPr>
            <a:spLocks noChangeShapeType="1"/>
          </p:cNvSpPr>
          <p:nvPr/>
        </p:nvSpPr>
        <p:spPr bwMode="auto">
          <a:xfrm>
            <a:off x="1331913" y="2565400"/>
            <a:ext cx="0" cy="18716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66" name="Text Box 12"/>
          <p:cNvSpPr txBox="1">
            <a:spLocks noChangeArrowheads="1"/>
          </p:cNvSpPr>
          <p:nvPr/>
        </p:nvSpPr>
        <p:spPr bwMode="auto">
          <a:xfrm>
            <a:off x="755650" y="4508500"/>
            <a:ext cx="10795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БУ</a:t>
            </a:r>
          </a:p>
        </p:txBody>
      </p:sp>
      <p:sp>
        <p:nvSpPr>
          <p:cNvPr id="70667" name="Text Box 13"/>
          <p:cNvSpPr txBox="1">
            <a:spLocks noChangeArrowheads="1"/>
          </p:cNvSpPr>
          <p:nvPr/>
        </p:nvSpPr>
        <p:spPr bwMode="auto">
          <a:xfrm>
            <a:off x="2916238" y="4508500"/>
            <a:ext cx="10795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КУ</a:t>
            </a:r>
          </a:p>
        </p:txBody>
      </p:sp>
      <p:sp>
        <p:nvSpPr>
          <p:cNvPr id="70668" name="Text Box 14"/>
          <p:cNvSpPr txBox="1">
            <a:spLocks noChangeArrowheads="1"/>
          </p:cNvSpPr>
          <p:nvPr/>
        </p:nvSpPr>
        <p:spPr bwMode="auto">
          <a:xfrm>
            <a:off x="5148263" y="3284538"/>
            <a:ext cx="576262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БУ</a:t>
            </a:r>
          </a:p>
        </p:txBody>
      </p:sp>
      <p:sp>
        <p:nvSpPr>
          <p:cNvPr id="70669" name="Line 15"/>
          <p:cNvSpPr>
            <a:spLocks noChangeShapeType="1"/>
          </p:cNvSpPr>
          <p:nvPr/>
        </p:nvSpPr>
        <p:spPr bwMode="auto">
          <a:xfrm>
            <a:off x="3492500" y="2565400"/>
            <a:ext cx="0" cy="187166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70" name="Line 16"/>
          <p:cNvSpPr>
            <a:spLocks noChangeShapeType="1"/>
          </p:cNvSpPr>
          <p:nvPr/>
        </p:nvSpPr>
        <p:spPr bwMode="auto">
          <a:xfrm>
            <a:off x="6443663" y="2492375"/>
            <a:ext cx="0" cy="19446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71" name="Line 17"/>
          <p:cNvSpPr>
            <a:spLocks noChangeShapeType="1"/>
          </p:cNvSpPr>
          <p:nvPr/>
        </p:nvSpPr>
        <p:spPr bwMode="auto">
          <a:xfrm>
            <a:off x="4140200" y="3500438"/>
            <a:ext cx="100806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72" name="Line 18"/>
          <p:cNvSpPr>
            <a:spLocks noChangeShapeType="1"/>
          </p:cNvSpPr>
          <p:nvPr/>
        </p:nvSpPr>
        <p:spPr bwMode="auto">
          <a:xfrm>
            <a:off x="7091363" y="3429000"/>
            <a:ext cx="865187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73" name="Rectangle 19"/>
          <p:cNvSpPr>
            <a:spLocks noChangeArrowheads="1"/>
          </p:cNvSpPr>
          <p:nvPr/>
        </p:nvSpPr>
        <p:spPr bwMode="auto">
          <a:xfrm>
            <a:off x="7956550" y="2060575"/>
            <a:ext cx="1079500" cy="3097213"/>
          </a:xfrm>
          <a:prstGeom prst="rect">
            <a:avLst/>
          </a:prstGeom>
          <a:solidFill>
            <a:srgbClr val="CCFFCC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74" name="Text Box 20"/>
          <p:cNvSpPr txBox="1">
            <a:spLocks noChangeArrowheads="1"/>
          </p:cNvSpPr>
          <p:nvPr/>
        </p:nvSpPr>
        <p:spPr bwMode="auto">
          <a:xfrm>
            <a:off x="4140200" y="3644900"/>
            <a:ext cx="1008063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 i="1">
                <a:latin typeface="Times New Roman" pitchFamily="18" charset="0"/>
              </a:rPr>
              <a:t>Субсидии</a:t>
            </a:r>
          </a:p>
        </p:txBody>
      </p:sp>
      <p:sp>
        <p:nvSpPr>
          <p:cNvPr id="70675" name="Text Box 21"/>
          <p:cNvSpPr txBox="1">
            <a:spLocks noChangeArrowheads="1"/>
          </p:cNvSpPr>
          <p:nvPr/>
        </p:nvSpPr>
        <p:spPr bwMode="auto">
          <a:xfrm>
            <a:off x="6948488" y="3644900"/>
            <a:ext cx="936625" cy="5175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 i="1">
                <a:latin typeface="Times New Roman" pitchFamily="18" charset="0"/>
              </a:rPr>
              <a:t>Оплата услуг</a:t>
            </a:r>
          </a:p>
        </p:txBody>
      </p:sp>
      <p:sp>
        <p:nvSpPr>
          <p:cNvPr id="70676" name="Text Box 22"/>
          <p:cNvSpPr txBox="1">
            <a:spLocks noChangeArrowheads="1"/>
          </p:cNvSpPr>
          <p:nvPr/>
        </p:nvSpPr>
        <p:spPr bwMode="auto">
          <a:xfrm>
            <a:off x="5940425" y="4508500"/>
            <a:ext cx="10795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КУ</a:t>
            </a:r>
          </a:p>
        </p:txBody>
      </p:sp>
      <p:sp>
        <p:nvSpPr>
          <p:cNvPr id="70677" name="Text Box 23"/>
          <p:cNvSpPr txBox="1">
            <a:spLocks noChangeArrowheads="1"/>
          </p:cNvSpPr>
          <p:nvPr/>
        </p:nvSpPr>
        <p:spPr bwMode="auto">
          <a:xfrm rot="-5400000">
            <a:off x="1052513" y="3276600"/>
            <a:ext cx="8636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 i="1">
                <a:latin typeface="Times New Roman" pitchFamily="18" charset="0"/>
              </a:rPr>
              <a:t>Смета</a:t>
            </a:r>
          </a:p>
        </p:txBody>
      </p:sp>
      <p:sp>
        <p:nvSpPr>
          <p:cNvPr id="70678" name="Text Box 24"/>
          <p:cNvSpPr txBox="1">
            <a:spLocks noChangeArrowheads="1"/>
          </p:cNvSpPr>
          <p:nvPr/>
        </p:nvSpPr>
        <p:spPr bwMode="auto">
          <a:xfrm rot="-5400000">
            <a:off x="3213100" y="3203575"/>
            <a:ext cx="8636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 i="1">
                <a:latin typeface="Times New Roman" pitchFamily="18" charset="0"/>
              </a:rPr>
              <a:t>Смета</a:t>
            </a:r>
          </a:p>
        </p:txBody>
      </p:sp>
      <p:sp>
        <p:nvSpPr>
          <p:cNvPr id="70679" name="Text Box 25"/>
          <p:cNvSpPr txBox="1">
            <a:spLocks noChangeArrowheads="1"/>
          </p:cNvSpPr>
          <p:nvPr/>
        </p:nvSpPr>
        <p:spPr bwMode="auto">
          <a:xfrm rot="-5400000">
            <a:off x="6292850" y="3203575"/>
            <a:ext cx="86360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 i="1">
                <a:latin typeface="Times New Roman" pitchFamily="18" charset="0"/>
              </a:rPr>
              <a:t>Смета</a:t>
            </a:r>
          </a:p>
        </p:txBody>
      </p:sp>
      <p:sp>
        <p:nvSpPr>
          <p:cNvPr id="70680" name="Text Box 26"/>
          <p:cNvSpPr txBox="1">
            <a:spLocks noChangeArrowheads="1"/>
          </p:cNvSpPr>
          <p:nvPr/>
        </p:nvSpPr>
        <p:spPr bwMode="auto">
          <a:xfrm>
            <a:off x="7956550" y="2852738"/>
            <a:ext cx="10795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БУ</a:t>
            </a:r>
          </a:p>
        </p:txBody>
      </p:sp>
      <p:sp>
        <p:nvSpPr>
          <p:cNvPr id="70681" name="Text Box 27"/>
          <p:cNvSpPr txBox="1">
            <a:spLocks noChangeArrowheads="1"/>
          </p:cNvSpPr>
          <p:nvPr/>
        </p:nvSpPr>
        <p:spPr bwMode="auto">
          <a:xfrm>
            <a:off x="7885113" y="4149725"/>
            <a:ext cx="1187450" cy="3968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200" b="1">
                <a:latin typeface="Times New Roman" pitchFamily="18" charset="0"/>
              </a:rPr>
              <a:t>иные  </a:t>
            </a:r>
            <a:r>
              <a:rPr lang="ru-RU" sz="2000">
                <a:latin typeface="Times New Roman" pitchFamily="18" charset="0"/>
              </a:rPr>
              <a:t>ЮЛ</a:t>
            </a:r>
          </a:p>
        </p:txBody>
      </p:sp>
      <p:sp>
        <p:nvSpPr>
          <p:cNvPr id="70682" name="Rectangle 28"/>
          <p:cNvSpPr>
            <a:spLocks noChangeArrowheads="1"/>
          </p:cNvSpPr>
          <p:nvPr/>
        </p:nvSpPr>
        <p:spPr bwMode="auto">
          <a:xfrm>
            <a:off x="323850" y="5805488"/>
            <a:ext cx="431800" cy="287337"/>
          </a:xfrm>
          <a:prstGeom prst="rect">
            <a:avLst/>
          </a:prstGeom>
          <a:solidFill>
            <a:srgbClr val="D2CCE6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83" name="Rectangle 29"/>
          <p:cNvSpPr>
            <a:spLocks noChangeArrowheads="1"/>
          </p:cNvSpPr>
          <p:nvPr/>
        </p:nvSpPr>
        <p:spPr bwMode="auto">
          <a:xfrm>
            <a:off x="323850" y="6308725"/>
            <a:ext cx="431800" cy="288925"/>
          </a:xfrm>
          <a:prstGeom prst="rect">
            <a:avLst/>
          </a:prstGeom>
          <a:solidFill>
            <a:srgbClr val="CCFFCC"/>
          </a:solidFill>
          <a:ln w="2857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84" name="Text Box 30"/>
          <p:cNvSpPr txBox="1">
            <a:spLocks noChangeArrowheads="1"/>
          </p:cNvSpPr>
          <p:nvPr/>
        </p:nvSpPr>
        <p:spPr bwMode="auto">
          <a:xfrm>
            <a:off x="250825" y="5805488"/>
            <a:ext cx="576263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200" b="1">
                <a:latin typeface="Times New Roman" pitchFamily="18" charset="0"/>
              </a:rPr>
              <a:t>ППО</a:t>
            </a:r>
          </a:p>
        </p:txBody>
      </p:sp>
      <p:sp>
        <p:nvSpPr>
          <p:cNvPr id="70685" name="Text Box 31"/>
          <p:cNvSpPr txBox="1">
            <a:spLocks noChangeArrowheads="1"/>
          </p:cNvSpPr>
          <p:nvPr/>
        </p:nvSpPr>
        <p:spPr bwMode="auto">
          <a:xfrm>
            <a:off x="3492500" y="5876925"/>
            <a:ext cx="576263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200" b="1">
                <a:latin typeface="Times New Roman" pitchFamily="18" charset="0"/>
              </a:rPr>
              <a:t>БУ</a:t>
            </a:r>
          </a:p>
        </p:txBody>
      </p:sp>
      <p:sp>
        <p:nvSpPr>
          <p:cNvPr id="70686" name="Text Box 32"/>
          <p:cNvSpPr txBox="1">
            <a:spLocks noChangeArrowheads="1"/>
          </p:cNvSpPr>
          <p:nvPr/>
        </p:nvSpPr>
        <p:spPr bwMode="auto">
          <a:xfrm>
            <a:off x="3492500" y="6165850"/>
            <a:ext cx="576263" cy="27463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200" b="1">
                <a:latin typeface="Times New Roman" pitchFamily="18" charset="0"/>
              </a:rPr>
              <a:t>КУ</a:t>
            </a:r>
          </a:p>
        </p:txBody>
      </p:sp>
      <p:sp>
        <p:nvSpPr>
          <p:cNvPr id="70687" name="Text Box 33"/>
          <p:cNvSpPr txBox="1">
            <a:spLocks noChangeArrowheads="1"/>
          </p:cNvSpPr>
          <p:nvPr/>
        </p:nvSpPr>
        <p:spPr bwMode="auto">
          <a:xfrm>
            <a:off x="3276600" y="6453188"/>
            <a:ext cx="1008063" cy="2746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900" b="1">
                <a:latin typeface="Times New Roman" pitchFamily="18" charset="0"/>
              </a:rPr>
              <a:t>Иные</a:t>
            </a:r>
            <a:r>
              <a:rPr lang="ru-RU" sz="1200" b="1">
                <a:latin typeface="Times New Roman" pitchFamily="18" charset="0"/>
              </a:rPr>
              <a:t> ЮЛ</a:t>
            </a:r>
          </a:p>
        </p:txBody>
      </p:sp>
      <p:sp>
        <p:nvSpPr>
          <p:cNvPr id="70688" name="Text Box 34"/>
          <p:cNvSpPr txBox="1">
            <a:spLocks noChangeArrowheads="1"/>
          </p:cNvSpPr>
          <p:nvPr/>
        </p:nvSpPr>
        <p:spPr bwMode="auto">
          <a:xfrm>
            <a:off x="900113" y="5805488"/>
            <a:ext cx="2376487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000" b="1">
                <a:latin typeface="Times New Roman" pitchFamily="18" charset="0"/>
              </a:rPr>
              <a:t>Публично-правовое образование</a:t>
            </a:r>
          </a:p>
        </p:txBody>
      </p:sp>
      <p:sp>
        <p:nvSpPr>
          <p:cNvPr id="70689" name="Text Box 35"/>
          <p:cNvSpPr txBox="1">
            <a:spLocks noChangeArrowheads="1"/>
          </p:cNvSpPr>
          <p:nvPr/>
        </p:nvSpPr>
        <p:spPr bwMode="auto">
          <a:xfrm>
            <a:off x="1116013" y="6308725"/>
            <a:ext cx="576262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000" b="1">
                <a:latin typeface="Times New Roman" pitchFamily="18" charset="0"/>
              </a:rPr>
              <a:t>Рынок</a:t>
            </a:r>
          </a:p>
        </p:txBody>
      </p:sp>
      <p:sp>
        <p:nvSpPr>
          <p:cNvPr id="70690" name="Text Box 36"/>
          <p:cNvSpPr txBox="1">
            <a:spLocks noChangeArrowheads="1"/>
          </p:cNvSpPr>
          <p:nvPr/>
        </p:nvSpPr>
        <p:spPr bwMode="auto">
          <a:xfrm>
            <a:off x="4284663" y="5876925"/>
            <a:ext cx="1655762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000" b="1">
                <a:latin typeface="Times New Roman" pitchFamily="18" charset="0"/>
              </a:rPr>
              <a:t>Бюджетное учреждение</a:t>
            </a:r>
          </a:p>
        </p:txBody>
      </p:sp>
      <p:sp>
        <p:nvSpPr>
          <p:cNvPr id="70691" name="Text Box 37"/>
          <p:cNvSpPr txBox="1">
            <a:spLocks noChangeArrowheads="1"/>
          </p:cNvSpPr>
          <p:nvPr/>
        </p:nvSpPr>
        <p:spPr bwMode="auto">
          <a:xfrm>
            <a:off x="4356100" y="6165850"/>
            <a:ext cx="1439863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000" b="1">
                <a:latin typeface="Times New Roman" pitchFamily="18" charset="0"/>
              </a:rPr>
              <a:t>Казенное учреждение</a:t>
            </a:r>
          </a:p>
        </p:txBody>
      </p:sp>
      <p:sp>
        <p:nvSpPr>
          <p:cNvPr id="70692" name="Text Box 38"/>
          <p:cNvSpPr txBox="1">
            <a:spLocks noChangeArrowheads="1"/>
          </p:cNvSpPr>
          <p:nvPr/>
        </p:nvSpPr>
        <p:spPr bwMode="auto">
          <a:xfrm>
            <a:off x="4284663" y="6453188"/>
            <a:ext cx="1727200" cy="244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000" b="1">
                <a:latin typeface="Times New Roman" pitchFamily="18" charset="0"/>
              </a:rPr>
              <a:t>Иные юридические лица</a:t>
            </a:r>
          </a:p>
        </p:txBody>
      </p:sp>
      <p:sp>
        <p:nvSpPr>
          <p:cNvPr id="70693" name="Line 39"/>
          <p:cNvSpPr>
            <a:spLocks noChangeShapeType="1"/>
          </p:cNvSpPr>
          <p:nvPr/>
        </p:nvSpPr>
        <p:spPr bwMode="auto">
          <a:xfrm>
            <a:off x="900113" y="5949950"/>
            <a:ext cx="7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94" name="Line 40"/>
          <p:cNvSpPr>
            <a:spLocks noChangeShapeType="1"/>
          </p:cNvSpPr>
          <p:nvPr/>
        </p:nvSpPr>
        <p:spPr bwMode="auto">
          <a:xfrm>
            <a:off x="900113" y="6453188"/>
            <a:ext cx="7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95" name="Line 41"/>
          <p:cNvSpPr>
            <a:spLocks noChangeShapeType="1"/>
          </p:cNvSpPr>
          <p:nvPr/>
        </p:nvSpPr>
        <p:spPr bwMode="auto">
          <a:xfrm>
            <a:off x="4211638" y="6021388"/>
            <a:ext cx="7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96" name="Line 42"/>
          <p:cNvSpPr>
            <a:spLocks noChangeShapeType="1"/>
          </p:cNvSpPr>
          <p:nvPr/>
        </p:nvSpPr>
        <p:spPr bwMode="auto">
          <a:xfrm>
            <a:off x="4211638" y="6308725"/>
            <a:ext cx="7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97" name="Line 43"/>
          <p:cNvSpPr>
            <a:spLocks noChangeShapeType="1"/>
          </p:cNvSpPr>
          <p:nvPr/>
        </p:nvSpPr>
        <p:spPr bwMode="auto">
          <a:xfrm>
            <a:off x="4211638" y="6597650"/>
            <a:ext cx="714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698" name="Text Box 44"/>
          <p:cNvSpPr txBox="1">
            <a:spLocks noChangeArrowheads="1"/>
          </p:cNvSpPr>
          <p:nvPr/>
        </p:nvSpPr>
        <p:spPr bwMode="auto">
          <a:xfrm>
            <a:off x="395288" y="5445125"/>
            <a:ext cx="2305050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 i="1" u="sng">
                <a:latin typeface="Times New Roman" pitchFamily="18" charset="0"/>
              </a:rPr>
              <a:t>Обозначения:</a:t>
            </a:r>
          </a:p>
        </p:txBody>
      </p:sp>
      <p:sp>
        <p:nvSpPr>
          <p:cNvPr id="70699" name="Text Box 45"/>
          <p:cNvSpPr txBox="1">
            <a:spLocks noChangeArrowheads="1"/>
          </p:cNvSpPr>
          <p:nvPr/>
        </p:nvSpPr>
        <p:spPr bwMode="auto">
          <a:xfrm>
            <a:off x="7216775" y="1649413"/>
            <a:ext cx="18415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sz="2400">
              <a:latin typeface="Times New Roman" pitchFamily="18" charset="0"/>
            </a:endParaRPr>
          </a:p>
        </p:txBody>
      </p:sp>
      <p:sp>
        <p:nvSpPr>
          <p:cNvPr id="70700" name="Text Box 46"/>
          <p:cNvSpPr txBox="1">
            <a:spLocks noChangeArrowheads="1"/>
          </p:cNvSpPr>
          <p:nvPr/>
        </p:nvSpPr>
        <p:spPr bwMode="auto">
          <a:xfrm>
            <a:off x="7956550" y="2205038"/>
            <a:ext cx="10795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Рынок</a:t>
            </a:r>
          </a:p>
        </p:txBody>
      </p:sp>
      <p:sp>
        <p:nvSpPr>
          <p:cNvPr id="70701" name="Text Box 47"/>
          <p:cNvSpPr txBox="1">
            <a:spLocks noChangeArrowheads="1"/>
          </p:cNvSpPr>
          <p:nvPr/>
        </p:nvSpPr>
        <p:spPr bwMode="auto">
          <a:xfrm>
            <a:off x="395288" y="1755775"/>
            <a:ext cx="1944687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до 83-ФЗ</a:t>
            </a:r>
          </a:p>
        </p:txBody>
      </p:sp>
      <p:sp>
        <p:nvSpPr>
          <p:cNvPr id="70702" name="Text Box 48"/>
          <p:cNvSpPr txBox="1">
            <a:spLocks noChangeArrowheads="1"/>
          </p:cNvSpPr>
          <p:nvPr/>
        </p:nvSpPr>
        <p:spPr bwMode="auto">
          <a:xfrm>
            <a:off x="3203575" y="1755775"/>
            <a:ext cx="1944688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 83-ФЗ</a:t>
            </a:r>
          </a:p>
        </p:txBody>
      </p:sp>
      <p:sp>
        <p:nvSpPr>
          <p:cNvPr id="70703" name="Text Box 49"/>
          <p:cNvSpPr txBox="1">
            <a:spLocks noChangeArrowheads="1"/>
          </p:cNvSpPr>
          <p:nvPr/>
        </p:nvSpPr>
        <p:spPr bwMode="auto">
          <a:xfrm>
            <a:off x="1116013" y="1412875"/>
            <a:ext cx="431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I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70704" name="Text Box 50"/>
          <p:cNvSpPr txBox="1">
            <a:spLocks noChangeArrowheads="1"/>
          </p:cNvSpPr>
          <p:nvPr/>
        </p:nvSpPr>
        <p:spPr bwMode="auto">
          <a:xfrm>
            <a:off x="3995738" y="1412875"/>
            <a:ext cx="431800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II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70705" name="Text Box 51"/>
          <p:cNvSpPr txBox="1">
            <a:spLocks noChangeArrowheads="1"/>
          </p:cNvSpPr>
          <p:nvPr/>
        </p:nvSpPr>
        <p:spPr bwMode="auto">
          <a:xfrm>
            <a:off x="7235825" y="1387475"/>
            <a:ext cx="576263" cy="4572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III</a:t>
            </a:r>
            <a:endParaRPr lang="ru-RU" sz="2400">
              <a:latin typeface="Times New Roman" pitchFamily="18" charset="0"/>
            </a:endParaRPr>
          </a:p>
        </p:txBody>
      </p:sp>
      <p:sp>
        <p:nvSpPr>
          <p:cNvPr id="70706" name="Rectangle 52"/>
          <p:cNvSpPr>
            <a:spLocks noChangeArrowheads="1"/>
          </p:cNvSpPr>
          <p:nvPr/>
        </p:nvSpPr>
        <p:spPr bwMode="auto">
          <a:xfrm>
            <a:off x="2843213" y="981075"/>
            <a:ext cx="34861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Этапы реформы 83 - ФЗ</a:t>
            </a:r>
          </a:p>
        </p:txBody>
      </p:sp>
      <p:sp>
        <p:nvSpPr>
          <p:cNvPr id="70707" name="Text Box 53"/>
          <p:cNvSpPr txBox="1">
            <a:spLocks noChangeArrowheads="1"/>
          </p:cNvSpPr>
          <p:nvPr/>
        </p:nvSpPr>
        <p:spPr bwMode="auto">
          <a:xfrm>
            <a:off x="6300788" y="1755775"/>
            <a:ext cx="1944687" cy="3048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 после 83-ФЗ</a:t>
            </a:r>
          </a:p>
        </p:txBody>
      </p:sp>
      <p:sp>
        <p:nvSpPr>
          <p:cNvPr id="70708" name="Line 56"/>
          <p:cNvSpPr>
            <a:spLocks noChangeShapeType="1"/>
          </p:cNvSpPr>
          <p:nvPr/>
        </p:nvSpPr>
        <p:spPr bwMode="auto">
          <a:xfrm>
            <a:off x="5724525" y="1484313"/>
            <a:ext cx="0" cy="3671887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0709" name="Line 57"/>
          <p:cNvSpPr>
            <a:spLocks noChangeShapeType="1"/>
          </p:cNvSpPr>
          <p:nvPr/>
        </p:nvSpPr>
        <p:spPr bwMode="auto">
          <a:xfrm>
            <a:off x="3203575" y="1341438"/>
            <a:ext cx="2663825" cy="0"/>
          </a:xfrm>
          <a:prstGeom prst="line">
            <a:avLst/>
          </a:prstGeom>
          <a:noFill/>
          <a:ln w="28575">
            <a:solidFill>
              <a:srgbClr val="C8465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0710" name="Picture 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712" name="Rectangle 2"/>
          <p:cNvSpPr>
            <a:spLocks/>
          </p:cNvSpPr>
          <p:nvPr/>
        </p:nvSpPr>
        <p:spPr bwMode="auto">
          <a:xfrm>
            <a:off x="8604250" y="6453188"/>
            <a:ext cx="4333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900" b="1">
                <a:latin typeface="Times New Roman" pitchFamily="18" charset="0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275" y="1030288"/>
            <a:ext cx="5832475" cy="669925"/>
          </a:xfrm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1900" smtClean="0">
                <a:solidFill>
                  <a:schemeClr val="accent2"/>
                </a:solidFill>
              </a:rPr>
              <a:t>Единство управления</a:t>
            </a:r>
            <a:br>
              <a:rPr lang="ru-RU" sz="1900" smtClean="0">
                <a:solidFill>
                  <a:schemeClr val="accent2"/>
                </a:solidFill>
              </a:rPr>
            </a:br>
            <a:r>
              <a:rPr lang="ru-RU" sz="1900" smtClean="0">
                <a:solidFill>
                  <a:schemeClr val="accent2"/>
                </a:solidFill>
              </a:rPr>
              <a:t>отдельными сферами государственного хозяйства</a:t>
            </a:r>
          </a:p>
        </p:txBody>
      </p:sp>
      <p:graphicFrame>
        <p:nvGraphicFramePr>
          <p:cNvPr id="107523" name="Group 3"/>
          <p:cNvGraphicFramePr>
            <a:graphicFrameLocks noGrp="1"/>
          </p:cNvGraphicFramePr>
          <p:nvPr/>
        </p:nvGraphicFramePr>
        <p:xfrm>
          <a:off x="179388" y="2636838"/>
          <a:ext cx="8640762" cy="3744912"/>
        </p:xfrm>
        <a:graphic>
          <a:graphicData uri="http://schemas.openxmlformats.org/drawingml/2006/table">
            <a:tbl>
              <a:tblPr/>
              <a:tblGrid>
                <a:gridCol w="4429125"/>
                <a:gridCol w="4211637"/>
              </a:tblGrid>
              <a:tr h="3744913"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Единый бюджет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Единый казначейский счет 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Единая финансовая отчетность публично-правовых образований 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Управление имуществом казны </a:t>
                      </a:r>
                    </a:p>
                  </a:txBody>
                  <a:tcPr marL="90000" marR="90000" marT="46800" marB="4680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Управление государственными   закупками (33 тысячи госзаказчиков)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Управление государственной службой (кадрами)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Управление  </a:t>
                      </a: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IT</a:t>
                      </a: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 проектами</a:t>
                      </a:r>
                    </a:p>
                    <a:p>
                      <a:pPr marL="180975" marR="0" lvl="0" indent="-1809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8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ru-RU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Правовое обеспечение деятельности</a:t>
                      </a:r>
                    </a:p>
                  </a:txBody>
                  <a:tcPr marL="90000" marR="90000" marT="46800" marB="4680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685" name="Line 12"/>
          <p:cNvSpPr>
            <a:spLocks noChangeShapeType="1"/>
          </p:cNvSpPr>
          <p:nvPr/>
        </p:nvSpPr>
        <p:spPr bwMode="auto">
          <a:xfrm>
            <a:off x="1619250" y="1773238"/>
            <a:ext cx="6048375" cy="0"/>
          </a:xfrm>
          <a:prstGeom prst="line">
            <a:avLst/>
          </a:prstGeom>
          <a:noFill/>
          <a:ln w="28575">
            <a:solidFill>
              <a:srgbClr val="C8465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179388" y="2205038"/>
            <a:ext cx="4286250" cy="3968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3175" algn="ctr">
            <a:noFill/>
            <a:round/>
            <a:headEnd/>
            <a:tailEnd/>
          </a:ln>
          <a:effectLst>
            <a:outerShdw dist="35921" dir="2700000" algn="ctr" rotWithShape="0">
              <a:srgbClr val="EAEAEA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Единство управления</a:t>
            </a:r>
          </a:p>
        </p:txBody>
      </p:sp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4643438" y="2205038"/>
            <a:ext cx="4214812" cy="3968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FF7C80"/>
              </a:gs>
            </a:gsLst>
            <a:path path="shape">
              <a:fillToRect l="50000" t="50000" r="50000" b="50000"/>
            </a:path>
          </a:gradFill>
          <a:ln w="3175" algn="ctr">
            <a:noFill/>
            <a:round/>
            <a:headEnd/>
            <a:tailEnd/>
          </a:ln>
          <a:effectLst>
            <a:outerShdw dist="35921" dir="2700000" algn="ctr" rotWithShape="0">
              <a:srgbClr val="EAEAEA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b="1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Разрозненность в управлении</a:t>
            </a:r>
          </a:p>
        </p:txBody>
      </p:sp>
      <p:pic>
        <p:nvPicPr>
          <p:cNvPr id="71688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90" name="Rectangle 2"/>
          <p:cNvSpPr>
            <a:spLocks/>
          </p:cNvSpPr>
          <p:nvPr/>
        </p:nvSpPr>
        <p:spPr bwMode="auto">
          <a:xfrm>
            <a:off x="8604250" y="6453188"/>
            <a:ext cx="4333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900" b="1">
                <a:latin typeface="Times New Roman" pitchFamily="18" charset="0"/>
              </a:rPr>
              <a:t>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958850"/>
            <a:ext cx="8208963" cy="669925"/>
          </a:xfrm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1900" smtClean="0">
                <a:solidFill>
                  <a:schemeClr val="accent2"/>
                </a:solidFill>
              </a:rPr>
              <a:t>Использование стандартов корпоративного управления</a:t>
            </a:r>
            <a:br>
              <a:rPr lang="ru-RU" sz="1900" smtClean="0">
                <a:solidFill>
                  <a:schemeClr val="accent2"/>
                </a:solidFill>
              </a:rPr>
            </a:br>
            <a:r>
              <a:rPr lang="ru-RU" sz="1900" smtClean="0">
                <a:solidFill>
                  <a:schemeClr val="accent2"/>
                </a:solidFill>
              </a:rPr>
              <a:t>(«новое государственное управление», «государственный менеджмент»)</a:t>
            </a:r>
          </a:p>
        </p:txBody>
      </p:sp>
      <p:sp>
        <p:nvSpPr>
          <p:cNvPr id="7270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1916113"/>
            <a:ext cx="8893175" cy="4465637"/>
          </a:xfrm>
        </p:spPr>
        <p:txBody>
          <a:bodyPr anchor="ctr"/>
          <a:lstStyle/>
          <a:p>
            <a:pPr marL="261938" indent="-261938" algn="l" eaLnBrk="1" hangingPunct="1">
              <a:spcBef>
                <a:spcPct val="30000"/>
              </a:spcBef>
              <a:buClr>
                <a:srgbClr val="336699"/>
              </a:buClr>
              <a:buFont typeface="Times New Roman" pitchFamily="18" charset="0"/>
              <a:buChar char="-"/>
            </a:pPr>
            <a:r>
              <a:rPr lang="ru-RU" b="1" smtClean="0"/>
              <a:t>Управление проектами (РМА)</a:t>
            </a:r>
          </a:p>
          <a:p>
            <a:pPr marL="261938" indent="-261938" algn="l" eaLnBrk="1" hangingPunct="1">
              <a:spcBef>
                <a:spcPct val="30000"/>
              </a:spcBef>
              <a:buClr>
                <a:srgbClr val="336699"/>
              </a:buClr>
              <a:buFont typeface="Times New Roman" pitchFamily="18" charset="0"/>
              <a:buChar char="-"/>
            </a:pPr>
            <a:r>
              <a:rPr lang="ru-RU" b="1" smtClean="0"/>
              <a:t>Управление рисками</a:t>
            </a:r>
          </a:p>
          <a:p>
            <a:pPr marL="261938" indent="-261938" algn="l" eaLnBrk="1" hangingPunct="1">
              <a:spcBef>
                <a:spcPct val="30000"/>
              </a:spcBef>
              <a:buClr>
                <a:srgbClr val="336699"/>
              </a:buClr>
              <a:buFont typeface="Times New Roman" pitchFamily="18" charset="0"/>
              <a:buChar char="-"/>
            </a:pPr>
            <a:r>
              <a:rPr lang="ru-RU" b="1" smtClean="0"/>
              <a:t>Внутренний контроль и аудит</a:t>
            </a:r>
          </a:p>
          <a:p>
            <a:pPr marL="261938" indent="-261938" algn="l" eaLnBrk="1" hangingPunct="1">
              <a:spcBef>
                <a:spcPct val="30000"/>
              </a:spcBef>
              <a:buClr>
                <a:srgbClr val="336699"/>
              </a:buClr>
              <a:buFont typeface="Times New Roman" pitchFamily="18" charset="0"/>
              <a:buChar char="-"/>
            </a:pPr>
            <a:r>
              <a:rPr lang="ru-RU" b="1" smtClean="0"/>
              <a:t>Бюджетный маркетинг</a:t>
            </a:r>
          </a:p>
          <a:p>
            <a:pPr marL="261938" indent="-261938" algn="l" eaLnBrk="1" hangingPunct="1">
              <a:spcBef>
                <a:spcPct val="30000"/>
              </a:spcBef>
              <a:buClr>
                <a:srgbClr val="336699"/>
              </a:buClr>
              <a:buFont typeface="Times New Roman" pitchFamily="18" charset="0"/>
              <a:buChar char="-"/>
            </a:pPr>
            <a:r>
              <a:rPr lang="ru-RU" b="1" smtClean="0"/>
              <a:t>Автоматизированные системы управления (</a:t>
            </a:r>
            <a:r>
              <a:rPr lang="en-US" b="1" smtClean="0"/>
              <a:t>ERP-</a:t>
            </a:r>
            <a:r>
              <a:rPr lang="ru-RU" b="1" smtClean="0"/>
              <a:t>система,</a:t>
            </a:r>
          </a:p>
          <a:p>
            <a:pPr marL="261938" indent="-261938" algn="l" eaLnBrk="1" hangingPunct="1">
              <a:spcBef>
                <a:spcPct val="0"/>
              </a:spcBef>
              <a:buClr>
                <a:srgbClr val="336699"/>
              </a:buClr>
              <a:buFont typeface="Times New Roman" pitchFamily="18" charset="0"/>
              <a:buNone/>
            </a:pPr>
            <a:r>
              <a:rPr lang="ru-RU" b="1" smtClean="0"/>
              <a:t>    </a:t>
            </a:r>
            <a:r>
              <a:rPr lang="en-US" b="1" smtClean="0"/>
              <a:t>e</a:t>
            </a:r>
            <a:r>
              <a:rPr lang="ru-RU" b="1" smtClean="0"/>
              <a:t>-правительство)</a:t>
            </a:r>
          </a:p>
          <a:p>
            <a:pPr marL="261938" indent="-261938" algn="l" eaLnBrk="1" hangingPunct="1">
              <a:spcBef>
                <a:spcPct val="30000"/>
              </a:spcBef>
              <a:buClr>
                <a:srgbClr val="336699"/>
              </a:buClr>
              <a:buFont typeface="Times New Roman" pitchFamily="18" charset="0"/>
              <a:buChar char="-"/>
            </a:pPr>
            <a:r>
              <a:rPr lang="ru-RU" b="1" smtClean="0"/>
              <a:t>Управление качеством (</a:t>
            </a:r>
            <a:r>
              <a:rPr lang="en-US" b="1" smtClean="0"/>
              <a:t>ISO-9000)</a:t>
            </a:r>
            <a:endParaRPr lang="ru-RU" b="1" smtClean="0"/>
          </a:p>
          <a:p>
            <a:pPr marL="261938" indent="-261938" algn="l" eaLnBrk="1" hangingPunct="1">
              <a:spcBef>
                <a:spcPct val="30000"/>
              </a:spcBef>
              <a:buClr>
                <a:srgbClr val="336699"/>
              </a:buClr>
              <a:buFont typeface="Times New Roman" pitchFamily="18" charset="0"/>
              <a:buChar char="-"/>
            </a:pPr>
            <a:r>
              <a:rPr lang="ru-RU" b="1" smtClean="0"/>
              <a:t>Процессный подход к управлению</a:t>
            </a:r>
          </a:p>
          <a:p>
            <a:pPr marL="261938" indent="-261938" algn="l" eaLnBrk="1" hangingPunct="1">
              <a:spcBef>
                <a:spcPct val="30000"/>
              </a:spcBef>
              <a:buClr>
                <a:srgbClr val="336699"/>
              </a:buClr>
              <a:buFont typeface="Times New Roman" pitchFamily="18" charset="0"/>
              <a:buChar char="-"/>
            </a:pPr>
            <a:r>
              <a:rPr lang="ru-RU" b="1" smtClean="0"/>
              <a:t>Финансовый менеджмент</a:t>
            </a:r>
          </a:p>
          <a:p>
            <a:pPr marL="261938" indent="-261938" algn="l" eaLnBrk="1" hangingPunct="1">
              <a:spcBef>
                <a:spcPct val="30000"/>
              </a:spcBef>
              <a:buClr>
                <a:srgbClr val="336699"/>
              </a:buClr>
              <a:buFont typeface="Times New Roman" pitchFamily="18" charset="0"/>
              <a:buChar char="-"/>
            </a:pPr>
            <a:r>
              <a:rPr lang="ru-RU" b="1" smtClean="0"/>
              <a:t>Управление персоналом (</a:t>
            </a:r>
            <a:r>
              <a:rPr lang="en-US" b="1" smtClean="0"/>
              <a:t>HR-</a:t>
            </a:r>
            <a:r>
              <a:rPr lang="ru-RU" b="1" smtClean="0"/>
              <a:t> управление)</a:t>
            </a:r>
          </a:p>
        </p:txBody>
      </p:sp>
      <p:sp>
        <p:nvSpPr>
          <p:cNvPr id="72707" name="Line 4"/>
          <p:cNvSpPr>
            <a:spLocks noChangeShapeType="1"/>
          </p:cNvSpPr>
          <p:nvPr/>
        </p:nvSpPr>
        <p:spPr bwMode="auto">
          <a:xfrm>
            <a:off x="611188" y="1700213"/>
            <a:ext cx="7921625" cy="0"/>
          </a:xfrm>
          <a:prstGeom prst="line">
            <a:avLst/>
          </a:prstGeom>
          <a:noFill/>
          <a:ln w="28575">
            <a:solidFill>
              <a:srgbClr val="C8465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2708" name="Text Box 5"/>
          <p:cNvSpPr txBox="1">
            <a:spLocks noChangeArrowheads="1"/>
          </p:cNvSpPr>
          <p:nvPr/>
        </p:nvSpPr>
        <p:spPr bwMode="auto">
          <a:xfrm rot="10800000">
            <a:off x="179388" y="1844675"/>
            <a:ext cx="878522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1000"/>
                </a:schemeClr>
              </a:gs>
              <a:gs pos="100000">
                <a:srgbClr val="006699">
                  <a:alpha val="32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ru-RU" sz="1900" b="1">
              <a:solidFill>
                <a:srgbClr val="336699"/>
              </a:solidFill>
              <a:latin typeface="Times New Roman" pitchFamily="18" charset="0"/>
            </a:endParaRPr>
          </a:p>
        </p:txBody>
      </p:sp>
      <p:pic>
        <p:nvPicPr>
          <p:cNvPr id="7270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1" name="Rectangle 2"/>
          <p:cNvSpPr>
            <a:spLocks/>
          </p:cNvSpPr>
          <p:nvPr/>
        </p:nvSpPr>
        <p:spPr bwMode="auto">
          <a:xfrm>
            <a:off x="8604250" y="6453188"/>
            <a:ext cx="4333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900" b="1">
                <a:latin typeface="Times New Roman" pitchFamily="18" charset="0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utoShape 16"/>
          <p:cNvSpPr>
            <a:spLocks noChangeArrowheads="1"/>
          </p:cNvSpPr>
          <p:nvPr/>
        </p:nvSpPr>
        <p:spPr bwMode="auto">
          <a:xfrm>
            <a:off x="142875" y="4191000"/>
            <a:ext cx="2232025" cy="257175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763" indent="-4763" algn="ctr" defTabSz="684213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endParaRPr lang="fr-FR" sz="1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281" name="AutoShape 16"/>
          <p:cNvSpPr>
            <a:spLocks noChangeArrowheads="1"/>
          </p:cNvSpPr>
          <p:nvPr/>
        </p:nvSpPr>
        <p:spPr bwMode="auto">
          <a:xfrm>
            <a:off x="7370763" y="2600325"/>
            <a:ext cx="1558925" cy="1884363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763" indent="-4763" algn="ctr" defTabSz="684213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endParaRPr lang="fr-FR" sz="1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2928938" y="1304925"/>
            <a:ext cx="5973762" cy="96202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763" indent="-4763" algn="ctr" defTabSz="684213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endParaRPr lang="fr-FR" sz="1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220" name="AutoShape 4"/>
          <p:cNvSpPr>
            <a:spLocks noChangeAspect="1" noChangeArrowheads="1"/>
          </p:cNvSpPr>
          <p:nvPr/>
        </p:nvSpPr>
        <p:spPr bwMode="auto">
          <a:xfrm>
            <a:off x="3143250" y="1595438"/>
            <a:ext cx="1500188" cy="525462"/>
          </a:xfrm>
          <a:prstGeom prst="chevron">
            <a:avLst>
              <a:gd name="adj" fmla="val 28611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marL="4763" indent="-4763" algn="ctr" defTabSz="684213" eaLnBrk="0" hangingPunct="0">
              <a:defRPr/>
            </a:pPr>
            <a:r>
              <a:rPr lang="ru-RU" sz="1300" dirty="0">
                <a:cs typeface="Times New Roman" pitchFamily="18" charset="0"/>
              </a:rPr>
              <a:t>Планирование </a:t>
            </a:r>
          </a:p>
          <a:p>
            <a:pPr marL="4763" indent="-4763" algn="ctr" defTabSz="684213" eaLnBrk="0" hangingPunct="0">
              <a:defRPr/>
            </a:pPr>
            <a:r>
              <a:rPr lang="ru-RU" sz="1300" dirty="0">
                <a:cs typeface="Times New Roman" pitchFamily="18" charset="0"/>
              </a:rPr>
              <a:t>закупок</a:t>
            </a:r>
            <a:endParaRPr lang="fr-FR" sz="1300" dirty="0">
              <a:cs typeface="Times New Roman" pitchFamily="18" charset="0"/>
            </a:endParaRPr>
          </a:p>
        </p:txBody>
      </p:sp>
      <p:sp>
        <p:nvSpPr>
          <p:cNvPr id="9221" name="AutoShape 5"/>
          <p:cNvSpPr>
            <a:spLocks noChangeAspect="1" noChangeArrowheads="1"/>
          </p:cNvSpPr>
          <p:nvPr/>
        </p:nvSpPr>
        <p:spPr bwMode="auto">
          <a:xfrm>
            <a:off x="4500563" y="1595438"/>
            <a:ext cx="1428750" cy="525462"/>
          </a:xfrm>
          <a:prstGeom prst="chevron">
            <a:avLst>
              <a:gd name="adj" fmla="val 28611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marL="4763" indent="-4763" algn="ctr" defTabSz="684213" eaLnBrk="0" hangingPunct="0">
              <a:defRPr/>
            </a:pPr>
            <a:r>
              <a:rPr lang="ru-RU" sz="1300" dirty="0">
                <a:cs typeface="Times New Roman" pitchFamily="18" charset="0"/>
              </a:rPr>
              <a:t>Размещение </a:t>
            </a:r>
          </a:p>
          <a:p>
            <a:pPr marL="4763" indent="-4763" algn="ctr" defTabSz="684213" eaLnBrk="0" hangingPunct="0">
              <a:defRPr/>
            </a:pPr>
            <a:r>
              <a:rPr lang="ru-RU" sz="1300" dirty="0">
                <a:cs typeface="Times New Roman" pitchFamily="18" charset="0"/>
              </a:rPr>
              <a:t>заказа</a:t>
            </a:r>
            <a:endParaRPr lang="fr-FR" sz="1300" dirty="0">
              <a:cs typeface="Times New Roman" pitchFamily="18" charset="0"/>
            </a:endParaRPr>
          </a:p>
        </p:txBody>
      </p:sp>
      <p:sp>
        <p:nvSpPr>
          <p:cNvPr id="9222" name="AutoShape 6"/>
          <p:cNvSpPr>
            <a:spLocks noChangeAspect="1" noChangeArrowheads="1"/>
          </p:cNvSpPr>
          <p:nvPr/>
        </p:nvSpPr>
        <p:spPr bwMode="auto">
          <a:xfrm>
            <a:off x="5786438" y="1595438"/>
            <a:ext cx="1571625" cy="525462"/>
          </a:xfrm>
          <a:prstGeom prst="chevron">
            <a:avLst>
              <a:gd name="adj" fmla="val 28611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marL="4763" indent="-4763" algn="ctr" defTabSz="684213" eaLnBrk="0" hangingPunct="0">
              <a:defRPr/>
            </a:pPr>
            <a:r>
              <a:rPr lang="ru-RU" sz="1300" dirty="0">
                <a:cs typeface="Times New Roman" pitchFamily="18" charset="0"/>
              </a:rPr>
              <a:t>Учет </a:t>
            </a:r>
          </a:p>
          <a:p>
            <a:pPr marL="4763" indent="-4763" algn="ctr" defTabSz="684213" eaLnBrk="0" hangingPunct="0">
              <a:defRPr/>
            </a:pPr>
            <a:r>
              <a:rPr lang="ru-RU" sz="1300" dirty="0">
                <a:cs typeface="Times New Roman" pitchFamily="18" charset="0"/>
              </a:rPr>
              <a:t>контрактов</a:t>
            </a:r>
            <a:endParaRPr lang="fr-FR" sz="1300" dirty="0">
              <a:cs typeface="Times New Roman" pitchFamily="18" charset="0"/>
            </a:endParaRPr>
          </a:p>
        </p:txBody>
      </p:sp>
      <p:sp>
        <p:nvSpPr>
          <p:cNvPr id="9223" name="AutoShape 7"/>
          <p:cNvSpPr>
            <a:spLocks noChangeAspect="1" noChangeArrowheads="1"/>
          </p:cNvSpPr>
          <p:nvPr/>
        </p:nvSpPr>
        <p:spPr bwMode="auto">
          <a:xfrm>
            <a:off x="7215188" y="1595438"/>
            <a:ext cx="1643062" cy="525462"/>
          </a:xfrm>
          <a:prstGeom prst="chevron">
            <a:avLst>
              <a:gd name="adj" fmla="val 28611"/>
            </a:avLst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marL="4763" indent="-4763" algn="ctr" defTabSz="684213" eaLnBrk="0" hangingPunct="0">
              <a:defRPr/>
            </a:pPr>
            <a:r>
              <a:rPr lang="ru-RU" sz="1300" dirty="0">
                <a:cs typeface="Times New Roman" pitchFamily="18" charset="0"/>
              </a:rPr>
              <a:t>Учет исполнения </a:t>
            </a:r>
          </a:p>
          <a:p>
            <a:pPr marL="4763" indent="-4763" algn="ctr" defTabSz="684213" eaLnBrk="0" hangingPunct="0">
              <a:defRPr/>
            </a:pPr>
            <a:r>
              <a:rPr lang="ru-RU" sz="1300" dirty="0">
                <a:cs typeface="Times New Roman" pitchFamily="18" charset="0"/>
              </a:rPr>
              <a:t>по контрактам</a:t>
            </a:r>
            <a:endParaRPr lang="fr-FR" sz="1300" dirty="0">
              <a:cs typeface="Times New Roman" pitchFamily="18" charset="0"/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2786063" y="2601913"/>
            <a:ext cx="2214562" cy="22367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3175" indent="-3175" algn="ctr" defTabSz="684213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endParaRPr lang="fr-FR" sz="13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9224" name="AutoShape 16"/>
          <p:cNvSpPr>
            <a:spLocks noChangeArrowheads="1"/>
          </p:cNvSpPr>
          <p:nvPr/>
        </p:nvSpPr>
        <p:spPr bwMode="auto">
          <a:xfrm>
            <a:off x="142875" y="1300163"/>
            <a:ext cx="2320925" cy="2468562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763" indent="-4763" algn="ctr" defTabSz="684213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endParaRPr lang="fr-FR" sz="1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250825" y="3048000"/>
            <a:ext cx="2106613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3175" indent="-3175" algn="ctr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300" dirty="0">
                <a:solidFill>
                  <a:srgbClr val="000000"/>
                </a:solidFill>
                <a:cs typeface="Times New Roman" pitchFamily="18" charset="0"/>
              </a:rPr>
              <a:t>Составление бюджета</a:t>
            </a:r>
            <a:endParaRPr lang="fr-FR" sz="13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>
            <a:off x="250825" y="2451100"/>
            <a:ext cx="2106613" cy="5254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indent="-3175" algn="ctr" eaLnBrk="0" hangingPunct="0">
              <a:defRPr/>
            </a:pPr>
            <a:r>
              <a:rPr lang="ru-RU" sz="1300" dirty="0">
                <a:solidFill>
                  <a:srgbClr val="000000"/>
                </a:solidFill>
                <a:cs typeface="Times New Roman" pitchFamily="18" charset="0"/>
              </a:rPr>
              <a:t>Планирование </a:t>
            </a:r>
            <a:endParaRPr lang="en-US" sz="1300" dirty="0">
              <a:solidFill>
                <a:srgbClr val="000000"/>
              </a:solidFill>
              <a:cs typeface="Times New Roman" pitchFamily="18" charset="0"/>
            </a:endParaRPr>
          </a:p>
          <a:p>
            <a:pPr indent="-3175" algn="ctr" eaLnBrk="0" hangingPunct="0">
              <a:defRPr/>
            </a:pPr>
            <a:r>
              <a:rPr lang="ru-RU" sz="1300" dirty="0">
                <a:solidFill>
                  <a:srgbClr val="000000"/>
                </a:solidFill>
                <a:cs typeface="Times New Roman" pitchFamily="18" charset="0"/>
              </a:rPr>
              <a:t>стоимости услуг</a:t>
            </a:r>
            <a:endParaRPr lang="fr-FR" sz="13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9238" name="AutoShape 22"/>
          <p:cNvSpPr>
            <a:spLocks noChangeArrowheads="1"/>
          </p:cNvSpPr>
          <p:nvPr/>
        </p:nvSpPr>
        <p:spPr bwMode="auto">
          <a:xfrm>
            <a:off x="2500313" y="1546797"/>
            <a:ext cx="428625" cy="396875"/>
          </a:xfrm>
          <a:prstGeom prst="rightArrow">
            <a:avLst>
              <a:gd name="adj1" fmla="val 49602"/>
              <a:gd name="adj2" fmla="val 57174"/>
            </a:avLst>
          </a:prstGeom>
          <a:solidFill>
            <a:schemeClr val="accent4">
              <a:lumMod val="25000"/>
              <a:lumOff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prstShdw prst="shdw17" dist="17961" dir="13500000">
              <a:srgbClr val="7A1F5C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>
              <a:defRPr/>
            </a:pPr>
            <a:endParaRPr lang="fr-FR" sz="200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9230" name="AutoShape 24"/>
          <p:cNvSpPr>
            <a:spLocks noChangeArrowheads="1"/>
          </p:cNvSpPr>
          <p:nvPr/>
        </p:nvSpPr>
        <p:spPr bwMode="auto">
          <a:xfrm>
            <a:off x="5429250" y="2598738"/>
            <a:ext cx="1857375" cy="2230437"/>
          </a:xfrm>
          <a:prstGeom prst="roundRect">
            <a:avLst>
              <a:gd name="adj" fmla="val 1231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763" indent="-4763" algn="ctr" defTabSz="684213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endParaRPr lang="fr-FR" sz="1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9232" name="AutoShape 27"/>
          <p:cNvSpPr>
            <a:spLocks noChangeArrowheads="1"/>
          </p:cNvSpPr>
          <p:nvPr/>
        </p:nvSpPr>
        <p:spPr bwMode="auto">
          <a:xfrm>
            <a:off x="5581650" y="3368675"/>
            <a:ext cx="1562100" cy="411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3175" indent="-3175" algn="ctr" defTabSz="684213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300" dirty="0">
                <a:solidFill>
                  <a:srgbClr val="000000"/>
                </a:solidFill>
                <a:cs typeface="Times New Roman" pitchFamily="18" charset="0"/>
              </a:rPr>
              <a:t>Расчет затрат </a:t>
            </a:r>
            <a:endParaRPr lang="en-US" sz="1300" dirty="0">
              <a:solidFill>
                <a:srgbClr val="000000"/>
              </a:solidFill>
              <a:cs typeface="Times New Roman" pitchFamily="18" charset="0"/>
            </a:endParaRPr>
          </a:p>
          <a:p>
            <a:pPr marL="3175" indent="-3175" algn="ctr" defTabSz="684213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300" dirty="0">
                <a:solidFill>
                  <a:srgbClr val="000000"/>
                </a:solidFill>
                <a:cs typeface="Times New Roman" pitchFamily="18" charset="0"/>
              </a:rPr>
              <a:t>на содержание</a:t>
            </a:r>
            <a:endParaRPr lang="fr-FR" sz="13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9255" name="AutoShape 45"/>
          <p:cNvSpPr>
            <a:spLocks noChangeArrowheads="1"/>
          </p:cNvSpPr>
          <p:nvPr/>
        </p:nvSpPr>
        <p:spPr bwMode="auto">
          <a:xfrm>
            <a:off x="227013" y="1833563"/>
            <a:ext cx="2130425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indent="-3175" algn="ctr" eaLnBrk="0" hangingPunct="0">
              <a:defRPr/>
            </a:pPr>
            <a:r>
              <a:rPr lang="ru-RU" sz="1300" dirty="0">
                <a:solidFill>
                  <a:srgbClr val="000000"/>
                </a:solidFill>
                <a:cs typeface="Times New Roman" pitchFamily="18" charset="0"/>
              </a:rPr>
              <a:t>Разработка программ/ </a:t>
            </a:r>
            <a:endParaRPr lang="en-US" sz="1300" dirty="0">
              <a:solidFill>
                <a:srgbClr val="000000"/>
              </a:solidFill>
              <a:cs typeface="Times New Roman" pitchFamily="18" charset="0"/>
            </a:endParaRPr>
          </a:p>
          <a:p>
            <a:pPr indent="-3175" algn="ctr" eaLnBrk="0" hangingPunct="0">
              <a:defRPr/>
            </a:pPr>
            <a:r>
              <a:rPr lang="ru-RU" sz="1300" dirty="0">
                <a:solidFill>
                  <a:srgbClr val="000000"/>
                </a:solidFill>
                <a:cs typeface="Times New Roman" pitchFamily="18" charset="0"/>
              </a:rPr>
              <a:t>подпрограмм</a:t>
            </a:r>
            <a:endParaRPr lang="fr-FR" sz="13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74770" name="AutoShape 50"/>
          <p:cNvGrpSpPr>
            <a:grpSpLocks/>
          </p:cNvGrpSpPr>
          <p:nvPr/>
        </p:nvGrpSpPr>
        <p:grpSpPr bwMode="auto">
          <a:xfrm>
            <a:off x="6011863" y="2276475"/>
            <a:ext cx="506412" cy="311150"/>
            <a:chOff x="3832" y="1321"/>
            <a:chExt cx="319" cy="196"/>
          </a:xfrm>
        </p:grpSpPr>
        <p:pic>
          <p:nvPicPr>
            <p:cNvPr id="74825" name="AutoShape 50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32" y="1321"/>
              <a:ext cx="319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826" name="Text Box 49"/>
            <p:cNvSpPr txBox="1">
              <a:spLocks noChangeArrowheads="1"/>
            </p:cNvSpPr>
            <p:nvPr/>
          </p:nvSpPr>
          <p:spPr bwMode="auto">
            <a:xfrm rot="10800000">
              <a:off x="3931" y="1342"/>
              <a:ext cx="120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fr-FR" sz="200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4" name="AutoShape 18"/>
          <p:cNvSpPr>
            <a:spLocks noChangeArrowheads="1"/>
          </p:cNvSpPr>
          <p:nvPr/>
        </p:nvSpPr>
        <p:spPr bwMode="auto">
          <a:xfrm>
            <a:off x="5580063" y="4914900"/>
            <a:ext cx="3313112" cy="5334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763" indent="-4763" algn="ctr" defTabSz="684213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endParaRPr lang="fr-FR" sz="1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5" name="AutoShape 18"/>
          <p:cNvSpPr>
            <a:spLocks noChangeArrowheads="1"/>
          </p:cNvSpPr>
          <p:nvPr/>
        </p:nvSpPr>
        <p:spPr bwMode="auto">
          <a:xfrm>
            <a:off x="5580063" y="5505450"/>
            <a:ext cx="3340100" cy="5334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175" indent="-3175" algn="ctr" defTabSz="684213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500" b="1" dirty="0">
                <a:solidFill>
                  <a:srgbClr val="191919"/>
                </a:solidFill>
                <a:cs typeface="Times New Roman" pitchFamily="18" charset="0"/>
              </a:rPr>
              <a:t>Управление долгом и </a:t>
            </a:r>
          </a:p>
          <a:p>
            <a:pPr marL="3175" indent="-3175" algn="ctr" defTabSz="684213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500" b="1" dirty="0">
                <a:solidFill>
                  <a:srgbClr val="191919"/>
                </a:solidFill>
                <a:cs typeface="Times New Roman" pitchFamily="18" charset="0"/>
              </a:rPr>
              <a:t>финансовыми активами</a:t>
            </a:r>
            <a:endParaRPr lang="fr-FR" sz="1500" b="1" dirty="0">
              <a:solidFill>
                <a:srgbClr val="191919"/>
              </a:solidFill>
              <a:cs typeface="Times New Roman" pitchFamily="18" charset="0"/>
            </a:endParaRPr>
          </a:p>
        </p:txBody>
      </p:sp>
      <p:sp>
        <p:nvSpPr>
          <p:cNvPr id="56" name="AutoShape 18"/>
          <p:cNvSpPr>
            <a:spLocks noChangeArrowheads="1"/>
          </p:cNvSpPr>
          <p:nvPr/>
        </p:nvSpPr>
        <p:spPr bwMode="auto">
          <a:xfrm>
            <a:off x="5594350" y="6103938"/>
            <a:ext cx="3340100" cy="5334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763" indent="-4763" algn="ctr" defTabSz="684213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endParaRPr lang="fr-FR" sz="1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7" name="AutoShape 50"/>
          <p:cNvSpPr>
            <a:spLocks noChangeArrowheads="1"/>
          </p:cNvSpPr>
          <p:nvPr/>
        </p:nvSpPr>
        <p:spPr bwMode="auto">
          <a:xfrm rot="10800000">
            <a:off x="3643306" y="4905956"/>
            <a:ext cx="381000" cy="239713"/>
          </a:xfrm>
          <a:prstGeom prst="upArrow">
            <a:avLst>
              <a:gd name="adj1" fmla="val 50000"/>
              <a:gd name="adj2" fmla="val 31875"/>
            </a:avLst>
          </a:prstGeom>
          <a:solidFill>
            <a:schemeClr val="accent4">
              <a:lumMod val="25000"/>
              <a:lumOff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prstShdw prst="shdw17" dist="17961" dir="13500000">
              <a:srgbClr val="7A1F5C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>
              <a:defRPr/>
            </a:pPr>
            <a:endParaRPr lang="fr-FR" sz="200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63" name="AutoShape 18"/>
          <p:cNvSpPr>
            <a:spLocks noChangeArrowheads="1"/>
          </p:cNvSpPr>
          <p:nvPr/>
        </p:nvSpPr>
        <p:spPr bwMode="auto">
          <a:xfrm>
            <a:off x="2928938" y="5988050"/>
            <a:ext cx="2071687" cy="5334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175" indent="-3175" algn="ctr" defTabSz="684213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500" b="1" dirty="0">
                <a:solidFill>
                  <a:srgbClr val="191919"/>
                </a:solidFill>
                <a:cs typeface="Times New Roman" pitchFamily="18" charset="0"/>
              </a:rPr>
              <a:t>Контроль и аудит</a:t>
            </a:r>
            <a:endParaRPr lang="fr-FR" sz="1500" b="1" dirty="0">
              <a:solidFill>
                <a:srgbClr val="191919"/>
              </a:solidFill>
              <a:cs typeface="Times New Roman" pitchFamily="18" charset="0"/>
            </a:endParaRPr>
          </a:p>
        </p:txBody>
      </p:sp>
      <p:sp>
        <p:nvSpPr>
          <p:cNvPr id="64" name="AutoShape 18"/>
          <p:cNvSpPr>
            <a:spLocks noChangeArrowheads="1"/>
          </p:cNvSpPr>
          <p:nvPr/>
        </p:nvSpPr>
        <p:spPr bwMode="auto">
          <a:xfrm>
            <a:off x="2928938" y="5372100"/>
            <a:ext cx="2071687" cy="5334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175" indent="-3175" algn="ctr" defTabSz="684213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500" b="1" dirty="0">
                <a:solidFill>
                  <a:srgbClr val="191919"/>
                </a:solidFill>
                <a:cs typeface="Times New Roman" pitchFamily="18" charset="0"/>
              </a:rPr>
              <a:t>Мониторинг </a:t>
            </a:r>
          </a:p>
          <a:p>
            <a:pPr marL="3175" indent="-3175" algn="ctr" defTabSz="684213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500" b="1" dirty="0">
                <a:solidFill>
                  <a:srgbClr val="191919"/>
                </a:solidFill>
                <a:cs typeface="Times New Roman" pitchFamily="18" charset="0"/>
              </a:rPr>
              <a:t>эффективности</a:t>
            </a:r>
            <a:endParaRPr lang="fr-FR" sz="1500" b="1" dirty="0">
              <a:solidFill>
                <a:srgbClr val="191919"/>
              </a:solidFill>
              <a:cs typeface="Times New Roman" pitchFamily="18" charset="0"/>
            </a:endParaRPr>
          </a:p>
        </p:txBody>
      </p:sp>
      <p:sp>
        <p:nvSpPr>
          <p:cNvPr id="6" name="Скругленный прямоугольник 64"/>
          <p:cNvSpPr>
            <a:spLocks noChangeArrowheads="1"/>
          </p:cNvSpPr>
          <p:nvPr/>
        </p:nvSpPr>
        <p:spPr bwMode="auto">
          <a:xfrm>
            <a:off x="2857500" y="5262563"/>
            <a:ext cx="2214563" cy="1452562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2">
                <a:lumMod val="60000"/>
                <a:lumOff val="40000"/>
              </a:schemeClr>
            </a:solidFill>
            <a:prstDash val="dashDot"/>
            <a:round/>
            <a:headEnd/>
            <a:tailEnd/>
          </a:ln>
        </p:spPr>
        <p:txBody>
          <a:bodyPr/>
          <a:lstStyle/>
          <a:p>
            <a:pPr algn="ctr" defTabSz="957263" eaLnBrk="0" hangingPunct="0"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grpSp>
        <p:nvGrpSpPr>
          <p:cNvPr id="74780" name="AutoShape 50"/>
          <p:cNvGrpSpPr>
            <a:grpSpLocks/>
          </p:cNvGrpSpPr>
          <p:nvPr/>
        </p:nvGrpSpPr>
        <p:grpSpPr bwMode="auto">
          <a:xfrm>
            <a:off x="3563938" y="2276475"/>
            <a:ext cx="487362" cy="360363"/>
            <a:chOff x="2396" y="1313"/>
            <a:chExt cx="307" cy="227"/>
          </a:xfrm>
        </p:grpSpPr>
        <p:pic>
          <p:nvPicPr>
            <p:cNvPr id="74823" name="AutoShape 50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96" y="1313"/>
              <a:ext cx="307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824" name="Text Box 71"/>
            <p:cNvSpPr txBox="1">
              <a:spLocks noChangeArrowheads="1"/>
            </p:cNvSpPr>
            <p:nvPr/>
          </p:nvSpPr>
          <p:spPr bwMode="auto">
            <a:xfrm rot="10800000">
              <a:off x="2490" y="1335"/>
              <a:ext cx="120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fr-FR" sz="200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72" name="AutoShape 22"/>
          <p:cNvSpPr>
            <a:spLocks noChangeArrowheads="1"/>
          </p:cNvSpPr>
          <p:nvPr/>
        </p:nvSpPr>
        <p:spPr bwMode="auto">
          <a:xfrm>
            <a:off x="2500313" y="2905697"/>
            <a:ext cx="285750" cy="396875"/>
          </a:xfrm>
          <a:prstGeom prst="rightArrow">
            <a:avLst>
              <a:gd name="adj1" fmla="val 49602"/>
              <a:gd name="adj2" fmla="val 57174"/>
            </a:avLst>
          </a:prstGeom>
          <a:solidFill>
            <a:schemeClr val="accent4">
              <a:lumMod val="25000"/>
              <a:lumOff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prstShdw prst="shdw17" dist="17961" dir="13500000">
              <a:srgbClr val="7A1F5C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>
              <a:defRPr/>
            </a:pPr>
            <a:endParaRPr lang="fr-FR" sz="200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9262" name="Скругленный прямоугольник 76"/>
          <p:cNvSpPr>
            <a:spLocks noChangeArrowheads="1"/>
          </p:cNvSpPr>
          <p:nvPr/>
        </p:nvSpPr>
        <p:spPr bwMode="auto">
          <a:xfrm>
            <a:off x="5429250" y="4865688"/>
            <a:ext cx="3578225" cy="1838325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chemeClr val="accent2">
                <a:lumMod val="60000"/>
                <a:lumOff val="40000"/>
              </a:schemeClr>
            </a:solidFill>
            <a:prstDash val="dashDot"/>
            <a:round/>
            <a:headEnd/>
            <a:tailEnd/>
          </a:ln>
        </p:spPr>
        <p:txBody>
          <a:bodyPr/>
          <a:lstStyle/>
          <a:p>
            <a:pPr algn="ctr" defTabSz="957263" eaLnBrk="0" hangingPunct="0">
              <a:defRPr/>
            </a:pPr>
            <a:endParaRPr 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8" name="AutoShape 25"/>
          <p:cNvSpPr>
            <a:spLocks noChangeArrowheads="1"/>
          </p:cNvSpPr>
          <p:nvPr/>
        </p:nvSpPr>
        <p:spPr bwMode="auto">
          <a:xfrm>
            <a:off x="7375525" y="3429000"/>
            <a:ext cx="1522413" cy="411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3175" indent="-3175" algn="ctr" defTabSz="684213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300" dirty="0">
                <a:solidFill>
                  <a:srgbClr val="000000"/>
                </a:solidFill>
                <a:cs typeface="Times New Roman" pitchFamily="18" charset="0"/>
              </a:rPr>
              <a:t>Кассовое </a:t>
            </a:r>
            <a:endParaRPr lang="en-US" sz="1300" dirty="0">
              <a:solidFill>
                <a:srgbClr val="000000"/>
              </a:solidFill>
              <a:cs typeface="Times New Roman" pitchFamily="18" charset="0"/>
            </a:endParaRPr>
          </a:p>
          <a:p>
            <a:pPr marL="3175" indent="-3175" algn="ctr" defTabSz="684213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300" dirty="0">
                <a:solidFill>
                  <a:srgbClr val="000000"/>
                </a:solidFill>
                <a:cs typeface="Times New Roman" pitchFamily="18" charset="0"/>
              </a:rPr>
              <a:t>планирование</a:t>
            </a:r>
            <a:endParaRPr lang="fr-FR" sz="13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9257" name="AutoShape 25"/>
          <p:cNvSpPr>
            <a:spLocks noChangeArrowheads="1"/>
          </p:cNvSpPr>
          <p:nvPr/>
        </p:nvSpPr>
        <p:spPr bwMode="auto">
          <a:xfrm>
            <a:off x="7432675" y="3897313"/>
            <a:ext cx="1436688" cy="5318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3175" indent="-3175" algn="ctr" defTabSz="684213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300" dirty="0">
                <a:solidFill>
                  <a:srgbClr val="000000"/>
                </a:solidFill>
                <a:cs typeface="Times New Roman" pitchFamily="18" charset="0"/>
              </a:rPr>
              <a:t>Размещение </a:t>
            </a:r>
            <a:endParaRPr lang="en-US" sz="1300" dirty="0">
              <a:solidFill>
                <a:srgbClr val="000000"/>
              </a:solidFill>
              <a:cs typeface="Times New Roman" pitchFamily="18" charset="0"/>
            </a:endParaRPr>
          </a:p>
          <a:p>
            <a:pPr marL="3175" indent="-3175" algn="ctr" defTabSz="684213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300" dirty="0">
                <a:solidFill>
                  <a:srgbClr val="000000"/>
                </a:solidFill>
                <a:cs typeface="Times New Roman" pitchFamily="18" charset="0"/>
              </a:rPr>
              <a:t>денежных средств</a:t>
            </a:r>
            <a:endParaRPr lang="fr-FR" sz="13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0" name="AutoShape 50"/>
          <p:cNvSpPr>
            <a:spLocks noChangeArrowheads="1"/>
          </p:cNvSpPr>
          <p:nvPr/>
        </p:nvSpPr>
        <p:spPr bwMode="auto">
          <a:xfrm rot="16200000">
            <a:off x="5008566" y="2969192"/>
            <a:ext cx="412750" cy="285750"/>
          </a:xfrm>
          <a:prstGeom prst="upArrow">
            <a:avLst>
              <a:gd name="adj1" fmla="val 50000"/>
              <a:gd name="adj2" fmla="val 31875"/>
            </a:avLst>
          </a:prstGeom>
          <a:solidFill>
            <a:schemeClr val="accent4">
              <a:lumMod val="25000"/>
              <a:lumOff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prstShdw prst="shdw17" dist="17961" dir="13500000">
              <a:srgbClr val="7A1F5C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>
              <a:defRPr/>
            </a:pPr>
            <a:endParaRPr lang="fr-FR" sz="200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81" name="AutoShape 50"/>
          <p:cNvSpPr>
            <a:spLocks noChangeArrowheads="1"/>
          </p:cNvSpPr>
          <p:nvPr/>
        </p:nvSpPr>
        <p:spPr bwMode="auto">
          <a:xfrm rot="3421467">
            <a:off x="2575971" y="4781017"/>
            <a:ext cx="412750" cy="487363"/>
          </a:xfrm>
          <a:prstGeom prst="upArrow">
            <a:avLst>
              <a:gd name="adj1" fmla="val 50000"/>
              <a:gd name="adj2" fmla="val 44307"/>
            </a:avLst>
          </a:prstGeom>
          <a:solidFill>
            <a:schemeClr val="accent4">
              <a:lumMod val="25000"/>
              <a:lumOff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prstShdw prst="shdw17" dist="17961" dir="13500000">
              <a:srgbClr val="7A1F5C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>
              <a:defRPr/>
            </a:pPr>
            <a:endParaRPr lang="fr-FR" sz="200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82" name="AutoShape 50"/>
          <p:cNvSpPr>
            <a:spLocks noChangeArrowheads="1"/>
          </p:cNvSpPr>
          <p:nvPr/>
        </p:nvSpPr>
        <p:spPr bwMode="auto">
          <a:xfrm>
            <a:off x="7935913" y="4556697"/>
            <a:ext cx="381000" cy="239713"/>
          </a:xfrm>
          <a:prstGeom prst="upArrow">
            <a:avLst>
              <a:gd name="adj1" fmla="val 50000"/>
              <a:gd name="adj2" fmla="val 31875"/>
            </a:avLst>
          </a:prstGeom>
          <a:solidFill>
            <a:schemeClr val="accent4">
              <a:lumMod val="25000"/>
              <a:lumOff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prstShdw prst="shdw17" dist="17961" dir="13500000">
              <a:srgbClr val="7A1F5C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>
              <a:defRPr/>
            </a:pPr>
            <a:endParaRPr lang="fr-FR" sz="200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83" name="AutoShape 50"/>
          <p:cNvSpPr>
            <a:spLocks noChangeArrowheads="1"/>
          </p:cNvSpPr>
          <p:nvPr/>
        </p:nvSpPr>
        <p:spPr bwMode="auto">
          <a:xfrm rot="18551573">
            <a:off x="4956175" y="4864672"/>
            <a:ext cx="412750" cy="368300"/>
          </a:xfrm>
          <a:prstGeom prst="upArrow">
            <a:avLst>
              <a:gd name="adj1" fmla="val 50000"/>
              <a:gd name="adj2" fmla="val 31871"/>
            </a:avLst>
          </a:prstGeom>
          <a:solidFill>
            <a:schemeClr val="accent4">
              <a:lumMod val="25000"/>
              <a:lumOff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prstShdw prst="shdw17" dist="17961" dir="13500000">
              <a:srgbClr val="7A1F5C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>
              <a:defRPr/>
            </a:pPr>
            <a:endParaRPr lang="fr-FR" sz="200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18508" name="Rectangle 76"/>
          <p:cNvSpPr>
            <a:spLocks noChangeArrowheads="1"/>
          </p:cNvSpPr>
          <p:nvPr/>
        </p:nvSpPr>
        <p:spPr bwMode="auto">
          <a:xfrm>
            <a:off x="2857500" y="2762250"/>
            <a:ext cx="2143125" cy="3063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marL="3175" indent="-3175" algn="ctr" eaLnBrk="0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  <a:defRPr/>
            </a:pPr>
            <a:r>
              <a:rPr lang="ru-RU" sz="1500" b="1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Учет и отчетность</a:t>
            </a:r>
            <a:endParaRPr lang="fr-FR" sz="1500" b="1" dirty="0">
              <a:solidFill>
                <a:srgbClr val="19191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800" name="Rectangle 77"/>
          <p:cNvSpPr>
            <a:spLocks noChangeArrowheads="1"/>
          </p:cNvSpPr>
          <p:nvPr/>
        </p:nvSpPr>
        <p:spPr bwMode="auto">
          <a:xfrm>
            <a:off x="4603750" y="1268413"/>
            <a:ext cx="22733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rgbClr val="323253"/>
            </a:prstShdw>
          </a:effectLst>
        </p:spPr>
        <p:txBody>
          <a:bodyPr>
            <a:spAutoFit/>
          </a:bodyPr>
          <a:lstStyle/>
          <a:p>
            <a:pPr marL="3175" indent="-3175" algn="ctr" eaLnBrk="0" hangingPunct="0">
              <a:lnSpc>
                <a:spcPct val="93000"/>
              </a:lnSpc>
              <a:buClr>
                <a:srgbClr val="000000"/>
              </a:buClr>
              <a:buSzPct val="45000"/>
            </a:pPr>
            <a:r>
              <a:rPr lang="ru-RU" sz="1500" b="1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Управление закупками</a:t>
            </a:r>
          </a:p>
        </p:txBody>
      </p:sp>
      <p:sp>
        <p:nvSpPr>
          <p:cNvPr id="18510" name="Rectangle 78"/>
          <p:cNvSpPr>
            <a:spLocks noChangeArrowheads="1"/>
          </p:cNvSpPr>
          <p:nvPr/>
        </p:nvSpPr>
        <p:spPr bwMode="auto">
          <a:xfrm>
            <a:off x="109538" y="1327150"/>
            <a:ext cx="2390775" cy="5175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marL="3175" indent="-3175" algn="ctr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500" b="1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Бюджетное </a:t>
            </a:r>
            <a:r>
              <a:rPr lang="en-US" sz="1500" b="1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175" indent="-3175" algn="ctr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500" b="1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планирование</a:t>
            </a:r>
          </a:p>
        </p:txBody>
      </p:sp>
      <p:sp>
        <p:nvSpPr>
          <p:cNvPr id="2" name="AutoShape 17"/>
          <p:cNvSpPr>
            <a:spLocks noChangeArrowheads="1"/>
          </p:cNvSpPr>
          <p:nvPr/>
        </p:nvSpPr>
        <p:spPr bwMode="auto">
          <a:xfrm>
            <a:off x="250825" y="5405438"/>
            <a:ext cx="1987550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3175" indent="-3175" algn="ctr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300" dirty="0">
                <a:solidFill>
                  <a:srgbClr val="000000"/>
                </a:solidFill>
                <a:cs typeface="Times New Roman" pitchFamily="18" charset="0"/>
              </a:rPr>
              <a:t>Учет и проведение </a:t>
            </a:r>
            <a:endParaRPr lang="en-US" sz="1300" dirty="0">
              <a:solidFill>
                <a:srgbClr val="000000"/>
              </a:solidFill>
              <a:cs typeface="Times New Roman" pitchFamily="18" charset="0"/>
            </a:endParaRPr>
          </a:p>
          <a:p>
            <a:pPr marL="3175" indent="-3175" algn="ctr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300" dirty="0">
                <a:solidFill>
                  <a:srgbClr val="000000"/>
                </a:solidFill>
                <a:cs typeface="Times New Roman" pitchFamily="18" charset="0"/>
              </a:rPr>
              <a:t>кассовых расходов</a:t>
            </a:r>
            <a:endParaRPr lang="fr-FR" sz="13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" name="AutoShape 19"/>
          <p:cNvSpPr>
            <a:spLocks noChangeArrowheads="1"/>
          </p:cNvSpPr>
          <p:nvPr/>
        </p:nvSpPr>
        <p:spPr bwMode="auto">
          <a:xfrm>
            <a:off x="250825" y="4691063"/>
            <a:ext cx="2001838" cy="6429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3175" indent="-3175" algn="ctr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300" dirty="0">
                <a:solidFill>
                  <a:srgbClr val="000000"/>
                </a:solidFill>
                <a:cs typeface="Times New Roman" pitchFamily="18" charset="0"/>
              </a:rPr>
              <a:t>Доведение и учет </a:t>
            </a:r>
            <a:endParaRPr lang="en-US" sz="1300" dirty="0">
              <a:solidFill>
                <a:srgbClr val="000000"/>
              </a:solidFill>
              <a:cs typeface="Times New Roman" pitchFamily="18" charset="0"/>
            </a:endParaRPr>
          </a:p>
          <a:p>
            <a:pPr marL="3175" indent="-3175" algn="ctr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300" dirty="0">
                <a:solidFill>
                  <a:srgbClr val="000000"/>
                </a:solidFill>
                <a:cs typeface="Times New Roman" pitchFamily="18" charset="0"/>
              </a:rPr>
              <a:t>бюджетных</a:t>
            </a:r>
            <a:r>
              <a:rPr lang="en-US" sz="13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sz="1300" dirty="0">
                <a:solidFill>
                  <a:srgbClr val="000000"/>
                </a:solidFill>
                <a:cs typeface="Times New Roman" pitchFamily="18" charset="0"/>
              </a:rPr>
              <a:t>данных </a:t>
            </a:r>
            <a:endParaRPr lang="en-US" sz="1300" dirty="0">
              <a:solidFill>
                <a:srgbClr val="000000"/>
              </a:solidFill>
              <a:cs typeface="Times New Roman" pitchFamily="18" charset="0"/>
            </a:endParaRPr>
          </a:p>
          <a:p>
            <a:pPr marL="3175" indent="-3175" algn="ctr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300" dirty="0">
                <a:solidFill>
                  <a:srgbClr val="000000"/>
                </a:solidFill>
                <a:cs typeface="Times New Roman" pitchFamily="18" charset="0"/>
              </a:rPr>
              <a:t>и </a:t>
            </a:r>
            <a:r>
              <a:rPr lang="ru-RU" sz="1300" dirty="0" err="1">
                <a:solidFill>
                  <a:srgbClr val="000000"/>
                </a:solidFill>
                <a:cs typeface="Times New Roman" pitchFamily="18" charset="0"/>
              </a:rPr>
              <a:t>госзаданий</a:t>
            </a:r>
            <a:endParaRPr lang="fr-FR" sz="13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8517" name="Rectangle 85"/>
          <p:cNvSpPr>
            <a:spLocks noChangeArrowheads="1"/>
          </p:cNvSpPr>
          <p:nvPr/>
        </p:nvSpPr>
        <p:spPr bwMode="auto">
          <a:xfrm>
            <a:off x="177800" y="4191000"/>
            <a:ext cx="2139950" cy="5222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marL="3175" indent="-3175" algn="ctr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500" b="1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Управление </a:t>
            </a:r>
          </a:p>
          <a:p>
            <a:pPr marL="3175" indent="-3175" algn="ctr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500" b="1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расходами</a:t>
            </a:r>
          </a:p>
        </p:txBody>
      </p:sp>
      <p:sp>
        <p:nvSpPr>
          <p:cNvPr id="4" name="AutoShape 50"/>
          <p:cNvSpPr>
            <a:spLocks noChangeArrowheads="1"/>
          </p:cNvSpPr>
          <p:nvPr/>
        </p:nvSpPr>
        <p:spPr bwMode="auto">
          <a:xfrm rot="10800000">
            <a:off x="1143000" y="3834384"/>
            <a:ext cx="412750" cy="285754"/>
          </a:xfrm>
          <a:prstGeom prst="upArrow">
            <a:avLst>
              <a:gd name="adj1" fmla="val 50000"/>
              <a:gd name="adj2" fmla="val 17789"/>
            </a:avLst>
          </a:prstGeom>
          <a:solidFill>
            <a:schemeClr val="accent4">
              <a:lumMod val="25000"/>
              <a:lumOff val="75000"/>
            </a:schemeClr>
          </a:solidFill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  <a:effectLst>
            <a:prstShdw prst="shdw17" dist="17961" dir="13500000">
              <a:srgbClr val="7A1F5C"/>
            </a:prst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0" hangingPunct="0">
              <a:defRPr/>
            </a:pPr>
            <a:endParaRPr lang="fr-FR" sz="2000">
              <a:solidFill>
                <a:srgbClr val="003366"/>
              </a:solidFill>
              <a:latin typeface="Times New Roman" pitchFamily="18" charset="0"/>
            </a:endParaRPr>
          </a:p>
        </p:txBody>
      </p:sp>
      <p:sp>
        <p:nvSpPr>
          <p:cNvPr id="9272" name="AutoShape 27"/>
          <p:cNvSpPr>
            <a:spLocks noChangeArrowheads="1"/>
          </p:cNvSpPr>
          <p:nvPr/>
        </p:nvSpPr>
        <p:spPr bwMode="auto">
          <a:xfrm>
            <a:off x="5581650" y="3786188"/>
            <a:ext cx="1562100" cy="4111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3175" indent="-3175" algn="ctr" defTabSz="684213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300" dirty="0">
                <a:solidFill>
                  <a:srgbClr val="000000"/>
                </a:solidFill>
                <a:cs typeface="Times New Roman" pitchFamily="18" charset="0"/>
              </a:rPr>
              <a:t>Учет доходов от </a:t>
            </a:r>
            <a:endParaRPr lang="en-US" sz="1300" dirty="0">
              <a:solidFill>
                <a:srgbClr val="000000"/>
              </a:solidFill>
              <a:cs typeface="Times New Roman" pitchFamily="18" charset="0"/>
            </a:endParaRPr>
          </a:p>
          <a:p>
            <a:pPr marL="3175" indent="-3175" algn="ctr" defTabSz="684213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300" dirty="0">
                <a:solidFill>
                  <a:srgbClr val="000000"/>
                </a:solidFill>
                <a:cs typeface="Times New Roman" pitchFamily="18" charset="0"/>
              </a:rPr>
              <a:t>управления НФА</a:t>
            </a:r>
            <a:endParaRPr lang="fr-FR" sz="13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9273" name="AutoShape 27"/>
          <p:cNvSpPr>
            <a:spLocks noChangeArrowheads="1"/>
          </p:cNvSpPr>
          <p:nvPr/>
        </p:nvSpPr>
        <p:spPr bwMode="auto">
          <a:xfrm>
            <a:off x="5603875" y="4203700"/>
            <a:ext cx="1539875" cy="5746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3175" indent="-3175" algn="ctr" defTabSz="684213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300" dirty="0">
                <a:solidFill>
                  <a:srgbClr val="000000"/>
                </a:solidFill>
                <a:cs typeface="Times New Roman" pitchFamily="18" charset="0"/>
              </a:rPr>
              <a:t>Контроль </a:t>
            </a:r>
            <a:endParaRPr lang="en-US" sz="1300" dirty="0">
              <a:solidFill>
                <a:srgbClr val="000000"/>
              </a:solidFill>
              <a:cs typeface="Times New Roman" pitchFamily="18" charset="0"/>
            </a:endParaRPr>
          </a:p>
          <a:p>
            <a:pPr marL="3175" indent="-3175" algn="ctr" defTabSz="684213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300" dirty="0">
                <a:solidFill>
                  <a:srgbClr val="000000"/>
                </a:solidFill>
                <a:cs typeface="Times New Roman" pitchFamily="18" charset="0"/>
              </a:rPr>
              <a:t>эффективности </a:t>
            </a:r>
            <a:endParaRPr lang="en-US" sz="1300" dirty="0">
              <a:solidFill>
                <a:srgbClr val="000000"/>
              </a:solidFill>
              <a:cs typeface="Times New Roman" pitchFamily="18" charset="0"/>
            </a:endParaRPr>
          </a:p>
          <a:p>
            <a:pPr marL="3175" indent="-3175" algn="ctr" defTabSz="684213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300" dirty="0">
                <a:solidFill>
                  <a:srgbClr val="000000"/>
                </a:solidFill>
                <a:cs typeface="Times New Roman" pitchFamily="18" charset="0"/>
              </a:rPr>
              <a:t>использования</a:t>
            </a:r>
            <a:endParaRPr lang="fr-FR" sz="13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8524" name="Rectangle 92"/>
          <p:cNvSpPr>
            <a:spLocks noChangeArrowheads="1"/>
          </p:cNvSpPr>
          <p:nvPr/>
        </p:nvSpPr>
        <p:spPr bwMode="auto">
          <a:xfrm>
            <a:off x="7429500" y="2627313"/>
            <a:ext cx="1439863" cy="7302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marL="3175" indent="-3175" algn="ctr" defTabSz="684213" eaLnBrk="0" hangingPunct="0">
              <a:lnSpc>
                <a:spcPct val="93000"/>
              </a:lnSpc>
              <a:buClr>
                <a:srgbClr val="000000"/>
              </a:buClr>
              <a:buSzPct val="45000"/>
              <a:buFont typeface="StarSymbol"/>
              <a:buNone/>
              <a:defRPr/>
            </a:pPr>
            <a:r>
              <a:rPr lang="ru-RU" sz="1500" b="1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Управление денежными средствами</a:t>
            </a:r>
          </a:p>
        </p:txBody>
      </p:sp>
      <p:grpSp>
        <p:nvGrpSpPr>
          <p:cNvPr id="74811" name="AutoShape 50"/>
          <p:cNvGrpSpPr>
            <a:grpSpLocks/>
          </p:cNvGrpSpPr>
          <p:nvPr/>
        </p:nvGrpSpPr>
        <p:grpSpPr bwMode="auto">
          <a:xfrm>
            <a:off x="7959725" y="2325688"/>
            <a:ext cx="500063" cy="311150"/>
            <a:chOff x="4884" y="1313"/>
            <a:chExt cx="315" cy="196"/>
          </a:xfrm>
        </p:grpSpPr>
        <p:pic>
          <p:nvPicPr>
            <p:cNvPr id="74821" name="AutoShape 50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84" y="1313"/>
              <a:ext cx="315" cy="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822" name="Text Box 116"/>
            <p:cNvSpPr txBox="1">
              <a:spLocks noChangeArrowheads="1"/>
            </p:cNvSpPr>
            <p:nvPr/>
          </p:nvSpPr>
          <p:spPr bwMode="auto">
            <a:xfrm rot="10800000">
              <a:off x="4981" y="1335"/>
              <a:ext cx="120" cy="1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 eaLnBrk="0" hangingPunct="0"/>
              <a:endParaRPr lang="fr-FR" sz="200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2" name="AutoShape 27"/>
          <p:cNvSpPr>
            <a:spLocks noChangeArrowheads="1"/>
          </p:cNvSpPr>
          <p:nvPr/>
        </p:nvSpPr>
        <p:spPr bwMode="auto">
          <a:xfrm>
            <a:off x="2928938" y="3279775"/>
            <a:ext cx="1928812" cy="554038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763" indent="-4763" algn="ctr" defTabSz="684213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Управленческий учет</a:t>
            </a:r>
            <a:endParaRPr lang="fr-FR" sz="1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3" name="AutoShape 27"/>
          <p:cNvSpPr>
            <a:spLocks noChangeArrowheads="1"/>
          </p:cNvSpPr>
          <p:nvPr/>
        </p:nvSpPr>
        <p:spPr bwMode="auto">
          <a:xfrm>
            <a:off x="2928938" y="3905250"/>
            <a:ext cx="1928812" cy="5715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763" indent="-4763" algn="ctr" defTabSz="684213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Бухгалтерский </a:t>
            </a:r>
          </a:p>
          <a:p>
            <a:pPr marL="4763" indent="-4763" algn="ctr" defTabSz="684213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400" b="1" dirty="0">
                <a:solidFill>
                  <a:schemeClr val="tx1"/>
                </a:solidFill>
                <a:cs typeface="Times New Roman" pitchFamily="18" charset="0"/>
              </a:rPr>
              <a:t>учет</a:t>
            </a:r>
            <a:endParaRPr lang="fr-FR" sz="1400" b="1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60" name="Rectangle 85"/>
          <p:cNvSpPr>
            <a:spLocks noChangeArrowheads="1"/>
          </p:cNvSpPr>
          <p:nvPr/>
        </p:nvSpPr>
        <p:spPr bwMode="auto">
          <a:xfrm>
            <a:off x="5326063" y="2636838"/>
            <a:ext cx="2103437" cy="73025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marL="3175" indent="-3175" algn="ctr" defTabSz="684213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500" b="1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Управление</a:t>
            </a:r>
            <a:br>
              <a:rPr lang="ru-RU" sz="1500" b="1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нефинансовыми</a:t>
            </a:r>
            <a:br>
              <a:rPr lang="ru-RU" sz="1500" b="1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активами</a:t>
            </a:r>
          </a:p>
        </p:txBody>
      </p:sp>
      <p:sp>
        <p:nvSpPr>
          <p:cNvPr id="61" name="Rectangle 78"/>
          <p:cNvSpPr>
            <a:spLocks noChangeArrowheads="1"/>
          </p:cNvSpPr>
          <p:nvPr/>
        </p:nvSpPr>
        <p:spPr bwMode="auto">
          <a:xfrm>
            <a:off x="6069013" y="5048250"/>
            <a:ext cx="2390775" cy="3063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marL="3175" indent="-3175" algn="ctr" defTabSz="684213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500" b="1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Управление доходами</a:t>
            </a:r>
          </a:p>
        </p:txBody>
      </p:sp>
      <p:sp>
        <p:nvSpPr>
          <p:cNvPr id="62" name="Rectangle 78"/>
          <p:cNvSpPr>
            <a:spLocks noChangeArrowheads="1"/>
          </p:cNvSpPr>
          <p:nvPr/>
        </p:nvSpPr>
        <p:spPr bwMode="auto">
          <a:xfrm>
            <a:off x="5653088" y="6142038"/>
            <a:ext cx="3205162" cy="5222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marL="3175" indent="-3175" algn="ctr" defTabSz="684213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500" b="1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Управление кадровыми </a:t>
            </a:r>
          </a:p>
          <a:p>
            <a:pPr marL="3175" indent="-3175" algn="ctr" defTabSz="684213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500" b="1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ресурсами</a:t>
            </a:r>
          </a:p>
        </p:txBody>
      </p:sp>
      <p:sp>
        <p:nvSpPr>
          <p:cNvPr id="51" name="AutoShape 17"/>
          <p:cNvSpPr>
            <a:spLocks noChangeArrowheads="1"/>
          </p:cNvSpPr>
          <p:nvPr/>
        </p:nvSpPr>
        <p:spPr bwMode="auto">
          <a:xfrm>
            <a:off x="250825" y="6015038"/>
            <a:ext cx="1987550" cy="533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3175" indent="-3175" algn="ctr" defTabSz="684213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300" dirty="0">
                <a:solidFill>
                  <a:srgbClr val="000000"/>
                </a:solidFill>
                <a:cs typeface="Times New Roman" pitchFamily="18" charset="0"/>
              </a:rPr>
              <a:t>Регистрация соглашений </a:t>
            </a:r>
            <a:endParaRPr lang="en-US" sz="1300" dirty="0">
              <a:solidFill>
                <a:srgbClr val="000000"/>
              </a:solidFill>
              <a:cs typeface="Times New Roman" pitchFamily="18" charset="0"/>
            </a:endParaRPr>
          </a:p>
          <a:p>
            <a:pPr marL="3175" indent="-3175" algn="ctr" defTabSz="684213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300" dirty="0">
                <a:solidFill>
                  <a:srgbClr val="000000"/>
                </a:solidFill>
                <a:cs typeface="Times New Roman" pitchFamily="18" charset="0"/>
              </a:rPr>
              <a:t>о предоставлении субсидий</a:t>
            </a:r>
            <a:endParaRPr lang="fr-FR" sz="13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4818" name="Line 129"/>
          <p:cNvSpPr>
            <a:spLocks noChangeShapeType="1"/>
          </p:cNvSpPr>
          <p:nvPr/>
        </p:nvSpPr>
        <p:spPr bwMode="auto">
          <a:xfrm flipV="1">
            <a:off x="1763713" y="1196975"/>
            <a:ext cx="6192837" cy="0"/>
          </a:xfrm>
          <a:prstGeom prst="line">
            <a:avLst/>
          </a:prstGeom>
          <a:noFill/>
          <a:ln w="28575">
            <a:solidFill>
              <a:srgbClr val="C8465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0722" name="Rectangle 130"/>
          <p:cNvSpPr>
            <a:spLocks noChangeArrowheads="1"/>
          </p:cNvSpPr>
          <p:nvPr/>
        </p:nvSpPr>
        <p:spPr bwMode="auto">
          <a:xfrm>
            <a:off x="1763713" y="836613"/>
            <a:ext cx="62992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ru-RU" sz="19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Интеграция процессов в сфере управления финансами</a:t>
            </a:r>
            <a:endParaRPr lang="ru-RU" sz="1900" b="1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74820" name="Picture 7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828" name="Rectangle 2"/>
          <p:cNvSpPr>
            <a:spLocks/>
          </p:cNvSpPr>
          <p:nvPr/>
        </p:nvSpPr>
        <p:spPr bwMode="auto">
          <a:xfrm>
            <a:off x="8748713" y="6524625"/>
            <a:ext cx="43338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900" b="1">
                <a:latin typeface="Times New Roman" pitchFamily="18" charset="0"/>
              </a:rPr>
              <a:t>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frame3"/>
          <p:cNvSpPr>
            <a:spLocks noChangeArrowheads="1"/>
          </p:cNvSpPr>
          <p:nvPr/>
        </p:nvSpPr>
        <p:spPr bwMode="auto">
          <a:xfrm>
            <a:off x="463550" y="1163638"/>
            <a:ext cx="8504238" cy="5578475"/>
          </a:xfrm>
          <a:prstGeom prst="roundRect">
            <a:avLst>
              <a:gd name="adj" fmla="val 4755"/>
            </a:avLst>
          </a:prstGeom>
          <a:gradFill rotWithShape="1">
            <a:gsLst>
              <a:gs pos="0">
                <a:schemeClr val="bg1"/>
              </a:gs>
              <a:gs pos="100000">
                <a:srgbClr val="969696">
                  <a:alpha val="18999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prstDash val="dash"/>
            <a:round/>
            <a:headEnd/>
            <a:tailEnd/>
          </a:ln>
        </p:spPr>
        <p:txBody>
          <a:bodyPr wrap="none" tIns="0" bIns="0" anchor="b"/>
          <a:lstStyle/>
          <a:p>
            <a:pPr algn="ctr" defTabSz="957263"/>
            <a:endParaRPr lang="ru-RU" sz="1600" b="1"/>
          </a:p>
        </p:txBody>
      </p:sp>
      <p:sp>
        <p:nvSpPr>
          <p:cNvPr id="76802" name="Freeform 52"/>
          <p:cNvSpPr>
            <a:spLocks/>
          </p:cNvSpPr>
          <p:nvPr/>
        </p:nvSpPr>
        <p:spPr bwMode="auto">
          <a:xfrm>
            <a:off x="2182813" y="2117725"/>
            <a:ext cx="6072187" cy="4621213"/>
          </a:xfrm>
          <a:custGeom>
            <a:avLst/>
            <a:gdLst>
              <a:gd name="T0" fmla="*/ 2147483647 w 3878"/>
              <a:gd name="T1" fmla="*/ 2147483647 h 3150"/>
              <a:gd name="T2" fmla="*/ 2147483647 w 3878"/>
              <a:gd name="T3" fmla="*/ 2147483647 h 3150"/>
              <a:gd name="T4" fmla="*/ 2147483647 w 3878"/>
              <a:gd name="T5" fmla="*/ 2147483647 h 3150"/>
              <a:gd name="T6" fmla="*/ 2147483647 w 3878"/>
              <a:gd name="T7" fmla="*/ 2147483647 h 3150"/>
              <a:gd name="T8" fmla="*/ 2147483647 w 3878"/>
              <a:gd name="T9" fmla="*/ 2147483647 h 3150"/>
              <a:gd name="T10" fmla="*/ 2147483647 w 3878"/>
              <a:gd name="T11" fmla="*/ 2147483647 h 3150"/>
              <a:gd name="T12" fmla="*/ 2147483647 w 3878"/>
              <a:gd name="T13" fmla="*/ 2147483647 h 3150"/>
              <a:gd name="T14" fmla="*/ 2147483647 w 3878"/>
              <a:gd name="T15" fmla="*/ 2147483647 h 3150"/>
              <a:gd name="T16" fmla="*/ 2147483647 w 3878"/>
              <a:gd name="T17" fmla="*/ 2147483647 h 3150"/>
              <a:gd name="T18" fmla="*/ 2147483647 w 3878"/>
              <a:gd name="T19" fmla="*/ 2147483647 h 3150"/>
              <a:gd name="T20" fmla="*/ 2147483647 w 3878"/>
              <a:gd name="T21" fmla="*/ 2147483647 h 3150"/>
              <a:gd name="T22" fmla="*/ 2147483647 w 3878"/>
              <a:gd name="T23" fmla="*/ 2147483647 h 3150"/>
              <a:gd name="T24" fmla="*/ 2147483647 w 3878"/>
              <a:gd name="T25" fmla="*/ 2147483647 h 3150"/>
              <a:gd name="T26" fmla="*/ 2147483647 w 3878"/>
              <a:gd name="T27" fmla="*/ 2147483647 h 3150"/>
              <a:gd name="T28" fmla="*/ 2147483647 w 3878"/>
              <a:gd name="T29" fmla="*/ 2147483647 h 315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878"/>
              <a:gd name="T46" fmla="*/ 0 h 3150"/>
              <a:gd name="T47" fmla="*/ 3878 w 3878"/>
              <a:gd name="T48" fmla="*/ 3150 h 315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878" h="3150">
                <a:moveTo>
                  <a:pt x="1099" y="256"/>
                </a:moveTo>
                <a:cubicBezTo>
                  <a:pt x="662" y="415"/>
                  <a:pt x="465" y="498"/>
                  <a:pt x="283" y="662"/>
                </a:cubicBezTo>
                <a:cubicBezTo>
                  <a:pt x="101" y="826"/>
                  <a:pt x="14" y="1077"/>
                  <a:pt x="7" y="1238"/>
                </a:cubicBezTo>
                <a:cubicBezTo>
                  <a:pt x="0" y="1399"/>
                  <a:pt x="144" y="1518"/>
                  <a:pt x="239" y="1630"/>
                </a:cubicBezTo>
                <a:cubicBezTo>
                  <a:pt x="334" y="1742"/>
                  <a:pt x="476" y="1814"/>
                  <a:pt x="575" y="1910"/>
                </a:cubicBezTo>
                <a:cubicBezTo>
                  <a:pt x="674" y="2006"/>
                  <a:pt x="781" y="2061"/>
                  <a:pt x="831" y="2206"/>
                </a:cubicBezTo>
                <a:cubicBezTo>
                  <a:pt x="881" y="2351"/>
                  <a:pt x="799" y="2634"/>
                  <a:pt x="874" y="2782"/>
                </a:cubicBezTo>
                <a:cubicBezTo>
                  <a:pt x="949" y="2930"/>
                  <a:pt x="1045" y="3053"/>
                  <a:pt x="1284" y="3094"/>
                </a:cubicBezTo>
                <a:cubicBezTo>
                  <a:pt x="1523" y="3135"/>
                  <a:pt x="1975" y="3150"/>
                  <a:pt x="2308" y="3030"/>
                </a:cubicBezTo>
                <a:cubicBezTo>
                  <a:pt x="2641" y="2910"/>
                  <a:pt x="3041" y="2622"/>
                  <a:pt x="3283" y="2374"/>
                </a:cubicBezTo>
                <a:cubicBezTo>
                  <a:pt x="3525" y="2126"/>
                  <a:pt x="3676" y="1838"/>
                  <a:pt x="3763" y="1542"/>
                </a:cubicBezTo>
                <a:cubicBezTo>
                  <a:pt x="3850" y="1246"/>
                  <a:pt x="3878" y="841"/>
                  <a:pt x="3807" y="598"/>
                </a:cubicBezTo>
                <a:cubicBezTo>
                  <a:pt x="3736" y="355"/>
                  <a:pt x="3594" y="181"/>
                  <a:pt x="3337" y="86"/>
                </a:cubicBezTo>
                <a:cubicBezTo>
                  <a:pt x="3054" y="0"/>
                  <a:pt x="2666" y="14"/>
                  <a:pt x="2507" y="30"/>
                </a:cubicBezTo>
                <a:cubicBezTo>
                  <a:pt x="2176" y="55"/>
                  <a:pt x="1597" y="88"/>
                  <a:pt x="1099" y="256"/>
                </a:cubicBezTo>
                <a:close/>
              </a:path>
            </a:pathLst>
          </a:custGeom>
          <a:noFill/>
          <a:ln w="9525">
            <a:solidFill>
              <a:schemeClr val="accent2"/>
            </a:solidFill>
            <a:prstDash val="lgDash"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03" name="Text Box 58"/>
          <p:cNvSpPr txBox="1">
            <a:spLocks noChangeArrowheads="1"/>
          </p:cNvSpPr>
          <p:nvPr/>
        </p:nvSpPr>
        <p:spPr bwMode="auto">
          <a:xfrm>
            <a:off x="7235825" y="5013325"/>
            <a:ext cx="1473200" cy="4587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9CCFF">
                  <a:alpha val="71999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000" b="1">
                <a:latin typeface="Times New Roman" pitchFamily="18" charset="0"/>
                <a:cs typeface="Arial" charset="0"/>
              </a:rPr>
              <a:t>Ведение бюджетного и кадрового учета, расчет ЗП УБП</a:t>
            </a:r>
          </a:p>
        </p:txBody>
      </p:sp>
      <p:sp>
        <p:nvSpPr>
          <p:cNvPr id="76804" name="Text Box 57"/>
          <p:cNvSpPr txBox="1">
            <a:spLocks noChangeArrowheads="1"/>
          </p:cNvSpPr>
          <p:nvPr/>
        </p:nvSpPr>
        <p:spPr bwMode="auto">
          <a:xfrm>
            <a:off x="7812088" y="4221163"/>
            <a:ext cx="995362" cy="4603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9CCFF">
                  <a:alpha val="71999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000" b="1">
                <a:latin typeface="Times New Roman" pitchFamily="18" charset="0"/>
                <a:cs typeface="Arial" charset="0"/>
              </a:rPr>
              <a:t>Закупки</a:t>
            </a:r>
            <a:endParaRPr lang="en-US" sz="1000" b="1">
              <a:latin typeface="Times New Roman" pitchFamily="18" charset="0"/>
              <a:cs typeface="Arial" charset="0"/>
            </a:endParaRPr>
          </a:p>
        </p:txBody>
      </p:sp>
      <p:sp>
        <p:nvSpPr>
          <p:cNvPr id="76805" name="Arc 38"/>
          <p:cNvSpPr>
            <a:spLocks/>
          </p:cNvSpPr>
          <p:nvPr/>
        </p:nvSpPr>
        <p:spPr bwMode="auto">
          <a:xfrm>
            <a:off x="4697413" y="2730500"/>
            <a:ext cx="2500312" cy="1157288"/>
          </a:xfrm>
          <a:custGeom>
            <a:avLst/>
            <a:gdLst>
              <a:gd name="T0" fmla="*/ 2147483647 w 21477"/>
              <a:gd name="T1" fmla="*/ 0 h 10136"/>
              <a:gd name="T2" fmla="*/ 2147483647 w 21477"/>
              <a:gd name="T3" fmla="*/ 2147483647 h 10136"/>
              <a:gd name="T4" fmla="*/ 0 w 21477"/>
              <a:gd name="T5" fmla="*/ 2147483647 h 10136"/>
              <a:gd name="T6" fmla="*/ 0 60000 65536"/>
              <a:gd name="T7" fmla="*/ 0 60000 65536"/>
              <a:gd name="T8" fmla="*/ 0 60000 65536"/>
              <a:gd name="T9" fmla="*/ 0 w 21477"/>
              <a:gd name="T10" fmla="*/ 0 h 10136"/>
              <a:gd name="T11" fmla="*/ 21477 w 21477"/>
              <a:gd name="T12" fmla="*/ 10136 h 101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77" h="10136" fill="none" extrusionOk="0">
                <a:moveTo>
                  <a:pt x="19074" y="-1"/>
                </a:moveTo>
                <a:cubicBezTo>
                  <a:pt x="20367" y="2434"/>
                  <a:pt x="21183" y="5093"/>
                  <a:pt x="21477" y="7834"/>
                </a:cubicBezTo>
              </a:path>
              <a:path w="21477" h="10136" stroke="0" extrusionOk="0">
                <a:moveTo>
                  <a:pt x="19074" y="-1"/>
                </a:moveTo>
                <a:cubicBezTo>
                  <a:pt x="20367" y="2434"/>
                  <a:pt x="21183" y="5093"/>
                  <a:pt x="21477" y="7834"/>
                </a:cubicBezTo>
                <a:lnTo>
                  <a:pt x="0" y="10136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06" name="Text Box 3"/>
          <p:cNvSpPr txBox="1">
            <a:spLocks noChangeArrowheads="1"/>
          </p:cNvSpPr>
          <p:nvPr/>
        </p:nvSpPr>
        <p:spPr bwMode="auto">
          <a:xfrm>
            <a:off x="5786438" y="2203450"/>
            <a:ext cx="1495425" cy="4587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9CCFF">
                  <a:alpha val="71999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000" b="1">
                <a:latin typeface="Times New Roman" pitchFamily="18" charset="0"/>
                <a:cs typeface="Arial" charset="0"/>
              </a:rPr>
              <a:t>Управление бюджетными ассигнованиями</a:t>
            </a:r>
            <a:endParaRPr lang="en-US" sz="1000" b="1">
              <a:latin typeface="Times New Roman" pitchFamily="18" charset="0"/>
              <a:cs typeface="Arial" charset="0"/>
            </a:endParaRPr>
          </a:p>
        </p:txBody>
      </p:sp>
      <p:sp>
        <p:nvSpPr>
          <p:cNvPr id="76807" name="Text Box 4"/>
          <p:cNvSpPr txBox="1">
            <a:spLocks noChangeArrowheads="1"/>
          </p:cNvSpPr>
          <p:nvPr/>
        </p:nvSpPr>
        <p:spPr bwMode="auto">
          <a:xfrm>
            <a:off x="6484938" y="3673475"/>
            <a:ext cx="1493837" cy="4603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9CCFF">
                  <a:alpha val="71999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000" b="1">
                <a:latin typeface="Times New Roman" pitchFamily="18" charset="0"/>
                <a:cs typeface="Arial" charset="0"/>
              </a:rPr>
              <a:t>Бюджетные обязательства</a:t>
            </a:r>
            <a:endParaRPr lang="en-US" sz="1000" b="1">
              <a:latin typeface="Times New Roman" pitchFamily="18" charset="0"/>
              <a:cs typeface="Arial" charset="0"/>
            </a:endParaRP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1538288" y="3648075"/>
            <a:ext cx="1881187" cy="4968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9CCFF">
                  <a:alpha val="71999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000" b="1">
                <a:latin typeface="Times New Roman" pitchFamily="18" charset="0"/>
                <a:cs typeface="Arial" charset="0"/>
              </a:rPr>
              <a:t>Мониторинг планирования и результативности бюджетных расходов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2268538" y="2205038"/>
            <a:ext cx="1222375" cy="4587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9CCFF">
                  <a:alpha val="71999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000" b="1">
                <a:latin typeface="Times New Roman" pitchFamily="18" charset="0"/>
                <a:cs typeface="Arial" charset="0"/>
              </a:rPr>
              <a:t>Бюджетное планирование и прогнозирование</a:t>
            </a:r>
            <a:endParaRPr lang="en-US" sz="1000" b="1">
              <a:latin typeface="Times New Roman" pitchFamily="18" charset="0"/>
              <a:cs typeface="Arial" charset="0"/>
            </a:endParaRP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3940175" y="1241425"/>
            <a:ext cx="1495425" cy="4587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9CCFF">
                  <a:alpha val="71999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000" b="1">
                <a:latin typeface="Times New Roman" pitchFamily="18" charset="0"/>
                <a:cs typeface="Arial" charset="0"/>
              </a:rPr>
              <a:t>Ведение Сводной бюджетной росписи</a:t>
            </a:r>
            <a:endParaRPr lang="en-US" sz="1000" b="1">
              <a:latin typeface="Times New Roman" pitchFamily="18" charset="0"/>
              <a:cs typeface="Arial" charset="0"/>
            </a:endParaRPr>
          </a:p>
        </p:txBody>
      </p:sp>
      <p:sp>
        <p:nvSpPr>
          <p:cNvPr id="76811" name="Arc 19"/>
          <p:cNvSpPr>
            <a:spLocks/>
          </p:cNvSpPr>
          <p:nvPr/>
        </p:nvSpPr>
        <p:spPr bwMode="auto">
          <a:xfrm>
            <a:off x="3563938" y="5300663"/>
            <a:ext cx="781050" cy="1903412"/>
          </a:xfrm>
          <a:custGeom>
            <a:avLst/>
            <a:gdLst>
              <a:gd name="T0" fmla="*/ 0 w 17332"/>
              <a:gd name="T1" fmla="*/ 0 h 21600"/>
              <a:gd name="T2" fmla="*/ 2147483647 w 17332"/>
              <a:gd name="T3" fmla="*/ 2147483647 h 21600"/>
              <a:gd name="T4" fmla="*/ 2147483647 w 17332"/>
              <a:gd name="T5" fmla="*/ 2147483647 h 21600"/>
              <a:gd name="T6" fmla="*/ 0 60000 65536"/>
              <a:gd name="T7" fmla="*/ 0 60000 65536"/>
              <a:gd name="T8" fmla="*/ 0 60000 65536"/>
              <a:gd name="T9" fmla="*/ 0 w 17332"/>
              <a:gd name="T10" fmla="*/ 0 h 21600"/>
              <a:gd name="T11" fmla="*/ 17332 w 1733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332" h="21600" fill="none" extrusionOk="0">
                <a:moveTo>
                  <a:pt x="0" y="0"/>
                </a:moveTo>
                <a:cubicBezTo>
                  <a:pt x="43" y="0"/>
                  <a:pt x="87" y="-1"/>
                  <a:pt x="131" y="0"/>
                </a:cubicBezTo>
                <a:cubicBezTo>
                  <a:pt x="6883" y="0"/>
                  <a:pt x="13247" y="3157"/>
                  <a:pt x="17331" y="8535"/>
                </a:cubicBezTo>
              </a:path>
              <a:path w="17332" h="21600" stroke="0" extrusionOk="0">
                <a:moveTo>
                  <a:pt x="0" y="0"/>
                </a:moveTo>
                <a:cubicBezTo>
                  <a:pt x="43" y="0"/>
                  <a:pt x="87" y="-1"/>
                  <a:pt x="131" y="0"/>
                </a:cubicBezTo>
                <a:cubicBezTo>
                  <a:pt x="6883" y="0"/>
                  <a:pt x="13247" y="3157"/>
                  <a:pt x="17331" y="8535"/>
                </a:cubicBezTo>
                <a:lnTo>
                  <a:pt x="131" y="21600"/>
                </a:lnTo>
                <a:close/>
              </a:path>
            </a:pathLst>
          </a:custGeom>
          <a:noFill/>
          <a:ln w="76200">
            <a:solidFill>
              <a:srgbClr val="CCFFCC"/>
            </a:solidFill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12" name="Arc 20"/>
          <p:cNvSpPr>
            <a:spLocks/>
          </p:cNvSpPr>
          <p:nvPr/>
        </p:nvSpPr>
        <p:spPr bwMode="auto">
          <a:xfrm>
            <a:off x="5000625" y="3889375"/>
            <a:ext cx="1457325" cy="2447925"/>
          </a:xfrm>
          <a:custGeom>
            <a:avLst/>
            <a:gdLst>
              <a:gd name="T0" fmla="*/ 0 w 23048"/>
              <a:gd name="T1" fmla="*/ 2147483647 h 21600"/>
              <a:gd name="T2" fmla="*/ 2147483647 w 23048"/>
              <a:gd name="T3" fmla="*/ 2147483647 h 21600"/>
              <a:gd name="T4" fmla="*/ 2147483647 w 23048"/>
              <a:gd name="T5" fmla="*/ 2147483647 h 21600"/>
              <a:gd name="T6" fmla="*/ 0 60000 65536"/>
              <a:gd name="T7" fmla="*/ 0 60000 65536"/>
              <a:gd name="T8" fmla="*/ 0 60000 65536"/>
              <a:gd name="T9" fmla="*/ 0 w 23048"/>
              <a:gd name="T10" fmla="*/ 0 h 21600"/>
              <a:gd name="T11" fmla="*/ 23048 w 23048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048" h="21600" fill="none" extrusionOk="0">
                <a:moveTo>
                  <a:pt x="0" y="19099"/>
                </a:moveTo>
                <a:cubicBezTo>
                  <a:pt x="1269" y="8210"/>
                  <a:pt x="10493" y="-1"/>
                  <a:pt x="21455" y="0"/>
                </a:cubicBezTo>
                <a:cubicBezTo>
                  <a:pt x="21986" y="0"/>
                  <a:pt x="22517" y="19"/>
                  <a:pt x="23048" y="58"/>
                </a:cubicBezTo>
              </a:path>
              <a:path w="23048" h="21600" stroke="0" extrusionOk="0">
                <a:moveTo>
                  <a:pt x="0" y="19099"/>
                </a:moveTo>
                <a:cubicBezTo>
                  <a:pt x="1269" y="8210"/>
                  <a:pt x="10493" y="-1"/>
                  <a:pt x="21455" y="0"/>
                </a:cubicBezTo>
                <a:cubicBezTo>
                  <a:pt x="21986" y="0"/>
                  <a:pt x="22517" y="19"/>
                  <a:pt x="23048" y="58"/>
                </a:cubicBezTo>
                <a:lnTo>
                  <a:pt x="21455" y="21600"/>
                </a:lnTo>
                <a:close/>
              </a:path>
            </a:pathLst>
          </a:custGeom>
          <a:noFill/>
          <a:ln w="76200">
            <a:solidFill>
              <a:srgbClr val="CCFFCC"/>
            </a:solidFill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13" name="Arc 21"/>
          <p:cNvSpPr>
            <a:spLocks/>
          </p:cNvSpPr>
          <p:nvPr/>
        </p:nvSpPr>
        <p:spPr bwMode="auto">
          <a:xfrm>
            <a:off x="2484438" y="2420938"/>
            <a:ext cx="3263900" cy="1403350"/>
          </a:xfrm>
          <a:custGeom>
            <a:avLst/>
            <a:gdLst>
              <a:gd name="T0" fmla="*/ 0 w 21425"/>
              <a:gd name="T1" fmla="*/ 2147483647 h 21600"/>
              <a:gd name="T2" fmla="*/ 2147483647 w 21425"/>
              <a:gd name="T3" fmla="*/ 2147483647 h 21600"/>
              <a:gd name="T4" fmla="*/ 2147483647 w 21425"/>
              <a:gd name="T5" fmla="*/ 2147483647 h 21600"/>
              <a:gd name="T6" fmla="*/ 0 60000 65536"/>
              <a:gd name="T7" fmla="*/ 0 60000 65536"/>
              <a:gd name="T8" fmla="*/ 0 60000 65536"/>
              <a:gd name="T9" fmla="*/ 0 w 21425"/>
              <a:gd name="T10" fmla="*/ 0 h 21600"/>
              <a:gd name="T11" fmla="*/ 21425 w 2142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25" h="21600" fill="none" extrusionOk="0">
                <a:moveTo>
                  <a:pt x="-1" y="17689"/>
                </a:moveTo>
                <a:cubicBezTo>
                  <a:pt x="1886" y="7440"/>
                  <a:pt x="10821" y="-1"/>
                  <a:pt x="21243" y="0"/>
                </a:cubicBezTo>
                <a:cubicBezTo>
                  <a:pt x="21303" y="0"/>
                  <a:pt x="21364" y="0"/>
                  <a:pt x="21425" y="0"/>
                </a:cubicBezTo>
              </a:path>
              <a:path w="21425" h="21600" stroke="0" extrusionOk="0">
                <a:moveTo>
                  <a:pt x="-1" y="17689"/>
                </a:moveTo>
                <a:cubicBezTo>
                  <a:pt x="1886" y="7440"/>
                  <a:pt x="10821" y="-1"/>
                  <a:pt x="21243" y="0"/>
                </a:cubicBezTo>
                <a:cubicBezTo>
                  <a:pt x="21303" y="0"/>
                  <a:pt x="21364" y="0"/>
                  <a:pt x="21425" y="0"/>
                </a:cubicBezTo>
                <a:lnTo>
                  <a:pt x="21243" y="21600"/>
                </a:lnTo>
                <a:close/>
              </a:path>
            </a:pathLst>
          </a:custGeom>
          <a:noFill/>
          <a:ln w="76200">
            <a:solidFill>
              <a:srgbClr val="CCFFCC"/>
            </a:solidFill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14" name="Text Box 30"/>
          <p:cNvSpPr txBox="1">
            <a:spLocks noChangeArrowheads="1"/>
          </p:cNvSpPr>
          <p:nvPr/>
        </p:nvSpPr>
        <p:spPr bwMode="auto">
          <a:xfrm>
            <a:off x="884238" y="1295400"/>
            <a:ext cx="1527175" cy="47783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9CCFF">
                  <a:alpha val="71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000" b="1">
                <a:latin typeface="Times New Roman" pitchFamily="18" charset="0"/>
                <a:cs typeface="Arial" charset="0"/>
              </a:rPr>
              <a:t>Макроэкономическое</a:t>
            </a:r>
            <a:r>
              <a:rPr lang="ru-RU" sz="1000" b="1" i="1">
                <a:latin typeface="Times New Roman" pitchFamily="18" charset="0"/>
                <a:cs typeface="Arial" charset="0"/>
              </a:rPr>
              <a:t> </a:t>
            </a:r>
            <a:r>
              <a:rPr lang="ru-RU" sz="1000" b="1">
                <a:latin typeface="Times New Roman" pitchFamily="18" charset="0"/>
                <a:cs typeface="Arial" charset="0"/>
              </a:rPr>
              <a:t>прогнозирование</a:t>
            </a:r>
            <a:endParaRPr lang="en-US" sz="1000" b="1">
              <a:latin typeface="Times New Roman" pitchFamily="18" charset="0"/>
              <a:cs typeface="Arial" charset="0"/>
            </a:endParaRPr>
          </a:p>
        </p:txBody>
      </p:sp>
      <p:sp>
        <p:nvSpPr>
          <p:cNvPr id="76815" name="Arc 32"/>
          <p:cNvSpPr>
            <a:spLocks/>
          </p:cNvSpPr>
          <p:nvPr/>
        </p:nvSpPr>
        <p:spPr bwMode="auto">
          <a:xfrm rot="-249457">
            <a:off x="1122363" y="1631950"/>
            <a:ext cx="3052762" cy="1931988"/>
          </a:xfrm>
          <a:custGeom>
            <a:avLst/>
            <a:gdLst>
              <a:gd name="T0" fmla="*/ 2147483647 w 21600"/>
              <a:gd name="T1" fmla="*/ 2147483647 h 22092"/>
              <a:gd name="T2" fmla="*/ 2147483647 w 21600"/>
              <a:gd name="T3" fmla="*/ 0 h 22092"/>
              <a:gd name="T4" fmla="*/ 2147483647 w 21600"/>
              <a:gd name="T5" fmla="*/ 2147483647 h 22092"/>
              <a:gd name="T6" fmla="*/ 0 60000 65536"/>
              <a:gd name="T7" fmla="*/ 0 60000 65536"/>
              <a:gd name="T8" fmla="*/ 0 60000 65536"/>
              <a:gd name="T9" fmla="*/ 0 w 21600"/>
              <a:gd name="T10" fmla="*/ 0 h 22092"/>
              <a:gd name="T11" fmla="*/ 21600 w 21600"/>
              <a:gd name="T12" fmla="*/ 22092 h 2209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092" fill="none" extrusionOk="0">
                <a:moveTo>
                  <a:pt x="2335" y="22091"/>
                </a:moveTo>
                <a:cubicBezTo>
                  <a:pt x="800" y="19064"/>
                  <a:pt x="0" y="15717"/>
                  <a:pt x="0" y="12323"/>
                </a:cubicBezTo>
                <a:cubicBezTo>
                  <a:pt x="-1" y="7917"/>
                  <a:pt x="1346" y="3617"/>
                  <a:pt x="3860" y="0"/>
                </a:cubicBezTo>
              </a:path>
              <a:path w="21600" h="22092" stroke="0" extrusionOk="0">
                <a:moveTo>
                  <a:pt x="2335" y="22091"/>
                </a:moveTo>
                <a:cubicBezTo>
                  <a:pt x="800" y="19064"/>
                  <a:pt x="0" y="15717"/>
                  <a:pt x="0" y="12323"/>
                </a:cubicBezTo>
                <a:cubicBezTo>
                  <a:pt x="-1" y="7917"/>
                  <a:pt x="1346" y="3617"/>
                  <a:pt x="3860" y="0"/>
                </a:cubicBezTo>
                <a:lnTo>
                  <a:pt x="21600" y="12323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16" name="Arc 33"/>
          <p:cNvSpPr>
            <a:spLocks/>
          </p:cNvSpPr>
          <p:nvPr/>
        </p:nvSpPr>
        <p:spPr bwMode="auto">
          <a:xfrm>
            <a:off x="1893888" y="1501775"/>
            <a:ext cx="4470400" cy="709613"/>
          </a:xfrm>
          <a:custGeom>
            <a:avLst/>
            <a:gdLst>
              <a:gd name="T0" fmla="*/ 2147483647 w 21476"/>
              <a:gd name="T1" fmla="*/ 2147483647 h 8115"/>
              <a:gd name="T2" fmla="*/ 0 w 21476"/>
              <a:gd name="T3" fmla="*/ 2147483647 h 8115"/>
              <a:gd name="T4" fmla="*/ 2147483647 w 21476"/>
              <a:gd name="T5" fmla="*/ 0 h 8115"/>
              <a:gd name="T6" fmla="*/ 0 60000 65536"/>
              <a:gd name="T7" fmla="*/ 0 60000 65536"/>
              <a:gd name="T8" fmla="*/ 0 60000 65536"/>
              <a:gd name="T9" fmla="*/ 0 w 21476"/>
              <a:gd name="T10" fmla="*/ 0 h 8115"/>
              <a:gd name="T11" fmla="*/ 21476 w 21476"/>
              <a:gd name="T12" fmla="*/ 8115 h 81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76" h="8115" fill="none" extrusionOk="0">
                <a:moveTo>
                  <a:pt x="1458" y="8114"/>
                </a:moveTo>
                <a:cubicBezTo>
                  <a:pt x="705" y="6256"/>
                  <a:pt x="214" y="4303"/>
                  <a:pt x="-1" y="2310"/>
                </a:cubicBezTo>
              </a:path>
              <a:path w="21476" h="8115" stroke="0" extrusionOk="0">
                <a:moveTo>
                  <a:pt x="1458" y="8114"/>
                </a:moveTo>
                <a:cubicBezTo>
                  <a:pt x="705" y="6256"/>
                  <a:pt x="214" y="4303"/>
                  <a:pt x="-1" y="2310"/>
                </a:cubicBezTo>
                <a:lnTo>
                  <a:pt x="21476" y="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 type="triangle" w="med" len="med"/>
            <a:tailEnd type="none" w="med" len="sm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17" name="Arc 37"/>
          <p:cNvSpPr>
            <a:spLocks/>
          </p:cNvSpPr>
          <p:nvPr/>
        </p:nvSpPr>
        <p:spPr bwMode="auto">
          <a:xfrm>
            <a:off x="4738688" y="1530350"/>
            <a:ext cx="1809750" cy="2368550"/>
          </a:xfrm>
          <a:custGeom>
            <a:avLst/>
            <a:gdLst>
              <a:gd name="T0" fmla="*/ 2147483647 w 15545"/>
              <a:gd name="T1" fmla="*/ 0 h 20740"/>
              <a:gd name="T2" fmla="*/ 2147483647 w 15545"/>
              <a:gd name="T3" fmla="*/ 2147483647 h 20740"/>
              <a:gd name="T4" fmla="*/ 0 w 15545"/>
              <a:gd name="T5" fmla="*/ 2147483647 h 20740"/>
              <a:gd name="T6" fmla="*/ 0 60000 65536"/>
              <a:gd name="T7" fmla="*/ 0 60000 65536"/>
              <a:gd name="T8" fmla="*/ 0 60000 65536"/>
              <a:gd name="T9" fmla="*/ 0 w 15545"/>
              <a:gd name="T10" fmla="*/ 0 h 20740"/>
              <a:gd name="T11" fmla="*/ 15545 w 15545"/>
              <a:gd name="T12" fmla="*/ 20740 h 207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545" h="20740" fill="none" extrusionOk="0">
                <a:moveTo>
                  <a:pt x="6034" y="0"/>
                </a:moveTo>
                <a:cubicBezTo>
                  <a:pt x="9651" y="1052"/>
                  <a:pt x="12929" y="3032"/>
                  <a:pt x="15545" y="5742"/>
                </a:cubicBezTo>
              </a:path>
              <a:path w="15545" h="20740" stroke="0" extrusionOk="0">
                <a:moveTo>
                  <a:pt x="6034" y="0"/>
                </a:moveTo>
                <a:cubicBezTo>
                  <a:pt x="9651" y="1052"/>
                  <a:pt x="12929" y="3032"/>
                  <a:pt x="15545" y="5742"/>
                </a:cubicBezTo>
                <a:lnTo>
                  <a:pt x="0" y="2074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18" name="Arc 39"/>
          <p:cNvSpPr>
            <a:spLocks/>
          </p:cNvSpPr>
          <p:nvPr/>
        </p:nvSpPr>
        <p:spPr bwMode="auto">
          <a:xfrm flipH="1">
            <a:off x="2841625" y="1511300"/>
            <a:ext cx="1827213" cy="2362200"/>
          </a:xfrm>
          <a:custGeom>
            <a:avLst/>
            <a:gdLst>
              <a:gd name="T0" fmla="*/ 2147483647 w 15699"/>
              <a:gd name="T1" fmla="*/ 0 h 20668"/>
              <a:gd name="T2" fmla="*/ 2147483647 w 15699"/>
              <a:gd name="T3" fmla="*/ 2147483647 h 20668"/>
              <a:gd name="T4" fmla="*/ 0 w 15699"/>
              <a:gd name="T5" fmla="*/ 2147483647 h 20668"/>
              <a:gd name="T6" fmla="*/ 0 60000 65536"/>
              <a:gd name="T7" fmla="*/ 0 60000 65536"/>
              <a:gd name="T8" fmla="*/ 0 60000 65536"/>
              <a:gd name="T9" fmla="*/ 0 w 15699"/>
              <a:gd name="T10" fmla="*/ 0 h 20668"/>
              <a:gd name="T11" fmla="*/ 15699 w 15699"/>
              <a:gd name="T12" fmla="*/ 20668 h 20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699" h="20668" fill="none" extrusionOk="0">
                <a:moveTo>
                  <a:pt x="6276" y="-1"/>
                </a:moveTo>
                <a:cubicBezTo>
                  <a:pt x="9870" y="1091"/>
                  <a:pt x="13118" y="3101"/>
                  <a:pt x="15698" y="5832"/>
                </a:cubicBezTo>
              </a:path>
              <a:path w="15699" h="20668" stroke="0" extrusionOk="0">
                <a:moveTo>
                  <a:pt x="6276" y="-1"/>
                </a:moveTo>
                <a:cubicBezTo>
                  <a:pt x="9870" y="1091"/>
                  <a:pt x="13118" y="3101"/>
                  <a:pt x="15698" y="5832"/>
                </a:cubicBezTo>
                <a:lnTo>
                  <a:pt x="0" y="20668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19" name="Arc 40"/>
          <p:cNvSpPr>
            <a:spLocks/>
          </p:cNvSpPr>
          <p:nvPr/>
        </p:nvSpPr>
        <p:spPr bwMode="auto">
          <a:xfrm flipH="1">
            <a:off x="2198688" y="2701925"/>
            <a:ext cx="2498725" cy="1196975"/>
          </a:xfrm>
          <a:custGeom>
            <a:avLst/>
            <a:gdLst>
              <a:gd name="T0" fmla="*/ 2147483647 w 21467"/>
              <a:gd name="T1" fmla="*/ 0 h 10481"/>
              <a:gd name="T2" fmla="*/ 2147483647 w 21467"/>
              <a:gd name="T3" fmla="*/ 2147483647 h 10481"/>
              <a:gd name="T4" fmla="*/ 0 w 21467"/>
              <a:gd name="T5" fmla="*/ 2147483647 h 10481"/>
              <a:gd name="T6" fmla="*/ 0 60000 65536"/>
              <a:gd name="T7" fmla="*/ 0 60000 65536"/>
              <a:gd name="T8" fmla="*/ 0 60000 65536"/>
              <a:gd name="T9" fmla="*/ 0 w 21467"/>
              <a:gd name="T10" fmla="*/ 0 h 10481"/>
              <a:gd name="T11" fmla="*/ 21467 w 21467"/>
              <a:gd name="T12" fmla="*/ 10481 h 104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67" h="10481" fill="none" extrusionOk="0">
                <a:moveTo>
                  <a:pt x="18886" y="0"/>
                </a:moveTo>
                <a:cubicBezTo>
                  <a:pt x="20272" y="2497"/>
                  <a:pt x="21149" y="5245"/>
                  <a:pt x="21466" y="8085"/>
                </a:cubicBezTo>
              </a:path>
              <a:path w="21467" h="10481" stroke="0" extrusionOk="0">
                <a:moveTo>
                  <a:pt x="18886" y="0"/>
                </a:moveTo>
                <a:cubicBezTo>
                  <a:pt x="20272" y="2497"/>
                  <a:pt x="21149" y="5245"/>
                  <a:pt x="21466" y="8085"/>
                </a:cubicBezTo>
                <a:lnTo>
                  <a:pt x="0" y="10481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20" name="Arc 42"/>
          <p:cNvSpPr>
            <a:spLocks/>
          </p:cNvSpPr>
          <p:nvPr/>
        </p:nvSpPr>
        <p:spPr bwMode="auto">
          <a:xfrm flipH="1" flipV="1">
            <a:off x="2841625" y="3916363"/>
            <a:ext cx="1841500" cy="2362200"/>
          </a:xfrm>
          <a:custGeom>
            <a:avLst/>
            <a:gdLst>
              <a:gd name="T0" fmla="*/ 2147483647 w 15814"/>
              <a:gd name="T1" fmla="*/ 0 h 20668"/>
              <a:gd name="T2" fmla="*/ 2147483647 w 15814"/>
              <a:gd name="T3" fmla="*/ 2147483647 h 20668"/>
              <a:gd name="T4" fmla="*/ 0 w 15814"/>
              <a:gd name="T5" fmla="*/ 2147483647 h 20668"/>
              <a:gd name="T6" fmla="*/ 0 60000 65536"/>
              <a:gd name="T7" fmla="*/ 0 60000 65536"/>
              <a:gd name="T8" fmla="*/ 0 60000 65536"/>
              <a:gd name="T9" fmla="*/ 0 w 15814"/>
              <a:gd name="T10" fmla="*/ 0 h 20668"/>
              <a:gd name="T11" fmla="*/ 15814 w 15814"/>
              <a:gd name="T12" fmla="*/ 20668 h 2066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814" h="20668" fill="none" extrusionOk="0">
                <a:moveTo>
                  <a:pt x="6276" y="-1"/>
                </a:moveTo>
                <a:cubicBezTo>
                  <a:pt x="9925" y="1108"/>
                  <a:pt x="13216" y="3162"/>
                  <a:pt x="15814" y="5954"/>
                </a:cubicBezTo>
              </a:path>
              <a:path w="15814" h="20668" stroke="0" extrusionOk="0">
                <a:moveTo>
                  <a:pt x="6276" y="-1"/>
                </a:moveTo>
                <a:cubicBezTo>
                  <a:pt x="9925" y="1108"/>
                  <a:pt x="13216" y="3162"/>
                  <a:pt x="15814" y="5954"/>
                </a:cubicBezTo>
                <a:lnTo>
                  <a:pt x="0" y="20668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76821" name="Arc 45"/>
          <p:cNvSpPr>
            <a:spLocks/>
          </p:cNvSpPr>
          <p:nvPr/>
        </p:nvSpPr>
        <p:spPr bwMode="auto">
          <a:xfrm flipV="1">
            <a:off x="4791075" y="3863975"/>
            <a:ext cx="1820863" cy="2362200"/>
          </a:xfrm>
          <a:custGeom>
            <a:avLst/>
            <a:gdLst>
              <a:gd name="T0" fmla="*/ 2147483647 w 15647"/>
              <a:gd name="T1" fmla="*/ 0 h 20680"/>
              <a:gd name="T2" fmla="*/ 2147483647 w 15647"/>
              <a:gd name="T3" fmla="*/ 2147483647 h 20680"/>
              <a:gd name="T4" fmla="*/ 0 w 15647"/>
              <a:gd name="T5" fmla="*/ 2147483647 h 20680"/>
              <a:gd name="T6" fmla="*/ 0 60000 65536"/>
              <a:gd name="T7" fmla="*/ 0 60000 65536"/>
              <a:gd name="T8" fmla="*/ 0 60000 65536"/>
              <a:gd name="T9" fmla="*/ 0 w 15647"/>
              <a:gd name="T10" fmla="*/ 0 h 20680"/>
              <a:gd name="T11" fmla="*/ 15647 w 15647"/>
              <a:gd name="T12" fmla="*/ 20680 h 206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647" h="20680" fill="none" extrusionOk="0">
                <a:moveTo>
                  <a:pt x="6236" y="-1"/>
                </a:moveTo>
                <a:cubicBezTo>
                  <a:pt x="9821" y="1081"/>
                  <a:pt x="13064" y="3076"/>
                  <a:pt x="15646" y="5789"/>
                </a:cubicBezTo>
              </a:path>
              <a:path w="15647" h="20680" stroke="0" extrusionOk="0">
                <a:moveTo>
                  <a:pt x="6236" y="-1"/>
                </a:moveTo>
                <a:cubicBezTo>
                  <a:pt x="9821" y="1081"/>
                  <a:pt x="13064" y="3076"/>
                  <a:pt x="15646" y="5789"/>
                </a:cubicBezTo>
                <a:lnTo>
                  <a:pt x="0" y="20680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76822" name="Arc 46"/>
          <p:cNvSpPr>
            <a:spLocks/>
          </p:cNvSpPr>
          <p:nvPr/>
        </p:nvSpPr>
        <p:spPr bwMode="auto">
          <a:xfrm flipV="1">
            <a:off x="4716463" y="3860800"/>
            <a:ext cx="2501900" cy="1169988"/>
          </a:xfrm>
          <a:custGeom>
            <a:avLst/>
            <a:gdLst>
              <a:gd name="T0" fmla="*/ 2147483647 w 21487"/>
              <a:gd name="T1" fmla="*/ 0 h 10238"/>
              <a:gd name="T2" fmla="*/ 2147483647 w 21487"/>
              <a:gd name="T3" fmla="*/ 2147483647 h 10238"/>
              <a:gd name="T4" fmla="*/ 0 w 21487"/>
              <a:gd name="T5" fmla="*/ 2147483647 h 10238"/>
              <a:gd name="T6" fmla="*/ 0 60000 65536"/>
              <a:gd name="T7" fmla="*/ 0 60000 65536"/>
              <a:gd name="T8" fmla="*/ 0 60000 65536"/>
              <a:gd name="T9" fmla="*/ 0 w 21487"/>
              <a:gd name="T10" fmla="*/ 0 h 10238"/>
              <a:gd name="T11" fmla="*/ 21487 w 21487"/>
              <a:gd name="T12" fmla="*/ 10238 h 102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87" h="10238" fill="none" extrusionOk="0">
                <a:moveTo>
                  <a:pt x="19019" y="-1"/>
                </a:moveTo>
                <a:cubicBezTo>
                  <a:pt x="20359" y="2489"/>
                  <a:pt x="21198" y="5218"/>
                  <a:pt x="21487" y="8031"/>
                </a:cubicBezTo>
              </a:path>
              <a:path w="21487" h="10238" stroke="0" extrusionOk="0">
                <a:moveTo>
                  <a:pt x="19019" y="-1"/>
                </a:moveTo>
                <a:cubicBezTo>
                  <a:pt x="20359" y="2489"/>
                  <a:pt x="21198" y="5218"/>
                  <a:pt x="21487" y="8031"/>
                </a:cubicBezTo>
                <a:lnTo>
                  <a:pt x="0" y="10238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 type="triangle" w="med" len="med"/>
            <a:tailEnd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76823" name="Arc 47"/>
          <p:cNvSpPr>
            <a:spLocks/>
          </p:cNvSpPr>
          <p:nvPr/>
        </p:nvSpPr>
        <p:spPr bwMode="auto">
          <a:xfrm flipH="1" flipV="1">
            <a:off x="2195513" y="3889375"/>
            <a:ext cx="2501900" cy="1181100"/>
          </a:xfrm>
          <a:custGeom>
            <a:avLst/>
            <a:gdLst>
              <a:gd name="T0" fmla="*/ 2147483647 w 21489"/>
              <a:gd name="T1" fmla="*/ 0 h 10351"/>
              <a:gd name="T2" fmla="*/ 2147483647 w 21489"/>
              <a:gd name="T3" fmla="*/ 2147483647 h 10351"/>
              <a:gd name="T4" fmla="*/ 0 w 21489"/>
              <a:gd name="T5" fmla="*/ 2147483647 h 10351"/>
              <a:gd name="T6" fmla="*/ 0 60000 65536"/>
              <a:gd name="T7" fmla="*/ 0 60000 65536"/>
              <a:gd name="T8" fmla="*/ 0 60000 65536"/>
              <a:gd name="T9" fmla="*/ 0 w 21489"/>
              <a:gd name="T10" fmla="*/ 0 h 10351"/>
              <a:gd name="T11" fmla="*/ 21489 w 21489"/>
              <a:gd name="T12" fmla="*/ 10351 h 103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89" h="10351" fill="none" extrusionOk="0">
                <a:moveTo>
                  <a:pt x="18958" y="-1"/>
                </a:moveTo>
                <a:cubicBezTo>
                  <a:pt x="20337" y="2526"/>
                  <a:pt x="21198" y="5303"/>
                  <a:pt x="21489" y="8166"/>
                </a:cubicBezTo>
              </a:path>
              <a:path w="21489" h="10351" stroke="0" extrusionOk="0">
                <a:moveTo>
                  <a:pt x="18958" y="-1"/>
                </a:moveTo>
                <a:cubicBezTo>
                  <a:pt x="20337" y="2526"/>
                  <a:pt x="21198" y="5303"/>
                  <a:pt x="21489" y="8166"/>
                </a:cubicBezTo>
                <a:lnTo>
                  <a:pt x="0" y="10351"/>
                </a:lnTo>
                <a:close/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rot="10800000" wrap="none" anchor="ctr"/>
          <a:lstStyle/>
          <a:p>
            <a:endParaRPr lang="ru-RU"/>
          </a:p>
        </p:txBody>
      </p:sp>
      <p:sp>
        <p:nvSpPr>
          <p:cNvPr id="76824" name="Text Box 53"/>
          <p:cNvSpPr txBox="1">
            <a:spLocks noChangeArrowheads="1"/>
          </p:cNvSpPr>
          <p:nvPr/>
        </p:nvSpPr>
        <p:spPr bwMode="auto">
          <a:xfrm>
            <a:off x="7232650" y="1697038"/>
            <a:ext cx="1736725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>
              <a:lnSpc>
                <a:spcPct val="90000"/>
              </a:lnSpc>
            </a:pPr>
            <a:r>
              <a:rPr lang="ru-RU" sz="1000" b="1">
                <a:cs typeface="Arial" charset="0"/>
              </a:rPr>
              <a:t>Исполнение бюджета</a:t>
            </a:r>
            <a:endParaRPr lang="en-US" sz="1000" b="1">
              <a:cs typeface="Arial" charset="0"/>
            </a:endParaRPr>
          </a:p>
          <a:p>
            <a:pPr algn="ctr">
              <a:lnSpc>
                <a:spcPct val="90000"/>
              </a:lnSpc>
            </a:pPr>
            <a:r>
              <a:rPr lang="en-US" sz="1000" b="1">
                <a:cs typeface="Arial" charset="0"/>
              </a:rPr>
              <a:t>[</a:t>
            </a:r>
            <a:r>
              <a:rPr lang="ru-RU" sz="1000" b="1">
                <a:cs typeface="Arial" charset="0"/>
              </a:rPr>
              <a:t>Казначейская система</a:t>
            </a:r>
            <a:r>
              <a:rPr lang="en-US" sz="1000" b="1">
                <a:cs typeface="Arial" charset="0"/>
              </a:rPr>
              <a:t>]</a:t>
            </a:r>
          </a:p>
        </p:txBody>
      </p:sp>
      <p:sp>
        <p:nvSpPr>
          <p:cNvPr id="76825" name="Freeform 56"/>
          <p:cNvSpPr>
            <a:spLocks/>
          </p:cNvSpPr>
          <p:nvPr/>
        </p:nvSpPr>
        <p:spPr bwMode="auto">
          <a:xfrm>
            <a:off x="7342188" y="2171700"/>
            <a:ext cx="1508125" cy="601663"/>
          </a:xfrm>
          <a:custGeom>
            <a:avLst/>
            <a:gdLst>
              <a:gd name="T0" fmla="*/ 0 w 904"/>
              <a:gd name="T1" fmla="*/ 0 h 408"/>
              <a:gd name="T2" fmla="*/ 2147483647 w 904"/>
              <a:gd name="T3" fmla="*/ 0 h 408"/>
              <a:gd name="T4" fmla="*/ 2147483647 w 904"/>
              <a:gd name="T5" fmla="*/ 2147483647 h 408"/>
              <a:gd name="T6" fmla="*/ 0 60000 65536"/>
              <a:gd name="T7" fmla="*/ 0 60000 65536"/>
              <a:gd name="T8" fmla="*/ 0 60000 65536"/>
              <a:gd name="T9" fmla="*/ 0 w 904"/>
              <a:gd name="T10" fmla="*/ 0 h 408"/>
              <a:gd name="T11" fmla="*/ 904 w 904"/>
              <a:gd name="T12" fmla="*/ 408 h 4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04" h="408">
                <a:moveTo>
                  <a:pt x="0" y="0"/>
                </a:moveTo>
                <a:lnTo>
                  <a:pt x="904" y="0"/>
                </a:lnTo>
                <a:lnTo>
                  <a:pt x="456" y="408"/>
                </a:lnTo>
              </a:path>
            </a:pathLst>
          </a:custGeom>
          <a:noFill/>
          <a:ln w="9525" cap="rnd">
            <a:solidFill>
              <a:schemeClr val="accent2"/>
            </a:solidFill>
            <a:prstDash val="sysDot"/>
            <a:round/>
            <a:headEnd/>
            <a:tailEnd type="triangle" w="lg" len="lg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6826" name="Text Box 60"/>
          <p:cNvSpPr txBox="1">
            <a:spLocks noChangeArrowheads="1"/>
          </p:cNvSpPr>
          <p:nvPr/>
        </p:nvSpPr>
        <p:spPr bwMode="auto">
          <a:xfrm>
            <a:off x="569913" y="4184650"/>
            <a:ext cx="1495425" cy="4603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9CCFF">
                  <a:alpha val="71999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000" b="1">
                <a:latin typeface="Times New Roman" pitchFamily="18" charset="0"/>
                <a:cs typeface="Arial" charset="0"/>
              </a:rPr>
              <a:t>Финансовый мониторинг отдельных отраслей</a:t>
            </a:r>
            <a:endParaRPr lang="en-US" sz="1000" b="1">
              <a:latin typeface="Times New Roman" pitchFamily="18" charset="0"/>
              <a:cs typeface="Arial" charset="0"/>
            </a:endParaRPr>
          </a:p>
        </p:txBody>
      </p:sp>
      <p:sp>
        <p:nvSpPr>
          <p:cNvPr id="76827" name="AutoShape 61"/>
          <p:cNvSpPr>
            <a:spLocks noChangeArrowheads="1"/>
          </p:cNvSpPr>
          <p:nvPr/>
        </p:nvSpPr>
        <p:spPr bwMode="auto">
          <a:xfrm>
            <a:off x="3851275" y="2636838"/>
            <a:ext cx="1524000" cy="822325"/>
          </a:xfrm>
          <a:prstGeom prst="can">
            <a:avLst>
              <a:gd name="adj" fmla="val 15907"/>
            </a:avLst>
          </a:prstGeom>
          <a:gradFill rotWithShape="1">
            <a:gsLst>
              <a:gs pos="0">
                <a:srgbClr val="FFCCCC"/>
              </a:gs>
              <a:gs pos="50000">
                <a:srgbClr val="FFFFFF"/>
              </a:gs>
              <a:gs pos="100000">
                <a:srgbClr val="FFCCCC"/>
              </a:gs>
            </a:gsLst>
            <a:lin ang="0" scaled="1"/>
          </a:gradFill>
          <a:ln w="9525">
            <a:solidFill>
              <a:srgbClr val="FF9999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sz="2400"/>
              <a:t>СУГФ</a:t>
            </a:r>
          </a:p>
        </p:txBody>
      </p:sp>
      <p:sp>
        <p:nvSpPr>
          <p:cNvPr id="76828" name="Text Box 58"/>
          <p:cNvSpPr txBox="1">
            <a:spLocks noChangeArrowheads="1"/>
          </p:cNvSpPr>
          <p:nvPr/>
        </p:nvSpPr>
        <p:spPr bwMode="auto">
          <a:xfrm>
            <a:off x="1187450" y="2492375"/>
            <a:ext cx="1049338" cy="4587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9CCFF">
                  <a:alpha val="71999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000" b="1">
                <a:latin typeface="Times New Roman" pitchFamily="18" charset="0"/>
                <a:cs typeface="Arial" charset="0"/>
              </a:rPr>
              <a:t>Межбюджетное регулирование</a:t>
            </a:r>
            <a:endParaRPr lang="en-US" sz="1000" b="1">
              <a:latin typeface="Times New Roman" pitchFamily="18" charset="0"/>
              <a:cs typeface="Arial" charset="0"/>
            </a:endParaRPr>
          </a:p>
        </p:txBody>
      </p:sp>
      <p:sp>
        <p:nvSpPr>
          <p:cNvPr id="76829" name="Text Box 5"/>
          <p:cNvSpPr txBox="1">
            <a:spLocks noChangeArrowheads="1"/>
          </p:cNvSpPr>
          <p:nvPr/>
        </p:nvSpPr>
        <p:spPr bwMode="auto">
          <a:xfrm>
            <a:off x="5508625" y="5013325"/>
            <a:ext cx="1584325" cy="4921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9CCFF">
                  <a:alpha val="71999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000" b="1">
                <a:latin typeface="Times New Roman" pitchFamily="18" charset="0"/>
                <a:cs typeface="Arial" charset="0"/>
              </a:rPr>
              <a:t>Управление платежами и поступлениями</a:t>
            </a:r>
            <a:endParaRPr lang="en-US" sz="1000" b="1">
              <a:latin typeface="Times New Roman" pitchFamily="18" charset="0"/>
              <a:cs typeface="Arial" charset="0"/>
            </a:endParaRPr>
          </a:p>
        </p:txBody>
      </p:sp>
      <p:sp>
        <p:nvSpPr>
          <p:cNvPr id="76830" name="Text Box 7"/>
          <p:cNvSpPr txBox="1">
            <a:spLocks noChangeArrowheads="1"/>
          </p:cNvSpPr>
          <p:nvPr/>
        </p:nvSpPr>
        <p:spPr bwMode="auto">
          <a:xfrm>
            <a:off x="1979613" y="5084763"/>
            <a:ext cx="1495425" cy="4587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9CCFF">
                  <a:alpha val="71999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000" b="1">
                <a:latin typeface="Times New Roman" pitchFamily="18" charset="0"/>
                <a:cs typeface="Arial" charset="0"/>
              </a:rPr>
              <a:t>Управление активами</a:t>
            </a:r>
          </a:p>
          <a:p>
            <a:pPr algn="ctr"/>
            <a:r>
              <a:rPr lang="ru-RU" sz="1000" b="1">
                <a:latin typeface="Times New Roman" pitchFamily="18" charset="0"/>
                <a:cs typeface="Arial" charset="0"/>
              </a:rPr>
              <a:t>и долгом</a:t>
            </a:r>
            <a:endParaRPr lang="en-US" sz="1000" b="1">
              <a:latin typeface="Times New Roman" pitchFamily="18" charset="0"/>
              <a:cs typeface="Arial" charset="0"/>
            </a:endParaRPr>
          </a:p>
        </p:txBody>
      </p:sp>
      <p:sp>
        <p:nvSpPr>
          <p:cNvPr id="76831" name="Text Box 6"/>
          <p:cNvSpPr txBox="1">
            <a:spLocks noChangeArrowheads="1"/>
          </p:cNvSpPr>
          <p:nvPr/>
        </p:nvSpPr>
        <p:spPr bwMode="auto">
          <a:xfrm>
            <a:off x="4010025" y="6000750"/>
            <a:ext cx="1495425" cy="4587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9CCFF">
                  <a:alpha val="71999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000" b="1">
                <a:latin typeface="Times New Roman" pitchFamily="18" charset="0"/>
                <a:cs typeface="Arial" charset="0"/>
              </a:rPr>
              <a:t>Управление денежными средствами</a:t>
            </a:r>
            <a:endParaRPr lang="en-US" sz="1000" b="1">
              <a:latin typeface="Times New Roman" pitchFamily="18" charset="0"/>
              <a:cs typeface="Arial" charset="0"/>
            </a:endParaRPr>
          </a:p>
        </p:txBody>
      </p:sp>
      <p:sp>
        <p:nvSpPr>
          <p:cNvPr id="112673" name="Rectangle 33"/>
          <p:cNvSpPr>
            <a:spLocks noGrp="1" noChangeArrowheads="1"/>
          </p:cNvSpPr>
          <p:nvPr>
            <p:ph type="title" idx="4294967295"/>
          </p:nvPr>
        </p:nvSpPr>
        <p:spPr>
          <a:xfrm>
            <a:off x="360363" y="836613"/>
            <a:ext cx="8820150" cy="360362"/>
          </a:xfrm>
        </p:spPr>
        <p:txBody>
          <a:bodyPr/>
          <a:lstStyle/>
          <a:p>
            <a:pPr eaLnBrk="1" hangingPunct="1">
              <a:defRPr/>
            </a:pPr>
            <a:r>
              <a:rPr lang="ru-RU" sz="19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Создание информационной среды для реализации управленческих решений</a:t>
            </a:r>
            <a:endParaRPr lang="ru-RU" sz="1900">
              <a:solidFill>
                <a:schemeClr val="accent2"/>
              </a:solidFill>
            </a:endParaRPr>
          </a:p>
        </p:txBody>
      </p:sp>
      <p:sp>
        <p:nvSpPr>
          <p:cNvPr id="76833" name="Text Box 34"/>
          <p:cNvSpPr txBox="1">
            <a:spLocks noChangeArrowheads="1"/>
          </p:cNvSpPr>
          <p:nvPr/>
        </p:nvSpPr>
        <p:spPr bwMode="auto">
          <a:xfrm>
            <a:off x="539750" y="6165850"/>
            <a:ext cx="21320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57263"/>
            <a:r>
              <a:rPr lang="ru-RU" sz="1400" b="1">
                <a:solidFill>
                  <a:schemeClr val="hlink"/>
                </a:solidFill>
                <a:latin typeface="Times New Roman" pitchFamily="18" charset="0"/>
              </a:rPr>
              <a:t>Публикации на портале</a:t>
            </a:r>
            <a:endParaRPr lang="ru-RU" sz="1400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76834" name="Text Box 57"/>
          <p:cNvSpPr txBox="1">
            <a:spLocks noChangeArrowheads="1"/>
          </p:cNvSpPr>
          <p:nvPr/>
        </p:nvSpPr>
        <p:spPr bwMode="auto">
          <a:xfrm>
            <a:off x="3851275" y="3538538"/>
            <a:ext cx="1584325" cy="1906587"/>
          </a:xfrm>
          <a:prstGeom prst="rect">
            <a:avLst/>
          </a:prstGeom>
          <a:solidFill>
            <a:schemeClr val="bg1"/>
          </a:solidFill>
          <a:ln w="9525">
            <a:solidFill>
              <a:srgbClr val="000099"/>
            </a:solidFill>
            <a:miter lim="800000"/>
            <a:headEnd/>
            <a:tailEnd/>
          </a:ln>
        </p:spPr>
        <p:txBody>
          <a:bodyPr lIns="18000" tIns="0" rIns="0" bIns="0" anchor="ctr"/>
          <a:lstStyle/>
          <a:p>
            <a:pPr marL="90488" indent="-90488" algn="ctr">
              <a:lnSpc>
                <a:spcPct val="85000"/>
              </a:lnSpc>
              <a:spcBef>
                <a:spcPct val="15000"/>
              </a:spcBef>
            </a:pPr>
            <a:r>
              <a:rPr lang="ru-RU" sz="1000" b="1">
                <a:latin typeface="Times New Roman" pitchFamily="18" charset="0"/>
                <a:cs typeface="Arial" charset="0"/>
              </a:rPr>
              <a:t>Общероссийские реестры</a:t>
            </a:r>
          </a:p>
          <a:p>
            <a:pPr marL="90488" indent="-90488">
              <a:lnSpc>
                <a:spcPct val="85000"/>
              </a:lnSpc>
              <a:spcBef>
                <a:spcPct val="15000"/>
              </a:spcBef>
              <a:buFont typeface="Tahoma" pitchFamily="34" charset="0"/>
              <a:buChar char="●"/>
            </a:pPr>
            <a:r>
              <a:rPr lang="ru-RU" sz="800">
                <a:latin typeface="Times New Roman" pitchFamily="18" charset="0"/>
                <a:cs typeface="Arial" charset="0"/>
              </a:rPr>
              <a:t>Реестр организаций государственного сектора</a:t>
            </a:r>
          </a:p>
          <a:p>
            <a:pPr marL="90488" indent="-90488">
              <a:lnSpc>
                <a:spcPct val="85000"/>
              </a:lnSpc>
              <a:spcBef>
                <a:spcPct val="15000"/>
              </a:spcBef>
              <a:buFont typeface="Tahoma" pitchFamily="34" charset="0"/>
              <a:buChar char="●"/>
            </a:pPr>
            <a:r>
              <a:rPr lang="ru-RU" sz="800">
                <a:latin typeface="Times New Roman" pitchFamily="18" charset="0"/>
                <a:cs typeface="Arial" charset="0"/>
              </a:rPr>
              <a:t>Реестр государственных и муниципальных функций и услуг (на портале гос.услуг)</a:t>
            </a:r>
          </a:p>
          <a:p>
            <a:pPr marL="90488" indent="-90488">
              <a:lnSpc>
                <a:spcPct val="85000"/>
              </a:lnSpc>
              <a:spcBef>
                <a:spcPct val="15000"/>
              </a:spcBef>
              <a:buFont typeface="Tahoma" pitchFamily="34" charset="0"/>
              <a:buChar char="●"/>
            </a:pPr>
            <a:r>
              <a:rPr lang="ru-RU" sz="800">
                <a:latin typeface="Times New Roman" pitchFamily="18" charset="0"/>
                <a:cs typeface="Arial" charset="0"/>
              </a:rPr>
              <a:t>Реестр ОНДП, ДЦП, ФЦП, ВЦП</a:t>
            </a:r>
          </a:p>
          <a:p>
            <a:pPr marL="90488" indent="-90488">
              <a:lnSpc>
                <a:spcPct val="85000"/>
              </a:lnSpc>
              <a:spcBef>
                <a:spcPct val="15000"/>
              </a:spcBef>
              <a:buFont typeface="Tahoma" pitchFamily="34" charset="0"/>
              <a:buChar char="●"/>
            </a:pPr>
            <a:r>
              <a:rPr lang="ru-RU" sz="800">
                <a:latin typeface="Times New Roman" pitchFamily="18" charset="0"/>
                <a:cs typeface="Arial" charset="0"/>
              </a:rPr>
              <a:t>Реестр обязательств государственного сектора</a:t>
            </a:r>
          </a:p>
          <a:p>
            <a:pPr marL="90488" indent="-90488">
              <a:lnSpc>
                <a:spcPct val="85000"/>
              </a:lnSpc>
              <a:spcBef>
                <a:spcPct val="15000"/>
              </a:spcBef>
              <a:buFont typeface="Tahoma" pitchFamily="34" charset="0"/>
              <a:buChar char="●"/>
            </a:pPr>
            <a:r>
              <a:rPr lang="ru-RU" sz="800">
                <a:latin typeface="Times New Roman" pitchFamily="18" charset="0"/>
                <a:cs typeface="Arial" charset="0"/>
              </a:rPr>
              <a:t>Реестр имущества и иных активов государственного сектора</a:t>
            </a:r>
          </a:p>
          <a:p>
            <a:pPr marL="90488" indent="-90488">
              <a:lnSpc>
                <a:spcPct val="85000"/>
              </a:lnSpc>
              <a:spcBef>
                <a:spcPct val="15000"/>
              </a:spcBef>
              <a:buFont typeface="Tahoma" pitchFamily="34" charset="0"/>
              <a:buChar char="●"/>
            </a:pPr>
            <a:r>
              <a:rPr lang="ru-RU" sz="800">
                <a:latin typeface="Times New Roman" pitchFamily="18" charset="0"/>
                <a:cs typeface="Arial" charset="0"/>
              </a:rPr>
              <a:t>Реестр государственных и муниципальных служащих</a:t>
            </a:r>
          </a:p>
        </p:txBody>
      </p:sp>
      <p:sp>
        <p:nvSpPr>
          <p:cNvPr id="76835" name="Text Box 57"/>
          <p:cNvSpPr txBox="1">
            <a:spLocks noChangeArrowheads="1"/>
          </p:cNvSpPr>
          <p:nvPr/>
        </p:nvSpPr>
        <p:spPr bwMode="auto">
          <a:xfrm>
            <a:off x="7667625" y="3068638"/>
            <a:ext cx="995363" cy="46037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9CCFF">
                  <a:alpha val="71999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000" b="1">
                <a:latin typeface="Times New Roman" pitchFamily="18" charset="0"/>
                <a:cs typeface="Arial" charset="0"/>
              </a:rPr>
              <a:t>Реестр контрактов</a:t>
            </a:r>
            <a:endParaRPr lang="en-US" sz="1000" b="1">
              <a:latin typeface="Times New Roman" pitchFamily="18" charset="0"/>
              <a:cs typeface="Arial" charset="0"/>
            </a:endParaRPr>
          </a:p>
        </p:txBody>
      </p:sp>
      <p:sp>
        <p:nvSpPr>
          <p:cNvPr id="76836" name="Text Box 58"/>
          <p:cNvSpPr txBox="1">
            <a:spLocks noChangeArrowheads="1"/>
          </p:cNvSpPr>
          <p:nvPr/>
        </p:nvSpPr>
        <p:spPr bwMode="auto">
          <a:xfrm>
            <a:off x="6804025" y="5589588"/>
            <a:ext cx="1495425" cy="4587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9CCFF">
                  <a:alpha val="71999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000" b="1">
                <a:latin typeface="Times New Roman" pitchFamily="18" charset="0"/>
                <a:cs typeface="Arial" charset="0"/>
              </a:rPr>
              <a:t>Система социальных выплат и льгот</a:t>
            </a:r>
          </a:p>
        </p:txBody>
      </p:sp>
      <p:sp>
        <p:nvSpPr>
          <p:cNvPr id="76837" name="Text Box 58"/>
          <p:cNvSpPr txBox="1">
            <a:spLocks noChangeArrowheads="1"/>
          </p:cNvSpPr>
          <p:nvPr/>
        </p:nvSpPr>
        <p:spPr bwMode="auto">
          <a:xfrm>
            <a:off x="6084888" y="6165850"/>
            <a:ext cx="1655762" cy="458788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9CCFF">
                  <a:alpha val="71999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ru-RU" sz="1000" b="1">
                <a:latin typeface="Times New Roman" pitchFamily="18" charset="0"/>
                <a:cs typeface="Arial" charset="0"/>
              </a:rPr>
              <a:t>Персонифицированный учет платежей физических лиц</a:t>
            </a:r>
          </a:p>
        </p:txBody>
      </p:sp>
      <p:sp>
        <p:nvSpPr>
          <p:cNvPr id="76838" name="Line 39"/>
          <p:cNvSpPr>
            <a:spLocks noChangeShapeType="1"/>
          </p:cNvSpPr>
          <p:nvPr/>
        </p:nvSpPr>
        <p:spPr bwMode="auto">
          <a:xfrm>
            <a:off x="466725" y="1196975"/>
            <a:ext cx="8353425" cy="0"/>
          </a:xfrm>
          <a:prstGeom prst="line">
            <a:avLst/>
          </a:prstGeom>
          <a:noFill/>
          <a:ln w="28575">
            <a:solidFill>
              <a:srgbClr val="C8465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6839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41" name="Rectangle 2"/>
          <p:cNvSpPr>
            <a:spLocks/>
          </p:cNvSpPr>
          <p:nvPr/>
        </p:nvSpPr>
        <p:spPr bwMode="auto">
          <a:xfrm>
            <a:off x="8748713" y="6524625"/>
            <a:ext cx="43338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900" b="1">
                <a:latin typeface="Times New Roman" pitchFamily="18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" name="AutoShape 16"/>
          <p:cNvSpPr>
            <a:spLocks noChangeArrowheads="1"/>
          </p:cNvSpPr>
          <p:nvPr/>
        </p:nvSpPr>
        <p:spPr bwMode="auto">
          <a:xfrm>
            <a:off x="238125" y="1511300"/>
            <a:ext cx="2117725" cy="213677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763" indent="-4763" algn="ctr" defTabSz="684213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endParaRPr lang="fr-FR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>
            <a:off x="241300" y="2881313"/>
            <a:ext cx="2108200" cy="4064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3175" indent="-3175" algn="ctr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Финансовые органы</a:t>
            </a:r>
            <a:endParaRPr lang="fr-FR" sz="13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>
            <a:off x="241300" y="2420938"/>
            <a:ext cx="2108200" cy="4143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indent="-3175" algn="ctr" eaLnBrk="0" hangingPunct="0">
              <a:defRPr/>
            </a:pPr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Казенные учреждения</a:t>
            </a:r>
            <a:endParaRPr lang="fr-FR" sz="13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55" name="AutoShape 45"/>
          <p:cNvSpPr>
            <a:spLocks noChangeArrowheads="1"/>
          </p:cNvSpPr>
          <p:nvPr/>
        </p:nvSpPr>
        <p:spPr bwMode="auto">
          <a:xfrm>
            <a:off x="241300" y="1946275"/>
            <a:ext cx="2108200" cy="4540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indent="-3175" algn="ctr" eaLnBrk="0" hangingPunct="0">
              <a:defRPr/>
            </a:pPr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Бюджетные учреждения</a:t>
            </a:r>
            <a:endParaRPr lang="fr-FR" sz="13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510" name="Rectangle 78"/>
          <p:cNvSpPr>
            <a:spLocks noChangeArrowheads="1"/>
          </p:cNvSpPr>
          <p:nvPr/>
        </p:nvSpPr>
        <p:spPr bwMode="auto">
          <a:xfrm>
            <a:off x="250825" y="1611313"/>
            <a:ext cx="2089150" cy="304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marL="3175" indent="-3175" algn="ctr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500" b="1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Клиенты</a:t>
            </a:r>
          </a:p>
        </p:txBody>
      </p:sp>
      <p:sp>
        <p:nvSpPr>
          <p:cNvPr id="114818" name="Rectangle 130"/>
          <p:cNvSpPr>
            <a:spLocks noChangeArrowheads="1"/>
          </p:cNvSpPr>
          <p:nvPr/>
        </p:nvSpPr>
        <p:spPr bwMode="auto">
          <a:xfrm>
            <a:off x="1836738" y="908050"/>
            <a:ext cx="50403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ru-RU"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Текущая система бюджетных платежей</a:t>
            </a:r>
            <a:endParaRPr lang="ru-RU" sz="21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" name="AutoShape 16"/>
          <p:cNvSpPr>
            <a:spLocks noChangeArrowheads="1"/>
          </p:cNvSpPr>
          <p:nvPr/>
        </p:nvSpPr>
        <p:spPr bwMode="auto">
          <a:xfrm>
            <a:off x="3195638" y="1511300"/>
            <a:ext cx="2324100" cy="213677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763" indent="-4763" algn="ctr" defTabSz="684213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endParaRPr lang="fr-FR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8856" name="AutoShape 45"/>
          <p:cNvGrpSpPr>
            <a:grpSpLocks/>
          </p:cNvGrpSpPr>
          <p:nvPr/>
        </p:nvGrpSpPr>
        <p:grpSpPr bwMode="auto">
          <a:xfrm>
            <a:off x="3130550" y="1844675"/>
            <a:ext cx="2449513" cy="576263"/>
            <a:chOff x="104" y="1133"/>
            <a:chExt cx="1420" cy="426"/>
          </a:xfrm>
        </p:grpSpPr>
        <p:pic>
          <p:nvPicPr>
            <p:cNvPr id="78901" name="AutoShape 4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4" y="1133"/>
              <a:ext cx="1420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902" name="Text Box 142"/>
            <p:cNvSpPr txBox="1">
              <a:spLocks noChangeArrowheads="1"/>
            </p:cNvSpPr>
            <p:nvPr/>
          </p:nvSpPr>
          <p:spPr bwMode="auto">
            <a:xfrm>
              <a:off x="159" y="1172"/>
              <a:ext cx="1310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indent="-3175" algn="ctr" eaLnBrk="0" hangingPunct="0"/>
              <a:r>
                <a:rPr lang="ru-RU" sz="13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л/с распорядителя бюджетных средств</a:t>
              </a:r>
              <a:endParaRPr lang="fr-FR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8857" name="AutoShape 45"/>
          <p:cNvGrpSpPr>
            <a:grpSpLocks/>
          </p:cNvGrpSpPr>
          <p:nvPr/>
        </p:nvGrpSpPr>
        <p:grpSpPr bwMode="auto">
          <a:xfrm>
            <a:off x="3130550" y="2349500"/>
            <a:ext cx="2449513" cy="576263"/>
            <a:chOff x="104" y="1133"/>
            <a:chExt cx="1420" cy="426"/>
          </a:xfrm>
        </p:grpSpPr>
        <p:pic>
          <p:nvPicPr>
            <p:cNvPr id="78899" name="AutoShape 4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4" y="1133"/>
              <a:ext cx="1420" cy="4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8900" name="Text Box 145"/>
            <p:cNvSpPr txBox="1">
              <a:spLocks noChangeArrowheads="1"/>
            </p:cNvSpPr>
            <p:nvPr/>
          </p:nvSpPr>
          <p:spPr bwMode="auto">
            <a:xfrm>
              <a:off x="159" y="1172"/>
              <a:ext cx="1310" cy="3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indent="-3175" algn="ctr" eaLnBrk="0" hangingPunct="0"/>
              <a:r>
                <a:rPr lang="ru-RU" sz="13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л/с получателя бюджетных средств</a:t>
              </a:r>
              <a:endParaRPr lang="fr-FR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" name="AutoShape 45"/>
          <p:cNvSpPr>
            <a:spLocks noChangeArrowheads="1"/>
          </p:cNvSpPr>
          <p:nvPr/>
        </p:nvSpPr>
        <p:spPr bwMode="auto">
          <a:xfrm>
            <a:off x="442913" y="3376613"/>
            <a:ext cx="1631950" cy="2841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indent="-3175" algn="ctr" eaLnBrk="0" hangingPunct="0">
              <a:defRPr/>
            </a:pPr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иные</a:t>
            </a:r>
            <a:endParaRPr lang="fr-FR" sz="13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78"/>
          <p:cNvSpPr>
            <a:spLocks noChangeArrowheads="1"/>
          </p:cNvSpPr>
          <p:nvPr/>
        </p:nvSpPr>
        <p:spPr bwMode="auto">
          <a:xfrm>
            <a:off x="3203575" y="1557338"/>
            <a:ext cx="2319338" cy="304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marL="3175" indent="-3175" algn="ctr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500" b="1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Органы ФК</a:t>
            </a:r>
          </a:p>
        </p:txBody>
      </p:sp>
      <p:grpSp>
        <p:nvGrpSpPr>
          <p:cNvPr id="78860" name="AutoShape 45"/>
          <p:cNvGrpSpPr>
            <a:grpSpLocks/>
          </p:cNvGrpSpPr>
          <p:nvPr/>
        </p:nvGrpSpPr>
        <p:grpSpPr bwMode="auto">
          <a:xfrm>
            <a:off x="3132138" y="2852738"/>
            <a:ext cx="2447925" cy="576262"/>
            <a:chOff x="104" y="1133"/>
            <a:chExt cx="1420" cy="426"/>
          </a:xfrm>
        </p:grpSpPr>
        <p:pic>
          <p:nvPicPr>
            <p:cNvPr id="78897" name="AutoShape 4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4" y="1133"/>
              <a:ext cx="1420" cy="4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8898" name="Text Box 155"/>
            <p:cNvSpPr txBox="1">
              <a:spLocks noChangeArrowheads="1"/>
            </p:cNvSpPr>
            <p:nvPr/>
          </p:nvSpPr>
          <p:spPr bwMode="auto">
            <a:xfrm>
              <a:off x="159" y="1172"/>
              <a:ext cx="1310" cy="3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indent="-3175" algn="ctr" eaLnBrk="0" hangingPunct="0"/>
              <a:r>
                <a:rPr lang="ru-RU" sz="13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л/с администратора </a:t>
              </a:r>
            </a:p>
            <a:p>
              <a:pPr indent="-3175" algn="ctr" eaLnBrk="0" hangingPunct="0"/>
              <a:r>
                <a:rPr lang="ru-RU" sz="13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доходов бюджета</a:t>
              </a:r>
              <a:endParaRPr lang="fr-FR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6361113" y="1511300"/>
            <a:ext cx="2255837" cy="2136775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763" indent="-4763" algn="ctr" defTabSz="684213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endParaRPr lang="fr-FR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AutoShape 45"/>
          <p:cNvSpPr>
            <a:spLocks noChangeArrowheads="1"/>
          </p:cNvSpPr>
          <p:nvPr/>
        </p:nvSpPr>
        <p:spPr bwMode="auto">
          <a:xfrm>
            <a:off x="6365875" y="2089150"/>
            <a:ext cx="2244725" cy="3968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indent="-3175" algn="ctr" eaLnBrk="0" hangingPunct="0">
              <a:defRPr/>
            </a:pPr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40105</a:t>
            </a:r>
            <a:endParaRPr lang="fr-FR" sz="13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45"/>
          <p:cNvSpPr>
            <a:spLocks noChangeArrowheads="1"/>
          </p:cNvSpPr>
          <p:nvPr/>
        </p:nvSpPr>
        <p:spPr bwMode="auto">
          <a:xfrm>
            <a:off x="6365875" y="2520950"/>
            <a:ext cx="2244725" cy="3968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indent="-3175" algn="ctr" eaLnBrk="0" hangingPunct="0">
              <a:defRPr/>
            </a:pPr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40101</a:t>
            </a:r>
            <a:endParaRPr lang="fr-FR" sz="13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45"/>
          <p:cNvSpPr>
            <a:spLocks noChangeArrowheads="1"/>
          </p:cNvSpPr>
          <p:nvPr/>
        </p:nvSpPr>
        <p:spPr bwMode="auto">
          <a:xfrm>
            <a:off x="6365875" y="2951163"/>
            <a:ext cx="2244725" cy="3984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indent="-3175" algn="ctr" eaLnBrk="0" hangingPunct="0">
              <a:defRPr/>
            </a:pPr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40201</a:t>
            </a:r>
            <a:endParaRPr lang="fr-FR" sz="13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78"/>
          <p:cNvSpPr>
            <a:spLocks noChangeArrowheads="1"/>
          </p:cNvSpPr>
          <p:nvPr/>
        </p:nvSpPr>
        <p:spPr bwMode="auto">
          <a:xfrm>
            <a:off x="6372225" y="1543050"/>
            <a:ext cx="2232025" cy="5175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marL="3175" indent="-3175" algn="ctr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500" b="1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Счета органов ФК </a:t>
            </a:r>
            <a:br>
              <a:rPr lang="ru-RU" sz="1500" b="1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500" b="1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в Банке России</a:t>
            </a: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239713" y="4533900"/>
            <a:ext cx="2187575" cy="19304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763" indent="-4763" algn="ctr" defTabSz="684213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endParaRPr lang="fr-FR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872" name="Rectangle 184"/>
          <p:cNvSpPr>
            <a:spLocks noChangeArrowheads="1"/>
          </p:cNvSpPr>
          <p:nvPr/>
        </p:nvSpPr>
        <p:spPr bwMode="auto">
          <a:xfrm>
            <a:off x="1836738" y="3933825"/>
            <a:ext cx="50403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ru-RU" sz="21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Будущая система бюджетных платежей</a:t>
            </a:r>
            <a:endParaRPr lang="ru-RU" sz="21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8868" name="Line 185"/>
          <p:cNvSpPr>
            <a:spLocks noChangeShapeType="1"/>
          </p:cNvSpPr>
          <p:nvPr/>
        </p:nvSpPr>
        <p:spPr bwMode="auto">
          <a:xfrm>
            <a:off x="2555875" y="2636838"/>
            <a:ext cx="503238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8869" name="Line 186"/>
          <p:cNvSpPr>
            <a:spLocks noChangeShapeType="1"/>
          </p:cNvSpPr>
          <p:nvPr/>
        </p:nvSpPr>
        <p:spPr bwMode="auto">
          <a:xfrm>
            <a:off x="5651500" y="2708275"/>
            <a:ext cx="503238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" name="AutoShape 45"/>
          <p:cNvSpPr>
            <a:spLocks noChangeArrowheads="1"/>
          </p:cNvSpPr>
          <p:nvPr/>
        </p:nvSpPr>
        <p:spPr bwMode="auto">
          <a:xfrm>
            <a:off x="242888" y="4895850"/>
            <a:ext cx="2178050" cy="3984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indent="-3175" algn="ctr" eaLnBrk="0" hangingPunct="0">
              <a:defRPr/>
            </a:pPr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Бюджетные учреждения</a:t>
            </a:r>
            <a:endParaRPr lang="fr-FR" sz="13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78"/>
          <p:cNvSpPr>
            <a:spLocks noChangeArrowheads="1"/>
          </p:cNvSpPr>
          <p:nvPr/>
        </p:nvSpPr>
        <p:spPr bwMode="auto">
          <a:xfrm>
            <a:off x="165100" y="4508500"/>
            <a:ext cx="2390775" cy="304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marL="3175" indent="-3175" algn="ctr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500" b="1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Клиенты</a:t>
            </a: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auto">
          <a:xfrm>
            <a:off x="242888" y="5327650"/>
            <a:ext cx="2178050" cy="393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indent="-3175" algn="ctr" eaLnBrk="0" hangingPunct="0">
              <a:defRPr/>
            </a:pPr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Казенные учреждения</a:t>
            </a:r>
            <a:endParaRPr lang="fr-FR" sz="13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242888" y="5761038"/>
            <a:ext cx="2178050" cy="39211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indent="-3175" algn="ctr" eaLnBrk="0" hangingPunct="0">
              <a:defRPr/>
            </a:pPr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Финансовые органы</a:t>
            </a:r>
            <a:endParaRPr lang="fr-FR" sz="13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45"/>
          <p:cNvSpPr>
            <a:spLocks noChangeArrowheads="1"/>
          </p:cNvSpPr>
          <p:nvPr/>
        </p:nvSpPr>
        <p:spPr bwMode="auto">
          <a:xfrm>
            <a:off x="517525" y="6184900"/>
            <a:ext cx="1701800" cy="284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indent="-3175" algn="ctr" eaLnBrk="0" hangingPunct="0">
              <a:defRPr/>
            </a:pPr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иные</a:t>
            </a:r>
            <a:endParaRPr lang="fr-FR" sz="13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3267075" y="4533900"/>
            <a:ext cx="2324100" cy="19304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763" indent="-4763" algn="ctr" defTabSz="684213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endParaRPr lang="fr-FR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78"/>
          <p:cNvSpPr>
            <a:spLocks noChangeArrowheads="1"/>
          </p:cNvSpPr>
          <p:nvPr/>
        </p:nvSpPr>
        <p:spPr bwMode="auto">
          <a:xfrm>
            <a:off x="3276600" y="4564063"/>
            <a:ext cx="2159000" cy="304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marL="3175" indent="-3175" algn="ctr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500" b="1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Органы ФК</a:t>
            </a:r>
          </a:p>
        </p:txBody>
      </p:sp>
      <p:grpSp>
        <p:nvGrpSpPr>
          <p:cNvPr id="78877" name="AutoShape 45"/>
          <p:cNvGrpSpPr>
            <a:grpSpLocks/>
          </p:cNvGrpSpPr>
          <p:nvPr/>
        </p:nvGrpSpPr>
        <p:grpSpPr bwMode="auto">
          <a:xfrm>
            <a:off x="3203575" y="4868863"/>
            <a:ext cx="2447925" cy="504825"/>
            <a:chOff x="104" y="1133"/>
            <a:chExt cx="1420" cy="426"/>
          </a:xfrm>
        </p:grpSpPr>
        <p:pic>
          <p:nvPicPr>
            <p:cNvPr id="78895" name="AutoShape 4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4" y="1133"/>
              <a:ext cx="1420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896" name="Text Box 212"/>
            <p:cNvSpPr txBox="1">
              <a:spLocks noChangeArrowheads="1"/>
            </p:cNvSpPr>
            <p:nvPr/>
          </p:nvSpPr>
          <p:spPr bwMode="auto">
            <a:xfrm>
              <a:off x="159" y="1172"/>
              <a:ext cx="1310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indent="-3175" algn="ctr" eaLnBrk="0" hangingPunct="0"/>
              <a:r>
                <a:rPr lang="ru-RU" sz="13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л/с распорядителя бюджетных средств</a:t>
              </a:r>
              <a:endParaRPr lang="fr-FR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8878" name="AutoShape 45"/>
          <p:cNvGrpSpPr>
            <a:grpSpLocks/>
          </p:cNvGrpSpPr>
          <p:nvPr/>
        </p:nvGrpSpPr>
        <p:grpSpPr bwMode="auto">
          <a:xfrm>
            <a:off x="3205163" y="5300663"/>
            <a:ext cx="2446337" cy="506412"/>
            <a:chOff x="104" y="1133"/>
            <a:chExt cx="1420" cy="426"/>
          </a:xfrm>
        </p:grpSpPr>
        <p:pic>
          <p:nvPicPr>
            <p:cNvPr id="78893" name="AutoShape 4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4" y="1133"/>
              <a:ext cx="1420" cy="4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8894" name="Text Box 215"/>
            <p:cNvSpPr txBox="1">
              <a:spLocks noChangeArrowheads="1"/>
            </p:cNvSpPr>
            <p:nvPr/>
          </p:nvSpPr>
          <p:spPr bwMode="auto">
            <a:xfrm>
              <a:off x="159" y="1172"/>
              <a:ext cx="1310" cy="3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indent="-3175" algn="ctr" eaLnBrk="0" hangingPunct="0"/>
              <a:r>
                <a:rPr lang="ru-RU" sz="13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л/с получателя </a:t>
              </a:r>
            </a:p>
            <a:p>
              <a:pPr indent="-3175" algn="ctr" eaLnBrk="0" hangingPunct="0"/>
              <a:r>
                <a:rPr lang="ru-RU" sz="13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бюджетных средств</a:t>
              </a:r>
              <a:endParaRPr lang="fr-FR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8879" name="AutoShape 45"/>
          <p:cNvGrpSpPr>
            <a:grpSpLocks/>
          </p:cNvGrpSpPr>
          <p:nvPr/>
        </p:nvGrpSpPr>
        <p:grpSpPr bwMode="auto">
          <a:xfrm>
            <a:off x="3205163" y="5734050"/>
            <a:ext cx="2446337" cy="501650"/>
            <a:chOff x="104" y="1133"/>
            <a:chExt cx="1420" cy="426"/>
          </a:xfrm>
        </p:grpSpPr>
        <p:pic>
          <p:nvPicPr>
            <p:cNvPr id="78891" name="AutoShape 4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4" y="1133"/>
              <a:ext cx="1420" cy="42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78892" name="Text Box 218"/>
            <p:cNvSpPr txBox="1">
              <a:spLocks noChangeArrowheads="1"/>
            </p:cNvSpPr>
            <p:nvPr/>
          </p:nvSpPr>
          <p:spPr bwMode="auto">
            <a:xfrm>
              <a:off x="159" y="1172"/>
              <a:ext cx="1310" cy="30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indent="-3175" algn="ctr" eaLnBrk="0" hangingPunct="0"/>
              <a:r>
                <a:rPr lang="ru-RU" sz="13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л/с администратора доходов бюджета</a:t>
              </a:r>
              <a:endParaRPr lang="fr-FR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AutoShape 16"/>
          <p:cNvSpPr>
            <a:spLocks noChangeArrowheads="1"/>
          </p:cNvSpPr>
          <p:nvPr/>
        </p:nvSpPr>
        <p:spPr bwMode="auto">
          <a:xfrm>
            <a:off x="6432550" y="4533900"/>
            <a:ext cx="2185988" cy="1930400"/>
          </a:xfrm>
          <a:prstGeom prst="roundRect">
            <a:avLst>
              <a:gd name="adj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763" indent="-4763" algn="ctr" defTabSz="684213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endParaRPr lang="fr-FR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78"/>
          <p:cNvSpPr>
            <a:spLocks noChangeArrowheads="1"/>
          </p:cNvSpPr>
          <p:nvPr/>
        </p:nvSpPr>
        <p:spPr bwMode="auto">
          <a:xfrm>
            <a:off x="6443663" y="4581525"/>
            <a:ext cx="2160587" cy="3048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marL="3175" indent="-3175" algn="ctr" eaLnBrk="0" hangingPunct="0">
              <a:lnSpc>
                <a:spcPct val="93000"/>
              </a:lnSpc>
              <a:buClr>
                <a:srgbClr val="000000"/>
              </a:buClr>
              <a:buSzPct val="45000"/>
              <a:defRPr/>
            </a:pPr>
            <a:r>
              <a:rPr lang="ru-RU" sz="1500" b="1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Банк России</a:t>
            </a:r>
          </a:p>
        </p:txBody>
      </p:sp>
      <p:sp>
        <p:nvSpPr>
          <p:cNvPr id="26" name="AutoShape 45"/>
          <p:cNvSpPr>
            <a:spLocks noChangeArrowheads="1"/>
          </p:cNvSpPr>
          <p:nvPr/>
        </p:nvSpPr>
        <p:spPr bwMode="auto">
          <a:xfrm>
            <a:off x="6708775" y="5214938"/>
            <a:ext cx="1701800" cy="8509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indent="-3175" algn="ctr" eaLnBrk="0" hangingPunct="0">
              <a:defRPr/>
            </a:pPr>
            <a:r>
              <a:rPr 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Счет ФК</a:t>
            </a:r>
            <a:endParaRPr lang="fr-FR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83" name="Line 229"/>
          <p:cNvSpPr>
            <a:spLocks noChangeShapeType="1"/>
          </p:cNvSpPr>
          <p:nvPr/>
        </p:nvSpPr>
        <p:spPr bwMode="auto">
          <a:xfrm>
            <a:off x="2555875" y="5516563"/>
            <a:ext cx="503238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8884" name="Line 230"/>
          <p:cNvSpPr>
            <a:spLocks noChangeShapeType="1"/>
          </p:cNvSpPr>
          <p:nvPr/>
        </p:nvSpPr>
        <p:spPr bwMode="auto">
          <a:xfrm>
            <a:off x="5651500" y="5516563"/>
            <a:ext cx="503238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7" name="AutoShape 45"/>
          <p:cNvSpPr>
            <a:spLocks noChangeArrowheads="1"/>
          </p:cNvSpPr>
          <p:nvPr/>
        </p:nvSpPr>
        <p:spPr bwMode="auto">
          <a:xfrm>
            <a:off x="3471863" y="3376613"/>
            <a:ext cx="1770062" cy="2841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indent="-3175" algn="ctr" eaLnBrk="0" hangingPunct="0">
              <a:defRPr/>
            </a:pPr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иные</a:t>
            </a:r>
            <a:endParaRPr lang="fr-FR" sz="13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AutoShape 45"/>
          <p:cNvSpPr>
            <a:spLocks noChangeArrowheads="1"/>
          </p:cNvSpPr>
          <p:nvPr/>
        </p:nvSpPr>
        <p:spPr bwMode="auto">
          <a:xfrm>
            <a:off x="6638925" y="3376613"/>
            <a:ext cx="1770063" cy="2841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indent="-3175" algn="ctr" eaLnBrk="0" hangingPunct="0">
              <a:defRPr/>
            </a:pPr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иные</a:t>
            </a:r>
            <a:endParaRPr lang="fr-FR" sz="13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45"/>
          <p:cNvSpPr>
            <a:spLocks noChangeArrowheads="1"/>
          </p:cNvSpPr>
          <p:nvPr/>
        </p:nvSpPr>
        <p:spPr bwMode="auto">
          <a:xfrm>
            <a:off x="3613150" y="6184900"/>
            <a:ext cx="1701800" cy="28416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indent="-3175" algn="ctr" eaLnBrk="0" hangingPunct="0">
              <a:defRPr/>
            </a:pPr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иные</a:t>
            </a:r>
            <a:endParaRPr lang="fr-FR" sz="13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88" name="Line 242"/>
          <p:cNvSpPr>
            <a:spLocks noChangeShapeType="1"/>
          </p:cNvSpPr>
          <p:nvPr/>
        </p:nvSpPr>
        <p:spPr bwMode="auto">
          <a:xfrm>
            <a:off x="1763713" y="1341438"/>
            <a:ext cx="5184775" cy="0"/>
          </a:xfrm>
          <a:prstGeom prst="line">
            <a:avLst/>
          </a:prstGeom>
          <a:noFill/>
          <a:ln w="28575">
            <a:solidFill>
              <a:srgbClr val="C8465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8889" name="Line 243"/>
          <p:cNvSpPr>
            <a:spLocks noChangeShapeType="1"/>
          </p:cNvSpPr>
          <p:nvPr/>
        </p:nvSpPr>
        <p:spPr bwMode="auto">
          <a:xfrm>
            <a:off x="1763713" y="4365625"/>
            <a:ext cx="5184775" cy="0"/>
          </a:xfrm>
          <a:prstGeom prst="line">
            <a:avLst/>
          </a:prstGeom>
          <a:noFill/>
          <a:ln w="28575">
            <a:solidFill>
              <a:srgbClr val="C8465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78890" name="Picture 5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904" name="Rectangle 2"/>
          <p:cNvSpPr>
            <a:spLocks/>
          </p:cNvSpPr>
          <p:nvPr/>
        </p:nvSpPr>
        <p:spPr bwMode="auto">
          <a:xfrm>
            <a:off x="8604250" y="6453188"/>
            <a:ext cx="4333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000" b="1">
                <a:latin typeface="Times New Roman" pitchFamily="18" charset="0"/>
              </a:rPr>
              <a:t>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Box 12"/>
          <p:cNvSpPr txBox="1">
            <a:spLocks noChangeArrowheads="1"/>
          </p:cNvSpPr>
          <p:nvPr/>
        </p:nvSpPr>
        <p:spPr bwMode="auto">
          <a:xfrm>
            <a:off x="1042988" y="966788"/>
            <a:ext cx="71437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ПРЕДЛОЖЕНИЯ ФЕДЕРАЛЬНОГО КАЗНАЧЕЙСТВА </a:t>
            </a:r>
          </a:p>
          <a:p>
            <a:pPr algn="ctr"/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 НОВОЙ РЕДАКЦИИ БЮДЖЕТНОГО КОДЕКСА РОССИЙСКОЙ ФЕДЕРАЦИИ  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546336" y="1656004"/>
            <a:ext cx="3500461" cy="564056"/>
          </a:xfrm>
          <a:prstGeom prst="roundRect">
            <a:avLst/>
          </a:prstGeom>
          <a:solidFill>
            <a:srgbClr val="5E67A6">
              <a:alpha val="56000"/>
            </a:srgbClr>
          </a:solidFill>
          <a:scene3d>
            <a:camera prst="orthographicFront"/>
            <a:lightRig rig="threePt" dir="t"/>
          </a:scene3d>
          <a:sp3d prstMaterial="plastic">
            <a:bevelT w="120900" h="88900" prst="coolSlant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50000"/>
              <a:hueOff val="0"/>
              <a:satOff val="-28917"/>
              <a:lumOff val="46914"/>
              <a:alphaOff val="0"/>
            </a:schemeClr>
          </a:fillRef>
          <a:effectRef idx="2">
            <a:schemeClr val="accent2">
              <a:shade val="50000"/>
              <a:hueOff val="0"/>
              <a:satOff val="-28917"/>
              <a:lumOff val="46914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</a:p>
        </p:txBody>
      </p:sp>
      <p:cxnSp>
        <p:nvCxnSpPr>
          <p:cNvPr id="36" name="Соединительная линия уступом 35"/>
          <p:cNvCxnSpPr/>
          <p:nvPr/>
        </p:nvCxnSpPr>
        <p:spPr>
          <a:xfrm rot="16200000" flipH="1">
            <a:off x="4932363" y="2135188"/>
            <a:ext cx="357187" cy="357187"/>
          </a:xfrm>
          <a:prstGeom prst="bentConnector3">
            <a:avLst>
              <a:gd name="adj1" fmla="val 50000"/>
            </a:avLst>
          </a:prstGeom>
          <a:ln w="22225" cmpd="sng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оединительная линия уступом 38"/>
          <p:cNvCxnSpPr/>
          <p:nvPr/>
        </p:nvCxnSpPr>
        <p:spPr>
          <a:xfrm rot="16200000" flipH="1">
            <a:off x="3209916" y="2152638"/>
            <a:ext cx="357190" cy="357190"/>
          </a:xfrm>
          <a:prstGeom prst="bentConnector3">
            <a:avLst>
              <a:gd name="adj1" fmla="val 50000"/>
            </a:avLst>
          </a:prstGeom>
          <a:ln w="22225" cmpd="sng">
            <a:solidFill>
              <a:schemeClr val="tx1">
                <a:lumMod val="50000"/>
                <a:lumOff val="50000"/>
              </a:schemeClr>
            </a:solidFill>
            <a:tailEnd type="arrow"/>
          </a:ln>
          <a:scene3d>
            <a:camera prst="orthographicFront">
              <a:rot lat="1499966" lon="10799999" rev="10799999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кругленный прямоугольник 39"/>
          <p:cNvSpPr/>
          <p:nvPr/>
        </p:nvSpPr>
        <p:spPr>
          <a:xfrm>
            <a:off x="512733" y="2451449"/>
            <a:ext cx="3429024" cy="1139204"/>
          </a:xfrm>
          <a:prstGeom prst="roundRect">
            <a:avLst/>
          </a:prstGeom>
          <a:solidFill>
            <a:srgbClr val="5E67A6">
              <a:alpha val="56000"/>
            </a:srgbClr>
          </a:solidFill>
          <a:scene3d>
            <a:camera prst="orthographicFront"/>
            <a:lightRig rig="threePt" dir="t"/>
          </a:scene3d>
          <a:sp3d prstMaterial="plastic">
            <a:bevelT w="120900" h="88900" prst="coolSlant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50000"/>
              <a:hueOff val="0"/>
              <a:satOff val="-28917"/>
              <a:lumOff val="46914"/>
              <a:alphaOff val="0"/>
            </a:schemeClr>
          </a:fillRef>
          <a:effectRef idx="2">
            <a:schemeClr val="accent2">
              <a:shade val="50000"/>
              <a:hueOff val="0"/>
              <a:satOff val="-28917"/>
              <a:lumOff val="46914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b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. Разработка отдельной главы по кассовому обслуживанию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4786314" y="2451590"/>
            <a:ext cx="3857652" cy="1207260"/>
          </a:xfrm>
          <a:prstGeom prst="roundRect">
            <a:avLst/>
          </a:prstGeom>
          <a:solidFill>
            <a:srgbClr val="5E67A6">
              <a:alpha val="56000"/>
            </a:srgbClr>
          </a:solidFill>
          <a:scene3d>
            <a:camera prst="orthographicFront"/>
            <a:lightRig rig="threePt" dir="t"/>
          </a:scene3d>
          <a:sp3d prstMaterial="plastic">
            <a:bevelT w="120900" h="88900" prst="coolSlant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shade val="50000"/>
              <a:hueOff val="0"/>
              <a:satOff val="-28917"/>
              <a:lumOff val="46914"/>
              <a:alphaOff val="0"/>
            </a:schemeClr>
          </a:fillRef>
          <a:effectRef idx="2">
            <a:schemeClr val="accent2">
              <a:shade val="50000"/>
              <a:hueOff val="0"/>
              <a:satOff val="-28917"/>
              <a:lumOff val="46914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en-US" sz="1400" b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400" b="1">
                <a:solidFill>
                  <a:srgbClr val="10253F"/>
                </a:solidFill>
                <a:latin typeface="Times New Roman" pitchFamily="18" charset="0"/>
                <a:cs typeface="Times New Roman" pitchFamily="18" charset="0"/>
              </a:rPr>
              <a:t>. Написание двух новых глав, регламентирующих функционирование Федерального казначейства в рамках предстоящего реформирования системы бюджетных платежей</a:t>
            </a:r>
          </a:p>
        </p:txBody>
      </p:sp>
      <p:cxnSp>
        <p:nvCxnSpPr>
          <p:cNvPr id="50" name="Соединительная линия уступом 49"/>
          <p:cNvCxnSpPr/>
          <p:nvPr/>
        </p:nvCxnSpPr>
        <p:spPr>
          <a:xfrm rot="16200000" flipH="1">
            <a:off x="3286116" y="3521075"/>
            <a:ext cx="357190" cy="357190"/>
          </a:xfrm>
          <a:prstGeom prst="bentConnector3">
            <a:avLst>
              <a:gd name="adj1" fmla="val 50000"/>
            </a:avLst>
          </a:prstGeom>
          <a:ln w="22225" cmpd="sng">
            <a:solidFill>
              <a:schemeClr val="tx2">
                <a:lumMod val="75000"/>
              </a:schemeClr>
            </a:solidFill>
            <a:tailEnd type="arrow"/>
          </a:ln>
          <a:scene3d>
            <a:camera prst="orthographicFront">
              <a:rot lat="10200000" lon="10799999" rev="21594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ная линия уступом 50"/>
          <p:cNvCxnSpPr/>
          <p:nvPr/>
        </p:nvCxnSpPr>
        <p:spPr>
          <a:xfrm rot="16200000" flipH="1">
            <a:off x="4855645" y="3520171"/>
            <a:ext cx="332244" cy="369988"/>
          </a:xfrm>
          <a:prstGeom prst="bentConnector3">
            <a:avLst>
              <a:gd name="adj1" fmla="val 50000"/>
            </a:avLst>
          </a:prstGeom>
          <a:ln w="22225" cmpd="sng">
            <a:solidFill>
              <a:schemeClr val="tx2">
                <a:lumMod val="75000"/>
              </a:schemeClr>
            </a:solidFill>
            <a:tailEnd type="arrow"/>
          </a:ln>
          <a:scene3d>
            <a:camera prst="orthographicFront">
              <a:rot lat="21299999" lon="10799999" rev="10799999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Скругленный прямоугольник 60"/>
          <p:cNvSpPr/>
          <p:nvPr/>
        </p:nvSpPr>
        <p:spPr>
          <a:xfrm>
            <a:off x="2000232" y="3856040"/>
            <a:ext cx="4643470" cy="571504"/>
          </a:xfrm>
          <a:prstGeom prst="roundRect">
            <a:avLst/>
          </a:prstGeom>
          <a:solidFill>
            <a:schemeClr val="accent1">
              <a:lumMod val="75000"/>
              <a:alpha val="31000"/>
            </a:schemeClr>
          </a:solidFill>
          <a:ln>
            <a:solidFill>
              <a:schemeClr val="accent1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>
                <a:solidFill>
                  <a:srgbClr val="37609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НОВЫЕ ГЛАВЫ  БЮДЖЕТНОГО КОДЕКСА</a:t>
            </a:r>
            <a:endParaRPr lang="ru-RU" sz="1000" b="1">
              <a:solidFill>
                <a:srgbClr val="10253F"/>
              </a:solidFill>
              <a:latin typeface="Arial" charset="0"/>
              <a:cs typeface="Arial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2071688" y="4429125"/>
            <a:ext cx="0" cy="17145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2071688" y="4857750"/>
            <a:ext cx="214312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2071688" y="5500688"/>
            <a:ext cx="214312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2071688" y="6143625"/>
            <a:ext cx="214312" cy="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Скругленный прямоугольник 79"/>
          <p:cNvSpPr/>
          <p:nvPr/>
        </p:nvSpPr>
        <p:spPr>
          <a:xfrm>
            <a:off x="2285984" y="4429132"/>
            <a:ext cx="4214842" cy="785818"/>
          </a:xfrm>
          <a:prstGeom prst="roundRect">
            <a:avLst/>
          </a:prstGeom>
          <a:solidFill>
            <a:schemeClr val="accent1">
              <a:lumMod val="75000"/>
              <a:alpha val="31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2285984" y="5857892"/>
            <a:ext cx="4214842" cy="642942"/>
          </a:xfrm>
          <a:prstGeom prst="roundRect">
            <a:avLst/>
          </a:prstGeom>
          <a:solidFill>
            <a:schemeClr val="accent1">
              <a:lumMod val="75000"/>
              <a:alpha val="31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2285984" y="5197488"/>
            <a:ext cx="4214842" cy="642942"/>
          </a:xfrm>
          <a:prstGeom prst="roundRect">
            <a:avLst/>
          </a:prstGeom>
          <a:solidFill>
            <a:schemeClr val="accent1">
              <a:lumMod val="75000"/>
              <a:alpha val="31000"/>
            </a:schemeClr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357438" y="5356225"/>
            <a:ext cx="3857625" cy="304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Глава 26.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«Система бюджетных платежей»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370138" y="5949950"/>
            <a:ext cx="3857625" cy="517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Глава 27.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«Управление ликвидностью единого казначейского счета»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371725" y="4437063"/>
            <a:ext cx="4071938" cy="730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b="1" u="sng">
                <a:solidFill>
                  <a:srgbClr val="1025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Глава 25.</a:t>
            </a:r>
            <a:r>
              <a:rPr lang="ru-RU" sz="1400" b="1">
                <a:solidFill>
                  <a:srgbClr val="1025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rgbClr val="10253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«Основы кассового обслуживания исполнения бюджетов бюджетной системы      Российской     Федерации»</a:t>
            </a:r>
          </a:p>
        </p:txBody>
      </p:sp>
      <p:sp>
        <p:nvSpPr>
          <p:cNvPr id="80930" name="Line 37"/>
          <p:cNvSpPr>
            <a:spLocks noChangeShapeType="1"/>
          </p:cNvSpPr>
          <p:nvPr/>
        </p:nvSpPr>
        <p:spPr bwMode="auto">
          <a:xfrm>
            <a:off x="1187450" y="1484313"/>
            <a:ext cx="6985000" cy="0"/>
          </a:xfrm>
          <a:prstGeom prst="line">
            <a:avLst/>
          </a:prstGeom>
          <a:noFill/>
          <a:ln w="28575">
            <a:solidFill>
              <a:srgbClr val="C8465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0931" name="Picture 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33" name="Rectangle 2"/>
          <p:cNvSpPr>
            <a:spLocks/>
          </p:cNvSpPr>
          <p:nvPr/>
        </p:nvSpPr>
        <p:spPr bwMode="auto">
          <a:xfrm>
            <a:off x="8604250" y="6453188"/>
            <a:ext cx="4333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000" b="1">
                <a:latin typeface="Times New Roman" pitchFamily="18" charset="0"/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1" name="Group 156"/>
          <p:cNvGrpSpPr>
            <a:grpSpLocks/>
          </p:cNvGrpSpPr>
          <p:nvPr/>
        </p:nvGrpSpPr>
        <p:grpSpPr bwMode="auto">
          <a:xfrm>
            <a:off x="4859338" y="3789363"/>
            <a:ext cx="3816350" cy="1008062"/>
            <a:chOff x="0" y="0"/>
            <a:chExt cx="944" cy="624"/>
          </a:xfrm>
        </p:grpSpPr>
        <p:sp>
          <p:nvSpPr>
            <p:cNvPr id="81936" name="AutoShape 157"/>
            <p:cNvSpPr>
              <a:spLocks/>
            </p:cNvSpPr>
            <p:nvPr/>
          </p:nvSpPr>
          <p:spPr bwMode="auto">
            <a:xfrm>
              <a:off x="0" y="0"/>
              <a:ext cx="944" cy="624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81937" name="Rectangle 158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ru-RU" sz="16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  <a:t>Руководящие принципы </a:t>
              </a:r>
              <a:br>
                <a:rPr lang="ru-RU" sz="16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</a:br>
              <a:r>
                <a:rPr lang="ru-RU" sz="16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  <a:t>управления суверенными рисками </a:t>
              </a:r>
              <a:br>
                <a:rPr lang="ru-RU" sz="16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</a:br>
              <a:r>
                <a:rPr lang="ru-RU" sz="16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  <a:t>и высоким уровнем государственного </a:t>
              </a:r>
              <a:br>
                <a:rPr lang="ru-RU" sz="16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</a:br>
              <a:r>
                <a:rPr lang="ru-RU" sz="16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  <a:t>долга (Стокгольмские принципы) / </a:t>
              </a:r>
              <a:r>
                <a:rPr lang="ru-RU" sz="1400" b="1" i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  <a:t>2010</a:t>
              </a:r>
            </a:p>
          </p:txBody>
        </p:sp>
      </p:grpSp>
      <p:sp>
        <p:nvSpPr>
          <p:cNvPr id="81922" name="Rectangle 37"/>
          <p:cNvSpPr>
            <a:spLocks noGrp="1" noChangeArrowheads="1"/>
          </p:cNvSpPr>
          <p:nvPr>
            <p:ph type="title" idx="4294967295"/>
          </p:nvPr>
        </p:nvSpPr>
        <p:spPr>
          <a:xfrm>
            <a:off x="971550" y="1052513"/>
            <a:ext cx="6913563" cy="504825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sz="1800" smtClean="0">
                <a:latin typeface="Times New Roman" pitchFamily="18" charset="0"/>
              </a:rPr>
              <a:t>Международные стандарты </a:t>
            </a:r>
            <a:br>
              <a:rPr lang="ru-RU" sz="1800" smtClean="0">
                <a:latin typeface="Times New Roman" pitchFamily="18" charset="0"/>
              </a:rPr>
            </a:br>
            <a:r>
              <a:rPr lang="ru-RU" sz="1800" smtClean="0">
                <a:latin typeface="Times New Roman" pitchFamily="18" charset="0"/>
              </a:rPr>
              <a:t>финансовой деятельности публично-правовых образований</a:t>
            </a:r>
          </a:p>
        </p:txBody>
      </p:sp>
      <p:sp>
        <p:nvSpPr>
          <p:cNvPr id="81923" name="AutoShape 107"/>
          <p:cNvSpPr>
            <a:spLocks/>
          </p:cNvSpPr>
          <p:nvPr/>
        </p:nvSpPr>
        <p:spPr bwMode="auto">
          <a:xfrm>
            <a:off x="4859338" y="5805488"/>
            <a:ext cx="3776662" cy="663575"/>
          </a:xfrm>
          <a:prstGeom prst="roundRect">
            <a:avLst>
              <a:gd name="adj" fmla="val 6995"/>
            </a:avLst>
          </a:prstGeom>
          <a:noFill/>
          <a:ln w="19050">
            <a:solidFill>
              <a:srgbClr val="1F497D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lnSpc>
                <a:spcPct val="90000"/>
              </a:lnSpc>
              <a:spcBef>
                <a:spcPts val="763"/>
              </a:spcBef>
            </a:pPr>
            <a:r>
              <a:rPr lang="ru-RU" sz="1600" b="1">
                <a:solidFill>
                  <a:srgbClr val="1F497D"/>
                </a:solidFill>
                <a:latin typeface="Times New Roman" pitchFamily="18" charset="0"/>
                <a:sym typeface="Lucida Grande"/>
              </a:rPr>
              <a:t>Руководство по статистике государственных финансов / 2000</a:t>
            </a:r>
          </a:p>
        </p:txBody>
      </p:sp>
      <p:sp>
        <p:nvSpPr>
          <p:cNvPr id="81924" name="AutoShape 107"/>
          <p:cNvSpPr>
            <a:spLocks/>
          </p:cNvSpPr>
          <p:nvPr/>
        </p:nvSpPr>
        <p:spPr bwMode="auto">
          <a:xfrm>
            <a:off x="4859338" y="4941888"/>
            <a:ext cx="3776662" cy="663575"/>
          </a:xfrm>
          <a:prstGeom prst="roundRect">
            <a:avLst>
              <a:gd name="adj" fmla="val 6995"/>
            </a:avLst>
          </a:prstGeom>
          <a:noFill/>
          <a:ln w="19050">
            <a:solidFill>
              <a:srgbClr val="1F497D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lnSpc>
                <a:spcPct val="90000"/>
              </a:lnSpc>
              <a:spcBef>
                <a:spcPts val="763"/>
              </a:spcBef>
            </a:pPr>
            <a:r>
              <a:rPr lang="ru-RU" sz="1600" b="1">
                <a:solidFill>
                  <a:srgbClr val="1F497D"/>
                </a:solidFill>
                <a:latin typeface="Times New Roman" pitchFamily="18" charset="0"/>
                <a:sym typeface="Lucida Grande"/>
              </a:rPr>
              <a:t>Пособие по прозрачности </a:t>
            </a:r>
            <a:br>
              <a:rPr lang="ru-RU" sz="1600" b="1">
                <a:solidFill>
                  <a:srgbClr val="1F497D"/>
                </a:solidFill>
                <a:latin typeface="Times New Roman" pitchFamily="18" charset="0"/>
                <a:sym typeface="Lucida Grande"/>
              </a:rPr>
            </a:br>
            <a:r>
              <a:rPr lang="ru-RU" sz="1600" b="1">
                <a:solidFill>
                  <a:srgbClr val="1F497D"/>
                </a:solidFill>
                <a:latin typeface="Times New Roman" pitchFamily="18" charset="0"/>
                <a:sym typeface="Lucida Grande"/>
              </a:rPr>
              <a:t>ресурсных доходов / 2007</a:t>
            </a:r>
          </a:p>
        </p:txBody>
      </p:sp>
      <p:sp>
        <p:nvSpPr>
          <p:cNvPr id="81925" name="Line 35"/>
          <p:cNvSpPr>
            <a:spLocks noChangeShapeType="1"/>
          </p:cNvSpPr>
          <p:nvPr/>
        </p:nvSpPr>
        <p:spPr bwMode="auto">
          <a:xfrm>
            <a:off x="3924300" y="2420938"/>
            <a:ext cx="79216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26" name="Line 36"/>
          <p:cNvSpPr>
            <a:spLocks noChangeShapeType="1"/>
          </p:cNvSpPr>
          <p:nvPr/>
        </p:nvSpPr>
        <p:spPr bwMode="auto">
          <a:xfrm>
            <a:off x="3924300" y="3284538"/>
            <a:ext cx="79216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27" name="Line 37"/>
          <p:cNvSpPr>
            <a:spLocks noChangeShapeType="1"/>
          </p:cNvSpPr>
          <p:nvPr/>
        </p:nvSpPr>
        <p:spPr bwMode="auto">
          <a:xfrm>
            <a:off x="3924300" y="4292600"/>
            <a:ext cx="79216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28" name="Line 38"/>
          <p:cNvSpPr>
            <a:spLocks noChangeShapeType="1"/>
          </p:cNvSpPr>
          <p:nvPr/>
        </p:nvSpPr>
        <p:spPr bwMode="auto">
          <a:xfrm>
            <a:off x="3924300" y="6165850"/>
            <a:ext cx="79216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29" name="Line 39"/>
          <p:cNvSpPr>
            <a:spLocks noChangeShapeType="1"/>
          </p:cNvSpPr>
          <p:nvPr/>
        </p:nvSpPr>
        <p:spPr bwMode="auto">
          <a:xfrm>
            <a:off x="3924300" y="5300663"/>
            <a:ext cx="79216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1930" name="AutoShape 107"/>
          <p:cNvSpPr>
            <a:spLocks/>
          </p:cNvSpPr>
          <p:nvPr/>
        </p:nvSpPr>
        <p:spPr bwMode="auto">
          <a:xfrm>
            <a:off x="4859338" y="2060575"/>
            <a:ext cx="3776662" cy="663575"/>
          </a:xfrm>
          <a:prstGeom prst="roundRect">
            <a:avLst>
              <a:gd name="adj" fmla="val 6995"/>
            </a:avLst>
          </a:prstGeom>
          <a:noFill/>
          <a:ln w="19050">
            <a:solidFill>
              <a:srgbClr val="1F497D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lnSpc>
                <a:spcPct val="90000"/>
              </a:lnSpc>
              <a:spcBef>
                <a:spcPts val="763"/>
              </a:spcBef>
            </a:pPr>
            <a:r>
              <a:rPr lang="ru-RU" sz="1600" b="1">
                <a:solidFill>
                  <a:srgbClr val="1F497D"/>
                </a:solidFill>
                <a:latin typeface="Times New Roman" pitchFamily="18" charset="0"/>
                <a:sym typeface="Lucida Grande"/>
              </a:rPr>
              <a:t>Кодекс надлежащей практики </a:t>
            </a:r>
            <a:br>
              <a:rPr lang="ru-RU" sz="1600" b="1">
                <a:solidFill>
                  <a:srgbClr val="1F497D"/>
                </a:solidFill>
                <a:latin typeface="Times New Roman" pitchFamily="18" charset="0"/>
                <a:sym typeface="Lucida Grande"/>
              </a:rPr>
            </a:br>
            <a:r>
              <a:rPr lang="ru-RU" sz="1600" b="1">
                <a:solidFill>
                  <a:srgbClr val="1F497D"/>
                </a:solidFill>
                <a:latin typeface="Times New Roman" pitchFamily="18" charset="0"/>
                <a:sym typeface="Lucida Grande"/>
              </a:rPr>
              <a:t>по обеспечению прозрачности </a:t>
            </a:r>
            <a:br>
              <a:rPr lang="ru-RU" sz="1600" b="1">
                <a:solidFill>
                  <a:srgbClr val="1F497D"/>
                </a:solidFill>
                <a:latin typeface="Times New Roman" pitchFamily="18" charset="0"/>
                <a:sym typeface="Lucida Grande"/>
              </a:rPr>
            </a:br>
            <a:r>
              <a:rPr lang="ru-RU" sz="1600" b="1">
                <a:solidFill>
                  <a:srgbClr val="1F497D"/>
                </a:solidFill>
                <a:latin typeface="Times New Roman" pitchFamily="18" charset="0"/>
                <a:sym typeface="Lucida Grande"/>
              </a:rPr>
              <a:t>в налогово-бюджетной сфере / 2007</a:t>
            </a:r>
          </a:p>
        </p:txBody>
      </p:sp>
      <p:sp>
        <p:nvSpPr>
          <p:cNvPr id="81931" name="AutoShape 107"/>
          <p:cNvSpPr>
            <a:spLocks/>
          </p:cNvSpPr>
          <p:nvPr/>
        </p:nvSpPr>
        <p:spPr bwMode="auto">
          <a:xfrm>
            <a:off x="4859338" y="2852738"/>
            <a:ext cx="3776662" cy="879475"/>
          </a:xfrm>
          <a:prstGeom prst="roundRect">
            <a:avLst>
              <a:gd name="adj" fmla="val 6995"/>
            </a:avLst>
          </a:prstGeom>
          <a:noFill/>
          <a:ln w="19050">
            <a:solidFill>
              <a:srgbClr val="1F497D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lnSpc>
                <a:spcPct val="90000"/>
              </a:lnSpc>
              <a:spcBef>
                <a:spcPts val="763"/>
              </a:spcBef>
            </a:pPr>
            <a:r>
              <a:rPr lang="ru-RU" sz="1600" b="1">
                <a:solidFill>
                  <a:srgbClr val="1F497D"/>
                </a:solidFill>
                <a:latin typeface="Times New Roman" pitchFamily="18" charset="0"/>
                <a:sym typeface="Lucida Grande"/>
              </a:rPr>
              <a:t>Основные принятые принципы </a:t>
            </a:r>
            <a:br>
              <a:rPr lang="ru-RU" sz="1600" b="1">
                <a:solidFill>
                  <a:srgbClr val="1F497D"/>
                </a:solidFill>
                <a:latin typeface="Times New Roman" pitchFamily="18" charset="0"/>
                <a:sym typeface="Lucida Grande"/>
              </a:rPr>
            </a:br>
            <a:r>
              <a:rPr lang="ru-RU" sz="1600" b="1">
                <a:solidFill>
                  <a:srgbClr val="1F497D"/>
                </a:solidFill>
                <a:latin typeface="Times New Roman" pitchFamily="18" charset="0"/>
                <a:sym typeface="Lucida Grande"/>
              </a:rPr>
              <a:t>и практики для суверенных фондов благосостояния (принципы Сантьяго) </a:t>
            </a:r>
            <a:br>
              <a:rPr lang="ru-RU" sz="1600" b="1">
                <a:solidFill>
                  <a:srgbClr val="1F497D"/>
                </a:solidFill>
                <a:latin typeface="Times New Roman" pitchFamily="18" charset="0"/>
                <a:sym typeface="Lucida Grande"/>
              </a:rPr>
            </a:br>
            <a:r>
              <a:rPr lang="ru-RU" sz="1600" b="1">
                <a:solidFill>
                  <a:srgbClr val="1F497D"/>
                </a:solidFill>
                <a:latin typeface="Times New Roman" pitchFamily="18" charset="0"/>
                <a:sym typeface="Lucida Grande"/>
              </a:rPr>
              <a:t>/ 2008</a:t>
            </a:r>
          </a:p>
        </p:txBody>
      </p:sp>
      <p:sp>
        <p:nvSpPr>
          <p:cNvPr id="81932" name="Line 45"/>
          <p:cNvSpPr>
            <a:spLocks noChangeShapeType="1"/>
          </p:cNvSpPr>
          <p:nvPr/>
        </p:nvSpPr>
        <p:spPr bwMode="auto">
          <a:xfrm>
            <a:off x="1331913" y="1700213"/>
            <a:ext cx="6264275" cy="0"/>
          </a:xfrm>
          <a:prstGeom prst="line">
            <a:avLst/>
          </a:prstGeom>
          <a:noFill/>
          <a:ln w="28575">
            <a:solidFill>
              <a:srgbClr val="C8465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1933" name="AutoShape 157"/>
          <p:cNvSpPr>
            <a:spLocks/>
          </p:cNvSpPr>
          <p:nvPr/>
        </p:nvSpPr>
        <p:spPr bwMode="auto">
          <a:xfrm>
            <a:off x="611188" y="3213100"/>
            <a:ext cx="2374900" cy="1944688"/>
          </a:xfrm>
          <a:prstGeom prst="roundRect">
            <a:avLst>
              <a:gd name="adj" fmla="val 6995"/>
            </a:avLst>
          </a:prstGeom>
          <a:noFill/>
          <a:ln w="19050">
            <a:solidFill>
              <a:srgbClr val="1F497D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ru-RU" b="1">
                <a:solidFill>
                  <a:schemeClr val="tx2"/>
                </a:solidFill>
                <a:latin typeface="Times New Roman" pitchFamily="18" charset="0"/>
                <a:sym typeface="Gill Sans"/>
              </a:rPr>
              <a:t>Международный валютный фонд</a:t>
            </a:r>
          </a:p>
        </p:txBody>
      </p:sp>
      <p:sp>
        <p:nvSpPr>
          <p:cNvPr id="81934" name="Rectangle 158"/>
          <p:cNvSpPr>
            <a:spLocks/>
          </p:cNvSpPr>
          <p:nvPr/>
        </p:nvSpPr>
        <p:spPr bwMode="auto">
          <a:xfrm>
            <a:off x="400050" y="3165475"/>
            <a:ext cx="2366963" cy="1846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ct val="90000"/>
              </a:lnSpc>
              <a:spcBef>
                <a:spcPts val="763"/>
              </a:spcBef>
            </a:pPr>
            <a:endParaRPr lang="ru-RU" sz="1400" b="1" i="1">
              <a:solidFill>
                <a:srgbClr val="1F497D"/>
              </a:solidFill>
              <a:latin typeface="Times New Roman" pitchFamily="18" charset="0"/>
              <a:sym typeface="Lucida Grande"/>
            </a:endParaRPr>
          </a:p>
        </p:txBody>
      </p:sp>
      <p:pic>
        <p:nvPicPr>
          <p:cNvPr id="81935" name="Picture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9" name="Rectangle 2"/>
          <p:cNvSpPr>
            <a:spLocks/>
          </p:cNvSpPr>
          <p:nvPr/>
        </p:nvSpPr>
        <p:spPr bwMode="auto">
          <a:xfrm>
            <a:off x="8604250" y="6453188"/>
            <a:ext cx="4333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000" b="1">
                <a:latin typeface="Times New Roman" pitchFamily="18" charset="0"/>
              </a:rPr>
              <a:t>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37"/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908050"/>
            <a:ext cx="6913562" cy="504825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ru-RU" sz="1800" smtClean="0">
                <a:latin typeface="Times New Roman" pitchFamily="18" charset="0"/>
              </a:rPr>
              <a:t>Международные стандарты </a:t>
            </a:r>
            <a:br>
              <a:rPr lang="ru-RU" sz="1800" smtClean="0">
                <a:latin typeface="Times New Roman" pitchFamily="18" charset="0"/>
              </a:rPr>
            </a:br>
            <a:r>
              <a:rPr lang="ru-RU" sz="1800" smtClean="0">
                <a:latin typeface="Times New Roman" pitchFamily="18" charset="0"/>
              </a:rPr>
              <a:t>финансовой деятельности публично-правовых образований</a:t>
            </a:r>
          </a:p>
        </p:txBody>
      </p:sp>
      <p:grpSp>
        <p:nvGrpSpPr>
          <p:cNvPr id="82946" name="Group 106"/>
          <p:cNvGrpSpPr>
            <a:grpSpLocks/>
          </p:cNvGrpSpPr>
          <p:nvPr/>
        </p:nvGrpSpPr>
        <p:grpSpPr bwMode="auto">
          <a:xfrm>
            <a:off x="5076825" y="3932238"/>
            <a:ext cx="3455988" cy="1081087"/>
            <a:chOff x="0" y="0"/>
            <a:chExt cx="944" cy="647"/>
          </a:xfrm>
        </p:grpSpPr>
        <p:sp>
          <p:nvSpPr>
            <p:cNvPr id="82969" name="AutoShape 107"/>
            <p:cNvSpPr>
              <a:spLocks/>
            </p:cNvSpPr>
            <p:nvPr/>
          </p:nvSpPr>
          <p:spPr bwMode="auto">
            <a:xfrm>
              <a:off x="0" y="0"/>
              <a:ext cx="944" cy="647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ru-RU" sz="16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  <a:t>Международные стандарты</a:t>
              </a:r>
              <a:br>
                <a:rPr lang="ru-RU" sz="16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</a:br>
              <a:r>
                <a:rPr lang="ru-RU" sz="16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  <a:t>финансовой  отчетности  для государственного сектора </a:t>
              </a:r>
              <a:r>
                <a:rPr lang="ru-RU" sz="1600" b="1" i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  <a:t>/ 2006</a:t>
              </a:r>
              <a:endParaRPr lang="ru-RU" sz="1600" i="1">
                <a:solidFill>
                  <a:srgbClr val="000000"/>
                </a:solidFill>
                <a:latin typeface="Times New Roman" pitchFamily="18" charset="0"/>
                <a:sym typeface="Gill Sans"/>
              </a:endParaRPr>
            </a:p>
          </p:txBody>
        </p:sp>
        <p:sp>
          <p:nvSpPr>
            <p:cNvPr id="82970" name="Rectangle 108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endParaRPr lang="en-US" sz="1400" b="1">
                <a:solidFill>
                  <a:srgbClr val="1F497D"/>
                </a:solidFill>
                <a:latin typeface="Times New Roman" pitchFamily="18" charset="0"/>
                <a:sym typeface="Lucida Grande"/>
              </a:endParaRPr>
            </a:p>
          </p:txBody>
        </p:sp>
      </p:grpSp>
      <p:grpSp>
        <p:nvGrpSpPr>
          <p:cNvPr id="82947" name="Group 106"/>
          <p:cNvGrpSpPr>
            <a:grpSpLocks/>
          </p:cNvGrpSpPr>
          <p:nvPr/>
        </p:nvGrpSpPr>
        <p:grpSpPr bwMode="auto">
          <a:xfrm>
            <a:off x="5076825" y="5229225"/>
            <a:ext cx="3455988" cy="1079500"/>
            <a:chOff x="0" y="0"/>
            <a:chExt cx="944" cy="647"/>
          </a:xfrm>
        </p:grpSpPr>
        <p:sp>
          <p:nvSpPr>
            <p:cNvPr id="82967" name="AutoShape 107"/>
            <p:cNvSpPr>
              <a:spLocks/>
            </p:cNvSpPr>
            <p:nvPr/>
          </p:nvSpPr>
          <p:spPr bwMode="auto">
            <a:xfrm>
              <a:off x="0" y="0"/>
              <a:ext cx="944" cy="647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ru-RU" sz="16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  <a:t>Лимская декларация руководящих принципов контроля / 1997</a:t>
              </a:r>
            </a:p>
          </p:txBody>
        </p:sp>
        <p:sp>
          <p:nvSpPr>
            <p:cNvPr id="82968" name="Rectangle 108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endParaRPr lang="en-US" sz="1400" b="1">
                <a:solidFill>
                  <a:srgbClr val="1F497D"/>
                </a:solidFill>
                <a:latin typeface="Times New Roman" pitchFamily="18" charset="0"/>
                <a:sym typeface="Lucida Grande"/>
              </a:endParaRPr>
            </a:p>
          </p:txBody>
        </p:sp>
      </p:grpSp>
      <p:sp>
        <p:nvSpPr>
          <p:cNvPr id="82948" name="AutoShape 157"/>
          <p:cNvSpPr>
            <a:spLocks/>
          </p:cNvSpPr>
          <p:nvPr/>
        </p:nvSpPr>
        <p:spPr bwMode="auto">
          <a:xfrm>
            <a:off x="5076825" y="2420938"/>
            <a:ext cx="3455988" cy="720725"/>
          </a:xfrm>
          <a:prstGeom prst="roundRect">
            <a:avLst>
              <a:gd name="adj" fmla="val 6995"/>
            </a:avLst>
          </a:prstGeom>
          <a:noFill/>
          <a:ln w="19050">
            <a:solidFill>
              <a:srgbClr val="1F497D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>
              <a:lnSpc>
                <a:spcPct val="90000"/>
              </a:lnSpc>
              <a:spcBef>
                <a:spcPts val="763"/>
              </a:spcBef>
            </a:pPr>
            <a:r>
              <a:rPr lang="ru-RU" sz="1600" b="1">
                <a:solidFill>
                  <a:srgbClr val="1F497D"/>
                </a:solidFill>
                <a:latin typeface="Times New Roman" pitchFamily="18" charset="0"/>
                <a:sym typeface="Lucida Grande"/>
              </a:rPr>
              <a:t>Рекомендации по управлению </a:t>
            </a:r>
            <a:br>
              <a:rPr lang="ru-RU" sz="1600" b="1">
                <a:solidFill>
                  <a:srgbClr val="1F497D"/>
                </a:solidFill>
                <a:latin typeface="Times New Roman" pitchFamily="18" charset="0"/>
                <a:sym typeface="Lucida Grande"/>
              </a:rPr>
            </a:br>
            <a:r>
              <a:rPr lang="ru-RU" sz="1600" b="1">
                <a:solidFill>
                  <a:srgbClr val="1F497D"/>
                </a:solidFill>
                <a:latin typeface="Times New Roman" pitchFamily="18" charset="0"/>
                <a:sym typeface="Lucida Grande"/>
              </a:rPr>
              <a:t>государственным долгом /</a:t>
            </a:r>
            <a:r>
              <a:rPr lang="ru-RU" sz="1600" b="1" i="1">
                <a:solidFill>
                  <a:srgbClr val="1F497D"/>
                </a:solidFill>
                <a:latin typeface="Times New Roman" pitchFamily="18" charset="0"/>
                <a:sym typeface="Lucida Grande"/>
              </a:rPr>
              <a:t> 2010</a:t>
            </a:r>
          </a:p>
        </p:txBody>
      </p:sp>
      <p:grpSp>
        <p:nvGrpSpPr>
          <p:cNvPr id="82949" name="Group 106"/>
          <p:cNvGrpSpPr>
            <a:grpSpLocks/>
          </p:cNvGrpSpPr>
          <p:nvPr/>
        </p:nvGrpSpPr>
        <p:grpSpPr bwMode="auto">
          <a:xfrm>
            <a:off x="395288" y="2133600"/>
            <a:ext cx="3455987" cy="1366838"/>
            <a:chOff x="0" y="0"/>
            <a:chExt cx="944" cy="647"/>
          </a:xfrm>
        </p:grpSpPr>
        <p:sp>
          <p:nvSpPr>
            <p:cNvPr id="82965" name="AutoShape 107"/>
            <p:cNvSpPr>
              <a:spLocks/>
            </p:cNvSpPr>
            <p:nvPr/>
          </p:nvSpPr>
          <p:spPr bwMode="auto">
            <a:xfrm>
              <a:off x="0" y="0"/>
              <a:ext cx="944" cy="647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82966" name="Rectangle 108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ru-RU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  <a:t>Всемирный банк</a:t>
              </a:r>
              <a:endParaRPr lang="en-US" b="1">
                <a:solidFill>
                  <a:srgbClr val="1F497D"/>
                </a:solidFill>
                <a:latin typeface="Times New Roman" pitchFamily="18" charset="0"/>
                <a:sym typeface="Lucida Grande"/>
              </a:endParaRPr>
            </a:p>
          </p:txBody>
        </p:sp>
      </p:grpSp>
      <p:sp>
        <p:nvSpPr>
          <p:cNvPr id="82950" name="AutoShape 157"/>
          <p:cNvSpPr>
            <a:spLocks/>
          </p:cNvSpPr>
          <p:nvPr/>
        </p:nvSpPr>
        <p:spPr bwMode="auto">
          <a:xfrm>
            <a:off x="5076825" y="1757363"/>
            <a:ext cx="3455988" cy="663575"/>
          </a:xfrm>
          <a:prstGeom prst="roundRect">
            <a:avLst>
              <a:gd name="adj" fmla="val 6995"/>
            </a:avLst>
          </a:prstGeom>
          <a:noFill/>
          <a:ln w="19050">
            <a:solidFill>
              <a:srgbClr val="1F497D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ru-RU" sz="1600" b="1">
                <a:solidFill>
                  <a:srgbClr val="1F497D"/>
                </a:solidFill>
                <a:latin typeface="Times New Roman" pitchFamily="18" charset="0"/>
                <a:sym typeface="Lucida Grande"/>
              </a:rPr>
              <a:t>Рекомендации по управлению </a:t>
            </a:r>
            <a:br>
              <a:rPr lang="ru-RU" sz="1600" b="1">
                <a:solidFill>
                  <a:srgbClr val="1F497D"/>
                </a:solidFill>
                <a:latin typeface="Times New Roman" pitchFamily="18" charset="0"/>
                <a:sym typeface="Lucida Grande"/>
              </a:rPr>
            </a:br>
            <a:r>
              <a:rPr lang="ru-RU" sz="1600" b="1">
                <a:solidFill>
                  <a:srgbClr val="1F497D"/>
                </a:solidFill>
                <a:latin typeface="Times New Roman" pitchFamily="18" charset="0"/>
                <a:sym typeface="Lucida Grande"/>
              </a:rPr>
              <a:t>государственными  расходами /</a:t>
            </a:r>
            <a:r>
              <a:rPr lang="ru-RU" sz="1600" b="1" i="1">
                <a:solidFill>
                  <a:srgbClr val="1F497D"/>
                </a:solidFill>
                <a:latin typeface="Times New Roman" pitchFamily="18" charset="0"/>
                <a:sym typeface="Lucida Grande"/>
              </a:rPr>
              <a:t> 1998</a:t>
            </a:r>
            <a:endParaRPr lang="en-US" sz="1600" b="1" i="1">
              <a:solidFill>
                <a:srgbClr val="1F497D"/>
              </a:solidFill>
              <a:latin typeface="Times New Roman" pitchFamily="18" charset="0"/>
              <a:sym typeface="Lucida Grande"/>
            </a:endParaRPr>
          </a:p>
        </p:txBody>
      </p:sp>
      <p:sp>
        <p:nvSpPr>
          <p:cNvPr id="82951" name="AutoShape 157"/>
          <p:cNvSpPr>
            <a:spLocks/>
          </p:cNvSpPr>
          <p:nvPr/>
        </p:nvSpPr>
        <p:spPr bwMode="auto">
          <a:xfrm>
            <a:off x="5076825" y="3125788"/>
            <a:ext cx="3455988" cy="663575"/>
          </a:xfrm>
          <a:prstGeom prst="roundRect">
            <a:avLst>
              <a:gd name="adj" fmla="val 6995"/>
            </a:avLst>
          </a:prstGeom>
          <a:noFill/>
          <a:ln w="19050">
            <a:solidFill>
              <a:srgbClr val="1F497D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ru-RU" sz="1600" b="1">
                <a:solidFill>
                  <a:srgbClr val="1F497D"/>
                </a:solidFill>
                <a:latin typeface="Times New Roman" pitchFamily="18" charset="0"/>
                <a:sym typeface="Lucida Grande"/>
              </a:rPr>
              <a:t>Общие принципы развития </a:t>
            </a:r>
            <a:r>
              <a:rPr lang="ru-RU" sz="1500" b="1">
                <a:solidFill>
                  <a:srgbClr val="1F497D"/>
                </a:solidFill>
                <a:latin typeface="Times New Roman" pitchFamily="18" charset="0"/>
                <a:sym typeface="Lucida Grande"/>
              </a:rPr>
              <a:t>программ бюджетных платежей </a:t>
            </a:r>
            <a:r>
              <a:rPr lang="ru-RU" sz="1600" b="1">
                <a:solidFill>
                  <a:srgbClr val="1F497D"/>
                </a:solidFill>
                <a:latin typeface="Times New Roman" pitchFamily="18" charset="0"/>
                <a:sym typeface="Lucida Grande"/>
              </a:rPr>
              <a:t>/</a:t>
            </a:r>
            <a:r>
              <a:rPr lang="ru-RU" sz="1600" b="1" i="1">
                <a:solidFill>
                  <a:srgbClr val="1F497D"/>
                </a:solidFill>
                <a:latin typeface="Times New Roman" pitchFamily="18" charset="0"/>
                <a:sym typeface="Lucida Grande"/>
              </a:rPr>
              <a:t>2012</a:t>
            </a:r>
            <a:endParaRPr lang="en-US" sz="1600" b="1" i="1">
              <a:solidFill>
                <a:srgbClr val="1F497D"/>
              </a:solidFill>
              <a:latin typeface="Times New Roman" pitchFamily="18" charset="0"/>
              <a:sym typeface="Lucida Grande"/>
            </a:endParaRPr>
          </a:p>
        </p:txBody>
      </p:sp>
      <p:sp>
        <p:nvSpPr>
          <p:cNvPr id="82952" name="Line 26"/>
          <p:cNvSpPr>
            <a:spLocks noChangeShapeType="1"/>
          </p:cNvSpPr>
          <p:nvPr/>
        </p:nvSpPr>
        <p:spPr bwMode="auto">
          <a:xfrm>
            <a:off x="3995738" y="2852738"/>
            <a:ext cx="79216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953" name="Line 27"/>
          <p:cNvSpPr>
            <a:spLocks noChangeShapeType="1"/>
          </p:cNvSpPr>
          <p:nvPr/>
        </p:nvSpPr>
        <p:spPr bwMode="auto">
          <a:xfrm>
            <a:off x="3995738" y="2133600"/>
            <a:ext cx="79216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954" name="Line 28"/>
          <p:cNvSpPr>
            <a:spLocks noChangeShapeType="1"/>
          </p:cNvSpPr>
          <p:nvPr/>
        </p:nvSpPr>
        <p:spPr bwMode="auto">
          <a:xfrm>
            <a:off x="3995738" y="3500438"/>
            <a:ext cx="792162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82955" name="Group 106"/>
          <p:cNvGrpSpPr>
            <a:grpSpLocks/>
          </p:cNvGrpSpPr>
          <p:nvPr/>
        </p:nvGrpSpPr>
        <p:grpSpPr bwMode="auto">
          <a:xfrm>
            <a:off x="395288" y="3932238"/>
            <a:ext cx="3455987" cy="1081087"/>
            <a:chOff x="0" y="0"/>
            <a:chExt cx="944" cy="647"/>
          </a:xfrm>
        </p:grpSpPr>
        <p:sp>
          <p:nvSpPr>
            <p:cNvPr id="82963" name="AutoShape 107"/>
            <p:cNvSpPr>
              <a:spLocks/>
            </p:cNvSpPr>
            <p:nvPr/>
          </p:nvSpPr>
          <p:spPr bwMode="auto">
            <a:xfrm>
              <a:off x="0" y="0"/>
              <a:ext cx="944" cy="647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ru-RU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  <a:t>Комитет </a:t>
              </a:r>
              <a:br>
                <a:rPr lang="ru-RU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</a:br>
              <a:r>
                <a:rPr lang="ru-RU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  <a:t>по международным стандартам</a:t>
              </a:r>
              <a:br>
                <a:rPr lang="ru-RU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</a:br>
              <a:r>
                <a:rPr lang="ru-RU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  <a:t>бухгалтерского учета (IASB)</a:t>
              </a:r>
            </a:p>
          </p:txBody>
        </p:sp>
        <p:sp>
          <p:nvSpPr>
            <p:cNvPr id="82964" name="Rectangle 108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endParaRPr lang="en-US" sz="1400" b="1">
                <a:solidFill>
                  <a:srgbClr val="1F497D"/>
                </a:solidFill>
                <a:latin typeface="Times New Roman" pitchFamily="18" charset="0"/>
                <a:sym typeface="Lucida Grande"/>
              </a:endParaRPr>
            </a:p>
          </p:txBody>
        </p:sp>
      </p:grpSp>
      <p:sp>
        <p:nvSpPr>
          <p:cNvPr id="82956" name="Line 32"/>
          <p:cNvSpPr>
            <a:spLocks noChangeShapeType="1"/>
          </p:cNvSpPr>
          <p:nvPr/>
        </p:nvSpPr>
        <p:spPr bwMode="auto">
          <a:xfrm>
            <a:off x="4067175" y="4508500"/>
            <a:ext cx="79216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82957" name="Group 106"/>
          <p:cNvGrpSpPr>
            <a:grpSpLocks/>
          </p:cNvGrpSpPr>
          <p:nvPr/>
        </p:nvGrpSpPr>
        <p:grpSpPr bwMode="auto">
          <a:xfrm>
            <a:off x="395288" y="5227638"/>
            <a:ext cx="3455987" cy="1081087"/>
            <a:chOff x="0" y="0"/>
            <a:chExt cx="944" cy="647"/>
          </a:xfrm>
        </p:grpSpPr>
        <p:sp>
          <p:nvSpPr>
            <p:cNvPr id="82961" name="AutoShape 107"/>
            <p:cNvSpPr>
              <a:spLocks/>
            </p:cNvSpPr>
            <p:nvPr/>
          </p:nvSpPr>
          <p:spPr bwMode="auto">
            <a:xfrm>
              <a:off x="0" y="0"/>
              <a:ext cx="944" cy="647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ru-RU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  <a:t>Международная</a:t>
              </a:r>
              <a:br>
                <a:rPr lang="ru-RU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</a:br>
              <a:r>
                <a:rPr lang="ru-RU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  <a:t>организация высших</a:t>
              </a:r>
              <a:br>
                <a:rPr lang="ru-RU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</a:br>
              <a:r>
                <a:rPr lang="ru-RU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  <a:t>органов финансового</a:t>
              </a:r>
              <a:br>
                <a:rPr lang="ru-RU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</a:br>
              <a:r>
                <a:rPr lang="ru-RU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  <a:t>контроля (INTOSAI)</a:t>
              </a:r>
            </a:p>
          </p:txBody>
        </p:sp>
        <p:sp>
          <p:nvSpPr>
            <p:cNvPr id="82962" name="Rectangle 108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endParaRPr lang="en-US" sz="1400" b="1">
                <a:solidFill>
                  <a:srgbClr val="1F497D"/>
                </a:solidFill>
                <a:latin typeface="Times New Roman" pitchFamily="18" charset="0"/>
                <a:sym typeface="Lucida Grande"/>
              </a:endParaRPr>
            </a:p>
          </p:txBody>
        </p:sp>
      </p:grpSp>
      <p:sp>
        <p:nvSpPr>
          <p:cNvPr id="82958" name="Line 36"/>
          <p:cNvSpPr>
            <a:spLocks noChangeShapeType="1"/>
          </p:cNvSpPr>
          <p:nvPr/>
        </p:nvSpPr>
        <p:spPr bwMode="auto">
          <a:xfrm>
            <a:off x="4067175" y="5805488"/>
            <a:ext cx="792163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2959" name="Line 39"/>
          <p:cNvSpPr>
            <a:spLocks noChangeShapeType="1"/>
          </p:cNvSpPr>
          <p:nvPr/>
        </p:nvSpPr>
        <p:spPr bwMode="auto">
          <a:xfrm>
            <a:off x="1692275" y="1557338"/>
            <a:ext cx="6264275" cy="0"/>
          </a:xfrm>
          <a:prstGeom prst="line">
            <a:avLst/>
          </a:prstGeom>
          <a:noFill/>
          <a:ln w="28575">
            <a:solidFill>
              <a:srgbClr val="C8465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82960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72" name="Rectangle 2"/>
          <p:cNvSpPr>
            <a:spLocks/>
          </p:cNvSpPr>
          <p:nvPr/>
        </p:nvSpPr>
        <p:spPr bwMode="auto">
          <a:xfrm>
            <a:off x="8675688" y="6524625"/>
            <a:ext cx="43338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000" b="1">
                <a:latin typeface="Times New Roman" pitchFamily="18" charset="0"/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/>
          </p:cNvSpPr>
          <p:nvPr>
            <p:ph type="title"/>
          </p:nvPr>
        </p:nvSpPr>
        <p:spPr>
          <a:xfrm>
            <a:off x="1403350" y="1412875"/>
            <a:ext cx="5759450" cy="504825"/>
          </a:xfrm>
        </p:spPr>
        <p:txBody>
          <a:bodyPr/>
          <a:lstStyle/>
          <a:p>
            <a:pPr algn="ctr"/>
            <a:r>
              <a:rPr lang="ru-RU" smtClean="0">
                <a:latin typeface="Times New Roman" pitchFamily="18" charset="0"/>
              </a:rPr>
              <a:t>Содержание</a:t>
            </a:r>
          </a:p>
        </p:txBody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>
          <a:xfrm>
            <a:off x="468313" y="2060575"/>
            <a:ext cx="8229600" cy="4525963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z="2000" smtClean="0">
                <a:solidFill>
                  <a:schemeClr val="tx2"/>
                </a:solidFill>
                <a:latin typeface="Times New Roman" pitchFamily="18" charset="0"/>
              </a:rPr>
              <a:t>Бюджетные реформы 2000 – 2015 годов</a:t>
            </a:r>
          </a:p>
          <a:p>
            <a:pPr marL="609600" indent="-609600">
              <a:buFontTx/>
              <a:buAutoNum type="arabicPeriod"/>
            </a:pPr>
            <a:r>
              <a:rPr lang="ru-RU" sz="2000" smtClean="0">
                <a:solidFill>
                  <a:schemeClr val="tx2"/>
                </a:solidFill>
                <a:latin typeface="Times New Roman" pitchFamily="18" charset="0"/>
              </a:rPr>
              <a:t>Публично-правовое образование как юридическое лицо</a:t>
            </a:r>
            <a:br>
              <a:rPr lang="ru-RU" sz="200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2"/>
                </a:solidFill>
                <a:latin typeface="Times New Roman" pitchFamily="18" charset="0"/>
              </a:rPr>
              <a:t>публичного права</a:t>
            </a:r>
          </a:p>
          <a:p>
            <a:pPr marL="609600" indent="-609600">
              <a:buFontTx/>
              <a:buAutoNum type="arabicPeriod"/>
            </a:pPr>
            <a:r>
              <a:rPr lang="ru-RU" sz="2000" smtClean="0">
                <a:solidFill>
                  <a:schemeClr val="tx2"/>
                </a:solidFill>
                <a:latin typeface="Times New Roman" pitchFamily="18" charset="0"/>
              </a:rPr>
              <a:t>Государственное и корпоративное управление</a:t>
            </a:r>
          </a:p>
          <a:p>
            <a:pPr marL="609600" indent="-609600">
              <a:buFontTx/>
              <a:buAutoNum type="arabicPeriod"/>
            </a:pPr>
            <a:r>
              <a:rPr lang="ru-RU" sz="2000" smtClean="0">
                <a:solidFill>
                  <a:schemeClr val="tx2"/>
                </a:solidFill>
                <a:latin typeface="Times New Roman" pitchFamily="18" charset="0"/>
              </a:rPr>
              <a:t>Развитие системы бюджетных платежей</a:t>
            </a:r>
            <a:endParaRPr lang="ru-RU" sz="2000" smtClean="0">
              <a:latin typeface="Times New Roman" pitchFamily="18" charset="0"/>
            </a:endParaRPr>
          </a:p>
          <a:p>
            <a:pPr marL="609600" indent="-609600">
              <a:buFontTx/>
              <a:buAutoNum type="arabicPeriod"/>
            </a:pPr>
            <a:r>
              <a:rPr lang="ru-RU" sz="2000" smtClean="0">
                <a:solidFill>
                  <a:schemeClr val="tx2"/>
                </a:solidFill>
                <a:latin typeface="Times New Roman" pitchFamily="18" charset="0"/>
              </a:rPr>
              <a:t>Международные стандарты финансовой деятельности </a:t>
            </a:r>
            <a:br>
              <a:rPr lang="ru-RU" sz="2000" smtClean="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2"/>
                </a:solidFill>
                <a:latin typeface="Times New Roman" pitchFamily="18" charset="0"/>
              </a:rPr>
              <a:t>публично-правовых образований</a:t>
            </a:r>
          </a:p>
          <a:p>
            <a:pPr marL="609600" indent="-609600">
              <a:buFontTx/>
              <a:buAutoNum type="arabicPeriod"/>
            </a:pPr>
            <a:r>
              <a:rPr lang="ru-RU" sz="2000" smtClean="0">
                <a:solidFill>
                  <a:schemeClr val="tx2"/>
                </a:solidFill>
                <a:latin typeface="Times New Roman" pitchFamily="18" charset="0"/>
              </a:rPr>
              <a:t>Бюджетные правоотношения и постановления Конституционного Суда Российской Федерации</a:t>
            </a:r>
          </a:p>
        </p:txBody>
      </p:sp>
      <p:pic>
        <p:nvPicPr>
          <p:cNvPr id="58371" name="Picture 4" descr="ЛОГ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91" name="Rectangle 2"/>
          <p:cNvSpPr>
            <a:spLocks/>
          </p:cNvSpPr>
          <p:nvPr/>
        </p:nvSpPr>
        <p:spPr bwMode="auto">
          <a:xfrm>
            <a:off x="8748713" y="6453188"/>
            <a:ext cx="2889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000" b="1">
                <a:latin typeface="Times New Roman" pitchFamily="18" charset="0"/>
              </a:rPr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69" name="Group 156"/>
          <p:cNvGrpSpPr>
            <a:grpSpLocks/>
          </p:cNvGrpSpPr>
          <p:nvPr/>
        </p:nvGrpSpPr>
        <p:grpSpPr bwMode="auto">
          <a:xfrm>
            <a:off x="4500563" y="1628775"/>
            <a:ext cx="4392612" cy="1368425"/>
            <a:chOff x="0" y="0"/>
            <a:chExt cx="944" cy="624"/>
          </a:xfrm>
        </p:grpSpPr>
        <p:sp>
          <p:nvSpPr>
            <p:cNvPr id="84001" name="AutoShape 157"/>
            <p:cNvSpPr>
              <a:spLocks/>
            </p:cNvSpPr>
            <p:nvPr/>
          </p:nvSpPr>
          <p:spPr bwMode="auto">
            <a:xfrm>
              <a:off x="0" y="0"/>
              <a:ext cx="944" cy="624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/>
              <a:r>
                <a:rPr lang="ru-RU" sz="1200" b="1">
                  <a:solidFill>
                    <a:schemeClr val="tx2"/>
                  </a:solidFill>
                  <a:latin typeface="Times New Roman" pitchFamily="18" charset="0"/>
                  <a:sym typeface="Gill Sans"/>
                </a:rPr>
                <a:t>Признать статью 215.1 БК РФ не противоречащей Конституции Российской Федерации - содержащаяся в ней норма предполагает, что ФК не вправе распоряжаться средствами бюджета субъекта Российской Федерации , определять направления их расходования и санкционировать выплаты с единого счета бюджета субъекта Российской Федерации</a:t>
              </a:r>
              <a:r>
                <a:rPr lang="ru-RU" sz="1200">
                  <a:solidFill>
                    <a:schemeClr val="tx2"/>
                  </a:solidFill>
                  <a:latin typeface="Times New Roman" pitchFamily="18" charset="0"/>
                  <a:sym typeface="Gill Sans"/>
                </a:rPr>
                <a:t> .</a:t>
              </a:r>
            </a:p>
          </p:txBody>
        </p:sp>
        <p:sp>
          <p:nvSpPr>
            <p:cNvPr id="84002" name="Rectangle 158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endParaRPr lang="en-US" sz="1600" b="1" i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sym typeface="Lucida Grande"/>
              </a:endParaRPr>
            </a:p>
          </p:txBody>
        </p:sp>
      </p:grpSp>
      <p:grpSp>
        <p:nvGrpSpPr>
          <p:cNvPr id="83970" name="Group 106"/>
          <p:cNvGrpSpPr>
            <a:grpSpLocks/>
          </p:cNvGrpSpPr>
          <p:nvPr/>
        </p:nvGrpSpPr>
        <p:grpSpPr bwMode="auto">
          <a:xfrm>
            <a:off x="2051050" y="1628775"/>
            <a:ext cx="2016125" cy="1366838"/>
            <a:chOff x="0" y="0"/>
            <a:chExt cx="944" cy="647"/>
          </a:xfrm>
        </p:grpSpPr>
        <p:sp>
          <p:nvSpPr>
            <p:cNvPr id="83999" name="AutoShape 107"/>
            <p:cNvSpPr>
              <a:spLocks/>
            </p:cNvSpPr>
            <p:nvPr/>
          </p:nvSpPr>
          <p:spPr bwMode="auto">
            <a:xfrm>
              <a:off x="0" y="0"/>
              <a:ext cx="944" cy="647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8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84000" name="Rectangle 108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ru-RU" sz="14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  <a:t>Постановление Конституционного Суда Росс</a:t>
              </a:r>
              <a:r>
                <a:rPr lang="ru-RU" sz="1400" b="1">
                  <a:solidFill>
                    <a:schemeClr val="tx2"/>
                  </a:solidFill>
                  <a:latin typeface="Times New Roman" pitchFamily="18" charset="0"/>
                  <a:sym typeface="Lucida Grande"/>
                </a:rPr>
                <a:t>ийск</a:t>
              </a:r>
              <a:r>
                <a:rPr lang="ru-RU" sz="14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  <a:t>ой Федерации</a:t>
              </a:r>
              <a:br>
                <a:rPr lang="ru-RU" sz="14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</a:br>
              <a:r>
                <a:rPr lang="ru-RU" sz="14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  <a:t> </a:t>
              </a:r>
              <a:r>
                <a:rPr lang="ru-RU" sz="1400" b="1">
                  <a:solidFill>
                    <a:schemeClr val="tx2"/>
                  </a:solidFill>
                  <a:latin typeface="Times New Roman" pitchFamily="18" charset="0"/>
                  <a:sym typeface="Gill Sans"/>
                </a:rPr>
                <a:t>от 15.12.2006 № 10-П</a:t>
              </a:r>
              <a:endParaRPr lang="en-US" sz="1400" b="1">
                <a:solidFill>
                  <a:schemeClr val="tx2"/>
                </a:solidFill>
                <a:latin typeface="Times New Roman" pitchFamily="18" charset="0"/>
                <a:sym typeface="Gill Sans"/>
              </a:endParaRPr>
            </a:p>
          </p:txBody>
        </p:sp>
      </p:grpSp>
      <p:grpSp>
        <p:nvGrpSpPr>
          <p:cNvPr id="83971" name="Group 156"/>
          <p:cNvGrpSpPr>
            <a:grpSpLocks/>
          </p:cNvGrpSpPr>
          <p:nvPr/>
        </p:nvGrpSpPr>
        <p:grpSpPr bwMode="auto">
          <a:xfrm>
            <a:off x="4500563" y="3213100"/>
            <a:ext cx="4392612" cy="1511300"/>
            <a:chOff x="0" y="0"/>
            <a:chExt cx="944" cy="624"/>
          </a:xfrm>
        </p:grpSpPr>
        <p:sp>
          <p:nvSpPr>
            <p:cNvPr id="83997" name="AutoShape 157"/>
            <p:cNvSpPr>
              <a:spLocks/>
            </p:cNvSpPr>
            <p:nvPr/>
          </p:nvSpPr>
          <p:spPr bwMode="auto">
            <a:xfrm>
              <a:off x="0" y="0"/>
              <a:ext cx="944" cy="624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marL="342900" indent="-342900" algn="ctr"/>
              <a:r>
                <a:rPr lang="ru-RU" sz="1200" b="1">
                  <a:solidFill>
                    <a:schemeClr val="tx2"/>
                  </a:solidFill>
                  <a:latin typeface="Times New Roman" pitchFamily="18" charset="0"/>
                  <a:sym typeface="Gill Sans"/>
                </a:rPr>
                <a:t>Признать положения статьи 242.1 БК РФ не противоречащими Конституции Российской Федерации, поскольку у взыскателя есть право получить  судебный акт на основании постановления следователя, дознавателя о прекращении уголовного преследования, реабилитации и производстве выплат в возмещение вреда, причиненного незаконным и (или) необоснованным уголовным преследованием.</a:t>
              </a:r>
            </a:p>
          </p:txBody>
        </p:sp>
        <p:sp>
          <p:nvSpPr>
            <p:cNvPr id="83998" name="Rectangle 158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endParaRPr lang="en-US" sz="1600" b="1" i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sym typeface="Lucida Grande"/>
              </a:endParaRPr>
            </a:p>
          </p:txBody>
        </p:sp>
      </p:grpSp>
      <p:grpSp>
        <p:nvGrpSpPr>
          <p:cNvPr id="83972" name="Group 156"/>
          <p:cNvGrpSpPr>
            <a:grpSpLocks/>
          </p:cNvGrpSpPr>
          <p:nvPr/>
        </p:nvGrpSpPr>
        <p:grpSpPr bwMode="auto">
          <a:xfrm>
            <a:off x="4510088" y="5013325"/>
            <a:ext cx="4383087" cy="1584325"/>
            <a:chOff x="0" y="0"/>
            <a:chExt cx="944" cy="624"/>
          </a:xfrm>
        </p:grpSpPr>
        <p:sp>
          <p:nvSpPr>
            <p:cNvPr id="83995" name="AutoShape 157"/>
            <p:cNvSpPr>
              <a:spLocks/>
            </p:cNvSpPr>
            <p:nvPr/>
          </p:nvSpPr>
          <p:spPr bwMode="auto">
            <a:xfrm>
              <a:off x="0" y="0"/>
              <a:ext cx="944" cy="624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marL="342900" indent="-342900" algn="ctr"/>
              <a:r>
                <a:rPr lang="ru-RU" sz="1200" b="1">
                  <a:solidFill>
                    <a:schemeClr val="tx2"/>
                  </a:solidFill>
                  <a:latin typeface="Times New Roman" pitchFamily="18" charset="0"/>
                  <a:sym typeface="Gill Sans"/>
                </a:rPr>
                <a:t>Признать не противоречащими Конституции Российской Федерации   - установленный  БК РФ порядок обслуживания счетов бюджетов не нарушает финансовую самостоятельность субъектов Российской Федерации и муниципальных образований, а также не исключает возможность открывать счета бюджетов в кредитных организациях в случаях и порядке, предусмотренных федеральным законом.</a:t>
              </a:r>
            </a:p>
          </p:txBody>
        </p:sp>
        <p:sp>
          <p:nvSpPr>
            <p:cNvPr id="83996" name="Rectangle 158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endParaRPr lang="en-US" sz="1600" b="1" i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sym typeface="Lucida Grande"/>
              </a:endParaRPr>
            </a:p>
          </p:txBody>
        </p:sp>
      </p:grpSp>
      <p:grpSp>
        <p:nvGrpSpPr>
          <p:cNvPr id="83973" name="Group 106"/>
          <p:cNvGrpSpPr>
            <a:grpSpLocks/>
          </p:cNvGrpSpPr>
          <p:nvPr/>
        </p:nvGrpSpPr>
        <p:grpSpPr bwMode="auto">
          <a:xfrm>
            <a:off x="323850" y="1916113"/>
            <a:ext cx="1296988" cy="865187"/>
            <a:chOff x="0" y="0"/>
            <a:chExt cx="944" cy="647"/>
          </a:xfrm>
        </p:grpSpPr>
        <p:sp>
          <p:nvSpPr>
            <p:cNvPr id="83993" name="AutoShape 107"/>
            <p:cNvSpPr>
              <a:spLocks/>
            </p:cNvSpPr>
            <p:nvPr/>
          </p:nvSpPr>
          <p:spPr bwMode="auto">
            <a:xfrm>
              <a:off x="0" y="0"/>
              <a:ext cx="944" cy="647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8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83994" name="Rectangle 108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ru-RU" sz="16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  <a:t>ч. 4, 5, 6</a:t>
              </a:r>
              <a:br>
                <a:rPr lang="ru-RU" sz="16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</a:br>
              <a:r>
                <a:rPr lang="ru-RU" sz="16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  <a:t>ст. 215.1</a:t>
              </a:r>
              <a:br>
                <a:rPr lang="ru-RU" sz="16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</a:br>
              <a:r>
                <a:rPr lang="ru-RU" sz="16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  <a:t>БК РФ</a:t>
              </a:r>
              <a:endParaRPr lang="en-US" sz="1600" b="1">
                <a:solidFill>
                  <a:srgbClr val="1F497D"/>
                </a:solidFill>
                <a:latin typeface="Times New Roman" pitchFamily="18" charset="0"/>
                <a:sym typeface="Lucida Grande"/>
              </a:endParaRPr>
            </a:p>
          </p:txBody>
        </p:sp>
      </p:grpSp>
      <p:grpSp>
        <p:nvGrpSpPr>
          <p:cNvPr id="83974" name="Group 106"/>
          <p:cNvGrpSpPr>
            <a:grpSpLocks/>
          </p:cNvGrpSpPr>
          <p:nvPr/>
        </p:nvGrpSpPr>
        <p:grpSpPr bwMode="auto">
          <a:xfrm>
            <a:off x="323850" y="3573463"/>
            <a:ext cx="1296988" cy="792162"/>
            <a:chOff x="0" y="0"/>
            <a:chExt cx="944" cy="647"/>
          </a:xfrm>
        </p:grpSpPr>
        <p:sp>
          <p:nvSpPr>
            <p:cNvPr id="83991" name="AutoShape 107"/>
            <p:cNvSpPr>
              <a:spLocks/>
            </p:cNvSpPr>
            <p:nvPr/>
          </p:nvSpPr>
          <p:spPr bwMode="auto">
            <a:xfrm>
              <a:off x="0" y="0"/>
              <a:ext cx="944" cy="647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8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83992" name="Rectangle 108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ru-RU" sz="16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  <a:t>ст. 242.1 </a:t>
              </a:r>
              <a:br>
                <a:rPr lang="ru-RU" sz="16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</a:br>
              <a:r>
                <a:rPr lang="ru-RU" sz="16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  <a:t>БК РФ</a:t>
              </a:r>
              <a:endParaRPr lang="en-US" sz="1600" b="1">
                <a:solidFill>
                  <a:srgbClr val="1F497D"/>
                </a:solidFill>
                <a:latin typeface="Times New Roman" pitchFamily="18" charset="0"/>
                <a:sym typeface="Lucida Grande"/>
              </a:endParaRPr>
            </a:p>
          </p:txBody>
        </p:sp>
      </p:grpSp>
      <p:grpSp>
        <p:nvGrpSpPr>
          <p:cNvPr id="83975" name="Group 106"/>
          <p:cNvGrpSpPr>
            <a:grpSpLocks/>
          </p:cNvGrpSpPr>
          <p:nvPr/>
        </p:nvGrpSpPr>
        <p:grpSpPr bwMode="auto">
          <a:xfrm>
            <a:off x="2051050" y="3284538"/>
            <a:ext cx="2016125" cy="1366837"/>
            <a:chOff x="0" y="0"/>
            <a:chExt cx="944" cy="647"/>
          </a:xfrm>
        </p:grpSpPr>
        <p:sp>
          <p:nvSpPr>
            <p:cNvPr id="83989" name="AutoShape 107"/>
            <p:cNvSpPr>
              <a:spLocks/>
            </p:cNvSpPr>
            <p:nvPr/>
          </p:nvSpPr>
          <p:spPr bwMode="auto">
            <a:xfrm>
              <a:off x="0" y="0"/>
              <a:ext cx="944" cy="647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8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83990" name="Rectangle 108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ru-RU" sz="14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  <a:t>Постановление Конституционного Суда Росс</a:t>
              </a:r>
              <a:r>
                <a:rPr lang="ru-RU" sz="1400" b="1">
                  <a:solidFill>
                    <a:schemeClr val="tx2"/>
                  </a:solidFill>
                  <a:latin typeface="Times New Roman" pitchFamily="18" charset="0"/>
                  <a:sym typeface="Lucida Grande"/>
                </a:rPr>
                <a:t>ийск</a:t>
              </a:r>
              <a:r>
                <a:rPr lang="ru-RU" sz="14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  <a:t>ой Федерации</a:t>
              </a:r>
              <a:br>
                <a:rPr lang="ru-RU" sz="14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</a:br>
              <a:r>
                <a:rPr lang="ru-RU" sz="14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  <a:t> </a:t>
              </a:r>
              <a:r>
                <a:rPr lang="ru-RU" sz="1400" b="1">
                  <a:solidFill>
                    <a:schemeClr val="tx2"/>
                  </a:solidFill>
                  <a:latin typeface="Times New Roman" pitchFamily="18" charset="0"/>
                  <a:sym typeface="Gill Sans"/>
                </a:rPr>
                <a:t>от 02.03.2010 № 5-П</a:t>
              </a:r>
              <a:endParaRPr lang="en-US" sz="1400" b="1">
                <a:solidFill>
                  <a:schemeClr val="tx2"/>
                </a:solidFill>
                <a:latin typeface="Times New Roman" pitchFamily="18" charset="0"/>
                <a:sym typeface="Gill Sans"/>
              </a:endParaRPr>
            </a:p>
          </p:txBody>
        </p:sp>
      </p:grpSp>
      <p:grpSp>
        <p:nvGrpSpPr>
          <p:cNvPr id="83976" name="Group 106"/>
          <p:cNvGrpSpPr>
            <a:grpSpLocks/>
          </p:cNvGrpSpPr>
          <p:nvPr/>
        </p:nvGrpSpPr>
        <p:grpSpPr bwMode="auto">
          <a:xfrm>
            <a:off x="323850" y="5300663"/>
            <a:ext cx="1295400" cy="865187"/>
            <a:chOff x="0" y="0"/>
            <a:chExt cx="944" cy="647"/>
          </a:xfrm>
        </p:grpSpPr>
        <p:sp>
          <p:nvSpPr>
            <p:cNvPr id="83987" name="AutoShape 107"/>
            <p:cNvSpPr>
              <a:spLocks/>
            </p:cNvSpPr>
            <p:nvPr/>
          </p:nvSpPr>
          <p:spPr bwMode="auto">
            <a:xfrm>
              <a:off x="0" y="0"/>
              <a:ext cx="944" cy="647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8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83988" name="Rectangle 108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ru-RU" sz="16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  <a:t>п. 2 ст. 155</a:t>
              </a:r>
              <a:br>
                <a:rPr lang="ru-RU" sz="16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</a:br>
              <a:r>
                <a:rPr lang="ru-RU" sz="16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  <a:t>п. 2, 3 ст. 156 </a:t>
              </a:r>
              <a:br>
                <a:rPr lang="ru-RU" sz="16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</a:br>
              <a:r>
                <a:rPr lang="ru-RU" sz="16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  <a:t>БК РФ</a:t>
              </a:r>
              <a:endParaRPr lang="en-US" sz="1600" b="1">
                <a:solidFill>
                  <a:srgbClr val="1F497D"/>
                </a:solidFill>
                <a:latin typeface="Times New Roman" pitchFamily="18" charset="0"/>
                <a:sym typeface="Lucida Grande"/>
              </a:endParaRPr>
            </a:p>
          </p:txBody>
        </p:sp>
      </p:grpSp>
      <p:grpSp>
        <p:nvGrpSpPr>
          <p:cNvPr id="83977" name="Group 106"/>
          <p:cNvGrpSpPr>
            <a:grpSpLocks/>
          </p:cNvGrpSpPr>
          <p:nvPr/>
        </p:nvGrpSpPr>
        <p:grpSpPr bwMode="auto">
          <a:xfrm>
            <a:off x="2051050" y="5013325"/>
            <a:ext cx="2016125" cy="1584325"/>
            <a:chOff x="0" y="0"/>
            <a:chExt cx="944" cy="647"/>
          </a:xfrm>
        </p:grpSpPr>
        <p:sp>
          <p:nvSpPr>
            <p:cNvPr id="83985" name="AutoShape 107"/>
            <p:cNvSpPr>
              <a:spLocks/>
            </p:cNvSpPr>
            <p:nvPr/>
          </p:nvSpPr>
          <p:spPr bwMode="auto">
            <a:xfrm>
              <a:off x="0" y="0"/>
              <a:ext cx="944" cy="647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8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83986" name="Rectangle 108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ru-RU" sz="14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  <a:t>Постановление Конституционного Суда Росс</a:t>
              </a:r>
              <a:r>
                <a:rPr lang="ru-RU" sz="1400" b="1">
                  <a:solidFill>
                    <a:schemeClr val="tx2"/>
                  </a:solidFill>
                  <a:latin typeface="Times New Roman" pitchFamily="18" charset="0"/>
                  <a:sym typeface="Lucida Grande"/>
                </a:rPr>
                <a:t>ийск</a:t>
              </a:r>
              <a:r>
                <a:rPr lang="ru-RU" sz="14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  <a:t>ой Федерации</a:t>
              </a:r>
              <a:br>
                <a:rPr lang="ru-RU" sz="14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</a:br>
              <a:r>
                <a:rPr lang="ru-RU" sz="14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  <a:t> </a:t>
              </a:r>
              <a:r>
                <a:rPr lang="ru-RU" sz="1400" b="1">
                  <a:solidFill>
                    <a:schemeClr val="tx2"/>
                  </a:solidFill>
                  <a:latin typeface="Times New Roman" pitchFamily="18" charset="0"/>
                  <a:sym typeface="Gill Sans"/>
                </a:rPr>
                <a:t>от 17.06.2004 № 12-П</a:t>
              </a:r>
              <a:endParaRPr lang="en-US" sz="1400" b="1">
                <a:solidFill>
                  <a:schemeClr val="tx2"/>
                </a:solidFill>
                <a:latin typeface="Times New Roman" pitchFamily="18" charset="0"/>
                <a:sym typeface="Gill Sans"/>
              </a:endParaRPr>
            </a:p>
          </p:txBody>
        </p:sp>
      </p:grpSp>
      <p:sp>
        <p:nvSpPr>
          <p:cNvPr id="83978" name="Line 43"/>
          <p:cNvSpPr>
            <a:spLocks noChangeShapeType="1"/>
          </p:cNvSpPr>
          <p:nvPr/>
        </p:nvSpPr>
        <p:spPr bwMode="auto">
          <a:xfrm>
            <a:off x="1692275" y="5876925"/>
            <a:ext cx="287338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3979" name="Line 44"/>
          <p:cNvSpPr>
            <a:spLocks noChangeShapeType="1"/>
          </p:cNvSpPr>
          <p:nvPr/>
        </p:nvSpPr>
        <p:spPr bwMode="auto">
          <a:xfrm>
            <a:off x="4140200" y="5876925"/>
            <a:ext cx="287338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3980" name="Line 45"/>
          <p:cNvSpPr>
            <a:spLocks noChangeShapeType="1"/>
          </p:cNvSpPr>
          <p:nvPr/>
        </p:nvSpPr>
        <p:spPr bwMode="auto">
          <a:xfrm>
            <a:off x="1692275" y="4005263"/>
            <a:ext cx="287338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3981" name="Line 46"/>
          <p:cNvSpPr>
            <a:spLocks noChangeShapeType="1"/>
          </p:cNvSpPr>
          <p:nvPr/>
        </p:nvSpPr>
        <p:spPr bwMode="auto">
          <a:xfrm>
            <a:off x="4140200" y="4005263"/>
            <a:ext cx="287338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3982" name="Line 47"/>
          <p:cNvSpPr>
            <a:spLocks noChangeShapeType="1"/>
          </p:cNvSpPr>
          <p:nvPr/>
        </p:nvSpPr>
        <p:spPr bwMode="auto">
          <a:xfrm>
            <a:off x="1692275" y="2349500"/>
            <a:ext cx="287338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3983" name="Line 48"/>
          <p:cNvSpPr>
            <a:spLocks noChangeShapeType="1"/>
          </p:cNvSpPr>
          <p:nvPr/>
        </p:nvSpPr>
        <p:spPr bwMode="auto">
          <a:xfrm>
            <a:off x="4140200" y="2349500"/>
            <a:ext cx="287338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83984" name="Picture 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005" name="Rectangle 2"/>
          <p:cNvSpPr>
            <a:spLocks/>
          </p:cNvSpPr>
          <p:nvPr/>
        </p:nvSpPr>
        <p:spPr bwMode="auto">
          <a:xfrm>
            <a:off x="8747125" y="6526213"/>
            <a:ext cx="4333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000" b="1">
                <a:latin typeface="Times New Roman" pitchFamily="18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3" name="Group 106"/>
          <p:cNvGrpSpPr>
            <a:grpSpLocks/>
          </p:cNvGrpSpPr>
          <p:nvPr/>
        </p:nvGrpSpPr>
        <p:grpSpPr bwMode="auto">
          <a:xfrm>
            <a:off x="250825" y="2276475"/>
            <a:ext cx="2160588" cy="2592388"/>
            <a:chOff x="0" y="0"/>
            <a:chExt cx="944" cy="647"/>
          </a:xfrm>
        </p:grpSpPr>
        <p:sp>
          <p:nvSpPr>
            <p:cNvPr id="85003" name="AutoShape 107"/>
            <p:cNvSpPr>
              <a:spLocks/>
            </p:cNvSpPr>
            <p:nvPr/>
          </p:nvSpPr>
          <p:spPr bwMode="auto">
            <a:xfrm>
              <a:off x="0" y="0"/>
              <a:ext cx="944" cy="647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42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85004" name="Rectangle 108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ru-RU" sz="17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  <a:t>Федеральный закон </a:t>
              </a:r>
              <a:br>
                <a:rPr lang="ru-RU" sz="17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</a:br>
              <a:r>
                <a:rPr lang="ru-RU" sz="17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  <a:t>«О федеральном бюджете на 2002 год»</a:t>
              </a:r>
              <a:br>
                <a:rPr lang="ru-RU" sz="17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</a:br>
              <a:endParaRPr lang="ru-RU" sz="1700" b="1">
                <a:solidFill>
                  <a:srgbClr val="1F497D"/>
                </a:solidFill>
                <a:latin typeface="Times New Roman" pitchFamily="18" charset="0"/>
                <a:sym typeface="Lucida Grande"/>
              </a:endParaRPr>
            </a:p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ru-RU" sz="17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  <a:t>Федеральный закон «О федеральном бюджете на 2003 год»</a:t>
              </a:r>
              <a:endParaRPr lang="en-US" sz="1700" b="1">
                <a:solidFill>
                  <a:srgbClr val="1F497D"/>
                </a:solidFill>
                <a:latin typeface="Times New Roman" pitchFamily="18" charset="0"/>
                <a:sym typeface="Lucida Grande"/>
              </a:endParaRPr>
            </a:p>
          </p:txBody>
        </p:sp>
      </p:grpSp>
      <p:grpSp>
        <p:nvGrpSpPr>
          <p:cNvPr id="84994" name="Group 106"/>
          <p:cNvGrpSpPr>
            <a:grpSpLocks/>
          </p:cNvGrpSpPr>
          <p:nvPr/>
        </p:nvGrpSpPr>
        <p:grpSpPr bwMode="auto">
          <a:xfrm>
            <a:off x="2771775" y="2781300"/>
            <a:ext cx="1728788" cy="1655763"/>
            <a:chOff x="0" y="0"/>
            <a:chExt cx="944" cy="647"/>
          </a:xfrm>
        </p:grpSpPr>
        <p:sp>
          <p:nvSpPr>
            <p:cNvPr id="85001" name="AutoShape 107"/>
            <p:cNvSpPr>
              <a:spLocks/>
            </p:cNvSpPr>
            <p:nvPr/>
          </p:nvSpPr>
          <p:spPr bwMode="auto">
            <a:xfrm>
              <a:off x="0" y="0"/>
              <a:ext cx="944" cy="647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ru-RU" sz="800">
                <a:solidFill>
                  <a:srgbClr val="000000"/>
                </a:solidFill>
                <a:latin typeface="Calibri" pitchFamily="34" charset="0"/>
                <a:sym typeface="Gill Sans"/>
              </a:endParaRPr>
            </a:p>
          </p:txBody>
        </p:sp>
        <p:sp>
          <p:nvSpPr>
            <p:cNvPr id="85002" name="Rectangle 108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r>
                <a:rPr lang="ru-RU" sz="14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  <a:t>Постановление Конституционного Суда Российской Федерации </a:t>
              </a:r>
              <a:br>
                <a:rPr lang="ru-RU" sz="14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</a:br>
              <a:r>
                <a:rPr lang="ru-RU" sz="1400" b="1">
                  <a:solidFill>
                    <a:srgbClr val="1F497D"/>
                  </a:solidFill>
                  <a:latin typeface="Times New Roman" pitchFamily="18" charset="0"/>
                  <a:sym typeface="Lucida Grande"/>
                </a:rPr>
                <a:t>от 23.04.2004 № 9-П</a:t>
              </a:r>
              <a:endParaRPr lang="en-US" sz="1400" b="1">
                <a:solidFill>
                  <a:srgbClr val="1F497D"/>
                </a:solidFill>
                <a:latin typeface="Times New Roman" pitchFamily="18" charset="0"/>
                <a:sym typeface="Lucida Grande"/>
              </a:endParaRPr>
            </a:p>
          </p:txBody>
        </p:sp>
      </p:grpSp>
      <p:grpSp>
        <p:nvGrpSpPr>
          <p:cNvPr id="84995" name="Group 156"/>
          <p:cNvGrpSpPr>
            <a:grpSpLocks/>
          </p:cNvGrpSpPr>
          <p:nvPr/>
        </p:nvGrpSpPr>
        <p:grpSpPr bwMode="auto">
          <a:xfrm>
            <a:off x="4860925" y="1844675"/>
            <a:ext cx="4032250" cy="3455988"/>
            <a:chOff x="0" y="0"/>
            <a:chExt cx="944" cy="624"/>
          </a:xfrm>
        </p:grpSpPr>
        <p:sp>
          <p:nvSpPr>
            <p:cNvPr id="84999" name="AutoShape 157"/>
            <p:cNvSpPr>
              <a:spLocks/>
            </p:cNvSpPr>
            <p:nvPr/>
          </p:nvSpPr>
          <p:spPr bwMode="auto">
            <a:xfrm>
              <a:off x="0" y="0"/>
              <a:ext cx="944" cy="624"/>
            </a:xfrm>
            <a:prstGeom prst="roundRect">
              <a:avLst>
                <a:gd name="adj" fmla="val 6995"/>
              </a:avLst>
            </a:prstGeom>
            <a:noFill/>
            <a:ln w="19050">
              <a:solidFill>
                <a:srgbClr val="1F497D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pPr marL="342900" indent="-342900" algn="ctr"/>
              <a:r>
                <a:rPr lang="ru-RU" sz="1600">
                  <a:solidFill>
                    <a:schemeClr val="tx2"/>
                  </a:solidFill>
                  <a:latin typeface="Times New Roman" pitchFamily="18" charset="0"/>
                  <a:sym typeface="Gill Sans"/>
                </a:rPr>
                <a:t>Признать содержащееся в Федеральном законе «О федеральном бюджете на 2002 год» и Федеральном законе </a:t>
              </a:r>
              <a:br>
                <a:rPr lang="ru-RU" sz="1600">
                  <a:solidFill>
                    <a:schemeClr val="tx2"/>
                  </a:solidFill>
                  <a:latin typeface="Times New Roman" pitchFamily="18" charset="0"/>
                  <a:sym typeface="Gill Sans"/>
                </a:rPr>
              </a:br>
              <a:r>
                <a:rPr lang="ru-RU" sz="1600">
                  <a:solidFill>
                    <a:schemeClr val="tx2"/>
                  </a:solidFill>
                  <a:latin typeface="Times New Roman" pitchFamily="18" charset="0"/>
                  <a:sym typeface="Gill Sans"/>
                </a:rPr>
                <a:t>«О федеральном бюджете на 2003 год» положения не соответствующие Конституции Российской Федерации.</a:t>
              </a:r>
            </a:p>
            <a:p>
              <a:pPr marL="342900" indent="-342900" algn="ctr"/>
              <a:r>
                <a:rPr lang="ru-RU" sz="1600">
                  <a:solidFill>
                    <a:schemeClr val="tx2"/>
                  </a:solidFill>
                  <a:latin typeface="Times New Roman" pitchFamily="18" charset="0"/>
                  <a:sym typeface="Gill Sans"/>
                </a:rPr>
                <a:t>Федеральный закон о федеральном бюджете как таковой не порождает и не отменяет прав и обязательств и потому не может в качестве lex posterior (последующего закона) изменять положения других федеральных законов, и тем более - лишать их юридической силы.</a:t>
              </a:r>
            </a:p>
          </p:txBody>
        </p:sp>
        <p:sp>
          <p:nvSpPr>
            <p:cNvPr id="85000" name="Rectangle 158"/>
            <p:cNvSpPr>
              <a:spLocks/>
            </p:cNvSpPr>
            <p:nvPr/>
          </p:nvSpPr>
          <p:spPr bwMode="auto">
            <a:xfrm>
              <a:off x="2" y="95"/>
              <a:ext cx="940" cy="45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algn="ctr">
                <a:lnSpc>
                  <a:spcPct val="90000"/>
                </a:lnSpc>
                <a:spcBef>
                  <a:spcPts val="763"/>
                </a:spcBef>
              </a:pPr>
              <a:endParaRPr lang="en-US" sz="1600" b="1" i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  <a:sym typeface="Lucida Grande"/>
              </a:endParaRPr>
            </a:p>
          </p:txBody>
        </p:sp>
      </p:grpSp>
      <p:sp>
        <p:nvSpPr>
          <p:cNvPr id="84996" name="Line 13"/>
          <p:cNvSpPr>
            <a:spLocks noChangeShapeType="1"/>
          </p:cNvSpPr>
          <p:nvPr/>
        </p:nvSpPr>
        <p:spPr bwMode="auto">
          <a:xfrm>
            <a:off x="2411413" y="3644900"/>
            <a:ext cx="28733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84997" name="Line 14"/>
          <p:cNvSpPr>
            <a:spLocks noChangeShapeType="1"/>
          </p:cNvSpPr>
          <p:nvPr/>
        </p:nvSpPr>
        <p:spPr bwMode="auto">
          <a:xfrm>
            <a:off x="4500563" y="3644900"/>
            <a:ext cx="287337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84998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6" name="Rectangle 2"/>
          <p:cNvSpPr>
            <a:spLocks/>
          </p:cNvSpPr>
          <p:nvPr/>
        </p:nvSpPr>
        <p:spPr bwMode="auto">
          <a:xfrm>
            <a:off x="8747125" y="6526213"/>
            <a:ext cx="433388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000" b="1">
                <a:latin typeface="Times New Roman" pitchFamily="18" charset="0"/>
              </a:rPr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28688" y="2643188"/>
            <a:ext cx="7453312" cy="855662"/>
          </a:xfrm>
        </p:spPr>
        <p:txBody>
          <a:bodyPr lIns="91429" tIns="45715" rIns="91429" bIns="45715">
            <a:normAutofit/>
          </a:bodyPr>
          <a:lstStyle/>
          <a:p>
            <a:pPr algn="ctr">
              <a:lnSpc>
                <a:spcPct val="80000"/>
              </a:lnSpc>
              <a:buFontTx/>
              <a:buNone/>
              <a:defRPr/>
            </a:pPr>
            <a:r>
              <a:rPr lang="ru-RU" sz="4200" b="1" smtClean="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  <a:r>
              <a:rPr lang="ru-RU" sz="4200" b="1" i="1" smtClean="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smtClean="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ВНИМАНИЕ!</a:t>
            </a:r>
          </a:p>
        </p:txBody>
      </p:sp>
      <p:sp>
        <p:nvSpPr>
          <p:cNvPr id="86018" name="Номер слайда 4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sz="1400">
              <a:latin typeface="Calibri" pitchFamily="34" charset="0"/>
            </a:endParaRPr>
          </a:p>
        </p:txBody>
      </p:sp>
      <p:sp>
        <p:nvSpPr>
          <p:cNvPr id="23557" name="Номер слайда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dirty="0">
              <a:solidFill>
                <a:schemeClr val="tx1">
                  <a:tint val="75000"/>
                </a:schemeClr>
              </a:solidFill>
              <a:latin typeface="Arial" pitchFamily="34" charset="0"/>
            </a:endParaRPr>
          </a:p>
        </p:txBody>
      </p:sp>
      <p:pic>
        <p:nvPicPr>
          <p:cNvPr id="86020" name="Picture 38" descr="ЛОГ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76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/>
          </p:cNvSpPr>
          <p:nvPr/>
        </p:nvSpPr>
        <p:spPr bwMode="auto">
          <a:xfrm>
            <a:off x="2409825" y="742950"/>
            <a:ext cx="4826000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 anchor="ctr"/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70C0"/>
                </a:solidFill>
                <a:latin typeface="Times New Roman" pitchFamily="18" charset="0"/>
              </a:rPr>
              <a:t>Бюджетные реформы 2000-2015 годов</a:t>
            </a:r>
          </a:p>
        </p:txBody>
      </p:sp>
      <p:sp>
        <p:nvSpPr>
          <p:cNvPr id="64" name="AutoShape 32"/>
          <p:cNvSpPr>
            <a:spLocks noChangeArrowheads="1"/>
          </p:cNvSpPr>
          <p:nvPr/>
        </p:nvSpPr>
        <p:spPr bwMode="auto">
          <a:xfrm>
            <a:off x="85726" y="1590463"/>
            <a:ext cx="844028" cy="1487754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vert270" wrap="none" anchor="ctr"/>
          <a:lstStyle/>
          <a:p>
            <a:pPr algn="ctr" eaLnBrk="0" hangingPunct="0">
              <a:lnSpc>
                <a:spcPts val="1800"/>
              </a:lnSpc>
              <a:defRPr/>
            </a:pP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Бюджетные </a:t>
            </a:r>
            <a:r>
              <a:rPr lang="fr-FR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реформы</a:t>
            </a:r>
            <a:r>
              <a:rPr lang="fr-FR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fr-FR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государства</a:t>
            </a:r>
            <a:endParaRPr lang="en-US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395" name="AutoShape 33"/>
          <p:cNvGrpSpPr>
            <a:grpSpLocks/>
          </p:cNvGrpSpPr>
          <p:nvPr/>
        </p:nvGrpSpPr>
        <p:grpSpPr bwMode="auto">
          <a:xfrm>
            <a:off x="34925" y="3213100"/>
            <a:ext cx="936625" cy="1727200"/>
            <a:chOff x="115" y="2089"/>
            <a:chExt cx="857" cy="1037"/>
          </a:xfrm>
        </p:grpSpPr>
        <p:pic>
          <p:nvPicPr>
            <p:cNvPr id="59455" name="AutoShape 33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5" y="2089"/>
              <a:ext cx="857" cy="1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" name="Text Box 20"/>
            <p:cNvSpPr txBox="1">
              <a:spLocks noChangeArrowheads="1"/>
            </p:cNvSpPr>
            <p:nvPr/>
          </p:nvSpPr>
          <p:spPr bwMode="auto">
            <a:xfrm>
              <a:off x="196" y="2152"/>
              <a:ext cx="696" cy="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/>
              <a:ext uri="{91240B29-F687-4F45-9708-019B960494DF}"/>
            </a:extLst>
          </p:spPr>
          <p:txBody>
            <a:bodyPr vert="vert270"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0" hangingPunct="0">
                <a:defRPr/>
              </a:pPr>
              <a:endParaRPr lang="ru-RU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lnSpc>
                  <a:spcPts val="1800"/>
                </a:lnSpc>
                <a:defRPr/>
              </a:pPr>
              <a:r>
                <a:rPr lang="ru-RU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Основные</a:t>
              </a:r>
              <a:r>
                <a:rPr lang="fr-FR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fr-FR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fr-FR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цели</a:t>
              </a:r>
              <a:r>
                <a:rPr lang="fr-FR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/>
              </a:r>
              <a:br>
                <a:rPr lang="fr-FR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fr-FR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реформ</a:t>
              </a:r>
              <a:endParaRPr lang="fr-FR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endParaRPr lang="en-US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8" name="AutoShape 13"/>
          <p:cNvSpPr>
            <a:spLocks noChangeArrowheads="1"/>
          </p:cNvSpPr>
          <p:nvPr/>
        </p:nvSpPr>
        <p:spPr bwMode="auto">
          <a:xfrm>
            <a:off x="971550" y="1844675"/>
            <a:ext cx="8172450" cy="755650"/>
          </a:xfrm>
          <a:prstGeom prst="homePlate">
            <a:avLst>
              <a:gd name="adj" fmla="val 101478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fr-FR" sz="2000">
              <a:solidFill>
                <a:srgbClr val="DAEDEF">
                  <a:lumMod val="60000"/>
                  <a:lumOff val="4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7" name="Rectangle 3"/>
          <p:cNvSpPr>
            <a:spLocks noChangeArrowheads="1"/>
          </p:cNvSpPr>
          <p:nvPr/>
        </p:nvSpPr>
        <p:spPr bwMode="auto">
          <a:xfrm>
            <a:off x="1187450" y="1196975"/>
            <a:ext cx="433388" cy="5183188"/>
          </a:xfrm>
          <a:prstGeom prst="rect">
            <a:avLst/>
          </a:prstGeom>
          <a:solidFill>
            <a:srgbClr val="C0C0C0">
              <a:alpha val="30196"/>
            </a:srgbClr>
          </a:solid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200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8" name="Rectangle 3"/>
          <p:cNvSpPr>
            <a:spLocks noChangeArrowheads="1"/>
          </p:cNvSpPr>
          <p:nvPr/>
        </p:nvSpPr>
        <p:spPr bwMode="auto">
          <a:xfrm>
            <a:off x="1692275" y="1196975"/>
            <a:ext cx="431800" cy="5184775"/>
          </a:xfrm>
          <a:prstGeom prst="rect">
            <a:avLst/>
          </a:prstGeom>
          <a:solidFill>
            <a:srgbClr val="C0C0C0">
              <a:alpha val="30196"/>
            </a:srgbClr>
          </a:solid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200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9" name="Rectangle 3"/>
          <p:cNvSpPr>
            <a:spLocks noChangeArrowheads="1"/>
          </p:cNvSpPr>
          <p:nvPr/>
        </p:nvSpPr>
        <p:spPr bwMode="auto">
          <a:xfrm>
            <a:off x="3203575" y="1196975"/>
            <a:ext cx="431800" cy="5183188"/>
          </a:xfrm>
          <a:prstGeom prst="rect">
            <a:avLst/>
          </a:prstGeom>
          <a:solidFill>
            <a:srgbClr val="C0C0C0">
              <a:alpha val="30196"/>
            </a:srgbClr>
          </a:solid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200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0" name="Rectangle 3"/>
          <p:cNvSpPr>
            <a:spLocks noChangeArrowheads="1"/>
          </p:cNvSpPr>
          <p:nvPr/>
        </p:nvSpPr>
        <p:spPr bwMode="auto">
          <a:xfrm>
            <a:off x="2195513" y="1196975"/>
            <a:ext cx="431800" cy="5183188"/>
          </a:xfrm>
          <a:prstGeom prst="rect">
            <a:avLst/>
          </a:prstGeom>
          <a:solidFill>
            <a:srgbClr val="C0C0C0">
              <a:alpha val="30196"/>
            </a:srgbClr>
          </a:solid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200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1" name="Rectangle 3"/>
          <p:cNvSpPr>
            <a:spLocks noChangeArrowheads="1"/>
          </p:cNvSpPr>
          <p:nvPr/>
        </p:nvSpPr>
        <p:spPr bwMode="auto">
          <a:xfrm>
            <a:off x="2700338" y="1196975"/>
            <a:ext cx="431800" cy="5183188"/>
          </a:xfrm>
          <a:prstGeom prst="rect">
            <a:avLst/>
          </a:prstGeom>
          <a:solidFill>
            <a:srgbClr val="C0C0C0">
              <a:alpha val="30196"/>
            </a:srgbClr>
          </a:solid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200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2" name="Rectangle 3"/>
          <p:cNvSpPr>
            <a:spLocks noChangeArrowheads="1"/>
          </p:cNvSpPr>
          <p:nvPr/>
        </p:nvSpPr>
        <p:spPr bwMode="auto">
          <a:xfrm>
            <a:off x="3708400" y="1196975"/>
            <a:ext cx="433388" cy="5181600"/>
          </a:xfrm>
          <a:prstGeom prst="rect">
            <a:avLst/>
          </a:prstGeom>
          <a:solidFill>
            <a:srgbClr val="C0C0C0">
              <a:alpha val="30196"/>
            </a:srgbClr>
          </a:solid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200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3" name="Rectangle 3"/>
          <p:cNvSpPr>
            <a:spLocks noChangeArrowheads="1"/>
          </p:cNvSpPr>
          <p:nvPr/>
        </p:nvSpPr>
        <p:spPr bwMode="auto">
          <a:xfrm>
            <a:off x="4211638" y="1196975"/>
            <a:ext cx="431800" cy="5181600"/>
          </a:xfrm>
          <a:prstGeom prst="rect">
            <a:avLst/>
          </a:prstGeom>
          <a:solidFill>
            <a:srgbClr val="C0C0C0">
              <a:alpha val="30196"/>
            </a:srgbClr>
          </a:solid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200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4" name="Rectangle 3"/>
          <p:cNvSpPr>
            <a:spLocks noChangeArrowheads="1"/>
          </p:cNvSpPr>
          <p:nvPr/>
        </p:nvSpPr>
        <p:spPr bwMode="auto">
          <a:xfrm>
            <a:off x="4716463" y="1196975"/>
            <a:ext cx="431800" cy="5181600"/>
          </a:xfrm>
          <a:prstGeom prst="rect">
            <a:avLst/>
          </a:prstGeom>
          <a:solidFill>
            <a:srgbClr val="C0C0C0">
              <a:alpha val="30196"/>
            </a:srgbClr>
          </a:solid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200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5" name="Rectangle 3"/>
          <p:cNvSpPr>
            <a:spLocks noChangeArrowheads="1"/>
          </p:cNvSpPr>
          <p:nvPr/>
        </p:nvSpPr>
        <p:spPr bwMode="auto">
          <a:xfrm>
            <a:off x="5219700" y="1196975"/>
            <a:ext cx="431800" cy="5181600"/>
          </a:xfrm>
          <a:prstGeom prst="rect">
            <a:avLst/>
          </a:prstGeom>
          <a:solidFill>
            <a:srgbClr val="C0C0C0">
              <a:alpha val="30196"/>
            </a:srgbClr>
          </a:solid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200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6" name="Rectangle 3"/>
          <p:cNvSpPr>
            <a:spLocks noChangeArrowheads="1"/>
          </p:cNvSpPr>
          <p:nvPr/>
        </p:nvSpPr>
        <p:spPr bwMode="auto">
          <a:xfrm>
            <a:off x="5724525" y="1196975"/>
            <a:ext cx="431800" cy="5181600"/>
          </a:xfrm>
          <a:prstGeom prst="rect">
            <a:avLst/>
          </a:prstGeom>
          <a:solidFill>
            <a:srgbClr val="C0C0C0">
              <a:alpha val="30196"/>
            </a:srgbClr>
          </a:solid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200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7" name="Rectangle 3"/>
          <p:cNvSpPr>
            <a:spLocks noChangeArrowheads="1"/>
          </p:cNvSpPr>
          <p:nvPr/>
        </p:nvSpPr>
        <p:spPr bwMode="auto">
          <a:xfrm>
            <a:off x="6227763" y="1196975"/>
            <a:ext cx="503237" cy="5181600"/>
          </a:xfrm>
          <a:prstGeom prst="rect">
            <a:avLst/>
          </a:prstGeom>
          <a:solidFill>
            <a:srgbClr val="C0C0C0">
              <a:alpha val="30196"/>
            </a:srgbClr>
          </a:solid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200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8" name="Rectangle 3"/>
          <p:cNvSpPr>
            <a:spLocks noChangeArrowheads="1"/>
          </p:cNvSpPr>
          <p:nvPr/>
        </p:nvSpPr>
        <p:spPr bwMode="auto">
          <a:xfrm>
            <a:off x="6804025" y="1196975"/>
            <a:ext cx="431800" cy="5181600"/>
          </a:xfrm>
          <a:prstGeom prst="rect">
            <a:avLst/>
          </a:prstGeom>
          <a:solidFill>
            <a:srgbClr val="C0C0C0">
              <a:alpha val="30196"/>
            </a:srgbClr>
          </a:solid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200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09" name="Rectangle 3"/>
          <p:cNvSpPr>
            <a:spLocks noChangeArrowheads="1"/>
          </p:cNvSpPr>
          <p:nvPr/>
        </p:nvSpPr>
        <p:spPr bwMode="auto">
          <a:xfrm>
            <a:off x="7308850" y="1196975"/>
            <a:ext cx="431800" cy="5181600"/>
          </a:xfrm>
          <a:prstGeom prst="rect">
            <a:avLst/>
          </a:prstGeom>
          <a:solidFill>
            <a:srgbClr val="C0C0C0">
              <a:alpha val="30196"/>
            </a:srgbClr>
          </a:solid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200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0" name="Rectangle 3"/>
          <p:cNvSpPr>
            <a:spLocks noChangeArrowheads="1"/>
          </p:cNvSpPr>
          <p:nvPr/>
        </p:nvSpPr>
        <p:spPr bwMode="auto">
          <a:xfrm>
            <a:off x="7812088" y="1196975"/>
            <a:ext cx="431800" cy="5181600"/>
          </a:xfrm>
          <a:prstGeom prst="rect">
            <a:avLst/>
          </a:prstGeom>
          <a:solidFill>
            <a:srgbClr val="C0C0C0">
              <a:alpha val="30196"/>
            </a:srgbClr>
          </a:solid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200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1" name="Rectangle 3"/>
          <p:cNvSpPr>
            <a:spLocks noChangeArrowheads="1"/>
          </p:cNvSpPr>
          <p:nvPr/>
        </p:nvSpPr>
        <p:spPr bwMode="auto">
          <a:xfrm>
            <a:off x="8316913" y="1196975"/>
            <a:ext cx="431800" cy="5181600"/>
          </a:xfrm>
          <a:prstGeom prst="rect">
            <a:avLst/>
          </a:prstGeom>
          <a:solidFill>
            <a:srgbClr val="C0C0C0">
              <a:alpha val="30196"/>
            </a:srgbClr>
          </a:solidFill>
          <a:ln w="25400" algn="ctr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fr-FR" sz="200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2" name="Text Box 15"/>
          <p:cNvSpPr txBox="1">
            <a:spLocks noChangeArrowheads="1"/>
          </p:cNvSpPr>
          <p:nvPr/>
        </p:nvSpPr>
        <p:spPr bwMode="auto">
          <a:xfrm>
            <a:off x="1187450" y="1125538"/>
            <a:ext cx="341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fr-FR" sz="16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01</a:t>
            </a:r>
            <a:endParaRPr lang="en-US" sz="1600" b="1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3" name="Text Box 15"/>
          <p:cNvSpPr txBox="1">
            <a:spLocks noChangeArrowheads="1"/>
          </p:cNvSpPr>
          <p:nvPr/>
        </p:nvSpPr>
        <p:spPr bwMode="auto">
          <a:xfrm>
            <a:off x="1692275" y="1125538"/>
            <a:ext cx="341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fr-FR" sz="16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1600" b="1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4" name="Text Box 15"/>
          <p:cNvSpPr txBox="1">
            <a:spLocks noChangeArrowheads="1"/>
          </p:cNvSpPr>
          <p:nvPr/>
        </p:nvSpPr>
        <p:spPr bwMode="auto">
          <a:xfrm>
            <a:off x="2195513" y="1125538"/>
            <a:ext cx="341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fr-FR" sz="16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1600" b="1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5" name="Text Box 15"/>
          <p:cNvSpPr txBox="1">
            <a:spLocks noChangeArrowheads="1"/>
          </p:cNvSpPr>
          <p:nvPr/>
        </p:nvSpPr>
        <p:spPr bwMode="auto">
          <a:xfrm>
            <a:off x="2700338" y="1125538"/>
            <a:ext cx="341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fr-FR" sz="16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1600" b="1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6" name="Text Box 15"/>
          <p:cNvSpPr txBox="1">
            <a:spLocks noChangeArrowheads="1"/>
          </p:cNvSpPr>
          <p:nvPr/>
        </p:nvSpPr>
        <p:spPr bwMode="auto">
          <a:xfrm>
            <a:off x="3203575" y="1125538"/>
            <a:ext cx="341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fr-FR" sz="16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1600" b="1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7" name="Text Box 15"/>
          <p:cNvSpPr txBox="1">
            <a:spLocks noChangeArrowheads="1"/>
          </p:cNvSpPr>
          <p:nvPr/>
        </p:nvSpPr>
        <p:spPr bwMode="auto">
          <a:xfrm>
            <a:off x="3708400" y="1125538"/>
            <a:ext cx="341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fr-FR" sz="16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1600" b="1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8" name="Text Box 15"/>
          <p:cNvSpPr txBox="1">
            <a:spLocks noChangeArrowheads="1"/>
          </p:cNvSpPr>
          <p:nvPr/>
        </p:nvSpPr>
        <p:spPr bwMode="auto">
          <a:xfrm>
            <a:off x="4211638" y="1125538"/>
            <a:ext cx="341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fr-FR" sz="16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1600" b="1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19" name="Text Box 15"/>
          <p:cNvSpPr txBox="1">
            <a:spLocks noChangeArrowheads="1"/>
          </p:cNvSpPr>
          <p:nvPr/>
        </p:nvSpPr>
        <p:spPr bwMode="auto">
          <a:xfrm>
            <a:off x="4716463" y="1125538"/>
            <a:ext cx="341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fr-FR" sz="16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1600" b="1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20" name="Text Box 15"/>
          <p:cNvSpPr txBox="1">
            <a:spLocks noChangeArrowheads="1"/>
          </p:cNvSpPr>
          <p:nvPr/>
        </p:nvSpPr>
        <p:spPr bwMode="auto">
          <a:xfrm>
            <a:off x="5219700" y="1125538"/>
            <a:ext cx="341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fr-FR" sz="16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6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1600" b="1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21" name="Text Box 15"/>
          <p:cNvSpPr txBox="1">
            <a:spLocks noChangeArrowheads="1"/>
          </p:cNvSpPr>
          <p:nvPr/>
        </p:nvSpPr>
        <p:spPr bwMode="auto">
          <a:xfrm>
            <a:off x="5724525" y="1125538"/>
            <a:ext cx="341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en-US" sz="1600" b="1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22" name="Text Box 15"/>
          <p:cNvSpPr txBox="1">
            <a:spLocks noChangeArrowheads="1"/>
          </p:cNvSpPr>
          <p:nvPr/>
        </p:nvSpPr>
        <p:spPr bwMode="auto">
          <a:xfrm>
            <a:off x="6227763" y="1125538"/>
            <a:ext cx="341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en-US" sz="1600" b="1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23" name="Text Box 15"/>
          <p:cNvSpPr txBox="1">
            <a:spLocks noChangeArrowheads="1"/>
          </p:cNvSpPr>
          <p:nvPr/>
        </p:nvSpPr>
        <p:spPr bwMode="auto">
          <a:xfrm>
            <a:off x="6804025" y="1125538"/>
            <a:ext cx="341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en-US" sz="1600" b="1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24" name="Text Box 15"/>
          <p:cNvSpPr txBox="1">
            <a:spLocks noChangeArrowheads="1"/>
          </p:cNvSpPr>
          <p:nvPr/>
        </p:nvSpPr>
        <p:spPr bwMode="auto">
          <a:xfrm>
            <a:off x="7308850" y="1125538"/>
            <a:ext cx="3413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1600" b="1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25" name="Text Box 15"/>
          <p:cNvSpPr txBox="1">
            <a:spLocks noChangeArrowheads="1"/>
          </p:cNvSpPr>
          <p:nvPr/>
        </p:nvSpPr>
        <p:spPr bwMode="auto">
          <a:xfrm>
            <a:off x="7812088" y="1125538"/>
            <a:ext cx="341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en-US" sz="1600" b="1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26" name="Text Box 15"/>
          <p:cNvSpPr txBox="1">
            <a:spLocks noChangeArrowheads="1"/>
          </p:cNvSpPr>
          <p:nvPr/>
        </p:nvSpPr>
        <p:spPr bwMode="auto">
          <a:xfrm>
            <a:off x="8316913" y="1125538"/>
            <a:ext cx="3413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ru-RU" sz="1600" b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en-US" sz="1600" b="1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43"/>
          <p:cNvSpPr>
            <a:spLocks noChangeArrowheads="1"/>
          </p:cNvSpPr>
          <p:nvPr/>
        </p:nvSpPr>
        <p:spPr bwMode="auto">
          <a:xfrm>
            <a:off x="2268538" y="1628775"/>
            <a:ext cx="1295400" cy="1079500"/>
          </a:xfrm>
          <a:prstGeom prst="rect">
            <a:avLst/>
          </a:prstGeom>
          <a:gradFill rotWithShape="1">
            <a:gsLst>
              <a:gs pos="0">
                <a:srgbClr val="FFFFFF">
                  <a:alpha val="60001"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indent="-3175" algn="ctr" eaLnBrk="0" hangingPunct="0">
              <a:defRPr/>
            </a:pP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</a:p>
          <a:p>
            <a:pPr indent="-3175" algn="ctr" eaLnBrk="0" hangingPunct="0">
              <a:defRPr/>
            </a:pP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</a:p>
          <a:p>
            <a:pPr indent="-3175" algn="ctr" eaLnBrk="0" hangingPunct="0">
              <a:defRPr/>
            </a:pP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бюджетного</a:t>
            </a:r>
          </a:p>
          <a:p>
            <a:pPr indent="-3175" algn="ctr" eaLnBrk="0" hangingPunct="0">
              <a:defRPr/>
            </a:pP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федерализма</a:t>
            </a:r>
            <a:endParaRPr lang="fr-FR" sz="1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43"/>
          <p:cNvSpPr>
            <a:spLocks noChangeArrowheads="1"/>
          </p:cNvSpPr>
          <p:nvPr/>
        </p:nvSpPr>
        <p:spPr bwMode="auto">
          <a:xfrm>
            <a:off x="1042988" y="1628775"/>
            <a:ext cx="1225550" cy="1079500"/>
          </a:xfrm>
          <a:prstGeom prst="rect">
            <a:avLst/>
          </a:prstGeom>
          <a:gradFill rotWithShape="1">
            <a:gsLst>
              <a:gs pos="0">
                <a:srgbClr val="FFFFFF">
                  <a:alpha val="59000"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indent="-3175" algn="ctr" eaLnBrk="0" hangingPunct="0">
              <a:defRPr/>
            </a:pP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Развитие</a:t>
            </a:r>
            <a:r>
              <a:rPr lang="ru-RU" sz="8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-3175" algn="ctr" eaLnBrk="0" hangingPunct="0">
              <a:defRPr/>
            </a:pP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системы</a:t>
            </a:r>
          </a:p>
          <a:p>
            <a:pPr indent="-3175" algn="ctr" eaLnBrk="0" hangingPunct="0">
              <a:defRPr/>
            </a:pP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Федерального</a:t>
            </a:r>
          </a:p>
          <a:p>
            <a:pPr indent="-3175" algn="ctr" eaLnBrk="0" hangingPunct="0">
              <a:defRPr/>
            </a:pP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казначейства</a:t>
            </a:r>
            <a:endParaRPr lang="fr-FR" sz="1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Rectangle 43"/>
          <p:cNvSpPr>
            <a:spLocks noChangeArrowheads="1"/>
          </p:cNvSpPr>
          <p:nvPr/>
        </p:nvSpPr>
        <p:spPr bwMode="auto">
          <a:xfrm>
            <a:off x="3563938" y="1628775"/>
            <a:ext cx="1079500" cy="1079500"/>
          </a:xfrm>
          <a:prstGeom prst="rect">
            <a:avLst/>
          </a:prstGeom>
          <a:gradFill rotWithShape="1">
            <a:gsLst>
              <a:gs pos="0">
                <a:srgbClr val="FFFFFF">
                  <a:alpha val="60001"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indent="-3175" algn="ctr" eaLnBrk="0" hangingPunct="0">
              <a:defRPr/>
            </a:pP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Реформа </a:t>
            </a:r>
          </a:p>
          <a:p>
            <a:pPr indent="-3175" algn="ctr" eaLnBrk="0" hangingPunct="0">
              <a:defRPr/>
            </a:pP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бюджетного</a:t>
            </a:r>
          </a:p>
          <a:p>
            <a:pPr indent="-3175" algn="ctr" eaLnBrk="0" hangingPunct="0">
              <a:defRPr/>
            </a:pP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процесса</a:t>
            </a:r>
            <a:endParaRPr lang="fr-FR" sz="1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Rectangle 43"/>
          <p:cNvSpPr>
            <a:spLocks noChangeArrowheads="1"/>
          </p:cNvSpPr>
          <p:nvPr/>
        </p:nvSpPr>
        <p:spPr bwMode="auto">
          <a:xfrm>
            <a:off x="4643438" y="1628775"/>
            <a:ext cx="1223962" cy="1079500"/>
          </a:xfrm>
          <a:prstGeom prst="rect">
            <a:avLst/>
          </a:prstGeom>
          <a:gradFill rotWithShape="1">
            <a:gsLst>
              <a:gs pos="0">
                <a:srgbClr val="FFFFFF">
                  <a:alpha val="60001"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indent="-3175" algn="ctr" eaLnBrk="0" hangingPunct="0">
              <a:defRPr/>
            </a:pP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Реформа </a:t>
            </a:r>
          </a:p>
          <a:p>
            <a:pPr indent="-3175" algn="ctr" eaLnBrk="0" hangingPunct="0">
              <a:defRPr/>
            </a:pP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бюджетной</a:t>
            </a:r>
          </a:p>
          <a:p>
            <a:pPr indent="-3175" algn="ctr" eaLnBrk="0" hangingPunct="0">
              <a:defRPr/>
            </a:pP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сети</a:t>
            </a:r>
            <a:endParaRPr lang="fr-FR" sz="1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43"/>
          <p:cNvSpPr>
            <a:spLocks noChangeArrowheads="1"/>
          </p:cNvSpPr>
          <p:nvPr/>
        </p:nvSpPr>
        <p:spPr bwMode="auto">
          <a:xfrm>
            <a:off x="7308850" y="1628775"/>
            <a:ext cx="1655763" cy="1079500"/>
          </a:xfrm>
          <a:prstGeom prst="rect">
            <a:avLst/>
          </a:prstGeom>
          <a:gradFill rotWithShape="1">
            <a:gsLst>
              <a:gs pos="0">
                <a:srgbClr val="FFFFFF">
                  <a:alpha val="60001"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indent="-3175" algn="ctr" eaLnBrk="0" hangingPunct="0">
              <a:defRPr/>
            </a:pPr>
            <a:r>
              <a:rPr lang="ru-RU" sz="13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Государственная программа управления государственными финансами</a:t>
            </a:r>
            <a:endParaRPr lang="fr-FR" sz="13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32" name="AutoShape 35"/>
          <p:cNvSpPr>
            <a:spLocks noChangeArrowheads="1"/>
          </p:cNvSpPr>
          <p:nvPr/>
        </p:nvSpPr>
        <p:spPr bwMode="auto">
          <a:xfrm>
            <a:off x="1042988" y="3284538"/>
            <a:ext cx="1225550" cy="1655762"/>
          </a:xfrm>
          <a:prstGeom prst="foldedCorner">
            <a:avLst>
              <a:gd name="adj" fmla="val 12500"/>
            </a:avLst>
          </a:prstGeom>
          <a:noFill/>
          <a:ln w="19050" algn="ctr">
            <a:solidFill>
              <a:srgbClr val="3B3B64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buFontTx/>
              <a:buChar char="•"/>
            </a:pPr>
            <a:r>
              <a:rPr lang="ru-RU" sz="1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Полный охват денежных операций </a:t>
            </a:r>
            <a:br>
              <a:rPr lang="ru-RU" sz="1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1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Создание механизма </a:t>
            </a:r>
            <a:r>
              <a:rPr lang="en-US" sz="1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управления единым счетом</a:t>
            </a:r>
          </a:p>
        </p:txBody>
      </p:sp>
      <p:sp>
        <p:nvSpPr>
          <p:cNvPr id="59433" name="AutoShape 36"/>
          <p:cNvSpPr>
            <a:spLocks noChangeArrowheads="1"/>
          </p:cNvSpPr>
          <p:nvPr/>
        </p:nvSpPr>
        <p:spPr bwMode="auto">
          <a:xfrm>
            <a:off x="2268538" y="3284538"/>
            <a:ext cx="1223962" cy="1655762"/>
          </a:xfrm>
          <a:prstGeom prst="foldedCorner">
            <a:avLst>
              <a:gd name="adj" fmla="val 12500"/>
            </a:avLst>
          </a:prstGeom>
          <a:noFill/>
          <a:ln w="19050" algn="ctr">
            <a:solidFill>
              <a:srgbClr val="3B3B64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buFontTx/>
              <a:buChar char="•"/>
            </a:pPr>
            <a:r>
              <a:rPr lang="ru-RU" sz="1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Разграничение полномочий</a:t>
            </a:r>
          </a:p>
          <a:p>
            <a:pPr eaLnBrk="0" hangingPunct="0">
              <a:buFontTx/>
              <a:buChar char="•"/>
            </a:pPr>
            <a:endParaRPr lang="ru-RU" sz="11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Разграничение обязательств </a:t>
            </a:r>
            <a:br>
              <a:rPr lang="ru-RU" sz="1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доходных источников ППО</a:t>
            </a:r>
            <a:endParaRPr lang="fr-FR" sz="11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34" name="AutoShape 37"/>
          <p:cNvSpPr>
            <a:spLocks noChangeArrowheads="1"/>
          </p:cNvSpPr>
          <p:nvPr/>
        </p:nvSpPr>
        <p:spPr bwMode="auto">
          <a:xfrm>
            <a:off x="3492500" y="3284538"/>
            <a:ext cx="1295400" cy="1655762"/>
          </a:xfrm>
          <a:prstGeom prst="foldedCorner">
            <a:avLst>
              <a:gd name="adj" fmla="val 12500"/>
            </a:avLst>
          </a:prstGeom>
          <a:noFill/>
          <a:ln w="19050" algn="ctr">
            <a:solidFill>
              <a:srgbClr val="3B3B64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buFontTx/>
              <a:buChar char="•"/>
            </a:pPr>
            <a:r>
              <a:rPr lang="ru-RU" sz="1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Среднесрочное финансовое планирование</a:t>
            </a:r>
            <a:br>
              <a:rPr lang="ru-RU" sz="1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1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Бюджетирование ориентированное на результат</a:t>
            </a:r>
            <a:endParaRPr lang="fr-FR" sz="11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35" name="AutoShape 37"/>
          <p:cNvSpPr>
            <a:spLocks noChangeArrowheads="1"/>
          </p:cNvSpPr>
          <p:nvPr/>
        </p:nvSpPr>
        <p:spPr bwMode="auto">
          <a:xfrm>
            <a:off x="4787900" y="3284538"/>
            <a:ext cx="1296988" cy="1655762"/>
          </a:xfrm>
          <a:prstGeom prst="foldedCorner">
            <a:avLst>
              <a:gd name="adj" fmla="val 12500"/>
            </a:avLst>
          </a:prstGeom>
          <a:noFill/>
          <a:ln w="19050" algn="ctr">
            <a:solidFill>
              <a:srgbClr val="3B3B64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buFontTx/>
              <a:buChar char="•"/>
            </a:pPr>
            <a:r>
              <a:rPr lang="ru-RU" sz="1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Изменение типа учреждений</a:t>
            </a:r>
            <a:br>
              <a:rPr lang="ru-RU" sz="1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1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Нормативное</a:t>
            </a:r>
          </a:p>
          <a:p>
            <a:pPr eaLnBrk="0" hangingPunct="0">
              <a:buFontTx/>
              <a:buChar char="•"/>
            </a:pPr>
            <a:r>
              <a:rPr lang="ru-RU" sz="1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финансирование</a:t>
            </a:r>
            <a:br>
              <a:rPr lang="ru-RU" sz="1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1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Учет </a:t>
            </a:r>
            <a:br>
              <a:rPr lang="ru-RU" sz="1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количества услуг</a:t>
            </a:r>
            <a:endParaRPr lang="fr-FR" sz="11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3"/>
          <p:cNvSpPr>
            <a:spLocks noChangeArrowheads="1"/>
          </p:cNvSpPr>
          <p:nvPr/>
        </p:nvSpPr>
        <p:spPr bwMode="auto">
          <a:xfrm>
            <a:off x="5867400" y="1628775"/>
            <a:ext cx="1441450" cy="1079500"/>
          </a:xfrm>
          <a:prstGeom prst="rect">
            <a:avLst/>
          </a:prstGeom>
          <a:gradFill rotWithShape="1">
            <a:gsLst>
              <a:gs pos="0">
                <a:srgbClr val="FFFFFF">
                  <a:alpha val="60001"/>
                </a:srgbClr>
              </a:gs>
              <a:gs pos="100000">
                <a:srgbClr val="FFFFFF"/>
              </a:gs>
            </a:gsLst>
            <a:lin ang="5400000" scaled="1"/>
          </a:gradFill>
          <a:ln w="9525" algn="ctr">
            <a:solidFill>
              <a:schemeClr val="accent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indent="-3175" algn="ctr" eaLnBrk="0" hangingPunct="0">
              <a:defRPr/>
            </a:pP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</a:p>
          <a:p>
            <a:pPr indent="-3175" algn="ctr" eaLnBrk="0" hangingPunct="0">
              <a:defRPr/>
            </a:pP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повышения</a:t>
            </a:r>
          </a:p>
          <a:p>
            <a:pPr indent="-3175" algn="ctr" eaLnBrk="0" hangingPunct="0">
              <a:defRPr/>
            </a:pP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эффективности </a:t>
            </a:r>
          </a:p>
          <a:p>
            <a:pPr indent="-3175" algn="ctr" eaLnBrk="0" hangingPunct="0">
              <a:defRPr/>
            </a:pP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бюджетных </a:t>
            </a:r>
          </a:p>
          <a:p>
            <a:pPr indent="-3175" algn="ctr" eaLnBrk="0" hangingPunct="0">
              <a:defRPr/>
            </a:pPr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расходов</a:t>
            </a:r>
          </a:p>
        </p:txBody>
      </p:sp>
      <p:sp>
        <p:nvSpPr>
          <p:cNvPr id="59437" name="AutoShape 35"/>
          <p:cNvSpPr>
            <a:spLocks noChangeArrowheads="1"/>
          </p:cNvSpPr>
          <p:nvPr/>
        </p:nvSpPr>
        <p:spPr bwMode="auto">
          <a:xfrm>
            <a:off x="6084888" y="3284538"/>
            <a:ext cx="1295400" cy="1655762"/>
          </a:xfrm>
          <a:prstGeom prst="foldedCorner">
            <a:avLst>
              <a:gd name="adj" fmla="val 12500"/>
            </a:avLst>
          </a:prstGeom>
          <a:noFill/>
          <a:ln w="19050" algn="ctr">
            <a:solidFill>
              <a:srgbClr val="3B3B64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buFontTx/>
              <a:buChar char="•"/>
            </a:pPr>
            <a:r>
              <a:rPr lang="en-US" sz="1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Программно-целевые принципы</a:t>
            </a:r>
            <a:br>
              <a:rPr lang="ru-RU" sz="1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1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Долгосрочное планирование</a:t>
            </a:r>
            <a:br>
              <a:rPr lang="ru-RU" sz="1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fr-FR" sz="11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en-US" sz="1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Повышение прозрачности </a:t>
            </a:r>
            <a:endParaRPr lang="en-US" sz="11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38" name="AutoShape 35"/>
          <p:cNvSpPr>
            <a:spLocks noChangeArrowheads="1"/>
          </p:cNvSpPr>
          <p:nvPr/>
        </p:nvSpPr>
        <p:spPr bwMode="auto">
          <a:xfrm>
            <a:off x="7380288" y="3284538"/>
            <a:ext cx="1584325" cy="1655762"/>
          </a:xfrm>
          <a:prstGeom prst="foldedCorner">
            <a:avLst>
              <a:gd name="adj" fmla="val 12500"/>
            </a:avLst>
          </a:prstGeom>
          <a:noFill/>
          <a:ln w="19050" algn="ctr">
            <a:solidFill>
              <a:srgbClr val="3B3B64"/>
            </a:solidFill>
            <a:round/>
            <a:headEnd/>
            <a:tailEnd/>
          </a:ln>
        </p:spPr>
        <p:txBody>
          <a:bodyPr/>
          <a:lstStyle/>
          <a:p>
            <a:pPr eaLnBrk="0" hangingPunct="0">
              <a:buFontTx/>
              <a:buChar char="•"/>
            </a:pPr>
            <a:r>
              <a:rPr lang="ru-RU" sz="1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Бюджетная стратегия</a:t>
            </a:r>
            <a:br>
              <a:rPr lang="ru-RU" sz="1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1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1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Электронный бюджет</a:t>
            </a:r>
            <a:endParaRPr lang="en-US" sz="110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439" name="AutoShape 31"/>
          <p:cNvSpPr>
            <a:spLocks noChangeArrowheads="1"/>
          </p:cNvSpPr>
          <p:nvPr/>
        </p:nvSpPr>
        <p:spPr bwMode="auto">
          <a:xfrm>
            <a:off x="1187450" y="5013325"/>
            <a:ext cx="7561263" cy="558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CC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4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Отображение реформ в системе </a:t>
            </a:r>
          </a:p>
          <a:p>
            <a:pPr algn="ctr" eaLnBrk="0" hangingPunct="0"/>
            <a:r>
              <a:rPr lang="ru-RU" sz="1400" b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финансовой информации государства</a:t>
            </a:r>
            <a:endParaRPr lang="en-US" sz="1400" b="1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90" name="AutoShape 54"/>
          <p:cNvSpPr>
            <a:spLocks noChangeArrowheads="1"/>
          </p:cNvSpPr>
          <p:nvPr/>
        </p:nvSpPr>
        <p:spPr bwMode="auto">
          <a:xfrm>
            <a:off x="1070012" y="5556373"/>
            <a:ext cx="8046990" cy="1013519"/>
          </a:xfrm>
          <a:prstGeom prst="homePlate">
            <a:avLst>
              <a:gd name="adj" fmla="val 81713"/>
            </a:avLst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39999">
                <a:schemeClr val="accent5">
                  <a:lumMod val="60000"/>
                  <a:lumOff val="4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  <a:tileRect/>
          </a:gradFill>
          <a:ln w="12700" algn="ctr">
            <a:solidFill>
              <a:schemeClr val="bg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ctr" eaLnBrk="0" hangingPunct="0">
              <a:defRPr/>
            </a:pPr>
            <a:endParaRPr lang="fr-FR" sz="15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9443" name="TextBox 3"/>
          <p:cNvSpPr txBox="1">
            <a:spLocks noChangeArrowheads="1"/>
          </p:cNvSpPr>
          <p:nvPr/>
        </p:nvSpPr>
        <p:spPr bwMode="auto">
          <a:xfrm>
            <a:off x="1258888" y="5734050"/>
            <a:ext cx="15843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КАССОВОЕ ИСПОЛНЕНИЕ</a:t>
            </a:r>
          </a:p>
        </p:txBody>
      </p:sp>
      <p:sp>
        <p:nvSpPr>
          <p:cNvPr id="59444" name="TextBox 92"/>
          <p:cNvSpPr txBox="1">
            <a:spLocks noChangeArrowheads="1"/>
          </p:cNvSpPr>
          <p:nvPr/>
        </p:nvSpPr>
        <p:spPr bwMode="auto">
          <a:xfrm>
            <a:off x="2843213" y="5734050"/>
            <a:ext cx="18303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>
                <a:solidFill>
                  <a:srgbClr val="2B4A5E"/>
                </a:solidFill>
                <a:latin typeface="Times New Roman" pitchFamily="18" charset="0"/>
                <a:cs typeface="Times New Roman" pitchFamily="18" charset="0"/>
              </a:rPr>
              <a:t>ФИНАНСОВОЕ СОСТОЯНИЕ ППО</a:t>
            </a:r>
          </a:p>
        </p:txBody>
      </p:sp>
      <p:sp>
        <p:nvSpPr>
          <p:cNvPr id="59445" name="TextBox 93"/>
          <p:cNvSpPr txBox="1">
            <a:spLocks noChangeArrowheads="1"/>
          </p:cNvSpPr>
          <p:nvPr/>
        </p:nvSpPr>
        <p:spPr bwMode="auto">
          <a:xfrm>
            <a:off x="4572000" y="5734050"/>
            <a:ext cx="20875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>
                <a:solidFill>
                  <a:srgbClr val="2B4A5E"/>
                </a:solidFill>
                <a:latin typeface="Times New Roman" pitchFamily="18" charset="0"/>
                <a:cs typeface="Times New Roman" pitchFamily="18" charset="0"/>
              </a:rPr>
              <a:t>ВЗАИМОСВЯЗЬ </a:t>
            </a:r>
            <a:br>
              <a:rPr lang="ru-RU" sz="1400" b="1">
                <a:solidFill>
                  <a:srgbClr val="2B4A5E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>
                <a:solidFill>
                  <a:srgbClr val="2B4A5E"/>
                </a:solidFill>
                <a:latin typeface="Times New Roman" pitchFamily="18" charset="0"/>
                <a:cs typeface="Times New Roman" pitchFamily="18" charset="0"/>
              </a:rPr>
              <a:t>С РЕЗУЛЬТАТАМИ</a:t>
            </a:r>
          </a:p>
        </p:txBody>
      </p:sp>
      <p:sp>
        <p:nvSpPr>
          <p:cNvPr id="59446" name="TextBox 93"/>
          <p:cNvSpPr txBox="1">
            <a:spLocks noChangeArrowheads="1"/>
          </p:cNvSpPr>
          <p:nvPr/>
        </p:nvSpPr>
        <p:spPr bwMode="auto">
          <a:xfrm>
            <a:off x="6516688" y="5516563"/>
            <a:ext cx="23034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1400" b="1">
                <a:solidFill>
                  <a:srgbClr val="2B4A5E"/>
                </a:solidFill>
                <a:latin typeface="Times New Roman" pitchFamily="18" charset="0"/>
                <a:cs typeface="Times New Roman" pitchFamily="18" charset="0"/>
              </a:rPr>
              <a:t>ЭФФЕКТИВНОСТЬ</a:t>
            </a:r>
          </a:p>
          <a:p>
            <a:pPr algn="ctr" eaLnBrk="0" hangingPunct="0"/>
            <a:r>
              <a:rPr lang="ru-RU" sz="1400" b="1">
                <a:solidFill>
                  <a:srgbClr val="2B4A5E"/>
                </a:solidFill>
                <a:latin typeface="Times New Roman" pitchFamily="18" charset="0"/>
                <a:cs typeface="Times New Roman" pitchFamily="18" charset="0"/>
              </a:rPr>
              <a:t>СИСТЕМЫ ГОСУДАРСТВЕННОГО УПРАВЛЕНИ </a:t>
            </a:r>
          </a:p>
        </p:txBody>
      </p:sp>
      <p:sp>
        <p:nvSpPr>
          <p:cNvPr id="3" name="Стрелка вниз 2"/>
          <p:cNvSpPr/>
          <p:nvPr/>
        </p:nvSpPr>
        <p:spPr bwMode="auto">
          <a:xfrm>
            <a:off x="1547813" y="2781300"/>
            <a:ext cx="482600" cy="433388"/>
          </a:xfrm>
          <a:prstGeom prst="downArrow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ru-RU" sz="16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6" name="Стрелка вниз 2"/>
          <p:cNvSpPr/>
          <p:nvPr/>
        </p:nvSpPr>
        <p:spPr bwMode="auto">
          <a:xfrm>
            <a:off x="2700338" y="2781300"/>
            <a:ext cx="482600" cy="433388"/>
          </a:xfrm>
          <a:prstGeom prst="downArrow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ru-RU" sz="16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7" name="Стрелка вниз 2"/>
          <p:cNvSpPr/>
          <p:nvPr/>
        </p:nvSpPr>
        <p:spPr bwMode="auto">
          <a:xfrm>
            <a:off x="3851275" y="2781300"/>
            <a:ext cx="482600" cy="433388"/>
          </a:xfrm>
          <a:prstGeom prst="downArrow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ru-RU" sz="16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8" name="Стрелка вниз 2"/>
          <p:cNvSpPr/>
          <p:nvPr/>
        </p:nvSpPr>
        <p:spPr bwMode="auto">
          <a:xfrm>
            <a:off x="5003800" y="2781300"/>
            <a:ext cx="482600" cy="433388"/>
          </a:xfrm>
          <a:prstGeom prst="downArrow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ru-RU" sz="16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9" name="Стрелка вниз 2"/>
          <p:cNvSpPr/>
          <p:nvPr/>
        </p:nvSpPr>
        <p:spPr bwMode="auto">
          <a:xfrm>
            <a:off x="6300788" y="2781300"/>
            <a:ext cx="482600" cy="433388"/>
          </a:xfrm>
          <a:prstGeom prst="downArrow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ru-RU" sz="16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" name="Стрелка вниз 2"/>
          <p:cNvSpPr/>
          <p:nvPr/>
        </p:nvSpPr>
        <p:spPr bwMode="auto">
          <a:xfrm>
            <a:off x="7812088" y="2781300"/>
            <a:ext cx="482600" cy="433388"/>
          </a:xfrm>
          <a:prstGeom prst="downArrow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ru-RU" sz="16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59453" name="Line 66"/>
          <p:cNvSpPr>
            <a:spLocks noChangeShapeType="1"/>
          </p:cNvSpPr>
          <p:nvPr/>
        </p:nvSpPr>
        <p:spPr bwMode="auto">
          <a:xfrm>
            <a:off x="2627313" y="1052513"/>
            <a:ext cx="4465637" cy="0"/>
          </a:xfrm>
          <a:prstGeom prst="line">
            <a:avLst/>
          </a:prstGeom>
          <a:noFill/>
          <a:ln w="28575">
            <a:solidFill>
              <a:srgbClr val="C8465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9454" name="Picture 6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58" name="Rectangle 2"/>
          <p:cNvSpPr>
            <a:spLocks/>
          </p:cNvSpPr>
          <p:nvPr/>
        </p:nvSpPr>
        <p:spPr bwMode="auto">
          <a:xfrm>
            <a:off x="8748713" y="6453188"/>
            <a:ext cx="2889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000" b="1">
                <a:latin typeface="Times New Roman" pitchFamily="18" charset="0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4"/>
          <p:cNvSpPr>
            <a:spLocks noChangeArrowheads="1"/>
          </p:cNvSpPr>
          <p:nvPr/>
        </p:nvSpPr>
        <p:spPr bwMode="auto">
          <a:xfrm>
            <a:off x="2339975" y="1125538"/>
            <a:ext cx="518477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200" b="1">
                <a:solidFill>
                  <a:schemeClr val="tx2"/>
                </a:solidFill>
                <a:latin typeface="Times New Roman" pitchFamily="18" charset="0"/>
              </a:rPr>
              <a:t>Публично-правовые образования</a:t>
            </a:r>
          </a:p>
        </p:txBody>
      </p:sp>
      <p:graphicFrame>
        <p:nvGraphicFramePr>
          <p:cNvPr id="86038" name="Group 22"/>
          <p:cNvGraphicFramePr>
            <a:graphicFrameLocks noGrp="1"/>
          </p:cNvGraphicFramePr>
          <p:nvPr/>
        </p:nvGraphicFramePr>
        <p:xfrm>
          <a:off x="323850" y="2133600"/>
          <a:ext cx="4319588" cy="2590800"/>
        </p:xfrm>
        <a:graphic>
          <a:graphicData uri="http://schemas.openxmlformats.org/drawingml/2006/table">
            <a:tbl>
              <a:tblPr/>
              <a:tblGrid>
                <a:gridCol w="3522663"/>
                <a:gridCol w="796925"/>
              </a:tblGrid>
              <a:tr h="744538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imes New Roman" pitchFamily="18" charset="0"/>
                        </a:rPr>
                        <a:t>Российская Федерация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sng" strike="noStrike" cap="none" normalizeH="0" baseline="0" smtClean="0">
                        <a:ln>
                          <a:noFill/>
                        </a:ln>
                        <a:solidFill>
                          <a:srgbClr val="CC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marL="18000" marR="18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27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imes New Roman" pitchFamily="18" charset="0"/>
                        </a:rPr>
                        <a:t>Субъекты Российской Федерации</a:t>
                      </a:r>
                    </a:p>
                  </a:txBody>
                  <a:tcPr marL="18000" marR="18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83</a:t>
                      </a:r>
                    </a:p>
                  </a:txBody>
                  <a:tcPr marL="18000" marR="18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imes New Roman" pitchFamily="18" charset="0"/>
                        </a:rPr>
                        <a:t>Муниципальные образования</a:t>
                      </a:r>
                    </a:p>
                  </a:txBody>
                  <a:tcPr marL="18000" marR="18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</a:rPr>
                        <a:t>24 296</a:t>
                      </a:r>
                    </a:p>
                  </a:txBody>
                  <a:tcPr marL="18000" marR="18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0424" name="Picture 4" descr="map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3748088"/>
            <a:ext cx="4211638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5" name="Line 25"/>
          <p:cNvSpPr>
            <a:spLocks noChangeShapeType="1"/>
          </p:cNvSpPr>
          <p:nvPr/>
        </p:nvSpPr>
        <p:spPr bwMode="auto">
          <a:xfrm>
            <a:off x="2627313" y="1557338"/>
            <a:ext cx="4608512" cy="0"/>
          </a:xfrm>
          <a:prstGeom prst="line">
            <a:avLst/>
          </a:prstGeom>
          <a:noFill/>
          <a:ln w="28575">
            <a:solidFill>
              <a:srgbClr val="C8465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0426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8" name="Rectangle 2"/>
          <p:cNvSpPr>
            <a:spLocks/>
          </p:cNvSpPr>
          <p:nvPr/>
        </p:nvSpPr>
        <p:spPr bwMode="auto">
          <a:xfrm>
            <a:off x="8748713" y="6453188"/>
            <a:ext cx="2889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000" b="1">
                <a:latin typeface="Times New Roman" pitchFamily="18" charset="0"/>
              </a:rPr>
              <a:t>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/>
          </p:cNvSpPr>
          <p:nvPr>
            <p:ph type="ctrTitle"/>
          </p:nvPr>
        </p:nvSpPr>
        <p:spPr>
          <a:xfrm>
            <a:off x="2124075" y="985838"/>
            <a:ext cx="5040313" cy="427037"/>
          </a:xfr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200" smtClean="0">
                <a:solidFill>
                  <a:schemeClr val="tx2"/>
                </a:solidFill>
                <a:latin typeface="Times New Roman" pitchFamily="18" charset="0"/>
              </a:rPr>
              <a:t>Юридические лица публичного права</a:t>
            </a:r>
          </a:p>
        </p:txBody>
      </p:sp>
      <p:sp>
        <p:nvSpPr>
          <p:cNvPr id="61442" name="Line 3"/>
          <p:cNvSpPr>
            <a:spLocks noChangeShapeType="1"/>
          </p:cNvSpPr>
          <p:nvPr/>
        </p:nvSpPr>
        <p:spPr bwMode="auto">
          <a:xfrm>
            <a:off x="2051050" y="1412875"/>
            <a:ext cx="5113338" cy="0"/>
          </a:xfrm>
          <a:prstGeom prst="line">
            <a:avLst/>
          </a:prstGeom>
          <a:noFill/>
          <a:ln w="28575">
            <a:solidFill>
              <a:srgbClr val="C8465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1380" name="Oval 4"/>
          <p:cNvSpPr>
            <a:spLocks noChangeArrowheads="1"/>
          </p:cNvSpPr>
          <p:nvPr/>
        </p:nvSpPr>
        <p:spPr bwMode="auto">
          <a:xfrm>
            <a:off x="2411413" y="2205038"/>
            <a:ext cx="3889375" cy="367188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99CCFF">
                  <a:alpha val="75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1400" b="1" u="sng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ПУБЛИЧНО-ПРАВОВЫЕ ОБРАЗОВАНИЯ</a:t>
            </a:r>
          </a:p>
          <a:p>
            <a:pPr algn="ctr">
              <a:defRPr/>
            </a:pPr>
            <a:endParaRPr lang="ru-RU" sz="13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ru-RU" sz="1300" b="1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ru-RU" sz="1600">
                <a:latin typeface="Times New Roman" pitchFamily="18" charset="0"/>
              </a:rPr>
              <a:t>- Органы публично-правового образования</a:t>
            </a:r>
          </a:p>
          <a:p>
            <a:pPr algn="ctr">
              <a:defRPr/>
            </a:pPr>
            <a:r>
              <a:rPr lang="ru-RU" sz="1600">
                <a:latin typeface="Times New Roman" pitchFamily="18" charset="0"/>
              </a:rPr>
              <a:t>                                 - Казенные учреждения                                 </a:t>
            </a:r>
          </a:p>
        </p:txBody>
      </p:sp>
      <p:sp>
        <p:nvSpPr>
          <p:cNvPr id="61444" name="AutoShape 5"/>
          <p:cNvSpPr>
            <a:spLocks noChangeArrowheads="1"/>
          </p:cNvSpPr>
          <p:nvPr/>
        </p:nvSpPr>
        <p:spPr bwMode="auto">
          <a:xfrm>
            <a:off x="5076825" y="1628775"/>
            <a:ext cx="1512888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</a:rPr>
              <a:t>Автономные</a:t>
            </a:r>
          </a:p>
          <a:p>
            <a:pPr algn="ctr"/>
            <a:r>
              <a:rPr lang="ru-RU">
                <a:latin typeface="Times New Roman" pitchFamily="18" charset="0"/>
              </a:rPr>
              <a:t>учреждения</a:t>
            </a:r>
          </a:p>
        </p:txBody>
      </p:sp>
      <p:sp>
        <p:nvSpPr>
          <p:cNvPr id="61445" name="AutoShape 6"/>
          <p:cNvSpPr>
            <a:spLocks noChangeArrowheads="1"/>
          </p:cNvSpPr>
          <p:nvPr/>
        </p:nvSpPr>
        <p:spPr bwMode="auto">
          <a:xfrm>
            <a:off x="2268538" y="1628775"/>
            <a:ext cx="1441450" cy="6477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</a:rPr>
              <a:t>Бюджетные</a:t>
            </a:r>
          </a:p>
          <a:p>
            <a:pPr algn="ctr"/>
            <a:r>
              <a:rPr lang="ru-RU">
                <a:latin typeface="Times New Roman" pitchFamily="18" charset="0"/>
              </a:rPr>
              <a:t>учреждения</a:t>
            </a:r>
          </a:p>
        </p:txBody>
      </p:sp>
      <p:sp>
        <p:nvSpPr>
          <p:cNvPr id="61446" name="AutoShape 7"/>
          <p:cNvSpPr>
            <a:spLocks noChangeArrowheads="1"/>
          </p:cNvSpPr>
          <p:nvPr/>
        </p:nvSpPr>
        <p:spPr bwMode="auto">
          <a:xfrm>
            <a:off x="755650" y="2997200"/>
            <a:ext cx="1512888" cy="6492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</a:rPr>
              <a:t>Казенные</a:t>
            </a:r>
          </a:p>
          <a:p>
            <a:pPr algn="ctr"/>
            <a:r>
              <a:rPr lang="ru-RU">
                <a:latin typeface="Times New Roman" pitchFamily="18" charset="0"/>
              </a:rPr>
              <a:t>предприятия</a:t>
            </a:r>
          </a:p>
        </p:txBody>
      </p:sp>
      <p:sp>
        <p:nvSpPr>
          <p:cNvPr id="61447" name="AutoShape 8"/>
          <p:cNvSpPr>
            <a:spLocks noChangeArrowheads="1"/>
          </p:cNvSpPr>
          <p:nvPr/>
        </p:nvSpPr>
        <p:spPr bwMode="auto">
          <a:xfrm>
            <a:off x="6300788" y="2997200"/>
            <a:ext cx="1512887" cy="6492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</a:rPr>
              <a:t>Унитарные</a:t>
            </a:r>
          </a:p>
          <a:p>
            <a:pPr algn="ctr"/>
            <a:r>
              <a:rPr lang="ru-RU">
                <a:latin typeface="Times New Roman" pitchFamily="18" charset="0"/>
              </a:rPr>
              <a:t>предприятия</a:t>
            </a:r>
          </a:p>
        </p:txBody>
      </p:sp>
      <p:sp>
        <p:nvSpPr>
          <p:cNvPr id="61448" name="AutoShape 9"/>
          <p:cNvSpPr>
            <a:spLocks noChangeArrowheads="1"/>
          </p:cNvSpPr>
          <p:nvPr/>
        </p:nvSpPr>
        <p:spPr bwMode="auto">
          <a:xfrm>
            <a:off x="684213" y="4797425"/>
            <a:ext cx="1800225" cy="6492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</a:rPr>
              <a:t>Государственные</a:t>
            </a:r>
          </a:p>
          <a:p>
            <a:pPr algn="ctr"/>
            <a:r>
              <a:rPr lang="ru-RU">
                <a:latin typeface="Times New Roman" pitchFamily="18" charset="0"/>
              </a:rPr>
              <a:t>корпорации</a:t>
            </a:r>
          </a:p>
        </p:txBody>
      </p:sp>
      <p:sp>
        <p:nvSpPr>
          <p:cNvPr id="61449" name="AutoShape 10"/>
          <p:cNvSpPr>
            <a:spLocks noChangeArrowheads="1"/>
          </p:cNvSpPr>
          <p:nvPr/>
        </p:nvSpPr>
        <p:spPr bwMode="auto">
          <a:xfrm>
            <a:off x="3492500" y="6021388"/>
            <a:ext cx="1800225" cy="6492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</a:rPr>
              <a:t>Государственная</a:t>
            </a:r>
          </a:p>
          <a:p>
            <a:pPr algn="ctr"/>
            <a:r>
              <a:rPr lang="ru-RU">
                <a:latin typeface="Times New Roman" pitchFamily="18" charset="0"/>
              </a:rPr>
              <a:t>компания</a:t>
            </a:r>
          </a:p>
        </p:txBody>
      </p:sp>
      <p:sp>
        <p:nvSpPr>
          <p:cNvPr id="61450" name="AutoShape 11"/>
          <p:cNvSpPr>
            <a:spLocks noChangeArrowheads="1"/>
          </p:cNvSpPr>
          <p:nvPr/>
        </p:nvSpPr>
        <p:spPr bwMode="auto">
          <a:xfrm>
            <a:off x="6156325" y="4797425"/>
            <a:ext cx="1800225" cy="6492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/>
              </a:gs>
              <a:gs pos="100000">
                <a:srgbClr val="CCFFCC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66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>
                <a:latin typeface="Times New Roman" pitchFamily="18" charset="0"/>
              </a:rPr>
              <a:t>Государственные</a:t>
            </a:r>
          </a:p>
          <a:p>
            <a:pPr algn="ctr"/>
            <a:r>
              <a:rPr lang="ru-RU">
                <a:latin typeface="Times New Roman" pitchFamily="18" charset="0"/>
              </a:rPr>
              <a:t>академии наук</a:t>
            </a:r>
          </a:p>
        </p:txBody>
      </p:sp>
      <p:sp>
        <p:nvSpPr>
          <p:cNvPr id="61451" name="Line 12"/>
          <p:cNvSpPr>
            <a:spLocks noChangeShapeType="1"/>
          </p:cNvSpPr>
          <p:nvPr/>
        </p:nvSpPr>
        <p:spPr bwMode="auto">
          <a:xfrm>
            <a:off x="2843213" y="1412875"/>
            <a:ext cx="3960812" cy="0"/>
          </a:xfrm>
          <a:prstGeom prst="line">
            <a:avLst/>
          </a:prstGeom>
          <a:noFill/>
          <a:ln w="28575">
            <a:solidFill>
              <a:srgbClr val="C8465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1452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4" name="Rectangle 2"/>
          <p:cNvSpPr>
            <a:spLocks/>
          </p:cNvSpPr>
          <p:nvPr/>
        </p:nvSpPr>
        <p:spPr bwMode="auto">
          <a:xfrm>
            <a:off x="8748713" y="6453188"/>
            <a:ext cx="2889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000" b="1">
                <a:latin typeface="Times New Roman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14"/>
          <p:cNvSpPr>
            <a:spLocks noChangeArrowheads="1"/>
          </p:cNvSpPr>
          <p:nvPr/>
        </p:nvSpPr>
        <p:spPr bwMode="auto">
          <a:xfrm>
            <a:off x="827088" y="1125538"/>
            <a:ext cx="788352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200" b="1">
                <a:solidFill>
                  <a:schemeClr val="tx2"/>
                </a:solidFill>
                <a:latin typeface="Times New Roman" pitchFamily="18" charset="0"/>
              </a:rPr>
              <a:t>Публично-правовое образование как юридическое лицо</a:t>
            </a:r>
          </a:p>
        </p:txBody>
      </p:sp>
      <p:graphicFrame>
        <p:nvGraphicFramePr>
          <p:cNvPr id="87151" name="Group 111"/>
          <p:cNvGraphicFramePr>
            <a:graphicFrameLocks noGrp="1"/>
          </p:cNvGraphicFramePr>
          <p:nvPr/>
        </p:nvGraphicFramePr>
        <p:xfrm>
          <a:off x="179388" y="1484313"/>
          <a:ext cx="8799512" cy="4895850"/>
        </p:xfrm>
        <a:graphic>
          <a:graphicData uri="http://schemas.openxmlformats.org/drawingml/2006/table">
            <a:tbl>
              <a:tblPr/>
              <a:tblGrid>
                <a:gridCol w="4237037"/>
                <a:gridCol w="208280"/>
                <a:gridCol w="193675"/>
                <a:gridCol w="4160838"/>
              </a:tblGrid>
              <a:tr h="11144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imes New Roman" pitchFamily="18" charset="0"/>
                        </a:rPr>
                        <a:t>Признаки юридического лица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imes New Roman" pitchFamily="18" charset="0"/>
                        </a:rPr>
                        <a:t>(Гражданский кодекс)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Times New Roman" pitchFamily="18" charset="0"/>
                        </a:rPr>
                        <a:t>у публично-правовых образований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825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Организация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Обособленное имущество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в собственности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Ответственность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по своим обязательствам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Приобретение и осуществление прав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от собственного имени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Истец и ответчик в суде</a:t>
                      </a:r>
                    </a:p>
                  </a:txBody>
                  <a:tcPr marL="90000" marR="90000" marT="46800" marB="4680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5050"/>
                          </a:solidFill>
                          <a:effectLst/>
                          <a:latin typeface="Times New Roman" pitchFamily="18" charset="0"/>
                        </a:rPr>
                        <a:t>+</a:t>
                      </a:r>
                    </a:p>
                  </a:txBody>
                  <a:tcPr marL="90000" marR="90000" marT="46800" marB="4680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rgbClr val="3366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3514" name="Line 105"/>
          <p:cNvSpPr>
            <a:spLocks noChangeShapeType="1"/>
          </p:cNvSpPr>
          <p:nvPr/>
        </p:nvSpPr>
        <p:spPr bwMode="auto">
          <a:xfrm>
            <a:off x="4140200" y="2060575"/>
            <a:ext cx="719138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3515" name="Text Box 106"/>
          <p:cNvSpPr txBox="1">
            <a:spLocks noChangeArrowheads="1"/>
          </p:cNvSpPr>
          <p:nvPr/>
        </p:nvSpPr>
        <p:spPr bwMode="auto">
          <a:xfrm>
            <a:off x="179388" y="2543175"/>
            <a:ext cx="878522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1000"/>
                </a:schemeClr>
              </a:gs>
              <a:gs pos="100000">
                <a:srgbClr val="006699">
                  <a:alpha val="32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endParaRPr lang="ru-RU" sz="1900" b="1">
              <a:solidFill>
                <a:srgbClr val="336699"/>
              </a:solidFill>
              <a:latin typeface="Times New Roman" pitchFamily="18" charset="0"/>
            </a:endParaRPr>
          </a:p>
        </p:txBody>
      </p:sp>
      <p:sp>
        <p:nvSpPr>
          <p:cNvPr id="63516" name="Line 109"/>
          <p:cNvSpPr>
            <a:spLocks noChangeShapeType="1"/>
          </p:cNvSpPr>
          <p:nvPr/>
        </p:nvSpPr>
        <p:spPr bwMode="auto">
          <a:xfrm>
            <a:off x="1116013" y="1557338"/>
            <a:ext cx="7272337" cy="0"/>
          </a:xfrm>
          <a:prstGeom prst="line">
            <a:avLst/>
          </a:prstGeom>
          <a:noFill/>
          <a:ln w="28575">
            <a:solidFill>
              <a:srgbClr val="C8465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3517" name="Picture 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519" name="Rectangle 2"/>
          <p:cNvSpPr>
            <a:spLocks/>
          </p:cNvSpPr>
          <p:nvPr/>
        </p:nvSpPr>
        <p:spPr bwMode="auto">
          <a:xfrm>
            <a:off x="8748713" y="6453188"/>
            <a:ext cx="2889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000" b="1">
                <a:latin typeface="Times New Roman" pitchFamily="18" charset="0"/>
              </a:rPr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AutoShape 2"/>
          <p:cNvSpPr>
            <a:spLocks noChangeArrowheads="1"/>
          </p:cNvSpPr>
          <p:nvPr/>
        </p:nvSpPr>
        <p:spPr bwMode="auto">
          <a:xfrm>
            <a:off x="1692275" y="5084763"/>
            <a:ext cx="1008063" cy="1150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6699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ru-RU" sz="1400" b="1">
                <a:latin typeface="Times New Roman" pitchFamily="18" charset="0"/>
              </a:rPr>
              <a:t>Финансы</a:t>
            </a:r>
          </a:p>
        </p:txBody>
      </p:sp>
      <p:sp>
        <p:nvSpPr>
          <p:cNvPr id="64514" name="Text Box 3"/>
          <p:cNvSpPr txBox="1">
            <a:spLocks noChangeArrowheads="1"/>
          </p:cNvSpPr>
          <p:nvPr/>
        </p:nvSpPr>
        <p:spPr bwMode="auto">
          <a:xfrm>
            <a:off x="3779838" y="1628775"/>
            <a:ext cx="19446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b="1">
                <a:latin typeface="Times New Roman" pitchFamily="18" charset="0"/>
              </a:rPr>
              <a:t>Акционеры</a:t>
            </a:r>
          </a:p>
        </p:txBody>
      </p:sp>
      <p:sp>
        <p:nvSpPr>
          <p:cNvPr id="64515" name="Text Box 4"/>
          <p:cNvSpPr txBox="1">
            <a:spLocks noChangeArrowheads="1"/>
          </p:cNvSpPr>
          <p:nvPr/>
        </p:nvSpPr>
        <p:spPr bwMode="auto">
          <a:xfrm>
            <a:off x="3779838" y="2565400"/>
            <a:ext cx="25923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 b="1">
                <a:latin typeface="Times New Roman" pitchFamily="18" charset="0"/>
              </a:rPr>
              <a:t>Собрание</a:t>
            </a:r>
            <a:r>
              <a:rPr lang="ru-RU" sz="1700">
                <a:latin typeface="Times New Roman" pitchFamily="18" charset="0"/>
              </a:rPr>
              <a:t> </a:t>
            </a:r>
            <a:r>
              <a:rPr lang="ru-RU" sz="1700" b="1">
                <a:latin typeface="Times New Roman" pitchFamily="18" charset="0"/>
              </a:rPr>
              <a:t>акционеров</a:t>
            </a:r>
          </a:p>
        </p:txBody>
      </p:sp>
      <p:sp>
        <p:nvSpPr>
          <p:cNvPr id="64516" name="Text Box 5"/>
          <p:cNvSpPr txBox="1">
            <a:spLocks noChangeArrowheads="1"/>
          </p:cNvSpPr>
          <p:nvPr/>
        </p:nvSpPr>
        <p:spPr bwMode="auto">
          <a:xfrm>
            <a:off x="3851275" y="3500438"/>
            <a:ext cx="22320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b="1">
                <a:latin typeface="Times New Roman" pitchFamily="18" charset="0"/>
              </a:rPr>
              <a:t>Совет директоров</a:t>
            </a:r>
          </a:p>
        </p:txBody>
      </p:sp>
      <p:sp>
        <p:nvSpPr>
          <p:cNvPr id="64517" name="Text Box 6"/>
          <p:cNvSpPr txBox="1">
            <a:spLocks noChangeArrowheads="1"/>
          </p:cNvSpPr>
          <p:nvPr/>
        </p:nvSpPr>
        <p:spPr bwMode="auto">
          <a:xfrm>
            <a:off x="3924300" y="4437063"/>
            <a:ext cx="17287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b="1">
                <a:latin typeface="Times New Roman" pitchFamily="18" charset="0"/>
              </a:rPr>
              <a:t>Правление</a:t>
            </a:r>
          </a:p>
        </p:txBody>
      </p:sp>
      <p:sp>
        <p:nvSpPr>
          <p:cNvPr id="64518" name="Text Box 7"/>
          <p:cNvSpPr txBox="1">
            <a:spLocks noChangeArrowheads="1"/>
          </p:cNvSpPr>
          <p:nvPr/>
        </p:nvSpPr>
        <p:spPr bwMode="auto">
          <a:xfrm>
            <a:off x="900113" y="2420938"/>
            <a:ext cx="15478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 b="1">
                <a:latin typeface="Times New Roman" pitchFamily="18" charset="0"/>
              </a:rPr>
              <a:t>Ревизионная</a:t>
            </a:r>
          </a:p>
          <a:p>
            <a:r>
              <a:rPr lang="ru-RU" sz="1700" b="1">
                <a:latin typeface="Times New Roman" pitchFamily="18" charset="0"/>
              </a:rPr>
              <a:t>комиссия</a:t>
            </a:r>
          </a:p>
        </p:txBody>
      </p:sp>
      <p:sp>
        <p:nvSpPr>
          <p:cNvPr id="64519" name="Text Box 8"/>
          <p:cNvSpPr txBox="1">
            <a:spLocks noChangeArrowheads="1"/>
          </p:cNvSpPr>
          <p:nvPr/>
        </p:nvSpPr>
        <p:spPr bwMode="auto">
          <a:xfrm>
            <a:off x="2195513" y="6308725"/>
            <a:ext cx="3960812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900" b="1">
                <a:solidFill>
                  <a:srgbClr val="336699"/>
                </a:solidFill>
                <a:latin typeface="Times New Roman" pitchFamily="18" charset="0"/>
              </a:rPr>
              <a:t>Органы юридического лица</a:t>
            </a:r>
          </a:p>
        </p:txBody>
      </p:sp>
      <p:sp>
        <p:nvSpPr>
          <p:cNvPr id="64520" name="AutoShape 9"/>
          <p:cNvSpPr>
            <a:spLocks noChangeArrowheads="1"/>
          </p:cNvSpPr>
          <p:nvPr/>
        </p:nvSpPr>
        <p:spPr bwMode="auto">
          <a:xfrm>
            <a:off x="3059113" y="5084763"/>
            <a:ext cx="1008062" cy="115093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6699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1400" b="1">
                <a:latin typeface="Times New Roman" pitchFamily="18" charset="0"/>
              </a:rPr>
              <a:t>HR</a:t>
            </a:r>
            <a:endParaRPr lang="ru-RU" sz="1400" b="1">
              <a:latin typeface="Times New Roman" pitchFamily="18" charset="0"/>
            </a:endParaRPr>
          </a:p>
        </p:txBody>
      </p:sp>
      <p:sp>
        <p:nvSpPr>
          <p:cNvPr id="64521" name="AutoShape 10"/>
          <p:cNvSpPr>
            <a:spLocks noChangeArrowheads="1"/>
          </p:cNvSpPr>
          <p:nvPr/>
        </p:nvSpPr>
        <p:spPr bwMode="auto">
          <a:xfrm>
            <a:off x="4356100" y="5084763"/>
            <a:ext cx="1008063" cy="115093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6699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1400" b="1">
                <a:latin typeface="Times New Roman" pitchFamily="18" charset="0"/>
              </a:rPr>
              <a:t>IT</a:t>
            </a:r>
            <a:endParaRPr lang="ru-RU" sz="1400" b="1">
              <a:latin typeface="Times New Roman" pitchFamily="18" charset="0"/>
            </a:endParaRPr>
          </a:p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64522" name="AutoShape 11"/>
          <p:cNvSpPr>
            <a:spLocks noChangeArrowheads="1"/>
          </p:cNvSpPr>
          <p:nvPr/>
        </p:nvSpPr>
        <p:spPr bwMode="auto">
          <a:xfrm>
            <a:off x="5724525" y="5084763"/>
            <a:ext cx="1008063" cy="115093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6699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ru-RU">
                <a:latin typeface="Times New Roman" pitchFamily="18" charset="0"/>
              </a:rPr>
              <a:t>…</a:t>
            </a:r>
          </a:p>
        </p:txBody>
      </p:sp>
      <p:sp>
        <p:nvSpPr>
          <p:cNvPr id="64523" name="Text Box 12"/>
          <p:cNvSpPr txBox="1">
            <a:spLocks noChangeArrowheads="1"/>
          </p:cNvSpPr>
          <p:nvPr/>
        </p:nvSpPr>
        <p:spPr bwMode="auto">
          <a:xfrm>
            <a:off x="2627313" y="1044575"/>
            <a:ext cx="43926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Юридическое лицо (Корпорация</a:t>
            </a:r>
            <a:r>
              <a:rPr lang="ru-RU" sz="1900" b="1">
                <a:solidFill>
                  <a:schemeClr val="tx2"/>
                </a:solidFill>
                <a:latin typeface="Times New Roman" pitchFamily="18" charset="0"/>
              </a:rPr>
              <a:t>)</a:t>
            </a:r>
          </a:p>
        </p:txBody>
      </p:sp>
      <p:cxnSp>
        <p:nvCxnSpPr>
          <p:cNvPr id="64524" name="AutoShape 13"/>
          <p:cNvCxnSpPr>
            <a:cxnSpLocks noChangeShapeType="1"/>
            <a:stCxn id="64515" idx="1"/>
            <a:endCxn id="64517" idx="1"/>
          </p:cNvCxnSpPr>
          <p:nvPr/>
        </p:nvCxnSpPr>
        <p:spPr bwMode="auto">
          <a:xfrm rot="10800000" flipH="1" flipV="1">
            <a:off x="3779838" y="2741613"/>
            <a:ext cx="144462" cy="1871662"/>
          </a:xfrm>
          <a:prstGeom prst="bentConnector3">
            <a:avLst>
              <a:gd name="adj1" fmla="val -158241"/>
            </a:avLst>
          </a:prstGeom>
          <a:noFill/>
          <a:ln w="19050">
            <a:solidFill>
              <a:srgbClr val="336699"/>
            </a:solidFill>
            <a:miter lim="800000"/>
            <a:headEnd/>
            <a:tailEnd type="triangle" w="med" len="med"/>
          </a:ln>
        </p:spPr>
      </p:cxnSp>
      <p:sp>
        <p:nvSpPr>
          <p:cNvPr id="64525" name="Line 14"/>
          <p:cNvSpPr>
            <a:spLocks noChangeShapeType="1"/>
          </p:cNvSpPr>
          <p:nvPr/>
        </p:nvSpPr>
        <p:spPr bwMode="auto">
          <a:xfrm flipH="1">
            <a:off x="3132138" y="2636838"/>
            <a:ext cx="6477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4526" name="Line 15"/>
          <p:cNvSpPr>
            <a:spLocks noChangeShapeType="1"/>
          </p:cNvSpPr>
          <p:nvPr/>
        </p:nvSpPr>
        <p:spPr bwMode="auto">
          <a:xfrm>
            <a:off x="3995738" y="1989138"/>
            <a:ext cx="0" cy="504825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4527" name="Line 16"/>
          <p:cNvSpPr>
            <a:spLocks noChangeShapeType="1"/>
          </p:cNvSpPr>
          <p:nvPr/>
        </p:nvSpPr>
        <p:spPr bwMode="auto">
          <a:xfrm>
            <a:off x="3995738" y="2924175"/>
            <a:ext cx="0" cy="503238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4528" name="Text Box 17"/>
          <p:cNvSpPr txBox="1">
            <a:spLocks noChangeArrowheads="1"/>
          </p:cNvSpPr>
          <p:nvPr/>
        </p:nvSpPr>
        <p:spPr bwMode="auto">
          <a:xfrm>
            <a:off x="1763713" y="5876925"/>
            <a:ext cx="86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solidFill>
                  <a:srgbClr val="336699"/>
                </a:solidFill>
                <a:latin typeface="Times New Roman" pitchFamily="18" charset="0"/>
              </a:rPr>
              <a:t>Касса</a:t>
            </a:r>
          </a:p>
        </p:txBody>
      </p:sp>
      <p:sp>
        <p:nvSpPr>
          <p:cNvPr id="64529" name="Line 18"/>
          <p:cNvSpPr>
            <a:spLocks noChangeShapeType="1"/>
          </p:cNvSpPr>
          <p:nvPr/>
        </p:nvSpPr>
        <p:spPr bwMode="auto">
          <a:xfrm>
            <a:off x="1835150" y="5805488"/>
            <a:ext cx="7207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4530" name="Line 19"/>
          <p:cNvSpPr>
            <a:spLocks noChangeShapeType="1"/>
          </p:cNvSpPr>
          <p:nvPr/>
        </p:nvSpPr>
        <p:spPr bwMode="auto">
          <a:xfrm>
            <a:off x="4067175" y="3933825"/>
            <a:ext cx="0" cy="503238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4531" name="Line 20"/>
          <p:cNvSpPr>
            <a:spLocks noChangeShapeType="1"/>
          </p:cNvSpPr>
          <p:nvPr/>
        </p:nvSpPr>
        <p:spPr bwMode="auto">
          <a:xfrm>
            <a:off x="2843213" y="1484313"/>
            <a:ext cx="3960812" cy="0"/>
          </a:xfrm>
          <a:prstGeom prst="line">
            <a:avLst/>
          </a:prstGeom>
          <a:noFill/>
          <a:ln w="28575">
            <a:solidFill>
              <a:srgbClr val="C8465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64532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34" name="Rectangle 2"/>
          <p:cNvSpPr>
            <a:spLocks/>
          </p:cNvSpPr>
          <p:nvPr/>
        </p:nvSpPr>
        <p:spPr bwMode="auto">
          <a:xfrm>
            <a:off x="8748713" y="6453188"/>
            <a:ext cx="2889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000" b="1">
                <a:latin typeface="Times New Roman" pitchFamily="18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Line 2"/>
          <p:cNvSpPr>
            <a:spLocks noChangeShapeType="1"/>
          </p:cNvSpPr>
          <p:nvPr/>
        </p:nvSpPr>
        <p:spPr bwMode="auto">
          <a:xfrm>
            <a:off x="4572000" y="1989138"/>
            <a:ext cx="0" cy="4752975"/>
          </a:xfrm>
          <a:prstGeom prst="line">
            <a:avLst/>
          </a:prstGeom>
          <a:noFill/>
          <a:ln w="76200">
            <a:solidFill>
              <a:srgbClr val="00669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6562" name="AutoShape 3"/>
          <p:cNvSpPr>
            <a:spLocks noChangeArrowheads="1"/>
          </p:cNvSpPr>
          <p:nvPr/>
        </p:nvSpPr>
        <p:spPr bwMode="auto">
          <a:xfrm>
            <a:off x="107950" y="4941888"/>
            <a:ext cx="1008063" cy="11509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6699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ru-RU" sz="1400" b="1">
                <a:latin typeface="Times New Roman" pitchFamily="18" charset="0"/>
              </a:rPr>
              <a:t>Финансы</a:t>
            </a:r>
          </a:p>
        </p:txBody>
      </p:sp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2124075" y="2349500"/>
            <a:ext cx="19446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b="1">
                <a:latin typeface="Times New Roman" pitchFamily="18" charset="0"/>
              </a:rPr>
              <a:t>Акционеры</a:t>
            </a:r>
          </a:p>
        </p:txBody>
      </p:sp>
      <p:sp>
        <p:nvSpPr>
          <p:cNvPr id="66564" name="Text Box 5"/>
          <p:cNvSpPr txBox="1">
            <a:spLocks noChangeArrowheads="1"/>
          </p:cNvSpPr>
          <p:nvPr/>
        </p:nvSpPr>
        <p:spPr bwMode="auto">
          <a:xfrm>
            <a:off x="2124075" y="3141663"/>
            <a:ext cx="25923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 b="1">
                <a:latin typeface="Times New Roman" pitchFamily="18" charset="0"/>
              </a:rPr>
              <a:t>Собрание</a:t>
            </a:r>
            <a:r>
              <a:rPr lang="ru-RU" sz="1700">
                <a:latin typeface="Times New Roman" pitchFamily="18" charset="0"/>
              </a:rPr>
              <a:t> </a:t>
            </a:r>
            <a:r>
              <a:rPr lang="ru-RU" sz="1700" b="1">
                <a:latin typeface="Times New Roman" pitchFamily="18" charset="0"/>
              </a:rPr>
              <a:t>акционеров</a:t>
            </a:r>
          </a:p>
        </p:txBody>
      </p:sp>
      <p:sp>
        <p:nvSpPr>
          <p:cNvPr id="66565" name="Text Box 6"/>
          <p:cNvSpPr txBox="1">
            <a:spLocks noChangeArrowheads="1"/>
          </p:cNvSpPr>
          <p:nvPr/>
        </p:nvSpPr>
        <p:spPr bwMode="auto">
          <a:xfrm>
            <a:off x="2124075" y="4005263"/>
            <a:ext cx="223202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b="1">
                <a:latin typeface="Times New Roman" pitchFamily="18" charset="0"/>
              </a:rPr>
              <a:t>Совет директоров</a:t>
            </a:r>
          </a:p>
        </p:txBody>
      </p:sp>
      <p:sp>
        <p:nvSpPr>
          <p:cNvPr id="66566" name="Text Box 7"/>
          <p:cNvSpPr txBox="1">
            <a:spLocks noChangeArrowheads="1"/>
          </p:cNvSpPr>
          <p:nvPr/>
        </p:nvSpPr>
        <p:spPr bwMode="auto">
          <a:xfrm>
            <a:off x="2124075" y="4508500"/>
            <a:ext cx="17287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b="1">
                <a:latin typeface="Times New Roman" pitchFamily="18" charset="0"/>
              </a:rPr>
              <a:t>Правление</a:t>
            </a:r>
          </a:p>
        </p:txBody>
      </p:sp>
      <p:sp>
        <p:nvSpPr>
          <p:cNvPr id="66567" name="Text Box 8"/>
          <p:cNvSpPr txBox="1">
            <a:spLocks noChangeArrowheads="1"/>
          </p:cNvSpPr>
          <p:nvPr/>
        </p:nvSpPr>
        <p:spPr bwMode="auto">
          <a:xfrm>
            <a:off x="0" y="2708275"/>
            <a:ext cx="15478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 b="1">
                <a:latin typeface="Times New Roman" pitchFamily="18" charset="0"/>
              </a:rPr>
              <a:t>Ревизионная</a:t>
            </a:r>
          </a:p>
          <a:p>
            <a:r>
              <a:rPr lang="ru-RU" sz="1700" b="1">
                <a:latin typeface="Times New Roman" pitchFamily="18" charset="0"/>
              </a:rPr>
              <a:t>комиссия</a:t>
            </a:r>
          </a:p>
        </p:txBody>
      </p:sp>
      <p:sp>
        <p:nvSpPr>
          <p:cNvPr id="66568" name="Text Box 9"/>
          <p:cNvSpPr txBox="1">
            <a:spLocks noChangeArrowheads="1"/>
          </p:cNvSpPr>
          <p:nvPr/>
        </p:nvSpPr>
        <p:spPr bwMode="auto">
          <a:xfrm>
            <a:off x="323850" y="6165850"/>
            <a:ext cx="396081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700" b="1">
                <a:solidFill>
                  <a:srgbClr val="336699"/>
                </a:solidFill>
                <a:latin typeface="Times New Roman" pitchFamily="18" charset="0"/>
              </a:rPr>
              <a:t>Органы юридического лица</a:t>
            </a:r>
          </a:p>
        </p:txBody>
      </p:sp>
      <p:sp>
        <p:nvSpPr>
          <p:cNvPr id="66569" name="AutoShape 10"/>
          <p:cNvSpPr>
            <a:spLocks noChangeArrowheads="1"/>
          </p:cNvSpPr>
          <p:nvPr/>
        </p:nvSpPr>
        <p:spPr bwMode="auto">
          <a:xfrm>
            <a:off x="1187450" y="4941888"/>
            <a:ext cx="1008063" cy="115093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6699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1400" b="1">
                <a:latin typeface="Times New Roman" pitchFamily="18" charset="0"/>
              </a:rPr>
              <a:t>HR</a:t>
            </a:r>
            <a:endParaRPr lang="ru-RU" sz="1400" b="1">
              <a:latin typeface="Times New Roman" pitchFamily="18" charset="0"/>
            </a:endParaRPr>
          </a:p>
        </p:txBody>
      </p:sp>
      <p:sp>
        <p:nvSpPr>
          <p:cNvPr id="66570" name="AutoShape 11"/>
          <p:cNvSpPr>
            <a:spLocks noChangeArrowheads="1"/>
          </p:cNvSpPr>
          <p:nvPr/>
        </p:nvSpPr>
        <p:spPr bwMode="auto">
          <a:xfrm>
            <a:off x="2268538" y="4941888"/>
            <a:ext cx="1008062" cy="115093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6699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1400" b="1">
                <a:latin typeface="Times New Roman" pitchFamily="18" charset="0"/>
              </a:rPr>
              <a:t>IT</a:t>
            </a:r>
            <a:endParaRPr lang="ru-RU" sz="1400" b="1">
              <a:latin typeface="Times New Roman" pitchFamily="18" charset="0"/>
            </a:endParaRPr>
          </a:p>
          <a:p>
            <a:pPr algn="ctr"/>
            <a:endParaRPr lang="ru-RU" sz="1400">
              <a:latin typeface="Times New Roman" pitchFamily="18" charset="0"/>
            </a:endParaRPr>
          </a:p>
        </p:txBody>
      </p:sp>
      <p:sp>
        <p:nvSpPr>
          <p:cNvPr id="66571" name="AutoShape 12"/>
          <p:cNvSpPr>
            <a:spLocks noChangeArrowheads="1"/>
          </p:cNvSpPr>
          <p:nvPr/>
        </p:nvSpPr>
        <p:spPr bwMode="auto">
          <a:xfrm>
            <a:off x="3348038" y="4941888"/>
            <a:ext cx="1008062" cy="115093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6699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ru-RU">
                <a:latin typeface="Times New Roman" pitchFamily="18" charset="0"/>
              </a:rPr>
              <a:t>…</a:t>
            </a:r>
          </a:p>
        </p:txBody>
      </p:sp>
      <p:sp>
        <p:nvSpPr>
          <p:cNvPr id="96269" name="AutoShape 13"/>
          <p:cNvSpPr>
            <a:spLocks noChangeArrowheads="1"/>
          </p:cNvSpPr>
          <p:nvPr/>
        </p:nvSpPr>
        <p:spPr bwMode="auto">
          <a:xfrm>
            <a:off x="4787900" y="4941888"/>
            <a:ext cx="1008063" cy="115093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6699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ru-RU" sz="1400" b="1">
                <a:latin typeface="Times New Roman" pitchFamily="18" charset="0"/>
              </a:rPr>
              <a:t>Финорган</a:t>
            </a:r>
          </a:p>
        </p:txBody>
      </p:sp>
      <p:sp>
        <p:nvSpPr>
          <p:cNvPr id="96270" name="AutoShape 14"/>
          <p:cNvSpPr>
            <a:spLocks noChangeArrowheads="1"/>
          </p:cNvSpPr>
          <p:nvPr/>
        </p:nvSpPr>
        <p:spPr bwMode="auto">
          <a:xfrm>
            <a:off x="5867400" y="4941888"/>
            <a:ext cx="1008063" cy="115093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6699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ru-RU" sz="1400" b="1">
                <a:latin typeface="Times New Roman" pitchFamily="18" charset="0"/>
              </a:rPr>
              <a:t>Управление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госслужбой</a:t>
            </a:r>
          </a:p>
        </p:txBody>
      </p:sp>
      <p:sp>
        <p:nvSpPr>
          <p:cNvPr id="96271" name="AutoShape 15"/>
          <p:cNvSpPr>
            <a:spLocks noChangeArrowheads="1"/>
          </p:cNvSpPr>
          <p:nvPr/>
        </p:nvSpPr>
        <p:spPr bwMode="auto">
          <a:xfrm>
            <a:off x="6948488" y="4941888"/>
            <a:ext cx="1008062" cy="115093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6699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ru-RU" sz="1400" b="1">
                <a:latin typeface="Times New Roman" pitchFamily="18" charset="0"/>
              </a:rPr>
              <a:t>Управление</a:t>
            </a:r>
          </a:p>
          <a:p>
            <a:pPr algn="ctr"/>
            <a:r>
              <a:rPr lang="en-US" sz="1400" b="1">
                <a:latin typeface="Times New Roman" pitchFamily="18" charset="0"/>
              </a:rPr>
              <a:t>IT</a:t>
            </a:r>
            <a:endParaRPr lang="ru-RU" sz="1400" b="1">
              <a:latin typeface="Times New Roman" pitchFamily="18" charset="0"/>
            </a:endParaRPr>
          </a:p>
          <a:p>
            <a:pPr algn="ctr"/>
            <a:endParaRPr lang="ru-RU" sz="1400" b="1">
              <a:latin typeface="Times New Roman" pitchFamily="18" charset="0"/>
            </a:endParaRPr>
          </a:p>
        </p:txBody>
      </p:sp>
      <p:sp>
        <p:nvSpPr>
          <p:cNvPr id="96272" name="AutoShape 16"/>
          <p:cNvSpPr>
            <a:spLocks noChangeArrowheads="1"/>
          </p:cNvSpPr>
          <p:nvPr/>
        </p:nvSpPr>
        <p:spPr bwMode="auto">
          <a:xfrm>
            <a:off x="8027988" y="4941888"/>
            <a:ext cx="1008062" cy="1150937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6699"/>
            </a:solidFill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ru-RU">
                <a:latin typeface="Times New Roman" pitchFamily="18" charset="0"/>
              </a:rPr>
              <a:t>…</a:t>
            </a:r>
          </a:p>
        </p:txBody>
      </p:sp>
      <p:sp>
        <p:nvSpPr>
          <p:cNvPr id="96273" name="Text Box 17"/>
          <p:cNvSpPr txBox="1">
            <a:spLocks noChangeArrowheads="1"/>
          </p:cNvSpPr>
          <p:nvPr/>
        </p:nvSpPr>
        <p:spPr bwMode="auto">
          <a:xfrm>
            <a:off x="4716463" y="6173788"/>
            <a:ext cx="442753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700" b="1">
                <a:solidFill>
                  <a:srgbClr val="336699"/>
                </a:solidFill>
                <a:latin typeface="Times New Roman" pitchFamily="18" charset="0"/>
              </a:rPr>
              <a:t>Органы публично-правового образования</a:t>
            </a:r>
          </a:p>
        </p:txBody>
      </p:sp>
      <p:sp>
        <p:nvSpPr>
          <p:cNvPr id="66577" name="Text Box 18"/>
          <p:cNvSpPr txBox="1">
            <a:spLocks noChangeArrowheads="1"/>
          </p:cNvSpPr>
          <p:nvPr/>
        </p:nvSpPr>
        <p:spPr bwMode="auto">
          <a:xfrm>
            <a:off x="0" y="1628775"/>
            <a:ext cx="4392613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1000"/>
                </a:schemeClr>
              </a:gs>
              <a:gs pos="100000">
                <a:srgbClr val="006699">
                  <a:alpha val="32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900" b="1">
                <a:solidFill>
                  <a:srgbClr val="336699"/>
                </a:solidFill>
                <a:latin typeface="Times New Roman" pitchFamily="18" charset="0"/>
              </a:rPr>
              <a:t>Юридическое лицо (Корпорация)</a:t>
            </a:r>
          </a:p>
        </p:txBody>
      </p:sp>
      <p:sp>
        <p:nvSpPr>
          <p:cNvPr id="96275" name="Text Box 19"/>
          <p:cNvSpPr txBox="1">
            <a:spLocks noChangeArrowheads="1"/>
          </p:cNvSpPr>
          <p:nvPr/>
        </p:nvSpPr>
        <p:spPr bwMode="auto">
          <a:xfrm>
            <a:off x="4716463" y="1628775"/>
            <a:ext cx="4248150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1000"/>
                </a:schemeClr>
              </a:gs>
              <a:gs pos="100000">
                <a:srgbClr val="006699">
                  <a:alpha val="32001"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900" b="1">
                <a:solidFill>
                  <a:srgbClr val="336699"/>
                </a:solidFill>
                <a:latin typeface="Times New Roman" pitchFamily="18" charset="0"/>
              </a:rPr>
              <a:t>Публично-правовое образование</a:t>
            </a:r>
          </a:p>
        </p:txBody>
      </p:sp>
      <p:cxnSp>
        <p:nvCxnSpPr>
          <p:cNvPr id="66579" name="AutoShape 20"/>
          <p:cNvCxnSpPr>
            <a:cxnSpLocks noChangeShapeType="1"/>
          </p:cNvCxnSpPr>
          <p:nvPr/>
        </p:nvCxnSpPr>
        <p:spPr bwMode="auto">
          <a:xfrm rot="10800000" flipH="1" flipV="1">
            <a:off x="2124075" y="3284538"/>
            <a:ext cx="1588" cy="1439862"/>
          </a:xfrm>
          <a:prstGeom prst="bentConnector3">
            <a:avLst>
              <a:gd name="adj1" fmla="val -14400000"/>
            </a:avLst>
          </a:prstGeom>
          <a:noFill/>
          <a:ln w="19050">
            <a:solidFill>
              <a:srgbClr val="336699"/>
            </a:solidFill>
            <a:miter lim="800000"/>
            <a:headEnd/>
            <a:tailEnd type="triangle" w="med" len="med"/>
          </a:ln>
        </p:spPr>
      </p:cxnSp>
      <p:sp>
        <p:nvSpPr>
          <p:cNvPr id="66580" name="Line 21"/>
          <p:cNvSpPr>
            <a:spLocks noChangeShapeType="1"/>
          </p:cNvSpPr>
          <p:nvPr/>
        </p:nvSpPr>
        <p:spPr bwMode="auto">
          <a:xfrm flipH="1">
            <a:off x="1476375" y="3213100"/>
            <a:ext cx="6477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6581" name="Line 22"/>
          <p:cNvSpPr>
            <a:spLocks noChangeShapeType="1"/>
          </p:cNvSpPr>
          <p:nvPr/>
        </p:nvSpPr>
        <p:spPr bwMode="auto">
          <a:xfrm>
            <a:off x="2268538" y="2708275"/>
            <a:ext cx="0" cy="504825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6582" name="Line 23"/>
          <p:cNvSpPr>
            <a:spLocks noChangeShapeType="1"/>
          </p:cNvSpPr>
          <p:nvPr/>
        </p:nvSpPr>
        <p:spPr bwMode="auto">
          <a:xfrm>
            <a:off x="2268538" y="3500438"/>
            <a:ext cx="0" cy="503237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6280" name="Text Box 24"/>
          <p:cNvSpPr txBox="1">
            <a:spLocks noChangeArrowheads="1"/>
          </p:cNvSpPr>
          <p:nvPr/>
        </p:nvSpPr>
        <p:spPr bwMode="auto">
          <a:xfrm>
            <a:off x="4716463" y="2708275"/>
            <a:ext cx="17272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 b="1">
                <a:latin typeface="Times New Roman" pitchFamily="18" charset="0"/>
              </a:rPr>
              <a:t>Контрольно-</a:t>
            </a:r>
          </a:p>
          <a:p>
            <a:r>
              <a:rPr lang="ru-RU" sz="1700" b="1">
                <a:latin typeface="Times New Roman" pitchFamily="18" charset="0"/>
              </a:rPr>
              <a:t>счетные органы</a:t>
            </a:r>
          </a:p>
        </p:txBody>
      </p:sp>
      <p:sp>
        <p:nvSpPr>
          <p:cNvPr id="96281" name="Text Box 25"/>
          <p:cNvSpPr txBox="1">
            <a:spLocks noChangeArrowheads="1"/>
          </p:cNvSpPr>
          <p:nvPr/>
        </p:nvSpPr>
        <p:spPr bwMode="auto">
          <a:xfrm>
            <a:off x="6227763" y="2286000"/>
            <a:ext cx="19446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b="1">
                <a:latin typeface="Times New Roman" pitchFamily="18" charset="0"/>
              </a:rPr>
              <a:t>Население</a:t>
            </a:r>
          </a:p>
        </p:txBody>
      </p:sp>
      <p:sp>
        <p:nvSpPr>
          <p:cNvPr id="96282" name="Text Box 26"/>
          <p:cNvSpPr txBox="1">
            <a:spLocks noChangeArrowheads="1"/>
          </p:cNvSpPr>
          <p:nvPr/>
        </p:nvSpPr>
        <p:spPr bwMode="auto">
          <a:xfrm>
            <a:off x="6227763" y="3141663"/>
            <a:ext cx="28082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700" b="1">
                <a:latin typeface="Times New Roman" pitchFamily="18" charset="0"/>
              </a:rPr>
              <a:t>Законодательное собрание</a:t>
            </a:r>
          </a:p>
        </p:txBody>
      </p:sp>
      <p:sp>
        <p:nvSpPr>
          <p:cNvPr id="96283" name="Text Box 27"/>
          <p:cNvSpPr txBox="1">
            <a:spLocks noChangeArrowheads="1"/>
          </p:cNvSpPr>
          <p:nvPr/>
        </p:nvSpPr>
        <p:spPr bwMode="auto">
          <a:xfrm>
            <a:off x="6300788" y="3933825"/>
            <a:ext cx="25923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b="1">
                <a:latin typeface="Times New Roman" pitchFamily="18" charset="0"/>
              </a:rPr>
              <a:t>Глава администрации</a:t>
            </a:r>
          </a:p>
        </p:txBody>
      </p:sp>
      <p:sp>
        <p:nvSpPr>
          <p:cNvPr id="66587" name="Text Box 28"/>
          <p:cNvSpPr txBox="1">
            <a:spLocks noChangeArrowheads="1"/>
          </p:cNvSpPr>
          <p:nvPr/>
        </p:nvSpPr>
        <p:spPr bwMode="auto">
          <a:xfrm>
            <a:off x="179388" y="5734050"/>
            <a:ext cx="86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>
                <a:solidFill>
                  <a:srgbClr val="336699"/>
                </a:solidFill>
                <a:latin typeface="Times New Roman" pitchFamily="18" charset="0"/>
              </a:rPr>
              <a:t>Касса</a:t>
            </a:r>
          </a:p>
        </p:txBody>
      </p:sp>
      <p:sp>
        <p:nvSpPr>
          <p:cNvPr id="66588" name="Line 29"/>
          <p:cNvSpPr>
            <a:spLocks noChangeShapeType="1"/>
          </p:cNvSpPr>
          <p:nvPr/>
        </p:nvSpPr>
        <p:spPr bwMode="auto">
          <a:xfrm>
            <a:off x="250825" y="5734050"/>
            <a:ext cx="720725" cy="0"/>
          </a:xfrm>
          <a:prstGeom prst="line">
            <a:avLst/>
          </a:prstGeom>
          <a:noFill/>
          <a:ln w="9525">
            <a:solidFill>
              <a:srgbClr val="33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286" name="Text Box 30"/>
          <p:cNvSpPr txBox="1">
            <a:spLocks noChangeArrowheads="1"/>
          </p:cNvSpPr>
          <p:nvPr/>
        </p:nvSpPr>
        <p:spPr bwMode="auto">
          <a:xfrm>
            <a:off x="4787900" y="5589588"/>
            <a:ext cx="10080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solidFill>
                  <a:srgbClr val="336699"/>
                </a:solidFill>
                <a:latin typeface="Times New Roman" pitchFamily="18" charset="0"/>
              </a:rPr>
              <a:t>Казна-</a:t>
            </a:r>
          </a:p>
          <a:p>
            <a:pPr algn="ctr"/>
            <a:r>
              <a:rPr lang="ru-RU" sz="1400" b="1">
                <a:solidFill>
                  <a:srgbClr val="336699"/>
                </a:solidFill>
                <a:latin typeface="Times New Roman" pitchFamily="18" charset="0"/>
              </a:rPr>
              <a:t>чейство</a:t>
            </a:r>
          </a:p>
        </p:txBody>
      </p:sp>
      <p:sp>
        <p:nvSpPr>
          <p:cNvPr id="96287" name="Line 31"/>
          <p:cNvSpPr>
            <a:spLocks noChangeShapeType="1"/>
          </p:cNvSpPr>
          <p:nvPr/>
        </p:nvSpPr>
        <p:spPr bwMode="auto">
          <a:xfrm>
            <a:off x="4932363" y="5661025"/>
            <a:ext cx="720725" cy="0"/>
          </a:xfrm>
          <a:prstGeom prst="line">
            <a:avLst/>
          </a:prstGeom>
          <a:noFill/>
          <a:ln w="9525">
            <a:solidFill>
              <a:srgbClr val="006699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6288" name="Text Box 32"/>
          <p:cNvSpPr txBox="1">
            <a:spLocks noChangeArrowheads="1"/>
          </p:cNvSpPr>
          <p:nvPr/>
        </p:nvSpPr>
        <p:spPr bwMode="auto">
          <a:xfrm>
            <a:off x="6408738" y="4365625"/>
            <a:ext cx="27352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700" b="1">
                <a:latin typeface="Times New Roman" pitchFamily="18" charset="0"/>
              </a:rPr>
              <a:t>Администрация (Правительство)</a:t>
            </a:r>
          </a:p>
        </p:txBody>
      </p:sp>
      <p:sp>
        <p:nvSpPr>
          <p:cNvPr id="96289" name="Line 33"/>
          <p:cNvSpPr>
            <a:spLocks noChangeShapeType="1"/>
          </p:cNvSpPr>
          <p:nvPr/>
        </p:nvSpPr>
        <p:spPr bwMode="auto">
          <a:xfrm>
            <a:off x="6443663" y="2708275"/>
            <a:ext cx="0" cy="504825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6290" name="Line 34"/>
          <p:cNvSpPr>
            <a:spLocks noChangeShapeType="1"/>
          </p:cNvSpPr>
          <p:nvPr/>
        </p:nvSpPr>
        <p:spPr bwMode="auto">
          <a:xfrm>
            <a:off x="6443663" y="3500438"/>
            <a:ext cx="0" cy="503237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cxnSp>
        <p:nvCxnSpPr>
          <p:cNvPr id="96291" name="AutoShape 35"/>
          <p:cNvCxnSpPr>
            <a:cxnSpLocks noChangeShapeType="1"/>
          </p:cNvCxnSpPr>
          <p:nvPr/>
        </p:nvCxnSpPr>
        <p:spPr bwMode="auto">
          <a:xfrm rot="10800000" flipH="1" flipV="1">
            <a:off x="6227763" y="3300413"/>
            <a:ext cx="180975" cy="1568450"/>
          </a:xfrm>
          <a:prstGeom prst="bentConnector3">
            <a:avLst>
              <a:gd name="adj1" fmla="val -126315"/>
            </a:avLst>
          </a:prstGeom>
          <a:noFill/>
          <a:ln w="19050">
            <a:solidFill>
              <a:srgbClr val="336699"/>
            </a:solidFill>
            <a:miter lim="800000"/>
            <a:headEnd/>
            <a:tailEnd type="triangle" w="med" len="med"/>
          </a:ln>
        </p:spPr>
      </p:cxnSp>
      <p:sp>
        <p:nvSpPr>
          <p:cNvPr id="96292" name="Line 36"/>
          <p:cNvSpPr>
            <a:spLocks noChangeShapeType="1"/>
          </p:cNvSpPr>
          <p:nvPr/>
        </p:nvSpPr>
        <p:spPr bwMode="auto">
          <a:xfrm flipH="1">
            <a:off x="5651500" y="3357563"/>
            <a:ext cx="576263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66596" name="Rectangle 37"/>
          <p:cNvSpPr>
            <a:spLocks noChangeArrowheads="1"/>
          </p:cNvSpPr>
          <p:nvPr/>
        </p:nvSpPr>
        <p:spPr bwMode="auto">
          <a:xfrm>
            <a:off x="1908175" y="1016000"/>
            <a:ext cx="5329238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</a:rPr>
              <a:t>Сходство внутренней организации</a:t>
            </a:r>
          </a:p>
        </p:txBody>
      </p:sp>
      <p:sp>
        <p:nvSpPr>
          <p:cNvPr id="66597" name="Line 38"/>
          <p:cNvSpPr>
            <a:spLocks noChangeShapeType="1"/>
          </p:cNvSpPr>
          <p:nvPr/>
        </p:nvSpPr>
        <p:spPr bwMode="auto">
          <a:xfrm>
            <a:off x="2268538" y="1484313"/>
            <a:ext cx="4608512" cy="0"/>
          </a:xfrm>
          <a:prstGeom prst="line">
            <a:avLst/>
          </a:prstGeom>
          <a:noFill/>
          <a:ln w="28575">
            <a:solidFill>
              <a:srgbClr val="C8465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6598" name="Line 39"/>
          <p:cNvSpPr>
            <a:spLocks noChangeShapeType="1"/>
          </p:cNvSpPr>
          <p:nvPr/>
        </p:nvSpPr>
        <p:spPr bwMode="auto">
          <a:xfrm>
            <a:off x="2268538" y="4292600"/>
            <a:ext cx="0" cy="287338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6296" name="Line 40"/>
          <p:cNvSpPr>
            <a:spLocks noChangeShapeType="1"/>
          </p:cNvSpPr>
          <p:nvPr/>
        </p:nvSpPr>
        <p:spPr bwMode="auto">
          <a:xfrm>
            <a:off x="6443663" y="4292600"/>
            <a:ext cx="0" cy="287338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66600" name="Picture 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6988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602" name="Rectangle 2"/>
          <p:cNvSpPr>
            <a:spLocks/>
          </p:cNvSpPr>
          <p:nvPr/>
        </p:nvSpPr>
        <p:spPr bwMode="auto">
          <a:xfrm>
            <a:off x="8748713" y="6453188"/>
            <a:ext cx="2889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1000" b="1">
                <a:latin typeface="Times New Roman" pitchFamily="18" charset="0"/>
              </a:rPr>
              <a:t>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6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6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6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6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6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6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6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6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6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6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6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6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6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6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6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6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6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6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6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6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6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6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6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9" grpId="0" animBg="1"/>
      <p:bldP spid="96270" grpId="0" animBg="1"/>
      <p:bldP spid="96271" grpId="0" animBg="1"/>
      <p:bldP spid="96272" grpId="0" animBg="1"/>
      <p:bldP spid="96273" grpId="0"/>
      <p:bldP spid="96275" grpId="0" animBg="1"/>
      <p:bldP spid="96280" grpId="0"/>
      <p:bldP spid="96281" grpId="0"/>
      <p:bldP spid="96282" grpId="0"/>
      <p:bldP spid="96283" grpId="0"/>
      <p:bldP spid="96286" grpId="0"/>
      <p:bldP spid="96287" grpId="0" animBg="1"/>
      <p:bldP spid="96288" grpId="0"/>
      <p:bldP spid="96289" grpId="0" animBg="1"/>
      <p:bldP spid="96290" grpId="0" animBg="1"/>
      <p:bldP spid="96292" grpId="0" animBg="1"/>
      <p:bldP spid="962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350" y="1103313"/>
            <a:ext cx="7056438" cy="669925"/>
          </a:xfrm>
        </p:spPr>
        <p:txBody>
          <a:bodyPr anchor="ctr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sz="1900" smtClean="0"/>
              <a:t>Следствия признания </a:t>
            </a:r>
            <a:br>
              <a:rPr lang="ru-RU" sz="1900" smtClean="0"/>
            </a:br>
            <a:r>
              <a:rPr lang="ru-RU" sz="1900" smtClean="0"/>
              <a:t>публично-правовых образований  юридическими лицами 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2060575"/>
            <a:ext cx="8820150" cy="4176713"/>
          </a:xfrm>
        </p:spPr>
        <p:txBody>
          <a:bodyPr anchor="ctr"/>
          <a:lstStyle/>
          <a:p>
            <a:pPr marL="361950" indent="-361950" algn="l" eaLnBrk="1" hangingPunct="1">
              <a:spcBef>
                <a:spcPct val="90000"/>
              </a:spcBef>
              <a:buClr>
                <a:srgbClr val="336699"/>
              </a:buClr>
              <a:buFont typeface="Times New Roman" pitchFamily="18" charset="0"/>
              <a:buChar char="-"/>
            </a:pPr>
            <a:r>
              <a:rPr lang="ru-RU" b="1" smtClean="0"/>
              <a:t>Контрактация отношений по представлению государственных услуг</a:t>
            </a:r>
          </a:p>
          <a:p>
            <a:pPr marL="361950" indent="-361950" algn="l" eaLnBrk="1" hangingPunct="1">
              <a:spcBef>
                <a:spcPct val="90000"/>
              </a:spcBef>
              <a:buClr>
                <a:srgbClr val="336699"/>
              </a:buClr>
              <a:buFont typeface="Times New Roman" pitchFamily="18" charset="0"/>
              <a:buChar char="-"/>
            </a:pPr>
            <a:r>
              <a:rPr lang="ru-RU" b="1" smtClean="0"/>
              <a:t>Единство управления отдельными сферами хозяйства</a:t>
            </a:r>
          </a:p>
          <a:p>
            <a:pPr marL="361950" indent="-361950" algn="l" eaLnBrk="1" hangingPunct="1">
              <a:spcBef>
                <a:spcPct val="90000"/>
              </a:spcBef>
              <a:buClr>
                <a:srgbClr val="336699"/>
              </a:buClr>
              <a:buFont typeface="Times New Roman" pitchFamily="18" charset="0"/>
              <a:buChar char="-"/>
            </a:pPr>
            <a:r>
              <a:rPr lang="ru-RU" b="1" smtClean="0"/>
              <a:t>Возможность использования стандартов корпоративного управления (государственный менеджмент)</a:t>
            </a:r>
          </a:p>
        </p:txBody>
      </p:sp>
      <p:sp>
        <p:nvSpPr>
          <p:cNvPr id="68611" name="Line 4"/>
          <p:cNvSpPr>
            <a:spLocks noChangeShapeType="1"/>
          </p:cNvSpPr>
          <p:nvPr/>
        </p:nvSpPr>
        <p:spPr bwMode="auto">
          <a:xfrm>
            <a:off x="1692275" y="1773238"/>
            <a:ext cx="6480175" cy="0"/>
          </a:xfrm>
          <a:prstGeom prst="line">
            <a:avLst/>
          </a:prstGeom>
          <a:noFill/>
          <a:ln w="28575">
            <a:solidFill>
              <a:srgbClr val="C8465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12" name="Text Box 5"/>
          <p:cNvSpPr txBox="1">
            <a:spLocks noChangeArrowheads="1"/>
          </p:cNvSpPr>
          <p:nvPr/>
        </p:nvSpPr>
        <p:spPr bwMode="auto">
          <a:xfrm rot="10800000">
            <a:off x="179388" y="2039938"/>
            <a:ext cx="8785225" cy="381000"/>
          </a:xfrm>
          <a:prstGeom prst="rect">
            <a:avLst/>
          </a:prstGeom>
          <a:gradFill rotWithShape="1">
            <a:gsLst>
              <a:gs pos="0">
                <a:schemeClr val="bg1">
                  <a:alpha val="31000"/>
                </a:schemeClr>
              </a:gs>
              <a:gs pos="100000">
                <a:srgbClr val="006699">
                  <a:alpha val="32001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rot="10800000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ru-RU" sz="1900" b="1">
              <a:solidFill>
                <a:srgbClr val="336699"/>
              </a:solidFill>
              <a:latin typeface="Times New Roman" pitchFamily="18" charset="0"/>
            </a:endParaRPr>
          </a:p>
        </p:txBody>
      </p:sp>
      <p:pic>
        <p:nvPicPr>
          <p:cNvPr id="6861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6988"/>
            <a:ext cx="9144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5" name="Rectangle 2"/>
          <p:cNvSpPr>
            <a:spLocks/>
          </p:cNvSpPr>
          <p:nvPr/>
        </p:nvSpPr>
        <p:spPr bwMode="auto">
          <a:xfrm>
            <a:off x="8748713" y="6453188"/>
            <a:ext cx="288925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900" b="1">
                <a:latin typeface="Times New Roman" pitchFamily="18" charset="0"/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3">
      <a:dk1>
        <a:srgbClr val="003864"/>
      </a:dk1>
      <a:lt1>
        <a:srgbClr val="FFFFFF"/>
      </a:lt1>
      <a:dk2>
        <a:srgbClr val="000066"/>
      </a:dk2>
      <a:lt2>
        <a:srgbClr val="C8C8C8"/>
      </a:lt2>
      <a:accent1>
        <a:srgbClr val="003864"/>
      </a:accent1>
      <a:accent2>
        <a:srgbClr val="333399"/>
      </a:accent2>
      <a:accent3>
        <a:srgbClr val="FFFFFF"/>
      </a:accent3>
      <a:accent4>
        <a:srgbClr val="002E54"/>
      </a:accent4>
      <a:accent5>
        <a:srgbClr val="AAAEB8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3">
        <a:dk1>
          <a:srgbClr val="003864"/>
        </a:dk1>
        <a:lt1>
          <a:srgbClr val="FFFFFF"/>
        </a:lt1>
        <a:dk2>
          <a:srgbClr val="000066"/>
        </a:dk2>
        <a:lt2>
          <a:srgbClr val="C8C8C8"/>
        </a:lt2>
        <a:accent1>
          <a:srgbClr val="003864"/>
        </a:accent1>
        <a:accent2>
          <a:srgbClr val="333399"/>
        </a:accent2>
        <a:accent3>
          <a:srgbClr val="FFFFFF"/>
        </a:accent3>
        <a:accent4>
          <a:srgbClr val="002E54"/>
        </a:accent4>
        <a:accent5>
          <a:srgbClr val="AAAEB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666666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FFFFFF"/>
        </a:accent3>
        <a:accent4>
          <a:srgbClr val="000000"/>
        </a:accent4>
        <a:accent5>
          <a:srgbClr val="FFAEC5"/>
        </a:accent5>
        <a:accent6>
          <a:srgbClr val="CF0050"/>
        </a:accent6>
        <a:hlink>
          <a:srgbClr val="17BBFD"/>
        </a:hlink>
        <a:folHlink>
          <a:srgbClr val="FF79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666666"/>
        </a:dk2>
        <a:lt2>
          <a:srgbClr val="D2D2D2"/>
        </a:lt2>
        <a:accent1>
          <a:srgbClr val="FF388C"/>
        </a:accent1>
        <a:accent2>
          <a:srgbClr val="E40059"/>
        </a:accent2>
        <a:accent3>
          <a:srgbClr val="FFFFFF"/>
        </a:accent3>
        <a:accent4>
          <a:srgbClr val="000000"/>
        </a:accent4>
        <a:accent5>
          <a:srgbClr val="FFAEC5"/>
        </a:accent5>
        <a:accent6>
          <a:srgbClr val="CF0050"/>
        </a:accent6>
        <a:hlink>
          <a:srgbClr val="17BBFD"/>
        </a:hlink>
        <a:folHlink>
          <a:srgbClr val="FF79C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1358</Words>
  <Application>Microsoft Office PowerPoint</Application>
  <PresentationFormat>Экран (4:3)</PresentationFormat>
  <Paragraphs>423</Paragraphs>
  <Slides>22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35" baseType="lpstr">
      <vt:lpstr>Arial</vt:lpstr>
      <vt:lpstr>Calibri</vt:lpstr>
      <vt:lpstr>ＭＳ Ｐゴシック</vt:lpstr>
      <vt:lpstr>Times New Roman</vt:lpstr>
      <vt:lpstr>Lucida Grande</vt:lpstr>
      <vt:lpstr>StarSymbol</vt:lpstr>
      <vt:lpstr>Tahoma</vt:lpstr>
      <vt:lpstr>Gill Sans</vt:lpstr>
      <vt:lpstr>1_Оформление по умолчанию</vt:lpstr>
      <vt:lpstr>Тема Office</vt:lpstr>
      <vt:lpstr>1_Тема Office</vt:lpstr>
      <vt:lpstr>Оформление по умолчанию</vt:lpstr>
      <vt:lpstr>1_Оформление по умолчанию</vt:lpstr>
      <vt:lpstr>Слайд 1</vt:lpstr>
      <vt:lpstr>Содержание</vt:lpstr>
      <vt:lpstr>Слайд 3</vt:lpstr>
      <vt:lpstr>Слайд 4</vt:lpstr>
      <vt:lpstr>Юридические лица публичного права</vt:lpstr>
      <vt:lpstr>Слайд 6</vt:lpstr>
      <vt:lpstr>Слайд 7</vt:lpstr>
      <vt:lpstr>Слайд 8</vt:lpstr>
      <vt:lpstr>Следствия признания  публично-правовых образований  юридическими лицами </vt:lpstr>
      <vt:lpstr>Контрактация отношений  государства  по предоставлению услуг</vt:lpstr>
      <vt:lpstr>Слайд 11</vt:lpstr>
      <vt:lpstr>Единство управления отдельными сферами государственного хозяйства</vt:lpstr>
      <vt:lpstr>Использование стандартов корпоративного управления («новое государственное управление», «государственный менеджмент»)</vt:lpstr>
      <vt:lpstr>Слайд 14</vt:lpstr>
      <vt:lpstr>Создание информационной среды для реализации управленческих решений</vt:lpstr>
      <vt:lpstr>Слайд 16</vt:lpstr>
      <vt:lpstr>Слайд 17</vt:lpstr>
      <vt:lpstr>Международные стандарты  финансовой деятельности публично-правовых образований</vt:lpstr>
      <vt:lpstr>Международные стандарты  финансовой деятельности публично-правовых образований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перехода  на современные технологии банковского обслуживания  для ГРБС</dc:title>
  <dc:creator/>
  <cp:lastModifiedBy/>
  <cp:revision>246</cp:revision>
  <dcterms:created xsi:type="dcterms:W3CDTF">2010-11-12T06:22:57Z</dcterms:created>
  <dcterms:modified xsi:type="dcterms:W3CDTF">2013-04-04T11:40:40Z</dcterms:modified>
</cp:coreProperties>
</file>