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9"/>
  </p:notesMasterIdLst>
  <p:sldIdLst>
    <p:sldId id="256" r:id="rId2"/>
    <p:sldId id="257" r:id="rId3"/>
    <p:sldId id="268" r:id="rId4"/>
    <p:sldId id="269" r:id="rId5"/>
    <p:sldId id="258" r:id="rId6"/>
    <p:sldId id="259" r:id="rId7"/>
    <p:sldId id="260" r:id="rId8"/>
    <p:sldId id="261" r:id="rId9"/>
    <p:sldId id="272" r:id="rId10"/>
    <p:sldId id="271" r:id="rId11"/>
    <p:sldId id="270" r:id="rId12"/>
    <p:sldId id="273" r:id="rId13"/>
    <p:sldId id="274" r:id="rId14"/>
    <p:sldId id="287" r:id="rId15"/>
    <p:sldId id="263" r:id="rId16"/>
    <p:sldId id="278" r:id="rId17"/>
    <p:sldId id="277" r:id="rId18"/>
    <p:sldId id="286" r:id="rId19"/>
    <p:sldId id="264" r:id="rId20"/>
    <p:sldId id="265" r:id="rId21"/>
    <p:sldId id="279" r:id="rId22"/>
    <p:sldId id="280" r:id="rId23"/>
    <p:sldId id="281" r:id="rId24"/>
    <p:sldId id="266" r:id="rId25"/>
    <p:sldId id="282" r:id="rId26"/>
    <p:sldId id="285" r:id="rId27"/>
    <p:sldId id="284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4" autoAdjust="0"/>
    <p:restoredTop sz="94982" autoAdjust="0"/>
  </p:normalViewPr>
  <p:slideViewPr>
    <p:cSldViewPr>
      <p:cViewPr>
        <p:scale>
          <a:sx n="93" d="100"/>
          <a:sy n="93" d="100"/>
        </p:scale>
        <p:origin x="144" y="8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C46E4A1-CBDA-4E48-9354-82CFB9F6118B}" type="datetimeFigureOut">
              <a:rPr lang="en-US"/>
              <a:pPr>
                <a:defRPr/>
              </a:pPr>
              <a:t>3/23/2012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1C4E346-34D4-4006-AB92-A44F2B6C40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1C4E346-34D4-4006-AB92-A44F2B6C409F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1C4E346-34D4-4006-AB92-A44F2B6C409F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1C4E346-34D4-4006-AB92-A44F2B6C409F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EEE396E-DEDC-47FC-8204-3F0173C45944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1485900" y="8589963"/>
            <a:ext cx="2973388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139" tIns="45569" rIns="91139" bIns="45569" anchor="b"/>
          <a:lstStyle/>
          <a:p>
            <a:pPr algn="r" defTabSz="911225"/>
            <a:fld id="{67718E81-6798-4407-A8DE-A67DB41F2004}" type="slidenum">
              <a:rPr lang="en-US" sz="1100"/>
              <a:pPr algn="r" defTabSz="911225"/>
              <a:t>27</a:t>
            </a:fld>
            <a:endParaRPr lang="en-US" sz="1100"/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7388"/>
            <a:ext cx="4570412" cy="342741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3213"/>
          </a:xfrm>
          <a:noFill/>
        </p:spPr>
        <p:txBody>
          <a:bodyPr wrap="square" lIns="91139" tIns="45569" rIns="91139" bIns="45569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33798" name="Date Placeholder 6"/>
          <p:cNvSpPr txBox="1">
            <a:spLocks noGrp="1"/>
          </p:cNvSpPr>
          <p:nvPr/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139" tIns="45569" rIns="91139" bIns="45569"/>
          <a:lstStyle/>
          <a:p>
            <a:pPr algn="r" defTabSz="911225"/>
            <a:endParaRPr lang="vi-VN" sz="11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797D-7212-4F3F-918A-EDC88B10ED30}" type="datetimeFigureOut">
              <a:rPr lang="en-US"/>
              <a:pPr>
                <a:defRPr/>
              </a:pPr>
              <a:t>3/23/2012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0BFD4-BD2F-480C-89B0-CE182C23D3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6EE50-BE94-4A44-95FE-46A188C6D799}" type="datetimeFigureOut">
              <a:rPr lang="en-US"/>
              <a:pPr>
                <a:defRPr/>
              </a:pPr>
              <a:t>3/23/2012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2066-C05B-4C6E-B601-4AFFE0372F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DE60E-A59E-41E8-BB46-4BCC798E9D14}" type="datetimeFigureOut">
              <a:rPr lang="en-US"/>
              <a:pPr>
                <a:defRPr/>
              </a:pPr>
              <a:t>3/23/2012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2C171-2FAA-4367-8088-1980A5568F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EB86A-D516-4444-806D-46555ECEE935}" type="datetimeFigureOut">
              <a:rPr lang="en-US"/>
              <a:pPr>
                <a:defRPr/>
              </a:pPr>
              <a:t>3/23/2012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89673-B492-4465-AE2E-ADCE66958F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AB99A-05E5-48D5-8EB1-E22F608A7FB2}" type="datetimeFigureOut">
              <a:rPr lang="en-US"/>
              <a:pPr>
                <a:defRPr/>
              </a:pPr>
              <a:t>3/23/2012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38323-34EA-4F4C-8AC2-52FA8B6924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03ABA-A8AE-4AEF-882E-7275FB32E30F}" type="datetimeFigureOut">
              <a:rPr lang="en-US"/>
              <a:pPr>
                <a:defRPr/>
              </a:pPr>
              <a:t>3/23/2012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D5DE1-9AF7-4FCA-B4A7-E7849F50B4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2C956-0230-442B-A0DC-E4A9DB34B6C5}" type="datetimeFigureOut">
              <a:rPr lang="en-US"/>
              <a:pPr>
                <a:defRPr/>
              </a:pPr>
              <a:t>3/23/2012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4898A-C560-4B2B-B82E-225B1BC835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73D0C-F4BA-44CA-BFB9-FCFD950FE07B}" type="datetimeFigureOut">
              <a:rPr lang="en-US"/>
              <a:pPr>
                <a:defRPr/>
              </a:pPr>
              <a:t>3/23/2012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BF315-0737-4A74-BA23-130F05251F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6DB73-27F7-47B5-BBCA-832CFDB4DD99}" type="datetimeFigureOut">
              <a:rPr lang="en-US"/>
              <a:pPr>
                <a:defRPr/>
              </a:pPr>
              <a:t>3/23/2012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63A3D-6336-494C-8E05-CCD1AF7955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64441-6485-47A4-BDE7-5ECBA336E503}" type="datetimeFigureOut">
              <a:rPr lang="en-US"/>
              <a:pPr>
                <a:defRPr/>
              </a:pPr>
              <a:t>3/23/2012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4ECC6-302F-48CC-AC2A-5C7EC2073C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1F4F2-5D25-476F-8332-C015585F6E0F}" type="datetimeFigureOut">
              <a:rPr lang="en-US"/>
              <a:pPr>
                <a:defRPr/>
              </a:pPr>
              <a:t>3/23/2012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8F248-0A4D-44F5-9225-17247E1076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52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F09862-9476-4D89-AF14-1B572260E172}" type="datetimeFigureOut">
              <a:rPr lang="en-US"/>
              <a:pPr>
                <a:defRPr/>
              </a:pPr>
              <a:t>3/23/2012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44A6434-7CCD-4397-9A22-B472ABFA1F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2057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41" r:id="rId2"/>
    <p:sldLayoutId id="2147483950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51" r:id="rId9"/>
    <p:sldLayoutId id="2147483947" r:id="rId10"/>
    <p:sldLayoutId id="214748394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2286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ОБЗОР ГОСУДАРСТВЕННОГО КАЗНАЧЕЙСТВА ВЬЕТНАМА И </a:t>
            </a:r>
            <a:r>
              <a:rPr lang="en-US" sz="3600" dirty="0" smtClean="0"/>
              <a:t>TABMIS</a:t>
            </a:r>
            <a:r>
              <a:rPr lang="ru-RU" sz="3600" dirty="0" smtClean="0"/>
              <a:t>/ИСУКБ </a:t>
            </a:r>
            <a:r>
              <a:rPr lang="ru-RU" sz="3600" dirty="0" smtClean="0"/>
              <a:t>(ИНФОРМАЦИОННАЯ СИСТЕМА </a:t>
            </a:r>
            <a:r>
              <a:rPr lang="ru-RU" sz="3600" dirty="0" smtClean="0"/>
              <a:t>УПРАВЛЕНИЯ КАЗНАЧЕЙСТВОМ </a:t>
            </a:r>
            <a:r>
              <a:rPr lang="ru-RU" sz="3600" dirty="0" smtClean="0"/>
              <a:t>И </a:t>
            </a:r>
            <a:r>
              <a:rPr lang="ru-RU" sz="3600" dirty="0" smtClean="0"/>
              <a:t>БЮДЖЕТОМ</a:t>
            </a:r>
            <a:r>
              <a:rPr lang="ru-RU" sz="3600" dirty="0" smtClean="0"/>
              <a:t>)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en-US" sz="3400" dirty="0"/>
          </a:p>
        </p:txBody>
      </p:sp>
      <p:sp>
        <p:nvSpPr>
          <p:cNvPr id="6147" name="Subtitle 2"/>
          <p:cNvSpPr>
            <a:spLocks noGrp="1"/>
          </p:cNvSpPr>
          <p:nvPr>
            <p:ph type="subTitle" idx="1"/>
          </p:nvPr>
        </p:nvSpPr>
        <p:spPr>
          <a:xfrm>
            <a:off x="685800" y="4495800"/>
            <a:ext cx="7626350" cy="1143000"/>
          </a:xfrm>
        </p:spPr>
        <p:txBody>
          <a:bodyPr/>
          <a:lstStyle/>
          <a:p>
            <a:pPr marR="0" eaLnBrk="1" hangingPunct="1"/>
            <a:r>
              <a:rPr lang="ru-RU" sz="2000" dirty="0" smtClean="0"/>
              <a:t>МИНИСТЕРСТВО ФИНАНСОВ - ГОСУДАРСТВЕННОЕ КАЗНАЧЕЙСТВО ВЬЕТНАМА</a:t>
            </a:r>
            <a:endParaRPr lang="en-US" sz="2000" dirty="0" smtClean="0"/>
          </a:p>
          <a:p>
            <a:pPr marR="0" eaLnBrk="1" hangingPunct="1"/>
            <a:r>
              <a:rPr lang="ru-RU" sz="2000" dirty="0" smtClean="0"/>
              <a:t>Казань, 26-27 марта </a:t>
            </a:r>
            <a:endParaRPr lang="en-US" sz="2000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704850"/>
            <a:ext cx="9144000" cy="666750"/>
          </a:xfrm>
        </p:spPr>
        <p:txBody>
          <a:bodyPr/>
          <a:lstStyle/>
          <a:p>
            <a:pPr algn="ctr" eaLnBrk="1" hangingPunct="1"/>
            <a:r>
              <a:rPr lang="ru-RU" sz="4000" dirty="0" smtClean="0">
                <a:solidFill>
                  <a:schemeClr val="tx1"/>
                </a:solidFill>
              </a:rPr>
              <a:t>Направления развития ГКВ до 2020 года</a:t>
            </a:r>
            <a:endParaRPr lang="en-US" sz="4000" dirty="0" smtClean="0"/>
          </a:p>
        </p:txBody>
      </p:sp>
      <p:sp>
        <p:nvSpPr>
          <p:cNvPr id="5" name="Content Placeholder 3"/>
          <p:cNvSpPr>
            <a:spLocks noGrp="1"/>
          </p:cNvSpPr>
          <p:nvPr>
            <p:ph idx="1"/>
          </p:nvPr>
        </p:nvSpPr>
        <p:spPr>
          <a:xfrm>
            <a:off x="457200" y="1935163"/>
            <a:ext cx="8229600" cy="4389437"/>
          </a:xfrm>
        </p:spPr>
        <p:txBody>
          <a:bodyPr/>
          <a:lstStyle/>
          <a:p>
            <a:pPr algn="just"/>
            <a:r>
              <a:rPr lang="ru-RU" sz="2400" dirty="0" smtClean="0"/>
              <a:t>Продолжать работать над централизованной моделью платежей, двигаясь по направлению к открытости централизованного счета Государственного казначейства в Центральном Банке для централизованного управления </a:t>
            </a:r>
            <a:r>
              <a:rPr lang="ru-RU" sz="2400" dirty="0" smtClean="0"/>
              <a:t>кассовыми </a:t>
            </a:r>
            <a:r>
              <a:rPr lang="ru-RU" sz="2400" dirty="0" smtClean="0"/>
              <a:t>средствами всей системы казначейства;</a:t>
            </a:r>
          </a:p>
          <a:p>
            <a:pPr algn="just"/>
            <a:r>
              <a:rPr lang="ru-RU" sz="2400" dirty="0" smtClean="0"/>
              <a:t>Развивать модель Казначейства, специализирующуюся на управлении </a:t>
            </a:r>
            <a:r>
              <a:rPr lang="ru-RU" sz="2400" dirty="0" smtClean="0"/>
              <a:t>кассовыми </a:t>
            </a:r>
            <a:r>
              <a:rPr lang="ru-RU" sz="2400" dirty="0" smtClean="0"/>
              <a:t>средствами, государственном управлении </a:t>
            </a:r>
            <a:r>
              <a:rPr lang="ru-RU" sz="2400" dirty="0" smtClean="0"/>
              <a:t>кассовыми средствами</a:t>
            </a:r>
            <a:r>
              <a:rPr lang="ru-RU" sz="2400" dirty="0" smtClean="0"/>
              <a:t>, управлении государственным долгом с основными функциями разработки планов мобилизации капитала на рынке, управлении денежными средствами и кассовыми потоками, </a:t>
            </a:r>
            <a:r>
              <a:rPr lang="ru-RU" sz="2400" dirty="0" smtClean="0"/>
              <a:t> денежными </a:t>
            </a:r>
            <a:r>
              <a:rPr lang="ru-RU" sz="2400" dirty="0" smtClean="0"/>
              <a:t>инвестициями…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0" y="704850"/>
            <a:ext cx="9144000" cy="666750"/>
          </a:xfrm>
        </p:spPr>
        <p:txBody>
          <a:bodyPr/>
          <a:lstStyle/>
          <a:p>
            <a:pPr algn="ctr" eaLnBrk="1" hangingPunct="1"/>
            <a:r>
              <a:rPr lang="ru-RU" sz="4000" dirty="0" smtClean="0">
                <a:solidFill>
                  <a:schemeClr val="tx1"/>
                </a:solidFill>
              </a:rPr>
              <a:t>Направления развития ГКВ до 2020 года</a:t>
            </a:r>
            <a:endParaRPr lang="en-US" sz="4000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935163"/>
            <a:ext cx="8229600" cy="4389437"/>
          </a:xfrm>
        </p:spPr>
        <p:txBody>
          <a:bodyPr/>
          <a:lstStyle/>
          <a:p>
            <a:pPr algn="just"/>
            <a:r>
              <a:rPr lang="ru-RU" sz="2400" dirty="0" smtClean="0"/>
              <a:t>Развивать современную модель унифицированной  системы Государственного бухгалтерского учета на основе начислений, чтобы соответствовать требованиям, предъявляемым к открытому и прозрачному управлению государственными финансами и бюджетом;</a:t>
            </a:r>
            <a:endParaRPr lang="en-US" sz="2400" dirty="0" smtClean="0"/>
          </a:p>
          <a:p>
            <a:pPr algn="just"/>
            <a:r>
              <a:rPr lang="ru-RU" sz="2400" dirty="0" smtClean="0"/>
              <a:t>Интегрироваться </a:t>
            </a:r>
            <a:r>
              <a:rPr lang="ru-RU" sz="2400" dirty="0" smtClean="0"/>
              <a:t>в глобальную систему государственного учета, разрабатывать государственные стандарты бухгалтерского учета в соответствии с международными стандартами государственного бухгалтерского учета.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704850"/>
            <a:ext cx="9144000" cy="742950"/>
          </a:xfrm>
        </p:spPr>
        <p:txBody>
          <a:bodyPr/>
          <a:lstStyle/>
          <a:p>
            <a:pPr algn="ctr" eaLnBrk="1" hangingPunct="1"/>
            <a:r>
              <a:rPr lang="ru-RU" sz="4000" dirty="0" smtClean="0">
                <a:solidFill>
                  <a:schemeClr val="tx1"/>
                </a:solidFill>
              </a:rPr>
              <a:t>Направления развития ГКВ до 2020 года</a:t>
            </a:r>
            <a:endParaRPr lang="en-US" sz="4000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Модернизировать платежи ГКВ на современной ИТ -платформе, двигаясь в направлении модернизации и ускорения процесса обработки операций; </a:t>
            </a:r>
            <a:endParaRPr lang="en-US" sz="2400" dirty="0" smtClean="0"/>
          </a:p>
          <a:p>
            <a:r>
              <a:rPr lang="ru-RU" sz="2400" dirty="0" smtClean="0"/>
              <a:t>Принять участие в двусторонней системе электронных расчетов, межбанковской системе электронных расчетов, электронных клиринговых расчетов с </a:t>
            </a:r>
            <a:r>
              <a:rPr lang="ru-RU" sz="2400" dirty="0" smtClean="0"/>
              <a:t>банками;</a:t>
            </a: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8077200" cy="762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tx1"/>
                </a:solidFill>
              </a:rPr>
              <a:t>Направления развития ИТ до 2020 года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К 20</a:t>
            </a:r>
            <a:r>
              <a:rPr lang="en-US" sz="2400" dirty="0" smtClean="0"/>
              <a:t>20</a:t>
            </a:r>
            <a:r>
              <a:rPr lang="ru-RU" sz="2400" dirty="0" smtClean="0"/>
              <a:t> году</a:t>
            </a:r>
            <a:r>
              <a:rPr lang="en-US" sz="2400" dirty="0" smtClean="0"/>
              <a:t>, </a:t>
            </a:r>
            <a:r>
              <a:rPr lang="ru-RU" sz="2400" dirty="0" smtClean="0"/>
              <a:t>работа Государственного Казначейства должна будет осуществляться на современной ИТ- платформе и сформироваться электронное казначейство</a:t>
            </a:r>
            <a:r>
              <a:rPr lang="en-US" sz="2400" dirty="0" smtClean="0"/>
              <a:t>.</a:t>
            </a:r>
          </a:p>
          <a:p>
            <a:pPr algn="just"/>
            <a:r>
              <a:rPr lang="ru-RU" sz="2400" dirty="0" smtClean="0"/>
              <a:t>Разработать общую структуру информационной системы государственного казначейства, в основе которой будет заложена Информационная Система Управления Бюджетом, чтобы отвечать требованиям реформы бюджетно-финансового управления;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850"/>
            <a:ext cx="8077200" cy="66675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tx1"/>
                </a:solidFill>
              </a:rPr>
              <a:t>Направления развития ИТ до 2020 года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dirty="0" smtClean="0"/>
              <a:t>Внедрить системы охраны и безопасности информационных систем Государственного казначейства; установить системы предупреждения и </a:t>
            </a:r>
            <a:r>
              <a:rPr lang="ru-RU" sz="2400" dirty="0" smtClean="0"/>
              <a:t>послеаварийного восстановления</a:t>
            </a:r>
            <a:r>
              <a:rPr lang="ru-RU" sz="2400" dirty="0" smtClean="0"/>
              <a:t>;</a:t>
            </a:r>
            <a:endParaRPr lang="ru-RU" sz="2400" dirty="0" smtClean="0"/>
          </a:p>
          <a:p>
            <a:pPr algn="just"/>
            <a:r>
              <a:rPr lang="ru-RU" sz="2400" dirty="0" smtClean="0"/>
              <a:t>Применять современные, комплексные </a:t>
            </a:r>
            <a:r>
              <a:rPr lang="ru-RU" sz="2400" dirty="0" smtClean="0"/>
              <a:t>и профессиональные информационные технологии во всех видах деятельности Государственного казначейств, отдавая в них предпочтение инвестициям и использованию передовых продуктов программного обеспечения соответствующих требованиям управления бюджетным финансированием в новой ситуации и международных практик ...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533400" y="704850"/>
            <a:ext cx="8153400" cy="895350"/>
          </a:xfrm>
        </p:spPr>
        <p:txBody>
          <a:bodyPr/>
          <a:lstStyle/>
          <a:p>
            <a:pPr algn="ctr" eaLnBrk="1" hangingPunct="1"/>
            <a:r>
              <a:rPr lang="ru-RU" sz="4400" dirty="0" smtClean="0">
                <a:solidFill>
                  <a:schemeClr val="tx1"/>
                </a:solidFill>
              </a:rPr>
              <a:t>Обзор </a:t>
            </a:r>
            <a:r>
              <a:rPr lang="en-US" sz="4400" dirty="0" smtClean="0">
                <a:solidFill>
                  <a:schemeClr val="tx1"/>
                </a:solidFill>
              </a:rPr>
              <a:t>TABMIS</a:t>
            </a:r>
            <a:r>
              <a:rPr lang="ru-RU" sz="4400" dirty="0" smtClean="0"/>
              <a:t> </a:t>
            </a:r>
            <a:r>
              <a:rPr lang="ru-RU" sz="4400" dirty="0" smtClean="0">
                <a:solidFill>
                  <a:schemeClr val="tx1"/>
                </a:solidFill>
              </a:rPr>
              <a:t>/ИСУКБ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828801"/>
            <a:ext cx="8229600" cy="4495800"/>
          </a:xfrm>
        </p:spPr>
        <p:txBody>
          <a:bodyPr/>
          <a:lstStyle/>
          <a:p>
            <a:pPr algn="just"/>
            <a:r>
              <a:rPr lang="ru-RU" sz="2400" dirty="0" smtClean="0"/>
              <a:t>Проект </a:t>
            </a:r>
            <a:r>
              <a:rPr lang="ru-RU" sz="2400" dirty="0" smtClean="0"/>
              <a:t>TABMIS</a:t>
            </a:r>
            <a:r>
              <a:rPr lang="ru-RU" sz="2400" dirty="0" smtClean="0"/>
              <a:t> /ИСУКБ</a:t>
            </a:r>
            <a:r>
              <a:rPr lang="ru-RU" sz="2400" dirty="0" smtClean="0"/>
              <a:t> </a:t>
            </a:r>
            <a:r>
              <a:rPr lang="ru-RU" sz="2400" dirty="0" smtClean="0"/>
              <a:t>является крупнейшим компонентом с самым продолжительным сроком внедрения </a:t>
            </a:r>
            <a:r>
              <a:rPr lang="ru-RU" sz="2400" dirty="0" smtClean="0"/>
              <a:t>Проекта </a:t>
            </a:r>
            <a:r>
              <a:rPr lang="ru-RU" sz="2400" dirty="0" smtClean="0"/>
              <a:t>реформы управления государственными финансами (ПРУГФ/PFMRP).</a:t>
            </a:r>
          </a:p>
          <a:p>
            <a:pPr algn="just">
              <a:buNone/>
            </a:pPr>
            <a:r>
              <a:rPr lang="ru-RU" sz="2400" dirty="0" smtClean="0"/>
              <a:t>Цели:</a:t>
            </a:r>
          </a:p>
          <a:p>
            <a:pPr algn="just"/>
            <a:r>
              <a:rPr lang="ru-RU" sz="2400" dirty="0" smtClean="0"/>
              <a:t>Модернизация управления государственным бюджетом: планирование, реализация, отчетность и повышение уровня бюджетной отчетности Министерства финансов;</a:t>
            </a:r>
          </a:p>
          <a:p>
            <a:pPr algn="just"/>
            <a:r>
              <a:rPr lang="ru-RU" sz="2400" dirty="0" smtClean="0"/>
              <a:t>Повышение уровня прозрачности управления государственными финансами;</a:t>
            </a:r>
          </a:p>
          <a:p>
            <a:pPr algn="just"/>
            <a:r>
              <a:rPr lang="ru-RU" sz="2400" dirty="0" smtClean="0"/>
              <a:t>Обеспечение финансовой безопасности в условиях национального и международного развития.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609600" y="704850"/>
            <a:ext cx="8077200" cy="819150"/>
          </a:xfrm>
        </p:spPr>
        <p:txBody>
          <a:bodyPr/>
          <a:lstStyle/>
          <a:p>
            <a:pPr algn="ctr" eaLnBrk="1" hangingPunct="1"/>
            <a:r>
              <a:rPr lang="ru-RU" sz="4400" dirty="0" smtClean="0">
                <a:solidFill>
                  <a:schemeClr val="tx1"/>
                </a:solidFill>
              </a:rPr>
              <a:t>Обзор </a:t>
            </a:r>
            <a:r>
              <a:rPr lang="en-US" sz="4400" dirty="0" smtClean="0">
                <a:solidFill>
                  <a:schemeClr val="tx1"/>
                </a:solidFill>
              </a:rPr>
              <a:t>TABMIS</a:t>
            </a:r>
            <a:r>
              <a:rPr lang="ru-RU" sz="4400" dirty="0" smtClean="0">
                <a:solidFill>
                  <a:schemeClr val="tx1"/>
                </a:solidFill>
              </a:rPr>
              <a:t>/ИСУКБ </a:t>
            </a:r>
            <a:endParaRPr lang="en-US" sz="4400" dirty="0" smtClean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TABMIS</a:t>
            </a:r>
            <a:r>
              <a:rPr lang="ru-RU" sz="2800" dirty="0" smtClean="0"/>
              <a:t> </a:t>
            </a:r>
            <a:r>
              <a:rPr lang="ru-RU" dirty="0" smtClean="0"/>
              <a:t>/</a:t>
            </a:r>
            <a:r>
              <a:rPr lang="ru-RU" dirty="0" smtClean="0"/>
              <a:t>ИСУКБ спроектирована </a:t>
            </a:r>
            <a:r>
              <a:rPr lang="ru-RU" dirty="0" smtClean="0"/>
              <a:t>и </a:t>
            </a:r>
            <a:r>
              <a:rPr lang="ru-RU" dirty="0" smtClean="0"/>
              <a:t>построена </a:t>
            </a:r>
            <a:r>
              <a:rPr lang="ru-RU" dirty="0" smtClean="0"/>
              <a:t>на основе: </a:t>
            </a:r>
            <a:r>
              <a:rPr lang="ru-RU" dirty="0" smtClean="0"/>
              <a:t>Рекомендуемой Модели Казначейства </a:t>
            </a:r>
            <a:r>
              <a:rPr lang="ru-RU" dirty="0" smtClean="0"/>
              <a:t>(TRM) Всемирного банка и Международного валютного фонда, </a:t>
            </a:r>
            <a:r>
              <a:rPr lang="ru-RU" dirty="0" smtClean="0"/>
              <a:t>Международных Стандартов </a:t>
            </a:r>
            <a:r>
              <a:rPr lang="ru-RU" dirty="0" smtClean="0"/>
              <a:t>учета в государственном секторе (МСУГС)</a:t>
            </a:r>
          </a:p>
          <a:p>
            <a:pPr algn="just"/>
            <a:r>
              <a:rPr lang="ru-RU" dirty="0" smtClean="0"/>
              <a:t>Использование программы </a:t>
            </a:r>
            <a:r>
              <a:rPr lang="ru-RU" dirty="0" err="1" smtClean="0"/>
              <a:t>Oracle</a:t>
            </a:r>
            <a:r>
              <a:rPr lang="ru-RU" dirty="0" smtClean="0"/>
              <a:t> </a:t>
            </a:r>
            <a:r>
              <a:rPr lang="ru-RU" dirty="0" err="1" smtClean="0"/>
              <a:t>Financials</a:t>
            </a:r>
            <a:r>
              <a:rPr lang="ru-RU" dirty="0" smtClean="0"/>
              <a:t> /Финансовый </a:t>
            </a:r>
            <a:r>
              <a:rPr lang="ru-RU" dirty="0" smtClean="0"/>
              <a:t>Оракул (Финансовый Прогноз) для государственного сектора с централизованной архитектурой.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609600" y="704850"/>
            <a:ext cx="8077200" cy="742950"/>
          </a:xfrm>
        </p:spPr>
        <p:txBody>
          <a:bodyPr/>
          <a:lstStyle/>
          <a:p>
            <a:pPr algn="ctr" eaLnBrk="1" hangingPunct="1"/>
            <a:r>
              <a:rPr lang="ru-RU" sz="4400" dirty="0" smtClean="0">
                <a:solidFill>
                  <a:schemeClr val="tx1"/>
                </a:solidFill>
              </a:rPr>
              <a:t>Обзор </a:t>
            </a:r>
            <a:r>
              <a:rPr lang="en-US" sz="4400" dirty="0" smtClean="0">
                <a:solidFill>
                  <a:schemeClr val="tx1"/>
                </a:solidFill>
              </a:rPr>
              <a:t>TABMIS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TABMIS</a:t>
            </a:r>
            <a:r>
              <a:rPr lang="ru-RU" dirty="0" smtClean="0"/>
              <a:t> /</a:t>
            </a:r>
            <a:r>
              <a:rPr lang="ru-RU" dirty="0" smtClean="0"/>
              <a:t>ИСУКБ </a:t>
            </a:r>
            <a:r>
              <a:rPr lang="ru-RU" dirty="0" smtClean="0"/>
              <a:t>имеет интерфейсы с </a:t>
            </a:r>
            <a:r>
              <a:rPr lang="ru-RU" dirty="0" smtClean="0"/>
              <a:t>преемственными </a:t>
            </a:r>
            <a:r>
              <a:rPr lang="ru-RU" dirty="0" smtClean="0"/>
              <a:t>системами:</a:t>
            </a:r>
          </a:p>
          <a:p>
            <a:pPr lvl="1"/>
            <a:r>
              <a:rPr lang="ru-RU" dirty="0" smtClean="0"/>
              <a:t>Система бухгалтерского учета Казначейства (СБУК)</a:t>
            </a:r>
          </a:p>
          <a:p>
            <a:pPr lvl="1"/>
            <a:r>
              <a:rPr lang="ru-RU" dirty="0" smtClean="0"/>
              <a:t>Система  управления сбором налогов </a:t>
            </a:r>
          </a:p>
          <a:p>
            <a:pPr lvl="1"/>
            <a:r>
              <a:rPr lang="ru-RU" dirty="0" smtClean="0"/>
              <a:t>Система управления долгом</a:t>
            </a:r>
          </a:p>
          <a:p>
            <a:pPr lvl="1"/>
            <a:r>
              <a:rPr lang="ru-RU" dirty="0" smtClean="0"/>
              <a:t>Банковские платежные системы</a:t>
            </a:r>
          </a:p>
          <a:p>
            <a:pPr lvl="1"/>
            <a:r>
              <a:rPr lang="ru-RU" dirty="0" smtClean="0"/>
              <a:t>База </a:t>
            </a:r>
            <a:r>
              <a:rPr lang="ru-RU" dirty="0" smtClean="0"/>
              <a:t>данных  общего списка кодов Министерства Финансов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609600" y="704850"/>
            <a:ext cx="8077200" cy="742950"/>
          </a:xfrm>
        </p:spPr>
        <p:txBody>
          <a:bodyPr/>
          <a:lstStyle/>
          <a:p>
            <a:pPr algn="ctr" eaLnBrk="1" hangingPunct="1"/>
            <a:r>
              <a:rPr lang="ru-RU" sz="4400" dirty="0" smtClean="0">
                <a:solidFill>
                  <a:schemeClr val="tx1"/>
                </a:solidFill>
              </a:rPr>
              <a:t>Обзор </a:t>
            </a:r>
            <a:r>
              <a:rPr lang="en-US" sz="4400" dirty="0" smtClean="0">
                <a:solidFill>
                  <a:schemeClr val="tx1"/>
                </a:solidFill>
              </a:rPr>
              <a:t>TABMIS</a:t>
            </a:r>
            <a:r>
              <a:rPr lang="ru-RU" sz="4400" dirty="0" smtClean="0">
                <a:solidFill>
                  <a:schemeClr val="tx1"/>
                </a:solidFill>
              </a:rPr>
              <a:t> /ИСУКБ </a:t>
            </a:r>
            <a:endParaRPr lang="en-US" sz="4400" dirty="0" smtClean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Система </a:t>
            </a:r>
            <a:r>
              <a:rPr lang="en-US" dirty="0" smtClean="0"/>
              <a:t>TABMIS</a:t>
            </a:r>
            <a:r>
              <a:rPr lang="ru-RU" dirty="0" smtClean="0"/>
              <a:t>/</a:t>
            </a:r>
            <a:r>
              <a:rPr lang="ru-RU" dirty="0" smtClean="0"/>
              <a:t> /ИСУКБ</a:t>
            </a:r>
            <a:r>
              <a:rPr lang="ru-RU" dirty="0" smtClean="0"/>
              <a:t> </a:t>
            </a:r>
            <a:r>
              <a:rPr lang="ru-RU" dirty="0" smtClean="0"/>
              <a:t>будет размещена в более чем 1500 сайтах всей системы казначейства, соединена с финансовыми органами всех уровней и основными министерствами, на которые приходится основные объемы расходов.</a:t>
            </a:r>
          </a:p>
          <a:p>
            <a:pPr algn="just"/>
            <a:r>
              <a:rPr lang="ru-RU" dirty="0" smtClean="0"/>
              <a:t>Проект, стартовавший в середине 2006 года, завершил этап проектирования/ составления. Именно на этапе интеграции в середине 2009 года было реализовано внедрение </a:t>
            </a:r>
            <a:r>
              <a:rPr lang="ru-RU" dirty="0" err="1" smtClean="0"/>
              <a:t>пилотной</a:t>
            </a:r>
            <a:r>
              <a:rPr lang="ru-RU" dirty="0" smtClean="0"/>
              <a:t> системы, и после этого реализуется собственно </a:t>
            </a:r>
            <a:r>
              <a:rPr lang="ru-RU" dirty="0" smtClean="0"/>
              <a:t>развернутое внедрение системы.</a:t>
            </a:r>
            <a:endParaRPr lang="ru-RU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533400" y="704850"/>
            <a:ext cx="8153400" cy="742950"/>
          </a:xfrm>
        </p:spPr>
        <p:txBody>
          <a:bodyPr/>
          <a:lstStyle/>
          <a:p>
            <a:pPr algn="ctr" eaLnBrk="1" hangingPunct="1"/>
            <a:r>
              <a:rPr lang="ru-RU" sz="4400" dirty="0" smtClean="0">
                <a:solidFill>
                  <a:schemeClr val="tx1"/>
                </a:solidFill>
              </a:rPr>
              <a:t>Масштаб внедрения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Подразделения с государственным бюджетом доходов и расходов, в том числе в системе Государственного казначейства и финансовых органах.</a:t>
            </a:r>
          </a:p>
          <a:p>
            <a:r>
              <a:rPr lang="ru-RU" dirty="0" smtClean="0"/>
              <a:t>Финансовые учреждения министерств / отраслей, которые будут работать в режиме </a:t>
            </a:r>
            <a:r>
              <a:rPr lang="ru-RU" dirty="0" err="1" smtClean="0"/>
              <a:t>он-лайн</a:t>
            </a:r>
            <a:r>
              <a:rPr lang="ru-RU" dirty="0" smtClean="0"/>
              <a:t> в сети </a:t>
            </a:r>
            <a:r>
              <a:rPr lang="ru-RU" dirty="0" smtClean="0"/>
              <a:t>TABMIS</a:t>
            </a:r>
            <a:r>
              <a:rPr lang="ru-RU" dirty="0" smtClean="0"/>
              <a:t> /ИСУКБ</a:t>
            </a:r>
            <a:r>
              <a:rPr lang="ru-RU" dirty="0" smtClean="0"/>
              <a:t>.</a:t>
            </a:r>
            <a:endParaRPr lang="ru-RU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305800" cy="4648200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sz="3800" dirty="0" smtClean="0"/>
              <a:t>Государственное казначейство Вьетнама (ГКВ) при Министерстве финансов (МФ) </a:t>
            </a:r>
            <a:r>
              <a:rPr lang="ru-RU" sz="3800" dirty="0" smtClean="0"/>
              <a:t>было </a:t>
            </a:r>
            <a:r>
              <a:rPr lang="ru-RU" sz="3800" dirty="0" smtClean="0"/>
              <a:t>создано и приступило к своей деятельности 1 апреля 1990 в соответствии с Решением Совета Министров  (в настоящее время Правительство) № 07/</a:t>
            </a:r>
            <a:r>
              <a:rPr lang="en-US" sz="3800" dirty="0" smtClean="0"/>
              <a:t>HDBT</a:t>
            </a:r>
            <a:r>
              <a:rPr lang="ru-RU" sz="3800" dirty="0" smtClean="0"/>
              <a:t> от 4 января 1990.</a:t>
            </a:r>
          </a:p>
          <a:p>
            <a:pPr algn="just"/>
            <a:r>
              <a:rPr lang="ru-RU" sz="3800" dirty="0" smtClean="0"/>
              <a:t>За 20-летнюю историю становления и развития, функции и обязанности ГКВ претерпели множество изменений, которые вносились в его работу, исходя из  ситуации на поле реформ управления государственными финансами Вьетнама.</a:t>
            </a:r>
          </a:p>
          <a:p>
            <a:pPr algn="just"/>
            <a:r>
              <a:rPr lang="ru-RU" sz="3800" dirty="0" smtClean="0"/>
              <a:t>5 апреля 1995 года Правительство издало Указ № 25/</a:t>
            </a:r>
            <a:r>
              <a:rPr lang="en-US" sz="3800" dirty="0" smtClean="0"/>
              <a:t>CP</a:t>
            </a:r>
            <a:r>
              <a:rPr lang="ru-RU" sz="3800" dirty="0" smtClean="0"/>
              <a:t>, которым предоставило полномочия, определило обязанности и организационную структуру новой системы ГКВ.</a:t>
            </a:r>
          </a:p>
          <a:p>
            <a:pPr algn="just"/>
            <a:r>
              <a:rPr lang="ru-RU" sz="3800" dirty="0" smtClean="0"/>
              <a:t>По поручению правительства, в 2000 году, ГКВ была делегирована обязанность осуществления контроля инвестиционных капиталовложений, ранее входившая в компетенцию  Главного управления инвестиционного развития.</a:t>
            </a:r>
          </a:p>
          <a:p>
            <a:pPr>
              <a:buNone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>
              <a:latin typeface="+mj-lt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pPr algn="ctr"/>
            <a:r>
              <a:rPr lang="ru-RU" sz="4000" dirty="0" smtClean="0"/>
              <a:t>ИСТОРИЯ СОЗДАНИЯ И РАЗВИТИЯ  ГКВ 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533400" y="704850"/>
            <a:ext cx="8153400" cy="742950"/>
          </a:xfrm>
        </p:spPr>
        <p:txBody>
          <a:bodyPr/>
          <a:lstStyle/>
          <a:p>
            <a:pPr algn="ctr" eaLnBrk="1" hangingPunct="1"/>
            <a:r>
              <a:rPr lang="ru-RU" sz="4400" dirty="0" smtClean="0">
                <a:solidFill>
                  <a:schemeClr val="tx1"/>
                </a:solidFill>
              </a:rPr>
              <a:t>Бизнес процессы в </a:t>
            </a:r>
            <a:r>
              <a:rPr lang="en-US" sz="4400" dirty="0" smtClean="0">
                <a:solidFill>
                  <a:schemeClr val="tx1"/>
                </a:solidFill>
              </a:rPr>
              <a:t>TABMIS</a:t>
            </a:r>
            <a:r>
              <a:rPr lang="ru-RU" sz="4400" dirty="0" smtClean="0">
                <a:solidFill>
                  <a:schemeClr val="tx1"/>
                </a:solidFill>
              </a:rPr>
              <a:t>/ИСУКБ </a:t>
            </a:r>
            <a:endParaRPr lang="en-US" sz="4400" dirty="0" smtClean="0">
              <a:solidFill>
                <a:schemeClr val="tx1"/>
              </a:solidFill>
            </a:endParaRP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В действующем дизайне, </a:t>
            </a:r>
            <a:r>
              <a:rPr lang="ru-RU" dirty="0" smtClean="0"/>
              <a:t>TABMIS/ИСУКБ </a:t>
            </a:r>
            <a:r>
              <a:rPr lang="ru-RU" dirty="0" smtClean="0"/>
              <a:t>состоит из следующих модулей:</a:t>
            </a:r>
          </a:p>
          <a:p>
            <a:pPr lvl="1" eaLnBrk="1" hangingPunct="1"/>
            <a:r>
              <a:rPr lang="ru-RU" dirty="0" smtClean="0"/>
              <a:t>Модуль Бюджетных ассигнований (БA)</a:t>
            </a:r>
          </a:p>
          <a:p>
            <a:pPr lvl="1" eaLnBrk="1" hangingPunct="1"/>
            <a:r>
              <a:rPr lang="ru-RU" dirty="0" smtClean="0"/>
              <a:t>Модуль  Счетов Дебиторов (AR)</a:t>
            </a:r>
          </a:p>
          <a:p>
            <a:pPr lvl="1" eaLnBrk="1" hangingPunct="1"/>
            <a:r>
              <a:rPr lang="ru-RU" dirty="0" smtClean="0"/>
              <a:t>Модуль Счетов Кредиторов (AP)</a:t>
            </a:r>
          </a:p>
          <a:p>
            <a:pPr lvl="1" eaLnBrk="1" hangingPunct="1"/>
            <a:r>
              <a:rPr lang="ru-RU" dirty="0" smtClean="0"/>
              <a:t>Модуль </a:t>
            </a:r>
            <a:r>
              <a:rPr lang="ru-RU" dirty="0" smtClean="0"/>
              <a:t>Заказа на Поставку </a:t>
            </a:r>
            <a:r>
              <a:rPr lang="ru-RU" dirty="0" smtClean="0"/>
              <a:t>/ Обязательства (PO)</a:t>
            </a:r>
          </a:p>
          <a:p>
            <a:pPr lvl="1" eaLnBrk="1" hangingPunct="1"/>
            <a:r>
              <a:rPr lang="ru-RU" dirty="0" smtClean="0"/>
              <a:t>Модуль Управление кассовыми средствами (СМ</a:t>
            </a:r>
            <a:r>
              <a:rPr lang="ru-RU" dirty="0" smtClean="0"/>
              <a:t>)</a:t>
            </a:r>
          </a:p>
          <a:p>
            <a:pPr lvl="1" eaLnBrk="1" hangingPunct="1"/>
            <a:r>
              <a:rPr lang="ru-RU" dirty="0" smtClean="0"/>
              <a:t>Главная Бухгалтерская Книга (</a:t>
            </a:r>
            <a:r>
              <a:rPr lang="en-US" dirty="0" smtClean="0"/>
              <a:t>GL</a:t>
            </a:r>
            <a:r>
              <a:rPr lang="ru-RU" dirty="0" smtClean="0"/>
              <a:t>/ГБК</a:t>
            </a:r>
            <a:r>
              <a:rPr lang="en-US" dirty="0" smtClean="0"/>
              <a:t>)</a:t>
            </a:r>
            <a:endParaRPr lang="en-US" dirty="0" smtClean="0"/>
          </a:p>
          <a:p>
            <a:pPr eaLnBrk="1" hangingPunct="1">
              <a:buFont typeface="Wingdings 2" pitchFamily="18" charset="2"/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533400" y="704850"/>
            <a:ext cx="8153400" cy="742950"/>
          </a:xfrm>
        </p:spPr>
        <p:txBody>
          <a:bodyPr/>
          <a:lstStyle/>
          <a:p>
            <a:pPr algn="ctr" eaLnBrk="1" hangingPunct="1"/>
            <a:r>
              <a:rPr lang="ru-RU" sz="4400" dirty="0" smtClean="0">
                <a:solidFill>
                  <a:schemeClr val="tx1"/>
                </a:solidFill>
              </a:rPr>
              <a:t>Бизнес процессы в </a:t>
            </a:r>
            <a:r>
              <a:rPr lang="en-US" sz="4400" dirty="0" smtClean="0">
                <a:solidFill>
                  <a:schemeClr val="tx1"/>
                </a:solidFill>
              </a:rPr>
              <a:t>TABMIS</a:t>
            </a:r>
            <a:endParaRPr lang="en-US" dirty="0" smtClean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dirty="0" smtClean="0"/>
              <a:t>Главная бухгалтерская </a:t>
            </a:r>
            <a:r>
              <a:rPr lang="ru-RU" b="1" dirty="0" smtClean="0"/>
              <a:t>книга (ГБК)</a:t>
            </a:r>
            <a:r>
              <a:rPr lang="ru-RU" dirty="0" smtClean="0"/>
              <a:t>: </a:t>
            </a:r>
            <a:r>
              <a:rPr lang="ru-RU" dirty="0" smtClean="0"/>
              <a:t>регистрация и учет поступлений и расходов в соответствии с единой структурой </a:t>
            </a:r>
            <a:r>
              <a:rPr lang="en-US" dirty="0" smtClean="0">
                <a:solidFill>
                  <a:srgbClr val="FF0000"/>
                </a:solidFill>
              </a:rPr>
              <a:t>COA</a:t>
            </a:r>
            <a:r>
              <a:rPr lang="ru-RU" dirty="0" smtClean="0"/>
              <a:t>.</a:t>
            </a:r>
          </a:p>
          <a:p>
            <a:pPr algn="just"/>
            <a:r>
              <a:rPr lang="ru-RU" b="1" dirty="0" smtClean="0"/>
              <a:t>Бюджетные ассигнования </a:t>
            </a:r>
            <a:r>
              <a:rPr lang="ru-RU" dirty="0" smtClean="0"/>
              <a:t>(БА): управление бюджетными ассигнованиями и процедурами корректировки, обработка остатков, </a:t>
            </a:r>
            <a:r>
              <a:rPr lang="ru-RU" dirty="0" smtClean="0"/>
              <a:t>с переносом остатков при открытии следующего финансового года </a:t>
            </a:r>
            <a:r>
              <a:rPr lang="ru-RU" dirty="0" smtClean="0"/>
              <a:t>...</a:t>
            </a:r>
          </a:p>
          <a:p>
            <a:pPr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533400" y="704850"/>
            <a:ext cx="8153400" cy="742950"/>
          </a:xfrm>
        </p:spPr>
        <p:txBody>
          <a:bodyPr/>
          <a:lstStyle/>
          <a:p>
            <a:pPr algn="ctr" eaLnBrk="1" hangingPunct="1"/>
            <a:r>
              <a:rPr lang="ru-RU" sz="4400" dirty="0" smtClean="0">
                <a:solidFill>
                  <a:schemeClr val="tx1"/>
                </a:solidFill>
              </a:rPr>
              <a:t>Бизнес процессы в </a:t>
            </a:r>
            <a:r>
              <a:rPr lang="en-US" sz="4400" dirty="0" smtClean="0">
                <a:solidFill>
                  <a:schemeClr val="tx1"/>
                </a:solidFill>
              </a:rPr>
              <a:t>TABMIS</a:t>
            </a:r>
            <a:endParaRPr lang="en-US" dirty="0" smtClean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89438"/>
          </a:xfrm>
        </p:spPr>
        <p:txBody>
          <a:bodyPr/>
          <a:lstStyle/>
          <a:p>
            <a:r>
              <a:rPr lang="ru-RU" b="1" dirty="0" smtClean="0"/>
              <a:t>Счета Дебиторов </a:t>
            </a:r>
            <a:r>
              <a:rPr lang="ru-RU" b="1" dirty="0" smtClean="0"/>
              <a:t>(СД): учет</a:t>
            </a:r>
            <a:r>
              <a:rPr lang="ru-RU" dirty="0" smtClean="0"/>
              <a:t> </a:t>
            </a:r>
            <a:r>
              <a:rPr lang="ru-RU" dirty="0" smtClean="0"/>
              <a:t>сборов в бюджет, получаемых из системы управления налоговыми сборами, разбивка на различные уровни бюджета, отслеживание и управление доходами, </a:t>
            </a:r>
            <a:r>
              <a:rPr lang="ru-RU" dirty="0" smtClean="0"/>
              <a:t>получаемыми </a:t>
            </a:r>
            <a:r>
              <a:rPr lang="ru-RU" dirty="0" smtClean="0"/>
              <a:t>с  займов и ссуд из системы управления долгами.</a:t>
            </a:r>
          </a:p>
          <a:p>
            <a:r>
              <a:rPr lang="ru-RU" b="1" dirty="0" smtClean="0"/>
              <a:t>Закупки (Заказ на поставку): </a:t>
            </a:r>
            <a:r>
              <a:rPr lang="ru-RU" dirty="0" smtClean="0"/>
              <a:t>управление контрактами купли-продажи и резервирование фонда для выполнения контрактов.</a:t>
            </a:r>
          </a:p>
          <a:p>
            <a:r>
              <a:rPr lang="ru-RU" b="1" dirty="0" smtClean="0"/>
              <a:t>Счета Кредиторов (</a:t>
            </a:r>
            <a:r>
              <a:rPr lang="en-US" b="1" dirty="0" smtClean="0"/>
              <a:t>AP</a:t>
            </a:r>
            <a:r>
              <a:rPr lang="ru-RU" b="1" dirty="0" smtClean="0"/>
              <a:t>): </a:t>
            </a:r>
            <a:r>
              <a:rPr lang="ru-RU" dirty="0" smtClean="0"/>
              <a:t>управление платежами распорядителей расходов.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533400" y="704850"/>
            <a:ext cx="8153400" cy="742950"/>
          </a:xfrm>
        </p:spPr>
        <p:txBody>
          <a:bodyPr/>
          <a:lstStyle/>
          <a:p>
            <a:pPr algn="ctr" eaLnBrk="1" hangingPunct="1"/>
            <a:r>
              <a:rPr lang="ru-RU" sz="4400" dirty="0" smtClean="0">
                <a:solidFill>
                  <a:schemeClr val="tx1"/>
                </a:solidFill>
              </a:rPr>
              <a:t>Бизнес процессы в </a:t>
            </a:r>
            <a:r>
              <a:rPr lang="en-US" sz="4400" dirty="0" smtClean="0">
                <a:solidFill>
                  <a:schemeClr val="tx1"/>
                </a:solidFill>
              </a:rPr>
              <a:t>TABMIS</a:t>
            </a:r>
            <a:endParaRPr lang="en-US" dirty="0" smtClean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Управление кассовыми средствами </a:t>
            </a:r>
            <a:r>
              <a:rPr lang="ru-RU" dirty="0" smtClean="0"/>
              <a:t>(УКС): </a:t>
            </a:r>
            <a:r>
              <a:rPr lang="ru-RU" dirty="0" smtClean="0"/>
              <a:t>осуществление кассового прогнозирования, управление фондом в Центре, учет банковских процентов / сборов, согласование платежей.</a:t>
            </a:r>
          </a:p>
          <a:p>
            <a:pPr algn="just"/>
            <a:r>
              <a:rPr lang="ru-RU" dirty="0" smtClean="0"/>
              <a:t>Финансовая отчетность: создание предварительно отформатированных отчетов (составленные в соответствии с требованиями Минфина), составление отчетов из </a:t>
            </a:r>
            <a:r>
              <a:rPr lang="ru-RU" dirty="0" smtClean="0"/>
              <a:t>памяти данных системы.</a:t>
            </a:r>
            <a:endParaRPr lang="ru-RU" dirty="0" smtClean="0"/>
          </a:p>
          <a:p>
            <a:pPr eaLnBrk="1" hangingPunct="1">
              <a:buNone/>
              <a:defRPr/>
            </a:pPr>
            <a:r>
              <a:rPr lang="en-US" dirty="0" smtClean="0"/>
              <a:t> </a:t>
            </a:r>
            <a:endParaRPr lang="en-US" dirty="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0" y="704850"/>
            <a:ext cx="9144000" cy="742950"/>
          </a:xfrm>
        </p:spPr>
        <p:txBody>
          <a:bodyPr/>
          <a:lstStyle/>
          <a:p>
            <a:pPr algn="ctr" eaLnBrk="1" hangingPunct="1"/>
            <a:r>
              <a:rPr lang="ru-RU" sz="4400" dirty="0" smtClean="0">
                <a:solidFill>
                  <a:schemeClr val="tx1"/>
                </a:solidFill>
              </a:rPr>
              <a:t>Опыт Внедрения </a:t>
            </a:r>
            <a:r>
              <a:rPr lang="en-US" sz="4400" dirty="0" smtClean="0">
                <a:solidFill>
                  <a:schemeClr val="tx1"/>
                </a:solidFill>
              </a:rPr>
              <a:t>TABMIS</a:t>
            </a:r>
            <a:endParaRPr lang="en-US" dirty="0" smtClean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153400" cy="4648200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ru-RU" sz="2400" dirty="0" smtClean="0"/>
              <a:t>Внедрение Дорожной карты:</a:t>
            </a:r>
          </a:p>
          <a:p>
            <a:pPr lvl="1" algn="just">
              <a:spcBef>
                <a:spcPts val="0"/>
              </a:spcBef>
            </a:pPr>
            <a:r>
              <a:rPr lang="ru-RU" sz="2200" dirty="0" err="1" smtClean="0"/>
              <a:t>Пилотный</a:t>
            </a:r>
            <a:r>
              <a:rPr lang="ru-RU" sz="2200" dirty="0" smtClean="0"/>
              <a:t> проект по переезду в Хайфон в апреле 2009 года</a:t>
            </a:r>
          </a:p>
          <a:p>
            <a:pPr lvl="1" algn="just">
              <a:spcBef>
                <a:spcPts val="0"/>
              </a:spcBef>
            </a:pPr>
            <a:r>
              <a:rPr lang="ru-RU" sz="2200" dirty="0" smtClean="0"/>
              <a:t>Развернутое внедрение было начато с сентября 2009 года. Завершение ожидается к концу 2012 </a:t>
            </a:r>
            <a:r>
              <a:rPr lang="ru-RU" sz="2200" dirty="0" smtClean="0"/>
              <a:t>года.</a:t>
            </a:r>
          </a:p>
          <a:p>
            <a:pPr algn="just">
              <a:spcBef>
                <a:spcPts val="0"/>
              </a:spcBef>
            </a:pPr>
            <a:r>
              <a:rPr lang="ru-RU" dirty="0" smtClean="0"/>
              <a:t>Методология </a:t>
            </a:r>
            <a:r>
              <a:rPr lang="ru-RU" dirty="0" smtClean="0"/>
              <a:t>внедрения</a:t>
            </a:r>
          </a:p>
          <a:p>
            <a:pPr lvl="1" algn="just">
              <a:spcBef>
                <a:spcPts val="0"/>
              </a:spcBef>
            </a:pPr>
            <a:r>
              <a:rPr lang="ru-RU" sz="2200" dirty="0" err="1" smtClean="0"/>
              <a:t>Пилотный</a:t>
            </a:r>
            <a:r>
              <a:rPr lang="ru-RU" sz="2200" dirty="0" smtClean="0"/>
              <a:t> проект по переезду в среднего размера провинцию со средним объемом сделок</a:t>
            </a:r>
          </a:p>
          <a:p>
            <a:pPr lvl="1" algn="just">
              <a:spcBef>
                <a:spcPts val="0"/>
              </a:spcBef>
            </a:pPr>
            <a:r>
              <a:rPr lang="ru-RU" sz="2200" dirty="0" smtClean="0"/>
              <a:t>Минимизировать настройки в соответствии с  системными функциями. Гармонично обрабатывать институциональные изменения и системные настройки.</a:t>
            </a:r>
          </a:p>
          <a:p>
            <a:pPr lvl="1" algn="just">
              <a:spcBef>
                <a:spcPts val="0"/>
              </a:spcBef>
            </a:pPr>
            <a:r>
              <a:rPr lang="ru-RU" sz="2200" dirty="0" smtClean="0"/>
              <a:t>Организованный и слаженно работающий канал прямой поддержки и службы поддержки</a:t>
            </a:r>
          </a:p>
          <a:p>
            <a:pPr eaLnBrk="1" hangingPunct="1"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533400" y="704850"/>
            <a:ext cx="8153400" cy="742950"/>
          </a:xfrm>
        </p:spPr>
        <p:txBody>
          <a:bodyPr/>
          <a:lstStyle/>
          <a:p>
            <a:pPr algn="ctr" eaLnBrk="1" hangingPunct="1"/>
            <a:r>
              <a:rPr lang="ru-RU" sz="4000" dirty="0" smtClean="0">
                <a:solidFill>
                  <a:schemeClr val="tx1"/>
                </a:solidFill>
              </a:rPr>
              <a:t>Опыт Внедрения </a:t>
            </a:r>
            <a:r>
              <a:rPr lang="en-US" sz="4000" dirty="0" smtClean="0">
                <a:solidFill>
                  <a:schemeClr val="tx1"/>
                </a:solidFill>
              </a:rPr>
              <a:t>TABMIS</a:t>
            </a:r>
            <a:endParaRPr lang="en-US" sz="4000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76401"/>
            <a:ext cx="8229600" cy="4648200"/>
          </a:xfrm>
        </p:spPr>
        <p:txBody>
          <a:bodyPr/>
          <a:lstStyle/>
          <a:p>
            <a:r>
              <a:rPr lang="ru-RU" sz="2200" dirty="0" smtClean="0"/>
              <a:t>Постоянная поддержка и поручительство высшего руководства Министерства </a:t>
            </a:r>
            <a:r>
              <a:rPr lang="ru-RU" sz="2200" dirty="0" smtClean="0"/>
              <a:t>Финансов </a:t>
            </a:r>
            <a:r>
              <a:rPr lang="ru-RU" sz="2200" dirty="0" smtClean="0"/>
              <a:t>и других ключевых участников</a:t>
            </a:r>
          </a:p>
          <a:p>
            <a:r>
              <a:rPr lang="ru-RU" sz="2200" dirty="0" smtClean="0"/>
              <a:t>Разработка и внедрение типовых технологических процессов, которые могут быть эффективно реализованы и </a:t>
            </a:r>
            <a:r>
              <a:rPr lang="ru-RU" sz="2200" dirty="0" smtClean="0"/>
              <a:t>обеспечение состоятельности </a:t>
            </a:r>
            <a:r>
              <a:rPr lang="ru-RU" sz="2200" dirty="0" smtClean="0"/>
              <a:t>пользователям</a:t>
            </a:r>
          </a:p>
          <a:p>
            <a:r>
              <a:rPr lang="ru-RU" sz="2200" dirty="0" smtClean="0"/>
              <a:t>Создавать и поддерживать специальную группу на всех уровнях для достижения целей проекта</a:t>
            </a:r>
          </a:p>
          <a:p>
            <a:r>
              <a:rPr lang="ru-RU" sz="2200" dirty="0" smtClean="0"/>
              <a:t>Содействовать и оптимизировать передачу знаний и навыков от поставщика к основным подразделениям Министерства Финансов и расширенному числу  членов команды</a:t>
            </a:r>
          </a:p>
          <a:p>
            <a:r>
              <a:rPr lang="ru-RU" sz="2200" dirty="0" smtClean="0"/>
              <a:t>Обеспечение заинтересованности, подготовленности  </a:t>
            </a:r>
            <a:r>
              <a:rPr lang="ru-RU" sz="2200" dirty="0" smtClean="0"/>
              <a:t> и с</a:t>
            </a:r>
            <a:r>
              <a:rPr lang="ru-RU" sz="2200" dirty="0" smtClean="0"/>
              <a:t>тремления </a:t>
            </a:r>
            <a:r>
              <a:rPr lang="ru-RU" sz="2200" dirty="0" smtClean="0"/>
              <a:t>пользователей поддерживать работу  новой системы и находить решения.</a:t>
            </a:r>
            <a:endParaRPr lang="en-US" sz="22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0" y="704850"/>
            <a:ext cx="9144000" cy="742950"/>
          </a:xfrm>
        </p:spPr>
        <p:txBody>
          <a:bodyPr/>
          <a:lstStyle/>
          <a:p>
            <a:pPr algn="ctr" eaLnBrk="1" hangingPunct="1"/>
            <a:r>
              <a:rPr lang="ru-RU" sz="4400" dirty="0" smtClean="0">
                <a:solidFill>
                  <a:schemeClr val="tx1"/>
                </a:solidFill>
              </a:rPr>
              <a:t>Опыт Внедрения </a:t>
            </a:r>
            <a:r>
              <a:rPr lang="en-US" sz="4400" dirty="0" smtClean="0">
                <a:solidFill>
                  <a:schemeClr val="tx1"/>
                </a:solidFill>
              </a:rPr>
              <a:t>TABMIS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Достигнутые результаты</a:t>
            </a:r>
            <a:r>
              <a:rPr lang="en-US" dirty="0" smtClean="0"/>
              <a:t>:</a:t>
            </a:r>
            <a:endParaRPr lang="en-US" dirty="0" smtClean="0"/>
          </a:p>
          <a:p>
            <a:pPr lvl="1" algn="just"/>
            <a:r>
              <a:rPr lang="ru-RU" dirty="0" smtClean="0"/>
              <a:t>В конце 2011 года, </a:t>
            </a:r>
            <a:r>
              <a:rPr lang="en-US" dirty="0" smtClean="0"/>
              <a:t>TABMIS</a:t>
            </a:r>
            <a:r>
              <a:rPr lang="ru-RU" dirty="0" smtClean="0"/>
              <a:t> была развернута в 46 городах / провинциях и в Центре. Синхронизация бюджетных ассигнований на центральном уровне осуществляется двумя министерствами.</a:t>
            </a:r>
          </a:p>
          <a:p>
            <a:pPr lvl="1" algn="just"/>
            <a:r>
              <a:rPr lang="ru-RU" dirty="0" smtClean="0"/>
              <a:t>40 </a:t>
            </a:r>
            <a:r>
              <a:rPr lang="ru-RU" dirty="0" smtClean="0"/>
              <a:t>типовых </a:t>
            </a:r>
            <a:r>
              <a:rPr lang="ru-RU" dirty="0" smtClean="0"/>
              <a:t>отчетов были разработаны и улучшены, чтобы соответствовать требованиям управления.</a:t>
            </a:r>
          </a:p>
          <a:p>
            <a:pPr lvl="1" algn="just"/>
            <a:r>
              <a:rPr lang="ru-RU" dirty="0" smtClean="0"/>
              <a:t>Некоторые системные функции были настроены таким образом, чтобы отвечать требованиям, предъявляемым  к управлению во Вьетнаме.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DBC9802-20BD-40B9-814E-017D88714192}" type="datetime1">
              <a:rPr lang="en-US" smtClean="0"/>
              <a:pPr>
                <a:defRPr/>
              </a:pPr>
              <a:t>3/23/2012</a:t>
            </a:fld>
            <a:endParaRPr lang="en-US" smtClean="0"/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BF5455-A99A-4E1B-9E89-88248827B060}" type="slidenum">
              <a:rPr lang="en-US" smtClean="0"/>
              <a:pPr>
                <a:defRPr/>
              </a:pPr>
              <a:t>27</a:t>
            </a:fld>
            <a:endParaRPr lang="en-US" smtClean="0"/>
          </a:p>
        </p:txBody>
      </p:sp>
      <p:sp>
        <p:nvSpPr>
          <p:cNvPr id="31748" name="Rectangle 14"/>
          <p:cNvSpPr txBox="1">
            <a:spLocks noGrp="1" noChangeArrowheads="1"/>
          </p:cNvSpPr>
          <p:nvPr/>
        </p:nvSpPr>
        <p:spPr bwMode="auto">
          <a:xfrm>
            <a:off x="1447800" y="6500813"/>
            <a:ext cx="38115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vi-VN" sz="1000">
                <a:solidFill>
                  <a:srgbClr val="FFFFFF"/>
                </a:solidFill>
              </a:rPr>
              <a:t>Tạo </a:t>
            </a:r>
            <a:r>
              <a:rPr lang="en-US" sz="1000">
                <a:solidFill>
                  <a:srgbClr val="FFFFFF"/>
                </a:solidFill>
              </a:rPr>
              <a:t>và đệ trình các </a:t>
            </a:r>
            <a:r>
              <a:rPr lang="vi-VN" sz="1000">
                <a:solidFill>
                  <a:srgbClr val="FFFFFF"/>
                </a:solidFill>
              </a:rPr>
              <a:t>bút toán</a:t>
            </a:r>
            <a:endParaRPr lang="en-US" sz="1000">
              <a:solidFill>
                <a:srgbClr val="FFFFFF"/>
              </a:solidFill>
            </a:endParaRPr>
          </a:p>
        </p:txBody>
      </p:sp>
      <p:sp>
        <p:nvSpPr>
          <p:cNvPr id="31749" name="Rectangle 12"/>
          <p:cNvSpPr txBox="1">
            <a:spLocks noGrp="1" noChangeArrowheads="1"/>
          </p:cNvSpPr>
          <p:nvPr/>
        </p:nvSpPr>
        <p:spPr bwMode="black">
          <a:xfrm>
            <a:off x="153988" y="6500813"/>
            <a:ext cx="1006475" cy="320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fld id="{F9FC4167-A5E4-4A23-B92D-939097F1533E}" type="slidenum">
              <a:rPr lang="en-US" altLang="en-US" sz="1000" b="1">
                <a:solidFill>
                  <a:srgbClr val="FFFFFF"/>
                </a:solidFill>
              </a:rPr>
              <a:pPr>
                <a:spcBef>
                  <a:spcPct val="50000"/>
                </a:spcBef>
              </a:pPr>
              <a:t>27</a:t>
            </a:fld>
            <a:endParaRPr lang="en-US" altLang="en-US" sz="1000" b="1">
              <a:solidFill>
                <a:srgbClr val="FFFFFF"/>
              </a:solidFill>
            </a:endParaRPr>
          </a:p>
        </p:txBody>
      </p:sp>
      <p:sp>
        <p:nvSpPr>
          <p:cNvPr id="31750" name="Rectangle 14"/>
          <p:cNvSpPr txBox="1">
            <a:spLocks noGrp="1" noChangeArrowheads="1"/>
          </p:cNvSpPr>
          <p:nvPr/>
        </p:nvSpPr>
        <p:spPr bwMode="auto">
          <a:xfrm>
            <a:off x="1447800" y="6500813"/>
            <a:ext cx="38115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vi-VN" sz="1000">
                <a:solidFill>
                  <a:srgbClr val="FFFFFF"/>
                </a:solidFill>
              </a:rPr>
              <a:t>Tạo và đệ trình các bút toán</a:t>
            </a:r>
            <a:endParaRPr lang="en-US" sz="1000">
              <a:solidFill>
                <a:srgbClr val="FFFFFF"/>
              </a:solidFill>
            </a:endParaRPr>
          </a:p>
        </p:txBody>
      </p:sp>
      <p:sp>
        <p:nvSpPr>
          <p:cNvPr id="31751" name="Slide Number Placeholder 1"/>
          <p:cNvSpPr txBox="1">
            <a:spLocks noGrp="1"/>
          </p:cNvSpPr>
          <p:nvPr/>
        </p:nvSpPr>
        <p:spPr bwMode="black">
          <a:xfrm>
            <a:off x="153988" y="6500813"/>
            <a:ext cx="1006475" cy="320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fld id="{F6525688-01D0-4EDC-BDBE-56A73B350566}" type="slidenum">
              <a:rPr lang="en-US" altLang="en-US" sz="1000" b="1">
                <a:solidFill>
                  <a:srgbClr val="FFFFFF"/>
                </a:solidFill>
              </a:rPr>
              <a:pPr>
                <a:spcBef>
                  <a:spcPct val="50000"/>
                </a:spcBef>
              </a:pPr>
              <a:t>27</a:t>
            </a:fld>
            <a:endParaRPr lang="en-US" altLang="en-US" sz="1000" b="1">
              <a:solidFill>
                <a:srgbClr val="FFFFFF"/>
              </a:solidFill>
            </a:endParaRPr>
          </a:p>
        </p:txBody>
      </p:sp>
      <p:sp>
        <p:nvSpPr>
          <p:cNvPr id="31752" name="Footer Placeholder 2"/>
          <p:cNvSpPr txBox="1">
            <a:spLocks noGrp="1"/>
          </p:cNvSpPr>
          <p:nvPr/>
        </p:nvSpPr>
        <p:spPr bwMode="auto">
          <a:xfrm>
            <a:off x="1447800" y="6500813"/>
            <a:ext cx="38115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000">
                <a:solidFill>
                  <a:srgbClr val="FFFFFF"/>
                </a:solidFill>
              </a:rPr>
              <a:t>Course Name</a:t>
            </a:r>
          </a:p>
        </p:txBody>
      </p:sp>
      <p:pic>
        <p:nvPicPr>
          <p:cNvPr id="31753" name="Picture 2" descr="thank-yo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4" name="Slide Number Placeholder 9"/>
          <p:cNvSpPr txBox="1">
            <a:spLocks noGrp="1"/>
          </p:cNvSpPr>
          <p:nvPr/>
        </p:nvSpPr>
        <p:spPr bwMode="black">
          <a:xfrm>
            <a:off x="153988" y="6500813"/>
            <a:ext cx="1006475" cy="320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fld id="{95D1FB20-AB76-4287-A035-0309B63CEC72}" type="slidenum">
              <a:rPr lang="en-US" altLang="en-US" sz="1000" b="1">
                <a:solidFill>
                  <a:srgbClr val="FFFFFF"/>
                </a:solidFill>
              </a:rPr>
              <a:pPr>
                <a:spcBef>
                  <a:spcPct val="50000"/>
                </a:spcBef>
              </a:pPr>
              <a:t>27</a:t>
            </a:fld>
            <a:endParaRPr lang="en-US" altLang="en-US" sz="10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704850"/>
            <a:ext cx="9144000" cy="666750"/>
          </a:xfrm>
        </p:spPr>
        <p:txBody>
          <a:bodyPr/>
          <a:lstStyle/>
          <a:p>
            <a:pPr algn="ctr" eaLnBrk="1" hangingPunct="1"/>
            <a:r>
              <a:rPr lang="ru-RU" sz="4000" dirty="0" smtClean="0"/>
              <a:t>ИСТОРИЯ СОЗДАНИЯ И РАЗВИТИЯ  ГКВ </a:t>
            </a:r>
            <a:endParaRPr lang="en-US" sz="40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ru-RU" dirty="0" smtClean="0"/>
              <a:t> </a:t>
            </a:r>
            <a:r>
              <a:rPr lang="ru-RU" sz="3200" dirty="0" smtClean="0"/>
              <a:t>Поскольку в 2006 году, для внедрения проекта реформы государственного финансового управления, ГКВ было поручено возглавить работы по разработке и внедрению Информационной Системы Управления Казначейством и Бюджетом (</a:t>
            </a:r>
            <a:r>
              <a:rPr lang="en-US" sz="3200" dirty="0" smtClean="0"/>
              <a:t>TABMIS</a:t>
            </a:r>
            <a:r>
              <a:rPr lang="ru-RU" sz="3200" dirty="0" smtClean="0"/>
              <a:t>/ИСУКБ), ГКВ провело в этом контексте широкомасштабную реформу в сфере государственной бюджетной и учетной политики: </a:t>
            </a:r>
          </a:p>
          <a:p>
            <a:pPr lvl="1" algn="just"/>
            <a:r>
              <a:rPr lang="ru-RU" sz="3200" dirty="0" smtClean="0"/>
              <a:t>Разработку и применение новых, совместимых с (</a:t>
            </a:r>
            <a:r>
              <a:rPr lang="en-US" sz="3200" dirty="0" smtClean="0"/>
              <a:t>TABMIS</a:t>
            </a:r>
            <a:r>
              <a:rPr lang="ru-RU" sz="3200" dirty="0" smtClean="0"/>
              <a:t>/ИСУКБ), процедур по составлению и рассмотрению бюджета.</a:t>
            </a:r>
          </a:p>
          <a:p>
            <a:pPr lvl="1" algn="just"/>
            <a:r>
              <a:rPr lang="ru-RU" sz="3200" dirty="0" smtClean="0"/>
              <a:t>Разработку и внедрение применимой к (</a:t>
            </a:r>
            <a:r>
              <a:rPr lang="en-US" sz="3200" dirty="0" smtClean="0"/>
              <a:t>TABMIS</a:t>
            </a:r>
            <a:r>
              <a:rPr lang="ru-RU" sz="3200" dirty="0" smtClean="0"/>
              <a:t>/ИСУКБ) государственной учетной политики. </a:t>
            </a:r>
          </a:p>
          <a:p>
            <a:pPr lvl="1" algn="just"/>
            <a:r>
              <a:rPr lang="ru-RU" sz="3200" dirty="0" smtClean="0"/>
              <a:t>Внедрение нескольких международных практик в механизм государственного </a:t>
            </a:r>
            <a:r>
              <a:rPr lang="ru-RU" sz="3200" dirty="0" smtClean="0"/>
              <a:t>управления бюджетном, </a:t>
            </a:r>
            <a:r>
              <a:rPr lang="ru-RU" sz="3200" dirty="0" smtClean="0"/>
              <a:t>как например, процедуру контроля над выполнением обязательств по финансовым операциям.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dirty="0" smtClean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0" y="704850"/>
            <a:ext cx="9144000" cy="742950"/>
          </a:xfrm>
        </p:spPr>
        <p:txBody>
          <a:bodyPr/>
          <a:lstStyle/>
          <a:p>
            <a:pPr algn="ctr" eaLnBrk="1" hangingPunct="1"/>
            <a:r>
              <a:rPr lang="ru-RU" sz="4000" dirty="0" smtClean="0"/>
              <a:t>ИСТОРИЯ СОЗДАНИЯ И РАЗВИТИЯ  ГКВ </a:t>
            </a:r>
            <a:endParaRPr lang="en-US" sz="4000" dirty="0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724400"/>
          </a:xfrm>
        </p:spPr>
        <p:txBody>
          <a:bodyPr/>
          <a:lstStyle/>
          <a:p>
            <a:pPr algn="just"/>
            <a:r>
              <a:rPr lang="ru-RU" sz="2400" dirty="0" smtClean="0"/>
              <a:t> </a:t>
            </a:r>
            <a:r>
              <a:rPr lang="ru-RU" sz="2200" dirty="0" smtClean="0"/>
              <a:t>Для выполнения этого нового требования, премьер-министр издал Постановление № 108/2009/</a:t>
            </a:r>
            <a:r>
              <a:rPr lang="en-US" sz="2200" dirty="0" smtClean="0"/>
              <a:t>QD</a:t>
            </a:r>
            <a:r>
              <a:rPr lang="ru-RU" sz="2200" dirty="0" smtClean="0"/>
              <a:t>-</a:t>
            </a:r>
            <a:r>
              <a:rPr lang="en-US" sz="2200" dirty="0" err="1" smtClean="0"/>
              <a:t>TTg</a:t>
            </a:r>
            <a:r>
              <a:rPr lang="en-US" sz="2200" dirty="0" smtClean="0"/>
              <a:t> </a:t>
            </a:r>
            <a:r>
              <a:rPr lang="ru-RU" sz="2200" dirty="0" smtClean="0"/>
              <a:t>от 26 августа 2009 года, которым предоставил властные полномочия, определил функции, обязанности и организационную структуру ГКВ при Министерстве Финансов.</a:t>
            </a:r>
          </a:p>
          <a:p>
            <a:pPr algn="just"/>
            <a:r>
              <a:rPr lang="ru-RU" sz="2200" dirty="0" smtClean="0"/>
              <a:t>В соответствии с Постановлением </a:t>
            </a:r>
            <a:r>
              <a:rPr lang="en-US" sz="2200" dirty="0" smtClean="0"/>
              <a:t>No</a:t>
            </a:r>
            <a:r>
              <a:rPr lang="ru-RU" sz="2200" dirty="0" smtClean="0"/>
              <a:t>.108/2009/</a:t>
            </a:r>
            <a:r>
              <a:rPr lang="en-US" sz="2200" dirty="0" smtClean="0"/>
              <a:t>QD</a:t>
            </a:r>
            <a:r>
              <a:rPr lang="ru-RU" sz="2200" dirty="0" smtClean="0"/>
              <a:t>-</a:t>
            </a:r>
            <a:r>
              <a:rPr lang="en-US" sz="2200" dirty="0" err="1" smtClean="0"/>
              <a:t>TTg</a:t>
            </a:r>
            <a:r>
              <a:rPr lang="ru-RU" sz="2200" dirty="0" smtClean="0"/>
              <a:t>, ГКВ представляет собой встроенную в Министерства </a:t>
            </a:r>
            <a:r>
              <a:rPr lang="ru-RU" sz="2200" dirty="0" smtClean="0"/>
              <a:t>Финансов </a:t>
            </a:r>
            <a:r>
              <a:rPr lang="ru-RU" sz="2200" dirty="0" smtClean="0"/>
              <a:t>систему, состоящую из государственной казны на центральном уровне, 63 отделений казначейства на уровне провинций и более 650 районных офисов казначейства. Число ее сотрудников относится к операционному персоналу в каждом населенном пункте. Организационная модель ГКВ выглядит следующим образом:</a:t>
            </a:r>
          </a:p>
          <a:p>
            <a:pPr eaLnBrk="1" hangingPunct="1">
              <a:defRPr/>
            </a:pPr>
            <a:endParaRPr lang="en-US" sz="2400" dirty="0" smtClean="0">
              <a:latin typeface="+mj-lt"/>
            </a:endParaRPr>
          </a:p>
          <a:p>
            <a:pPr eaLnBrk="1" hangingPunct="1">
              <a:defRPr/>
            </a:pPr>
            <a:endParaRPr lang="en-US" sz="2400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3" name="Group 69"/>
          <p:cNvGrpSpPr>
            <a:grpSpLocks/>
          </p:cNvGrpSpPr>
          <p:nvPr/>
        </p:nvGrpSpPr>
        <p:grpSpPr bwMode="auto">
          <a:xfrm>
            <a:off x="442913" y="1312863"/>
            <a:ext cx="8243887" cy="5316537"/>
            <a:chOff x="698" y="1467"/>
            <a:chExt cx="18720" cy="14940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1094" name="Rectangle 70"/>
            <p:cNvSpPr>
              <a:spLocks noChangeArrowheads="1"/>
            </p:cNvSpPr>
            <p:nvPr/>
          </p:nvSpPr>
          <p:spPr bwMode="auto">
            <a:xfrm>
              <a:off x="8858" y="1467"/>
              <a:ext cx="4080" cy="108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en-US" sz="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Министерство финансов</a:t>
              </a:r>
              <a:endParaRPr kumimoji="0" lang="en-US" sz="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95" name="Rectangle 71"/>
            <p:cNvSpPr>
              <a:spLocks noChangeArrowheads="1"/>
            </p:cNvSpPr>
            <p:nvPr/>
          </p:nvSpPr>
          <p:spPr bwMode="auto">
            <a:xfrm>
              <a:off x="8138" y="3267"/>
              <a:ext cx="5400" cy="1222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>
                <a:spcAft>
                  <a:spcPts val="1000"/>
                </a:spcAft>
              </a:pPr>
              <a:r>
                <a:rPr lang="ru-RU" sz="800" dirty="0" smtClean="0"/>
                <a:t>ГОСУДАРСТВЕННОЕ КАЗНАЧЕЙСТВО ВЬЕТНАМА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96" name="Rectangle 72"/>
            <p:cNvSpPr>
              <a:spLocks noChangeArrowheads="1"/>
            </p:cNvSpPr>
            <p:nvPr/>
          </p:nvSpPr>
          <p:spPr bwMode="auto">
            <a:xfrm>
              <a:off x="4538" y="6147"/>
              <a:ext cx="1080" cy="21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vert270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>
                <a:spcAft>
                  <a:spcPts val="1000"/>
                </a:spcAft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Отдел мобилизации капиталов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97" name="Rectangle 73"/>
            <p:cNvSpPr>
              <a:spLocks noChangeArrowheads="1"/>
            </p:cNvSpPr>
            <p:nvPr/>
          </p:nvSpPr>
          <p:spPr bwMode="auto">
            <a:xfrm>
              <a:off x="698" y="6147"/>
              <a:ext cx="960" cy="21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vert270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Правовой Департамент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98" name="Rectangle 74"/>
            <p:cNvSpPr>
              <a:spLocks noChangeArrowheads="1"/>
            </p:cNvSpPr>
            <p:nvPr/>
          </p:nvSpPr>
          <p:spPr bwMode="auto">
            <a:xfrm>
              <a:off x="1898" y="6147"/>
              <a:ext cx="1080" cy="21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vert270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Отдел </a:t>
              </a:r>
              <a:r>
                <a:rPr kumimoji="0" lang="ru-RU" sz="65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Государственного Бухгалтерского </a:t>
              </a: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Учета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99" name="Rectangle 75"/>
            <p:cNvSpPr>
              <a:spLocks noChangeArrowheads="1"/>
            </p:cNvSpPr>
            <p:nvPr/>
          </p:nvSpPr>
          <p:spPr bwMode="auto">
            <a:xfrm>
              <a:off x="3218" y="6147"/>
              <a:ext cx="960" cy="21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vert270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Отдел</a:t>
              </a:r>
              <a:r>
                <a:rPr kumimoji="0" lang="ru-RU" sz="7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контроля расходования государственного бюджета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0" name="Rectangle 76"/>
            <p:cNvSpPr>
              <a:spLocks noChangeArrowheads="1"/>
            </p:cNvSpPr>
            <p:nvPr/>
          </p:nvSpPr>
          <p:spPr bwMode="auto">
            <a:xfrm>
              <a:off x="5978" y="6147"/>
              <a:ext cx="960" cy="21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vert270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Депозитарий Кассовых Средств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1" name="Rectangle 77"/>
            <p:cNvSpPr>
              <a:spLocks noChangeArrowheads="1"/>
            </p:cNvSpPr>
            <p:nvPr/>
          </p:nvSpPr>
          <p:spPr bwMode="auto">
            <a:xfrm>
              <a:off x="7178" y="6147"/>
              <a:ext cx="1200" cy="21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vert270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Инспектор Государственного Казначейства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2" name="Rectangle 78"/>
            <p:cNvSpPr>
              <a:spLocks noChangeArrowheads="1"/>
            </p:cNvSpPr>
            <p:nvPr/>
          </p:nvSpPr>
          <p:spPr bwMode="auto">
            <a:xfrm>
              <a:off x="8618" y="6147"/>
              <a:ext cx="960" cy="2531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vert270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Отдел Кадров и Организационной Работы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9818" y="6147"/>
              <a:ext cx="1080" cy="21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vert270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Финансовый Департамент 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2378" y="3987"/>
              <a:ext cx="3960" cy="72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ru-RU" sz="700" b="1" dirty="0" smtClean="0">
                  <a:latin typeface="Calibri" pitchFamily="34" charset="0"/>
                  <a:cs typeface="Arial" pitchFamily="34" charset="0"/>
                </a:rPr>
                <a:t>ПОДРАЗДЕЛЕНИЕ </a:t>
              </a: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ПО ВНЕДРЕНИЮ </a:t>
              </a:r>
              <a:r>
                <a:rPr kumimoji="0" lang="en-US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TABMIS</a:t>
              </a: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/ИСУКК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5" name="Line 81"/>
            <p:cNvSpPr>
              <a:spLocks noChangeShapeType="1"/>
            </p:cNvSpPr>
            <p:nvPr/>
          </p:nvSpPr>
          <p:spPr bwMode="auto">
            <a:xfrm>
              <a:off x="1298" y="5427"/>
              <a:ext cx="1776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06" name="Line 82"/>
            <p:cNvSpPr>
              <a:spLocks noChangeShapeType="1"/>
            </p:cNvSpPr>
            <p:nvPr/>
          </p:nvSpPr>
          <p:spPr bwMode="auto">
            <a:xfrm>
              <a:off x="1298" y="5427"/>
              <a:ext cx="0" cy="72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07" name="Line 83"/>
            <p:cNvSpPr>
              <a:spLocks noChangeShapeType="1"/>
            </p:cNvSpPr>
            <p:nvPr/>
          </p:nvSpPr>
          <p:spPr bwMode="auto">
            <a:xfrm>
              <a:off x="2378" y="5427"/>
              <a:ext cx="0" cy="72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08" name="Line 84"/>
            <p:cNvSpPr>
              <a:spLocks noChangeShapeType="1"/>
            </p:cNvSpPr>
            <p:nvPr/>
          </p:nvSpPr>
          <p:spPr bwMode="auto">
            <a:xfrm>
              <a:off x="3698" y="5427"/>
              <a:ext cx="0" cy="72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09" name="Line 85"/>
            <p:cNvSpPr>
              <a:spLocks noChangeShapeType="1"/>
            </p:cNvSpPr>
            <p:nvPr/>
          </p:nvSpPr>
          <p:spPr bwMode="auto">
            <a:xfrm>
              <a:off x="5018" y="5427"/>
              <a:ext cx="0" cy="72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10" name="Line 86"/>
            <p:cNvSpPr>
              <a:spLocks noChangeShapeType="1"/>
            </p:cNvSpPr>
            <p:nvPr/>
          </p:nvSpPr>
          <p:spPr bwMode="auto">
            <a:xfrm>
              <a:off x="6458" y="5427"/>
              <a:ext cx="0" cy="72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11" name="Line 87"/>
            <p:cNvSpPr>
              <a:spLocks noChangeShapeType="1"/>
            </p:cNvSpPr>
            <p:nvPr/>
          </p:nvSpPr>
          <p:spPr bwMode="auto">
            <a:xfrm>
              <a:off x="7778" y="5427"/>
              <a:ext cx="0" cy="72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12" name="Line 88"/>
            <p:cNvSpPr>
              <a:spLocks noChangeShapeType="1"/>
            </p:cNvSpPr>
            <p:nvPr/>
          </p:nvSpPr>
          <p:spPr bwMode="auto">
            <a:xfrm>
              <a:off x="9098" y="5427"/>
              <a:ext cx="0" cy="72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13" name="Line 89"/>
            <p:cNvSpPr>
              <a:spLocks noChangeShapeType="1"/>
            </p:cNvSpPr>
            <p:nvPr/>
          </p:nvSpPr>
          <p:spPr bwMode="auto">
            <a:xfrm>
              <a:off x="17138" y="5427"/>
              <a:ext cx="0" cy="72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14" name="Line 90"/>
            <p:cNvSpPr>
              <a:spLocks noChangeShapeType="1"/>
            </p:cNvSpPr>
            <p:nvPr/>
          </p:nvSpPr>
          <p:spPr bwMode="auto">
            <a:xfrm>
              <a:off x="19058" y="5427"/>
              <a:ext cx="0" cy="72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15" name="Line 91"/>
            <p:cNvSpPr>
              <a:spLocks noChangeShapeType="1"/>
            </p:cNvSpPr>
            <p:nvPr/>
          </p:nvSpPr>
          <p:spPr bwMode="auto">
            <a:xfrm>
              <a:off x="11018" y="4527"/>
              <a:ext cx="0" cy="450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arrow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16" name="Line 92"/>
            <p:cNvSpPr>
              <a:spLocks noChangeShapeType="1"/>
            </p:cNvSpPr>
            <p:nvPr/>
          </p:nvSpPr>
          <p:spPr bwMode="auto">
            <a:xfrm flipH="1">
              <a:off x="3938" y="4887"/>
              <a:ext cx="708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17" name="Line 93"/>
            <p:cNvSpPr>
              <a:spLocks noChangeShapeType="1"/>
            </p:cNvSpPr>
            <p:nvPr/>
          </p:nvSpPr>
          <p:spPr bwMode="auto">
            <a:xfrm flipV="1">
              <a:off x="3938" y="4707"/>
              <a:ext cx="0" cy="18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18" name="Line 94"/>
            <p:cNvSpPr>
              <a:spLocks noChangeShapeType="1"/>
            </p:cNvSpPr>
            <p:nvPr/>
          </p:nvSpPr>
          <p:spPr bwMode="auto">
            <a:xfrm>
              <a:off x="14378" y="9027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19" name="Line 95"/>
            <p:cNvSpPr>
              <a:spLocks noChangeShapeType="1"/>
            </p:cNvSpPr>
            <p:nvPr/>
          </p:nvSpPr>
          <p:spPr bwMode="auto">
            <a:xfrm>
              <a:off x="10778" y="2547"/>
              <a:ext cx="0" cy="72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20" name="Rectangle 96"/>
            <p:cNvSpPr>
              <a:spLocks noChangeArrowheads="1"/>
            </p:cNvSpPr>
            <p:nvPr/>
          </p:nvSpPr>
          <p:spPr bwMode="auto">
            <a:xfrm>
              <a:off x="8258" y="9027"/>
              <a:ext cx="5400" cy="90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ГОСУДАРСТВЕННОЕ КАЗНАЧЕЙСТВО НА УРОВНЕ ПРОВИНЦИИ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1" name="Rectangle 97"/>
            <p:cNvSpPr>
              <a:spLocks noChangeArrowheads="1"/>
            </p:cNvSpPr>
            <p:nvPr/>
          </p:nvSpPr>
          <p:spPr bwMode="auto">
            <a:xfrm>
              <a:off x="4343" y="10647"/>
              <a:ext cx="1200" cy="21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Главное Управление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2" name="Rectangle 98"/>
            <p:cNvSpPr>
              <a:spLocks noChangeArrowheads="1"/>
            </p:cNvSpPr>
            <p:nvPr/>
          </p:nvSpPr>
          <p:spPr bwMode="auto">
            <a:xfrm>
              <a:off x="5748" y="10647"/>
              <a:ext cx="1370" cy="21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ru-RU" sz="700" b="1" dirty="0" smtClean="0">
                  <a:latin typeface="Calibri" pitchFamily="34" charset="0"/>
                  <a:cs typeface="Arial" pitchFamily="34" charset="0"/>
                </a:rPr>
                <a:t>Управление государственного бухгалтерского учета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3" name="Rectangle 99"/>
            <p:cNvSpPr>
              <a:spLocks noChangeArrowheads="1"/>
            </p:cNvSpPr>
            <p:nvPr/>
          </p:nvSpPr>
          <p:spPr bwMode="auto">
            <a:xfrm>
              <a:off x="7365" y="10647"/>
              <a:ext cx="1373" cy="2427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Управление по Контролю за Расходованием государственного бюджета</a:t>
              </a:r>
              <a:endParaRPr kumimoji="0" lang="en-US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4" name="Rectangle 100"/>
            <p:cNvSpPr>
              <a:spLocks noChangeArrowheads="1"/>
            </p:cNvSpPr>
            <p:nvPr/>
          </p:nvSpPr>
          <p:spPr bwMode="auto">
            <a:xfrm>
              <a:off x="9098" y="10647"/>
              <a:ext cx="1320" cy="21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ru-RU" sz="700" b="1" dirty="0" smtClean="0">
                  <a:latin typeface="Calibri" pitchFamily="34" charset="0"/>
                  <a:cs typeface="Arial" pitchFamily="34" charset="0"/>
                </a:rPr>
                <a:t>Инспекционное Управление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5" name="Rectangle 101"/>
            <p:cNvSpPr>
              <a:spLocks noChangeArrowheads="1"/>
            </p:cNvSpPr>
            <p:nvPr/>
          </p:nvSpPr>
          <p:spPr bwMode="auto">
            <a:xfrm>
              <a:off x="10766" y="10647"/>
              <a:ext cx="1452" cy="21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ru-RU" sz="700" b="1" dirty="0" smtClean="0">
                  <a:latin typeface="Calibri" pitchFamily="34" charset="0"/>
                  <a:cs typeface="Arial" pitchFamily="34" charset="0"/>
                </a:rPr>
                <a:t>Депозитарий Кассовых средств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6" name="Rectangle 102"/>
            <p:cNvSpPr>
              <a:spLocks noChangeArrowheads="1"/>
            </p:cNvSpPr>
            <p:nvPr/>
          </p:nvSpPr>
          <p:spPr bwMode="auto">
            <a:xfrm>
              <a:off x="12497" y="10647"/>
              <a:ext cx="1528" cy="21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1000"/>
                </a:spcAft>
              </a:pPr>
              <a:r>
                <a:rPr lang="ru-RU" sz="700" b="1" dirty="0" smtClean="0">
                  <a:latin typeface="Calibri" pitchFamily="34" charset="0"/>
                  <a:cs typeface="Arial" pitchFamily="34" charset="0"/>
                </a:rPr>
                <a:t>Отдел Кадров и Организационной Работы</a:t>
              </a:r>
              <a:endParaRPr lang="en-US" sz="7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14378" y="10647"/>
              <a:ext cx="1200" cy="21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Финансовое Управление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15818" y="10647"/>
              <a:ext cx="1697" cy="21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Административное Управление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9" name="Rectangle 105"/>
            <p:cNvSpPr>
              <a:spLocks noChangeArrowheads="1"/>
            </p:cNvSpPr>
            <p:nvPr/>
          </p:nvSpPr>
          <p:spPr bwMode="auto">
            <a:xfrm>
              <a:off x="17603" y="10647"/>
              <a:ext cx="1200" cy="21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Офис -ИТ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0" name="Line 106"/>
            <p:cNvSpPr>
              <a:spLocks noChangeShapeType="1"/>
            </p:cNvSpPr>
            <p:nvPr/>
          </p:nvSpPr>
          <p:spPr bwMode="auto">
            <a:xfrm>
              <a:off x="10658" y="9927"/>
              <a:ext cx="0" cy="342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arrow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31" name="Rectangle 107"/>
            <p:cNvSpPr>
              <a:spLocks noChangeArrowheads="1"/>
            </p:cNvSpPr>
            <p:nvPr/>
          </p:nvSpPr>
          <p:spPr bwMode="auto">
            <a:xfrm>
              <a:off x="7538" y="13347"/>
              <a:ext cx="6360" cy="90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>
                <a:spcAft>
                  <a:spcPts val="1000"/>
                </a:spcAft>
              </a:pPr>
              <a:r>
                <a:rPr lang="ru-RU" sz="700" b="1" dirty="0" smtClean="0">
                  <a:latin typeface="Calibri" pitchFamily="34" charset="0"/>
                  <a:cs typeface="Arial" pitchFamily="34" charset="0"/>
                </a:rPr>
                <a:t>ГОСУДАРСТВЕННОЕ КАЗНАЧЕЙСТВО РАЙОННОГО УРОВНЯ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2" name="Rectangle 108"/>
            <p:cNvSpPr>
              <a:spLocks noChangeArrowheads="1"/>
            </p:cNvSpPr>
            <p:nvPr/>
          </p:nvSpPr>
          <p:spPr bwMode="auto">
            <a:xfrm>
              <a:off x="9938" y="15147"/>
              <a:ext cx="1560" cy="12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Сектор </a:t>
              </a: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Депозитария Денег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3" name="Rectangle 109"/>
            <p:cNvSpPr>
              <a:spLocks noChangeArrowheads="1"/>
            </p:cNvSpPr>
            <p:nvPr/>
          </p:nvSpPr>
          <p:spPr bwMode="auto">
            <a:xfrm>
              <a:off x="8018" y="15147"/>
              <a:ext cx="1680" cy="12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Сектор бухгалтерского учета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4" name="Rectangle 110"/>
            <p:cNvSpPr>
              <a:spLocks noChangeArrowheads="1"/>
            </p:cNvSpPr>
            <p:nvPr/>
          </p:nvSpPr>
          <p:spPr bwMode="auto">
            <a:xfrm>
              <a:off x="11858" y="15147"/>
              <a:ext cx="1560" cy="12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Административный сектор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5" name="Line 111"/>
            <p:cNvSpPr>
              <a:spLocks noChangeShapeType="1"/>
            </p:cNvSpPr>
            <p:nvPr/>
          </p:nvSpPr>
          <p:spPr bwMode="auto">
            <a:xfrm>
              <a:off x="10658" y="14247"/>
              <a:ext cx="0" cy="90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36" name="Line 112"/>
            <p:cNvSpPr>
              <a:spLocks noChangeShapeType="1"/>
            </p:cNvSpPr>
            <p:nvPr/>
          </p:nvSpPr>
          <p:spPr bwMode="auto">
            <a:xfrm>
              <a:off x="12578" y="14607"/>
              <a:ext cx="0" cy="54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37" name="Line 113"/>
            <p:cNvSpPr>
              <a:spLocks noChangeShapeType="1"/>
            </p:cNvSpPr>
            <p:nvPr/>
          </p:nvSpPr>
          <p:spPr bwMode="auto">
            <a:xfrm>
              <a:off x="8858" y="14607"/>
              <a:ext cx="0" cy="54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38" name="Line 114"/>
            <p:cNvSpPr>
              <a:spLocks noChangeShapeType="1"/>
            </p:cNvSpPr>
            <p:nvPr/>
          </p:nvSpPr>
          <p:spPr bwMode="auto">
            <a:xfrm>
              <a:off x="8858" y="14607"/>
              <a:ext cx="372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39" name="Line 115"/>
            <p:cNvSpPr>
              <a:spLocks noChangeShapeType="1"/>
            </p:cNvSpPr>
            <p:nvPr/>
          </p:nvSpPr>
          <p:spPr bwMode="auto">
            <a:xfrm>
              <a:off x="5138" y="10287"/>
              <a:ext cx="1308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40" name="Line 116"/>
            <p:cNvSpPr>
              <a:spLocks noChangeShapeType="1"/>
            </p:cNvSpPr>
            <p:nvPr/>
          </p:nvSpPr>
          <p:spPr bwMode="auto">
            <a:xfrm>
              <a:off x="18218" y="10287"/>
              <a:ext cx="0" cy="36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41" name="Line 117"/>
            <p:cNvSpPr>
              <a:spLocks noChangeShapeType="1"/>
            </p:cNvSpPr>
            <p:nvPr/>
          </p:nvSpPr>
          <p:spPr bwMode="auto">
            <a:xfrm>
              <a:off x="16538" y="10287"/>
              <a:ext cx="0" cy="36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42" name="Line 118"/>
            <p:cNvSpPr>
              <a:spLocks noChangeShapeType="1"/>
            </p:cNvSpPr>
            <p:nvPr/>
          </p:nvSpPr>
          <p:spPr bwMode="auto">
            <a:xfrm>
              <a:off x="14978" y="10287"/>
              <a:ext cx="0" cy="36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43" name="Line 119"/>
            <p:cNvSpPr>
              <a:spLocks noChangeShapeType="1"/>
            </p:cNvSpPr>
            <p:nvPr/>
          </p:nvSpPr>
          <p:spPr bwMode="auto">
            <a:xfrm>
              <a:off x="13298" y="10287"/>
              <a:ext cx="0" cy="36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44" name="Line 120"/>
            <p:cNvSpPr>
              <a:spLocks noChangeShapeType="1"/>
            </p:cNvSpPr>
            <p:nvPr/>
          </p:nvSpPr>
          <p:spPr bwMode="auto">
            <a:xfrm>
              <a:off x="11498" y="10287"/>
              <a:ext cx="0" cy="36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45" name="Line 121"/>
            <p:cNvSpPr>
              <a:spLocks noChangeShapeType="1"/>
            </p:cNvSpPr>
            <p:nvPr/>
          </p:nvSpPr>
          <p:spPr bwMode="auto">
            <a:xfrm>
              <a:off x="9698" y="10287"/>
              <a:ext cx="0" cy="36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46" name="Line 122"/>
            <p:cNvSpPr>
              <a:spLocks noChangeShapeType="1"/>
            </p:cNvSpPr>
            <p:nvPr/>
          </p:nvSpPr>
          <p:spPr bwMode="auto">
            <a:xfrm>
              <a:off x="8138" y="10287"/>
              <a:ext cx="0" cy="36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47" name="Line 123"/>
            <p:cNvSpPr>
              <a:spLocks noChangeShapeType="1"/>
            </p:cNvSpPr>
            <p:nvPr/>
          </p:nvSpPr>
          <p:spPr bwMode="auto">
            <a:xfrm>
              <a:off x="6698" y="10287"/>
              <a:ext cx="0" cy="36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48" name="Line 124"/>
            <p:cNvSpPr>
              <a:spLocks noChangeShapeType="1"/>
            </p:cNvSpPr>
            <p:nvPr/>
          </p:nvSpPr>
          <p:spPr bwMode="auto">
            <a:xfrm>
              <a:off x="5138" y="10287"/>
              <a:ext cx="0" cy="36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49" name="Rectangle 125"/>
            <p:cNvSpPr>
              <a:spLocks noChangeArrowheads="1"/>
            </p:cNvSpPr>
            <p:nvPr/>
          </p:nvSpPr>
          <p:spPr bwMode="auto">
            <a:xfrm>
              <a:off x="11138" y="6147"/>
              <a:ext cx="1080" cy="21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vert270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Офис</a:t>
              </a:r>
              <a:r>
                <a:rPr kumimoji="0" lang="ru-RU" sz="7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50" name="Rectangle 126"/>
            <p:cNvSpPr>
              <a:spLocks noChangeArrowheads="1"/>
            </p:cNvSpPr>
            <p:nvPr/>
          </p:nvSpPr>
          <p:spPr bwMode="auto">
            <a:xfrm>
              <a:off x="12578" y="6147"/>
              <a:ext cx="1080" cy="21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vert270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Операционный отдел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13898" y="6147"/>
              <a:ext cx="1080" cy="21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vert270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Департамент ИТ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15218" y="6147"/>
              <a:ext cx="1320" cy="21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vert270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Профессиональная Школа Казначейства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53" name="Rectangle 129"/>
            <p:cNvSpPr>
              <a:spLocks noChangeArrowheads="1"/>
            </p:cNvSpPr>
            <p:nvPr/>
          </p:nvSpPr>
          <p:spPr bwMode="auto">
            <a:xfrm>
              <a:off x="16898" y="6147"/>
              <a:ext cx="1080" cy="216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vert270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65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Департамент Международного </a:t>
              </a: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Сотрудничества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54" name="Rectangle 130"/>
            <p:cNvSpPr>
              <a:spLocks noChangeArrowheads="1"/>
            </p:cNvSpPr>
            <p:nvPr/>
          </p:nvSpPr>
          <p:spPr bwMode="auto">
            <a:xfrm>
              <a:off x="18338" y="6147"/>
              <a:ext cx="1080" cy="288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vert270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7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Журнал Управления</a:t>
              </a:r>
              <a:r>
                <a:rPr kumimoji="0" lang="ru-RU" sz="7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национальными денежными средствами</a:t>
              </a:r>
              <a:endParaRPr kumimoji="0" lang="en-US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55" name="Line 131"/>
            <p:cNvSpPr>
              <a:spLocks noChangeShapeType="1"/>
            </p:cNvSpPr>
            <p:nvPr/>
          </p:nvSpPr>
          <p:spPr bwMode="auto">
            <a:xfrm>
              <a:off x="15818" y="5427"/>
              <a:ext cx="0" cy="72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56" name="Line 132"/>
            <p:cNvSpPr>
              <a:spLocks noChangeShapeType="1"/>
            </p:cNvSpPr>
            <p:nvPr/>
          </p:nvSpPr>
          <p:spPr bwMode="auto">
            <a:xfrm>
              <a:off x="14378" y="5427"/>
              <a:ext cx="0" cy="72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57" name="Line 133"/>
            <p:cNvSpPr>
              <a:spLocks noChangeShapeType="1"/>
            </p:cNvSpPr>
            <p:nvPr/>
          </p:nvSpPr>
          <p:spPr bwMode="auto">
            <a:xfrm>
              <a:off x="13178" y="5427"/>
              <a:ext cx="0" cy="72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58" name="Line 134"/>
            <p:cNvSpPr>
              <a:spLocks noChangeShapeType="1"/>
            </p:cNvSpPr>
            <p:nvPr/>
          </p:nvSpPr>
          <p:spPr bwMode="auto">
            <a:xfrm>
              <a:off x="11738" y="5427"/>
              <a:ext cx="0" cy="72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  <p:sp>
          <p:nvSpPr>
            <p:cNvPr id="1159" name="Line 135"/>
            <p:cNvSpPr>
              <a:spLocks noChangeShapeType="1"/>
            </p:cNvSpPr>
            <p:nvPr/>
          </p:nvSpPr>
          <p:spPr bwMode="auto">
            <a:xfrm>
              <a:off x="10418" y="5427"/>
              <a:ext cx="0" cy="72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 extrusionH="76200">
              <a:bevelT/>
              <a:extrusionClr>
                <a:schemeClr val="tx1">
                  <a:lumMod val="50000"/>
                  <a:lumOff val="50000"/>
                </a:schemeClr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700"/>
            </a:p>
          </p:txBody>
        </p:sp>
      </p:grpSp>
      <p:sp>
        <p:nvSpPr>
          <p:cNvPr id="136" name="Title 1"/>
          <p:cNvSpPr txBox="1">
            <a:spLocks/>
          </p:cNvSpPr>
          <p:nvPr/>
        </p:nvSpPr>
        <p:spPr>
          <a:xfrm>
            <a:off x="533400" y="304800"/>
            <a:ext cx="8229600" cy="762000"/>
          </a:xfrm>
          <a:prstGeom prst="rect">
            <a:avLst/>
          </a:prstGeom>
        </p:spPr>
        <p:txBody>
          <a:bodyPr/>
          <a:lstStyle/>
          <a:p>
            <a:pPr lvl="0" algn="ctr"/>
            <a:r>
              <a:rPr lang="ru-RU" sz="2600" dirty="0" smtClean="0">
                <a:latin typeface="+mj-lt"/>
                <a:ea typeface="+mj-ea"/>
                <a:cs typeface="+mj-cs"/>
              </a:rPr>
              <a:t>ОРГАНИЗАЦИОННАЯ СТРУКТУРА ГОСУДАРСТВЕННОГО КАЗНАЧЕЙСТВА ВЬЕТНАМА</a:t>
            </a:r>
            <a:endParaRPr lang="en-US" sz="2600" dirty="0" smtClean="0">
              <a:latin typeface="+mj-lt"/>
              <a:ea typeface="+mj-ea"/>
              <a:cs typeface="+mj-cs"/>
            </a:endParaRPr>
          </a:p>
          <a:p>
            <a:pPr lvl="0" algn="ctr"/>
            <a:r>
              <a:rPr lang="en-US" sz="2000" dirty="0" smtClean="0">
                <a:latin typeface="+mj-lt"/>
                <a:ea typeface="+mj-ea"/>
                <a:cs typeface="+mj-cs"/>
              </a:rPr>
              <a:t> (</a:t>
            </a:r>
            <a:r>
              <a:rPr lang="ru-RU" dirty="0" smtClean="0">
                <a:latin typeface="+mj-lt"/>
                <a:ea typeface="+mj-ea"/>
                <a:cs typeface="+mj-cs"/>
              </a:rPr>
              <a:t>Постановление</a:t>
            </a:r>
            <a:r>
              <a:rPr lang="en-US" dirty="0" smtClean="0">
                <a:latin typeface="+mj-lt"/>
                <a:ea typeface="+mj-ea"/>
                <a:cs typeface="+mj-cs"/>
              </a:rPr>
              <a:t> No.108/QD-</a:t>
            </a:r>
            <a:r>
              <a:rPr lang="en-US" dirty="0" err="1" smtClean="0">
                <a:latin typeface="+mj-lt"/>
                <a:ea typeface="+mj-ea"/>
                <a:cs typeface="+mj-cs"/>
              </a:rPr>
              <a:t>TTg</a:t>
            </a:r>
            <a:r>
              <a:rPr lang="ru-RU" dirty="0" smtClean="0">
                <a:latin typeface="+mj-lt"/>
                <a:ea typeface="+mj-ea"/>
                <a:cs typeface="+mj-cs"/>
              </a:rPr>
              <a:t> от</a:t>
            </a:r>
            <a:r>
              <a:rPr lang="en-US" dirty="0" smtClean="0">
                <a:latin typeface="+mj-lt"/>
                <a:ea typeface="+mj-ea"/>
                <a:cs typeface="+mj-cs"/>
              </a:rPr>
              <a:t>26/8/2009</a:t>
            </a:r>
            <a:r>
              <a:rPr lang="ru-RU" dirty="0" smtClean="0">
                <a:latin typeface="+mj-lt"/>
                <a:ea typeface="+mj-ea"/>
                <a:cs typeface="+mj-cs"/>
              </a:rPr>
              <a:t>., подписано премьер-министром</a:t>
            </a:r>
            <a:r>
              <a:rPr lang="en-US" sz="2000" dirty="0" smtClean="0">
                <a:latin typeface="+mj-lt"/>
                <a:ea typeface="+mj-ea"/>
                <a:cs typeface="+mj-cs"/>
              </a:rPr>
              <a:t>)</a:t>
            </a:r>
            <a:endParaRPr lang="en-US" sz="20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8001000" cy="762000"/>
          </a:xfrm>
        </p:spPr>
        <p:txBody>
          <a:bodyPr/>
          <a:lstStyle/>
          <a:p>
            <a:pPr algn="ctr" eaLnBrk="1" hangingPunct="1"/>
            <a:r>
              <a:rPr lang="ru-RU" sz="4400" dirty="0" smtClean="0">
                <a:solidFill>
                  <a:schemeClr val="tx1"/>
                </a:solidFill>
              </a:rPr>
              <a:t>Функции ГКВ</a:t>
            </a:r>
            <a:endParaRPr lang="en-US" dirty="0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8077200" cy="4953000"/>
          </a:xfrm>
        </p:spPr>
        <p:txBody>
          <a:bodyPr/>
          <a:lstStyle/>
          <a:p>
            <a:pPr algn="just"/>
            <a:r>
              <a:rPr lang="ru-RU" sz="2400" dirty="0" smtClean="0"/>
              <a:t>Оказывать содействие Министру </a:t>
            </a:r>
            <a:r>
              <a:rPr lang="ru-RU" sz="2400" dirty="0" smtClean="0"/>
              <a:t>Финансов </a:t>
            </a:r>
            <a:r>
              <a:rPr lang="ru-RU" sz="2400" dirty="0" smtClean="0"/>
              <a:t>в управлении государственными бюджетными фондами, государственными финансовыми фондами и иными государственными фондами;</a:t>
            </a:r>
            <a:r>
              <a:rPr lang="en-US" sz="2400" dirty="0" smtClean="0"/>
              <a:t> </a:t>
            </a:r>
          </a:p>
          <a:p>
            <a:r>
              <a:rPr lang="ru-RU" sz="2400" dirty="0" smtClean="0"/>
              <a:t>Осуществлять Государственное Управление </a:t>
            </a:r>
            <a:r>
              <a:rPr lang="ru-RU" sz="2400" dirty="0" smtClean="0"/>
              <a:t>Казной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>Вести государственный бухгалтерский учет;</a:t>
            </a:r>
            <a:r>
              <a:rPr lang="en-US" sz="2400" dirty="0" smtClean="0"/>
              <a:t> </a:t>
            </a:r>
          </a:p>
          <a:p>
            <a:r>
              <a:rPr lang="ru-RU" sz="2400" dirty="0" smtClean="0"/>
              <a:t>Мобилизовать капиталы для государственного бюджета и для инвестиций в развитие посредством выпуска предписанных законами государственных долговых обязательств.</a:t>
            </a:r>
            <a:endParaRPr lang="en-US" sz="2400" dirty="0" smtClean="0"/>
          </a:p>
          <a:p>
            <a:endParaRPr lang="en-US" sz="2000" dirty="0" smtClean="0"/>
          </a:p>
          <a:p>
            <a:pPr eaLnBrk="1" hangingPunct="1"/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533400" y="704850"/>
            <a:ext cx="8153400" cy="666750"/>
          </a:xfrm>
        </p:spPr>
        <p:txBody>
          <a:bodyPr/>
          <a:lstStyle/>
          <a:p>
            <a:pPr algn="ctr" eaLnBrk="1" hangingPunct="1"/>
            <a:r>
              <a:rPr lang="ru-RU" sz="4400" dirty="0" smtClean="0">
                <a:solidFill>
                  <a:schemeClr val="tx1"/>
                </a:solidFill>
              </a:rPr>
              <a:t>Обязанности ГКВ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35163"/>
            <a:ext cx="7924800" cy="4313237"/>
          </a:xfrm>
        </p:spPr>
        <p:txBody>
          <a:bodyPr>
            <a:normAutofit fontScale="85000" lnSpcReduction="20000"/>
          </a:bodyPr>
          <a:lstStyle/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dirty="0" smtClean="0"/>
              <a:t>Осуществлять управление государственным бюджетом, финансовыми фондами и иными государственными средствами и активами.</a:t>
            </a:r>
            <a:endParaRPr lang="en-US" dirty="0" smtClean="0"/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dirty="0" smtClean="0"/>
              <a:t>Организовывать учет государственного бюджета, бухгалтерский учет государственных средств, запасов и активов</a:t>
            </a:r>
            <a:r>
              <a:rPr lang="en-US" dirty="0" smtClean="0"/>
              <a:t>.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dirty="0" smtClean="0"/>
              <a:t>Проводить централизованное и </a:t>
            </a:r>
            <a:r>
              <a:rPr lang="ru-RU" dirty="0" smtClean="0"/>
              <a:t>единообразное </a:t>
            </a:r>
            <a:r>
              <a:rPr lang="ru-RU" dirty="0" smtClean="0"/>
              <a:t>управление наличными денежными средствами и платежами.</a:t>
            </a:r>
            <a:endParaRPr lang="en-US" dirty="0" smtClean="0"/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dirty="0" smtClean="0"/>
              <a:t>Мобилизовать средства в государственный бюджет и для инвестиций в развитие путем выпуска государственных долговых обязательств.</a:t>
            </a:r>
            <a:endParaRPr lang="en-US" dirty="0" smtClean="0"/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dirty="0" smtClean="0"/>
              <a:t>Проводить модернизацию операций ГКВ.</a:t>
            </a:r>
            <a:endParaRPr lang="en-US" dirty="0" smtClean="0"/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dirty="0" smtClean="0"/>
              <a:t>И иные, регламентируемые компетентными органами и законами Вьетнама, обязанности.</a:t>
            </a:r>
            <a:endParaRPr lang="en-US" dirty="0" smtClean="0"/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0" y="704850"/>
            <a:ext cx="9144000" cy="742950"/>
          </a:xfrm>
        </p:spPr>
        <p:txBody>
          <a:bodyPr/>
          <a:lstStyle/>
          <a:p>
            <a:pPr algn="ctr" eaLnBrk="1" hangingPunct="1"/>
            <a:r>
              <a:rPr lang="ru-RU" sz="4000" dirty="0" smtClean="0">
                <a:solidFill>
                  <a:schemeClr val="tx1"/>
                </a:solidFill>
              </a:rPr>
              <a:t>Направления развития ГКВ до 2020 года</a:t>
            </a:r>
            <a:endParaRPr lang="en-US" sz="4000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Развивать современное, безопасное, эффективное и устойчивое Государственное Казначейство на основе политических и институциональных реформ, совершенствования организационного механизма, связи с модернизацией технологии и развития человеческих ресурсов ...</a:t>
            </a:r>
          </a:p>
          <a:p>
            <a:pPr algn="just"/>
            <a:r>
              <a:rPr lang="ru-RU" dirty="0" smtClean="0"/>
              <a:t>К 2020 году все деятельность казначейства будет осуществляться на платформе современных информационных технологий и формирования электронного казначейства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0" y="704850"/>
            <a:ext cx="9144000" cy="666750"/>
          </a:xfrm>
        </p:spPr>
        <p:txBody>
          <a:bodyPr/>
          <a:lstStyle/>
          <a:p>
            <a:pPr algn="ctr" eaLnBrk="1" hangingPunct="1"/>
            <a:r>
              <a:rPr lang="ru-RU" sz="4000" dirty="0" smtClean="0">
                <a:solidFill>
                  <a:schemeClr val="tx1"/>
                </a:solidFill>
              </a:rPr>
              <a:t>Направления развития ГКВ до 2020 года</a:t>
            </a:r>
            <a:endParaRPr lang="en-US" sz="4000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935163"/>
            <a:ext cx="8229600" cy="4389437"/>
          </a:xfrm>
        </p:spPr>
        <p:txBody>
          <a:bodyPr/>
          <a:lstStyle/>
          <a:p>
            <a:pPr algn="just"/>
            <a:r>
              <a:rPr lang="ru-RU" sz="2000" dirty="0" smtClean="0"/>
              <a:t>Соединить </a:t>
            </a:r>
            <a:r>
              <a:rPr lang="ru-RU" sz="2000" dirty="0" smtClean="0"/>
              <a:t>управление кассовыми средствами с процессом управления </a:t>
            </a:r>
            <a:r>
              <a:rPr lang="ru-RU" sz="2000" dirty="0" smtClean="0"/>
              <a:t>составлением </a:t>
            </a:r>
            <a:r>
              <a:rPr lang="ru-RU" sz="2000" dirty="0" smtClean="0"/>
              <a:t>государственного бюджета на основе финансового планирования, ассигнований, исполнения и итоговых счетов через реформу учета государственного бюджета,   составления смет расходов,  усовершенствования информационной системы, финансовых отчетов;</a:t>
            </a:r>
          </a:p>
          <a:p>
            <a:pPr algn="just"/>
            <a:r>
              <a:rPr lang="ru-RU" sz="2000" dirty="0" smtClean="0"/>
              <a:t>Доходы и расходы государственных финансовых средств должны проводиться через централизованный счет государственного казначейства; </a:t>
            </a:r>
          </a:p>
          <a:p>
            <a:pPr algn="just"/>
            <a:r>
              <a:rPr lang="ru-RU" sz="2000" dirty="0" smtClean="0"/>
              <a:t>Осуществлять контроль платежей в соответствии с объемами, бюджетными обязательствами и программами; классифицировать государственные бюджетные расходы по содержанию и суммам для разработки эффективной процедуры контроля платежей на принципе управления при допущении риска;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895</TotalTime>
  <Words>1637</Words>
  <Application>Microsoft Office PowerPoint</Application>
  <PresentationFormat>Экран (4:3)</PresentationFormat>
  <Paragraphs>159</Paragraphs>
  <Slides>27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Flow</vt:lpstr>
      <vt:lpstr>   ОБЗОР ГОСУДАРСТВЕННОГО КАЗНАЧЕЙСТВА ВЬЕТНАМА И TABMIS/ИСУКБ (ИНФОРМАЦИОННАЯ СИСТЕМА УПРАВЛЕНИЯ КАЗНАЧЕЙСТВОМ И БЮДЖЕТОМ)  </vt:lpstr>
      <vt:lpstr>ИСТОРИЯ СОЗДАНИЯ И РАЗВИТИЯ  ГКВ  </vt:lpstr>
      <vt:lpstr>ИСТОРИЯ СОЗДАНИЯ И РАЗВИТИЯ  ГКВ </vt:lpstr>
      <vt:lpstr>ИСТОРИЯ СОЗДАНИЯ И РАЗВИТИЯ  ГКВ </vt:lpstr>
      <vt:lpstr>Слайд 5</vt:lpstr>
      <vt:lpstr>Функции ГКВ</vt:lpstr>
      <vt:lpstr>Обязанности ГКВ</vt:lpstr>
      <vt:lpstr>Направления развития ГКВ до 2020 года</vt:lpstr>
      <vt:lpstr>Направления развития ГКВ до 2020 года</vt:lpstr>
      <vt:lpstr>Направления развития ГКВ до 2020 года</vt:lpstr>
      <vt:lpstr>Направления развития ГКВ до 2020 года</vt:lpstr>
      <vt:lpstr>Направления развития ГКВ до 2020 года</vt:lpstr>
      <vt:lpstr>Направления развития ИТ до 2020 года</vt:lpstr>
      <vt:lpstr>Направления развития ИТ до 2020 года</vt:lpstr>
      <vt:lpstr>Обзор TABMIS /ИСУКБ </vt:lpstr>
      <vt:lpstr>Обзор TABMIS/ИСУКБ </vt:lpstr>
      <vt:lpstr>Обзор TABMIS</vt:lpstr>
      <vt:lpstr>Обзор TABMIS /ИСУКБ </vt:lpstr>
      <vt:lpstr>Масштаб внедрения</vt:lpstr>
      <vt:lpstr>Бизнес процессы в TABMIS/ИСУКБ </vt:lpstr>
      <vt:lpstr>Бизнес процессы в TABMIS</vt:lpstr>
      <vt:lpstr>Бизнес процессы в TABMIS</vt:lpstr>
      <vt:lpstr>Бизнес процессы в TABMIS</vt:lpstr>
      <vt:lpstr>Опыт Внедрения TABMIS</vt:lpstr>
      <vt:lpstr>Опыт Внедрения TABMIS</vt:lpstr>
      <vt:lpstr>Опыт Внедрения TABMIS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Some highlights on Vietnam State Treasury and it’s Treasury and Budget Management Information System (TABMIS)</dc:title>
  <dc:creator>Thuy01 Doan Thu</dc:creator>
  <cp:lastModifiedBy>пользователь</cp:lastModifiedBy>
  <cp:revision>100</cp:revision>
  <dcterms:created xsi:type="dcterms:W3CDTF">2012-03-05T08:25:28Z</dcterms:created>
  <dcterms:modified xsi:type="dcterms:W3CDTF">2012-03-23T06:14:44Z</dcterms:modified>
</cp:coreProperties>
</file>