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theme/themeOverride7.xml" ContentType="application/vnd.openxmlformats-officedocument.themeOverr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Override5.xml" ContentType="application/vnd.openxmlformats-officedocument.themeOverr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theme/themeOverride6.xml" ContentType="application/vnd.openxmlformats-officedocument.themeOverr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theme/themeOverride4.xml" ContentType="application/vnd.openxmlformats-officedocument.themeOverride+xml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sldIdLst>
    <p:sldId id="337" r:id="rId2"/>
    <p:sldId id="338" r:id="rId3"/>
    <p:sldId id="304" r:id="rId4"/>
    <p:sldId id="327" r:id="rId5"/>
    <p:sldId id="334" r:id="rId6"/>
    <p:sldId id="306" r:id="rId7"/>
    <p:sldId id="260" r:id="rId8"/>
    <p:sldId id="258" r:id="rId9"/>
    <p:sldId id="331" r:id="rId10"/>
    <p:sldId id="259" r:id="rId11"/>
    <p:sldId id="296" r:id="rId12"/>
    <p:sldId id="329" r:id="rId13"/>
    <p:sldId id="328" r:id="rId14"/>
    <p:sldId id="320" r:id="rId15"/>
    <p:sldId id="335" r:id="rId16"/>
  </p:sldIdLst>
  <p:sldSz cx="9144000" cy="6858000" type="screen4x3"/>
  <p:notesSz cx="6794500" cy="99314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660066"/>
    <a:srgbClr val="CC0000"/>
    <a:srgbClr val="FF0000"/>
    <a:srgbClr val="FFFFCC"/>
    <a:srgbClr val="99FF99"/>
    <a:srgbClr val="99FFCC"/>
    <a:srgbClr val="8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176" autoAdjust="0"/>
    <p:restoredTop sz="94660"/>
  </p:normalViewPr>
  <p:slideViewPr>
    <p:cSldViewPr>
      <p:cViewPr>
        <p:scale>
          <a:sx n="80" d="100"/>
          <a:sy n="80" d="100"/>
        </p:scale>
        <p:origin x="-648" y="-6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&#1041;&#1086;&#1088;&#1080;&#1089;&#1077;&#1085;&#1082;&#1086;\&#1056;&#1072;&#1073;&#1086;&#1095;&#1080;&#1081;%20&#1089;&#1090;&#1086;&#1083;\&#1089;&#1083;&#1072;&#1081;&#1076;%20&#1087;&#1086;%20&#1090;&#1077;&#1082;&#1089;&#1090;&#1091;%20&#1052;&#1086;&#1088;&#1086;&#1079;&#1072;.xls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&#1041;&#1086;&#1088;&#1080;&#1089;&#1077;&#1085;&#1082;&#1086;\&#1056;&#1072;&#1073;&#1086;&#1095;&#1080;&#1081;%20&#1089;&#1090;&#1086;&#1083;\&#1089;&#1083;&#1072;&#1081;&#1076;%20&#1087;&#1086;%20&#1090;&#1077;&#1082;&#1089;&#1090;&#1091;%20&#1052;&#1086;&#1088;&#1086;&#1079;&#1072;.xls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C:\Documents%20and%20Settings\&#1041;&#1086;&#1088;&#1080;&#1089;&#1077;&#1085;&#1082;&#1086;\&#1056;&#1072;&#1073;&#1086;&#1095;&#1080;&#1081;%20&#1089;&#1090;&#1086;&#1083;\&#1089;&#1083;&#1072;&#1081;&#1076;%20&#1073;&#1072;&#1085;&#1082;&#1080;.xls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&#1041;&#1086;&#1088;&#1080;&#1089;&#1077;&#1085;&#1082;&#1086;\&#1056;&#1072;&#1073;&#1086;&#1095;&#1080;&#1081;%20&#1089;&#1090;&#1086;&#1083;\&#1089;&#1083;&#1072;&#1081;&#1076;%20&#1073;&#1072;&#1085;&#1082;&#1080;.xls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&#1041;&#1086;&#1088;&#1080;&#1089;&#1077;&#1085;&#1082;&#1086;\Local%20Settings\Temporary%20Internet%20Files\Content.Outlook\BCGN1H1I\&#1048;&#1051;.xls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&#1050;&#1091;&#1088;&#1085;&#1080;&#1085;&#1072;\&#1056;&#1072;&#1073;&#1086;&#1095;&#1080;&#1081;%20&#1089;&#1090;&#1086;&#1083;\&#1044;&#1080;&#1072;&#1075;&#1088;&#1072;&#1084;&#1084;&#1072;_40201_40204_40501.xls" TargetMode="External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&#1050;&#1085;&#1080;&#1075;&#1072;1" TargetMode="External"/><Relationship Id="rId1" Type="http://schemas.openxmlformats.org/officeDocument/2006/relationships/themeOverride" Target="../theme/themeOverrid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view3D>
      <c:rotX val="30"/>
      <c:rotY val="150"/>
      <c:perspective val="30"/>
    </c:view3D>
    <c:plotArea>
      <c:layout>
        <c:manualLayout>
          <c:layoutTarget val="inner"/>
          <c:xMode val="edge"/>
          <c:yMode val="edge"/>
          <c:x val="8.1822238705306596E-2"/>
          <c:y val="0"/>
          <c:w val="0.72498535509148365"/>
          <c:h val="1"/>
        </c:manualLayout>
      </c:layout>
      <c:pie3DChart>
        <c:varyColors val="1"/>
        <c:ser>
          <c:idx val="0"/>
          <c:order val="0"/>
          <c:spPr>
            <a:ln>
              <a:solidFill>
                <a:prstClr val="black"/>
              </a:solidFill>
            </a:ln>
          </c:spPr>
          <c:explosion val="25"/>
          <c:dLbls>
            <c:dLbl>
              <c:idx val="0"/>
              <c:layout>
                <c:manualLayout>
                  <c:x val="4.1117677922444473E-2"/>
                  <c:y val="-0.15059445618078462"/>
                </c:manualLayout>
              </c:layout>
              <c:tx>
                <c:rich>
                  <a:bodyPr/>
                  <a:lstStyle/>
                  <a:p>
                    <a:r>
                      <a:rPr lang="ru-RU" dirty="0">
                        <a:latin typeface="Arial" pitchFamily="34" charset="0"/>
                        <a:cs typeface="Arial" pitchFamily="34" charset="0"/>
                      </a:rPr>
                      <a:t>с</a:t>
                    </a:r>
                    <a:r>
                      <a:rPr lang="ru-RU" dirty="0"/>
                      <a:t>чета, открытые в </a:t>
                    </a:r>
                    <a:r>
                      <a:rPr lang="ru-RU" dirty="0" err="1" smtClean="0"/>
                      <a:t>подразде-лениях</a:t>
                    </a:r>
                    <a:r>
                      <a:rPr lang="ru-RU" dirty="0" smtClean="0"/>
                      <a:t> </a:t>
                    </a:r>
                    <a:r>
                      <a:rPr lang="ru-RU" dirty="0"/>
                      <a:t>Банка России (</a:t>
                    </a:r>
                    <a:r>
                      <a:rPr lang="ru-RU" dirty="0" smtClean="0"/>
                      <a:t>238)</a:t>
                    </a:r>
                    <a:r>
                      <a:rPr lang="ru-RU" dirty="0"/>
                      <a:t>
85%</a:t>
                    </a:r>
                  </a:p>
                </c:rich>
              </c:tx>
              <c:dLblPos val="bestFit"/>
              <c:showCatName val="1"/>
              <c:showPercent val="1"/>
              <c:separator>
</c:separator>
            </c:dLbl>
            <c:dLbl>
              <c:idx val="1"/>
              <c:layout>
                <c:manualLayout>
                  <c:x val="1.6980303445038186E-2"/>
                  <c:y val="0.1434530439792587"/>
                </c:manualLayout>
              </c:layout>
              <c:dLblPos val="bestFit"/>
              <c:showCatName val="1"/>
              <c:showPercent val="1"/>
              <c:separator>
</c:separator>
            </c:dLbl>
            <c:txPr>
              <a:bodyPr rot="0"/>
              <a:lstStyle/>
              <a:p>
                <a:pPr>
                  <a:defRPr sz="1200" b="1"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dLblPos val="inEnd"/>
            <c:showCatName val="1"/>
            <c:showPercent val="1"/>
            <c:separator>
</c:separator>
            <c:showLeaderLines val="1"/>
          </c:dLbls>
          <c:cat>
            <c:strRef>
              <c:f>банки!$A$4:$A$5</c:f>
              <c:strCache>
                <c:ptCount val="2"/>
                <c:pt idx="0">
                  <c:v>счета, открытые в подразделениях Банка России (236)</c:v>
                </c:pt>
                <c:pt idx="1">
                  <c:v>счета, открытые в филиалах ОАО Банк "Санкт-Петербург" (43)</c:v>
                </c:pt>
              </c:strCache>
            </c:strRef>
          </c:cat>
          <c:val>
            <c:numRef>
              <c:f>банки!$B$4:$B$5</c:f>
              <c:numCache>
                <c:formatCode>General</c:formatCode>
                <c:ptCount val="2"/>
                <c:pt idx="0">
                  <c:v>236</c:v>
                </c:pt>
                <c:pt idx="1">
                  <c:v>43</c:v>
                </c:pt>
              </c:numCache>
            </c:numRef>
          </c:val>
        </c:ser>
        <c:dLbls>
          <c:showVal val="1"/>
        </c:dLbls>
      </c:pie3DChart>
      <c:spPr>
        <a:noFill/>
        <a:ln w="25400">
          <a:noFill/>
        </a:ln>
      </c:spPr>
    </c:plotArea>
    <c:plotVisOnly val="1"/>
    <c:dispBlanksAs val="zero"/>
  </c:chart>
  <c:spPr>
    <a:ln>
      <a:solidFill>
        <a:prstClr val="black"/>
      </a:solidFill>
    </a:ln>
  </c:sp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6"/>
  <c:clrMapOvr bg1="lt1" tx1="dk1" bg2="lt2" tx2="dk2" accent1="accent1" accent2="accent2" accent3="accent3" accent4="accent4" accent5="accent5" accent6="accent6" hlink="hlink" folHlink="folHlink"/>
  <c:chart>
    <c:view3D>
      <c:rotX val="30"/>
      <c:rotY val="70"/>
      <c:perspective val="30"/>
    </c:view3D>
    <c:plotArea>
      <c:layout>
        <c:manualLayout>
          <c:layoutTarget val="inner"/>
          <c:xMode val="edge"/>
          <c:yMode val="edge"/>
          <c:x val="7.9358789828692072E-2"/>
          <c:y val="0"/>
          <c:w val="0.7971839810346204"/>
          <c:h val="1"/>
        </c:manualLayout>
      </c:layout>
      <c:pie3DChart>
        <c:varyColors val="1"/>
        <c:ser>
          <c:idx val="0"/>
          <c:order val="0"/>
          <c:spPr>
            <a:ln>
              <a:solidFill>
                <a:prstClr val="black"/>
              </a:solidFill>
            </a:ln>
          </c:spPr>
          <c:explosion val="3"/>
          <c:dPt>
            <c:idx val="0"/>
            <c:explosion val="8"/>
          </c:dPt>
          <c:dLbls>
            <c:dLbl>
              <c:idx val="0"/>
              <c:layout>
                <c:manualLayout>
                  <c:x val="2.478699684709363E-2"/>
                  <c:y val="0.12282359862988625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>
                        <a:latin typeface="Arial" pitchFamily="34" charset="0"/>
                        <a:cs typeface="Arial" pitchFamily="34" charset="0"/>
                      </a:rPr>
                      <a:t>с</a:t>
                    </a:r>
                    <a:r>
                      <a:rPr lang="ru-RU" dirty="0" smtClean="0"/>
                      <a:t>чета </a:t>
                    </a:r>
                    <a:r>
                      <a:rPr lang="ru-RU" dirty="0"/>
                      <a:t>для выдачи </a:t>
                    </a:r>
                    <a:r>
                      <a:rPr lang="ru-RU" dirty="0" err="1" smtClean="0"/>
                      <a:t>налич-ных</a:t>
                    </a:r>
                    <a:r>
                      <a:rPr lang="ru-RU" dirty="0" smtClean="0"/>
                      <a:t> </a:t>
                    </a:r>
                    <a:r>
                      <a:rPr lang="ru-RU" dirty="0"/>
                      <a:t>средств (108)
</a:t>
                    </a:r>
                    <a:r>
                      <a:rPr lang="ru-RU" dirty="0" smtClean="0"/>
                      <a:t>38%</a:t>
                    </a:r>
                    <a:endParaRPr lang="ru-RU" dirty="0"/>
                  </a:p>
                </c:rich>
              </c:tx>
              <c:dLblPos val="bestFit"/>
              <c:showCatName val="1"/>
              <c:showPercent val="1"/>
              <c:separator>
</c:separator>
            </c:dLbl>
            <c:dLbl>
              <c:idx val="1"/>
              <c:layout>
                <c:manualLayout>
                  <c:x val="-3.3714405295963285E-2"/>
                  <c:y val="-0.13592132173107541"/>
                </c:manualLayout>
              </c:layout>
              <c:tx>
                <c:rich>
                  <a:bodyPr/>
                  <a:lstStyle/>
                  <a:p>
                    <a:r>
                      <a:rPr lang="ru-RU" dirty="0">
                        <a:latin typeface="Arial" pitchFamily="34" charset="0"/>
                        <a:cs typeface="Arial" pitchFamily="34" charset="0"/>
                      </a:rPr>
                      <a:t>д</a:t>
                    </a:r>
                    <a:r>
                      <a:rPr lang="ru-RU" dirty="0"/>
                      <a:t>ругие счета (</a:t>
                    </a:r>
                    <a:r>
                      <a:rPr lang="ru-RU" dirty="0" smtClean="0"/>
                      <a:t>173)</a:t>
                    </a:r>
                    <a:r>
                      <a:rPr lang="ru-RU" dirty="0"/>
                      <a:t>
</a:t>
                    </a:r>
                    <a:r>
                      <a:rPr lang="ru-RU" dirty="0" smtClean="0"/>
                      <a:t>62%</a:t>
                    </a:r>
                    <a:endParaRPr lang="ru-RU" dirty="0"/>
                  </a:p>
                </c:rich>
              </c:tx>
              <c:dLblPos val="bestFit"/>
              <c:showCatName val="1"/>
              <c:showPercent val="1"/>
              <c:separator>
</c:separator>
            </c:dLbl>
            <c:txPr>
              <a:bodyPr/>
              <a:lstStyle/>
              <a:p>
                <a:pPr>
                  <a:defRPr sz="1400" b="1"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dLblPos val="inEnd"/>
            <c:showCatName val="1"/>
            <c:showPercent val="1"/>
            <c:separator>
</c:separator>
            <c:showLeaderLines val="1"/>
          </c:dLbls>
          <c:cat>
            <c:strRef>
              <c:f>банки!$G$4:$G$5</c:f>
              <c:strCache>
                <c:ptCount val="2"/>
                <c:pt idx="0">
                  <c:v>счета для выдачи наличных средств (108)</c:v>
                </c:pt>
                <c:pt idx="1">
                  <c:v>другие счета (171)</c:v>
                </c:pt>
              </c:strCache>
            </c:strRef>
          </c:cat>
          <c:val>
            <c:numRef>
              <c:f>банки!$H$4:$H$5</c:f>
              <c:numCache>
                <c:formatCode>General</c:formatCode>
                <c:ptCount val="2"/>
                <c:pt idx="0">
                  <c:v>108</c:v>
                </c:pt>
                <c:pt idx="1">
                  <c:v>171</c:v>
                </c:pt>
              </c:numCache>
            </c:numRef>
          </c:val>
        </c:ser>
        <c:dLbls>
          <c:showVal val="1"/>
        </c:dLbls>
      </c:pie3DChart>
      <c:spPr>
        <a:noFill/>
        <a:ln w="25400">
          <a:noFill/>
        </a:ln>
      </c:spPr>
    </c:plotArea>
    <c:plotVisOnly val="1"/>
    <c:dispBlanksAs val="zero"/>
  </c:chart>
  <c:spPr>
    <a:ln>
      <a:solidFill>
        <a:prstClr val="black"/>
      </a:solidFill>
    </a:ln>
  </c:spPr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100331441126364"/>
          <c:y val="7.9485292232487084E-2"/>
          <c:w val="0.8429790970772677"/>
          <c:h val="0.55800797774606237"/>
        </c:manualLayout>
      </c:layout>
      <c:barChart>
        <c:barDir val="col"/>
        <c:grouping val="clustered"/>
        <c:ser>
          <c:idx val="0"/>
          <c:order val="0"/>
          <c:tx>
            <c:strRef>
              <c:f>клиенты!$B$3</c:f>
              <c:strCache>
                <c:ptCount val="1"/>
                <c:pt idx="0">
                  <c:v>на 01.01.2011</c:v>
                </c:pt>
              </c:strCache>
            </c:strRef>
          </c:tx>
          <c:cat>
            <c:strRef>
              <c:f>клиенты!$A$4:$A$9</c:f>
              <c:strCache>
                <c:ptCount val="6"/>
                <c:pt idx="0">
                  <c:v>Получатели средств федерального бюджета</c:v>
                </c:pt>
                <c:pt idx="1">
                  <c:v>Федеральные бюджетные и автономные учреждения</c:v>
                </c:pt>
                <c:pt idx="2">
                  <c:v>Получатели средств бюджета Санкт-Петербурга</c:v>
                </c:pt>
                <c:pt idx="3">
                  <c:v>Получатели средств местных бюджетов</c:v>
                </c:pt>
                <c:pt idx="4">
                  <c:v>Администраторы доходов бюджета</c:v>
                </c:pt>
                <c:pt idx="5">
                  <c:v>Прочие клиенты</c:v>
                </c:pt>
              </c:strCache>
            </c:strRef>
          </c:cat>
          <c:val>
            <c:numRef>
              <c:f>клиенты!$B$4:$B$9</c:f>
              <c:numCache>
                <c:formatCode>General</c:formatCode>
                <c:ptCount val="6"/>
                <c:pt idx="0">
                  <c:v>680</c:v>
                </c:pt>
                <c:pt idx="1">
                  <c:v>0</c:v>
                </c:pt>
                <c:pt idx="2">
                  <c:v>883</c:v>
                </c:pt>
                <c:pt idx="3">
                  <c:v>182</c:v>
                </c:pt>
                <c:pt idx="4">
                  <c:v>424</c:v>
                </c:pt>
                <c:pt idx="5">
                  <c:v>53</c:v>
                </c:pt>
              </c:numCache>
            </c:numRef>
          </c:val>
        </c:ser>
        <c:ser>
          <c:idx val="1"/>
          <c:order val="1"/>
          <c:tx>
            <c:strRef>
              <c:f>клиенты!$C$3</c:f>
              <c:strCache>
                <c:ptCount val="1"/>
                <c:pt idx="0">
                  <c:v>на 01.01.2012</c:v>
                </c:pt>
              </c:strCache>
            </c:strRef>
          </c:tx>
          <c:spPr>
            <a:solidFill>
              <a:srgbClr val="C0504D"/>
            </a:solidFill>
          </c:spPr>
          <c:cat>
            <c:strRef>
              <c:f>клиенты!$A$4:$A$9</c:f>
              <c:strCache>
                <c:ptCount val="6"/>
                <c:pt idx="0">
                  <c:v>Получатели средств федерального бюджета</c:v>
                </c:pt>
                <c:pt idx="1">
                  <c:v>Федеральные бюджетные и автономные учреждения</c:v>
                </c:pt>
                <c:pt idx="2">
                  <c:v>Получатели средств бюджета Санкт-Петербурга</c:v>
                </c:pt>
                <c:pt idx="3">
                  <c:v>Получатели средств местных бюджетов</c:v>
                </c:pt>
                <c:pt idx="4">
                  <c:v>Администраторы доходов бюджета</c:v>
                </c:pt>
                <c:pt idx="5">
                  <c:v>Прочие клиенты</c:v>
                </c:pt>
              </c:strCache>
            </c:strRef>
          </c:cat>
          <c:val>
            <c:numRef>
              <c:f>клиенты!$C$4:$C$9</c:f>
              <c:numCache>
                <c:formatCode>General</c:formatCode>
                <c:ptCount val="6"/>
                <c:pt idx="0">
                  <c:v>586</c:v>
                </c:pt>
                <c:pt idx="1">
                  <c:v>200</c:v>
                </c:pt>
                <c:pt idx="2">
                  <c:v>914</c:v>
                </c:pt>
                <c:pt idx="3">
                  <c:v>184</c:v>
                </c:pt>
                <c:pt idx="4">
                  <c:v>409</c:v>
                </c:pt>
                <c:pt idx="5">
                  <c:v>55</c:v>
                </c:pt>
              </c:numCache>
            </c:numRef>
          </c:val>
        </c:ser>
        <c:ser>
          <c:idx val="2"/>
          <c:order val="2"/>
          <c:tx>
            <c:strRef>
              <c:f>клиенты!$D$3</c:f>
              <c:strCache>
                <c:ptCount val="1"/>
                <c:pt idx="0">
                  <c:v>на 01.01.2013</c:v>
                </c:pt>
              </c:strCache>
            </c:strRef>
          </c:tx>
          <c:spPr>
            <a:solidFill>
              <a:srgbClr val="9BBB59">
                <a:lumMod val="60000"/>
                <a:lumOff val="40000"/>
              </a:srgbClr>
            </a:solidFill>
          </c:spPr>
          <c:cat>
            <c:strRef>
              <c:f>клиенты!$A$4:$A$9</c:f>
              <c:strCache>
                <c:ptCount val="6"/>
                <c:pt idx="0">
                  <c:v>Получатели средств федерального бюджета</c:v>
                </c:pt>
                <c:pt idx="1">
                  <c:v>Федеральные бюджетные и автономные учреждения</c:v>
                </c:pt>
                <c:pt idx="2">
                  <c:v>Получатели средств бюджета Санкт-Петербурга</c:v>
                </c:pt>
                <c:pt idx="3">
                  <c:v>Получатели средств местных бюджетов</c:v>
                </c:pt>
                <c:pt idx="4">
                  <c:v>Администраторы доходов бюджета</c:v>
                </c:pt>
                <c:pt idx="5">
                  <c:v>Прочие клиенты</c:v>
                </c:pt>
              </c:strCache>
            </c:strRef>
          </c:cat>
          <c:val>
            <c:numRef>
              <c:f>клиенты!$D$4:$D$9</c:f>
              <c:numCache>
                <c:formatCode>General</c:formatCode>
                <c:ptCount val="6"/>
                <c:pt idx="0">
                  <c:v>473</c:v>
                </c:pt>
                <c:pt idx="1">
                  <c:v>239</c:v>
                </c:pt>
                <c:pt idx="2">
                  <c:v>57</c:v>
                </c:pt>
                <c:pt idx="3">
                  <c:v>179</c:v>
                </c:pt>
                <c:pt idx="4">
                  <c:v>350</c:v>
                </c:pt>
                <c:pt idx="5">
                  <c:v>59</c:v>
                </c:pt>
              </c:numCache>
            </c:numRef>
          </c:val>
        </c:ser>
        <c:axId val="57184640"/>
        <c:axId val="57186176"/>
      </c:barChart>
      <c:catAx>
        <c:axId val="57184640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000" b="1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57186176"/>
        <c:crosses val="autoZero"/>
        <c:lblAlgn val="ctr"/>
        <c:lblOffset val="100"/>
      </c:catAx>
      <c:valAx>
        <c:axId val="57186176"/>
        <c:scaling>
          <c:orientation val="minMax"/>
        </c:scaling>
        <c:axPos val="l"/>
        <c:numFmt formatCode="General" sourceLinked="1"/>
        <c:majorTickMark val="none"/>
        <c:tickLblPos val="nextTo"/>
        <c:txPr>
          <a:bodyPr/>
          <a:lstStyle/>
          <a:p>
            <a:pPr>
              <a:defRPr b="1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57184640"/>
        <c:crosses val="autoZero"/>
        <c:crossBetween val="between"/>
        <c:majorUnit val="250"/>
      </c:valAx>
    </c:plotArea>
    <c:legend>
      <c:legendPos val="r"/>
      <c:layout>
        <c:manualLayout>
          <c:xMode val="edge"/>
          <c:yMode val="edge"/>
          <c:x val="0.83776229049556461"/>
          <c:y val="4.0979955218650665E-2"/>
          <c:w val="0.14822720494466621"/>
          <c:h val="0.38733409837143384"/>
        </c:manualLayout>
      </c:layout>
      <c:txPr>
        <a:bodyPr/>
        <a:lstStyle/>
        <a:p>
          <a:pPr>
            <a:defRPr sz="12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externalData r:id="rId2"/>
  <c:userShapes r:id="rId3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10562401574803192"/>
          <c:y val="0.1532524059492564"/>
          <c:w val="0.84955715390982045"/>
          <c:h val="0.59222003499562559"/>
        </c:manualLayout>
      </c:layout>
      <c:barChart>
        <c:barDir val="col"/>
        <c:grouping val="clustered"/>
        <c:ser>
          <c:idx val="0"/>
          <c:order val="0"/>
          <c:tx>
            <c:strRef>
              <c:f>'л. сч'!$B$3</c:f>
              <c:strCache>
                <c:ptCount val="1"/>
                <c:pt idx="0">
                  <c:v>на 01.01.2011</c:v>
                </c:pt>
              </c:strCache>
            </c:strRef>
          </c:tx>
          <c:cat>
            <c:strRef>
              <c:f>'л. сч'!$A$4:$A$9</c:f>
              <c:strCache>
                <c:ptCount val="6"/>
                <c:pt idx="0">
                  <c:v>По учету средств федерального бюджета</c:v>
                </c:pt>
                <c:pt idx="1">
                  <c:v>Федеральных бюджетных и автономных учреждений</c:v>
                </c:pt>
                <c:pt idx="2">
                  <c:v>Получателей средств бюджета Санкт-Петербурга</c:v>
                </c:pt>
                <c:pt idx="3">
                  <c:v>По учету средств местных бюджетов</c:v>
                </c:pt>
                <c:pt idx="4">
                  <c:v>Администраторов доходов  бюджета</c:v>
                </c:pt>
                <c:pt idx="5">
                  <c:v>Прочие лицевые счета</c:v>
                </c:pt>
              </c:strCache>
            </c:strRef>
          </c:cat>
          <c:val>
            <c:numRef>
              <c:f>'л. сч'!$B$4:$B$9</c:f>
              <c:numCache>
                <c:formatCode>General</c:formatCode>
                <c:ptCount val="6"/>
                <c:pt idx="0">
                  <c:v>1134</c:v>
                </c:pt>
                <c:pt idx="1">
                  <c:v>0</c:v>
                </c:pt>
                <c:pt idx="2">
                  <c:v>883</c:v>
                </c:pt>
                <c:pt idx="3">
                  <c:v>188</c:v>
                </c:pt>
                <c:pt idx="4">
                  <c:v>446</c:v>
                </c:pt>
                <c:pt idx="5">
                  <c:v>69</c:v>
                </c:pt>
              </c:numCache>
            </c:numRef>
          </c:val>
        </c:ser>
        <c:ser>
          <c:idx val="1"/>
          <c:order val="1"/>
          <c:tx>
            <c:strRef>
              <c:f>'л. сч'!$C$3</c:f>
              <c:strCache>
                <c:ptCount val="1"/>
                <c:pt idx="0">
                  <c:v>на 01.01.2012</c:v>
                </c:pt>
              </c:strCache>
            </c:strRef>
          </c:tx>
          <c:cat>
            <c:strRef>
              <c:f>'л. сч'!$A$4:$A$9</c:f>
              <c:strCache>
                <c:ptCount val="6"/>
                <c:pt idx="0">
                  <c:v>По учету средств федерального бюджета</c:v>
                </c:pt>
                <c:pt idx="1">
                  <c:v>Федеральных бюджетных и автономных учреждений</c:v>
                </c:pt>
                <c:pt idx="2">
                  <c:v>Получателей средств бюджета Санкт-Петербурга</c:v>
                </c:pt>
                <c:pt idx="3">
                  <c:v>По учету средств местных бюджетов</c:v>
                </c:pt>
                <c:pt idx="4">
                  <c:v>Администраторов доходов  бюджета</c:v>
                </c:pt>
                <c:pt idx="5">
                  <c:v>Прочие лицевые счета</c:v>
                </c:pt>
              </c:strCache>
            </c:strRef>
          </c:cat>
          <c:val>
            <c:numRef>
              <c:f>'л. сч'!$C$4:$C$9</c:f>
              <c:numCache>
                <c:formatCode>General</c:formatCode>
                <c:ptCount val="6"/>
                <c:pt idx="0">
                  <c:v>1111</c:v>
                </c:pt>
                <c:pt idx="1">
                  <c:v>339</c:v>
                </c:pt>
                <c:pt idx="2">
                  <c:v>914</c:v>
                </c:pt>
                <c:pt idx="3">
                  <c:v>224</c:v>
                </c:pt>
                <c:pt idx="4">
                  <c:v>436</c:v>
                </c:pt>
                <c:pt idx="5">
                  <c:v>71</c:v>
                </c:pt>
              </c:numCache>
            </c:numRef>
          </c:val>
        </c:ser>
        <c:ser>
          <c:idx val="2"/>
          <c:order val="2"/>
          <c:tx>
            <c:strRef>
              <c:f>'л. сч'!$D$3</c:f>
              <c:strCache>
                <c:ptCount val="1"/>
                <c:pt idx="0">
                  <c:v>на 01.01.2013</c:v>
                </c:pt>
              </c:strCache>
            </c:strRef>
          </c:tx>
          <c:spPr>
            <a:solidFill>
              <a:srgbClr val="9BBB59">
                <a:lumMod val="60000"/>
                <a:lumOff val="40000"/>
              </a:srgbClr>
            </a:solidFill>
          </c:spPr>
          <c:cat>
            <c:strRef>
              <c:f>'л. сч'!$A$4:$A$9</c:f>
              <c:strCache>
                <c:ptCount val="6"/>
                <c:pt idx="0">
                  <c:v>По учету средств федерального бюджета</c:v>
                </c:pt>
                <c:pt idx="1">
                  <c:v>Федеральных бюджетных и автономных учреждений</c:v>
                </c:pt>
                <c:pt idx="2">
                  <c:v>Получателей средств бюджета Санкт-Петербурга</c:v>
                </c:pt>
                <c:pt idx="3">
                  <c:v>По учету средств местных бюджетов</c:v>
                </c:pt>
                <c:pt idx="4">
                  <c:v>Администраторов доходов  бюджета</c:v>
                </c:pt>
                <c:pt idx="5">
                  <c:v>Прочие лицевые счета</c:v>
                </c:pt>
              </c:strCache>
            </c:strRef>
          </c:cat>
          <c:val>
            <c:numRef>
              <c:f>'л. сч'!$D$4:$D$9</c:f>
              <c:numCache>
                <c:formatCode>General</c:formatCode>
                <c:ptCount val="6"/>
                <c:pt idx="0">
                  <c:v>907</c:v>
                </c:pt>
                <c:pt idx="1">
                  <c:v>457</c:v>
                </c:pt>
                <c:pt idx="2">
                  <c:v>57</c:v>
                </c:pt>
                <c:pt idx="3">
                  <c:v>235</c:v>
                </c:pt>
                <c:pt idx="4">
                  <c:v>367</c:v>
                </c:pt>
                <c:pt idx="5">
                  <c:v>72</c:v>
                </c:pt>
              </c:numCache>
            </c:numRef>
          </c:val>
        </c:ser>
        <c:axId val="57183232"/>
        <c:axId val="57266944"/>
      </c:barChart>
      <c:catAx>
        <c:axId val="57183232"/>
        <c:scaling>
          <c:orientation val="minMax"/>
        </c:scaling>
        <c:axPos val="b"/>
        <c:tickLblPos val="nextTo"/>
        <c:txPr>
          <a:bodyPr/>
          <a:lstStyle/>
          <a:p>
            <a:pPr>
              <a:defRPr b="1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57266944"/>
        <c:crosses val="autoZero"/>
        <c:auto val="1"/>
        <c:lblAlgn val="ctr"/>
        <c:lblOffset val="100"/>
      </c:catAx>
      <c:valAx>
        <c:axId val="57266944"/>
        <c:scaling>
          <c:orientation val="minMax"/>
        </c:scaling>
        <c:axPos val="l"/>
        <c:title>
          <c:tx>
            <c:rich>
              <a:bodyPr rot="0" vert="wordArtVert"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r>
                  <a:rPr lang="ru-RU">
                    <a:latin typeface="Times New Roman" pitchFamily="18" charset="0"/>
                    <a:cs typeface="Times New Roman" pitchFamily="18" charset="0"/>
                  </a:rPr>
                  <a:t>количество </a:t>
                </a:r>
                <a:r>
                  <a:rPr lang="ru-RU" baseline="0"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ru-RU">
                  <a:latin typeface="Times New Roman" pitchFamily="18" charset="0"/>
                  <a:cs typeface="Times New Roman" pitchFamily="18" charset="0"/>
                </a:endParaRPr>
              </a:p>
            </c:rich>
          </c:tx>
          <c:layout>
            <c:manualLayout>
              <c:xMode val="edge"/>
              <c:yMode val="edge"/>
              <c:x val="1.8382764654418442E-2"/>
              <c:y val="4.2141294838146152E-2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 b="1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57183232"/>
        <c:crosses val="autoZero"/>
        <c:crossBetween val="between"/>
        <c:majorUnit val="300"/>
      </c:valAx>
      <c:spPr>
        <a:ln>
          <a:noFill/>
        </a:ln>
      </c:spPr>
    </c:plotArea>
    <c:legend>
      <c:legendPos val="r"/>
      <c:layout>
        <c:manualLayout>
          <c:xMode val="edge"/>
          <c:yMode val="edge"/>
          <c:x val="0.8611256561679822"/>
          <c:y val="0.13328380179980001"/>
          <c:w val="0.13748545494313241"/>
          <c:h val="0.31596638961796869"/>
        </c:manualLayout>
      </c:layout>
      <c:txPr>
        <a:bodyPr/>
        <a:lstStyle/>
        <a:p>
          <a:pPr>
            <a:defRPr sz="12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10115606936416185"/>
          <c:y val="7.0454545454545464E-2"/>
          <c:w val="0.89306358381502327"/>
          <c:h val="0.66136363636364115"/>
        </c:manualLayout>
      </c:layout>
      <c:barChart>
        <c:barDir val="col"/>
        <c:grouping val="clustered"/>
        <c:ser>
          <c:idx val="0"/>
          <c:order val="0"/>
          <c:tx>
            <c:strRef>
              <c:f>'Табл '!$G$2:$K$2</c:f>
              <c:strCache>
                <c:ptCount val="1"/>
                <c:pt idx="0">
                  <c:v>Количество предъявленных исполнительных документов, ед.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dLbls>
            <c:dLbl>
              <c:idx val="0"/>
              <c:layout>
                <c:manualLayout>
                  <c:x val="-2.8734847450427012E-4"/>
                  <c:y val="-2.8093056549749435E-2"/>
                </c:manualLayout>
              </c:layout>
              <c:dLblPos val="outEnd"/>
              <c:showVal val="1"/>
            </c:dLbl>
            <c:dLbl>
              <c:idx val="1"/>
              <c:layout>
                <c:manualLayout>
                  <c:x val="1.15773823069805E-3"/>
                  <c:y val="-3.2710570269625641E-3"/>
                </c:manualLayout>
              </c:layout>
              <c:dLblPos val="outEnd"/>
              <c:showVal val="1"/>
            </c:dLbl>
            <c:dLbl>
              <c:idx val="2"/>
              <c:layout>
                <c:manualLayout>
                  <c:x val="1.1577382306980401E-3"/>
                  <c:y val="1.0132903841565269E-2"/>
                </c:manualLayout>
              </c:layout>
              <c:dLblPos val="outEnd"/>
              <c:showVal val="1"/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Val val="1"/>
          </c:dLbls>
          <c:val>
            <c:numRef>
              <c:f>'Табл '!$G$4:$J$4</c:f>
              <c:numCache>
                <c:formatCode>#,##0</c:formatCode>
                <c:ptCount val="3"/>
                <c:pt idx="0">
                  <c:v>3686</c:v>
                </c:pt>
                <c:pt idx="1">
                  <c:v>6258</c:v>
                </c:pt>
                <c:pt idx="2">
                  <c:v>5561</c:v>
                </c:pt>
              </c:numCache>
            </c:numRef>
          </c:val>
        </c:ser>
        <c:ser>
          <c:idx val="1"/>
          <c:order val="1"/>
          <c:tx>
            <c:strRef>
              <c:f>'Табл '!$L$2:$P$2</c:f>
              <c:strCache>
                <c:ptCount val="1"/>
                <c:pt idx="0">
                  <c:v>Количество исполненных  исполнительных документов, ед.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dLbls>
            <c:dLbl>
              <c:idx val="0"/>
              <c:layout>
                <c:manualLayout>
                  <c:x val="2.2881677362584199E-3"/>
                  <c:y val="-3.4205201622524835E-2"/>
                </c:manualLayout>
              </c:layout>
              <c:dLblPos val="outEnd"/>
              <c:showVal val="1"/>
            </c:dLbl>
            <c:dLbl>
              <c:idx val="1"/>
              <c:layout>
                <c:manualLayout>
                  <c:x val="1.4789191813451101E-3"/>
                  <c:y val="-2.649009782868068E-3"/>
                </c:manualLayout>
              </c:layout>
              <c:dLblPos val="outEnd"/>
              <c:showVal val="1"/>
            </c:dLbl>
            <c:dLbl>
              <c:idx val="2"/>
              <c:layout>
                <c:manualLayout>
                  <c:x val="-1.4112542290594958E-3"/>
                  <c:y val="-1.8274874731567599E-3"/>
                </c:manualLayout>
              </c:layout>
              <c:dLblPos val="outEnd"/>
              <c:showVal val="1"/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Val val="1"/>
          </c:dLbls>
          <c:val>
            <c:numRef>
              <c:f>'Табл '!$L$4:$O$4</c:f>
              <c:numCache>
                <c:formatCode>#,##0</c:formatCode>
                <c:ptCount val="3"/>
                <c:pt idx="0">
                  <c:v>2611</c:v>
                </c:pt>
                <c:pt idx="1">
                  <c:v>5134</c:v>
                </c:pt>
                <c:pt idx="2">
                  <c:v>3954</c:v>
                </c:pt>
              </c:numCache>
            </c:numRef>
          </c:val>
        </c:ser>
        <c:ser>
          <c:idx val="2"/>
          <c:order val="2"/>
          <c:tx>
            <c:strRef>
              <c:f>'Табл '!$Q$2:$U$2</c:f>
              <c:strCache>
                <c:ptCount val="1"/>
                <c:pt idx="0">
                  <c:v>Количество возвращенных  исполнительных документов, ед.</c:v>
                </c:pt>
              </c:strCache>
            </c:strRef>
          </c:tx>
          <c:spPr>
            <a:solidFill>
              <a:srgbClr val="FFFFCC"/>
            </a:solidFill>
            <a:ln w="12700">
              <a:solidFill>
                <a:srgbClr val="000000"/>
              </a:solidFill>
              <a:prstDash val="solid"/>
            </a:ln>
          </c:spPr>
          <c:dLbls>
            <c:dLbl>
              <c:idx val="0"/>
              <c:layout>
                <c:manualLayout>
                  <c:x val="-2.0633258992914698E-3"/>
                  <c:y val="-2.3759007396802673E-2"/>
                </c:manualLayout>
              </c:layout>
              <c:dLblPos val="outEnd"/>
              <c:showVal val="1"/>
            </c:dLbl>
            <c:dLbl>
              <c:idx val="1"/>
              <c:layout>
                <c:manualLayout>
                  <c:x val="-1.0902249935520799E-3"/>
                  <c:y val="3.5466475781436592E-3"/>
                </c:manualLayout>
              </c:layout>
              <c:dLblPos val="outEnd"/>
              <c:showVal val="1"/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Val val="1"/>
          </c:dLbls>
          <c:val>
            <c:numRef>
              <c:f>'Табл '!$Q$4:$T$4</c:f>
              <c:numCache>
                <c:formatCode>#,##0</c:formatCode>
                <c:ptCount val="3"/>
                <c:pt idx="0">
                  <c:v>725</c:v>
                </c:pt>
                <c:pt idx="1">
                  <c:v>1447</c:v>
                </c:pt>
                <c:pt idx="2">
                  <c:v>1823</c:v>
                </c:pt>
              </c:numCache>
            </c:numRef>
          </c:val>
        </c:ser>
        <c:dLbls>
          <c:showVal val="1"/>
        </c:dLbls>
        <c:axId val="57142656"/>
        <c:axId val="48117248"/>
      </c:barChart>
      <c:catAx>
        <c:axId val="57142656"/>
        <c:scaling>
          <c:orientation val="minMax"/>
        </c:scaling>
        <c:delete val="1"/>
        <c:axPos val="b"/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r>
                  <a:rPr lang="ru-RU"/>
                  <a:t>          2010 год                               2011 год                                2012 год
</a:t>
                </a:r>
              </a:p>
            </c:rich>
          </c:tx>
          <c:layout>
            <c:manualLayout>
              <c:xMode val="edge"/>
              <c:yMode val="edge"/>
              <c:x val="0.16329479768786237"/>
              <c:y val="0.75000000000000389"/>
            </c:manualLayout>
          </c:layout>
          <c:spPr>
            <a:noFill/>
            <a:ln w="25400">
              <a:noFill/>
            </a:ln>
          </c:spPr>
        </c:title>
        <c:tickLblPos val="none"/>
        <c:crossAx val="48117248"/>
        <c:crosses val="autoZero"/>
        <c:auto val="1"/>
        <c:lblAlgn val="ctr"/>
        <c:lblOffset val="100"/>
      </c:catAx>
      <c:valAx>
        <c:axId val="48117248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#,##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Times New Roman" pitchFamily="18" charset="0"/>
                <a:ea typeface="Arial Cyr"/>
                <a:cs typeface="Times New Roman" pitchFamily="18" charset="0"/>
              </a:defRPr>
            </a:pPr>
            <a:endParaRPr lang="ru-RU"/>
          </a:p>
        </c:txPr>
        <c:crossAx val="57142656"/>
        <c:crosses val="autoZero"/>
        <c:crossBetween val="between"/>
      </c:valAx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3.6127167630057806E-2"/>
          <c:y val="0.84318181818182303"/>
          <c:w val="0.94797687861271673"/>
          <c:h val="0.15000000000000024"/>
        </c:manualLayout>
      </c:layout>
      <c:spPr>
        <a:solidFill>
          <a:srgbClr val="FFFFFF"/>
        </a:solidFill>
        <a:ln w="25400">
          <a:noFill/>
        </a:ln>
      </c:spPr>
      <c:txPr>
        <a:bodyPr/>
        <a:lstStyle/>
        <a:p>
          <a:pPr>
            <a:defRPr sz="1100" b="1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975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plotArea>
      <c:layout/>
      <c:barChart>
        <c:barDir val="col"/>
        <c:grouping val="clustered"/>
        <c:ser>
          <c:idx val="1"/>
          <c:order val="0"/>
          <c:tx>
            <c:strRef>
              <c:f>'40501'!$A$4</c:f>
              <c:strCache>
                <c:ptCount val="1"/>
                <c:pt idx="0">
                  <c:v>поступления федеральных бюджетных учреждений, автономных учреждений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</c:spPr>
          <c:dLbls>
            <c:txPr>
              <a:bodyPr/>
              <a:lstStyle/>
              <a:p>
                <a:pPr>
                  <a:defRPr sz="14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dLblPos val="outEnd"/>
            <c:showVal val="1"/>
          </c:dLbls>
          <c:cat>
            <c:strRef>
              <c:f>'40501'!$B$3:$C$3</c:f>
              <c:strCache>
                <c:ptCount val="2"/>
                <c:pt idx="0">
                  <c:v>2011 год</c:v>
                </c:pt>
                <c:pt idx="1">
                  <c:v>2012 год</c:v>
                </c:pt>
              </c:strCache>
            </c:strRef>
          </c:cat>
          <c:val>
            <c:numRef>
              <c:f>'40501'!$B$4:$C$4</c:f>
              <c:numCache>
                <c:formatCode>#,##0.0</c:formatCode>
                <c:ptCount val="2"/>
                <c:pt idx="0">
                  <c:v>1</c:v>
                </c:pt>
                <c:pt idx="1">
                  <c:v>131.80000000000001</c:v>
                </c:pt>
              </c:numCache>
            </c:numRef>
          </c:val>
        </c:ser>
        <c:ser>
          <c:idx val="2"/>
          <c:order val="1"/>
          <c:tx>
            <c:strRef>
              <c:f>'40501'!$A$5</c:f>
              <c:strCache>
                <c:ptCount val="1"/>
                <c:pt idx="0">
                  <c:v>выплаты федеральных бюджетных учреждений, автономных учреждений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dLbls>
            <c:txPr>
              <a:bodyPr/>
              <a:lstStyle/>
              <a:p>
                <a:pPr>
                  <a:defRPr sz="14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dLblPos val="outEnd"/>
            <c:showVal val="1"/>
          </c:dLbls>
          <c:cat>
            <c:strRef>
              <c:f>'40501'!$B$3:$C$3</c:f>
              <c:strCache>
                <c:ptCount val="2"/>
                <c:pt idx="0">
                  <c:v>2011 год</c:v>
                </c:pt>
                <c:pt idx="1">
                  <c:v>2012 год</c:v>
                </c:pt>
              </c:strCache>
            </c:strRef>
          </c:cat>
          <c:val>
            <c:numRef>
              <c:f>'40501'!$B$5:$C$5</c:f>
              <c:numCache>
                <c:formatCode>#,##0.0</c:formatCode>
                <c:ptCount val="2"/>
                <c:pt idx="0">
                  <c:v>0.8</c:v>
                </c:pt>
                <c:pt idx="1">
                  <c:v>122</c:v>
                </c:pt>
              </c:numCache>
            </c:numRef>
          </c:val>
        </c:ser>
        <c:axId val="57376768"/>
        <c:axId val="57378304"/>
      </c:barChart>
      <c:catAx>
        <c:axId val="57376768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 rot="0" vert="horz"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57378304"/>
        <c:crosses val="autoZero"/>
        <c:auto val="1"/>
        <c:lblAlgn val="ctr"/>
        <c:lblOffset val="100"/>
      </c:catAx>
      <c:valAx>
        <c:axId val="57378304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 sz="14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r>
                  <a:rPr lang="ru-RU"/>
                  <a:t>млрд.руб.</a:t>
                </a:r>
              </a:p>
            </c:rich>
          </c:tx>
          <c:layout/>
        </c:title>
        <c:numFmt formatCode="#,##0.0" sourceLinked="1"/>
        <c:majorTickMark val="none"/>
        <c:tickLblPos val="nextTo"/>
        <c:txPr>
          <a:bodyPr rot="0" vert="horz"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57376768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655" b="0" i="0" u="none" strike="noStrike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ru-RU"/>
        </a:p>
      </c:txPr>
    </c:legend>
    <c:plotVisOnly val="1"/>
    <c:dispBlanksAs val="gap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view3D>
      <c:rotX val="30"/>
      <c:perspective val="20"/>
    </c:view3D>
    <c:plotArea>
      <c:layout>
        <c:manualLayout>
          <c:layoutTarget val="inner"/>
          <c:xMode val="edge"/>
          <c:yMode val="edge"/>
          <c:x val="9.7222222222222224E-2"/>
          <c:y val="0.10756295748559846"/>
          <c:w val="0.81944444444444464"/>
          <c:h val="0.79643928452394153"/>
        </c:manualLayout>
      </c:layout>
      <c:pie3DChart>
        <c:varyColors val="1"/>
        <c:ser>
          <c:idx val="0"/>
          <c:order val="0"/>
          <c:explosion val="39"/>
          <c:dPt>
            <c:idx val="0"/>
            <c:explosion val="15"/>
          </c:dPt>
          <c:dPt>
            <c:idx val="1"/>
            <c:explosion val="42"/>
          </c:dPt>
          <c:dPt>
            <c:idx val="2"/>
            <c:explosion val="13"/>
          </c:dPt>
          <c:dPt>
            <c:idx val="3"/>
            <c:explosion val="21"/>
          </c:dPt>
          <c:dLbls>
            <c:dLbl>
              <c:idx val="0"/>
              <c:layout>
                <c:manualLayout>
                  <c:x val="0.14305555555555555"/>
                  <c:y val="0.13366851391237533"/>
                </c:manualLayout>
              </c:layout>
              <c:tx>
                <c:rich>
                  <a:bodyPr/>
                  <a:lstStyle/>
                  <a:p>
                    <a:r>
                      <a:rPr lang="ru-RU" dirty="0">
                        <a:latin typeface="Arial" pitchFamily="34" charset="0"/>
                        <a:cs typeface="Arial" pitchFamily="34" charset="0"/>
                      </a:rPr>
                      <a:t>ф</a:t>
                    </a:r>
                    <a:r>
                      <a:rPr lang="ru-RU" dirty="0"/>
                      <a:t>едеральный уровень
</a:t>
                    </a:r>
                    <a:r>
                      <a:rPr lang="ru-RU" dirty="0" smtClean="0"/>
                      <a:t>583 </a:t>
                    </a:r>
                    <a:r>
                      <a:rPr lang="ru-RU" sz="1400" b="1" i="0" u="none" strike="noStrike" baseline="0" dirty="0" smtClean="0"/>
                      <a:t>организации</a:t>
                    </a:r>
                    <a:r>
                      <a:rPr lang="ru-RU" dirty="0"/>
                      <a:t>
</a:t>
                    </a:r>
                    <a:r>
                      <a:rPr lang="ru-RU" sz="1600" dirty="0">
                        <a:solidFill>
                          <a:srgbClr val="002060"/>
                        </a:solidFill>
                      </a:rPr>
                      <a:t>16%</a:t>
                    </a:r>
                  </a:p>
                </c:rich>
              </c:tx>
              <c:dLblPos val="bestFit"/>
              <c:showVal val="1"/>
              <c:showCatName val="1"/>
              <c:showPercent val="1"/>
              <c:separator>
</c:separator>
            </c:dLbl>
            <c:dLbl>
              <c:idx val="1"/>
              <c:layout>
                <c:manualLayout>
                  <c:x val="-0.19305555555555537"/>
                  <c:y val="-3.7317105779304166E-2"/>
                </c:manualLayout>
              </c:layout>
              <c:tx>
                <c:rich>
                  <a:bodyPr/>
                  <a:lstStyle/>
                  <a:p>
                    <a:r>
                      <a:rPr lang="ru-RU" dirty="0">
                        <a:latin typeface="Arial" pitchFamily="34" charset="0"/>
                        <a:cs typeface="Arial" pitchFamily="34" charset="0"/>
                      </a:rPr>
                      <a:t>б</a:t>
                    </a:r>
                    <a:r>
                      <a:rPr lang="ru-RU" dirty="0"/>
                      <a:t>юджет </a:t>
                    </a:r>
                    <a:endParaRPr lang="ru-RU" dirty="0" smtClean="0"/>
                  </a:p>
                  <a:p>
                    <a:r>
                      <a:rPr lang="ru-RU" dirty="0" smtClean="0"/>
                      <a:t>Санкт-Петербурга</a:t>
                    </a:r>
                    <a:r>
                      <a:rPr lang="ru-RU" dirty="0"/>
                      <a:t>
</a:t>
                    </a:r>
                    <a:r>
                      <a:rPr lang="ru-RU" dirty="0" smtClean="0"/>
                      <a:t>2945 </a:t>
                    </a:r>
                    <a:r>
                      <a:rPr lang="ru-RU" sz="1400" b="1" i="0" u="none" strike="noStrike" baseline="0" dirty="0" smtClean="0"/>
                      <a:t>организаций</a:t>
                    </a:r>
                    <a:r>
                      <a:rPr lang="ru-RU" dirty="0"/>
                      <a:t>
</a:t>
                    </a:r>
                    <a:r>
                      <a:rPr lang="ru-RU" sz="1600" dirty="0">
                        <a:solidFill>
                          <a:srgbClr val="002060"/>
                        </a:solidFill>
                      </a:rPr>
                      <a:t>79%</a:t>
                    </a:r>
                  </a:p>
                </c:rich>
              </c:tx>
              <c:dLblPos val="bestFit"/>
              <c:showVal val="1"/>
              <c:showCatName val="1"/>
              <c:showPercent val="1"/>
              <c:separator>
</c:separator>
            </c:dLbl>
            <c:dLbl>
              <c:idx val="2"/>
              <c:layout>
                <c:manualLayout>
                  <c:x val="-0.28052340332459186"/>
                  <c:y val="0.22935111275935283"/>
                </c:manualLayout>
              </c:layout>
              <c:tx>
                <c:rich>
                  <a:bodyPr/>
                  <a:lstStyle/>
                  <a:p>
                    <a:r>
                      <a:rPr lang="ru-RU" dirty="0">
                        <a:latin typeface="Arial" pitchFamily="34" charset="0"/>
                        <a:cs typeface="Arial" pitchFamily="34" charset="0"/>
                      </a:rPr>
                      <a:t>м</a:t>
                    </a:r>
                    <a:r>
                      <a:rPr lang="ru-RU" dirty="0"/>
                      <a:t>униципальный уровень
</a:t>
                    </a:r>
                    <a:r>
                      <a:rPr lang="ru-RU" dirty="0" smtClean="0"/>
                      <a:t>167 </a:t>
                    </a:r>
                    <a:r>
                      <a:rPr lang="ru-RU" sz="1400" b="1" i="0" u="none" strike="noStrike" baseline="0" dirty="0" smtClean="0"/>
                      <a:t>организаций</a:t>
                    </a:r>
                    <a:r>
                      <a:rPr lang="ru-RU" dirty="0"/>
                      <a:t>
</a:t>
                    </a:r>
                    <a:r>
                      <a:rPr lang="ru-RU" sz="1600" dirty="0">
                        <a:solidFill>
                          <a:srgbClr val="002060"/>
                        </a:solidFill>
                      </a:rPr>
                      <a:t>4%</a:t>
                    </a:r>
                  </a:p>
                </c:rich>
              </c:tx>
              <c:dLblPos val="bestFit"/>
              <c:showVal val="1"/>
              <c:showCatName val="1"/>
              <c:showPercent val="1"/>
              <c:separator>
</c:separator>
            </c:dLbl>
            <c:dLbl>
              <c:idx val="3"/>
              <c:layout>
                <c:manualLayout>
                  <c:x val="-0.21111111111111144"/>
                  <c:y val="-0.11049018783331969"/>
                </c:manualLayout>
              </c:layout>
              <c:tx>
                <c:rich>
                  <a:bodyPr/>
                  <a:lstStyle/>
                  <a:p>
                    <a:r>
                      <a:rPr lang="ru-RU" dirty="0">
                        <a:latin typeface="Arial" pitchFamily="34" charset="0"/>
                        <a:cs typeface="Arial" pitchFamily="34" charset="0"/>
                      </a:rPr>
                      <a:t>в</a:t>
                    </a:r>
                    <a:r>
                      <a:rPr lang="ru-RU" dirty="0"/>
                      <a:t>небюджетные фонды
</a:t>
                    </a:r>
                    <a:r>
                      <a:rPr lang="ru-RU" dirty="0" smtClean="0"/>
                      <a:t>21 организация</a:t>
                    </a:r>
                    <a:r>
                      <a:rPr lang="ru-RU" dirty="0"/>
                      <a:t>
</a:t>
                    </a:r>
                    <a:r>
                      <a:rPr lang="ru-RU" sz="1600" dirty="0" smtClean="0">
                        <a:solidFill>
                          <a:srgbClr val="002060"/>
                        </a:solidFill>
                      </a:rPr>
                      <a:t>0,5%</a:t>
                    </a:r>
                    <a:endParaRPr lang="ru-RU" sz="1600" dirty="0">
                      <a:solidFill>
                        <a:srgbClr val="002060"/>
                      </a:solidFill>
                    </a:endParaRPr>
                  </a:p>
                </c:rich>
              </c:tx>
              <c:dLblPos val="bestFit"/>
              <c:showVal val="1"/>
              <c:showCatName val="1"/>
              <c:showPercent val="1"/>
              <c:separator>
</c:separator>
            </c:dLbl>
            <c:dLbl>
              <c:idx val="4"/>
              <c:layout>
                <c:manualLayout>
                  <c:x val="0.13888867016622924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ru-RU" dirty="0">
                        <a:latin typeface="Arial" pitchFamily="34" charset="0"/>
                        <a:cs typeface="Arial" pitchFamily="34" charset="0"/>
                      </a:rPr>
                      <a:t>п</a:t>
                    </a:r>
                    <a:r>
                      <a:rPr lang="ru-RU" dirty="0"/>
                      <a:t>рочие заказчики
</a:t>
                    </a:r>
                    <a:r>
                      <a:rPr lang="ru-RU" dirty="0" smtClean="0"/>
                      <a:t>18 </a:t>
                    </a:r>
                    <a:r>
                      <a:rPr lang="ru-RU" sz="1400" b="1" i="0" u="none" strike="noStrike" baseline="0" dirty="0" smtClean="0"/>
                      <a:t>организаций</a:t>
                    </a:r>
                  </a:p>
                  <a:p>
                    <a:r>
                      <a:rPr lang="ru-RU" sz="1600" dirty="0" smtClean="0">
                        <a:solidFill>
                          <a:srgbClr val="002060"/>
                        </a:solidFill>
                      </a:rPr>
                      <a:t>0,5%</a:t>
                    </a:r>
                    <a:endParaRPr lang="ru-RU" sz="1600" dirty="0">
                      <a:solidFill>
                        <a:srgbClr val="002060"/>
                      </a:solidFill>
                    </a:endParaRPr>
                  </a:p>
                </c:rich>
              </c:tx>
              <c:dLblPos val="bestFit"/>
              <c:showVal val="1"/>
              <c:showCatName val="1"/>
              <c:showPercent val="1"/>
              <c:separator>
</c:separator>
            </c:dLbl>
            <c:spPr>
              <a:noFill/>
              <a:ln>
                <a:noFill/>
              </a:ln>
            </c:spPr>
            <c:txPr>
              <a:bodyPr/>
              <a:lstStyle/>
              <a:p>
                <a:pPr>
                  <a:defRPr sz="1400" b="1"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dLblPos val="outEnd"/>
            <c:showVal val="1"/>
            <c:showCatName val="1"/>
            <c:showPercent val="1"/>
            <c:separator>
</c:separator>
            <c:showLeaderLines val="1"/>
          </c:dLbls>
          <c:cat>
            <c:strRef>
              <c:f>'7,4'!$A$2:$A$6</c:f>
              <c:strCache>
                <c:ptCount val="5"/>
                <c:pt idx="0">
                  <c:v>федеральный уровень</c:v>
                </c:pt>
                <c:pt idx="1">
                  <c:v>бюджет Санкт-Петербурга</c:v>
                </c:pt>
                <c:pt idx="2">
                  <c:v>муниципальный уровень</c:v>
                </c:pt>
                <c:pt idx="3">
                  <c:v>внебюджетные фонды</c:v>
                </c:pt>
                <c:pt idx="4">
                  <c:v>прочие заказчики</c:v>
                </c:pt>
              </c:strCache>
            </c:strRef>
          </c:cat>
          <c:val>
            <c:numRef>
              <c:f>'7,4'!$B$2:$B$6</c:f>
              <c:numCache>
                <c:formatCode>General</c:formatCode>
                <c:ptCount val="5"/>
                <c:pt idx="0">
                  <c:v>583</c:v>
                </c:pt>
                <c:pt idx="1">
                  <c:v>2945</c:v>
                </c:pt>
                <c:pt idx="2">
                  <c:v>167</c:v>
                </c:pt>
                <c:pt idx="3">
                  <c:v>21</c:v>
                </c:pt>
                <c:pt idx="4">
                  <c:v>18</c:v>
                </c:pt>
              </c:numCache>
            </c:numRef>
          </c:val>
        </c:ser>
      </c:pie3DChart>
    </c:plotArea>
    <c:plotVisOnly val="1"/>
  </c:chart>
  <c:externalData r:id="rId2"/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0.02002</cdr:x>
      <cdr:y>0.03333</cdr:y>
    </cdr:from>
    <cdr:to>
      <cdr:x>0.04808</cdr:x>
      <cdr:y>0.9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179512" y="72008"/>
          <a:ext cx="251520" cy="187220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количество</a:t>
          </a:r>
          <a:endParaRPr lang="ru-RU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30DADE1-F6BE-4D81-A48A-4E79059A2167}" type="datetimeFigureOut">
              <a:rPr lang="ru-RU"/>
              <a:pPr>
                <a:defRPr/>
              </a:pPr>
              <a:t>05.04.2013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8050"/>
            <a:ext cx="5435600" cy="44688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810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39731C9-7C74-4B9B-AB33-265F7D5E67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48100" y="9432925"/>
            <a:ext cx="2944813" cy="49688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469BDE80-6957-4467-9366-5D5739B3EB8D}" type="slidenum">
              <a:rPr lang="ru-RU" sz="1200">
                <a:latin typeface="+mn-lt"/>
              </a:rPr>
              <a:pPr algn="r">
                <a:defRPr/>
              </a:pPr>
              <a:t>3</a:t>
            </a:fld>
            <a:endParaRPr lang="ru-RU" sz="1200">
              <a:latin typeface="+mn-lt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Заметки 2"/>
          <p:cNvSpPr>
            <a:spLocks noGrp="1"/>
          </p:cNvSpPr>
          <p:nvPr>
            <p:ph type="body" idx="1"/>
          </p:nvPr>
        </p:nvSpPr>
        <p:spPr bwMode="auto">
          <a:xfrm>
            <a:off x="679450" y="4716463"/>
            <a:ext cx="5435600" cy="44704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7412" name="Номер слайда 3"/>
          <p:cNvSpPr txBox="1">
            <a:spLocks noGrp="1"/>
          </p:cNvSpPr>
          <p:nvPr/>
        </p:nvSpPr>
        <p:spPr bwMode="auto">
          <a:xfrm>
            <a:off x="3848100" y="9432925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8B630EA-B6F6-44D1-B69B-DB63AF706708}" type="slidenum">
              <a:rPr lang="ru-RU" sz="1200">
                <a:latin typeface="Calibri" pitchFamily="34" charset="0"/>
              </a:rPr>
              <a:pPr algn="r"/>
              <a:t>9</a:t>
            </a:fld>
            <a:endParaRPr lang="ru-RU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 txBox="1">
            <a:spLocks noGrp="1" noChangeArrowheads="1"/>
          </p:cNvSpPr>
          <p:nvPr/>
        </p:nvSpPr>
        <p:spPr bwMode="auto">
          <a:xfrm>
            <a:off x="3848100" y="9432925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322D372D-DA83-4BBA-B364-B1ECD71FD725}" type="slidenum">
              <a:rPr lang="ru-RU" sz="1200">
                <a:latin typeface="Calibri" pitchFamily="34" charset="0"/>
              </a:rPr>
              <a:pPr algn="r"/>
              <a:t>12</a:t>
            </a:fld>
            <a:endParaRPr lang="ru-RU" sz="1200">
              <a:latin typeface="Calibri" pitchFamily="34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 txBox="1">
            <a:spLocks noGrp="1" noChangeArrowheads="1"/>
          </p:cNvSpPr>
          <p:nvPr/>
        </p:nvSpPr>
        <p:spPr bwMode="auto">
          <a:xfrm>
            <a:off x="3848100" y="9432925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BD42464-F0E3-4A96-8175-51865ABEE513}" type="slidenum">
              <a:rPr lang="ru-RU" sz="1200">
                <a:latin typeface="Calibri" pitchFamily="34" charset="0"/>
              </a:rPr>
              <a:pPr algn="r"/>
              <a:t>13</a:t>
            </a:fld>
            <a:endParaRPr lang="ru-RU" sz="1200">
              <a:latin typeface="Calibri" pitchFamily="34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48100" y="9432925"/>
            <a:ext cx="2944813" cy="49688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CBD7C3D5-0F10-4D1C-9FA4-379E192D2096}" type="slidenum">
              <a:rPr lang="ru-RU" sz="1200">
                <a:latin typeface="+mn-lt"/>
              </a:rPr>
              <a:pPr algn="r">
                <a:defRPr/>
              </a:pPr>
              <a:t>14</a:t>
            </a:fld>
            <a:endParaRPr lang="ru-RU" sz="1200">
              <a:latin typeface="+mn-lt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6CEF45-83D0-4948-9BA3-AFCDD02EE46B}" type="datetime1">
              <a:rPr lang="ru-RU" smtClean="0"/>
              <a:pPr>
                <a:defRPr/>
              </a:pPr>
              <a:t>05.04.2013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7CDA27-E2E8-47C5-8315-F5B6BB29FF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7A2713-39EF-47C2-8269-3BF949157BCF}" type="datetime1">
              <a:rPr lang="ru-RU" smtClean="0"/>
              <a:pPr>
                <a:defRPr/>
              </a:pPr>
              <a:t>05.04.2013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11DA3-DB48-4990-8612-B7F0CBD3BE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C41E4F-64DD-44A7-B7B7-14C714765080}" type="datetime1">
              <a:rPr lang="ru-RU" smtClean="0"/>
              <a:pPr>
                <a:defRPr/>
              </a:pPr>
              <a:t>05.04.2013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C008DB-94A1-4AEF-BED5-0D0192B19A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90513"/>
            <a:ext cx="8229600" cy="13858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903413"/>
            <a:ext cx="8229600" cy="4116387"/>
          </a:xfrm>
        </p:spPr>
        <p:txBody>
          <a:bodyPr rtlCol="0">
            <a:normAutofit/>
          </a:bodyPr>
          <a:lstStyle/>
          <a:p>
            <a:pPr lvl="0"/>
            <a:endParaRPr lang="ru-RU" noProof="0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39EC9-6012-478D-AB7F-E864C7402A8D}" type="datetime1">
              <a:rPr lang="ru-RU" smtClean="0"/>
              <a:pPr>
                <a:defRPr/>
              </a:pPr>
              <a:t>05.04.2013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F794D0-39BF-48D7-AA28-8225153558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7633E5-F07A-4EAC-92DE-B52A0EE98560}" type="datetime1">
              <a:rPr lang="ru-RU" smtClean="0"/>
              <a:pPr>
                <a:defRPr/>
              </a:pPr>
              <a:t>05.04.2013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AB6D51-14E6-4E94-A846-6B4DB16ED9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0F07F0-5169-4AED-A2B0-328F0871A80D}" type="datetime1">
              <a:rPr lang="ru-RU" smtClean="0"/>
              <a:pPr>
                <a:defRPr/>
              </a:pPr>
              <a:t>05.04.2013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BF7-DE54-4035-AFCC-EBB2F9DB53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3CF003-939C-49CE-8542-5091BF751451}" type="datetime1">
              <a:rPr lang="ru-RU" smtClean="0"/>
              <a:pPr>
                <a:defRPr/>
              </a:pPr>
              <a:t>05.04.2013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8AF9BB-476E-47C9-961A-DCB71ADEB1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0A0FDB-5D43-4706-B148-58567BABBE1C}" type="datetime1">
              <a:rPr lang="ru-RU" smtClean="0"/>
              <a:pPr>
                <a:defRPr/>
              </a:pPr>
              <a:t>05.04.2013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E757A3-AC65-4174-BA79-32BA1B607A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56FC68-B841-4EB8-982C-4B4AEACFF76B}" type="datetime1">
              <a:rPr lang="ru-RU" smtClean="0"/>
              <a:pPr>
                <a:defRPr/>
              </a:pPr>
              <a:t>05.04.2013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89FB1-69D5-4C35-ADC2-631ADC2D50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1DBD9-65D3-4302-9A1D-FCB5E6AD9BFE}" type="datetime1">
              <a:rPr lang="ru-RU" smtClean="0"/>
              <a:pPr>
                <a:defRPr/>
              </a:pPr>
              <a:t>05.04.2013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BC54B-0FFF-4EDF-9E3F-6338FCE69D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C9A70C-1F92-4660-B408-D3D056F14EF0}" type="datetime1">
              <a:rPr lang="ru-RU" smtClean="0"/>
              <a:pPr>
                <a:defRPr/>
              </a:pPr>
              <a:t>05.04.2013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B21154-D9E0-4F1E-A50B-9EDFCC65FD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862211-9D37-4192-81E7-64D2B5DE79F2}" type="datetime1">
              <a:rPr lang="ru-RU" smtClean="0"/>
              <a:pPr>
                <a:defRPr/>
              </a:pPr>
              <a:t>05.04.2013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FE98A-0974-4ADB-A474-CDB1628A68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1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3F4C146-06FB-47D0-92FC-613141358327}" type="datetime1">
              <a:rPr lang="ru-RU" smtClean="0"/>
              <a:pPr>
                <a:defRPr/>
              </a:pPr>
              <a:t>05.04.2013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6E7EC1F-F189-4B4C-A07E-26C256E12D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bus.gov.ru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_____Microsoft_Office_Excel_97-20032.xls"/><Relationship Id="rId4" Type="http://schemas.openxmlformats.org/officeDocument/2006/relationships/oleObject" Target="../embeddings/_____Microsoft_Office_Excel_97-20031.xls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_____Microsoft_Office_Excel_97-20033.xls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AB6D51-14E6-4E94-A846-6B4DB16ED924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134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Управление Федерального казначейства по г. Санкт-Петербургу</a:t>
            </a:r>
          </a:p>
        </p:txBody>
      </p:sp>
      <p:pic>
        <p:nvPicPr>
          <p:cNvPr id="6" name="Picture 8" descr="clip_image0011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9" y="1557338"/>
            <a:ext cx="7560320" cy="4292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7" name="Рисунок 1" descr="http://roskazna.ru/img/ban20_7.png"/>
          <p:cNvPicPr>
            <a:picLocks noChangeAspect="1" noChangeArrowheads="1"/>
          </p:cNvPicPr>
          <p:nvPr/>
        </p:nvPicPr>
        <p:blipFill>
          <a:blip r:embed="rId3" cstate="print">
            <a:lum contrast="20000"/>
          </a:blip>
          <a:srcRect/>
          <a:stretch>
            <a:fillRect/>
          </a:stretch>
        </p:blipFill>
        <p:spPr bwMode="auto">
          <a:xfrm>
            <a:off x="6804025" y="549275"/>
            <a:ext cx="1893888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2843213" y="6067425"/>
            <a:ext cx="2736850" cy="360363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  <p:txBody>
          <a:bodyPr lIns="36576" tIns="36576" rIns="36576" bIns="36576"/>
          <a:lstStyle/>
          <a:p>
            <a:pPr algn="ctr">
              <a:spcBef>
                <a:spcPct val="50000"/>
              </a:spcBef>
              <a:spcAft>
                <a:spcPts val="600"/>
              </a:spcAft>
            </a:pPr>
            <a:r>
              <a:rPr lang="ru-RU" sz="1200" b="1" i="1" dirty="0">
                <a:solidFill>
                  <a:schemeClr val="tx2"/>
                </a:solidFill>
                <a:latin typeface="Times New Roman" pitchFamily="18" charset="0"/>
              </a:rPr>
              <a:t>САНКТ-ПЕТЕРБУРГ</a:t>
            </a:r>
          </a:p>
          <a:p>
            <a:pPr algn="ctr">
              <a:spcBef>
                <a:spcPct val="50000"/>
              </a:spcBef>
              <a:spcAft>
                <a:spcPts val="600"/>
              </a:spcAft>
            </a:pPr>
            <a:r>
              <a:rPr lang="en-US" sz="1200" b="1" i="1" dirty="0">
                <a:solidFill>
                  <a:schemeClr val="tx2"/>
                </a:solidFill>
                <a:latin typeface="Times New Roman" pitchFamily="18" charset="0"/>
              </a:rPr>
              <a:t>20</a:t>
            </a:r>
            <a:r>
              <a:rPr lang="ru-RU" sz="1200" b="1" i="1" dirty="0">
                <a:solidFill>
                  <a:schemeClr val="tx2"/>
                </a:solidFill>
                <a:latin typeface="Times New Roman" pitchFamily="18" charset="0"/>
              </a:rPr>
              <a:t>13</a:t>
            </a:r>
            <a:r>
              <a:rPr lang="en-US" sz="1200" b="1" i="1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ru-RU" sz="1200" b="1" i="1" dirty="0">
                <a:solidFill>
                  <a:schemeClr val="tx2"/>
                </a:solidFill>
                <a:latin typeface="Times New Roman" pitchFamily="18" charset="0"/>
              </a:rPr>
              <a:t>год</a:t>
            </a:r>
            <a:endParaRPr lang="ru-RU" sz="10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908050"/>
            <a:ext cx="9144000" cy="576263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Объемы поступлений и выплат федеральных бюджетных и автономных учреждений в 2011- 2012 годах</a:t>
            </a:r>
          </a:p>
        </p:txBody>
      </p:sp>
      <p:pic>
        <p:nvPicPr>
          <p:cNvPr id="10243" name="Picture 137" descr="clip_image0011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908175" cy="908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10244" name="Text Box 18"/>
          <p:cNvSpPr txBox="1">
            <a:spLocks noChangeArrowheads="1"/>
          </p:cNvSpPr>
          <p:nvPr/>
        </p:nvSpPr>
        <p:spPr bwMode="auto">
          <a:xfrm>
            <a:off x="1908175" y="0"/>
            <a:ext cx="7235825" cy="908050"/>
          </a:xfrm>
          <a:prstGeom prst="rect">
            <a:avLst/>
          </a:prstGeom>
          <a:gradFill rotWithShape="1">
            <a:gsLst>
              <a:gs pos="0">
                <a:srgbClr val="8181AB"/>
              </a:gs>
              <a:gs pos="100000">
                <a:srgbClr val="686889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sz="1600">
                <a:latin typeface="Calibri" pitchFamily="34" charset="0"/>
              </a:rPr>
              <a:t> </a:t>
            </a:r>
            <a:r>
              <a:rPr lang="ru-RU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Управление Федерального казначейства по г. Санкт-Петербургу</a:t>
            </a:r>
          </a:p>
        </p:txBody>
      </p:sp>
      <p:sp>
        <p:nvSpPr>
          <p:cNvPr id="10245" name="Прямоугольник 11"/>
          <p:cNvSpPr>
            <a:spLocks noChangeArrowheads="1"/>
          </p:cNvSpPr>
          <p:nvPr/>
        </p:nvSpPr>
        <p:spPr bwMode="auto">
          <a:xfrm>
            <a:off x="7775575" y="692150"/>
            <a:ext cx="136842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www.piter.roskazna.ru</a:t>
            </a:r>
            <a:endParaRPr lang="ru-RU" sz="1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" name="Диаграмма 12"/>
          <p:cNvGraphicFramePr>
            <a:graphicFrameLocks/>
          </p:cNvGraphicFramePr>
          <p:nvPr/>
        </p:nvGraphicFramePr>
        <p:xfrm>
          <a:off x="359024" y="1700808"/>
          <a:ext cx="8784976" cy="48965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411288" cy="313010"/>
          </a:xfrm>
        </p:spPr>
        <p:txBody>
          <a:bodyPr/>
          <a:lstStyle/>
          <a:p>
            <a:pPr>
              <a:defRPr/>
            </a:pPr>
            <a:fld id="{EFAB6D51-14E6-4E94-A846-6B4DB16ED924}" type="slidenum">
              <a:rPr lang="ru-RU" sz="1400" b="1" smtClean="0">
                <a:solidFill>
                  <a:schemeClr val="tx1"/>
                </a:solidFill>
              </a:rPr>
              <a:pPr>
                <a:defRPr/>
              </a:pPr>
              <a:t>10</a:t>
            </a:fld>
            <a:endParaRPr lang="ru-RU" sz="1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539750" y="980728"/>
            <a:ext cx="8208963" cy="648072"/>
          </a:xfrm>
        </p:spPr>
        <p:txBody>
          <a:bodyPr/>
          <a:lstStyle/>
          <a:p>
            <a:r>
              <a:rPr lang="ru-RU" sz="1600" b="1" u="sng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Стратегическая задачи №1</a:t>
            </a:r>
            <a:r>
              <a:rPr lang="ru-RU" sz="16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, Мероприятие 1.2 «Развитие официального сайта Российской Федерации для размещения информации о государственных (муниципальных) учреждениях»</a:t>
            </a:r>
          </a:p>
        </p:txBody>
      </p:sp>
      <p:sp>
        <p:nvSpPr>
          <p:cNvPr id="34819" name="Rectangle 3"/>
          <p:cNvSpPr>
            <a:spLocks noGrp="1"/>
          </p:cNvSpPr>
          <p:nvPr>
            <p:ph type="body" idx="1"/>
          </p:nvPr>
        </p:nvSpPr>
        <p:spPr>
          <a:xfrm>
            <a:off x="179388" y="1557338"/>
            <a:ext cx="8964612" cy="647700"/>
          </a:xfrm>
        </p:spPr>
        <p:txBody>
          <a:bodyPr/>
          <a:lstStyle/>
          <a:p>
            <a:pPr algn="ctr" eaLnBrk="1" hangingPunct="1">
              <a:lnSpc>
                <a:spcPct val="150000"/>
              </a:lnSpc>
              <a:buFont typeface="Arial" charset="0"/>
              <a:buNone/>
              <a:defRPr/>
            </a:pPr>
            <a:r>
              <a:rPr lang="ru-RU" sz="1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На территории Санкт-Петербурга  на Официальном сайте (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www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  <a:hlinkClick r:id="rId2"/>
              </a:rPr>
              <a:t>.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  <a:hlinkClick r:id="rId2"/>
              </a:rPr>
              <a:t>bus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  <a:hlinkClick r:id="rId2"/>
              </a:rPr>
              <a:t>.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gov.ru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  <a:hlinkClick r:id="rId2"/>
              </a:rPr>
              <a:t>)</a:t>
            </a:r>
            <a:r>
              <a:rPr lang="ru-RU" sz="1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  <a:hlinkClick r:id="rId2"/>
              </a:rPr>
              <a:t> </a:t>
            </a:r>
            <a:r>
              <a:rPr lang="ru-RU" sz="1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зарегистрировано 3</a:t>
            </a:r>
            <a:r>
              <a:rPr lang="en-US" sz="1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565</a:t>
            </a:r>
            <a:r>
              <a:rPr lang="en-US" sz="1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организаций, в том числе 385 органов власти и 3 180 учреждений (казенные, бюджетные, автономные).</a:t>
            </a:r>
          </a:p>
        </p:txBody>
      </p:sp>
      <p:pic>
        <p:nvPicPr>
          <p:cNvPr id="11268" name="Picture 137" descr="clip_image0011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908175" cy="908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11269" name="Text Box 18"/>
          <p:cNvSpPr txBox="1">
            <a:spLocks noChangeArrowheads="1"/>
          </p:cNvSpPr>
          <p:nvPr/>
        </p:nvSpPr>
        <p:spPr bwMode="auto">
          <a:xfrm>
            <a:off x="1908175" y="0"/>
            <a:ext cx="7235825" cy="908050"/>
          </a:xfrm>
          <a:prstGeom prst="rect">
            <a:avLst/>
          </a:prstGeom>
          <a:gradFill rotWithShape="1">
            <a:gsLst>
              <a:gs pos="0">
                <a:srgbClr val="8181AB"/>
              </a:gs>
              <a:gs pos="100000">
                <a:srgbClr val="686889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sz="1600">
                <a:latin typeface="Calibri" pitchFamily="34" charset="0"/>
              </a:rPr>
              <a:t> </a:t>
            </a:r>
            <a:r>
              <a:rPr lang="ru-RU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Управление Федерального казначейства по г. Санкт-Петербургу</a:t>
            </a:r>
          </a:p>
        </p:txBody>
      </p:sp>
      <p:graphicFrame>
        <p:nvGraphicFramePr>
          <p:cNvPr id="21555" name="Group 51"/>
          <p:cNvGraphicFramePr>
            <a:graphicFrameLocks noGrp="1"/>
          </p:cNvGraphicFramePr>
          <p:nvPr/>
        </p:nvGraphicFramePr>
        <p:xfrm>
          <a:off x="107950" y="2276475"/>
          <a:ext cx="8712200" cy="4392486"/>
        </p:xfrm>
        <a:graphic>
          <a:graphicData uri="http://schemas.openxmlformats.org/drawingml/2006/table">
            <a:tbl>
              <a:tblPr/>
              <a:tblGrid>
                <a:gridCol w="2489200"/>
                <a:gridCol w="3009900"/>
                <a:gridCol w="3213100"/>
              </a:tblGrid>
              <a:tr h="63571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025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Уровень бюджета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A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025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зарегистрированных организаций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A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0253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Процентное соотношение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ADA"/>
                    </a:solidFill>
                  </a:tcPr>
                </a:tc>
              </a:tr>
              <a:tr h="637311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На 01.01.2013 года на сайте из 3 180 учреждений зарегистрировано 3 140 организаций (казенные, бюджетные, автономные), что составляет 98,7%, из которых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2647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Федеральный уровень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</a:tr>
              <a:tr h="42487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Уровень субъекта РФ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779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99,7%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</a:tr>
              <a:tr h="54147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Муниципальный уровень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83,3%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</a:tr>
              <a:tr h="424873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Информацию разместили 2 907 организаций, что составляет 91,4%, в т.ч.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2487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Федеральный уровень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238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70,8%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D"/>
                    </a:solidFill>
                  </a:tcPr>
                </a:tc>
              </a:tr>
              <a:tr h="42487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Уровень субъекта РФ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661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95,5%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D"/>
                    </a:solidFill>
                  </a:tcPr>
                </a:tc>
              </a:tr>
              <a:tr h="45202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Муниципальный уровень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D"/>
                    </a:solidFill>
                  </a:tcPr>
                </a:tc>
              </a:tr>
            </a:tbl>
          </a:graphicData>
        </a:graphic>
      </p:graphicFrame>
      <p:sp>
        <p:nvSpPr>
          <p:cNvPr id="11312" name="Прямоугольник 8"/>
          <p:cNvSpPr>
            <a:spLocks noChangeArrowheads="1"/>
          </p:cNvSpPr>
          <p:nvPr/>
        </p:nvSpPr>
        <p:spPr bwMode="auto">
          <a:xfrm>
            <a:off x="7775575" y="692150"/>
            <a:ext cx="136842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www.piter.roskazna.ru</a:t>
            </a:r>
            <a:endParaRPr lang="ru-RU" sz="1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590800" cy="501650"/>
          </a:xfrm>
        </p:spPr>
        <p:txBody>
          <a:bodyPr/>
          <a:lstStyle/>
          <a:p>
            <a:pPr>
              <a:defRPr/>
            </a:pPr>
            <a:fld id="{EFAB6D51-14E6-4E94-A846-6B4DB16ED924}" type="slidenum">
              <a:rPr lang="ru-RU" sz="1400" b="1" smtClean="0">
                <a:solidFill>
                  <a:schemeClr val="tx1"/>
                </a:solidFill>
              </a:rPr>
              <a:pPr>
                <a:defRPr/>
              </a:pPr>
              <a:t>11</a:t>
            </a:fld>
            <a:endParaRPr lang="ru-RU" sz="1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60"/>
          <p:cNvSpPr>
            <a:spLocks noChangeArrowheads="1"/>
          </p:cNvSpPr>
          <p:nvPr/>
        </p:nvSpPr>
        <p:spPr bwMode="auto">
          <a:xfrm>
            <a:off x="4406900" y="3268663"/>
            <a:ext cx="18415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12291" name="Picture 137" descr="clip_image0011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908175" cy="908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12292" name="Text Box 18"/>
          <p:cNvSpPr txBox="1">
            <a:spLocks noChangeArrowheads="1"/>
          </p:cNvSpPr>
          <p:nvPr/>
        </p:nvSpPr>
        <p:spPr bwMode="auto">
          <a:xfrm>
            <a:off x="1908175" y="0"/>
            <a:ext cx="7235825" cy="908050"/>
          </a:xfrm>
          <a:prstGeom prst="rect">
            <a:avLst/>
          </a:prstGeom>
          <a:gradFill rotWithShape="1">
            <a:gsLst>
              <a:gs pos="0">
                <a:srgbClr val="8181AB"/>
              </a:gs>
              <a:gs pos="100000">
                <a:srgbClr val="686889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sz="1600">
                <a:latin typeface="Calibri" pitchFamily="34" charset="0"/>
              </a:rPr>
              <a:t> </a:t>
            </a:r>
            <a:r>
              <a:rPr lang="ru-RU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Управление Федерального казначейства по г. Санкт-Петербургу</a:t>
            </a:r>
          </a:p>
        </p:txBody>
      </p:sp>
      <p:sp>
        <p:nvSpPr>
          <p:cNvPr id="12293" name="Прямоугольник 96"/>
          <p:cNvSpPr>
            <a:spLocks noChangeArrowheads="1"/>
          </p:cNvSpPr>
          <p:nvPr/>
        </p:nvSpPr>
        <p:spPr bwMode="auto">
          <a:xfrm>
            <a:off x="7775575" y="692150"/>
            <a:ext cx="136842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www.piter.roskazna.ru</a:t>
            </a:r>
            <a:endParaRPr lang="ru-RU" sz="1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4" name="Rectangle 10"/>
          <p:cNvSpPr>
            <a:spLocks noChangeArrowheads="1"/>
          </p:cNvSpPr>
          <p:nvPr/>
        </p:nvSpPr>
        <p:spPr bwMode="auto">
          <a:xfrm>
            <a:off x="323850" y="930275"/>
            <a:ext cx="83883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u="sng">
                <a:solidFill>
                  <a:schemeClr val="accent2"/>
                </a:solidFill>
              </a:rPr>
              <a:t>Стратегическая задача №4</a:t>
            </a:r>
            <a:r>
              <a:rPr lang="ru-RU">
                <a:solidFill>
                  <a:schemeClr val="accent2"/>
                </a:solidFill>
              </a:rPr>
              <a:t>,      Мероприятие 4.7   </a:t>
            </a:r>
            <a:r>
              <a:rPr lang="en-US">
                <a:solidFill>
                  <a:schemeClr val="accent2"/>
                </a:solidFill>
              </a:rPr>
              <a:t>“</a:t>
            </a:r>
            <a:r>
              <a:rPr lang="ru-RU">
                <a:solidFill>
                  <a:schemeClr val="accent2"/>
                </a:solidFill>
              </a:rPr>
              <a:t>Повышение качества функционирования Автоматизированной системы </a:t>
            </a:r>
          </a:p>
          <a:p>
            <a:pPr algn="ctr"/>
            <a:r>
              <a:rPr lang="ru-RU">
                <a:solidFill>
                  <a:schemeClr val="accent2"/>
                </a:solidFill>
              </a:rPr>
              <a:t>Федерального казначейства</a:t>
            </a:r>
            <a:r>
              <a:rPr lang="en-US" sz="2000">
                <a:solidFill>
                  <a:schemeClr val="accent2"/>
                </a:solidFill>
              </a:rPr>
              <a:t>”</a:t>
            </a:r>
            <a:endParaRPr lang="ru-RU" sz="2000">
              <a:solidFill>
                <a:schemeClr val="accent2"/>
              </a:solidFill>
            </a:endParaRPr>
          </a:p>
        </p:txBody>
      </p:sp>
      <p:sp>
        <p:nvSpPr>
          <p:cNvPr id="12295" name="Text Box 12"/>
          <p:cNvSpPr txBox="1">
            <a:spLocks noChangeArrowheads="1"/>
          </p:cNvSpPr>
          <p:nvPr/>
        </p:nvSpPr>
        <p:spPr bwMode="auto">
          <a:xfrm>
            <a:off x="592138" y="1700808"/>
            <a:ext cx="786765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В 2012 году произведена закупка оборудования:</a:t>
            </a:r>
          </a:p>
          <a:p>
            <a:endParaRPr lang="ru-RU" sz="1200" b="1" dirty="0">
              <a:solidFill>
                <a:schemeClr val="hlink"/>
              </a:solidFill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ru-RU" sz="1400" b="1" dirty="0">
                <a:latin typeface="Arial" pitchFamily="34" charset="0"/>
                <a:cs typeface="Arial" pitchFamily="34" charset="0"/>
              </a:rPr>
              <a:t> 4 коммутатора </a:t>
            </a:r>
            <a:r>
              <a:rPr lang="en-US" sz="1400" b="1" dirty="0">
                <a:latin typeface="Arial" pitchFamily="34" charset="0"/>
                <a:cs typeface="Arial" pitchFamily="34" charset="0"/>
              </a:rPr>
              <a:t>(</a:t>
            </a:r>
            <a:r>
              <a:rPr lang="ru-RU" sz="1400" b="1" dirty="0">
                <a:latin typeface="Arial" pitchFamily="34" charset="0"/>
                <a:cs typeface="Arial" pitchFamily="34" charset="0"/>
              </a:rPr>
              <a:t>модель </a:t>
            </a:r>
            <a:r>
              <a:rPr lang="en-US" sz="1400" b="1" dirty="0">
                <a:latin typeface="Arial" pitchFamily="34" charset="0"/>
                <a:cs typeface="Arial" pitchFamily="34" charset="0"/>
              </a:rPr>
              <a:t>HP V1910 </a:t>
            </a:r>
            <a:r>
              <a:rPr lang="ru-RU" sz="1400" b="1" dirty="0">
                <a:latin typeface="Arial" pitchFamily="34" charset="0"/>
                <a:cs typeface="Arial" pitchFamily="34" charset="0"/>
              </a:rPr>
              <a:t>на 48 портов) для модернизации локальной вычислительной сети и обеспечения пропускной способности до 1 гигабита в секунду на всех рабочих местах Управления;</a:t>
            </a:r>
          </a:p>
          <a:p>
            <a:pPr>
              <a:buFontTx/>
              <a:buChar char="-"/>
            </a:pPr>
            <a:endParaRPr lang="ru-RU" sz="1400" b="1" dirty="0">
              <a:latin typeface="Arial" pitchFamily="34" charset="0"/>
              <a:cs typeface="Arial" pitchFamily="34" charset="0"/>
            </a:endParaRPr>
          </a:p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- 89 рабочих станций для обновления парка техники и установки на рабочих местах пользователей, работающих в ППО АСФК.</a:t>
            </a:r>
          </a:p>
        </p:txBody>
      </p:sp>
      <p:sp>
        <p:nvSpPr>
          <p:cNvPr id="12296" name="Text Box 13"/>
          <p:cNvSpPr txBox="1">
            <a:spLocks noChangeArrowheads="1"/>
          </p:cNvSpPr>
          <p:nvPr/>
        </p:nvSpPr>
        <p:spPr bwMode="auto">
          <a:xfrm>
            <a:off x="611188" y="3429000"/>
            <a:ext cx="8281987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Осуществлялась приемка оборудования и участие в приемо-сдаточных испытаниях по централизованным  государственным контрактам Федерального казначейства:</a:t>
            </a:r>
          </a:p>
          <a:p>
            <a:endParaRPr lang="ru-RU" sz="1600" b="1" dirty="0">
              <a:solidFill>
                <a:schemeClr val="hlink"/>
              </a:solidFill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ru-RU" sz="1400" b="1" dirty="0">
                <a:latin typeface="Arial" pitchFamily="34" charset="0"/>
                <a:cs typeface="Arial" pitchFamily="34" charset="0"/>
              </a:rPr>
              <a:t>от 15.10.2012 №УИС-72/2012 «Поставка (включая установку и настройку) оборудования в целях модернизации подсистемы ведомственной транспортной сети Федерального казначейства»;</a:t>
            </a:r>
          </a:p>
          <a:p>
            <a:pPr>
              <a:buFontTx/>
              <a:buChar char="-"/>
            </a:pPr>
            <a:endParaRPr lang="ru-RU" sz="1400" b="1" dirty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ru-RU" sz="1400" b="1" dirty="0">
                <a:latin typeface="Arial" pitchFamily="34" charset="0"/>
                <a:cs typeface="Arial" pitchFamily="34" charset="0"/>
              </a:rPr>
              <a:t>от 06.07.2012 №УИС-36/2012 «Модернизация аппаратно-программных комплексов АС ФК в части увеличения объемов систем хранения данных и обеспечения оборудованием файловых шлюзов территориальных органов Федерального казначейства» </a:t>
            </a:r>
          </a:p>
          <a:p>
            <a:pPr>
              <a:buFontTx/>
              <a:buChar char="-"/>
            </a:pPr>
            <a:endParaRPr lang="ru-RU" sz="1400" b="1" dirty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ru-RU" sz="1400" b="1" dirty="0">
                <a:latin typeface="Arial" pitchFamily="34" charset="0"/>
                <a:cs typeface="Arial" pitchFamily="34" charset="0"/>
              </a:rPr>
              <a:t> от 20.04.2012 № </a:t>
            </a:r>
            <a:r>
              <a:rPr lang="en-US" sz="1400" b="1" dirty="0">
                <a:latin typeface="Arial" pitchFamily="34" charset="0"/>
                <a:cs typeface="Arial" pitchFamily="34" charset="0"/>
              </a:rPr>
              <a:t>TDP</a:t>
            </a:r>
            <a:r>
              <a:rPr lang="ru-RU" sz="1400" b="1" dirty="0">
                <a:latin typeface="Arial" pitchFamily="34" charset="0"/>
                <a:cs typeface="Arial" pitchFamily="34" charset="0"/>
              </a:rPr>
              <a:t>/</a:t>
            </a:r>
            <a:r>
              <a:rPr lang="en-US" sz="1400" b="1" dirty="0">
                <a:latin typeface="Arial" pitchFamily="34" charset="0"/>
                <a:cs typeface="Arial" pitchFamily="34" charset="0"/>
              </a:rPr>
              <a:t>ICB</a:t>
            </a:r>
            <a:r>
              <a:rPr lang="ru-RU" sz="1400" b="1" dirty="0">
                <a:latin typeface="Arial" pitchFamily="34" charset="0"/>
                <a:cs typeface="Arial" pitchFamily="34" charset="0"/>
              </a:rPr>
              <a:t>-09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  «</a:t>
            </a:r>
            <a:r>
              <a:rPr lang="ru-RU" sz="1400" b="1" dirty="0">
                <a:latin typeface="Arial" pitchFamily="34" charset="0"/>
                <a:cs typeface="Arial" pitchFamily="34" charset="0"/>
              </a:rPr>
              <a:t>Закупка аппаратного и общего программного обеспечения портала АСФК для ДУБП (других участников бюджетного процесса)».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411288" cy="385018"/>
          </a:xfrm>
        </p:spPr>
        <p:txBody>
          <a:bodyPr/>
          <a:lstStyle/>
          <a:p>
            <a:pPr>
              <a:defRPr/>
            </a:pPr>
            <a:fld id="{DDF794D0-39BF-48D7-AA28-8225153558A1}" type="slidenum">
              <a:rPr lang="ru-RU" sz="1400" b="1" smtClean="0">
                <a:solidFill>
                  <a:schemeClr val="tx1"/>
                </a:solidFill>
              </a:rPr>
              <a:pPr>
                <a:defRPr/>
              </a:pPr>
              <a:t>12</a:t>
            </a:fld>
            <a:endParaRPr lang="ru-RU" sz="1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60"/>
          <p:cNvSpPr>
            <a:spLocks noChangeArrowheads="1"/>
          </p:cNvSpPr>
          <p:nvPr/>
        </p:nvSpPr>
        <p:spPr bwMode="auto">
          <a:xfrm>
            <a:off x="4406900" y="3268663"/>
            <a:ext cx="18415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13315" name="Picture 137" descr="clip_image0011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908175" cy="908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13316" name="Text Box 18"/>
          <p:cNvSpPr txBox="1">
            <a:spLocks noChangeArrowheads="1"/>
          </p:cNvSpPr>
          <p:nvPr/>
        </p:nvSpPr>
        <p:spPr bwMode="auto">
          <a:xfrm>
            <a:off x="1908175" y="0"/>
            <a:ext cx="7235825" cy="908050"/>
          </a:xfrm>
          <a:prstGeom prst="rect">
            <a:avLst/>
          </a:prstGeom>
          <a:gradFill rotWithShape="1">
            <a:gsLst>
              <a:gs pos="0">
                <a:srgbClr val="8181AB"/>
              </a:gs>
              <a:gs pos="100000">
                <a:srgbClr val="686889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sz="1600">
                <a:latin typeface="Calibri" pitchFamily="34" charset="0"/>
              </a:rPr>
              <a:t> </a:t>
            </a:r>
            <a:r>
              <a:rPr lang="ru-RU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Управление Федерального казначейства по г. Санкт-Петербургу</a:t>
            </a:r>
          </a:p>
        </p:txBody>
      </p:sp>
      <p:sp>
        <p:nvSpPr>
          <p:cNvPr id="13317" name="Прямоугольник 96"/>
          <p:cNvSpPr>
            <a:spLocks noChangeArrowheads="1"/>
          </p:cNvSpPr>
          <p:nvPr/>
        </p:nvSpPr>
        <p:spPr bwMode="auto">
          <a:xfrm>
            <a:off x="7775575" y="692150"/>
            <a:ext cx="136842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www.piter.roskazna.ru</a:t>
            </a:r>
            <a:endParaRPr lang="ru-RU" sz="1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18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0825" y="3644900"/>
            <a:ext cx="6697663" cy="309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395288" y="3284538"/>
            <a:ext cx="82804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300" b="1">
                <a:solidFill>
                  <a:schemeClr val="hlink"/>
                </a:solidFill>
              </a:rPr>
              <a:t>График прироста размера базы данных ППО АСФК открытого контура за 2012 год</a:t>
            </a:r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7235825" y="3573463"/>
            <a:ext cx="1800225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В среднем прирост размера базы данных составляет  100 гигабайт в месяц, при сохранении данной динамики к концу 2013 года размер базы данных составит около   4 терабайт</a:t>
            </a:r>
            <a:r>
              <a:rPr lang="en-US" sz="1400" b="1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 (93% </a:t>
            </a:r>
            <a:r>
              <a:rPr lang="ru-RU" sz="1400" b="1" dirty="0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от выделенного пространства)</a:t>
            </a:r>
          </a:p>
        </p:txBody>
      </p:sp>
      <p:sp>
        <p:nvSpPr>
          <p:cNvPr id="13321" name="Rectangle 10"/>
          <p:cNvSpPr>
            <a:spLocks noChangeArrowheads="1"/>
          </p:cNvSpPr>
          <p:nvPr/>
        </p:nvSpPr>
        <p:spPr bwMode="auto">
          <a:xfrm>
            <a:off x="250825" y="836613"/>
            <a:ext cx="8497888" cy="269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300" b="1" dirty="0">
                <a:solidFill>
                  <a:schemeClr val="hlink"/>
                </a:solidFill>
              </a:rPr>
              <a:t>Распределение ресурсов серверного оборудования АСФК в открытом контуре</a:t>
            </a:r>
          </a:p>
          <a:p>
            <a:r>
              <a:rPr lang="ru-RU" sz="1300" b="1" dirty="0"/>
              <a:t>Рабочая база:</a:t>
            </a:r>
          </a:p>
          <a:p>
            <a:r>
              <a:rPr lang="ru-RU" sz="1300" b="1" dirty="0"/>
              <a:t>- количество выделенных под задачу процессоров</a:t>
            </a:r>
          </a:p>
          <a:p>
            <a:r>
              <a:rPr lang="ru-RU" sz="1300" b="1" dirty="0"/>
              <a:t>Сервер прикладного программного обеспечения</a:t>
            </a:r>
            <a:r>
              <a:rPr lang="en-US" sz="1300" b="1" dirty="0"/>
              <a:t> </a:t>
            </a:r>
            <a:r>
              <a:rPr lang="ru-RU" sz="1300" b="1" dirty="0"/>
              <a:t>- </a:t>
            </a:r>
            <a:r>
              <a:rPr lang="en-US" sz="1300" b="1" dirty="0"/>
              <a:t>15 </a:t>
            </a:r>
            <a:r>
              <a:rPr lang="ru-RU" sz="1300" b="1" dirty="0"/>
              <a:t>ядер</a:t>
            </a:r>
            <a:r>
              <a:rPr lang="en-US" sz="1300" b="1" dirty="0"/>
              <a:t>, c</a:t>
            </a:r>
            <a:r>
              <a:rPr lang="ru-RU" sz="1300" b="1" dirty="0" err="1"/>
              <a:t>ервер</a:t>
            </a:r>
            <a:r>
              <a:rPr lang="ru-RU" sz="1300" b="1" dirty="0"/>
              <a:t> баз данных -</a:t>
            </a:r>
            <a:r>
              <a:rPr lang="en-US" sz="1300" b="1" dirty="0"/>
              <a:t> 24 </a:t>
            </a:r>
            <a:r>
              <a:rPr lang="ru-RU" sz="1300" b="1" dirty="0"/>
              <a:t>ядра </a:t>
            </a:r>
            <a:endParaRPr lang="en-US" sz="1300" b="1" dirty="0"/>
          </a:p>
          <a:p>
            <a:r>
              <a:rPr lang="ru-RU" sz="1300" b="1" dirty="0"/>
              <a:t>- размер дискового пространства, выделенный под базу -  </a:t>
            </a:r>
            <a:r>
              <a:rPr lang="en-US" sz="1300" b="1" dirty="0"/>
              <a:t>4,3 </a:t>
            </a:r>
            <a:r>
              <a:rPr lang="ru-RU" sz="1300" b="1" dirty="0"/>
              <a:t>терабайта</a:t>
            </a:r>
          </a:p>
          <a:p>
            <a:r>
              <a:rPr lang="ru-RU" sz="1300" b="1" dirty="0"/>
              <a:t>- объем, выделенный под резервные копии</a:t>
            </a:r>
            <a:r>
              <a:rPr lang="en-US" sz="1300" b="1" dirty="0"/>
              <a:t> - </a:t>
            </a:r>
            <a:r>
              <a:rPr lang="ru-RU" sz="1300" b="1" dirty="0"/>
              <a:t>184 кассет в ленточной библиотеке емкостью 1,6 терабайт каждая.</a:t>
            </a:r>
          </a:p>
          <a:p>
            <a:endParaRPr lang="ru-RU" sz="1300" b="1" dirty="0"/>
          </a:p>
          <a:p>
            <a:r>
              <a:rPr lang="ru-RU" sz="1300" b="1" dirty="0"/>
              <a:t>Тестовая база:</a:t>
            </a:r>
          </a:p>
          <a:p>
            <a:r>
              <a:rPr lang="ru-RU" sz="1300" b="1" dirty="0"/>
              <a:t>- количество выделенных под задачу процессоров</a:t>
            </a:r>
          </a:p>
          <a:p>
            <a:r>
              <a:rPr lang="ru-RU" sz="1300" b="1" dirty="0"/>
              <a:t>Сервер прикладного программного обеспечения </a:t>
            </a:r>
            <a:r>
              <a:rPr lang="en-US" sz="1300" b="1" dirty="0"/>
              <a:t>2 </a:t>
            </a:r>
            <a:r>
              <a:rPr lang="ru-RU" sz="1300" b="1" dirty="0"/>
              <a:t>ядра</a:t>
            </a:r>
            <a:r>
              <a:rPr lang="en-US" sz="1300" b="1" dirty="0"/>
              <a:t>, c</a:t>
            </a:r>
            <a:r>
              <a:rPr lang="ru-RU" sz="1300" b="1" dirty="0" err="1"/>
              <a:t>ервер</a:t>
            </a:r>
            <a:r>
              <a:rPr lang="ru-RU" sz="1300" b="1" dirty="0"/>
              <a:t> баз данных </a:t>
            </a:r>
            <a:r>
              <a:rPr lang="en-US" sz="1300" b="1" dirty="0"/>
              <a:t>3 </a:t>
            </a:r>
            <a:r>
              <a:rPr lang="ru-RU" sz="1300" b="1" dirty="0"/>
              <a:t>ядра </a:t>
            </a:r>
            <a:endParaRPr lang="en-US" sz="1300" b="1" dirty="0"/>
          </a:p>
          <a:p>
            <a:pPr>
              <a:buFontTx/>
              <a:buChar char="-"/>
            </a:pPr>
            <a:r>
              <a:rPr lang="ru-RU" sz="1300" b="1" dirty="0"/>
              <a:t> размер дискового пространства, выделенный под базу - </a:t>
            </a:r>
            <a:r>
              <a:rPr lang="en-US" sz="1300" b="1" dirty="0"/>
              <a:t>4,3 </a:t>
            </a:r>
            <a:r>
              <a:rPr lang="ru-RU" sz="1300" b="1" dirty="0"/>
              <a:t>терабайта</a:t>
            </a:r>
          </a:p>
          <a:p>
            <a:endParaRPr lang="ru-RU" sz="1300" dirty="0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>
              <a:defRPr/>
            </a:pPr>
            <a:fld id="{DDF794D0-39BF-48D7-AA28-8225153558A1}" type="slidenum">
              <a:rPr lang="ru-RU" sz="1400" b="1" smtClean="0">
                <a:solidFill>
                  <a:schemeClr val="tx1"/>
                </a:solidFill>
              </a:rPr>
              <a:pPr>
                <a:defRPr/>
              </a:pPr>
              <a:t>13</a:t>
            </a:fld>
            <a:endParaRPr lang="ru-RU" sz="1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137" descr="clip_image0011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908175" cy="908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14339" name="Text Box 18"/>
          <p:cNvSpPr txBox="1">
            <a:spLocks noChangeArrowheads="1"/>
          </p:cNvSpPr>
          <p:nvPr/>
        </p:nvSpPr>
        <p:spPr bwMode="auto">
          <a:xfrm>
            <a:off x="1908175" y="0"/>
            <a:ext cx="7235825" cy="908050"/>
          </a:xfrm>
          <a:prstGeom prst="rect">
            <a:avLst/>
          </a:prstGeom>
          <a:gradFill rotWithShape="1">
            <a:gsLst>
              <a:gs pos="0">
                <a:srgbClr val="8181AB"/>
              </a:gs>
              <a:gs pos="100000">
                <a:srgbClr val="686889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sz="1600">
                <a:latin typeface="Calibri" pitchFamily="34" charset="0"/>
              </a:rPr>
              <a:t> </a:t>
            </a:r>
            <a:r>
              <a:rPr lang="ru-RU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Управление Федерального казначейства по г. Санкт-Петербургу</a:t>
            </a:r>
          </a:p>
        </p:txBody>
      </p:sp>
      <p:sp>
        <p:nvSpPr>
          <p:cNvPr id="14340" name="Прямоугольник 96"/>
          <p:cNvSpPr>
            <a:spLocks noChangeArrowheads="1"/>
          </p:cNvSpPr>
          <p:nvPr/>
        </p:nvSpPr>
        <p:spPr bwMode="auto">
          <a:xfrm>
            <a:off x="7775575" y="692150"/>
            <a:ext cx="136842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www.piter.roskazna.ru</a:t>
            </a:r>
            <a:endParaRPr lang="ru-RU" sz="1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0" y="2465512"/>
          <a:ext cx="9144000" cy="42038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4342" name="Прямоугольник 9"/>
          <p:cNvSpPr>
            <a:spLocks noChangeArrowheads="1"/>
          </p:cNvSpPr>
          <p:nvPr/>
        </p:nvSpPr>
        <p:spPr bwMode="auto">
          <a:xfrm>
            <a:off x="0" y="908050"/>
            <a:ext cx="9144000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 u="sng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Стратегическая задача №7</a:t>
            </a:r>
            <a:r>
              <a:rPr lang="ru-RU" sz="16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, Мероприятия </a:t>
            </a:r>
            <a:r>
              <a:rPr lang="en-US" sz="16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16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16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sz="16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и 7.4 </a:t>
            </a:r>
            <a:r>
              <a:rPr lang="en-US" sz="16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6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«Повышение качества  и развитие функционирования официального сайта Российской Федерации в сети "Интернет" для размещения информации о размещении заказов на поставки товаров, выполнение работ, оказание услуг»</a:t>
            </a:r>
          </a:p>
        </p:txBody>
      </p:sp>
      <p:sp>
        <p:nvSpPr>
          <p:cNvPr id="14343" name="Прямоугольник 124"/>
          <p:cNvSpPr>
            <a:spLocks noChangeArrowheads="1"/>
          </p:cNvSpPr>
          <p:nvPr/>
        </p:nvSpPr>
        <p:spPr bwMode="auto">
          <a:xfrm>
            <a:off x="0" y="1916113"/>
            <a:ext cx="9144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сайте зарегистрировано 3 734 организации с полномочием «Заказчик»</a:t>
            </a: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6BC54B-0FFF-4EDF-9E3F-6338FCE69D47}" type="slidenum">
              <a:rPr lang="ru-RU" sz="1400" b="1" smtClean="0">
                <a:solidFill>
                  <a:schemeClr val="tx1"/>
                </a:solidFill>
              </a:rPr>
              <a:pPr>
                <a:defRPr/>
              </a:pPr>
              <a:t>14</a:t>
            </a:fld>
            <a:endParaRPr lang="ru-RU" sz="1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37" descr="clip_image001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1908179" cy="908054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 Box 18"/>
          <p:cNvSpPr txBox="1"/>
          <p:nvPr/>
        </p:nvSpPr>
        <p:spPr>
          <a:xfrm>
            <a:off x="1908179" y="0"/>
            <a:ext cx="7235820" cy="908054"/>
          </a:xfrm>
          <a:prstGeom prst="rect">
            <a:avLst/>
          </a:prstGeom>
          <a:gradFill>
            <a:gsLst>
              <a:gs pos="0">
                <a:srgbClr val="8181AB"/>
              </a:gs>
              <a:gs pos="100000">
                <a:srgbClr val="686889"/>
              </a:gs>
            </a:gsLst>
            <a:lin ang="5400000"/>
          </a:gradFill>
          <a:ln>
            <a:noFill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600" b="0" i="0" u="none" strike="noStrike" kern="1200" cap="none" spc="0" baseline="0">
                <a:solidFill>
                  <a:srgbClr val="000000"/>
                </a:solidFill>
                <a:uFillTx/>
                <a:latin typeface="Calibri" pitchFamily="34"/>
              </a:rPr>
              <a:t> </a:t>
            </a:r>
            <a:r>
              <a:rPr lang="ru-RU" sz="1800" b="1" i="0" u="none" strike="noStrike" kern="1200" cap="none" spc="0" baseline="0">
                <a:solidFill>
                  <a:srgbClr val="FFFFFF"/>
                </a:solidFill>
                <a:uFillTx/>
                <a:latin typeface="Times New Roman" pitchFamily="18"/>
                <a:cs typeface="Times New Roman" pitchFamily="18"/>
              </a:rPr>
              <a:t>Управление Федерального казначейства по г. Санкт-Петербургу</a:t>
            </a:r>
          </a:p>
        </p:txBody>
      </p:sp>
      <p:sp>
        <p:nvSpPr>
          <p:cNvPr id="4" name="Прямоугольник 12"/>
          <p:cNvSpPr/>
          <p:nvPr/>
        </p:nvSpPr>
        <p:spPr>
          <a:xfrm>
            <a:off x="7775572" y="692145"/>
            <a:ext cx="1368427" cy="24606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000" b="0" i="0" u="none" strike="noStrike" kern="1200" cap="none" spc="0" baseline="0">
                <a:solidFill>
                  <a:srgbClr val="FFFFFF"/>
                </a:solidFill>
                <a:uFillTx/>
                <a:latin typeface="Times New Roman" pitchFamily="18"/>
                <a:cs typeface="Times New Roman" pitchFamily="18"/>
              </a:rPr>
              <a:t>www.piter.roskazna.ru</a:t>
            </a:r>
            <a:endParaRPr lang="ru-RU" sz="1000" b="0" i="0" u="none" strike="noStrike" kern="1200" cap="none" spc="0" baseline="0">
              <a:solidFill>
                <a:srgbClr val="FFFFFF"/>
              </a:solidFill>
              <a:uFillTx/>
              <a:latin typeface="Times New Roman" pitchFamily="18"/>
              <a:cs typeface="Times New Roman" pitchFamily="18"/>
            </a:endParaRPr>
          </a:p>
        </p:txBody>
      </p:sp>
      <p:sp>
        <p:nvSpPr>
          <p:cNvPr id="5" name="Номер слайда 6"/>
          <p:cNvSpPr txBox="1"/>
          <p:nvPr/>
        </p:nvSpPr>
        <p:spPr>
          <a:xfrm>
            <a:off x="6553203" y="6545266"/>
            <a:ext cx="2590796" cy="3127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E7B0FF5-DB6D-4254-B309-27459401CBFE}" type="slidenum">
              <a:rPr sz="1400"/>
              <a:pPr marL="0" marR="0" lvl="0" indent="0" algn="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15</a:t>
            </a:fld>
            <a:endParaRPr lang="ru-RU" sz="1400" b="1" i="0" u="none" strike="noStrike" kern="1200" cap="none" spc="0" baseline="0" dirty="0">
              <a:solidFill>
                <a:srgbClr val="000000"/>
              </a:solidFill>
              <a:uFillTx/>
              <a:latin typeface="Times New Roman" pitchFamily="18"/>
              <a:cs typeface="Times New Roman" pitchFamily="18"/>
            </a:endParaRPr>
          </a:p>
        </p:txBody>
      </p:sp>
      <p:sp>
        <p:nvSpPr>
          <p:cNvPr id="6" name="TextBox 9"/>
          <p:cNvSpPr txBox="1"/>
          <p:nvPr/>
        </p:nvSpPr>
        <p:spPr>
          <a:xfrm>
            <a:off x="1476371" y="2133596"/>
            <a:ext cx="6407997" cy="286232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6000" b="1" i="1" u="none" strike="noStrike" kern="1200" cap="none" spc="0" baseline="0" dirty="0">
                <a:solidFill>
                  <a:schemeClr val="accent1">
                    <a:lumMod val="50000"/>
                  </a:schemeClr>
                </a:solidFill>
                <a:effectLst>
                  <a:outerShdw dist="38096" dir="2700000">
                    <a:srgbClr val="000000"/>
                  </a:outerShdw>
                </a:effectLst>
                <a:uFillTx/>
                <a:latin typeface="Times New Roman" pitchFamily="18"/>
                <a:cs typeface="Times New Roman" pitchFamily="18"/>
              </a:rPr>
              <a:t>СПАСИБО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6000" b="1" i="1" u="none" strike="noStrike" kern="1200" cap="none" spc="0" baseline="0" dirty="0">
              <a:solidFill>
                <a:schemeClr val="accent1">
                  <a:lumMod val="50000"/>
                </a:schemeClr>
              </a:solidFill>
              <a:effectLst>
                <a:outerShdw dist="38096" dir="2700000">
                  <a:srgbClr val="000000"/>
                </a:outerShdw>
              </a:effectLst>
              <a:uFillTx/>
              <a:latin typeface="Times New Roman" pitchFamily="18"/>
              <a:cs typeface="Times New Roman" pitchFamily="18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6000" b="1" i="1" u="none" strike="noStrike" kern="1200" cap="none" spc="0" baseline="0" dirty="0">
                <a:solidFill>
                  <a:schemeClr val="accent1">
                    <a:lumMod val="50000"/>
                  </a:schemeClr>
                </a:solidFill>
                <a:effectLst>
                  <a:outerShdw dist="38096" dir="2700000">
                    <a:srgbClr val="000000"/>
                  </a:outerShdw>
                </a:effectLst>
                <a:uFillTx/>
                <a:latin typeface="Times New Roman" pitchFamily="18"/>
                <a:cs typeface="Times New Roman" pitchFamily="18"/>
              </a:rPr>
              <a:t>ЗА </a:t>
            </a:r>
            <a:r>
              <a:rPr lang="ru-RU" sz="6000" b="1" i="1" u="none" strike="noStrike" kern="1200" cap="none" spc="0" baseline="0" dirty="0" smtClean="0">
                <a:solidFill>
                  <a:schemeClr val="accent1">
                    <a:lumMod val="50000"/>
                  </a:schemeClr>
                </a:solidFill>
                <a:effectLst>
                  <a:outerShdw dist="38096" dir="2700000">
                    <a:srgbClr val="000000"/>
                  </a:outerShdw>
                </a:effectLst>
                <a:uFillTx/>
                <a:latin typeface="Times New Roman" pitchFamily="18"/>
                <a:cs typeface="Times New Roman" pitchFamily="18"/>
              </a:rPr>
              <a:t>ВНИМАНИЕ !</a:t>
            </a:r>
            <a:endParaRPr lang="ru-RU" sz="6000" b="1" i="1" u="none" strike="noStrike" kern="1200" cap="none" spc="0" baseline="0" dirty="0">
              <a:solidFill>
                <a:schemeClr val="accent1">
                  <a:lumMod val="50000"/>
                </a:schemeClr>
              </a:solidFill>
              <a:effectLst>
                <a:outerShdw dist="38096" dir="2700000">
                  <a:srgbClr val="000000"/>
                </a:outerShdw>
              </a:effectLst>
              <a:uFillTx/>
              <a:latin typeface="Times New Roman" pitchFamily="18"/>
              <a:cs typeface="Times New Roman" pitchFamily="1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AB6D51-14E6-4E94-A846-6B4DB16ED924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  <p:pic>
        <p:nvPicPr>
          <p:cNvPr id="5" name="Picture 137" descr="clip_image0011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908175" cy="908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6" name="Text Box 18"/>
          <p:cNvSpPr txBox="1">
            <a:spLocks noChangeArrowheads="1"/>
          </p:cNvSpPr>
          <p:nvPr/>
        </p:nvSpPr>
        <p:spPr bwMode="auto">
          <a:xfrm>
            <a:off x="1908175" y="0"/>
            <a:ext cx="7235825" cy="908050"/>
          </a:xfrm>
          <a:prstGeom prst="rect">
            <a:avLst/>
          </a:prstGeom>
          <a:gradFill rotWithShape="1">
            <a:gsLst>
              <a:gs pos="0">
                <a:srgbClr val="8181AB"/>
              </a:gs>
              <a:gs pos="100000">
                <a:srgbClr val="686889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sz="1600">
                <a:latin typeface="Calibri" pitchFamily="34" charset="0"/>
              </a:rPr>
              <a:t> </a:t>
            </a:r>
            <a:r>
              <a:rPr lang="ru-RU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Управление Федерального казначейства по г. Санкт-Петербургу</a:t>
            </a:r>
          </a:p>
        </p:txBody>
      </p:sp>
      <p:sp>
        <p:nvSpPr>
          <p:cNvPr id="7" name="Прямоугольник 96"/>
          <p:cNvSpPr>
            <a:spLocks noChangeArrowheads="1"/>
          </p:cNvSpPr>
          <p:nvPr/>
        </p:nvSpPr>
        <p:spPr bwMode="auto">
          <a:xfrm>
            <a:off x="7775575" y="692150"/>
            <a:ext cx="136842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www.piter.roskazna.ru</a:t>
            </a:r>
            <a:endParaRPr lang="ru-RU" sz="1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611560" y="1988840"/>
            <a:ext cx="8280152" cy="1975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85000"/>
              </a:lnSpc>
              <a:defRPr/>
            </a:pPr>
            <a:r>
              <a:rPr lang="ru-RU" sz="36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Итоги </a:t>
            </a:r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деятельности Управления Федерального казначейства </a:t>
            </a:r>
          </a:p>
          <a:p>
            <a:pPr algn="ctr">
              <a:lnSpc>
                <a:spcPct val="85000"/>
              </a:lnSpc>
              <a:defRPr/>
            </a:pPr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по г. Санкт-Петербургу за 2012 год, </a:t>
            </a:r>
          </a:p>
          <a:p>
            <a:pPr algn="ctr">
              <a:lnSpc>
                <a:spcPct val="85000"/>
              </a:lnSpc>
              <a:defRPr/>
            </a:pPr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задачи и планы на 2013 год</a:t>
            </a:r>
            <a:endParaRPr lang="ru-RU" sz="3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31640" y="5013176"/>
            <a:ext cx="6026993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endParaRPr lang="ru-RU" b="1" dirty="0" smtClean="0">
              <a:solidFill>
                <a:schemeClr val="tx2">
                  <a:lumMod val="50000"/>
                </a:schemeClr>
              </a:solidFill>
              <a:latin typeface="Arial" charset="0"/>
            </a:endParaRPr>
          </a:p>
          <a:p>
            <a:pPr algn="ctr">
              <a:defRPr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Arial" charset="0"/>
              </a:rPr>
              <a:t>Руководитель  УФК по г. Санкт-Петербургу</a:t>
            </a:r>
          </a:p>
          <a:p>
            <a:pPr algn="ctr">
              <a:defRPr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В.Н.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Каретин</a:t>
            </a:r>
            <a:endParaRPr lang="ru-RU" b="1" dirty="0">
              <a:solidFill>
                <a:schemeClr val="tx2">
                  <a:lumMod val="50000"/>
                </a:schemeClr>
              </a:solidFill>
              <a:latin typeface="Arial" charset="0"/>
            </a:endParaRPr>
          </a:p>
          <a:p>
            <a:pPr algn="ctr">
              <a:defRPr/>
            </a:pPr>
            <a:endParaRPr lang="ru-RU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>
              <a:defRPr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Arial" charset="0"/>
              </a:rPr>
              <a:t>04 апреля 2013 год</a:t>
            </a:r>
            <a:endParaRPr lang="ru-RU" b="1" dirty="0">
              <a:solidFill>
                <a:schemeClr val="tx2">
                  <a:lumMod val="50000"/>
                </a:schemeClr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95EBF3-9177-46B3-8831-9D978F329854}" type="slidenum">
              <a:rPr lang="ru-RU"/>
              <a:pPr>
                <a:defRPr/>
              </a:pPr>
              <a:t>3</a:t>
            </a:fld>
            <a:endParaRPr lang="ru-RU"/>
          </a:p>
        </p:txBody>
      </p:sp>
      <p:sp>
        <p:nvSpPr>
          <p:cNvPr id="4099" name="Rectangle 34"/>
          <p:cNvSpPr>
            <a:spLocks noChangeArrowheads="1"/>
          </p:cNvSpPr>
          <p:nvPr/>
        </p:nvSpPr>
        <p:spPr bwMode="auto">
          <a:xfrm>
            <a:off x="2195513" y="1412875"/>
            <a:ext cx="4824412" cy="649288"/>
          </a:xfrm>
          <a:prstGeom prst="rect">
            <a:avLst/>
          </a:prstGeom>
          <a:gradFill rotWithShape="1">
            <a:gsLst>
              <a:gs pos="0">
                <a:srgbClr val="CCFF33"/>
              </a:gs>
              <a:gs pos="50000">
                <a:srgbClr val="FFFFCC"/>
              </a:gs>
              <a:gs pos="100000">
                <a:srgbClr val="CCFF33"/>
              </a:gs>
            </a:gsLst>
            <a:lin ang="5400000" scaled="1"/>
          </a:gradFill>
          <a:ln w="9525" algn="ctr">
            <a:solidFill>
              <a:srgbClr val="0000FF"/>
            </a:solidFill>
            <a:miter lim="800000"/>
            <a:headEnd type="none" w="sm" len="sm"/>
            <a:tailEnd type="none" w="sm" len="sm"/>
          </a:ln>
        </p:spPr>
        <p:txBody>
          <a:bodyPr wrap="none" lIns="0" tIns="0" rIns="0" bIns="0" anchor="ctr"/>
          <a:lstStyle/>
          <a:p>
            <a:pPr algn="ctr" eaLnBrk="0" hangingPunct="0"/>
            <a:r>
              <a:rPr lang="ru-RU" sz="20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Руководитель Управления</a:t>
            </a:r>
          </a:p>
          <a:p>
            <a:pPr algn="ctr" eaLnBrk="0" hangingPunct="0"/>
            <a:r>
              <a:rPr lang="ru-RU" sz="16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Каретин Вячеслав Николаевич</a:t>
            </a:r>
          </a:p>
        </p:txBody>
      </p:sp>
      <p:sp>
        <p:nvSpPr>
          <p:cNvPr id="27653" name="Rectangle 36"/>
          <p:cNvSpPr>
            <a:spLocks noChangeArrowheads="1"/>
          </p:cNvSpPr>
          <p:nvPr/>
        </p:nvSpPr>
        <p:spPr bwMode="auto">
          <a:xfrm>
            <a:off x="2339752" y="2420888"/>
            <a:ext cx="2088232" cy="431800"/>
          </a:xfrm>
          <a:prstGeom prst="rect">
            <a:avLst/>
          </a:prstGeom>
          <a:gradFill rotWithShape="1">
            <a:gsLst>
              <a:gs pos="0">
                <a:srgbClr val="FFCCCC"/>
              </a:gs>
              <a:gs pos="50000">
                <a:srgbClr val="FFF0F0"/>
              </a:gs>
              <a:gs pos="100000">
                <a:srgbClr val="FFCCCC"/>
              </a:gs>
            </a:gsLst>
            <a:lin ang="5400000" scaled="1"/>
          </a:gradFill>
          <a:ln w="12700" algn="ctr">
            <a:solidFill>
              <a:srgbClr val="FF0000"/>
            </a:solidFill>
            <a:miter lim="800000"/>
            <a:headEnd type="none" w="sm" len="sm"/>
            <a:tailEnd type="none" w="sm" len="sm"/>
          </a:ln>
        </p:spPr>
        <p:txBody>
          <a:bodyPr wrap="none"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latin typeface="Arial" pitchFamily="34" charset="0"/>
                <a:cs typeface="Arial" pitchFamily="34" charset="0"/>
              </a:rPr>
              <a:t>Заместитель руководителя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50" b="1" dirty="0">
                <a:latin typeface="Arial" pitchFamily="34" charset="0"/>
                <a:cs typeface="Arial" pitchFamily="34" charset="0"/>
              </a:rPr>
              <a:t>Мороз Иван Александрович</a:t>
            </a:r>
          </a:p>
        </p:txBody>
      </p:sp>
      <p:sp>
        <p:nvSpPr>
          <p:cNvPr id="27654" name="Rectangle 37"/>
          <p:cNvSpPr>
            <a:spLocks noChangeArrowheads="1"/>
          </p:cNvSpPr>
          <p:nvPr/>
        </p:nvSpPr>
        <p:spPr bwMode="auto">
          <a:xfrm>
            <a:off x="4499992" y="2420888"/>
            <a:ext cx="2160239" cy="431800"/>
          </a:xfrm>
          <a:prstGeom prst="rect">
            <a:avLst/>
          </a:prstGeom>
          <a:gradFill rotWithShape="1">
            <a:gsLst>
              <a:gs pos="0">
                <a:srgbClr val="FFCCCC"/>
              </a:gs>
              <a:gs pos="50000">
                <a:srgbClr val="FFF0F0"/>
              </a:gs>
              <a:gs pos="100000">
                <a:srgbClr val="FFCCCC"/>
              </a:gs>
            </a:gsLst>
            <a:lin ang="5400000" scaled="1"/>
          </a:gradFill>
          <a:ln w="12700" algn="ctr">
            <a:solidFill>
              <a:srgbClr val="FF0000"/>
            </a:solidFill>
            <a:miter lim="800000"/>
            <a:headEnd type="none" w="sm" len="sm"/>
            <a:tailEnd type="none" w="sm" len="sm"/>
          </a:ln>
        </p:spPr>
        <p:txBody>
          <a:bodyPr wrap="none"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latin typeface="Arial" pitchFamily="34" charset="0"/>
                <a:cs typeface="Arial" pitchFamily="34" charset="0"/>
              </a:rPr>
              <a:t>Заместитель </a:t>
            </a:r>
            <a:r>
              <a:rPr lang="ru-RU" sz="1200" b="1" dirty="0" smtClean="0">
                <a:latin typeface="Arial" pitchFamily="34" charset="0"/>
                <a:cs typeface="Arial" pitchFamily="34" charset="0"/>
              </a:rPr>
              <a:t>руководителя</a:t>
            </a:r>
            <a:endParaRPr lang="ru-RU" sz="1200" b="1" dirty="0"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50" b="1" dirty="0">
                <a:latin typeface="Arial" pitchFamily="34" charset="0"/>
                <a:cs typeface="Arial" pitchFamily="34" charset="0"/>
              </a:rPr>
              <a:t>Афзалов Марат </a:t>
            </a:r>
            <a:r>
              <a:rPr lang="ru-RU" sz="1050" b="1" dirty="0" err="1">
                <a:latin typeface="Arial" pitchFamily="34" charset="0"/>
                <a:cs typeface="Arial" pitchFamily="34" charset="0"/>
              </a:rPr>
              <a:t>Ринатович</a:t>
            </a:r>
            <a:endParaRPr lang="ru-RU" sz="105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Rectangle 38"/>
          <p:cNvSpPr>
            <a:spLocks noChangeArrowheads="1"/>
          </p:cNvSpPr>
          <p:nvPr/>
        </p:nvSpPr>
        <p:spPr bwMode="auto">
          <a:xfrm>
            <a:off x="7235825" y="4581525"/>
            <a:ext cx="1439863" cy="4318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50000">
                <a:srgbClr val="CCFFFF"/>
              </a:gs>
              <a:gs pos="100000">
                <a:srgbClr val="99CCFF"/>
              </a:gs>
            </a:gsLst>
            <a:lin ang="5400000" scaled="1"/>
          </a:gradFill>
          <a:ln w="9525" algn="ctr">
            <a:solidFill>
              <a:srgbClr val="0000FF"/>
            </a:solidFill>
            <a:miter lim="800000"/>
            <a:headEnd type="none" w="sm" len="sm"/>
            <a:tailEnd type="none" w="sm" len="sm"/>
          </a:ln>
        </p:spPr>
        <p:txBody>
          <a:bodyPr wrap="none" lIns="0" tIns="0" rIns="0" bIns="0" anchor="ctr"/>
          <a:lstStyle/>
          <a:p>
            <a:pPr algn="ctr" eaLnBrk="0" hangingPunct="0"/>
            <a:r>
              <a:rPr lang="ru-RU" sz="1200" b="1">
                <a:latin typeface="Arial" pitchFamily="34" charset="0"/>
                <a:cs typeface="Arial" pitchFamily="34" charset="0"/>
              </a:rPr>
              <a:t>Отдел кадров</a:t>
            </a:r>
          </a:p>
        </p:txBody>
      </p:sp>
      <p:sp>
        <p:nvSpPr>
          <p:cNvPr id="4103" name="Rectangle 39"/>
          <p:cNvSpPr>
            <a:spLocks noChangeArrowheads="1"/>
          </p:cNvSpPr>
          <p:nvPr/>
        </p:nvSpPr>
        <p:spPr bwMode="auto">
          <a:xfrm>
            <a:off x="7164388" y="6165850"/>
            <a:ext cx="1441450" cy="504825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50000">
                <a:srgbClr val="CCFFFF"/>
              </a:gs>
              <a:gs pos="100000">
                <a:srgbClr val="99CCFF"/>
              </a:gs>
            </a:gsLst>
            <a:lin ang="5400000" scaled="1"/>
          </a:gradFill>
          <a:ln w="9525" algn="ctr">
            <a:solidFill>
              <a:srgbClr val="0000FF"/>
            </a:solidFill>
            <a:miter lim="800000"/>
            <a:headEnd type="none" w="sm" len="sm"/>
            <a:tailEnd type="none" w="sm" len="sm"/>
          </a:ln>
        </p:spPr>
        <p:txBody>
          <a:bodyPr wrap="none" lIns="0" tIns="0" rIns="0" bIns="0" anchor="ctr"/>
          <a:lstStyle/>
          <a:p>
            <a:pPr algn="ctr" eaLnBrk="0" hangingPunct="0"/>
            <a:r>
              <a:rPr lang="ru-RU" sz="1200" b="1">
                <a:latin typeface="Arial" pitchFamily="34" charset="0"/>
                <a:cs typeface="Arial" pitchFamily="34" charset="0"/>
              </a:rPr>
              <a:t>Юридический </a:t>
            </a:r>
          </a:p>
          <a:p>
            <a:pPr algn="ctr" eaLnBrk="0" hangingPunct="0"/>
            <a:r>
              <a:rPr lang="ru-RU" sz="1200" b="1">
                <a:latin typeface="Arial" pitchFamily="34" charset="0"/>
                <a:cs typeface="Arial" pitchFamily="34" charset="0"/>
              </a:rPr>
              <a:t>отдел</a:t>
            </a:r>
          </a:p>
        </p:txBody>
      </p:sp>
      <p:sp>
        <p:nvSpPr>
          <p:cNvPr id="4104" name="Rectangle 40"/>
          <p:cNvSpPr>
            <a:spLocks noChangeArrowheads="1"/>
          </p:cNvSpPr>
          <p:nvPr/>
        </p:nvSpPr>
        <p:spPr bwMode="auto">
          <a:xfrm>
            <a:off x="6875463" y="5157788"/>
            <a:ext cx="1728787" cy="936625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50000">
                <a:srgbClr val="CCFFFF"/>
              </a:gs>
              <a:gs pos="100000">
                <a:srgbClr val="99CCFF"/>
              </a:gs>
            </a:gsLst>
            <a:lin ang="5400000" scaled="1"/>
          </a:gradFill>
          <a:ln w="9525" algn="ctr">
            <a:solidFill>
              <a:srgbClr val="0000FF"/>
            </a:solidFill>
            <a:miter lim="800000"/>
            <a:headEnd type="none" w="sm" len="sm"/>
            <a:tailEnd type="none" w="sm" len="sm"/>
          </a:ln>
        </p:spPr>
        <p:txBody>
          <a:bodyPr wrap="none" lIns="0" tIns="0" rIns="0" bIns="0" anchor="ctr"/>
          <a:lstStyle/>
          <a:p>
            <a:pPr algn="ctr" eaLnBrk="0" hangingPunct="0"/>
            <a:r>
              <a:rPr lang="ru-RU" sz="1200" b="1">
                <a:latin typeface="Arial" pitchFamily="34" charset="0"/>
                <a:cs typeface="Arial" pitchFamily="34" charset="0"/>
              </a:rPr>
              <a:t>Отдел </a:t>
            </a:r>
          </a:p>
          <a:p>
            <a:pPr algn="ctr" eaLnBrk="0" hangingPunct="0"/>
            <a:r>
              <a:rPr lang="ru-RU" sz="1200" b="1">
                <a:latin typeface="Arial" pitchFamily="34" charset="0"/>
                <a:cs typeface="Arial" pitchFamily="34" charset="0"/>
              </a:rPr>
              <a:t>мобилизационной</a:t>
            </a:r>
          </a:p>
          <a:p>
            <a:pPr algn="ctr" eaLnBrk="0" hangingPunct="0"/>
            <a:r>
              <a:rPr lang="ru-RU" sz="1200" b="1">
                <a:latin typeface="Arial" pitchFamily="34" charset="0"/>
                <a:cs typeface="Arial" pitchFamily="34" charset="0"/>
              </a:rPr>
              <a:t>подготовки </a:t>
            </a:r>
          </a:p>
          <a:p>
            <a:pPr algn="ctr" eaLnBrk="0" hangingPunct="0"/>
            <a:r>
              <a:rPr lang="ru-RU" sz="1200" b="1">
                <a:latin typeface="Arial" pitchFamily="34" charset="0"/>
                <a:cs typeface="Arial" pitchFamily="34" charset="0"/>
              </a:rPr>
              <a:t>и гражданской </a:t>
            </a:r>
          </a:p>
          <a:p>
            <a:pPr algn="ctr" eaLnBrk="0" hangingPunct="0"/>
            <a:r>
              <a:rPr lang="ru-RU" sz="1200" b="1">
                <a:latin typeface="Arial" pitchFamily="34" charset="0"/>
                <a:cs typeface="Arial" pitchFamily="34" charset="0"/>
              </a:rPr>
              <a:t>обороны</a:t>
            </a:r>
          </a:p>
        </p:txBody>
      </p:sp>
      <p:sp>
        <p:nvSpPr>
          <p:cNvPr id="4105" name="Rectangle 41"/>
          <p:cNvSpPr>
            <a:spLocks noChangeArrowheads="1"/>
          </p:cNvSpPr>
          <p:nvPr/>
        </p:nvSpPr>
        <p:spPr bwMode="auto">
          <a:xfrm>
            <a:off x="7164388" y="3860800"/>
            <a:ext cx="1547812" cy="649288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50000">
                <a:srgbClr val="CCFFFF"/>
              </a:gs>
              <a:gs pos="100000">
                <a:srgbClr val="99CCFF"/>
              </a:gs>
            </a:gsLst>
            <a:lin ang="5400000" scaled="1"/>
          </a:gradFill>
          <a:ln w="9525" algn="ctr">
            <a:solidFill>
              <a:srgbClr val="0000FF"/>
            </a:solidFill>
            <a:miter lim="800000"/>
            <a:headEnd type="none" w="sm" len="sm"/>
            <a:tailEnd type="none" w="sm" len="sm"/>
          </a:ln>
        </p:spPr>
        <p:txBody>
          <a:bodyPr wrap="none" lIns="0" tIns="0" rIns="0" bIns="0" anchor="ctr"/>
          <a:lstStyle/>
          <a:p>
            <a:pPr algn="ctr" eaLnBrk="0" hangingPunct="0"/>
            <a:r>
              <a:rPr lang="ru-RU" sz="1200" b="1">
                <a:latin typeface="Arial" pitchFamily="34" charset="0"/>
                <a:cs typeface="Arial" pitchFamily="34" charset="0"/>
              </a:rPr>
              <a:t>Отдел </a:t>
            </a:r>
          </a:p>
          <a:p>
            <a:pPr algn="ctr" eaLnBrk="0" hangingPunct="0"/>
            <a:r>
              <a:rPr lang="ru-RU" sz="1200" b="1">
                <a:latin typeface="Arial" pitchFamily="34" charset="0"/>
                <a:cs typeface="Arial" pitchFamily="34" charset="0"/>
              </a:rPr>
              <a:t>государственных</a:t>
            </a:r>
          </a:p>
          <a:p>
            <a:pPr algn="ctr" eaLnBrk="0" hangingPunct="0"/>
            <a:r>
              <a:rPr lang="ru-RU" sz="1200" b="1">
                <a:latin typeface="Arial" pitchFamily="34" charset="0"/>
                <a:cs typeface="Arial" pitchFamily="34" charset="0"/>
              </a:rPr>
              <a:t>закупок</a:t>
            </a:r>
          </a:p>
        </p:txBody>
      </p:sp>
      <p:sp>
        <p:nvSpPr>
          <p:cNvPr id="4106" name="Rectangle 42"/>
          <p:cNvSpPr>
            <a:spLocks noChangeArrowheads="1"/>
          </p:cNvSpPr>
          <p:nvPr/>
        </p:nvSpPr>
        <p:spPr bwMode="auto">
          <a:xfrm>
            <a:off x="2843213" y="4797425"/>
            <a:ext cx="1728787" cy="792163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50000">
                <a:srgbClr val="CCFFFF"/>
              </a:gs>
              <a:gs pos="100000">
                <a:srgbClr val="99CCFF"/>
              </a:gs>
            </a:gsLst>
            <a:lin ang="5400000" scaled="1"/>
          </a:gradFill>
          <a:ln w="9525" algn="ctr">
            <a:solidFill>
              <a:srgbClr val="0000FF"/>
            </a:solidFill>
            <a:miter lim="800000"/>
            <a:headEnd type="none" w="sm" len="sm"/>
            <a:tailEnd type="none" w="sm" len="sm"/>
          </a:ln>
        </p:spPr>
        <p:txBody>
          <a:bodyPr wrap="none" lIns="0" tIns="0" rIns="0" bIns="0" anchor="ctr"/>
          <a:lstStyle/>
          <a:p>
            <a:pPr algn="ctr" eaLnBrk="0" hangingPunct="0"/>
            <a:r>
              <a:rPr lang="ru-RU" sz="1200" b="1">
                <a:latin typeface="Arial" pitchFamily="34" charset="0"/>
                <a:cs typeface="Arial" pitchFamily="34" charset="0"/>
              </a:rPr>
              <a:t>Отдел бюджетного </a:t>
            </a:r>
          </a:p>
          <a:p>
            <a:pPr algn="ctr" eaLnBrk="0" hangingPunct="0"/>
            <a:r>
              <a:rPr lang="ru-RU" sz="1200" b="1">
                <a:latin typeface="Arial" pitchFamily="34" charset="0"/>
                <a:cs typeface="Arial" pitchFamily="34" charset="0"/>
              </a:rPr>
              <a:t>учета и отчетности </a:t>
            </a:r>
          </a:p>
          <a:p>
            <a:pPr algn="ctr" eaLnBrk="0" hangingPunct="0"/>
            <a:r>
              <a:rPr lang="ru-RU" sz="1200" b="1">
                <a:latin typeface="Arial" pitchFamily="34" charset="0"/>
                <a:cs typeface="Arial" pitchFamily="34" charset="0"/>
              </a:rPr>
              <a:t>по операциям </a:t>
            </a:r>
          </a:p>
          <a:p>
            <a:pPr algn="ctr" eaLnBrk="0" hangingPunct="0"/>
            <a:r>
              <a:rPr lang="ru-RU" sz="1200" b="1">
                <a:latin typeface="Arial" pitchFamily="34" charset="0"/>
                <a:cs typeface="Arial" pitchFamily="34" charset="0"/>
              </a:rPr>
              <a:t>бюджетов</a:t>
            </a:r>
          </a:p>
        </p:txBody>
      </p:sp>
      <p:sp>
        <p:nvSpPr>
          <p:cNvPr id="4107" name="Rectangle 43"/>
          <p:cNvSpPr>
            <a:spLocks noChangeArrowheads="1"/>
          </p:cNvSpPr>
          <p:nvPr/>
        </p:nvSpPr>
        <p:spPr bwMode="auto">
          <a:xfrm>
            <a:off x="2843213" y="2997200"/>
            <a:ext cx="1657350" cy="4318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50000">
                <a:srgbClr val="CCFFFF"/>
              </a:gs>
              <a:gs pos="100000">
                <a:srgbClr val="99CCFF"/>
              </a:gs>
            </a:gsLst>
            <a:lin ang="5400000" scaled="1"/>
          </a:gradFill>
          <a:ln w="9525" algn="ctr">
            <a:solidFill>
              <a:srgbClr val="0000FF"/>
            </a:solidFill>
            <a:miter lim="800000"/>
            <a:headEnd type="none" w="sm" len="sm"/>
            <a:tailEnd type="none" w="sm" len="sm"/>
          </a:ln>
        </p:spPr>
        <p:txBody>
          <a:bodyPr wrap="none" lIns="0" tIns="0" rIns="0" bIns="0" anchor="ctr"/>
          <a:lstStyle/>
          <a:p>
            <a:pPr algn="ctr" eaLnBrk="0" hangingPunct="0"/>
            <a:r>
              <a:rPr lang="ru-RU" sz="1200" b="1">
                <a:latin typeface="Arial" pitchFamily="34" charset="0"/>
                <a:cs typeface="Arial" pitchFamily="34" charset="0"/>
              </a:rPr>
              <a:t>Отдел финансового </a:t>
            </a:r>
          </a:p>
          <a:p>
            <a:pPr algn="ctr" eaLnBrk="0" hangingPunct="0"/>
            <a:r>
              <a:rPr lang="ru-RU" sz="1200" b="1">
                <a:latin typeface="Arial" pitchFamily="34" charset="0"/>
                <a:cs typeface="Arial" pitchFamily="34" charset="0"/>
              </a:rPr>
              <a:t>обеспечения</a:t>
            </a:r>
          </a:p>
        </p:txBody>
      </p:sp>
      <p:sp>
        <p:nvSpPr>
          <p:cNvPr id="4108" name="Rectangle 44"/>
          <p:cNvSpPr>
            <a:spLocks noChangeArrowheads="1"/>
          </p:cNvSpPr>
          <p:nvPr/>
        </p:nvSpPr>
        <p:spPr bwMode="auto">
          <a:xfrm>
            <a:off x="2843213" y="3644900"/>
            <a:ext cx="1657350" cy="4318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50000">
                <a:srgbClr val="CCFFFF"/>
              </a:gs>
              <a:gs pos="100000">
                <a:srgbClr val="99CCFF"/>
              </a:gs>
            </a:gsLst>
            <a:lin ang="5400000" scaled="1"/>
          </a:gradFill>
          <a:ln w="9525" algn="ctr">
            <a:solidFill>
              <a:srgbClr val="0000FF"/>
            </a:solidFill>
            <a:miter lim="800000"/>
            <a:headEnd type="none" w="sm" len="sm"/>
            <a:tailEnd type="none" w="sm" len="sm"/>
          </a:ln>
        </p:spPr>
        <p:txBody>
          <a:bodyPr wrap="none" lIns="0" tIns="0" rIns="0" bIns="0" anchor="ctr"/>
          <a:lstStyle/>
          <a:p>
            <a:pPr algn="ctr" eaLnBrk="0" hangingPunct="0"/>
            <a:r>
              <a:rPr lang="ru-RU" sz="1200" b="1">
                <a:latin typeface="Arial" pitchFamily="34" charset="0"/>
                <a:cs typeface="Arial" pitchFamily="34" charset="0"/>
              </a:rPr>
              <a:t>Операционный отдел</a:t>
            </a:r>
          </a:p>
        </p:txBody>
      </p:sp>
      <p:sp>
        <p:nvSpPr>
          <p:cNvPr id="4109" name="Rectangle 45"/>
          <p:cNvSpPr>
            <a:spLocks noChangeArrowheads="1"/>
          </p:cNvSpPr>
          <p:nvPr/>
        </p:nvSpPr>
        <p:spPr bwMode="auto">
          <a:xfrm>
            <a:off x="2843213" y="4221163"/>
            <a:ext cx="1657350" cy="358775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50000">
                <a:srgbClr val="CCFFFF"/>
              </a:gs>
              <a:gs pos="100000">
                <a:srgbClr val="99CCFF"/>
              </a:gs>
            </a:gsLst>
            <a:lin ang="5400000" scaled="1"/>
          </a:gradFill>
          <a:ln w="9525" algn="ctr">
            <a:solidFill>
              <a:srgbClr val="0000FF"/>
            </a:solidFill>
            <a:miter lim="800000"/>
            <a:headEnd type="none" w="sm" len="sm"/>
            <a:tailEnd type="none" w="sm" len="sm"/>
          </a:ln>
        </p:spPr>
        <p:txBody>
          <a:bodyPr wrap="none" lIns="0" tIns="0" rIns="0" bIns="0" anchor="ctr"/>
          <a:lstStyle/>
          <a:p>
            <a:pPr algn="ctr" eaLnBrk="0" hangingPunct="0"/>
            <a:r>
              <a:rPr lang="ru-RU" sz="1200" b="1">
                <a:latin typeface="Arial" pitchFamily="34" charset="0"/>
                <a:cs typeface="Arial" pitchFamily="34" charset="0"/>
              </a:rPr>
              <a:t>Отдел доходов</a:t>
            </a:r>
          </a:p>
        </p:txBody>
      </p:sp>
      <p:sp>
        <p:nvSpPr>
          <p:cNvPr id="4110" name="Rectangle 46"/>
          <p:cNvSpPr>
            <a:spLocks noChangeArrowheads="1"/>
          </p:cNvSpPr>
          <p:nvPr/>
        </p:nvSpPr>
        <p:spPr bwMode="auto">
          <a:xfrm>
            <a:off x="5219700" y="3860800"/>
            <a:ext cx="1439863" cy="936625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50000">
                <a:srgbClr val="CCFFFF"/>
              </a:gs>
              <a:gs pos="100000">
                <a:srgbClr val="99CCFF"/>
              </a:gs>
            </a:gsLst>
            <a:lin ang="5400000" scaled="1"/>
          </a:gradFill>
          <a:ln w="9525" algn="ctr">
            <a:solidFill>
              <a:srgbClr val="0000FF"/>
            </a:solidFill>
            <a:miter lim="800000"/>
            <a:headEnd type="none" w="sm" len="sm"/>
            <a:tailEnd type="none" w="sm" len="sm"/>
          </a:ln>
        </p:spPr>
        <p:txBody>
          <a:bodyPr wrap="none" lIns="0" tIns="0" rIns="0" bIns="0" anchor="ctr"/>
          <a:lstStyle/>
          <a:p>
            <a:pPr algn="ctr" eaLnBrk="0" hangingPunct="0"/>
            <a:r>
              <a:rPr lang="ru-RU" sz="1200" b="1">
                <a:latin typeface="Arial" pitchFamily="34" charset="0"/>
                <a:cs typeface="Arial" pitchFamily="34" charset="0"/>
              </a:rPr>
              <a:t>Отдел режима </a:t>
            </a:r>
          </a:p>
          <a:p>
            <a:pPr algn="ctr" eaLnBrk="0" hangingPunct="0"/>
            <a:r>
              <a:rPr lang="ru-RU" sz="1200" b="1">
                <a:latin typeface="Arial" pitchFamily="34" charset="0"/>
                <a:cs typeface="Arial" pitchFamily="34" charset="0"/>
              </a:rPr>
              <a:t>секретности и </a:t>
            </a:r>
          </a:p>
          <a:p>
            <a:pPr algn="ctr" eaLnBrk="0" hangingPunct="0"/>
            <a:r>
              <a:rPr lang="ru-RU" sz="1200" b="1">
                <a:latin typeface="Arial" pitchFamily="34" charset="0"/>
                <a:cs typeface="Arial" pitchFamily="34" charset="0"/>
              </a:rPr>
              <a:t>безопасности </a:t>
            </a:r>
          </a:p>
          <a:p>
            <a:pPr algn="ctr" eaLnBrk="0" hangingPunct="0"/>
            <a:r>
              <a:rPr lang="ru-RU" sz="1200" b="1">
                <a:latin typeface="Arial" pitchFamily="34" charset="0"/>
                <a:cs typeface="Arial" pitchFamily="34" charset="0"/>
              </a:rPr>
              <a:t>информации</a:t>
            </a:r>
          </a:p>
        </p:txBody>
      </p:sp>
      <p:sp>
        <p:nvSpPr>
          <p:cNvPr id="4111" name="Rectangle 47"/>
          <p:cNvSpPr>
            <a:spLocks noChangeArrowheads="1"/>
          </p:cNvSpPr>
          <p:nvPr/>
        </p:nvSpPr>
        <p:spPr bwMode="auto">
          <a:xfrm>
            <a:off x="5219700" y="4941888"/>
            <a:ext cx="1584548" cy="4318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50000">
                <a:srgbClr val="CCFFFF"/>
              </a:gs>
              <a:gs pos="100000">
                <a:srgbClr val="99CCFF"/>
              </a:gs>
            </a:gsLst>
            <a:lin ang="5400000" scaled="1"/>
          </a:gradFill>
          <a:ln w="9525" algn="ctr">
            <a:solidFill>
              <a:srgbClr val="0000FF"/>
            </a:solidFill>
            <a:miter lim="800000"/>
            <a:headEnd type="none" w="sm" len="sm"/>
            <a:tailEnd type="none" w="sm" len="sm"/>
          </a:ln>
        </p:spPr>
        <p:txBody>
          <a:bodyPr wrap="none" lIns="0" tIns="0" rIns="0" bIns="0" anchor="ctr"/>
          <a:lstStyle/>
          <a:p>
            <a:pPr algn="ctr" eaLnBrk="0" hangingPunct="0"/>
            <a:r>
              <a:rPr lang="ru-RU" sz="1200" b="1" dirty="0">
                <a:latin typeface="Arial" pitchFamily="34" charset="0"/>
                <a:cs typeface="Arial" pitchFamily="34" charset="0"/>
              </a:rPr>
              <a:t>Административный </a:t>
            </a:r>
          </a:p>
          <a:p>
            <a:pPr algn="ctr" eaLnBrk="0" hangingPunct="0"/>
            <a:r>
              <a:rPr lang="ru-RU" sz="1200" b="1" dirty="0">
                <a:latin typeface="Arial" pitchFamily="34" charset="0"/>
                <a:cs typeface="Arial" pitchFamily="34" charset="0"/>
              </a:rPr>
              <a:t>отдел</a:t>
            </a:r>
          </a:p>
        </p:txBody>
      </p:sp>
      <p:sp>
        <p:nvSpPr>
          <p:cNvPr id="4112" name="Rectangle 48"/>
          <p:cNvSpPr>
            <a:spLocks noChangeArrowheads="1"/>
          </p:cNvSpPr>
          <p:nvPr/>
        </p:nvSpPr>
        <p:spPr bwMode="auto">
          <a:xfrm>
            <a:off x="1258888" y="2924175"/>
            <a:ext cx="1224880" cy="288801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50000">
                <a:srgbClr val="CCFFFF"/>
              </a:gs>
              <a:gs pos="100000">
                <a:srgbClr val="99CCFF"/>
              </a:gs>
            </a:gsLst>
            <a:lin ang="5400000" scaled="1"/>
          </a:gradFill>
          <a:ln w="9525" algn="ctr">
            <a:solidFill>
              <a:srgbClr val="0000FF"/>
            </a:solidFill>
            <a:miter lim="800000"/>
            <a:headEnd type="none" w="sm" len="sm"/>
            <a:tailEnd type="none" w="sm" len="sm"/>
          </a:ln>
        </p:spPr>
        <p:txBody>
          <a:bodyPr wrap="none" lIns="0" tIns="0" rIns="0" bIns="0" anchor="ctr"/>
          <a:lstStyle/>
          <a:p>
            <a:pPr algn="ctr" eaLnBrk="0" hangingPunct="0"/>
            <a:r>
              <a:rPr lang="ru-RU" sz="1200" b="1" dirty="0">
                <a:latin typeface="Arial" pitchFamily="34" charset="0"/>
                <a:cs typeface="Arial" pitchFamily="34" charset="0"/>
              </a:rPr>
              <a:t>Отдел расходов</a:t>
            </a:r>
          </a:p>
        </p:txBody>
      </p:sp>
      <p:sp>
        <p:nvSpPr>
          <p:cNvPr id="4113" name="Rectangle 49"/>
          <p:cNvSpPr>
            <a:spLocks noChangeArrowheads="1"/>
          </p:cNvSpPr>
          <p:nvPr/>
        </p:nvSpPr>
        <p:spPr bwMode="auto">
          <a:xfrm>
            <a:off x="1258888" y="4076700"/>
            <a:ext cx="1152525" cy="722313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50000">
                <a:srgbClr val="CCFFFF"/>
              </a:gs>
              <a:gs pos="100000">
                <a:srgbClr val="99CCFF"/>
              </a:gs>
            </a:gsLst>
            <a:lin ang="5400000" scaled="1"/>
          </a:gradFill>
          <a:ln w="9525" algn="ctr">
            <a:solidFill>
              <a:srgbClr val="0000FF"/>
            </a:solidFill>
            <a:miter lim="800000"/>
            <a:headEnd type="none" w="sm" len="sm"/>
            <a:tailEnd type="none" w="sm" len="sm"/>
          </a:ln>
        </p:spPr>
        <p:txBody>
          <a:bodyPr wrap="none" lIns="0" tIns="0" rIns="0" bIns="0" anchor="ctr"/>
          <a:lstStyle/>
          <a:p>
            <a:pPr algn="ctr" eaLnBrk="0" hangingPunct="0"/>
            <a:r>
              <a:rPr lang="ru-RU" sz="1200" b="1">
                <a:latin typeface="Arial" pitchFamily="34" charset="0"/>
                <a:cs typeface="Arial" pitchFamily="34" charset="0"/>
              </a:rPr>
              <a:t>Отдел </a:t>
            </a:r>
          </a:p>
          <a:p>
            <a:pPr algn="ctr" eaLnBrk="0" hangingPunct="0"/>
            <a:r>
              <a:rPr lang="ru-RU" sz="1200" b="1">
                <a:latin typeface="Arial" pitchFamily="34" charset="0"/>
                <a:cs typeface="Arial" pitchFamily="34" charset="0"/>
              </a:rPr>
              <a:t>обслуживания </a:t>
            </a:r>
          </a:p>
          <a:p>
            <a:pPr algn="ctr" eaLnBrk="0" hangingPunct="0"/>
            <a:r>
              <a:rPr lang="ru-RU" sz="1200" b="1">
                <a:latin typeface="Arial" pitchFamily="34" charset="0"/>
                <a:cs typeface="Arial" pitchFamily="34" charset="0"/>
              </a:rPr>
              <a:t>силовых </a:t>
            </a:r>
          </a:p>
          <a:p>
            <a:pPr algn="ctr" eaLnBrk="0" hangingPunct="0"/>
            <a:r>
              <a:rPr lang="ru-RU" sz="1200" b="1">
                <a:latin typeface="Arial" pitchFamily="34" charset="0"/>
                <a:cs typeface="Arial" pitchFamily="34" charset="0"/>
              </a:rPr>
              <a:t>ведомств</a:t>
            </a:r>
          </a:p>
        </p:txBody>
      </p:sp>
      <p:sp>
        <p:nvSpPr>
          <p:cNvPr id="4114" name="Rectangle 50"/>
          <p:cNvSpPr>
            <a:spLocks noChangeArrowheads="1"/>
          </p:cNvSpPr>
          <p:nvPr/>
        </p:nvSpPr>
        <p:spPr bwMode="auto">
          <a:xfrm>
            <a:off x="7164388" y="2997200"/>
            <a:ext cx="1511300" cy="6477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50000">
                <a:srgbClr val="CCFFFF"/>
              </a:gs>
              <a:gs pos="100000">
                <a:srgbClr val="99CCFF"/>
              </a:gs>
            </a:gsLst>
            <a:lin ang="5400000" scaled="1"/>
          </a:gradFill>
          <a:ln w="9525" algn="ctr">
            <a:solidFill>
              <a:srgbClr val="0000FF"/>
            </a:solidFill>
            <a:miter lim="800000"/>
            <a:headEnd type="none" w="sm" len="sm"/>
            <a:tailEnd type="none" w="sm" len="sm"/>
          </a:ln>
        </p:spPr>
        <p:txBody>
          <a:bodyPr wrap="none" lIns="0" tIns="0" rIns="0" bIns="0" anchor="ctr"/>
          <a:lstStyle/>
          <a:p>
            <a:pPr algn="ctr" eaLnBrk="0" hangingPunct="0"/>
            <a:r>
              <a:rPr lang="ru-RU" sz="1200" b="1">
                <a:latin typeface="Arial" pitchFamily="34" charset="0"/>
                <a:cs typeface="Arial" pitchFamily="34" charset="0"/>
              </a:rPr>
              <a:t>Отдел </a:t>
            </a:r>
          </a:p>
          <a:p>
            <a:pPr algn="ctr" eaLnBrk="0" hangingPunct="0"/>
            <a:r>
              <a:rPr lang="ru-RU" sz="1200" b="1">
                <a:latin typeface="Arial" pitchFamily="34" charset="0"/>
                <a:cs typeface="Arial" pitchFamily="34" charset="0"/>
              </a:rPr>
              <a:t>внутреннего </a:t>
            </a:r>
          </a:p>
          <a:p>
            <a:pPr algn="ctr" eaLnBrk="0" hangingPunct="0"/>
            <a:r>
              <a:rPr lang="ru-RU" sz="1200" b="1">
                <a:latin typeface="Arial" pitchFamily="34" charset="0"/>
                <a:cs typeface="Arial" pitchFamily="34" charset="0"/>
              </a:rPr>
              <a:t>контроля и аудита</a:t>
            </a:r>
          </a:p>
        </p:txBody>
      </p:sp>
      <p:sp>
        <p:nvSpPr>
          <p:cNvPr id="4115" name="Rectangle 51"/>
          <p:cNvSpPr>
            <a:spLocks noChangeArrowheads="1"/>
          </p:cNvSpPr>
          <p:nvPr/>
        </p:nvSpPr>
        <p:spPr bwMode="auto">
          <a:xfrm>
            <a:off x="1258888" y="3357563"/>
            <a:ext cx="1223962" cy="574675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50000">
                <a:srgbClr val="CCFFFF"/>
              </a:gs>
              <a:gs pos="100000">
                <a:srgbClr val="99CCFF"/>
              </a:gs>
            </a:gsLst>
            <a:lin ang="5400000" scaled="1"/>
          </a:gradFill>
          <a:ln w="9525" algn="ctr">
            <a:solidFill>
              <a:srgbClr val="0000FF"/>
            </a:solidFill>
            <a:miter lim="800000"/>
            <a:headEnd type="none" w="sm" len="sm"/>
            <a:tailEnd type="none" w="sm" len="sm"/>
          </a:ln>
        </p:spPr>
        <p:txBody>
          <a:bodyPr wrap="none" lIns="0" tIns="0" rIns="0" bIns="0" anchor="ctr"/>
          <a:lstStyle/>
          <a:p>
            <a:pPr algn="ctr" eaLnBrk="0" hangingPunct="0"/>
            <a:r>
              <a:rPr lang="ru-RU" sz="1200" b="1">
                <a:latin typeface="Arial" pitchFamily="34" charset="0"/>
                <a:cs typeface="Arial" pitchFamily="34" charset="0"/>
              </a:rPr>
              <a:t>Отдел ведения </a:t>
            </a:r>
          </a:p>
          <a:p>
            <a:pPr algn="ctr" eaLnBrk="0" hangingPunct="0"/>
            <a:r>
              <a:rPr lang="ru-RU" sz="1200" b="1">
                <a:latin typeface="Arial" pitchFamily="34" charset="0"/>
                <a:cs typeface="Arial" pitchFamily="34" charset="0"/>
              </a:rPr>
              <a:t>федеральных </a:t>
            </a:r>
          </a:p>
          <a:p>
            <a:pPr algn="ctr" eaLnBrk="0" hangingPunct="0"/>
            <a:r>
              <a:rPr lang="ru-RU" sz="1200" b="1">
                <a:latin typeface="Arial" pitchFamily="34" charset="0"/>
                <a:cs typeface="Arial" pitchFamily="34" charset="0"/>
              </a:rPr>
              <a:t>реестров</a:t>
            </a:r>
          </a:p>
        </p:txBody>
      </p:sp>
      <p:sp>
        <p:nvSpPr>
          <p:cNvPr id="27669" name="Rectangle 52"/>
          <p:cNvSpPr>
            <a:spLocks noChangeArrowheads="1"/>
          </p:cNvSpPr>
          <p:nvPr/>
        </p:nvSpPr>
        <p:spPr bwMode="auto">
          <a:xfrm>
            <a:off x="107504" y="2420938"/>
            <a:ext cx="2159446" cy="431800"/>
          </a:xfrm>
          <a:prstGeom prst="rect">
            <a:avLst/>
          </a:prstGeom>
          <a:gradFill rotWithShape="1">
            <a:gsLst>
              <a:gs pos="0">
                <a:srgbClr val="FFCCCC"/>
              </a:gs>
              <a:gs pos="50000">
                <a:srgbClr val="FFF0F0"/>
              </a:gs>
              <a:gs pos="100000">
                <a:srgbClr val="FFCCCC"/>
              </a:gs>
            </a:gsLst>
            <a:lin ang="5400000" scaled="1"/>
          </a:gradFill>
          <a:ln w="12700">
            <a:solidFill>
              <a:srgbClr val="FF0000"/>
            </a:solidFill>
            <a:miter lim="800000"/>
            <a:headEnd type="none" w="sm" len="sm"/>
            <a:tailEnd type="none" w="sm" len="sm"/>
          </a:ln>
        </p:spPr>
        <p:txBody>
          <a:bodyPr wrap="none"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latin typeface="Arial" pitchFamily="34" charset="0"/>
                <a:cs typeface="Arial" pitchFamily="34" charset="0"/>
              </a:rPr>
              <a:t>Заместитель </a:t>
            </a:r>
            <a:r>
              <a:rPr lang="ru-RU" sz="1200" b="1" dirty="0" smtClean="0">
                <a:latin typeface="Arial" pitchFamily="34" charset="0"/>
                <a:cs typeface="Arial" pitchFamily="34" charset="0"/>
              </a:rPr>
              <a:t>руководителя </a:t>
            </a:r>
            <a:endParaRPr lang="ru-RU" sz="1200" b="1" dirty="0"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50" b="1" dirty="0">
                <a:latin typeface="Arial" pitchFamily="34" charset="0"/>
                <a:cs typeface="Arial" pitchFamily="34" charset="0"/>
              </a:rPr>
              <a:t>Белякова Тамара Васильевна</a:t>
            </a:r>
          </a:p>
        </p:txBody>
      </p:sp>
      <p:sp>
        <p:nvSpPr>
          <p:cNvPr id="4117" name="Line 71"/>
          <p:cNvSpPr>
            <a:spLocks noChangeShapeType="1"/>
          </p:cNvSpPr>
          <p:nvPr/>
        </p:nvSpPr>
        <p:spPr bwMode="auto">
          <a:xfrm flipV="1">
            <a:off x="1331913" y="2276475"/>
            <a:ext cx="7561262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4118" name="Rectangle 83"/>
          <p:cNvSpPr>
            <a:spLocks noChangeArrowheads="1"/>
          </p:cNvSpPr>
          <p:nvPr/>
        </p:nvSpPr>
        <p:spPr bwMode="auto">
          <a:xfrm>
            <a:off x="5219700" y="2997200"/>
            <a:ext cx="1512540" cy="64770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50000">
                <a:srgbClr val="CCFFFF"/>
              </a:gs>
              <a:gs pos="100000">
                <a:srgbClr val="99CCFF"/>
              </a:gs>
            </a:gsLst>
            <a:lin ang="5400000" scaled="1"/>
          </a:gradFill>
          <a:ln w="9525" algn="ctr">
            <a:solidFill>
              <a:srgbClr val="0000FF"/>
            </a:solidFill>
            <a:miter lim="800000"/>
            <a:headEnd type="none" w="sm" len="sm"/>
            <a:tailEnd type="none" w="sm" len="sm"/>
          </a:ln>
        </p:spPr>
        <p:txBody>
          <a:bodyPr wrap="none" lIns="0" tIns="0" rIns="0" bIns="0" anchor="ctr"/>
          <a:lstStyle/>
          <a:p>
            <a:pPr algn="ctr" eaLnBrk="0" hangingPunct="0"/>
            <a:r>
              <a:rPr lang="ru-RU" sz="1200" b="1" dirty="0">
                <a:latin typeface="Arial" pitchFamily="34" charset="0"/>
                <a:cs typeface="Arial" pitchFamily="34" charset="0"/>
              </a:rPr>
              <a:t>Отдел </a:t>
            </a:r>
          </a:p>
          <a:p>
            <a:pPr algn="ctr" eaLnBrk="0" hangingPunct="0"/>
            <a:r>
              <a:rPr lang="ru-RU" sz="1200" b="1" dirty="0">
                <a:latin typeface="Arial" pitchFamily="34" charset="0"/>
                <a:cs typeface="Arial" pitchFamily="34" charset="0"/>
              </a:rPr>
              <a:t>информационных </a:t>
            </a:r>
          </a:p>
          <a:p>
            <a:pPr algn="ctr" eaLnBrk="0" hangingPunct="0"/>
            <a:r>
              <a:rPr lang="ru-RU" sz="1200" b="1" dirty="0">
                <a:latin typeface="Arial" pitchFamily="34" charset="0"/>
                <a:cs typeface="Arial" pitchFamily="34" charset="0"/>
              </a:rPr>
              <a:t>систем</a:t>
            </a:r>
          </a:p>
        </p:txBody>
      </p:sp>
      <p:sp>
        <p:nvSpPr>
          <p:cNvPr id="27699" name="Rectangle 85"/>
          <p:cNvSpPr>
            <a:spLocks noChangeArrowheads="1"/>
          </p:cNvSpPr>
          <p:nvPr/>
        </p:nvSpPr>
        <p:spPr bwMode="auto">
          <a:xfrm>
            <a:off x="7235825" y="1341438"/>
            <a:ext cx="1728788" cy="792162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50000">
                <a:srgbClr val="CCFFFF"/>
              </a:gs>
              <a:gs pos="100000">
                <a:srgbClr val="99CCFF"/>
              </a:gs>
            </a:gsLst>
            <a:lin ang="5400000" scaled="1"/>
          </a:gradFill>
          <a:ln w="9525" algn="ctr">
            <a:solidFill>
              <a:srgbClr val="0000FF"/>
            </a:solidFill>
            <a:miter lim="800000"/>
            <a:headEnd type="none" w="sm" len="sm"/>
            <a:tailEnd type="none" w="sm" len="sm"/>
          </a:ln>
        </p:spPr>
        <p:txBody>
          <a:bodyPr wrap="none" lIns="0" tIns="0" rIns="0" bIns="0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dirty="0">
                <a:latin typeface="Times New Roman" pitchFamily="18" charset="0"/>
                <a:cs typeface="Times New Roman" pitchFamily="18" charset="0"/>
              </a:rPr>
              <a:t>ПОМОЩНИК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dirty="0">
                <a:latin typeface="Times New Roman" pitchFamily="18" charset="0"/>
                <a:cs typeface="Times New Roman" pitchFamily="18" charset="0"/>
              </a:rPr>
              <a:t>РУКОВОДИТЕЛЯ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50" b="1" dirty="0">
                <a:latin typeface="Times New Roman" pitchFamily="18" charset="0"/>
                <a:cs typeface="Times New Roman" pitchFamily="18" charset="0"/>
              </a:rPr>
              <a:t>Ляховец Григорий 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50" b="1" dirty="0">
                <a:latin typeface="Times New Roman" pitchFamily="18" charset="0"/>
                <a:cs typeface="Times New Roman" pitchFamily="18" charset="0"/>
              </a:rPr>
              <a:t>Александрович</a:t>
            </a:r>
          </a:p>
        </p:txBody>
      </p:sp>
      <p:sp>
        <p:nvSpPr>
          <p:cNvPr id="4120" name="Rectangle 60"/>
          <p:cNvSpPr>
            <a:spLocks noChangeArrowheads="1"/>
          </p:cNvSpPr>
          <p:nvPr/>
        </p:nvSpPr>
        <p:spPr bwMode="auto">
          <a:xfrm>
            <a:off x="4406900" y="3268663"/>
            <a:ext cx="18415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7710" name="Rectangle 85"/>
          <p:cNvSpPr>
            <a:spLocks noChangeArrowheads="1"/>
          </p:cNvSpPr>
          <p:nvPr/>
        </p:nvSpPr>
        <p:spPr bwMode="auto">
          <a:xfrm>
            <a:off x="250825" y="1341438"/>
            <a:ext cx="1728788" cy="792162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50000">
                <a:srgbClr val="CCFFFF"/>
              </a:gs>
              <a:gs pos="100000">
                <a:srgbClr val="99CCFF"/>
              </a:gs>
            </a:gsLst>
            <a:lin ang="5400000" scaled="1"/>
          </a:gradFill>
          <a:ln w="9525" algn="ctr">
            <a:solidFill>
              <a:srgbClr val="0000FF"/>
            </a:solidFill>
            <a:miter lim="800000"/>
            <a:headEnd type="none" w="sm" len="sm"/>
            <a:tailEnd type="none" w="sm" len="sm"/>
          </a:ln>
        </p:spPr>
        <p:txBody>
          <a:bodyPr wrap="none" lIns="0" tIns="0" rIns="0" bIns="0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dirty="0">
                <a:latin typeface="Times New Roman" pitchFamily="18" charset="0"/>
                <a:cs typeface="Times New Roman" pitchFamily="18" charset="0"/>
              </a:rPr>
              <a:t>ПОМОЩНИК 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dirty="0">
                <a:latin typeface="Times New Roman" pitchFamily="18" charset="0"/>
                <a:cs typeface="Times New Roman" pitchFamily="18" charset="0"/>
              </a:rPr>
              <a:t>РУКОВОДИТЕЛЯ 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50" b="1" dirty="0">
                <a:latin typeface="Times New Roman" pitchFamily="18" charset="0"/>
                <a:cs typeface="Times New Roman" pitchFamily="18" charset="0"/>
              </a:rPr>
              <a:t>Кравченко</a:t>
            </a:r>
            <a:r>
              <a:rPr lang="ru-RU" sz="1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50" b="1" dirty="0">
                <a:latin typeface="Times New Roman" pitchFamily="18" charset="0"/>
                <a:cs typeface="Times New Roman" pitchFamily="18" charset="0"/>
              </a:rPr>
              <a:t>Марина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50" b="1" dirty="0">
                <a:latin typeface="Times New Roman" pitchFamily="18" charset="0"/>
                <a:cs typeface="Times New Roman" pitchFamily="18" charset="0"/>
              </a:rPr>
              <a:t> Юрьевна</a:t>
            </a:r>
          </a:p>
        </p:txBody>
      </p:sp>
      <p:cxnSp>
        <p:nvCxnSpPr>
          <p:cNvPr id="4122" name="Прямая со стрелкой 55"/>
          <p:cNvCxnSpPr>
            <a:cxnSpLocks noChangeShapeType="1"/>
          </p:cNvCxnSpPr>
          <p:nvPr/>
        </p:nvCxnSpPr>
        <p:spPr bwMode="auto">
          <a:xfrm flipH="1">
            <a:off x="1979613" y="1700213"/>
            <a:ext cx="215900" cy="1587"/>
          </a:xfrm>
          <a:prstGeom prst="straightConnector1">
            <a:avLst/>
          </a:prstGeom>
          <a:noFill/>
          <a:ln w="9525" algn="ctr">
            <a:solidFill>
              <a:srgbClr val="0000FF"/>
            </a:solidFill>
            <a:round/>
            <a:headEnd/>
            <a:tailEnd type="arrow" w="med" len="med"/>
          </a:ln>
        </p:spPr>
      </p:cxnSp>
      <p:sp>
        <p:nvSpPr>
          <p:cNvPr id="66" name="Rectangle 37"/>
          <p:cNvSpPr>
            <a:spLocks noChangeArrowheads="1"/>
          </p:cNvSpPr>
          <p:nvPr/>
        </p:nvSpPr>
        <p:spPr bwMode="auto">
          <a:xfrm>
            <a:off x="6732240" y="2420938"/>
            <a:ext cx="2089499" cy="431800"/>
          </a:xfrm>
          <a:prstGeom prst="rect">
            <a:avLst/>
          </a:prstGeom>
          <a:gradFill rotWithShape="1">
            <a:gsLst>
              <a:gs pos="0">
                <a:srgbClr val="FFCCCC"/>
              </a:gs>
              <a:gs pos="50000">
                <a:srgbClr val="FFF0F0"/>
              </a:gs>
              <a:gs pos="100000">
                <a:srgbClr val="FFCCCC"/>
              </a:gs>
            </a:gsLst>
            <a:lin ang="5400000" scaled="1"/>
          </a:gradFill>
          <a:ln w="12700" algn="ctr">
            <a:solidFill>
              <a:srgbClr val="FF0000"/>
            </a:solidFill>
            <a:miter lim="800000"/>
            <a:headEnd type="none" w="sm" len="sm"/>
            <a:tailEnd type="none" w="sm" len="sm"/>
          </a:ln>
        </p:spPr>
        <p:txBody>
          <a:bodyPr wrap="none"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latin typeface="Arial" pitchFamily="34" charset="0"/>
                <a:cs typeface="Arial" pitchFamily="34" charset="0"/>
              </a:rPr>
              <a:t>Заместитель </a:t>
            </a:r>
            <a:r>
              <a:rPr lang="ru-RU" sz="1200" b="1" dirty="0" smtClean="0">
                <a:latin typeface="Arial" pitchFamily="34" charset="0"/>
                <a:cs typeface="Arial" pitchFamily="34" charset="0"/>
              </a:rPr>
              <a:t>руководителя</a:t>
            </a:r>
            <a:endParaRPr lang="ru-RU" sz="1200" b="1" dirty="0"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50" b="1" dirty="0">
                <a:latin typeface="Arial" pitchFamily="34" charset="0"/>
                <a:cs typeface="Arial" pitchFamily="34" charset="0"/>
              </a:rPr>
              <a:t>Захаров Сергей Анатольевич</a:t>
            </a:r>
          </a:p>
        </p:txBody>
      </p:sp>
      <p:cxnSp>
        <p:nvCxnSpPr>
          <p:cNvPr id="4124" name="Прямая соединительная линия 75"/>
          <p:cNvCxnSpPr>
            <a:cxnSpLocks noChangeShapeType="1"/>
            <a:stCxn id="4117" idx="1"/>
          </p:cNvCxnSpPr>
          <p:nvPr/>
        </p:nvCxnSpPr>
        <p:spPr bwMode="auto">
          <a:xfrm flipH="1">
            <a:off x="8893175" y="2276475"/>
            <a:ext cx="0" cy="4248150"/>
          </a:xfrm>
          <a:prstGeom prst="line">
            <a:avLst/>
          </a:prstGeom>
          <a:noFill/>
          <a:ln w="19050" algn="ctr">
            <a:solidFill>
              <a:srgbClr val="0000FF"/>
            </a:solidFill>
            <a:round/>
            <a:headEnd/>
            <a:tailEnd/>
          </a:ln>
        </p:spPr>
      </p:cxnSp>
      <p:cxnSp>
        <p:nvCxnSpPr>
          <p:cNvPr id="4125" name="Прямая соединительная линия 77"/>
          <p:cNvCxnSpPr>
            <a:cxnSpLocks noChangeShapeType="1"/>
          </p:cNvCxnSpPr>
          <p:nvPr/>
        </p:nvCxnSpPr>
        <p:spPr bwMode="auto">
          <a:xfrm>
            <a:off x="1116013" y="2852738"/>
            <a:ext cx="0" cy="3744912"/>
          </a:xfrm>
          <a:prstGeom prst="line">
            <a:avLst/>
          </a:prstGeom>
          <a:noFill/>
          <a:ln w="9525" algn="ctr">
            <a:solidFill>
              <a:srgbClr val="0000FF"/>
            </a:solidFill>
            <a:round/>
            <a:headEnd/>
            <a:tailEnd/>
          </a:ln>
        </p:spPr>
      </p:cxnSp>
      <p:sp>
        <p:nvSpPr>
          <p:cNvPr id="4126" name="Rectangle 48"/>
          <p:cNvSpPr>
            <a:spLocks noChangeArrowheads="1"/>
          </p:cNvSpPr>
          <p:nvPr/>
        </p:nvSpPr>
        <p:spPr bwMode="auto">
          <a:xfrm>
            <a:off x="107950" y="3068638"/>
            <a:ext cx="863600" cy="288925"/>
          </a:xfrm>
          <a:prstGeom prst="rect">
            <a:avLst/>
          </a:prstGeom>
          <a:gradFill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/>
          </a:gradFill>
          <a:ln w="9525" algn="ctr">
            <a:solidFill>
              <a:srgbClr val="0000FF"/>
            </a:solidFill>
            <a:miter lim="800000"/>
            <a:headEnd type="none" w="sm" len="sm"/>
            <a:tailEnd type="none" w="sm" len="sm"/>
          </a:ln>
        </p:spPr>
        <p:txBody>
          <a:bodyPr wrap="none" lIns="0" tIns="0" rIns="0" bIns="0" anchor="ctr"/>
          <a:lstStyle/>
          <a:p>
            <a:pPr algn="ctr" eaLnBrk="0" hangingPunct="0"/>
            <a:r>
              <a:rPr lang="ru-RU" sz="1100" b="1" dirty="0">
                <a:latin typeface="Arial" pitchFamily="34" charset="0"/>
                <a:cs typeface="Arial" pitchFamily="34" charset="0"/>
              </a:rPr>
              <a:t>Отдел № 1</a:t>
            </a:r>
          </a:p>
        </p:txBody>
      </p:sp>
      <p:sp>
        <p:nvSpPr>
          <p:cNvPr id="4127" name="Rectangle 48"/>
          <p:cNvSpPr>
            <a:spLocks noChangeArrowheads="1"/>
          </p:cNvSpPr>
          <p:nvPr/>
        </p:nvSpPr>
        <p:spPr bwMode="auto">
          <a:xfrm>
            <a:off x="107950" y="3429000"/>
            <a:ext cx="863600" cy="287338"/>
          </a:xfrm>
          <a:prstGeom prst="rect">
            <a:avLst/>
          </a:prstGeom>
          <a:gradFill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/>
          </a:gradFill>
          <a:ln w="9525" algn="ctr">
            <a:solidFill>
              <a:srgbClr val="0000FF"/>
            </a:solidFill>
            <a:miter lim="800000"/>
            <a:headEnd type="none" w="sm" len="sm"/>
            <a:tailEnd type="none" w="sm" len="sm"/>
          </a:ln>
        </p:spPr>
        <p:txBody>
          <a:bodyPr wrap="none" lIns="0" tIns="0" rIns="0" bIns="0" anchor="ctr"/>
          <a:lstStyle/>
          <a:p>
            <a:pPr algn="ctr" eaLnBrk="0" hangingPunct="0"/>
            <a:r>
              <a:rPr lang="ru-RU" sz="1100" b="1">
                <a:latin typeface="Arial" pitchFamily="34" charset="0"/>
                <a:cs typeface="Arial" pitchFamily="34" charset="0"/>
              </a:rPr>
              <a:t>Отдел № 2</a:t>
            </a:r>
          </a:p>
        </p:txBody>
      </p:sp>
      <p:sp>
        <p:nvSpPr>
          <p:cNvPr id="4128" name="Rectangle 48"/>
          <p:cNvSpPr>
            <a:spLocks noChangeArrowheads="1"/>
          </p:cNvSpPr>
          <p:nvPr/>
        </p:nvSpPr>
        <p:spPr bwMode="auto">
          <a:xfrm>
            <a:off x="107950" y="3789363"/>
            <a:ext cx="863600" cy="287337"/>
          </a:xfrm>
          <a:prstGeom prst="rect">
            <a:avLst/>
          </a:prstGeom>
          <a:gradFill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/>
          </a:gradFill>
          <a:ln w="9525" algn="ctr">
            <a:solidFill>
              <a:srgbClr val="0000FF"/>
            </a:solidFill>
            <a:miter lim="800000"/>
            <a:headEnd type="none" w="sm" len="sm"/>
            <a:tailEnd type="none" w="sm" len="sm"/>
          </a:ln>
        </p:spPr>
        <p:txBody>
          <a:bodyPr wrap="none" lIns="0" tIns="0" rIns="0" bIns="0" anchor="ctr"/>
          <a:lstStyle/>
          <a:p>
            <a:pPr algn="ctr" eaLnBrk="0" hangingPunct="0"/>
            <a:r>
              <a:rPr lang="ru-RU" sz="1100" b="1">
                <a:latin typeface="Arial" pitchFamily="34" charset="0"/>
                <a:cs typeface="Arial" pitchFamily="34" charset="0"/>
              </a:rPr>
              <a:t>Отдел № 3</a:t>
            </a:r>
          </a:p>
        </p:txBody>
      </p:sp>
      <p:sp>
        <p:nvSpPr>
          <p:cNvPr id="4129" name="Rectangle 48"/>
          <p:cNvSpPr>
            <a:spLocks noChangeArrowheads="1"/>
          </p:cNvSpPr>
          <p:nvPr/>
        </p:nvSpPr>
        <p:spPr bwMode="auto">
          <a:xfrm>
            <a:off x="107950" y="4149725"/>
            <a:ext cx="863600" cy="287338"/>
          </a:xfrm>
          <a:prstGeom prst="rect">
            <a:avLst/>
          </a:prstGeom>
          <a:gradFill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/>
          </a:gradFill>
          <a:ln w="9525" algn="ctr">
            <a:solidFill>
              <a:srgbClr val="0000FF"/>
            </a:solidFill>
            <a:miter lim="800000"/>
            <a:headEnd type="none" w="sm" len="sm"/>
            <a:tailEnd type="none" w="sm" len="sm"/>
          </a:ln>
        </p:spPr>
        <p:txBody>
          <a:bodyPr wrap="none" lIns="0" tIns="0" rIns="0" bIns="0" anchor="ctr"/>
          <a:lstStyle/>
          <a:p>
            <a:pPr algn="ctr" eaLnBrk="0" hangingPunct="0"/>
            <a:r>
              <a:rPr lang="ru-RU" sz="1100" b="1">
                <a:latin typeface="Arial" pitchFamily="34" charset="0"/>
                <a:cs typeface="Arial" pitchFamily="34" charset="0"/>
              </a:rPr>
              <a:t>Отдел № 4</a:t>
            </a:r>
          </a:p>
        </p:txBody>
      </p:sp>
      <p:sp>
        <p:nvSpPr>
          <p:cNvPr id="4130" name="Rectangle 48"/>
          <p:cNvSpPr>
            <a:spLocks noChangeArrowheads="1"/>
          </p:cNvSpPr>
          <p:nvPr/>
        </p:nvSpPr>
        <p:spPr bwMode="auto">
          <a:xfrm>
            <a:off x="107950" y="4508500"/>
            <a:ext cx="863600" cy="288925"/>
          </a:xfrm>
          <a:prstGeom prst="rect">
            <a:avLst/>
          </a:prstGeom>
          <a:gradFill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/>
          </a:gradFill>
          <a:ln w="9525" algn="ctr">
            <a:solidFill>
              <a:srgbClr val="0000FF"/>
            </a:solidFill>
            <a:miter lim="800000"/>
            <a:headEnd type="none" w="sm" len="sm"/>
            <a:tailEnd type="none" w="sm" len="sm"/>
          </a:ln>
        </p:spPr>
        <p:txBody>
          <a:bodyPr wrap="none" lIns="0" tIns="0" rIns="0" bIns="0" anchor="ctr"/>
          <a:lstStyle/>
          <a:p>
            <a:pPr algn="ctr" eaLnBrk="0" hangingPunct="0"/>
            <a:r>
              <a:rPr lang="ru-RU" sz="1100" b="1">
                <a:latin typeface="Arial" pitchFamily="34" charset="0"/>
                <a:cs typeface="Arial" pitchFamily="34" charset="0"/>
              </a:rPr>
              <a:t>Отдел № 5</a:t>
            </a:r>
          </a:p>
        </p:txBody>
      </p:sp>
      <p:sp>
        <p:nvSpPr>
          <p:cNvPr id="4131" name="Rectangle 48"/>
          <p:cNvSpPr>
            <a:spLocks noChangeArrowheads="1"/>
          </p:cNvSpPr>
          <p:nvPr/>
        </p:nvSpPr>
        <p:spPr bwMode="auto">
          <a:xfrm>
            <a:off x="107950" y="4868863"/>
            <a:ext cx="863600" cy="288925"/>
          </a:xfrm>
          <a:prstGeom prst="rect">
            <a:avLst/>
          </a:prstGeom>
          <a:gradFill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/>
          </a:gradFill>
          <a:ln w="9525" algn="ctr">
            <a:solidFill>
              <a:srgbClr val="0000FF"/>
            </a:solidFill>
            <a:miter lim="800000"/>
            <a:headEnd type="none" w="sm" len="sm"/>
            <a:tailEnd type="none" w="sm" len="sm"/>
          </a:ln>
        </p:spPr>
        <p:txBody>
          <a:bodyPr wrap="none" lIns="0" tIns="0" rIns="0" bIns="0" anchor="ctr"/>
          <a:lstStyle/>
          <a:p>
            <a:pPr algn="ctr" eaLnBrk="0" hangingPunct="0"/>
            <a:r>
              <a:rPr lang="ru-RU" sz="1100" b="1">
                <a:latin typeface="Arial" pitchFamily="34" charset="0"/>
                <a:cs typeface="Arial" pitchFamily="34" charset="0"/>
              </a:rPr>
              <a:t>Отдел № 6</a:t>
            </a:r>
          </a:p>
        </p:txBody>
      </p:sp>
      <p:sp>
        <p:nvSpPr>
          <p:cNvPr id="4132" name="Rectangle 48"/>
          <p:cNvSpPr>
            <a:spLocks noChangeArrowheads="1"/>
          </p:cNvSpPr>
          <p:nvPr/>
        </p:nvSpPr>
        <p:spPr bwMode="auto">
          <a:xfrm>
            <a:off x="107950" y="5300663"/>
            <a:ext cx="863600" cy="288925"/>
          </a:xfrm>
          <a:prstGeom prst="rect">
            <a:avLst/>
          </a:prstGeom>
          <a:gradFill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/>
          </a:gradFill>
          <a:ln w="9525" algn="ctr">
            <a:solidFill>
              <a:srgbClr val="0000FF"/>
            </a:solidFill>
            <a:miter lim="800000"/>
            <a:headEnd type="none" w="sm" len="sm"/>
            <a:tailEnd type="none" w="sm" len="sm"/>
          </a:ln>
        </p:spPr>
        <p:txBody>
          <a:bodyPr wrap="none" lIns="0" tIns="0" rIns="0" bIns="0" anchor="ctr"/>
          <a:lstStyle/>
          <a:p>
            <a:pPr algn="ctr" eaLnBrk="0" hangingPunct="0"/>
            <a:r>
              <a:rPr lang="ru-RU" sz="1100" b="1">
                <a:latin typeface="Arial" pitchFamily="34" charset="0"/>
                <a:cs typeface="Arial" pitchFamily="34" charset="0"/>
              </a:rPr>
              <a:t>Отдел № 7</a:t>
            </a:r>
          </a:p>
        </p:txBody>
      </p:sp>
      <p:sp>
        <p:nvSpPr>
          <p:cNvPr id="4133" name="Rectangle 48"/>
          <p:cNvSpPr>
            <a:spLocks noChangeArrowheads="1"/>
          </p:cNvSpPr>
          <p:nvPr/>
        </p:nvSpPr>
        <p:spPr bwMode="auto">
          <a:xfrm>
            <a:off x="107950" y="5661025"/>
            <a:ext cx="863600" cy="288925"/>
          </a:xfrm>
          <a:prstGeom prst="rect">
            <a:avLst/>
          </a:prstGeom>
          <a:gradFill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/>
          </a:gradFill>
          <a:ln w="9525" algn="ctr">
            <a:solidFill>
              <a:srgbClr val="0000FF"/>
            </a:solidFill>
            <a:miter lim="800000"/>
            <a:headEnd type="none" w="sm" len="sm"/>
            <a:tailEnd type="none" w="sm" len="sm"/>
          </a:ln>
        </p:spPr>
        <p:txBody>
          <a:bodyPr wrap="none" lIns="0" tIns="0" rIns="0" bIns="0" anchor="ctr"/>
          <a:lstStyle/>
          <a:p>
            <a:pPr algn="ctr" eaLnBrk="0" hangingPunct="0"/>
            <a:r>
              <a:rPr lang="ru-RU" sz="1100" b="1">
                <a:latin typeface="Arial" pitchFamily="34" charset="0"/>
                <a:cs typeface="Arial" pitchFamily="34" charset="0"/>
              </a:rPr>
              <a:t>Отдел № 8</a:t>
            </a:r>
          </a:p>
        </p:txBody>
      </p:sp>
      <p:sp>
        <p:nvSpPr>
          <p:cNvPr id="4134" name="Rectangle 48"/>
          <p:cNvSpPr>
            <a:spLocks noChangeArrowheads="1"/>
          </p:cNvSpPr>
          <p:nvPr/>
        </p:nvSpPr>
        <p:spPr bwMode="auto">
          <a:xfrm>
            <a:off x="107950" y="6092825"/>
            <a:ext cx="863600" cy="288925"/>
          </a:xfrm>
          <a:prstGeom prst="rect">
            <a:avLst/>
          </a:prstGeom>
          <a:gradFill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/>
          </a:gradFill>
          <a:ln w="9525" algn="ctr">
            <a:solidFill>
              <a:srgbClr val="0000FF"/>
            </a:solidFill>
            <a:miter lim="800000"/>
            <a:headEnd type="none" w="sm" len="sm"/>
            <a:tailEnd type="none" w="sm" len="sm"/>
          </a:ln>
        </p:spPr>
        <p:txBody>
          <a:bodyPr wrap="none" lIns="0" tIns="0" rIns="0" bIns="0" anchor="ctr"/>
          <a:lstStyle/>
          <a:p>
            <a:pPr algn="ctr" eaLnBrk="0" hangingPunct="0"/>
            <a:r>
              <a:rPr lang="ru-RU" sz="1100" b="1">
                <a:latin typeface="Arial" pitchFamily="34" charset="0"/>
                <a:cs typeface="Arial" pitchFamily="34" charset="0"/>
              </a:rPr>
              <a:t>Отдел № 9</a:t>
            </a:r>
          </a:p>
        </p:txBody>
      </p:sp>
      <p:sp>
        <p:nvSpPr>
          <p:cNvPr id="4135" name="Rectangle 48"/>
          <p:cNvSpPr>
            <a:spLocks noChangeArrowheads="1"/>
          </p:cNvSpPr>
          <p:nvPr/>
        </p:nvSpPr>
        <p:spPr bwMode="auto">
          <a:xfrm>
            <a:off x="107950" y="6453188"/>
            <a:ext cx="863600" cy="288925"/>
          </a:xfrm>
          <a:prstGeom prst="rect">
            <a:avLst/>
          </a:prstGeom>
          <a:gradFill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/>
          </a:gradFill>
          <a:ln w="9525" algn="ctr">
            <a:solidFill>
              <a:srgbClr val="0000FF"/>
            </a:solidFill>
            <a:miter lim="800000"/>
            <a:headEnd type="none" w="sm" len="sm"/>
            <a:tailEnd type="none" w="sm" len="sm"/>
          </a:ln>
        </p:spPr>
        <p:txBody>
          <a:bodyPr wrap="none" lIns="0" tIns="0" rIns="0" bIns="0" anchor="ctr"/>
          <a:lstStyle/>
          <a:p>
            <a:pPr algn="ctr" eaLnBrk="0" hangingPunct="0"/>
            <a:r>
              <a:rPr lang="ru-RU" sz="1100" b="1">
                <a:latin typeface="Arial" pitchFamily="34" charset="0"/>
                <a:cs typeface="Arial" pitchFamily="34" charset="0"/>
              </a:rPr>
              <a:t>Отдел № 10</a:t>
            </a:r>
          </a:p>
        </p:txBody>
      </p:sp>
      <p:sp>
        <p:nvSpPr>
          <p:cNvPr id="4136" name="Rectangle 48"/>
          <p:cNvSpPr>
            <a:spLocks noChangeArrowheads="1"/>
          </p:cNvSpPr>
          <p:nvPr/>
        </p:nvSpPr>
        <p:spPr bwMode="auto">
          <a:xfrm>
            <a:off x="1258888" y="4941888"/>
            <a:ext cx="1009650" cy="287337"/>
          </a:xfrm>
          <a:prstGeom prst="rect">
            <a:avLst/>
          </a:prstGeom>
          <a:gradFill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/>
          </a:gradFill>
          <a:ln w="9525" algn="ctr">
            <a:solidFill>
              <a:srgbClr val="0000FF"/>
            </a:solidFill>
            <a:miter lim="800000"/>
            <a:headEnd type="none" w="sm" len="sm"/>
            <a:tailEnd type="none" w="sm" len="sm"/>
          </a:ln>
        </p:spPr>
        <p:txBody>
          <a:bodyPr wrap="none" lIns="0" tIns="0" rIns="0" bIns="0" anchor="ctr"/>
          <a:lstStyle/>
          <a:p>
            <a:pPr algn="ctr" eaLnBrk="0" hangingPunct="0"/>
            <a:r>
              <a:rPr lang="ru-RU" sz="1100" b="1">
                <a:latin typeface="Arial" pitchFamily="34" charset="0"/>
                <a:cs typeface="Arial" pitchFamily="34" charset="0"/>
              </a:rPr>
              <a:t>Отдел № 11</a:t>
            </a:r>
          </a:p>
        </p:txBody>
      </p:sp>
      <p:sp>
        <p:nvSpPr>
          <p:cNvPr id="4137" name="Rectangle 48"/>
          <p:cNvSpPr>
            <a:spLocks noChangeArrowheads="1"/>
          </p:cNvSpPr>
          <p:nvPr/>
        </p:nvSpPr>
        <p:spPr bwMode="auto">
          <a:xfrm>
            <a:off x="1258888" y="5373688"/>
            <a:ext cx="1009650" cy="287337"/>
          </a:xfrm>
          <a:prstGeom prst="rect">
            <a:avLst/>
          </a:prstGeom>
          <a:gradFill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/>
          </a:gradFill>
          <a:ln w="9525" algn="ctr">
            <a:solidFill>
              <a:srgbClr val="0000FF"/>
            </a:solidFill>
            <a:miter lim="800000"/>
            <a:headEnd type="none" w="sm" len="sm"/>
            <a:tailEnd type="none" w="sm" len="sm"/>
          </a:ln>
        </p:spPr>
        <p:txBody>
          <a:bodyPr wrap="none" lIns="0" tIns="0" rIns="0" bIns="0" anchor="ctr"/>
          <a:lstStyle/>
          <a:p>
            <a:pPr algn="ctr" eaLnBrk="0" hangingPunct="0"/>
            <a:r>
              <a:rPr lang="ru-RU" sz="1100" b="1">
                <a:latin typeface="Arial" pitchFamily="34" charset="0"/>
                <a:cs typeface="Arial" pitchFamily="34" charset="0"/>
              </a:rPr>
              <a:t>Отдел № 12</a:t>
            </a:r>
          </a:p>
        </p:txBody>
      </p:sp>
      <p:sp>
        <p:nvSpPr>
          <p:cNvPr id="4138" name="Rectangle 48"/>
          <p:cNvSpPr>
            <a:spLocks noChangeArrowheads="1"/>
          </p:cNvSpPr>
          <p:nvPr/>
        </p:nvSpPr>
        <p:spPr bwMode="auto">
          <a:xfrm>
            <a:off x="1258888" y="5732463"/>
            <a:ext cx="1009650" cy="288925"/>
          </a:xfrm>
          <a:prstGeom prst="rect">
            <a:avLst/>
          </a:prstGeom>
          <a:gradFill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/>
          </a:gradFill>
          <a:ln w="9525" algn="ctr">
            <a:solidFill>
              <a:srgbClr val="0000FF"/>
            </a:solidFill>
            <a:miter lim="800000"/>
            <a:headEnd type="none" w="sm" len="sm"/>
            <a:tailEnd type="none" w="sm" len="sm"/>
          </a:ln>
        </p:spPr>
        <p:txBody>
          <a:bodyPr wrap="none" lIns="0" tIns="0" rIns="0" bIns="0" anchor="ctr"/>
          <a:lstStyle/>
          <a:p>
            <a:pPr algn="ctr" eaLnBrk="0" hangingPunct="0"/>
            <a:r>
              <a:rPr lang="ru-RU" sz="1100" b="1">
                <a:latin typeface="Arial" pitchFamily="34" charset="0"/>
                <a:cs typeface="Arial" pitchFamily="34" charset="0"/>
              </a:rPr>
              <a:t>Отдел № 13</a:t>
            </a:r>
          </a:p>
        </p:txBody>
      </p:sp>
      <p:sp>
        <p:nvSpPr>
          <p:cNvPr id="4139" name="Rectangle 48"/>
          <p:cNvSpPr>
            <a:spLocks noChangeArrowheads="1"/>
          </p:cNvSpPr>
          <p:nvPr/>
        </p:nvSpPr>
        <p:spPr bwMode="auto">
          <a:xfrm>
            <a:off x="1258888" y="6092825"/>
            <a:ext cx="1009650" cy="288925"/>
          </a:xfrm>
          <a:prstGeom prst="rect">
            <a:avLst/>
          </a:prstGeom>
          <a:gradFill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/>
          </a:gradFill>
          <a:ln w="9525" algn="ctr">
            <a:solidFill>
              <a:srgbClr val="0000FF"/>
            </a:solidFill>
            <a:miter lim="800000"/>
            <a:headEnd type="none" w="sm" len="sm"/>
            <a:tailEnd type="none" w="sm" len="sm"/>
          </a:ln>
        </p:spPr>
        <p:txBody>
          <a:bodyPr wrap="none" lIns="0" tIns="0" rIns="0" bIns="0" anchor="ctr"/>
          <a:lstStyle/>
          <a:p>
            <a:pPr algn="ctr" eaLnBrk="0" hangingPunct="0"/>
            <a:r>
              <a:rPr lang="ru-RU" sz="1100" b="1">
                <a:latin typeface="Arial" pitchFamily="34" charset="0"/>
                <a:cs typeface="Arial" pitchFamily="34" charset="0"/>
              </a:rPr>
              <a:t>Отдел № 14</a:t>
            </a:r>
          </a:p>
        </p:txBody>
      </p:sp>
      <p:sp>
        <p:nvSpPr>
          <p:cNvPr id="4140" name="Rectangle 48"/>
          <p:cNvSpPr>
            <a:spLocks noChangeArrowheads="1"/>
          </p:cNvSpPr>
          <p:nvPr/>
        </p:nvSpPr>
        <p:spPr bwMode="auto">
          <a:xfrm>
            <a:off x="1258888" y="6453188"/>
            <a:ext cx="1009650" cy="288925"/>
          </a:xfrm>
          <a:prstGeom prst="rect">
            <a:avLst/>
          </a:prstGeom>
          <a:gradFill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/>
          </a:gradFill>
          <a:ln w="9525" algn="ctr">
            <a:solidFill>
              <a:srgbClr val="0000FF"/>
            </a:solidFill>
            <a:miter lim="800000"/>
            <a:headEnd type="none" w="sm" len="sm"/>
            <a:tailEnd type="none" w="sm" len="sm"/>
          </a:ln>
        </p:spPr>
        <p:txBody>
          <a:bodyPr wrap="none" lIns="0" tIns="0" rIns="0" bIns="0" anchor="ctr"/>
          <a:lstStyle/>
          <a:p>
            <a:pPr algn="ctr" eaLnBrk="0" hangingPunct="0"/>
            <a:r>
              <a:rPr lang="ru-RU" sz="1100" b="1">
                <a:latin typeface="Arial" pitchFamily="34" charset="0"/>
                <a:cs typeface="Arial" pitchFamily="34" charset="0"/>
              </a:rPr>
              <a:t>Отдел № 15</a:t>
            </a:r>
          </a:p>
        </p:txBody>
      </p:sp>
      <p:cxnSp>
        <p:nvCxnSpPr>
          <p:cNvPr id="4141" name="Прямая со стрелкой 112"/>
          <p:cNvCxnSpPr>
            <a:cxnSpLocks noChangeShapeType="1"/>
          </p:cNvCxnSpPr>
          <p:nvPr/>
        </p:nvCxnSpPr>
        <p:spPr bwMode="auto">
          <a:xfrm flipH="1">
            <a:off x="971550" y="3213100"/>
            <a:ext cx="144463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142" name="Прямая со стрелкой 116"/>
          <p:cNvCxnSpPr>
            <a:cxnSpLocks noChangeShapeType="1"/>
            <a:endCxn id="4127" idx="3"/>
          </p:cNvCxnSpPr>
          <p:nvPr/>
        </p:nvCxnSpPr>
        <p:spPr bwMode="auto">
          <a:xfrm flipH="1">
            <a:off x="971550" y="3573463"/>
            <a:ext cx="144463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143" name="Прямая со стрелкой 118"/>
          <p:cNvCxnSpPr>
            <a:cxnSpLocks noChangeShapeType="1"/>
            <a:endCxn id="4128" idx="3"/>
          </p:cNvCxnSpPr>
          <p:nvPr/>
        </p:nvCxnSpPr>
        <p:spPr bwMode="auto">
          <a:xfrm flipH="1">
            <a:off x="971550" y="3933825"/>
            <a:ext cx="144463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144" name="Прямая со стрелкой 120"/>
          <p:cNvCxnSpPr>
            <a:cxnSpLocks noChangeShapeType="1"/>
            <a:endCxn id="4129" idx="3"/>
          </p:cNvCxnSpPr>
          <p:nvPr/>
        </p:nvCxnSpPr>
        <p:spPr bwMode="auto">
          <a:xfrm flipH="1">
            <a:off x="971550" y="4292600"/>
            <a:ext cx="144463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145" name="Прямая со стрелкой 124"/>
          <p:cNvCxnSpPr>
            <a:cxnSpLocks noChangeShapeType="1"/>
            <a:endCxn id="4130" idx="3"/>
          </p:cNvCxnSpPr>
          <p:nvPr/>
        </p:nvCxnSpPr>
        <p:spPr bwMode="auto">
          <a:xfrm flipH="1">
            <a:off x="971550" y="4652963"/>
            <a:ext cx="144463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146" name="Прямая со стрелкой 126"/>
          <p:cNvCxnSpPr>
            <a:cxnSpLocks noChangeShapeType="1"/>
            <a:endCxn id="4131" idx="3"/>
          </p:cNvCxnSpPr>
          <p:nvPr/>
        </p:nvCxnSpPr>
        <p:spPr bwMode="auto">
          <a:xfrm flipH="1">
            <a:off x="971550" y="5013325"/>
            <a:ext cx="144463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147" name="Прямая со стрелкой 128"/>
          <p:cNvCxnSpPr>
            <a:cxnSpLocks noChangeShapeType="1"/>
            <a:endCxn id="4132" idx="3"/>
          </p:cNvCxnSpPr>
          <p:nvPr/>
        </p:nvCxnSpPr>
        <p:spPr bwMode="auto">
          <a:xfrm flipH="1" flipV="1">
            <a:off x="971550" y="5445125"/>
            <a:ext cx="144463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148" name="Прямая со стрелкой 130"/>
          <p:cNvCxnSpPr>
            <a:cxnSpLocks noChangeShapeType="1"/>
            <a:endCxn id="4133" idx="3"/>
          </p:cNvCxnSpPr>
          <p:nvPr/>
        </p:nvCxnSpPr>
        <p:spPr bwMode="auto">
          <a:xfrm flipH="1">
            <a:off x="971550" y="5805488"/>
            <a:ext cx="144463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149" name="Прямая со стрелкой 132"/>
          <p:cNvCxnSpPr>
            <a:cxnSpLocks noChangeShapeType="1"/>
            <a:endCxn id="4134" idx="3"/>
          </p:cNvCxnSpPr>
          <p:nvPr/>
        </p:nvCxnSpPr>
        <p:spPr bwMode="auto">
          <a:xfrm flipH="1">
            <a:off x="971550" y="6237288"/>
            <a:ext cx="144463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150" name="Прямая со стрелкой 142"/>
          <p:cNvCxnSpPr>
            <a:cxnSpLocks noChangeShapeType="1"/>
            <a:endCxn id="4135" idx="3"/>
          </p:cNvCxnSpPr>
          <p:nvPr/>
        </p:nvCxnSpPr>
        <p:spPr bwMode="auto">
          <a:xfrm flipH="1">
            <a:off x="971550" y="6597650"/>
            <a:ext cx="144463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151" name="Прямая со стрелкой 144"/>
          <p:cNvCxnSpPr>
            <a:cxnSpLocks noChangeShapeType="1"/>
          </p:cNvCxnSpPr>
          <p:nvPr/>
        </p:nvCxnSpPr>
        <p:spPr bwMode="auto">
          <a:xfrm>
            <a:off x="1116013" y="5084763"/>
            <a:ext cx="144462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152" name="Прямая со стрелкой 146"/>
          <p:cNvCxnSpPr>
            <a:cxnSpLocks noChangeShapeType="1"/>
          </p:cNvCxnSpPr>
          <p:nvPr/>
        </p:nvCxnSpPr>
        <p:spPr bwMode="auto">
          <a:xfrm>
            <a:off x="1116013" y="5445125"/>
            <a:ext cx="142875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153" name="Прямая со стрелкой 156"/>
          <p:cNvCxnSpPr>
            <a:cxnSpLocks noChangeShapeType="1"/>
            <a:endCxn id="4112" idx="1"/>
          </p:cNvCxnSpPr>
          <p:nvPr/>
        </p:nvCxnSpPr>
        <p:spPr bwMode="auto">
          <a:xfrm flipV="1">
            <a:off x="1116013" y="3068576"/>
            <a:ext cx="142875" cy="62"/>
          </a:xfrm>
          <a:prstGeom prst="straightConnector1">
            <a:avLst/>
          </a:prstGeom>
          <a:noFill/>
          <a:ln w="9525" algn="ctr">
            <a:solidFill>
              <a:srgbClr val="0000FF"/>
            </a:solidFill>
            <a:round/>
            <a:headEnd/>
            <a:tailEnd type="arrow" w="med" len="med"/>
          </a:ln>
        </p:spPr>
      </p:cxnSp>
      <p:cxnSp>
        <p:nvCxnSpPr>
          <p:cNvPr id="4154" name="Прямая со стрелкой 168"/>
          <p:cNvCxnSpPr>
            <a:cxnSpLocks noChangeShapeType="1"/>
            <a:endCxn id="4113" idx="1"/>
          </p:cNvCxnSpPr>
          <p:nvPr/>
        </p:nvCxnSpPr>
        <p:spPr bwMode="auto">
          <a:xfrm>
            <a:off x="1116013" y="4437063"/>
            <a:ext cx="142875" cy="0"/>
          </a:xfrm>
          <a:prstGeom prst="straightConnector1">
            <a:avLst/>
          </a:prstGeom>
          <a:noFill/>
          <a:ln w="9525" algn="ctr">
            <a:solidFill>
              <a:srgbClr val="0000FF"/>
            </a:solidFill>
            <a:round/>
            <a:headEnd/>
            <a:tailEnd type="arrow" w="med" len="med"/>
          </a:ln>
        </p:spPr>
      </p:cxnSp>
      <p:cxnSp>
        <p:nvCxnSpPr>
          <p:cNvPr id="4155" name="Прямая со стрелкой 172"/>
          <p:cNvCxnSpPr>
            <a:cxnSpLocks noChangeShapeType="1"/>
            <a:endCxn id="4138" idx="1"/>
          </p:cNvCxnSpPr>
          <p:nvPr/>
        </p:nvCxnSpPr>
        <p:spPr bwMode="auto">
          <a:xfrm>
            <a:off x="1116013" y="5876925"/>
            <a:ext cx="142875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156" name="Прямая со стрелкой 174"/>
          <p:cNvCxnSpPr>
            <a:cxnSpLocks noChangeShapeType="1"/>
            <a:endCxn id="4139" idx="1"/>
          </p:cNvCxnSpPr>
          <p:nvPr/>
        </p:nvCxnSpPr>
        <p:spPr bwMode="auto">
          <a:xfrm>
            <a:off x="1116013" y="6237288"/>
            <a:ext cx="142875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157" name="Прямая со стрелкой 176"/>
          <p:cNvCxnSpPr>
            <a:cxnSpLocks noChangeShapeType="1"/>
            <a:endCxn id="4140" idx="1"/>
          </p:cNvCxnSpPr>
          <p:nvPr/>
        </p:nvCxnSpPr>
        <p:spPr bwMode="auto">
          <a:xfrm>
            <a:off x="1116013" y="6597650"/>
            <a:ext cx="142875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158" name="Прямая соединительная линия 188"/>
          <p:cNvCxnSpPr>
            <a:cxnSpLocks noChangeShapeType="1"/>
          </p:cNvCxnSpPr>
          <p:nvPr/>
        </p:nvCxnSpPr>
        <p:spPr bwMode="auto">
          <a:xfrm>
            <a:off x="2627313" y="2852738"/>
            <a:ext cx="0" cy="2160587"/>
          </a:xfrm>
          <a:prstGeom prst="line">
            <a:avLst/>
          </a:prstGeom>
          <a:noFill/>
          <a:ln w="9525" algn="ctr">
            <a:solidFill>
              <a:srgbClr val="0000FF"/>
            </a:solidFill>
            <a:round/>
            <a:headEnd/>
            <a:tailEnd/>
          </a:ln>
        </p:spPr>
      </p:cxnSp>
      <p:cxnSp>
        <p:nvCxnSpPr>
          <p:cNvPr id="4159" name="Прямая со стрелкой 194"/>
          <p:cNvCxnSpPr>
            <a:cxnSpLocks noChangeShapeType="1"/>
          </p:cNvCxnSpPr>
          <p:nvPr/>
        </p:nvCxnSpPr>
        <p:spPr bwMode="auto">
          <a:xfrm>
            <a:off x="2627313" y="5013325"/>
            <a:ext cx="215900" cy="0"/>
          </a:xfrm>
          <a:prstGeom prst="straightConnector1">
            <a:avLst/>
          </a:prstGeom>
          <a:noFill/>
          <a:ln w="9525" algn="ctr">
            <a:solidFill>
              <a:srgbClr val="0000FF"/>
            </a:solidFill>
            <a:round/>
            <a:headEnd/>
            <a:tailEnd type="arrow" w="med" len="med"/>
          </a:ln>
        </p:spPr>
      </p:cxnSp>
      <p:cxnSp>
        <p:nvCxnSpPr>
          <p:cNvPr id="4160" name="Прямая со стрелкой 199"/>
          <p:cNvCxnSpPr>
            <a:cxnSpLocks noChangeShapeType="1"/>
          </p:cNvCxnSpPr>
          <p:nvPr/>
        </p:nvCxnSpPr>
        <p:spPr bwMode="auto">
          <a:xfrm>
            <a:off x="1116013" y="3573463"/>
            <a:ext cx="142875" cy="0"/>
          </a:xfrm>
          <a:prstGeom prst="straightConnector1">
            <a:avLst/>
          </a:prstGeom>
          <a:noFill/>
          <a:ln w="9525" algn="ctr">
            <a:solidFill>
              <a:srgbClr val="0000FF"/>
            </a:solidFill>
            <a:round/>
            <a:headEnd/>
            <a:tailEnd type="arrow" w="med" len="med"/>
          </a:ln>
        </p:spPr>
      </p:cxnSp>
      <p:cxnSp>
        <p:nvCxnSpPr>
          <p:cNvPr id="4161" name="Прямая со стрелкой 205"/>
          <p:cNvCxnSpPr>
            <a:cxnSpLocks noChangeShapeType="1"/>
            <a:endCxn id="4107" idx="1"/>
          </p:cNvCxnSpPr>
          <p:nvPr/>
        </p:nvCxnSpPr>
        <p:spPr bwMode="auto">
          <a:xfrm flipV="1">
            <a:off x="2627313" y="3213100"/>
            <a:ext cx="215900" cy="0"/>
          </a:xfrm>
          <a:prstGeom prst="straightConnector1">
            <a:avLst/>
          </a:prstGeom>
          <a:noFill/>
          <a:ln w="9525" algn="ctr">
            <a:solidFill>
              <a:srgbClr val="0000FF"/>
            </a:solidFill>
            <a:round/>
            <a:headEnd/>
            <a:tailEnd type="arrow" w="med" len="med"/>
          </a:ln>
        </p:spPr>
      </p:cxnSp>
      <p:cxnSp>
        <p:nvCxnSpPr>
          <p:cNvPr id="4162" name="Прямая со стрелкой 223"/>
          <p:cNvCxnSpPr>
            <a:cxnSpLocks noChangeShapeType="1"/>
          </p:cNvCxnSpPr>
          <p:nvPr/>
        </p:nvCxnSpPr>
        <p:spPr bwMode="auto">
          <a:xfrm>
            <a:off x="4643438" y="2062163"/>
            <a:ext cx="0" cy="214312"/>
          </a:xfrm>
          <a:prstGeom prst="straightConnector1">
            <a:avLst/>
          </a:prstGeom>
          <a:noFill/>
          <a:ln w="22225" algn="ctr">
            <a:solidFill>
              <a:srgbClr val="0000FF"/>
            </a:solidFill>
            <a:round/>
            <a:headEnd/>
            <a:tailEnd type="arrow" w="med" len="med"/>
          </a:ln>
        </p:spPr>
      </p:cxnSp>
      <p:cxnSp>
        <p:nvCxnSpPr>
          <p:cNvPr id="4163" name="Прямая соединительная линия 253"/>
          <p:cNvCxnSpPr>
            <a:cxnSpLocks noChangeShapeType="1"/>
          </p:cNvCxnSpPr>
          <p:nvPr/>
        </p:nvCxnSpPr>
        <p:spPr bwMode="auto">
          <a:xfrm>
            <a:off x="4859338" y="2852738"/>
            <a:ext cx="0" cy="2305050"/>
          </a:xfrm>
          <a:prstGeom prst="line">
            <a:avLst/>
          </a:prstGeom>
          <a:noFill/>
          <a:ln w="9525" algn="ctr">
            <a:solidFill>
              <a:srgbClr val="0000FF"/>
            </a:solidFill>
            <a:round/>
            <a:headEnd/>
            <a:tailEnd/>
          </a:ln>
        </p:spPr>
      </p:cxnSp>
      <p:cxnSp>
        <p:nvCxnSpPr>
          <p:cNvPr id="4164" name="Прямая со стрелкой 262"/>
          <p:cNvCxnSpPr>
            <a:cxnSpLocks noChangeShapeType="1"/>
          </p:cNvCxnSpPr>
          <p:nvPr/>
        </p:nvCxnSpPr>
        <p:spPr bwMode="auto">
          <a:xfrm>
            <a:off x="4859338" y="3284538"/>
            <a:ext cx="358775" cy="0"/>
          </a:xfrm>
          <a:prstGeom prst="straightConnector1">
            <a:avLst/>
          </a:prstGeom>
          <a:noFill/>
          <a:ln w="9525" algn="ctr">
            <a:solidFill>
              <a:srgbClr val="0000FF"/>
            </a:solidFill>
            <a:round/>
            <a:headEnd/>
            <a:tailEnd type="arrow" w="med" len="med"/>
          </a:ln>
        </p:spPr>
      </p:cxnSp>
      <p:cxnSp>
        <p:nvCxnSpPr>
          <p:cNvPr id="4165" name="Прямая со стрелкой 264"/>
          <p:cNvCxnSpPr>
            <a:cxnSpLocks noChangeShapeType="1"/>
          </p:cNvCxnSpPr>
          <p:nvPr/>
        </p:nvCxnSpPr>
        <p:spPr bwMode="auto">
          <a:xfrm>
            <a:off x="4859338" y="4292600"/>
            <a:ext cx="358775" cy="0"/>
          </a:xfrm>
          <a:prstGeom prst="straightConnector1">
            <a:avLst/>
          </a:prstGeom>
          <a:noFill/>
          <a:ln w="9525" algn="ctr">
            <a:solidFill>
              <a:srgbClr val="0000FF"/>
            </a:solidFill>
            <a:round/>
            <a:headEnd/>
            <a:tailEnd type="arrow" w="med" len="med"/>
          </a:ln>
        </p:spPr>
      </p:cxnSp>
      <p:cxnSp>
        <p:nvCxnSpPr>
          <p:cNvPr id="4166" name="Прямая соединительная линия 275"/>
          <p:cNvCxnSpPr>
            <a:cxnSpLocks noChangeShapeType="1"/>
          </p:cNvCxnSpPr>
          <p:nvPr/>
        </p:nvCxnSpPr>
        <p:spPr bwMode="auto">
          <a:xfrm>
            <a:off x="7019925" y="2852738"/>
            <a:ext cx="0" cy="2016125"/>
          </a:xfrm>
          <a:prstGeom prst="line">
            <a:avLst/>
          </a:prstGeom>
          <a:noFill/>
          <a:ln w="9525" algn="ctr">
            <a:solidFill>
              <a:srgbClr val="0000FF"/>
            </a:solidFill>
            <a:round/>
            <a:headEnd/>
            <a:tailEnd/>
          </a:ln>
        </p:spPr>
      </p:cxnSp>
      <p:cxnSp>
        <p:nvCxnSpPr>
          <p:cNvPr id="4167" name="Прямая со стрелкой 279"/>
          <p:cNvCxnSpPr>
            <a:cxnSpLocks noChangeShapeType="1"/>
          </p:cNvCxnSpPr>
          <p:nvPr/>
        </p:nvCxnSpPr>
        <p:spPr bwMode="auto">
          <a:xfrm>
            <a:off x="4859338" y="5157788"/>
            <a:ext cx="358775" cy="0"/>
          </a:xfrm>
          <a:prstGeom prst="straightConnector1">
            <a:avLst/>
          </a:prstGeom>
          <a:noFill/>
          <a:ln w="9525" algn="ctr">
            <a:solidFill>
              <a:srgbClr val="0000FF"/>
            </a:solidFill>
            <a:round/>
            <a:headEnd/>
            <a:tailEnd type="arrow" w="med" len="med"/>
          </a:ln>
        </p:spPr>
      </p:cxnSp>
      <p:cxnSp>
        <p:nvCxnSpPr>
          <p:cNvPr id="4168" name="Прямая со стрелкой 281"/>
          <p:cNvCxnSpPr>
            <a:cxnSpLocks noChangeShapeType="1"/>
          </p:cNvCxnSpPr>
          <p:nvPr/>
        </p:nvCxnSpPr>
        <p:spPr bwMode="auto">
          <a:xfrm>
            <a:off x="7019925" y="3284538"/>
            <a:ext cx="144463" cy="0"/>
          </a:xfrm>
          <a:prstGeom prst="straightConnector1">
            <a:avLst/>
          </a:prstGeom>
          <a:noFill/>
          <a:ln w="9525" algn="ctr">
            <a:solidFill>
              <a:srgbClr val="0000FF"/>
            </a:solidFill>
            <a:round/>
            <a:headEnd/>
            <a:tailEnd type="arrow" w="med" len="med"/>
          </a:ln>
        </p:spPr>
      </p:cxnSp>
      <p:cxnSp>
        <p:nvCxnSpPr>
          <p:cNvPr id="4169" name="Прямая со стрелкой 282"/>
          <p:cNvCxnSpPr>
            <a:cxnSpLocks noChangeShapeType="1"/>
          </p:cNvCxnSpPr>
          <p:nvPr/>
        </p:nvCxnSpPr>
        <p:spPr bwMode="auto">
          <a:xfrm>
            <a:off x="7019925" y="4149725"/>
            <a:ext cx="144463" cy="0"/>
          </a:xfrm>
          <a:prstGeom prst="straightConnector1">
            <a:avLst/>
          </a:prstGeom>
          <a:noFill/>
          <a:ln w="9525" algn="ctr">
            <a:solidFill>
              <a:srgbClr val="0000FF"/>
            </a:solidFill>
            <a:round/>
            <a:headEnd/>
            <a:tailEnd type="arrow" w="med" len="med"/>
          </a:ln>
        </p:spPr>
      </p:cxnSp>
      <p:cxnSp>
        <p:nvCxnSpPr>
          <p:cNvPr id="4170" name="Прямая со стрелкой 284"/>
          <p:cNvCxnSpPr>
            <a:cxnSpLocks noChangeShapeType="1"/>
          </p:cNvCxnSpPr>
          <p:nvPr/>
        </p:nvCxnSpPr>
        <p:spPr bwMode="auto">
          <a:xfrm>
            <a:off x="7019925" y="4868863"/>
            <a:ext cx="215900" cy="0"/>
          </a:xfrm>
          <a:prstGeom prst="straightConnector1">
            <a:avLst/>
          </a:prstGeom>
          <a:noFill/>
          <a:ln w="9525" algn="ctr">
            <a:solidFill>
              <a:srgbClr val="0000FF"/>
            </a:solidFill>
            <a:round/>
            <a:headEnd/>
            <a:tailEnd type="arrow" w="med" len="med"/>
          </a:ln>
        </p:spPr>
      </p:cxnSp>
      <p:cxnSp>
        <p:nvCxnSpPr>
          <p:cNvPr id="4171" name="Прямая со стрелкой 292"/>
          <p:cNvCxnSpPr>
            <a:cxnSpLocks noChangeShapeType="1"/>
          </p:cNvCxnSpPr>
          <p:nvPr/>
        </p:nvCxnSpPr>
        <p:spPr bwMode="auto">
          <a:xfrm flipH="1">
            <a:off x="8604250" y="6524625"/>
            <a:ext cx="288925" cy="0"/>
          </a:xfrm>
          <a:prstGeom prst="straightConnector1">
            <a:avLst/>
          </a:prstGeom>
          <a:noFill/>
          <a:ln w="19050" algn="ctr">
            <a:solidFill>
              <a:srgbClr val="0000FF"/>
            </a:solidFill>
            <a:round/>
            <a:headEnd/>
            <a:tailEnd type="arrow" w="med" len="med"/>
          </a:ln>
        </p:spPr>
      </p:cxnSp>
      <p:cxnSp>
        <p:nvCxnSpPr>
          <p:cNvPr id="4172" name="Прямая со стрелкой 302"/>
          <p:cNvCxnSpPr>
            <a:cxnSpLocks noChangeShapeType="1"/>
          </p:cNvCxnSpPr>
          <p:nvPr/>
        </p:nvCxnSpPr>
        <p:spPr bwMode="auto">
          <a:xfrm>
            <a:off x="7019925" y="1773238"/>
            <a:ext cx="215900" cy="0"/>
          </a:xfrm>
          <a:prstGeom prst="straightConnector1">
            <a:avLst/>
          </a:prstGeom>
          <a:noFill/>
          <a:ln w="9525" algn="ctr">
            <a:solidFill>
              <a:srgbClr val="0000FF"/>
            </a:solidFill>
            <a:round/>
            <a:headEnd/>
            <a:tailEnd type="arrow" w="med" len="med"/>
          </a:ln>
        </p:spPr>
      </p:cxnSp>
      <p:cxnSp>
        <p:nvCxnSpPr>
          <p:cNvPr id="4173" name="Прямая со стрелкой 306"/>
          <p:cNvCxnSpPr>
            <a:cxnSpLocks noChangeShapeType="1"/>
          </p:cNvCxnSpPr>
          <p:nvPr/>
        </p:nvCxnSpPr>
        <p:spPr bwMode="auto">
          <a:xfrm>
            <a:off x="1331913" y="2276475"/>
            <a:ext cx="0" cy="144463"/>
          </a:xfrm>
          <a:prstGeom prst="straightConnector1">
            <a:avLst/>
          </a:prstGeom>
          <a:noFill/>
          <a:ln w="19050" algn="ctr">
            <a:solidFill>
              <a:srgbClr val="0000FF"/>
            </a:solidFill>
            <a:round/>
            <a:headEnd/>
            <a:tailEnd type="arrow" w="med" len="med"/>
          </a:ln>
        </p:spPr>
      </p:cxnSp>
      <p:cxnSp>
        <p:nvCxnSpPr>
          <p:cNvPr id="4174" name="Прямая со стрелкой 310"/>
          <p:cNvCxnSpPr>
            <a:cxnSpLocks noChangeShapeType="1"/>
          </p:cNvCxnSpPr>
          <p:nvPr/>
        </p:nvCxnSpPr>
        <p:spPr bwMode="auto">
          <a:xfrm>
            <a:off x="3563938" y="2276475"/>
            <a:ext cx="0" cy="144463"/>
          </a:xfrm>
          <a:prstGeom prst="straightConnector1">
            <a:avLst/>
          </a:prstGeom>
          <a:noFill/>
          <a:ln w="19050" algn="ctr">
            <a:solidFill>
              <a:srgbClr val="0000FF"/>
            </a:solidFill>
            <a:round/>
            <a:headEnd/>
            <a:tailEnd type="arrow" w="med" len="med"/>
          </a:ln>
        </p:spPr>
      </p:cxnSp>
      <p:cxnSp>
        <p:nvCxnSpPr>
          <p:cNvPr id="4175" name="Прямая со стрелкой 312"/>
          <p:cNvCxnSpPr>
            <a:cxnSpLocks noChangeShapeType="1"/>
          </p:cNvCxnSpPr>
          <p:nvPr/>
        </p:nvCxnSpPr>
        <p:spPr bwMode="auto">
          <a:xfrm>
            <a:off x="5580063" y="2276475"/>
            <a:ext cx="0" cy="144463"/>
          </a:xfrm>
          <a:prstGeom prst="straightConnector1">
            <a:avLst/>
          </a:prstGeom>
          <a:noFill/>
          <a:ln w="19050" algn="ctr">
            <a:solidFill>
              <a:srgbClr val="0000FF"/>
            </a:solidFill>
            <a:round/>
            <a:headEnd/>
            <a:tailEnd type="arrow" w="med" len="med"/>
          </a:ln>
        </p:spPr>
      </p:cxnSp>
      <p:cxnSp>
        <p:nvCxnSpPr>
          <p:cNvPr id="4176" name="Прямая со стрелкой 314"/>
          <p:cNvCxnSpPr>
            <a:cxnSpLocks noChangeShapeType="1"/>
          </p:cNvCxnSpPr>
          <p:nvPr/>
        </p:nvCxnSpPr>
        <p:spPr bwMode="auto">
          <a:xfrm>
            <a:off x="8027988" y="2276475"/>
            <a:ext cx="0" cy="144463"/>
          </a:xfrm>
          <a:prstGeom prst="straightConnector1">
            <a:avLst/>
          </a:prstGeom>
          <a:noFill/>
          <a:ln w="19050" algn="ctr">
            <a:solidFill>
              <a:srgbClr val="0000FF"/>
            </a:solidFill>
            <a:round/>
            <a:headEnd/>
            <a:tailEnd type="arrow" w="med" len="med"/>
          </a:ln>
        </p:spPr>
      </p:cxnSp>
      <p:cxnSp>
        <p:nvCxnSpPr>
          <p:cNvPr id="4177" name="Прямая со стрелкой 322"/>
          <p:cNvCxnSpPr>
            <a:cxnSpLocks noChangeShapeType="1"/>
            <a:endCxn id="4108" idx="1"/>
          </p:cNvCxnSpPr>
          <p:nvPr/>
        </p:nvCxnSpPr>
        <p:spPr bwMode="auto">
          <a:xfrm flipV="1">
            <a:off x="2627313" y="3860800"/>
            <a:ext cx="215900" cy="0"/>
          </a:xfrm>
          <a:prstGeom prst="straightConnector1">
            <a:avLst/>
          </a:prstGeom>
          <a:noFill/>
          <a:ln w="9525" algn="ctr">
            <a:solidFill>
              <a:srgbClr val="0000FF"/>
            </a:solidFill>
            <a:round/>
            <a:headEnd/>
            <a:tailEnd type="arrow" w="med" len="med"/>
          </a:ln>
        </p:spPr>
      </p:cxnSp>
      <p:cxnSp>
        <p:nvCxnSpPr>
          <p:cNvPr id="4178" name="Прямая со стрелкой 327"/>
          <p:cNvCxnSpPr>
            <a:cxnSpLocks noChangeShapeType="1"/>
          </p:cNvCxnSpPr>
          <p:nvPr/>
        </p:nvCxnSpPr>
        <p:spPr bwMode="auto">
          <a:xfrm>
            <a:off x="2627313" y="4365625"/>
            <a:ext cx="215900" cy="0"/>
          </a:xfrm>
          <a:prstGeom prst="straightConnector1">
            <a:avLst/>
          </a:prstGeom>
          <a:noFill/>
          <a:ln w="9525" algn="ctr">
            <a:solidFill>
              <a:srgbClr val="0000FF"/>
            </a:solidFill>
            <a:round/>
            <a:headEnd/>
            <a:tailEnd type="arrow" w="med" len="med"/>
          </a:ln>
        </p:spPr>
      </p:cxnSp>
      <p:cxnSp>
        <p:nvCxnSpPr>
          <p:cNvPr id="4179" name="Прямая со стрелкой 93"/>
          <p:cNvCxnSpPr>
            <a:cxnSpLocks noChangeShapeType="1"/>
          </p:cNvCxnSpPr>
          <p:nvPr/>
        </p:nvCxnSpPr>
        <p:spPr bwMode="auto">
          <a:xfrm flipH="1">
            <a:off x="8604250" y="5589588"/>
            <a:ext cx="288925" cy="0"/>
          </a:xfrm>
          <a:prstGeom prst="straightConnector1">
            <a:avLst/>
          </a:prstGeom>
          <a:noFill/>
          <a:ln w="19050" algn="ctr">
            <a:solidFill>
              <a:srgbClr val="0000FF"/>
            </a:solidFill>
            <a:round/>
            <a:headEnd/>
            <a:tailEnd type="arrow" w="med" len="med"/>
          </a:ln>
        </p:spPr>
      </p:cxnSp>
      <p:pic>
        <p:nvPicPr>
          <p:cNvPr id="4180" name="Picture 137" descr="clip_image0011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908175" cy="908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4181" name="Text Box 18"/>
          <p:cNvSpPr txBox="1">
            <a:spLocks noChangeArrowheads="1"/>
          </p:cNvSpPr>
          <p:nvPr/>
        </p:nvSpPr>
        <p:spPr bwMode="auto">
          <a:xfrm>
            <a:off x="1908175" y="0"/>
            <a:ext cx="7235825" cy="908050"/>
          </a:xfrm>
          <a:prstGeom prst="rect">
            <a:avLst/>
          </a:prstGeom>
          <a:gradFill rotWithShape="1">
            <a:gsLst>
              <a:gs pos="0">
                <a:srgbClr val="8181AB"/>
              </a:gs>
              <a:gs pos="100000">
                <a:srgbClr val="686889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sz="1600">
                <a:latin typeface="Calibri" pitchFamily="34" charset="0"/>
              </a:rPr>
              <a:t> </a:t>
            </a:r>
            <a:r>
              <a:rPr lang="ru-RU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Управление Федерального казначейства по г. Санкт-Петербургу</a:t>
            </a:r>
          </a:p>
        </p:txBody>
      </p:sp>
      <p:sp>
        <p:nvSpPr>
          <p:cNvPr id="4182" name="Прямоугольник 96"/>
          <p:cNvSpPr>
            <a:spLocks noChangeArrowheads="1"/>
          </p:cNvSpPr>
          <p:nvPr/>
        </p:nvSpPr>
        <p:spPr bwMode="auto">
          <a:xfrm>
            <a:off x="7775575" y="692150"/>
            <a:ext cx="136842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www.piter.roskazna.ru</a:t>
            </a:r>
            <a:endParaRPr lang="ru-RU" sz="1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83" name="Прямоугольник 124"/>
          <p:cNvSpPr>
            <a:spLocks noChangeArrowheads="1"/>
          </p:cNvSpPr>
          <p:nvPr/>
        </p:nvSpPr>
        <p:spPr bwMode="auto">
          <a:xfrm>
            <a:off x="2484438" y="908050"/>
            <a:ext cx="41243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b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ОРГАНИЗАЦИОННАЯ СТРУКТУРА</a:t>
            </a:r>
          </a:p>
        </p:txBody>
      </p:sp>
      <p:sp>
        <p:nvSpPr>
          <p:cNvPr id="88" name="Номер слайда 10"/>
          <p:cNvSpPr txBox="1">
            <a:spLocks/>
          </p:cNvSpPr>
          <p:nvPr/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FAB6D51-14E6-4E94-A846-6B4DB16ED924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9"/>
          <p:cNvSpPr txBox="1">
            <a:spLocks noChangeArrowheads="1"/>
          </p:cNvSpPr>
          <p:nvPr/>
        </p:nvSpPr>
        <p:spPr bwMode="auto">
          <a:xfrm>
            <a:off x="0" y="908050"/>
            <a:ext cx="914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Показатели, характеризующие кадровую ситуацию в 2011-2012 годах </a:t>
            </a:r>
          </a:p>
          <a:p>
            <a:pPr algn="ctr"/>
            <a:r>
              <a:rPr lang="ru-RU" b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(основной персонал)</a:t>
            </a:r>
          </a:p>
        </p:txBody>
      </p:sp>
      <p:pic>
        <p:nvPicPr>
          <p:cNvPr id="5123" name="Picture 137" descr="clip_image0011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908175" cy="908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5124" name="Text Box 18"/>
          <p:cNvSpPr txBox="1">
            <a:spLocks noChangeArrowheads="1"/>
          </p:cNvSpPr>
          <p:nvPr/>
        </p:nvSpPr>
        <p:spPr bwMode="auto">
          <a:xfrm>
            <a:off x="1908175" y="0"/>
            <a:ext cx="7235825" cy="908050"/>
          </a:xfrm>
          <a:prstGeom prst="rect">
            <a:avLst/>
          </a:prstGeom>
          <a:gradFill rotWithShape="1">
            <a:gsLst>
              <a:gs pos="0">
                <a:srgbClr val="8181AB"/>
              </a:gs>
              <a:gs pos="100000">
                <a:srgbClr val="686889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sz="1600">
                <a:latin typeface="Calibri" pitchFamily="34" charset="0"/>
              </a:rPr>
              <a:t> </a:t>
            </a:r>
            <a:r>
              <a:rPr lang="ru-RU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Управление Федерального казначейства по г. Санкт-Петербургу</a:t>
            </a:r>
          </a:p>
        </p:txBody>
      </p:sp>
      <p:sp>
        <p:nvSpPr>
          <p:cNvPr id="5125" name="Прямоугольник 12"/>
          <p:cNvSpPr>
            <a:spLocks noChangeArrowheads="1"/>
          </p:cNvSpPr>
          <p:nvPr/>
        </p:nvSpPr>
        <p:spPr bwMode="auto">
          <a:xfrm>
            <a:off x="7775575" y="692150"/>
            <a:ext cx="136842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www.piter.roskazna.ru</a:t>
            </a:r>
            <a:endParaRPr lang="ru-RU" sz="1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Group 78"/>
          <p:cNvGraphicFramePr>
            <a:graphicFrameLocks noGrp="1"/>
          </p:cNvGraphicFramePr>
          <p:nvPr>
            <p:ph idx="1"/>
          </p:nvPr>
        </p:nvGraphicFramePr>
        <p:xfrm>
          <a:off x="179388" y="1557338"/>
          <a:ext cx="8713342" cy="4380601"/>
        </p:xfrm>
        <a:graphic>
          <a:graphicData uri="http://schemas.openxmlformats.org/drawingml/2006/table">
            <a:tbl>
              <a:tblPr/>
              <a:tblGrid>
                <a:gridCol w="464884"/>
                <a:gridCol w="5215415"/>
                <a:gridCol w="907169"/>
                <a:gridCol w="953980"/>
                <a:gridCol w="1171894"/>
              </a:tblGrid>
              <a:tr h="4296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</a:t>
                      </a: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2011 год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2012 год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Изменение, 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</a:tr>
              <a:tr h="31527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Штатная численность основного персонала (единиц)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1031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- 7%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</a:tr>
              <a:tr h="4296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Фактическая численность основного персонала на конец года (единиц)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- 18%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</a:tr>
              <a:tr h="31116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Текучесть кадров 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26,5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28,1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1,6%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</a:tr>
              <a:tr h="25440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проведённых конкурсов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-18,2%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</a:tr>
              <a:tr h="31116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должностей, объявленных на конкурс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74,3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</a:tr>
              <a:tr h="31116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участников  конкурса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-8,7%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</a:tr>
              <a:tr h="31116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победителей конкурса «со стороны»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</a:tr>
              <a:tr h="15027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Величина среднемесячной заработной платы (тыс. руб.)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Управление (основной персонал)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63252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Справочно</a:t>
                      </a: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3252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(за 9 месяцев 2012г.):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3252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- муниципальные служащие Санкт-Петербурга</a:t>
                      </a:r>
                      <a:r>
                        <a:rPr kumimoji="0" lang="en-US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3252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;</a:t>
                      </a:r>
                      <a:endParaRPr kumimoji="0" lang="ru-RU" sz="14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632523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3252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- гражданские служащие органов исполнительной власти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3252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Санкт-Петербурга</a:t>
                      </a:r>
                      <a:r>
                        <a:rPr kumimoji="0" lang="en-US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3252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;</a:t>
                      </a:r>
                      <a:endParaRPr kumimoji="0" lang="ru-RU" sz="14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632523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3252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- в целом по экономике Санкт-Петербурга (без субъектов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3252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малого предпринимательства).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29,0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35,0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3252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41,7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632523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3252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65,2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632523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3252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36,2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</a:tr>
            </a:tbl>
          </a:graphicData>
        </a:graphic>
      </p:graphicFrame>
      <p:cxnSp>
        <p:nvCxnSpPr>
          <p:cNvPr id="9" name="Прямая соединительная линия 8"/>
          <p:cNvCxnSpPr/>
          <p:nvPr/>
        </p:nvCxnSpPr>
        <p:spPr>
          <a:xfrm>
            <a:off x="179388" y="6092825"/>
            <a:ext cx="87137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8893175" y="5949950"/>
            <a:ext cx="0" cy="142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179388" y="5949950"/>
            <a:ext cx="0" cy="1428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3" name="Таблица 32"/>
          <p:cNvGraphicFramePr>
            <a:graphicFrameLocks noGrp="1"/>
          </p:cNvGraphicFramePr>
          <p:nvPr/>
        </p:nvGraphicFramePr>
        <p:xfrm>
          <a:off x="179388" y="6092825"/>
          <a:ext cx="8712967" cy="426720"/>
        </p:xfrm>
        <a:graphic>
          <a:graphicData uri="http://schemas.openxmlformats.org/drawingml/2006/table">
            <a:tbl>
              <a:tblPr/>
              <a:tblGrid>
                <a:gridCol w="435619"/>
                <a:gridCol w="5253012"/>
                <a:gridCol w="936104"/>
                <a:gridCol w="936104"/>
                <a:gridCol w="1152128"/>
              </a:tblGrid>
              <a:tr h="7200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Справочно</a:t>
                      </a: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 Фактическая численность работников категории «рабочие»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-35,3%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</a:tr>
            </a:tbl>
          </a:graphicData>
        </a:graphic>
      </p:graphicFrame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>
          <a:xfrm>
            <a:off x="7452320" y="6597352"/>
            <a:ext cx="1512168" cy="124123"/>
          </a:xfrm>
        </p:spPr>
        <p:txBody>
          <a:bodyPr/>
          <a:lstStyle/>
          <a:p>
            <a:pPr>
              <a:defRPr/>
            </a:pPr>
            <a:fld id="{EFAB6D51-14E6-4E94-A846-6B4DB16ED924}" type="slidenum">
              <a:rPr lang="ru-RU" b="1" smtClean="0">
                <a:solidFill>
                  <a:schemeClr val="tx1"/>
                </a:solidFill>
              </a:rPr>
              <a:pPr>
                <a:defRPr/>
              </a:pPr>
              <a:t>4</a:t>
            </a:fld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7308304" y="6453336"/>
            <a:ext cx="1835696" cy="268139"/>
          </a:xfrm>
        </p:spPr>
        <p:txBody>
          <a:bodyPr/>
          <a:lstStyle/>
          <a:p>
            <a:pPr>
              <a:defRPr/>
            </a:pPr>
            <a:fld id="{806BC54B-0FFF-4EDF-9E3F-6338FCE69D47}" type="slidenum">
              <a:rPr lang="ru-RU" sz="1400" b="1" smtClean="0">
                <a:solidFill>
                  <a:schemeClr val="tx1"/>
                </a:solidFill>
              </a:rPr>
              <a:pPr>
                <a:defRPr/>
              </a:pPr>
              <a:t>5</a:t>
            </a:fld>
            <a:endParaRPr lang="ru-RU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3" name="Диаграмма 2"/>
          <p:cNvGraphicFramePr>
            <a:graphicFrameLocks/>
          </p:cNvGraphicFramePr>
          <p:nvPr/>
        </p:nvGraphicFramePr>
        <p:xfrm>
          <a:off x="107504" y="1556792"/>
          <a:ext cx="4392488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Диаграмма 3"/>
          <p:cNvGraphicFramePr>
            <a:graphicFrameLocks/>
          </p:cNvGraphicFramePr>
          <p:nvPr/>
        </p:nvGraphicFramePr>
        <p:xfrm>
          <a:off x="4586313" y="1571081"/>
          <a:ext cx="4148086" cy="50982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5" name="Picture 137" descr="clip_image0011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1908175" cy="908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6" name="Text Box 18"/>
          <p:cNvSpPr txBox="1">
            <a:spLocks noChangeArrowheads="1"/>
          </p:cNvSpPr>
          <p:nvPr/>
        </p:nvSpPr>
        <p:spPr bwMode="auto">
          <a:xfrm>
            <a:off x="1908175" y="0"/>
            <a:ext cx="7235825" cy="908050"/>
          </a:xfrm>
          <a:prstGeom prst="rect">
            <a:avLst/>
          </a:prstGeom>
          <a:gradFill rotWithShape="1">
            <a:gsLst>
              <a:gs pos="0">
                <a:srgbClr val="8181AB"/>
              </a:gs>
              <a:gs pos="100000">
                <a:srgbClr val="686889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sz="1600">
                <a:latin typeface="Calibri" pitchFamily="34" charset="0"/>
              </a:rPr>
              <a:t> </a:t>
            </a:r>
            <a:r>
              <a:rPr lang="ru-RU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Управление Федерального казначейства по г. Санкт-Петербургу</a:t>
            </a:r>
          </a:p>
        </p:txBody>
      </p:sp>
      <p:sp>
        <p:nvSpPr>
          <p:cNvPr id="7" name="Прямоугольник 9"/>
          <p:cNvSpPr>
            <a:spLocks noChangeArrowheads="1"/>
          </p:cNvSpPr>
          <p:nvPr/>
        </p:nvSpPr>
        <p:spPr bwMode="auto">
          <a:xfrm>
            <a:off x="7775575" y="692150"/>
            <a:ext cx="136842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www.piter.roskazna.ru</a:t>
            </a:r>
            <a:endParaRPr lang="ru-RU" sz="1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1187450" y="908050"/>
            <a:ext cx="68405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b"/>
          <a:lstStyle/>
          <a:p>
            <a:pPr algn="ctr"/>
            <a:r>
              <a:rPr lang="ru-RU" sz="2000" b="1" dirty="0">
                <a:solidFill>
                  <a:schemeClr val="accent2"/>
                </a:solidFill>
                <a:latin typeface="Times New Roman Cyr" pitchFamily="18" charset="0"/>
              </a:rPr>
              <a:t>281 счет открыт в банках на 14.03.2013г.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37" descr="clip_image0011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908175" cy="908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7171" name="Text Box 18"/>
          <p:cNvSpPr txBox="1">
            <a:spLocks noChangeArrowheads="1"/>
          </p:cNvSpPr>
          <p:nvPr/>
        </p:nvSpPr>
        <p:spPr bwMode="auto">
          <a:xfrm>
            <a:off x="1908175" y="0"/>
            <a:ext cx="7235825" cy="908050"/>
          </a:xfrm>
          <a:prstGeom prst="rect">
            <a:avLst/>
          </a:prstGeom>
          <a:gradFill rotWithShape="1">
            <a:gsLst>
              <a:gs pos="0">
                <a:srgbClr val="8181AB"/>
              </a:gs>
              <a:gs pos="100000">
                <a:srgbClr val="686889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sz="1600">
                <a:latin typeface="Calibri" pitchFamily="34" charset="0"/>
              </a:rPr>
              <a:t> </a:t>
            </a:r>
            <a:r>
              <a:rPr lang="ru-RU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Управление Федерального казначейства по г. Санкт-Петербургу</a:t>
            </a:r>
          </a:p>
        </p:txBody>
      </p:sp>
      <p:sp>
        <p:nvSpPr>
          <p:cNvPr id="7172" name="Прямоугольник 6"/>
          <p:cNvSpPr>
            <a:spLocks noChangeArrowheads="1"/>
          </p:cNvSpPr>
          <p:nvPr/>
        </p:nvSpPr>
        <p:spPr bwMode="auto">
          <a:xfrm>
            <a:off x="7775575" y="692150"/>
            <a:ext cx="136842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www.piter.roskazna.ru</a:t>
            </a:r>
            <a:endParaRPr lang="ru-RU" sz="1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3" name="Rectangle 2"/>
          <p:cNvSpPr txBox="1">
            <a:spLocks noChangeArrowheads="1"/>
          </p:cNvSpPr>
          <p:nvPr/>
        </p:nvSpPr>
        <p:spPr bwMode="auto">
          <a:xfrm>
            <a:off x="0" y="981075"/>
            <a:ext cx="914400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</a:rPr>
              <a:t>Количество обслуживаемых клиентов в разрезе полномочий</a:t>
            </a:r>
          </a:p>
          <a:p>
            <a:pPr algn="ctr">
              <a:defRPr/>
            </a:pPr>
            <a:r>
              <a:rPr lang="ru-RU" sz="1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</a:rPr>
              <a:t>(Общее количество клиентов по состоянию на 01.01.2011 – 2 222, на 01.01.2012  – 2 348, на 01.01.2013 – 1 357) </a:t>
            </a:r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6350" y="1417538"/>
          <a:ext cx="8964488" cy="21602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0" y="3573463"/>
            <a:ext cx="8964613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+mj-ea"/>
                <a:cs typeface="+mj-cs"/>
              </a:rPr>
              <a:t>Количество открытых лицевых счетов</a:t>
            </a:r>
            <a:r>
              <a:rPr lang="ru-RU" b="1" dirty="0">
                <a:solidFill>
                  <a:schemeClr val="accent2"/>
                </a:solidFill>
                <a:latin typeface="Times New Roman" pitchFamily="18" charset="0"/>
                <a:ea typeface="+mj-ea"/>
                <a:cs typeface="+mj-cs"/>
              </a:rPr>
              <a:t/>
            </a:r>
            <a:br>
              <a:rPr lang="ru-RU" b="1" dirty="0">
                <a:solidFill>
                  <a:schemeClr val="accent2"/>
                </a:solidFill>
                <a:latin typeface="Times New Roman" pitchFamily="18" charset="0"/>
                <a:ea typeface="+mj-ea"/>
                <a:cs typeface="+mj-cs"/>
              </a:rPr>
            </a:b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+mj-ea"/>
                <a:cs typeface="+mj-cs"/>
              </a:rPr>
              <a:t>(</a:t>
            </a:r>
            <a:r>
              <a:rPr lang="ru-RU" sz="1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+mj-ea"/>
                <a:cs typeface="+mj-cs"/>
              </a:rPr>
              <a:t>Общее количество лицевых счетов по состоянию на 01.01.2011 – 2 720,  01.01.2012 – 3 095, </a:t>
            </a:r>
          </a:p>
          <a:p>
            <a:pPr algn="ctr">
              <a:defRPr/>
            </a:pPr>
            <a:r>
              <a:rPr lang="ru-RU" sz="1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+mj-ea"/>
                <a:cs typeface="+mj-cs"/>
              </a:rPr>
              <a:t>на 01.01.2013 – 2 095)</a:t>
            </a:r>
          </a:p>
        </p:txBody>
      </p:sp>
      <p:graphicFrame>
        <p:nvGraphicFramePr>
          <p:cNvPr id="11" name="Диаграмма 10"/>
          <p:cNvGraphicFramePr/>
          <p:nvPr/>
        </p:nvGraphicFramePr>
        <p:xfrm>
          <a:off x="0" y="3573016"/>
          <a:ext cx="9144000" cy="3168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6BC54B-0FFF-4EDF-9E3F-6338FCE69D47}" type="slidenum">
              <a:rPr lang="ru-RU" sz="1400" b="1" smtClean="0">
                <a:solidFill>
                  <a:schemeClr val="tx1"/>
                </a:solidFill>
              </a:rPr>
              <a:pPr>
                <a:defRPr/>
              </a:pPr>
              <a:t>6</a:t>
            </a:fld>
            <a:endParaRPr lang="ru-RU" sz="1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137" descr="clip_image0011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908175" cy="908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8195" name="Text Box 18"/>
          <p:cNvSpPr txBox="1">
            <a:spLocks noChangeArrowheads="1"/>
          </p:cNvSpPr>
          <p:nvPr/>
        </p:nvSpPr>
        <p:spPr bwMode="auto">
          <a:xfrm>
            <a:off x="1908175" y="0"/>
            <a:ext cx="7235825" cy="908050"/>
          </a:xfrm>
          <a:prstGeom prst="rect">
            <a:avLst/>
          </a:prstGeom>
          <a:gradFill rotWithShape="1">
            <a:gsLst>
              <a:gs pos="0">
                <a:srgbClr val="8181AB"/>
              </a:gs>
              <a:gs pos="100000">
                <a:srgbClr val="686889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sz="1600">
                <a:latin typeface="Calibri" pitchFamily="34" charset="0"/>
              </a:rPr>
              <a:t> </a:t>
            </a:r>
            <a:r>
              <a:rPr lang="ru-RU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Управление Федерального казначейства по г. Санкт-Петербургу</a:t>
            </a:r>
          </a:p>
        </p:txBody>
      </p:sp>
      <p:sp>
        <p:nvSpPr>
          <p:cNvPr id="8196" name="Прямоугольник 11"/>
          <p:cNvSpPr>
            <a:spLocks noChangeArrowheads="1"/>
          </p:cNvSpPr>
          <p:nvPr/>
        </p:nvSpPr>
        <p:spPr bwMode="auto">
          <a:xfrm>
            <a:off x="7775575" y="692150"/>
            <a:ext cx="136842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www.piter.roskazna.ru</a:t>
            </a:r>
            <a:endParaRPr lang="ru-RU" sz="1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7" name="Прямоугольник 12"/>
          <p:cNvSpPr>
            <a:spLocks noChangeArrowheads="1"/>
          </p:cNvSpPr>
          <p:nvPr/>
        </p:nvSpPr>
        <p:spPr bwMode="auto">
          <a:xfrm>
            <a:off x="0" y="981075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Поступление доходов в бюджеты на территории Санкт-Петербурга </a:t>
            </a:r>
          </a:p>
          <a:p>
            <a:pPr algn="ctr"/>
            <a:r>
              <a:rPr lang="ru-RU" b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в 2011 - 2012 годах </a:t>
            </a:r>
          </a:p>
        </p:txBody>
      </p:sp>
      <p:graphicFrame>
        <p:nvGraphicFramePr>
          <p:cNvPr id="8198" name="Содержимое 6"/>
          <p:cNvGraphicFramePr>
            <a:graphicFrameLocks noGrp="1"/>
          </p:cNvGraphicFramePr>
          <p:nvPr/>
        </p:nvGraphicFramePr>
        <p:xfrm>
          <a:off x="200025" y="1649413"/>
          <a:ext cx="4325938" cy="4578350"/>
        </p:xfrm>
        <a:graphic>
          <a:graphicData uri="http://schemas.openxmlformats.org/presentationml/2006/ole">
            <p:oleObj spid="_x0000_s8198" name="Worksheet" r:id="rId4" imgW="4322439" imgH="4578493" progId="Excel.Sheet.8">
              <p:embed/>
            </p:oleObj>
          </a:graphicData>
        </a:graphic>
      </p:graphicFrame>
      <p:graphicFrame>
        <p:nvGraphicFramePr>
          <p:cNvPr id="8199" name="Содержимое 8"/>
          <p:cNvGraphicFramePr>
            <a:graphicFrameLocks noGrp="1"/>
          </p:cNvGraphicFramePr>
          <p:nvPr/>
        </p:nvGraphicFramePr>
        <p:xfrm>
          <a:off x="4521200" y="1649413"/>
          <a:ext cx="4494213" cy="4567237"/>
        </p:xfrm>
        <a:graphic>
          <a:graphicData uri="http://schemas.openxmlformats.org/presentationml/2006/ole">
            <p:oleObj spid="_x0000_s8199" r:id="rId5" imgW="4493141" imgH="4566300" progId="Excel.Sheet.8">
              <p:embed/>
            </p:oleObj>
          </a:graphicData>
        </a:graphic>
      </p:graphicFrame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AB6D51-14E6-4E94-A846-6B4DB16ED924}" type="slidenum">
              <a:rPr lang="ru-RU" sz="1400" b="1" smtClean="0">
                <a:solidFill>
                  <a:schemeClr val="tx1"/>
                </a:solidFill>
              </a:rPr>
              <a:pPr>
                <a:defRPr/>
              </a:pPr>
              <a:t>7</a:t>
            </a:fld>
            <a:endParaRPr lang="ru-RU" sz="1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137" descr="clip_image0011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908175" cy="908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1028" name="Text Box 18"/>
          <p:cNvSpPr txBox="1">
            <a:spLocks noChangeArrowheads="1"/>
          </p:cNvSpPr>
          <p:nvPr/>
        </p:nvSpPr>
        <p:spPr bwMode="auto">
          <a:xfrm>
            <a:off x="1908175" y="0"/>
            <a:ext cx="7235825" cy="908050"/>
          </a:xfrm>
          <a:prstGeom prst="rect">
            <a:avLst/>
          </a:prstGeom>
          <a:gradFill rotWithShape="1">
            <a:gsLst>
              <a:gs pos="0">
                <a:srgbClr val="8181AB"/>
              </a:gs>
              <a:gs pos="100000">
                <a:srgbClr val="686889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sz="1600">
                <a:latin typeface="Calibri" pitchFamily="34" charset="0"/>
              </a:rPr>
              <a:t> </a:t>
            </a:r>
            <a:r>
              <a:rPr lang="ru-RU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Управление Федерального казначейства по г. Санкт-Петербургу</a:t>
            </a:r>
          </a:p>
        </p:txBody>
      </p:sp>
      <p:sp>
        <p:nvSpPr>
          <p:cNvPr id="1029" name="Прямоугольник 13"/>
          <p:cNvSpPr>
            <a:spLocks noChangeArrowheads="1"/>
          </p:cNvSpPr>
          <p:nvPr/>
        </p:nvSpPr>
        <p:spPr bwMode="auto">
          <a:xfrm>
            <a:off x="7775575" y="692150"/>
            <a:ext cx="136842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www.piter.roskazna.ru</a:t>
            </a:r>
            <a:endParaRPr lang="ru-RU" sz="1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0" name="Прямоугольник 6"/>
          <p:cNvSpPr>
            <a:spLocks noChangeArrowheads="1"/>
          </p:cNvSpPr>
          <p:nvPr/>
        </p:nvSpPr>
        <p:spPr bwMode="auto">
          <a:xfrm>
            <a:off x="0" y="981075"/>
            <a:ext cx="914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Доходы и расходы федерального бюджета</a:t>
            </a:r>
            <a:endParaRPr lang="ru-RU" sz="2000" b="1">
              <a:solidFill>
                <a:schemeClr val="accent2"/>
              </a:solidFill>
              <a:latin typeface="Calibri" pitchFamily="34" charset="0"/>
            </a:endParaRPr>
          </a:p>
        </p:txBody>
      </p:sp>
      <p:graphicFrame>
        <p:nvGraphicFramePr>
          <p:cNvPr id="1026" name="Содержимое 3"/>
          <p:cNvGraphicFramePr>
            <a:graphicFrameLocks noGrp="1"/>
          </p:cNvGraphicFramePr>
          <p:nvPr>
            <p:ph idx="1"/>
          </p:nvPr>
        </p:nvGraphicFramePr>
        <p:xfrm>
          <a:off x="107950" y="1484313"/>
          <a:ext cx="8640763" cy="5040312"/>
        </p:xfrm>
        <a:graphic>
          <a:graphicData uri="http://schemas.openxmlformats.org/presentationml/2006/ole">
            <p:oleObj spid="_x0000_s1026" name="Worksheet" r:id="rId4" imgW="8334375" imgH="4629150" progId="Excel.Sheet.8">
              <p:embed/>
            </p:oleObj>
          </a:graphicData>
        </a:graphic>
      </p:graphicFrame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411288" cy="313010"/>
          </a:xfrm>
        </p:spPr>
        <p:txBody>
          <a:bodyPr/>
          <a:lstStyle/>
          <a:p>
            <a:pPr>
              <a:defRPr/>
            </a:pPr>
            <a:fld id="{EFAB6D51-14E6-4E94-A846-6B4DB16ED924}" type="slidenum">
              <a:rPr lang="ru-RU" sz="1400" b="1" smtClean="0">
                <a:solidFill>
                  <a:schemeClr val="tx1"/>
                </a:solidFill>
              </a:rPr>
              <a:pPr>
                <a:defRPr/>
              </a:pPr>
              <a:t>8</a:t>
            </a:fld>
            <a:endParaRPr lang="ru-RU" sz="1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137" descr="clip_image0011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908175" cy="908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9219" name="Text Box 18"/>
          <p:cNvSpPr txBox="1">
            <a:spLocks noChangeArrowheads="1"/>
          </p:cNvSpPr>
          <p:nvPr/>
        </p:nvSpPr>
        <p:spPr bwMode="auto">
          <a:xfrm>
            <a:off x="1908175" y="0"/>
            <a:ext cx="7235825" cy="908050"/>
          </a:xfrm>
          <a:prstGeom prst="rect">
            <a:avLst/>
          </a:prstGeom>
          <a:gradFill rotWithShape="1">
            <a:gsLst>
              <a:gs pos="0">
                <a:srgbClr val="8181AB"/>
              </a:gs>
              <a:gs pos="100000">
                <a:srgbClr val="686889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sz="1600">
                <a:latin typeface="Calibri" pitchFamily="34" charset="0"/>
              </a:rPr>
              <a:t> </a:t>
            </a:r>
            <a:r>
              <a:rPr lang="ru-RU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Управление Федерального казначейства по г. Санкт-Петербургу</a:t>
            </a:r>
          </a:p>
        </p:txBody>
      </p:sp>
      <p:sp>
        <p:nvSpPr>
          <p:cNvPr id="9220" name="Прямоугольник 8"/>
          <p:cNvSpPr>
            <a:spLocks noChangeArrowheads="1"/>
          </p:cNvSpPr>
          <p:nvPr/>
        </p:nvSpPr>
        <p:spPr bwMode="auto">
          <a:xfrm>
            <a:off x="7775575" y="692150"/>
            <a:ext cx="136842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www.piter.roskazna.ru</a:t>
            </a:r>
            <a:endParaRPr lang="ru-RU" sz="1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1" name="Прямоугольник 5"/>
          <p:cNvSpPr>
            <a:spLocks noChangeArrowheads="1"/>
          </p:cNvSpPr>
          <p:nvPr/>
        </p:nvSpPr>
        <p:spPr bwMode="auto">
          <a:xfrm>
            <a:off x="323850" y="908050"/>
            <a:ext cx="8820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Обращение взыскания на средства федерального бюджета по денежным обязательствам получателей средств федерального бюджета</a:t>
            </a:r>
          </a:p>
        </p:txBody>
      </p:sp>
      <p:graphicFrame>
        <p:nvGraphicFramePr>
          <p:cNvPr id="8" name="Chart 1"/>
          <p:cNvGraphicFramePr>
            <a:graphicFrameLocks/>
          </p:cNvGraphicFramePr>
          <p:nvPr/>
        </p:nvGraphicFramePr>
        <p:xfrm>
          <a:off x="323528" y="1700808"/>
          <a:ext cx="8568952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483296" cy="313010"/>
          </a:xfrm>
        </p:spPr>
        <p:txBody>
          <a:bodyPr/>
          <a:lstStyle/>
          <a:p>
            <a:pPr>
              <a:defRPr/>
            </a:pPr>
            <a:fld id="{806BC54B-0FFF-4EDF-9E3F-6338FCE69D47}" type="slidenum">
              <a:rPr lang="ru-RU" sz="1400" b="1" smtClean="0">
                <a:solidFill>
                  <a:schemeClr val="tx1"/>
                </a:solidFill>
              </a:rPr>
              <a:pPr>
                <a:defRPr/>
              </a:pPr>
              <a:t>9</a:t>
            </a:fld>
            <a:endParaRPr lang="ru-RU" sz="1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3323</TotalTime>
  <Words>1099</Words>
  <Application>Microsoft Office PowerPoint</Application>
  <PresentationFormat>Экран (4:3)</PresentationFormat>
  <Paragraphs>290</Paragraphs>
  <Slides>15</Slides>
  <Notes>5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15</vt:i4>
      </vt:variant>
    </vt:vector>
  </HeadingPairs>
  <TitlesOfParts>
    <vt:vector size="18" baseType="lpstr">
      <vt:lpstr>Тема Office</vt:lpstr>
      <vt:lpstr>Worksheet</vt:lpstr>
      <vt:lpstr>Лист Microsoft Office Excel 97-2003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 Объемы поступлений и выплат федеральных бюджетных и автономных учреждений в 2011- 2012 годах</vt:lpstr>
      <vt:lpstr>Стратегическая задачи №1, Мероприятие 1.2 «Развитие официального сайта Российской Федерации для размещения информации о государственных (муниципальных) учреждениях»</vt:lpstr>
      <vt:lpstr>Слайд 12</vt:lpstr>
      <vt:lpstr>Слайд 13</vt:lpstr>
      <vt:lpstr>Слайд 14</vt:lpstr>
      <vt:lpstr>Слайд 15</vt:lpstr>
    </vt:vector>
  </TitlesOfParts>
  <Company>УФК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Динамика изменения доходов и расходов бюджета  Санкт-Петербурга за 2010, 2011 и  2012 года</dc:title>
  <cp:lastModifiedBy>Борисенко Татьяна Викторовна</cp:lastModifiedBy>
  <cp:revision>362</cp:revision>
  <dcterms:created xsi:type="dcterms:W3CDTF">2013-02-07T12:03:07Z</dcterms:created>
  <dcterms:modified xsi:type="dcterms:W3CDTF">2013-04-05T09:27:46Z</dcterms:modified>
</cp:coreProperties>
</file>