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23"/>
  </p:notesMasterIdLst>
  <p:handoutMasterIdLst>
    <p:handoutMasterId r:id="rId24"/>
  </p:handoutMasterIdLst>
  <p:sldIdLst>
    <p:sldId id="323" r:id="rId2"/>
    <p:sldId id="329" r:id="rId3"/>
    <p:sldId id="401" r:id="rId4"/>
    <p:sldId id="424" r:id="rId5"/>
    <p:sldId id="336" r:id="rId6"/>
    <p:sldId id="444" r:id="rId7"/>
    <p:sldId id="449" r:id="rId8"/>
    <p:sldId id="435" r:id="rId9"/>
    <p:sldId id="402" r:id="rId10"/>
    <p:sldId id="434" r:id="rId11"/>
    <p:sldId id="441" r:id="rId12"/>
    <p:sldId id="448" r:id="rId13"/>
    <p:sldId id="438" r:id="rId14"/>
    <p:sldId id="418" r:id="rId15"/>
    <p:sldId id="450" r:id="rId16"/>
    <p:sldId id="407" r:id="rId17"/>
    <p:sldId id="360" r:id="rId18"/>
    <p:sldId id="445" r:id="rId19"/>
    <p:sldId id="356" r:id="rId20"/>
    <p:sldId id="442" r:id="rId21"/>
    <p:sldId id="363" r:id="rId22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CCFF"/>
    <a:srgbClr val="FFFF66"/>
    <a:srgbClr val="DCB9FF"/>
    <a:srgbClr val="D7AFFF"/>
    <a:srgbClr val="CC99FF"/>
    <a:srgbClr val="FF99CC"/>
    <a:srgbClr val="66FFFF"/>
    <a:srgbClr val="FFCCCC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04" autoAdjust="0"/>
    <p:restoredTop sz="86559" autoAdjust="0"/>
  </p:normalViewPr>
  <p:slideViewPr>
    <p:cSldViewPr snapToGrid="0">
      <p:cViewPr>
        <p:scale>
          <a:sx n="93" d="100"/>
          <a:sy n="93" d="100"/>
        </p:scale>
        <p:origin x="198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76B4A-1A6D-4587-A41D-F2569D5B0558}" type="doc">
      <dgm:prSet loTypeId="urn:microsoft.com/office/officeart/2005/8/layout/arrow2" loCatId="process" qsTypeId="urn:microsoft.com/office/officeart/2005/8/quickstyle/3d1" qsCatId="3D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46563C2D-DE40-4576-8318-36F915EE5E72}">
      <dgm:prSet phldrT="[Text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 pitchFamily="34" charset="0"/>
            </a:rPr>
            <a:t>Начало 1990-х годов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>
              <a:latin typeface="Calibri" pitchFamily="34" charset="0"/>
            </a:rPr>
            <a:t>Платежи чеками</a:t>
          </a:r>
          <a:endParaRPr lang="en-US" sz="1200" dirty="0">
            <a:latin typeface="Calibri" pitchFamily="34" charset="0"/>
          </a:endParaRPr>
        </a:p>
      </dgm:t>
    </dgm:pt>
    <dgm:pt modelId="{D68FD7B5-CCBB-422C-989A-FB52D0ED3680}" type="parTrans" cxnId="{1A2D99BE-0CCA-4954-A2C2-452D2DD2B38F}">
      <dgm:prSet/>
      <dgm:spPr/>
      <dgm:t>
        <a:bodyPr/>
        <a:lstStyle/>
        <a:p>
          <a:endParaRPr lang="en-US"/>
        </a:p>
      </dgm:t>
    </dgm:pt>
    <dgm:pt modelId="{6929A738-79A6-4C47-8B6E-CCD5A5E29BD1}" type="sibTrans" cxnId="{1A2D99BE-0CCA-4954-A2C2-452D2DD2B38F}">
      <dgm:prSet/>
      <dgm:spPr/>
      <dgm:t>
        <a:bodyPr/>
        <a:lstStyle/>
        <a:p>
          <a:endParaRPr lang="en-US"/>
        </a:p>
      </dgm:t>
    </dgm:pt>
    <dgm:pt modelId="{49143492-804A-49E8-96B8-4C656EC3F248}">
      <dgm:prSet phldrT="[Text]" custT="1"/>
      <dgm:spPr/>
      <dgm:t>
        <a:bodyPr/>
        <a:lstStyle/>
        <a:p>
          <a:pPr algn="ctr"/>
          <a:r>
            <a:rPr lang="ru-RU" sz="1200" b="1" dirty="0" smtClean="0">
              <a:latin typeface="Calibri" pitchFamily="34" charset="0"/>
            </a:rPr>
            <a:t>Конец 1990-х</a:t>
          </a:r>
          <a:r>
            <a:rPr lang="en-US" sz="1200" b="1" dirty="0" smtClean="0">
              <a:latin typeface="Calibri" pitchFamily="34" charset="0"/>
            </a:rPr>
            <a:t> </a:t>
          </a:r>
          <a:r>
            <a:rPr lang="ru-RU" sz="1200" b="1" dirty="0" smtClean="0">
              <a:latin typeface="Calibri" pitchFamily="34" charset="0"/>
            </a:rPr>
            <a:t>платежи через Систему Межбанковских переводов почти 100%</a:t>
          </a:r>
          <a:endParaRPr lang="en-US" sz="1200" dirty="0">
            <a:latin typeface="Calibri" pitchFamily="34" charset="0"/>
          </a:endParaRPr>
        </a:p>
      </dgm:t>
    </dgm:pt>
    <dgm:pt modelId="{2E52F870-AB83-47CC-B565-8D11728AF80A}" type="parTrans" cxnId="{FF773AC3-5ADE-4E49-8697-EAC06ADCD2F6}">
      <dgm:prSet/>
      <dgm:spPr/>
      <dgm:t>
        <a:bodyPr/>
        <a:lstStyle/>
        <a:p>
          <a:endParaRPr lang="en-US"/>
        </a:p>
      </dgm:t>
    </dgm:pt>
    <dgm:pt modelId="{F9C4FF8F-79AF-4BED-BEB0-E685AF37213C}" type="sibTrans" cxnId="{FF773AC3-5ADE-4E49-8697-EAC06ADCD2F6}">
      <dgm:prSet/>
      <dgm:spPr/>
      <dgm:t>
        <a:bodyPr/>
        <a:lstStyle/>
        <a:p>
          <a:endParaRPr lang="en-US"/>
        </a:p>
      </dgm:t>
    </dgm:pt>
    <dgm:pt modelId="{DCBFBA9F-154C-4311-AA29-153A901378F5}">
      <dgm:prSet phldrT="[Text]" custT="1"/>
      <dgm:spPr/>
      <dgm:t>
        <a:bodyPr/>
        <a:lstStyle/>
        <a:p>
          <a:pPr algn="ctr"/>
          <a:r>
            <a:rPr lang="ru-RU" sz="1200" b="1" dirty="0" smtClean="0">
              <a:latin typeface="Calibri" pitchFamily="34" charset="0"/>
            </a:rPr>
            <a:t>Начало 2000-х </a:t>
          </a:r>
          <a:r>
            <a:rPr lang="en-US" sz="1200" dirty="0" err="1" smtClean="0">
              <a:latin typeface="Calibri" pitchFamily="34" charset="0"/>
            </a:rPr>
            <a:t>GeBIZ</a:t>
          </a:r>
          <a:r>
            <a:rPr lang="en-US" sz="1200" dirty="0" smtClean="0">
              <a:latin typeface="Calibri" pitchFamily="34" charset="0"/>
            </a:rPr>
            <a:t>/NFS – </a:t>
          </a:r>
          <a:r>
            <a:rPr lang="ru-RU" sz="1200" dirty="0" smtClean="0">
              <a:latin typeface="Calibri" pitchFamily="34" charset="0"/>
            </a:rPr>
            <a:t>электронные поставки и поступления</a:t>
          </a:r>
          <a:endParaRPr lang="en-US" sz="1200" dirty="0">
            <a:latin typeface="Calibri" pitchFamily="34" charset="0"/>
          </a:endParaRPr>
        </a:p>
      </dgm:t>
    </dgm:pt>
    <dgm:pt modelId="{3AD73468-67C7-4953-9564-C52F9F624847}" type="parTrans" cxnId="{5BF5B7A1-9D3C-4D59-B701-B48CECEB8C75}">
      <dgm:prSet/>
      <dgm:spPr/>
      <dgm:t>
        <a:bodyPr/>
        <a:lstStyle/>
        <a:p>
          <a:endParaRPr lang="en-US"/>
        </a:p>
      </dgm:t>
    </dgm:pt>
    <dgm:pt modelId="{2648963D-1290-4587-8617-8714A90A5BC6}" type="sibTrans" cxnId="{5BF5B7A1-9D3C-4D59-B701-B48CECEB8C75}">
      <dgm:prSet/>
      <dgm:spPr/>
      <dgm:t>
        <a:bodyPr/>
        <a:lstStyle/>
        <a:p>
          <a:endParaRPr lang="en-US"/>
        </a:p>
      </dgm:t>
    </dgm:pt>
    <dgm:pt modelId="{F3E42DC7-DDF6-40FA-B99A-C3C77F89BADB}">
      <dgm:prSet phldrT="[Text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200" b="1" dirty="0" smtClean="0">
              <a:latin typeface="Calibri" pitchFamily="34" charset="0"/>
            </a:rPr>
            <a:t>2004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dirty="0" err="1" smtClean="0">
              <a:latin typeface="Calibri" pitchFamily="34" charset="0"/>
            </a:rPr>
            <a:t>Само-обновляемые</a:t>
          </a:r>
          <a:r>
            <a:rPr lang="ru-RU" sz="1200" dirty="0" smtClean="0">
              <a:latin typeface="Calibri" pitchFamily="34" charset="0"/>
            </a:rPr>
            <a:t> уведомления об электронных переводах Продавца</a:t>
          </a:r>
          <a:endParaRPr lang="en-US" sz="1200" dirty="0">
            <a:latin typeface="Calibri" pitchFamily="34" charset="0"/>
          </a:endParaRPr>
        </a:p>
      </dgm:t>
    </dgm:pt>
    <dgm:pt modelId="{92766432-987E-4584-A9BD-3F2278018FD4}" type="parTrans" cxnId="{D98AE827-FAF6-4E1D-A480-5AE04CCDB044}">
      <dgm:prSet/>
      <dgm:spPr/>
      <dgm:t>
        <a:bodyPr/>
        <a:lstStyle/>
        <a:p>
          <a:endParaRPr lang="en-US"/>
        </a:p>
      </dgm:t>
    </dgm:pt>
    <dgm:pt modelId="{C242188D-3788-495F-BB2E-0946BC240EC5}" type="sibTrans" cxnId="{D98AE827-FAF6-4E1D-A480-5AE04CCDB044}">
      <dgm:prSet/>
      <dgm:spPr/>
      <dgm:t>
        <a:bodyPr/>
        <a:lstStyle/>
        <a:p>
          <a:endParaRPr lang="en-US"/>
        </a:p>
      </dgm:t>
    </dgm:pt>
    <dgm:pt modelId="{E0121A1C-4BE0-4381-A78B-850FD11B99B3}">
      <dgm:prSet phldrT="[Text]" custT="1"/>
      <dgm:spPr/>
      <dgm:t>
        <a:bodyPr/>
        <a:lstStyle/>
        <a:p>
          <a:pPr algn="ctr"/>
          <a:r>
            <a:rPr lang="en-US" sz="1200" b="1" dirty="0" smtClean="0">
              <a:latin typeface="Calibri" pitchFamily="34" charset="0"/>
            </a:rPr>
            <a:t>2004/05      </a:t>
          </a:r>
          <a:r>
            <a:rPr lang="en-US" sz="1200" dirty="0" smtClean="0">
              <a:latin typeface="Calibri" pitchFamily="34" charset="0"/>
            </a:rPr>
            <a:t>BAVS –</a:t>
          </a:r>
          <a:r>
            <a:rPr lang="ru-RU" sz="1200" dirty="0" smtClean="0">
              <a:latin typeface="Calibri" pitchFamily="34" charset="0"/>
            </a:rPr>
            <a:t>электронная проверка банковских учетных записей</a:t>
          </a:r>
          <a:endParaRPr lang="en-US" sz="1200" dirty="0">
            <a:latin typeface="Calibri" pitchFamily="34" charset="0"/>
          </a:endParaRPr>
        </a:p>
      </dgm:t>
    </dgm:pt>
    <dgm:pt modelId="{B1B88F0D-6211-481A-8348-BA3620A8ECDD}" type="parTrans" cxnId="{86839B5F-6ACB-4082-9A4B-6B28D5AB1BD5}">
      <dgm:prSet/>
      <dgm:spPr/>
      <dgm:t>
        <a:bodyPr/>
        <a:lstStyle/>
        <a:p>
          <a:endParaRPr lang="en-US"/>
        </a:p>
      </dgm:t>
    </dgm:pt>
    <dgm:pt modelId="{C62B1C4F-8A4C-46C8-918D-AC1A69C8EC88}" type="sibTrans" cxnId="{86839B5F-6ACB-4082-9A4B-6B28D5AB1BD5}">
      <dgm:prSet/>
      <dgm:spPr/>
      <dgm:t>
        <a:bodyPr/>
        <a:lstStyle/>
        <a:p>
          <a:endParaRPr lang="en-US"/>
        </a:p>
      </dgm:t>
    </dgm:pt>
    <dgm:pt modelId="{A5801509-4030-4944-80AB-05668C9529B1}" type="pres">
      <dgm:prSet presAssocID="{D1C76B4A-1A6D-4587-A41D-F2569D5B055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B46CB7-FD35-4ABA-96D7-A6107E9A283A}" type="pres">
      <dgm:prSet presAssocID="{D1C76B4A-1A6D-4587-A41D-F2569D5B0558}" presName="arrow" presStyleLbl="bgShp" presStyleIdx="0" presStyleCnt="1" custScaleY="93915" custLinFactNeighborY="636"/>
      <dgm:spPr/>
      <dgm:t>
        <a:bodyPr/>
        <a:lstStyle/>
        <a:p>
          <a:endParaRPr lang="en-US"/>
        </a:p>
      </dgm:t>
    </dgm:pt>
    <dgm:pt modelId="{D9D2CADF-3864-42B3-A7A7-9BBAFBF93C51}" type="pres">
      <dgm:prSet presAssocID="{D1C76B4A-1A6D-4587-A41D-F2569D5B0558}" presName="arrowDiagram5" presStyleCnt="0"/>
      <dgm:spPr/>
      <dgm:t>
        <a:bodyPr/>
        <a:lstStyle/>
        <a:p>
          <a:endParaRPr lang="en-US"/>
        </a:p>
      </dgm:t>
    </dgm:pt>
    <dgm:pt modelId="{A09DC4DB-FA66-4A9B-889A-B1C547FFAE63}" type="pres">
      <dgm:prSet presAssocID="{46563C2D-DE40-4576-8318-36F915EE5E72}" presName="bullet5a" presStyleLbl="node1" presStyleIdx="0" presStyleCnt="5" custLinFactNeighborX="-87254" custLinFactNeighborY="40081"/>
      <dgm:spPr/>
      <dgm:t>
        <a:bodyPr/>
        <a:lstStyle/>
        <a:p>
          <a:endParaRPr lang="en-US"/>
        </a:p>
      </dgm:t>
    </dgm:pt>
    <dgm:pt modelId="{3DD53A2A-2064-4C0F-A211-7FE741811BE2}" type="pres">
      <dgm:prSet presAssocID="{46563C2D-DE40-4576-8318-36F915EE5E72}" presName="textBox5a" presStyleLbl="revTx" presStyleIdx="0" presStyleCnt="5" custLinFactNeighborX="-40760" custLinFactNeighborY="13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BF8A6D-D66B-4C52-9A0A-6A109FD8BB8F}" type="pres">
      <dgm:prSet presAssocID="{49143492-804A-49E8-96B8-4C656EC3F248}" presName="bullet5b" presStyleLbl="node1" presStyleIdx="1" presStyleCnt="5" custLinFactX="-47746" custLinFactY="6121" custLinFactNeighborX="-100000" custLinFactNeighborY="100000"/>
      <dgm:spPr/>
      <dgm:t>
        <a:bodyPr/>
        <a:lstStyle/>
        <a:p>
          <a:endParaRPr lang="en-US"/>
        </a:p>
      </dgm:t>
    </dgm:pt>
    <dgm:pt modelId="{FED28491-BCB0-49BC-8A5A-475686B37649}" type="pres">
      <dgm:prSet presAssocID="{49143492-804A-49E8-96B8-4C656EC3F248}" presName="textBox5b" presStyleLbl="revTx" presStyleIdx="1" presStyleCnt="5" custScaleX="95929" custScaleY="40755" custLinFactNeighborX="-52973" custLinFactNeighborY="-56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A065E4-544C-4DE1-88F4-428AEA5B9123}" type="pres">
      <dgm:prSet presAssocID="{DCBFBA9F-154C-4311-AA29-153A901378F5}" presName="bullet5c" presStyleLbl="node1" presStyleIdx="2" presStyleCnt="5" custLinFactX="-88640" custLinFactY="1402" custLinFactNeighborX="-100000" custLinFactNeighborY="100000"/>
      <dgm:spPr/>
      <dgm:t>
        <a:bodyPr/>
        <a:lstStyle/>
        <a:p>
          <a:endParaRPr lang="en-US"/>
        </a:p>
      </dgm:t>
    </dgm:pt>
    <dgm:pt modelId="{2CBDF3D9-D4B5-4F35-B9C3-25AD194BAD7F}" type="pres">
      <dgm:prSet presAssocID="{DCBFBA9F-154C-4311-AA29-153A901378F5}" presName="textBox5c" presStyleLbl="revTx" presStyleIdx="2" presStyleCnt="5" custScaleY="44785" custLinFactNeighborX="-74015" custLinFactNeighborY="-98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FE7BDB-2A37-4B0D-90AF-9E6CCACB9E86}" type="pres">
      <dgm:prSet presAssocID="{F3E42DC7-DDF6-40FA-B99A-C3C77F89BADB}" presName="bullet5d" presStyleLbl="node1" presStyleIdx="3" presStyleCnt="5" custLinFactX="-100000" custLinFactNeighborX="-117803" custLinFactNeighborY="76937"/>
      <dgm:spPr/>
      <dgm:t>
        <a:bodyPr/>
        <a:lstStyle/>
        <a:p>
          <a:endParaRPr lang="en-US"/>
        </a:p>
      </dgm:t>
    </dgm:pt>
    <dgm:pt modelId="{59F4E778-B7F9-4818-B831-AB18E06AB795}" type="pres">
      <dgm:prSet presAssocID="{F3E42DC7-DDF6-40FA-B99A-C3C77F89BADB}" presName="textBox5d" presStyleLbl="revTx" presStyleIdx="3" presStyleCnt="5" custScaleX="72402" custScaleY="36481" custLinFactX="-6148" custLinFactNeighborX="-100000" custLinFactNeighborY="-14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4409A7-35FD-4E7A-90BB-D7E24220CD23}" type="pres">
      <dgm:prSet presAssocID="{E0121A1C-4BE0-4381-A78B-850FD11B99B3}" presName="bullet5e" presStyleLbl="node1" presStyleIdx="4" presStyleCnt="5" custLinFactX="-100000" custLinFactNeighborX="-146155" custLinFactNeighborY="51706"/>
      <dgm:spPr/>
      <dgm:t>
        <a:bodyPr/>
        <a:lstStyle/>
        <a:p>
          <a:endParaRPr lang="en-US"/>
        </a:p>
      </dgm:t>
    </dgm:pt>
    <dgm:pt modelId="{1D5EC354-3A4C-4FDD-96EA-B65BD08929FD}" type="pres">
      <dgm:prSet presAssocID="{E0121A1C-4BE0-4381-A78B-850FD11B99B3}" presName="textBox5e" presStyleLbl="revTx" presStyleIdx="4" presStyleCnt="5" custScaleX="86085" custScaleY="27639" custLinFactX="-38090" custLinFactNeighborX="-100000" custLinFactNeighborY="-19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197C6C-0513-484B-8EAF-9498671C7442}" type="presOf" srcId="{E0121A1C-4BE0-4381-A78B-850FD11B99B3}" destId="{1D5EC354-3A4C-4FDD-96EA-B65BD08929FD}" srcOrd="0" destOrd="0" presId="urn:microsoft.com/office/officeart/2005/8/layout/arrow2"/>
    <dgm:cxn modelId="{1A2D99BE-0CCA-4954-A2C2-452D2DD2B38F}" srcId="{D1C76B4A-1A6D-4587-A41D-F2569D5B0558}" destId="{46563C2D-DE40-4576-8318-36F915EE5E72}" srcOrd="0" destOrd="0" parTransId="{D68FD7B5-CCBB-422C-989A-FB52D0ED3680}" sibTransId="{6929A738-79A6-4C47-8B6E-CCD5A5E29BD1}"/>
    <dgm:cxn modelId="{BFCE9F41-3C07-4A4F-8A13-295FFDCCC81D}" type="presOf" srcId="{DCBFBA9F-154C-4311-AA29-153A901378F5}" destId="{2CBDF3D9-D4B5-4F35-B9C3-25AD194BAD7F}" srcOrd="0" destOrd="0" presId="urn:microsoft.com/office/officeart/2005/8/layout/arrow2"/>
    <dgm:cxn modelId="{A88361EE-0267-431C-9A9D-5A24A72E5C2D}" type="presOf" srcId="{F3E42DC7-DDF6-40FA-B99A-C3C77F89BADB}" destId="{59F4E778-B7F9-4818-B831-AB18E06AB795}" srcOrd="0" destOrd="0" presId="urn:microsoft.com/office/officeart/2005/8/layout/arrow2"/>
    <dgm:cxn modelId="{5BF5B7A1-9D3C-4D59-B701-B48CECEB8C75}" srcId="{D1C76B4A-1A6D-4587-A41D-F2569D5B0558}" destId="{DCBFBA9F-154C-4311-AA29-153A901378F5}" srcOrd="2" destOrd="0" parTransId="{3AD73468-67C7-4953-9564-C52F9F624847}" sibTransId="{2648963D-1290-4587-8617-8714A90A5BC6}"/>
    <dgm:cxn modelId="{D98AE827-FAF6-4E1D-A480-5AE04CCDB044}" srcId="{D1C76B4A-1A6D-4587-A41D-F2569D5B0558}" destId="{F3E42DC7-DDF6-40FA-B99A-C3C77F89BADB}" srcOrd="3" destOrd="0" parTransId="{92766432-987E-4584-A9BD-3F2278018FD4}" sibTransId="{C242188D-3788-495F-BB2E-0946BC240EC5}"/>
    <dgm:cxn modelId="{E34F2426-3661-4BA3-A7D2-98A7C3AD67F7}" type="presOf" srcId="{46563C2D-DE40-4576-8318-36F915EE5E72}" destId="{3DD53A2A-2064-4C0F-A211-7FE741811BE2}" srcOrd="0" destOrd="0" presId="urn:microsoft.com/office/officeart/2005/8/layout/arrow2"/>
    <dgm:cxn modelId="{0DCCF400-08AF-4B6B-ABDA-390ACA226731}" type="presOf" srcId="{49143492-804A-49E8-96B8-4C656EC3F248}" destId="{FED28491-BCB0-49BC-8A5A-475686B37649}" srcOrd="0" destOrd="0" presId="urn:microsoft.com/office/officeart/2005/8/layout/arrow2"/>
    <dgm:cxn modelId="{86839B5F-6ACB-4082-9A4B-6B28D5AB1BD5}" srcId="{D1C76B4A-1A6D-4587-A41D-F2569D5B0558}" destId="{E0121A1C-4BE0-4381-A78B-850FD11B99B3}" srcOrd="4" destOrd="0" parTransId="{B1B88F0D-6211-481A-8348-BA3620A8ECDD}" sibTransId="{C62B1C4F-8A4C-46C8-918D-AC1A69C8EC88}"/>
    <dgm:cxn modelId="{FF773AC3-5ADE-4E49-8697-EAC06ADCD2F6}" srcId="{D1C76B4A-1A6D-4587-A41D-F2569D5B0558}" destId="{49143492-804A-49E8-96B8-4C656EC3F248}" srcOrd="1" destOrd="0" parTransId="{2E52F870-AB83-47CC-B565-8D11728AF80A}" sibTransId="{F9C4FF8F-79AF-4BED-BEB0-E685AF37213C}"/>
    <dgm:cxn modelId="{73E406E5-E2FF-4038-A924-00F920310561}" type="presOf" srcId="{D1C76B4A-1A6D-4587-A41D-F2569D5B0558}" destId="{A5801509-4030-4944-80AB-05668C9529B1}" srcOrd="0" destOrd="0" presId="urn:microsoft.com/office/officeart/2005/8/layout/arrow2"/>
    <dgm:cxn modelId="{2457FA51-CF87-40C5-A5B2-05CE308C7B20}" type="presParOf" srcId="{A5801509-4030-4944-80AB-05668C9529B1}" destId="{52B46CB7-FD35-4ABA-96D7-A6107E9A283A}" srcOrd="0" destOrd="0" presId="urn:microsoft.com/office/officeart/2005/8/layout/arrow2"/>
    <dgm:cxn modelId="{18A4F072-42FB-4F5C-919C-43AC71F08C71}" type="presParOf" srcId="{A5801509-4030-4944-80AB-05668C9529B1}" destId="{D9D2CADF-3864-42B3-A7A7-9BBAFBF93C51}" srcOrd="1" destOrd="0" presId="urn:microsoft.com/office/officeart/2005/8/layout/arrow2"/>
    <dgm:cxn modelId="{209AC4F0-5083-41A8-95CD-BD64BE7675D0}" type="presParOf" srcId="{D9D2CADF-3864-42B3-A7A7-9BBAFBF93C51}" destId="{A09DC4DB-FA66-4A9B-889A-B1C547FFAE63}" srcOrd="0" destOrd="0" presId="urn:microsoft.com/office/officeart/2005/8/layout/arrow2"/>
    <dgm:cxn modelId="{68A31308-FF0D-4C91-BBFE-96240B32B87B}" type="presParOf" srcId="{D9D2CADF-3864-42B3-A7A7-9BBAFBF93C51}" destId="{3DD53A2A-2064-4C0F-A211-7FE741811BE2}" srcOrd="1" destOrd="0" presId="urn:microsoft.com/office/officeart/2005/8/layout/arrow2"/>
    <dgm:cxn modelId="{B650215C-A577-4DED-A020-485C44330ABB}" type="presParOf" srcId="{D9D2CADF-3864-42B3-A7A7-9BBAFBF93C51}" destId="{40BF8A6D-D66B-4C52-9A0A-6A109FD8BB8F}" srcOrd="2" destOrd="0" presId="urn:microsoft.com/office/officeart/2005/8/layout/arrow2"/>
    <dgm:cxn modelId="{1832D04E-2A70-4E2D-A6DD-4FC3C8904C7A}" type="presParOf" srcId="{D9D2CADF-3864-42B3-A7A7-9BBAFBF93C51}" destId="{FED28491-BCB0-49BC-8A5A-475686B37649}" srcOrd="3" destOrd="0" presId="urn:microsoft.com/office/officeart/2005/8/layout/arrow2"/>
    <dgm:cxn modelId="{AA4BF8EE-F396-4692-BE42-486E42C5CD62}" type="presParOf" srcId="{D9D2CADF-3864-42B3-A7A7-9BBAFBF93C51}" destId="{42A065E4-544C-4DE1-88F4-428AEA5B9123}" srcOrd="4" destOrd="0" presId="urn:microsoft.com/office/officeart/2005/8/layout/arrow2"/>
    <dgm:cxn modelId="{333431A9-1F6F-4BD8-9A7E-A38D939DE6B2}" type="presParOf" srcId="{D9D2CADF-3864-42B3-A7A7-9BBAFBF93C51}" destId="{2CBDF3D9-D4B5-4F35-B9C3-25AD194BAD7F}" srcOrd="5" destOrd="0" presId="urn:microsoft.com/office/officeart/2005/8/layout/arrow2"/>
    <dgm:cxn modelId="{D9E39430-7CCA-43BA-A98C-0FEE0055F530}" type="presParOf" srcId="{D9D2CADF-3864-42B3-A7A7-9BBAFBF93C51}" destId="{C9FE7BDB-2A37-4B0D-90AF-9E6CCACB9E86}" srcOrd="6" destOrd="0" presId="urn:microsoft.com/office/officeart/2005/8/layout/arrow2"/>
    <dgm:cxn modelId="{E8082B89-57A1-4491-9B81-8CBB7145E06D}" type="presParOf" srcId="{D9D2CADF-3864-42B3-A7A7-9BBAFBF93C51}" destId="{59F4E778-B7F9-4818-B831-AB18E06AB795}" srcOrd="7" destOrd="0" presId="urn:microsoft.com/office/officeart/2005/8/layout/arrow2"/>
    <dgm:cxn modelId="{1AD8A311-FB98-422E-A7FB-3360F4EB372E}" type="presParOf" srcId="{D9D2CADF-3864-42B3-A7A7-9BBAFBF93C51}" destId="{374409A7-35FD-4E7A-90BB-D7E24220CD23}" srcOrd="8" destOrd="0" presId="urn:microsoft.com/office/officeart/2005/8/layout/arrow2"/>
    <dgm:cxn modelId="{C92AF6D5-8934-44C8-9EA6-535B10B73C43}" type="presParOf" srcId="{D9D2CADF-3864-42B3-A7A7-9BBAFBF93C51}" destId="{1D5EC354-3A4C-4FDD-96EA-B65BD08929FD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B46CB7-FD35-4ABA-96D7-A6107E9A283A}">
      <dsp:nvSpPr>
        <dsp:cNvPr id="0" name=""/>
        <dsp:cNvSpPr/>
      </dsp:nvSpPr>
      <dsp:spPr>
        <a:xfrm>
          <a:off x="0" y="518478"/>
          <a:ext cx="8077200" cy="4741063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09DC4DB-FA66-4A9B-889A-B1C547FFAE63}">
      <dsp:nvSpPr>
        <dsp:cNvPr id="0" name=""/>
        <dsp:cNvSpPr/>
      </dsp:nvSpPr>
      <dsp:spPr>
        <a:xfrm>
          <a:off x="633507" y="4161117"/>
          <a:ext cx="185775" cy="18577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D53A2A-2064-4C0F-A211-7FE741811BE2}">
      <dsp:nvSpPr>
        <dsp:cNvPr id="0" name=""/>
        <dsp:cNvSpPr/>
      </dsp:nvSpPr>
      <dsp:spPr>
        <a:xfrm>
          <a:off x="457205" y="4343403"/>
          <a:ext cx="1058113" cy="1201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9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Early 1990s</a:t>
          </a:r>
          <a:r>
            <a:rPr lang="en-US" sz="1200" kern="1200" dirty="0" smtClean="0">
              <a:latin typeface="Calibri" pitchFamily="34" charset="0"/>
            </a:rPr>
            <a:t> Payment via </a:t>
          </a:r>
          <a:r>
            <a:rPr lang="en-US" sz="1200" kern="1200" dirty="0" err="1" smtClean="0">
              <a:latin typeface="Calibri" pitchFamily="34" charset="0"/>
            </a:rPr>
            <a:t>cheques</a:t>
          </a:r>
          <a:endParaRPr lang="en-US" sz="1200" kern="1200" dirty="0">
            <a:latin typeface="Calibri" pitchFamily="34" charset="0"/>
          </a:endParaRPr>
        </a:p>
      </dsp:txBody>
      <dsp:txXfrm>
        <a:off x="457205" y="4343403"/>
        <a:ext cx="1058113" cy="1201483"/>
      </dsp:txXfrm>
    </dsp:sp>
    <dsp:sp modelId="{40BF8A6D-D66B-4C52-9A0A-6A109FD8BB8F}">
      <dsp:nvSpPr>
        <dsp:cNvPr id="0" name=""/>
        <dsp:cNvSpPr/>
      </dsp:nvSpPr>
      <dsp:spPr>
        <a:xfrm>
          <a:off x="1371600" y="3428999"/>
          <a:ext cx="290779" cy="29077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D28491-BCB0-49BC-8A5A-475686B37649}">
      <dsp:nvSpPr>
        <dsp:cNvPr id="0" name=""/>
        <dsp:cNvSpPr/>
      </dsp:nvSpPr>
      <dsp:spPr>
        <a:xfrm>
          <a:off x="1263627" y="3772395"/>
          <a:ext cx="1286230" cy="862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078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Late 1990s </a:t>
          </a:r>
          <a:r>
            <a:rPr lang="en-US" sz="1200" kern="1200" dirty="0" smtClean="0">
              <a:latin typeface="Calibri" pitchFamily="34" charset="0"/>
            </a:rPr>
            <a:t>Payment via Inter-Bank </a:t>
          </a:r>
          <a:r>
            <a:rPr lang="en-US" sz="1200" kern="1200" dirty="0" err="1" smtClean="0">
              <a:latin typeface="Calibri" pitchFamily="34" charset="0"/>
            </a:rPr>
            <a:t>Giro</a:t>
          </a:r>
          <a:r>
            <a:rPr lang="en-US" sz="1200" kern="1200" dirty="0" smtClean="0">
              <a:latin typeface="Calibri" pitchFamily="34" charset="0"/>
            </a:rPr>
            <a:t> System, Almost 100%</a:t>
          </a:r>
          <a:endParaRPr lang="en-US" sz="1200" kern="1200" dirty="0">
            <a:latin typeface="Calibri" pitchFamily="34" charset="0"/>
          </a:endParaRPr>
        </a:p>
      </dsp:txBody>
      <dsp:txXfrm>
        <a:off x="1263627" y="3772395"/>
        <a:ext cx="1286230" cy="862056"/>
      </dsp:txXfrm>
    </dsp:sp>
    <dsp:sp modelId="{42A065E4-544C-4DE1-88F4-428AEA5B9123}">
      <dsp:nvSpPr>
        <dsp:cNvPr id="0" name=""/>
        <dsp:cNvSpPr/>
      </dsp:nvSpPr>
      <dsp:spPr>
        <a:xfrm>
          <a:off x="2362199" y="2743200"/>
          <a:ext cx="387705" cy="38770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BDF3D9-D4B5-4F35-B9C3-25AD194BAD7F}">
      <dsp:nvSpPr>
        <dsp:cNvPr id="0" name=""/>
        <dsp:cNvSpPr/>
      </dsp:nvSpPr>
      <dsp:spPr>
        <a:xfrm>
          <a:off x="2133600" y="3047996"/>
          <a:ext cx="1558899" cy="12706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437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Early 2000s     </a:t>
          </a:r>
          <a:r>
            <a:rPr lang="en-US" sz="1200" kern="1200" dirty="0" err="1" smtClean="0">
              <a:latin typeface="Calibri" pitchFamily="34" charset="0"/>
            </a:rPr>
            <a:t>GeBIZ</a:t>
          </a:r>
          <a:r>
            <a:rPr lang="en-US" sz="1200" kern="1200" dirty="0" smtClean="0">
              <a:latin typeface="Calibri" pitchFamily="34" charset="0"/>
            </a:rPr>
            <a:t>/NFS - Electronic Procurement&amp; Receipt</a:t>
          </a:r>
          <a:endParaRPr lang="en-US" sz="1200" kern="1200" dirty="0">
            <a:latin typeface="Calibri" pitchFamily="34" charset="0"/>
          </a:endParaRPr>
        </a:p>
      </dsp:txBody>
      <dsp:txXfrm>
        <a:off x="2133600" y="3047996"/>
        <a:ext cx="1558899" cy="1270602"/>
      </dsp:txXfrm>
    </dsp:sp>
    <dsp:sp modelId="{C9FE7BDB-2A37-4B0D-90AF-9E6CCACB9E86}">
      <dsp:nvSpPr>
        <dsp:cNvPr id="0" name=""/>
        <dsp:cNvSpPr/>
      </dsp:nvSpPr>
      <dsp:spPr>
        <a:xfrm>
          <a:off x="3505198" y="2133597"/>
          <a:ext cx="500786" cy="5007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F4E778-B7F9-4818-B831-AB18E06AB795}">
      <dsp:nvSpPr>
        <dsp:cNvPr id="0" name=""/>
        <dsp:cNvSpPr/>
      </dsp:nvSpPr>
      <dsp:spPr>
        <a:xfrm>
          <a:off x="3354477" y="2586194"/>
          <a:ext cx="1169610" cy="123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356" tIns="0" rIns="0" bIns="0" numCol="1" spcCol="1270" anchor="t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dirty="0" smtClean="0">
              <a:latin typeface="Calibri" pitchFamily="34" charset="0"/>
            </a:rPr>
            <a:t>2004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>
              <a:latin typeface="Calibri" pitchFamily="34" charset="0"/>
            </a:rPr>
            <a:t>Vendors’ Self-Update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>
              <a:latin typeface="Calibri" pitchFamily="34" charset="0"/>
            </a:rPr>
            <a:t>Electronic Remittance Advice</a:t>
          </a:r>
          <a:endParaRPr lang="en-US" sz="1200" kern="1200" dirty="0">
            <a:latin typeface="Calibri" pitchFamily="34" charset="0"/>
          </a:endParaRPr>
        </a:p>
      </dsp:txBody>
      <dsp:txXfrm>
        <a:off x="3354477" y="2586194"/>
        <a:ext cx="1169610" cy="1233906"/>
      </dsp:txXfrm>
    </dsp:sp>
    <dsp:sp modelId="{374409A7-35FD-4E7A-90BB-D7E24220CD23}">
      <dsp:nvSpPr>
        <dsp:cNvPr id="0" name=""/>
        <dsp:cNvSpPr/>
      </dsp:nvSpPr>
      <dsp:spPr>
        <a:xfrm>
          <a:off x="4571998" y="1676402"/>
          <a:ext cx="638098" cy="63809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5EC354-3A4C-4FDD-96EA-B65BD08929FD}">
      <dsp:nvSpPr>
        <dsp:cNvPr id="0" name=""/>
        <dsp:cNvSpPr/>
      </dsp:nvSpPr>
      <dsp:spPr>
        <a:xfrm>
          <a:off x="4343393" y="2285988"/>
          <a:ext cx="1390651" cy="1026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8115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2004/05      </a:t>
          </a:r>
          <a:r>
            <a:rPr lang="en-US" sz="1200" kern="1200" dirty="0" smtClean="0">
              <a:latin typeface="Calibri" pitchFamily="34" charset="0"/>
            </a:rPr>
            <a:t>BAVS -Electronic verification of bank records</a:t>
          </a:r>
          <a:endParaRPr lang="en-US" sz="1200" kern="1200" dirty="0">
            <a:latin typeface="Calibri" pitchFamily="34" charset="0"/>
          </a:endParaRPr>
        </a:p>
      </dsp:txBody>
      <dsp:txXfrm>
        <a:off x="4343393" y="2285988"/>
        <a:ext cx="1390651" cy="1026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66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66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B43DB69-E2EF-4EC7-9CCB-0D09A1AD9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715629"/>
            <a:ext cx="5335893" cy="446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0C3475F-E3F1-4B15-BF02-892EF43F2E4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7AAF2-B1D2-40DC-94A5-9298C4EE64BA}" type="slidenum">
              <a:rPr lang="de-DE" smtClean="0">
                <a:cs typeface="Arial" charset="0"/>
              </a:rPr>
              <a:pPr/>
              <a:t>1</a:t>
            </a:fld>
            <a:endParaRPr lang="de-DE" smtClean="0">
              <a:cs typeface="Arial" charset="0"/>
            </a:endParaRPr>
          </a:p>
        </p:txBody>
      </p:sp>
      <p:sp>
        <p:nvSpPr>
          <p:cNvPr id="19459" name="Rectangle 7"/>
          <p:cNvSpPr txBox="1">
            <a:spLocks noGrp="1" noChangeArrowheads="1"/>
          </p:cNvSpPr>
          <p:nvPr/>
        </p:nvSpPr>
        <p:spPr bwMode="auto">
          <a:xfrm>
            <a:off x="3779981" y="9436022"/>
            <a:ext cx="2889107" cy="49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B1CF07B9-02B4-4D7F-9DA1-97F20AD6B671}" type="slidenum">
              <a:rPr lang="en-GB" sz="1300"/>
              <a:pPr algn="r" defTabSz="947738"/>
              <a:t>1</a:t>
            </a:fld>
            <a:endParaRPr lang="en-GB" sz="1300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5700" cy="3724275"/>
          </a:xfrm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316" y="4715629"/>
            <a:ext cx="4890457" cy="4467939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A2D180-FA9F-4C6C-BDCC-A006FE25FFD4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0599" indent="-220599" eaLnBrk="1" hangingPunct="1">
              <a:lnSpc>
                <a:spcPct val="80000"/>
              </a:lnSpc>
              <a:defRPr/>
            </a:pPr>
            <a:endParaRPr lang="en-US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F1FAE7-000B-41DC-96F3-2BDB1B6F48C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solidFill>
                <a:srgbClr val="7030A0"/>
              </a:solidFill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200" dirty="0" smtClean="0">
              <a:solidFill>
                <a:srgbClr val="7030A0"/>
              </a:solidFill>
            </a:endParaRPr>
          </a:p>
          <a:p>
            <a:endParaRPr lang="en-SG" dirty="0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B89CF-97E2-4C64-90F4-DDEF579CC95E}" type="slidenum">
              <a:rPr lang="de-DE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428206-80D4-4866-9C1A-3C87E4BA9B16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23BCAF-9152-4D77-9A1D-5C611BC4224D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baseline="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7FB755-16FA-4C86-9E1B-433A0BB26725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baseline="0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428206-80D4-4866-9C1A-3C87E4BA9B16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DC1262-A9D9-428E-BCAB-8FDF0253EAC2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569355-2B15-4201-9125-DC26FBE2658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F4B4F-12A2-4BF4-912B-9EBB1DE5E946}" type="slidenum">
              <a:rPr lang="en-SG" smtClean="0"/>
              <a:pPr/>
              <a:t>20</a:t>
            </a:fld>
            <a:endParaRPr lang="en-S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772CAE-9955-49BC-84E0-34E36D7186E6}" type="slidenum">
              <a:rPr lang="de-DE" smtClean="0">
                <a:cs typeface="Arial" charset="0"/>
              </a:rPr>
              <a:pPr/>
              <a:t>21</a:t>
            </a:fld>
            <a:endParaRPr lang="de-DE" smtClean="0">
              <a:cs typeface="Arial" charset="0"/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779981" y="9436022"/>
            <a:ext cx="2889107" cy="49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47465C83-9223-4B71-8F3E-93C7047AB2B1}" type="slidenum">
              <a:rPr lang="en-GB" sz="1300"/>
              <a:pPr algn="r" defTabSz="947738"/>
              <a:t>21</a:t>
            </a:fld>
            <a:endParaRPr lang="en-GB" sz="1300"/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5700" cy="3724275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316" y="4715629"/>
            <a:ext cx="4890457" cy="4467939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B9E37-C067-4208-B53B-7807EAEEF740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08000" indent="-108000">
              <a:buFont typeface="Arial" pitchFamily="34" charset="0"/>
              <a:buNone/>
            </a:pPr>
            <a:endParaRPr lang="en-SG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F6A4C3-5695-4213-9E8F-9DD90B787981}" type="slidenum">
              <a:rPr lang="de-DE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74649-6D5B-4326-A20E-E9847FA48535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100" baseline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Одна остановка = одно окно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solidFill>
                <a:srgbClr val="7030A0"/>
              </a:solidFill>
            </a:endParaRPr>
          </a:p>
          <a:p>
            <a:endParaRPr lang="en-US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E7E219-2637-4FB1-B372-973D9CDDEBB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81100" y="2081213"/>
            <a:ext cx="7485063" cy="1081087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181100" y="3141663"/>
            <a:ext cx="7485063" cy="800100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236538"/>
            <a:ext cx="2130425" cy="55657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236538"/>
            <a:ext cx="6242050" cy="556577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378372"/>
            <a:ext cx="8520112" cy="536028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96800" y="1489075"/>
            <a:ext cx="8524875" cy="4313238"/>
          </a:xfrm>
        </p:spPr>
        <p:txBody>
          <a:bodyPr/>
          <a:lstStyle>
            <a:lvl1pPr marL="342000" indent="-342000">
              <a:buClr>
                <a:srgbClr val="FCC25A"/>
              </a:buClr>
              <a:defRPr/>
            </a:lvl1pPr>
            <a:lvl2pPr indent="-342000">
              <a:buClr>
                <a:srgbClr val="FCC25A"/>
              </a:buClr>
              <a:defRPr/>
            </a:lvl2pPr>
            <a:lvl3pPr indent="-342000">
              <a:buClr>
                <a:srgbClr val="FCC25A"/>
              </a:buClr>
              <a:defRPr/>
            </a:lvl3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7762875" y="6488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119AC642-7D46-42FA-AC8E-223117A6D22B}" type="slidenum">
              <a:rPr lang="de-DE" sz="1600">
                <a:solidFill>
                  <a:schemeClr val="accent3">
                    <a:lumMod val="50000"/>
                  </a:schemeClr>
                </a:solidFill>
              </a:rPr>
              <a:pPr algn="r">
                <a:defRPr/>
              </a:pPr>
              <a:t>‹#›</a:t>
            </a:fld>
            <a:endParaRPr lang="de-DE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425450" y="236538"/>
            <a:ext cx="8520113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hyperlink" Target="http://www.citibank.com.sg/" TargetMode="External"/><Relationship Id="rId12" Type="http://schemas.openxmlformats.org/officeDocument/2006/relationships/image" Target="../media/image10.png"/><Relationship Id="rId17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jpe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Grp="1" noChangeArrowheads="1"/>
          </p:cNvSpPr>
          <p:nvPr>
            <p:ph type="ctrTitle"/>
          </p:nvPr>
        </p:nvSpPr>
        <p:spPr>
          <a:xfrm>
            <a:off x="3452117" y="1232900"/>
            <a:ext cx="5229767" cy="1992090"/>
          </a:xfrm>
        </p:spPr>
        <p:txBody>
          <a:bodyPr anchor="t"/>
          <a:lstStyle/>
          <a:p>
            <a:pPr algn="ctr" eaLnBrk="1" hangingPunct="1">
              <a:tabLst>
                <a:tab pos="2332038" algn="l"/>
              </a:tabLst>
            </a:pPr>
            <a:r>
              <a:rPr lang="en-US" sz="3600" dirty="0" smtClean="0"/>
              <a:t>FMIS</a:t>
            </a:r>
            <a:r>
              <a:rPr lang="ru-RU" sz="3600" dirty="0" smtClean="0"/>
              <a:t>/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ru-RU" sz="3600" noProof="1" smtClean="0"/>
              <a:t>ИСУФ Сингапура</a:t>
            </a:r>
            <a:r>
              <a:rPr lang="en-GB" sz="3600" noProof="1" smtClean="0"/>
              <a:t/>
            </a:r>
            <a:br>
              <a:rPr lang="en-GB" sz="3600" noProof="1" smtClean="0"/>
            </a:br>
            <a:r>
              <a:rPr lang="ru-RU" sz="1800" noProof="1" smtClean="0"/>
              <a:t>Представлено:</a:t>
            </a:r>
            <a:r>
              <a:rPr lang="en-GB" sz="1800" noProof="1" smtClean="0"/>
              <a:t> </a:t>
            </a:r>
            <a:br>
              <a:rPr lang="en-GB" sz="1800" noProof="1" smtClean="0"/>
            </a:br>
            <a:r>
              <a:rPr lang="en-GB" sz="1800" noProof="1" smtClean="0"/>
              <a:t>Goh Mien Zo</a:t>
            </a:r>
            <a:br>
              <a:rPr lang="en-GB" sz="1800" noProof="1" smtClean="0"/>
            </a:br>
            <a:r>
              <a:rPr lang="ru-RU" sz="1600" noProof="1" smtClean="0"/>
              <a:t>Директор, Департамент Генеральной Бухгалтерии </a:t>
            </a:r>
            <a:r>
              <a:rPr lang="en-GB" sz="1600" noProof="1" smtClean="0"/>
              <a:t> </a:t>
            </a:r>
          </a:p>
        </p:txBody>
      </p:sp>
      <p:sp>
        <p:nvSpPr>
          <p:cNvPr id="3075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566218" y="3367807"/>
            <a:ext cx="6800031" cy="800100"/>
          </a:xfrm>
        </p:spPr>
        <p:txBody>
          <a:bodyPr/>
          <a:lstStyle/>
          <a:p>
            <a:pPr algn="ctr" eaLnBrk="1" hangingPunct="1">
              <a:spcAft>
                <a:spcPts val="200"/>
              </a:spcAft>
              <a:defRPr/>
            </a:pPr>
            <a:r>
              <a:rPr lang="ru-RU" sz="1800" noProof="1" smtClean="0">
                <a:solidFill>
                  <a:schemeClr val="accent5">
                    <a:lumMod val="75000"/>
                  </a:schemeClr>
                </a:solidFill>
              </a:rPr>
              <a:t>Модернизация Систем Казначейства в Экономиках </a:t>
            </a:r>
            <a:r>
              <a:rPr lang="en-SG" sz="1800" noProof="1" smtClean="0">
                <a:solidFill>
                  <a:schemeClr val="accent5">
                    <a:lumMod val="75000"/>
                  </a:schemeClr>
                </a:solidFill>
              </a:rPr>
              <a:t>APEC</a:t>
            </a:r>
          </a:p>
          <a:p>
            <a:pPr algn="ctr" eaLnBrk="1" hangingPunct="1">
              <a:spcAft>
                <a:spcPts val="200"/>
              </a:spcAft>
              <a:defRPr/>
            </a:pPr>
            <a:r>
              <a:rPr lang="en-SG" sz="1800" noProof="1" smtClean="0">
                <a:solidFill>
                  <a:schemeClr val="accent5">
                    <a:lumMod val="75000"/>
                  </a:schemeClr>
                </a:solidFill>
              </a:rPr>
              <a:t>26 </a:t>
            </a:r>
            <a:r>
              <a:rPr lang="ru-RU" sz="1800" noProof="1" smtClean="0">
                <a:solidFill>
                  <a:schemeClr val="accent5">
                    <a:lumMod val="75000"/>
                  </a:schemeClr>
                </a:solidFill>
              </a:rPr>
              <a:t>марта</a:t>
            </a:r>
            <a:r>
              <a:rPr lang="en-SG" sz="1800" noProof="1" smtClean="0">
                <a:solidFill>
                  <a:schemeClr val="accent5">
                    <a:lumMod val="75000"/>
                  </a:schemeClr>
                </a:solidFill>
              </a:rPr>
              <a:t> 2012</a:t>
            </a:r>
          </a:p>
        </p:txBody>
      </p:sp>
      <p:pic>
        <p:nvPicPr>
          <p:cNvPr id="5" name="Picture 7" descr="Singapore-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3365" y="1757549"/>
            <a:ext cx="2184730" cy="1365456"/>
          </a:xfrm>
          <a:prstGeom prst="rect">
            <a:avLst/>
          </a:prstGeom>
          <a:noFill/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162792" y="1609850"/>
            <a:ext cx="184859" cy="4915642"/>
            <a:chOff x="3803" y="0"/>
            <a:chExt cx="192" cy="4320"/>
          </a:xfrm>
        </p:grpSpPr>
        <p:graphicFrame>
          <p:nvGraphicFramePr>
            <p:cNvPr id="7" name="Object 9"/>
            <p:cNvGraphicFramePr>
              <a:graphicFrameLocks noChangeAspect="1"/>
            </p:cNvGraphicFramePr>
            <p:nvPr/>
          </p:nvGraphicFramePr>
          <p:xfrm>
            <a:off x="3840" y="188"/>
            <a:ext cx="110" cy="4132"/>
          </p:xfrm>
          <a:graphic>
            <a:graphicData uri="http://schemas.openxmlformats.org/presentationml/2006/ole">
              <p:oleObj spid="_x0000_s1026" name="Photo Editor Photo" r:id="rId5" imgW="47518" imgH="152260" progId="">
                <p:embed/>
              </p:oleObj>
            </a:graphicData>
          </a:graphic>
        </p:graphicFrame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3803" y="0"/>
              <a:ext cx="192" cy="197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5" y="1039813"/>
            <a:ext cx="8229600" cy="4130675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dirty="0" smtClean="0"/>
              <a:t>Интерфейсы с банками для ускорения электронных переводов средств</a:t>
            </a:r>
            <a:endParaRPr lang="en-US" dirty="0" smtClean="0"/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Увеличивает эффективность процедуры обработки</a:t>
            </a:r>
            <a:r>
              <a:rPr lang="en-US" sz="1800" dirty="0" smtClean="0"/>
              <a:t>:</a:t>
            </a:r>
          </a:p>
          <a:p>
            <a:pPr marL="992188" lvl="4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ru-RU" sz="1800" dirty="0" smtClean="0"/>
              <a:t>Своевременные платежи продавцам</a:t>
            </a:r>
            <a:endParaRPr lang="en-US" sz="1800" dirty="0" smtClean="0"/>
          </a:p>
          <a:p>
            <a:pPr marL="992188" lvl="4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ru-RU" sz="1800" dirty="0" smtClean="0"/>
              <a:t>Минимальное использование чеков</a:t>
            </a:r>
            <a:endParaRPr lang="en-US" sz="1800" dirty="0" smtClean="0"/>
          </a:p>
          <a:p>
            <a:pPr marL="342000" lvl="1" algn="just">
              <a:buFont typeface="Wingdings" pitchFamily="2" charset="2"/>
              <a:buChar char="§"/>
              <a:defRPr/>
            </a:pPr>
            <a:r>
              <a:rPr lang="ru-RU" sz="2000" dirty="0" smtClean="0">
                <a:ea typeface="+mn-ea"/>
              </a:rPr>
              <a:t>Консолидированные платежи одним и тем же продавцам</a:t>
            </a:r>
            <a:endParaRPr lang="en-US" sz="2000" dirty="0" smtClean="0">
              <a:ea typeface="+mn-ea"/>
            </a:endParaRP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Уменьшает себестоимость процедур обработки</a:t>
            </a:r>
            <a:endParaRPr lang="en-US" sz="1800" dirty="0" smtClean="0"/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Улучшает надзор</a:t>
            </a:r>
            <a:r>
              <a:rPr lang="en-US" sz="1800" dirty="0" smtClean="0"/>
              <a:t> 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endParaRPr lang="en-US" sz="2400" dirty="0" smtClean="0"/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П-Б: Электронные  платежи</a:t>
            </a:r>
            <a:endParaRPr lang="en-US" sz="2800" dirty="0" smtClean="0"/>
          </a:p>
        </p:txBody>
      </p:sp>
      <p:cxnSp>
        <p:nvCxnSpPr>
          <p:cNvPr id="10246" name="Straight Arrow Connector 34"/>
          <p:cNvCxnSpPr>
            <a:cxnSpLocks noChangeShapeType="1"/>
          </p:cNvCxnSpPr>
          <p:nvPr/>
        </p:nvCxnSpPr>
        <p:spPr bwMode="auto">
          <a:xfrm flipH="1" flipV="1">
            <a:off x="2262870" y="4748047"/>
            <a:ext cx="877888" cy="127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204758" y="4019385"/>
            <a:ext cx="5461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734983" y="4203535"/>
            <a:ext cx="5476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8128683" y="4567072"/>
            <a:ext cx="547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120"/>
          <p:cNvSpPr txBox="1">
            <a:spLocks noChangeArrowheads="1"/>
          </p:cNvSpPr>
          <p:nvPr/>
        </p:nvSpPr>
        <p:spPr bwMode="auto">
          <a:xfrm>
            <a:off x="6784070" y="5260810"/>
            <a:ext cx="2109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</a:rPr>
              <a:t>Поставщики</a:t>
            </a:r>
            <a:endParaRPr lang="en-US" b="1" dirty="0">
              <a:latin typeface="+mn-lt"/>
            </a:endParaRPr>
          </a:p>
        </p:txBody>
      </p:sp>
      <p:sp>
        <p:nvSpPr>
          <p:cNvPr id="10251" name="Right Arrow 51"/>
          <p:cNvSpPr>
            <a:spLocks noChangeArrowheads="1"/>
          </p:cNvSpPr>
          <p:nvPr/>
        </p:nvSpPr>
        <p:spPr bwMode="auto">
          <a:xfrm>
            <a:off x="5184657" y="4387273"/>
            <a:ext cx="1719578" cy="770563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ru-RU" b="1" dirty="0" smtClean="0"/>
              <a:t>Электронные </a:t>
            </a:r>
          </a:p>
          <a:p>
            <a:r>
              <a:rPr lang="ru-RU" b="1" dirty="0" smtClean="0"/>
              <a:t>платежи</a:t>
            </a:r>
            <a:endParaRPr lang="en-GB" b="1" dirty="0"/>
          </a:p>
        </p:txBody>
      </p:sp>
      <p:sp>
        <p:nvSpPr>
          <p:cNvPr id="15" name="Oval 14"/>
          <p:cNvSpPr/>
          <p:nvPr/>
        </p:nvSpPr>
        <p:spPr>
          <a:xfrm>
            <a:off x="3200402" y="4447329"/>
            <a:ext cx="1647935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Банки</a:t>
            </a:r>
            <a:endParaRPr lang="en-SG" b="1" dirty="0">
              <a:solidFill>
                <a:schemeClr val="tx1"/>
              </a:solidFill>
            </a:endParaRPr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178" y="4111256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49837" y="4624764"/>
            <a:ext cx="111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r>
              <a:rPr lang="ru-RU" b="1" dirty="0" smtClean="0"/>
              <a:t>/ ИСУФ</a:t>
            </a:r>
            <a:endParaRPr lang="en-GB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685936" y="138545"/>
            <a:ext cx="2291810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Увеличивает </a:t>
            </a:r>
            <a:r>
              <a:rPr lang="ru-RU" sz="1400" b="1" dirty="0" smtClean="0"/>
              <a:t>Производительность</a:t>
            </a:r>
            <a:r>
              <a:rPr lang="en-US" sz="1600" b="1" dirty="0" smtClean="0"/>
              <a:t> / </a:t>
            </a:r>
            <a:r>
              <a:rPr lang="ru-RU" sz="1600" b="1" dirty="0" smtClean="0"/>
              <a:t>Улучшает Надзор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05039" y="1268412"/>
            <a:ext cx="4695825" cy="3248025"/>
          </a:xfrm>
          <a:prstGeom prst="flowChartAlternateProcess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defRPr/>
            </a:pPr>
            <a:r>
              <a:rPr lang="en-US" sz="1600" b="1" dirty="0"/>
              <a:t>GeBIZ</a:t>
            </a: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2360614" y="1693862"/>
            <a:ext cx="2187575" cy="2640012"/>
            <a:chOff x="1183" y="1289"/>
            <a:chExt cx="1272" cy="1663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auto">
            <a:xfrm>
              <a:off x="1183" y="1289"/>
              <a:ext cx="1272" cy="1663"/>
            </a:xfrm>
            <a:prstGeom prst="flowChartAlternateProcess">
              <a:avLst/>
            </a:prstGeom>
            <a:solidFill>
              <a:srgbClr val="92D050"/>
            </a:soli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/>
            <a:lstStyle/>
            <a:p>
              <a:pPr algn="ctr">
                <a:defRPr/>
              </a:pPr>
              <a:r>
                <a:rPr lang="ru-RU" sz="1400" dirty="0" smtClean="0">
                  <a:solidFill>
                    <a:schemeClr val="bg1"/>
                  </a:solidFill>
                </a:rPr>
                <a:t>Государственный сектор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1274" y="1606"/>
              <a:ext cx="880" cy="188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Источник обеспечения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274" y="2073"/>
              <a:ext cx="880" cy="188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Закупка 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2206" y="1603"/>
              <a:ext cx="170" cy="1233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Панель задач и анализа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1274" y="1844"/>
              <a:ext cx="880" cy="179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Заключение контракта</a:t>
              </a:r>
              <a:endPara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1274" y="2311"/>
              <a:ext cx="880" cy="185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Фактурирование 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1274" y="2547"/>
              <a:ext cx="880" cy="281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Управление снабжением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7172" name="AutoShape 24"/>
          <p:cNvCxnSpPr>
            <a:cxnSpLocks noChangeShapeType="1"/>
          </p:cNvCxnSpPr>
          <p:nvPr/>
        </p:nvCxnSpPr>
        <p:spPr bwMode="auto">
          <a:xfrm rot="10800000" flipV="1">
            <a:off x="927101" y="3013074"/>
            <a:ext cx="1433513" cy="47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3" name="AutoShape 25"/>
          <p:cNvCxnSpPr>
            <a:cxnSpLocks noChangeShapeType="1"/>
          </p:cNvCxnSpPr>
          <p:nvPr/>
        </p:nvCxnSpPr>
        <p:spPr bwMode="auto">
          <a:xfrm rot="10800000">
            <a:off x="927101" y="1947862"/>
            <a:ext cx="1433513" cy="10652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4" name="AutoShape 31"/>
          <p:cNvCxnSpPr>
            <a:cxnSpLocks noChangeShapeType="1"/>
          </p:cNvCxnSpPr>
          <p:nvPr/>
        </p:nvCxnSpPr>
        <p:spPr bwMode="auto">
          <a:xfrm rot="10800000" flipV="1">
            <a:off x="6783389" y="2108199"/>
            <a:ext cx="1250950" cy="906463"/>
          </a:xfrm>
          <a:prstGeom prst="bentConnector3">
            <a:avLst>
              <a:gd name="adj1" fmla="val 48907"/>
            </a:avLst>
          </a:prstGeom>
          <a:noFill/>
          <a:ln w="38100">
            <a:solidFill>
              <a:srgbClr val="00B0F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5" name="AutoShape 32"/>
          <p:cNvCxnSpPr>
            <a:cxnSpLocks noChangeShapeType="1"/>
          </p:cNvCxnSpPr>
          <p:nvPr/>
        </p:nvCxnSpPr>
        <p:spPr bwMode="auto">
          <a:xfrm rot="10800000">
            <a:off x="6783389" y="3014662"/>
            <a:ext cx="1271587" cy="5064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F0"/>
            </a:solidFill>
            <a:miter lim="800000"/>
            <a:headEnd type="triangle" w="med" len="med"/>
            <a:tailEnd type="triangle" w="med" len="med"/>
          </a:ln>
        </p:spPr>
      </p:cxn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4595595" y="1694940"/>
            <a:ext cx="2187575" cy="2640013"/>
            <a:chOff x="3096" y="922"/>
            <a:chExt cx="1272" cy="1663"/>
          </a:xfrm>
          <a:solidFill>
            <a:srgbClr val="00B0F0"/>
          </a:solidFill>
        </p:grpSpPr>
        <p:sp>
          <p:nvSpPr>
            <p:cNvPr id="18" name="AutoShape 42"/>
            <p:cNvSpPr>
              <a:spLocks noChangeArrowheads="1"/>
            </p:cNvSpPr>
            <p:nvPr/>
          </p:nvSpPr>
          <p:spPr bwMode="auto">
            <a:xfrm>
              <a:off x="3096" y="922"/>
              <a:ext cx="1272" cy="1663"/>
            </a:xfrm>
            <a:prstGeom prst="flowChartAlternateProcess">
              <a:avLst/>
            </a:prstGeom>
            <a:grpFill/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/>
            <a:lstStyle/>
            <a:p>
              <a:pPr algn="ctr">
                <a:defRPr/>
              </a:pPr>
              <a:r>
                <a:rPr lang="ru-RU" dirty="0" smtClean="0">
                  <a:solidFill>
                    <a:schemeClr val="bg1"/>
                  </a:solidFill>
                </a:rPr>
                <a:t>Партнер 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AutoShape 43"/>
            <p:cNvSpPr>
              <a:spLocks noChangeArrowheads="1"/>
            </p:cNvSpPr>
            <p:nvPr/>
          </p:nvSpPr>
          <p:spPr bwMode="auto">
            <a:xfrm>
              <a:off x="3198" y="12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Регистрация и составление графика</a:t>
              </a:r>
              <a:endPara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AutoShape 45"/>
            <p:cNvSpPr>
              <a:spLocks noChangeArrowheads="1"/>
            </p:cNvSpPr>
            <p:nvPr/>
          </p:nvSpPr>
          <p:spPr bwMode="auto">
            <a:xfrm>
              <a:off x="4119" y="1236"/>
              <a:ext cx="170" cy="1233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Составление отчета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AutoShape 60"/>
            <p:cNvSpPr>
              <a:spLocks noChangeArrowheads="1"/>
            </p:cNvSpPr>
            <p:nvPr/>
          </p:nvSpPr>
          <p:spPr bwMode="auto">
            <a:xfrm>
              <a:off x="3198" y="17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Каталог Управления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AutoShape 61"/>
            <p:cNvSpPr>
              <a:spLocks noChangeArrowheads="1"/>
            </p:cNvSpPr>
            <p:nvPr/>
          </p:nvSpPr>
          <p:spPr bwMode="auto">
            <a:xfrm>
              <a:off x="3199" y="148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Управление Бизнесом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AutoShape 62"/>
            <p:cNvSpPr>
              <a:spLocks noChangeArrowheads="1"/>
            </p:cNvSpPr>
            <p:nvPr/>
          </p:nvSpPr>
          <p:spPr bwMode="auto">
            <a:xfrm>
              <a:off x="3198" y="198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Управление Заказами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AutoShape 63"/>
            <p:cNvSpPr>
              <a:spLocks noChangeArrowheads="1"/>
            </p:cNvSpPr>
            <p:nvPr/>
          </p:nvSpPr>
          <p:spPr bwMode="auto">
            <a:xfrm>
              <a:off x="3198" y="22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Инвойс и Платеж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134939" y="1600199"/>
            <a:ext cx="830262" cy="781050"/>
            <a:chOff x="168206" y="3598863"/>
            <a:chExt cx="765313" cy="780981"/>
          </a:xfrm>
        </p:grpSpPr>
        <p:pic>
          <p:nvPicPr>
            <p:cNvPr id="7208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ounded Rectangle 26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40000" lnSpcReduction="20000"/>
            </a:bodyPr>
            <a:lstStyle/>
            <a:p>
              <a:pPr algn="ctr">
                <a:defRPr/>
              </a:pPr>
              <a:r>
                <a:rPr lang="ru-RU" dirty="0" smtClean="0"/>
                <a:t>Министерства</a:t>
              </a:r>
              <a:endParaRPr lang="en-US" dirty="0"/>
            </a:p>
          </p:txBody>
        </p:sp>
      </p:grpSp>
      <p:grpSp>
        <p:nvGrpSpPr>
          <p:cNvPr id="13" name="Group 92"/>
          <p:cNvGrpSpPr>
            <a:grpSpLocks/>
          </p:cNvGrpSpPr>
          <p:nvPr/>
        </p:nvGrpSpPr>
        <p:grpSpPr bwMode="auto">
          <a:xfrm>
            <a:off x="134939" y="2670174"/>
            <a:ext cx="830262" cy="781050"/>
            <a:chOff x="168206" y="3598863"/>
            <a:chExt cx="765313" cy="780981"/>
          </a:xfrm>
        </p:grpSpPr>
        <p:pic>
          <p:nvPicPr>
            <p:cNvPr id="7206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Rounded Rectangle 29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25000" lnSpcReduction="20000"/>
            </a:bodyPr>
            <a:lstStyle/>
            <a:p>
              <a:pPr algn="ctr">
                <a:defRPr/>
              </a:pPr>
              <a:r>
                <a:rPr lang="ru-RU" dirty="0" smtClean="0"/>
                <a:t>Орган управления, предписанный законом</a:t>
              </a:r>
              <a:endParaRPr lang="en-US" dirty="0"/>
            </a:p>
          </p:txBody>
        </p:sp>
      </p:grpSp>
      <p:grpSp>
        <p:nvGrpSpPr>
          <p:cNvPr id="14" name="Group 87"/>
          <p:cNvGrpSpPr>
            <a:grpSpLocks/>
          </p:cNvGrpSpPr>
          <p:nvPr/>
        </p:nvGrpSpPr>
        <p:grpSpPr bwMode="auto">
          <a:xfrm>
            <a:off x="8020051" y="1689099"/>
            <a:ext cx="873125" cy="871538"/>
            <a:chOff x="1585499" y="2967868"/>
            <a:chExt cx="805599" cy="871640"/>
          </a:xfrm>
        </p:grpSpPr>
        <p:pic>
          <p:nvPicPr>
            <p:cNvPr id="7204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5499" y="2967868"/>
              <a:ext cx="805599" cy="838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Rounded Rectangle 32"/>
            <p:cNvSpPr/>
            <p:nvPr/>
          </p:nvSpPr>
          <p:spPr>
            <a:xfrm>
              <a:off x="1598682" y="3650573"/>
              <a:ext cx="766051" cy="188935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25000" lnSpcReduction="20000"/>
            </a:bodyPr>
            <a:lstStyle/>
            <a:p>
              <a:pPr algn="ctr">
                <a:defRPr/>
              </a:pPr>
              <a:r>
                <a:rPr lang="ru-RU" dirty="0" smtClean="0"/>
                <a:t>Местные поставщики</a:t>
              </a:r>
              <a:endParaRPr lang="en-US" dirty="0"/>
            </a:p>
          </p:txBody>
        </p:sp>
      </p:grpSp>
      <p:grpSp>
        <p:nvGrpSpPr>
          <p:cNvPr id="15" name="Group 87"/>
          <p:cNvGrpSpPr>
            <a:grpSpLocks/>
          </p:cNvGrpSpPr>
          <p:nvPr/>
        </p:nvGrpSpPr>
        <p:grpSpPr bwMode="auto">
          <a:xfrm>
            <a:off x="8054976" y="3101974"/>
            <a:ext cx="873125" cy="871538"/>
            <a:chOff x="1585499" y="2967868"/>
            <a:chExt cx="805599" cy="871640"/>
          </a:xfrm>
        </p:grpSpPr>
        <p:pic>
          <p:nvPicPr>
            <p:cNvPr id="7202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5499" y="2967868"/>
              <a:ext cx="805599" cy="838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Rounded Rectangle 35"/>
            <p:cNvSpPr/>
            <p:nvPr/>
          </p:nvSpPr>
          <p:spPr>
            <a:xfrm>
              <a:off x="1598682" y="3650573"/>
              <a:ext cx="766051" cy="188935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25000" lnSpcReduction="20000"/>
            </a:bodyPr>
            <a:lstStyle/>
            <a:p>
              <a:pPr algn="ctr">
                <a:defRPr/>
              </a:pPr>
              <a:r>
                <a:rPr lang="ru-RU" dirty="0" smtClean="0"/>
                <a:t>Зарубежные поставщики</a:t>
              </a:r>
              <a:endParaRPr lang="en-US" dirty="0"/>
            </a:p>
          </p:txBody>
        </p:sp>
      </p:grpSp>
      <p:sp>
        <p:nvSpPr>
          <p:cNvPr id="38" name="AutoShape 16"/>
          <p:cNvSpPr>
            <a:spLocks noChangeArrowheads="1"/>
          </p:cNvSpPr>
          <p:nvPr/>
        </p:nvSpPr>
        <p:spPr bwMode="auto">
          <a:xfrm>
            <a:off x="2417764" y="4602162"/>
            <a:ext cx="2154237" cy="339725"/>
          </a:xfrm>
          <a:prstGeom prst="flowChartAlternateProcess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Интеграция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182" name="AutoShape 22"/>
          <p:cNvCxnSpPr>
            <a:cxnSpLocks noChangeShapeType="1"/>
          </p:cNvCxnSpPr>
          <p:nvPr/>
        </p:nvCxnSpPr>
        <p:spPr bwMode="auto">
          <a:xfrm>
            <a:off x="3505201" y="4921249"/>
            <a:ext cx="3175" cy="595313"/>
          </a:xfrm>
          <a:prstGeom prst="straightConnector1">
            <a:avLst/>
          </a:prstGeom>
          <a:noFill/>
          <a:ln w="38100">
            <a:solidFill>
              <a:srgbClr val="525252"/>
            </a:solidFill>
            <a:miter lim="800000"/>
            <a:headEnd type="triangle" w="med" len="med"/>
            <a:tailEnd type="triangle" w="med" len="med"/>
          </a:ln>
        </p:spPr>
      </p:cxnSp>
      <p:grpSp>
        <p:nvGrpSpPr>
          <p:cNvPr id="16" name="Group 92"/>
          <p:cNvGrpSpPr>
            <a:grpSpLocks/>
          </p:cNvGrpSpPr>
          <p:nvPr/>
        </p:nvGrpSpPr>
        <p:grpSpPr bwMode="auto">
          <a:xfrm>
            <a:off x="134939" y="3695699"/>
            <a:ext cx="830262" cy="781050"/>
            <a:chOff x="168206" y="3598863"/>
            <a:chExt cx="765313" cy="780981"/>
          </a:xfrm>
        </p:grpSpPr>
        <p:pic>
          <p:nvPicPr>
            <p:cNvPr id="7200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ounded Rectangle 43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32500" lnSpcReduction="20000"/>
            </a:bodyPr>
            <a:lstStyle/>
            <a:p>
              <a:pPr algn="ctr">
                <a:defRPr/>
              </a:pPr>
              <a:r>
                <a:rPr lang="ru-RU" dirty="0" smtClean="0"/>
                <a:t>Органы государств</a:t>
              </a:r>
              <a:endParaRPr lang="en-US" dirty="0"/>
            </a:p>
          </p:txBody>
        </p:sp>
      </p:grpSp>
      <p:cxnSp>
        <p:nvCxnSpPr>
          <p:cNvPr id="7184" name="AutoShape 24"/>
          <p:cNvCxnSpPr>
            <a:cxnSpLocks noChangeShapeType="1"/>
          </p:cNvCxnSpPr>
          <p:nvPr/>
        </p:nvCxnSpPr>
        <p:spPr bwMode="auto">
          <a:xfrm rot="10800000" flipV="1">
            <a:off x="927101" y="3013074"/>
            <a:ext cx="1433513" cy="10302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7185" name="TextBox 45"/>
          <p:cNvSpPr txBox="1">
            <a:spLocks noChangeArrowheads="1"/>
          </p:cNvSpPr>
          <p:nvPr/>
        </p:nvSpPr>
        <p:spPr bwMode="auto">
          <a:xfrm>
            <a:off x="4765676" y="5135562"/>
            <a:ext cx="38671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 smtClean="0"/>
              <a:t>Портал Закупок/Поставок в режиме Одной остановки, применяемой Правительством Сингапура для осуществления закупок у поставщиков.</a:t>
            </a:r>
            <a:endParaRPr lang="en-US" sz="1800" dirty="0"/>
          </a:p>
        </p:txBody>
      </p:sp>
      <p:grpSp>
        <p:nvGrpSpPr>
          <p:cNvPr id="17" name="Group 156"/>
          <p:cNvGrpSpPr>
            <a:grpSpLocks/>
          </p:cNvGrpSpPr>
          <p:nvPr/>
        </p:nvGrpSpPr>
        <p:grpSpPr bwMode="auto">
          <a:xfrm>
            <a:off x="2422526" y="5438774"/>
            <a:ext cx="2117725" cy="885825"/>
            <a:chOff x="4627051" y="5481532"/>
            <a:chExt cx="1922366" cy="841760"/>
          </a:xfrm>
        </p:grpSpPr>
        <p:grpSp>
          <p:nvGrpSpPr>
            <p:cNvPr id="25" name="Group 152"/>
            <p:cNvGrpSpPr>
              <a:grpSpLocks/>
            </p:cNvGrpSpPr>
            <p:nvPr/>
          </p:nvGrpSpPr>
          <p:grpSpPr bwMode="auto">
            <a:xfrm>
              <a:off x="4713287" y="5481532"/>
              <a:ext cx="1690690" cy="502872"/>
              <a:chOff x="5148262" y="5663407"/>
              <a:chExt cx="1690690" cy="502872"/>
            </a:xfrm>
          </p:grpSpPr>
          <p:pic>
            <p:nvPicPr>
              <p:cNvPr id="7195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00814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6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162676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7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486400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8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824538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9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148262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9" name="Rounded Rectangle 48"/>
            <p:cNvSpPr/>
            <p:nvPr/>
          </p:nvSpPr>
          <p:spPr bwMode="auto">
            <a:xfrm>
              <a:off x="4627051" y="5991415"/>
              <a:ext cx="1922366" cy="33187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/>
            <a:lstStyle/>
            <a:p>
              <a:pPr algn="ctr">
                <a:defRPr/>
              </a:pPr>
              <a:r>
                <a:rPr lang="ru-RU" sz="1200" dirty="0" smtClean="0">
                  <a:solidFill>
                    <a:schemeClr val="tx1"/>
                  </a:solidFill>
                </a:rPr>
                <a:t>Корпоративные и Финансовые Системы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5" name="Straight Connector 54"/>
          <p:cNvCxnSpPr/>
          <p:nvPr/>
        </p:nvCxnSpPr>
        <p:spPr bwMode="auto">
          <a:xfrm flipV="1">
            <a:off x="715963" y="889000"/>
            <a:ext cx="7737475" cy="25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92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-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Б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Портал Поставок Одна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Остановка</a:t>
            </a:r>
            <a:endParaRPr lang="en-US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51320" y="259080"/>
            <a:ext cx="2226426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Увеличивает </a:t>
            </a:r>
            <a:r>
              <a:rPr lang="ru-RU" sz="1400" b="1" dirty="0" smtClean="0"/>
              <a:t>Производительность</a:t>
            </a:r>
            <a:r>
              <a:rPr lang="en-US" sz="1600" b="1" dirty="0" smtClean="0"/>
              <a:t> / </a:t>
            </a:r>
            <a:r>
              <a:rPr lang="ru-RU" sz="1600" b="1" dirty="0" smtClean="0"/>
              <a:t>Улучшает Надзор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11125"/>
            <a:ext cx="8520113" cy="803275"/>
          </a:xfrm>
        </p:spPr>
        <p:txBody>
          <a:bodyPr anchor="ctr"/>
          <a:lstStyle/>
          <a:p>
            <a:pPr marL="341313" indent="-341313" eaLnBrk="1" hangingPunct="1"/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П-Б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Система составления счетов за медицинские услуги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409575" y="1039814"/>
            <a:ext cx="8229600" cy="29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dirty="0" smtClean="0"/>
              <a:t>Система составления счетов за медицинские услуги,</a:t>
            </a:r>
            <a:r>
              <a:rPr lang="en-US" dirty="0" smtClean="0"/>
              <a:t> </a:t>
            </a:r>
            <a:r>
              <a:rPr lang="ru-RU" dirty="0" smtClean="0"/>
              <a:t>введенная в частных клиниках</a:t>
            </a:r>
            <a:r>
              <a:rPr lang="en-US" dirty="0" smtClean="0"/>
              <a:t>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sz="1800" dirty="0" smtClean="0"/>
              <a:t>Клиники автоматически запрашивают субсидируемую государством  долю счета за медицинские услуги от имени служащего</a:t>
            </a:r>
            <a:endParaRPr lang="en-US" sz="1800" dirty="0" smtClean="0"/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sz="1800" dirty="0" smtClean="0"/>
              <a:t>Правительство осуществляет консолидированные платежи на счета клиники в банке</a:t>
            </a:r>
            <a:r>
              <a:rPr lang="en-US" sz="1800" dirty="0" smtClean="0"/>
              <a:t> </a:t>
            </a:r>
          </a:p>
          <a:p>
            <a:pPr marL="341313" indent="-341313" eaLnBrk="1" hangingPunct="1">
              <a:buClr>
                <a:srgbClr val="FFC000"/>
              </a:buClr>
              <a:buFont typeface="Wingdings" pitchFamily="2" charset="2"/>
              <a:buChar char="§"/>
            </a:pPr>
            <a:endParaRPr lang="en-US" dirty="0" smtClean="0"/>
          </a:p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dirty="0" smtClean="0"/>
              <a:t>Преимущества, которые получают:</a:t>
            </a:r>
            <a:r>
              <a:rPr lang="en-US" sz="1800" dirty="0" smtClean="0"/>
              <a:t>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sz="1800" dirty="0" smtClean="0"/>
              <a:t>Работники</a:t>
            </a:r>
            <a:r>
              <a:rPr lang="en-US" sz="1800" dirty="0" smtClean="0"/>
              <a:t> – </a:t>
            </a:r>
            <a:r>
              <a:rPr lang="ru-RU" sz="1800" dirty="0" smtClean="0"/>
              <a:t>не нужно оплачивать полностью и подавать </a:t>
            </a:r>
            <a:r>
              <a:rPr lang="ru-RU" sz="1800" dirty="0" smtClean="0"/>
              <a:t>заявки/иски </a:t>
            </a:r>
            <a:r>
              <a:rPr lang="ru-RU" sz="1800" dirty="0" smtClean="0"/>
              <a:t>впоследствии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sz="1800" dirty="0" smtClean="0"/>
              <a:t>Правительство </a:t>
            </a:r>
            <a:r>
              <a:rPr lang="en-US" sz="1800" dirty="0" smtClean="0"/>
              <a:t> – </a:t>
            </a:r>
            <a:r>
              <a:rPr lang="ru-RU" sz="1800" dirty="0" smtClean="0"/>
              <a:t>уменьшение расходов по </a:t>
            </a:r>
            <a:r>
              <a:rPr lang="ru-RU" sz="1800" dirty="0" smtClean="0"/>
              <a:t>транзакциям </a:t>
            </a:r>
            <a:endParaRPr lang="en-US" sz="18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7176654" y="138545"/>
            <a:ext cx="1801091" cy="892552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Увеличивает </a:t>
            </a:r>
            <a:r>
              <a:rPr lang="ru-RU" sz="1600" b="1" dirty="0" smtClean="0"/>
              <a:t>Производительность</a:t>
            </a:r>
            <a:r>
              <a:rPr lang="en-US" sz="1800" b="1" dirty="0" smtClean="0"/>
              <a:t> </a:t>
            </a:r>
            <a:endParaRPr lang="en-GB" sz="1800" b="1" dirty="0"/>
          </a:p>
        </p:txBody>
      </p:sp>
      <p:pic>
        <p:nvPicPr>
          <p:cNvPr id="21" name="Picture 2" descr="http://pacgov.agd.gov.sg/ipac/html/faq/images/decal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769844">
            <a:off x="6273788" y="4325032"/>
            <a:ext cx="2059907" cy="12912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11125"/>
            <a:ext cx="8520113" cy="803275"/>
          </a:xfrm>
        </p:spPr>
        <p:txBody>
          <a:bodyPr anchor="ctr"/>
          <a:lstStyle/>
          <a:p>
            <a:pPr marL="341313" indent="-341313" eaLnBrk="1" hangingPunct="1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П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Электронные поступления и расходы</a:t>
            </a:r>
            <a:endParaRPr lang="en-US" sz="24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" name="Picture 4" descr="http://www.icdl.ca/nfblog/wp-content/uploads/2007/08/e-citizen.jpg"/>
          <p:cNvPicPr>
            <a:picLocks noChangeAspect="1" noChangeArrowheads="1"/>
          </p:cNvPicPr>
          <p:nvPr/>
        </p:nvPicPr>
        <p:blipFill>
          <a:blip r:embed="rId3" cstate="print"/>
          <a:srcRect t="18102" r="16576" b="21558"/>
          <a:stretch>
            <a:fillRect/>
          </a:stretch>
        </p:blipFill>
        <p:spPr bwMode="auto">
          <a:xfrm>
            <a:off x="2837583" y="4814561"/>
            <a:ext cx="2288600" cy="81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20"/>
          <p:cNvSpPr txBox="1">
            <a:spLocks noChangeArrowheads="1"/>
          </p:cNvSpPr>
          <p:nvPr/>
        </p:nvSpPr>
        <p:spPr bwMode="auto">
          <a:xfrm>
            <a:off x="6933715" y="5134021"/>
            <a:ext cx="22102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Напр., Налоговые, Лицензирующие и Правоохранительные Органы</a:t>
            </a:r>
            <a:endParaRPr lang="en-US" sz="1800" dirty="0">
              <a:solidFill>
                <a:srgbClr val="7030A0"/>
              </a:solidFill>
            </a:endParaRP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347525" y="4368185"/>
            <a:ext cx="46813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878253" y="4552335"/>
            <a:ext cx="46949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271953" y="4915644"/>
            <a:ext cx="469492" cy="6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20"/>
          <p:cNvSpPr txBox="1">
            <a:spLocks noChangeArrowheads="1"/>
          </p:cNvSpPr>
          <p:nvPr/>
        </p:nvSpPr>
        <p:spPr bwMode="auto">
          <a:xfrm>
            <a:off x="0" y="3745496"/>
            <a:ext cx="1760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atin typeface="+mn-lt"/>
              </a:rPr>
              <a:t>Граждане</a:t>
            </a:r>
            <a:endParaRPr lang="en-US" sz="2400" b="1" dirty="0">
              <a:latin typeface="+mn-lt"/>
            </a:endParaRPr>
          </a:p>
        </p:txBody>
      </p:sp>
      <p:sp>
        <p:nvSpPr>
          <p:cNvPr id="26" name="Right Arrow 13"/>
          <p:cNvSpPr>
            <a:spLocks noChangeArrowheads="1"/>
          </p:cNvSpPr>
          <p:nvPr/>
        </p:nvSpPr>
        <p:spPr bwMode="auto">
          <a:xfrm>
            <a:off x="1986048" y="4872563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8" name="Right Arrow 13"/>
          <p:cNvSpPr>
            <a:spLocks noChangeArrowheads="1"/>
          </p:cNvSpPr>
          <p:nvPr/>
        </p:nvSpPr>
        <p:spPr bwMode="auto">
          <a:xfrm rot="20173386">
            <a:off x="5380414" y="4387655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0" name="Right Arrow 13"/>
          <p:cNvSpPr>
            <a:spLocks noChangeArrowheads="1"/>
          </p:cNvSpPr>
          <p:nvPr/>
        </p:nvSpPr>
        <p:spPr bwMode="auto">
          <a:xfrm>
            <a:off x="5435831" y="4886417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1" name="Right Arrow 13"/>
          <p:cNvSpPr>
            <a:spLocks noChangeArrowheads="1"/>
          </p:cNvSpPr>
          <p:nvPr/>
        </p:nvSpPr>
        <p:spPr bwMode="auto">
          <a:xfrm rot="1239250">
            <a:off x="5352704" y="5412890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2" name="TextBox 120"/>
          <p:cNvSpPr txBox="1">
            <a:spLocks noChangeArrowheads="1"/>
          </p:cNvSpPr>
          <p:nvPr/>
        </p:nvSpPr>
        <p:spPr bwMode="auto">
          <a:xfrm>
            <a:off x="2430987" y="3762421"/>
            <a:ext cx="2847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800" b="1" dirty="0" smtClean="0">
                <a:latin typeface="+mn-lt"/>
              </a:rPr>
              <a:t>Портал в режиме Одной остановки для электронных платежей правительству</a:t>
            </a:r>
            <a:endParaRPr lang="en-US" sz="1800" b="1" dirty="0">
              <a:latin typeface="+mn-lt"/>
            </a:endParaRPr>
          </a:p>
        </p:txBody>
      </p:sp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291126" y="5268731"/>
            <a:ext cx="46813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738727" y="4954118"/>
            <a:ext cx="46949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132426" y="4596991"/>
            <a:ext cx="469492" cy="6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39"/>
          <p:cNvSpPr/>
          <p:nvPr/>
        </p:nvSpPr>
        <p:spPr>
          <a:xfrm>
            <a:off x="6095999" y="3815213"/>
            <a:ext cx="34082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 smtClean="0">
                <a:solidFill>
                  <a:srgbClr val="000000"/>
                </a:solidFill>
                <a:latin typeface="Arial"/>
              </a:rPr>
              <a:t>Различные правительственные учреждения</a:t>
            </a:r>
            <a:endParaRPr lang="en-US" b="1" dirty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409575" y="1039814"/>
            <a:ext cx="8229600" cy="252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ru-RU" dirty="0" smtClean="0"/>
              <a:t>Инкассирование сборов от граждан </a:t>
            </a:r>
            <a:r>
              <a:rPr lang="ru-RU" dirty="0" smtClean="0"/>
              <a:t>выполняется </a:t>
            </a:r>
            <a:r>
              <a:rPr lang="ru-RU" dirty="0" smtClean="0"/>
              <a:t>в электронном виде</a:t>
            </a:r>
            <a:r>
              <a:rPr lang="en-US" dirty="0" smtClean="0"/>
              <a:t>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Wingdings" pitchFamily="2" charset="2"/>
              <a:buChar char="§"/>
            </a:pPr>
            <a:r>
              <a:rPr lang="ru-RU" sz="1800" dirty="0" smtClean="0"/>
              <a:t>Своевременное инкассирование</a:t>
            </a:r>
            <a:endParaRPr lang="en-US" sz="1800" dirty="0" smtClean="0"/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Wingdings" pitchFamily="2" charset="2"/>
              <a:buChar char="§"/>
            </a:pPr>
            <a:r>
              <a:rPr lang="ru-RU" sz="1800" dirty="0" smtClean="0"/>
              <a:t>Сокращение расходов по инкассированию платежей для правительства</a:t>
            </a:r>
            <a:endParaRPr lang="en-US" sz="1800" dirty="0" smtClean="0"/>
          </a:p>
          <a:p>
            <a:pPr marL="798513" lvl="1" indent="-341313">
              <a:buClr>
                <a:srgbClr val="FFC000"/>
              </a:buClr>
              <a:buFont typeface="Wingdings" pitchFamily="2" charset="2"/>
              <a:buChar char="§"/>
            </a:pPr>
            <a:r>
              <a:rPr lang="ru-RU" dirty="0" smtClean="0"/>
              <a:t>Большая степень удобства для населения</a:t>
            </a:r>
            <a:endParaRPr lang="en-US" dirty="0" smtClean="0"/>
          </a:p>
          <a:p>
            <a:pPr marL="341313" indent="-341313">
              <a:buClr>
                <a:srgbClr val="FFC000"/>
              </a:buClr>
              <a:buFont typeface="Wingdings" pitchFamily="2" charset="2"/>
              <a:buChar char="§"/>
            </a:pPr>
            <a:endParaRPr lang="en-US" dirty="0" smtClean="0"/>
          </a:p>
          <a:p>
            <a:pPr marL="341313" indent="-341313">
              <a:buClr>
                <a:srgbClr val="FFC000"/>
              </a:buClr>
              <a:buFont typeface="Wingdings" pitchFamily="2" charset="2"/>
              <a:buChar char="§"/>
            </a:pPr>
            <a:r>
              <a:rPr lang="ru-RU" dirty="0" smtClean="0"/>
              <a:t>Социальные переводы и пособия дебетуются в электронной форме на счета граждан.</a:t>
            </a:r>
            <a:endParaRPr lang="en-US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6770670" y="138545"/>
            <a:ext cx="2207075" cy="52322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Увеличивает Производительность</a:t>
            </a:r>
            <a:r>
              <a:rPr lang="en-US" sz="1400" b="1" dirty="0" smtClean="0"/>
              <a:t> 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7775" y="4910841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G-E: Online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Платежная ведомость и Система подачи Заявлений</a:t>
            </a:r>
            <a:endParaRPr lang="en-US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368061" y="1377717"/>
            <a:ext cx="4103077" cy="2915478"/>
            <a:chOff x="2250832" y="1401162"/>
            <a:chExt cx="4548554" cy="2915478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2250832" y="1401162"/>
              <a:ext cx="4548554" cy="291547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917158" y="1406132"/>
              <a:ext cx="1274702" cy="34318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err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PaC@Gov</a:t>
              </a:r>
              <a:endPara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 bwMode="auto">
            <a:xfrm>
              <a:off x="2542380" y="2329132"/>
              <a:ext cx="1620000" cy="80175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Зарплата  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4543455" y="3616335"/>
              <a:ext cx="1980000" cy="432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Составление Отчета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 bwMode="auto">
            <a:xfrm>
              <a:off x="4542547" y="2885410"/>
              <a:ext cx="1980000" cy="62981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Связанные с работой платежи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2555633" y="3216714"/>
              <a:ext cx="1620000" cy="80175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400" dirty="0" smtClean="0">
                  <a:solidFill>
                    <a:schemeClr val="tx1"/>
                  </a:solidFill>
                  <a:latin typeface="Arial" charset="0"/>
                </a:rPr>
                <a:t>Заявления 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 bwMode="auto">
            <a:xfrm>
              <a:off x="4517094" y="2335829"/>
              <a:ext cx="1980000" cy="432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Управление зарплатой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 bwMode="auto">
            <a:xfrm>
              <a:off x="2396606" y="2143282"/>
              <a:ext cx="1881808" cy="2034210"/>
            </a:xfrm>
            <a:prstGeom prst="roundRect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 bwMode="auto">
            <a:xfrm>
              <a:off x="4377805" y="2149907"/>
              <a:ext cx="2272747" cy="2034210"/>
            </a:xfrm>
            <a:prstGeom prst="roundRect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2820674" y="1957752"/>
              <a:ext cx="1145359" cy="27527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Для служащих </a:t>
              </a:r>
              <a:endPara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4728988" y="1931248"/>
              <a:ext cx="1630016" cy="3084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Для штатных служащих</a:t>
              </a:r>
              <a:endPara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3" name="Rounded Rectangle 42"/>
          <p:cNvSpPr/>
          <p:nvPr/>
        </p:nvSpPr>
        <p:spPr bwMode="auto">
          <a:xfrm>
            <a:off x="143838" y="1294437"/>
            <a:ext cx="2137025" cy="3010436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r>
              <a:rPr lang="ru-RU" sz="1600" b="1" dirty="0" err="1" smtClean="0">
                <a:solidFill>
                  <a:schemeClr val="tx1"/>
                </a:solidFill>
              </a:rPr>
              <a:t>Онлайн</a:t>
            </a:r>
            <a:r>
              <a:rPr lang="ru-RU" sz="1600" b="1" dirty="0" smtClean="0">
                <a:solidFill>
                  <a:schemeClr val="tx1"/>
                </a:solidFill>
              </a:rPr>
              <a:t> портал извещений об оплате и подаче заявлений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 Отсутствие  бумаги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быстрая обработка заявлений</a:t>
            </a:r>
            <a:endParaRPr lang="en-US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Уведомления  нажатием кнопки/отправкой </a:t>
            </a:r>
            <a:r>
              <a:rPr lang="en-US" sz="1400" dirty="0" smtClean="0">
                <a:solidFill>
                  <a:schemeClr val="tx1"/>
                </a:solidFill>
              </a:rPr>
              <a:t>Email / SMS</a:t>
            </a:r>
          </a:p>
          <a:p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6" name="Line 17"/>
          <p:cNvSpPr>
            <a:spLocks noChangeShapeType="1"/>
          </p:cNvSpPr>
          <p:nvPr/>
        </p:nvSpPr>
        <p:spPr bwMode="gray">
          <a:xfrm rot="10800000" flipH="1" flipV="1">
            <a:off x="5775910" y="4336517"/>
            <a:ext cx="417444" cy="834887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none"/>
            <a:tailEnd type="triangle"/>
          </a:ln>
        </p:spPr>
        <p:txBody>
          <a:bodyPr/>
          <a:lstStyle/>
          <a:p>
            <a:endParaRPr lang="en-GB"/>
          </a:p>
        </p:txBody>
      </p:sp>
      <p:sp>
        <p:nvSpPr>
          <p:cNvPr id="40" name="Rounded Rectangle 39"/>
          <p:cNvSpPr/>
          <p:nvPr/>
        </p:nvSpPr>
        <p:spPr bwMode="auto">
          <a:xfrm>
            <a:off x="6588370" y="1267327"/>
            <a:ext cx="2438400" cy="304800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Управление выплатами заработной платы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Рассчитывает и производит выплаты зарплат и пособий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Отдельный модуль безопасности для защиты </a:t>
            </a:r>
            <a:r>
              <a:rPr lang="ru-RU" sz="1400" dirty="0" smtClean="0">
                <a:solidFill>
                  <a:schemeClr val="tx1"/>
                </a:solidFill>
              </a:rPr>
              <a:t>конфиденциальности</a:t>
            </a:r>
            <a:r>
              <a:rPr lang="ru-RU" sz="1600" dirty="0" smtClean="0">
                <a:solidFill>
                  <a:schemeClr val="tx1"/>
                </a:solidFill>
              </a:rPr>
              <a:t> бонусов за выполнение работы.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76654" y="138545"/>
            <a:ext cx="1801091" cy="92333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Увеличивает Производительность</a:t>
            </a:r>
            <a:r>
              <a:rPr lang="en-US" sz="1800" b="1" dirty="0" smtClean="0"/>
              <a:t> </a:t>
            </a:r>
            <a:endParaRPr lang="en-GB" sz="1800" b="1" dirty="0"/>
          </a:p>
        </p:txBody>
      </p:sp>
      <p:sp>
        <p:nvSpPr>
          <p:cNvPr id="41" name="Line 17"/>
          <p:cNvSpPr>
            <a:spLocks noChangeShapeType="1"/>
          </p:cNvSpPr>
          <p:nvPr/>
        </p:nvSpPr>
        <p:spPr bwMode="gray">
          <a:xfrm rot="10800000" flipH="1" flipV="1">
            <a:off x="4342127" y="4270256"/>
            <a:ext cx="106018" cy="841513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none"/>
            <a:tailEnd type="triangle"/>
          </a:ln>
        </p:spPr>
        <p:txBody>
          <a:bodyPr/>
          <a:lstStyle/>
          <a:p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281354" y="4525108"/>
            <a:ext cx="16045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Система составления счетов за мед. Услуги (Частные Клиники</a:t>
            </a:r>
            <a:r>
              <a:rPr lang="en-US" b="1" dirty="0" smtClean="0"/>
              <a:t>)</a:t>
            </a:r>
            <a:endParaRPr lang="en-GB" b="1" dirty="0"/>
          </a:p>
        </p:txBody>
      </p:sp>
      <p:sp>
        <p:nvSpPr>
          <p:cNvPr id="48" name="Line 17"/>
          <p:cNvSpPr>
            <a:spLocks noChangeShapeType="1"/>
          </p:cNvSpPr>
          <p:nvPr/>
        </p:nvSpPr>
        <p:spPr bwMode="gray">
          <a:xfrm rot="10800000" flipV="1">
            <a:off x="2414955" y="4281979"/>
            <a:ext cx="579017" cy="665157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triangle"/>
            <a:tailEnd type="none"/>
          </a:ln>
        </p:spPr>
        <p:txBody>
          <a:bodyPr/>
          <a:lstStyle/>
          <a:p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3462390" y="5207408"/>
            <a:ext cx="1961299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Пенсионные Органы</a:t>
            </a:r>
            <a:endParaRPr lang="en-SG" b="1" dirty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5762089" y="5185147"/>
            <a:ext cx="1961299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 smtClean="0">
                <a:solidFill>
                  <a:schemeClr val="tx1"/>
                </a:solidFill>
              </a:rPr>
              <a:t>Налого-вые</a:t>
            </a:r>
            <a:r>
              <a:rPr lang="ru-RU" b="1" dirty="0" smtClean="0">
                <a:solidFill>
                  <a:schemeClr val="tx1"/>
                </a:solidFill>
              </a:rPr>
              <a:t> органы</a:t>
            </a:r>
            <a:endParaRPr lang="en-SG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 bwMode="auto">
          <a:xfrm>
            <a:off x="3266343" y="3695178"/>
            <a:ext cx="5464175" cy="914400"/>
          </a:xfrm>
          <a:prstGeom prst="roundRect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ounded Rectangle 22"/>
          <p:cNvSpPr/>
          <p:nvPr/>
        </p:nvSpPr>
        <p:spPr bwMode="auto">
          <a:xfrm>
            <a:off x="3269517" y="1327759"/>
            <a:ext cx="5634146" cy="1691014"/>
          </a:xfrm>
          <a:prstGeom prst="roundRect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742950" y="3577616"/>
            <a:ext cx="2147887" cy="10144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0">
            <a:solidFill>
              <a:srgbClr val="FD944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800" b="1" dirty="0"/>
          </a:p>
          <a:p>
            <a:pPr algn="ctr">
              <a:defRPr/>
            </a:pPr>
            <a:r>
              <a:rPr lang="ru-RU" sz="1800" b="1" dirty="0" smtClean="0"/>
              <a:t>Учреждение 1</a:t>
            </a:r>
          </a:p>
          <a:p>
            <a:pPr algn="ctr">
              <a:defRPr/>
            </a:pPr>
            <a:r>
              <a:rPr lang="ru-RU" sz="1800" b="1" dirty="0" smtClean="0"/>
              <a:t>Учреждение</a:t>
            </a:r>
            <a:r>
              <a:rPr lang="en-US" sz="1800" b="1" dirty="0" smtClean="0"/>
              <a:t> </a:t>
            </a:r>
            <a:r>
              <a:rPr lang="en-US" sz="1800" b="1" dirty="0"/>
              <a:t>2</a:t>
            </a:r>
          </a:p>
          <a:p>
            <a:pPr algn="ctr">
              <a:defRPr/>
            </a:pPr>
            <a:r>
              <a:rPr lang="ru-RU" sz="1800" b="1" dirty="0" smtClean="0"/>
              <a:t>Учреждение </a:t>
            </a:r>
            <a:r>
              <a:rPr lang="en-US" sz="1800" b="1" dirty="0" smtClean="0"/>
              <a:t>3</a:t>
            </a:r>
            <a:r>
              <a:rPr lang="en-US" sz="1800" b="1" dirty="0"/>
              <a:t/>
            </a:r>
            <a:br>
              <a:rPr lang="en-US" sz="1800" b="1" dirty="0"/>
            </a:br>
            <a:endParaRPr lang="en-US" sz="1800" b="1" dirty="0"/>
          </a:p>
        </p:txBody>
      </p:sp>
      <p:sp>
        <p:nvSpPr>
          <p:cNvPr id="13317" name="Rectangle 18"/>
          <p:cNvSpPr>
            <a:spLocks noChangeArrowheads="1"/>
          </p:cNvSpPr>
          <p:nvPr/>
        </p:nvSpPr>
        <p:spPr bwMode="auto">
          <a:xfrm>
            <a:off x="692150" y="1671028"/>
            <a:ext cx="2160587" cy="914400"/>
          </a:xfrm>
          <a:prstGeom prst="rect">
            <a:avLst/>
          </a:prstGeom>
          <a:solidFill>
            <a:srgbClr val="FFC000"/>
          </a:solidFill>
          <a:ln w="31750">
            <a:solidFill>
              <a:srgbClr val="FD944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200" b="1" dirty="0" smtClean="0"/>
              <a:t>Централизованное Казначейство</a:t>
            </a:r>
            <a:endParaRPr lang="en-US" sz="2200" b="1" dirty="0"/>
          </a:p>
        </p:txBody>
      </p:sp>
      <p:sp>
        <p:nvSpPr>
          <p:cNvPr id="13318" name="Text Box 19"/>
          <p:cNvSpPr txBox="1">
            <a:spLocks noChangeArrowheads="1"/>
          </p:cNvSpPr>
          <p:nvPr/>
        </p:nvSpPr>
        <p:spPr bwMode="auto">
          <a:xfrm rot="-5400000">
            <a:off x="2552848" y="4422166"/>
            <a:ext cx="461665" cy="143033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 algn="ctr"/>
            <a:r>
              <a:rPr lang="ru-RU" sz="1800" b="1" dirty="0" smtClean="0"/>
              <a:t>Платежи </a:t>
            </a:r>
            <a:endParaRPr lang="en-US" sz="1800" b="1" dirty="0"/>
          </a:p>
        </p:txBody>
      </p:sp>
      <p:sp>
        <p:nvSpPr>
          <p:cNvPr id="13319" name="Text Box 21"/>
          <p:cNvSpPr txBox="1">
            <a:spLocks noChangeArrowheads="1"/>
          </p:cNvSpPr>
          <p:nvPr/>
        </p:nvSpPr>
        <p:spPr bwMode="auto">
          <a:xfrm>
            <a:off x="-1" y="5001603"/>
            <a:ext cx="16644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/>
              <a:t>Поступления </a:t>
            </a:r>
            <a:endParaRPr lang="en-US" sz="1600" b="1" dirty="0"/>
          </a:p>
        </p:txBody>
      </p:sp>
      <p:sp>
        <p:nvSpPr>
          <p:cNvPr id="13320" name="Line 22"/>
          <p:cNvSpPr>
            <a:spLocks noChangeShapeType="1"/>
          </p:cNvSpPr>
          <p:nvPr/>
        </p:nvSpPr>
        <p:spPr bwMode="auto">
          <a:xfrm flipV="1">
            <a:off x="1624012" y="4744428"/>
            <a:ext cx="0" cy="762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321" name="Line 23"/>
          <p:cNvSpPr>
            <a:spLocks noChangeShapeType="1"/>
          </p:cNvSpPr>
          <p:nvPr/>
        </p:nvSpPr>
        <p:spPr bwMode="auto">
          <a:xfrm flipV="1">
            <a:off x="1624012" y="2715603"/>
            <a:ext cx="0" cy="762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1947862" y="2755291"/>
            <a:ext cx="0" cy="762000"/>
          </a:xfrm>
          <a:prstGeom prst="line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23" name="Line 24"/>
          <p:cNvSpPr>
            <a:spLocks noChangeShapeType="1"/>
          </p:cNvSpPr>
          <p:nvPr/>
        </p:nvSpPr>
        <p:spPr bwMode="auto">
          <a:xfrm>
            <a:off x="1985962" y="4766653"/>
            <a:ext cx="0" cy="7620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325" name="TextBox 20"/>
          <p:cNvSpPr txBox="1">
            <a:spLocks noChangeArrowheads="1"/>
          </p:cNvSpPr>
          <p:nvPr/>
        </p:nvSpPr>
        <p:spPr bwMode="auto">
          <a:xfrm>
            <a:off x="3340955" y="1266092"/>
            <a:ext cx="5498245" cy="1828799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ru-RU" sz="1800" b="1" dirty="0" smtClean="0"/>
              <a:t>Централизованное Управление денежными</a:t>
            </a:r>
          </a:p>
          <a:p>
            <a:r>
              <a:rPr lang="ru-RU" sz="1800" b="1" dirty="0" smtClean="0"/>
              <a:t> средствами государственных учреждений для: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 повышения эффективности и лучшему </a:t>
            </a:r>
          </a:p>
          <a:p>
            <a:r>
              <a:rPr lang="ru-RU" dirty="0" smtClean="0"/>
              <a:t>возврату</a:t>
            </a:r>
            <a:r>
              <a:rPr lang="en-US" dirty="0" smtClean="0"/>
              <a:t> 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 </a:t>
            </a:r>
            <a:r>
              <a:rPr lang="ru-RU" dirty="0" smtClean="0"/>
              <a:t>для большей открытости ликвидности </a:t>
            </a:r>
          </a:p>
          <a:p>
            <a:r>
              <a:rPr lang="ru-RU" dirty="0" smtClean="0"/>
              <a:t>учреждений</a:t>
            </a:r>
            <a:r>
              <a:rPr lang="en-US" dirty="0" smtClean="0"/>
              <a:t> 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 </a:t>
            </a:r>
            <a:r>
              <a:rPr lang="ru-RU" dirty="0" smtClean="0"/>
              <a:t>более своевременное оформление сделок</a:t>
            </a:r>
            <a:endParaRPr lang="ru-RU" b="1" dirty="0" smtClean="0"/>
          </a:p>
        </p:txBody>
      </p:sp>
      <p:sp>
        <p:nvSpPr>
          <p:cNvPr id="13326" name="TextBox 21"/>
          <p:cNvSpPr txBox="1">
            <a:spLocks noChangeArrowheads="1"/>
          </p:cNvSpPr>
          <p:nvPr/>
        </p:nvSpPr>
        <p:spPr bwMode="auto">
          <a:xfrm>
            <a:off x="3374293" y="3793635"/>
            <a:ext cx="53324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Учреждения осуществляют контроль ежедневных выплат и поступлений</a:t>
            </a:r>
            <a:endParaRPr lang="en-US" b="1" dirty="0"/>
          </a:p>
        </p:txBody>
      </p:sp>
      <p:sp>
        <p:nvSpPr>
          <p:cNvPr id="16" name="Title 1"/>
          <p:cNvSpPr txBox="1">
            <a:spLocks/>
          </p:cNvSpPr>
          <p:nvPr/>
        </p:nvSpPr>
        <p:spPr bwMode="gray">
          <a:xfrm>
            <a:off x="425451" y="65605"/>
            <a:ext cx="6358807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G2G: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Централизованное управление ликвидностью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7000" y="138545"/>
            <a:ext cx="2500746" cy="92333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Увеличивает </a:t>
            </a:r>
            <a:r>
              <a:rPr lang="ru-RU" sz="1600" b="1" dirty="0" smtClean="0"/>
              <a:t>Производительность</a:t>
            </a:r>
            <a:r>
              <a:rPr lang="en-US" sz="1800" b="1" dirty="0" smtClean="0"/>
              <a:t> </a:t>
            </a:r>
            <a:r>
              <a:rPr lang="ru-RU" sz="1800" b="1" dirty="0" smtClean="0"/>
              <a:t> / Улучшает Надзор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5" y="1039813"/>
            <a:ext cx="8229600" cy="1501368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dirty="0" smtClean="0"/>
              <a:t>Сингапур оперирует сбалансированным бюджетом</a:t>
            </a:r>
            <a:endParaRPr lang="en-US" dirty="0" smtClean="0"/>
          </a:p>
          <a:p>
            <a:pPr algn="just">
              <a:defRPr/>
            </a:pPr>
            <a:r>
              <a:rPr lang="en-US" dirty="0" smtClean="0"/>
              <a:t>FMIS </a:t>
            </a:r>
            <a:r>
              <a:rPr lang="ru-RU" dirty="0" smtClean="0"/>
              <a:t>предупреждает перерасход средств Министерствами</a:t>
            </a:r>
            <a:endParaRPr lang="en-US" dirty="0" smtClean="0"/>
          </a:p>
          <a:p>
            <a:pPr lvl="1" algn="just">
              <a:defRPr/>
            </a:pPr>
            <a:endParaRPr lang="en-US" sz="2400" dirty="0" smtClean="0"/>
          </a:p>
        </p:txBody>
      </p:sp>
      <p:pic>
        <p:nvPicPr>
          <p:cNvPr id="4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93815" y="2342622"/>
            <a:ext cx="648071" cy="648072"/>
          </a:xfrm>
          <a:prstGeom prst="rect">
            <a:avLst/>
          </a:prstGeom>
          <a:noFill/>
        </p:spPr>
      </p:pic>
      <p:sp>
        <p:nvSpPr>
          <p:cNvPr id="6" name="TextBox 120"/>
          <p:cNvSpPr txBox="1">
            <a:spLocks noChangeArrowheads="1"/>
          </p:cNvSpPr>
          <p:nvPr/>
        </p:nvSpPr>
        <p:spPr bwMode="auto">
          <a:xfrm>
            <a:off x="544879" y="3138246"/>
            <a:ext cx="20177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</a:rPr>
              <a:t>Парламент </a:t>
            </a:r>
            <a:r>
              <a:rPr lang="ru-RU" dirty="0" smtClean="0">
                <a:latin typeface="+mn-lt"/>
              </a:rPr>
              <a:t>утверждает бюджет</a:t>
            </a:r>
            <a:endParaRPr lang="en-US" dirty="0">
              <a:latin typeface="+mn-lt"/>
            </a:endParaRPr>
          </a:p>
        </p:txBody>
      </p:sp>
      <p:pic>
        <p:nvPicPr>
          <p:cNvPr id="8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41887" y="2342622"/>
            <a:ext cx="648071" cy="648072"/>
          </a:xfrm>
          <a:prstGeom prst="rect">
            <a:avLst/>
          </a:prstGeom>
          <a:noFill/>
        </p:spPr>
      </p:pic>
      <p:pic>
        <p:nvPicPr>
          <p:cNvPr id="9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5742" y="2342622"/>
            <a:ext cx="648071" cy="648072"/>
          </a:xfrm>
          <a:prstGeom prst="rect">
            <a:avLst/>
          </a:prstGeom>
          <a:noFill/>
        </p:spPr>
      </p:pic>
      <p:sp>
        <p:nvSpPr>
          <p:cNvPr id="11" name="TextBox 120"/>
          <p:cNvSpPr txBox="1">
            <a:spLocks noChangeArrowheads="1"/>
          </p:cNvSpPr>
          <p:nvPr/>
        </p:nvSpPr>
        <p:spPr bwMode="auto">
          <a:xfrm>
            <a:off x="3838353" y="3332577"/>
            <a:ext cx="494414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latin typeface="+mn-lt"/>
              </a:rPr>
              <a:t> </a:t>
            </a:r>
            <a:r>
              <a:rPr lang="ru-RU" sz="1800" dirty="0" smtClean="0">
                <a:latin typeface="+mn-lt"/>
              </a:rPr>
              <a:t>Бюджет загружается в ИСУФ/</a:t>
            </a:r>
            <a:r>
              <a:rPr lang="en-US" sz="1800" dirty="0" smtClean="0">
                <a:latin typeface="+mn-lt"/>
              </a:rPr>
              <a:t>FMIS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800" dirty="0" smtClean="0"/>
              <a:t>Затраты, превышающие бюджет не </a:t>
            </a:r>
            <a:r>
              <a:rPr lang="ru-RU" sz="1800" dirty="0" smtClean="0"/>
              <a:t>проходят</a:t>
            </a:r>
            <a:endParaRPr lang="en-US" sz="1800" dirty="0" smtClean="0">
              <a:sym typeface="Wingdings" pitchFamily="2" charset="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800" dirty="0" smtClean="0">
                <a:sym typeface="Wingdings" pitchFamily="2" charset="2"/>
              </a:rPr>
              <a:t>FMIS </a:t>
            </a:r>
            <a:r>
              <a:rPr lang="ru-RU" sz="1800" dirty="0" smtClean="0">
                <a:sym typeface="Wingdings" pitchFamily="2" charset="2"/>
              </a:rPr>
              <a:t> отправит учреждению</a:t>
            </a:r>
            <a:r>
              <a:rPr lang="en-US" sz="1800" dirty="0" smtClean="0">
                <a:sym typeface="Wingdings" pitchFamily="2" charset="2"/>
              </a:rPr>
              <a:t> </a:t>
            </a:r>
            <a:r>
              <a:rPr lang="ru-RU" sz="1800" dirty="0" smtClean="0">
                <a:sym typeface="Wingdings" pitchFamily="2" charset="2"/>
              </a:rPr>
              <a:t>тревожное сообщение</a:t>
            </a:r>
            <a:endParaRPr lang="en-US" sz="1800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1800" dirty="0" smtClean="0">
                <a:latin typeface="+mn-lt"/>
              </a:rPr>
              <a:t> FMIS </a:t>
            </a:r>
            <a:r>
              <a:rPr lang="ru-RU" sz="1800" dirty="0" smtClean="0">
                <a:latin typeface="+mn-lt"/>
              </a:rPr>
              <a:t>отправляет ежемесячную информацию о затратах и доходах  в Бюджетную Систему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800" dirty="0" smtClean="0">
                <a:latin typeface="+mn-lt"/>
                <a:sym typeface="Wingdings" pitchFamily="2" charset="2"/>
              </a:rPr>
              <a:t>Содействует мониторингу Бюджетной группой </a:t>
            </a:r>
            <a:endParaRPr lang="en-US" sz="1800" dirty="0" smtClean="0">
              <a:latin typeface="+mn-lt"/>
            </a:endParaRPr>
          </a:p>
        </p:txBody>
      </p:sp>
      <p:sp>
        <p:nvSpPr>
          <p:cNvPr id="9227" name="Right Arrow 15"/>
          <p:cNvSpPr>
            <a:spLocks noChangeArrowheads="1"/>
          </p:cNvSpPr>
          <p:nvPr/>
        </p:nvSpPr>
        <p:spPr bwMode="auto">
          <a:xfrm>
            <a:off x="2667367" y="2622308"/>
            <a:ext cx="982662" cy="792163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9230" name="TextBox 21"/>
          <p:cNvSpPr txBox="1">
            <a:spLocks noChangeArrowheads="1"/>
          </p:cNvSpPr>
          <p:nvPr/>
        </p:nvSpPr>
        <p:spPr bwMode="auto">
          <a:xfrm>
            <a:off x="0" y="5841836"/>
            <a:ext cx="90852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Общие расходы по счету не могут превышать одобренный Парламентом Бюджет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endParaRPr lang="en-GB" dirty="0"/>
          </a:p>
        </p:txBody>
      </p:sp>
      <p:sp>
        <p:nvSpPr>
          <p:cNvPr id="923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Контроль Бюджета</a:t>
            </a:r>
            <a:endParaRPr lang="en-US" dirty="0" smtClean="0"/>
          </a:p>
        </p:txBody>
      </p:sp>
      <p:cxnSp>
        <p:nvCxnSpPr>
          <p:cNvPr id="25" name="Straight Arrow Connector 19"/>
          <p:cNvCxnSpPr>
            <a:cxnSpLocks noChangeShapeType="1"/>
          </p:cNvCxnSpPr>
          <p:nvPr/>
        </p:nvCxnSpPr>
        <p:spPr bwMode="auto">
          <a:xfrm>
            <a:off x="5828859" y="2792627"/>
            <a:ext cx="722654" cy="16598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/>
            <a:tailEnd type="arrow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7176654" y="138545"/>
            <a:ext cx="1801091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Усиливает и расширяет контроль</a:t>
            </a:r>
            <a:endParaRPr lang="en-GB" sz="1800" b="1" dirty="0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4578" y="2265613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511151" y="2637607"/>
            <a:ext cx="111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r>
              <a:rPr lang="ru-RU" b="1" dirty="0" smtClean="0"/>
              <a:t> /ИСУФ</a:t>
            </a:r>
            <a:endParaRPr lang="en-GB" b="1" dirty="0"/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321" y="2259151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572000" y="2424701"/>
            <a:ext cx="1253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spc="-100" dirty="0" smtClean="0"/>
              <a:t>Бюджетная </a:t>
            </a:r>
            <a:r>
              <a:rPr lang="ru-RU" sz="1800" b="1" dirty="0" smtClean="0"/>
              <a:t>Система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120"/>
          <p:cNvSpPr txBox="1">
            <a:spLocks noChangeArrowheads="1"/>
          </p:cNvSpPr>
          <p:nvPr/>
        </p:nvSpPr>
        <p:spPr bwMode="auto">
          <a:xfrm>
            <a:off x="688609" y="3466978"/>
            <a:ext cx="19526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+mn-lt"/>
              </a:rPr>
              <a:t>Составление отчета продавцом</a:t>
            </a:r>
            <a:r>
              <a:rPr lang="en-US" sz="1600" b="1" dirty="0" smtClean="0">
                <a:latin typeface="+mn-lt"/>
              </a:rPr>
              <a:t> </a:t>
            </a:r>
            <a:r>
              <a:rPr lang="en-US" sz="1600" b="1" dirty="0">
                <a:latin typeface="+mn-lt"/>
              </a:rPr>
              <a:t>/ </a:t>
            </a:r>
            <a:r>
              <a:rPr lang="ru-RU" sz="1600" b="1" dirty="0" smtClean="0">
                <a:latin typeface="+mn-lt"/>
              </a:rPr>
              <a:t>обновления</a:t>
            </a:r>
            <a:endParaRPr lang="en-US" sz="1600" b="1" dirty="0">
              <a:latin typeface="+mn-lt"/>
            </a:endParaRPr>
          </a:p>
        </p:txBody>
      </p:sp>
      <p:sp>
        <p:nvSpPr>
          <p:cNvPr id="48" name="TextBox 120"/>
          <p:cNvSpPr txBox="1">
            <a:spLocks noChangeArrowheads="1"/>
          </p:cNvSpPr>
          <p:nvPr/>
        </p:nvSpPr>
        <p:spPr bwMode="auto">
          <a:xfrm>
            <a:off x="2320559" y="4560765"/>
            <a:ext cx="3405187" cy="1477328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1" dirty="0" smtClean="0">
                <a:latin typeface="+mn-lt"/>
              </a:rPr>
              <a:t>Наименование</a:t>
            </a:r>
            <a:r>
              <a:rPr lang="en-US" sz="1800" b="1" dirty="0" smtClean="0">
                <a:latin typeface="+mn-lt"/>
              </a:rPr>
              <a:t>: </a:t>
            </a:r>
            <a:r>
              <a:rPr lang="en-US" sz="1800" dirty="0">
                <a:latin typeface="+mn-lt"/>
              </a:rPr>
              <a:t>ABC</a:t>
            </a:r>
          </a:p>
          <a:p>
            <a:pPr>
              <a:defRPr/>
            </a:pPr>
            <a:r>
              <a:rPr lang="en-US" sz="1800" b="1" dirty="0" smtClean="0">
                <a:latin typeface="+mn-lt"/>
              </a:rPr>
              <a:t>ID</a:t>
            </a:r>
            <a:r>
              <a:rPr lang="ru-RU" sz="1800" b="1" dirty="0" smtClean="0">
                <a:latin typeface="+mn-lt"/>
              </a:rPr>
              <a:t>/Идентификационный Номер</a:t>
            </a:r>
            <a:r>
              <a:rPr lang="en-US" sz="1800" b="1" dirty="0" smtClean="0">
                <a:latin typeface="+mn-lt"/>
              </a:rPr>
              <a:t>: 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201212345A</a:t>
            </a:r>
          </a:p>
          <a:p>
            <a:pPr>
              <a:defRPr/>
            </a:pPr>
            <a:r>
              <a:rPr lang="ru-RU" sz="1800" b="1" dirty="0" smtClean="0">
                <a:latin typeface="+mn-lt"/>
              </a:rPr>
              <a:t>Банковский Счет</a:t>
            </a:r>
            <a:r>
              <a:rPr lang="en-US" sz="1800" b="1" dirty="0" smtClean="0">
                <a:latin typeface="+mn-lt"/>
              </a:rPr>
              <a:t>: </a:t>
            </a:r>
            <a:r>
              <a:rPr lang="en-US" sz="1800" dirty="0">
                <a:latin typeface="+mn-lt"/>
              </a:rPr>
              <a:t>003-12413-01</a:t>
            </a:r>
            <a:r>
              <a:rPr lang="en-US" sz="1800" b="1" dirty="0">
                <a:latin typeface="+mn-lt"/>
              </a:rPr>
              <a:t> </a:t>
            </a:r>
            <a:endParaRPr lang="en-US" sz="1800" dirty="0">
              <a:latin typeface="+mn-lt"/>
            </a:endParaRPr>
          </a:p>
        </p:txBody>
      </p:sp>
      <p:cxnSp>
        <p:nvCxnSpPr>
          <p:cNvPr id="11268" name="Straight Arrow Connector 48"/>
          <p:cNvCxnSpPr>
            <a:cxnSpLocks noChangeShapeType="1"/>
            <a:endCxn id="51" idx="2"/>
          </p:cNvCxnSpPr>
          <p:nvPr/>
        </p:nvCxnSpPr>
        <p:spPr bwMode="auto">
          <a:xfrm>
            <a:off x="3963621" y="4711578"/>
            <a:ext cx="2576513" cy="14922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69" name="Straight Arrow Connector 49"/>
          <p:cNvCxnSpPr>
            <a:cxnSpLocks noChangeShapeType="1"/>
          </p:cNvCxnSpPr>
          <p:nvPr/>
        </p:nvCxnSpPr>
        <p:spPr bwMode="auto">
          <a:xfrm flipV="1">
            <a:off x="5547946" y="5011615"/>
            <a:ext cx="995363" cy="19050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1" name="Can 50"/>
          <p:cNvSpPr/>
          <p:nvPr/>
        </p:nvSpPr>
        <p:spPr>
          <a:xfrm>
            <a:off x="6540075" y="4452027"/>
            <a:ext cx="1382179" cy="818866"/>
          </a:xfrm>
          <a:prstGeom prst="can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Отчеты банка</a:t>
            </a:r>
            <a:endParaRPr lang="en-SG" sz="1800" b="1" dirty="0">
              <a:solidFill>
                <a:schemeClr val="tx1"/>
              </a:solidFill>
            </a:endParaRPr>
          </a:p>
        </p:txBody>
      </p:sp>
      <p:cxnSp>
        <p:nvCxnSpPr>
          <p:cNvPr id="11272" name="Straight Arrow Connector 52"/>
          <p:cNvCxnSpPr>
            <a:cxnSpLocks noChangeShapeType="1"/>
          </p:cNvCxnSpPr>
          <p:nvPr/>
        </p:nvCxnSpPr>
        <p:spPr bwMode="auto">
          <a:xfrm flipH="1" flipV="1">
            <a:off x="4250959" y="3865440"/>
            <a:ext cx="2579687" cy="5730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" name="TextBox 120"/>
          <p:cNvSpPr txBox="1">
            <a:spLocks noChangeArrowheads="1"/>
          </p:cNvSpPr>
          <p:nvPr/>
        </p:nvSpPr>
        <p:spPr bwMode="auto">
          <a:xfrm>
            <a:off x="4654184" y="3489203"/>
            <a:ext cx="292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+mn-lt"/>
              </a:rPr>
              <a:t>Отчет утвержден</a:t>
            </a:r>
            <a:r>
              <a:rPr lang="en-US" sz="1600" b="1" dirty="0" smtClean="0">
                <a:latin typeface="+mn-lt"/>
              </a:rPr>
              <a:t>/ </a:t>
            </a:r>
            <a:r>
              <a:rPr lang="ru-RU" sz="1600" b="1" dirty="0" smtClean="0">
                <a:latin typeface="+mn-lt"/>
              </a:rPr>
              <a:t>не утвержден</a:t>
            </a:r>
            <a:endParaRPr lang="en-US" sz="1600" dirty="0">
              <a:latin typeface="+mn-lt"/>
            </a:endParaRPr>
          </a:p>
        </p:txBody>
      </p:sp>
      <p:sp>
        <p:nvSpPr>
          <p:cNvPr id="11274" name="Right Arrow 54"/>
          <p:cNvSpPr>
            <a:spLocks noChangeArrowheads="1"/>
          </p:cNvSpPr>
          <p:nvPr/>
        </p:nvSpPr>
        <p:spPr bwMode="auto">
          <a:xfrm>
            <a:off x="2595196" y="3251078"/>
            <a:ext cx="604838" cy="477837"/>
          </a:xfrm>
          <a:prstGeom prst="rightArrow">
            <a:avLst>
              <a:gd name="adj1" fmla="val 50000"/>
              <a:gd name="adj2" fmla="val 50004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127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361709" y="2746253"/>
            <a:ext cx="5461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2" name="Straight Arrow Connector 61"/>
          <p:cNvCxnSpPr>
            <a:stCxn id="48" idx="1"/>
          </p:cNvCxnSpPr>
          <p:nvPr/>
        </p:nvCxnSpPr>
        <p:spPr>
          <a:xfrm rot="10800000" flipH="1" flipV="1">
            <a:off x="2320559" y="5299428"/>
            <a:ext cx="1084262" cy="599599"/>
          </a:xfrm>
          <a:prstGeom prst="bentConnector3">
            <a:avLst>
              <a:gd name="adj1" fmla="val -21083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68" name="Rectangle 67"/>
          <p:cNvSpPr/>
          <p:nvPr/>
        </p:nvSpPr>
        <p:spPr>
          <a:xfrm>
            <a:off x="3431809" y="5716465"/>
            <a:ext cx="404018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Согласовано с индивидуальной/бизнес регистрацией записей</a:t>
            </a:r>
            <a:endParaRPr lang="en-US" sz="1800" b="1" dirty="0">
              <a:solidFill>
                <a:schemeClr val="bg2">
                  <a:lumMod val="75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72" name="Elbow Connector 71"/>
          <p:cNvCxnSpPr/>
          <p:nvPr/>
        </p:nvCxnSpPr>
        <p:spPr bwMode="auto">
          <a:xfrm rot="5400000">
            <a:off x="2045922" y="4786190"/>
            <a:ext cx="355600" cy="231775"/>
          </a:xfrm>
          <a:prstGeom prst="bentConnector3">
            <a:avLst>
              <a:gd name="adj1" fmla="val -3846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3" name="Straight Arrow Connector 61"/>
          <p:cNvCxnSpPr/>
          <p:nvPr/>
        </p:nvCxnSpPr>
        <p:spPr>
          <a:xfrm rot="10800000">
            <a:off x="4304934" y="3470153"/>
            <a:ext cx="3181350" cy="2551112"/>
          </a:xfrm>
          <a:prstGeom prst="bentConnector3">
            <a:avLst>
              <a:gd name="adj1" fmla="val -22103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128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 marL="342000" indent="-342000">
              <a:spcAft>
                <a:spcPct val="40000"/>
              </a:spcAft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Система Проверки Банковского Счета</a:t>
            </a:r>
            <a:endParaRPr lang="en-US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479914" y="1063259"/>
            <a:ext cx="82296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normAutofit/>
          </a:bodyPr>
          <a:lstStyle/>
          <a:p>
            <a:pPr marL="342000" indent="-342000" algn="just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kern="0" dirty="0" smtClean="0">
                <a:latin typeface="+mn-lt"/>
                <a:cs typeface="+mn-cs"/>
              </a:rPr>
              <a:t>Электронная проверка ведение учета продавцом по внешнему источнику для:</a:t>
            </a:r>
            <a:endParaRPr lang="en-US" kern="0" dirty="0">
              <a:latin typeface="+mn-lt"/>
              <a:cs typeface="+mn-cs"/>
            </a:endParaRPr>
          </a:p>
          <a:p>
            <a:pPr marL="725488" lvl="3" indent="-284163" eaLnBrk="0" hangingPunct="0">
              <a:spcAft>
                <a:spcPct val="40000"/>
              </a:spcAft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kern="0" dirty="0" smtClean="0">
                <a:latin typeface="+mn-lt"/>
                <a:cs typeface="+mn-cs"/>
              </a:rPr>
              <a:t>Улучшение контроля</a:t>
            </a:r>
            <a:r>
              <a:rPr lang="en-US" sz="1600" kern="0" dirty="0" smtClean="0">
                <a:latin typeface="+mn-lt"/>
                <a:cs typeface="+mn-cs"/>
              </a:rPr>
              <a:t> </a:t>
            </a:r>
            <a:r>
              <a:rPr lang="en-US" sz="1600" kern="0" dirty="0">
                <a:latin typeface="+mn-lt"/>
                <a:cs typeface="+mn-cs"/>
              </a:rPr>
              <a:t>– </a:t>
            </a:r>
            <a:r>
              <a:rPr lang="ru-RU" sz="1600" kern="0" dirty="0" smtClean="0">
                <a:latin typeface="+mn-lt"/>
                <a:cs typeface="+mn-cs"/>
              </a:rPr>
              <a:t>Обеспечивает то, что платежи произведены на заявленных поставщиков</a:t>
            </a:r>
            <a:r>
              <a:rPr lang="en-US" sz="1600" kern="0" dirty="0" smtClean="0">
                <a:latin typeface="+mn-lt"/>
                <a:cs typeface="+mn-cs"/>
              </a:rPr>
              <a:t> </a:t>
            </a:r>
            <a:endParaRPr lang="en-US" sz="1600" kern="0" dirty="0">
              <a:latin typeface="+mn-lt"/>
              <a:cs typeface="+mn-cs"/>
            </a:endParaRPr>
          </a:p>
          <a:p>
            <a:pPr marL="725488" lvl="3" indent="-284163" eaLnBrk="0" hangingPunct="0">
              <a:spcAft>
                <a:spcPct val="40000"/>
              </a:spcAft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600" kern="0" dirty="0" smtClean="0">
                <a:latin typeface="+mn-lt"/>
                <a:cs typeface="+mn-cs"/>
              </a:rPr>
              <a:t>Увеличение эффективности</a:t>
            </a:r>
            <a:r>
              <a:rPr lang="en-US" sz="1600" kern="0" dirty="0" smtClean="0">
                <a:latin typeface="+mn-lt"/>
                <a:cs typeface="+mn-cs"/>
              </a:rPr>
              <a:t> –</a:t>
            </a:r>
            <a:r>
              <a:rPr lang="ru-RU" sz="1600" kern="0" dirty="0" smtClean="0">
                <a:latin typeface="+mn-lt"/>
                <a:cs typeface="+mn-cs"/>
              </a:rPr>
              <a:t> Проверка учета автоматизирована</a:t>
            </a:r>
            <a:endParaRPr lang="en-US" sz="1600" kern="0" dirty="0">
              <a:latin typeface="+mn-lt"/>
              <a:cs typeface="+mn-cs"/>
            </a:endParaRPr>
          </a:p>
          <a:p>
            <a:pPr marL="444500" lvl="1" indent="-342000" algn="just" eaLnBrk="0" hangingPunct="0">
              <a:spcAft>
                <a:spcPct val="40000"/>
              </a:spcAft>
              <a:buClr>
                <a:srgbClr val="FCC25A"/>
              </a:buClr>
              <a:buFontTx/>
              <a:buChar char="–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Расширение контроля</a:t>
            </a:r>
            <a:endParaRPr lang="en-GB" sz="1800" b="1" dirty="0"/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283" y="2892336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110404" y="3017750"/>
            <a:ext cx="111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r>
              <a:rPr lang="ru-RU" b="1" dirty="0" smtClean="0"/>
              <a:t>/ ИСУФ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Полезная и актуальная информация</a:t>
            </a:r>
            <a:endParaRPr lang="en-GB" sz="2800" b="1" dirty="0">
              <a:solidFill>
                <a:srgbClr val="FF6600"/>
              </a:solidFill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496800" y="1119116"/>
            <a:ext cx="8524875" cy="4683197"/>
          </a:xfrm>
        </p:spPr>
        <p:txBody>
          <a:bodyPr/>
          <a:lstStyle/>
          <a:p>
            <a:pPr lvl="1"/>
            <a:r>
              <a:rPr lang="ru-RU" sz="2000" dirty="0" smtClean="0"/>
              <a:t>Функция двойственной главной бухгалтерской книги</a:t>
            </a:r>
            <a:r>
              <a:rPr lang="en-US" sz="2000" dirty="0" smtClean="0"/>
              <a:t> </a:t>
            </a:r>
          </a:p>
          <a:p>
            <a:pPr lvl="2"/>
            <a:r>
              <a:rPr lang="ru-RU" sz="1800" dirty="0" smtClean="0"/>
              <a:t>Способна отслеживать информацию учета денежных средств и полной стоимости (начисленной)</a:t>
            </a:r>
            <a:endParaRPr lang="en-US" sz="1800" dirty="0" smtClean="0"/>
          </a:p>
          <a:p>
            <a:pPr lvl="1"/>
            <a:endParaRPr lang="en-US" sz="2000" dirty="0" smtClean="0"/>
          </a:p>
          <a:p>
            <a:pPr lvl="1"/>
            <a:r>
              <a:rPr lang="ru-RU" sz="2000" dirty="0" smtClean="0"/>
              <a:t>Охватывает различные модули для поддержки всех функций:</a:t>
            </a:r>
            <a:endParaRPr lang="en-US" sz="2000" dirty="0" smtClean="0"/>
          </a:p>
          <a:p>
            <a:pPr lvl="2"/>
            <a:r>
              <a:rPr lang="ru-RU" sz="1800" dirty="0" smtClean="0"/>
              <a:t>Отчеты доступны всем модулям, включая</a:t>
            </a:r>
            <a:r>
              <a:rPr lang="en-US" sz="1800" dirty="0" smtClean="0"/>
              <a:t> GL,AR, AP, AM etc</a:t>
            </a:r>
          </a:p>
          <a:p>
            <a:pPr lvl="1"/>
            <a:endParaRPr lang="en-US" sz="2000" dirty="0" smtClean="0"/>
          </a:p>
          <a:p>
            <a:pPr lvl="1"/>
            <a:r>
              <a:rPr lang="ru-RU" sz="2000" dirty="0" smtClean="0"/>
              <a:t>Составление отчетов в режиме реального времени</a:t>
            </a:r>
          </a:p>
          <a:p>
            <a:pPr lvl="1"/>
            <a:r>
              <a:rPr lang="ru-RU" sz="2000" dirty="0" smtClean="0"/>
              <a:t>Достоверный и точный отчет доступен в режиме </a:t>
            </a:r>
            <a:r>
              <a:rPr lang="ru-RU" sz="2000" dirty="0" err="1" smtClean="0"/>
              <a:t>он-лайн</a:t>
            </a:r>
            <a:r>
              <a:rPr lang="ru-RU" sz="2000" dirty="0" smtClean="0"/>
              <a:t> в любое время дня</a:t>
            </a:r>
            <a:endParaRPr lang="en-SG" sz="1800" dirty="0" smtClean="0"/>
          </a:p>
          <a:p>
            <a:pPr lvl="1">
              <a:buNone/>
            </a:pPr>
            <a:endParaRPr lang="en-US" sz="2000" dirty="0" smtClean="0"/>
          </a:p>
          <a:p>
            <a:pPr lvl="1"/>
            <a:r>
              <a:rPr lang="ru-RU" sz="2000" dirty="0" smtClean="0"/>
              <a:t>Гибкие типовые Отчеты</a:t>
            </a:r>
            <a:endParaRPr lang="en-SG" sz="2000" dirty="0" smtClean="0"/>
          </a:p>
          <a:p>
            <a:pPr lvl="2"/>
            <a:r>
              <a:rPr lang="ru-RU" sz="1800" dirty="0" smtClean="0"/>
              <a:t>Доступны в фиксированных форматах отчетов </a:t>
            </a:r>
            <a:r>
              <a:rPr lang="en-SG" sz="1800" dirty="0" smtClean="0"/>
              <a:t>(e.g. crystal, </a:t>
            </a:r>
            <a:r>
              <a:rPr lang="en-SG" sz="1800" dirty="0" err="1" smtClean="0"/>
              <a:t>nvision</a:t>
            </a:r>
            <a:r>
              <a:rPr lang="en-SG" sz="1800" dirty="0" smtClean="0"/>
              <a:t>, </a:t>
            </a:r>
            <a:r>
              <a:rPr lang="en-SG" sz="1800" dirty="0" err="1" smtClean="0"/>
              <a:t>sqr</a:t>
            </a:r>
            <a:r>
              <a:rPr lang="en-SG" sz="1800" dirty="0" smtClean="0"/>
              <a:t>)</a:t>
            </a:r>
          </a:p>
          <a:p>
            <a:pPr lvl="2"/>
            <a:r>
              <a:rPr lang="ru-RU" sz="1800" dirty="0" smtClean="0"/>
              <a:t>Имеются также гибкие типовые запросы</a:t>
            </a:r>
            <a:endParaRPr lang="en-SG" sz="1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Поддержка решений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Rounded Rectangle 13"/>
          <p:cNvSpPr>
            <a:spLocks noChangeArrowheads="1"/>
          </p:cNvSpPr>
          <p:nvPr/>
        </p:nvSpPr>
        <p:spPr bwMode="auto">
          <a:xfrm>
            <a:off x="839788" y="1414463"/>
            <a:ext cx="3519487" cy="2286000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bg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1266" name="Picture 2" descr="approved,check mark,check marks,clipped images,cropped images,cropped pictures,icons,OK,PNG,symbols,tick mark,tick marks,transparent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20000"/>
          </a:blip>
          <a:srcRect l="26574" t="31513" r="23280" b="32079"/>
          <a:stretch>
            <a:fillRect/>
          </a:stretch>
        </p:blipFill>
        <p:spPr bwMode="auto">
          <a:xfrm>
            <a:off x="1265103" y="1850394"/>
            <a:ext cx="2732653" cy="1371599"/>
          </a:xfrm>
          <a:prstGeom prst="rect">
            <a:avLst/>
          </a:prstGeom>
          <a:noFill/>
        </p:spPr>
      </p:pic>
      <p:sp>
        <p:nvSpPr>
          <p:cNvPr id="14340" name="Rectangle 16"/>
          <p:cNvSpPr>
            <a:spLocks noChangeArrowheads="1"/>
          </p:cNvSpPr>
          <p:nvPr/>
        </p:nvSpPr>
        <p:spPr bwMode="auto">
          <a:xfrm>
            <a:off x="1265238" y="2116138"/>
            <a:ext cx="2765425" cy="1200329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Увеличивает производительность</a:t>
            </a:r>
            <a:endParaRPr lang="en-GB" sz="2400" b="1" dirty="0"/>
          </a:p>
        </p:txBody>
      </p:sp>
      <p:grpSp>
        <p:nvGrpSpPr>
          <p:cNvPr id="14341" name="Group 20"/>
          <p:cNvGrpSpPr>
            <a:grpSpLocks/>
          </p:cNvGrpSpPr>
          <p:nvPr/>
        </p:nvGrpSpPr>
        <p:grpSpPr bwMode="auto">
          <a:xfrm>
            <a:off x="4597400" y="1397000"/>
            <a:ext cx="3519488" cy="2286000"/>
            <a:chOff x="4596809" y="1396409"/>
            <a:chExt cx="3519377" cy="2286000"/>
          </a:xfrm>
        </p:grpSpPr>
        <p:sp>
          <p:nvSpPr>
            <p:cNvPr id="14351" name="Rounded Rectangle 18"/>
            <p:cNvSpPr>
              <a:spLocks noChangeArrowheads="1"/>
            </p:cNvSpPr>
            <p:nvPr/>
          </p:nvSpPr>
          <p:spPr bwMode="auto">
            <a:xfrm>
              <a:off x="4596809" y="1396409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0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2">
                  <a:lumMod val="60000"/>
                  <a:lumOff val="40000"/>
                  <a:tint val="45000"/>
                  <a:satMod val="400000"/>
                </a:schemeClr>
              </a:duotone>
              <a:lum bright="30000"/>
            </a:blip>
            <a:srcRect l="26574" t="31513" r="23280" b="32079"/>
            <a:stretch>
              <a:fillRect/>
            </a:stretch>
          </p:blipFill>
          <p:spPr bwMode="auto">
            <a:xfrm>
              <a:off x="5022111" y="1832340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2" name="Rectangle 21"/>
          <p:cNvSpPr>
            <a:spLocks noChangeArrowheads="1"/>
          </p:cNvSpPr>
          <p:nvPr/>
        </p:nvSpPr>
        <p:spPr bwMode="auto">
          <a:xfrm>
            <a:off x="4991100" y="1894651"/>
            <a:ext cx="2716213" cy="1938992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Способствует строгому контролю для обеспечения целостности</a:t>
            </a:r>
            <a:endParaRPr lang="en-US" sz="2400" b="1" dirty="0"/>
          </a:p>
        </p:txBody>
      </p:sp>
      <p:grpSp>
        <p:nvGrpSpPr>
          <p:cNvPr id="14343" name="Group 22"/>
          <p:cNvGrpSpPr>
            <a:grpSpLocks/>
          </p:cNvGrpSpPr>
          <p:nvPr/>
        </p:nvGrpSpPr>
        <p:grpSpPr bwMode="auto">
          <a:xfrm>
            <a:off x="833438" y="3873500"/>
            <a:ext cx="3519487" cy="2286000"/>
            <a:chOff x="839972" y="1414130"/>
            <a:chExt cx="3519377" cy="2286000"/>
          </a:xfrm>
        </p:grpSpPr>
        <p:sp>
          <p:nvSpPr>
            <p:cNvPr id="14349" name="Rounded Rectangle 23"/>
            <p:cNvSpPr>
              <a:spLocks noChangeArrowheads="1"/>
            </p:cNvSpPr>
            <p:nvPr/>
          </p:nvSpPr>
          <p:spPr bwMode="auto">
            <a:xfrm>
              <a:off x="839972" y="1414130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rgbClr val="FF99CC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5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99CC">
                  <a:tint val="45000"/>
                  <a:satMod val="400000"/>
                </a:srgbClr>
              </a:duotone>
              <a:lum bright="40000"/>
            </a:blip>
            <a:srcRect l="26574" t="31513" r="23280" b="32079"/>
            <a:stretch>
              <a:fillRect/>
            </a:stretch>
          </p:blipFill>
          <p:spPr bwMode="auto">
            <a:xfrm>
              <a:off x="1265274" y="1850061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4" name="Rectangle 12"/>
          <p:cNvSpPr>
            <a:spLocks noChangeArrowheads="1"/>
          </p:cNvSpPr>
          <p:nvPr/>
        </p:nvSpPr>
        <p:spPr bwMode="auto">
          <a:xfrm>
            <a:off x="1236663" y="4346575"/>
            <a:ext cx="2465387" cy="1569660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Способствует составлению отчетов  менеджмента</a:t>
            </a:r>
            <a:endParaRPr lang="en-US" sz="2400" b="1" dirty="0"/>
          </a:p>
        </p:txBody>
      </p:sp>
      <p:grpSp>
        <p:nvGrpSpPr>
          <p:cNvPr id="14345" name="Group 25"/>
          <p:cNvGrpSpPr>
            <a:grpSpLocks/>
          </p:cNvGrpSpPr>
          <p:nvPr/>
        </p:nvGrpSpPr>
        <p:grpSpPr bwMode="auto">
          <a:xfrm>
            <a:off x="4600575" y="3876675"/>
            <a:ext cx="3519488" cy="2286000"/>
            <a:chOff x="839972" y="1414130"/>
            <a:chExt cx="3519377" cy="2286000"/>
          </a:xfrm>
        </p:grpSpPr>
        <p:sp>
          <p:nvSpPr>
            <p:cNvPr id="14347" name="Rounded Rectangle 26"/>
            <p:cNvSpPr>
              <a:spLocks noChangeArrowheads="1"/>
            </p:cNvSpPr>
            <p:nvPr/>
          </p:nvSpPr>
          <p:spPr bwMode="auto">
            <a:xfrm>
              <a:off x="839972" y="1414130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rgbClr val="FFC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8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C000">
                  <a:tint val="45000"/>
                  <a:satMod val="400000"/>
                </a:srgbClr>
              </a:duotone>
              <a:lum bright="40000"/>
            </a:blip>
            <a:srcRect l="26574" t="31513" r="23280" b="32079"/>
            <a:stretch>
              <a:fillRect/>
            </a:stretch>
          </p:blipFill>
          <p:spPr bwMode="auto">
            <a:xfrm>
              <a:off x="1265274" y="1850061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6" name="Rectangle 28"/>
          <p:cNvSpPr>
            <a:spLocks noChangeArrowheads="1"/>
          </p:cNvSpPr>
          <p:nvPr/>
        </p:nvSpPr>
        <p:spPr bwMode="auto">
          <a:xfrm>
            <a:off x="4993240" y="4273550"/>
            <a:ext cx="2661007" cy="707886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Усовершенствует Надзор</a:t>
            </a:r>
            <a:endParaRPr lang="en-US" b="1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Benefits of FMIS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Содержание </a:t>
            </a:r>
            <a:endParaRPr lang="en-GB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200" y="1325563"/>
            <a:ext cx="8229600" cy="513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normAutofit/>
          </a:bodyPr>
          <a:lstStyle/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Обзор </a:t>
            </a:r>
            <a:r>
              <a:rPr lang="en-US" sz="2400" b="1" dirty="0" smtClean="0"/>
              <a:t>FMIS</a:t>
            </a:r>
            <a:r>
              <a:rPr lang="ru-RU" sz="2400" b="1" dirty="0" smtClean="0"/>
              <a:t>/</a:t>
            </a:r>
            <a:r>
              <a:rPr lang="ru-RU" sz="2400" b="1" kern="0" dirty="0" smtClean="0">
                <a:latin typeface="+mn-lt"/>
                <a:cs typeface="+mn-cs"/>
              </a:rPr>
              <a:t> ИСУФ Сингапура</a:t>
            </a:r>
            <a:endParaRPr lang="en-US" sz="2400" b="1" kern="0" dirty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Повышение производительности и Улучшение Надзора</a:t>
            </a:r>
            <a:r>
              <a:rPr lang="en-US" sz="2400" b="1" kern="0" dirty="0" smtClean="0">
                <a:latin typeface="+mn-lt"/>
                <a:cs typeface="+mn-cs"/>
              </a:rPr>
              <a:t> </a:t>
            </a: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Расширение контроля</a:t>
            </a:r>
            <a:endParaRPr lang="en-US" sz="2400" b="1" kern="0" dirty="0" smtClean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sz="2400" b="1" kern="0" dirty="0" smtClean="0"/>
              <a:t>Поддержка принятия решений</a:t>
            </a:r>
            <a:endParaRPr lang="en-US" sz="2400" b="1" kern="0" dirty="0" smtClean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Движение вперед</a:t>
            </a:r>
            <a:r>
              <a:rPr lang="en-US" sz="2400" b="1" kern="0" dirty="0" smtClean="0">
                <a:latin typeface="+mn-lt"/>
                <a:cs typeface="+mn-cs"/>
              </a:rPr>
              <a:t> </a:t>
            </a:r>
            <a:endParaRPr lang="en-US" sz="2400" b="1" kern="0" dirty="0">
              <a:latin typeface="+mn-lt"/>
              <a:cs typeface="+mn-cs"/>
            </a:endParaRPr>
          </a:p>
          <a:p>
            <a:pPr marL="342000" indent="-342000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US" sz="1600" kern="0" dirty="0">
              <a:latin typeface="+mn-lt"/>
              <a:cs typeface="+mn-cs"/>
            </a:endParaRPr>
          </a:p>
          <a:p>
            <a:pPr marL="342000" indent="-342000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SG" sz="16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ChangeArrowheads="1"/>
          </p:cNvSpPr>
          <p:nvPr/>
        </p:nvSpPr>
        <p:spPr bwMode="gray">
          <a:xfrm>
            <a:off x="323528" y="1737371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ru-RU" sz="2000" b="1" dirty="0" smtClean="0">
                <a:solidFill>
                  <a:schemeClr val="bg1"/>
                </a:solidFill>
              </a:rPr>
              <a:t>УПРАВЛЕНИЕ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gray">
          <a:xfrm>
            <a:off x="323528" y="2708920"/>
            <a:ext cx="2711450" cy="378566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Обнаружить потенциальное мошенничество</a:t>
            </a:r>
            <a:endParaRPr lang="en-US" dirty="0" smtClean="0"/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Установить зоны повышенного риска и создать </a:t>
            </a:r>
            <a:r>
              <a:rPr lang="ru-RU" dirty="0" smtClean="0"/>
              <a:t>систему строгого контроля</a:t>
            </a:r>
            <a:endParaRPr lang="en-US" dirty="0" smtClean="0"/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Систематическая  методология для осуществления постоянного обзора структур управления</a:t>
            </a:r>
            <a:endParaRPr lang="en-US" dirty="0" smtClean="0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gray">
          <a:xfrm>
            <a:off x="6108700" y="2708920"/>
            <a:ext cx="2711450" cy="378566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Формулирует и формирует решения</a:t>
            </a:r>
            <a:endParaRPr lang="en-SG" dirty="0" smtClean="0"/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Прогнозирование будущих тенденций для лучшего принятия решений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Подготовка изменений в текущих трендах. </a:t>
            </a:r>
            <a:endParaRPr lang="en-SG" dirty="0" smtClean="0"/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sz="1600" dirty="0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6109022" y="1712566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000" b="1" dirty="0" smtClean="0">
                <a:solidFill>
                  <a:schemeClr val="bg1"/>
                </a:solidFill>
              </a:rPr>
              <a:t>Performance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gray">
          <a:xfrm>
            <a:off x="3228702" y="1725613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ru-RU" sz="2000" b="1" dirty="0" smtClean="0">
                <a:solidFill>
                  <a:schemeClr val="bg1"/>
                </a:solidFill>
              </a:rPr>
              <a:t>Управленческая интуиция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3228702" y="2697162"/>
            <a:ext cx="2711450" cy="378566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Различение образцов и определение направлений на основе анализа данных</a:t>
            </a:r>
            <a:endParaRPr lang="en-US" dirty="0" smtClean="0"/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Оптимизация экономии издержек</a:t>
            </a:r>
            <a:r>
              <a:rPr lang="en-US" dirty="0" smtClean="0"/>
              <a:t> (</a:t>
            </a:r>
            <a:r>
              <a:rPr lang="ru-RU" dirty="0" smtClean="0"/>
              <a:t>напр., добавление заказа, обнаружение потенциального мошенничества на торгах, т.д.</a:t>
            </a:r>
            <a:r>
              <a:rPr lang="en-US" dirty="0" smtClean="0"/>
              <a:t>.)</a:t>
            </a:r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ru-RU" dirty="0" smtClean="0"/>
              <a:t>Усовершенствовать эффективность процесса обработки</a:t>
            </a:r>
            <a:endParaRPr lang="en-US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Двигаясь вперед: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Анализ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</a:rPr>
              <a:t>Данных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1933" y="1078523"/>
            <a:ext cx="8698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Способ хранения данных в </a:t>
            </a:r>
            <a:r>
              <a:rPr lang="en-US" dirty="0" smtClean="0"/>
              <a:t>FMIS</a:t>
            </a:r>
            <a:r>
              <a:rPr lang="ru-RU" dirty="0" smtClean="0"/>
              <a:t> и связанных система для оценки стоимости</a:t>
            </a:r>
            <a:r>
              <a:rPr lang="en-US" dirty="0" smtClean="0"/>
              <a:t>:   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Добавляет значимости</a:t>
            </a:r>
            <a:endParaRPr lang="en-GB" sz="1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>
            <a:spLocks noGrp="1" noChangeArrowheads="1"/>
          </p:cNvSpPr>
          <p:nvPr>
            <p:ph type="ctrTitle"/>
          </p:nvPr>
        </p:nvSpPr>
        <p:spPr>
          <a:xfrm>
            <a:off x="966788" y="2081213"/>
            <a:ext cx="7485062" cy="1081087"/>
          </a:xfrm>
        </p:spPr>
        <p:txBody>
          <a:bodyPr/>
          <a:lstStyle/>
          <a:p>
            <a:pPr eaLnBrk="1" hangingPunct="1">
              <a:tabLst>
                <a:tab pos="2332038" algn="l"/>
              </a:tabLst>
            </a:pPr>
            <a:r>
              <a:rPr lang="en-GB" noProof="1" smtClean="0"/>
              <a:t>THANK YOU</a:t>
            </a:r>
            <a:r>
              <a:rPr lang="ru-RU" noProof="1" smtClean="0"/>
              <a:t>/ </a:t>
            </a:r>
            <a:br>
              <a:rPr lang="ru-RU" noProof="1" smtClean="0"/>
            </a:br>
            <a:r>
              <a:rPr lang="ru-RU" noProof="1" smtClean="0"/>
              <a:t>СПАСИБО</a:t>
            </a:r>
            <a:endParaRPr lang="en-GB" noProof="1" smtClean="0"/>
          </a:p>
        </p:txBody>
      </p:sp>
      <p:pic>
        <p:nvPicPr>
          <p:cNvPr id="4" name="Picture 7" descr="Singapore-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6287" y="1790206"/>
            <a:ext cx="2184730" cy="1365456"/>
          </a:xfrm>
          <a:prstGeom prst="rect">
            <a:avLst/>
          </a:prstGeom>
          <a:noFill/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4885714" y="1642507"/>
            <a:ext cx="184859" cy="4915642"/>
            <a:chOff x="3803" y="0"/>
            <a:chExt cx="192" cy="4320"/>
          </a:xfrm>
        </p:grpSpPr>
        <p:graphicFrame>
          <p:nvGraphicFramePr>
            <p:cNvPr id="6" name="Object 9"/>
            <p:cNvGraphicFramePr>
              <a:graphicFrameLocks noChangeAspect="1"/>
            </p:cNvGraphicFramePr>
            <p:nvPr/>
          </p:nvGraphicFramePr>
          <p:xfrm>
            <a:off x="3840" y="188"/>
            <a:ext cx="110" cy="4132"/>
          </p:xfrm>
          <a:graphic>
            <a:graphicData uri="http://schemas.openxmlformats.org/presentationml/2006/ole">
              <p:oleObj spid="_x0000_s32769" name="Photo Editor Photo" r:id="rId5" imgW="47518" imgH="152260" progId="">
                <p:embed/>
              </p:oleObj>
            </a:graphicData>
          </a:graphic>
        </p:graphicFrame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3803" y="0"/>
              <a:ext cx="192" cy="197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Straight Arrow Connector 17"/>
          <p:cNvCxnSpPr>
            <a:cxnSpLocks noChangeShapeType="1"/>
          </p:cNvCxnSpPr>
          <p:nvPr/>
        </p:nvCxnSpPr>
        <p:spPr bwMode="auto">
          <a:xfrm flipH="1">
            <a:off x="5314950" y="2031017"/>
            <a:ext cx="718177" cy="757903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9" name="Straight Arrow Connector 19"/>
          <p:cNvCxnSpPr>
            <a:cxnSpLocks noChangeShapeType="1"/>
            <a:stCxn id="6165" idx="0"/>
          </p:cNvCxnSpPr>
          <p:nvPr/>
        </p:nvCxnSpPr>
        <p:spPr bwMode="auto">
          <a:xfrm flipV="1">
            <a:off x="2586680" y="2936654"/>
            <a:ext cx="970264" cy="60162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/>
            <a:tailEnd type="arrow" w="med" len="med"/>
          </a:ln>
        </p:spPr>
      </p:cxnSp>
      <p:cxnSp>
        <p:nvCxnSpPr>
          <p:cNvPr id="6150" name="Straight Arrow Connector 20"/>
          <p:cNvCxnSpPr>
            <a:cxnSpLocks noChangeShapeType="1"/>
          </p:cNvCxnSpPr>
          <p:nvPr/>
        </p:nvCxnSpPr>
        <p:spPr bwMode="auto">
          <a:xfrm flipV="1">
            <a:off x="4406433" y="1848465"/>
            <a:ext cx="37748" cy="602381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6151" name="Straight Arrow Connector 26"/>
          <p:cNvCxnSpPr>
            <a:cxnSpLocks noChangeShapeType="1"/>
          </p:cNvCxnSpPr>
          <p:nvPr/>
        </p:nvCxnSpPr>
        <p:spPr bwMode="auto">
          <a:xfrm>
            <a:off x="5431473" y="3002195"/>
            <a:ext cx="1369377" cy="1532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4" name="Flowchart: Multidocument 33"/>
          <p:cNvSpPr/>
          <p:nvPr/>
        </p:nvSpPr>
        <p:spPr bwMode="auto">
          <a:xfrm>
            <a:off x="6933058" y="2205819"/>
            <a:ext cx="2026457" cy="1705346"/>
          </a:xfrm>
          <a:prstGeom prst="flowChartMultidocumen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SG" sz="1400">
              <a:latin typeface="Times New Roman" pitchFamily="18" charset="0"/>
            </a:endParaRPr>
          </a:p>
        </p:txBody>
      </p:sp>
      <p:sp>
        <p:nvSpPr>
          <p:cNvPr id="6158" name="TextBox 34"/>
          <p:cNvSpPr txBox="1">
            <a:spLocks noChangeArrowheads="1"/>
          </p:cNvSpPr>
          <p:nvPr/>
        </p:nvSpPr>
        <p:spPr bwMode="auto">
          <a:xfrm>
            <a:off x="6924558" y="2492421"/>
            <a:ext cx="221944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 smtClean="0"/>
              <a:t>Государственные Финансовые Отчеты, Управленческие Отчеты</a:t>
            </a:r>
            <a:endParaRPr lang="en-SG" sz="1800" dirty="0"/>
          </a:p>
        </p:txBody>
      </p:sp>
      <p:sp>
        <p:nvSpPr>
          <p:cNvPr id="6186" name="TextBox 39"/>
          <p:cNvSpPr txBox="1">
            <a:spLocks noChangeArrowheads="1"/>
          </p:cNvSpPr>
          <p:nvPr/>
        </p:nvSpPr>
        <p:spPr bwMode="auto">
          <a:xfrm>
            <a:off x="5757443" y="1069956"/>
            <a:ext cx="1452738" cy="1077218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Система платежных ведомостей и заявлений</a:t>
            </a:r>
            <a:endParaRPr lang="en-SG" sz="1600" dirty="0"/>
          </a:p>
        </p:txBody>
      </p:sp>
      <p:cxnSp>
        <p:nvCxnSpPr>
          <p:cNvPr id="6160" name="Straight Arrow Connector 52"/>
          <p:cNvCxnSpPr>
            <a:cxnSpLocks noChangeShapeType="1"/>
          </p:cNvCxnSpPr>
          <p:nvPr/>
        </p:nvCxnSpPr>
        <p:spPr bwMode="auto">
          <a:xfrm flipH="1" flipV="1">
            <a:off x="2930013" y="2064774"/>
            <a:ext cx="707922" cy="589937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184" name="TextBox 54"/>
          <p:cNvSpPr txBox="1">
            <a:spLocks noChangeArrowheads="1"/>
          </p:cNvSpPr>
          <p:nvPr/>
        </p:nvSpPr>
        <p:spPr bwMode="auto">
          <a:xfrm>
            <a:off x="3780168" y="1157885"/>
            <a:ext cx="1657531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dirty="0" smtClean="0"/>
              <a:t>Система поставок</a:t>
            </a:r>
            <a:endParaRPr lang="en-SG" sz="1800" dirty="0"/>
          </a:p>
        </p:txBody>
      </p:sp>
      <p:cxnSp>
        <p:nvCxnSpPr>
          <p:cNvPr id="6162" name="Straight Arrow Connector 37"/>
          <p:cNvCxnSpPr>
            <a:cxnSpLocks noChangeShapeType="1"/>
          </p:cNvCxnSpPr>
          <p:nvPr/>
        </p:nvCxnSpPr>
        <p:spPr bwMode="auto">
          <a:xfrm flipH="1" flipV="1">
            <a:off x="4827639" y="3460955"/>
            <a:ext cx="140143" cy="455953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165" name="Text Box 29"/>
          <p:cNvSpPr txBox="1">
            <a:spLocks noChangeArrowheads="1"/>
          </p:cNvSpPr>
          <p:nvPr/>
        </p:nvSpPr>
        <p:spPr bwMode="auto">
          <a:xfrm rot="16200000">
            <a:off x="4216883" y="1120391"/>
            <a:ext cx="492443" cy="3752850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FMIS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182" name="TextBox 67"/>
          <p:cNvSpPr txBox="1">
            <a:spLocks noChangeArrowheads="1"/>
          </p:cNvSpPr>
          <p:nvPr/>
        </p:nvSpPr>
        <p:spPr bwMode="auto">
          <a:xfrm>
            <a:off x="1263373" y="3821374"/>
            <a:ext cx="1290600" cy="5847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Пенсионная </a:t>
            </a:r>
            <a:r>
              <a:rPr lang="ru-RU" sz="1800" dirty="0" smtClean="0"/>
              <a:t>система</a:t>
            </a:r>
            <a:endParaRPr lang="en-SG" sz="1800" dirty="0"/>
          </a:p>
        </p:txBody>
      </p:sp>
      <p:cxnSp>
        <p:nvCxnSpPr>
          <p:cNvPr id="6167" name="Straight Arrow Connector 68"/>
          <p:cNvCxnSpPr>
            <a:cxnSpLocks noChangeShapeType="1"/>
          </p:cNvCxnSpPr>
          <p:nvPr/>
        </p:nvCxnSpPr>
        <p:spPr bwMode="auto">
          <a:xfrm flipV="1">
            <a:off x="2655924" y="3195484"/>
            <a:ext cx="962347" cy="711782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80" name="TextBox 92"/>
          <p:cNvSpPr txBox="1">
            <a:spLocks noChangeArrowheads="1"/>
          </p:cNvSpPr>
          <p:nvPr/>
        </p:nvSpPr>
        <p:spPr bwMode="auto">
          <a:xfrm>
            <a:off x="1613681" y="1379913"/>
            <a:ext cx="1777018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Система для </a:t>
            </a:r>
            <a:r>
              <a:rPr lang="ru-RU" sz="1800" dirty="0" smtClean="0"/>
              <a:t>продавцов</a:t>
            </a:r>
            <a:endParaRPr lang="en-SG" sz="1800" dirty="0"/>
          </a:p>
        </p:txBody>
      </p:sp>
      <p:sp>
        <p:nvSpPr>
          <p:cNvPr id="6178" name="TextBox 141"/>
          <p:cNvSpPr txBox="1">
            <a:spLocks noChangeArrowheads="1"/>
          </p:cNvSpPr>
          <p:nvPr/>
        </p:nvSpPr>
        <p:spPr bwMode="auto">
          <a:xfrm>
            <a:off x="2648503" y="4215390"/>
            <a:ext cx="1728140" cy="8617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Система счетов за Медицинские услуги</a:t>
            </a:r>
            <a:endParaRPr lang="en-SG" sz="1800" dirty="0"/>
          </a:p>
        </p:txBody>
      </p:sp>
      <p:cxnSp>
        <p:nvCxnSpPr>
          <p:cNvPr id="6170" name="Straight Arrow Connector 142"/>
          <p:cNvCxnSpPr>
            <a:cxnSpLocks noChangeShapeType="1"/>
          </p:cNvCxnSpPr>
          <p:nvPr/>
        </p:nvCxnSpPr>
        <p:spPr bwMode="auto">
          <a:xfrm flipV="1">
            <a:off x="3500284" y="3598606"/>
            <a:ext cx="304800" cy="58010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73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dirty="0" smtClean="0"/>
              <a:t>Обзор </a:t>
            </a:r>
            <a:r>
              <a:rPr lang="en-US" sz="2800" dirty="0" smtClean="0"/>
              <a:t>FMIS</a:t>
            </a:r>
            <a:r>
              <a:rPr lang="ru-RU" sz="2800" dirty="0" smtClean="0"/>
              <a:t>/ИСУФ Сингапура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6176" name="Straight Arrow Connector 55"/>
          <p:cNvCxnSpPr>
            <a:cxnSpLocks noChangeShapeType="1"/>
          </p:cNvCxnSpPr>
          <p:nvPr/>
        </p:nvCxnSpPr>
        <p:spPr bwMode="auto">
          <a:xfrm flipH="1" flipV="1">
            <a:off x="5372100" y="3177540"/>
            <a:ext cx="987753" cy="985027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8" name="Rectangle 67"/>
          <p:cNvSpPr/>
          <p:nvPr/>
        </p:nvSpPr>
        <p:spPr>
          <a:xfrm>
            <a:off x="4549169" y="3945271"/>
            <a:ext cx="1247897" cy="61555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учреждения</a:t>
            </a:r>
            <a:endParaRPr lang="en-SG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133254" y="4176147"/>
            <a:ext cx="822661" cy="369332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800" dirty="0" smtClean="0">
                <a:solidFill>
                  <a:srgbClr val="000000"/>
                </a:solidFill>
                <a:latin typeface="Arial"/>
                <a:cs typeface="Arial"/>
              </a:rPr>
              <a:t>Банки</a:t>
            </a:r>
            <a:endParaRPr lang="en-SG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13899" y="4985651"/>
            <a:ext cx="1610436" cy="15696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Процесс начинается с составления </a:t>
            </a:r>
            <a:r>
              <a:rPr lang="ru-RU" sz="1600" dirty="0" smtClean="0"/>
              <a:t>бюджета </a:t>
            </a:r>
            <a:r>
              <a:rPr lang="ru-RU" sz="1600" dirty="0" smtClean="0"/>
              <a:t>и выделения ассигнований</a:t>
            </a:r>
            <a:endParaRPr lang="en-GB" sz="1600" dirty="0"/>
          </a:p>
        </p:txBody>
      </p:sp>
      <p:sp>
        <p:nvSpPr>
          <p:cNvPr id="78" name="TextBox 77"/>
          <p:cNvSpPr txBox="1"/>
          <p:nvPr/>
        </p:nvSpPr>
        <p:spPr>
          <a:xfrm>
            <a:off x="2649939" y="4956413"/>
            <a:ext cx="5335112" cy="13234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Интерфейсы между Центральной ИСУФ и другими государственными системами и банками создают «Интегрированную» ИСУФ</a:t>
            </a:r>
            <a:endParaRPr lang="en-GB" dirty="0"/>
          </a:p>
        </p:txBody>
      </p:sp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3654" y="2428900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4572000" y="2811780"/>
            <a:ext cx="81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FMIS</a:t>
            </a:r>
            <a:endParaRPr lang="en-GB" sz="1800" b="1" dirty="0"/>
          </a:p>
        </p:txBody>
      </p:sp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290" y="2762864"/>
            <a:ext cx="552353" cy="82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1485900" y="2792730"/>
            <a:ext cx="109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Бюджетная система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77502" y="348090"/>
            <a:ext cx="8520112" cy="4559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Наша Центральная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FMIS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/ИСУФ</a:t>
            </a:r>
            <a:endParaRPr lang="en-GB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231291" y="1600201"/>
            <a:ext cx="4767385" cy="40386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500395" y="3230350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Счета дебитора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2420983" y="2602674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Управление активами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5500541" y="3877057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Составление счета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448085" y="3229705"/>
            <a:ext cx="1260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Счета кредиторов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496591" y="25908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Управление денежными средствами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2455081" y="4487984"/>
            <a:ext cx="4320000" cy="69361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Составление отчета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2434198" y="3859888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Продавцы </a:t>
            </a:r>
            <a:r>
              <a:rPr lang="en-SG" sz="1200" dirty="0" smtClean="0">
                <a:solidFill>
                  <a:schemeClr val="tx1"/>
                </a:solidFill>
              </a:rPr>
              <a:t>@</a:t>
            </a:r>
            <a:r>
              <a:rPr lang="ru-RU" sz="1200" dirty="0" smtClean="0">
                <a:solidFill>
                  <a:schemeClr val="tx1"/>
                </a:solidFill>
              </a:rPr>
              <a:t>правительство 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gray">
          <a:xfrm rot="10800000">
            <a:off x="6794987" y="3489081"/>
            <a:ext cx="1282211" cy="27842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0" name="Rounded Rectangle 79"/>
          <p:cNvSpPr/>
          <p:nvPr/>
        </p:nvSpPr>
        <p:spPr bwMode="auto">
          <a:xfrm>
            <a:off x="7156432" y="1572127"/>
            <a:ext cx="1800000" cy="4844716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Калькуляция Себестоимости Проекта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Позволяет прослеживать проекты развития</a:t>
            </a:r>
            <a:endParaRPr lang="en-SG" sz="11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Управление Денежными средствами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Дает возможность электронного отслеживания кассовых прогнозов и управления, фиксированных депозитов</a:t>
            </a:r>
            <a:endParaRPr lang="en-SG" sz="1200" b="1" dirty="0" smtClean="0">
              <a:solidFill>
                <a:schemeClr val="tx1"/>
              </a:solidFill>
            </a:endParaRPr>
          </a:p>
          <a:p>
            <a:r>
              <a:rPr lang="ru-RU" sz="1200" b="1" dirty="0" smtClean="0">
                <a:solidFill>
                  <a:schemeClr val="tx1"/>
                </a:solidFill>
              </a:rPr>
              <a:t>Счета дебиторов</a:t>
            </a:r>
            <a:endParaRPr lang="en-SG" sz="1050" dirty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Отслеживает инкассирование государственных денег через составление отчетности по депозитам </a:t>
            </a:r>
            <a:endParaRPr lang="en-SG" sz="1100" dirty="0" smtClean="0">
              <a:solidFill>
                <a:schemeClr val="tx1"/>
              </a:solidFill>
            </a:endParaRPr>
          </a:p>
          <a:p>
            <a:r>
              <a:rPr lang="ru-RU" sz="1200" b="1" dirty="0" smtClean="0">
                <a:solidFill>
                  <a:schemeClr val="tx1"/>
                </a:solidFill>
              </a:rPr>
              <a:t>Выставление счетов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Отслеживает все счета, отправленные клиентам учреждений</a:t>
            </a:r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44" name="Line 17"/>
          <p:cNvSpPr>
            <a:spLocks noChangeShapeType="1"/>
          </p:cNvSpPr>
          <p:nvPr/>
        </p:nvSpPr>
        <p:spPr bwMode="gray">
          <a:xfrm rot="10800000" flipH="1" flipV="1">
            <a:off x="1699846" y="3470031"/>
            <a:ext cx="748810" cy="7326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" name="Right Bracket 30"/>
          <p:cNvSpPr/>
          <p:nvPr/>
        </p:nvSpPr>
        <p:spPr bwMode="auto">
          <a:xfrm>
            <a:off x="6787661" y="2766646"/>
            <a:ext cx="108000" cy="1430216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ight Bracket 31"/>
          <p:cNvSpPr/>
          <p:nvPr/>
        </p:nvSpPr>
        <p:spPr bwMode="auto">
          <a:xfrm rot="10800000">
            <a:off x="2318674" y="2870199"/>
            <a:ext cx="94326" cy="1361831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ounded Rectangle 75"/>
          <p:cNvSpPr/>
          <p:nvPr/>
        </p:nvSpPr>
        <p:spPr bwMode="auto">
          <a:xfrm>
            <a:off x="259129" y="2755900"/>
            <a:ext cx="1800000" cy="379730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Контроль средств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Позволяет проверять наличие средств  в бюджете</a:t>
            </a:r>
            <a:endParaRPr lang="en-SG" sz="11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Управление активами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Предоставляет возможность прослеживания государственных основных средств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b="1" dirty="0" smtClean="0">
                <a:solidFill>
                  <a:schemeClr val="tx1"/>
                </a:solidFill>
              </a:rPr>
              <a:t>Продавцы </a:t>
            </a:r>
            <a:r>
              <a:rPr lang="en-SG" sz="1100" b="1" dirty="0" smtClean="0">
                <a:solidFill>
                  <a:schemeClr val="tx1"/>
                </a:solidFill>
              </a:rPr>
              <a:t>@</a:t>
            </a:r>
            <a:r>
              <a:rPr lang="ru-RU" sz="1100" b="1" dirty="0" smtClean="0">
                <a:solidFill>
                  <a:schemeClr val="tx1"/>
                </a:solidFill>
              </a:rPr>
              <a:t>правительство </a:t>
            </a:r>
            <a:endParaRPr lang="en-SG" sz="11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Дает возможность электронной подачи и обработки счетов-фактур</a:t>
            </a:r>
            <a:endParaRPr lang="en-SG" sz="11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Счета кредиторов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Позволяет производить платежи государственным </a:t>
            </a:r>
            <a:r>
              <a:rPr lang="ru-RU" sz="1100" dirty="0" smtClean="0">
                <a:solidFill>
                  <a:schemeClr val="tx1"/>
                </a:solidFill>
              </a:rPr>
              <a:t>продавцам</a:t>
            </a:r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33" name="Right Bracket 32"/>
          <p:cNvSpPr/>
          <p:nvPr/>
        </p:nvSpPr>
        <p:spPr bwMode="auto">
          <a:xfrm rot="16200000">
            <a:off x="2070594" y="753697"/>
            <a:ext cx="842108" cy="2865312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260106" y="1372088"/>
            <a:ext cx="1800000" cy="127635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Главная бухгалтерская книга</a:t>
            </a:r>
            <a:endParaRPr lang="en-SG" sz="1050" dirty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Позволяет выполнять учет в главной кассовой  книге с единой точки ввода по завершению операции</a:t>
            </a:r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779715" y="2519484"/>
            <a:ext cx="1656000" cy="190011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Главная бухгалтерская книга</a:t>
            </a:r>
            <a:endParaRPr lang="en-SG" sz="1050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5483891" y="19812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Оценка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Себестоимости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проекта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ight Bracket 26"/>
          <p:cNvSpPr/>
          <p:nvPr/>
        </p:nvSpPr>
        <p:spPr bwMode="auto">
          <a:xfrm>
            <a:off x="6813061" y="2222500"/>
            <a:ext cx="83039" cy="1974362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2435891" y="19939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tx1"/>
                </a:solidFill>
                <a:latin typeface="Arial" charset="0"/>
              </a:rPr>
              <a:t>Контроль Фондов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023586" y="1606182"/>
            <a:ext cx="1268304" cy="3566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rPr>
              <a:t>FMIS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rPr>
              <a:t>/ИСУФ</a:t>
            </a: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9" name="Right Bracket 28"/>
          <p:cNvSpPr/>
          <p:nvPr/>
        </p:nvSpPr>
        <p:spPr bwMode="auto">
          <a:xfrm rot="10800000">
            <a:off x="2324100" y="2311399"/>
            <a:ext cx="102574" cy="1209431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13"/>
          <p:cNvGrpSpPr>
            <a:grpSpLocks/>
          </p:cNvGrpSpPr>
          <p:nvPr/>
        </p:nvGrpSpPr>
        <p:grpSpPr bwMode="auto">
          <a:xfrm>
            <a:off x="773499" y="1497013"/>
            <a:ext cx="6103937" cy="1150223"/>
            <a:chOff x="3040082" y="1223159"/>
            <a:chExt cx="6103918" cy="1150223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Rounded Rectangle 7"/>
            <p:cNvSpPr/>
            <p:nvPr/>
          </p:nvSpPr>
          <p:spPr bwMode="auto">
            <a:xfrm>
              <a:off x="3040082" y="1223159"/>
              <a:ext cx="6103918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135263" y="1265386"/>
              <a:ext cx="6008737" cy="110799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marL="0" lvl="1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ru-RU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Компьютеризирует </a:t>
              </a:r>
              <a:r>
                <a:rPr lang="ru-RU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обработку, чтобы повысить производительность и сократить ручной труд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124" name="Group 14"/>
          <p:cNvGrpSpPr>
            <a:grpSpLocks/>
          </p:cNvGrpSpPr>
          <p:nvPr/>
        </p:nvGrpSpPr>
        <p:grpSpPr bwMode="auto">
          <a:xfrm>
            <a:off x="2070662" y="3598610"/>
            <a:ext cx="6159413" cy="1112443"/>
            <a:chOff x="3135333" y="1827903"/>
            <a:chExt cx="6159393" cy="1112443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Rounded Rectangle 12"/>
            <p:cNvSpPr/>
            <p:nvPr/>
          </p:nvSpPr>
          <p:spPr bwMode="auto">
            <a:xfrm>
              <a:off x="3190809" y="2025946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135333" y="1827903"/>
              <a:ext cx="5794356" cy="110799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1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ru-RU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Осуществляет жесткий контроль, чтобы </a:t>
              </a:r>
              <a:r>
                <a:rPr lang="ru-RU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обеспечить целостность учетных записей и предотвратить мошенничество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125" name="Group 18"/>
          <p:cNvGrpSpPr>
            <a:grpSpLocks/>
          </p:cNvGrpSpPr>
          <p:nvPr/>
        </p:nvGrpSpPr>
        <p:grpSpPr bwMode="auto">
          <a:xfrm>
            <a:off x="1436919" y="2593112"/>
            <a:ext cx="6103937" cy="914400"/>
            <a:chOff x="3040083" y="4346369"/>
            <a:chExt cx="6103917" cy="91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7" name="Rounded Rectangle 16"/>
            <p:cNvSpPr/>
            <p:nvPr/>
          </p:nvSpPr>
          <p:spPr bwMode="auto">
            <a:xfrm>
              <a:off x="3040083" y="4346369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35333" y="4443207"/>
              <a:ext cx="5700693" cy="76944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1" indent="-342000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ru-RU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Централизация </a:t>
              </a:r>
              <a:r>
                <a:rPr lang="ru-RU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улучшает надзор и повышает эффективность</a:t>
              </a:r>
              <a:r>
                <a:rPr lang="en-US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   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126" name="Group 17"/>
          <p:cNvGrpSpPr>
            <a:grpSpLocks/>
          </p:cNvGrpSpPr>
          <p:nvPr/>
        </p:nvGrpSpPr>
        <p:grpSpPr bwMode="auto">
          <a:xfrm>
            <a:off x="2725383" y="5031304"/>
            <a:ext cx="6103937" cy="1159436"/>
            <a:chOff x="3040083" y="3113108"/>
            <a:chExt cx="6103917" cy="115943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Rounded Rectangle 15"/>
            <p:cNvSpPr/>
            <p:nvPr/>
          </p:nvSpPr>
          <p:spPr bwMode="auto">
            <a:xfrm>
              <a:off x="3040083" y="3113108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159145" y="3164548"/>
              <a:ext cx="5759431" cy="110799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2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ru-RU" sz="2200" b="1" dirty="0" smtClean="0">
                  <a:solidFill>
                    <a:srgbClr val="000000"/>
                  </a:solidFill>
                </a:rPr>
                <a:t>Предоставляет полезную и актуальную информацию </a:t>
              </a:r>
              <a:r>
                <a:rPr lang="ru-RU" sz="2200" dirty="0" smtClean="0">
                  <a:solidFill>
                    <a:srgbClr val="000000"/>
                  </a:solidFill>
                </a:rPr>
                <a:t>для содействия принятию управленческих решений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5127" name="TextBox 19"/>
          <p:cNvSpPr txBox="1">
            <a:spLocks noChangeArrowheads="1"/>
          </p:cNvSpPr>
          <p:nvPr/>
        </p:nvSpPr>
        <p:spPr bwMode="auto">
          <a:xfrm>
            <a:off x="108336" y="1235075"/>
            <a:ext cx="8445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1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28" name="TextBox 20"/>
          <p:cNvSpPr txBox="1">
            <a:spLocks noChangeArrowheads="1"/>
          </p:cNvSpPr>
          <p:nvPr/>
        </p:nvSpPr>
        <p:spPr bwMode="auto">
          <a:xfrm>
            <a:off x="680880" y="2408238"/>
            <a:ext cx="8429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 dirty="0">
                <a:solidFill>
                  <a:schemeClr val="bg2"/>
                </a:solidFill>
                <a:latin typeface="Book Antiqua" pitchFamily="18" charset="0"/>
              </a:rPr>
              <a:t>2</a:t>
            </a:r>
            <a:endParaRPr lang="en-GB" sz="8800" i="1" dirty="0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29" name="TextBox 21"/>
          <p:cNvSpPr txBox="1">
            <a:spLocks noChangeArrowheads="1"/>
          </p:cNvSpPr>
          <p:nvPr/>
        </p:nvSpPr>
        <p:spPr bwMode="auto">
          <a:xfrm>
            <a:off x="1370449" y="3619500"/>
            <a:ext cx="842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3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30" name="TextBox 22"/>
          <p:cNvSpPr txBox="1">
            <a:spLocks noChangeArrowheads="1"/>
          </p:cNvSpPr>
          <p:nvPr/>
        </p:nvSpPr>
        <p:spPr bwMode="auto">
          <a:xfrm>
            <a:off x="1988143" y="4849760"/>
            <a:ext cx="842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4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3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Ключевые характеристики дизайна</a:t>
            </a:r>
            <a:endParaRPr lang="en-GB" sz="2800" dirty="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800" y="286932"/>
            <a:ext cx="8520112" cy="536028"/>
          </a:xfrm>
        </p:spPr>
        <p:txBody>
          <a:bodyPr/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Наше видение: Электронное Правительство</a:t>
            </a:r>
            <a:endParaRPr lang="en-GB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737785" y="841004"/>
          <a:ext cx="80772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 descr="citi_logo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985" y="2096146"/>
            <a:ext cx="1012825" cy="236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3" descr="UOB Log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33585" y="1691334"/>
            <a:ext cx="674688" cy="33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52385" y="2256484"/>
            <a:ext cx="1147763" cy="585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 descr="Cheque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32985" y="4121796"/>
            <a:ext cx="1080193" cy="865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261785" y="2590641"/>
            <a:ext cx="1080193" cy="810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2" descr="Giro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423585" y="3225581"/>
            <a:ext cx="899325" cy="1007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6467570" y="2622115"/>
            <a:ext cx="131018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2008 </a:t>
            </a:r>
          </a:p>
          <a:p>
            <a:pPr algn="ctr"/>
            <a:r>
              <a:rPr lang="ru-RU" sz="1200" dirty="0" smtClean="0">
                <a:latin typeface="Calibri" pitchFamily="34" charset="0"/>
              </a:rPr>
              <a:t>Электронный инвойс</a:t>
            </a:r>
            <a:r>
              <a:rPr lang="en-US" sz="1200" dirty="0" smtClean="0">
                <a:latin typeface="Calibri" pitchFamily="34" charset="0"/>
              </a:rPr>
              <a:t>– </a:t>
            </a:r>
            <a:endParaRPr lang="en-US" sz="1200" dirty="0">
              <a:latin typeface="Calibri" pitchFamily="34" charset="0"/>
            </a:endParaRPr>
          </a:p>
          <a:p>
            <a:pPr algn="ctr"/>
            <a:r>
              <a:rPr lang="ru-RU" sz="1200" dirty="0" smtClean="0">
                <a:latin typeface="Calibri" pitchFamily="34" charset="0"/>
              </a:rPr>
              <a:t>Самая последняя ступень в электронном путешествии</a:t>
            </a:r>
            <a:endParaRPr lang="en-US" sz="1200" dirty="0">
              <a:latin typeface="Calibri" pitchFamily="34" charset="0"/>
            </a:endParaRPr>
          </a:p>
        </p:txBody>
      </p:sp>
      <p:pic>
        <p:nvPicPr>
          <p:cNvPr id="13" name="Picture 26" descr="e_Invoice_logo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224185" y="1530996"/>
            <a:ext cx="1143000" cy="5159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Oval 13"/>
          <p:cNvSpPr/>
          <p:nvPr/>
        </p:nvSpPr>
        <p:spPr>
          <a:xfrm>
            <a:off x="6605185" y="2052514"/>
            <a:ext cx="702141" cy="62643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5" name="Picture 24" descr="DBS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00185" y="1526234"/>
            <a:ext cx="809625" cy="23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395385" y="1835796"/>
            <a:ext cx="877658" cy="328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7" name="Straight Connector 16"/>
          <p:cNvCxnSpPr/>
          <p:nvPr/>
        </p:nvCxnSpPr>
        <p:spPr>
          <a:xfrm flipV="1">
            <a:off x="1199535" y="5771536"/>
            <a:ext cx="894736" cy="9832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212258" y="5761704"/>
            <a:ext cx="6221727" cy="12334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143432" y="5594555"/>
            <a:ext cx="9832" cy="383459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7366392" y="5330331"/>
            <a:ext cx="2286000" cy="1587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137904" y="5643717"/>
            <a:ext cx="12470" cy="365609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13488" y="5827654"/>
            <a:ext cx="2895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rgbClr val="7030A0"/>
                </a:solidFill>
              </a:rPr>
              <a:t>Начало электронных платежей</a:t>
            </a: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23" name="TextBox 38"/>
          <p:cNvSpPr txBox="1">
            <a:spLocks noChangeArrowheads="1"/>
          </p:cNvSpPr>
          <p:nvPr/>
        </p:nvSpPr>
        <p:spPr bwMode="auto">
          <a:xfrm>
            <a:off x="671417" y="5850023"/>
            <a:ext cx="2667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</a:rPr>
              <a:t>Понадобились усилия, чтобы сократить чеки и перевести продавцов на </a:t>
            </a:r>
            <a:r>
              <a:rPr lang="ru-RU" sz="1600" dirty="0" err="1" smtClean="0">
                <a:solidFill>
                  <a:srgbClr val="7030A0"/>
                </a:solidFill>
              </a:rPr>
              <a:t>Джиро</a:t>
            </a:r>
            <a:r>
              <a:rPr lang="en-US" sz="1600" dirty="0" smtClean="0">
                <a:solidFill>
                  <a:srgbClr val="7030A0"/>
                </a:solidFill>
              </a:rPr>
              <a:t> </a:t>
            </a:r>
            <a:r>
              <a:rPr lang="en-US" sz="1600" dirty="0">
                <a:solidFill>
                  <a:srgbClr val="7030A0"/>
                </a:solidFill>
              </a:rPr>
              <a:t>GIRO</a:t>
            </a:r>
          </a:p>
        </p:txBody>
      </p:sp>
      <p:pic>
        <p:nvPicPr>
          <p:cNvPr id="24" name="Picture 2" descr="http://pacgov.agd.gov.sg/ipac/html/faq/images/decal3.gif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20769844">
            <a:off x="7503592" y="1336243"/>
            <a:ext cx="996102" cy="62438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5" name="Oval 24"/>
          <p:cNvSpPr/>
          <p:nvPr/>
        </p:nvSpPr>
        <p:spPr>
          <a:xfrm>
            <a:off x="7748185" y="1955533"/>
            <a:ext cx="762000" cy="666582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7748185" y="2545915"/>
            <a:ext cx="106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2009 </a:t>
            </a:r>
          </a:p>
          <a:p>
            <a:pPr algn="ctr"/>
            <a:r>
              <a:rPr lang="ru-RU" sz="1200" dirty="0" smtClean="0">
                <a:latin typeface="Calibri" pitchFamily="34" charset="0"/>
              </a:rPr>
              <a:t>Путешествие продолжается</a:t>
            </a:r>
            <a:endParaRPr lang="en-US" sz="1200" dirty="0">
              <a:latin typeface="Calibri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70409" y="1166278"/>
            <a:ext cx="8638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пути к нашему видению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Электронное Правительство</a:t>
            </a:r>
            <a:endParaRPr lang="en-US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4800" y="286932"/>
            <a:ext cx="8520112" cy="536028"/>
          </a:xfrm>
        </p:spPr>
        <p:txBody>
          <a:bodyPr/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Наше видение: Электронное Правительство</a:t>
            </a:r>
            <a:endParaRPr lang="en-GB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612490" y="1976284"/>
            <a:ext cx="5456903" cy="2399071"/>
            <a:chOff x="2018265" y="1390716"/>
            <a:chExt cx="5502773" cy="3933712"/>
          </a:xfrm>
        </p:grpSpPr>
        <p:sp>
          <p:nvSpPr>
            <p:cNvPr id="11" name="Freeform 10"/>
            <p:cNvSpPr/>
            <p:nvPr/>
          </p:nvSpPr>
          <p:spPr>
            <a:xfrm>
              <a:off x="3755759" y="1390716"/>
              <a:ext cx="2107507" cy="897158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800" b="1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Правительство</a:t>
              </a:r>
              <a:endParaRPr lang="en-GB" sz="18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 rot="3600000">
              <a:off x="5128497" y="3264527"/>
              <a:ext cx="1096445" cy="368275"/>
            </a:xfrm>
            <a:custGeom>
              <a:avLst/>
              <a:gdLst>
                <a:gd name="connsiteX0" fmla="*/ 0 w 1096445"/>
                <a:gd name="connsiteY0" fmla="*/ 184138 h 368275"/>
                <a:gd name="connsiteX1" fmla="*/ 184138 w 1096445"/>
                <a:gd name="connsiteY1" fmla="*/ 0 h 368275"/>
                <a:gd name="connsiteX2" fmla="*/ 184138 w 1096445"/>
                <a:gd name="connsiteY2" fmla="*/ 73655 h 368275"/>
                <a:gd name="connsiteX3" fmla="*/ 912308 w 1096445"/>
                <a:gd name="connsiteY3" fmla="*/ 73655 h 368275"/>
                <a:gd name="connsiteX4" fmla="*/ 912308 w 1096445"/>
                <a:gd name="connsiteY4" fmla="*/ 0 h 368275"/>
                <a:gd name="connsiteX5" fmla="*/ 1096445 w 1096445"/>
                <a:gd name="connsiteY5" fmla="*/ 184138 h 368275"/>
                <a:gd name="connsiteX6" fmla="*/ 912308 w 1096445"/>
                <a:gd name="connsiteY6" fmla="*/ 368275 h 368275"/>
                <a:gd name="connsiteX7" fmla="*/ 912308 w 1096445"/>
                <a:gd name="connsiteY7" fmla="*/ 294620 h 368275"/>
                <a:gd name="connsiteX8" fmla="*/ 184138 w 1096445"/>
                <a:gd name="connsiteY8" fmla="*/ 294620 h 368275"/>
                <a:gd name="connsiteX9" fmla="*/ 184138 w 1096445"/>
                <a:gd name="connsiteY9" fmla="*/ 368275 h 368275"/>
                <a:gd name="connsiteX10" fmla="*/ 0 w 1096445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6445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912308" y="73655"/>
                  </a:lnTo>
                  <a:lnTo>
                    <a:pt x="912308" y="0"/>
                  </a:lnTo>
                  <a:lnTo>
                    <a:pt x="1096445" y="184138"/>
                  </a:lnTo>
                  <a:lnTo>
                    <a:pt x="912308" y="368275"/>
                  </a:lnTo>
                  <a:lnTo>
                    <a:pt x="912308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2" tIns="73654" rIns="110481" bIns="7365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kern="120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93252" y="4427270"/>
              <a:ext cx="2027786" cy="897158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Граждане</a:t>
              </a:r>
              <a:endParaRPr lang="en-GB" sz="2400" kern="1200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18265" y="4427270"/>
              <a:ext cx="2027786" cy="897158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Бизнес</a:t>
              </a:r>
              <a:endParaRPr lang="en-GB" sz="2400" kern="1200" dirty="0"/>
            </a:p>
          </p:txBody>
        </p:sp>
        <p:sp>
          <p:nvSpPr>
            <p:cNvPr id="16" name="Freeform 15"/>
            <p:cNvSpPr/>
            <p:nvPr/>
          </p:nvSpPr>
          <p:spPr>
            <a:xfrm rot="18000000">
              <a:off x="3391004" y="3264527"/>
              <a:ext cx="1096445" cy="368275"/>
            </a:xfrm>
            <a:custGeom>
              <a:avLst/>
              <a:gdLst>
                <a:gd name="connsiteX0" fmla="*/ 0 w 1096445"/>
                <a:gd name="connsiteY0" fmla="*/ 184138 h 368275"/>
                <a:gd name="connsiteX1" fmla="*/ 184138 w 1096445"/>
                <a:gd name="connsiteY1" fmla="*/ 0 h 368275"/>
                <a:gd name="connsiteX2" fmla="*/ 184138 w 1096445"/>
                <a:gd name="connsiteY2" fmla="*/ 73655 h 368275"/>
                <a:gd name="connsiteX3" fmla="*/ 912308 w 1096445"/>
                <a:gd name="connsiteY3" fmla="*/ 73655 h 368275"/>
                <a:gd name="connsiteX4" fmla="*/ 912308 w 1096445"/>
                <a:gd name="connsiteY4" fmla="*/ 0 h 368275"/>
                <a:gd name="connsiteX5" fmla="*/ 1096445 w 1096445"/>
                <a:gd name="connsiteY5" fmla="*/ 184138 h 368275"/>
                <a:gd name="connsiteX6" fmla="*/ 912308 w 1096445"/>
                <a:gd name="connsiteY6" fmla="*/ 368275 h 368275"/>
                <a:gd name="connsiteX7" fmla="*/ 912308 w 1096445"/>
                <a:gd name="connsiteY7" fmla="*/ 294620 h 368275"/>
                <a:gd name="connsiteX8" fmla="*/ 184138 w 1096445"/>
                <a:gd name="connsiteY8" fmla="*/ 294620 h 368275"/>
                <a:gd name="connsiteX9" fmla="*/ 184138 w 1096445"/>
                <a:gd name="connsiteY9" fmla="*/ 368275 h 368275"/>
                <a:gd name="connsiteX10" fmla="*/ 0 w 1096445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6445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912308" y="73655"/>
                  </a:lnTo>
                  <a:lnTo>
                    <a:pt x="912308" y="0"/>
                  </a:lnTo>
                  <a:lnTo>
                    <a:pt x="1096445" y="184138"/>
                  </a:lnTo>
                  <a:lnTo>
                    <a:pt x="912308" y="368275"/>
                  </a:lnTo>
                  <a:lnTo>
                    <a:pt x="912308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1" tIns="73655" rIns="110482" bIns="736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kern="120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40714" y="1248695"/>
            <a:ext cx="3356018" cy="2337903"/>
            <a:chOff x="5984844" y="1002887"/>
            <a:chExt cx="3159157" cy="3885905"/>
          </a:xfrm>
        </p:grpSpPr>
        <p:sp>
          <p:nvSpPr>
            <p:cNvPr id="17" name="TextBox 16"/>
            <p:cNvSpPr txBox="1"/>
            <p:nvPr/>
          </p:nvSpPr>
          <p:spPr>
            <a:xfrm>
              <a:off x="6014342" y="1052051"/>
              <a:ext cx="3129659" cy="3836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ru-RU" sz="16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Правительство - Работники</a:t>
              </a:r>
              <a:endParaRPr lang="en-US" sz="1600" b="1" u="sng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Система Платежных, списочных ведомостей и </a:t>
              </a:r>
              <a:r>
                <a:rPr lang="ru-RU" sz="1600" dirty="0" smtClean="0"/>
                <a:t>заявлений в </a:t>
              </a:r>
              <a:r>
                <a:rPr lang="ru-RU" sz="1600" dirty="0" err="1" smtClean="0"/>
                <a:t>онлайн</a:t>
              </a:r>
              <a:r>
                <a:rPr lang="ru-RU" sz="1600" dirty="0" smtClean="0"/>
                <a:t> режиме</a:t>
              </a:r>
              <a:endParaRPr lang="en-US" sz="1600" dirty="0" smtClean="0"/>
            </a:p>
            <a:p>
              <a:pPr marL="180000" indent="-180000">
                <a:buFont typeface="Arial" pitchFamily="34" charset="0"/>
                <a:buChar char="•"/>
              </a:pPr>
              <a:endParaRPr lang="ru-RU" sz="1600" b="1" u="sng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b="1" u="sng" dirty="0" smtClean="0"/>
                <a:t>Правительство –Правительство </a:t>
              </a:r>
              <a:r>
                <a:rPr lang="ru-RU" sz="1600" dirty="0" smtClean="0"/>
                <a:t>Централизованное  управление ликвидностью</a:t>
              </a:r>
              <a:endParaRPr lang="en-US" sz="1600" dirty="0" smtClean="0"/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5984844" y="1002887"/>
              <a:ext cx="3077497" cy="3415589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83280" y="4567097"/>
            <a:ext cx="3561728" cy="1269732"/>
            <a:chOff x="5466736" y="5678129"/>
            <a:chExt cx="3352800" cy="1259105"/>
          </a:xfrm>
        </p:grpSpPr>
        <p:sp>
          <p:nvSpPr>
            <p:cNvPr id="19" name="TextBox 18"/>
            <p:cNvSpPr txBox="1"/>
            <p:nvPr/>
          </p:nvSpPr>
          <p:spPr>
            <a:xfrm>
              <a:off x="5535562" y="5746951"/>
              <a:ext cx="3283974" cy="1190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ru-RU" sz="1800" b="1" u="sng" dirty="0" smtClean="0"/>
                <a:t>Правительство</a:t>
              </a:r>
              <a:r>
                <a:rPr lang="en-US" sz="1800" b="1" u="sng" dirty="0" smtClean="0"/>
                <a:t>-</a:t>
              </a:r>
              <a:r>
                <a:rPr lang="ru-RU" sz="1800" b="1" u="sng" dirty="0" smtClean="0"/>
                <a:t>Граждане</a:t>
              </a:r>
              <a:endParaRPr lang="en-US" sz="1800" b="1" u="sng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800" dirty="0" smtClean="0"/>
                <a:t>Портал Электронных Платежей в режиме Одна Остановка для Граждан</a:t>
              </a:r>
              <a:r>
                <a:rPr lang="en-US" sz="1800" dirty="0" smtClean="0"/>
                <a:t> </a:t>
              </a:r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5466736" y="5678129"/>
              <a:ext cx="3229240" cy="1165122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2117" y="4626084"/>
            <a:ext cx="3519948" cy="2142042"/>
            <a:chOff x="403123" y="5255341"/>
            <a:chExt cx="3313471" cy="2142042"/>
          </a:xfrm>
        </p:grpSpPr>
        <p:sp>
          <p:nvSpPr>
            <p:cNvPr id="21" name="TextBox 20"/>
            <p:cNvSpPr txBox="1"/>
            <p:nvPr/>
          </p:nvSpPr>
          <p:spPr>
            <a:xfrm>
              <a:off x="432620" y="5304502"/>
              <a:ext cx="3283974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ru-RU" sz="1800" b="1" u="sng" dirty="0" smtClean="0"/>
                <a:t>Правительство </a:t>
              </a:r>
              <a:r>
                <a:rPr lang="en-US" sz="1800" b="1" u="sng" dirty="0" smtClean="0"/>
                <a:t>-</a:t>
              </a:r>
              <a:r>
                <a:rPr lang="ru-RU" sz="1800" b="1" u="sng" dirty="0" smtClean="0"/>
                <a:t>Бизнес</a:t>
              </a:r>
              <a:endParaRPr lang="en-US" sz="1800" b="1" u="sng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Электронный инвойс</a:t>
              </a:r>
              <a:endParaRPr lang="en-US" sz="1600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Продавцы </a:t>
              </a:r>
              <a:r>
                <a:rPr lang="en-US" sz="1600" dirty="0" smtClean="0"/>
                <a:t>@</a:t>
              </a:r>
              <a:r>
                <a:rPr lang="ru-RU" sz="1600" dirty="0" smtClean="0"/>
                <a:t> Правительство</a:t>
              </a:r>
              <a:endParaRPr lang="en-US" sz="1600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Электронный перевод фондов</a:t>
              </a:r>
              <a:endParaRPr lang="en-US" sz="1600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Портал Закупок в режиме Одна Остановка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ru-RU" sz="1600" dirty="0" smtClean="0"/>
                <a:t>Система выставления счетов за </a:t>
              </a:r>
              <a:r>
                <a:rPr lang="ru-RU" sz="1600" dirty="0" err="1" smtClean="0"/>
                <a:t>медуслуги</a:t>
              </a:r>
              <a:endParaRPr lang="en-US" sz="1600" dirty="0" smtClean="0"/>
            </a:p>
          </p:txBody>
        </p:sp>
        <p:sp>
          <p:nvSpPr>
            <p:cNvPr id="22" name="Rounded Rectangle 21"/>
            <p:cNvSpPr/>
            <p:nvPr/>
          </p:nvSpPr>
          <p:spPr bwMode="auto">
            <a:xfrm>
              <a:off x="403123" y="5255341"/>
              <a:ext cx="3229240" cy="1833715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86812" y="1097456"/>
            <a:ext cx="37362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пути к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Электронному Правительству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G-B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Правительство- Бизнес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G-C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Правительство- Граждане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G-E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Правительство - Работники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G-G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Правительство –Правительство</a:t>
            </a:r>
            <a:endParaRPr lang="en-GB" sz="1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П-Б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Обработка Платежей</a:t>
            </a:r>
            <a:endParaRPr lang="en-GB" sz="2800" dirty="0" smtClean="0">
              <a:solidFill>
                <a:srgbClr val="FF6600"/>
              </a:solidFill>
            </a:endParaRPr>
          </a:p>
        </p:txBody>
      </p:sp>
      <p:sp>
        <p:nvSpPr>
          <p:cNvPr id="15" name="Right Arrow 13"/>
          <p:cNvSpPr>
            <a:spLocks noChangeArrowheads="1"/>
          </p:cNvSpPr>
          <p:nvPr/>
        </p:nvSpPr>
        <p:spPr bwMode="auto">
          <a:xfrm rot="20326787">
            <a:off x="2958210" y="2216958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44" t="25116" r="27408" b="32071"/>
          <a:stretch>
            <a:fillRect/>
          </a:stretch>
        </p:blipFill>
        <p:spPr bwMode="auto">
          <a:xfrm>
            <a:off x="4013177" y="1654822"/>
            <a:ext cx="1235481" cy="120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20"/>
          <p:cNvSpPr txBox="1">
            <a:spLocks noChangeArrowheads="1"/>
          </p:cNvSpPr>
          <p:nvPr/>
        </p:nvSpPr>
        <p:spPr bwMode="auto">
          <a:xfrm>
            <a:off x="3595236" y="2688510"/>
            <a:ext cx="2355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</a:rPr>
              <a:t>Продавцы</a:t>
            </a:r>
            <a:r>
              <a:rPr lang="en-US" b="1" dirty="0" smtClean="0">
                <a:latin typeface="+mn-lt"/>
              </a:rPr>
              <a:t>@</a:t>
            </a:r>
            <a:r>
              <a:rPr lang="ru-RU" b="1" dirty="0" smtClean="0">
                <a:latin typeface="+mn-lt"/>
              </a:rPr>
              <a:t> Правительство</a:t>
            </a:r>
            <a:endParaRPr lang="en-US" b="1" dirty="0">
              <a:latin typeface="+mn-lt"/>
            </a:endParaRPr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947932" y="3178912"/>
            <a:ext cx="56356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20"/>
          <p:cNvSpPr txBox="1">
            <a:spLocks noChangeArrowheads="1"/>
          </p:cNvSpPr>
          <p:nvPr/>
        </p:nvSpPr>
        <p:spPr bwMode="auto">
          <a:xfrm>
            <a:off x="6301893" y="3919647"/>
            <a:ext cx="20127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</a:rPr>
              <a:t>Министерства</a:t>
            </a:r>
            <a:endParaRPr lang="en-US" b="1" dirty="0">
              <a:latin typeface="+mn-lt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525486" y="4789714"/>
            <a:ext cx="1647935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Банки</a:t>
            </a:r>
            <a:endParaRPr lang="en-SG" b="1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4"/>
          <p:cNvCxnSpPr>
            <a:cxnSpLocks noChangeShapeType="1"/>
          </p:cNvCxnSpPr>
          <p:nvPr/>
        </p:nvCxnSpPr>
        <p:spPr bwMode="auto">
          <a:xfrm flipH="1" flipV="1">
            <a:off x="4253022" y="5273746"/>
            <a:ext cx="765543" cy="2126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240166" y="2342594"/>
            <a:ext cx="5461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770391" y="2526744"/>
            <a:ext cx="5476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2164091" y="2890281"/>
            <a:ext cx="547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120"/>
          <p:cNvSpPr txBox="1">
            <a:spLocks noChangeArrowheads="1"/>
          </p:cNvSpPr>
          <p:nvPr/>
        </p:nvSpPr>
        <p:spPr bwMode="auto">
          <a:xfrm>
            <a:off x="372912" y="3286308"/>
            <a:ext cx="2109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+mn-lt"/>
              </a:rPr>
              <a:t>Поставщики </a:t>
            </a:r>
            <a:endParaRPr lang="en-US" b="1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581" y="4459701"/>
            <a:ext cx="2198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Электронные платежи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60555" y="2044997"/>
            <a:ext cx="2083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Электронная счет-фактура</a:t>
            </a:r>
            <a:endParaRPr lang="en-GB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568661" y="1045190"/>
            <a:ext cx="5805531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Вся процедура платежа осуществляется в электронном виде</a:t>
            </a:r>
            <a:endParaRPr lang="en-GB" dirty="0"/>
          </a:p>
        </p:txBody>
      </p:sp>
      <p:sp>
        <p:nvSpPr>
          <p:cNvPr id="36" name="Right Arrow 13"/>
          <p:cNvSpPr>
            <a:spLocks noChangeArrowheads="1"/>
          </p:cNvSpPr>
          <p:nvPr/>
        </p:nvSpPr>
        <p:spPr bwMode="auto">
          <a:xfrm rot="2269473">
            <a:off x="6108992" y="2645807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7" name="Right Arrow 13"/>
          <p:cNvSpPr>
            <a:spLocks noChangeArrowheads="1"/>
          </p:cNvSpPr>
          <p:nvPr/>
        </p:nvSpPr>
        <p:spPr bwMode="auto">
          <a:xfrm rot="8508493">
            <a:off x="6785937" y="4683711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8" name="Right Arrow 13"/>
          <p:cNvSpPr>
            <a:spLocks noChangeArrowheads="1"/>
          </p:cNvSpPr>
          <p:nvPr/>
        </p:nvSpPr>
        <p:spPr bwMode="auto">
          <a:xfrm rot="13632950">
            <a:off x="2199596" y="3984112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2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482" y="4682243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5987141" y="5195751"/>
            <a:ext cx="111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r>
              <a:rPr lang="ru-RU" b="1" dirty="0" smtClean="0"/>
              <a:t> / ИСУФ</a:t>
            </a:r>
            <a:endParaRPr lang="en-GB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685936" y="138545"/>
            <a:ext cx="2291810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Увеличивает </a:t>
            </a:r>
            <a:r>
              <a:rPr lang="ru-RU" sz="1400" b="1" dirty="0" smtClean="0"/>
              <a:t>Производительность</a:t>
            </a:r>
            <a:r>
              <a:rPr lang="en-US" sz="1600" b="1" dirty="0" smtClean="0"/>
              <a:t> / </a:t>
            </a:r>
            <a:r>
              <a:rPr lang="ru-RU" sz="1600" b="1" dirty="0" smtClean="0"/>
              <a:t>Улучшает Надзор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4" y="1039813"/>
            <a:ext cx="8734425" cy="5265737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 smtClean="0"/>
              <a:t>Продавцы</a:t>
            </a:r>
            <a:r>
              <a:rPr lang="en-US" dirty="0" smtClean="0"/>
              <a:t>@</a:t>
            </a:r>
            <a:r>
              <a:rPr lang="ru-RU" dirty="0" smtClean="0"/>
              <a:t> Правительство</a:t>
            </a:r>
            <a:r>
              <a:rPr lang="en-US" dirty="0" smtClean="0"/>
              <a:t>: Online </a:t>
            </a:r>
            <a:r>
              <a:rPr lang="ru-RU" dirty="0" smtClean="0"/>
              <a:t>портал для государственных поставщиков</a:t>
            </a:r>
            <a:endParaRPr lang="en-US" dirty="0" smtClean="0"/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Создание в </a:t>
            </a:r>
            <a:r>
              <a:rPr lang="ru-RU" sz="1800" dirty="0" err="1" smtClean="0"/>
              <a:t>онлайн</a:t>
            </a:r>
            <a:r>
              <a:rPr lang="ru-RU" sz="1800" dirty="0" smtClean="0"/>
              <a:t> режиме регистрационных записей поставщика и обновление сведений о поставщике</a:t>
            </a:r>
            <a:endParaRPr lang="en-US" sz="1800" dirty="0" smtClean="0"/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Электронное представление инвойсов</a:t>
            </a:r>
            <a:r>
              <a:rPr lang="en-US" sz="1800" dirty="0" smtClean="0"/>
              <a:t> </a:t>
            </a:r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Online</a:t>
            </a:r>
            <a:r>
              <a:rPr lang="ru-RU" sz="1800" dirty="0" smtClean="0"/>
              <a:t> </a:t>
            </a:r>
            <a:r>
              <a:rPr lang="ru-RU" sz="1800" dirty="0" smtClean="0"/>
              <a:t>отслеживание </a:t>
            </a:r>
            <a:r>
              <a:rPr lang="ru-RU" sz="1800" dirty="0" smtClean="0"/>
              <a:t>состояния платежа</a:t>
            </a:r>
            <a:endParaRPr lang="en-US" sz="1800" dirty="0" smtClean="0"/>
          </a:p>
          <a:p>
            <a:pPr>
              <a:defRPr/>
            </a:pPr>
            <a:r>
              <a:rPr lang="ru-RU" dirty="0" smtClean="0"/>
              <a:t>Электронный инвойс</a:t>
            </a:r>
            <a:endParaRPr lang="en-US" dirty="0" smtClean="0"/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Устраняет ошибки ввода данных вручную, приводит в соответствие инвойсы, восстанавливает отсутствующие</a:t>
            </a:r>
            <a:r>
              <a:rPr lang="en-US" sz="1800" dirty="0" smtClean="0"/>
              <a:t> 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Экономит на использовании рабочей силы</a:t>
            </a:r>
            <a:endParaRPr lang="en-US" sz="1800" dirty="0" smtClean="0"/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Повышает ИТ возможности местных компаний</a:t>
            </a:r>
            <a:endParaRPr lang="en-US" sz="1800" dirty="0" smtClean="0"/>
          </a:p>
          <a:p>
            <a:pPr marL="342000" lvl="1">
              <a:buFont typeface="Wingdings" pitchFamily="2" charset="2"/>
              <a:buChar char="§"/>
              <a:defRPr/>
            </a:pPr>
            <a:r>
              <a:rPr lang="ru-RU" sz="2000" dirty="0" smtClean="0">
                <a:ea typeface="+mn-ea"/>
              </a:rPr>
              <a:t>Консолидированное выставление счетов компаниями, работающими  в сфере коммунальных услуг</a:t>
            </a:r>
          </a:p>
          <a:p>
            <a:pPr marL="342000" lvl="1">
              <a:buFont typeface="Wingdings" pitchFamily="2" charset="2"/>
              <a:buChar char="§"/>
              <a:defRPr/>
            </a:pPr>
            <a:r>
              <a:rPr lang="ru-RU" sz="1800" dirty="0" smtClean="0"/>
              <a:t>Экономит на использовании рабочей силы</a:t>
            </a:r>
            <a:endParaRPr lang="en-US" sz="1800" dirty="0" smtClean="0"/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ru-RU" sz="1800" dirty="0" smtClean="0"/>
              <a:t>Ускоряет платежный цикл</a:t>
            </a:r>
            <a:endParaRPr lang="en-US" sz="1800" dirty="0" smtClean="0"/>
          </a:p>
        </p:txBody>
      </p:sp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787232" y="6054725"/>
            <a:ext cx="595313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0"/>
          <p:cNvSpPr txBox="1">
            <a:spLocks noChangeArrowheads="1"/>
          </p:cNvSpPr>
          <p:nvPr/>
        </p:nvSpPr>
        <p:spPr bwMode="auto">
          <a:xfrm>
            <a:off x="1327492" y="6519863"/>
            <a:ext cx="14636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+mn-lt"/>
              </a:rPr>
              <a:t>Поставщики </a:t>
            </a:r>
            <a:endParaRPr lang="en-US" sz="1600" b="1" dirty="0">
              <a:latin typeface="+mn-lt"/>
            </a:endParaRPr>
          </a:p>
        </p:txBody>
      </p:sp>
      <p:sp>
        <p:nvSpPr>
          <p:cNvPr id="12295" name="Right Arrow 13"/>
          <p:cNvSpPr>
            <a:spLocks noChangeArrowheads="1"/>
          </p:cNvSpPr>
          <p:nvPr/>
        </p:nvSpPr>
        <p:spPr bwMode="auto">
          <a:xfrm>
            <a:off x="2557805" y="6081037"/>
            <a:ext cx="654050" cy="413583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229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44" t="25116" r="27408" b="32071"/>
          <a:stretch>
            <a:fillRect/>
          </a:stretch>
        </p:blipFill>
        <p:spPr bwMode="auto">
          <a:xfrm>
            <a:off x="3434422" y="5848350"/>
            <a:ext cx="7699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20"/>
          <p:cNvSpPr txBox="1">
            <a:spLocks noChangeArrowheads="1"/>
          </p:cNvSpPr>
          <p:nvPr/>
        </p:nvSpPr>
        <p:spPr bwMode="auto">
          <a:xfrm>
            <a:off x="3056280" y="6513513"/>
            <a:ext cx="1774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+mn-lt"/>
              </a:rPr>
              <a:t>Продавцы </a:t>
            </a:r>
            <a:r>
              <a:rPr lang="en-US" sz="1600" b="1" dirty="0" smtClean="0">
                <a:latin typeface="+mn-lt"/>
              </a:rPr>
              <a:t>@</a:t>
            </a:r>
            <a:r>
              <a:rPr lang="ru-RU" sz="1600" b="1" dirty="0" smtClean="0">
                <a:latin typeface="+mn-lt"/>
              </a:rPr>
              <a:t> Правительство</a:t>
            </a:r>
            <a:endParaRPr lang="en-US" sz="1600" b="1" dirty="0">
              <a:latin typeface="+mn-lt"/>
            </a:endParaRPr>
          </a:p>
        </p:txBody>
      </p:sp>
      <p:sp>
        <p:nvSpPr>
          <p:cNvPr id="12298" name="Right Arrow 16"/>
          <p:cNvSpPr>
            <a:spLocks noChangeArrowheads="1"/>
          </p:cNvSpPr>
          <p:nvPr/>
        </p:nvSpPr>
        <p:spPr bwMode="auto">
          <a:xfrm>
            <a:off x="4743792" y="6004762"/>
            <a:ext cx="1279525" cy="700838"/>
          </a:xfrm>
          <a:prstGeom prst="rightArrow">
            <a:avLst>
              <a:gd name="adj1" fmla="val 50000"/>
              <a:gd name="adj2" fmla="val 49929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ru-RU" dirty="0" smtClean="0"/>
              <a:t>Э- инвойс</a:t>
            </a:r>
            <a:endParaRPr lang="en-GB" dirty="0"/>
          </a:p>
        </p:txBody>
      </p:sp>
      <p:pic>
        <p:nvPicPr>
          <p:cNvPr id="1229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590055" y="5730875"/>
            <a:ext cx="56356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120"/>
          <p:cNvSpPr txBox="1">
            <a:spLocks noChangeArrowheads="1"/>
          </p:cNvSpPr>
          <p:nvPr/>
        </p:nvSpPr>
        <p:spPr bwMode="auto">
          <a:xfrm>
            <a:off x="6156667" y="6492875"/>
            <a:ext cx="1463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+mn-lt"/>
              </a:rPr>
              <a:t>Министерства</a:t>
            </a:r>
            <a:endParaRPr lang="en-US" sz="1400" b="1" dirty="0">
              <a:latin typeface="+mn-lt"/>
            </a:endParaRPr>
          </a:p>
        </p:txBody>
      </p:sp>
      <p:sp>
        <p:nvSpPr>
          <p:cNvPr id="1230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</a:t>
            </a:r>
            <a:r>
              <a:rPr lang="en-US" sz="2800" dirty="0" err="1" smtClean="0">
                <a:solidFill>
                  <a:schemeClr val="bg2">
                    <a:lumMod val="75000"/>
                  </a:schemeClr>
                </a:solidFill>
              </a:rPr>
              <a:t>Vendors@Gov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 &amp; E-Invoice</a:t>
            </a:r>
            <a:endParaRPr lang="en-US" sz="2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685936" y="138545"/>
            <a:ext cx="2291810" cy="830997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Увеличивает </a:t>
            </a:r>
            <a:r>
              <a:rPr lang="ru-RU" sz="1400" b="1" dirty="0" smtClean="0"/>
              <a:t>Производительность</a:t>
            </a:r>
            <a:r>
              <a:rPr lang="en-US" sz="1600" b="1" dirty="0" smtClean="0"/>
              <a:t> / </a:t>
            </a:r>
            <a:r>
              <a:rPr lang="ru-RU" sz="1600" b="1" dirty="0" smtClean="0"/>
              <a:t>Улучшает Надзор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Custom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FEEDCC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4712</TotalTime>
  <Words>1283</Words>
  <Application>Microsoft Office PowerPoint</Application>
  <PresentationFormat>Экран (4:3)</PresentationFormat>
  <Paragraphs>307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Standarddesign</vt:lpstr>
      <vt:lpstr>Photo Editor Photo</vt:lpstr>
      <vt:lpstr>FMIS/ ИСУФ Сингапура Представлено:  Goh Mien Zo Директор, Департамент Генеральной Бухгалтерии  </vt:lpstr>
      <vt:lpstr>Содержание </vt:lpstr>
      <vt:lpstr>Обзор FMIS/ИСУФ Сингапура </vt:lpstr>
      <vt:lpstr>Наша Центральная FMIS/ИСУФ</vt:lpstr>
      <vt:lpstr>Ключевые характеристики дизайна</vt:lpstr>
      <vt:lpstr>Наше видение: Электронное Правительство</vt:lpstr>
      <vt:lpstr>Наше видение: Электронное Правительство</vt:lpstr>
      <vt:lpstr>П-Б: Обработка Платежей</vt:lpstr>
      <vt:lpstr>G-B: Vendors@Gov &amp; E-Invoice</vt:lpstr>
      <vt:lpstr>П-Б: Электронные  платежи</vt:lpstr>
      <vt:lpstr>П-Б: Портал Поставок Одна  Остановка</vt:lpstr>
      <vt:lpstr>П-Б: Система составления счетов за медицинские услуги </vt:lpstr>
      <vt:lpstr>П-Г: Электронные поступления и расходы</vt:lpstr>
      <vt:lpstr>G-E: Online Платежная ведомость и Система подачи Заявлений</vt:lpstr>
      <vt:lpstr>Слайд 15</vt:lpstr>
      <vt:lpstr>Контроль Бюджета</vt:lpstr>
      <vt:lpstr>Система Проверки Банковского Счета</vt:lpstr>
      <vt:lpstr>Слайд 18</vt:lpstr>
      <vt:lpstr>Слайд 19</vt:lpstr>
      <vt:lpstr>Слайд 20</vt:lpstr>
      <vt:lpstr>THANK YOU/  СПАСИБО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Thomas</dc:creator>
  <dc:description>PresentationLoad.com</dc:description>
  <cp:lastModifiedBy>пользователь</cp:lastModifiedBy>
  <cp:revision>918</cp:revision>
  <dcterms:created xsi:type="dcterms:W3CDTF">2007-11-27T23:54:21Z</dcterms:created>
  <dcterms:modified xsi:type="dcterms:W3CDTF">2012-03-23T19:39:16Z</dcterms:modified>
</cp:coreProperties>
</file>