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commentAuthors.xml" ContentType="application/vnd.openxmlformats-officedocument.presentationml.commentAuthor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saveSubsetFonts="1">
  <p:sldMasterIdLst>
    <p:sldMasterId id="2147483696" r:id="rId1"/>
  </p:sldMasterIdLst>
  <p:notesMasterIdLst>
    <p:notesMasterId r:id="rId32"/>
  </p:notesMasterIdLst>
  <p:handoutMasterIdLst>
    <p:handoutMasterId r:id="rId33"/>
  </p:handoutMasterIdLst>
  <p:sldIdLst>
    <p:sldId id="256" r:id="rId2"/>
    <p:sldId id="257" r:id="rId3"/>
    <p:sldId id="369" r:id="rId4"/>
    <p:sldId id="373" r:id="rId5"/>
    <p:sldId id="343" r:id="rId6"/>
    <p:sldId id="331" r:id="rId7"/>
    <p:sldId id="341" r:id="rId8"/>
    <p:sldId id="366" r:id="rId9"/>
    <p:sldId id="258" r:id="rId10"/>
    <p:sldId id="329" r:id="rId11"/>
    <p:sldId id="306" r:id="rId12"/>
    <p:sldId id="345" r:id="rId13"/>
    <p:sldId id="330" r:id="rId14"/>
    <p:sldId id="335" r:id="rId15"/>
    <p:sldId id="368" r:id="rId16"/>
    <p:sldId id="337" r:id="rId17"/>
    <p:sldId id="371" r:id="rId18"/>
    <p:sldId id="370" r:id="rId19"/>
    <p:sldId id="367" r:id="rId20"/>
    <p:sldId id="354" r:id="rId21"/>
    <p:sldId id="374" r:id="rId22"/>
    <p:sldId id="372" r:id="rId23"/>
    <p:sldId id="376" r:id="rId24"/>
    <p:sldId id="349" r:id="rId25"/>
    <p:sldId id="342" r:id="rId26"/>
    <p:sldId id="350" r:id="rId27"/>
    <p:sldId id="351" r:id="rId28"/>
    <p:sldId id="303" r:id="rId29"/>
    <p:sldId id="304" r:id="rId30"/>
    <p:sldId id="296" r:id="rId31"/>
  </p:sldIdLst>
  <p:sldSz cx="9144000" cy="6858000" type="screen4x3"/>
  <p:notesSz cx="6997700" cy="9271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wb353911" initials="jw" lastIdx="2"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CC"/>
    <a:srgbClr val="0000FF"/>
    <a:srgbClr val="CCFFFF"/>
    <a:srgbClr val="3333FF"/>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snapToGrid="0">
      <p:cViewPr>
        <p:scale>
          <a:sx n="70" d="100"/>
          <a:sy n="70" d="100"/>
        </p:scale>
        <p:origin x="-1080" y="-21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36868100" cy="368681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handoutMaster" Target="handoutMasters/handout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88BFBB9-02B7-466C-AC8E-6E06BF4F7629}" type="doc">
      <dgm:prSet loTypeId="urn:microsoft.com/office/officeart/2005/8/layout/cycle5" loCatId="cycle" qsTypeId="urn:microsoft.com/office/officeart/2005/8/quickstyle/simple1" qsCatId="simple" csTypeId="urn:microsoft.com/office/officeart/2005/8/colors/accent1_1" csCatId="accent1" phldr="1"/>
      <dgm:spPr/>
      <dgm:t>
        <a:bodyPr/>
        <a:lstStyle/>
        <a:p>
          <a:endParaRPr lang="en-US"/>
        </a:p>
      </dgm:t>
    </dgm:pt>
    <dgm:pt modelId="{4E6B80F0-BF56-4CC1-969A-B7E520552418}">
      <dgm:prSet phldrT="[Text]" custT="1"/>
      <dgm:spPr>
        <a:ln>
          <a:solidFill>
            <a:srgbClr val="0000CC"/>
          </a:solidFill>
        </a:ln>
      </dgm:spPr>
      <dgm:t>
        <a:bodyPr/>
        <a:lstStyle/>
        <a:p>
          <a:r>
            <a:rPr lang="en-US" sz="1000" b="1" dirty="0" smtClean="0">
              <a:solidFill>
                <a:srgbClr val="C00000"/>
              </a:solidFill>
            </a:rPr>
            <a:t>Plan</a:t>
          </a:r>
          <a:endParaRPr lang="en-US" sz="1000" b="1" dirty="0">
            <a:solidFill>
              <a:srgbClr val="C00000"/>
            </a:solidFill>
          </a:endParaRPr>
        </a:p>
      </dgm:t>
    </dgm:pt>
    <dgm:pt modelId="{CDDD8EE1-EA03-4CEA-9403-4BA2619154CE}" type="parTrans" cxnId="{3D63C152-7515-4208-A671-69ABC5629389}">
      <dgm:prSet/>
      <dgm:spPr/>
      <dgm:t>
        <a:bodyPr/>
        <a:lstStyle/>
        <a:p>
          <a:endParaRPr lang="en-US" sz="1600" b="1">
            <a:solidFill>
              <a:srgbClr val="C00000"/>
            </a:solidFill>
          </a:endParaRPr>
        </a:p>
      </dgm:t>
    </dgm:pt>
    <dgm:pt modelId="{55F87B41-D7BE-47B2-969B-E96728784534}" type="sibTrans" cxnId="{3D63C152-7515-4208-A671-69ABC5629389}">
      <dgm:prSet/>
      <dgm:spPr>
        <a:ln w="38100">
          <a:solidFill>
            <a:srgbClr val="0000CC"/>
          </a:solidFill>
          <a:tailEnd type="triangle" w="med" len="sm"/>
        </a:ln>
      </dgm:spPr>
      <dgm:t>
        <a:bodyPr/>
        <a:lstStyle/>
        <a:p>
          <a:endParaRPr lang="en-US" sz="1600" b="1">
            <a:solidFill>
              <a:srgbClr val="C00000"/>
            </a:solidFill>
          </a:endParaRPr>
        </a:p>
      </dgm:t>
    </dgm:pt>
    <dgm:pt modelId="{DD7523EE-433F-49ED-B7B1-1D531F914BA0}">
      <dgm:prSet phldrT="[Text]" custT="1"/>
      <dgm:spPr>
        <a:ln>
          <a:solidFill>
            <a:srgbClr val="0000CC"/>
          </a:solidFill>
        </a:ln>
      </dgm:spPr>
      <dgm:t>
        <a:bodyPr/>
        <a:lstStyle/>
        <a:p>
          <a:r>
            <a:rPr lang="en-US" sz="1000" b="1" dirty="0" smtClean="0">
              <a:solidFill>
                <a:srgbClr val="C00000"/>
              </a:solidFill>
            </a:rPr>
            <a:t>Execute</a:t>
          </a:r>
          <a:endParaRPr lang="en-US" sz="1000" b="1" dirty="0">
            <a:solidFill>
              <a:srgbClr val="C00000"/>
            </a:solidFill>
          </a:endParaRPr>
        </a:p>
      </dgm:t>
    </dgm:pt>
    <dgm:pt modelId="{638A42ED-E255-4617-BABC-29C3ED1B9AB1}" type="parTrans" cxnId="{59D5E4E7-3AED-4FC3-9FBB-28A552D04271}">
      <dgm:prSet/>
      <dgm:spPr/>
      <dgm:t>
        <a:bodyPr/>
        <a:lstStyle/>
        <a:p>
          <a:endParaRPr lang="en-US" sz="1600" b="1">
            <a:solidFill>
              <a:srgbClr val="C00000"/>
            </a:solidFill>
          </a:endParaRPr>
        </a:p>
      </dgm:t>
    </dgm:pt>
    <dgm:pt modelId="{04F739F5-7521-4F8A-9269-EDEAFD0CFF47}" type="sibTrans" cxnId="{59D5E4E7-3AED-4FC3-9FBB-28A552D04271}">
      <dgm:prSet/>
      <dgm:spPr>
        <a:ln w="38100">
          <a:solidFill>
            <a:srgbClr val="0000CC"/>
          </a:solidFill>
          <a:tailEnd type="triangle" w="med" len="sm"/>
        </a:ln>
      </dgm:spPr>
      <dgm:t>
        <a:bodyPr/>
        <a:lstStyle/>
        <a:p>
          <a:endParaRPr lang="en-US" sz="1600" b="1">
            <a:solidFill>
              <a:srgbClr val="C00000"/>
            </a:solidFill>
          </a:endParaRPr>
        </a:p>
      </dgm:t>
    </dgm:pt>
    <dgm:pt modelId="{D2A5A494-1A15-466A-B76B-7F219284B997}">
      <dgm:prSet phldrT="[Text]" custT="1"/>
      <dgm:spPr>
        <a:ln>
          <a:solidFill>
            <a:srgbClr val="0000CC"/>
          </a:solidFill>
        </a:ln>
      </dgm:spPr>
      <dgm:t>
        <a:bodyPr/>
        <a:lstStyle/>
        <a:p>
          <a:r>
            <a:rPr lang="en-US" sz="1000" b="1" dirty="0" smtClean="0">
              <a:solidFill>
                <a:srgbClr val="C00000"/>
              </a:solidFill>
            </a:rPr>
            <a:t>M &amp; E</a:t>
          </a:r>
          <a:endParaRPr lang="en-US" sz="1000" b="1" dirty="0">
            <a:solidFill>
              <a:srgbClr val="C00000"/>
            </a:solidFill>
          </a:endParaRPr>
        </a:p>
      </dgm:t>
    </dgm:pt>
    <dgm:pt modelId="{F315D770-091C-43DC-9428-0CEA7F7976DA}" type="parTrans" cxnId="{F99CF847-AC55-4982-9249-2B95FAA6DC6F}">
      <dgm:prSet/>
      <dgm:spPr/>
      <dgm:t>
        <a:bodyPr/>
        <a:lstStyle/>
        <a:p>
          <a:endParaRPr lang="en-US" sz="1600" b="1">
            <a:solidFill>
              <a:srgbClr val="C00000"/>
            </a:solidFill>
          </a:endParaRPr>
        </a:p>
      </dgm:t>
    </dgm:pt>
    <dgm:pt modelId="{DC08F1D7-15BA-41FD-8270-BC4D743CD5B5}" type="sibTrans" cxnId="{F99CF847-AC55-4982-9249-2B95FAA6DC6F}">
      <dgm:prSet/>
      <dgm:spPr>
        <a:ln w="38100">
          <a:solidFill>
            <a:srgbClr val="0000CC"/>
          </a:solidFill>
          <a:tailEnd type="triangle" w="med" len="sm"/>
        </a:ln>
      </dgm:spPr>
      <dgm:t>
        <a:bodyPr/>
        <a:lstStyle/>
        <a:p>
          <a:endParaRPr lang="en-US" sz="1600" b="1">
            <a:solidFill>
              <a:srgbClr val="C00000"/>
            </a:solidFill>
          </a:endParaRPr>
        </a:p>
      </dgm:t>
    </dgm:pt>
    <dgm:pt modelId="{23434101-64F5-4D44-AB42-424B15293463}">
      <dgm:prSet custT="1"/>
      <dgm:spPr>
        <a:ln>
          <a:solidFill>
            <a:srgbClr val="0000CC"/>
          </a:solidFill>
        </a:ln>
      </dgm:spPr>
      <dgm:t>
        <a:bodyPr/>
        <a:lstStyle/>
        <a:p>
          <a:r>
            <a:rPr lang="en-US" sz="1000" b="1" dirty="0" smtClean="0">
              <a:solidFill>
                <a:srgbClr val="C00000"/>
              </a:solidFill>
            </a:rPr>
            <a:t>Report</a:t>
          </a:r>
          <a:endParaRPr lang="en-US" sz="1000" b="1" dirty="0">
            <a:solidFill>
              <a:srgbClr val="C00000"/>
            </a:solidFill>
          </a:endParaRPr>
        </a:p>
      </dgm:t>
    </dgm:pt>
    <dgm:pt modelId="{AC7B3DE7-2063-4FD9-8D13-2761B1E1EA36}" type="parTrans" cxnId="{22CF9B08-33D1-4496-B5B7-198300C53DCA}">
      <dgm:prSet/>
      <dgm:spPr/>
      <dgm:t>
        <a:bodyPr/>
        <a:lstStyle/>
        <a:p>
          <a:endParaRPr lang="en-US" sz="1600" b="1">
            <a:solidFill>
              <a:srgbClr val="C00000"/>
            </a:solidFill>
          </a:endParaRPr>
        </a:p>
      </dgm:t>
    </dgm:pt>
    <dgm:pt modelId="{7CFAC1B6-E505-49D6-BD91-B5C0ABDF1BC5}" type="sibTrans" cxnId="{22CF9B08-33D1-4496-B5B7-198300C53DCA}">
      <dgm:prSet/>
      <dgm:spPr>
        <a:ln w="38100">
          <a:solidFill>
            <a:srgbClr val="0000CC"/>
          </a:solidFill>
          <a:tailEnd type="triangle" w="med" len="sm"/>
        </a:ln>
      </dgm:spPr>
      <dgm:t>
        <a:bodyPr/>
        <a:lstStyle/>
        <a:p>
          <a:endParaRPr lang="en-US" sz="1600" b="1">
            <a:solidFill>
              <a:srgbClr val="C00000"/>
            </a:solidFill>
          </a:endParaRPr>
        </a:p>
      </dgm:t>
    </dgm:pt>
    <dgm:pt modelId="{305D8E9B-6A99-4AEE-9905-4A52FB16E370}">
      <dgm:prSet custT="1"/>
      <dgm:spPr>
        <a:ln>
          <a:solidFill>
            <a:srgbClr val="0000CC"/>
          </a:solidFill>
        </a:ln>
      </dgm:spPr>
      <dgm:t>
        <a:bodyPr/>
        <a:lstStyle/>
        <a:p>
          <a:r>
            <a:rPr lang="en-US" sz="1000" b="1" dirty="0" smtClean="0">
              <a:solidFill>
                <a:srgbClr val="C00000"/>
              </a:solidFill>
            </a:rPr>
            <a:t>Account</a:t>
          </a:r>
          <a:endParaRPr lang="en-US" sz="1000" b="1" dirty="0">
            <a:solidFill>
              <a:srgbClr val="C00000"/>
            </a:solidFill>
          </a:endParaRPr>
        </a:p>
      </dgm:t>
    </dgm:pt>
    <dgm:pt modelId="{DD70360B-99AB-47F1-837D-8DA236FDA0E3}" type="parTrans" cxnId="{2C234A14-6FFE-44A1-A0C8-5A9287DE4CA4}">
      <dgm:prSet/>
      <dgm:spPr/>
      <dgm:t>
        <a:bodyPr/>
        <a:lstStyle/>
        <a:p>
          <a:endParaRPr lang="en-US" sz="1600" b="1">
            <a:solidFill>
              <a:srgbClr val="C00000"/>
            </a:solidFill>
          </a:endParaRPr>
        </a:p>
      </dgm:t>
    </dgm:pt>
    <dgm:pt modelId="{53FA94F4-C20C-41A4-A529-256F7CC3CDA3}" type="sibTrans" cxnId="{2C234A14-6FFE-44A1-A0C8-5A9287DE4CA4}">
      <dgm:prSet/>
      <dgm:spPr>
        <a:ln w="38100">
          <a:solidFill>
            <a:srgbClr val="0000CC"/>
          </a:solidFill>
          <a:tailEnd type="triangle" w="med" len="sm"/>
        </a:ln>
      </dgm:spPr>
      <dgm:t>
        <a:bodyPr/>
        <a:lstStyle/>
        <a:p>
          <a:endParaRPr lang="en-US" sz="1600" b="1">
            <a:solidFill>
              <a:srgbClr val="C00000"/>
            </a:solidFill>
          </a:endParaRPr>
        </a:p>
      </dgm:t>
    </dgm:pt>
    <dgm:pt modelId="{A1938C6A-A1E8-4D48-A9E7-DD533B6C95B1}">
      <dgm:prSet custT="1"/>
      <dgm:spPr>
        <a:ln>
          <a:solidFill>
            <a:srgbClr val="0000CC"/>
          </a:solidFill>
        </a:ln>
      </dgm:spPr>
      <dgm:t>
        <a:bodyPr/>
        <a:lstStyle/>
        <a:p>
          <a:r>
            <a:rPr lang="en-US" sz="1000" b="1" dirty="0" smtClean="0">
              <a:solidFill>
                <a:srgbClr val="C00000"/>
              </a:solidFill>
            </a:rPr>
            <a:t>Audit</a:t>
          </a:r>
          <a:endParaRPr lang="en-US" sz="1000" b="1" dirty="0">
            <a:solidFill>
              <a:srgbClr val="C00000"/>
            </a:solidFill>
          </a:endParaRPr>
        </a:p>
      </dgm:t>
    </dgm:pt>
    <dgm:pt modelId="{3D681521-C216-40B5-84DF-03DEF7457FB8}" type="parTrans" cxnId="{8DC87EF4-4AC3-4A2D-8943-D6D134BD678B}">
      <dgm:prSet/>
      <dgm:spPr/>
      <dgm:t>
        <a:bodyPr/>
        <a:lstStyle/>
        <a:p>
          <a:endParaRPr lang="en-US" sz="1600" b="1">
            <a:solidFill>
              <a:srgbClr val="C00000"/>
            </a:solidFill>
          </a:endParaRPr>
        </a:p>
      </dgm:t>
    </dgm:pt>
    <dgm:pt modelId="{D4C26C14-9666-4143-BC89-79A31D5E2285}" type="sibTrans" cxnId="{8DC87EF4-4AC3-4A2D-8943-D6D134BD678B}">
      <dgm:prSet/>
      <dgm:spPr>
        <a:ln w="38100">
          <a:solidFill>
            <a:srgbClr val="0000CC"/>
          </a:solidFill>
          <a:tailEnd type="triangle" w="med" len="sm"/>
        </a:ln>
      </dgm:spPr>
      <dgm:t>
        <a:bodyPr/>
        <a:lstStyle/>
        <a:p>
          <a:endParaRPr lang="en-US" sz="1600" b="1">
            <a:solidFill>
              <a:srgbClr val="C00000"/>
            </a:solidFill>
          </a:endParaRPr>
        </a:p>
      </dgm:t>
    </dgm:pt>
    <dgm:pt modelId="{7FA6C679-5D94-4FD5-8B07-F5C13D9C1E59}" type="pres">
      <dgm:prSet presAssocID="{D88BFBB9-02B7-466C-AC8E-6E06BF4F7629}" presName="cycle" presStyleCnt="0">
        <dgm:presLayoutVars>
          <dgm:dir/>
          <dgm:resizeHandles val="exact"/>
        </dgm:presLayoutVars>
      </dgm:prSet>
      <dgm:spPr/>
      <dgm:t>
        <a:bodyPr/>
        <a:lstStyle/>
        <a:p>
          <a:endParaRPr lang="en-US"/>
        </a:p>
      </dgm:t>
    </dgm:pt>
    <dgm:pt modelId="{64B2BEA7-D373-41A7-A1BA-B724B7D8D68F}" type="pres">
      <dgm:prSet presAssocID="{4E6B80F0-BF56-4CC1-969A-B7E520552418}" presName="node" presStyleLbl="node1" presStyleIdx="0" presStyleCnt="6" custScaleX="117797" custScaleY="62723">
        <dgm:presLayoutVars>
          <dgm:bulletEnabled val="1"/>
        </dgm:presLayoutVars>
      </dgm:prSet>
      <dgm:spPr/>
      <dgm:t>
        <a:bodyPr/>
        <a:lstStyle/>
        <a:p>
          <a:endParaRPr lang="en-US"/>
        </a:p>
      </dgm:t>
    </dgm:pt>
    <dgm:pt modelId="{D660D37F-585A-45CC-8D17-935879F6A467}" type="pres">
      <dgm:prSet presAssocID="{4E6B80F0-BF56-4CC1-969A-B7E520552418}" presName="spNode" presStyleCnt="0"/>
      <dgm:spPr/>
    </dgm:pt>
    <dgm:pt modelId="{7027F637-E029-4BCD-9C22-A2DF1E2FB38A}" type="pres">
      <dgm:prSet presAssocID="{55F87B41-D7BE-47B2-969B-E96728784534}" presName="sibTrans" presStyleLbl="sibTrans1D1" presStyleIdx="0" presStyleCnt="6"/>
      <dgm:spPr/>
      <dgm:t>
        <a:bodyPr/>
        <a:lstStyle/>
        <a:p>
          <a:endParaRPr lang="en-US"/>
        </a:p>
      </dgm:t>
    </dgm:pt>
    <dgm:pt modelId="{56ECE45B-5688-4768-80D8-09832D4C915C}" type="pres">
      <dgm:prSet presAssocID="{DD7523EE-433F-49ED-B7B1-1D531F914BA0}" presName="node" presStyleLbl="node1" presStyleIdx="1" presStyleCnt="6" custScaleX="117797" custScaleY="62723">
        <dgm:presLayoutVars>
          <dgm:bulletEnabled val="1"/>
        </dgm:presLayoutVars>
      </dgm:prSet>
      <dgm:spPr/>
      <dgm:t>
        <a:bodyPr/>
        <a:lstStyle/>
        <a:p>
          <a:endParaRPr lang="en-US"/>
        </a:p>
      </dgm:t>
    </dgm:pt>
    <dgm:pt modelId="{2758D387-8D70-4019-A6B9-53A498FA4BB1}" type="pres">
      <dgm:prSet presAssocID="{DD7523EE-433F-49ED-B7B1-1D531F914BA0}" presName="spNode" presStyleCnt="0"/>
      <dgm:spPr/>
    </dgm:pt>
    <dgm:pt modelId="{EE3CB313-0394-403E-8AB8-9D3F1C693286}" type="pres">
      <dgm:prSet presAssocID="{04F739F5-7521-4F8A-9269-EDEAFD0CFF47}" presName="sibTrans" presStyleLbl="sibTrans1D1" presStyleIdx="1" presStyleCnt="6"/>
      <dgm:spPr/>
      <dgm:t>
        <a:bodyPr/>
        <a:lstStyle/>
        <a:p>
          <a:endParaRPr lang="en-US"/>
        </a:p>
      </dgm:t>
    </dgm:pt>
    <dgm:pt modelId="{358B6CF4-E66B-4A81-9D9B-679FBE2F1888}" type="pres">
      <dgm:prSet presAssocID="{305D8E9B-6A99-4AEE-9905-4A52FB16E370}" presName="node" presStyleLbl="node1" presStyleIdx="2" presStyleCnt="6" custScaleX="117797" custScaleY="62723">
        <dgm:presLayoutVars>
          <dgm:bulletEnabled val="1"/>
        </dgm:presLayoutVars>
      </dgm:prSet>
      <dgm:spPr/>
      <dgm:t>
        <a:bodyPr/>
        <a:lstStyle/>
        <a:p>
          <a:endParaRPr lang="en-US"/>
        </a:p>
      </dgm:t>
    </dgm:pt>
    <dgm:pt modelId="{550F840C-C7BB-4402-8393-8D3D49EBAA6D}" type="pres">
      <dgm:prSet presAssocID="{305D8E9B-6A99-4AEE-9905-4A52FB16E370}" presName="spNode" presStyleCnt="0"/>
      <dgm:spPr/>
    </dgm:pt>
    <dgm:pt modelId="{2723475A-B27C-4ADE-BBFD-A9CA3865F0A7}" type="pres">
      <dgm:prSet presAssocID="{53FA94F4-C20C-41A4-A529-256F7CC3CDA3}" presName="sibTrans" presStyleLbl="sibTrans1D1" presStyleIdx="2" presStyleCnt="6"/>
      <dgm:spPr/>
      <dgm:t>
        <a:bodyPr/>
        <a:lstStyle/>
        <a:p>
          <a:endParaRPr lang="en-US"/>
        </a:p>
      </dgm:t>
    </dgm:pt>
    <dgm:pt modelId="{3150EBF6-8801-4CD1-81C4-00C7B38BBFAB}" type="pres">
      <dgm:prSet presAssocID="{23434101-64F5-4D44-AB42-424B15293463}" presName="node" presStyleLbl="node1" presStyleIdx="3" presStyleCnt="6" custScaleX="117797" custScaleY="62723">
        <dgm:presLayoutVars>
          <dgm:bulletEnabled val="1"/>
        </dgm:presLayoutVars>
      </dgm:prSet>
      <dgm:spPr/>
      <dgm:t>
        <a:bodyPr/>
        <a:lstStyle/>
        <a:p>
          <a:endParaRPr lang="en-US"/>
        </a:p>
      </dgm:t>
    </dgm:pt>
    <dgm:pt modelId="{D6408128-3454-4655-9138-3F038BBFC075}" type="pres">
      <dgm:prSet presAssocID="{23434101-64F5-4D44-AB42-424B15293463}" presName="spNode" presStyleCnt="0"/>
      <dgm:spPr/>
    </dgm:pt>
    <dgm:pt modelId="{F839AA2D-21C4-462D-80CB-4D60FD52E738}" type="pres">
      <dgm:prSet presAssocID="{7CFAC1B6-E505-49D6-BD91-B5C0ABDF1BC5}" presName="sibTrans" presStyleLbl="sibTrans1D1" presStyleIdx="3" presStyleCnt="6"/>
      <dgm:spPr/>
      <dgm:t>
        <a:bodyPr/>
        <a:lstStyle/>
        <a:p>
          <a:endParaRPr lang="en-US"/>
        </a:p>
      </dgm:t>
    </dgm:pt>
    <dgm:pt modelId="{71B45E1B-D681-466E-8D5F-892F6B4621C6}" type="pres">
      <dgm:prSet presAssocID="{A1938C6A-A1E8-4D48-A9E7-DD533B6C95B1}" presName="node" presStyleLbl="node1" presStyleIdx="4" presStyleCnt="6" custScaleX="117797" custScaleY="62723">
        <dgm:presLayoutVars>
          <dgm:bulletEnabled val="1"/>
        </dgm:presLayoutVars>
      </dgm:prSet>
      <dgm:spPr/>
      <dgm:t>
        <a:bodyPr/>
        <a:lstStyle/>
        <a:p>
          <a:endParaRPr lang="en-US"/>
        </a:p>
      </dgm:t>
    </dgm:pt>
    <dgm:pt modelId="{C84C44EC-6245-42C5-8256-30814D36E6FF}" type="pres">
      <dgm:prSet presAssocID="{A1938C6A-A1E8-4D48-A9E7-DD533B6C95B1}" presName="spNode" presStyleCnt="0"/>
      <dgm:spPr/>
    </dgm:pt>
    <dgm:pt modelId="{AB47DE27-56F3-498C-A19B-AB3B5B9A9BB7}" type="pres">
      <dgm:prSet presAssocID="{D4C26C14-9666-4143-BC89-79A31D5E2285}" presName="sibTrans" presStyleLbl="sibTrans1D1" presStyleIdx="4" presStyleCnt="6"/>
      <dgm:spPr/>
      <dgm:t>
        <a:bodyPr/>
        <a:lstStyle/>
        <a:p>
          <a:endParaRPr lang="en-US"/>
        </a:p>
      </dgm:t>
    </dgm:pt>
    <dgm:pt modelId="{7F090359-EDE6-4A8A-A549-3F7208530FAF}" type="pres">
      <dgm:prSet presAssocID="{D2A5A494-1A15-466A-B76B-7F219284B997}" presName="node" presStyleLbl="node1" presStyleIdx="5" presStyleCnt="6" custScaleX="117797" custScaleY="62723">
        <dgm:presLayoutVars>
          <dgm:bulletEnabled val="1"/>
        </dgm:presLayoutVars>
      </dgm:prSet>
      <dgm:spPr/>
      <dgm:t>
        <a:bodyPr/>
        <a:lstStyle/>
        <a:p>
          <a:endParaRPr lang="en-US"/>
        </a:p>
      </dgm:t>
    </dgm:pt>
    <dgm:pt modelId="{3D86A320-D9FB-4191-8B3D-EBC8B50332B4}" type="pres">
      <dgm:prSet presAssocID="{D2A5A494-1A15-466A-B76B-7F219284B997}" presName="spNode" presStyleCnt="0"/>
      <dgm:spPr/>
    </dgm:pt>
    <dgm:pt modelId="{D743222E-019C-4E97-9B90-B67DFDEAF4B1}" type="pres">
      <dgm:prSet presAssocID="{DC08F1D7-15BA-41FD-8270-BC4D743CD5B5}" presName="sibTrans" presStyleLbl="sibTrans1D1" presStyleIdx="5" presStyleCnt="6"/>
      <dgm:spPr/>
      <dgm:t>
        <a:bodyPr/>
        <a:lstStyle/>
        <a:p>
          <a:endParaRPr lang="en-US"/>
        </a:p>
      </dgm:t>
    </dgm:pt>
  </dgm:ptLst>
  <dgm:cxnLst>
    <dgm:cxn modelId="{41303D1C-D521-43E0-9A4E-E07B91A0EFA3}" type="presOf" srcId="{55F87B41-D7BE-47B2-969B-E96728784534}" destId="{7027F637-E029-4BCD-9C22-A2DF1E2FB38A}" srcOrd="0" destOrd="0" presId="urn:microsoft.com/office/officeart/2005/8/layout/cycle5"/>
    <dgm:cxn modelId="{9EC1FD28-4326-4918-8C80-F174C751CEE5}" type="presOf" srcId="{D88BFBB9-02B7-466C-AC8E-6E06BF4F7629}" destId="{7FA6C679-5D94-4FD5-8B07-F5C13D9C1E59}" srcOrd="0" destOrd="0" presId="urn:microsoft.com/office/officeart/2005/8/layout/cycle5"/>
    <dgm:cxn modelId="{2C234A14-6FFE-44A1-A0C8-5A9287DE4CA4}" srcId="{D88BFBB9-02B7-466C-AC8E-6E06BF4F7629}" destId="{305D8E9B-6A99-4AEE-9905-4A52FB16E370}" srcOrd="2" destOrd="0" parTransId="{DD70360B-99AB-47F1-837D-8DA236FDA0E3}" sibTransId="{53FA94F4-C20C-41A4-A529-256F7CC3CDA3}"/>
    <dgm:cxn modelId="{880491F2-6A11-42AB-ACF6-1DE8853BE28E}" type="presOf" srcId="{DD7523EE-433F-49ED-B7B1-1D531F914BA0}" destId="{56ECE45B-5688-4768-80D8-09832D4C915C}" srcOrd="0" destOrd="0" presId="urn:microsoft.com/office/officeart/2005/8/layout/cycle5"/>
    <dgm:cxn modelId="{1457185C-1219-4816-B4D2-D4A4F2DE82E4}" type="presOf" srcId="{4E6B80F0-BF56-4CC1-969A-B7E520552418}" destId="{64B2BEA7-D373-41A7-A1BA-B724B7D8D68F}" srcOrd="0" destOrd="0" presId="urn:microsoft.com/office/officeart/2005/8/layout/cycle5"/>
    <dgm:cxn modelId="{22CF9B08-33D1-4496-B5B7-198300C53DCA}" srcId="{D88BFBB9-02B7-466C-AC8E-6E06BF4F7629}" destId="{23434101-64F5-4D44-AB42-424B15293463}" srcOrd="3" destOrd="0" parTransId="{AC7B3DE7-2063-4FD9-8D13-2761B1E1EA36}" sibTransId="{7CFAC1B6-E505-49D6-BD91-B5C0ABDF1BC5}"/>
    <dgm:cxn modelId="{4D2DAE7D-4876-47E3-B2D7-E2E94DD8B806}" type="presOf" srcId="{23434101-64F5-4D44-AB42-424B15293463}" destId="{3150EBF6-8801-4CD1-81C4-00C7B38BBFAB}" srcOrd="0" destOrd="0" presId="urn:microsoft.com/office/officeart/2005/8/layout/cycle5"/>
    <dgm:cxn modelId="{19146677-7419-4563-AE3B-B242D725A41D}" type="presOf" srcId="{D2A5A494-1A15-466A-B76B-7F219284B997}" destId="{7F090359-EDE6-4A8A-A549-3F7208530FAF}" srcOrd="0" destOrd="0" presId="urn:microsoft.com/office/officeart/2005/8/layout/cycle5"/>
    <dgm:cxn modelId="{3D63C152-7515-4208-A671-69ABC5629389}" srcId="{D88BFBB9-02B7-466C-AC8E-6E06BF4F7629}" destId="{4E6B80F0-BF56-4CC1-969A-B7E520552418}" srcOrd="0" destOrd="0" parTransId="{CDDD8EE1-EA03-4CEA-9403-4BA2619154CE}" sibTransId="{55F87B41-D7BE-47B2-969B-E96728784534}"/>
    <dgm:cxn modelId="{F0442F8A-639F-4419-89E5-A8CCF9FB19F6}" type="presOf" srcId="{305D8E9B-6A99-4AEE-9905-4A52FB16E370}" destId="{358B6CF4-E66B-4A81-9D9B-679FBE2F1888}" srcOrd="0" destOrd="0" presId="urn:microsoft.com/office/officeart/2005/8/layout/cycle5"/>
    <dgm:cxn modelId="{C1B3A186-DE40-4242-B71A-2A35ABE73014}" type="presOf" srcId="{53FA94F4-C20C-41A4-A529-256F7CC3CDA3}" destId="{2723475A-B27C-4ADE-BBFD-A9CA3865F0A7}" srcOrd="0" destOrd="0" presId="urn:microsoft.com/office/officeart/2005/8/layout/cycle5"/>
    <dgm:cxn modelId="{59D5E4E7-3AED-4FC3-9FBB-28A552D04271}" srcId="{D88BFBB9-02B7-466C-AC8E-6E06BF4F7629}" destId="{DD7523EE-433F-49ED-B7B1-1D531F914BA0}" srcOrd="1" destOrd="0" parTransId="{638A42ED-E255-4617-BABC-29C3ED1B9AB1}" sibTransId="{04F739F5-7521-4F8A-9269-EDEAFD0CFF47}"/>
    <dgm:cxn modelId="{8DC87EF4-4AC3-4A2D-8943-D6D134BD678B}" srcId="{D88BFBB9-02B7-466C-AC8E-6E06BF4F7629}" destId="{A1938C6A-A1E8-4D48-A9E7-DD533B6C95B1}" srcOrd="4" destOrd="0" parTransId="{3D681521-C216-40B5-84DF-03DEF7457FB8}" sibTransId="{D4C26C14-9666-4143-BC89-79A31D5E2285}"/>
    <dgm:cxn modelId="{582DE1E8-A473-4BE9-A824-A67B77B116B4}" type="presOf" srcId="{7CFAC1B6-E505-49D6-BD91-B5C0ABDF1BC5}" destId="{F839AA2D-21C4-462D-80CB-4D60FD52E738}" srcOrd="0" destOrd="0" presId="urn:microsoft.com/office/officeart/2005/8/layout/cycle5"/>
    <dgm:cxn modelId="{F4977078-A6C2-45F4-88C5-4555F0D09ED7}" type="presOf" srcId="{04F739F5-7521-4F8A-9269-EDEAFD0CFF47}" destId="{EE3CB313-0394-403E-8AB8-9D3F1C693286}" srcOrd="0" destOrd="0" presId="urn:microsoft.com/office/officeart/2005/8/layout/cycle5"/>
    <dgm:cxn modelId="{E2D22BF1-9114-4F35-B7EE-F3722241F1D3}" type="presOf" srcId="{DC08F1D7-15BA-41FD-8270-BC4D743CD5B5}" destId="{D743222E-019C-4E97-9B90-B67DFDEAF4B1}" srcOrd="0" destOrd="0" presId="urn:microsoft.com/office/officeart/2005/8/layout/cycle5"/>
    <dgm:cxn modelId="{8315C911-7C4D-4850-8860-619B0F9D3136}" type="presOf" srcId="{D4C26C14-9666-4143-BC89-79A31D5E2285}" destId="{AB47DE27-56F3-498C-A19B-AB3B5B9A9BB7}" srcOrd="0" destOrd="0" presId="urn:microsoft.com/office/officeart/2005/8/layout/cycle5"/>
    <dgm:cxn modelId="{B1671324-E508-48F3-A37F-0FFE51FC6FAB}" type="presOf" srcId="{A1938C6A-A1E8-4D48-A9E7-DD533B6C95B1}" destId="{71B45E1B-D681-466E-8D5F-892F6B4621C6}" srcOrd="0" destOrd="0" presId="urn:microsoft.com/office/officeart/2005/8/layout/cycle5"/>
    <dgm:cxn modelId="{F99CF847-AC55-4982-9249-2B95FAA6DC6F}" srcId="{D88BFBB9-02B7-466C-AC8E-6E06BF4F7629}" destId="{D2A5A494-1A15-466A-B76B-7F219284B997}" srcOrd="5" destOrd="0" parTransId="{F315D770-091C-43DC-9428-0CEA7F7976DA}" sibTransId="{DC08F1D7-15BA-41FD-8270-BC4D743CD5B5}"/>
    <dgm:cxn modelId="{055D8B81-5E24-4F2E-8565-D7294388C0F8}" type="presParOf" srcId="{7FA6C679-5D94-4FD5-8B07-F5C13D9C1E59}" destId="{64B2BEA7-D373-41A7-A1BA-B724B7D8D68F}" srcOrd="0" destOrd="0" presId="urn:microsoft.com/office/officeart/2005/8/layout/cycle5"/>
    <dgm:cxn modelId="{9BBF6296-4542-43B0-B236-6F6F50CA4278}" type="presParOf" srcId="{7FA6C679-5D94-4FD5-8B07-F5C13D9C1E59}" destId="{D660D37F-585A-45CC-8D17-935879F6A467}" srcOrd="1" destOrd="0" presId="urn:microsoft.com/office/officeart/2005/8/layout/cycle5"/>
    <dgm:cxn modelId="{69537DA6-3183-4B5A-9E3A-8DA5FEDFFF25}" type="presParOf" srcId="{7FA6C679-5D94-4FD5-8B07-F5C13D9C1E59}" destId="{7027F637-E029-4BCD-9C22-A2DF1E2FB38A}" srcOrd="2" destOrd="0" presId="urn:microsoft.com/office/officeart/2005/8/layout/cycle5"/>
    <dgm:cxn modelId="{7FEBBCEE-4C62-4F62-8333-195F25CDD53E}" type="presParOf" srcId="{7FA6C679-5D94-4FD5-8B07-F5C13D9C1E59}" destId="{56ECE45B-5688-4768-80D8-09832D4C915C}" srcOrd="3" destOrd="0" presId="urn:microsoft.com/office/officeart/2005/8/layout/cycle5"/>
    <dgm:cxn modelId="{9EFDF848-D8FD-46F5-BF9B-A4D5121B93A2}" type="presParOf" srcId="{7FA6C679-5D94-4FD5-8B07-F5C13D9C1E59}" destId="{2758D387-8D70-4019-A6B9-53A498FA4BB1}" srcOrd="4" destOrd="0" presId="urn:microsoft.com/office/officeart/2005/8/layout/cycle5"/>
    <dgm:cxn modelId="{72D738D1-B794-4815-98F0-40933063C0AB}" type="presParOf" srcId="{7FA6C679-5D94-4FD5-8B07-F5C13D9C1E59}" destId="{EE3CB313-0394-403E-8AB8-9D3F1C693286}" srcOrd="5" destOrd="0" presId="urn:microsoft.com/office/officeart/2005/8/layout/cycle5"/>
    <dgm:cxn modelId="{1D5F17A8-E47F-40CF-8F98-00AB3F3421A4}" type="presParOf" srcId="{7FA6C679-5D94-4FD5-8B07-F5C13D9C1E59}" destId="{358B6CF4-E66B-4A81-9D9B-679FBE2F1888}" srcOrd="6" destOrd="0" presId="urn:microsoft.com/office/officeart/2005/8/layout/cycle5"/>
    <dgm:cxn modelId="{41854231-A9E3-4DB5-924A-F7DF03965A06}" type="presParOf" srcId="{7FA6C679-5D94-4FD5-8B07-F5C13D9C1E59}" destId="{550F840C-C7BB-4402-8393-8D3D49EBAA6D}" srcOrd="7" destOrd="0" presId="urn:microsoft.com/office/officeart/2005/8/layout/cycle5"/>
    <dgm:cxn modelId="{2FABA944-9BB0-44EF-B977-3DEAF9A33345}" type="presParOf" srcId="{7FA6C679-5D94-4FD5-8B07-F5C13D9C1E59}" destId="{2723475A-B27C-4ADE-BBFD-A9CA3865F0A7}" srcOrd="8" destOrd="0" presId="urn:microsoft.com/office/officeart/2005/8/layout/cycle5"/>
    <dgm:cxn modelId="{D09D8279-83A1-4036-BDFA-EE494B1F4978}" type="presParOf" srcId="{7FA6C679-5D94-4FD5-8B07-F5C13D9C1E59}" destId="{3150EBF6-8801-4CD1-81C4-00C7B38BBFAB}" srcOrd="9" destOrd="0" presId="urn:microsoft.com/office/officeart/2005/8/layout/cycle5"/>
    <dgm:cxn modelId="{EB9BC0E9-27E4-4E04-892C-70889CC7B6D7}" type="presParOf" srcId="{7FA6C679-5D94-4FD5-8B07-F5C13D9C1E59}" destId="{D6408128-3454-4655-9138-3F038BBFC075}" srcOrd="10" destOrd="0" presId="urn:microsoft.com/office/officeart/2005/8/layout/cycle5"/>
    <dgm:cxn modelId="{D0237C62-A3FB-45A8-B1F6-FD768F35C8BE}" type="presParOf" srcId="{7FA6C679-5D94-4FD5-8B07-F5C13D9C1E59}" destId="{F839AA2D-21C4-462D-80CB-4D60FD52E738}" srcOrd="11" destOrd="0" presId="urn:microsoft.com/office/officeart/2005/8/layout/cycle5"/>
    <dgm:cxn modelId="{0B41B49F-0E89-4596-930B-B37F77A22AB5}" type="presParOf" srcId="{7FA6C679-5D94-4FD5-8B07-F5C13D9C1E59}" destId="{71B45E1B-D681-466E-8D5F-892F6B4621C6}" srcOrd="12" destOrd="0" presId="urn:microsoft.com/office/officeart/2005/8/layout/cycle5"/>
    <dgm:cxn modelId="{1B76C6AA-E21F-4993-8F1B-E573587B5E74}" type="presParOf" srcId="{7FA6C679-5D94-4FD5-8B07-F5C13D9C1E59}" destId="{C84C44EC-6245-42C5-8256-30814D36E6FF}" srcOrd="13" destOrd="0" presId="urn:microsoft.com/office/officeart/2005/8/layout/cycle5"/>
    <dgm:cxn modelId="{0DFD5C24-162C-46FF-92A2-CD7DCEE9ABF2}" type="presParOf" srcId="{7FA6C679-5D94-4FD5-8B07-F5C13D9C1E59}" destId="{AB47DE27-56F3-498C-A19B-AB3B5B9A9BB7}" srcOrd="14" destOrd="0" presId="urn:microsoft.com/office/officeart/2005/8/layout/cycle5"/>
    <dgm:cxn modelId="{856766B9-583D-492D-9DE8-17C7F9DED469}" type="presParOf" srcId="{7FA6C679-5D94-4FD5-8B07-F5C13D9C1E59}" destId="{7F090359-EDE6-4A8A-A549-3F7208530FAF}" srcOrd="15" destOrd="0" presId="urn:microsoft.com/office/officeart/2005/8/layout/cycle5"/>
    <dgm:cxn modelId="{A0ADDF96-0091-46EF-A811-E306EDE92559}" type="presParOf" srcId="{7FA6C679-5D94-4FD5-8B07-F5C13D9C1E59}" destId="{3D86A320-D9FB-4191-8B3D-EBC8B50332B4}" srcOrd="16" destOrd="0" presId="urn:microsoft.com/office/officeart/2005/8/layout/cycle5"/>
    <dgm:cxn modelId="{BBBF3601-FC57-438E-8AE6-574C40BCB7E9}" type="presParOf" srcId="{7FA6C679-5D94-4FD5-8B07-F5C13D9C1E59}" destId="{D743222E-019C-4E97-9B90-B67DFDEAF4B1}" srcOrd="17" destOrd="0" presId="urn:microsoft.com/office/officeart/2005/8/layout/cycle5"/>
  </dgm:cxnLst>
  <dgm:bg/>
  <dgm:whole>
    <a:ln>
      <a:noFill/>
    </a:ln>
  </dgm:whole>
</dgm:dataModel>
</file>

<file path=ppt/diagrams/layout1.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2125" cy="46355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963988" y="0"/>
            <a:ext cx="3032125" cy="463550"/>
          </a:xfrm>
          <a:prstGeom prst="rect">
            <a:avLst/>
          </a:prstGeom>
        </p:spPr>
        <p:txBody>
          <a:bodyPr vert="horz" lIns="91440" tIns="45720" rIns="91440" bIns="45720" rtlCol="0"/>
          <a:lstStyle>
            <a:lvl1pPr algn="r">
              <a:defRPr sz="1200"/>
            </a:lvl1pPr>
          </a:lstStyle>
          <a:p>
            <a:fld id="{06A6F9D9-C3C4-4845-81A3-C6FECAF1727D}" type="datetimeFigureOut">
              <a:rPr lang="en-US" smtClean="0"/>
              <a:pPr/>
              <a:t>03/18/2012</a:t>
            </a:fld>
            <a:endParaRPr lang="en-US" dirty="0"/>
          </a:p>
        </p:txBody>
      </p:sp>
      <p:sp>
        <p:nvSpPr>
          <p:cNvPr id="4" name="Footer Placeholder 3"/>
          <p:cNvSpPr>
            <a:spLocks noGrp="1"/>
          </p:cNvSpPr>
          <p:nvPr>
            <p:ph type="ftr" sz="quarter" idx="2"/>
          </p:nvPr>
        </p:nvSpPr>
        <p:spPr>
          <a:xfrm>
            <a:off x="0" y="8805863"/>
            <a:ext cx="3032125" cy="46355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63988" y="8805863"/>
            <a:ext cx="3032125" cy="463550"/>
          </a:xfrm>
          <a:prstGeom prst="rect">
            <a:avLst/>
          </a:prstGeom>
        </p:spPr>
        <p:txBody>
          <a:bodyPr vert="horz" lIns="91440" tIns="45720" rIns="91440" bIns="45720" rtlCol="0" anchor="b"/>
          <a:lstStyle>
            <a:lvl1pPr algn="r">
              <a:defRPr sz="1200"/>
            </a:lvl1pPr>
          </a:lstStyle>
          <a:p>
            <a:fld id="{0C4AC303-F656-4CA2-9242-E989723535A5}" type="slidenum">
              <a:rPr lang="en-US" smtClean="0"/>
              <a:pPr/>
              <a:t>‹#›</a:t>
            </a:fld>
            <a:endParaRPr lang="en-US" dirty="0"/>
          </a:p>
        </p:txBody>
      </p:sp>
    </p:spTree>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2337" cy="463550"/>
          </a:xfrm>
          <a:prstGeom prst="rect">
            <a:avLst/>
          </a:prstGeom>
        </p:spPr>
        <p:txBody>
          <a:bodyPr vert="horz" lIns="92958" tIns="46479" rIns="92958" bIns="46479" rtlCol="0"/>
          <a:lstStyle>
            <a:lvl1pPr algn="l">
              <a:defRPr sz="1200"/>
            </a:lvl1pPr>
          </a:lstStyle>
          <a:p>
            <a:endParaRPr lang="en-US" dirty="0"/>
          </a:p>
        </p:txBody>
      </p:sp>
      <p:sp>
        <p:nvSpPr>
          <p:cNvPr id="3" name="Date Placeholder 2"/>
          <p:cNvSpPr>
            <a:spLocks noGrp="1"/>
          </p:cNvSpPr>
          <p:nvPr>
            <p:ph type="dt" idx="1"/>
          </p:nvPr>
        </p:nvSpPr>
        <p:spPr>
          <a:xfrm>
            <a:off x="3963744" y="0"/>
            <a:ext cx="3032337" cy="463550"/>
          </a:xfrm>
          <a:prstGeom prst="rect">
            <a:avLst/>
          </a:prstGeom>
        </p:spPr>
        <p:txBody>
          <a:bodyPr vert="horz" lIns="92958" tIns="46479" rIns="92958" bIns="46479" rtlCol="0"/>
          <a:lstStyle>
            <a:lvl1pPr algn="r">
              <a:defRPr sz="1200"/>
            </a:lvl1pPr>
          </a:lstStyle>
          <a:p>
            <a:fld id="{4D0F13E7-81C4-49F8-AE56-2169D445AA82}" type="datetimeFigureOut">
              <a:rPr lang="en-US" smtClean="0"/>
              <a:pPr/>
              <a:t>03/18/2012</a:t>
            </a:fld>
            <a:endParaRPr lang="en-US" dirty="0"/>
          </a:p>
        </p:txBody>
      </p:sp>
      <p:sp>
        <p:nvSpPr>
          <p:cNvPr id="4" name="Slide Image Placeholder 3"/>
          <p:cNvSpPr>
            <a:spLocks noGrp="1" noRot="1" noChangeAspect="1"/>
          </p:cNvSpPr>
          <p:nvPr>
            <p:ph type="sldImg" idx="2"/>
          </p:nvPr>
        </p:nvSpPr>
        <p:spPr>
          <a:xfrm>
            <a:off x="1181100" y="695325"/>
            <a:ext cx="4635500" cy="3476625"/>
          </a:xfrm>
          <a:prstGeom prst="rect">
            <a:avLst/>
          </a:prstGeom>
          <a:noFill/>
          <a:ln w="12700">
            <a:solidFill>
              <a:prstClr val="black"/>
            </a:solidFill>
          </a:ln>
        </p:spPr>
        <p:txBody>
          <a:bodyPr vert="horz" lIns="92958" tIns="46479" rIns="92958" bIns="46479" rtlCol="0" anchor="ctr"/>
          <a:lstStyle/>
          <a:p>
            <a:endParaRPr lang="en-US" dirty="0"/>
          </a:p>
        </p:txBody>
      </p:sp>
      <p:sp>
        <p:nvSpPr>
          <p:cNvPr id="5" name="Notes Placeholder 4"/>
          <p:cNvSpPr>
            <a:spLocks noGrp="1"/>
          </p:cNvSpPr>
          <p:nvPr>
            <p:ph type="body" sz="quarter" idx="3"/>
          </p:nvPr>
        </p:nvSpPr>
        <p:spPr>
          <a:xfrm>
            <a:off x="699770" y="4403725"/>
            <a:ext cx="5598160" cy="4171950"/>
          </a:xfrm>
          <a:prstGeom prst="rect">
            <a:avLst/>
          </a:prstGeom>
        </p:spPr>
        <p:txBody>
          <a:bodyPr vert="horz" lIns="92958" tIns="46479" rIns="92958" bIns="46479"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05841"/>
            <a:ext cx="3032337" cy="463550"/>
          </a:xfrm>
          <a:prstGeom prst="rect">
            <a:avLst/>
          </a:prstGeom>
        </p:spPr>
        <p:txBody>
          <a:bodyPr vert="horz" lIns="92958" tIns="46479" rIns="92958" bIns="46479"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63744" y="8805841"/>
            <a:ext cx="3032337" cy="463550"/>
          </a:xfrm>
          <a:prstGeom prst="rect">
            <a:avLst/>
          </a:prstGeom>
        </p:spPr>
        <p:txBody>
          <a:bodyPr vert="horz" lIns="92958" tIns="46479" rIns="92958" bIns="46479" rtlCol="0" anchor="b"/>
          <a:lstStyle>
            <a:lvl1pPr algn="r">
              <a:defRPr sz="1200"/>
            </a:lvl1pPr>
          </a:lstStyle>
          <a:p>
            <a:fld id="{DE2F7A96-C20A-47A4-B256-A23E2C6F0B62}" type="slidenum">
              <a:rPr lang="en-US" smtClean="0"/>
              <a:pPr/>
              <a:t>‹#›</a:t>
            </a:fld>
            <a:endParaRPr lang="en-US" dirty="0"/>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Rot="1" noChangeAspect="1" noChangeArrowheads="1" noTextEdit="1"/>
          </p:cNvSpPr>
          <p:nvPr>
            <p:ph type="sldImg"/>
          </p:nvPr>
        </p:nvSpPr>
        <p:spPr>
          <a:xfrm>
            <a:off x="1181100" y="693738"/>
            <a:ext cx="4635500" cy="3476625"/>
          </a:xfrm>
          <a:ln/>
        </p:spPr>
      </p:sp>
      <p:sp>
        <p:nvSpPr>
          <p:cNvPr id="36867" name="Rectangle 3"/>
          <p:cNvSpPr>
            <a:spLocks noGrp="1" noChangeArrowheads="1"/>
          </p:cNvSpPr>
          <p:nvPr>
            <p:ph type="body" idx="1"/>
          </p:nvPr>
        </p:nvSpPr>
        <p:spPr>
          <a:xfrm>
            <a:off x="701391" y="4403725"/>
            <a:ext cx="5594920" cy="4173560"/>
          </a:xfrm>
          <a:noFill/>
          <a:ln/>
        </p:spPr>
        <p:txBody>
          <a:bodyPr/>
          <a:lstStyle/>
          <a:p>
            <a:endParaRPr lang="sl-SI"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Rot="1" noChangeAspect="1" noChangeArrowheads="1" noTextEdit="1"/>
          </p:cNvSpPr>
          <p:nvPr>
            <p:ph type="sldImg"/>
          </p:nvPr>
        </p:nvSpPr>
        <p:spPr>
          <a:xfrm>
            <a:off x="1181100" y="693738"/>
            <a:ext cx="4635500" cy="3476625"/>
          </a:xfrm>
          <a:ln/>
        </p:spPr>
      </p:sp>
      <p:sp>
        <p:nvSpPr>
          <p:cNvPr id="36867" name="Rectangle 3"/>
          <p:cNvSpPr>
            <a:spLocks noGrp="1" noChangeArrowheads="1"/>
          </p:cNvSpPr>
          <p:nvPr>
            <p:ph type="body" idx="1"/>
          </p:nvPr>
        </p:nvSpPr>
        <p:spPr>
          <a:xfrm>
            <a:off x="701391" y="4403725"/>
            <a:ext cx="5594920" cy="4173560"/>
          </a:xfrm>
          <a:noFill/>
          <a:ln/>
        </p:spPr>
        <p:txBody>
          <a:bodyPr/>
          <a:lstStyle/>
          <a:p>
            <a:endParaRPr lang="sl-SI"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Rot="1" noChangeAspect="1" noChangeArrowheads="1" noTextEdit="1"/>
          </p:cNvSpPr>
          <p:nvPr>
            <p:ph type="sldImg"/>
          </p:nvPr>
        </p:nvSpPr>
        <p:spPr>
          <a:ln/>
        </p:spPr>
      </p:sp>
      <p:sp>
        <p:nvSpPr>
          <p:cNvPr id="46083" name="Rectangle 3"/>
          <p:cNvSpPr>
            <a:spLocks noGrp="1" noChangeArrowheads="1"/>
          </p:cNvSpPr>
          <p:nvPr>
            <p:ph type="body" idx="1"/>
          </p:nvPr>
        </p:nvSpPr>
        <p:spPr>
          <a:noFill/>
          <a:ln/>
        </p:spPr>
        <p:txBody>
          <a:bodyPr/>
          <a:lstStyle/>
          <a:p>
            <a:endParaRPr lang="sl-SI"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Rot="1" noChangeAspect="1" noChangeArrowheads="1" noTextEdit="1"/>
          </p:cNvSpPr>
          <p:nvPr>
            <p:ph type="sldImg"/>
          </p:nvPr>
        </p:nvSpPr>
        <p:spPr>
          <a:ln/>
        </p:spPr>
      </p:sp>
      <p:sp>
        <p:nvSpPr>
          <p:cNvPr id="46083" name="Rectangle 3"/>
          <p:cNvSpPr>
            <a:spLocks noGrp="1" noChangeArrowheads="1"/>
          </p:cNvSpPr>
          <p:nvPr>
            <p:ph type="body" idx="1"/>
          </p:nvPr>
        </p:nvSpPr>
        <p:spPr>
          <a:noFill/>
          <a:ln/>
        </p:spPr>
        <p:txBody>
          <a:bodyPr/>
          <a:lstStyle/>
          <a:p>
            <a:endParaRPr lang="sl-SI"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r>
              <a:rPr lang="en-US" smtClean="0"/>
              <a:t>March 2012</a:t>
            </a:r>
            <a:endParaRPr lang="en-US" dirty="0"/>
          </a:p>
        </p:txBody>
      </p:sp>
      <p:sp>
        <p:nvSpPr>
          <p:cNvPr id="5" name="Footer Placeholder 4"/>
          <p:cNvSpPr>
            <a:spLocks noGrp="1"/>
          </p:cNvSpPr>
          <p:nvPr>
            <p:ph type="ftr" sz="quarter" idx="11"/>
          </p:nvPr>
        </p:nvSpPr>
        <p:spPr/>
        <p:txBody>
          <a:bodyPr/>
          <a:lstStyle/>
          <a:p>
            <a:r>
              <a:rPr lang="en-US" smtClean="0"/>
              <a:t>Trends in FMIS Development</a:t>
            </a:r>
            <a:endParaRPr lang="en-US" dirty="0"/>
          </a:p>
        </p:txBody>
      </p:sp>
      <p:sp>
        <p:nvSpPr>
          <p:cNvPr id="6" name="Slide Number Placeholder 5"/>
          <p:cNvSpPr>
            <a:spLocks noGrp="1"/>
          </p:cNvSpPr>
          <p:nvPr>
            <p:ph type="sldNum" sz="quarter" idx="12"/>
          </p:nvPr>
        </p:nvSpPr>
        <p:spPr/>
        <p:txBody>
          <a:bodyPr/>
          <a:lstStyle/>
          <a:p>
            <a:fld id="{9A1FF0DD-E9F7-431E-8070-FEA08546CC76}"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t>March 2012</a:t>
            </a:r>
            <a:endParaRPr lang="en-US" dirty="0"/>
          </a:p>
        </p:txBody>
      </p:sp>
      <p:sp>
        <p:nvSpPr>
          <p:cNvPr id="5" name="Footer Placeholder 4"/>
          <p:cNvSpPr>
            <a:spLocks noGrp="1"/>
          </p:cNvSpPr>
          <p:nvPr>
            <p:ph type="ftr" sz="quarter" idx="11"/>
          </p:nvPr>
        </p:nvSpPr>
        <p:spPr/>
        <p:txBody>
          <a:bodyPr/>
          <a:lstStyle/>
          <a:p>
            <a:r>
              <a:rPr lang="en-US" smtClean="0"/>
              <a:t>Trends in FMIS Development</a:t>
            </a:r>
            <a:endParaRPr lang="en-US" dirty="0"/>
          </a:p>
        </p:txBody>
      </p:sp>
      <p:sp>
        <p:nvSpPr>
          <p:cNvPr id="6" name="Slide Number Placeholder 5"/>
          <p:cNvSpPr>
            <a:spLocks noGrp="1"/>
          </p:cNvSpPr>
          <p:nvPr>
            <p:ph type="sldNum" sz="quarter" idx="12"/>
          </p:nvPr>
        </p:nvSpPr>
        <p:spPr/>
        <p:txBody>
          <a:bodyPr/>
          <a:lstStyle/>
          <a:p>
            <a:fld id="{9A1FF0DD-E9F7-431E-8070-FEA08546CC76}"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t>March 2012</a:t>
            </a:r>
            <a:endParaRPr lang="en-US" dirty="0"/>
          </a:p>
        </p:txBody>
      </p:sp>
      <p:sp>
        <p:nvSpPr>
          <p:cNvPr id="5" name="Footer Placeholder 4"/>
          <p:cNvSpPr>
            <a:spLocks noGrp="1"/>
          </p:cNvSpPr>
          <p:nvPr>
            <p:ph type="ftr" sz="quarter" idx="11"/>
          </p:nvPr>
        </p:nvSpPr>
        <p:spPr/>
        <p:txBody>
          <a:bodyPr/>
          <a:lstStyle/>
          <a:p>
            <a:r>
              <a:rPr lang="en-US" smtClean="0"/>
              <a:t>Trends in FMIS Development</a:t>
            </a:r>
            <a:endParaRPr lang="en-US" dirty="0"/>
          </a:p>
        </p:txBody>
      </p:sp>
      <p:sp>
        <p:nvSpPr>
          <p:cNvPr id="6" name="Slide Number Placeholder 5"/>
          <p:cNvSpPr>
            <a:spLocks noGrp="1"/>
          </p:cNvSpPr>
          <p:nvPr>
            <p:ph type="sldNum" sz="quarter" idx="12"/>
          </p:nvPr>
        </p:nvSpPr>
        <p:spPr/>
        <p:txBody>
          <a:bodyPr/>
          <a:lstStyle/>
          <a:p>
            <a:fld id="{9A1FF0DD-E9F7-431E-8070-FEA08546CC76}"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t>March 2012</a:t>
            </a:r>
            <a:endParaRPr lang="en-US" dirty="0"/>
          </a:p>
        </p:txBody>
      </p:sp>
      <p:sp>
        <p:nvSpPr>
          <p:cNvPr id="5" name="Footer Placeholder 4"/>
          <p:cNvSpPr>
            <a:spLocks noGrp="1"/>
          </p:cNvSpPr>
          <p:nvPr>
            <p:ph type="ftr" sz="quarter" idx="11"/>
          </p:nvPr>
        </p:nvSpPr>
        <p:spPr/>
        <p:txBody>
          <a:bodyPr/>
          <a:lstStyle/>
          <a:p>
            <a:r>
              <a:rPr lang="en-US" smtClean="0"/>
              <a:t>Trends in FMIS Development</a:t>
            </a:r>
            <a:endParaRPr lang="en-US" dirty="0"/>
          </a:p>
        </p:txBody>
      </p:sp>
      <p:sp>
        <p:nvSpPr>
          <p:cNvPr id="6" name="Slide Number Placeholder 5"/>
          <p:cNvSpPr>
            <a:spLocks noGrp="1"/>
          </p:cNvSpPr>
          <p:nvPr>
            <p:ph type="sldNum" sz="quarter" idx="12"/>
          </p:nvPr>
        </p:nvSpPr>
        <p:spPr/>
        <p:txBody>
          <a:bodyPr/>
          <a:lstStyle/>
          <a:p>
            <a:fld id="{9A1FF0DD-E9F7-431E-8070-FEA08546CC76}"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r>
              <a:rPr lang="en-US" smtClean="0"/>
              <a:t>March 2012</a:t>
            </a:r>
            <a:endParaRPr lang="en-US" dirty="0"/>
          </a:p>
        </p:txBody>
      </p:sp>
      <p:sp>
        <p:nvSpPr>
          <p:cNvPr id="5" name="Footer Placeholder 4"/>
          <p:cNvSpPr>
            <a:spLocks noGrp="1"/>
          </p:cNvSpPr>
          <p:nvPr>
            <p:ph type="ftr" sz="quarter" idx="11"/>
          </p:nvPr>
        </p:nvSpPr>
        <p:spPr/>
        <p:txBody>
          <a:bodyPr/>
          <a:lstStyle/>
          <a:p>
            <a:r>
              <a:rPr lang="en-US" smtClean="0"/>
              <a:t>Trends in FMIS Development</a:t>
            </a:r>
            <a:endParaRPr lang="en-US" dirty="0"/>
          </a:p>
        </p:txBody>
      </p:sp>
      <p:sp>
        <p:nvSpPr>
          <p:cNvPr id="6" name="Slide Number Placeholder 5"/>
          <p:cNvSpPr>
            <a:spLocks noGrp="1"/>
          </p:cNvSpPr>
          <p:nvPr>
            <p:ph type="sldNum" sz="quarter" idx="12"/>
          </p:nvPr>
        </p:nvSpPr>
        <p:spPr/>
        <p:txBody>
          <a:bodyPr/>
          <a:lstStyle/>
          <a:p>
            <a:fld id="{9A1FF0DD-E9F7-431E-8070-FEA08546CC76}"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r>
              <a:rPr lang="en-US" smtClean="0"/>
              <a:t>March 2012</a:t>
            </a:r>
            <a:endParaRPr lang="en-US" dirty="0"/>
          </a:p>
        </p:txBody>
      </p:sp>
      <p:sp>
        <p:nvSpPr>
          <p:cNvPr id="6" name="Footer Placeholder 5"/>
          <p:cNvSpPr>
            <a:spLocks noGrp="1"/>
          </p:cNvSpPr>
          <p:nvPr>
            <p:ph type="ftr" sz="quarter" idx="11"/>
          </p:nvPr>
        </p:nvSpPr>
        <p:spPr/>
        <p:txBody>
          <a:bodyPr/>
          <a:lstStyle/>
          <a:p>
            <a:r>
              <a:rPr lang="en-US" smtClean="0"/>
              <a:t>Trends in FMIS Development</a:t>
            </a:r>
            <a:endParaRPr lang="en-US" dirty="0"/>
          </a:p>
        </p:txBody>
      </p:sp>
      <p:sp>
        <p:nvSpPr>
          <p:cNvPr id="7" name="Slide Number Placeholder 6"/>
          <p:cNvSpPr>
            <a:spLocks noGrp="1"/>
          </p:cNvSpPr>
          <p:nvPr>
            <p:ph type="sldNum" sz="quarter" idx="12"/>
          </p:nvPr>
        </p:nvSpPr>
        <p:spPr/>
        <p:txBody>
          <a:bodyPr/>
          <a:lstStyle/>
          <a:p>
            <a:fld id="{9A1FF0DD-E9F7-431E-8070-FEA08546CC76}"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r>
              <a:rPr lang="en-US" smtClean="0"/>
              <a:t>March 2012</a:t>
            </a:r>
            <a:endParaRPr lang="en-US" dirty="0"/>
          </a:p>
        </p:txBody>
      </p:sp>
      <p:sp>
        <p:nvSpPr>
          <p:cNvPr id="8" name="Footer Placeholder 7"/>
          <p:cNvSpPr>
            <a:spLocks noGrp="1"/>
          </p:cNvSpPr>
          <p:nvPr>
            <p:ph type="ftr" sz="quarter" idx="11"/>
          </p:nvPr>
        </p:nvSpPr>
        <p:spPr/>
        <p:txBody>
          <a:bodyPr/>
          <a:lstStyle/>
          <a:p>
            <a:r>
              <a:rPr lang="en-US" smtClean="0"/>
              <a:t>Trends in FMIS Development</a:t>
            </a:r>
            <a:endParaRPr lang="en-US" dirty="0"/>
          </a:p>
        </p:txBody>
      </p:sp>
      <p:sp>
        <p:nvSpPr>
          <p:cNvPr id="9" name="Slide Number Placeholder 8"/>
          <p:cNvSpPr>
            <a:spLocks noGrp="1"/>
          </p:cNvSpPr>
          <p:nvPr>
            <p:ph type="sldNum" sz="quarter" idx="12"/>
          </p:nvPr>
        </p:nvSpPr>
        <p:spPr/>
        <p:txBody>
          <a:bodyPr/>
          <a:lstStyle/>
          <a:p>
            <a:fld id="{9A1FF0DD-E9F7-431E-8070-FEA08546CC76}"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r>
              <a:rPr lang="en-US" smtClean="0"/>
              <a:t>March 2012</a:t>
            </a:r>
            <a:endParaRPr lang="en-US" dirty="0"/>
          </a:p>
        </p:txBody>
      </p:sp>
      <p:sp>
        <p:nvSpPr>
          <p:cNvPr id="4" name="Footer Placeholder 3"/>
          <p:cNvSpPr>
            <a:spLocks noGrp="1"/>
          </p:cNvSpPr>
          <p:nvPr>
            <p:ph type="ftr" sz="quarter" idx="11"/>
          </p:nvPr>
        </p:nvSpPr>
        <p:spPr/>
        <p:txBody>
          <a:bodyPr/>
          <a:lstStyle/>
          <a:p>
            <a:r>
              <a:rPr lang="en-US" smtClean="0"/>
              <a:t>Trends in FMIS Development</a:t>
            </a:r>
            <a:endParaRPr lang="en-US" dirty="0"/>
          </a:p>
        </p:txBody>
      </p:sp>
      <p:sp>
        <p:nvSpPr>
          <p:cNvPr id="5" name="Slide Number Placeholder 4"/>
          <p:cNvSpPr>
            <a:spLocks noGrp="1"/>
          </p:cNvSpPr>
          <p:nvPr>
            <p:ph type="sldNum" sz="quarter" idx="12"/>
          </p:nvPr>
        </p:nvSpPr>
        <p:spPr/>
        <p:txBody>
          <a:bodyPr/>
          <a:lstStyle/>
          <a:p>
            <a:fld id="{9A1FF0DD-E9F7-431E-8070-FEA08546CC76}"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smtClean="0"/>
              <a:t>March 2012</a:t>
            </a:r>
            <a:endParaRPr lang="en-US" dirty="0"/>
          </a:p>
        </p:txBody>
      </p:sp>
      <p:sp>
        <p:nvSpPr>
          <p:cNvPr id="3" name="Footer Placeholder 2"/>
          <p:cNvSpPr>
            <a:spLocks noGrp="1"/>
          </p:cNvSpPr>
          <p:nvPr>
            <p:ph type="ftr" sz="quarter" idx="11"/>
          </p:nvPr>
        </p:nvSpPr>
        <p:spPr/>
        <p:txBody>
          <a:bodyPr/>
          <a:lstStyle/>
          <a:p>
            <a:r>
              <a:rPr lang="en-US" smtClean="0"/>
              <a:t>Trends in FMIS Development</a:t>
            </a:r>
            <a:endParaRPr lang="en-US" dirty="0"/>
          </a:p>
        </p:txBody>
      </p:sp>
      <p:sp>
        <p:nvSpPr>
          <p:cNvPr id="4" name="Slide Number Placeholder 3"/>
          <p:cNvSpPr>
            <a:spLocks noGrp="1"/>
          </p:cNvSpPr>
          <p:nvPr>
            <p:ph type="sldNum" sz="quarter" idx="12"/>
          </p:nvPr>
        </p:nvSpPr>
        <p:spPr/>
        <p:txBody>
          <a:bodyPr/>
          <a:lstStyle/>
          <a:p>
            <a:fld id="{9A1FF0DD-E9F7-431E-8070-FEA08546CC76}"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US" smtClean="0"/>
              <a:t>March 2012</a:t>
            </a:r>
            <a:endParaRPr lang="en-US" dirty="0"/>
          </a:p>
        </p:txBody>
      </p:sp>
      <p:sp>
        <p:nvSpPr>
          <p:cNvPr id="6" name="Footer Placeholder 5"/>
          <p:cNvSpPr>
            <a:spLocks noGrp="1"/>
          </p:cNvSpPr>
          <p:nvPr>
            <p:ph type="ftr" sz="quarter" idx="11"/>
          </p:nvPr>
        </p:nvSpPr>
        <p:spPr/>
        <p:txBody>
          <a:bodyPr/>
          <a:lstStyle/>
          <a:p>
            <a:r>
              <a:rPr lang="en-US" smtClean="0"/>
              <a:t>Trends in FMIS Development</a:t>
            </a:r>
            <a:endParaRPr lang="en-US" dirty="0"/>
          </a:p>
        </p:txBody>
      </p:sp>
      <p:sp>
        <p:nvSpPr>
          <p:cNvPr id="7" name="Slide Number Placeholder 6"/>
          <p:cNvSpPr>
            <a:spLocks noGrp="1"/>
          </p:cNvSpPr>
          <p:nvPr>
            <p:ph type="sldNum" sz="quarter" idx="12"/>
          </p:nvPr>
        </p:nvSpPr>
        <p:spPr/>
        <p:txBody>
          <a:bodyPr/>
          <a:lstStyle/>
          <a:p>
            <a:fld id="{9A1FF0DD-E9F7-431E-8070-FEA08546CC76}"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US" smtClean="0"/>
              <a:t>March 2012</a:t>
            </a:r>
            <a:endParaRPr lang="en-US" dirty="0"/>
          </a:p>
        </p:txBody>
      </p:sp>
      <p:sp>
        <p:nvSpPr>
          <p:cNvPr id="6" name="Footer Placeholder 5"/>
          <p:cNvSpPr>
            <a:spLocks noGrp="1"/>
          </p:cNvSpPr>
          <p:nvPr>
            <p:ph type="ftr" sz="quarter" idx="11"/>
          </p:nvPr>
        </p:nvSpPr>
        <p:spPr/>
        <p:txBody>
          <a:bodyPr/>
          <a:lstStyle/>
          <a:p>
            <a:r>
              <a:rPr lang="en-US" smtClean="0"/>
              <a:t>Trends in FMIS Development</a:t>
            </a:r>
            <a:endParaRPr lang="en-US" dirty="0"/>
          </a:p>
        </p:txBody>
      </p:sp>
      <p:sp>
        <p:nvSpPr>
          <p:cNvPr id="7" name="Slide Number Placeholder 6"/>
          <p:cNvSpPr>
            <a:spLocks noGrp="1"/>
          </p:cNvSpPr>
          <p:nvPr>
            <p:ph type="sldNum" sz="quarter" idx="12"/>
          </p:nvPr>
        </p:nvSpPr>
        <p:spPr/>
        <p:txBody>
          <a:bodyPr/>
          <a:lstStyle/>
          <a:p>
            <a:fld id="{9A1FF0DD-E9F7-431E-8070-FEA08546CC76}"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en-US" smtClean="0"/>
              <a:t>March 2012</a:t>
            </a:r>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t>Trends in FMIS Development</a:t>
            </a: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A1FF0DD-E9F7-431E-8070-FEA08546CC76}"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hf hdr="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11.jpeg"/></Relationships>
</file>

<file path=ppt/slides/_rels/slide1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diagramQuickStyle" Target="../diagrams/quickStyle1.xml"/><Relationship Id="rId3" Type="http://schemas.openxmlformats.org/officeDocument/2006/relationships/image" Target="../media/image4.jpeg"/><Relationship Id="rId7" Type="http://schemas.openxmlformats.org/officeDocument/2006/relationships/diagramLayout" Target="../diagrams/layout1.xml"/><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diagramData" Target="../diagrams/data1.xml"/><Relationship Id="rId5" Type="http://schemas.openxmlformats.org/officeDocument/2006/relationships/image" Target="../media/image13.jpeg"/><Relationship Id="rId4" Type="http://schemas.openxmlformats.org/officeDocument/2006/relationships/image" Target="../media/image12.jpeg"/><Relationship Id="rId9" Type="http://schemas.openxmlformats.org/officeDocument/2006/relationships/diagramColors" Target="../diagrams/colors1.xml"/></Relationships>
</file>

<file path=ppt/slides/_rels/slide1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4.jpeg"/><Relationship Id="rId1" Type="http://schemas.openxmlformats.org/officeDocument/2006/relationships/slideLayout" Target="../slideLayouts/slideLayout2.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1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2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1.jpeg"/><Relationship Id="rId1" Type="http://schemas.openxmlformats.org/officeDocument/2006/relationships/slideLayout" Target="../slideLayouts/slideLayout2.xml"/><Relationship Id="rId4" Type="http://schemas.openxmlformats.org/officeDocument/2006/relationships/image" Target="../media/image22.jpe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hyperlink" Target="https://eteam.worldbank.org/FMIS" TargetMode="External"/><Relationship Id="rId2" Type="http://schemas.openxmlformats.org/officeDocument/2006/relationships/hyperlink" Target="http://www.worldbank.org/publicsector" TargetMode="Externa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3" name="Picture 12" descr="FMIS logo.jpg"/>
          <p:cNvPicPr>
            <a:picLocks noChangeAspect="1"/>
          </p:cNvPicPr>
          <p:nvPr/>
        </p:nvPicPr>
        <p:blipFill>
          <a:blip r:embed="rId3" cstate="print"/>
          <a:stretch>
            <a:fillRect/>
          </a:stretch>
        </p:blipFill>
        <p:spPr>
          <a:xfrm>
            <a:off x="86716" y="99087"/>
            <a:ext cx="1148727" cy="486000"/>
          </a:xfrm>
          <a:prstGeom prst="rect">
            <a:avLst/>
          </a:prstGeom>
        </p:spPr>
      </p:pic>
      <p:pic>
        <p:nvPicPr>
          <p:cNvPr id="4" name="Picture 3"/>
          <p:cNvPicPr>
            <a:picLocks noChangeAspect="1"/>
          </p:cNvPicPr>
          <p:nvPr/>
        </p:nvPicPr>
        <p:blipFill>
          <a:blip r:embed="rId4"/>
          <a:srcRect l="13564" t="6597" r="11781" b="20831"/>
          <a:stretch>
            <a:fillRect/>
          </a:stretch>
        </p:blipFill>
        <p:spPr bwMode="auto">
          <a:xfrm>
            <a:off x="7908966" y="47502"/>
            <a:ext cx="1119825" cy="687015"/>
          </a:xfrm>
          <a:prstGeom prst="rect">
            <a:avLst/>
          </a:prstGeom>
          <a:noFill/>
        </p:spPr>
      </p:pic>
      <p:sp>
        <p:nvSpPr>
          <p:cNvPr id="5" name="TextBox 4"/>
          <p:cNvSpPr txBox="1"/>
          <p:nvPr/>
        </p:nvSpPr>
        <p:spPr>
          <a:xfrm>
            <a:off x="95535" y="766745"/>
            <a:ext cx="8952931" cy="5616922"/>
          </a:xfrm>
          <a:prstGeom prst="rect">
            <a:avLst/>
          </a:prstGeom>
          <a:noFill/>
        </p:spPr>
        <p:txBody>
          <a:bodyPr wrap="square" rtlCol="0">
            <a:spAutoFit/>
          </a:bodyPr>
          <a:lstStyle/>
          <a:p>
            <a:pPr algn="ctr">
              <a:spcAft>
                <a:spcPts val="600"/>
              </a:spcAft>
            </a:pPr>
            <a:r>
              <a:rPr lang="en-US" sz="2400" dirty="0" smtClean="0">
                <a:solidFill>
                  <a:srgbClr val="0000FF"/>
                </a:solidFill>
                <a:effectLst>
                  <a:outerShdw blurRad="50800" dist="50800" dir="2700000" algn="tl" rotWithShape="0">
                    <a:prstClr val="black">
                      <a:alpha val="40000"/>
                    </a:prstClr>
                  </a:outerShdw>
                </a:effectLst>
              </a:rPr>
              <a:t>Workshop </a:t>
            </a:r>
          </a:p>
          <a:p>
            <a:pPr algn="ctr">
              <a:spcAft>
                <a:spcPts val="600"/>
              </a:spcAft>
            </a:pPr>
            <a:r>
              <a:rPr lang="en-US" sz="2400" dirty="0" smtClean="0">
                <a:solidFill>
                  <a:srgbClr val="0000FF"/>
                </a:solidFill>
                <a:effectLst>
                  <a:outerShdw blurRad="50800" dist="50800" dir="2700000" algn="tl" rotWithShape="0">
                    <a:prstClr val="black">
                      <a:alpha val="40000"/>
                    </a:prstClr>
                  </a:outerShdw>
                </a:effectLst>
              </a:rPr>
              <a:t>Modernization of Treasury Systems in APEC Economies</a:t>
            </a:r>
          </a:p>
          <a:p>
            <a:pPr algn="ctr">
              <a:spcAft>
                <a:spcPts val="600"/>
              </a:spcAft>
            </a:pPr>
            <a:endParaRPr lang="en-US" sz="2000" i="1" dirty="0" smtClean="0">
              <a:solidFill>
                <a:srgbClr val="0000FF"/>
              </a:solidFill>
              <a:effectLst>
                <a:outerShdw blurRad="50800" dist="50800" dir="2700000" algn="tl" rotWithShape="0">
                  <a:prstClr val="black">
                    <a:alpha val="40000"/>
                  </a:prstClr>
                </a:outerShdw>
              </a:effectLst>
            </a:endParaRPr>
          </a:p>
          <a:p>
            <a:pPr algn="ctr"/>
            <a:endParaRPr lang="en-US" sz="2000" dirty="0" smtClean="0">
              <a:solidFill>
                <a:srgbClr val="0000FF"/>
              </a:solidFill>
              <a:effectLst>
                <a:outerShdw blurRad="50800" dist="50800" dir="2700000" algn="tl" rotWithShape="0">
                  <a:prstClr val="black">
                    <a:alpha val="40000"/>
                  </a:prstClr>
                </a:outerShdw>
              </a:effectLst>
            </a:endParaRPr>
          </a:p>
          <a:p>
            <a:pPr algn="ctr"/>
            <a:endParaRPr lang="en-US" sz="2000" dirty="0" smtClean="0">
              <a:solidFill>
                <a:srgbClr val="0000FF"/>
              </a:solidFill>
              <a:effectLst>
                <a:outerShdw blurRad="50800" dist="50800" dir="2700000" algn="tl" rotWithShape="0">
                  <a:prstClr val="black">
                    <a:alpha val="40000"/>
                  </a:prstClr>
                </a:outerShdw>
              </a:effectLst>
            </a:endParaRPr>
          </a:p>
          <a:p>
            <a:pPr algn="ctr"/>
            <a:r>
              <a:rPr lang="en-US" sz="2800" b="1" dirty="0" smtClean="0">
                <a:solidFill>
                  <a:srgbClr val="0000FF"/>
                </a:solidFill>
                <a:effectLst>
                  <a:outerShdw blurRad="50800" dist="50800" dir="2700000" algn="tl" rotWithShape="0">
                    <a:prstClr val="black">
                      <a:alpha val="40000"/>
                    </a:prstClr>
                  </a:outerShdw>
                </a:effectLst>
              </a:rPr>
              <a:t>Trends in the Development of Treasury/</a:t>
            </a:r>
            <a:r>
              <a:rPr lang="en-US" sz="2800" b="1" dirty="0" err="1" smtClean="0">
                <a:solidFill>
                  <a:srgbClr val="0000FF"/>
                </a:solidFill>
                <a:effectLst>
                  <a:outerShdw blurRad="50800" dist="50800" dir="2700000" algn="tl" rotWithShape="0">
                    <a:prstClr val="black">
                      <a:alpha val="40000"/>
                    </a:prstClr>
                  </a:outerShdw>
                </a:effectLst>
              </a:rPr>
              <a:t>FMIS</a:t>
            </a:r>
            <a:r>
              <a:rPr lang="en-US" sz="2800" b="1" dirty="0" smtClean="0">
                <a:solidFill>
                  <a:srgbClr val="0000FF"/>
                </a:solidFill>
                <a:effectLst>
                  <a:outerShdw blurRad="50800" dist="50800" dir="2700000" algn="tl" rotWithShape="0">
                    <a:prstClr val="black">
                      <a:alpha val="40000"/>
                    </a:prstClr>
                  </a:outerShdw>
                </a:effectLst>
              </a:rPr>
              <a:t> Solutions</a:t>
            </a:r>
          </a:p>
          <a:p>
            <a:pPr algn="ctr"/>
            <a:endParaRPr lang="en-US" sz="2400" dirty="0" smtClean="0">
              <a:solidFill>
                <a:srgbClr val="0000FF"/>
              </a:solidFill>
              <a:effectLst>
                <a:outerShdw blurRad="50800" dist="50800" dir="2700000" algn="tl" rotWithShape="0">
                  <a:prstClr val="black">
                    <a:alpha val="40000"/>
                  </a:prstClr>
                </a:outerShdw>
              </a:effectLst>
            </a:endParaRPr>
          </a:p>
          <a:p>
            <a:pPr algn="ctr"/>
            <a:endParaRPr lang="en-US" sz="2400" dirty="0" smtClean="0">
              <a:solidFill>
                <a:srgbClr val="0000FF"/>
              </a:solidFill>
              <a:effectLst>
                <a:outerShdw blurRad="50800" dist="50800" dir="2700000" algn="tl" rotWithShape="0">
                  <a:prstClr val="black">
                    <a:alpha val="40000"/>
                  </a:prstClr>
                </a:outerShdw>
              </a:effectLst>
            </a:endParaRPr>
          </a:p>
          <a:p>
            <a:pPr algn="ctr"/>
            <a:endParaRPr lang="en-US" sz="2400" dirty="0" smtClean="0">
              <a:solidFill>
                <a:srgbClr val="0000FF"/>
              </a:solidFill>
              <a:effectLst>
                <a:outerShdw blurRad="50800" dist="50800" dir="2700000" algn="tl" rotWithShape="0">
                  <a:prstClr val="black">
                    <a:alpha val="40000"/>
                  </a:prstClr>
                </a:outerShdw>
              </a:effectLst>
            </a:endParaRPr>
          </a:p>
          <a:p>
            <a:pPr algn="ctr"/>
            <a:r>
              <a:rPr lang="en-US" sz="2800" dirty="0" err="1" smtClean="0">
                <a:solidFill>
                  <a:srgbClr val="0000FF"/>
                </a:solidFill>
                <a:effectLst>
                  <a:outerShdw blurRad="50800" dist="50800" dir="2700000" algn="tl" rotWithShape="0">
                    <a:prstClr val="black">
                      <a:alpha val="40000"/>
                    </a:prstClr>
                  </a:outerShdw>
                </a:effectLst>
              </a:rPr>
              <a:t>Cem</a:t>
            </a:r>
            <a:r>
              <a:rPr lang="en-US" sz="2800" dirty="0" smtClean="0">
                <a:solidFill>
                  <a:srgbClr val="0000FF"/>
                </a:solidFill>
                <a:effectLst>
                  <a:outerShdw blurRad="50800" dist="50800" dir="2700000" algn="tl" rotWithShape="0">
                    <a:prstClr val="black">
                      <a:alpha val="40000"/>
                    </a:prstClr>
                  </a:outerShdw>
                </a:effectLst>
              </a:rPr>
              <a:t> </a:t>
            </a:r>
            <a:r>
              <a:rPr lang="en-US" sz="2800" dirty="0" err="1" smtClean="0">
                <a:solidFill>
                  <a:srgbClr val="0000FF"/>
                </a:solidFill>
                <a:effectLst>
                  <a:outerShdw blurRad="50800" dist="50800" dir="2700000" algn="tl" rotWithShape="0">
                    <a:prstClr val="black">
                      <a:alpha val="40000"/>
                    </a:prstClr>
                  </a:outerShdw>
                </a:effectLst>
              </a:rPr>
              <a:t>Dener</a:t>
            </a:r>
            <a:endParaRPr lang="en-US" sz="2800" dirty="0" smtClean="0">
              <a:solidFill>
                <a:srgbClr val="0000FF"/>
              </a:solidFill>
              <a:effectLst>
                <a:outerShdw blurRad="50800" dist="50800" dir="2700000" algn="tl" rotWithShape="0">
                  <a:prstClr val="black">
                    <a:alpha val="40000"/>
                  </a:prstClr>
                </a:outerShdw>
              </a:effectLst>
            </a:endParaRPr>
          </a:p>
          <a:p>
            <a:pPr algn="ctr"/>
            <a:endParaRPr lang="en-US" sz="2800" dirty="0" smtClean="0">
              <a:solidFill>
                <a:srgbClr val="0000FF"/>
              </a:solidFill>
              <a:effectLst>
                <a:outerShdw blurRad="50800" dist="50800" dir="2700000" algn="tl" rotWithShape="0">
                  <a:prstClr val="black">
                    <a:alpha val="40000"/>
                  </a:prstClr>
                </a:outerShdw>
              </a:effectLst>
            </a:endParaRPr>
          </a:p>
          <a:p>
            <a:pPr algn="ctr"/>
            <a:endParaRPr lang="en-US" sz="2800" dirty="0" smtClean="0">
              <a:solidFill>
                <a:srgbClr val="0000FF"/>
              </a:solidFill>
              <a:effectLst>
                <a:outerShdw blurRad="50800" dist="50800" dir="2700000" algn="tl" rotWithShape="0">
                  <a:prstClr val="black">
                    <a:alpha val="40000"/>
                  </a:prstClr>
                </a:outerShdw>
              </a:effectLst>
            </a:endParaRPr>
          </a:p>
          <a:p>
            <a:pPr algn="ctr"/>
            <a:endParaRPr lang="en-US" sz="2800" dirty="0" smtClean="0">
              <a:solidFill>
                <a:srgbClr val="0000FF"/>
              </a:solidFill>
              <a:effectLst>
                <a:outerShdw blurRad="50800" dist="50800" dir="2700000" algn="tl" rotWithShape="0">
                  <a:prstClr val="black">
                    <a:alpha val="40000"/>
                  </a:prstClr>
                </a:outerShdw>
              </a:effectLst>
            </a:endParaRPr>
          </a:p>
          <a:p>
            <a:pPr algn="ctr">
              <a:spcAft>
                <a:spcPts val="600"/>
              </a:spcAft>
            </a:pPr>
            <a:r>
              <a:rPr lang="en-US" sz="2400" dirty="0" smtClean="0">
                <a:solidFill>
                  <a:srgbClr val="0000FF"/>
                </a:solidFill>
                <a:effectLst>
                  <a:outerShdw blurRad="50800" dist="50800" dir="2700000" algn="tl" rotWithShape="0">
                    <a:prstClr val="black">
                      <a:alpha val="40000"/>
                    </a:prstClr>
                  </a:outerShdw>
                </a:effectLst>
              </a:rPr>
              <a:t>Kazan, March 2012</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FMIS header.jpg"/>
          <p:cNvPicPr>
            <a:picLocks noChangeAspect="1"/>
          </p:cNvPicPr>
          <p:nvPr/>
        </p:nvPicPr>
        <p:blipFill>
          <a:blip r:embed="rId2" cstate="print"/>
          <a:stretch>
            <a:fillRect/>
          </a:stretch>
        </p:blipFill>
        <p:spPr>
          <a:xfrm>
            <a:off x="86425" y="95675"/>
            <a:ext cx="622079" cy="486000"/>
          </a:xfrm>
          <a:prstGeom prst="rect">
            <a:avLst/>
          </a:prstGeom>
        </p:spPr>
      </p:pic>
      <p:sp>
        <p:nvSpPr>
          <p:cNvPr id="13" name="Text Box 3"/>
          <p:cNvSpPr txBox="1">
            <a:spLocks noChangeArrowheads="1"/>
          </p:cNvSpPr>
          <p:nvPr/>
        </p:nvSpPr>
        <p:spPr bwMode="auto">
          <a:xfrm>
            <a:off x="720000" y="117475"/>
            <a:ext cx="8280000" cy="450000"/>
          </a:xfrm>
          <a:prstGeom prst="rect">
            <a:avLst/>
          </a:prstGeom>
          <a:gradFill rotWithShape="1">
            <a:gsLst>
              <a:gs pos="0">
                <a:srgbClr val="00009C"/>
              </a:gs>
              <a:gs pos="100000">
                <a:schemeClr val="bg1"/>
              </a:gs>
            </a:gsLst>
            <a:lin ang="0" scaled="1"/>
          </a:gradFill>
          <a:ln w="9525">
            <a:noFill/>
            <a:miter lim="800000"/>
            <a:headEnd/>
            <a:tailEnd/>
          </a:ln>
          <a:effectLst/>
        </p:spPr>
        <p:txBody>
          <a:bodyPr lIns="0" rIns="0" anchor="ctr"/>
          <a:lstStyle/>
          <a:p>
            <a:pPr algn="l"/>
            <a:r>
              <a:rPr lang="en-US" sz="2000" b="1" dirty="0">
                <a:solidFill>
                  <a:srgbClr val="FFFF00"/>
                </a:solidFill>
                <a:latin typeface="Trebuchet MS" pitchFamily="34" charset="0"/>
              </a:rPr>
              <a:t>  </a:t>
            </a:r>
            <a:r>
              <a:rPr lang="tr-TR" sz="2000" b="1" dirty="0">
                <a:solidFill>
                  <a:srgbClr val="FFFF00"/>
                </a:solidFill>
                <a:latin typeface="Trebuchet MS" pitchFamily="34" charset="0"/>
              </a:rPr>
              <a:t> </a:t>
            </a:r>
            <a:r>
              <a:rPr lang="en-US" sz="2000" b="1" dirty="0" err="1" smtClean="0">
                <a:solidFill>
                  <a:srgbClr val="FFFF00"/>
                </a:solidFill>
                <a:latin typeface="Trebuchet MS" pitchFamily="34" charset="0"/>
              </a:rPr>
              <a:t>FMIS</a:t>
            </a:r>
            <a:r>
              <a:rPr lang="en-US" sz="2000" b="1" dirty="0" smtClean="0">
                <a:solidFill>
                  <a:srgbClr val="FFFF00"/>
                </a:solidFill>
                <a:latin typeface="Trebuchet MS" pitchFamily="34" charset="0"/>
              </a:rPr>
              <a:t> Prerequisites</a:t>
            </a:r>
            <a:endParaRPr lang="en-US" sz="2000" b="1" dirty="0">
              <a:solidFill>
                <a:srgbClr val="FFFF00"/>
              </a:solidFill>
              <a:latin typeface="Trebuchet MS" pitchFamily="34" charset="0"/>
            </a:endParaRPr>
          </a:p>
        </p:txBody>
      </p:sp>
      <p:sp>
        <p:nvSpPr>
          <p:cNvPr id="8" name="Text Box 14"/>
          <p:cNvSpPr txBox="1">
            <a:spLocks noChangeArrowheads="1"/>
          </p:cNvSpPr>
          <p:nvPr/>
        </p:nvSpPr>
        <p:spPr bwMode="auto">
          <a:xfrm>
            <a:off x="388673" y="701961"/>
            <a:ext cx="8400482" cy="5678478"/>
          </a:xfrm>
          <a:prstGeom prst="rect">
            <a:avLst/>
          </a:prstGeom>
          <a:noFill/>
          <a:ln w="9525">
            <a:noFill/>
            <a:miter lim="800000"/>
            <a:headEnd/>
            <a:tailEnd/>
          </a:ln>
        </p:spPr>
        <p:txBody>
          <a:bodyPr wrap="square">
            <a:spAutoFit/>
          </a:bodyPr>
          <a:lstStyle/>
          <a:p>
            <a:pPr marL="341313" indent="-341313" algn="ctr">
              <a:spcAft>
                <a:spcPts val="600"/>
              </a:spcAft>
              <a:tabLst>
                <a:tab pos="1790700" algn="l"/>
              </a:tabLst>
            </a:pPr>
            <a:r>
              <a:rPr lang="en-US" sz="2800" b="1" dirty="0" smtClean="0">
                <a:solidFill>
                  <a:srgbClr val="0000FF"/>
                </a:solidFill>
                <a:effectLst>
                  <a:glow rad="139700">
                    <a:schemeClr val="accent3">
                      <a:satMod val="175000"/>
                      <a:alpha val="40000"/>
                    </a:schemeClr>
                  </a:glow>
                </a:effectLst>
                <a:latin typeface="Trebuchet MS" pitchFamily="34" charset="0"/>
              </a:rPr>
              <a:t>Prerequisites for </a:t>
            </a:r>
            <a:r>
              <a:rPr lang="en-US" sz="2800" b="1" dirty="0" err="1" smtClean="0">
                <a:solidFill>
                  <a:srgbClr val="0000FF"/>
                </a:solidFill>
                <a:effectLst>
                  <a:glow rad="139700">
                    <a:schemeClr val="accent3">
                      <a:satMod val="175000"/>
                      <a:alpha val="40000"/>
                    </a:schemeClr>
                  </a:glow>
                </a:effectLst>
                <a:latin typeface="Trebuchet MS" pitchFamily="34" charset="0"/>
              </a:rPr>
              <a:t>FMIS</a:t>
            </a:r>
            <a:r>
              <a:rPr lang="en-US" sz="2800" b="1" dirty="0" smtClean="0">
                <a:solidFill>
                  <a:srgbClr val="0000FF"/>
                </a:solidFill>
                <a:effectLst>
                  <a:glow rad="139700">
                    <a:schemeClr val="accent3">
                      <a:satMod val="175000"/>
                      <a:alpha val="40000"/>
                    </a:schemeClr>
                  </a:glow>
                </a:effectLst>
                <a:latin typeface="Trebuchet MS" pitchFamily="34" charset="0"/>
              </a:rPr>
              <a:t> </a:t>
            </a:r>
            <a:r>
              <a:rPr lang="en-US" sz="2800" b="1" dirty="0" err="1" smtClean="0">
                <a:solidFill>
                  <a:srgbClr val="0000FF"/>
                </a:solidFill>
                <a:effectLst>
                  <a:glow rad="139700">
                    <a:schemeClr val="accent3">
                      <a:satMod val="175000"/>
                      <a:alpha val="40000"/>
                    </a:schemeClr>
                  </a:glow>
                </a:effectLst>
                <a:latin typeface="Trebuchet MS" pitchFamily="34" charset="0"/>
              </a:rPr>
              <a:t>ICT</a:t>
            </a:r>
            <a:r>
              <a:rPr lang="en-US" sz="2800" b="1" dirty="0" smtClean="0">
                <a:solidFill>
                  <a:srgbClr val="0000FF"/>
                </a:solidFill>
                <a:effectLst>
                  <a:glow rad="139700">
                    <a:schemeClr val="accent3">
                      <a:satMod val="175000"/>
                      <a:alpha val="40000"/>
                    </a:schemeClr>
                  </a:glow>
                </a:effectLst>
                <a:latin typeface="Trebuchet MS" pitchFamily="34" charset="0"/>
              </a:rPr>
              <a:t> Solutions</a:t>
            </a:r>
            <a:endParaRPr lang="en-US" sz="2800" dirty="0" smtClean="0">
              <a:solidFill>
                <a:srgbClr val="C00000"/>
              </a:solidFill>
              <a:effectLst>
                <a:glow rad="101600">
                  <a:schemeClr val="accent1">
                    <a:lumMod val="20000"/>
                    <a:lumOff val="80000"/>
                    <a:alpha val="60000"/>
                  </a:schemeClr>
                </a:glow>
              </a:effectLst>
              <a:latin typeface="Trebuchet MS" pitchFamily="34" charset="0"/>
            </a:endParaRPr>
          </a:p>
          <a:p>
            <a:pPr marL="361950" indent="-361950">
              <a:spcAft>
                <a:spcPts val="600"/>
              </a:spcAft>
            </a:pPr>
            <a:r>
              <a:rPr lang="en-US" sz="1800" b="1" dirty="0" smtClean="0">
                <a:solidFill>
                  <a:srgbClr val="FF0000"/>
                </a:solidFill>
                <a:latin typeface="Trebuchet MS" pitchFamily="34" charset="0"/>
              </a:rPr>
              <a:t>Functional aspects</a:t>
            </a:r>
          </a:p>
          <a:p>
            <a:pPr marL="361950" indent="-361950">
              <a:spcAft>
                <a:spcPts val="600"/>
              </a:spcAft>
            </a:pPr>
            <a:r>
              <a:rPr lang="en-US" sz="1800" b="1" dirty="0" smtClean="0">
                <a:solidFill>
                  <a:srgbClr val="0000FF"/>
                </a:solidFill>
                <a:latin typeface="Trebuchet MS" pitchFamily="34" charset="0"/>
              </a:rPr>
              <a:t>•	Improvement of budget classification (key segments for funding source, organizational, functional, and economic classifications, program / project / activity codes)</a:t>
            </a:r>
          </a:p>
          <a:p>
            <a:pPr marL="361950" indent="-361950">
              <a:spcAft>
                <a:spcPts val="600"/>
              </a:spcAft>
            </a:pPr>
            <a:r>
              <a:rPr lang="en-US" sz="1800" b="1" dirty="0" smtClean="0">
                <a:solidFill>
                  <a:srgbClr val="0000FF"/>
                </a:solidFill>
                <a:latin typeface="Trebuchet MS" pitchFamily="34" charset="0"/>
              </a:rPr>
              <a:t>•	Development of a unified chart of accounts, integrated with budget (economic) classification</a:t>
            </a:r>
          </a:p>
          <a:p>
            <a:pPr marL="361950" indent="-361950">
              <a:spcAft>
                <a:spcPts val="600"/>
              </a:spcAft>
            </a:pPr>
            <a:r>
              <a:rPr lang="en-US" sz="1800" b="1" dirty="0" smtClean="0">
                <a:solidFill>
                  <a:srgbClr val="0000FF"/>
                </a:solidFill>
                <a:latin typeface="Trebuchet MS" pitchFamily="34" charset="0"/>
              </a:rPr>
              <a:t>•	Improvement of treasury single account operations (moving towards centralized </a:t>
            </a:r>
            <a:r>
              <a:rPr lang="en-US" sz="1800" b="1" dirty="0" err="1" smtClean="0">
                <a:solidFill>
                  <a:srgbClr val="0000FF"/>
                </a:solidFill>
                <a:latin typeface="Trebuchet MS" pitchFamily="34" charset="0"/>
              </a:rPr>
              <a:t>TSA</a:t>
            </a:r>
            <a:r>
              <a:rPr lang="en-US" sz="1800" b="1" dirty="0" smtClean="0">
                <a:solidFill>
                  <a:srgbClr val="0000FF"/>
                </a:solidFill>
                <a:latin typeface="Trebuchet MS" pitchFamily="34" charset="0"/>
              </a:rPr>
              <a:t>)</a:t>
            </a:r>
          </a:p>
          <a:p>
            <a:pPr marL="361950" indent="-361950">
              <a:spcAft>
                <a:spcPts val="600"/>
              </a:spcAft>
            </a:pPr>
            <a:r>
              <a:rPr lang="en-US" sz="1800" b="1" dirty="0" smtClean="0">
                <a:solidFill>
                  <a:srgbClr val="0000FF"/>
                </a:solidFill>
                <a:latin typeface="Trebuchet MS" pitchFamily="34" charset="0"/>
              </a:rPr>
              <a:t>•	Development of commitment control and monitoring mechanisms</a:t>
            </a:r>
          </a:p>
          <a:p>
            <a:pPr marL="361950" indent="-361950">
              <a:spcAft>
                <a:spcPts val="1200"/>
              </a:spcAft>
            </a:pPr>
            <a:r>
              <a:rPr lang="en-US" sz="1800" b="1" dirty="0" smtClean="0">
                <a:solidFill>
                  <a:srgbClr val="0000FF"/>
                </a:solidFill>
                <a:latin typeface="Trebuchet MS" pitchFamily="34" charset="0"/>
              </a:rPr>
              <a:t>•	Establishment of cash management functions</a:t>
            </a:r>
          </a:p>
          <a:p>
            <a:pPr marL="361950" indent="-361950">
              <a:spcAft>
                <a:spcPts val="600"/>
              </a:spcAft>
            </a:pPr>
            <a:r>
              <a:rPr lang="en-US" sz="1800" b="1" dirty="0" smtClean="0">
                <a:solidFill>
                  <a:srgbClr val="FF0000"/>
                </a:solidFill>
                <a:latin typeface="Trebuchet MS" pitchFamily="34" charset="0"/>
              </a:rPr>
              <a:t>Technical aspects</a:t>
            </a:r>
          </a:p>
          <a:p>
            <a:pPr marL="361950" indent="-361950">
              <a:spcAft>
                <a:spcPts val="600"/>
              </a:spcAft>
            </a:pPr>
            <a:r>
              <a:rPr lang="en-US" sz="1800" b="1" dirty="0" smtClean="0">
                <a:solidFill>
                  <a:srgbClr val="0000FF"/>
                </a:solidFill>
                <a:latin typeface="Trebuchet MS" pitchFamily="34" charset="0"/>
              </a:rPr>
              <a:t>•	Establishment of a secure countrywide communication network</a:t>
            </a:r>
          </a:p>
          <a:p>
            <a:pPr marL="361950" indent="-361950">
              <a:spcAft>
                <a:spcPts val="1200"/>
              </a:spcAft>
            </a:pPr>
            <a:r>
              <a:rPr lang="en-US" sz="1800" b="1" dirty="0" smtClean="0">
                <a:solidFill>
                  <a:srgbClr val="0000FF"/>
                </a:solidFill>
                <a:latin typeface="Trebuchet MS" pitchFamily="34" charset="0"/>
              </a:rPr>
              <a:t>•	Preparation of system/data centers</a:t>
            </a:r>
          </a:p>
          <a:p>
            <a:pPr marL="361950" indent="-361950">
              <a:spcAft>
                <a:spcPts val="600"/>
              </a:spcAft>
            </a:pPr>
            <a:r>
              <a:rPr lang="en-US" sz="1800" b="1" dirty="0" smtClean="0">
                <a:solidFill>
                  <a:srgbClr val="FF0000"/>
                </a:solidFill>
                <a:latin typeface="Trebuchet MS" pitchFamily="34" charset="0"/>
              </a:rPr>
              <a:t>Human resources</a:t>
            </a:r>
          </a:p>
          <a:p>
            <a:pPr marL="361950" indent="-361950">
              <a:spcAft>
                <a:spcPts val="600"/>
              </a:spcAft>
            </a:pPr>
            <a:r>
              <a:rPr lang="en-US" sz="1800" b="1" dirty="0" smtClean="0">
                <a:solidFill>
                  <a:srgbClr val="0000FF"/>
                </a:solidFill>
                <a:latin typeface="Trebuchet MS" pitchFamily="34" charset="0"/>
              </a:rPr>
              <a:t>•	Presence of a core team of ICT specialists within </a:t>
            </a:r>
            <a:r>
              <a:rPr lang="en-US" sz="1800" b="1" dirty="0" err="1" smtClean="0">
                <a:solidFill>
                  <a:srgbClr val="0000FF"/>
                </a:solidFill>
                <a:latin typeface="Trebuchet MS" pitchFamily="34" charset="0"/>
              </a:rPr>
              <a:t>PFM</a:t>
            </a:r>
            <a:r>
              <a:rPr lang="en-US" sz="1800" b="1" dirty="0" smtClean="0">
                <a:solidFill>
                  <a:srgbClr val="0000FF"/>
                </a:solidFill>
                <a:latin typeface="Trebuchet MS" pitchFamily="34" charset="0"/>
              </a:rPr>
              <a:t> organizations</a:t>
            </a:r>
            <a:endParaRPr lang="en-US" b="1" dirty="0" smtClean="0">
              <a:solidFill>
                <a:srgbClr val="0000FF"/>
              </a:solidFill>
              <a:latin typeface="Trebuchet MS" pitchFamily="34" charset="0"/>
            </a:endParaRPr>
          </a:p>
        </p:txBody>
      </p:sp>
      <p:sp>
        <p:nvSpPr>
          <p:cNvPr id="9" name="Date Placeholder 6"/>
          <p:cNvSpPr>
            <a:spLocks noGrp="1"/>
          </p:cNvSpPr>
          <p:nvPr>
            <p:ph type="dt" sz="half" idx="10"/>
          </p:nvPr>
        </p:nvSpPr>
        <p:spPr>
          <a:xfrm>
            <a:off x="457200" y="6453336"/>
            <a:ext cx="2133600" cy="216000"/>
          </a:xfrm>
        </p:spPr>
        <p:txBody>
          <a:bodyPr/>
          <a:lstStyle/>
          <a:p>
            <a:r>
              <a:rPr lang="en-US" sz="1100" smtClean="0">
                <a:solidFill>
                  <a:srgbClr val="3333FF"/>
                </a:solidFill>
              </a:rPr>
              <a:t>March 2012</a:t>
            </a:r>
            <a:endParaRPr lang="en-US" sz="1100" dirty="0">
              <a:solidFill>
                <a:srgbClr val="3333FF"/>
              </a:solidFill>
            </a:endParaRPr>
          </a:p>
        </p:txBody>
      </p:sp>
      <p:sp>
        <p:nvSpPr>
          <p:cNvPr id="10" name="Slide Number Placeholder 7"/>
          <p:cNvSpPr>
            <a:spLocks noGrp="1"/>
          </p:cNvSpPr>
          <p:nvPr>
            <p:ph type="sldNum" sz="quarter" idx="12"/>
          </p:nvPr>
        </p:nvSpPr>
        <p:spPr>
          <a:xfrm>
            <a:off x="6553200" y="6453336"/>
            <a:ext cx="2133600" cy="216000"/>
          </a:xfrm>
        </p:spPr>
        <p:txBody>
          <a:bodyPr/>
          <a:lstStyle/>
          <a:p>
            <a:fld id="{9A1FF0DD-E9F7-431E-8070-FEA08546CC76}" type="slidenum">
              <a:rPr lang="en-US" sz="1100" smtClean="0">
                <a:solidFill>
                  <a:srgbClr val="3333FF"/>
                </a:solidFill>
              </a:rPr>
              <a:pPr/>
              <a:t>9</a:t>
            </a:fld>
            <a:endParaRPr lang="en-US" sz="1100" dirty="0">
              <a:solidFill>
                <a:srgbClr val="3333FF"/>
              </a:solidFill>
            </a:endParaRPr>
          </a:p>
        </p:txBody>
      </p:sp>
      <p:sp>
        <p:nvSpPr>
          <p:cNvPr id="11" name="Footer Placeholder 8"/>
          <p:cNvSpPr>
            <a:spLocks noGrp="1"/>
          </p:cNvSpPr>
          <p:nvPr>
            <p:ph type="ftr" sz="quarter" idx="11"/>
          </p:nvPr>
        </p:nvSpPr>
        <p:spPr>
          <a:xfrm>
            <a:off x="3124200" y="6453336"/>
            <a:ext cx="2895600" cy="216000"/>
          </a:xfrm>
        </p:spPr>
        <p:txBody>
          <a:bodyPr/>
          <a:lstStyle/>
          <a:p>
            <a:r>
              <a:rPr lang="en-US" sz="1100" smtClean="0">
                <a:solidFill>
                  <a:srgbClr val="3333FF"/>
                </a:solidFill>
              </a:rPr>
              <a:t>Trends in FMIS Development</a:t>
            </a:r>
            <a:endParaRPr lang="en-US" sz="1100" dirty="0">
              <a:solidFill>
                <a:srgbClr val="3333FF"/>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 name="Text Box 58"/>
          <p:cNvSpPr txBox="1">
            <a:spLocks noChangeArrowheads="1"/>
          </p:cNvSpPr>
          <p:nvPr/>
        </p:nvSpPr>
        <p:spPr bwMode="auto">
          <a:xfrm>
            <a:off x="273050" y="697675"/>
            <a:ext cx="8778875" cy="184666"/>
          </a:xfrm>
          <a:prstGeom prst="rect">
            <a:avLst/>
          </a:prstGeom>
          <a:noFill/>
          <a:ln w="9525">
            <a:noFill/>
            <a:miter lim="800000"/>
            <a:headEnd/>
            <a:tailEnd/>
          </a:ln>
        </p:spPr>
        <p:txBody>
          <a:bodyPr lIns="0" tIns="0" rIns="0" bIns="0">
            <a:spAutoFit/>
          </a:bodyPr>
          <a:lstStyle/>
          <a:p>
            <a:r>
              <a:rPr lang="en-US" sz="1200" b="1" dirty="0" smtClean="0">
                <a:solidFill>
                  <a:srgbClr val="FF0000"/>
                </a:solidFill>
                <a:latin typeface="Trebuchet MS" pitchFamily="34" charset="0"/>
              </a:rPr>
              <a:t>FMIS </a:t>
            </a:r>
            <a:r>
              <a:rPr lang="en-US" sz="1200" b="1" dirty="0">
                <a:solidFill>
                  <a:srgbClr val="FF0000"/>
                </a:solidFill>
                <a:latin typeface="Trebuchet MS" pitchFamily="34" charset="0"/>
              </a:rPr>
              <a:t>Development </a:t>
            </a:r>
            <a:r>
              <a:rPr lang="en-US" sz="1200" b="1" dirty="0" smtClean="0">
                <a:solidFill>
                  <a:srgbClr val="FF0000"/>
                </a:solidFill>
                <a:latin typeface="Trebuchet MS" pitchFamily="34" charset="0"/>
              </a:rPr>
              <a:t>Methodology                               </a:t>
            </a:r>
            <a:r>
              <a:rPr lang="en-US" sz="1100" b="1" dirty="0" smtClean="0">
                <a:solidFill>
                  <a:srgbClr val="000099"/>
                </a:solidFill>
                <a:latin typeface="Trebuchet MS" pitchFamily="34" charset="0"/>
              </a:rPr>
              <a:t>Years</a:t>
            </a:r>
            <a:r>
              <a:rPr lang="en-US" sz="1100" dirty="0" smtClean="0">
                <a:solidFill>
                  <a:srgbClr val="000099"/>
                </a:solidFill>
                <a:latin typeface="Trebuchet MS" pitchFamily="34" charset="0"/>
              </a:rPr>
              <a:t>  &gt;  </a:t>
            </a:r>
            <a:r>
              <a:rPr lang="en-US" sz="1100" b="1" dirty="0" smtClean="0">
                <a:solidFill>
                  <a:srgbClr val="000099"/>
                </a:solidFill>
                <a:latin typeface="Trebuchet MS" pitchFamily="34" charset="0"/>
              </a:rPr>
              <a:t>0        </a:t>
            </a:r>
            <a:r>
              <a:rPr lang="en-US" sz="1100" b="1" dirty="0">
                <a:solidFill>
                  <a:srgbClr val="000099"/>
                </a:solidFill>
                <a:latin typeface="Trebuchet MS" pitchFamily="34" charset="0"/>
              </a:rPr>
              <a:t>1  </a:t>
            </a:r>
            <a:r>
              <a:rPr lang="en-US" sz="1100" b="1" dirty="0" smtClean="0">
                <a:solidFill>
                  <a:srgbClr val="000099"/>
                </a:solidFill>
                <a:latin typeface="Trebuchet MS" pitchFamily="34" charset="0"/>
              </a:rPr>
              <a:t>      </a:t>
            </a:r>
            <a:r>
              <a:rPr lang="en-US" sz="1100" b="1" dirty="0">
                <a:solidFill>
                  <a:srgbClr val="000099"/>
                </a:solidFill>
                <a:latin typeface="Trebuchet MS" pitchFamily="34" charset="0"/>
              </a:rPr>
              <a:t>2     </a:t>
            </a:r>
            <a:r>
              <a:rPr lang="en-US" sz="1100" b="1" dirty="0" smtClean="0">
                <a:solidFill>
                  <a:srgbClr val="000099"/>
                </a:solidFill>
                <a:latin typeface="Trebuchet MS" pitchFamily="34" charset="0"/>
              </a:rPr>
              <a:t>   </a:t>
            </a:r>
            <a:r>
              <a:rPr lang="en-US" sz="1100" b="1" dirty="0">
                <a:solidFill>
                  <a:srgbClr val="000099"/>
                </a:solidFill>
                <a:latin typeface="Trebuchet MS" pitchFamily="34" charset="0"/>
              </a:rPr>
              <a:t>3      </a:t>
            </a:r>
            <a:r>
              <a:rPr lang="en-US" sz="1100" b="1" dirty="0" smtClean="0">
                <a:solidFill>
                  <a:srgbClr val="000099"/>
                </a:solidFill>
                <a:latin typeface="Trebuchet MS" pitchFamily="34" charset="0"/>
              </a:rPr>
              <a:t>  </a:t>
            </a:r>
            <a:r>
              <a:rPr lang="en-US" sz="1100" b="1" dirty="0">
                <a:solidFill>
                  <a:srgbClr val="000099"/>
                </a:solidFill>
                <a:latin typeface="Trebuchet MS" pitchFamily="34" charset="0"/>
              </a:rPr>
              <a:t>4       </a:t>
            </a:r>
            <a:r>
              <a:rPr lang="en-US" sz="1100" b="1" dirty="0" smtClean="0">
                <a:solidFill>
                  <a:srgbClr val="000099"/>
                </a:solidFill>
                <a:latin typeface="Trebuchet MS" pitchFamily="34" charset="0"/>
              </a:rPr>
              <a:t> </a:t>
            </a:r>
            <a:r>
              <a:rPr lang="en-US" sz="1100" b="1" dirty="0">
                <a:solidFill>
                  <a:srgbClr val="000099"/>
                </a:solidFill>
                <a:latin typeface="Trebuchet MS" pitchFamily="34" charset="0"/>
              </a:rPr>
              <a:t>5     </a:t>
            </a:r>
            <a:r>
              <a:rPr lang="en-US" sz="1100" b="1" dirty="0" smtClean="0">
                <a:solidFill>
                  <a:srgbClr val="000099"/>
                </a:solidFill>
                <a:latin typeface="Trebuchet MS" pitchFamily="34" charset="0"/>
              </a:rPr>
              <a:t>   </a:t>
            </a:r>
            <a:r>
              <a:rPr lang="en-US" sz="1100" b="1" dirty="0">
                <a:solidFill>
                  <a:srgbClr val="000099"/>
                </a:solidFill>
                <a:latin typeface="Trebuchet MS" pitchFamily="34" charset="0"/>
              </a:rPr>
              <a:t>6    </a:t>
            </a:r>
            <a:r>
              <a:rPr lang="en-US" sz="1100" b="1" dirty="0" smtClean="0">
                <a:solidFill>
                  <a:srgbClr val="000099"/>
                </a:solidFill>
                <a:latin typeface="Trebuchet MS" pitchFamily="34" charset="0"/>
              </a:rPr>
              <a:t>    </a:t>
            </a:r>
            <a:r>
              <a:rPr lang="en-US" sz="1100" b="1" dirty="0">
                <a:solidFill>
                  <a:srgbClr val="000099"/>
                </a:solidFill>
                <a:latin typeface="Trebuchet MS" pitchFamily="34" charset="0"/>
              </a:rPr>
              <a:t>7    </a:t>
            </a:r>
            <a:r>
              <a:rPr lang="en-US" sz="1100" b="1" dirty="0" smtClean="0">
                <a:solidFill>
                  <a:srgbClr val="000099"/>
                </a:solidFill>
                <a:latin typeface="Trebuchet MS" pitchFamily="34" charset="0"/>
              </a:rPr>
              <a:t>    </a:t>
            </a:r>
            <a:r>
              <a:rPr lang="en-US" sz="1100" b="1" dirty="0">
                <a:solidFill>
                  <a:srgbClr val="000099"/>
                </a:solidFill>
                <a:latin typeface="Trebuchet MS" pitchFamily="34" charset="0"/>
              </a:rPr>
              <a:t>8     </a:t>
            </a:r>
            <a:r>
              <a:rPr lang="en-US" sz="1100" b="1" dirty="0" smtClean="0">
                <a:solidFill>
                  <a:srgbClr val="000099"/>
                </a:solidFill>
                <a:latin typeface="Trebuchet MS" pitchFamily="34" charset="0"/>
              </a:rPr>
              <a:t>   </a:t>
            </a:r>
            <a:r>
              <a:rPr lang="en-US" sz="1100" b="1" dirty="0">
                <a:solidFill>
                  <a:srgbClr val="000099"/>
                </a:solidFill>
                <a:latin typeface="Trebuchet MS" pitchFamily="34" charset="0"/>
              </a:rPr>
              <a:t>9     </a:t>
            </a:r>
            <a:r>
              <a:rPr lang="en-US" sz="1100" b="1" dirty="0" smtClean="0">
                <a:solidFill>
                  <a:srgbClr val="000099"/>
                </a:solidFill>
                <a:latin typeface="Trebuchet MS" pitchFamily="34" charset="0"/>
              </a:rPr>
              <a:t>  </a:t>
            </a:r>
            <a:r>
              <a:rPr lang="en-US" sz="1100" b="1" dirty="0">
                <a:solidFill>
                  <a:srgbClr val="000099"/>
                </a:solidFill>
                <a:latin typeface="Trebuchet MS" pitchFamily="34" charset="0"/>
              </a:rPr>
              <a:t>10</a:t>
            </a:r>
          </a:p>
        </p:txBody>
      </p:sp>
      <p:sp>
        <p:nvSpPr>
          <p:cNvPr id="136" name="Line 65"/>
          <p:cNvSpPr>
            <a:spLocks noChangeShapeType="1"/>
          </p:cNvSpPr>
          <p:nvPr/>
        </p:nvSpPr>
        <p:spPr bwMode="auto">
          <a:xfrm>
            <a:off x="5025015" y="914525"/>
            <a:ext cx="0" cy="5220000"/>
          </a:xfrm>
          <a:prstGeom prst="line">
            <a:avLst/>
          </a:prstGeom>
          <a:noFill/>
          <a:ln w="9525">
            <a:solidFill>
              <a:schemeClr val="hlink"/>
            </a:solidFill>
            <a:round/>
            <a:headEnd/>
            <a:tailEnd/>
          </a:ln>
        </p:spPr>
        <p:txBody>
          <a:bodyPr wrap="none" anchor="ctr"/>
          <a:lstStyle/>
          <a:p>
            <a:endParaRPr lang="en-US"/>
          </a:p>
        </p:txBody>
      </p:sp>
      <p:sp>
        <p:nvSpPr>
          <p:cNvPr id="137" name="Line 67"/>
          <p:cNvSpPr>
            <a:spLocks noChangeShapeType="1"/>
          </p:cNvSpPr>
          <p:nvPr/>
        </p:nvSpPr>
        <p:spPr bwMode="auto">
          <a:xfrm>
            <a:off x="5457280" y="914525"/>
            <a:ext cx="0" cy="5220000"/>
          </a:xfrm>
          <a:prstGeom prst="line">
            <a:avLst/>
          </a:prstGeom>
          <a:noFill/>
          <a:ln w="9525">
            <a:solidFill>
              <a:schemeClr val="hlink"/>
            </a:solidFill>
            <a:round/>
            <a:headEnd/>
            <a:tailEnd/>
          </a:ln>
        </p:spPr>
        <p:txBody>
          <a:bodyPr wrap="none" anchor="ctr"/>
          <a:lstStyle/>
          <a:p>
            <a:endParaRPr lang="en-US"/>
          </a:p>
        </p:txBody>
      </p:sp>
      <p:sp>
        <p:nvSpPr>
          <p:cNvPr id="138" name="Line 68"/>
          <p:cNvSpPr>
            <a:spLocks noChangeShapeType="1"/>
          </p:cNvSpPr>
          <p:nvPr/>
        </p:nvSpPr>
        <p:spPr bwMode="auto">
          <a:xfrm>
            <a:off x="5889545" y="916113"/>
            <a:ext cx="0" cy="5220000"/>
          </a:xfrm>
          <a:prstGeom prst="line">
            <a:avLst/>
          </a:prstGeom>
          <a:noFill/>
          <a:ln w="9525">
            <a:solidFill>
              <a:schemeClr val="hlink"/>
            </a:solidFill>
            <a:round/>
            <a:headEnd/>
            <a:tailEnd/>
          </a:ln>
        </p:spPr>
        <p:txBody>
          <a:bodyPr wrap="none" anchor="ctr"/>
          <a:lstStyle/>
          <a:p>
            <a:endParaRPr lang="en-US"/>
          </a:p>
        </p:txBody>
      </p:sp>
      <p:sp>
        <p:nvSpPr>
          <p:cNvPr id="139" name="Line 70"/>
          <p:cNvSpPr>
            <a:spLocks noChangeShapeType="1"/>
          </p:cNvSpPr>
          <p:nvPr/>
        </p:nvSpPr>
        <p:spPr bwMode="auto">
          <a:xfrm>
            <a:off x="6321810" y="916113"/>
            <a:ext cx="0" cy="5220000"/>
          </a:xfrm>
          <a:prstGeom prst="line">
            <a:avLst/>
          </a:prstGeom>
          <a:noFill/>
          <a:ln w="9525">
            <a:solidFill>
              <a:schemeClr val="hlink"/>
            </a:solidFill>
            <a:round/>
            <a:headEnd/>
            <a:tailEnd/>
          </a:ln>
        </p:spPr>
        <p:txBody>
          <a:bodyPr wrap="none" anchor="ctr"/>
          <a:lstStyle/>
          <a:p>
            <a:endParaRPr lang="en-US"/>
          </a:p>
        </p:txBody>
      </p:sp>
      <p:sp>
        <p:nvSpPr>
          <p:cNvPr id="140" name="Line 72"/>
          <p:cNvSpPr>
            <a:spLocks noChangeShapeType="1"/>
          </p:cNvSpPr>
          <p:nvPr/>
        </p:nvSpPr>
        <p:spPr bwMode="auto">
          <a:xfrm>
            <a:off x="6754075" y="912938"/>
            <a:ext cx="0" cy="5220000"/>
          </a:xfrm>
          <a:prstGeom prst="line">
            <a:avLst/>
          </a:prstGeom>
          <a:noFill/>
          <a:ln w="9525">
            <a:solidFill>
              <a:schemeClr val="hlink"/>
            </a:solidFill>
            <a:round/>
            <a:headEnd/>
            <a:tailEnd/>
          </a:ln>
        </p:spPr>
        <p:txBody>
          <a:bodyPr wrap="none" anchor="ctr"/>
          <a:lstStyle/>
          <a:p>
            <a:endParaRPr lang="en-US"/>
          </a:p>
        </p:txBody>
      </p:sp>
      <p:sp>
        <p:nvSpPr>
          <p:cNvPr id="141" name="Line 73"/>
          <p:cNvSpPr>
            <a:spLocks noChangeShapeType="1"/>
          </p:cNvSpPr>
          <p:nvPr/>
        </p:nvSpPr>
        <p:spPr bwMode="auto">
          <a:xfrm>
            <a:off x="7186340" y="912938"/>
            <a:ext cx="0" cy="5220000"/>
          </a:xfrm>
          <a:prstGeom prst="line">
            <a:avLst/>
          </a:prstGeom>
          <a:noFill/>
          <a:ln w="9525">
            <a:solidFill>
              <a:schemeClr val="hlink"/>
            </a:solidFill>
            <a:round/>
            <a:headEnd/>
            <a:tailEnd/>
          </a:ln>
        </p:spPr>
        <p:txBody>
          <a:bodyPr wrap="none" anchor="ctr"/>
          <a:lstStyle/>
          <a:p>
            <a:endParaRPr lang="en-US"/>
          </a:p>
        </p:txBody>
      </p:sp>
      <p:sp>
        <p:nvSpPr>
          <p:cNvPr id="142" name="Line 75"/>
          <p:cNvSpPr>
            <a:spLocks noChangeShapeType="1"/>
          </p:cNvSpPr>
          <p:nvPr/>
        </p:nvSpPr>
        <p:spPr bwMode="auto">
          <a:xfrm>
            <a:off x="7618605" y="912938"/>
            <a:ext cx="0" cy="5220000"/>
          </a:xfrm>
          <a:prstGeom prst="line">
            <a:avLst/>
          </a:prstGeom>
          <a:noFill/>
          <a:ln w="9525">
            <a:solidFill>
              <a:schemeClr val="hlink"/>
            </a:solidFill>
            <a:round/>
            <a:headEnd/>
            <a:tailEnd/>
          </a:ln>
        </p:spPr>
        <p:txBody>
          <a:bodyPr wrap="none" anchor="ctr"/>
          <a:lstStyle/>
          <a:p>
            <a:endParaRPr lang="en-US"/>
          </a:p>
        </p:txBody>
      </p:sp>
      <p:sp>
        <p:nvSpPr>
          <p:cNvPr id="143" name="Line 76"/>
          <p:cNvSpPr>
            <a:spLocks noChangeShapeType="1"/>
          </p:cNvSpPr>
          <p:nvPr/>
        </p:nvSpPr>
        <p:spPr bwMode="auto">
          <a:xfrm>
            <a:off x="8050870" y="914525"/>
            <a:ext cx="0" cy="5220000"/>
          </a:xfrm>
          <a:prstGeom prst="line">
            <a:avLst/>
          </a:prstGeom>
          <a:noFill/>
          <a:ln w="9525">
            <a:solidFill>
              <a:schemeClr val="hlink"/>
            </a:solidFill>
            <a:round/>
            <a:headEnd/>
            <a:tailEnd/>
          </a:ln>
        </p:spPr>
        <p:txBody>
          <a:bodyPr wrap="none" anchor="ctr"/>
          <a:lstStyle/>
          <a:p>
            <a:endParaRPr lang="en-US"/>
          </a:p>
        </p:txBody>
      </p:sp>
      <p:sp>
        <p:nvSpPr>
          <p:cNvPr id="144" name="Line 78"/>
          <p:cNvSpPr>
            <a:spLocks noChangeShapeType="1"/>
          </p:cNvSpPr>
          <p:nvPr/>
        </p:nvSpPr>
        <p:spPr bwMode="auto">
          <a:xfrm>
            <a:off x="8483135" y="914525"/>
            <a:ext cx="0" cy="5220000"/>
          </a:xfrm>
          <a:prstGeom prst="line">
            <a:avLst/>
          </a:prstGeom>
          <a:noFill/>
          <a:ln w="9525">
            <a:solidFill>
              <a:schemeClr val="hlink"/>
            </a:solidFill>
            <a:round/>
            <a:headEnd/>
            <a:tailEnd/>
          </a:ln>
        </p:spPr>
        <p:txBody>
          <a:bodyPr wrap="none" anchor="ctr"/>
          <a:lstStyle/>
          <a:p>
            <a:endParaRPr lang="en-US"/>
          </a:p>
        </p:txBody>
      </p:sp>
      <p:sp>
        <p:nvSpPr>
          <p:cNvPr id="145" name="Line 79"/>
          <p:cNvSpPr>
            <a:spLocks noChangeShapeType="1"/>
          </p:cNvSpPr>
          <p:nvPr/>
        </p:nvSpPr>
        <p:spPr bwMode="auto">
          <a:xfrm>
            <a:off x="8915400" y="914525"/>
            <a:ext cx="0" cy="5220000"/>
          </a:xfrm>
          <a:prstGeom prst="line">
            <a:avLst/>
          </a:prstGeom>
          <a:noFill/>
          <a:ln w="9525">
            <a:solidFill>
              <a:schemeClr val="hlink"/>
            </a:solidFill>
            <a:round/>
            <a:headEnd/>
            <a:tailEnd/>
          </a:ln>
        </p:spPr>
        <p:txBody>
          <a:bodyPr wrap="none" anchor="ctr"/>
          <a:lstStyle/>
          <a:p>
            <a:endParaRPr lang="en-US"/>
          </a:p>
        </p:txBody>
      </p:sp>
      <p:sp>
        <p:nvSpPr>
          <p:cNvPr id="146" name="Text Box 80"/>
          <p:cNvSpPr txBox="1">
            <a:spLocks noChangeArrowheads="1"/>
          </p:cNvSpPr>
          <p:nvPr/>
        </p:nvSpPr>
        <p:spPr bwMode="auto">
          <a:xfrm>
            <a:off x="2196925" y="1692000"/>
            <a:ext cx="2340000" cy="180000"/>
          </a:xfrm>
          <a:prstGeom prst="rect">
            <a:avLst/>
          </a:prstGeom>
          <a:noFill/>
          <a:ln w="9525">
            <a:noFill/>
            <a:miter lim="800000"/>
            <a:headEnd/>
            <a:tailEnd/>
          </a:ln>
        </p:spPr>
        <p:txBody>
          <a:bodyPr lIns="0" tIns="0" rIns="0" bIns="0"/>
          <a:lstStyle/>
          <a:p>
            <a:pPr>
              <a:buFont typeface="Arial" pitchFamily="34" charset="0"/>
              <a:buChar char="•"/>
              <a:tabLst>
                <a:tab pos="1028700" algn="l"/>
                <a:tab pos="2628900" algn="l"/>
              </a:tabLst>
            </a:pPr>
            <a:r>
              <a:rPr lang="en-US" sz="1000" b="1" dirty="0" smtClean="0">
                <a:solidFill>
                  <a:srgbClr val="0000FF"/>
                </a:solidFill>
                <a:latin typeface="Trebuchet MS" pitchFamily="34" charset="0"/>
              </a:rPr>
              <a:t>  Advisory </a:t>
            </a:r>
            <a:r>
              <a:rPr lang="en-US" sz="1000" b="1" dirty="0">
                <a:solidFill>
                  <a:srgbClr val="0000FF"/>
                </a:solidFill>
                <a:latin typeface="Trebuchet MS" pitchFamily="34" charset="0"/>
              </a:rPr>
              <a:t>support for </a:t>
            </a:r>
            <a:r>
              <a:rPr lang="en-US" sz="1000" b="1" dirty="0" err="1">
                <a:solidFill>
                  <a:srgbClr val="0000FF"/>
                </a:solidFill>
                <a:latin typeface="Trebuchet MS" pitchFamily="34" charset="0"/>
              </a:rPr>
              <a:t>PFM</a:t>
            </a:r>
            <a:r>
              <a:rPr lang="en-US" sz="1000" b="1" dirty="0">
                <a:solidFill>
                  <a:srgbClr val="0000FF"/>
                </a:solidFill>
                <a:latin typeface="Trebuchet MS" pitchFamily="34" charset="0"/>
              </a:rPr>
              <a:t> reforms</a:t>
            </a:r>
            <a:endParaRPr lang="en-US" sz="1000" dirty="0">
              <a:solidFill>
                <a:srgbClr val="0000FF"/>
              </a:solidFill>
              <a:latin typeface="Trebuchet MS" pitchFamily="34" charset="0"/>
            </a:endParaRPr>
          </a:p>
        </p:txBody>
      </p:sp>
      <p:sp>
        <p:nvSpPr>
          <p:cNvPr id="147" name="Text Box 84"/>
          <p:cNvSpPr txBox="1">
            <a:spLocks noChangeArrowheads="1"/>
          </p:cNvSpPr>
          <p:nvPr/>
        </p:nvSpPr>
        <p:spPr bwMode="auto">
          <a:xfrm>
            <a:off x="2196925" y="2948174"/>
            <a:ext cx="2340000" cy="180000"/>
          </a:xfrm>
          <a:prstGeom prst="rect">
            <a:avLst/>
          </a:prstGeom>
          <a:noFill/>
          <a:ln w="9525">
            <a:noFill/>
            <a:miter lim="800000"/>
            <a:headEnd/>
            <a:tailEnd/>
          </a:ln>
        </p:spPr>
        <p:txBody>
          <a:bodyPr lIns="0" tIns="0" rIns="0" bIns="0"/>
          <a:lstStyle/>
          <a:p>
            <a:pPr>
              <a:buFont typeface="Arial" pitchFamily="34" charset="0"/>
              <a:buChar char="•"/>
              <a:tabLst>
                <a:tab pos="1028700" algn="l"/>
                <a:tab pos="2628900" algn="l"/>
              </a:tabLst>
            </a:pPr>
            <a:r>
              <a:rPr lang="en-US" sz="1000" b="1" dirty="0" smtClean="0">
                <a:solidFill>
                  <a:srgbClr val="0000FF"/>
                </a:solidFill>
                <a:latin typeface="Trebuchet MS" pitchFamily="34" charset="0"/>
              </a:rPr>
              <a:t>  Assess </a:t>
            </a:r>
            <a:r>
              <a:rPr lang="en-US" sz="1000" b="1" dirty="0">
                <a:solidFill>
                  <a:srgbClr val="0000FF"/>
                </a:solidFill>
                <a:latin typeface="Trebuchet MS" pitchFamily="34" charset="0"/>
              </a:rPr>
              <a:t>existing ICT skills </a:t>
            </a:r>
            <a:r>
              <a:rPr lang="en-US" sz="1000" b="1" dirty="0" smtClean="0">
                <a:solidFill>
                  <a:srgbClr val="0000FF"/>
                </a:solidFill>
                <a:latin typeface="Trebuchet MS" pitchFamily="34" charset="0"/>
              </a:rPr>
              <a:t>&amp; </a:t>
            </a:r>
            <a:r>
              <a:rPr lang="en-US" sz="1000" b="1" dirty="0">
                <a:solidFill>
                  <a:srgbClr val="0000FF"/>
                </a:solidFill>
                <a:latin typeface="Trebuchet MS" pitchFamily="34" charset="0"/>
              </a:rPr>
              <a:t>resources</a:t>
            </a:r>
            <a:endParaRPr lang="en-US" sz="1000" dirty="0">
              <a:solidFill>
                <a:srgbClr val="0000FF"/>
              </a:solidFill>
              <a:latin typeface="Trebuchet MS" pitchFamily="34" charset="0"/>
            </a:endParaRPr>
          </a:p>
        </p:txBody>
      </p:sp>
      <p:sp>
        <p:nvSpPr>
          <p:cNvPr id="148" name="Text Box 90"/>
          <p:cNvSpPr txBox="1">
            <a:spLocks noChangeArrowheads="1"/>
          </p:cNvSpPr>
          <p:nvPr/>
        </p:nvSpPr>
        <p:spPr bwMode="auto">
          <a:xfrm>
            <a:off x="136525" y="1005013"/>
            <a:ext cx="4320000" cy="182562"/>
          </a:xfrm>
          <a:prstGeom prst="rect">
            <a:avLst/>
          </a:prstGeom>
          <a:noFill/>
          <a:ln w="9525">
            <a:noFill/>
            <a:miter lim="800000"/>
            <a:headEnd/>
            <a:tailEnd/>
          </a:ln>
        </p:spPr>
        <p:txBody>
          <a:bodyPr lIns="0" tIns="0" rIns="0" bIns="0"/>
          <a:lstStyle/>
          <a:p>
            <a:pPr>
              <a:tabLst>
                <a:tab pos="1028700" algn="l"/>
                <a:tab pos="2628900" algn="l"/>
              </a:tabLst>
            </a:pPr>
            <a:r>
              <a:rPr lang="en-US" sz="1000" b="1" dirty="0">
                <a:solidFill>
                  <a:srgbClr val="000099"/>
                </a:solidFill>
                <a:latin typeface="Trebuchet MS" pitchFamily="34" charset="0"/>
              </a:rPr>
              <a:t>1. Identify </a:t>
            </a:r>
            <a:r>
              <a:rPr lang="en-US" sz="1000" b="1" dirty="0" smtClean="0">
                <a:solidFill>
                  <a:srgbClr val="000099"/>
                </a:solidFill>
                <a:latin typeface="Trebuchet MS" pitchFamily="34" charset="0"/>
              </a:rPr>
              <a:t>the </a:t>
            </a:r>
            <a:r>
              <a:rPr lang="en-US" sz="1000" b="1" dirty="0" err="1" smtClean="0">
                <a:solidFill>
                  <a:srgbClr val="000099"/>
                </a:solidFill>
                <a:latin typeface="Trebuchet MS" pitchFamily="34" charset="0"/>
              </a:rPr>
              <a:t>PFM</a:t>
            </a:r>
            <a:r>
              <a:rPr lang="en-US" sz="1000" b="1" dirty="0" smtClean="0">
                <a:solidFill>
                  <a:srgbClr val="000099"/>
                </a:solidFill>
                <a:latin typeface="Trebuchet MS" pitchFamily="34" charset="0"/>
              </a:rPr>
              <a:t> </a:t>
            </a:r>
            <a:r>
              <a:rPr lang="en-US" sz="1000" b="1" dirty="0">
                <a:solidFill>
                  <a:srgbClr val="000099"/>
                </a:solidFill>
                <a:latin typeface="Trebuchet MS" pitchFamily="34" charset="0"/>
              </a:rPr>
              <a:t>reform </a:t>
            </a:r>
            <a:r>
              <a:rPr lang="en-US" sz="1000" b="1" dirty="0" smtClean="0">
                <a:solidFill>
                  <a:srgbClr val="000099"/>
                </a:solidFill>
                <a:latin typeface="Trebuchet MS" pitchFamily="34" charset="0"/>
              </a:rPr>
              <a:t>needs of the government   (What? Why?)</a:t>
            </a:r>
            <a:endParaRPr lang="en-US" sz="1000" dirty="0">
              <a:solidFill>
                <a:srgbClr val="000099"/>
              </a:solidFill>
              <a:latin typeface="Trebuchet MS" pitchFamily="34" charset="0"/>
            </a:endParaRPr>
          </a:p>
        </p:txBody>
      </p:sp>
      <p:sp>
        <p:nvSpPr>
          <p:cNvPr id="149" name="Text Box 94"/>
          <p:cNvSpPr txBox="1">
            <a:spLocks noChangeArrowheads="1"/>
          </p:cNvSpPr>
          <p:nvPr/>
        </p:nvSpPr>
        <p:spPr bwMode="auto">
          <a:xfrm>
            <a:off x="2196925" y="1245488"/>
            <a:ext cx="2340000" cy="180000"/>
          </a:xfrm>
          <a:prstGeom prst="rect">
            <a:avLst/>
          </a:prstGeom>
          <a:noFill/>
          <a:ln w="9525">
            <a:noFill/>
            <a:miter lim="800000"/>
            <a:headEnd/>
            <a:tailEnd/>
          </a:ln>
        </p:spPr>
        <p:txBody>
          <a:bodyPr lIns="0" tIns="0" rIns="0" bIns="0"/>
          <a:lstStyle/>
          <a:p>
            <a:pPr>
              <a:buFont typeface="Arial" pitchFamily="34" charset="0"/>
              <a:buChar char="•"/>
              <a:tabLst>
                <a:tab pos="1028700" algn="l"/>
                <a:tab pos="2628900" algn="l"/>
              </a:tabLst>
            </a:pPr>
            <a:r>
              <a:rPr lang="en-US" sz="1000" b="1" dirty="0" smtClean="0">
                <a:solidFill>
                  <a:srgbClr val="0000FF"/>
                </a:solidFill>
                <a:latin typeface="Trebuchet MS" pitchFamily="34" charset="0"/>
              </a:rPr>
              <a:t>  Assess </a:t>
            </a:r>
            <a:r>
              <a:rPr lang="en-US" sz="1000" b="1" dirty="0" err="1" smtClean="0">
                <a:solidFill>
                  <a:srgbClr val="0000FF"/>
                </a:solidFill>
                <a:latin typeface="Trebuchet MS" pitchFamily="34" charset="0"/>
              </a:rPr>
              <a:t>PFM</a:t>
            </a:r>
            <a:r>
              <a:rPr lang="en-US" sz="1000" b="1" dirty="0" smtClean="0">
                <a:solidFill>
                  <a:srgbClr val="0000FF"/>
                </a:solidFill>
                <a:latin typeface="Trebuchet MS" pitchFamily="34" charset="0"/>
              </a:rPr>
              <a:t> </a:t>
            </a:r>
            <a:r>
              <a:rPr lang="en-US" sz="1000" b="1" dirty="0">
                <a:solidFill>
                  <a:srgbClr val="0000FF"/>
                </a:solidFill>
                <a:latin typeface="Trebuchet MS" pitchFamily="34" charset="0"/>
              </a:rPr>
              <a:t>capacity &amp; practices</a:t>
            </a:r>
            <a:endParaRPr lang="en-US" sz="1000" dirty="0">
              <a:solidFill>
                <a:srgbClr val="0000FF"/>
              </a:solidFill>
              <a:latin typeface="Trebuchet MS" pitchFamily="34" charset="0"/>
            </a:endParaRPr>
          </a:p>
        </p:txBody>
      </p:sp>
      <p:sp>
        <p:nvSpPr>
          <p:cNvPr id="150" name="Text Box 98"/>
          <p:cNvSpPr txBox="1">
            <a:spLocks noChangeArrowheads="1"/>
          </p:cNvSpPr>
          <p:nvPr/>
        </p:nvSpPr>
        <p:spPr bwMode="auto">
          <a:xfrm>
            <a:off x="2196925" y="2138512"/>
            <a:ext cx="2340000" cy="180000"/>
          </a:xfrm>
          <a:prstGeom prst="rect">
            <a:avLst/>
          </a:prstGeom>
          <a:noFill/>
          <a:ln w="9525">
            <a:noFill/>
            <a:miter lim="800000"/>
            <a:headEnd/>
            <a:tailEnd/>
          </a:ln>
        </p:spPr>
        <p:txBody>
          <a:bodyPr lIns="0" tIns="0" rIns="0" bIns="0"/>
          <a:lstStyle/>
          <a:p>
            <a:pPr>
              <a:buFont typeface="Arial" pitchFamily="34" charset="0"/>
              <a:buChar char="•"/>
              <a:tabLst>
                <a:tab pos="1028700" algn="l"/>
                <a:tab pos="2628900" algn="l"/>
              </a:tabLst>
            </a:pPr>
            <a:r>
              <a:rPr lang="en-US" sz="1000" b="1" dirty="0" smtClean="0">
                <a:solidFill>
                  <a:srgbClr val="0000FF"/>
                </a:solidFill>
                <a:latin typeface="Trebuchet MS" pitchFamily="34" charset="0"/>
              </a:rPr>
              <a:t>  Assistance </a:t>
            </a:r>
            <a:r>
              <a:rPr lang="en-US" sz="1000" b="1" dirty="0">
                <a:solidFill>
                  <a:srgbClr val="0000FF"/>
                </a:solidFill>
                <a:latin typeface="Trebuchet MS" pitchFamily="34" charset="0"/>
              </a:rPr>
              <a:t>in </a:t>
            </a:r>
            <a:r>
              <a:rPr lang="en-US" sz="1000" b="1" dirty="0" err="1">
                <a:solidFill>
                  <a:srgbClr val="0000FF"/>
                </a:solidFill>
                <a:latin typeface="Trebuchet MS" pitchFamily="34" charset="0"/>
              </a:rPr>
              <a:t>PFM</a:t>
            </a:r>
            <a:r>
              <a:rPr lang="en-US" sz="1000" b="1" dirty="0">
                <a:solidFill>
                  <a:srgbClr val="0000FF"/>
                </a:solidFill>
                <a:latin typeface="Trebuchet MS" pitchFamily="34" charset="0"/>
              </a:rPr>
              <a:t> capacity building</a:t>
            </a:r>
            <a:endParaRPr lang="en-US" sz="1000" dirty="0">
              <a:solidFill>
                <a:srgbClr val="0000FF"/>
              </a:solidFill>
              <a:latin typeface="Trebuchet MS" pitchFamily="34" charset="0"/>
            </a:endParaRPr>
          </a:p>
        </p:txBody>
      </p:sp>
      <p:sp>
        <p:nvSpPr>
          <p:cNvPr id="151" name="Text Box 101"/>
          <p:cNvSpPr txBox="1">
            <a:spLocks noChangeArrowheads="1"/>
          </p:cNvSpPr>
          <p:nvPr/>
        </p:nvSpPr>
        <p:spPr bwMode="auto">
          <a:xfrm>
            <a:off x="2196925" y="3632189"/>
            <a:ext cx="2340000" cy="180000"/>
          </a:xfrm>
          <a:prstGeom prst="rect">
            <a:avLst/>
          </a:prstGeom>
          <a:noFill/>
          <a:ln w="9525">
            <a:noFill/>
            <a:miter lim="800000"/>
            <a:headEnd/>
            <a:tailEnd/>
          </a:ln>
        </p:spPr>
        <p:txBody>
          <a:bodyPr lIns="0" tIns="0" rIns="0" bIns="0"/>
          <a:lstStyle/>
          <a:p>
            <a:pPr>
              <a:buFont typeface="Arial" pitchFamily="34" charset="0"/>
              <a:buChar char="•"/>
              <a:tabLst>
                <a:tab pos="1028700" algn="l"/>
                <a:tab pos="2628900" algn="l"/>
              </a:tabLst>
            </a:pPr>
            <a:r>
              <a:rPr lang="en-US" sz="1000" b="1" dirty="0" smtClean="0">
                <a:solidFill>
                  <a:srgbClr val="FF0000"/>
                </a:solidFill>
                <a:latin typeface="Trebuchet MS" pitchFamily="34" charset="0"/>
              </a:rPr>
              <a:t>  Technical </a:t>
            </a:r>
            <a:r>
              <a:rPr lang="en-US" sz="1000" b="1" dirty="0">
                <a:solidFill>
                  <a:srgbClr val="FF0000"/>
                </a:solidFill>
                <a:latin typeface="Trebuchet MS" pitchFamily="34" charset="0"/>
              </a:rPr>
              <a:t>Specifications  [ </a:t>
            </a:r>
            <a:r>
              <a:rPr lang="en-US" sz="1000" b="1" dirty="0" err="1">
                <a:solidFill>
                  <a:srgbClr val="FF0000"/>
                </a:solidFill>
                <a:latin typeface="Trebuchet MS" pitchFamily="34" charset="0"/>
              </a:rPr>
              <a:t>ICB</a:t>
            </a:r>
            <a:r>
              <a:rPr lang="en-US" sz="1000" b="1" dirty="0">
                <a:solidFill>
                  <a:srgbClr val="FF0000"/>
                </a:solidFill>
                <a:latin typeface="Trebuchet MS" pitchFamily="34" charset="0"/>
              </a:rPr>
              <a:t> docs ]</a:t>
            </a:r>
            <a:endParaRPr lang="en-US" sz="1000" dirty="0">
              <a:solidFill>
                <a:srgbClr val="FF0000"/>
              </a:solidFill>
              <a:latin typeface="Trebuchet MS" pitchFamily="34" charset="0"/>
            </a:endParaRPr>
          </a:p>
        </p:txBody>
      </p:sp>
      <p:sp>
        <p:nvSpPr>
          <p:cNvPr id="152" name="Text Box 104"/>
          <p:cNvSpPr txBox="1">
            <a:spLocks noChangeArrowheads="1"/>
          </p:cNvSpPr>
          <p:nvPr/>
        </p:nvSpPr>
        <p:spPr bwMode="auto">
          <a:xfrm>
            <a:off x="2196925" y="3176179"/>
            <a:ext cx="2340000" cy="180000"/>
          </a:xfrm>
          <a:prstGeom prst="rect">
            <a:avLst/>
          </a:prstGeom>
          <a:noFill/>
          <a:ln w="9525">
            <a:noFill/>
            <a:miter lim="800000"/>
            <a:headEnd/>
            <a:tailEnd/>
          </a:ln>
        </p:spPr>
        <p:txBody>
          <a:bodyPr lIns="0" tIns="0" rIns="0" bIns="0"/>
          <a:lstStyle/>
          <a:p>
            <a:pPr>
              <a:buFont typeface="Arial" pitchFamily="34" charset="0"/>
              <a:buChar char="•"/>
              <a:tabLst>
                <a:tab pos="1028700" algn="l"/>
                <a:tab pos="2628900" algn="l"/>
              </a:tabLst>
            </a:pPr>
            <a:r>
              <a:rPr lang="en-US" sz="1000" b="1" dirty="0" smtClean="0">
                <a:solidFill>
                  <a:srgbClr val="0000FF"/>
                </a:solidFill>
                <a:latin typeface="Trebuchet MS" pitchFamily="34" charset="0"/>
              </a:rPr>
              <a:t>  Develop </a:t>
            </a:r>
            <a:r>
              <a:rPr lang="en-US" sz="1000" b="1" dirty="0" err="1">
                <a:solidFill>
                  <a:srgbClr val="FF0000"/>
                </a:solidFill>
                <a:latin typeface="Trebuchet MS" pitchFamily="34" charset="0"/>
              </a:rPr>
              <a:t>ICT</a:t>
            </a:r>
            <a:r>
              <a:rPr lang="en-US" sz="1000" b="1" dirty="0">
                <a:solidFill>
                  <a:srgbClr val="FF0000"/>
                </a:solidFill>
                <a:latin typeface="Trebuchet MS" pitchFamily="34" charset="0"/>
              </a:rPr>
              <a:t>/e-Gov Strategy</a:t>
            </a:r>
            <a:endParaRPr lang="en-US" sz="1000" dirty="0">
              <a:solidFill>
                <a:srgbClr val="FF0000"/>
              </a:solidFill>
              <a:latin typeface="Trebuchet MS" pitchFamily="34" charset="0"/>
            </a:endParaRPr>
          </a:p>
        </p:txBody>
      </p:sp>
      <p:sp>
        <p:nvSpPr>
          <p:cNvPr id="153" name="Text Box 107"/>
          <p:cNvSpPr txBox="1">
            <a:spLocks noChangeArrowheads="1"/>
          </p:cNvSpPr>
          <p:nvPr/>
        </p:nvSpPr>
        <p:spPr bwMode="auto">
          <a:xfrm>
            <a:off x="2196925" y="3404184"/>
            <a:ext cx="2340000" cy="180000"/>
          </a:xfrm>
          <a:prstGeom prst="rect">
            <a:avLst/>
          </a:prstGeom>
          <a:noFill/>
          <a:ln w="9525">
            <a:noFill/>
            <a:miter lim="800000"/>
            <a:headEnd/>
            <a:tailEnd/>
          </a:ln>
        </p:spPr>
        <p:txBody>
          <a:bodyPr lIns="0" tIns="0" rIns="0" bIns="0"/>
          <a:lstStyle/>
          <a:p>
            <a:pPr>
              <a:buFont typeface="Arial" pitchFamily="34" charset="0"/>
              <a:buChar char="•"/>
              <a:tabLst>
                <a:tab pos="1028700" algn="l"/>
                <a:tab pos="2628900" algn="l"/>
              </a:tabLst>
            </a:pPr>
            <a:r>
              <a:rPr lang="en-US" sz="1000" b="1" dirty="0" smtClean="0">
                <a:solidFill>
                  <a:srgbClr val="FF0000"/>
                </a:solidFill>
                <a:latin typeface="Trebuchet MS" pitchFamily="34" charset="0"/>
              </a:rPr>
              <a:t>  System </a:t>
            </a:r>
            <a:r>
              <a:rPr lang="en-US" sz="1000" b="1" dirty="0">
                <a:solidFill>
                  <a:srgbClr val="FF0000"/>
                </a:solidFill>
                <a:latin typeface="Trebuchet MS" pitchFamily="34" charset="0"/>
              </a:rPr>
              <a:t>Design</a:t>
            </a:r>
            <a:endParaRPr lang="en-US" sz="1000" dirty="0">
              <a:solidFill>
                <a:srgbClr val="FF0000"/>
              </a:solidFill>
              <a:latin typeface="Trebuchet MS" pitchFamily="34" charset="0"/>
            </a:endParaRPr>
          </a:p>
        </p:txBody>
      </p:sp>
      <p:sp>
        <p:nvSpPr>
          <p:cNvPr id="154" name="Text Box 110"/>
          <p:cNvSpPr txBox="1">
            <a:spLocks noChangeArrowheads="1"/>
          </p:cNvSpPr>
          <p:nvPr/>
        </p:nvSpPr>
        <p:spPr bwMode="auto">
          <a:xfrm>
            <a:off x="136525" y="2743325"/>
            <a:ext cx="4320000" cy="182563"/>
          </a:xfrm>
          <a:prstGeom prst="rect">
            <a:avLst/>
          </a:prstGeom>
          <a:noFill/>
          <a:ln w="9525">
            <a:noFill/>
            <a:miter lim="800000"/>
            <a:headEnd/>
            <a:tailEnd/>
          </a:ln>
        </p:spPr>
        <p:txBody>
          <a:bodyPr lIns="0" tIns="0" rIns="0" bIns="0"/>
          <a:lstStyle/>
          <a:p>
            <a:pPr>
              <a:tabLst>
                <a:tab pos="1028700" algn="l"/>
                <a:tab pos="2628900" algn="l"/>
              </a:tabLst>
            </a:pPr>
            <a:r>
              <a:rPr lang="en-US" sz="1000" b="1" dirty="0">
                <a:solidFill>
                  <a:srgbClr val="000099"/>
                </a:solidFill>
                <a:latin typeface="Trebuchet MS" pitchFamily="34" charset="0"/>
              </a:rPr>
              <a:t>2. Develop </a:t>
            </a:r>
            <a:r>
              <a:rPr lang="en-US" sz="1000" b="1" dirty="0" smtClean="0">
                <a:solidFill>
                  <a:srgbClr val="000099"/>
                </a:solidFill>
                <a:latin typeface="Trebuchet MS" pitchFamily="34" charset="0"/>
              </a:rPr>
              <a:t>customized solutions   (How? Where? When?)</a:t>
            </a:r>
            <a:endParaRPr lang="en-US" sz="1000" dirty="0">
              <a:solidFill>
                <a:srgbClr val="000099"/>
              </a:solidFill>
              <a:latin typeface="Trebuchet MS" pitchFamily="34" charset="0"/>
            </a:endParaRPr>
          </a:p>
        </p:txBody>
      </p:sp>
      <p:sp>
        <p:nvSpPr>
          <p:cNvPr id="155" name="Text Box 114"/>
          <p:cNvSpPr txBox="1">
            <a:spLocks noChangeArrowheads="1"/>
          </p:cNvSpPr>
          <p:nvPr/>
        </p:nvSpPr>
        <p:spPr bwMode="auto">
          <a:xfrm>
            <a:off x="2196925" y="1468744"/>
            <a:ext cx="2340000" cy="180000"/>
          </a:xfrm>
          <a:prstGeom prst="rect">
            <a:avLst/>
          </a:prstGeom>
          <a:noFill/>
          <a:ln w="9525">
            <a:noFill/>
            <a:miter lim="800000"/>
            <a:headEnd/>
            <a:tailEnd/>
          </a:ln>
        </p:spPr>
        <p:txBody>
          <a:bodyPr lIns="0" tIns="0" rIns="0" bIns="0"/>
          <a:lstStyle/>
          <a:p>
            <a:pPr>
              <a:buFont typeface="Arial" pitchFamily="34" charset="0"/>
              <a:buChar char="•"/>
              <a:tabLst>
                <a:tab pos="1028700" algn="l"/>
                <a:tab pos="2628900" algn="l"/>
              </a:tabLst>
            </a:pPr>
            <a:r>
              <a:rPr lang="en-US" sz="1000" b="1" dirty="0" smtClean="0">
                <a:solidFill>
                  <a:srgbClr val="0000FF"/>
                </a:solidFill>
                <a:latin typeface="Trebuchet MS" pitchFamily="34" charset="0"/>
              </a:rPr>
              <a:t>  Develop </a:t>
            </a:r>
            <a:r>
              <a:rPr lang="en-US" sz="1000" b="1" dirty="0" err="1">
                <a:solidFill>
                  <a:srgbClr val="FF0000"/>
                </a:solidFill>
                <a:latin typeface="Trebuchet MS" pitchFamily="34" charset="0"/>
              </a:rPr>
              <a:t>PFM</a:t>
            </a:r>
            <a:r>
              <a:rPr lang="en-US" sz="1000" b="1" dirty="0">
                <a:solidFill>
                  <a:srgbClr val="FF0000"/>
                </a:solidFill>
                <a:latin typeface="Trebuchet MS" pitchFamily="34" charset="0"/>
              </a:rPr>
              <a:t> Reform Strategy</a:t>
            </a:r>
            <a:endParaRPr lang="en-US" sz="1000" dirty="0">
              <a:solidFill>
                <a:srgbClr val="FF0000"/>
              </a:solidFill>
              <a:latin typeface="Trebuchet MS" pitchFamily="34" charset="0"/>
            </a:endParaRPr>
          </a:p>
        </p:txBody>
      </p:sp>
      <p:sp>
        <p:nvSpPr>
          <p:cNvPr id="156" name="Text Box 118"/>
          <p:cNvSpPr txBox="1">
            <a:spLocks noChangeArrowheads="1"/>
          </p:cNvSpPr>
          <p:nvPr/>
        </p:nvSpPr>
        <p:spPr bwMode="auto">
          <a:xfrm>
            <a:off x="2196925" y="1915256"/>
            <a:ext cx="2340000" cy="180000"/>
          </a:xfrm>
          <a:prstGeom prst="rect">
            <a:avLst/>
          </a:prstGeom>
          <a:noFill/>
          <a:ln w="9525">
            <a:noFill/>
            <a:miter lim="800000"/>
            <a:headEnd/>
            <a:tailEnd/>
          </a:ln>
        </p:spPr>
        <p:txBody>
          <a:bodyPr lIns="0" tIns="0" rIns="0" bIns="0"/>
          <a:lstStyle/>
          <a:p>
            <a:pPr>
              <a:buFont typeface="Arial" pitchFamily="34" charset="0"/>
              <a:buChar char="•"/>
              <a:tabLst>
                <a:tab pos="1028700" algn="l"/>
                <a:tab pos="2628900" algn="l"/>
              </a:tabLst>
            </a:pPr>
            <a:r>
              <a:rPr lang="en-US" sz="1000" b="1" dirty="0" smtClean="0">
                <a:solidFill>
                  <a:srgbClr val="FF0000"/>
                </a:solidFill>
                <a:latin typeface="Trebuchet MS" pitchFamily="34" charset="0"/>
              </a:rPr>
              <a:t>  Conceptual </a:t>
            </a:r>
            <a:r>
              <a:rPr lang="en-US" sz="1000" b="1" dirty="0">
                <a:solidFill>
                  <a:srgbClr val="FF0000"/>
                </a:solidFill>
                <a:latin typeface="Trebuchet MS" pitchFamily="34" charset="0"/>
              </a:rPr>
              <a:t>Design</a:t>
            </a:r>
            <a:endParaRPr lang="en-US" sz="1000" dirty="0">
              <a:solidFill>
                <a:srgbClr val="FF0000"/>
              </a:solidFill>
              <a:latin typeface="Trebuchet MS" pitchFamily="34" charset="0"/>
            </a:endParaRPr>
          </a:p>
        </p:txBody>
      </p:sp>
      <p:sp>
        <p:nvSpPr>
          <p:cNvPr id="157" name="Text Box 122"/>
          <p:cNvSpPr txBox="1">
            <a:spLocks noChangeArrowheads="1"/>
          </p:cNvSpPr>
          <p:nvPr/>
        </p:nvSpPr>
        <p:spPr bwMode="auto">
          <a:xfrm>
            <a:off x="136525" y="4480050"/>
            <a:ext cx="4320000" cy="182563"/>
          </a:xfrm>
          <a:prstGeom prst="rect">
            <a:avLst/>
          </a:prstGeom>
          <a:noFill/>
          <a:ln w="9525">
            <a:noFill/>
            <a:miter lim="800000"/>
            <a:headEnd/>
            <a:tailEnd/>
          </a:ln>
        </p:spPr>
        <p:txBody>
          <a:bodyPr lIns="0" tIns="0" rIns="0" bIns="0"/>
          <a:lstStyle/>
          <a:p>
            <a:pPr>
              <a:tabLst>
                <a:tab pos="1028700" algn="l"/>
                <a:tab pos="2628900" algn="l"/>
              </a:tabLst>
            </a:pPr>
            <a:r>
              <a:rPr lang="en-US" sz="1000" b="1" dirty="0">
                <a:solidFill>
                  <a:srgbClr val="000099"/>
                </a:solidFill>
                <a:latin typeface="Trebuchet MS" pitchFamily="34" charset="0"/>
              </a:rPr>
              <a:t>3. </a:t>
            </a:r>
            <a:r>
              <a:rPr lang="en-US" sz="1000" b="1" dirty="0" smtClean="0">
                <a:solidFill>
                  <a:srgbClr val="000099"/>
                </a:solidFill>
                <a:latin typeface="Trebuchet MS" pitchFamily="34" charset="0"/>
              </a:rPr>
              <a:t>Strengthen capacity and implement project   (Who?)</a:t>
            </a:r>
            <a:endParaRPr lang="en-US" sz="1000" dirty="0">
              <a:solidFill>
                <a:srgbClr val="000099"/>
              </a:solidFill>
              <a:latin typeface="Trebuchet MS" pitchFamily="34" charset="0"/>
            </a:endParaRPr>
          </a:p>
        </p:txBody>
      </p:sp>
      <p:sp>
        <p:nvSpPr>
          <p:cNvPr id="158" name="Text Box 125"/>
          <p:cNvSpPr txBox="1">
            <a:spLocks noChangeArrowheads="1"/>
          </p:cNvSpPr>
          <p:nvPr/>
        </p:nvSpPr>
        <p:spPr bwMode="auto">
          <a:xfrm>
            <a:off x="2196925" y="4684899"/>
            <a:ext cx="2340000" cy="180000"/>
          </a:xfrm>
          <a:prstGeom prst="rect">
            <a:avLst/>
          </a:prstGeom>
          <a:noFill/>
          <a:ln w="9525">
            <a:noFill/>
            <a:miter lim="800000"/>
            <a:headEnd/>
            <a:tailEnd/>
          </a:ln>
        </p:spPr>
        <p:txBody>
          <a:bodyPr lIns="0" tIns="0" rIns="0" bIns="0"/>
          <a:lstStyle/>
          <a:p>
            <a:pPr>
              <a:buFont typeface="Arial" pitchFamily="34" charset="0"/>
              <a:buChar char="•"/>
              <a:tabLst>
                <a:tab pos="1028700" algn="l"/>
                <a:tab pos="2628900" algn="l"/>
              </a:tabLst>
            </a:pPr>
            <a:r>
              <a:rPr lang="en-US" sz="1000" b="1" dirty="0" smtClean="0">
                <a:solidFill>
                  <a:srgbClr val="0000FF"/>
                </a:solidFill>
                <a:latin typeface="Trebuchet MS" pitchFamily="34" charset="0"/>
              </a:rPr>
              <a:t>  Project Mgmt </a:t>
            </a:r>
            <a:r>
              <a:rPr lang="en-US" sz="1000" b="1" dirty="0">
                <a:solidFill>
                  <a:srgbClr val="0000FF"/>
                </a:solidFill>
                <a:latin typeface="Trebuchet MS" pitchFamily="34" charset="0"/>
              </a:rPr>
              <a:t>Group (PMG</a:t>
            </a:r>
            <a:r>
              <a:rPr lang="en-US" sz="1000" b="1" dirty="0" smtClean="0">
                <a:solidFill>
                  <a:srgbClr val="0000FF"/>
                </a:solidFill>
                <a:latin typeface="Trebuchet MS" pitchFamily="34" charset="0"/>
              </a:rPr>
              <a:t>) and </a:t>
            </a:r>
            <a:r>
              <a:rPr lang="en-US" sz="1000" b="1" dirty="0" err="1" smtClean="0">
                <a:solidFill>
                  <a:srgbClr val="0000FF"/>
                </a:solidFill>
                <a:latin typeface="Trebuchet MS" pitchFamily="34" charset="0"/>
              </a:rPr>
              <a:t>PIU</a:t>
            </a:r>
            <a:endParaRPr lang="en-US" sz="1000" dirty="0">
              <a:solidFill>
                <a:srgbClr val="0000FF"/>
              </a:solidFill>
              <a:latin typeface="Trebuchet MS" pitchFamily="34" charset="0"/>
            </a:endParaRPr>
          </a:p>
        </p:txBody>
      </p:sp>
      <p:sp>
        <p:nvSpPr>
          <p:cNvPr id="159" name="Text Box 136"/>
          <p:cNvSpPr txBox="1">
            <a:spLocks noChangeArrowheads="1"/>
          </p:cNvSpPr>
          <p:nvPr/>
        </p:nvSpPr>
        <p:spPr bwMode="auto">
          <a:xfrm>
            <a:off x="2196925" y="2361767"/>
            <a:ext cx="2340000" cy="180000"/>
          </a:xfrm>
          <a:prstGeom prst="rect">
            <a:avLst/>
          </a:prstGeom>
          <a:noFill/>
          <a:ln w="9525">
            <a:noFill/>
            <a:miter lim="800000"/>
            <a:headEnd/>
            <a:tailEnd/>
          </a:ln>
        </p:spPr>
        <p:txBody>
          <a:bodyPr lIns="0" tIns="0" rIns="0" bIns="0"/>
          <a:lstStyle/>
          <a:p>
            <a:pPr>
              <a:buFont typeface="Arial" pitchFamily="34" charset="0"/>
              <a:buChar char="•"/>
              <a:tabLst>
                <a:tab pos="1028700" algn="l"/>
                <a:tab pos="2628900" algn="l"/>
              </a:tabLst>
            </a:pPr>
            <a:r>
              <a:rPr lang="en-US" sz="1000" b="1" dirty="0" smtClean="0">
                <a:solidFill>
                  <a:srgbClr val="0000FF"/>
                </a:solidFill>
                <a:latin typeface="Trebuchet MS" pitchFamily="34" charset="0"/>
              </a:rPr>
              <a:t>  Coordination </a:t>
            </a:r>
            <a:r>
              <a:rPr lang="en-US" sz="1000" b="1" dirty="0">
                <a:solidFill>
                  <a:srgbClr val="0000FF"/>
                </a:solidFill>
                <a:latin typeface="Trebuchet MS" pitchFamily="34" charset="0"/>
              </a:rPr>
              <a:t>with </a:t>
            </a:r>
            <a:r>
              <a:rPr lang="en-US" sz="1000" b="1" dirty="0" smtClean="0">
                <a:solidFill>
                  <a:srgbClr val="0000FF"/>
                </a:solidFill>
                <a:latin typeface="Trebuchet MS" pitchFamily="34" charset="0"/>
              </a:rPr>
              <a:t>other donors</a:t>
            </a:r>
            <a:endParaRPr lang="en-US" sz="1000" dirty="0">
              <a:solidFill>
                <a:srgbClr val="0000FF"/>
              </a:solidFill>
              <a:latin typeface="Trebuchet MS" pitchFamily="34" charset="0"/>
            </a:endParaRPr>
          </a:p>
        </p:txBody>
      </p:sp>
      <p:sp>
        <p:nvSpPr>
          <p:cNvPr id="160" name="Line 139"/>
          <p:cNvSpPr>
            <a:spLocks noChangeShapeType="1"/>
          </p:cNvSpPr>
          <p:nvPr/>
        </p:nvSpPr>
        <p:spPr bwMode="auto">
          <a:xfrm>
            <a:off x="139700" y="2649663"/>
            <a:ext cx="8775700" cy="0"/>
          </a:xfrm>
          <a:prstGeom prst="line">
            <a:avLst/>
          </a:prstGeom>
          <a:noFill/>
          <a:ln w="9525">
            <a:solidFill>
              <a:srgbClr val="99CCFF"/>
            </a:solidFill>
            <a:round/>
            <a:headEnd/>
            <a:tailEnd/>
          </a:ln>
        </p:spPr>
        <p:txBody>
          <a:bodyPr wrap="none" anchor="ctr"/>
          <a:lstStyle/>
          <a:p>
            <a:endParaRPr lang="en-US"/>
          </a:p>
        </p:txBody>
      </p:sp>
      <p:sp>
        <p:nvSpPr>
          <p:cNvPr id="161" name="Line 140"/>
          <p:cNvSpPr>
            <a:spLocks noChangeShapeType="1"/>
          </p:cNvSpPr>
          <p:nvPr/>
        </p:nvSpPr>
        <p:spPr bwMode="auto">
          <a:xfrm>
            <a:off x="139700" y="4387975"/>
            <a:ext cx="8775700" cy="0"/>
          </a:xfrm>
          <a:prstGeom prst="line">
            <a:avLst/>
          </a:prstGeom>
          <a:noFill/>
          <a:ln w="9525">
            <a:solidFill>
              <a:srgbClr val="99CCFF"/>
            </a:solidFill>
            <a:round/>
            <a:headEnd/>
            <a:tailEnd/>
          </a:ln>
        </p:spPr>
        <p:txBody>
          <a:bodyPr wrap="none" anchor="ctr"/>
          <a:lstStyle/>
          <a:p>
            <a:endParaRPr lang="en-US"/>
          </a:p>
        </p:txBody>
      </p:sp>
      <p:sp>
        <p:nvSpPr>
          <p:cNvPr id="162" name="Line 141"/>
          <p:cNvSpPr>
            <a:spLocks noChangeShapeType="1"/>
          </p:cNvSpPr>
          <p:nvPr/>
        </p:nvSpPr>
        <p:spPr bwMode="auto">
          <a:xfrm>
            <a:off x="139700" y="6136113"/>
            <a:ext cx="8775700" cy="0"/>
          </a:xfrm>
          <a:prstGeom prst="line">
            <a:avLst/>
          </a:prstGeom>
          <a:noFill/>
          <a:ln w="9525">
            <a:solidFill>
              <a:srgbClr val="99CCFF"/>
            </a:solidFill>
            <a:round/>
            <a:headEnd/>
            <a:tailEnd/>
          </a:ln>
        </p:spPr>
        <p:txBody>
          <a:bodyPr wrap="none" anchor="ctr"/>
          <a:lstStyle/>
          <a:p>
            <a:endParaRPr lang="en-US"/>
          </a:p>
        </p:txBody>
      </p:sp>
      <p:sp>
        <p:nvSpPr>
          <p:cNvPr id="163" name="Line 143"/>
          <p:cNvSpPr>
            <a:spLocks noChangeShapeType="1"/>
          </p:cNvSpPr>
          <p:nvPr/>
        </p:nvSpPr>
        <p:spPr bwMode="auto">
          <a:xfrm>
            <a:off x="138113" y="911350"/>
            <a:ext cx="8775700" cy="0"/>
          </a:xfrm>
          <a:prstGeom prst="line">
            <a:avLst/>
          </a:prstGeom>
          <a:noFill/>
          <a:ln w="9525">
            <a:solidFill>
              <a:srgbClr val="99CCFF"/>
            </a:solidFill>
            <a:round/>
            <a:headEnd/>
            <a:tailEnd/>
          </a:ln>
        </p:spPr>
        <p:txBody>
          <a:bodyPr wrap="none" anchor="ctr"/>
          <a:lstStyle/>
          <a:p>
            <a:endParaRPr lang="en-US"/>
          </a:p>
        </p:txBody>
      </p:sp>
      <p:sp>
        <p:nvSpPr>
          <p:cNvPr id="164" name="Text Box 166"/>
          <p:cNvSpPr txBox="1">
            <a:spLocks noChangeArrowheads="1"/>
          </p:cNvSpPr>
          <p:nvPr/>
        </p:nvSpPr>
        <p:spPr bwMode="auto">
          <a:xfrm>
            <a:off x="5318677" y="1365664"/>
            <a:ext cx="1143000" cy="182563"/>
          </a:xfrm>
          <a:prstGeom prst="rect">
            <a:avLst/>
          </a:prstGeom>
          <a:noFill/>
          <a:ln w="9525">
            <a:noFill/>
            <a:miter lim="800000"/>
            <a:headEnd/>
            <a:tailEnd/>
          </a:ln>
        </p:spPr>
        <p:txBody>
          <a:bodyPr lIns="0" tIns="0" rIns="0" bIns="0"/>
          <a:lstStyle/>
          <a:p>
            <a:pPr algn="ctr"/>
            <a:r>
              <a:rPr lang="en-US" sz="1100" b="1" dirty="0">
                <a:solidFill>
                  <a:srgbClr val="0000FF"/>
                </a:solidFill>
                <a:latin typeface="Trebuchet MS" pitchFamily="34" charset="0"/>
              </a:rPr>
              <a:t>Preparation</a:t>
            </a:r>
            <a:endParaRPr lang="en-US" sz="1100" dirty="0">
              <a:solidFill>
                <a:srgbClr val="0000FF"/>
              </a:solidFill>
              <a:latin typeface="Trebuchet MS" pitchFamily="34" charset="0"/>
            </a:endParaRPr>
          </a:p>
        </p:txBody>
      </p:sp>
      <p:sp>
        <p:nvSpPr>
          <p:cNvPr id="165" name="Text Box 225"/>
          <p:cNvSpPr txBox="1">
            <a:spLocks noChangeArrowheads="1"/>
          </p:cNvSpPr>
          <p:nvPr/>
        </p:nvSpPr>
        <p:spPr bwMode="auto">
          <a:xfrm>
            <a:off x="2195338" y="3860194"/>
            <a:ext cx="2340000" cy="180000"/>
          </a:xfrm>
          <a:prstGeom prst="rect">
            <a:avLst/>
          </a:prstGeom>
          <a:noFill/>
          <a:ln w="9525">
            <a:noFill/>
            <a:miter lim="800000"/>
            <a:headEnd/>
            <a:tailEnd/>
          </a:ln>
        </p:spPr>
        <p:txBody>
          <a:bodyPr lIns="0" tIns="0" rIns="0" bIns="0"/>
          <a:lstStyle/>
          <a:p>
            <a:pPr>
              <a:buFont typeface="Arial" pitchFamily="34" charset="0"/>
              <a:buChar char="•"/>
              <a:tabLst>
                <a:tab pos="1028700" algn="l"/>
                <a:tab pos="2628900" algn="l"/>
              </a:tabLst>
            </a:pPr>
            <a:r>
              <a:rPr lang="en-US" sz="1000" b="1" dirty="0" smtClean="0">
                <a:solidFill>
                  <a:srgbClr val="0000FF"/>
                </a:solidFill>
                <a:latin typeface="Trebuchet MS" pitchFamily="34" charset="0"/>
              </a:rPr>
              <a:t>  Assist </a:t>
            </a:r>
            <a:r>
              <a:rPr lang="en-US" sz="1000" b="1" dirty="0">
                <a:solidFill>
                  <a:srgbClr val="0000FF"/>
                </a:solidFill>
                <a:latin typeface="Trebuchet MS" pitchFamily="34" charset="0"/>
              </a:rPr>
              <a:t>in technical capacity building</a:t>
            </a:r>
            <a:endParaRPr lang="en-US" sz="1000" dirty="0">
              <a:solidFill>
                <a:srgbClr val="0000FF"/>
              </a:solidFill>
              <a:latin typeface="Trebuchet MS" pitchFamily="34" charset="0"/>
            </a:endParaRPr>
          </a:p>
        </p:txBody>
      </p:sp>
      <p:sp>
        <p:nvSpPr>
          <p:cNvPr id="166" name="Text Box 226"/>
          <p:cNvSpPr txBox="1">
            <a:spLocks noChangeArrowheads="1"/>
          </p:cNvSpPr>
          <p:nvPr/>
        </p:nvSpPr>
        <p:spPr bwMode="auto">
          <a:xfrm>
            <a:off x="2195338" y="4088199"/>
            <a:ext cx="2340000" cy="180000"/>
          </a:xfrm>
          <a:prstGeom prst="rect">
            <a:avLst/>
          </a:prstGeom>
          <a:noFill/>
          <a:ln w="9525">
            <a:noFill/>
            <a:miter lim="800000"/>
            <a:headEnd/>
            <a:tailEnd/>
          </a:ln>
        </p:spPr>
        <p:txBody>
          <a:bodyPr lIns="0" tIns="0" rIns="0" bIns="0"/>
          <a:lstStyle/>
          <a:p>
            <a:pPr>
              <a:buFont typeface="Arial" pitchFamily="34" charset="0"/>
              <a:buChar char="•"/>
              <a:tabLst>
                <a:tab pos="1028700" algn="l"/>
                <a:tab pos="2628900" algn="l"/>
              </a:tabLst>
            </a:pPr>
            <a:r>
              <a:rPr lang="en-US" sz="1000" b="1" dirty="0" smtClean="0">
                <a:solidFill>
                  <a:srgbClr val="0000FF"/>
                </a:solidFill>
                <a:latin typeface="Trebuchet MS" pitchFamily="34" charset="0"/>
              </a:rPr>
              <a:t>  Coordinate w/ other e-Gov initiatives</a:t>
            </a:r>
            <a:endParaRPr lang="en-US" sz="1000" dirty="0">
              <a:solidFill>
                <a:srgbClr val="0000FF"/>
              </a:solidFill>
              <a:latin typeface="Trebuchet MS" pitchFamily="34" charset="0"/>
            </a:endParaRPr>
          </a:p>
        </p:txBody>
      </p:sp>
      <p:sp>
        <p:nvSpPr>
          <p:cNvPr id="167" name="Text Box 228"/>
          <p:cNvSpPr txBox="1">
            <a:spLocks noChangeArrowheads="1"/>
          </p:cNvSpPr>
          <p:nvPr/>
        </p:nvSpPr>
        <p:spPr bwMode="auto">
          <a:xfrm>
            <a:off x="2196925" y="5141465"/>
            <a:ext cx="2340000" cy="180000"/>
          </a:xfrm>
          <a:prstGeom prst="rect">
            <a:avLst/>
          </a:prstGeom>
          <a:noFill/>
          <a:ln w="9525">
            <a:noFill/>
            <a:miter lim="800000"/>
            <a:headEnd/>
            <a:tailEnd/>
          </a:ln>
        </p:spPr>
        <p:txBody>
          <a:bodyPr lIns="0" tIns="0" rIns="0" bIns="0"/>
          <a:lstStyle/>
          <a:p>
            <a:pPr>
              <a:buFont typeface="Arial" pitchFamily="34" charset="0"/>
              <a:buChar char="•"/>
              <a:tabLst>
                <a:tab pos="1028700" algn="l"/>
                <a:tab pos="2628900" algn="l"/>
              </a:tabLst>
            </a:pPr>
            <a:r>
              <a:rPr lang="en-US" sz="1000" b="1" dirty="0" smtClean="0">
                <a:solidFill>
                  <a:srgbClr val="FF0000"/>
                </a:solidFill>
                <a:latin typeface="Trebuchet MS" pitchFamily="34" charset="0"/>
              </a:rPr>
              <a:t>  Procurement </a:t>
            </a:r>
            <a:r>
              <a:rPr lang="en-US" sz="1000" b="1" dirty="0">
                <a:solidFill>
                  <a:srgbClr val="FF0000"/>
                </a:solidFill>
                <a:latin typeface="Trebuchet MS" pitchFamily="34" charset="0"/>
              </a:rPr>
              <a:t>of ICT solutions [ </a:t>
            </a:r>
            <a:r>
              <a:rPr lang="en-US" sz="1000" b="1" dirty="0" err="1">
                <a:solidFill>
                  <a:srgbClr val="FF0000"/>
                </a:solidFill>
                <a:latin typeface="Trebuchet MS" pitchFamily="34" charset="0"/>
              </a:rPr>
              <a:t>ICB</a:t>
            </a:r>
            <a:r>
              <a:rPr lang="en-US" sz="1000" b="1" dirty="0">
                <a:solidFill>
                  <a:srgbClr val="FF0000"/>
                </a:solidFill>
                <a:latin typeface="Trebuchet MS" pitchFamily="34" charset="0"/>
              </a:rPr>
              <a:t> ]</a:t>
            </a:r>
            <a:endParaRPr lang="en-US" sz="1000" dirty="0">
              <a:solidFill>
                <a:srgbClr val="FF0000"/>
              </a:solidFill>
              <a:latin typeface="Trebuchet MS" pitchFamily="34" charset="0"/>
            </a:endParaRPr>
          </a:p>
        </p:txBody>
      </p:sp>
      <p:sp>
        <p:nvSpPr>
          <p:cNvPr id="168" name="Text Box 229"/>
          <p:cNvSpPr txBox="1">
            <a:spLocks noChangeArrowheads="1"/>
          </p:cNvSpPr>
          <p:nvPr/>
        </p:nvSpPr>
        <p:spPr bwMode="auto">
          <a:xfrm>
            <a:off x="2196925" y="5369748"/>
            <a:ext cx="2340000" cy="180000"/>
          </a:xfrm>
          <a:prstGeom prst="rect">
            <a:avLst/>
          </a:prstGeom>
          <a:noFill/>
          <a:ln w="9525">
            <a:noFill/>
            <a:miter lim="800000"/>
            <a:headEnd/>
            <a:tailEnd/>
          </a:ln>
        </p:spPr>
        <p:txBody>
          <a:bodyPr lIns="0" tIns="0" rIns="0" bIns="0"/>
          <a:lstStyle/>
          <a:p>
            <a:pPr>
              <a:buFont typeface="Arial" pitchFamily="34" charset="0"/>
              <a:buChar char="•"/>
              <a:tabLst>
                <a:tab pos="1028700" algn="l"/>
                <a:tab pos="2628900" algn="l"/>
              </a:tabLst>
            </a:pPr>
            <a:r>
              <a:rPr lang="en-US" sz="1000" b="1" dirty="0" smtClean="0">
                <a:solidFill>
                  <a:srgbClr val="0000FF"/>
                </a:solidFill>
                <a:latin typeface="Trebuchet MS" pitchFamily="34" charset="0"/>
              </a:rPr>
              <a:t>  FMIS implementation</a:t>
            </a:r>
            <a:endParaRPr lang="en-US" sz="1000" b="1" dirty="0">
              <a:solidFill>
                <a:srgbClr val="0000FF"/>
              </a:solidFill>
              <a:latin typeface="Trebuchet MS" pitchFamily="34" charset="0"/>
            </a:endParaRPr>
          </a:p>
        </p:txBody>
      </p:sp>
      <p:sp>
        <p:nvSpPr>
          <p:cNvPr id="169" name="Text Box 230"/>
          <p:cNvSpPr txBox="1">
            <a:spLocks noChangeArrowheads="1"/>
          </p:cNvSpPr>
          <p:nvPr/>
        </p:nvSpPr>
        <p:spPr bwMode="auto">
          <a:xfrm>
            <a:off x="2196925" y="5826312"/>
            <a:ext cx="2340000" cy="180000"/>
          </a:xfrm>
          <a:prstGeom prst="rect">
            <a:avLst/>
          </a:prstGeom>
          <a:noFill/>
          <a:ln w="9525">
            <a:noFill/>
            <a:miter lim="800000"/>
            <a:headEnd/>
            <a:tailEnd/>
          </a:ln>
        </p:spPr>
        <p:txBody>
          <a:bodyPr lIns="0" tIns="0" rIns="0" bIns="0"/>
          <a:lstStyle/>
          <a:p>
            <a:pPr>
              <a:buFont typeface="Arial" pitchFamily="34" charset="0"/>
              <a:buChar char="•"/>
              <a:tabLst>
                <a:tab pos="1028700" algn="l"/>
                <a:tab pos="2628900" algn="l"/>
              </a:tabLst>
            </a:pPr>
            <a:r>
              <a:rPr lang="en-US" sz="1000" b="1" dirty="0" smtClean="0">
                <a:solidFill>
                  <a:srgbClr val="0000FF"/>
                </a:solidFill>
                <a:latin typeface="Trebuchet MS" pitchFamily="34" charset="0"/>
              </a:rPr>
              <a:t>  Monitoring </a:t>
            </a:r>
            <a:r>
              <a:rPr lang="en-US" sz="1000" b="1" dirty="0">
                <a:solidFill>
                  <a:srgbClr val="0000FF"/>
                </a:solidFill>
                <a:latin typeface="Trebuchet MS" pitchFamily="34" charset="0"/>
              </a:rPr>
              <a:t>&amp; Evaluation</a:t>
            </a:r>
            <a:endParaRPr lang="en-US" sz="1000" dirty="0">
              <a:solidFill>
                <a:srgbClr val="0000FF"/>
              </a:solidFill>
              <a:latin typeface="Trebuchet MS" pitchFamily="34" charset="0"/>
            </a:endParaRPr>
          </a:p>
        </p:txBody>
      </p:sp>
      <p:sp>
        <p:nvSpPr>
          <p:cNvPr id="170" name="Text Box 231"/>
          <p:cNvSpPr txBox="1">
            <a:spLocks noChangeArrowheads="1"/>
          </p:cNvSpPr>
          <p:nvPr/>
        </p:nvSpPr>
        <p:spPr bwMode="auto">
          <a:xfrm>
            <a:off x="2196925" y="5598031"/>
            <a:ext cx="2340000" cy="180000"/>
          </a:xfrm>
          <a:prstGeom prst="rect">
            <a:avLst/>
          </a:prstGeom>
          <a:noFill/>
          <a:ln w="9525">
            <a:noFill/>
            <a:miter lim="800000"/>
            <a:headEnd/>
            <a:tailEnd/>
          </a:ln>
        </p:spPr>
        <p:txBody>
          <a:bodyPr lIns="0" tIns="0" rIns="0" bIns="0"/>
          <a:lstStyle/>
          <a:p>
            <a:pPr>
              <a:buFont typeface="Arial" pitchFamily="34" charset="0"/>
              <a:buChar char="•"/>
              <a:tabLst>
                <a:tab pos="1028700" algn="l"/>
                <a:tab pos="2628900" algn="l"/>
              </a:tabLst>
            </a:pPr>
            <a:r>
              <a:rPr lang="en-US" sz="1000" b="1" dirty="0" smtClean="0">
                <a:solidFill>
                  <a:srgbClr val="0000FF"/>
                </a:solidFill>
                <a:latin typeface="Trebuchet MS" pitchFamily="34" charset="0"/>
              </a:rPr>
              <a:t>  Capacity </a:t>
            </a:r>
            <a:r>
              <a:rPr lang="en-US" sz="1000" b="1" dirty="0">
                <a:solidFill>
                  <a:srgbClr val="0000FF"/>
                </a:solidFill>
                <a:latin typeface="Trebuchet MS" pitchFamily="34" charset="0"/>
              </a:rPr>
              <a:t>building &amp; </a:t>
            </a:r>
            <a:r>
              <a:rPr lang="en-US" sz="1000" b="1" dirty="0" smtClean="0">
                <a:solidFill>
                  <a:srgbClr val="0000FF"/>
                </a:solidFill>
                <a:latin typeface="Trebuchet MS" pitchFamily="34" charset="0"/>
              </a:rPr>
              <a:t>change mgmt</a:t>
            </a:r>
            <a:endParaRPr lang="en-US" sz="1000" dirty="0">
              <a:solidFill>
                <a:srgbClr val="0000FF"/>
              </a:solidFill>
              <a:latin typeface="Trebuchet MS" pitchFamily="34" charset="0"/>
            </a:endParaRPr>
          </a:p>
        </p:txBody>
      </p:sp>
      <p:sp>
        <p:nvSpPr>
          <p:cNvPr id="171" name="Line 232"/>
          <p:cNvSpPr>
            <a:spLocks noChangeShapeType="1"/>
          </p:cNvSpPr>
          <p:nvPr/>
        </p:nvSpPr>
        <p:spPr bwMode="auto">
          <a:xfrm>
            <a:off x="4592750" y="916113"/>
            <a:ext cx="0" cy="5220000"/>
          </a:xfrm>
          <a:prstGeom prst="line">
            <a:avLst/>
          </a:prstGeom>
          <a:noFill/>
          <a:ln w="9525">
            <a:solidFill>
              <a:schemeClr val="hlink"/>
            </a:solidFill>
            <a:round/>
            <a:headEnd/>
            <a:tailEnd/>
          </a:ln>
        </p:spPr>
        <p:txBody>
          <a:bodyPr wrap="none" anchor="ctr"/>
          <a:lstStyle/>
          <a:p>
            <a:endParaRPr lang="en-US" sz="1000"/>
          </a:p>
        </p:txBody>
      </p:sp>
      <p:sp>
        <p:nvSpPr>
          <p:cNvPr id="172" name="Text Box 247"/>
          <p:cNvSpPr txBox="1">
            <a:spLocks noChangeArrowheads="1"/>
          </p:cNvSpPr>
          <p:nvPr/>
        </p:nvSpPr>
        <p:spPr bwMode="auto">
          <a:xfrm>
            <a:off x="7502499" y="5549000"/>
            <a:ext cx="749300" cy="151155"/>
          </a:xfrm>
          <a:prstGeom prst="rect">
            <a:avLst/>
          </a:prstGeom>
          <a:noFill/>
          <a:ln w="9525">
            <a:noFill/>
            <a:miter lim="800000"/>
            <a:headEnd/>
            <a:tailEnd/>
          </a:ln>
        </p:spPr>
        <p:txBody>
          <a:bodyPr lIns="0" tIns="0" rIns="0" bIns="0"/>
          <a:lstStyle/>
          <a:p>
            <a:pPr algn="ctr"/>
            <a:r>
              <a:rPr lang="en-US" sz="900" b="1" dirty="0">
                <a:solidFill>
                  <a:srgbClr val="0000FF"/>
                </a:solidFill>
                <a:latin typeface="Trebuchet MS" pitchFamily="34" charset="0"/>
              </a:rPr>
              <a:t>Warranty</a:t>
            </a:r>
          </a:p>
        </p:txBody>
      </p:sp>
      <p:sp>
        <p:nvSpPr>
          <p:cNvPr id="173" name="Text Box 248"/>
          <p:cNvSpPr txBox="1">
            <a:spLocks noChangeArrowheads="1"/>
          </p:cNvSpPr>
          <p:nvPr/>
        </p:nvSpPr>
        <p:spPr bwMode="auto">
          <a:xfrm>
            <a:off x="2196925" y="4913182"/>
            <a:ext cx="2340000" cy="180000"/>
          </a:xfrm>
          <a:prstGeom prst="rect">
            <a:avLst/>
          </a:prstGeom>
          <a:noFill/>
          <a:ln w="9525">
            <a:noFill/>
            <a:miter lim="800000"/>
            <a:headEnd/>
            <a:tailEnd/>
          </a:ln>
        </p:spPr>
        <p:txBody>
          <a:bodyPr lIns="0" tIns="0" rIns="0" bIns="0"/>
          <a:lstStyle/>
          <a:p>
            <a:pPr>
              <a:buFont typeface="Arial" pitchFamily="34" charset="0"/>
              <a:buChar char="•"/>
              <a:tabLst>
                <a:tab pos="1028700" algn="l"/>
                <a:tab pos="2628900" algn="l"/>
              </a:tabLst>
            </a:pPr>
            <a:r>
              <a:rPr lang="en-US" sz="1000" b="1" dirty="0" smtClean="0">
                <a:solidFill>
                  <a:srgbClr val="0000FF"/>
                </a:solidFill>
                <a:latin typeface="Trebuchet MS" pitchFamily="34" charset="0"/>
              </a:rPr>
              <a:t>  Establish </a:t>
            </a:r>
            <a:r>
              <a:rPr lang="en-US" sz="1000" b="1" dirty="0">
                <a:solidFill>
                  <a:srgbClr val="0000FF"/>
                </a:solidFill>
                <a:latin typeface="Trebuchet MS" pitchFamily="34" charset="0"/>
              </a:rPr>
              <a:t>a countrywide network</a:t>
            </a:r>
            <a:endParaRPr lang="en-US" sz="1000" dirty="0">
              <a:solidFill>
                <a:srgbClr val="0000FF"/>
              </a:solidFill>
              <a:latin typeface="Trebuchet MS" pitchFamily="34" charset="0"/>
            </a:endParaRPr>
          </a:p>
        </p:txBody>
      </p:sp>
      <p:sp>
        <p:nvSpPr>
          <p:cNvPr id="174" name="Text Box 252"/>
          <p:cNvSpPr txBox="1">
            <a:spLocks noChangeArrowheads="1"/>
          </p:cNvSpPr>
          <p:nvPr/>
        </p:nvSpPr>
        <p:spPr bwMode="auto">
          <a:xfrm>
            <a:off x="6773224" y="4515779"/>
            <a:ext cx="1233488" cy="182562"/>
          </a:xfrm>
          <a:prstGeom prst="rect">
            <a:avLst/>
          </a:prstGeom>
          <a:noFill/>
          <a:ln w="9525">
            <a:noFill/>
            <a:miter lim="800000"/>
            <a:headEnd/>
            <a:tailEnd/>
          </a:ln>
        </p:spPr>
        <p:txBody>
          <a:bodyPr lIns="0" tIns="0" rIns="0" bIns="0"/>
          <a:lstStyle/>
          <a:p>
            <a:pPr algn="ctr"/>
            <a:r>
              <a:rPr lang="en-US" sz="1100" b="1" dirty="0">
                <a:solidFill>
                  <a:srgbClr val="0000FF"/>
                </a:solidFill>
                <a:latin typeface="Trebuchet MS" pitchFamily="34" charset="0"/>
              </a:rPr>
              <a:t>Implementation</a:t>
            </a:r>
            <a:endParaRPr lang="en-US" sz="1100" dirty="0">
              <a:solidFill>
                <a:srgbClr val="0000FF"/>
              </a:solidFill>
              <a:latin typeface="Trebuchet MS" pitchFamily="34" charset="0"/>
            </a:endParaRPr>
          </a:p>
        </p:txBody>
      </p:sp>
      <p:sp>
        <p:nvSpPr>
          <p:cNvPr id="175" name="Text Box 253"/>
          <p:cNvSpPr txBox="1">
            <a:spLocks noChangeArrowheads="1"/>
          </p:cNvSpPr>
          <p:nvPr/>
        </p:nvSpPr>
        <p:spPr bwMode="auto">
          <a:xfrm>
            <a:off x="6531450" y="5067800"/>
            <a:ext cx="864000" cy="182563"/>
          </a:xfrm>
          <a:prstGeom prst="rect">
            <a:avLst/>
          </a:prstGeom>
          <a:noFill/>
          <a:ln w="9525">
            <a:noFill/>
            <a:miter lim="800000"/>
            <a:headEnd/>
            <a:tailEnd/>
          </a:ln>
        </p:spPr>
        <p:txBody>
          <a:bodyPr lIns="0" tIns="0" rIns="0" bIns="0"/>
          <a:lstStyle/>
          <a:p>
            <a:pPr algn="ctr"/>
            <a:r>
              <a:rPr lang="en-US" sz="900" b="1" dirty="0">
                <a:latin typeface="Trebuchet MS" pitchFamily="34" charset="0"/>
              </a:rPr>
              <a:t>FMIS take off</a:t>
            </a:r>
            <a:endParaRPr lang="en-US" sz="900" dirty="0">
              <a:latin typeface="Trebuchet MS" pitchFamily="34" charset="0"/>
            </a:endParaRPr>
          </a:p>
        </p:txBody>
      </p:sp>
      <p:sp>
        <p:nvSpPr>
          <p:cNvPr id="176" name="AutoShape 254"/>
          <p:cNvSpPr>
            <a:spLocks noChangeArrowheads="1"/>
          </p:cNvSpPr>
          <p:nvPr/>
        </p:nvSpPr>
        <p:spPr bwMode="auto">
          <a:xfrm>
            <a:off x="6685750" y="5259188"/>
            <a:ext cx="144000" cy="108000"/>
          </a:xfrm>
          <a:prstGeom prst="flowChartMerge">
            <a:avLst/>
          </a:prstGeom>
          <a:solidFill>
            <a:srgbClr val="FFFF00"/>
          </a:solidFill>
          <a:ln w="9525">
            <a:solidFill>
              <a:schemeClr val="accent2"/>
            </a:solidFill>
            <a:miter lim="800000"/>
            <a:headEnd/>
            <a:tailEnd/>
          </a:ln>
        </p:spPr>
        <p:txBody>
          <a:bodyPr wrap="none" anchor="ctr"/>
          <a:lstStyle/>
          <a:p>
            <a:pPr algn="ctr"/>
            <a:endParaRPr lang="en-US"/>
          </a:p>
        </p:txBody>
      </p:sp>
      <p:sp>
        <p:nvSpPr>
          <p:cNvPr id="177" name="AutoShape 255"/>
          <p:cNvSpPr>
            <a:spLocks noChangeArrowheads="1"/>
          </p:cNvSpPr>
          <p:nvPr/>
        </p:nvSpPr>
        <p:spPr bwMode="auto">
          <a:xfrm>
            <a:off x="7104400" y="5259188"/>
            <a:ext cx="144000" cy="108000"/>
          </a:xfrm>
          <a:prstGeom prst="flowChartMerge">
            <a:avLst/>
          </a:prstGeom>
          <a:solidFill>
            <a:srgbClr val="FFFF00"/>
          </a:solidFill>
          <a:ln w="9525">
            <a:solidFill>
              <a:schemeClr val="accent2"/>
            </a:solidFill>
            <a:miter lim="800000"/>
            <a:headEnd/>
            <a:tailEnd/>
          </a:ln>
        </p:spPr>
        <p:txBody>
          <a:bodyPr wrap="none" anchor="ctr"/>
          <a:lstStyle/>
          <a:p>
            <a:pPr algn="ctr"/>
            <a:endParaRPr lang="en-US"/>
          </a:p>
        </p:txBody>
      </p:sp>
      <p:sp>
        <p:nvSpPr>
          <p:cNvPr id="178" name="Oval 256"/>
          <p:cNvSpPr>
            <a:spLocks noChangeArrowheads="1"/>
          </p:cNvSpPr>
          <p:nvPr/>
        </p:nvSpPr>
        <p:spPr bwMode="auto">
          <a:xfrm rot="20869578">
            <a:off x="4570092" y="1096575"/>
            <a:ext cx="1135881" cy="3258260"/>
          </a:xfrm>
          <a:prstGeom prst="ellipse">
            <a:avLst/>
          </a:prstGeom>
          <a:noFill/>
          <a:ln w="9525">
            <a:solidFill>
              <a:srgbClr val="FF0000"/>
            </a:solidFill>
            <a:prstDash val="lgDash"/>
            <a:round/>
            <a:headEnd/>
            <a:tailEnd/>
          </a:ln>
        </p:spPr>
        <p:txBody>
          <a:bodyPr wrap="none" anchor="ctr"/>
          <a:lstStyle/>
          <a:p>
            <a:pPr algn="ctr"/>
            <a:endParaRPr lang="en-US"/>
          </a:p>
        </p:txBody>
      </p:sp>
      <p:sp>
        <p:nvSpPr>
          <p:cNvPr id="179" name="Oval 257"/>
          <p:cNvSpPr>
            <a:spLocks noChangeArrowheads="1"/>
          </p:cNvSpPr>
          <p:nvPr/>
        </p:nvSpPr>
        <p:spPr bwMode="auto">
          <a:xfrm>
            <a:off x="5094514" y="4647689"/>
            <a:ext cx="2363190" cy="1417637"/>
          </a:xfrm>
          <a:prstGeom prst="ellipse">
            <a:avLst/>
          </a:prstGeom>
          <a:noFill/>
          <a:ln w="9525">
            <a:solidFill>
              <a:srgbClr val="FF0000"/>
            </a:solidFill>
            <a:prstDash val="lgDash"/>
            <a:round/>
            <a:headEnd/>
            <a:tailEnd/>
          </a:ln>
        </p:spPr>
        <p:txBody>
          <a:bodyPr wrap="none" anchor="ctr"/>
          <a:lstStyle/>
          <a:p>
            <a:pPr algn="ctr"/>
            <a:endParaRPr lang="en-US"/>
          </a:p>
        </p:txBody>
      </p:sp>
      <p:sp>
        <p:nvSpPr>
          <p:cNvPr id="180" name="Text Box 259"/>
          <p:cNvSpPr txBox="1">
            <a:spLocks noChangeArrowheads="1"/>
          </p:cNvSpPr>
          <p:nvPr/>
        </p:nvSpPr>
        <p:spPr bwMode="auto">
          <a:xfrm>
            <a:off x="5284594" y="4432424"/>
            <a:ext cx="776288" cy="228600"/>
          </a:xfrm>
          <a:prstGeom prst="rect">
            <a:avLst/>
          </a:prstGeom>
          <a:noFill/>
          <a:ln w="9525">
            <a:noFill/>
            <a:miter lim="800000"/>
            <a:headEnd/>
            <a:tailEnd/>
          </a:ln>
        </p:spPr>
        <p:txBody>
          <a:bodyPr lIns="0" tIns="0" rIns="0" bIns="0"/>
          <a:lstStyle/>
          <a:p>
            <a:pPr algn="ctr"/>
            <a:r>
              <a:rPr lang="en-US" sz="1100" b="1" dirty="0">
                <a:solidFill>
                  <a:srgbClr val="0000FF"/>
                </a:solidFill>
                <a:latin typeface="Trebuchet MS" pitchFamily="34" charset="0"/>
              </a:rPr>
              <a:t>Approval</a:t>
            </a:r>
            <a:endParaRPr lang="en-US" sz="1100" dirty="0">
              <a:solidFill>
                <a:srgbClr val="0000FF"/>
              </a:solidFill>
              <a:latin typeface="Trebuchet MS" pitchFamily="34" charset="0"/>
            </a:endParaRPr>
          </a:p>
        </p:txBody>
      </p:sp>
      <p:sp>
        <p:nvSpPr>
          <p:cNvPr id="181" name="Oval 267"/>
          <p:cNvSpPr>
            <a:spLocks noChangeArrowheads="1"/>
          </p:cNvSpPr>
          <p:nvPr/>
        </p:nvSpPr>
        <p:spPr bwMode="auto">
          <a:xfrm rot="4246593">
            <a:off x="5235506" y="4000561"/>
            <a:ext cx="731837" cy="1004887"/>
          </a:xfrm>
          <a:prstGeom prst="ellipse">
            <a:avLst/>
          </a:prstGeom>
          <a:noFill/>
          <a:ln w="9525">
            <a:solidFill>
              <a:srgbClr val="FF0000"/>
            </a:solidFill>
            <a:prstDash val="lgDash"/>
            <a:round/>
            <a:headEnd/>
            <a:tailEnd/>
          </a:ln>
        </p:spPr>
        <p:txBody>
          <a:bodyPr wrap="none" anchor="ctr"/>
          <a:lstStyle/>
          <a:p>
            <a:pPr algn="ctr"/>
            <a:endParaRPr lang="en-US"/>
          </a:p>
        </p:txBody>
      </p:sp>
      <p:sp>
        <p:nvSpPr>
          <p:cNvPr id="182" name="Text Box 275"/>
          <p:cNvSpPr txBox="1">
            <a:spLocks noChangeArrowheads="1"/>
          </p:cNvSpPr>
          <p:nvPr/>
        </p:nvSpPr>
        <p:spPr bwMode="auto">
          <a:xfrm>
            <a:off x="8440613" y="5108501"/>
            <a:ext cx="503237" cy="306648"/>
          </a:xfrm>
          <a:prstGeom prst="rect">
            <a:avLst/>
          </a:prstGeom>
          <a:noFill/>
          <a:ln w="9525">
            <a:noFill/>
            <a:miter lim="800000"/>
            <a:headEnd/>
            <a:tailEnd/>
          </a:ln>
        </p:spPr>
        <p:txBody>
          <a:bodyPr lIns="0" tIns="0" rIns="0" bIns="0"/>
          <a:lstStyle/>
          <a:p>
            <a:pPr algn="ctr">
              <a:defRPr/>
            </a:pPr>
            <a:r>
              <a:rPr lang="en-US" sz="900" b="1" dirty="0">
                <a:latin typeface="Trebuchet MS" pitchFamily="34" charset="0"/>
              </a:rPr>
              <a:t>Flying</a:t>
            </a:r>
          </a:p>
          <a:p>
            <a:pPr algn="ctr">
              <a:defRPr/>
            </a:pPr>
            <a:r>
              <a:rPr lang="en-US" sz="900" b="1" dirty="0">
                <a:latin typeface="Trebuchet MS" pitchFamily="34" charset="0"/>
              </a:rPr>
              <a:t>Solo</a:t>
            </a:r>
          </a:p>
        </p:txBody>
      </p:sp>
      <p:sp>
        <p:nvSpPr>
          <p:cNvPr id="183" name="Text Box 276"/>
          <p:cNvSpPr txBox="1">
            <a:spLocks noChangeArrowheads="1"/>
          </p:cNvSpPr>
          <p:nvPr/>
        </p:nvSpPr>
        <p:spPr bwMode="auto">
          <a:xfrm>
            <a:off x="7486188" y="5108501"/>
            <a:ext cx="781923" cy="294773"/>
          </a:xfrm>
          <a:prstGeom prst="rect">
            <a:avLst/>
          </a:prstGeom>
          <a:noFill/>
          <a:ln w="9525">
            <a:noFill/>
            <a:miter lim="800000"/>
            <a:headEnd/>
            <a:tailEnd/>
          </a:ln>
        </p:spPr>
        <p:txBody>
          <a:bodyPr lIns="0" tIns="0" rIns="0" bIns="0"/>
          <a:lstStyle/>
          <a:p>
            <a:pPr algn="ctr"/>
            <a:r>
              <a:rPr lang="en-US" sz="900" b="1" dirty="0">
                <a:solidFill>
                  <a:srgbClr val="0000FF"/>
                </a:solidFill>
                <a:latin typeface="Trebuchet MS" pitchFamily="34" charset="0"/>
              </a:rPr>
              <a:t>Support </a:t>
            </a:r>
            <a:r>
              <a:rPr lang="en-US" sz="900" b="1" dirty="0" smtClean="0">
                <a:solidFill>
                  <a:srgbClr val="0000FF"/>
                </a:solidFill>
                <a:latin typeface="Trebuchet MS" pitchFamily="34" charset="0"/>
              </a:rPr>
              <a:t>&amp;</a:t>
            </a:r>
            <a:endParaRPr lang="en-US" sz="900" dirty="0">
              <a:solidFill>
                <a:srgbClr val="0000FF"/>
              </a:solidFill>
              <a:latin typeface="Trebuchet MS" pitchFamily="34" charset="0"/>
            </a:endParaRPr>
          </a:p>
          <a:p>
            <a:pPr algn="ctr"/>
            <a:r>
              <a:rPr lang="en-US" sz="900" b="1" dirty="0">
                <a:solidFill>
                  <a:srgbClr val="0000FF"/>
                </a:solidFill>
                <a:latin typeface="Trebuchet MS" pitchFamily="34" charset="0"/>
              </a:rPr>
              <a:t>Maintenance</a:t>
            </a:r>
          </a:p>
        </p:txBody>
      </p:sp>
      <p:sp>
        <p:nvSpPr>
          <p:cNvPr id="184" name="Text Box 247"/>
          <p:cNvSpPr txBox="1">
            <a:spLocks noChangeArrowheads="1"/>
          </p:cNvSpPr>
          <p:nvPr/>
        </p:nvSpPr>
        <p:spPr bwMode="auto">
          <a:xfrm>
            <a:off x="8152250" y="5539475"/>
            <a:ext cx="673100" cy="312738"/>
          </a:xfrm>
          <a:prstGeom prst="rect">
            <a:avLst/>
          </a:prstGeom>
          <a:noFill/>
          <a:ln w="9525">
            <a:noFill/>
            <a:miter lim="800000"/>
            <a:headEnd/>
            <a:tailEnd/>
          </a:ln>
        </p:spPr>
        <p:txBody>
          <a:bodyPr lIns="0" tIns="0" rIns="0" bIns="0"/>
          <a:lstStyle/>
          <a:p>
            <a:pPr algn="r"/>
            <a:r>
              <a:rPr lang="en-US" sz="900" b="1" dirty="0">
                <a:solidFill>
                  <a:srgbClr val="0000FF"/>
                </a:solidFill>
                <a:latin typeface="Trebuchet MS" pitchFamily="34" charset="0"/>
              </a:rPr>
              <a:t>Post Warranty</a:t>
            </a:r>
          </a:p>
        </p:txBody>
      </p:sp>
      <p:sp>
        <p:nvSpPr>
          <p:cNvPr id="185" name="Freeform 184"/>
          <p:cNvSpPr>
            <a:spLocks noChangeArrowheads="1"/>
          </p:cNvSpPr>
          <p:nvPr/>
        </p:nvSpPr>
        <p:spPr bwMode="auto">
          <a:xfrm>
            <a:off x="6622617" y="2755689"/>
            <a:ext cx="2222271" cy="1234418"/>
          </a:xfrm>
          <a:custGeom>
            <a:avLst/>
            <a:gdLst>
              <a:gd name="T0" fmla="*/ 139405027 w 1684337"/>
              <a:gd name="T1" fmla="*/ 540612 h 1166812"/>
              <a:gd name="T2" fmla="*/ 31273408 w 1684337"/>
              <a:gd name="T3" fmla="*/ 1602190 h 1166812"/>
              <a:gd name="T4" fmla="*/ 9010968 w 1684337"/>
              <a:gd name="T5" fmla="*/ 4845894 h 1166812"/>
              <a:gd name="T6" fmla="*/ 63076968 w 1684337"/>
              <a:gd name="T7" fmla="*/ 6615190 h 1166812"/>
              <a:gd name="T8" fmla="*/ 201421930 w 1684337"/>
              <a:gd name="T9" fmla="*/ 6674167 h 1166812"/>
              <a:gd name="T10" fmla="*/ 277750068 w 1684337"/>
              <a:gd name="T11" fmla="*/ 3312512 h 1166812"/>
              <a:gd name="T12" fmla="*/ 212552944 w 1684337"/>
              <a:gd name="T13" fmla="*/ 422655 h 1166812"/>
              <a:gd name="T14" fmla="*/ 115552593 w 1684337"/>
              <a:gd name="T15" fmla="*/ 304706 h 1166812"/>
              <a:gd name="T16" fmla="*/ 42404609 w 1684337"/>
              <a:gd name="T17" fmla="*/ 2250934 h 11668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84337"/>
              <a:gd name="T28" fmla="*/ 0 h 1166812"/>
              <a:gd name="T29" fmla="*/ 1684337 w 1684337"/>
              <a:gd name="T30" fmla="*/ 1166812 h 1166812"/>
              <a:gd name="connsiteX0" fmla="*/ 835025 w 1684337"/>
              <a:gd name="connsiteY0" fmla="*/ 87312 h 1166812"/>
              <a:gd name="connsiteX1" fmla="*/ 187325 w 1684337"/>
              <a:gd name="connsiteY1" fmla="*/ 258762 h 1166812"/>
              <a:gd name="connsiteX2" fmla="*/ 53975 w 1684337"/>
              <a:gd name="connsiteY2" fmla="*/ 782637 h 1166812"/>
              <a:gd name="connsiteX3" fmla="*/ 377825 w 1684337"/>
              <a:gd name="connsiteY3" fmla="*/ 1068387 h 1166812"/>
              <a:gd name="connsiteX4" fmla="*/ 1206500 w 1684337"/>
              <a:gd name="connsiteY4" fmla="*/ 1077912 h 1166812"/>
              <a:gd name="connsiteX5" fmla="*/ 1663700 w 1684337"/>
              <a:gd name="connsiteY5" fmla="*/ 534987 h 1166812"/>
              <a:gd name="connsiteX6" fmla="*/ 1273175 w 1684337"/>
              <a:gd name="connsiteY6" fmla="*/ 68262 h 1166812"/>
              <a:gd name="connsiteX7" fmla="*/ 692150 w 1684337"/>
              <a:gd name="connsiteY7" fmla="*/ 49212 h 1166812"/>
              <a:gd name="connsiteX8" fmla="*/ 254000 w 1684337"/>
              <a:gd name="connsiteY8" fmla="*/ 363537 h 1166812"/>
              <a:gd name="connsiteX0" fmla="*/ 835025 w 1684337"/>
              <a:gd name="connsiteY0" fmla="*/ 87312 h 1166812"/>
              <a:gd name="connsiteX1" fmla="*/ 187325 w 1684337"/>
              <a:gd name="connsiteY1" fmla="*/ 258762 h 1166812"/>
              <a:gd name="connsiteX2" fmla="*/ 53975 w 1684337"/>
              <a:gd name="connsiteY2" fmla="*/ 782637 h 1166812"/>
              <a:gd name="connsiteX3" fmla="*/ 377825 w 1684337"/>
              <a:gd name="connsiteY3" fmla="*/ 1068387 h 1166812"/>
              <a:gd name="connsiteX4" fmla="*/ 1206500 w 1684337"/>
              <a:gd name="connsiteY4" fmla="*/ 1077912 h 1166812"/>
              <a:gd name="connsiteX5" fmla="*/ 1663700 w 1684337"/>
              <a:gd name="connsiteY5" fmla="*/ 534987 h 1166812"/>
              <a:gd name="connsiteX6" fmla="*/ 1273175 w 1684337"/>
              <a:gd name="connsiteY6" fmla="*/ 68262 h 1166812"/>
              <a:gd name="connsiteX7" fmla="*/ 692150 w 1684337"/>
              <a:gd name="connsiteY7" fmla="*/ 49212 h 1166812"/>
              <a:gd name="connsiteX8" fmla="*/ 254000 w 1684337"/>
              <a:gd name="connsiteY8" fmla="*/ 363537 h 1166812"/>
              <a:gd name="connsiteX0" fmla="*/ 835025 w 1684337"/>
              <a:gd name="connsiteY0" fmla="*/ 87312 h 1166812"/>
              <a:gd name="connsiteX1" fmla="*/ 187325 w 1684337"/>
              <a:gd name="connsiteY1" fmla="*/ 258762 h 1166812"/>
              <a:gd name="connsiteX2" fmla="*/ 53975 w 1684337"/>
              <a:gd name="connsiteY2" fmla="*/ 782637 h 1166812"/>
              <a:gd name="connsiteX3" fmla="*/ 377825 w 1684337"/>
              <a:gd name="connsiteY3" fmla="*/ 1068387 h 1166812"/>
              <a:gd name="connsiteX4" fmla="*/ 1206500 w 1684337"/>
              <a:gd name="connsiteY4" fmla="*/ 1077912 h 1166812"/>
              <a:gd name="connsiteX5" fmla="*/ 1663700 w 1684337"/>
              <a:gd name="connsiteY5" fmla="*/ 534987 h 1166812"/>
              <a:gd name="connsiteX6" fmla="*/ 1273175 w 1684337"/>
              <a:gd name="connsiteY6" fmla="*/ 68262 h 1166812"/>
              <a:gd name="connsiteX7" fmla="*/ 692150 w 1684337"/>
              <a:gd name="connsiteY7" fmla="*/ 49212 h 1166812"/>
              <a:gd name="connsiteX8" fmla="*/ 254000 w 1684337"/>
              <a:gd name="connsiteY8" fmla="*/ 363537 h 1166812"/>
              <a:gd name="connsiteX0" fmla="*/ 835025 w 1684337"/>
              <a:gd name="connsiteY0" fmla="*/ 87312 h 1166812"/>
              <a:gd name="connsiteX1" fmla="*/ 187325 w 1684337"/>
              <a:gd name="connsiteY1" fmla="*/ 258762 h 1166812"/>
              <a:gd name="connsiteX2" fmla="*/ 53975 w 1684337"/>
              <a:gd name="connsiteY2" fmla="*/ 782637 h 1166812"/>
              <a:gd name="connsiteX3" fmla="*/ 377825 w 1684337"/>
              <a:gd name="connsiteY3" fmla="*/ 1068387 h 1166812"/>
              <a:gd name="connsiteX4" fmla="*/ 1206500 w 1684337"/>
              <a:gd name="connsiteY4" fmla="*/ 1077912 h 1166812"/>
              <a:gd name="connsiteX5" fmla="*/ 1663700 w 1684337"/>
              <a:gd name="connsiteY5" fmla="*/ 534987 h 1166812"/>
              <a:gd name="connsiteX6" fmla="*/ 1273175 w 1684337"/>
              <a:gd name="connsiteY6" fmla="*/ 68262 h 1166812"/>
              <a:gd name="connsiteX7" fmla="*/ 692150 w 1684337"/>
              <a:gd name="connsiteY7" fmla="*/ 49212 h 1166812"/>
              <a:gd name="connsiteX8" fmla="*/ 254000 w 1684337"/>
              <a:gd name="connsiteY8" fmla="*/ 363537 h 1166812"/>
              <a:gd name="connsiteX0" fmla="*/ 835025 w 1684337"/>
              <a:gd name="connsiteY0" fmla="*/ 71438 h 1150938"/>
              <a:gd name="connsiteX1" fmla="*/ 187325 w 1684337"/>
              <a:gd name="connsiteY1" fmla="*/ 242888 h 1150938"/>
              <a:gd name="connsiteX2" fmla="*/ 53975 w 1684337"/>
              <a:gd name="connsiteY2" fmla="*/ 766763 h 1150938"/>
              <a:gd name="connsiteX3" fmla="*/ 377825 w 1684337"/>
              <a:gd name="connsiteY3" fmla="*/ 1052513 h 1150938"/>
              <a:gd name="connsiteX4" fmla="*/ 1206500 w 1684337"/>
              <a:gd name="connsiteY4" fmla="*/ 1062038 h 1150938"/>
              <a:gd name="connsiteX5" fmla="*/ 1663700 w 1684337"/>
              <a:gd name="connsiteY5" fmla="*/ 519113 h 1150938"/>
              <a:gd name="connsiteX6" fmla="*/ 1273175 w 1684337"/>
              <a:gd name="connsiteY6" fmla="*/ 52388 h 1150938"/>
              <a:gd name="connsiteX7" fmla="*/ 692150 w 1684337"/>
              <a:gd name="connsiteY7" fmla="*/ 33338 h 1150938"/>
              <a:gd name="connsiteX8" fmla="*/ 394362 w 1684337"/>
              <a:gd name="connsiteY8" fmla="*/ 207538 h 1150938"/>
              <a:gd name="connsiteX0" fmla="*/ 835025 w 1684337"/>
              <a:gd name="connsiteY0" fmla="*/ 71438 h 1150938"/>
              <a:gd name="connsiteX1" fmla="*/ 187325 w 1684337"/>
              <a:gd name="connsiteY1" fmla="*/ 242888 h 1150938"/>
              <a:gd name="connsiteX2" fmla="*/ 53975 w 1684337"/>
              <a:gd name="connsiteY2" fmla="*/ 766763 h 1150938"/>
              <a:gd name="connsiteX3" fmla="*/ 377825 w 1684337"/>
              <a:gd name="connsiteY3" fmla="*/ 1052513 h 1150938"/>
              <a:gd name="connsiteX4" fmla="*/ 1206500 w 1684337"/>
              <a:gd name="connsiteY4" fmla="*/ 1062038 h 1150938"/>
              <a:gd name="connsiteX5" fmla="*/ 1663700 w 1684337"/>
              <a:gd name="connsiteY5" fmla="*/ 519113 h 1150938"/>
              <a:gd name="connsiteX6" fmla="*/ 1273175 w 1684337"/>
              <a:gd name="connsiteY6" fmla="*/ 52388 h 1150938"/>
              <a:gd name="connsiteX7" fmla="*/ 692150 w 1684337"/>
              <a:gd name="connsiteY7" fmla="*/ 33338 h 1150938"/>
              <a:gd name="connsiteX8" fmla="*/ 394362 w 1684337"/>
              <a:gd name="connsiteY8" fmla="*/ 207538 h 1150938"/>
              <a:gd name="connsiteX0" fmla="*/ 835025 w 1684337"/>
              <a:gd name="connsiteY0" fmla="*/ 71438 h 1150938"/>
              <a:gd name="connsiteX1" fmla="*/ 187325 w 1684337"/>
              <a:gd name="connsiteY1" fmla="*/ 242888 h 1150938"/>
              <a:gd name="connsiteX2" fmla="*/ 53975 w 1684337"/>
              <a:gd name="connsiteY2" fmla="*/ 766763 h 1150938"/>
              <a:gd name="connsiteX3" fmla="*/ 377825 w 1684337"/>
              <a:gd name="connsiteY3" fmla="*/ 1052513 h 1150938"/>
              <a:gd name="connsiteX4" fmla="*/ 1320544 w 1684337"/>
              <a:gd name="connsiteY4" fmla="*/ 1062038 h 1150938"/>
              <a:gd name="connsiteX5" fmla="*/ 1663700 w 1684337"/>
              <a:gd name="connsiteY5" fmla="*/ 519113 h 1150938"/>
              <a:gd name="connsiteX6" fmla="*/ 1273175 w 1684337"/>
              <a:gd name="connsiteY6" fmla="*/ 52388 h 1150938"/>
              <a:gd name="connsiteX7" fmla="*/ 692150 w 1684337"/>
              <a:gd name="connsiteY7" fmla="*/ 33338 h 1150938"/>
              <a:gd name="connsiteX8" fmla="*/ 394362 w 1684337"/>
              <a:gd name="connsiteY8" fmla="*/ 207538 h 1150938"/>
              <a:gd name="connsiteX0" fmla="*/ 835025 w 1684337"/>
              <a:gd name="connsiteY0" fmla="*/ 71438 h 1101726"/>
              <a:gd name="connsiteX1" fmla="*/ 187325 w 1684337"/>
              <a:gd name="connsiteY1" fmla="*/ 242888 h 1101726"/>
              <a:gd name="connsiteX2" fmla="*/ 53975 w 1684337"/>
              <a:gd name="connsiteY2" fmla="*/ 766763 h 1101726"/>
              <a:gd name="connsiteX3" fmla="*/ 377825 w 1684337"/>
              <a:gd name="connsiteY3" fmla="*/ 1052513 h 1101726"/>
              <a:gd name="connsiteX4" fmla="*/ 1320544 w 1684337"/>
              <a:gd name="connsiteY4" fmla="*/ 1062038 h 1101726"/>
              <a:gd name="connsiteX5" fmla="*/ 1663700 w 1684337"/>
              <a:gd name="connsiteY5" fmla="*/ 519113 h 1101726"/>
              <a:gd name="connsiteX6" fmla="*/ 1273175 w 1684337"/>
              <a:gd name="connsiteY6" fmla="*/ 52388 h 1101726"/>
              <a:gd name="connsiteX7" fmla="*/ 692150 w 1684337"/>
              <a:gd name="connsiteY7" fmla="*/ 33338 h 1101726"/>
              <a:gd name="connsiteX8" fmla="*/ 394362 w 1684337"/>
              <a:gd name="connsiteY8" fmla="*/ 207538 h 1101726"/>
              <a:gd name="connsiteX0" fmla="*/ 835025 w 1684337"/>
              <a:gd name="connsiteY0" fmla="*/ 71438 h 1140159"/>
              <a:gd name="connsiteX1" fmla="*/ 187325 w 1684337"/>
              <a:gd name="connsiteY1" fmla="*/ 242888 h 1140159"/>
              <a:gd name="connsiteX2" fmla="*/ 53975 w 1684337"/>
              <a:gd name="connsiteY2" fmla="*/ 766763 h 1140159"/>
              <a:gd name="connsiteX3" fmla="*/ 377825 w 1684337"/>
              <a:gd name="connsiteY3" fmla="*/ 1052513 h 1140159"/>
              <a:gd name="connsiteX4" fmla="*/ 1320544 w 1684337"/>
              <a:gd name="connsiteY4" fmla="*/ 1062038 h 1140159"/>
              <a:gd name="connsiteX5" fmla="*/ 1663700 w 1684337"/>
              <a:gd name="connsiteY5" fmla="*/ 519113 h 1140159"/>
              <a:gd name="connsiteX6" fmla="*/ 1273175 w 1684337"/>
              <a:gd name="connsiteY6" fmla="*/ 52388 h 1140159"/>
              <a:gd name="connsiteX7" fmla="*/ 692150 w 1684337"/>
              <a:gd name="connsiteY7" fmla="*/ 33338 h 1140159"/>
              <a:gd name="connsiteX8" fmla="*/ 394362 w 1684337"/>
              <a:gd name="connsiteY8" fmla="*/ 207538 h 1140159"/>
              <a:gd name="connsiteX0" fmla="*/ 835025 w 1684337"/>
              <a:gd name="connsiteY0" fmla="*/ 71438 h 1140159"/>
              <a:gd name="connsiteX1" fmla="*/ 187325 w 1684337"/>
              <a:gd name="connsiteY1" fmla="*/ 242888 h 1140159"/>
              <a:gd name="connsiteX2" fmla="*/ 53975 w 1684337"/>
              <a:gd name="connsiteY2" fmla="*/ 766763 h 1140159"/>
              <a:gd name="connsiteX3" fmla="*/ 377825 w 1684337"/>
              <a:gd name="connsiteY3" fmla="*/ 1052513 h 1140159"/>
              <a:gd name="connsiteX4" fmla="*/ 1320544 w 1684337"/>
              <a:gd name="connsiteY4" fmla="*/ 1062038 h 1140159"/>
              <a:gd name="connsiteX5" fmla="*/ 1663700 w 1684337"/>
              <a:gd name="connsiteY5" fmla="*/ 519113 h 1140159"/>
              <a:gd name="connsiteX6" fmla="*/ 1273175 w 1684337"/>
              <a:gd name="connsiteY6" fmla="*/ 52388 h 1140159"/>
              <a:gd name="connsiteX7" fmla="*/ 692150 w 1684337"/>
              <a:gd name="connsiteY7" fmla="*/ 33338 h 1140159"/>
              <a:gd name="connsiteX8" fmla="*/ 394362 w 1684337"/>
              <a:gd name="connsiteY8" fmla="*/ 207538 h 1140159"/>
              <a:gd name="connsiteX0" fmla="*/ 835025 w 1675565"/>
              <a:gd name="connsiteY0" fmla="*/ 71438 h 1140159"/>
              <a:gd name="connsiteX1" fmla="*/ 187325 w 1675565"/>
              <a:gd name="connsiteY1" fmla="*/ 242888 h 1140159"/>
              <a:gd name="connsiteX2" fmla="*/ 53975 w 1675565"/>
              <a:gd name="connsiteY2" fmla="*/ 766763 h 1140159"/>
              <a:gd name="connsiteX3" fmla="*/ 377825 w 1675565"/>
              <a:gd name="connsiteY3" fmla="*/ 1052513 h 1140159"/>
              <a:gd name="connsiteX4" fmla="*/ 1320544 w 1675565"/>
              <a:gd name="connsiteY4" fmla="*/ 1062038 h 1140159"/>
              <a:gd name="connsiteX5" fmla="*/ 1663700 w 1675565"/>
              <a:gd name="connsiteY5" fmla="*/ 519113 h 1140159"/>
              <a:gd name="connsiteX6" fmla="*/ 1273175 w 1675565"/>
              <a:gd name="connsiteY6" fmla="*/ 52388 h 1140159"/>
              <a:gd name="connsiteX7" fmla="*/ 692150 w 1675565"/>
              <a:gd name="connsiteY7" fmla="*/ 33338 h 1140159"/>
              <a:gd name="connsiteX8" fmla="*/ 394362 w 1675565"/>
              <a:gd name="connsiteY8" fmla="*/ 207538 h 1140159"/>
              <a:gd name="connsiteX0" fmla="*/ 835025 w 1675565"/>
              <a:gd name="connsiteY0" fmla="*/ 71438 h 1140159"/>
              <a:gd name="connsiteX1" fmla="*/ 187325 w 1675565"/>
              <a:gd name="connsiteY1" fmla="*/ 242888 h 1140159"/>
              <a:gd name="connsiteX2" fmla="*/ 53975 w 1675565"/>
              <a:gd name="connsiteY2" fmla="*/ 766763 h 1140159"/>
              <a:gd name="connsiteX3" fmla="*/ 377825 w 1675565"/>
              <a:gd name="connsiteY3" fmla="*/ 1052513 h 1140159"/>
              <a:gd name="connsiteX4" fmla="*/ 1320544 w 1675565"/>
              <a:gd name="connsiteY4" fmla="*/ 1062038 h 1140159"/>
              <a:gd name="connsiteX5" fmla="*/ 1663700 w 1675565"/>
              <a:gd name="connsiteY5" fmla="*/ 519113 h 1140159"/>
              <a:gd name="connsiteX6" fmla="*/ 1273175 w 1675565"/>
              <a:gd name="connsiteY6" fmla="*/ 52388 h 1140159"/>
              <a:gd name="connsiteX7" fmla="*/ 692150 w 1675565"/>
              <a:gd name="connsiteY7" fmla="*/ 33338 h 1140159"/>
              <a:gd name="connsiteX8" fmla="*/ 394362 w 1675565"/>
              <a:gd name="connsiteY8" fmla="*/ 207538 h 1140159"/>
              <a:gd name="connsiteX0" fmla="*/ 835025 w 1675565"/>
              <a:gd name="connsiteY0" fmla="*/ 71438 h 1140159"/>
              <a:gd name="connsiteX1" fmla="*/ 187325 w 1675565"/>
              <a:gd name="connsiteY1" fmla="*/ 242888 h 1140159"/>
              <a:gd name="connsiteX2" fmla="*/ 159246 w 1675565"/>
              <a:gd name="connsiteY2" fmla="*/ 766763 h 1140159"/>
              <a:gd name="connsiteX3" fmla="*/ 377825 w 1675565"/>
              <a:gd name="connsiteY3" fmla="*/ 1052513 h 1140159"/>
              <a:gd name="connsiteX4" fmla="*/ 1320544 w 1675565"/>
              <a:gd name="connsiteY4" fmla="*/ 1062038 h 1140159"/>
              <a:gd name="connsiteX5" fmla="*/ 1663700 w 1675565"/>
              <a:gd name="connsiteY5" fmla="*/ 519113 h 1140159"/>
              <a:gd name="connsiteX6" fmla="*/ 1273175 w 1675565"/>
              <a:gd name="connsiteY6" fmla="*/ 52388 h 1140159"/>
              <a:gd name="connsiteX7" fmla="*/ 692150 w 1675565"/>
              <a:gd name="connsiteY7" fmla="*/ 33338 h 1140159"/>
              <a:gd name="connsiteX8" fmla="*/ 394362 w 1675565"/>
              <a:gd name="connsiteY8" fmla="*/ 207538 h 1140159"/>
              <a:gd name="connsiteX0" fmla="*/ 835025 w 1675565"/>
              <a:gd name="connsiteY0" fmla="*/ 71438 h 1140159"/>
              <a:gd name="connsiteX1" fmla="*/ 187325 w 1675565"/>
              <a:gd name="connsiteY1" fmla="*/ 242888 h 1140159"/>
              <a:gd name="connsiteX2" fmla="*/ 159246 w 1675565"/>
              <a:gd name="connsiteY2" fmla="*/ 766763 h 1140159"/>
              <a:gd name="connsiteX3" fmla="*/ 377825 w 1675565"/>
              <a:gd name="connsiteY3" fmla="*/ 1052513 h 1140159"/>
              <a:gd name="connsiteX4" fmla="*/ 1320544 w 1675565"/>
              <a:gd name="connsiteY4" fmla="*/ 1062038 h 1140159"/>
              <a:gd name="connsiteX5" fmla="*/ 1663700 w 1675565"/>
              <a:gd name="connsiteY5" fmla="*/ 519113 h 1140159"/>
              <a:gd name="connsiteX6" fmla="*/ 1273175 w 1675565"/>
              <a:gd name="connsiteY6" fmla="*/ 52388 h 1140159"/>
              <a:gd name="connsiteX7" fmla="*/ 692150 w 1675565"/>
              <a:gd name="connsiteY7" fmla="*/ 33338 h 1140159"/>
              <a:gd name="connsiteX8" fmla="*/ 394362 w 1675565"/>
              <a:gd name="connsiteY8" fmla="*/ 207538 h 1140159"/>
              <a:gd name="connsiteX0" fmla="*/ 729754 w 1570294"/>
              <a:gd name="connsiteY0" fmla="*/ 71438 h 1140159"/>
              <a:gd name="connsiteX1" fmla="*/ 187325 w 1570294"/>
              <a:gd name="connsiteY1" fmla="*/ 242888 h 1140159"/>
              <a:gd name="connsiteX2" fmla="*/ 53975 w 1570294"/>
              <a:gd name="connsiteY2" fmla="*/ 766763 h 1140159"/>
              <a:gd name="connsiteX3" fmla="*/ 272554 w 1570294"/>
              <a:gd name="connsiteY3" fmla="*/ 1052513 h 1140159"/>
              <a:gd name="connsiteX4" fmla="*/ 1215273 w 1570294"/>
              <a:gd name="connsiteY4" fmla="*/ 1062038 h 1140159"/>
              <a:gd name="connsiteX5" fmla="*/ 1558429 w 1570294"/>
              <a:gd name="connsiteY5" fmla="*/ 519113 h 1140159"/>
              <a:gd name="connsiteX6" fmla="*/ 1167904 w 1570294"/>
              <a:gd name="connsiteY6" fmla="*/ 52388 h 1140159"/>
              <a:gd name="connsiteX7" fmla="*/ 586879 w 1570294"/>
              <a:gd name="connsiteY7" fmla="*/ 33338 h 1140159"/>
              <a:gd name="connsiteX8" fmla="*/ 289091 w 1570294"/>
              <a:gd name="connsiteY8" fmla="*/ 207538 h 1140159"/>
              <a:gd name="connsiteX0" fmla="*/ 729754 w 1570294"/>
              <a:gd name="connsiteY0" fmla="*/ 71438 h 1140159"/>
              <a:gd name="connsiteX1" fmla="*/ 187325 w 1570294"/>
              <a:gd name="connsiteY1" fmla="*/ 242888 h 1140159"/>
              <a:gd name="connsiteX2" fmla="*/ 53975 w 1570294"/>
              <a:gd name="connsiteY2" fmla="*/ 766763 h 1140159"/>
              <a:gd name="connsiteX3" fmla="*/ 272554 w 1570294"/>
              <a:gd name="connsiteY3" fmla="*/ 1052513 h 1140159"/>
              <a:gd name="connsiteX4" fmla="*/ 1215273 w 1570294"/>
              <a:gd name="connsiteY4" fmla="*/ 1062038 h 1140159"/>
              <a:gd name="connsiteX5" fmla="*/ 1558429 w 1570294"/>
              <a:gd name="connsiteY5" fmla="*/ 519113 h 1140159"/>
              <a:gd name="connsiteX6" fmla="*/ 1167904 w 1570294"/>
              <a:gd name="connsiteY6" fmla="*/ 52388 h 1140159"/>
              <a:gd name="connsiteX7" fmla="*/ 586879 w 1570294"/>
              <a:gd name="connsiteY7" fmla="*/ 33338 h 1140159"/>
              <a:gd name="connsiteX8" fmla="*/ 289091 w 1570294"/>
              <a:gd name="connsiteY8" fmla="*/ 207538 h 1140159"/>
              <a:gd name="connsiteX0" fmla="*/ 691489 w 1532029"/>
              <a:gd name="connsiteY0" fmla="*/ 71438 h 1140159"/>
              <a:gd name="connsiteX1" fmla="*/ 149060 w 1532029"/>
              <a:gd name="connsiteY1" fmla="*/ 242888 h 1140159"/>
              <a:gd name="connsiteX2" fmla="*/ 15710 w 1532029"/>
              <a:gd name="connsiteY2" fmla="*/ 766763 h 1140159"/>
              <a:gd name="connsiteX3" fmla="*/ 234289 w 1532029"/>
              <a:gd name="connsiteY3" fmla="*/ 1052513 h 1140159"/>
              <a:gd name="connsiteX4" fmla="*/ 1177008 w 1532029"/>
              <a:gd name="connsiteY4" fmla="*/ 1062038 h 1140159"/>
              <a:gd name="connsiteX5" fmla="*/ 1520164 w 1532029"/>
              <a:gd name="connsiteY5" fmla="*/ 519113 h 1140159"/>
              <a:gd name="connsiteX6" fmla="*/ 1129639 w 1532029"/>
              <a:gd name="connsiteY6" fmla="*/ 52388 h 1140159"/>
              <a:gd name="connsiteX7" fmla="*/ 548614 w 1532029"/>
              <a:gd name="connsiteY7" fmla="*/ 33338 h 1140159"/>
              <a:gd name="connsiteX8" fmla="*/ 250826 w 1532029"/>
              <a:gd name="connsiteY8" fmla="*/ 207538 h 1140159"/>
              <a:gd name="connsiteX0" fmla="*/ 489719 w 1532029"/>
              <a:gd name="connsiteY0" fmla="*/ 71438 h 1140159"/>
              <a:gd name="connsiteX1" fmla="*/ 149060 w 1532029"/>
              <a:gd name="connsiteY1" fmla="*/ 242888 h 1140159"/>
              <a:gd name="connsiteX2" fmla="*/ 15710 w 1532029"/>
              <a:gd name="connsiteY2" fmla="*/ 766763 h 1140159"/>
              <a:gd name="connsiteX3" fmla="*/ 234289 w 1532029"/>
              <a:gd name="connsiteY3" fmla="*/ 1052513 h 1140159"/>
              <a:gd name="connsiteX4" fmla="*/ 1177008 w 1532029"/>
              <a:gd name="connsiteY4" fmla="*/ 1062038 h 1140159"/>
              <a:gd name="connsiteX5" fmla="*/ 1520164 w 1532029"/>
              <a:gd name="connsiteY5" fmla="*/ 519113 h 1140159"/>
              <a:gd name="connsiteX6" fmla="*/ 1129639 w 1532029"/>
              <a:gd name="connsiteY6" fmla="*/ 52388 h 1140159"/>
              <a:gd name="connsiteX7" fmla="*/ 548614 w 1532029"/>
              <a:gd name="connsiteY7" fmla="*/ 33338 h 1140159"/>
              <a:gd name="connsiteX8" fmla="*/ 250826 w 1532029"/>
              <a:gd name="connsiteY8" fmla="*/ 207538 h 1140159"/>
              <a:gd name="connsiteX0" fmla="*/ 589392 w 1631702"/>
              <a:gd name="connsiteY0" fmla="*/ 71438 h 1140159"/>
              <a:gd name="connsiteX1" fmla="*/ 143462 w 1631702"/>
              <a:gd name="connsiteY1" fmla="*/ 242888 h 1140159"/>
              <a:gd name="connsiteX2" fmla="*/ 115383 w 1631702"/>
              <a:gd name="connsiteY2" fmla="*/ 766763 h 1140159"/>
              <a:gd name="connsiteX3" fmla="*/ 333962 w 1631702"/>
              <a:gd name="connsiteY3" fmla="*/ 1052513 h 1140159"/>
              <a:gd name="connsiteX4" fmla="*/ 1276681 w 1631702"/>
              <a:gd name="connsiteY4" fmla="*/ 1062038 h 1140159"/>
              <a:gd name="connsiteX5" fmla="*/ 1619837 w 1631702"/>
              <a:gd name="connsiteY5" fmla="*/ 519113 h 1140159"/>
              <a:gd name="connsiteX6" fmla="*/ 1229312 w 1631702"/>
              <a:gd name="connsiteY6" fmla="*/ 52388 h 1140159"/>
              <a:gd name="connsiteX7" fmla="*/ 648287 w 1631702"/>
              <a:gd name="connsiteY7" fmla="*/ 33338 h 1140159"/>
              <a:gd name="connsiteX8" fmla="*/ 350499 w 1631702"/>
              <a:gd name="connsiteY8" fmla="*/ 207538 h 1140159"/>
              <a:gd name="connsiteX0" fmla="*/ 603763 w 1646073"/>
              <a:gd name="connsiteY0" fmla="*/ 71438 h 1140159"/>
              <a:gd name="connsiteX1" fmla="*/ 157833 w 1646073"/>
              <a:gd name="connsiteY1" fmla="*/ 242888 h 1140159"/>
              <a:gd name="connsiteX2" fmla="*/ 15710 w 1646073"/>
              <a:gd name="connsiteY2" fmla="*/ 766763 h 1140159"/>
              <a:gd name="connsiteX3" fmla="*/ 348333 w 1646073"/>
              <a:gd name="connsiteY3" fmla="*/ 1052513 h 1140159"/>
              <a:gd name="connsiteX4" fmla="*/ 1291052 w 1646073"/>
              <a:gd name="connsiteY4" fmla="*/ 1062038 h 1140159"/>
              <a:gd name="connsiteX5" fmla="*/ 1634208 w 1646073"/>
              <a:gd name="connsiteY5" fmla="*/ 519113 h 1140159"/>
              <a:gd name="connsiteX6" fmla="*/ 1243683 w 1646073"/>
              <a:gd name="connsiteY6" fmla="*/ 52388 h 1140159"/>
              <a:gd name="connsiteX7" fmla="*/ 662658 w 1646073"/>
              <a:gd name="connsiteY7" fmla="*/ 33338 h 1140159"/>
              <a:gd name="connsiteX8" fmla="*/ 364870 w 1646073"/>
              <a:gd name="connsiteY8" fmla="*/ 207538 h 1140159"/>
              <a:gd name="connsiteX0" fmla="*/ 603763 w 1646073"/>
              <a:gd name="connsiteY0" fmla="*/ 71438 h 1140159"/>
              <a:gd name="connsiteX1" fmla="*/ 157833 w 1646073"/>
              <a:gd name="connsiteY1" fmla="*/ 242888 h 1140159"/>
              <a:gd name="connsiteX2" fmla="*/ 15710 w 1646073"/>
              <a:gd name="connsiteY2" fmla="*/ 766763 h 1140159"/>
              <a:gd name="connsiteX3" fmla="*/ 488694 w 1646073"/>
              <a:gd name="connsiteY3" fmla="*/ 1052513 h 1140159"/>
              <a:gd name="connsiteX4" fmla="*/ 1291052 w 1646073"/>
              <a:gd name="connsiteY4" fmla="*/ 1062038 h 1140159"/>
              <a:gd name="connsiteX5" fmla="*/ 1634208 w 1646073"/>
              <a:gd name="connsiteY5" fmla="*/ 519113 h 1140159"/>
              <a:gd name="connsiteX6" fmla="*/ 1243683 w 1646073"/>
              <a:gd name="connsiteY6" fmla="*/ 52388 h 1140159"/>
              <a:gd name="connsiteX7" fmla="*/ 662658 w 1646073"/>
              <a:gd name="connsiteY7" fmla="*/ 33338 h 1140159"/>
              <a:gd name="connsiteX8" fmla="*/ 364870 w 1646073"/>
              <a:gd name="connsiteY8" fmla="*/ 207538 h 1140159"/>
              <a:gd name="connsiteX0" fmla="*/ 603763 w 1646073"/>
              <a:gd name="connsiteY0" fmla="*/ 71438 h 1140159"/>
              <a:gd name="connsiteX1" fmla="*/ 157833 w 1646073"/>
              <a:gd name="connsiteY1" fmla="*/ 242888 h 1140159"/>
              <a:gd name="connsiteX2" fmla="*/ 15710 w 1646073"/>
              <a:gd name="connsiteY2" fmla="*/ 637417 h 1140159"/>
              <a:gd name="connsiteX3" fmla="*/ 488694 w 1646073"/>
              <a:gd name="connsiteY3" fmla="*/ 1052513 h 1140159"/>
              <a:gd name="connsiteX4" fmla="*/ 1291052 w 1646073"/>
              <a:gd name="connsiteY4" fmla="*/ 1062038 h 1140159"/>
              <a:gd name="connsiteX5" fmla="*/ 1634208 w 1646073"/>
              <a:gd name="connsiteY5" fmla="*/ 519113 h 1140159"/>
              <a:gd name="connsiteX6" fmla="*/ 1243683 w 1646073"/>
              <a:gd name="connsiteY6" fmla="*/ 52388 h 1140159"/>
              <a:gd name="connsiteX7" fmla="*/ 662658 w 1646073"/>
              <a:gd name="connsiteY7" fmla="*/ 33338 h 1140159"/>
              <a:gd name="connsiteX8" fmla="*/ 364870 w 1646073"/>
              <a:gd name="connsiteY8" fmla="*/ 207538 h 1140159"/>
              <a:gd name="connsiteX0" fmla="*/ 603763 w 1646073"/>
              <a:gd name="connsiteY0" fmla="*/ 71438 h 1140159"/>
              <a:gd name="connsiteX1" fmla="*/ 157833 w 1646073"/>
              <a:gd name="connsiteY1" fmla="*/ 242888 h 1140159"/>
              <a:gd name="connsiteX2" fmla="*/ 15710 w 1646073"/>
              <a:gd name="connsiteY2" fmla="*/ 637417 h 1140159"/>
              <a:gd name="connsiteX3" fmla="*/ 488694 w 1646073"/>
              <a:gd name="connsiteY3" fmla="*/ 1052513 h 1140159"/>
              <a:gd name="connsiteX4" fmla="*/ 1291052 w 1646073"/>
              <a:gd name="connsiteY4" fmla="*/ 1062038 h 1140159"/>
              <a:gd name="connsiteX5" fmla="*/ 1634208 w 1646073"/>
              <a:gd name="connsiteY5" fmla="*/ 519113 h 1140159"/>
              <a:gd name="connsiteX6" fmla="*/ 1243683 w 1646073"/>
              <a:gd name="connsiteY6" fmla="*/ 52388 h 1140159"/>
              <a:gd name="connsiteX7" fmla="*/ 662658 w 1646073"/>
              <a:gd name="connsiteY7" fmla="*/ 33338 h 1140159"/>
              <a:gd name="connsiteX8" fmla="*/ 364870 w 1646073"/>
              <a:gd name="connsiteY8" fmla="*/ 207538 h 1140159"/>
              <a:gd name="connsiteX0" fmla="*/ 643713 w 1686023"/>
              <a:gd name="connsiteY0" fmla="*/ 71438 h 1140159"/>
              <a:gd name="connsiteX1" fmla="*/ 197783 w 1686023"/>
              <a:gd name="connsiteY1" fmla="*/ 242888 h 1140159"/>
              <a:gd name="connsiteX2" fmla="*/ 194682 w 1686023"/>
              <a:gd name="connsiteY2" fmla="*/ 245514 h 1140159"/>
              <a:gd name="connsiteX3" fmla="*/ 55660 w 1686023"/>
              <a:gd name="connsiteY3" fmla="*/ 637417 h 1140159"/>
              <a:gd name="connsiteX4" fmla="*/ 528644 w 1686023"/>
              <a:gd name="connsiteY4" fmla="*/ 1052513 h 1140159"/>
              <a:gd name="connsiteX5" fmla="*/ 1331002 w 1686023"/>
              <a:gd name="connsiteY5" fmla="*/ 1062038 h 1140159"/>
              <a:gd name="connsiteX6" fmla="*/ 1674158 w 1686023"/>
              <a:gd name="connsiteY6" fmla="*/ 519113 h 1140159"/>
              <a:gd name="connsiteX7" fmla="*/ 1283633 w 1686023"/>
              <a:gd name="connsiteY7" fmla="*/ 52388 h 1140159"/>
              <a:gd name="connsiteX8" fmla="*/ 702608 w 1686023"/>
              <a:gd name="connsiteY8" fmla="*/ 33338 h 1140159"/>
              <a:gd name="connsiteX9" fmla="*/ 404820 w 1686023"/>
              <a:gd name="connsiteY9" fmla="*/ 207538 h 1140159"/>
              <a:gd name="connsiteX0" fmla="*/ 643713 w 1686023"/>
              <a:gd name="connsiteY0" fmla="*/ 71438 h 1140159"/>
              <a:gd name="connsiteX1" fmla="*/ 197783 w 1686023"/>
              <a:gd name="connsiteY1" fmla="*/ 242888 h 1140159"/>
              <a:gd name="connsiteX2" fmla="*/ 194682 w 1686023"/>
              <a:gd name="connsiteY2" fmla="*/ 245514 h 1140159"/>
              <a:gd name="connsiteX3" fmla="*/ 55660 w 1686023"/>
              <a:gd name="connsiteY3" fmla="*/ 637417 h 1140159"/>
              <a:gd name="connsiteX4" fmla="*/ 528644 w 1686023"/>
              <a:gd name="connsiteY4" fmla="*/ 1052513 h 1140159"/>
              <a:gd name="connsiteX5" fmla="*/ 1331002 w 1686023"/>
              <a:gd name="connsiteY5" fmla="*/ 1062038 h 1140159"/>
              <a:gd name="connsiteX6" fmla="*/ 1674158 w 1686023"/>
              <a:gd name="connsiteY6" fmla="*/ 519113 h 1140159"/>
              <a:gd name="connsiteX7" fmla="*/ 1283633 w 1686023"/>
              <a:gd name="connsiteY7" fmla="*/ 52388 h 1140159"/>
              <a:gd name="connsiteX8" fmla="*/ 702608 w 1686023"/>
              <a:gd name="connsiteY8" fmla="*/ 33338 h 1140159"/>
              <a:gd name="connsiteX9" fmla="*/ 404820 w 1686023"/>
              <a:gd name="connsiteY9" fmla="*/ 207538 h 1140159"/>
              <a:gd name="connsiteX0" fmla="*/ 898119 w 1686023"/>
              <a:gd name="connsiteY0" fmla="*/ 71438 h 1140159"/>
              <a:gd name="connsiteX1" fmla="*/ 197783 w 1686023"/>
              <a:gd name="connsiteY1" fmla="*/ 242888 h 1140159"/>
              <a:gd name="connsiteX2" fmla="*/ 194682 w 1686023"/>
              <a:gd name="connsiteY2" fmla="*/ 245514 h 1140159"/>
              <a:gd name="connsiteX3" fmla="*/ 55660 w 1686023"/>
              <a:gd name="connsiteY3" fmla="*/ 637417 h 1140159"/>
              <a:gd name="connsiteX4" fmla="*/ 528644 w 1686023"/>
              <a:gd name="connsiteY4" fmla="*/ 1052513 h 1140159"/>
              <a:gd name="connsiteX5" fmla="*/ 1331002 w 1686023"/>
              <a:gd name="connsiteY5" fmla="*/ 1062038 h 1140159"/>
              <a:gd name="connsiteX6" fmla="*/ 1674158 w 1686023"/>
              <a:gd name="connsiteY6" fmla="*/ 519113 h 1140159"/>
              <a:gd name="connsiteX7" fmla="*/ 1283633 w 1686023"/>
              <a:gd name="connsiteY7" fmla="*/ 52388 h 1140159"/>
              <a:gd name="connsiteX8" fmla="*/ 702608 w 1686023"/>
              <a:gd name="connsiteY8" fmla="*/ 33338 h 1140159"/>
              <a:gd name="connsiteX9" fmla="*/ 404820 w 1686023"/>
              <a:gd name="connsiteY9" fmla="*/ 207538 h 1140159"/>
              <a:gd name="connsiteX0" fmla="*/ 898119 w 1686023"/>
              <a:gd name="connsiteY0" fmla="*/ 89109 h 1157830"/>
              <a:gd name="connsiteX1" fmla="*/ 197783 w 1686023"/>
              <a:gd name="connsiteY1" fmla="*/ 260559 h 1157830"/>
              <a:gd name="connsiteX2" fmla="*/ 194682 w 1686023"/>
              <a:gd name="connsiteY2" fmla="*/ 263185 h 1157830"/>
              <a:gd name="connsiteX3" fmla="*/ 55660 w 1686023"/>
              <a:gd name="connsiteY3" fmla="*/ 655088 h 1157830"/>
              <a:gd name="connsiteX4" fmla="*/ 528644 w 1686023"/>
              <a:gd name="connsiteY4" fmla="*/ 1070184 h 1157830"/>
              <a:gd name="connsiteX5" fmla="*/ 1331002 w 1686023"/>
              <a:gd name="connsiteY5" fmla="*/ 1079709 h 1157830"/>
              <a:gd name="connsiteX6" fmla="*/ 1674158 w 1686023"/>
              <a:gd name="connsiteY6" fmla="*/ 536784 h 1157830"/>
              <a:gd name="connsiteX7" fmla="*/ 1283633 w 1686023"/>
              <a:gd name="connsiteY7" fmla="*/ 70059 h 1157830"/>
              <a:gd name="connsiteX8" fmla="*/ 702608 w 1686023"/>
              <a:gd name="connsiteY8" fmla="*/ 51009 h 1157830"/>
              <a:gd name="connsiteX9" fmla="*/ 264459 w 1686023"/>
              <a:gd name="connsiteY9" fmla="*/ 376112 h 1157830"/>
              <a:gd name="connsiteX0" fmla="*/ 898119 w 1686023"/>
              <a:gd name="connsiteY0" fmla="*/ 89109 h 1157830"/>
              <a:gd name="connsiteX1" fmla="*/ 197783 w 1686023"/>
              <a:gd name="connsiteY1" fmla="*/ 260559 h 1157830"/>
              <a:gd name="connsiteX2" fmla="*/ 194682 w 1686023"/>
              <a:gd name="connsiteY2" fmla="*/ 263185 h 1157830"/>
              <a:gd name="connsiteX3" fmla="*/ 55660 w 1686023"/>
              <a:gd name="connsiteY3" fmla="*/ 655088 h 1157830"/>
              <a:gd name="connsiteX4" fmla="*/ 528644 w 1686023"/>
              <a:gd name="connsiteY4" fmla="*/ 1070184 h 1157830"/>
              <a:gd name="connsiteX5" fmla="*/ 1331002 w 1686023"/>
              <a:gd name="connsiteY5" fmla="*/ 1079709 h 1157830"/>
              <a:gd name="connsiteX6" fmla="*/ 1674158 w 1686023"/>
              <a:gd name="connsiteY6" fmla="*/ 536784 h 1157830"/>
              <a:gd name="connsiteX7" fmla="*/ 1283633 w 1686023"/>
              <a:gd name="connsiteY7" fmla="*/ 70059 h 1157830"/>
              <a:gd name="connsiteX8" fmla="*/ 702608 w 1686023"/>
              <a:gd name="connsiteY8" fmla="*/ 51009 h 1157830"/>
              <a:gd name="connsiteX9" fmla="*/ 264459 w 1686023"/>
              <a:gd name="connsiteY9" fmla="*/ 376112 h 1157830"/>
              <a:gd name="connsiteX0" fmla="*/ 898119 w 1686023"/>
              <a:gd name="connsiteY0" fmla="*/ 89109 h 1157830"/>
              <a:gd name="connsiteX1" fmla="*/ 197783 w 1686023"/>
              <a:gd name="connsiteY1" fmla="*/ 260559 h 1157830"/>
              <a:gd name="connsiteX2" fmla="*/ 194682 w 1686023"/>
              <a:gd name="connsiteY2" fmla="*/ 263185 h 1157830"/>
              <a:gd name="connsiteX3" fmla="*/ 55660 w 1686023"/>
              <a:gd name="connsiteY3" fmla="*/ 655088 h 1157830"/>
              <a:gd name="connsiteX4" fmla="*/ 528644 w 1686023"/>
              <a:gd name="connsiteY4" fmla="*/ 1070184 h 1157830"/>
              <a:gd name="connsiteX5" fmla="*/ 1331002 w 1686023"/>
              <a:gd name="connsiteY5" fmla="*/ 1079709 h 1157830"/>
              <a:gd name="connsiteX6" fmla="*/ 1674158 w 1686023"/>
              <a:gd name="connsiteY6" fmla="*/ 536784 h 1157830"/>
              <a:gd name="connsiteX7" fmla="*/ 1283633 w 1686023"/>
              <a:gd name="connsiteY7" fmla="*/ 70059 h 1157830"/>
              <a:gd name="connsiteX8" fmla="*/ 702608 w 1686023"/>
              <a:gd name="connsiteY8" fmla="*/ 51009 h 1157830"/>
              <a:gd name="connsiteX9" fmla="*/ 159188 w 1686023"/>
              <a:gd name="connsiteY9" fmla="*/ 376112 h 1157830"/>
              <a:gd name="connsiteX0" fmla="*/ 955211 w 1743115"/>
              <a:gd name="connsiteY0" fmla="*/ 89109 h 1157830"/>
              <a:gd name="connsiteX1" fmla="*/ 254875 w 1743115"/>
              <a:gd name="connsiteY1" fmla="*/ 260559 h 1157830"/>
              <a:gd name="connsiteX2" fmla="*/ 76322 w 1743115"/>
              <a:gd name="connsiteY2" fmla="*/ 263185 h 1157830"/>
              <a:gd name="connsiteX3" fmla="*/ 112752 w 1743115"/>
              <a:gd name="connsiteY3" fmla="*/ 655088 h 1157830"/>
              <a:gd name="connsiteX4" fmla="*/ 585736 w 1743115"/>
              <a:gd name="connsiteY4" fmla="*/ 1070184 h 1157830"/>
              <a:gd name="connsiteX5" fmla="*/ 1388094 w 1743115"/>
              <a:gd name="connsiteY5" fmla="*/ 1079709 h 1157830"/>
              <a:gd name="connsiteX6" fmla="*/ 1731250 w 1743115"/>
              <a:gd name="connsiteY6" fmla="*/ 536784 h 1157830"/>
              <a:gd name="connsiteX7" fmla="*/ 1340725 w 1743115"/>
              <a:gd name="connsiteY7" fmla="*/ 70059 h 1157830"/>
              <a:gd name="connsiteX8" fmla="*/ 759700 w 1743115"/>
              <a:gd name="connsiteY8" fmla="*/ 51009 h 1157830"/>
              <a:gd name="connsiteX9" fmla="*/ 216280 w 1743115"/>
              <a:gd name="connsiteY9" fmla="*/ 376112 h 1157830"/>
              <a:gd name="connsiteX0" fmla="*/ 955211 w 1743115"/>
              <a:gd name="connsiteY0" fmla="*/ 89109 h 1157830"/>
              <a:gd name="connsiteX1" fmla="*/ 254875 w 1743115"/>
              <a:gd name="connsiteY1" fmla="*/ 131213 h 1157830"/>
              <a:gd name="connsiteX2" fmla="*/ 76322 w 1743115"/>
              <a:gd name="connsiteY2" fmla="*/ 263185 h 1157830"/>
              <a:gd name="connsiteX3" fmla="*/ 112752 w 1743115"/>
              <a:gd name="connsiteY3" fmla="*/ 655088 h 1157830"/>
              <a:gd name="connsiteX4" fmla="*/ 585736 w 1743115"/>
              <a:gd name="connsiteY4" fmla="*/ 1070184 h 1157830"/>
              <a:gd name="connsiteX5" fmla="*/ 1388094 w 1743115"/>
              <a:gd name="connsiteY5" fmla="*/ 1079709 h 1157830"/>
              <a:gd name="connsiteX6" fmla="*/ 1731250 w 1743115"/>
              <a:gd name="connsiteY6" fmla="*/ 536784 h 1157830"/>
              <a:gd name="connsiteX7" fmla="*/ 1340725 w 1743115"/>
              <a:gd name="connsiteY7" fmla="*/ 70059 h 1157830"/>
              <a:gd name="connsiteX8" fmla="*/ 759700 w 1743115"/>
              <a:gd name="connsiteY8" fmla="*/ 51009 h 1157830"/>
              <a:gd name="connsiteX9" fmla="*/ 216280 w 1743115"/>
              <a:gd name="connsiteY9" fmla="*/ 376112 h 1157830"/>
              <a:gd name="connsiteX0" fmla="*/ 897602 w 1685506"/>
              <a:gd name="connsiteY0" fmla="*/ 89109 h 1157830"/>
              <a:gd name="connsiteX1" fmla="*/ 197266 w 1685506"/>
              <a:gd name="connsiteY1" fmla="*/ 131213 h 1157830"/>
              <a:gd name="connsiteX2" fmla="*/ 55143 w 1685506"/>
              <a:gd name="connsiteY2" fmla="*/ 655088 h 1157830"/>
              <a:gd name="connsiteX3" fmla="*/ 528127 w 1685506"/>
              <a:gd name="connsiteY3" fmla="*/ 1070184 h 1157830"/>
              <a:gd name="connsiteX4" fmla="*/ 1330485 w 1685506"/>
              <a:gd name="connsiteY4" fmla="*/ 1079709 h 1157830"/>
              <a:gd name="connsiteX5" fmla="*/ 1673641 w 1685506"/>
              <a:gd name="connsiteY5" fmla="*/ 536784 h 1157830"/>
              <a:gd name="connsiteX6" fmla="*/ 1283116 w 1685506"/>
              <a:gd name="connsiteY6" fmla="*/ 70059 h 1157830"/>
              <a:gd name="connsiteX7" fmla="*/ 702091 w 1685506"/>
              <a:gd name="connsiteY7" fmla="*/ 51009 h 1157830"/>
              <a:gd name="connsiteX8" fmla="*/ 158671 w 1685506"/>
              <a:gd name="connsiteY8" fmla="*/ 376112 h 1157830"/>
              <a:gd name="connsiteX0" fmla="*/ 897602 w 1685506"/>
              <a:gd name="connsiteY0" fmla="*/ 84056 h 1152777"/>
              <a:gd name="connsiteX1" fmla="*/ 197266 w 1685506"/>
              <a:gd name="connsiteY1" fmla="*/ 126160 h 1152777"/>
              <a:gd name="connsiteX2" fmla="*/ 55143 w 1685506"/>
              <a:gd name="connsiteY2" fmla="*/ 650035 h 1152777"/>
              <a:gd name="connsiteX3" fmla="*/ 528127 w 1685506"/>
              <a:gd name="connsiteY3" fmla="*/ 1065131 h 1152777"/>
              <a:gd name="connsiteX4" fmla="*/ 1330485 w 1685506"/>
              <a:gd name="connsiteY4" fmla="*/ 1074656 h 1152777"/>
              <a:gd name="connsiteX5" fmla="*/ 1673641 w 1685506"/>
              <a:gd name="connsiteY5" fmla="*/ 531731 h 1152777"/>
              <a:gd name="connsiteX6" fmla="*/ 1283116 w 1685506"/>
              <a:gd name="connsiteY6" fmla="*/ 65006 h 1152777"/>
              <a:gd name="connsiteX7" fmla="*/ 702091 w 1685506"/>
              <a:gd name="connsiteY7" fmla="*/ 45956 h 1152777"/>
              <a:gd name="connsiteX8" fmla="*/ 281488 w 1685506"/>
              <a:gd name="connsiteY8" fmla="*/ 220155 h 1152777"/>
              <a:gd name="connsiteX0" fmla="*/ 774786 w 1685506"/>
              <a:gd name="connsiteY0" fmla="*/ 84056 h 1152777"/>
              <a:gd name="connsiteX1" fmla="*/ 197266 w 1685506"/>
              <a:gd name="connsiteY1" fmla="*/ 126160 h 1152777"/>
              <a:gd name="connsiteX2" fmla="*/ 55143 w 1685506"/>
              <a:gd name="connsiteY2" fmla="*/ 650035 h 1152777"/>
              <a:gd name="connsiteX3" fmla="*/ 528127 w 1685506"/>
              <a:gd name="connsiteY3" fmla="*/ 1065131 h 1152777"/>
              <a:gd name="connsiteX4" fmla="*/ 1330485 w 1685506"/>
              <a:gd name="connsiteY4" fmla="*/ 1074656 h 1152777"/>
              <a:gd name="connsiteX5" fmla="*/ 1673641 w 1685506"/>
              <a:gd name="connsiteY5" fmla="*/ 531731 h 1152777"/>
              <a:gd name="connsiteX6" fmla="*/ 1283116 w 1685506"/>
              <a:gd name="connsiteY6" fmla="*/ 65006 h 1152777"/>
              <a:gd name="connsiteX7" fmla="*/ 702091 w 1685506"/>
              <a:gd name="connsiteY7" fmla="*/ 45956 h 1152777"/>
              <a:gd name="connsiteX8" fmla="*/ 281488 w 1685506"/>
              <a:gd name="connsiteY8" fmla="*/ 220155 h 1152777"/>
              <a:gd name="connsiteX0" fmla="*/ 774786 w 1685506"/>
              <a:gd name="connsiteY0" fmla="*/ 84056 h 1152777"/>
              <a:gd name="connsiteX1" fmla="*/ 197266 w 1685506"/>
              <a:gd name="connsiteY1" fmla="*/ 126160 h 1152777"/>
              <a:gd name="connsiteX2" fmla="*/ 55143 w 1685506"/>
              <a:gd name="connsiteY2" fmla="*/ 650035 h 1152777"/>
              <a:gd name="connsiteX3" fmla="*/ 528127 w 1685506"/>
              <a:gd name="connsiteY3" fmla="*/ 1065131 h 1152777"/>
              <a:gd name="connsiteX4" fmla="*/ 1330485 w 1685506"/>
              <a:gd name="connsiteY4" fmla="*/ 1074656 h 1152777"/>
              <a:gd name="connsiteX5" fmla="*/ 1673641 w 1685506"/>
              <a:gd name="connsiteY5" fmla="*/ 531731 h 1152777"/>
              <a:gd name="connsiteX6" fmla="*/ 1283116 w 1685506"/>
              <a:gd name="connsiteY6" fmla="*/ 65006 h 1152777"/>
              <a:gd name="connsiteX7" fmla="*/ 702091 w 1685506"/>
              <a:gd name="connsiteY7" fmla="*/ 45956 h 1152777"/>
              <a:gd name="connsiteX8" fmla="*/ 281488 w 1685506"/>
              <a:gd name="connsiteY8" fmla="*/ 220155 h 1152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85506" h="1152777">
                <a:moveTo>
                  <a:pt x="774786" y="84056"/>
                </a:moveTo>
                <a:cubicBezTo>
                  <a:pt x="604502" y="178098"/>
                  <a:pt x="310905" y="0"/>
                  <a:pt x="197266" y="126160"/>
                </a:cubicBezTo>
                <a:cubicBezTo>
                  <a:pt x="56856" y="220490"/>
                  <a:pt x="0" y="493540"/>
                  <a:pt x="55143" y="650035"/>
                </a:cubicBezTo>
                <a:cubicBezTo>
                  <a:pt x="110287" y="806530"/>
                  <a:pt x="315570" y="994361"/>
                  <a:pt x="528127" y="1065131"/>
                </a:cubicBezTo>
                <a:cubicBezTo>
                  <a:pt x="740684" y="1135901"/>
                  <a:pt x="1151263" y="1152777"/>
                  <a:pt x="1330485" y="1074656"/>
                </a:cubicBezTo>
                <a:cubicBezTo>
                  <a:pt x="1544797" y="985756"/>
                  <a:pt x="1661024" y="865693"/>
                  <a:pt x="1673641" y="531731"/>
                </a:cubicBezTo>
                <a:cubicBezTo>
                  <a:pt x="1685506" y="346165"/>
                  <a:pt x="1492666" y="136444"/>
                  <a:pt x="1283116" y="65006"/>
                </a:cubicBezTo>
                <a:cubicBezTo>
                  <a:pt x="1102141" y="12618"/>
                  <a:pt x="869029" y="20098"/>
                  <a:pt x="702091" y="45956"/>
                </a:cubicBezTo>
                <a:cubicBezTo>
                  <a:pt x="535153" y="71814"/>
                  <a:pt x="418178" y="12862"/>
                  <a:pt x="281488" y="220155"/>
                </a:cubicBezTo>
              </a:path>
            </a:pathLst>
          </a:custGeom>
          <a:noFill/>
          <a:ln w="28575" algn="ctr">
            <a:solidFill>
              <a:srgbClr val="C00000"/>
            </a:solidFill>
            <a:round/>
            <a:headEnd/>
            <a:tailEnd/>
          </a:ln>
        </p:spPr>
        <p:txBody>
          <a:bodyPr wrap="none" anchor="ctr"/>
          <a:lstStyle/>
          <a:p>
            <a:pPr algn="ctr"/>
            <a:endParaRPr lang="en-US"/>
          </a:p>
        </p:txBody>
      </p:sp>
      <p:sp>
        <p:nvSpPr>
          <p:cNvPr id="186" name="Rectangle 84"/>
          <p:cNvSpPr>
            <a:spLocks noChangeArrowheads="1"/>
          </p:cNvSpPr>
          <p:nvPr/>
        </p:nvSpPr>
        <p:spPr bwMode="auto">
          <a:xfrm>
            <a:off x="6805301" y="2965716"/>
            <a:ext cx="1954109" cy="931861"/>
          </a:xfrm>
          <a:prstGeom prst="rect">
            <a:avLst/>
          </a:prstGeom>
          <a:noFill/>
          <a:ln w="9525">
            <a:noFill/>
            <a:miter lim="800000"/>
            <a:headEnd/>
            <a:tailEnd/>
          </a:ln>
        </p:spPr>
        <p:txBody>
          <a:bodyPr lIns="0" tIns="0" rIns="0" bIns="0"/>
          <a:lstStyle/>
          <a:p>
            <a:pPr algn="ctr"/>
            <a:r>
              <a:rPr lang="en-US" sz="1200" dirty="0">
                <a:solidFill>
                  <a:srgbClr val="0000FF"/>
                </a:solidFill>
                <a:latin typeface="Comic Sans MS" pitchFamily="66" charset="0"/>
              </a:rPr>
              <a:t>FMIS design </a:t>
            </a:r>
            <a:r>
              <a:rPr lang="en-US" sz="1200" dirty="0" smtClean="0">
                <a:solidFill>
                  <a:srgbClr val="0000FF"/>
                </a:solidFill>
                <a:latin typeface="Comic Sans MS" pitchFamily="66" charset="0"/>
              </a:rPr>
              <a:t>and implementation </a:t>
            </a:r>
            <a:r>
              <a:rPr lang="en-US" sz="1200" dirty="0">
                <a:solidFill>
                  <a:srgbClr val="0000FF"/>
                </a:solidFill>
                <a:latin typeface="Comic Sans MS" pitchFamily="66" charset="0"/>
              </a:rPr>
              <a:t>may take at least 6-7 years, despite advances in technology</a:t>
            </a:r>
          </a:p>
        </p:txBody>
      </p:sp>
      <p:pic>
        <p:nvPicPr>
          <p:cNvPr id="187" name="Picture 186" descr="p3_questions.jpg"/>
          <p:cNvPicPr>
            <a:picLocks noChangeAspect="1"/>
          </p:cNvPicPr>
          <p:nvPr/>
        </p:nvPicPr>
        <p:blipFill>
          <a:blip r:embed="rId2" cstate="print"/>
          <a:stretch>
            <a:fillRect/>
          </a:stretch>
        </p:blipFill>
        <p:spPr>
          <a:xfrm>
            <a:off x="380008" y="1263548"/>
            <a:ext cx="1584000" cy="1188000"/>
          </a:xfrm>
          <a:prstGeom prst="rect">
            <a:avLst/>
          </a:prstGeom>
        </p:spPr>
      </p:pic>
      <p:pic>
        <p:nvPicPr>
          <p:cNvPr id="188" name="Picture 187" descr="p3_economy.jpg"/>
          <p:cNvPicPr/>
          <p:nvPr/>
        </p:nvPicPr>
        <p:blipFill>
          <a:blip r:embed="rId3" cstate="print"/>
          <a:stretch>
            <a:fillRect/>
          </a:stretch>
        </p:blipFill>
        <p:spPr>
          <a:xfrm>
            <a:off x="285006" y="2985660"/>
            <a:ext cx="1828800" cy="1219200"/>
          </a:xfrm>
          <a:prstGeom prst="rect">
            <a:avLst/>
          </a:prstGeom>
        </p:spPr>
      </p:pic>
      <p:sp>
        <p:nvSpPr>
          <p:cNvPr id="189" name="Line 233"/>
          <p:cNvSpPr>
            <a:spLocks noChangeShapeType="1"/>
          </p:cNvSpPr>
          <p:nvPr/>
        </p:nvSpPr>
        <p:spPr bwMode="auto">
          <a:xfrm>
            <a:off x="4703657" y="1313019"/>
            <a:ext cx="180000" cy="0"/>
          </a:xfrm>
          <a:prstGeom prst="line">
            <a:avLst/>
          </a:prstGeom>
          <a:noFill/>
          <a:ln w="38100">
            <a:solidFill>
              <a:schemeClr val="tx2">
                <a:lumMod val="60000"/>
                <a:lumOff val="40000"/>
              </a:schemeClr>
            </a:solidFill>
            <a:round/>
            <a:headEnd type="oval" w="med" len="med"/>
            <a:tailEnd type="oval" w="med" len="med"/>
          </a:ln>
        </p:spPr>
        <p:txBody>
          <a:bodyPr wrap="none" anchor="ctr"/>
          <a:lstStyle/>
          <a:p>
            <a:endParaRPr lang="en-US"/>
          </a:p>
        </p:txBody>
      </p:sp>
      <p:sp>
        <p:nvSpPr>
          <p:cNvPr id="190" name="Line 233"/>
          <p:cNvSpPr>
            <a:spLocks noChangeShapeType="1"/>
          </p:cNvSpPr>
          <p:nvPr/>
        </p:nvSpPr>
        <p:spPr bwMode="auto">
          <a:xfrm>
            <a:off x="4796682" y="1541619"/>
            <a:ext cx="216000" cy="0"/>
          </a:xfrm>
          <a:prstGeom prst="line">
            <a:avLst/>
          </a:prstGeom>
          <a:noFill/>
          <a:ln w="38100">
            <a:solidFill>
              <a:schemeClr val="tx2">
                <a:lumMod val="60000"/>
                <a:lumOff val="40000"/>
              </a:schemeClr>
            </a:solidFill>
            <a:round/>
            <a:headEnd type="oval" w="med" len="med"/>
            <a:tailEnd type="oval" w="med" len="med"/>
          </a:ln>
        </p:spPr>
        <p:txBody>
          <a:bodyPr wrap="none" anchor="ctr"/>
          <a:lstStyle/>
          <a:p>
            <a:endParaRPr lang="en-US"/>
          </a:p>
        </p:txBody>
      </p:sp>
      <p:sp>
        <p:nvSpPr>
          <p:cNvPr id="191" name="Line 233"/>
          <p:cNvSpPr>
            <a:spLocks noChangeShapeType="1"/>
          </p:cNvSpPr>
          <p:nvPr/>
        </p:nvSpPr>
        <p:spPr bwMode="auto">
          <a:xfrm>
            <a:off x="4842199" y="1770219"/>
            <a:ext cx="1908000" cy="0"/>
          </a:xfrm>
          <a:prstGeom prst="line">
            <a:avLst/>
          </a:prstGeom>
          <a:noFill/>
          <a:ln w="38100">
            <a:solidFill>
              <a:schemeClr val="tx2">
                <a:lumMod val="60000"/>
                <a:lumOff val="40000"/>
              </a:schemeClr>
            </a:solidFill>
            <a:round/>
            <a:headEnd type="oval" w="med" len="med"/>
            <a:tailEnd type="triangle" w="med" len="med"/>
          </a:ln>
        </p:spPr>
        <p:txBody>
          <a:bodyPr wrap="none" anchor="ctr"/>
          <a:lstStyle/>
          <a:p>
            <a:endParaRPr lang="en-US"/>
          </a:p>
        </p:txBody>
      </p:sp>
      <p:sp>
        <p:nvSpPr>
          <p:cNvPr id="192" name="Line 233"/>
          <p:cNvSpPr>
            <a:spLocks noChangeShapeType="1"/>
          </p:cNvSpPr>
          <p:nvPr/>
        </p:nvSpPr>
        <p:spPr bwMode="auto">
          <a:xfrm>
            <a:off x="4925333" y="1998819"/>
            <a:ext cx="252000" cy="0"/>
          </a:xfrm>
          <a:prstGeom prst="line">
            <a:avLst/>
          </a:prstGeom>
          <a:noFill/>
          <a:ln w="38100">
            <a:solidFill>
              <a:schemeClr val="tx2">
                <a:lumMod val="60000"/>
                <a:lumOff val="40000"/>
              </a:schemeClr>
            </a:solidFill>
            <a:round/>
            <a:headEnd type="oval" w="med" len="med"/>
            <a:tailEnd type="oval" w="med" len="med"/>
          </a:ln>
        </p:spPr>
        <p:txBody>
          <a:bodyPr wrap="none" anchor="ctr"/>
          <a:lstStyle/>
          <a:p>
            <a:endParaRPr lang="en-US"/>
          </a:p>
        </p:txBody>
      </p:sp>
      <p:sp>
        <p:nvSpPr>
          <p:cNvPr id="193" name="Line 233"/>
          <p:cNvSpPr>
            <a:spLocks noChangeShapeType="1"/>
          </p:cNvSpPr>
          <p:nvPr/>
        </p:nvSpPr>
        <p:spPr bwMode="auto">
          <a:xfrm>
            <a:off x="4935222" y="2230394"/>
            <a:ext cx="2232000" cy="0"/>
          </a:xfrm>
          <a:prstGeom prst="line">
            <a:avLst/>
          </a:prstGeom>
          <a:noFill/>
          <a:ln w="38100">
            <a:solidFill>
              <a:schemeClr val="tx2">
                <a:lumMod val="60000"/>
                <a:lumOff val="40000"/>
              </a:schemeClr>
            </a:solidFill>
            <a:round/>
            <a:headEnd type="oval" w="med" len="med"/>
            <a:tailEnd type="triangle" w="med" len="med"/>
          </a:ln>
        </p:spPr>
        <p:txBody>
          <a:bodyPr wrap="none" anchor="ctr"/>
          <a:lstStyle/>
          <a:p>
            <a:endParaRPr lang="en-US"/>
          </a:p>
        </p:txBody>
      </p:sp>
      <p:sp>
        <p:nvSpPr>
          <p:cNvPr id="194" name="Line 233"/>
          <p:cNvSpPr>
            <a:spLocks noChangeShapeType="1"/>
          </p:cNvSpPr>
          <p:nvPr/>
        </p:nvSpPr>
        <p:spPr bwMode="auto">
          <a:xfrm>
            <a:off x="4956993" y="2464924"/>
            <a:ext cx="2232000" cy="0"/>
          </a:xfrm>
          <a:prstGeom prst="line">
            <a:avLst/>
          </a:prstGeom>
          <a:noFill/>
          <a:ln w="38100">
            <a:solidFill>
              <a:schemeClr val="tx2">
                <a:lumMod val="60000"/>
                <a:lumOff val="40000"/>
              </a:schemeClr>
            </a:solidFill>
            <a:round/>
            <a:headEnd type="oval" w="med" len="med"/>
            <a:tailEnd type="triangle" w="med" len="med"/>
          </a:ln>
        </p:spPr>
        <p:txBody>
          <a:bodyPr wrap="none" anchor="ctr"/>
          <a:lstStyle/>
          <a:p>
            <a:endParaRPr lang="en-US"/>
          </a:p>
        </p:txBody>
      </p:sp>
      <p:sp>
        <p:nvSpPr>
          <p:cNvPr id="195" name="Line 233"/>
          <p:cNvSpPr>
            <a:spLocks noChangeShapeType="1"/>
          </p:cNvSpPr>
          <p:nvPr/>
        </p:nvSpPr>
        <p:spPr bwMode="auto">
          <a:xfrm>
            <a:off x="4844186" y="3051331"/>
            <a:ext cx="180000" cy="0"/>
          </a:xfrm>
          <a:prstGeom prst="line">
            <a:avLst/>
          </a:prstGeom>
          <a:noFill/>
          <a:ln w="38100">
            <a:solidFill>
              <a:schemeClr val="tx2">
                <a:lumMod val="60000"/>
                <a:lumOff val="40000"/>
              </a:schemeClr>
            </a:solidFill>
            <a:round/>
            <a:headEnd type="oval" w="med" len="med"/>
            <a:tailEnd type="oval" w="med" len="med"/>
          </a:ln>
        </p:spPr>
        <p:txBody>
          <a:bodyPr wrap="none" anchor="ctr"/>
          <a:lstStyle/>
          <a:p>
            <a:endParaRPr lang="en-US"/>
          </a:p>
        </p:txBody>
      </p:sp>
      <p:sp>
        <p:nvSpPr>
          <p:cNvPr id="196" name="Line 233"/>
          <p:cNvSpPr>
            <a:spLocks noChangeShapeType="1"/>
          </p:cNvSpPr>
          <p:nvPr/>
        </p:nvSpPr>
        <p:spPr bwMode="auto">
          <a:xfrm>
            <a:off x="5032211" y="3279931"/>
            <a:ext cx="216000" cy="0"/>
          </a:xfrm>
          <a:prstGeom prst="line">
            <a:avLst/>
          </a:prstGeom>
          <a:noFill/>
          <a:ln w="38100">
            <a:solidFill>
              <a:schemeClr val="tx2">
                <a:lumMod val="60000"/>
                <a:lumOff val="40000"/>
              </a:schemeClr>
            </a:solidFill>
            <a:round/>
            <a:headEnd type="oval" w="med" len="med"/>
            <a:tailEnd type="oval" w="med" len="med"/>
          </a:ln>
        </p:spPr>
        <p:txBody>
          <a:bodyPr wrap="none" anchor="ctr"/>
          <a:lstStyle/>
          <a:p>
            <a:endParaRPr lang="en-US"/>
          </a:p>
        </p:txBody>
      </p:sp>
      <p:sp>
        <p:nvSpPr>
          <p:cNvPr id="197" name="Line 233"/>
          <p:cNvSpPr>
            <a:spLocks noChangeShapeType="1"/>
          </p:cNvSpPr>
          <p:nvPr/>
        </p:nvSpPr>
        <p:spPr bwMode="auto">
          <a:xfrm>
            <a:off x="5113360" y="3508531"/>
            <a:ext cx="252000" cy="0"/>
          </a:xfrm>
          <a:prstGeom prst="line">
            <a:avLst/>
          </a:prstGeom>
          <a:noFill/>
          <a:ln w="38100">
            <a:solidFill>
              <a:schemeClr val="tx2">
                <a:lumMod val="60000"/>
                <a:lumOff val="40000"/>
              </a:schemeClr>
            </a:solidFill>
            <a:round/>
            <a:headEnd type="oval" w="med" len="med"/>
            <a:tailEnd type="oval" w="med" len="med"/>
          </a:ln>
        </p:spPr>
        <p:txBody>
          <a:bodyPr wrap="none" anchor="ctr"/>
          <a:lstStyle/>
          <a:p>
            <a:endParaRPr lang="en-US"/>
          </a:p>
        </p:txBody>
      </p:sp>
      <p:sp>
        <p:nvSpPr>
          <p:cNvPr id="198" name="Line 233"/>
          <p:cNvSpPr>
            <a:spLocks noChangeShapeType="1"/>
          </p:cNvSpPr>
          <p:nvPr/>
        </p:nvSpPr>
        <p:spPr bwMode="auto">
          <a:xfrm>
            <a:off x="5218257" y="3737131"/>
            <a:ext cx="252000" cy="0"/>
          </a:xfrm>
          <a:prstGeom prst="line">
            <a:avLst/>
          </a:prstGeom>
          <a:noFill/>
          <a:ln w="38100">
            <a:solidFill>
              <a:schemeClr val="tx2">
                <a:lumMod val="60000"/>
                <a:lumOff val="40000"/>
              </a:schemeClr>
            </a:solidFill>
            <a:round/>
            <a:headEnd type="oval" w="med" len="med"/>
            <a:tailEnd type="oval" w="med" len="med"/>
          </a:ln>
        </p:spPr>
        <p:txBody>
          <a:bodyPr wrap="none" anchor="ctr"/>
          <a:lstStyle/>
          <a:p>
            <a:endParaRPr lang="en-US"/>
          </a:p>
        </p:txBody>
      </p:sp>
      <p:sp>
        <p:nvSpPr>
          <p:cNvPr id="199" name="Line 233"/>
          <p:cNvSpPr>
            <a:spLocks noChangeShapeType="1"/>
          </p:cNvSpPr>
          <p:nvPr/>
        </p:nvSpPr>
        <p:spPr bwMode="auto">
          <a:xfrm>
            <a:off x="4945126" y="3968706"/>
            <a:ext cx="1800000" cy="0"/>
          </a:xfrm>
          <a:prstGeom prst="line">
            <a:avLst/>
          </a:prstGeom>
          <a:noFill/>
          <a:ln w="38100">
            <a:solidFill>
              <a:schemeClr val="tx2">
                <a:lumMod val="60000"/>
                <a:lumOff val="40000"/>
              </a:schemeClr>
            </a:solidFill>
            <a:round/>
            <a:headEnd type="oval" w="med" len="med"/>
            <a:tailEnd type="triangle" w="med" len="med"/>
          </a:ln>
        </p:spPr>
        <p:txBody>
          <a:bodyPr wrap="none" anchor="ctr"/>
          <a:lstStyle/>
          <a:p>
            <a:endParaRPr lang="en-US"/>
          </a:p>
        </p:txBody>
      </p:sp>
      <p:sp>
        <p:nvSpPr>
          <p:cNvPr id="200" name="Line 233"/>
          <p:cNvSpPr>
            <a:spLocks noChangeShapeType="1"/>
          </p:cNvSpPr>
          <p:nvPr/>
        </p:nvSpPr>
        <p:spPr bwMode="auto">
          <a:xfrm>
            <a:off x="4955022" y="4191356"/>
            <a:ext cx="2232000" cy="0"/>
          </a:xfrm>
          <a:prstGeom prst="line">
            <a:avLst/>
          </a:prstGeom>
          <a:noFill/>
          <a:ln w="38100">
            <a:solidFill>
              <a:schemeClr val="tx2">
                <a:lumMod val="60000"/>
                <a:lumOff val="40000"/>
              </a:schemeClr>
            </a:solidFill>
            <a:round/>
            <a:headEnd type="oval" w="med" len="med"/>
            <a:tailEnd type="triangle" w="med" len="med"/>
          </a:ln>
        </p:spPr>
        <p:txBody>
          <a:bodyPr wrap="none" anchor="ctr"/>
          <a:lstStyle/>
          <a:p>
            <a:endParaRPr lang="en-US"/>
          </a:p>
        </p:txBody>
      </p:sp>
      <p:sp>
        <p:nvSpPr>
          <p:cNvPr id="201" name="Line 233"/>
          <p:cNvSpPr>
            <a:spLocks noChangeShapeType="1"/>
          </p:cNvSpPr>
          <p:nvPr/>
        </p:nvSpPr>
        <p:spPr bwMode="auto">
          <a:xfrm>
            <a:off x="4620535" y="4788056"/>
            <a:ext cx="2556000" cy="0"/>
          </a:xfrm>
          <a:prstGeom prst="line">
            <a:avLst/>
          </a:prstGeom>
          <a:noFill/>
          <a:ln w="38100">
            <a:solidFill>
              <a:srgbClr val="0000CC"/>
            </a:solidFill>
            <a:round/>
            <a:headEnd type="oval" w="med" len="med"/>
            <a:tailEnd type="triangle" w="med" len="med"/>
          </a:ln>
        </p:spPr>
        <p:txBody>
          <a:bodyPr wrap="none" anchor="ctr"/>
          <a:lstStyle/>
          <a:p>
            <a:endParaRPr lang="en-US"/>
          </a:p>
        </p:txBody>
      </p:sp>
      <p:sp>
        <p:nvSpPr>
          <p:cNvPr id="202" name="Line 233"/>
          <p:cNvSpPr>
            <a:spLocks noChangeShapeType="1"/>
          </p:cNvSpPr>
          <p:nvPr/>
        </p:nvSpPr>
        <p:spPr bwMode="auto">
          <a:xfrm>
            <a:off x="5477536" y="5009144"/>
            <a:ext cx="396000" cy="0"/>
          </a:xfrm>
          <a:prstGeom prst="line">
            <a:avLst/>
          </a:prstGeom>
          <a:noFill/>
          <a:ln w="38100">
            <a:solidFill>
              <a:srgbClr val="0000CC"/>
            </a:solidFill>
            <a:round/>
            <a:headEnd type="oval" w="med" len="med"/>
            <a:tailEnd type="oval" w="med" len="med"/>
          </a:ln>
        </p:spPr>
        <p:txBody>
          <a:bodyPr wrap="none" anchor="ctr"/>
          <a:lstStyle/>
          <a:p>
            <a:endParaRPr lang="en-US"/>
          </a:p>
        </p:txBody>
      </p:sp>
      <p:sp>
        <p:nvSpPr>
          <p:cNvPr id="203" name="Line 233"/>
          <p:cNvSpPr>
            <a:spLocks noChangeShapeType="1"/>
          </p:cNvSpPr>
          <p:nvPr/>
        </p:nvSpPr>
        <p:spPr bwMode="auto">
          <a:xfrm>
            <a:off x="5877339" y="5233381"/>
            <a:ext cx="216000" cy="0"/>
          </a:xfrm>
          <a:prstGeom prst="line">
            <a:avLst/>
          </a:prstGeom>
          <a:noFill/>
          <a:ln w="38100">
            <a:solidFill>
              <a:srgbClr val="FF0000"/>
            </a:solidFill>
            <a:round/>
            <a:headEnd type="oval" w="med" len="med"/>
            <a:tailEnd type="oval" w="med" len="med"/>
          </a:ln>
        </p:spPr>
        <p:txBody>
          <a:bodyPr wrap="none" anchor="ctr"/>
          <a:lstStyle/>
          <a:p>
            <a:endParaRPr lang="en-US"/>
          </a:p>
        </p:txBody>
      </p:sp>
      <p:sp>
        <p:nvSpPr>
          <p:cNvPr id="204" name="Line 233"/>
          <p:cNvSpPr>
            <a:spLocks noChangeShapeType="1"/>
          </p:cNvSpPr>
          <p:nvPr/>
        </p:nvSpPr>
        <p:spPr bwMode="auto">
          <a:xfrm>
            <a:off x="5487432" y="5233381"/>
            <a:ext cx="396000" cy="0"/>
          </a:xfrm>
          <a:prstGeom prst="line">
            <a:avLst/>
          </a:prstGeom>
          <a:noFill/>
          <a:ln w="38100">
            <a:solidFill>
              <a:srgbClr val="0000CC"/>
            </a:solidFill>
            <a:round/>
            <a:headEnd type="oval" w="med" len="med"/>
            <a:tailEnd type="oval" w="med" len="med"/>
          </a:ln>
        </p:spPr>
        <p:txBody>
          <a:bodyPr wrap="none" anchor="ctr"/>
          <a:lstStyle/>
          <a:p>
            <a:endParaRPr lang="en-US"/>
          </a:p>
        </p:txBody>
      </p:sp>
      <p:sp>
        <p:nvSpPr>
          <p:cNvPr id="205" name="Line 233"/>
          <p:cNvSpPr>
            <a:spLocks noChangeShapeType="1"/>
          </p:cNvSpPr>
          <p:nvPr/>
        </p:nvSpPr>
        <p:spPr bwMode="auto">
          <a:xfrm>
            <a:off x="6754122" y="5463369"/>
            <a:ext cx="396000" cy="0"/>
          </a:xfrm>
          <a:prstGeom prst="line">
            <a:avLst/>
          </a:prstGeom>
          <a:noFill/>
          <a:ln w="38100">
            <a:solidFill>
              <a:srgbClr val="FF0000"/>
            </a:solidFill>
            <a:round/>
            <a:headEnd type="oval" w="med" len="med"/>
            <a:tailEnd type="oval" w="med" len="med"/>
          </a:ln>
        </p:spPr>
        <p:txBody>
          <a:bodyPr wrap="none" anchor="ctr"/>
          <a:lstStyle/>
          <a:p>
            <a:endParaRPr lang="en-US"/>
          </a:p>
        </p:txBody>
      </p:sp>
      <p:sp>
        <p:nvSpPr>
          <p:cNvPr id="206" name="Line 233"/>
          <p:cNvSpPr>
            <a:spLocks noChangeShapeType="1"/>
          </p:cNvSpPr>
          <p:nvPr/>
        </p:nvSpPr>
        <p:spPr bwMode="auto">
          <a:xfrm>
            <a:off x="5889215" y="5463369"/>
            <a:ext cx="864000" cy="0"/>
          </a:xfrm>
          <a:prstGeom prst="line">
            <a:avLst/>
          </a:prstGeom>
          <a:noFill/>
          <a:ln w="38100">
            <a:solidFill>
              <a:srgbClr val="0000CC"/>
            </a:solidFill>
            <a:round/>
            <a:headEnd type="oval" w="med" len="med"/>
            <a:tailEnd type="oval" w="med" len="med"/>
          </a:ln>
        </p:spPr>
        <p:txBody>
          <a:bodyPr wrap="none" anchor="ctr"/>
          <a:lstStyle/>
          <a:p>
            <a:endParaRPr lang="en-US"/>
          </a:p>
        </p:txBody>
      </p:sp>
      <p:sp>
        <p:nvSpPr>
          <p:cNvPr id="207" name="Line 233"/>
          <p:cNvSpPr>
            <a:spLocks noChangeShapeType="1"/>
          </p:cNvSpPr>
          <p:nvPr/>
        </p:nvSpPr>
        <p:spPr bwMode="auto">
          <a:xfrm>
            <a:off x="7262779" y="5463369"/>
            <a:ext cx="1224000" cy="0"/>
          </a:xfrm>
          <a:prstGeom prst="line">
            <a:avLst/>
          </a:prstGeom>
          <a:noFill/>
          <a:ln w="38100">
            <a:solidFill>
              <a:srgbClr val="006666"/>
            </a:solidFill>
            <a:prstDash val="sysDash"/>
            <a:round/>
            <a:headEnd type="none" w="med" len="med"/>
            <a:tailEnd type="oval" w="med" len="med"/>
          </a:ln>
        </p:spPr>
        <p:txBody>
          <a:bodyPr wrap="none" anchor="ctr"/>
          <a:lstStyle/>
          <a:p>
            <a:endParaRPr lang="en-US"/>
          </a:p>
        </p:txBody>
      </p:sp>
      <p:sp>
        <p:nvSpPr>
          <p:cNvPr id="208" name="Line 233"/>
          <p:cNvSpPr>
            <a:spLocks noChangeShapeType="1"/>
          </p:cNvSpPr>
          <p:nvPr/>
        </p:nvSpPr>
        <p:spPr bwMode="auto">
          <a:xfrm>
            <a:off x="8578950" y="5463369"/>
            <a:ext cx="324000" cy="0"/>
          </a:xfrm>
          <a:prstGeom prst="line">
            <a:avLst/>
          </a:prstGeom>
          <a:noFill/>
          <a:ln w="38100">
            <a:solidFill>
              <a:srgbClr val="006666"/>
            </a:solidFill>
            <a:prstDash val="sysDash"/>
            <a:round/>
            <a:headEnd type="none" w="med" len="med"/>
            <a:tailEnd type="triangle" w="med" len="med"/>
          </a:ln>
        </p:spPr>
        <p:txBody>
          <a:bodyPr wrap="none" anchor="ctr"/>
          <a:lstStyle/>
          <a:p>
            <a:endParaRPr lang="en-US"/>
          </a:p>
        </p:txBody>
      </p:sp>
      <p:sp>
        <p:nvSpPr>
          <p:cNvPr id="209" name="Line 233"/>
          <p:cNvSpPr>
            <a:spLocks noChangeShapeType="1"/>
          </p:cNvSpPr>
          <p:nvPr/>
        </p:nvSpPr>
        <p:spPr bwMode="auto">
          <a:xfrm>
            <a:off x="4966909" y="5694944"/>
            <a:ext cx="1800000" cy="0"/>
          </a:xfrm>
          <a:prstGeom prst="line">
            <a:avLst/>
          </a:prstGeom>
          <a:noFill/>
          <a:ln w="38100">
            <a:solidFill>
              <a:srgbClr val="0000CC"/>
            </a:solidFill>
            <a:round/>
            <a:headEnd type="oval" w="med" len="med"/>
            <a:tailEnd type="triangle" w="med" len="med"/>
          </a:ln>
        </p:spPr>
        <p:txBody>
          <a:bodyPr wrap="none" anchor="ctr"/>
          <a:lstStyle/>
          <a:p>
            <a:endParaRPr lang="en-US"/>
          </a:p>
        </p:txBody>
      </p:sp>
      <p:sp>
        <p:nvSpPr>
          <p:cNvPr id="210" name="Line 233"/>
          <p:cNvSpPr>
            <a:spLocks noChangeShapeType="1"/>
          </p:cNvSpPr>
          <p:nvPr/>
        </p:nvSpPr>
        <p:spPr bwMode="auto">
          <a:xfrm>
            <a:off x="4834305" y="5929469"/>
            <a:ext cx="2340000" cy="0"/>
          </a:xfrm>
          <a:prstGeom prst="line">
            <a:avLst/>
          </a:prstGeom>
          <a:noFill/>
          <a:ln w="38100">
            <a:solidFill>
              <a:srgbClr val="0000CC"/>
            </a:solidFill>
            <a:round/>
            <a:headEnd type="oval" w="med" len="med"/>
            <a:tailEnd type="triangle" w="med" len="med"/>
          </a:ln>
        </p:spPr>
        <p:txBody>
          <a:bodyPr wrap="none" anchor="ctr"/>
          <a:lstStyle/>
          <a:p>
            <a:endParaRPr lang="en-US"/>
          </a:p>
        </p:txBody>
      </p:sp>
      <p:sp>
        <p:nvSpPr>
          <p:cNvPr id="211" name="Freeform 127"/>
          <p:cNvSpPr>
            <a:spLocks/>
          </p:cNvSpPr>
          <p:nvPr/>
        </p:nvSpPr>
        <p:spPr bwMode="auto">
          <a:xfrm>
            <a:off x="4702627" y="1551525"/>
            <a:ext cx="522515" cy="443529"/>
          </a:xfrm>
          <a:custGeom>
            <a:avLst/>
            <a:gdLst/>
            <a:ahLst/>
            <a:cxnLst>
              <a:cxn ang="0">
                <a:pos x="652" y="0"/>
              </a:cxn>
              <a:cxn ang="0">
                <a:pos x="802" y="135"/>
              </a:cxn>
              <a:cxn ang="0">
                <a:pos x="82" y="645"/>
              </a:cxn>
              <a:cxn ang="0">
                <a:pos x="310" y="732"/>
              </a:cxn>
            </a:cxnLst>
            <a:rect l="0" t="0" r="r" b="b"/>
            <a:pathLst>
              <a:path w="897" h="744">
                <a:moveTo>
                  <a:pt x="652" y="0"/>
                </a:moveTo>
                <a:cubicBezTo>
                  <a:pt x="677" y="22"/>
                  <a:pt x="897" y="27"/>
                  <a:pt x="802" y="135"/>
                </a:cubicBezTo>
                <a:cubicBezTo>
                  <a:pt x="707" y="243"/>
                  <a:pt x="164" y="546"/>
                  <a:pt x="82" y="645"/>
                </a:cubicBezTo>
                <a:cubicBezTo>
                  <a:pt x="0" y="744"/>
                  <a:pt x="263" y="714"/>
                  <a:pt x="310" y="732"/>
                </a:cubicBezTo>
              </a:path>
            </a:pathLst>
          </a:custGeom>
          <a:noFill/>
          <a:ln w="9525">
            <a:solidFill>
              <a:srgbClr val="7F7F7F"/>
            </a:solidFill>
            <a:prstDash val="dash"/>
            <a:round/>
            <a:headEnd/>
            <a:tailEnd/>
          </a:ln>
        </p:spPr>
        <p:txBody>
          <a:bodyPr vert="horz" wrap="square" lIns="91440" tIns="45720" rIns="91440" bIns="45720" numCol="1" anchor="t" anchorCtr="0" compatLnSpc="1">
            <a:prstTxWarp prst="textNoShape">
              <a:avLst/>
            </a:prstTxWarp>
          </a:bodyPr>
          <a:lstStyle/>
          <a:p>
            <a:endParaRPr lang="en-US"/>
          </a:p>
        </p:txBody>
      </p:sp>
      <p:sp>
        <p:nvSpPr>
          <p:cNvPr id="212" name="Freeform 128"/>
          <p:cNvSpPr>
            <a:spLocks/>
          </p:cNvSpPr>
          <p:nvPr/>
        </p:nvSpPr>
        <p:spPr bwMode="auto">
          <a:xfrm>
            <a:off x="4773881" y="1971451"/>
            <a:ext cx="646964" cy="1603021"/>
          </a:xfrm>
          <a:custGeom>
            <a:avLst/>
            <a:gdLst/>
            <a:ahLst/>
            <a:cxnLst>
              <a:cxn ang="0">
                <a:pos x="801" y="53"/>
              </a:cxn>
              <a:cxn ang="0">
                <a:pos x="965" y="370"/>
              </a:cxn>
              <a:cxn ang="0">
                <a:pos x="80" y="2275"/>
              </a:cxn>
              <a:cxn ang="0">
                <a:pos x="485" y="2530"/>
              </a:cxn>
            </a:cxnLst>
            <a:rect l="0" t="0" r="r" b="b"/>
            <a:pathLst>
              <a:path w="1085" h="2635">
                <a:moveTo>
                  <a:pt x="801" y="53"/>
                </a:moveTo>
                <a:cubicBezTo>
                  <a:pt x="828" y="106"/>
                  <a:pt x="1085" y="0"/>
                  <a:pt x="965" y="370"/>
                </a:cubicBezTo>
                <a:cubicBezTo>
                  <a:pt x="845" y="740"/>
                  <a:pt x="160" y="1915"/>
                  <a:pt x="80" y="2275"/>
                </a:cubicBezTo>
                <a:cubicBezTo>
                  <a:pt x="0" y="2635"/>
                  <a:pt x="401" y="2477"/>
                  <a:pt x="485" y="2530"/>
                </a:cubicBezTo>
              </a:path>
            </a:pathLst>
          </a:custGeom>
          <a:noFill/>
          <a:ln w="9525">
            <a:solidFill>
              <a:srgbClr val="7F7F7F"/>
            </a:solidFill>
            <a:prstDash val="dash"/>
            <a:round/>
            <a:headEnd/>
            <a:tailEnd/>
          </a:ln>
        </p:spPr>
        <p:txBody>
          <a:bodyPr vert="horz" wrap="square" lIns="91440" tIns="45720" rIns="91440" bIns="45720" numCol="1" anchor="t" anchorCtr="0" compatLnSpc="1">
            <a:prstTxWarp prst="textNoShape">
              <a:avLst/>
            </a:prstTxWarp>
          </a:bodyPr>
          <a:lstStyle/>
          <a:p>
            <a:endParaRPr lang="en-US"/>
          </a:p>
        </p:txBody>
      </p:sp>
      <p:sp>
        <p:nvSpPr>
          <p:cNvPr id="213" name="Freeform 129"/>
          <p:cNvSpPr>
            <a:spLocks/>
          </p:cNvSpPr>
          <p:nvPr/>
        </p:nvSpPr>
        <p:spPr bwMode="auto">
          <a:xfrm>
            <a:off x="4909482" y="3516273"/>
            <a:ext cx="720000" cy="212579"/>
          </a:xfrm>
          <a:custGeom>
            <a:avLst/>
            <a:gdLst/>
            <a:ahLst/>
            <a:cxnLst>
              <a:cxn ang="0">
                <a:pos x="963" y="0"/>
              </a:cxn>
              <a:cxn ang="0">
                <a:pos x="1143" y="105"/>
              </a:cxn>
              <a:cxn ang="0">
                <a:pos x="123" y="240"/>
              </a:cxn>
              <a:cxn ang="0">
                <a:pos x="408" y="360"/>
              </a:cxn>
            </a:cxnLst>
            <a:rect l="0" t="0" r="r" b="b"/>
            <a:pathLst>
              <a:path w="1283" h="360">
                <a:moveTo>
                  <a:pt x="963" y="0"/>
                </a:moveTo>
                <a:cubicBezTo>
                  <a:pt x="993" y="18"/>
                  <a:pt x="1283" y="65"/>
                  <a:pt x="1143" y="105"/>
                </a:cubicBezTo>
                <a:cubicBezTo>
                  <a:pt x="1003" y="145"/>
                  <a:pt x="246" y="197"/>
                  <a:pt x="123" y="240"/>
                </a:cubicBezTo>
                <a:cubicBezTo>
                  <a:pt x="0" y="283"/>
                  <a:pt x="349" y="335"/>
                  <a:pt x="408" y="360"/>
                </a:cubicBezTo>
              </a:path>
            </a:pathLst>
          </a:custGeom>
          <a:noFill/>
          <a:ln w="9525">
            <a:solidFill>
              <a:srgbClr val="7F7F7F"/>
            </a:solidFill>
            <a:prstDash val="dash"/>
            <a:round/>
            <a:headEnd/>
            <a:tailEnd/>
          </a:ln>
        </p:spPr>
        <p:txBody>
          <a:bodyPr vert="horz" wrap="square" lIns="91440" tIns="45720" rIns="91440" bIns="45720" numCol="1" anchor="t" anchorCtr="0" compatLnSpc="1">
            <a:prstTxWarp prst="textNoShape">
              <a:avLst/>
            </a:prstTxWarp>
          </a:bodyPr>
          <a:lstStyle/>
          <a:p>
            <a:endParaRPr lang="en-US"/>
          </a:p>
        </p:txBody>
      </p:sp>
      <p:sp>
        <p:nvSpPr>
          <p:cNvPr id="214" name="Freeform 130"/>
          <p:cNvSpPr>
            <a:spLocks/>
          </p:cNvSpPr>
          <p:nvPr/>
        </p:nvSpPr>
        <p:spPr bwMode="auto">
          <a:xfrm>
            <a:off x="5094514" y="3719474"/>
            <a:ext cx="643008" cy="1565045"/>
          </a:xfrm>
          <a:custGeom>
            <a:avLst/>
            <a:gdLst/>
            <a:ahLst/>
            <a:cxnLst>
              <a:cxn ang="0">
                <a:pos x="789" y="33"/>
              </a:cxn>
              <a:cxn ang="0">
                <a:pos x="994" y="370"/>
              </a:cxn>
              <a:cxn ang="0">
                <a:pos x="68" y="2255"/>
              </a:cxn>
              <a:cxn ang="0">
                <a:pos x="589" y="2530"/>
              </a:cxn>
            </a:cxnLst>
            <a:rect l="0" t="0" r="r" b="b"/>
            <a:pathLst>
              <a:path w="1114" h="2615">
                <a:moveTo>
                  <a:pt x="789" y="33"/>
                </a:moveTo>
                <a:cubicBezTo>
                  <a:pt x="823" y="89"/>
                  <a:pt x="1114" y="0"/>
                  <a:pt x="994" y="370"/>
                </a:cubicBezTo>
                <a:cubicBezTo>
                  <a:pt x="874" y="740"/>
                  <a:pt x="136" y="1895"/>
                  <a:pt x="68" y="2255"/>
                </a:cubicBezTo>
                <a:cubicBezTo>
                  <a:pt x="0" y="2615"/>
                  <a:pt x="481" y="2473"/>
                  <a:pt x="589" y="2530"/>
                </a:cubicBezTo>
              </a:path>
            </a:pathLst>
          </a:custGeom>
          <a:noFill/>
          <a:ln w="9525">
            <a:solidFill>
              <a:srgbClr val="7F7F7F"/>
            </a:solidFill>
            <a:prstDash val="dash"/>
            <a:round/>
            <a:headEnd/>
            <a:tailEnd/>
          </a:ln>
        </p:spPr>
        <p:txBody>
          <a:bodyPr vert="horz" wrap="square" lIns="91440" tIns="45720" rIns="91440" bIns="45720" numCol="1" anchor="t" anchorCtr="0" compatLnSpc="1">
            <a:prstTxWarp prst="textNoShape">
              <a:avLst/>
            </a:prstTxWarp>
          </a:bodyPr>
          <a:lstStyle/>
          <a:p>
            <a:endParaRPr lang="en-US"/>
          </a:p>
        </p:txBody>
      </p:sp>
      <p:pic>
        <p:nvPicPr>
          <p:cNvPr id="215" name="Picture 214" descr="Fig32_networks_96.jpg"/>
          <p:cNvPicPr/>
          <p:nvPr/>
        </p:nvPicPr>
        <p:blipFill>
          <a:blip r:embed="rId4" cstate="print"/>
          <a:stretch>
            <a:fillRect/>
          </a:stretch>
        </p:blipFill>
        <p:spPr>
          <a:xfrm>
            <a:off x="164165" y="4733368"/>
            <a:ext cx="1975485" cy="1224000"/>
          </a:xfrm>
          <a:prstGeom prst="rect">
            <a:avLst/>
          </a:prstGeom>
        </p:spPr>
      </p:pic>
      <p:sp>
        <p:nvSpPr>
          <p:cNvPr id="216" name="Text Box 131"/>
          <p:cNvSpPr txBox="1">
            <a:spLocks noChangeArrowheads="1"/>
          </p:cNvSpPr>
          <p:nvPr/>
        </p:nvSpPr>
        <p:spPr bwMode="auto">
          <a:xfrm>
            <a:off x="174418" y="6183909"/>
            <a:ext cx="2011363" cy="14605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600"/>
              </a:spcAft>
              <a:buClrTx/>
              <a:buSzTx/>
              <a:buFontTx/>
              <a:buNone/>
              <a:tabLst/>
            </a:pPr>
            <a:r>
              <a:rPr kumimoji="0" lang="en-US" altLang="ja-JP" sz="800" b="0" i="0" u="none" strike="noStrike" cap="none" normalizeH="0" baseline="0" dirty="0" smtClean="0">
                <a:ln>
                  <a:noFill/>
                </a:ln>
                <a:effectLst/>
                <a:latin typeface="Calibri" pitchFamily="34" charset="0"/>
                <a:cs typeface="Arial" pitchFamily="34" charset="0"/>
              </a:rPr>
              <a:t>Images:  </a:t>
            </a:r>
            <a:r>
              <a:rPr kumimoji="0" lang="en-US" altLang="ja-JP" sz="800" b="0" i="0" u="none" strike="noStrike" cap="none" normalizeH="0" baseline="0" dirty="0" err="1" smtClean="0">
                <a:ln>
                  <a:noFill/>
                </a:ln>
                <a:effectLst/>
                <a:latin typeface="Calibri" pitchFamily="34" charset="0"/>
                <a:cs typeface="Arial" pitchFamily="34" charset="0"/>
              </a:rPr>
              <a:t>jscreationzs</a:t>
            </a:r>
            <a:r>
              <a:rPr kumimoji="0" lang="en-US" altLang="ja-JP" sz="800" b="0" i="0" u="none" strike="noStrike" cap="none" normalizeH="0" baseline="0" dirty="0" smtClean="0">
                <a:ln>
                  <a:noFill/>
                </a:ln>
                <a:effectLst/>
                <a:latin typeface="Calibri" pitchFamily="34" charset="0"/>
                <a:cs typeface="Arial" pitchFamily="34" charset="0"/>
              </a:rPr>
              <a:t> / </a:t>
            </a:r>
            <a:r>
              <a:rPr kumimoji="0" lang="en-US" altLang="ja-JP" sz="800" b="0" i="0" u="none" strike="noStrike" cap="none" normalizeH="0" baseline="0" dirty="0" smtClean="0">
                <a:ln>
                  <a:noFill/>
                </a:ln>
                <a:solidFill>
                  <a:srgbClr val="0000CC"/>
                </a:solidFill>
                <a:effectLst/>
                <a:latin typeface="Calibri" pitchFamily="34" charset="0"/>
                <a:cs typeface="Arial" pitchFamily="34" charset="0"/>
              </a:rPr>
              <a:t>FreeDigitalPhotos.net</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effectLst/>
              <a:latin typeface="Calibri" pitchFamily="34" charset="0"/>
              <a:cs typeface="Arial" pitchFamily="34" charset="0"/>
            </a:endParaRPr>
          </a:p>
        </p:txBody>
      </p:sp>
      <p:pic>
        <p:nvPicPr>
          <p:cNvPr id="92" name="Picture 91" descr="FMIS header.jpg"/>
          <p:cNvPicPr>
            <a:picLocks noChangeAspect="1"/>
          </p:cNvPicPr>
          <p:nvPr/>
        </p:nvPicPr>
        <p:blipFill>
          <a:blip r:embed="rId5" cstate="print"/>
          <a:stretch>
            <a:fillRect/>
          </a:stretch>
        </p:blipFill>
        <p:spPr>
          <a:xfrm>
            <a:off x="86425" y="95675"/>
            <a:ext cx="622079" cy="486000"/>
          </a:xfrm>
          <a:prstGeom prst="rect">
            <a:avLst/>
          </a:prstGeom>
        </p:spPr>
      </p:pic>
      <p:sp>
        <p:nvSpPr>
          <p:cNvPr id="93" name="Text Box 3"/>
          <p:cNvSpPr txBox="1">
            <a:spLocks noChangeArrowheads="1"/>
          </p:cNvSpPr>
          <p:nvPr/>
        </p:nvSpPr>
        <p:spPr bwMode="auto">
          <a:xfrm>
            <a:off x="720000" y="117475"/>
            <a:ext cx="8280000" cy="450000"/>
          </a:xfrm>
          <a:prstGeom prst="rect">
            <a:avLst/>
          </a:prstGeom>
          <a:gradFill rotWithShape="1">
            <a:gsLst>
              <a:gs pos="0">
                <a:srgbClr val="00009C"/>
              </a:gs>
              <a:gs pos="100000">
                <a:schemeClr val="bg1"/>
              </a:gs>
            </a:gsLst>
            <a:lin ang="0" scaled="1"/>
          </a:gradFill>
          <a:ln w="9525">
            <a:noFill/>
            <a:miter lim="800000"/>
            <a:headEnd/>
            <a:tailEnd/>
          </a:ln>
          <a:effectLst/>
        </p:spPr>
        <p:txBody>
          <a:bodyPr lIns="0" rIns="0" anchor="ctr"/>
          <a:lstStyle/>
          <a:p>
            <a:pPr algn="l"/>
            <a:r>
              <a:rPr lang="en-US" sz="2000" b="1" dirty="0">
                <a:solidFill>
                  <a:srgbClr val="FFFF00"/>
                </a:solidFill>
                <a:latin typeface="Trebuchet MS" pitchFamily="34" charset="0"/>
              </a:rPr>
              <a:t>  </a:t>
            </a:r>
            <a:r>
              <a:rPr lang="tr-TR" sz="2000" b="1" dirty="0">
                <a:solidFill>
                  <a:srgbClr val="FFFF00"/>
                </a:solidFill>
                <a:latin typeface="Trebuchet MS" pitchFamily="34" charset="0"/>
              </a:rPr>
              <a:t> </a:t>
            </a:r>
            <a:r>
              <a:rPr lang="en-US" sz="2000" b="1" dirty="0" smtClean="0">
                <a:solidFill>
                  <a:srgbClr val="FFFF00"/>
                </a:solidFill>
                <a:latin typeface="Trebuchet MS" pitchFamily="34" charset="0"/>
              </a:rPr>
              <a:t>Suggested Methodology</a:t>
            </a:r>
            <a:endParaRPr lang="en-US" sz="2000" b="1" dirty="0">
              <a:solidFill>
                <a:srgbClr val="FFFF00"/>
              </a:solidFill>
              <a:latin typeface="Trebuchet MS" pitchFamily="34" charset="0"/>
            </a:endParaRPr>
          </a:p>
        </p:txBody>
      </p:sp>
      <p:sp>
        <p:nvSpPr>
          <p:cNvPr id="94" name="Date Placeholder 7"/>
          <p:cNvSpPr>
            <a:spLocks noGrp="1"/>
          </p:cNvSpPr>
          <p:nvPr>
            <p:ph type="dt" sz="half" idx="10"/>
          </p:nvPr>
        </p:nvSpPr>
        <p:spPr>
          <a:xfrm>
            <a:off x="457200" y="6453360"/>
            <a:ext cx="2133600" cy="216000"/>
          </a:xfrm>
        </p:spPr>
        <p:txBody>
          <a:bodyPr/>
          <a:lstStyle/>
          <a:p>
            <a:r>
              <a:rPr lang="en-US" sz="1100" smtClean="0">
                <a:solidFill>
                  <a:srgbClr val="3333FF"/>
                </a:solidFill>
              </a:rPr>
              <a:t>March 2012</a:t>
            </a:r>
            <a:endParaRPr lang="en-US" sz="1100" dirty="0">
              <a:solidFill>
                <a:srgbClr val="3333FF"/>
              </a:solidFill>
            </a:endParaRPr>
          </a:p>
        </p:txBody>
      </p:sp>
      <p:sp>
        <p:nvSpPr>
          <p:cNvPr id="95" name="Slide Number Placeholder 8"/>
          <p:cNvSpPr>
            <a:spLocks noGrp="1"/>
          </p:cNvSpPr>
          <p:nvPr>
            <p:ph type="sldNum" sz="quarter" idx="12"/>
          </p:nvPr>
        </p:nvSpPr>
        <p:spPr>
          <a:xfrm>
            <a:off x="6553200" y="6453360"/>
            <a:ext cx="2133600" cy="216000"/>
          </a:xfrm>
        </p:spPr>
        <p:txBody>
          <a:bodyPr/>
          <a:lstStyle/>
          <a:p>
            <a:fld id="{9A1FF0DD-E9F7-431E-8070-FEA08546CC76}" type="slidenum">
              <a:rPr lang="en-US" sz="1100" smtClean="0">
                <a:solidFill>
                  <a:srgbClr val="3333FF"/>
                </a:solidFill>
              </a:rPr>
              <a:pPr/>
              <a:t>10</a:t>
            </a:fld>
            <a:endParaRPr lang="en-US" sz="1100" dirty="0">
              <a:solidFill>
                <a:srgbClr val="3333FF"/>
              </a:solidFill>
            </a:endParaRPr>
          </a:p>
        </p:txBody>
      </p:sp>
      <p:sp>
        <p:nvSpPr>
          <p:cNvPr id="96" name="Footer Placeholder 9"/>
          <p:cNvSpPr>
            <a:spLocks noGrp="1"/>
          </p:cNvSpPr>
          <p:nvPr>
            <p:ph type="ftr" sz="quarter" idx="11"/>
          </p:nvPr>
        </p:nvSpPr>
        <p:spPr>
          <a:xfrm>
            <a:off x="3124200" y="6453360"/>
            <a:ext cx="2895600" cy="216000"/>
          </a:xfrm>
        </p:spPr>
        <p:txBody>
          <a:bodyPr/>
          <a:lstStyle/>
          <a:p>
            <a:r>
              <a:rPr lang="en-US" sz="1100" smtClean="0">
                <a:solidFill>
                  <a:srgbClr val="3333FF"/>
                </a:solidFill>
              </a:rPr>
              <a:t>Trends in FMIS Development</a:t>
            </a:r>
            <a:endParaRPr lang="en-US" sz="1100" dirty="0">
              <a:solidFill>
                <a:srgbClr val="3333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6"/>
                                        </p:tgtEl>
                                        <p:attrNameLst>
                                          <p:attrName>style.visibility</p:attrName>
                                        </p:attrNameLst>
                                      </p:cBhvr>
                                      <p:to>
                                        <p:strVal val="visible"/>
                                      </p:to>
                                    </p:set>
                                    <p:animEffect transition="in" filter="blinds(horizontal)">
                                      <p:cBhvr>
                                        <p:cTn id="7" dur="500"/>
                                        <p:tgtEl>
                                          <p:spTgt spid="186"/>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4" fill="hold" grpId="0" nodeType="clickEffect">
                                  <p:stCondLst>
                                    <p:cond delay="0"/>
                                  </p:stCondLst>
                                  <p:childTnLst>
                                    <p:set>
                                      <p:cBhvr>
                                        <p:cTn id="11" dur="1" fill="hold">
                                          <p:stCondLst>
                                            <p:cond delay="0"/>
                                          </p:stCondLst>
                                        </p:cTn>
                                        <p:tgtEl>
                                          <p:spTgt spid="185"/>
                                        </p:tgtEl>
                                        <p:attrNameLst>
                                          <p:attrName>style.visibility</p:attrName>
                                        </p:attrNameLst>
                                      </p:cBhvr>
                                      <p:to>
                                        <p:strVal val="visible"/>
                                      </p:to>
                                    </p:set>
                                    <p:animEffect transition="in" filter="wheel(4)">
                                      <p:cBhvr>
                                        <p:cTn id="12" dur="2000"/>
                                        <p:tgtEl>
                                          <p:spTgt spid="1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5" grpId="0" animBg="1"/>
      <p:bldP spid="18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Date Placeholder 6"/>
          <p:cNvSpPr>
            <a:spLocks noGrp="1"/>
          </p:cNvSpPr>
          <p:nvPr>
            <p:ph type="dt" sz="half" idx="10"/>
          </p:nvPr>
        </p:nvSpPr>
        <p:spPr>
          <a:xfrm>
            <a:off x="457200" y="6453336"/>
            <a:ext cx="2133600" cy="216000"/>
          </a:xfrm>
        </p:spPr>
        <p:txBody>
          <a:bodyPr/>
          <a:lstStyle/>
          <a:p>
            <a:r>
              <a:rPr lang="en-US" sz="1100" smtClean="0">
                <a:solidFill>
                  <a:srgbClr val="3333FF"/>
                </a:solidFill>
              </a:rPr>
              <a:t>March 2012</a:t>
            </a:r>
            <a:endParaRPr lang="en-US" sz="1100" dirty="0">
              <a:solidFill>
                <a:srgbClr val="3333FF"/>
              </a:solidFill>
            </a:endParaRPr>
          </a:p>
        </p:txBody>
      </p:sp>
      <p:sp>
        <p:nvSpPr>
          <p:cNvPr id="8" name="Slide Number Placeholder 7"/>
          <p:cNvSpPr>
            <a:spLocks noGrp="1"/>
          </p:cNvSpPr>
          <p:nvPr>
            <p:ph type="sldNum" sz="quarter" idx="12"/>
          </p:nvPr>
        </p:nvSpPr>
        <p:spPr>
          <a:xfrm>
            <a:off x="6553200" y="6453336"/>
            <a:ext cx="2133600" cy="216000"/>
          </a:xfrm>
        </p:spPr>
        <p:txBody>
          <a:bodyPr/>
          <a:lstStyle/>
          <a:p>
            <a:fld id="{9A1FF0DD-E9F7-431E-8070-FEA08546CC76}" type="slidenum">
              <a:rPr lang="en-US" sz="1100" smtClean="0">
                <a:solidFill>
                  <a:srgbClr val="3333FF"/>
                </a:solidFill>
              </a:rPr>
              <a:pPr/>
              <a:t>11</a:t>
            </a:fld>
            <a:endParaRPr lang="en-US" sz="1100" dirty="0">
              <a:solidFill>
                <a:srgbClr val="3333FF"/>
              </a:solidFill>
            </a:endParaRPr>
          </a:p>
        </p:txBody>
      </p:sp>
      <p:sp>
        <p:nvSpPr>
          <p:cNvPr id="9" name="Footer Placeholder 8"/>
          <p:cNvSpPr>
            <a:spLocks noGrp="1"/>
          </p:cNvSpPr>
          <p:nvPr>
            <p:ph type="ftr" sz="quarter" idx="11"/>
          </p:nvPr>
        </p:nvSpPr>
        <p:spPr>
          <a:xfrm>
            <a:off x="3124200" y="6453336"/>
            <a:ext cx="2895600" cy="216000"/>
          </a:xfrm>
        </p:spPr>
        <p:txBody>
          <a:bodyPr/>
          <a:lstStyle/>
          <a:p>
            <a:r>
              <a:rPr lang="en-US" sz="1100" smtClean="0">
                <a:solidFill>
                  <a:srgbClr val="3333FF"/>
                </a:solidFill>
              </a:rPr>
              <a:t>Trends in FMIS Development</a:t>
            </a:r>
            <a:endParaRPr lang="en-US" sz="1100" dirty="0">
              <a:solidFill>
                <a:srgbClr val="3333FF"/>
              </a:solidFill>
            </a:endParaRPr>
          </a:p>
        </p:txBody>
      </p:sp>
      <p:pic>
        <p:nvPicPr>
          <p:cNvPr id="10" name="Picture 9" descr="FMIS header.jpg"/>
          <p:cNvPicPr>
            <a:picLocks noChangeAspect="1"/>
          </p:cNvPicPr>
          <p:nvPr/>
        </p:nvPicPr>
        <p:blipFill>
          <a:blip r:embed="rId3" cstate="print"/>
          <a:stretch>
            <a:fillRect/>
          </a:stretch>
        </p:blipFill>
        <p:spPr>
          <a:xfrm>
            <a:off x="86425" y="95675"/>
            <a:ext cx="622079" cy="486000"/>
          </a:xfrm>
          <a:prstGeom prst="rect">
            <a:avLst/>
          </a:prstGeom>
        </p:spPr>
      </p:pic>
      <p:sp>
        <p:nvSpPr>
          <p:cNvPr id="11" name="Text Box 3"/>
          <p:cNvSpPr txBox="1">
            <a:spLocks noChangeArrowheads="1"/>
          </p:cNvSpPr>
          <p:nvPr/>
        </p:nvSpPr>
        <p:spPr bwMode="auto">
          <a:xfrm>
            <a:off x="720000" y="117475"/>
            <a:ext cx="8280000" cy="450000"/>
          </a:xfrm>
          <a:prstGeom prst="rect">
            <a:avLst/>
          </a:prstGeom>
          <a:gradFill rotWithShape="1">
            <a:gsLst>
              <a:gs pos="0">
                <a:srgbClr val="00009C"/>
              </a:gs>
              <a:gs pos="100000">
                <a:schemeClr val="bg1"/>
              </a:gs>
            </a:gsLst>
            <a:lin ang="0" scaled="1"/>
          </a:gradFill>
          <a:ln w="9525">
            <a:noFill/>
            <a:miter lim="800000"/>
            <a:headEnd/>
            <a:tailEnd/>
          </a:ln>
          <a:effectLst/>
        </p:spPr>
        <p:txBody>
          <a:bodyPr lIns="0" rIns="0" anchor="ctr"/>
          <a:lstStyle/>
          <a:p>
            <a:pPr algn="l"/>
            <a:r>
              <a:rPr lang="en-US" sz="2000" b="1" dirty="0">
                <a:solidFill>
                  <a:srgbClr val="FFFF00"/>
                </a:solidFill>
                <a:latin typeface="Trebuchet MS" pitchFamily="34" charset="0"/>
              </a:rPr>
              <a:t>  </a:t>
            </a:r>
            <a:r>
              <a:rPr lang="tr-TR" sz="2000" b="1" dirty="0">
                <a:solidFill>
                  <a:srgbClr val="FFFF00"/>
                </a:solidFill>
                <a:latin typeface="Trebuchet MS" pitchFamily="34" charset="0"/>
              </a:rPr>
              <a:t> </a:t>
            </a:r>
            <a:r>
              <a:rPr lang="en-US" sz="2000" b="1" dirty="0" smtClean="0">
                <a:solidFill>
                  <a:srgbClr val="FFFF00"/>
                </a:solidFill>
                <a:latin typeface="Trebuchet MS" pitchFamily="34" charset="0"/>
              </a:rPr>
              <a:t>APEC Russia 2012</a:t>
            </a:r>
            <a:endParaRPr lang="en-US" sz="2000" b="1" dirty="0">
              <a:solidFill>
                <a:srgbClr val="FFFF00"/>
              </a:solidFill>
              <a:latin typeface="Trebuchet MS" pitchFamily="34" charset="0"/>
            </a:endParaRPr>
          </a:p>
        </p:txBody>
      </p:sp>
      <p:sp>
        <p:nvSpPr>
          <p:cNvPr id="12" name="Right Arrow 11"/>
          <p:cNvSpPr/>
          <p:nvPr/>
        </p:nvSpPr>
        <p:spPr>
          <a:xfrm>
            <a:off x="297713" y="3216789"/>
            <a:ext cx="360000" cy="360000"/>
          </a:xfrm>
          <a:prstGeom prst="rightArrow">
            <a:avLst/>
          </a:prstGeom>
          <a:solidFill>
            <a:srgbClr val="FFFF00"/>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Box 14"/>
          <p:cNvSpPr txBox="1">
            <a:spLocks noChangeArrowheads="1"/>
          </p:cNvSpPr>
          <p:nvPr/>
        </p:nvSpPr>
        <p:spPr bwMode="auto">
          <a:xfrm>
            <a:off x="671759" y="929260"/>
            <a:ext cx="7861109" cy="5124480"/>
          </a:xfrm>
          <a:prstGeom prst="rect">
            <a:avLst/>
          </a:prstGeom>
          <a:noFill/>
          <a:ln w="9525">
            <a:noFill/>
            <a:miter lim="800000"/>
            <a:headEnd/>
            <a:tailEnd/>
          </a:ln>
        </p:spPr>
        <p:txBody>
          <a:bodyPr wrap="square">
            <a:spAutoFit/>
          </a:bodyPr>
          <a:lstStyle/>
          <a:p>
            <a:pPr marL="341313" indent="-341313" algn="ctr">
              <a:spcAft>
                <a:spcPts val="600"/>
              </a:spcAft>
              <a:tabLst>
                <a:tab pos="1790700" algn="l"/>
              </a:tabLst>
            </a:pPr>
            <a:r>
              <a:rPr lang="en-US" sz="2800" b="1" dirty="0" smtClean="0">
                <a:solidFill>
                  <a:srgbClr val="0000FF"/>
                </a:solidFill>
                <a:effectLst>
                  <a:glow rad="139700">
                    <a:schemeClr val="accent3">
                      <a:satMod val="175000"/>
                      <a:alpha val="40000"/>
                    </a:schemeClr>
                  </a:glow>
                </a:effectLst>
                <a:latin typeface="Trebuchet MS" pitchFamily="34" charset="0"/>
              </a:rPr>
              <a:t>Contents</a:t>
            </a:r>
            <a:endParaRPr lang="tr-TR" sz="2800" b="1" dirty="0">
              <a:solidFill>
                <a:srgbClr val="0000FF"/>
              </a:solidFill>
              <a:effectLst>
                <a:glow rad="139700">
                  <a:schemeClr val="accent3">
                    <a:satMod val="175000"/>
                    <a:alpha val="40000"/>
                  </a:schemeClr>
                </a:glow>
              </a:effectLst>
              <a:latin typeface="Trebuchet MS" pitchFamily="34" charset="0"/>
            </a:endParaRPr>
          </a:p>
          <a:p>
            <a:pPr marL="341313" indent="-341313">
              <a:lnSpc>
                <a:spcPct val="150000"/>
              </a:lnSpc>
              <a:buFontTx/>
              <a:buChar char="•"/>
              <a:tabLst>
                <a:tab pos="1790700" algn="l"/>
              </a:tabLst>
            </a:pPr>
            <a:r>
              <a:rPr lang="en-US" sz="2000" b="1" dirty="0" err="1" smtClean="0">
                <a:solidFill>
                  <a:schemeClr val="bg1">
                    <a:lumMod val="75000"/>
                  </a:schemeClr>
                </a:solidFill>
                <a:latin typeface="Trebuchet MS" pitchFamily="34" charset="0"/>
              </a:rPr>
              <a:t>FMIS</a:t>
            </a:r>
            <a:r>
              <a:rPr lang="en-US" sz="2000" b="1" dirty="0" smtClean="0">
                <a:solidFill>
                  <a:schemeClr val="bg1">
                    <a:lumMod val="75000"/>
                  </a:schemeClr>
                </a:solidFill>
                <a:latin typeface="Trebuchet MS" pitchFamily="34" charset="0"/>
              </a:rPr>
              <a:t> terminology</a:t>
            </a:r>
          </a:p>
          <a:p>
            <a:pPr marL="341313" indent="-341313">
              <a:lnSpc>
                <a:spcPct val="150000"/>
              </a:lnSpc>
              <a:buFontTx/>
              <a:buChar char="•"/>
              <a:tabLst>
                <a:tab pos="1790700" algn="l"/>
              </a:tabLst>
            </a:pPr>
            <a:r>
              <a:rPr lang="en-US" sz="2000" b="1" dirty="0" err="1" smtClean="0">
                <a:solidFill>
                  <a:schemeClr val="bg1">
                    <a:lumMod val="75000"/>
                  </a:schemeClr>
                </a:solidFill>
                <a:latin typeface="Trebuchet MS" pitchFamily="34" charset="0"/>
              </a:rPr>
              <a:t>FMIS</a:t>
            </a:r>
            <a:r>
              <a:rPr lang="en-US" sz="2000" b="1" dirty="0" smtClean="0">
                <a:solidFill>
                  <a:schemeClr val="bg1">
                    <a:lumMod val="75000"/>
                  </a:schemeClr>
                </a:solidFill>
                <a:latin typeface="Trebuchet MS" pitchFamily="34" charset="0"/>
              </a:rPr>
              <a:t> Study: </a:t>
            </a:r>
            <a:r>
              <a:rPr lang="en-US" sz="1600" b="1" dirty="0" smtClean="0">
                <a:solidFill>
                  <a:schemeClr val="bg1">
                    <a:lumMod val="75000"/>
                  </a:schemeClr>
                </a:solidFill>
                <a:latin typeface="Trebuchet MS" pitchFamily="34" charset="0"/>
              </a:rPr>
              <a:t>25 Years of WB Experience on What Works and What Doesn’t</a:t>
            </a:r>
            <a:endParaRPr lang="en-US" sz="2000" b="1" dirty="0" smtClean="0">
              <a:solidFill>
                <a:schemeClr val="bg1">
                  <a:lumMod val="75000"/>
                </a:schemeClr>
              </a:solidFill>
              <a:latin typeface="Trebuchet MS" pitchFamily="34" charset="0"/>
            </a:endParaRPr>
          </a:p>
          <a:p>
            <a:pPr marL="798513" lvl="1" indent="-341313">
              <a:lnSpc>
                <a:spcPct val="150000"/>
              </a:lnSpc>
              <a:buFont typeface="Wingdings" pitchFamily="2" charset="2"/>
              <a:buChar char="Ø"/>
              <a:tabLst>
                <a:tab pos="1790700" algn="l"/>
              </a:tabLst>
            </a:pPr>
            <a:r>
              <a:rPr lang="en-US" sz="1600" b="1" dirty="0" smtClean="0">
                <a:solidFill>
                  <a:schemeClr val="bg1">
                    <a:lumMod val="75000"/>
                  </a:schemeClr>
                </a:solidFill>
                <a:latin typeface="Trebuchet MS" pitchFamily="34" charset="0"/>
              </a:rPr>
              <a:t>Key findings of the study, and </a:t>
            </a:r>
            <a:r>
              <a:rPr lang="en-US" sz="1600" b="1" dirty="0" err="1" smtClean="0">
                <a:solidFill>
                  <a:schemeClr val="bg1">
                    <a:lumMod val="75000"/>
                  </a:schemeClr>
                </a:solidFill>
                <a:latin typeface="Trebuchet MS" pitchFamily="34" charset="0"/>
              </a:rPr>
              <a:t>FMIS</a:t>
            </a:r>
            <a:r>
              <a:rPr lang="en-US" sz="1600" b="1" dirty="0" smtClean="0">
                <a:solidFill>
                  <a:schemeClr val="bg1">
                    <a:lumMod val="75000"/>
                  </a:schemeClr>
                </a:solidFill>
                <a:latin typeface="Trebuchet MS" pitchFamily="34" charset="0"/>
              </a:rPr>
              <a:t> prerequisites</a:t>
            </a:r>
          </a:p>
          <a:p>
            <a:pPr marL="798513" lvl="1" indent="-341313">
              <a:lnSpc>
                <a:spcPct val="150000"/>
              </a:lnSpc>
              <a:buFont typeface="Wingdings" pitchFamily="2" charset="2"/>
              <a:buChar char="Ø"/>
              <a:tabLst>
                <a:tab pos="1790700" algn="l"/>
              </a:tabLst>
            </a:pPr>
            <a:r>
              <a:rPr lang="en-US" sz="1600" b="1" dirty="0" smtClean="0">
                <a:solidFill>
                  <a:schemeClr val="bg1">
                    <a:lumMod val="75000"/>
                  </a:schemeClr>
                </a:solidFill>
                <a:latin typeface="Trebuchet MS" pitchFamily="34" charset="0"/>
              </a:rPr>
              <a:t>Suggested </a:t>
            </a:r>
            <a:r>
              <a:rPr lang="en-US" sz="1600" b="1" dirty="0" err="1" smtClean="0">
                <a:solidFill>
                  <a:schemeClr val="bg1">
                    <a:lumMod val="75000"/>
                  </a:schemeClr>
                </a:solidFill>
                <a:latin typeface="Trebuchet MS" pitchFamily="34" charset="0"/>
              </a:rPr>
              <a:t>FMIS</a:t>
            </a:r>
            <a:r>
              <a:rPr lang="en-US" sz="1600" b="1" dirty="0" smtClean="0">
                <a:solidFill>
                  <a:schemeClr val="bg1">
                    <a:lumMod val="75000"/>
                  </a:schemeClr>
                </a:solidFill>
                <a:latin typeface="Trebuchet MS" pitchFamily="34" charset="0"/>
              </a:rPr>
              <a:t> design &amp; implementation methodology</a:t>
            </a:r>
          </a:p>
          <a:p>
            <a:pPr marL="341313" indent="-341313">
              <a:lnSpc>
                <a:spcPct val="150000"/>
              </a:lnSpc>
              <a:buFontTx/>
              <a:buChar char="•"/>
              <a:tabLst>
                <a:tab pos="1790700" algn="l"/>
              </a:tabLst>
            </a:pPr>
            <a:r>
              <a:rPr lang="en-US" sz="2000" b="1" dirty="0" smtClean="0">
                <a:solidFill>
                  <a:srgbClr val="0000FF"/>
                </a:solidFill>
                <a:latin typeface="Trebuchet MS" pitchFamily="34" charset="0"/>
              </a:rPr>
              <a:t>Trends in </a:t>
            </a:r>
            <a:r>
              <a:rPr lang="en-US" sz="2000" b="1" dirty="0" err="1" smtClean="0">
                <a:solidFill>
                  <a:srgbClr val="0000FF"/>
                </a:solidFill>
                <a:latin typeface="Trebuchet MS" pitchFamily="34" charset="0"/>
              </a:rPr>
              <a:t>FMIS</a:t>
            </a:r>
            <a:r>
              <a:rPr lang="en-US" sz="2000" b="1" dirty="0" smtClean="0">
                <a:solidFill>
                  <a:srgbClr val="0000FF"/>
                </a:solidFill>
                <a:latin typeface="Trebuchet MS" pitchFamily="34" charset="0"/>
              </a:rPr>
              <a:t> implementation</a:t>
            </a:r>
          </a:p>
          <a:p>
            <a:pPr marL="798513" lvl="1" indent="-341313">
              <a:lnSpc>
                <a:spcPct val="150000"/>
              </a:lnSpc>
              <a:buFont typeface="Wingdings" pitchFamily="2" charset="2"/>
              <a:buChar char="Ø"/>
              <a:tabLst>
                <a:tab pos="1790700" algn="l"/>
              </a:tabLst>
            </a:pPr>
            <a:r>
              <a:rPr lang="en-US" sz="1600" b="1" dirty="0" smtClean="0">
                <a:solidFill>
                  <a:srgbClr val="0000FF"/>
                </a:solidFill>
                <a:latin typeface="Trebuchet MS" pitchFamily="34" charset="0"/>
              </a:rPr>
              <a:t>Consolidating PF data for all budget levels through </a:t>
            </a:r>
            <a:r>
              <a:rPr lang="en-US" sz="1600" b="1" dirty="0" err="1" smtClean="0">
                <a:solidFill>
                  <a:srgbClr val="0000FF"/>
                </a:solidFill>
                <a:latin typeface="Trebuchet MS" pitchFamily="34" charset="0"/>
              </a:rPr>
              <a:t>FMIS</a:t>
            </a:r>
            <a:endParaRPr lang="en-US" sz="1600" b="1" dirty="0" smtClean="0">
              <a:solidFill>
                <a:srgbClr val="0000FF"/>
              </a:solidFill>
              <a:latin typeface="Trebuchet MS" pitchFamily="34" charset="0"/>
            </a:endParaRPr>
          </a:p>
          <a:p>
            <a:pPr marL="798513" lvl="1" indent="-341313">
              <a:lnSpc>
                <a:spcPct val="150000"/>
              </a:lnSpc>
              <a:buFont typeface="Wingdings" pitchFamily="2" charset="2"/>
              <a:buChar char="Ø"/>
              <a:tabLst>
                <a:tab pos="1790700" algn="l"/>
              </a:tabLst>
            </a:pPr>
            <a:r>
              <a:rPr lang="en-US" sz="1600" b="1" dirty="0" err="1" smtClean="0">
                <a:solidFill>
                  <a:srgbClr val="0000FF"/>
                </a:solidFill>
                <a:latin typeface="Trebuchet MS" pitchFamily="34" charset="0"/>
              </a:rPr>
              <a:t>FMIS</a:t>
            </a:r>
            <a:r>
              <a:rPr lang="en-US" sz="1600" b="1" dirty="0" smtClean="0">
                <a:solidFill>
                  <a:srgbClr val="0000FF"/>
                </a:solidFill>
                <a:latin typeface="Trebuchet MS" pitchFamily="34" charset="0"/>
              </a:rPr>
              <a:t> </a:t>
            </a:r>
            <a:r>
              <a:rPr lang="en-US" sz="1600" b="1" dirty="0" err="1" smtClean="0">
                <a:solidFill>
                  <a:srgbClr val="0000FF"/>
                </a:solidFill>
                <a:latin typeface="Trebuchet MS" pitchFamily="34" charset="0"/>
              </a:rPr>
              <a:t>ICT</a:t>
            </a:r>
            <a:r>
              <a:rPr lang="en-US" sz="1600" b="1" dirty="0" smtClean="0">
                <a:solidFill>
                  <a:srgbClr val="0000FF"/>
                </a:solidFill>
                <a:latin typeface="Trebuchet MS" pitchFamily="34" charset="0"/>
              </a:rPr>
              <a:t> trends</a:t>
            </a:r>
          </a:p>
          <a:p>
            <a:pPr marL="798513" lvl="1" indent="-341313">
              <a:lnSpc>
                <a:spcPct val="150000"/>
              </a:lnSpc>
              <a:buFont typeface="Wingdings" pitchFamily="2" charset="2"/>
              <a:buChar char="Ø"/>
              <a:tabLst>
                <a:tab pos="1790700" algn="l"/>
              </a:tabLst>
            </a:pPr>
            <a:r>
              <a:rPr lang="en-US" sz="1600" b="1" dirty="0" smtClean="0">
                <a:solidFill>
                  <a:srgbClr val="0000FF"/>
                </a:solidFill>
                <a:latin typeface="Trebuchet MS" pitchFamily="34" charset="0"/>
              </a:rPr>
              <a:t>Expansion of </a:t>
            </a:r>
            <a:r>
              <a:rPr lang="en-US" sz="1600" b="1" dirty="0" err="1" smtClean="0">
                <a:solidFill>
                  <a:srgbClr val="0000FF"/>
                </a:solidFill>
                <a:latin typeface="Trebuchet MS" pitchFamily="34" charset="0"/>
              </a:rPr>
              <a:t>FMIS</a:t>
            </a:r>
            <a:r>
              <a:rPr lang="en-US" sz="1600" b="1" dirty="0" smtClean="0">
                <a:solidFill>
                  <a:srgbClr val="0000FF"/>
                </a:solidFill>
                <a:latin typeface="Trebuchet MS" pitchFamily="34" charset="0"/>
              </a:rPr>
              <a:t> capabilities for spending units (web portals)</a:t>
            </a:r>
          </a:p>
          <a:p>
            <a:pPr marL="798513" lvl="1" indent="-341313">
              <a:lnSpc>
                <a:spcPct val="150000"/>
              </a:lnSpc>
              <a:buFont typeface="Wingdings" pitchFamily="2" charset="2"/>
              <a:buChar char="Ø"/>
              <a:tabLst>
                <a:tab pos="1790700" algn="l"/>
              </a:tabLst>
            </a:pPr>
            <a:r>
              <a:rPr lang="en-US" sz="1600" b="1" dirty="0" smtClean="0">
                <a:solidFill>
                  <a:srgbClr val="0000FF"/>
                </a:solidFill>
                <a:latin typeface="Trebuchet MS" pitchFamily="34" charset="0"/>
              </a:rPr>
              <a:t>Improving transparency: disclosure of information on the web</a:t>
            </a:r>
          </a:p>
          <a:p>
            <a:pPr marL="341313" indent="-341313">
              <a:lnSpc>
                <a:spcPct val="150000"/>
              </a:lnSpc>
              <a:buFontTx/>
              <a:buChar char="•"/>
              <a:tabLst>
                <a:tab pos="1790700" algn="l"/>
              </a:tabLst>
            </a:pPr>
            <a:r>
              <a:rPr lang="en-US" sz="2000" b="1" dirty="0" err="1" smtClean="0">
                <a:solidFill>
                  <a:schemeClr val="bg1">
                    <a:lumMod val="75000"/>
                  </a:schemeClr>
                </a:solidFill>
                <a:latin typeface="Trebuchet MS" pitchFamily="34" charset="0"/>
              </a:rPr>
              <a:t>FMIS</a:t>
            </a:r>
            <a:r>
              <a:rPr lang="en-US" sz="2000" b="1" dirty="0" smtClean="0">
                <a:solidFill>
                  <a:schemeClr val="bg1">
                    <a:lumMod val="75000"/>
                  </a:schemeClr>
                </a:solidFill>
                <a:latin typeface="Trebuchet MS" pitchFamily="34" charset="0"/>
              </a:rPr>
              <a:t> in APEC Economies</a:t>
            </a:r>
          </a:p>
          <a:p>
            <a:pPr marL="341313" indent="-341313">
              <a:lnSpc>
                <a:spcPct val="150000"/>
              </a:lnSpc>
              <a:buFontTx/>
              <a:buChar char="•"/>
              <a:tabLst>
                <a:tab pos="1790700" algn="l"/>
              </a:tabLst>
            </a:pPr>
            <a:r>
              <a:rPr lang="en-US" sz="2000" b="1" dirty="0" err="1" smtClean="0">
                <a:solidFill>
                  <a:schemeClr val="bg1">
                    <a:lumMod val="75000"/>
                  </a:schemeClr>
                </a:solidFill>
                <a:latin typeface="Trebuchet MS" pitchFamily="34" charset="0"/>
              </a:rPr>
              <a:t>FMIS</a:t>
            </a:r>
            <a:r>
              <a:rPr lang="en-US" sz="2000" b="1" dirty="0" smtClean="0">
                <a:solidFill>
                  <a:schemeClr val="bg1">
                    <a:lumMod val="75000"/>
                  </a:schemeClr>
                </a:solidFill>
                <a:latin typeface="Trebuchet MS" pitchFamily="34" charset="0"/>
              </a:rPr>
              <a:t> Community of Practice</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FMIS header.jpg"/>
          <p:cNvPicPr>
            <a:picLocks noChangeAspect="1"/>
          </p:cNvPicPr>
          <p:nvPr/>
        </p:nvPicPr>
        <p:blipFill>
          <a:blip r:embed="rId2" cstate="print"/>
          <a:stretch>
            <a:fillRect/>
          </a:stretch>
        </p:blipFill>
        <p:spPr>
          <a:xfrm>
            <a:off x="86425" y="95675"/>
            <a:ext cx="622079" cy="486000"/>
          </a:xfrm>
          <a:prstGeom prst="rect">
            <a:avLst/>
          </a:prstGeom>
        </p:spPr>
      </p:pic>
      <p:sp>
        <p:nvSpPr>
          <p:cNvPr id="9" name="Text Box 3"/>
          <p:cNvSpPr txBox="1">
            <a:spLocks noChangeArrowheads="1"/>
          </p:cNvSpPr>
          <p:nvPr/>
        </p:nvSpPr>
        <p:spPr bwMode="auto">
          <a:xfrm>
            <a:off x="720000" y="117475"/>
            <a:ext cx="8280000" cy="450000"/>
          </a:xfrm>
          <a:prstGeom prst="rect">
            <a:avLst/>
          </a:prstGeom>
          <a:gradFill rotWithShape="1">
            <a:gsLst>
              <a:gs pos="0">
                <a:srgbClr val="00009C"/>
              </a:gs>
              <a:gs pos="100000">
                <a:schemeClr val="bg1"/>
              </a:gs>
            </a:gsLst>
            <a:lin ang="0" scaled="1"/>
          </a:gradFill>
          <a:ln w="9525">
            <a:noFill/>
            <a:miter lim="800000"/>
            <a:headEnd/>
            <a:tailEnd/>
          </a:ln>
          <a:effectLst/>
        </p:spPr>
        <p:txBody>
          <a:bodyPr lIns="0" rIns="0" anchor="ctr"/>
          <a:lstStyle/>
          <a:p>
            <a:pPr algn="l"/>
            <a:r>
              <a:rPr lang="en-US" sz="2000" b="1" dirty="0">
                <a:solidFill>
                  <a:srgbClr val="FFFF00"/>
                </a:solidFill>
                <a:latin typeface="Trebuchet MS" pitchFamily="34" charset="0"/>
              </a:rPr>
              <a:t>  </a:t>
            </a:r>
            <a:r>
              <a:rPr lang="tr-TR" sz="2000" b="1" dirty="0">
                <a:solidFill>
                  <a:srgbClr val="FFFF00"/>
                </a:solidFill>
                <a:latin typeface="Trebuchet MS" pitchFamily="34" charset="0"/>
              </a:rPr>
              <a:t> </a:t>
            </a:r>
            <a:r>
              <a:rPr lang="en-US" sz="2000" b="1" dirty="0" smtClean="0">
                <a:solidFill>
                  <a:srgbClr val="FFFF00"/>
                </a:solidFill>
                <a:latin typeface="Trebuchet MS" pitchFamily="34" charset="0"/>
              </a:rPr>
              <a:t>Trends</a:t>
            </a:r>
            <a:endParaRPr lang="en-US" sz="2000" b="1" dirty="0">
              <a:solidFill>
                <a:srgbClr val="FFFF00"/>
              </a:solidFill>
              <a:latin typeface="Trebuchet MS" pitchFamily="34" charset="0"/>
            </a:endParaRPr>
          </a:p>
        </p:txBody>
      </p:sp>
      <p:sp>
        <p:nvSpPr>
          <p:cNvPr id="10" name="Date Placeholder 7"/>
          <p:cNvSpPr>
            <a:spLocks noGrp="1"/>
          </p:cNvSpPr>
          <p:nvPr>
            <p:ph type="dt" sz="half" idx="10"/>
          </p:nvPr>
        </p:nvSpPr>
        <p:spPr>
          <a:xfrm>
            <a:off x="457200" y="6453360"/>
            <a:ext cx="2133600" cy="216000"/>
          </a:xfrm>
        </p:spPr>
        <p:txBody>
          <a:bodyPr/>
          <a:lstStyle/>
          <a:p>
            <a:r>
              <a:rPr lang="en-US" sz="1100" smtClean="0">
                <a:solidFill>
                  <a:srgbClr val="3333FF"/>
                </a:solidFill>
              </a:rPr>
              <a:t>March 2012</a:t>
            </a:r>
            <a:endParaRPr lang="en-US" sz="1100" dirty="0">
              <a:solidFill>
                <a:srgbClr val="3333FF"/>
              </a:solidFill>
            </a:endParaRPr>
          </a:p>
        </p:txBody>
      </p:sp>
      <p:sp>
        <p:nvSpPr>
          <p:cNvPr id="15" name="Slide Number Placeholder 8"/>
          <p:cNvSpPr>
            <a:spLocks noGrp="1"/>
          </p:cNvSpPr>
          <p:nvPr>
            <p:ph type="sldNum" sz="quarter" idx="12"/>
          </p:nvPr>
        </p:nvSpPr>
        <p:spPr>
          <a:xfrm>
            <a:off x="6553200" y="6453360"/>
            <a:ext cx="2133600" cy="216000"/>
          </a:xfrm>
        </p:spPr>
        <p:txBody>
          <a:bodyPr/>
          <a:lstStyle/>
          <a:p>
            <a:fld id="{9A1FF0DD-E9F7-431E-8070-FEA08546CC76}" type="slidenum">
              <a:rPr lang="en-US" sz="1100" smtClean="0">
                <a:solidFill>
                  <a:srgbClr val="3333FF"/>
                </a:solidFill>
              </a:rPr>
              <a:pPr/>
              <a:t>12</a:t>
            </a:fld>
            <a:endParaRPr lang="en-US" sz="1100" dirty="0">
              <a:solidFill>
                <a:srgbClr val="3333FF"/>
              </a:solidFill>
            </a:endParaRPr>
          </a:p>
        </p:txBody>
      </p:sp>
      <p:sp>
        <p:nvSpPr>
          <p:cNvPr id="16" name="Footer Placeholder 9"/>
          <p:cNvSpPr>
            <a:spLocks noGrp="1"/>
          </p:cNvSpPr>
          <p:nvPr>
            <p:ph type="ftr" sz="quarter" idx="11"/>
          </p:nvPr>
        </p:nvSpPr>
        <p:spPr>
          <a:xfrm>
            <a:off x="3124200" y="6453360"/>
            <a:ext cx="2895600" cy="216000"/>
          </a:xfrm>
        </p:spPr>
        <p:txBody>
          <a:bodyPr/>
          <a:lstStyle/>
          <a:p>
            <a:r>
              <a:rPr lang="en-US" sz="1100" smtClean="0">
                <a:solidFill>
                  <a:srgbClr val="3333FF"/>
                </a:solidFill>
              </a:rPr>
              <a:t>Trends in FMIS Development</a:t>
            </a:r>
            <a:endParaRPr lang="en-US" sz="1100" dirty="0">
              <a:solidFill>
                <a:srgbClr val="3333FF"/>
              </a:solidFill>
            </a:endParaRPr>
          </a:p>
        </p:txBody>
      </p:sp>
      <p:sp>
        <p:nvSpPr>
          <p:cNvPr id="12" name="Text Box 14"/>
          <p:cNvSpPr txBox="1">
            <a:spLocks noChangeArrowheads="1"/>
          </p:cNvSpPr>
          <p:nvPr/>
        </p:nvSpPr>
        <p:spPr bwMode="auto">
          <a:xfrm>
            <a:off x="192725" y="765716"/>
            <a:ext cx="8817925" cy="5601533"/>
          </a:xfrm>
          <a:prstGeom prst="rect">
            <a:avLst/>
          </a:prstGeom>
          <a:noFill/>
          <a:ln w="9525">
            <a:noFill/>
            <a:miter lim="800000"/>
            <a:headEnd/>
            <a:tailEnd/>
          </a:ln>
        </p:spPr>
        <p:txBody>
          <a:bodyPr wrap="square">
            <a:spAutoFit/>
          </a:bodyPr>
          <a:lstStyle/>
          <a:p>
            <a:pPr marL="341313" indent="-341313" algn="ctr">
              <a:spcAft>
                <a:spcPts val="1200"/>
              </a:spcAft>
              <a:tabLst>
                <a:tab pos="1790700" algn="l"/>
              </a:tabLst>
            </a:pPr>
            <a:r>
              <a:rPr lang="en-US" sz="2800" b="1" dirty="0" smtClean="0">
                <a:solidFill>
                  <a:srgbClr val="0000CC"/>
                </a:solidFill>
                <a:effectLst>
                  <a:glow rad="101600">
                    <a:schemeClr val="accent1">
                      <a:lumMod val="20000"/>
                      <a:lumOff val="80000"/>
                      <a:alpha val="60000"/>
                    </a:schemeClr>
                  </a:glow>
                </a:effectLst>
                <a:latin typeface="Trebuchet MS" pitchFamily="34" charset="0"/>
              </a:rPr>
              <a:t>Consolidating PF Data through </a:t>
            </a:r>
            <a:r>
              <a:rPr lang="en-US" sz="2800" b="1" dirty="0" err="1" smtClean="0">
                <a:solidFill>
                  <a:srgbClr val="0000CC"/>
                </a:solidFill>
                <a:effectLst>
                  <a:glow rad="101600">
                    <a:schemeClr val="accent1">
                      <a:lumMod val="20000"/>
                      <a:lumOff val="80000"/>
                      <a:alpha val="60000"/>
                    </a:schemeClr>
                  </a:glow>
                </a:effectLst>
                <a:latin typeface="Trebuchet MS" pitchFamily="34" charset="0"/>
              </a:rPr>
              <a:t>FMIS</a:t>
            </a:r>
            <a:endParaRPr lang="tr-TR" sz="2800" b="1" dirty="0" smtClean="0">
              <a:solidFill>
                <a:srgbClr val="0000CC"/>
              </a:solidFill>
              <a:effectLst>
                <a:glow rad="139700">
                  <a:schemeClr val="accent3">
                    <a:satMod val="175000"/>
                    <a:alpha val="40000"/>
                  </a:schemeClr>
                </a:glow>
              </a:effectLst>
              <a:latin typeface="Trebuchet MS" pitchFamily="34" charset="0"/>
            </a:endParaRPr>
          </a:p>
          <a:p>
            <a:pPr marL="361950" indent="-352425">
              <a:spcAft>
                <a:spcPts val="1200"/>
              </a:spcAft>
              <a:buFont typeface="Wingdings 3" pitchFamily="18" charset="2"/>
              <a:buChar char=""/>
            </a:pPr>
            <a:r>
              <a:rPr lang="en-US" b="1" dirty="0" smtClean="0">
                <a:solidFill>
                  <a:srgbClr val="0000CC"/>
                </a:solidFill>
                <a:latin typeface="Trebuchet MS" pitchFamily="34" charset="0"/>
              </a:rPr>
              <a:t>Most countries benefit from an information system to consolidate detailed Public Finance (PF) datasets</a:t>
            </a:r>
            <a:r>
              <a:rPr lang="en-US" b="1" dirty="0" smtClean="0">
                <a:solidFill>
                  <a:schemeClr val="tx2">
                    <a:lumMod val="60000"/>
                    <a:lumOff val="40000"/>
                  </a:schemeClr>
                </a:solidFill>
                <a:latin typeface="Trebuchet MS" pitchFamily="34" charset="0"/>
              </a:rPr>
              <a:t> </a:t>
            </a:r>
            <a:r>
              <a:rPr lang="en-US" b="1" dirty="0" smtClean="0">
                <a:solidFill>
                  <a:srgbClr val="0000CC"/>
                </a:solidFill>
                <a:latin typeface="Trebuchet MS" pitchFamily="34" charset="0"/>
              </a:rPr>
              <a:t>for public expenditure analysis and more.</a:t>
            </a:r>
          </a:p>
          <a:p>
            <a:pPr marL="361950" indent="-352425">
              <a:spcAft>
                <a:spcPts val="1200"/>
              </a:spcAft>
              <a:buFont typeface="Wingdings 3" pitchFamily="18" charset="2"/>
              <a:buChar char=""/>
            </a:pPr>
            <a:r>
              <a:rPr lang="en-US" b="1" dirty="0" smtClean="0">
                <a:solidFill>
                  <a:srgbClr val="0000CC"/>
                </a:solidFill>
                <a:latin typeface="Trebuchet MS" pitchFamily="34" charset="0"/>
              </a:rPr>
              <a:t>Next generation </a:t>
            </a:r>
            <a:r>
              <a:rPr lang="en-US" b="1" dirty="0" err="1" smtClean="0">
                <a:solidFill>
                  <a:srgbClr val="0000CC"/>
                </a:solidFill>
                <a:latin typeface="Trebuchet MS" pitchFamily="34" charset="0"/>
              </a:rPr>
              <a:t>FMIS</a:t>
            </a:r>
            <a:r>
              <a:rPr lang="en-US" b="1" dirty="0" smtClean="0">
                <a:solidFill>
                  <a:srgbClr val="0000CC"/>
                </a:solidFill>
                <a:latin typeface="Trebuchet MS" pitchFamily="34" charset="0"/>
              </a:rPr>
              <a:t> solutions are being designed to combine </a:t>
            </a:r>
            <a:r>
              <a:rPr lang="en-US" b="1" dirty="0" err="1" smtClean="0">
                <a:solidFill>
                  <a:srgbClr val="0000CC"/>
                </a:solidFill>
                <a:latin typeface="Trebuchet MS" pitchFamily="34" charset="0"/>
              </a:rPr>
              <a:t>PFM</a:t>
            </a:r>
            <a:r>
              <a:rPr lang="en-US" b="1" dirty="0" smtClean="0">
                <a:solidFill>
                  <a:srgbClr val="0000CC"/>
                </a:solidFill>
                <a:latin typeface="Trebuchet MS" pitchFamily="34" charset="0"/>
              </a:rPr>
              <a:t> operational systems (</a:t>
            </a:r>
            <a:r>
              <a:rPr lang="en-US" b="1" dirty="0" err="1" smtClean="0">
                <a:solidFill>
                  <a:srgbClr val="0000CC"/>
                </a:solidFill>
                <a:latin typeface="Trebuchet MS" pitchFamily="34" charset="0"/>
              </a:rPr>
              <a:t>OLTP</a:t>
            </a:r>
            <a:r>
              <a:rPr lang="en-US" b="1" dirty="0" smtClean="0">
                <a:solidFill>
                  <a:srgbClr val="0000CC"/>
                </a:solidFill>
                <a:latin typeface="Trebuchet MS" pitchFamily="34" charset="0"/>
              </a:rPr>
              <a:t>) with powerful Data Warehouse capabilities and multi-dimensional analytical queries (</a:t>
            </a:r>
            <a:r>
              <a:rPr lang="en-US" b="1" dirty="0" err="1" smtClean="0">
                <a:solidFill>
                  <a:srgbClr val="0000CC"/>
                </a:solidFill>
                <a:latin typeface="Trebuchet MS" pitchFamily="34" charset="0"/>
              </a:rPr>
              <a:t>OLAP</a:t>
            </a:r>
            <a:r>
              <a:rPr lang="en-US" b="1" dirty="0" smtClean="0">
                <a:solidFill>
                  <a:srgbClr val="0000CC"/>
                </a:solidFill>
                <a:latin typeface="Trebuchet MS" pitchFamily="34" charset="0"/>
              </a:rPr>
              <a:t>) to assist in effective forecasting/planning, performance monitoring and decision support.</a:t>
            </a:r>
          </a:p>
          <a:p>
            <a:pPr marL="361950" indent="-352425">
              <a:spcAft>
                <a:spcPts val="1200"/>
              </a:spcAft>
              <a:buFont typeface="Wingdings 3" pitchFamily="18" charset="2"/>
              <a:buChar char=""/>
            </a:pPr>
            <a:r>
              <a:rPr lang="en-US" b="1" dirty="0" smtClean="0">
                <a:solidFill>
                  <a:srgbClr val="0000CC"/>
                </a:solidFill>
                <a:latin typeface="Trebuchet MS" pitchFamily="34" charset="0"/>
              </a:rPr>
              <a:t>However, a large number of countries publish </a:t>
            </a:r>
            <a:r>
              <a:rPr lang="en-US" b="1" dirty="0" smtClean="0">
                <a:solidFill>
                  <a:schemeClr val="tx2">
                    <a:lumMod val="60000"/>
                    <a:lumOff val="40000"/>
                  </a:schemeClr>
                </a:solidFill>
                <a:latin typeface="Trebuchet MS" pitchFamily="34" charset="0"/>
              </a:rPr>
              <a:t>“static” </a:t>
            </a:r>
            <a:r>
              <a:rPr lang="en-US" b="1" dirty="0" smtClean="0">
                <a:solidFill>
                  <a:srgbClr val="0000CC"/>
                </a:solidFill>
                <a:latin typeface="Trebuchet MS" pitchFamily="34" charset="0"/>
              </a:rPr>
              <a:t>PF data (worksheets or documents), derived from </a:t>
            </a:r>
            <a:r>
              <a:rPr lang="en-US" b="1" dirty="0" err="1" smtClean="0">
                <a:solidFill>
                  <a:srgbClr val="0000CC"/>
                </a:solidFill>
                <a:latin typeface="Trebuchet MS" pitchFamily="34" charset="0"/>
              </a:rPr>
              <a:t>FMIS</a:t>
            </a:r>
            <a:r>
              <a:rPr lang="en-US" b="1" dirty="0" smtClean="0">
                <a:solidFill>
                  <a:srgbClr val="0000CC"/>
                </a:solidFill>
                <a:latin typeface="Trebuchet MS" pitchFamily="34" charset="0"/>
              </a:rPr>
              <a:t> Database or other information systems.</a:t>
            </a:r>
          </a:p>
          <a:p>
            <a:pPr marL="361950" indent="-352425">
              <a:spcAft>
                <a:spcPts val="1200"/>
              </a:spcAft>
              <a:buFont typeface="Wingdings 3" pitchFamily="18" charset="2"/>
              <a:buChar char=""/>
            </a:pPr>
            <a:r>
              <a:rPr lang="en-US" b="1" dirty="0" smtClean="0">
                <a:solidFill>
                  <a:srgbClr val="0000CC"/>
                </a:solidFill>
                <a:latin typeface="Trebuchet MS" pitchFamily="34" charset="0"/>
              </a:rPr>
              <a:t>Some of the countries publish </a:t>
            </a:r>
            <a:r>
              <a:rPr lang="en-US" b="1" dirty="0" smtClean="0">
                <a:solidFill>
                  <a:schemeClr val="tx2">
                    <a:lumMod val="60000"/>
                    <a:lumOff val="40000"/>
                  </a:schemeClr>
                </a:solidFill>
                <a:latin typeface="Trebuchet MS" pitchFamily="34" charset="0"/>
              </a:rPr>
              <a:t>“dynamic”</a:t>
            </a:r>
            <a:r>
              <a:rPr lang="en-US" b="1" dirty="0" smtClean="0">
                <a:solidFill>
                  <a:srgbClr val="0000CC"/>
                </a:solidFill>
                <a:latin typeface="Trebuchet MS" pitchFamily="34" charset="0"/>
              </a:rPr>
              <a:t> PF data, produced and posted from the integrated </a:t>
            </a:r>
            <a:r>
              <a:rPr lang="en-US" b="1" dirty="0" err="1" smtClean="0">
                <a:solidFill>
                  <a:srgbClr val="0000CC"/>
                </a:solidFill>
                <a:latin typeface="Trebuchet MS" pitchFamily="34" charset="0"/>
              </a:rPr>
              <a:t>FMIS</a:t>
            </a:r>
            <a:r>
              <a:rPr lang="en-US" b="1" dirty="0" smtClean="0">
                <a:solidFill>
                  <a:srgbClr val="0000CC"/>
                </a:solidFill>
                <a:latin typeface="Trebuchet MS" pitchFamily="34" charset="0"/>
              </a:rPr>
              <a:t> DB and/or Data Warehouse automatically. </a:t>
            </a:r>
          </a:p>
          <a:p>
            <a:pPr marL="361950" indent="-352425">
              <a:spcAft>
                <a:spcPts val="1200"/>
              </a:spcAft>
              <a:buFont typeface="Wingdings 3" pitchFamily="18" charset="2"/>
              <a:buChar char=""/>
            </a:pPr>
            <a:r>
              <a:rPr lang="en-US" b="1" dirty="0" smtClean="0">
                <a:solidFill>
                  <a:srgbClr val="0000CC"/>
                </a:solidFill>
                <a:latin typeface="Trebuchet MS" pitchFamily="34" charset="0"/>
              </a:rPr>
              <a:t>Integrated </a:t>
            </a:r>
            <a:r>
              <a:rPr lang="en-US" b="1" dirty="0" err="1" smtClean="0">
                <a:solidFill>
                  <a:srgbClr val="0000CC"/>
                </a:solidFill>
                <a:latin typeface="Trebuchet MS" pitchFamily="34" charset="0"/>
              </a:rPr>
              <a:t>FMIS</a:t>
            </a:r>
            <a:r>
              <a:rPr lang="en-US" b="1" dirty="0" smtClean="0">
                <a:solidFill>
                  <a:srgbClr val="0000CC"/>
                </a:solidFill>
                <a:latin typeface="Trebuchet MS" pitchFamily="34" charset="0"/>
              </a:rPr>
              <a:t> solutions also facilitate the timely disclosure of PF data to citizens/NGOs/businesses through web portals, for improving participation, fiscal transparency and government accountability.</a:t>
            </a:r>
          </a:p>
          <a:p>
            <a:pPr marL="361950" indent="-352425">
              <a:spcAft>
                <a:spcPts val="1200"/>
              </a:spcAft>
              <a:buFont typeface="Wingdings 3" pitchFamily="18" charset="2"/>
              <a:buChar char=""/>
            </a:pPr>
            <a:r>
              <a:rPr lang="en-US" b="1" dirty="0" smtClean="0">
                <a:solidFill>
                  <a:srgbClr val="0000CC"/>
                </a:solidFill>
                <a:latin typeface="Trebuchet MS" pitchFamily="34" charset="0"/>
              </a:rPr>
              <a:t>However, consolidation of PF data using a unified budget classification/chart of accounts for all budget levels remains to be the main challenge.</a:t>
            </a:r>
            <a:endParaRPr lang="en-US" b="1" dirty="0" smtClean="0">
              <a:solidFill>
                <a:schemeClr val="tx2">
                  <a:lumMod val="60000"/>
                  <a:lumOff val="40000"/>
                </a:schemeClr>
              </a:solidFill>
              <a:latin typeface="Trebuchet MS" pitchFamily="34"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4" name="Date Placeholder 6"/>
          <p:cNvSpPr>
            <a:spLocks noGrp="1"/>
          </p:cNvSpPr>
          <p:nvPr>
            <p:ph type="dt" sz="half" idx="10"/>
          </p:nvPr>
        </p:nvSpPr>
        <p:spPr>
          <a:xfrm>
            <a:off x="457200" y="6453336"/>
            <a:ext cx="2133600" cy="216000"/>
          </a:xfrm>
        </p:spPr>
        <p:txBody>
          <a:bodyPr/>
          <a:lstStyle/>
          <a:p>
            <a:r>
              <a:rPr lang="en-US" sz="1100" smtClean="0">
                <a:solidFill>
                  <a:srgbClr val="3333FF"/>
                </a:solidFill>
              </a:rPr>
              <a:t>March 2012</a:t>
            </a:r>
            <a:endParaRPr lang="en-US" sz="1100" dirty="0">
              <a:solidFill>
                <a:srgbClr val="3333FF"/>
              </a:solidFill>
            </a:endParaRPr>
          </a:p>
        </p:txBody>
      </p:sp>
      <p:sp>
        <p:nvSpPr>
          <p:cNvPr id="95" name="Slide Number Placeholder 7"/>
          <p:cNvSpPr>
            <a:spLocks noGrp="1"/>
          </p:cNvSpPr>
          <p:nvPr>
            <p:ph type="sldNum" sz="quarter" idx="12"/>
          </p:nvPr>
        </p:nvSpPr>
        <p:spPr>
          <a:xfrm>
            <a:off x="6553200" y="6453336"/>
            <a:ext cx="2133600" cy="216000"/>
          </a:xfrm>
        </p:spPr>
        <p:txBody>
          <a:bodyPr/>
          <a:lstStyle/>
          <a:p>
            <a:fld id="{9A1FF0DD-E9F7-431E-8070-FEA08546CC76}" type="slidenum">
              <a:rPr lang="en-US" sz="1100" smtClean="0">
                <a:solidFill>
                  <a:srgbClr val="3333FF"/>
                </a:solidFill>
              </a:rPr>
              <a:pPr/>
              <a:t>13</a:t>
            </a:fld>
            <a:endParaRPr lang="en-US" sz="1100" dirty="0">
              <a:solidFill>
                <a:srgbClr val="3333FF"/>
              </a:solidFill>
            </a:endParaRPr>
          </a:p>
        </p:txBody>
      </p:sp>
      <p:sp>
        <p:nvSpPr>
          <p:cNvPr id="96" name="Footer Placeholder 8"/>
          <p:cNvSpPr>
            <a:spLocks noGrp="1"/>
          </p:cNvSpPr>
          <p:nvPr>
            <p:ph type="ftr" sz="quarter" idx="11"/>
          </p:nvPr>
        </p:nvSpPr>
        <p:spPr>
          <a:xfrm>
            <a:off x="3124200" y="6453336"/>
            <a:ext cx="2895600" cy="216000"/>
          </a:xfrm>
        </p:spPr>
        <p:txBody>
          <a:bodyPr/>
          <a:lstStyle/>
          <a:p>
            <a:r>
              <a:rPr lang="en-US" sz="1100" smtClean="0">
                <a:solidFill>
                  <a:srgbClr val="3333FF"/>
                </a:solidFill>
              </a:rPr>
              <a:t>Trends in FMIS Development</a:t>
            </a:r>
            <a:endParaRPr lang="en-US" sz="1100" dirty="0">
              <a:solidFill>
                <a:srgbClr val="3333FF"/>
              </a:solidFill>
            </a:endParaRPr>
          </a:p>
        </p:txBody>
      </p:sp>
      <p:pic>
        <p:nvPicPr>
          <p:cNvPr id="97" name="Picture 96" descr="FMIS header.jpg"/>
          <p:cNvPicPr>
            <a:picLocks noChangeAspect="1"/>
          </p:cNvPicPr>
          <p:nvPr/>
        </p:nvPicPr>
        <p:blipFill>
          <a:blip r:embed="rId3" cstate="print"/>
          <a:stretch>
            <a:fillRect/>
          </a:stretch>
        </p:blipFill>
        <p:spPr>
          <a:xfrm>
            <a:off x="86425" y="95675"/>
            <a:ext cx="622079" cy="486000"/>
          </a:xfrm>
          <a:prstGeom prst="rect">
            <a:avLst/>
          </a:prstGeom>
        </p:spPr>
      </p:pic>
      <p:sp>
        <p:nvSpPr>
          <p:cNvPr id="98" name="Text Box 3"/>
          <p:cNvSpPr txBox="1">
            <a:spLocks noChangeArrowheads="1"/>
          </p:cNvSpPr>
          <p:nvPr/>
        </p:nvSpPr>
        <p:spPr bwMode="auto">
          <a:xfrm>
            <a:off x="720000" y="117475"/>
            <a:ext cx="8280000" cy="450000"/>
          </a:xfrm>
          <a:prstGeom prst="rect">
            <a:avLst/>
          </a:prstGeom>
          <a:gradFill rotWithShape="1">
            <a:gsLst>
              <a:gs pos="0">
                <a:srgbClr val="00009C"/>
              </a:gs>
              <a:gs pos="100000">
                <a:schemeClr val="bg1"/>
              </a:gs>
            </a:gsLst>
            <a:lin ang="0" scaled="1"/>
          </a:gradFill>
          <a:ln w="9525">
            <a:noFill/>
            <a:miter lim="800000"/>
            <a:headEnd/>
            <a:tailEnd/>
          </a:ln>
          <a:effectLst/>
        </p:spPr>
        <p:txBody>
          <a:bodyPr lIns="0" rIns="0" anchor="ctr"/>
          <a:lstStyle/>
          <a:p>
            <a:pPr algn="l"/>
            <a:r>
              <a:rPr lang="en-US" sz="2000" b="1" dirty="0">
                <a:solidFill>
                  <a:srgbClr val="FFFF00"/>
                </a:solidFill>
                <a:latin typeface="Trebuchet MS" pitchFamily="34" charset="0"/>
              </a:rPr>
              <a:t>  </a:t>
            </a:r>
            <a:r>
              <a:rPr lang="tr-TR" sz="2000" b="1" dirty="0">
                <a:solidFill>
                  <a:srgbClr val="FFFF00"/>
                </a:solidFill>
                <a:latin typeface="Trebuchet MS" pitchFamily="34" charset="0"/>
              </a:rPr>
              <a:t> </a:t>
            </a:r>
            <a:r>
              <a:rPr lang="en-US" sz="2000" b="1" dirty="0" smtClean="0">
                <a:solidFill>
                  <a:srgbClr val="FFFF00"/>
                </a:solidFill>
                <a:latin typeface="Trebuchet MS" pitchFamily="34" charset="0"/>
              </a:rPr>
              <a:t>Trends</a:t>
            </a:r>
            <a:endParaRPr lang="en-US" sz="2000" b="1" dirty="0">
              <a:solidFill>
                <a:srgbClr val="FFFF00"/>
              </a:solidFill>
              <a:latin typeface="Trebuchet MS" pitchFamily="34" charset="0"/>
            </a:endParaRPr>
          </a:p>
        </p:txBody>
      </p:sp>
      <p:pic>
        <p:nvPicPr>
          <p:cNvPr id="99" name="Picture 98" descr="38957roly5kos10.jpg"/>
          <p:cNvPicPr>
            <a:picLocks noChangeAspect="1"/>
          </p:cNvPicPr>
          <p:nvPr/>
        </p:nvPicPr>
        <p:blipFill>
          <a:blip r:embed="rId4"/>
          <a:stretch>
            <a:fillRect/>
          </a:stretch>
        </p:blipFill>
        <p:spPr>
          <a:xfrm>
            <a:off x="6046051" y="4103341"/>
            <a:ext cx="2426973" cy="1820230"/>
          </a:xfrm>
          <a:prstGeom prst="rect">
            <a:avLst/>
          </a:prstGeom>
        </p:spPr>
      </p:pic>
      <p:pic>
        <p:nvPicPr>
          <p:cNvPr id="100" name="Picture 99" descr="22025gps0dhzmqo.jpg"/>
          <p:cNvPicPr>
            <a:picLocks noChangeAspect="1"/>
          </p:cNvPicPr>
          <p:nvPr/>
        </p:nvPicPr>
        <p:blipFill>
          <a:blip r:embed="rId5"/>
          <a:stretch>
            <a:fillRect/>
          </a:stretch>
        </p:blipFill>
        <p:spPr>
          <a:xfrm>
            <a:off x="5963393" y="1454881"/>
            <a:ext cx="2592289" cy="1944217"/>
          </a:xfrm>
          <a:prstGeom prst="rect">
            <a:avLst/>
          </a:prstGeom>
        </p:spPr>
      </p:pic>
      <p:sp>
        <p:nvSpPr>
          <p:cNvPr id="101" name="TextBox 100"/>
          <p:cNvSpPr txBox="1"/>
          <p:nvPr/>
        </p:nvSpPr>
        <p:spPr>
          <a:xfrm>
            <a:off x="6341537" y="1477193"/>
            <a:ext cx="1836000" cy="184666"/>
          </a:xfrm>
          <a:prstGeom prst="rect">
            <a:avLst/>
          </a:prstGeom>
          <a:noFill/>
          <a:ln w="6350">
            <a:noFill/>
          </a:ln>
        </p:spPr>
        <p:txBody>
          <a:bodyPr wrap="square" lIns="0" tIns="0" rIns="0" bIns="0" rtlCol="0">
            <a:spAutoFit/>
          </a:bodyPr>
          <a:lstStyle/>
          <a:p>
            <a:pPr algn="ctr"/>
            <a:r>
              <a:rPr lang="en-US" sz="1200" b="1" dirty="0" smtClean="0">
                <a:solidFill>
                  <a:srgbClr val="0000CC"/>
                </a:solidFill>
              </a:rPr>
              <a:t>Public Sector Institutions</a:t>
            </a:r>
            <a:endParaRPr lang="en-US" sz="1200" b="1" dirty="0">
              <a:solidFill>
                <a:srgbClr val="0000CC"/>
              </a:solidFill>
            </a:endParaRPr>
          </a:p>
        </p:txBody>
      </p:sp>
      <p:sp>
        <p:nvSpPr>
          <p:cNvPr id="102" name="TextBox 101"/>
          <p:cNvSpPr txBox="1"/>
          <p:nvPr/>
        </p:nvSpPr>
        <p:spPr>
          <a:xfrm>
            <a:off x="6341537" y="5788125"/>
            <a:ext cx="1836000" cy="184666"/>
          </a:xfrm>
          <a:prstGeom prst="rect">
            <a:avLst/>
          </a:prstGeom>
          <a:noFill/>
          <a:ln w="6350">
            <a:noFill/>
          </a:ln>
        </p:spPr>
        <p:txBody>
          <a:bodyPr wrap="square" lIns="0" tIns="0" rIns="0" bIns="0" rtlCol="0">
            <a:spAutoFit/>
          </a:bodyPr>
          <a:lstStyle/>
          <a:p>
            <a:pPr algn="ctr"/>
            <a:r>
              <a:rPr lang="en-US" sz="1200" b="1" dirty="0" smtClean="0">
                <a:solidFill>
                  <a:srgbClr val="0000CC"/>
                </a:solidFill>
              </a:rPr>
              <a:t>Citizens, NGOs, Businesses</a:t>
            </a:r>
            <a:endParaRPr lang="en-US" sz="1200" b="1" dirty="0">
              <a:solidFill>
                <a:srgbClr val="0000CC"/>
              </a:solidFill>
            </a:endParaRPr>
          </a:p>
        </p:txBody>
      </p:sp>
      <p:cxnSp>
        <p:nvCxnSpPr>
          <p:cNvPr id="103" name="Straight Arrow Connector 102"/>
          <p:cNvCxnSpPr/>
          <p:nvPr/>
        </p:nvCxnSpPr>
        <p:spPr>
          <a:xfrm>
            <a:off x="5400091" y="1819411"/>
            <a:ext cx="468052" cy="1588"/>
          </a:xfrm>
          <a:prstGeom prst="straightConnector1">
            <a:avLst/>
          </a:prstGeom>
          <a:ln w="38100">
            <a:solidFill>
              <a:srgbClr val="FF0000"/>
            </a:solidFill>
            <a:headEnd type="triangle" w="med" len="sm"/>
            <a:tailEnd type="triangle" w="med" len="sm"/>
          </a:ln>
        </p:spPr>
        <p:style>
          <a:lnRef idx="1">
            <a:schemeClr val="accent1"/>
          </a:lnRef>
          <a:fillRef idx="0">
            <a:schemeClr val="accent1"/>
          </a:fillRef>
          <a:effectRef idx="0">
            <a:schemeClr val="accent1"/>
          </a:effectRef>
          <a:fontRef idx="minor">
            <a:schemeClr val="tx1"/>
          </a:fontRef>
        </p:style>
      </p:cxnSp>
      <p:cxnSp>
        <p:nvCxnSpPr>
          <p:cNvPr id="104" name="Straight Arrow Connector 103"/>
          <p:cNvCxnSpPr/>
          <p:nvPr/>
        </p:nvCxnSpPr>
        <p:spPr>
          <a:xfrm>
            <a:off x="5400091" y="2124211"/>
            <a:ext cx="468052" cy="1588"/>
          </a:xfrm>
          <a:prstGeom prst="straightConnector1">
            <a:avLst/>
          </a:prstGeom>
          <a:ln w="38100">
            <a:solidFill>
              <a:srgbClr val="FF0000"/>
            </a:solidFill>
            <a:headEnd type="triangle" w="med" len="sm"/>
            <a:tailEnd type="triangle" w="med" len="sm"/>
          </a:ln>
        </p:spPr>
        <p:style>
          <a:lnRef idx="1">
            <a:schemeClr val="accent1"/>
          </a:lnRef>
          <a:fillRef idx="0">
            <a:schemeClr val="accent1"/>
          </a:fillRef>
          <a:effectRef idx="0">
            <a:schemeClr val="accent1"/>
          </a:effectRef>
          <a:fontRef idx="minor">
            <a:schemeClr val="tx1"/>
          </a:fontRef>
        </p:style>
      </p:cxnSp>
      <p:cxnSp>
        <p:nvCxnSpPr>
          <p:cNvPr id="105" name="Straight Arrow Connector 104"/>
          <p:cNvCxnSpPr/>
          <p:nvPr/>
        </p:nvCxnSpPr>
        <p:spPr>
          <a:xfrm>
            <a:off x="5400091" y="2429011"/>
            <a:ext cx="468052" cy="1588"/>
          </a:xfrm>
          <a:prstGeom prst="straightConnector1">
            <a:avLst/>
          </a:prstGeom>
          <a:ln w="38100">
            <a:solidFill>
              <a:srgbClr val="FF0000"/>
            </a:solidFill>
            <a:headEnd type="triangle" w="med" len="sm"/>
            <a:tailEnd type="triangle" w="med" len="sm"/>
          </a:ln>
        </p:spPr>
        <p:style>
          <a:lnRef idx="1">
            <a:schemeClr val="accent1"/>
          </a:lnRef>
          <a:fillRef idx="0">
            <a:schemeClr val="accent1"/>
          </a:fillRef>
          <a:effectRef idx="0">
            <a:schemeClr val="accent1"/>
          </a:effectRef>
          <a:fontRef idx="minor">
            <a:schemeClr val="tx1"/>
          </a:fontRef>
        </p:style>
      </p:cxnSp>
      <p:cxnSp>
        <p:nvCxnSpPr>
          <p:cNvPr id="106" name="Straight Arrow Connector 105"/>
          <p:cNvCxnSpPr/>
          <p:nvPr/>
        </p:nvCxnSpPr>
        <p:spPr>
          <a:xfrm>
            <a:off x="5400091" y="2733811"/>
            <a:ext cx="468052" cy="1588"/>
          </a:xfrm>
          <a:prstGeom prst="straightConnector1">
            <a:avLst/>
          </a:prstGeom>
          <a:ln w="38100">
            <a:solidFill>
              <a:srgbClr val="FF0000"/>
            </a:solidFill>
            <a:headEnd type="triangle" w="med" len="sm"/>
            <a:tailEnd type="triangle" w="med" len="sm"/>
          </a:ln>
        </p:spPr>
        <p:style>
          <a:lnRef idx="1">
            <a:schemeClr val="accent1"/>
          </a:lnRef>
          <a:fillRef idx="0">
            <a:schemeClr val="accent1"/>
          </a:fillRef>
          <a:effectRef idx="0">
            <a:schemeClr val="accent1"/>
          </a:effectRef>
          <a:fontRef idx="minor">
            <a:schemeClr val="tx1"/>
          </a:fontRef>
        </p:style>
      </p:cxnSp>
      <p:cxnSp>
        <p:nvCxnSpPr>
          <p:cNvPr id="107" name="Straight Arrow Connector 106"/>
          <p:cNvCxnSpPr/>
          <p:nvPr/>
        </p:nvCxnSpPr>
        <p:spPr>
          <a:xfrm>
            <a:off x="5400091" y="3038611"/>
            <a:ext cx="468052" cy="1588"/>
          </a:xfrm>
          <a:prstGeom prst="straightConnector1">
            <a:avLst/>
          </a:prstGeom>
          <a:ln w="38100">
            <a:solidFill>
              <a:srgbClr val="FF0000"/>
            </a:solidFill>
            <a:headEnd type="triangle" w="med" len="sm"/>
            <a:tailEnd type="triangle" w="med" len="sm"/>
          </a:ln>
        </p:spPr>
        <p:style>
          <a:lnRef idx="1">
            <a:schemeClr val="accent1"/>
          </a:lnRef>
          <a:fillRef idx="0">
            <a:schemeClr val="accent1"/>
          </a:fillRef>
          <a:effectRef idx="0">
            <a:schemeClr val="accent1"/>
          </a:effectRef>
          <a:fontRef idx="minor">
            <a:schemeClr val="tx1"/>
          </a:fontRef>
        </p:style>
      </p:cxnSp>
      <p:cxnSp>
        <p:nvCxnSpPr>
          <p:cNvPr id="108" name="Straight Arrow Connector 107"/>
          <p:cNvCxnSpPr/>
          <p:nvPr/>
        </p:nvCxnSpPr>
        <p:spPr>
          <a:xfrm>
            <a:off x="5400091" y="4482566"/>
            <a:ext cx="468052" cy="1588"/>
          </a:xfrm>
          <a:prstGeom prst="straightConnector1">
            <a:avLst/>
          </a:prstGeom>
          <a:ln w="38100">
            <a:solidFill>
              <a:srgbClr val="FF0000"/>
            </a:solidFill>
            <a:headEnd type="triangle" w="med" len="sm"/>
            <a:tailEnd type="triangle" w="med" len="sm"/>
          </a:ln>
        </p:spPr>
        <p:style>
          <a:lnRef idx="1">
            <a:schemeClr val="accent1"/>
          </a:lnRef>
          <a:fillRef idx="0">
            <a:schemeClr val="accent1"/>
          </a:fillRef>
          <a:effectRef idx="0">
            <a:schemeClr val="accent1"/>
          </a:effectRef>
          <a:fontRef idx="minor">
            <a:schemeClr val="tx1"/>
          </a:fontRef>
        </p:style>
      </p:cxnSp>
      <p:cxnSp>
        <p:nvCxnSpPr>
          <p:cNvPr id="109" name="Straight Arrow Connector 108"/>
          <p:cNvCxnSpPr/>
          <p:nvPr/>
        </p:nvCxnSpPr>
        <p:spPr>
          <a:xfrm>
            <a:off x="5400091" y="4787366"/>
            <a:ext cx="468052" cy="1588"/>
          </a:xfrm>
          <a:prstGeom prst="straightConnector1">
            <a:avLst/>
          </a:prstGeom>
          <a:ln w="38100">
            <a:solidFill>
              <a:srgbClr val="FF0000"/>
            </a:solidFill>
            <a:headEnd type="triangle" w="med" len="sm"/>
            <a:tailEnd type="triangle" w="med" len="sm"/>
          </a:ln>
        </p:spPr>
        <p:style>
          <a:lnRef idx="1">
            <a:schemeClr val="accent1"/>
          </a:lnRef>
          <a:fillRef idx="0">
            <a:schemeClr val="accent1"/>
          </a:fillRef>
          <a:effectRef idx="0">
            <a:schemeClr val="accent1"/>
          </a:effectRef>
          <a:fontRef idx="minor">
            <a:schemeClr val="tx1"/>
          </a:fontRef>
        </p:style>
      </p:cxnSp>
      <p:cxnSp>
        <p:nvCxnSpPr>
          <p:cNvPr id="110" name="Straight Arrow Connector 109"/>
          <p:cNvCxnSpPr/>
          <p:nvPr/>
        </p:nvCxnSpPr>
        <p:spPr>
          <a:xfrm>
            <a:off x="5400091" y="5092166"/>
            <a:ext cx="468052" cy="1588"/>
          </a:xfrm>
          <a:prstGeom prst="straightConnector1">
            <a:avLst/>
          </a:prstGeom>
          <a:ln w="38100">
            <a:solidFill>
              <a:srgbClr val="FF0000"/>
            </a:solidFill>
            <a:headEnd type="triangle" w="med" len="sm"/>
            <a:tailEnd type="triangle" w="med" len="sm"/>
          </a:ln>
        </p:spPr>
        <p:style>
          <a:lnRef idx="1">
            <a:schemeClr val="accent1"/>
          </a:lnRef>
          <a:fillRef idx="0">
            <a:schemeClr val="accent1"/>
          </a:fillRef>
          <a:effectRef idx="0">
            <a:schemeClr val="accent1"/>
          </a:effectRef>
          <a:fontRef idx="minor">
            <a:schemeClr val="tx1"/>
          </a:fontRef>
        </p:style>
      </p:cxnSp>
      <p:cxnSp>
        <p:nvCxnSpPr>
          <p:cNvPr id="111" name="Straight Arrow Connector 110"/>
          <p:cNvCxnSpPr/>
          <p:nvPr/>
        </p:nvCxnSpPr>
        <p:spPr>
          <a:xfrm>
            <a:off x="5400091" y="5396966"/>
            <a:ext cx="468052" cy="1588"/>
          </a:xfrm>
          <a:prstGeom prst="straightConnector1">
            <a:avLst/>
          </a:prstGeom>
          <a:ln w="38100">
            <a:solidFill>
              <a:srgbClr val="FF0000"/>
            </a:solidFill>
            <a:headEnd type="triangle" w="med" len="sm"/>
            <a:tailEnd type="triangle" w="med" len="sm"/>
          </a:ln>
        </p:spPr>
        <p:style>
          <a:lnRef idx="1">
            <a:schemeClr val="accent1"/>
          </a:lnRef>
          <a:fillRef idx="0">
            <a:schemeClr val="accent1"/>
          </a:fillRef>
          <a:effectRef idx="0">
            <a:schemeClr val="accent1"/>
          </a:effectRef>
          <a:fontRef idx="minor">
            <a:schemeClr val="tx1"/>
          </a:fontRef>
        </p:style>
      </p:cxnSp>
      <p:cxnSp>
        <p:nvCxnSpPr>
          <p:cNvPr id="112" name="Straight Arrow Connector 111"/>
          <p:cNvCxnSpPr/>
          <p:nvPr/>
        </p:nvCxnSpPr>
        <p:spPr>
          <a:xfrm>
            <a:off x="5400091" y="5701766"/>
            <a:ext cx="468052" cy="1588"/>
          </a:xfrm>
          <a:prstGeom prst="straightConnector1">
            <a:avLst/>
          </a:prstGeom>
          <a:ln w="38100">
            <a:solidFill>
              <a:srgbClr val="FF0000"/>
            </a:solidFill>
            <a:headEnd type="triangle" w="med" len="sm"/>
            <a:tailEnd type="triangle" w="med" len="sm"/>
          </a:ln>
        </p:spPr>
        <p:style>
          <a:lnRef idx="1">
            <a:schemeClr val="accent1"/>
          </a:lnRef>
          <a:fillRef idx="0">
            <a:schemeClr val="accent1"/>
          </a:fillRef>
          <a:effectRef idx="0">
            <a:schemeClr val="accent1"/>
          </a:effectRef>
          <a:fontRef idx="minor">
            <a:schemeClr val="tx1"/>
          </a:fontRef>
        </p:style>
      </p:cxnSp>
      <p:sp>
        <p:nvSpPr>
          <p:cNvPr id="113" name="TextBox 112"/>
          <p:cNvSpPr txBox="1"/>
          <p:nvPr/>
        </p:nvSpPr>
        <p:spPr>
          <a:xfrm>
            <a:off x="276225" y="6201648"/>
            <a:ext cx="8640000" cy="144000"/>
          </a:xfrm>
          <a:prstGeom prst="rect">
            <a:avLst/>
          </a:prstGeom>
          <a:noFill/>
          <a:ln w="6350">
            <a:noFill/>
          </a:ln>
        </p:spPr>
        <p:txBody>
          <a:bodyPr wrap="square" lIns="0" tIns="0" rIns="0" bIns="0" rtlCol="0">
            <a:spAutoFit/>
          </a:bodyPr>
          <a:lstStyle/>
          <a:p>
            <a:pPr algn="ctr"/>
            <a:r>
              <a:rPr lang="en-US" sz="1000" b="1" dirty="0" err="1" smtClean="0">
                <a:solidFill>
                  <a:srgbClr val="0000CC"/>
                </a:solidFill>
              </a:rPr>
              <a:t>OLTP</a:t>
            </a:r>
            <a:r>
              <a:rPr lang="en-US" sz="1000" b="1" dirty="0" smtClean="0">
                <a:solidFill>
                  <a:srgbClr val="0000CC"/>
                </a:solidFill>
              </a:rPr>
              <a:t> </a:t>
            </a:r>
            <a:r>
              <a:rPr lang="en-US" sz="1000" dirty="0" smtClean="0">
                <a:solidFill>
                  <a:srgbClr val="0000CC"/>
                </a:solidFill>
              </a:rPr>
              <a:t>: Online Transaction Processing        </a:t>
            </a:r>
            <a:r>
              <a:rPr lang="en-US" sz="1000" b="1" dirty="0" err="1" smtClean="0">
                <a:solidFill>
                  <a:srgbClr val="0000CC"/>
                </a:solidFill>
              </a:rPr>
              <a:t>OLAP</a:t>
            </a:r>
            <a:r>
              <a:rPr lang="en-US" sz="1000" dirty="0" smtClean="0">
                <a:solidFill>
                  <a:srgbClr val="0000CC"/>
                </a:solidFill>
              </a:rPr>
              <a:t> : Online Analytical Processing       </a:t>
            </a:r>
            <a:r>
              <a:rPr lang="en-US" sz="1000" b="1" dirty="0" err="1" smtClean="0">
                <a:solidFill>
                  <a:srgbClr val="0000CC"/>
                </a:solidFill>
              </a:rPr>
              <a:t>ELT</a:t>
            </a:r>
            <a:r>
              <a:rPr lang="en-US" sz="1000" b="1" dirty="0" smtClean="0">
                <a:solidFill>
                  <a:srgbClr val="0000CC"/>
                </a:solidFill>
              </a:rPr>
              <a:t> </a:t>
            </a:r>
            <a:r>
              <a:rPr lang="en-US" sz="1000" dirty="0" smtClean="0">
                <a:solidFill>
                  <a:srgbClr val="0000CC"/>
                </a:solidFill>
              </a:rPr>
              <a:t>: Extract, Transform, Load       </a:t>
            </a:r>
            <a:r>
              <a:rPr lang="en-US" sz="1000" b="1" dirty="0" smtClean="0">
                <a:solidFill>
                  <a:srgbClr val="0000CC"/>
                </a:solidFill>
              </a:rPr>
              <a:t>BI</a:t>
            </a:r>
            <a:r>
              <a:rPr lang="en-US" sz="1000" dirty="0" smtClean="0">
                <a:solidFill>
                  <a:srgbClr val="0000CC"/>
                </a:solidFill>
              </a:rPr>
              <a:t> : Business Intelligence       </a:t>
            </a:r>
            <a:r>
              <a:rPr lang="en-US" sz="1000" b="1" dirty="0" smtClean="0">
                <a:solidFill>
                  <a:srgbClr val="0000CC"/>
                </a:solidFill>
              </a:rPr>
              <a:t>DM </a:t>
            </a:r>
            <a:r>
              <a:rPr lang="en-US" sz="1000" dirty="0" smtClean="0">
                <a:solidFill>
                  <a:srgbClr val="0000CC"/>
                </a:solidFill>
              </a:rPr>
              <a:t>: Data Mining</a:t>
            </a:r>
          </a:p>
          <a:p>
            <a:r>
              <a:rPr lang="en-US" sz="1000" dirty="0" smtClean="0">
                <a:solidFill>
                  <a:srgbClr val="0000CC"/>
                </a:solidFill>
              </a:rPr>
              <a:t>				</a:t>
            </a:r>
            <a:endParaRPr lang="en-US" sz="1000" dirty="0">
              <a:solidFill>
                <a:srgbClr val="0000CC"/>
              </a:solidFill>
            </a:endParaRPr>
          </a:p>
        </p:txBody>
      </p:sp>
      <p:sp>
        <p:nvSpPr>
          <p:cNvPr id="114" name="TextBox 113"/>
          <p:cNvSpPr txBox="1"/>
          <p:nvPr/>
        </p:nvSpPr>
        <p:spPr>
          <a:xfrm>
            <a:off x="5570011" y="3493578"/>
            <a:ext cx="3240000" cy="153888"/>
          </a:xfrm>
          <a:prstGeom prst="rect">
            <a:avLst/>
          </a:prstGeom>
          <a:noFill/>
          <a:ln w="6350">
            <a:noFill/>
          </a:ln>
        </p:spPr>
        <p:txBody>
          <a:bodyPr wrap="square" lIns="0" tIns="0" rIns="0" bIns="0" rtlCol="0">
            <a:spAutoFit/>
          </a:bodyPr>
          <a:lstStyle/>
          <a:p>
            <a:r>
              <a:rPr lang="en-US" sz="1000" b="1" dirty="0" err="1" smtClean="0">
                <a:solidFill>
                  <a:srgbClr val="0000CC"/>
                </a:solidFill>
                <a:latin typeface="Comic Sans MS" pitchFamily="66" charset="0"/>
              </a:rPr>
              <a:t>FMIS</a:t>
            </a:r>
            <a:r>
              <a:rPr lang="en-US" sz="1000" b="1" dirty="0" smtClean="0">
                <a:solidFill>
                  <a:srgbClr val="0000CC"/>
                </a:solidFill>
                <a:latin typeface="Comic Sans MS" pitchFamily="66" charset="0"/>
              </a:rPr>
              <a:t> : Collaboration &amp; Coordination</a:t>
            </a:r>
            <a:endParaRPr lang="en-US" sz="1000" b="1" dirty="0">
              <a:solidFill>
                <a:srgbClr val="0000CC"/>
              </a:solidFill>
              <a:latin typeface="Comic Sans MS" pitchFamily="66" charset="0"/>
            </a:endParaRPr>
          </a:p>
        </p:txBody>
      </p:sp>
      <p:grpSp>
        <p:nvGrpSpPr>
          <p:cNvPr id="116" name="Group 115"/>
          <p:cNvGrpSpPr/>
          <p:nvPr/>
        </p:nvGrpSpPr>
        <p:grpSpPr>
          <a:xfrm>
            <a:off x="423155" y="1246101"/>
            <a:ext cx="4824000" cy="4752000"/>
            <a:chOff x="423155" y="1246101"/>
            <a:chExt cx="4824000" cy="4752000"/>
          </a:xfrm>
        </p:grpSpPr>
        <p:sp>
          <p:nvSpPr>
            <p:cNvPr id="117" name="Rectangle 116"/>
            <p:cNvSpPr/>
            <p:nvPr/>
          </p:nvSpPr>
          <p:spPr>
            <a:xfrm>
              <a:off x="4815155" y="1533525"/>
              <a:ext cx="432000" cy="4464000"/>
            </a:xfrm>
            <a:prstGeom prst="rect">
              <a:avLst/>
            </a:prstGeom>
            <a:solidFill>
              <a:schemeClr val="accent3">
                <a:lumMod val="20000"/>
                <a:lumOff val="80000"/>
              </a:schemeClr>
            </a:solidFill>
            <a:ln w="952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8" name="TextBox 117"/>
            <p:cNvSpPr txBox="1">
              <a:spLocks/>
            </p:cNvSpPr>
            <p:nvPr/>
          </p:nvSpPr>
          <p:spPr>
            <a:xfrm rot="16200000">
              <a:off x="4131155" y="4972229"/>
              <a:ext cx="1800000" cy="215444"/>
            </a:xfrm>
            <a:prstGeom prst="rect">
              <a:avLst/>
            </a:prstGeom>
            <a:solidFill>
              <a:schemeClr val="accent3">
                <a:lumMod val="20000"/>
                <a:lumOff val="80000"/>
              </a:schemeClr>
            </a:solidFill>
            <a:ln w="12700">
              <a:noFill/>
            </a:ln>
          </p:spPr>
          <p:txBody>
            <a:bodyPr wrap="square" lIns="0" tIns="0" rIns="0" bIns="0" rtlCol="0" anchor="ctr" anchorCtr="1">
              <a:spAutoFit/>
            </a:bodyPr>
            <a:lstStyle/>
            <a:p>
              <a:pPr>
                <a:spcBef>
                  <a:spcPts val="600"/>
                </a:spcBef>
              </a:pPr>
              <a:r>
                <a:rPr lang="en-US" sz="1400" b="1" dirty="0" smtClean="0">
                  <a:solidFill>
                    <a:srgbClr val="0000CC"/>
                  </a:solidFill>
                </a:rPr>
                <a:t>Web Portal - Internet</a:t>
              </a:r>
            </a:p>
          </p:txBody>
        </p:sp>
        <p:sp>
          <p:nvSpPr>
            <p:cNvPr id="119" name="TextBox 118"/>
            <p:cNvSpPr txBox="1"/>
            <p:nvPr/>
          </p:nvSpPr>
          <p:spPr>
            <a:xfrm rot="16200000">
              <a:off x="4131155" y="2343799"/>
              <a:ext cx="1800000" cy="215444"/>
            </a:xfrm>
            <a:prstGeom prst="rect">
              <a:avLst/>
            </a:prstGeom>
            <a:solidFill>
              <a:schemeClr val="accent3">
                <a:lumMod val="20000"/>
                <a:lumOff val="80000"/>
              </a:schemeClr>
            </a:solidFill>
            <a:ln w="12700">
              <a:noFill/>
            </a:ln>
          </p:spPr>
          <p:txBody>
            <a:bodyPr wrap="square" lIns="0" tIns="0" rIns="0" bIns="0" rtlCol="0" anchor="ctr" anchorCtr="1">
              <a:spAutoFit/>
            </a:bodyPr>
            <a:lstStyle/>
            <a:p>
              <a:pPr algn="ctr">
                <a:spcBef>
                  <a:spcPts val="300"/>
                </a:spcBef>
              </a:pPr>
              <a:r>
                <a:rPr lang="en-US" sz="1400" b="1" dirty="0" smtClean="0">
                  <a:solidFill>
                    <a:srgbClr val="0000CC"/>
                  </a:solidFill>
                </a:rPr>
                <a:t>Web Portal - Intranet</a:t>
              </a:r>
              <a:endParaRPr lang="en-US" sz="1400" b="1" dirty="0">
                <a:solidFill>
                  <a:srgbClr val="0000CC"/>
                </a:solidFill>
              </a:endParaRPr>
            </a:p>
          </p:txBody>
        </p:sp>
        <p:sp>
          <p:nvSpPr>
            <p:cNvPr id="120" name="Rectangle 119"/>
            <p:cNvSpPr/>
            <p:nvPr/>
          </p:nvSpPr>
          <p:spPr>
            <a:xfrm>
              <a:off x="423155" y="3764751"/>
              <a:ext cx="4392000" cy="2232000"/>
            </a:xfrm>
            <a:prstGeom prst="rect">
              <a:avLst/>
            </a:prstGeom>
            <a:solidFill>
              <a:srgbClr val="CCFFFF"/>
            </a:solidFill>
            <a:ln w="12700">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1" name="Rectangle 120"/>
            <p:cNvSpPr/>
            <p:nvPr/>
          </p:nvSpPr>
          <p:spPr>
            <a:xfrm>
              <a:off x="423155" y="1530221"/>
              <a:ext cx="4392000" cy="2232000"/>
            </a:xfrm>
            <a:prstGeom prst="rect">
              <a:avLst/>
            </a:prstGeom>
            <a:solidFill>
              <a:srgbClr val="FFFFCC"/>
            </a:solidFill>
            <a:ln w="12700">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2" name="Flowchart: Magnetic Disk 121"/>
            <p:cNvSpPr/>
            <p:nvPr/>
          </p:nvSpPr>
          <p:spPr>
            <a:xfrm>
              <a:off x="660325" y="4260773"/>
              <a:ext cx="1296000" cy="1080000"/>
            </a:xfrm>
            <a:prstGeom prst="flowChartMagneticDisk">
              <a:avLst/>
            </a:prstGeom>
            <a:solidFill>
              <a:schemeClr val="accent3">
                <a:lumMod val="20000"/>
                <a:lumOff val="80000"/>
              </a:schemeClr>
            </a:solidFill>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rgbClr val="0000CC"/>
                  </a:solidFill>
                </a:rPr>
                <a:t>Data Warehouse</a:t>
              </a:r>
              <a:endParaRPr lang="en-US" dirty="0">
                <a:solidFill>
                  <a:srgbClr val="0000CC"/>
                </a:solidFill>
              </a:endParaRPr>
            </a:p>
          </p:txBody>
        </p:sp>
        <p:sp>
          <p:nvSpPr>
            <p:cNvPr id="123" name="TextBox 122"/>
            <p:cNvSpPr txBox="1"/>
            <p:nvPr/>
          </p:nvSpPr>
          <p:spPr>
            <a:xfrm>
              <a:off x="487848" y="3476719"/>
              <a:ext cx="368370" cy="215444"/>
            </a:xfrm>
            <a:prstGeom prst="rect">
              <a:avLst/>
            </a:prstGeom>
            <a:solidFill>
              <a:srgbClr val="FFFFCC"/>
            </a:solidFill>
            <a:ln w="6350">
              <a:noFill/>
            </a:ln>
          </p:spPr>
          <p:txBody>
            <a:bodyPr wrap="none" lIns="0" tIns="0" rIns="0" bIns="0" rtlCol="0">
              <a:spAutoFit/>
            </a:bodyPr>
            <a:lstStyle/>
            <a:p>
              <a:pPr algn="ctr"/>
              <a:r>
                <a:rPr lang="en-US" sz="1400" b="1" dirty="0" err="1" smtClean="0">
                  <a:solidFill>
                    <a:srgbClr val="0000CC"/>
                  </a:solidFill>
                </a:rPr>
                <a:t>OLTP</a:t>
              </a:r>
              <a:endParaRPr lang="en-US" sz="1400" b="1" dirty="0">
                <a:solidFill>
                  <a:srgbClr val="0000CC"/>
                </a:solidFill>
              </a:endParaRPr>
            </a:p>
          </p:txBody>
        </p:sp>
        <p:sp>
          <p:nvSpPr>
            <p:cNvPr id="124" name="TextBox 123"/>
            <p:cNvSpPr txBox="1"/>
            <p:nvPr/>
          </p:nvSpPr>
          <p:spPr>
            <a:xfrm>
              <a:off x="487848" y="3817429"/>
              <a:ext cx="402354" cy="215444"/>
            </a:xfrm>
            <a:prstGeom prst="rect">
              <a:avLst/>
            </a:prstGeom>
            <a:solidFill>
              <a:srgbClr val="CCFFFF"/>
            </a:solidFill>
            <a:ln w="6350">
              <a:noFill/>
            </a:ln>
          </p:spPr>
          <p:txBody>
            <a:bodyPr wrap="none" lIns="0" tIns="0" rIns="0" bIns="0" rtlCol="0">
              <a:spAutoFit/>
            </a:bodyPr>
            <a:lstStyle/>
            <a:p>
              <a:pPr algn="ctr"/>
              <a:r>
                <a:rPr lang="en-US" sz="1400" b="1" dirty="0" err="1" smtClean="0">
                  <a:solidFill>
                    <a:srgbClr val="0000CC"/>
                  </a:solidFill>
                </a:rPr>
                <a:t>OLAP</a:t>
              </a:r>
              <a:endParaRPr lang="en-US" sz="1400" b="1" dirty="0">
                <a:solidFill>
                  <a:srgbClr val="0000CC"/>
                </a:solidFill>
              </a:endParaRPr>
            </a:p>
          </p:txBody>
        </p:sp>
        <p:sp>
          <p:nvSpPr>
            <p:cNvPr id="125" name="Down Arrow 124"/>
            <p:cNvSpPr/>
            <p:nvPr/>
          </p:nvSpPr>
          <p:spPr>
            <a:xfrm>
              <a:off x="984325" y="3380144"/>
              <a:ext cx="648000" cy="792000"/>
            </a:xfrm>
            <a:prstGeom prst="downArrow">
              <a:avLst>
                <a:gd name="adj1" fmla="val 48032"/>
                <a:gd name="adj2" fmla="val 31828"/>
              </a:avLst>
            </a:prstGeom>
            <a:solidFill>
              <a:srgbClr val="FFC00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rgbClr val="0000CC"/>
                  </a:solidFill>
                </a:rPr>
                <a:t>E</a:t>
              </a:r>
            </a:p>
            <a:p>
              <a:pPr algn="ctr"/>
              <a:r>
                <a:rPr lang="en-US" sz="1400" b="1" dirty="0" smtClean="0">
                  <a:solidFill>
                    <a:srgbClr val="0000CC"/>
                  </a:solidFill>
                </a:rPr>
                <a:t>T</a:t>
              </a:r>
            </a:p>
            <a:p>
              <a:pPr algn="ctr"/>
              <a:r>
                <a:rPr lang="en-US" sz="1400" b="1" dirty="0" smtClean="0">
                  <a:solidFill>
                    <a:srgbClr val="0000CC"/>
                  </a:solidFill>
                </a:rPr>
                <a:t>L</a:t>
              </a:r>
              <a:endParaRPr lang="en-US" sz="1400" b="1" dirty="0">
                <a:solidFill>
                  <a:srgbClr val="0000CC"/>
                </a:solidFill>
              </a:endParaRPr>
            </a:p>
          </p:txBody>
        </p:sp>
        <p:graphicFrame>
          <p:nvGraphicFramePr>
            <p:cNvPr id="126" name="Diagram 125"/>
            <p:cNvGraphicFramePr/>
            <p:nvPr/>
          </p:nvGraphicFramePr>
          <p:xfrm>
            <a:off x="2538106" y="1792835"/>
            <a:ext cx="2124000" cy="1908000"/>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127" name="TextBox 126"/>
            <p:cNvSpPr txBox="1"/>
            <p:nvPr/>
          </p:nvSpPr>
          <p:spPr>
            <a:xfrm>
              <a:off x="3407497" y="2636276"/>
              <a:ext cx="383118" cy="246221"/>
            </a:xfrm>
            <a:prstGeom prst="rect">
              <a:avLst/>
            </a:prstGeom>
            <a:solidFill>
              <a:srgbClr val="FFFFCC"/>
            </a:solidFill>
            <a:ln w="6350">
              <a:noFill/>
            </a:ln>
          </p:spPr>
          <p:txBody>
            <a:bodyPr wrap="none" lIns="0" tIns="0" rIns="0" bIns="0" rtlCol="0">
              <a:spAutoFit/>
            </a:bodyPr>
            <a:lstStyle/>
            <a:p>
              <a:pPr algn="ctr"/>
              <a:r>
                <a:rPr lang="en-US" sz="1600" b="1" dirty="0" err="1" smtClean="0">
                  <a:solidFill>
                    <a:srgbClr val="0000CC"/>
                  </a:solidFill>
                </a:rPr>
                <a:t>PFM</a:t>
              </a:r>
              <a:endParaRPr lang="en-US" sz="1600" b="1" dirty="0">
                <a:solidFill>
                  <a:srgbClr val="0000CC"/>
                </a:solidFill>
              </a:endParaRPr>
            </a:p>
          </p:txBody>
        </p:sp>
        <p:sp>
          <p:nvSpPr>
            <p:cNvPr id="128" name="Flowchart: Magnetic Disk 127"/>
            <p:cNvSpPr/>
            <p:nvPr/>
          </p:nvSpPr>
          <p:spPr>
            <a:xfrm>
              <a:off x="732325" y="2253362"/>
              <a:ext cx="1152000" cy="936000"/>
            </a:xfrm>
            <a:prstGeom prst="flowChartMagneticDisk">
              <a:avLst/>
            </a:prstGeom>
            <a:solidFill>
              <a:schemeClr val="accent1">
                <a:lumMod val="20000"/>
                <a:lumOff val="80000"/>
              </a:schemeClr>
            </a:solidFill>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200"/>
                </a:spcBef>
              </a:pPr>
              <a:endParaRPr lang="en-US" sz="700" dirty="0" smtClean="0">
                <a:solidFill>
                  <a:srgbClr val="0000CC"/>
                </a:solidFill>
              </a:endParaRPr>
            </a:p>
            <a:p>
              <a:pPr algn="ctr"/>
              <a:r>
                <a:rPr lang="en-US" dirty="0" err="1" smtClean="0">
                  <a:solidFill>
                    <a:srgbClr val="0000CC"/>
                  </a:solidFill>
                </a:rPr>
                <a:t>FMIS</a:t>
              </a:r>
              <a:r>
                <a:rPr lang="en-US" dirty="0" smtClean="0">
                  <a:solidFill>
                    <a:srgbClr val="0000CC"/>
                  </a:solidFill>
                </a:rPr>
                <a:t> Database</a:t>
              </a:r>
              <a:endParaRPr lang="en-US" dirty="0">
                <a:solidFill>
                  <a:srgbClr val="0000CC"/>
                </a:solidFill>
              </a:endParaRPr>
            </a:p>
          </p:txBody>
        </p:sp>
        <p:grpSp>
          <p:nvGrpSpPr>
            <p:cNvPr id="129" name="Group 59"/>
            <p:cNvGrpSpPr/>
            <p:nvPr/>
          </p:nvGrpSpPr>
          <p:grpSpPr>
            <a:xfrm>
              <a:off x="3140551" y="3972111"/>
              <a:ext cx="936060" cy="1657325"/>
              <a:chOff x="3312001" y="3953061"/>
              <a:chExt cx="936060" cy="1657325"/>
            </a:xfrm>
          </p:grpSpPr>
          <p:sp>
            <p:nvSpPr>
              <p:cNvPr id="138" name="Cube 137"/>
              <p:cNvSpPr/>
              <p:nvPr/>
            </p:nvSpPr>
            <p:spPr>
              <a:xfrm>
                <a:off x="3312001" y="3953061"/>
                <a:ext cx="396000" cy="360000"/>
              </a:xfrm>
              <a:prstGeom prst="cube">
                <a:avLst/>
              </a:prstGeom>
              <a:solidFill>
                <a:schemeClr val="bg1"/>
              </a:solidFill>
              <a:ln w="19050">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b="1" dirty="0" smtClean="0">
                    <a:solidFill>
                      <a:srgbClr val="C00000"/>
                    </a:solidFill>
                  </a:rPr>
                  <a:t>BI</a:t>
                </a:r>
                <a:endParaRPr lang="en-US" sz="1600" b="1" dirty="0">
                  <a:solidFill>
                    <a:srgbClr val="C00000"/>
                  </a:solidFill>
                </a:endParaRPr>
              </a:p>
            </p:txBody>
          </p:sp>
          <p:sp>
            <p:nvSpPr>
              <p:cNvPr id="139" name="Cube 138"/>
              <p:cNvSpPr/>
              <p:nvPr/>
            </p:nvSpPr>
            <p:spPr>
              <a:xfrm>
                <a:off x="3852061" y="4133081"/>
                <a:ext cx="396000" cy="360000"/>
              </a:xfrm>
              <a:prstGeom prst="cube">
                <a:avLst/>
              </a:prstGeom>
              <a:solidFill>
                <a:schemeClr val="bg1"/>
              </a:solidFill>
              <a:ln w="19050">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b="1" dirty="0" smtClean="0">
                    <a:solidFill>
                      <a:srgbClr val="C00000"/>
                    </a:solidFill>
                  </a:rPr>
                  <a:t>BI</a:t>
                </a:r>
                <a:endParaRPr lang="en-US" sz="1600" b="1" dirty="0">
                  <a:solidFill>
                    <a:srgbClr val="C00000"/>
                  </a:solidFill>
                </a:endParaRPr>
              </a:p>
            </p:txBody>
          </p:sp>
          <p:sp>
            <p:nvSpPr>
              <p:cNvPr id="140" name="Cube 139"/>
              <p:cNvSpPr/>
              <p:nvPr/>
            </p:nvSpPr>
            <p:spPr>
              <a:xfrm>
                <a:off x="3312001" y="4375624"/>
                <a:ext cx="396000" cy="360000"/>
              </a:xfrm>
              <a:prstGeom prst="cube">
                <a:avLst/>
              </a:prstGeom>
              <a:solidFill>
                <a:schemeClr val="bg1"/>
              </a:solidFill>
              <a:ln w="19050">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b="1" dirty="0" smtClean="0">
                    <a:solidFill>
                      <a:srgbClr val="C00000"/>
                    </a:solidFill>
                  </a:rPr>
                  <a:t>BI</a:t>
                </a:r>
              </a:p>
            </p:txBody>
          </p:sp>
          <p:sp>
            <p:nvSpPr>
              <p:cNvPr id="141" name="Flowchart: Magnetic Disk 140"/>
              <p:cNvSpPr/>
              <p:nvPr/>
            </p:nvSpPr>
            <p:spPr>
              <a:xfrm>
                <a:off x="3852061" y="4827863"/>
                <a:ext cx="396000" cy="360000"/>
              </a:xfrm>
              <a:prstGeom prst="flowChartMagneticDisk">
                <a:avLst/>
              </a:prstGeom>
              <a:solidFill>
                <a:schemeClr val="bg1"/>
              </a:solidFill>
              <a:ln w="19050">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b="1" dirty="0" smtClean="0">
                    <a:solidFill>
                      <a:srgbClr val="C00000"/>
                    </a:solidFill>
                  </a:rPr>
                  <a:t>DM</a:t>
                </a:r>
                <a:endParaRPr lang="en-US" sz="1400" b="1" dirty="0">
                  <a:solidFill>
                    <a:srgbClr val="C00000"/>
                  </a:solidFill>
                </a:endParaRPr>
              </a:p>
            </p:txBody>
          </p:sp>
          <p:sp>
            <p:nvSpPr>
              <p:cNvPr id="142" name="Flowchart: Magnetic Disk 141"/>
              <p:cNvSpPr/>
              <p:nvPr/>
            </p:nvSpPr>
            <p:spPr>
              <a:xfrm>
                <a:off x="3852061" y="5250386"/>
                <a:ext cx="396000" cy="360000"/>
              </a:xfrm>
              <a:prstGeom prst="flowChartMagneticDisk">
                <a:avLst/>
              </a:prstGeom>
              <a:solidFill>
                <a:schemeClr val="bg1"/>
              </a:solidFill>
              <a:ln w="19050">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b="1" dirty="0" smtClean="0">
                    <a:solidFill>
                      <a:srgbClr val="C00000"/>
                    </a:solidFill>
                  </a:rPr>
                  <a:t>DM</a:t>
                </a:r>
                <a:endParaRPr lang="en-US" sz="1600" b="1" dirty="0">
                  <a:solidFill>
                    <a:srgbClr val="C00000"/>
                  </a:solidFill>
                </a:endParaRPr>
              </a:p>
            </p:txBody>
          </p:sp>
          <p:sp>
            <p:nvSpPr>
              <p:cNvPr id="143" name="Flowchart: Magnetic Disk 142"/>
              <p:cNvSpPr/>
              <p:nvPr/>
            </p:nvSpPr>
            <p:spPr>
              <a:xfrm>
                <a:off x="3312001" y="5043887"/>
                <a:ext cx="396000" cy="360000"/>
              </a:xfrm>
              <a:prstGeom prst="flowChartMagneticDisk">
                <a:avLst/>
              </a:prstGeom>
              <a:solidFill>
                <a:schemeClr val="bg1"/>
              </a:solidFill>
              <a:ln w="19050">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b="1" dirty="0" smtClean="0">
                    <a:solidFill>
                      <a:srgbClr val="C00000"/>
                    </a:solidFill>
                  </a:rPr>
                  <a:t>DM</a:t>
                </a:r>
                <a:endParaRPr lang="en-US" sz="1600" b="1" dirty="0">
                  <a:solidFill>
                    <a:srgbClr val="C00000"/>
                  </a:solidFill>
                </a:endParaRPr>
              </a:p>
            </p:txBody>
          </p:sp>
        </p:grpSp>
        <p:sp>
          <p:nvSpPr>
            <p:cNvPr id="130" name="Right Arrow 129"/>
            <p:cNvSpPr/>
            <p:nvPr/>
          </p:nvSpPr>
          <p:spPr>
            <a:xfrm flipH="1">
              <a:off x="2124868" y="2543386"/>
              <a:ext cx="504000" cy="432000"/>
            </a:xfrm>
            <a:prstGeom prst="rightArrow">
              <a:avLst/>
            </a:prstGeom>
            <a:solidFill>
              <a:srgbClr val="FFC00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1" name="Right Arrow 130"/>
            <p:cNvSpPr/>
            <p:nvPr/>
          </p:nvSpPr>
          <p:spPr>
            <a:xfrm>
              <a:off x="2124868" y="4584773"/>
              <a:ext cx="504000" cy="432000"/>
            </a:xfrm>
            <a:prstGeom prst="rightArrow">
              <a:avLst/>
            </a:prstGeom>
            <a:solidFill>
              <a:srgbClr val="FFC00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2" name="TextBox 131"/>
            <p:cNvSpPr txBox="1"/>
            <p:nvPr/>
          </p:nvSpPr>
          <p:spPr>
            <a:xfrm>
              <a:off x="2816493" y="1580803"/>
              <a:ext cx="1584176" cy="184666"/>
            </a:xfrm>
            <a:prstGeom prst="rect">
              <a:avLst/>
            </a:prstGeom>
            <a:solidFill>
              <a:srgbClr val="FFFFCC"/>
            </a:solidFill>
            <a:ln w="6350">
              <a:noFill/>
            </a:ln>
          </p:spPr>
          <p:txBody>
            <a:bodyPr wrap="square" lIns="0" tIns="0" rIns="0" bIns="0" rtlCol="0">
              <a:spAutoFit/>
            </a:bodyPr>
            <a:lstStyle/>
            <a:p>
              <a:pPr algn="ctr"/>
              <a:r>
                <a:rPr lang="en-US" sz="1200" b="1" dirty="0" smtClean="0">
                  <a:solidFill>
                    <a:srgbClr val="0000CC"/>
                  </a:solidFill>
                </a:rPr>
                <a:t>Operational Systems</a:t>
              </a:r>
              <a:endParaRPr lang="en-US" sz="1200" b="1" dirty="0">
                <a:solidFill>
                  <a:srgbClr val="0000CC"/>
                </a:solidFill>
              </a:endParaRPr>
            </a:p>
          </p:txBody>
        </p:sp>
        <p:sp>
          <p:nvSpPr>
            <p:cNvPr id="133" name="Rectangle 132"/>
            <p:cNvSpPr/>
            <p:nvPr/>
          </p:nvSpPr>
          <p:spPr>
            <a:xfrm>
              <a:off x="423155" y="1246101"/>
              <a:ext cx="4824000" cy="4752000"/>
            </a:xfrm>
            <a:prstGeom prst="rect">
              <a:avLst/>
            </a:prstGeom>
            <a:noFill/>
            <a:ln w="12700">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4" name="TextBox 133"/>
            <p:cNvSpPr txBox="1"/>
            <p:nvPr/>
          </p:nvSpPr>
          <p:spPr>
            <a:xfrm>
              <a:off x="935595" y="1263055"/>
              <a:ext cx="3960000" cy="252000"/>
            </a:xfrm>
            <a:prstGeom prst="rect">
              <a:avLst/>
            </a:prstGeom>
            <a:noFill/>
            <a:ln w="6350">
              <a:noFill/>
            </a:ln>
          </p:spPr>
          <p:txBody>
            <a:bodyPr wrap="square" lIns="0" tIns="0" rIns="0" bIns="0" rtlCol="0">
              <a:spAutoFit/>
            </a:bodyPr>
            <a:lstStyle/>
            <a:p>
              <a:pPr algn="ctr"/>
              <a:r>
                <a:rPr lang="en-US" sz="1600" b="1" dirty="0" smtClean="0">
                  <a:solidFill>
                    <a:srgbClr val="0000CC"/>
                  </a:solidFill>
                </a:rPr>
                <a:t>Financial Management Information System</a:t>
              </a:r>
              <a:endParaRPr lang="en-US" sz="1600" b="1" dirty="0">
                <a:solidFill>
                  <a:srgbClr val="0000CC"/>
                </a:solidFill>
              </a:endParaRPr>
            </a:p>
          </p:txBody>
        </p:sp>
        <p:sp>
          <p:nvSpPr>
            <p:cNvPr id="135" name="TextBox 134"/>
            <p:cNvSpPr txBox="1"/>
            <p:nvPr/>
          </p:nvSpPr>
          <p:spPr>
            <a:xfrm>
              <a:off x="2335831" y="5750287"/>
              <a:ext cx="2448000" cy="184666"/>
            </a:xfrm>
            <a:prstGeom prst="rect">
              <a:avLst/>
            </a:prstGeom>
            <a:solidFill>
              <a:srgbClr val="CCFFFF"/>
            </a:solidFill>
            <a:ln w="6350">
              <a:noFill/>
            </a:ln>
          </p:spPr>
          <p:txBody>
            <a:bodyPr wrap="square" lIns="0" tIns="0" rIns="0" bIns="0" rtlCol="0">
              <a:spAutoFit/>
            </a:bodyPr>
            <a:lstStyle/>
            <a:p>
              <a:pPr algn="ctr"/>
              <a:r>
                <a:rPr lang="en-US" sz="1200" b="1" dirty="0" smtClean="0">
                  <a:solidFill>
                    <a:srgbClr val="0000CC"/>
                  </a:solidFill>
                </a:rPr>
                <a:t>Multi-dimensional analytical queries</a:t>
              </a:r>
              <a:endParaRPr lang="en-US" sz="1200" b="1" dirty="0">
                <a:solidFill>
                  <a:srgbClr val="0000CC"/>
                </a:solidFill>
              </a:endParaRPr>
            </a:p>
          </p:txBody>
        </p:sp>
        <p:sp>
          <p:nvSpPr>
            <p:cNvPr id="136" name="TextBox 135"/>
            <p:cNvSpPr txBox="1"/>
            <p:nvPr/>
          </p:nvSpPr>
          <p:spPr>
            <a:xfrm>
              <a:off x="876277" y="5420841"/>
              <a:ext cx="864096" cy="484748"/>
            </a:xfrm>
            <a:prstGeom prst="rect">
              <a:avLst/>
            </a:prstGeom>
            <a:solidFill>
              <a:srgbClr val="CCFFFF"/>
            </a:solidFill>
            <a:ln w="6350">
              <a:noFill/>
            </a:ln>
          </p:spPr>
          <p:txBody>
            <a:bodyPr wrap="square" lIns="0" tIns="0" rIns="0" bIns="0" rtlCol="0">
              <a:spAutoFit/>
            </a:bodyPr>
            <a:lstStyle/>
            <a:p>
              <a:pPr>
                <a:buFont typeface="Arial" pitchFamily="34" charset="0"/>
                <a:buChar char="•"/>
              </a:pPr>
              <a:r>
                <a:rPr lang="en-US" sz="1050" dirty="0" smtClean="0">
                  <a:solidFill>
                    <a:srgbClr val="0000CC"/>
                  </a:solidFill>
                </a:rPr>
                <a:t>  consolidation</a:t>
              </a:r>
            </a:p>
            <a:p>
              <a:pPr>
                <a:buFont typeface="Arial" pitchFamily="34" charset="0"/>
                <a:buChar char="•"/>
              </a:pPr>
              <a:r>
                <a:rPr lang="en-US" sz="1050" dirty="0" smtClean="0">
                  <a:solidFill>
                    <a:srgbClr val="0000CC"/>
                  </a:solidFill>
                </a:rPr>
                <a:t>  slice &amp; dice</a:t>
              </a:r>
            </a:p>
            <a:p>
              <a:pPr>
                <a:buFont typeface="Arial" pitchFamily="34" charset="0"/>
                <a:buChar char="•"/>
              </a:pPr>
              <a:r>
                <a:rPr lang="en-US" sz="1050" dirty="0" smtClean="0">
                  <a:solidFill>
                    <a:srgbClr val="0000CC"/>
                  </a:solidFill>
                </a:rPr>
                <a:t>  drill-down</a:t>
              </a:r>
              <a:endParaRPr lang="en-US" sz="1050" dirty="0">
                <a:solidFill>
                  <a:srgbClr val="0000CC"/>
                </a:solidFill>
              </a:endParaRPr>
            </a:p>
          </p:txBody>
        </p:sp>
        <p:sp>
          <p:nvSpPr>
            <p:cNvPr id="137" name="Oval 136"/>
            <p:cNvSpPr/>
            <p:nvPr/>
          </p:nvSpPr>
          <p:spPr>
            <a:xfrm>
              <a:off x="4377830" y="3333750"/>
              <a:ext cx="864000" cy="864000"/>
            </a:xfrm>
            <a:prstGeom prst="ellipse">
              <a:avLst/>
            </a:prstGeom>
            <a:solidFill>
              <a:srgbClr val="FFFF00"/>
            </a:solidFill>
            <a:ln w="952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1200" b="1" dirty="0" smtClean="0">
                  <a:solidFill>
                    <a:srgbClr val="0000CC"/>
                  </a:solidFill>
                </a:rPr>
                <a:t>Interfaces</a:t>
              </a:r>
              <a:endParaRPr lang="en-US" sz="1200" b="1" dirty="0">
                <a:solidFill>
                  <a:srgbClr val="0000CC"/>
                </a:solidFill>
              </a:endParaRPr>
            </a:p>
          </p:txBody>
        </p:sp>
      </p:grpSp>
      <p:sp>
        <p:nvSpPr>
          <p:cNvPr id="144" name="TextBox 143"/>
          <p:cNvSpPr txBox="1"/>
          <p:nvPr/>
        </p:nvSpPr>
        <p:spPr>
          <a:xfrm>
            <a:off x="5570011" y="3883124"/>
            <a:ext cx="3240000" cy="153888"/>
          </a:xfrm>
          <a:prstGeom prst="rect">
            <a:avLst/>
          </a:prstGeom>
          <a:noFill/>
          <a:ln w="6350">
            <a:noFill/>
          </a:ln>
        </p:spPr>
        <p:txBody>
          <a:bodyPr wrap="square" lIns="0" tIns="0" rIns="0" bIns="0" rtlCol="0">
            <a:spAutoFit/>
          </a:bodyPr>
          <a:lstStyle/>
          <a:p>
            <a:r>
              <a:rPr lang="en-US" sz="1000" b="1" dirty="0" err="1" smtClean="0">
                <a:solidFill>
                  <a:srgbClr val="0000CC"/>
                </a:solidFill>
                <a:latin typeface="Comic Sans MS" pitchFamily="66" charset="0"/>
              </a:rPr>
              <a:t>DW</a:t>
            </a:r>
            <a:r>
              <a:rPr lang="en-US" sz="1000" b="1" dirty="0" smtClean="0">
                <a:solidFill>
                  <a:srgbClr val="0000CC"/>
                </a:solidFill>
                <a:latin typeface="Comic Sans MS" pitchFamily="66" charset="0"/>
              </a:rPr>
              <a:t> : Dynamic Monthly Updates &amp; Query Options</a:t>
            </a:r>
            <a:endParaRPr lang="en-US" sz="1000" b="1" dirty="0">
              <a:solidFill>
                <a:srgbClr val="0000CC"/>
              </a:solidFill>
              <a:latin typeface="Comic Sans MS" pitchFamily="66" charset="0"/>
            </a:endParaRPr>
          </a:p>
        </p:txBody>
      </p:sp>
      <p:sp>
        <p:nvSpPr>
          <p:cNvPr id="145" name="Freeform 144"/>
          <p:cNvSpPr/>
          <p:nvPr/>
        </p:nvSpPr>
        <p:spPr>
          <a:xfrm>
            <a:off x="5105401" y="4033836"/>
            <a:ext cx="648000" cy="180000"/>
          </a:xfrm>
          <a:custGeom>
            <a:avLst/>
            <a:gdLst>
              <a:gd name="connsiteX0" fmla="*/ 0 w 447675"/>
              <a:gd name="connsiteY0" fmla="*/ 203200 h 203200"/>
              <a:gd name="connsiteX1" fmla="*/ 152400 w 447675"/>
              <a:gd name="connsiteY1" fmla="*/ 3175 h 203200"/>
              <a:gd name="connsiteX2" fmla="*/ 161925 w 447675"/>
              <a:gd name="connsiteY2" fmla="*/ 184150 h 203200"/>
              <a:gd name="connsiteX3" fmla="*/ 447675 w 447675"/>
              <a:gd name="connsiteY3" fmla="*/ 12700 h 203200"/>
              <a:gd name="connsiteX0" fmla="*/ 0 w 447675"/>
              <a:gd name="connsiteY0" fmla="*/ 203200 h 203200"/>
              <a:gd name="connsiteX1" fmla="*/ 152400 w 447675"/>
              <a:gd name="connsiteY1" fmla="*/ 3175 h 203200"/>
              <a:gd name="connsiteX2" fmla="*/ 276225 w 447675"/>
              <a:gd name="connsiteY2" fmla="*/ 184150 h 203200"/>
              <a:gd name="connsiteX3" fmla="*/ 447675 w 447675"/>
              <a:gd name="connsiteY3" fmla="*/ 12700 h 203200"/>
              <a:gd name="connsiteX0" fmla="*/ 0 w 447675"/>
              <a:gd name="connsiteY0" fmla="*/ 203200 h 203200"/>
              <a:gd name="connsiteX1" fmla="*/ 276225 w 447675"/>
              <a:gd name="connsiteY1" fmla="*/ 3175 h 203200"/>
              <a:gd name="connsiteX2" fmla="*/ 276225 w 447675"/>
              <a:gd name="connsiteY2" fmla="*/ 184150 h 203200"/>
              <a:gd name="connsiteX3" fmla="*/ 447675 w 447675"/>
              <a:gd name="connsiteY3" fmla="*/ 12700 h 203200"/>
              <a:gd name="connsiteX0" fmla="*/ 0 w 447675"/>
              <a:gd name="connsiteY0" fmla="*/ 203200 h 204787"/>
              <a:gd name="connsiteX1" fmla="*/ 276225 w 447675"/>
              <a:gd name="connsiteY1" fmla="*/ 3175 h 204787"/>
              <a:gd name="connsiteX2" fmla="*/ 276225 w 447675"/>
              <a:gd name="connsiteY2" fmla="*/ 184150 h 204787"/>
              <a:gd name="connsiteX3" fmla="*/ 447675 w 447675"/>
              <a:gd name="connsiteY3" fmla="*/ 127000 h 204787"/>
              <a:gd name="connsiteX0" fmla="*/ 0 w 536575"/>
              <a:gd name="connsiteY0" fmla="*/ 203200 h 204787"/>
              <a:gd name="connsiteX1" fmla="*/ 276225 w 536575"/>
              <a:gd name="connsiteY1" fmla="*/ 3175 h 204787"/>
              <a:gd name="connsiteX2" fmla="*/ 276225 w 536575"/>
              <a:gd name="connsiteY2" fmla="*/ 184150 h 204787"/>
              <a:gd name="connsiteX3" fmla="*/ 447675 w 536575"/>
              <a:gd name="connsiteY3" fmla="*/ 127000 h 204787"/>
              <a:gd name="connsiteX0" fmla="*/ 0 w 679450"/>
              <a:gd name="connsiteY0" fmla="*/ 233363 h 233363"/>
              <a:gd name="connsiteX1" fmla="*/ 276225 w 679450"/>
              <a:gd name="connsiteY1" fmla="*/ 33338 h 233363"/>
              <a:gd name="connsiteX2" fmla="*/ 276225 w 679450"/>
              <a:gd name="connsiteY2" fmla="*/ 214313 h 233363"/>
              <a:gd name="connsiteX3" fmla="*/ 590550 w 679450"/>
              <a:gd name="connsiteY3" fmla="*/ 33338 h 233363"/>
            </a:gdLst>
            <a:ahLst/>
            <a:cxnLst>
              <a:cxn ang="0">
                <a:pos x="connsiteX0" y="connsiteY0"/>
              </a:cxn>
              <a:cxn ang="0">
                <a:pos x="connsiteX1" y="connsiteY1"/>
              </a:cxn>
              <a:cxn ang="0">
                <a:pos x="connsiteX2" y="connsiteY2"/>
              </a:cxn>
              <a:cxn ang="0">
                <a:pos x="connsiteX3" y="connsiteY3"/>
              </a:cxn>
            </a:cxnLst>
            <a:rect l="l" t="t" r="r" b="b"/>
            <a:pathLst>
              <a:path w="679450" h="233363">
                <a:moveTo>
                  <a:pt x="0" y="233363"/>
                </a:moveTo>
                <a:cubicBezTo>
                  <a:pt x="62706" y="134938"/>
                  <a:pt x="230188" y="36513"/>
                  <a:pt x="276225" y="33338"/>
                </a:cubicBezTo>
                <a:cubicBezTo>
                  <a:pt x="322262" y="30163"/>
                  <a:pt x="223838" y="214313"/>
                  <a:pt x="276225" y="214313"/>
                </a:cubicBezTo>
                <a:cubicBezTo>
                  <a:pt x="328612" y="214313"/>
                  <a:pt x="679450" y="0"/>
                  <a:pt x="590550" y="33338"/>
                </a:cubicBezTo>
              </a:path>
            </a:pathLst>
          </a:custGeom>
          <a:ln>
            <a:solidFill>
              <a:srgbClr val="C0000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46" name="Freeform 145"/>
          <p:cNvSpPr/>
          <p:nvPr/>
        </p:nvSpPr>
        <p:spPr>
          <a:xfrm flipV="1">
            <a:off x="5105401" y="3319461"/>
            <a:ext cx="648000" cy="180000"/>
          </a:xfrm>
          <a:custGeom>
            <a:avLst/>
            <a:gdLst>
              <a:gd name="connsiteX0" fmla="*/ 0 w 447675"/>
              <a:gd name="connsiteY0" fmla="*/ 203200 h 203200"/>
              <a:gd name="connsiteX1" fmla="*/ 152400 w 447675"/>
              <a:gd name="connsiteY1" fmla="*/ 3175 h 203200"/>
              <a:gd name="connsiteX2" fmla="*/ 161925 w 447675"/>
              <a:gd name="connsiteY2" fmla="*/ 184150 h 203200"/>
              <a:gd name="connsiteX3" fmla="*/ 447675 w 447675"/>
              <a:gd name="connsiteY3" fmla="*/ 12700 h 203200"/>
              <a:gd name="connsiteX0" fmla="*/ 0 w 447675"/>
              <a:gd name="connsiteY0" fmla="*/ 203200 h 203200"/>
              <a:gd name="connsiteX1" fmla="*/ 152400 w 447675"/>
              <a:gd name="connsiteY1" fmla="*/ 3175 h 203200"/>
              <a:gd name="connsiteX2" fmla="*/ 276225 w 447675"/>
              <a:gd name="connsiteY2" fmla="*/ 184150 h 203200"/>
              <a:gd name="connsiteX3" fmla="*/ 447675 w 447675"/>
              <a:gd name="connsiteY3" fmla="*/ 12700 h 203200"/>
              <a:gd name="connsiteX0" fmla="*/ 0 w 447675"/>
              <a:gd name="connsiteY0" fmla="*/ 203200 h 203200"/>
              <a:gd name="connsiteX1" fmla="*/ 276225 w 447675"/>
              <a:gd name="connsiteY1" fmla="*/ 3175 h 203200"/>
              <a:gd name="connsiteX2" fmla="*/ 276225 w 447675"/>
              <a:gd name="connsiteY2" fmla="*/ 184150 h 203200"/>
              <a:gd name="connsiteX3" fmla="*/ 447675 w 447675"/>
              <a:gd name="connsiteY3" fmla="*/ 12700 h 203200"/>
              <a:gd name="connsiteX0" fmla="*/ 0 w 447675"/>
              <a:gd name="connsiteY0" fmla="*/ 203200 h 204787"/>
              <a:gd name="connsiteX1" fmla="*/ 276225 w 447675"/>
              <a:gd name="connsiteY1" fmla="*/ 3175 h 204787"/>
              <a:gd name="connsiteX2" fmla="*/ 276225 w 447675"/>
              <a:gd name="connsiteY2" fmla="*/ 184150 h 204787"/>
              <a:gd name="connsiteX3" fmla="*/ 447675 w 447675"/>
              <a:gd name="connsiteY3" fmla="*/ 127000 h 204787"/>
              <a:gd name="connsiteX0" fmla="*/ 0 w 536575"/>
              <a:gd name="connsiteY0" fmla="*/ 203200 h 204787"/>
              <a:gd name="connsiteX1" fmla="*/ 276225 w 536575"/>
              <a:gd name="connsiteY1" fmla="*/ 3175 h 204787"/>
              <a:gd name="connsiteX2" fmla="*/ 276225 w 536575"/>
              <a:gd name="connsiteY2" fmla="*/ 184150 h 204787"/>
              <a:gd name="connsiteX3" fmla="*/ 447675 w 536575"/>
              <a:gd name="connsiteY3" fmla="*/ 127000 h 204787"/>
              <a:gd name="connsiteX0" fmla="*/ 0 w 679450"/>
              <a:gd name="connsiteY0" fmla="*/ 233363 h 233363"/>
              <a:gd name="connsiteX1" fmla="*/ 276225 w 679450"/>
              <a:gd name="connsiteY1" fmla="*/ 33338 h 233363"/>
              <a:gd name="connsiteX2" fmla="*/ 276225 w 679450"/>
              <a:gd name="connsiteY2" fmla="*/ 214313 h 233363"/>
              <a:gd name="connsiteX3" fmla="*/ 590550 w 679450"/>
              <a:gd name="connsiteY3" fmla="*/ 33338 h 233363"/>
            </a:gdLst>
            <a:ahLst/>
            <a:cxnLst>
              <a:cxn ang="0">
                <a:pos x="connsiteX0" y="connsiteY0"/>
              </a:cxn>
              <a:cxn ang="0">
                <a:pos x="connsiteX1" y="connsiteY1"/>
              </a:cxn>
              <a:cxn ang="0">
                <a:pos x="connsiteX2" y="connsiteY2"/>
              </a:cxn>
              <a:cxn ang="0">
                <a:pos x="connsiteX3" y="connsiteY3"/>
              </a:cxn>
            </a:cxnLst>
            <a:rect l="l" t="t" r="r" b="b"/>
            <a:pathLst>
              <a:path w="679450" h="233363">
                <a:moveTo>
                  <a:pt x="0" y="233363"/>
                </a:moveTo>
                <a:cubicBezTo>
                  <a:pt x="62706" y="134938"/>
                  <a:pt x="230188" y="36513"/>
                  <a:pt x="276225" y="33338"/>
                </a:cubicBezTo>
                <a:cubicBezTo>
                  <a:pt x="322262" y="30163"/>
                  <a:pt x="223838" y="214313"/>
                  <a:pt x="276225" y="214313"/>
                </a:cubicBezTo>
                <a:cubicBezTo>
                  <a:pt x="328612" y="214313"/>
                  <a:pt x="679450" y="0"/>
                  <a:pt x="590550" y="33338"/>
                </a:cubicBezTo>
              </a:path>
            </a:pathLst>
          </a:custGeom>
          <a:ln>
            <a:solidFill>
              <a:srgbClr val="C0000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1505" name="Rectangle 1"/>
          <p:cNvSpPr>
            <a:spLocks noChangeArrowheads="1"/>
          </p:cNvSpPr>
          <p:nvPr/>
        </p:nvSpPr>
        <p:spPr bwMode="auto">
          <a:xfrm>
            <a:off x="6151418" y="5961412"/>
            <a:ext cx="2256312" cy="21544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Images: </a:t>
            </a:r>
            <a:r>
              <a:rPr kumimoji="0" lang="en-US" sz="800" b="0"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jscreationzs</a:t>
            </a:r>
            <a:r>
              <a:rPr kumimoji="0" lang="en-US" sz="8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 FreeDigitalPhotos.net</a:t>
            </a:r>
            <a:endParaRPr kumimoji="0" lang="en-US" sz="1600" b="0" i="0" u="none" strike="noStrike" cap="none" normalizeH="0" baseline="0" dirty="0" smtClean="0">
              <a:ln>
                <a:noFill/>
              </a:ln>
              <a:solidFill>
                <a:schemeClr val="tx1"/>
              </a:solidFill>
              <a:effectLst/>
              <a:latin typeface="Arial" pitchFamily="34" charset="0"/>
              <a:cs typeface="Arial" pitchFamily="34" charset="0"/>
            </a:endParaRPr>
          </a:p>
        </p:txBody>
      </p:sp>
      <p:sp>
        <p:nvSpPr>
          <p:cNvPr id="147" name="Text Box 398"/>
          <p:cNvSpPr txBox="1">
            <a:spLocks noChangeArrowheads="1"/>
          </p:cNvSpPr>
          <p:nvPr/>
        </p:nvSpPr>
        <p:spPr bwMode="auto">
          <a:xfrm>
            <a:off x="262375" y="685800"/>
            <a:ext cx="8640000" cy="371475"/>
          </a:xfrm>
          <a:prstGeom prst="rect">
            <a:avLst/>
          </a:prstGeom>
          <a:noFill/>
          <a:ln w="9525">
            <a:noFill/>
            <a:miter lim="800000"/>
            <a:headEnd/>
            <a:tailEnd/>
          </a:ln>
        </p:spPr>
        <p:txBody>
          <a:bodyPr lIns="0" tIns="18288" rIns="0" bIns="0"/>
          <a:lstStyle/>
          <a:p>
            <a:pPr algn="ctr">
              <a:spcBef>
                <a:spcPts val="200"/>
              </a:spcBef>
              <a:spcAft>
                <a:spcPts val="1000"/>
              </a:spcAft>
            </a:pPr>
            <a:r>
              <a:rPr lang="en-US" sz="2000" b="1" dirty="0" smtClean="0">
                <a:solidFill>
                  <a:srgbClr val="C00000"/>
                </a:solidFill>
                <a:effectLst>
                  <a:glow rad="101600">
                    <a:schemeClr val="accent1">
                      <a:lumMod val="20000"/>
                      <a:lumOff val="80000"/>
                      <a:alpha val="60000"/>
                    </a:schemeClr>
                  </a:glow>
                </a:effectLst>
                <a:latin typeface="Trebuchet MS" pitchFamily="34" charset="0"/>
              </a:rPr>
              <a:t>Goal: Daily Recording &amp; Reporting of Public Finance Data through </a:t>
            </a:r>
            <a:r>
              <a:rPr lang="en-US" sz="2000" b="1" dirty="0" err="1" smtClean="0">
                <a:solidFill>
                  <a:srgbClr val="C00000"/>
                </a:solidFill>
                <a:effectLst>
                  <a:glow rad="101600">
                    <a:schemeClr val="accent1">
                      <a:lumMod val="20000"/>
                      <a:lumOff val="80000"/>
                      <a:alpha val="60000"/>
                    </a:schemeClr>
                  </a:glow>
                </a:effectLst>
                <a:latin typeface="Trebuchet MS" pitchFamily="34" charset="0"/>
              </a:rPr>
              <a:t>FMIS</a:t>
            </a:r>
            <a:endParaRPr lang="en-US" sz="2000" dirty="0" smtClean="0">
              <a:solidFill>
                <a:srgbClr val="C00000"/>
              </a:solidFill>
              <a:effectLst>
                <a:glow rad="101600">
                  <a:schemeClr val="accent1">
                    <a:lumMod val="20000"/>
                    <a:lumOff val="80000"/>
                    <a:alpha val="60000"/>
                  </a:schemeClr>
                </a:glow>
              </a:effectLst>
              <a:latin typeface="Trebuchet MS" pitchFamily="34"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 name="Date Placeholder 6"/>
          <p:cNvSpPr>
            <a:spLocks noGrp="1"/>
          </p:cNvSpPr>
          <p:nvPr>
            <p:ph type="dt" sz="half" idx="10"/>
          </p:nvPr>
        </p:nvSpPr>
        <p:spPr>
          <a:xfrm>
            <a:off x="457200" y="6453336"/>
            <a:ext cx="2133600" cy="216000"/>
          </a:xfrm>
        </p:spPr>
        <p:txBody>
          <a:bodyPr/>
          <a:lstStyle/>
          <a:p>
            <a:r>
              <a:rPr lang="en-US" sz="1100" smtClean="0">
                <a:solidFill>
                  <a:srgbClr val="3333FF"/>
                </a:solidFill>
              </a:rPr>
              <a:t>March 2012</a:t>
            </a:r>
            <a:endParaRPr lang="en-US" sz="1100" dirty="0">
              <a:solidFill>
                <a:srgbClr val="3333FF"/>
              </a:solidFill>
            </a:endParaRPr>
          </a:p>
        </p:txBody>
      </p:sp>
      <p:sp>
        <p:nvSpPr>
          <p:cNvPr id="95" name="Slide Number Placeholder 7"/>
          <p:cNvSpPr>
            <a:spLocks noGrp="1"/>
          </p:cNvSpPr>
          <p:nvPr>
            <p:ph type="sldNum" sz="quarter" idx="12"/>
          </p:nvPr>
        </p:nvSpPr>
        <p:spPr>
          <a:xfrm>
            <a:off x="6553200" y="6453336"/>
            <a:ext cx="2133600" cy="216000"/>
          </a:xfrm>
        </p:spPr>
        <p:txBody>
          <a:bodyPr/>
          <a:lstStyle/>
          <a:p>
            <a:fld id="{9A1FF0DD-E9F7-431E-8070-FEA08546CC76}" type="slidenum">
              <a:rPr lang="en-US" sz="1100" smtClean="0">
                <a:solidFill>
                  <a:srgbClr val="3333FF"/>
                </a:solidFill>
              </a:rPr>
              <a:pPr/>
              <a:t>14</a:t>
            </a:fld>
            <a:endParaRPr lang="en-US" sz="1100" dirty="0">
              <a:solidFill>
                <a:srgbClr val="3333FF"/>
              </a:solidFill>
            </a:endParaRPr>
          </a:p>
        </p:txBody>
      </p:sp>
      <p:sp>
        <p:nvSpPr>
          <p:cNvPr id="96" name="Footer Placeholder 8"/>
          <p:cNvSpPr>
            <a:spLocks noGrp="1"/>
          </p:cNvSpPr>
          <p:nvPr>
            <p:ph type="ftr" sz="quarter" idx="11"/>
          </p:nvPr>
        </p:nvSpPr>
        <p:spPr>
          <a:xfrm>
            <a:off x="3124200" y="6453336"/>
            <a:ext cx="2895600" cy="216000"/>
          </a:xfrm>
        </p:spPr>
        <p:txBody>
          <a:bodyPr/>
          <a:lstStyle/>
          <a:p>
            <a:r>
              <a:rPr lang="en-US" sz="1100" smtClean="0">
                <a:solidFill>
                  <a:srgbClr val="3333FF"/>
                </a:solidFill>
              </a:rPr>
              <a:t>Trends in FMIS Development</a:t>
            </a:r>
            <a:endParaRPr lang="en-US" sz="1100" dirty="0">
              <a:solidFill>
                <a:srgbClr val="3333FF"/>
              </a:solidFill>
            </a:endParaRPr>
          </a:p>
        </p:txBody>
      </p:sp>
      <p:pic>
        <p:nvPicPr>
          <p:cNvPr id="97" name="Picture 96" descr="FMIS header.jpg"/>
          <p:cNvPicPr>
            <a:picLocks noChangeAspect="1"/>
          </p:cNvPicPr>
          <p:nvPr/>
        </p:nvPicPr>
        <p:blipFill>
          <a:blip r:embed="rId3" cstate="print"/>
          <a:stretch>
            <a:fillRect/>
          </a:stretch>
        </p:blipFill>
        <p:spPr>
          <a:xfrm>
            <a:off x="86425" y="95675"/>
            <a:ext cx="622079" cy="486000"/>
          </a:xfrm>
          <a:prstGeom prst="rect">
            <a:avLst/>
          </a:prstGeom>
        </p:spPr>
      </p:pic>
      <p:sp>
        <p:nvSpPr>
          <p:cNvPr id="98" name="Text Box 3"/>
          <p:cNvSpPr txBox="1">
            <a:spLocks noChangeArrowheads="1"/>
          </p:cNvSpPr>
          <p:nvPr/>
        </p:nvSpPr>
        <p:spPr bwMode="auto">
          <a:xfrm>
            <a:off x="720000" y="117475"/>
            <a:ext cx="8280000" cy="450000"/>
          </a:xfrm>
          <a:prstGeom prst="rect">
            <a:avLst/>
          </a:prstGeom>
          <a:gradFill rotWithShape="1">
            <a:gsLst>
              <a:gs pos="0">
                <a:srgbClr val="00009C"/>
              </a:gs>
              <a:gs pos="100000">
                <a:schemeClr val="bg1"/>
              </a:gs>
            </a:gsLst>
            <a:lin ang="0" scaled="1"/>
          </a:gradFill>
          <a:ln w="9525">
            <a:noFill/>
            <a:miter lim="800000"/>
            <a:headEnd/>
            <a:tailEnd/>
          </a:ln>
          <a:effectLst/>
        </p:spPr>
        <p:txBody>
          <a:bodyPr lIns="0" rIns="0" anchor="ctr"/>
          <a:lstStyle/>
          <a:p>
            <a:pPr algn="l"/>
            <a:r>
              <a:rPr lang="en-US" sz="2000" b="1" dirty="0">
                <a:solidFill>
                  <a:srgbClr val="FFFF00"/>
                </a:solidFill>
                <a:latin typeface="Trebuchet MS" pitchFamily="34" charset="0"/>
              </a:rPr>
              <a:t>  </a:t>
            </a:r>
            <a:r>
              <a:rPr lang="tr-TR" sz="2000" b="1" dirty="0">
                <a:solidFill>
                  <a:srgbClr val="FFFF00"/>
                </a:solidFill>
                <a:latin typeface="Trebuchet MS" pitchFamily="34" charset="0"/>
              </a:rPr>
              <a:t> </a:t>
            </a:r>
            <a:r>
              <a:rPr lang="en-US" sz="2000" b="1" dirty="0" smtClean="0">
                <a:solidFill>
                  <a:srgbClr val="FFFF00"/>
                </a:solidFill>
                <a:latin typeface="Trebuchet MS" pitchFamily="34" charset="0"/>
              </a:rPr>
              <a:t>Trends</a:t>
            </a:r>
            <a:endParaRPr lang="en-US" sz="2000" b="1" dirty="0">
              <a:solidFill>
                <a:srgbClr val="FFFF00"/>
              </a:solidFill>
              <a:latin typeface="Trebuchet MS" pitchFamily="34" charset="0"/>
            </a:endParaRPr>
          </a:p>
        </p:txBody>
      </p:sp>
      <p:grpSp>
        <p:nvGrpSpPr>
          <p:cNvPr id="56" name="Group 55"/>
          <p:cNvGrpSpPr/>
          <p:nvPr/>
        </p:nvGrpSpPr>
        <p:grpSpPr>
          <a:xfrm>
            <a:off x="5515037" y="2024243"/>
            <a:ext cx="864001" cy="3663004"/>
            <a:chOff x="5515037" y="2024243"/>
            <a:chExt cx="864001" cy="3663004"/>
          </a:xfrm>
        </p:grpSpPr>
        <p:cxnSp>
          <p:nvCxnSpPr>
            <p:cNvPr id="57" name="Straight Arrow Connector 56"/>
            <p:cNvCxnSpPr/>
            <p:nvPr/>
          </p:nvCxnSpPr>
          <p:spPr>
            <a:xfrm rot="10800000">
              <a:off x="5515037" y="3797359"/>
              <a:ext cx="864000" cy="1588"/>
            </a:xfrm>
            <a:prstGeom prst="straightConnector1">
              <a:avLst/>
            </a:prstGeom>
            <a:ln w="28575">
              <a:solidFill>
                <a:srgbClr val="0000FF"/>
              </a:solidFill>
              <a:headEnd type="triangle" w="lg" len="med"/>
              <a:tailEnd type="triangle" w="lg" len="med"/>
            </a:ln>
          </p:spPr>
          <p:style>
            <a:lnRef idx="1">
              <a:schemeClr val="accent1"/>
            </a:lnRef>
            <a:fillRef idx="0">
              <a:schemeClr val="accent1"/>
            </a:fillRef>
            <a:effectRef idx="0">
              <a:schemeClr val="accent1"/>
            </a:effectRef>
            <a:fontRef idx="minor">
              <a:schemeClr val="tx1"/>
            </a:fontRef>
          </p:style>
        </p:cxnSp>
        <p:cxnSp>
          <p:nvCxnSpPr>
            <p:cNvPr id="58" name="Straight Arrow Connector 57"/>
            <p:cNvCxnSpPr/>
            <p:nvPr/>
          </p:nvCxnSpPr>
          <p:spPr>
            <a:xfrm rot="10800000">
              <a:off x="5515037" y="2024243"/>
              <a:ext cx="864000" cy="1588"/>
            </a:xfrm>
            <a:prstGeom prst="straightConnector1">
              <a:avLst/>
            </a:prstGeom>
            <a:ln w="28575">
              <a:solidFill>
                <a:srgbClr val="0000FF"/>
              </a:solidFill>
              <a:headEnd type="triangle" w="lg" len="med"/>
              <a:tailEnd type="triangle" w="lg" len="med"/>
            </a:ln>
          </p:spPr>
          <p:style>
            <a:lnRef idx="1">
              <a:schemeClr val="accent1"/>
            </a:lnRef>
            <a:fillRef idx="0">
              <a:schemeClr val="accent1"/>
            </a:fillRef>
            <a:effectRef idx="0">
              <a:schemeClr val="accent1"/>
            </a:effectRef>
            <a:fontRef idx="minor">
              <a:schemeClr val="tx1"/>
            </a:fontRef>
          </p:style>
        </p:cxnSp>
        <p:cxnSp>
          <p:nvCxnSpPr>
            <p:cNvPr id="59" name="Straight Arrow Connector 58"/>
            <p:cNvCxnSpPr/>
            <p:nvPr/>
          </p:nvCxnSpPr>
          <p:spPr>
            <a:xfrm rot="10800000">
              <a:off x="5515038" y="5685659"/>
              <a:ext cx="864000" cy="1588"/>
            </a:xfrm>
            <a:prstGeom prst="straightConnector1">
              <a:avLst/>
            </a:prstGeom>
            <a:ln w="28575">
              <a:solidFill>
                <a:srgbClr val="0000FF"/>
              </a:solidFill>
              <a:headEnd type="triangle" w="lg" len="med"/>
              <a:tailEnd type="triangle" w="lg" len="med"/>
            </a:ln>
          </p:spPr>
          <p:style>
            <a:lnRef idx="1">
              <a:schemeClr val="accent1"/>
            </a:lnRef>
            <a:fillRef idx="0">
              <a:schemeClr val="accent1"/>
            </a:fillRef>
            <a:effectRef idx="0">
              <a:schemeClr val="accent1"/>
            </a:effectRef>
            <a:fontRef idx="minor">
              <a:schemeClr val="tx1"/>
            </a:fontRef>
          </p:style>
        </p:cxnSp>
        <p:cxnSp>
          <p:nvCxnSpPr>
            <p:cNvPr id="60" name="Straight Arrow Connector 59"/>
            <p:cNvCxnSpPr/>
            <p:nvPr/>
          </p:nvCxnSpPr>
          <p:spPr>
            <a:xfrm rot="10800000">
              <a:off x="5515037" y="2840775"/>
              <a:ext cx="864000" cy="1588"/>
            </a:xfrm>
            <a:prstGeom prst="straightConnector1">
              <a:avLst/>
            </a:prstGeom>
            <a:ln w="28575">
              <a:solidFill>
                <a:srgbClr val="0000FF"/>
              </a:solidFill>
              <a:headEnd type="triangle" w="lg" len="med"/>
              <a:tailEnd type="triangle" w="lg" len="med"/>
            </a:ln>
          </p:spPr>
          <p:style>
            <a:lnRef idx="1">
              <a:schemeClr val="accent1"/>
            </a:lnRef>
            <a:fillRef idx="0">
              <a:schemeClr val="accent1"/>
            </a:fillRef>
            <a:effectRef idx="0">
              <a:schemeClr val="accent1"/>
            </a:effectRef>
            <a:fontRef idx="minor">
              <a:schemeClr val="tx1"/>
            </a:fontRef>
          </p:style>
        </p:cxnSp>
        <p:cxnSp>
          <p:nvCxnSpPr>
            <p:cNvPr id="61" name="Straight Arrow Connector 60"/>
            <p:cNvCxnSpPr/>
            <p:nvPr/>
          </p:nvCxnSpPr>
          <p:spPr>
            <a:xfrm rot="10800000">
              <a:off x="5515037" y="3254434"/>
              <a:ext cx="864000" cy="1588"/>
            </a:xfrm>
            <a:prstGeom prst="straightConnector1">
              <a:avLst/>
            </a:prstGeom>
            <a:ln w="28575">
              <a:solidFill>
                <a:srgbClr val="0000FF"/>
              </a:solidFill>
              <a:headEnd type="triangle" w="lg" len="med"/>
              <a:tailEnd type="triangle" w="lg" len="med"/>
            </a:ln>
          </p:spPr>
          <p:style>
            <a:lnRef idx="1">
              <a:schemeClr val="accent1"/>
            </a:lnRef>
            <a:fillRef idx="0">
              <a:schemeClr val="accent1"/>
            </a:fillRef>
            <a:effectRef idx="0">
              <a:schemeClr val="accent1"/>
            </a:effectRef>
            <a:fontRef idx="minor">
              <a:schemeClr val="tx1"/>
            </a:fontRef>
          </p:style>
        </p:cxnSp>
        <p:cxnSp>
          <p:nvCxnSpPr>
            <p:cNvPr id="62" name="Straight Arrow Connector 61"/>
            <p:cNvCxnSpPr/>
            <p:nvPr/>
          </p:nvCxnSpPr>
          <p:spPr>
            <a:xfrm rot="10800000">
              <a:off x="5515038" y="4987479"/>
              <a:ext cx="864000" cy="1588"/>
            </a:xfrm>
            <a:prstGeom prst="straightConnector1">
              <a:avLst/>
            </a:prstGeom>
            <a:ln w="28575">
              <a:solidFill>
                <a:srgbClr val="0000FF"/>
              </a:solidFill>
              <a:headEnd type="triangle" w="lg" len="med"/>
              <a:tailEnd type="triangle" w="lg" len="med"/>
            </a:ln>
          </p:spPr>
          <p:style>
            <a:lnRef idx="1">
              <a:schemeClr val="accent1"/>
            </a:lnRef>
            <a:fillRef idx="0">
              <a:schemeClr val="accent1"/>
            </a:fillRef>
            <a:effectRef idx="0">
              <a:schemeClr val="accent1"/>
            </a:effectRef>
            <a:fontRef idx="minor">
              <a:schemeClr val="tx1"/>
            </a:fontRef>
          </p:style>
        </p:cxnSp>
        <p:cxnSp>
          <p:nvCxnSpPr>
            <p:cNvPr id="63" name="Straight Arrow Connector 62"/>
            <p:cNvCxnSpPr/>
            <p:nvPr/>
          </p:nvCxnSpPr>
          <p:spPr>
            <a:xfrm rot="10800000">
              <a:off x="5515038" y="4364409"/>
              <a:ext cx="864000" cy="1588"/>
            </a:xfrm>
            <a:prstGeom prst="straightConnector1">
              <a:avLst/>
            </a:prstGeom>
            <a:ln w="28575">
              <a:solidFill>
                <a:srgbClr val="0000FF"/>
              </a:solidFill>
              <a:headEnd type="triangle" w="lg" len="med"/>
              <a:tailEnd type="triangle" w="lg" len="med"/>
            </a:ln>
          </p:spPr>
          <p:style>
            <a:lnRef idx="1">
              <a:schemeClr val="accent1"/>
            </a:lnRef>
            <a:fillRef idx="0">
              <a:schemeClr val="accent1"/>
            </a:fillRef>
            <a:effectRef idx="0">
              <a:schemeClr val="accent1"/>
            </a:effectRef>
            <a:fontRef idx="minor">
              <a:schemeClr val="tx1"/>
            </a:fontRef>
          </p:style>
        </p:cxnSp>
      </p:grpSp>
      <p:sp>
        <p:nvSpPr>
          <p:cNvPr id="64" name="Rectangle 63"/>
          <p:cNvSpPr/>
          <p:nvPr/>
        </p:nvSpPr>
        <p:spPr>
          <a:xfrm>
            <a:off x="5781674" y="4724400"/>
            <a:ext cx="360000" cy="1332000"/>
          </a:xfrm>
          <a:prstGeom prst="rect">
            <a:avLst/>
          </a:prstGeom>
          <a:solidFill>
            <a:schemeClr val="accent1">
              <a:lumMod val="40000"/>
              <a:lumOff val="60000"/>
            </a:schemeClr>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itchFamily="34" charset="0"/>
            </a:endParaRPr>
          </a:p>
        </p:txBody>
      </p:sp>
      <p:sp>
        <p:nvSpPr>
          <p:cNvPr id="65" name="Rectangle 64"/>
          <p:cNvSpPr/>
          <p:nvPr/>
        </p:nvSpPr>
        <p:spPr>
          <a:xfrm>
            <a:off x="5781674" y="3495675"/>
            <a:ext cx="360000" cy="1224000"/>
          </a:xfrm>
          <a:prstGeom prst="rect">
            <a:avLst/>
          </a:prstGeom>
          <a:solidFill>
            <a:srgbClr val="FFCCCC"/>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itchFamily="34" charset="0"/>
            </a:endParaRPr>
          </a:p>
        </p:txBody>
      </p:sp>
      <p:sp>
        <p:nvSpPr>
          <p:cNvPr id="66" name="Rectangle 65"/>
          <p:cNvSpPr/>
          <p:nvPr/>
        </p:nvSpPr>
        <p:spPr>
          <a:xfrm>
            <a:off x="5781674" y="1447800"/>
            <a:ext cx="360000" cy="2052000"/>
          </a:xfrm>
          <a:prstGeom prst="rect">
            <a:avLst/>
          </a:prstGeom>
          <a:solidFill>
            <a:srgbClr val="FFFFCC"/>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itchFamily="34" charset="0"/>
            </a:endParaRPr>
          </a:p>
        </p:txBody>
      </p:sp>
      <p:sp>
        <p:nvSpPr>
          <p:cNvPr id="67" name="Rounded Rectangle 66"/>
          <p:cNvSpPr/>
          <p:nvPr/>
        </p:nvSpPr>
        <p:spPr>
          <a:xfrm>
            <a:off x="1445326" y="5326453"/>
            <a:ext cx="3780000" cy="720000"/>
          </a:xfrm>
          <a:prstGeom prst="roundRect">
            <a:avLst>
              <a:gd name="adj" fmla="val 10825"/>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600" b="1" dirty="0" smtClean="0">
                <a:solidFill>
                  <a:srgbClr val="0000CC"/>
                </a:solidFill>
                <a:latin typeface="Calibri" pitchFamily="34" charset="0"/>
              </a:rPr>
              <a:t>Financial Public Corporations</a:t>
            </a:r>
          </a:p>
          <a:p>
            <a:pPr marL="180975" indent="-180975">
              <a:buFont typeface="Arial" pitchFamily="34" charset="0"/>
              <a:buChar char="•"/>
            </a:pPr>
            <a:r>
              <a:rPr lang="en-US" sz="1200" dirty="0" smtClean="0">
                <a:solidFill>
                  <a:srgbClr val="0000CC"/>
                </a:solidFill>
                <a:latin typeface="Calibri" pitchFamily="34" charset="0"/>
              </a:rPr>
              <a:t>Financial Monetary Public Corporations (Central Bank)</a:t>
            </a:r>
          </a:p>
          <a:p>
            <a:pPr marL="180975" indent="-180975">
              <a:buFont typeface="Arial" pitchFamily="34" charset="0"/>
              <a:buChar char="•"/>
            </a:pPr>
            <a:r>
              <a:rPr lang="en-US" sz="1200" dirty="0" smtClean="0">
                <a:solidFill>
                  <a:srgbClr val="0000CC"/>
                </a:solidFill>
                <a:latin typeface="Calibri" pitchFamily="34" charset="0"/>
              </a:rPr>
              <a:t>Financial Nonmonetary Public Corporations</a:t>
            </a:r>
          </a:p>
          <a:p>
            <a:pPr algn="ctr"/>
            <a:endParaRPr lang="en-US" sz="1600" b="1" dirty="0">
              <a:solidFill>
                <a:srgbClr val="0000CC"/>
              </a:solidFill>
              <a:latin typeface="Calibri" pitchFamily="34" charset="0"/>
            </a:endParaRPr>
          </a:p>
        </p:txBody>
      </p:sp>
      <p:sp>
        <p:nvSpPr>
          <p:cNvPr id="68" name="Rounded Rectangle 67"/>
          <p:cNvSpPr/>
          <p:nvPr/>
        </p:nvSpPr>
        <p:spPr>
          <a:xfrm>
            <a:off x="1445326" y="4772273"/>
            <a:ext cx="3780000" cy="432000"/>
          </a:xfrm>
          <a:prstGeom prst="roundRect">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smtClean="0">
                <a:solidFill>
                  <a:srgbClr val="0000CC"/>
                </a:solidFill>
                <a:latin typeface="Calibri" pitchFamily="34" charset="0"/>
              </a:rPr>
              <a:t>Nonfinancial Public Corporations</a:t>
            </a:r>
            <a:endParaRPr lang="en-US" sz="1600" b="1" dirty="0">
              <a:solidFill>
                <a:srgbClr val="0000CC"/>
              </a:solidFill>
              <a:latin typeface="Calibri" pitchFamily="34" charset="0"/>
            </a:endParaRPr>
          </a:p>
        </p:txBody>
      </p:sp>
      <p:sp>
        <p:nvSpPr>
          <p:cNvPr id="69" name="Rounded Rectangle 68"/>
          <p:cNvSpPr/>
          <p:nvPr/>
        </p:nvSpPr>
        <p:spPr>
          <a:xfrm>
            <a:off x="1445325" y="3580421"/>
            <a:ext cx="3780000" cy="432000"/>
          </a:xfrm>
          <a:prstGeom prst="roundRect">
            <a:avLst/>
          </a:prstGeom>
          <a:solidFill>
            <a:srgbClr val="FFCC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smtClean="0">
                <a:solidFill>
                  <a:srgbClr val="0000CC"/>
                </a:solidFill>
                <a:latin typeface="Calibri" pitchFamily="34" charset="0"/>
              </a:rPr>
              <a:t>State Governments</a:t>
            </a:r>
            <a:endParaRPr lang="en-US" sz="1600" b="1" dirty="0">
              <a:solidFill>
                <a:srgbClr val="0000CC"/>
              </a:solidFill>
              <a:latin typeface="Calibri" pitchFamily="34" charset="0"/>
            </a:endParaRPr>
          </a:p>
        </p:txBody>
      </p:sp>
      <p:sp>
        <p:nvSpPr>
          <p:cNvPr id="70" name="Rounded Rectangle 69"/>
          <p:cNvSpPr/>
          <p:nvPr/>
        </p:nvSpPr>
        <p:spPr>
          <a:xfrm>
            <a:off x="1445326" y="4077203"/>
            <a:ext cx="3780000" cy="576000"/>
          </a:xfrm>
          <a:prstGeom prst="roundRect">
            <a:avLst/>
          </a:prstGeom>
          <a:solidFill>
            <a:srgbClr val="FFCC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smtClean="0">
                <a:solidFill>
                  <a:srgbClr val="0000CC"/>
                </a:solidFill>
                <a:latin typeface="Calibri" pitchFamily="34" charset="0"/>
              </a:rPr>
              <a:t>Local Governments</a:t>
            </a:r>
            <a:endParaRPr lang="en-US" sz="1600" b="1" dirty="0">
              <a:solidFill>
                <a:srgbClr val="0000CC"/>
              </a:solidFill>
              <a:latin typeface="Calibri" pitchFamily="34" charset="0"/>
            </a:endParaRPr>
          </a:p>
        </p:txBody>
      </p:sp>
      <p:sp>
        <p:nvSpPr>
          <p:cNvPr id="71" name="Rounded Rectangle 70"/>
          <p:cNvSpPr/>
          <p:nvPr/>
        </p:nvSpPr>
        <p:spPr>
          <a:xfrm>
            <a:off x="1445326" y="1449037"/>
            <a:ext cx="3780000" cy="1152000"/>
          </a:xfrm>
          <a:prstGeom prst="roundRect">
            <a:avLst>
              <a:gd name="adj" fmla="val 4755"/>
            </a:avLst>
          </a:prstGeom>
          <a:solidFill>
            <a:srgbClr val="FFFFCC"/>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smtClean="0">
                <a:solidFill>
                  <a:srgbClr val="0000CC"/>
                </a:solidFill>
                <a:latin typeface="Calibri" pitchFamily="34" charset="0"/>
              </a:rPr>
              <a:t>Budgetary Central Government</a:t>
            </a:r>
            <a:endParaRPr lang="en-US" sz="2000" b="1" dirty="0">
              <a:solidFill>
                <a:srgbClr val="0000CC"/>
              </a:solidFill>
              <a:latin typeface="Calibri" pitchFamily="34" charset="0"/>
            </a:endParaRPr>
          </a:p>
        </p:txBody>
      </p:sp>
      <p:sp>
        <p:nvSpPr>
          <p:cNvPr id="72" name="Rounded Rectangle 71"/>
          <p:cNvSpPr/>
          <p:nvPr/>
        </p:nvSpPr>
        <p:spPr>
          <a:xfrm>
            <a:off x="1445326" y="2661569"/>
            <a:ext cx="3780000" cy="360000"/>
          </a:xfrm>
          <a:prstGeom prst="roundRect">
            <a:avLst/>
          </a:prstGeom>
          <a:solidFill>
            <a:srgbClr val="FFFFCC"/>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smtClean="0">
                <a:solidFill>
                  <a:srgbClr val="0000CC"/>
                </a:solidFill>
                <a:latin typeface="Calibri" pitchFamily="34" charset="0"/>
              </a:rPr>
              <a:t>Extra Budgetary Units</a:t>
            </a:r>
            <a:endParaRPr lang="en-US" sz="1600" b="1" dirty="0">
              <a:solidFill>
                <a:srgbClr val="0000CC"/>
              </a:solidFill>
              <a:latin typeface="Calibri" pitchFamily="34" charset="0"/>
            </a:endParaRPr>
          </a:p>
        </p:txBody>
      </p:sp>
      <p:sp>
        <p:nvSpPr>
          <p:cNvPr id="73" name="Rounded Rectangle 72"/>
          <p:cNvSpPr/>
          <p:nvPr/>
        </p:nvSpPr>
        <p:spPr>
          <a:xfrm>
            <a:off x="1445326" y="3075228"/>
            <a:ext cx="3780000" cy="360000"/>
          </a:xfrm>
          <a:prstGeom prst="roundRect">
            <a:avLst/>
          </a:prstGeom>
          <a:solidFill>
            <a:srgbClr val="FFFFCC"/>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smtClean="0">
                <a:solidFill>
                  <a:srgbClr val="0000CC"/>
                </a:solidFill>
                <a:latin typeface="Calibri" pitchFamily="34" charset="0"/>
              </a:rPr>
              <a:t>Social Security Funds</a:t>
            </a:r>
            <a:endParaRPr lang="en-US" sz="1600" b="1" dirty="0">
              <a:solidFill>
                <a:srgbClr val="0000CC"/>
              </a:solidFill>
              <a:latin typeface="Calibri" pitchFamily="34" charset="0"/>
            </a:endParaRPr>
          </a:p>
        </p:txBody>
      </p:sp>
      <p:sp>
        <p:nvSpPr>
          <p:cNvPr id="74" name="Rounded Rectangle 73"/>
          <p:cNvSpPr/>
          <p:nvPr/>
        </p:nvSpPr>
        <p:spPr>
          <a:xfrm>
            <a:off x="1120363" y="1389665"/>
            <a:ext cx="4176000" cy="2124000"/>
          </a:xfrm>
          <a:prstGeom prst="roundRect">
            <a:avLst>
              <a:gd name="adj" fmla="val 2956"/>
            </a:avLst>
          </a:prstGeom>
          <a:noFill/>
          <a:ln w="63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lIns="0" tIns="72000" rIns="0" bIns="0" rtlCol="0" anchor="t"/>
          <a:lstStyle/>
          <a:p>
            <a:pPr algn="r"/>
            <a:r>
              <a:rPr lang="en-US" sz="1600" b="1" dirty="0" smtClean="0">
                <a:solidFill>
                  <a:srgbClr val="00B050"/>
                </a:solidFill>
                <a:latin typeface="Calibri" pitchFamily="34" charset="0"/>
              </a:rPr>
              <a:t>Central Government</a:t>
            </a:r>
            <a:endParaRPr lang="en-US" sz="1600" b="1" dirty="0">
              <a:solidFill>
                <a:srgbClr val="00B050"/>
              </a:solidFill>
              <a:latin typeface="Calibri" pitchFamily="34" charset="0"/>
            </a:endParaRPr>
          </a:p>
        </p:txBody>
      </p:sp>
      <p:sp>
        <p:nvSpPr>
          <p:cNvPr id="75" name="Rounded Rectangle 74"/>
          <p:cNvSpPr/>
          <p:nvPr/>
        </p:nvSpPr>
        <p:spPr>
          <a:xfrm>
            <a:off x="215733" y="1211532"/>
            <a:ext cx="5256000" cy="4896000"/>
          </a:xfrm>
          <a:prstGeom prst="roundRect">
            <a:avLst>
              <a:gd name="adj" fmla="val 1456"/>
            </a:avLst>
          </a:prstGeom>
          <a:noFill/>
          <a:ln w="63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lIns="0" tIns="72000" rIns="0" bIns="0" rtlCol="0" anchor="t"/>
          <a:lstStyle/>
          <a:p>
            <a:pPr algn="r"/>
            <a:r>
              <a:rPr lang="en-US" sz="2000" b="1" dirty="0" smtClean="0">
                <a:solidFill>
                  <a:srgbClr val="0000CC"/>
                </a:solidFill>
                <a:latin typeface="Calibri" pitchFamily="34" charset="0"/>
              </a:rPr>
              <a:t>Public Sector </a:t>
            </a:r>
            <a:r>
              <a:rPr lang="en-US" baseline="30000" dirty="0" smtClean="0">
                <a:solidFill>
                  <a:srgbClr val="0000CC"/>
                </a:solidFill>
                <a:latin typeface="Calibri" pitchFamily="34" charset="0"/>
              </a:rPr>
              <a:t>*</a:t>
            </a:r>
            <a:endParaRPr lang="en-US" baseline="30000" dirty="0">
              <a:solidFill>
                <a:srgbClr val="0000CC"/>
              </a:solidFill>
              <a:latin typeface="Calibri" pitchFamily="34" charset="0"/>
            </a:endParaRPr>
          </a:p>
        </p:txBody>
      </p:sp>
      <p:sp>
        <p:nvSpPr>
          <p:cNvPr id="76" name="Rounded Rectangle 75"/>
          <p:cNvSpPr/>
          <p:nvPr/>
        </p:nvSpPr>
        <p:spPr>
          <a:xfrm>
            <a:off x="821499" y="1328307"/>
            <a:ext cx="4536000" cy="3384000"/>
          </a:xfrm>
          <a:prstGeom prst="roundRect">
            <a:avLst>
              <a:gd name="adj" fmla="val 1456"/>
            </a:avLst>
          </a:prstGeom>
          <a:noFill/>
          <a:ln w="63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lIns="0" tIns="108000" rIns="0" bIns="0" rtlCol="0" anchor="t"/>
          <a:lstStyle/>
          <a:p>
            <a:pPr algn="r"/>
            <a:r>
              <a:rPr lang="en-US" sz="1600" b="1" dirty="0" smtClean="0">
                <a:solidFill>
                  <a:srgbClr val="0000FF"/>
                </a:solidFill>
                <a:latin typeface="Calibri" pitchFamily="34" charset="0"/>
              </a:rPr>
              <a:t>General Government</a:t>
            </a:r>
            <a:endParaRPr lang="en-US" sz="1600" b="1" dirty="0">
              <a:solidFill>
                <a:srgbClr val="0000FF"/>
              </a:solidFill>
              <a:latin typeface="Calibri" pitchFamily="34" charset="0"/>
            </a:endParaRPr>
          </a:p>
        </p:txBody>
      </p:sp>
      <p:sp>
        <p:nvSpPr>
          <p:cNvPr id="77" name="Rounded Rectangle 76"/>
          <p:cNvSpPr/>
          <p:nvPr/>
        </p:nvSpPr>
        <p:spPr>
          <a:xfrm>
            <a:off x="513116" y="1270908"/>
            <a:ext cx="4896000" cy="3996000"/>
          </a:xfrm>
          <a:prstGeom prst="roundRect">
            <a:avLst>
              <a:gd name="adj" fmla="val 1456"/>
            </a:avLst>
          </a:prstGeom>
          <a:noFill/>
          <a:ln w="63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lIns="0" tIns="144000" rIns="0" bIns="0" rtlCol="0" anchor="t"/>
          <a:lstStyle/>
          <a:p>
            <a:pPr algn="r"/>
            <a:r>
              <a:rPr lang="en-US" sz="1600" b="1" dirty="0" smtClean="0">
                <a:solidFill>
                  <a:srgbClr val="C00000"/>
                </a:solidFill>
                <a:latin typeface="Calibri" pitchFamily="34" charset="0"/>
              </a:rPr>
              <a:t>Nonfinancial Public Sector</a:t>
            </a:r>
            <a:endParaRPr lang="en-US" sz="1600" b="1" dirty="0">
              <a:solidFill>
                <a:srgbClr val="C00000"/>
              </a:solidFill>
              <a:latin typeface="Calibri" pitchFamily="34" charset="0"/>
            </a:endParaRPr>
          </a:p>
        </p:txBody>
      </p:sp>
      <p:sp>
        <p:nvSpPr>
          <p:cNvPr id="78" name="Oval 77"/>
          <p:cNvSpPr/>
          <p:nvPr/>
        </p:nvSpPr>
        <p:spPr>
          <a:xfrm>
            <a:off x="6457949" y="3409950"/>
            <a:ext cx="2520000" cy="720000"/>
          </a:xfrm>
          <a:prstGeom prst="ellipse">
            <a:avLst/>
          </a:prstGeom>
          <a:noFill/>
          <a:ln w="19050">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itchFamily="34" charset="0"/>
            </a:endParaRPr>
          </a:p>
        </p:txBody>
      </p:sp>
      <p:sp>
        <p:nvSpPr>
          <p:cNvPr id="79" name="TextBox 78"/>
          <p:cNvSpPr txBox="1"/>
          <p:nvPr/>
        </p:nvSpPr>
        <p:spPr>
          <a:xfrm>
            <a:off x="6551815" y="4361447"/>
            <a:ext cx="2350323" cy="584775"/>
          </a:xfrm>
          <a:prstGeom prst="rect">
            <a:avLst/>
          </a:prstGeom>
          <a:noFill/>
        </p:spPr>
        <p:txBody>
          <a:bodyPr wrap="none" lIns="0" tIns="0" rIns="0" bIns="0" rtlCol="0">
            <a:spAutoFit/>
          </a:bodyPr>
          <a:lstStyle/>
          <a:p>
            <a:pPr algn="ctr"/>
            <a:r>
              <a:rPr lang="en-US" sz="2000" b="1" dirty="0" smtClean="0">
                <a:solidFill>
                  <a:srgbClr val="C00000"/>
                </a:solidFill>
                <a:latin typeface="Calibri" pitchFamily="34" charset="0"/>
              </a:rPr>
              <a:t>Distributed Databases</a:t>
            </a:r>
          </a:p>
          <a:p>
            <a:pPr algn="ctr"/>
            <a:r>
              <a:rPr lang="en-US" sz="1800" b="1" dirty="0" smtClean="0">
                <a:solidFill>
                  <a:schemeClr val="accent2">
                    <a:lumMod val="60000"/>
                    <a:lumOff val="40000"/>
                  </a:schemeClr>
                </a:solidFill>
                <a:latin typeface="Calibri" pitchFamily="34" charset="0"/>
              </a:rPr>
              <a:t>other public entities</a:t>
            </a:r>
            <a:endParaRPr lang="en-US" sz="1800" b="1" dirty="0">
              <a:solidFill>
                <a:schemeClr val="accent2">
                  <a:lumMod val="60000"/>
                  <a:lumOff val="40000"/>
                </a:schemeClr>
              </a:solidFill>
              <a:latin typeface="Calibri" pitchFamily="34" charset="0"/>
            </a:endParaRPr>
          </a:p>
        </p:txBody>
      </p:sp>
      <p:sp>
        <p:nvSpPr>
          <p:cNvPr id="80" name="Flowchart: Magnetic Disk 79"/>
          <p:cNvSpPr/>
          <p:nvPr/>
        </p:nvSpPr>
        <p:spPr>
          <a:xfrm>
            <a:off x="6637949" y="1558265"/>
            <a:ext cx="2160000" cy="1620000"/>
          </a:xfrm>
          <a:prstGeom prst="flowChartMagneticDisk">
            <a:avLst/>
          </a:prstGeom>
          <a:solidFill>
            <a:srgbClr val="CCFFFF"/>
          </a:solidFill>
          <a:ln w="9525">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itchFamily="34" charset="0"/>
            </a:endParaRPr>
          </a:p>
        </p:txBody>
      </p:sp>
      <p:grpSp>
        <p:nvGrpSpPr>
          <p:cNvPr id="81" name="Group 80"/>
          <p:cNvGrpSpPr/>
          <p:nvPr/>
        </p:nvGrpSpPr>
        <p:grpSpPr>
          <a:xfrm>
            <a:off x="6580799" y="5047166"/>
            <a:ext cx="2264775" cy="832050"/>
            <a:chOff x="6580799" y="5047166"/>
            <a:chExt cx="2264775" cy="832050"/>
          </a:xfrm>
        </p:grpSpPr>
        <p:sp>
          <p:nvSpPr>
            <p:cNvPr id="82" name="Flowchart: Magnetic Disk 81"/>
            <p:cNvSpPr/>
            <p:nvPr/>
          </p:nvSpPr>
          <p:spPr>
            <a:xfrm>
              <a:off x="7849049" y="5047166"/>
              <a:ext cx="576000" cy="432000"/>
            </a:xfrm>
            <a:prstGeom prst="flowChartMagneticDisk">
              <a:avLst/>
            </a:prstGeom>
            <a:solidFill>
              <a:srgbClr val="CCFFFF"/>
            </a:solidFill>
            <a:ln w="95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itchFamily="34" charset="0"/>
              </a:endParaRPr>
            </a:p>
          </p:txBody>
        </p:sp>
        <p:sp>
          <p:nvSpPr>
            <p:cNvPr id="83" name="Flowchart: Magnetic Disk 82"/>
            <p:cNvSpPr/>
            <p:nvPr/>
          </p:nvSpPr>
          <p:spPr>
            <a:xfrm>
              <a:off x="6999899" y="5047166"/>
              <a:ext cx="576000" cy="432000"/>
            </a:xfrm>
            <a:prstGeom prst="flowChartMagneticDisk">
              <a:avLst/>
            </a:prstGeom>
            <a:solidFill>
              <a:srgbClr val="CCFFFF"/>
            </a:solidFill>
            <a:ln w="95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itchFamily="34" charset="0"/>
              </a:endParaRPr>
            </a:p>
          </p:txBody>
        </p:sp>
        <p:sp>
          <p:nvSpPr>
            <p:cNvPr id="84" name="Flowchart: Magnetic Disk 83"/>
            <p:cNvSpPr/>
            <p:nvPr/>
          </p:nvSpPr>
          <p:spPr>
            <a:xfrm>
              <a:off x="6580799" y="5228141"/>
              <a:ext cx="576000" cy="432000"/>
            </a:xfrm>
            <a:prstGeom prst="flowChartMagneticDisk">
              <a:avLst/>
            </a:prstGeom>
            <a:solidFill>
              <a:srgbClr val="CCFFFF"/>
            </a:solidFill>
            <a:ln w="95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itchFamily="34" charset="0"/>
              </a:endParaRPr>
            </a:p>
          </p:txBody>
        </p:sp>
        <p:sp>
          <p:nvSpPr>
            <p:cNvPr id="85" name="Flowchart: Magnetic Disk 84"/>
            <p:cNvSpPr/>
            <p:nvPr/>
          </p:nvSpPr>
          <p:spPr>
            <a:xfrm>
              <a:off x="8269574" y="5228141"/>
              <a:ext cx="576000" cy="432000"/>
            </a:xfrm>
            <a:prstGeom prst="flowChartMagneticDisk">
              <a:avLst/>
            </a:prstGeom>
            <a:solidFill>
              <a:srgbClr val="CCFFFF"/>
            </a:solidFill>
            <a:ln w="95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itchFamily="34" charset="0"/>
              </a:endParaRPr>
            </a:p>
          </p:txBody>
        </p:sp>
        <p:sp>
          <p:nvSpPr>
            <p:cNvPr id="86" name="Flowchart: Magnetic Disk 85"/>
            <p:cNvSpPr/>
            <p:nvPr/>
          </p:nvSpPr>
          <p:spPr>
            <a:xfrm>
              <a:off x="7925249" y="5447216"/>
              <a:ext cx="576000" cy="432000"/>
            </a:xfrm>
            <a:prstGeom prst="flowChartMagneticDisk">
              <a:avLst/>
            </a:prstGeom>
            <a:solidFill>
              <a:srgbClr val="CCFFFF"/>
            </a:solidFill>
            <a:ln w="95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itchFamily="34" charset="0"/>
              </a:endParaRPr>
            </a:p>
          </p:txBody>
        </p:sp>
        <p:sp>
          <p:nvSpPr>
            <p:cNvPr id="87" name="Flowchart: Magnetic Disk 86"/>
            <p:cNvSpPr/>
            <p:nvPr/>
          </p:nvSpPr>
          <p:spPr>
            <a:xfrm>
              <a:off x="6942749" y="5447216"/>
              <a:ext cx="576000" cy="432000"/>
            </a:xfrm>
            <a:prstGeom prst="flowChartMagneticDisk">
              <a:avLst/>
            </a:prstGeom>
            <a:solidFill>
              <a:srgbClr val="CCFFFF"/>
            </a:solidFill>
            <a:ln w="95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itchFamily="34" charset="0"/>
              </a:endParaRPr>
            </a:p>
          </p:txBody>
        </p:sp>
      </p:grpSp>
      <p:cxnSp>
        <p:nvCxnSpPr>
          <p:cNvPr id="88" name="Straight Arrow Connector 87"/>
          <p:cNvCxnSpPr/>
          <p:nvPr/>
        </p:nvCxnSpPr>
        <p:spPr>
          <a:xfrm rot="16200000" flipH="1">
            <a:off x="8421899" y="3559611"/>
            <a:ext cx="396000" cy="0"/>
          </a:xfrm>
          <a:prstGeom prst="straightConnector1">
            <a:avLst/>
          </a:prstGeom>
          <a:ln w="28575">
            <a:solidFill>
              <a:srgbClr val="C00000"/>
            </a:solidFill>
            <a:headEnd type="triangle" w="lg" len="med"/>
            <a:tailEnd type="none" w="med" len="med"/>
          </a:ln>
        </p:spPr>
        <p:style>
          <a:lnRef idx="1">
            <a:schemeClr val="accent1"/>
          </a:lnRef>
          <a:fillRef idx="0">
            <a:schemeClr val="accent1"/>
          </a:fillRef>
          <a:effectRef idx="0">
            <a:schemeClr val="accent1"/>
          </a:effectRef>
          <a:fontRef idx="minor">
            <a:schemeClr val="tx1"/>
          </a:fontRef>
        </p:style>
      </p:cxnSp>
      <p:sp>
        <p:nvSpPr>
          <p:cNvPr id="89" name="Rounded Rectangle 88"/>
          <p:cNvSpPr/>
          <p:nvPr/>
        </p:nvSpPr>
        <p:spPr>
          <a:xfrm>
            <a:off x="7284674" y="3661950"/>
            <a:ext cx="864000" cy="216000"/>
          </a:xfrm>
          <a:prstGeom prst="round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400" b="1" dirty="0" smtClean="0">
                <a:solidFill>
                  <a:srgbClr val="0000CC"/>
                </a:solidFill>
                <a:latin typeface="Calibri" pitchFamily="34" charset="0"/>
              </a:rPr>
              <a:t>Interfaces</a:t>
            </a:r>
          </a:p>
        </p:txBody>
      </p:sp>
      <p:sp>
        <p:nvSpPr>
          <p:cNvPr id="90" name="TextBox 89"/>
          <p:cNvSpPr txBox="1"/>
          <p:nvPr/>
        </p:nvSpPr>
        <p:spPr>
          <a:xfrm>
            <a:off x="6817949" y="2147547"/>
            <a:ext cx="1800000" cy="892552"/>
          </a:xfrm>
          <a:prstGeom prst="rect">
            <a:avLst/>
          </a:prstGeom>
          <a:noFill/>
        </p:spPr>
        <p:txBody>
          <a:bodyPr wrap="square" lIns="0" tIns="0" rIns="0" bIns="0" rtlCol="0">
            <a:spAutoFit/>
          </a:bodyPr>
          <a:lstStyle/>
          <a:p>
            <a:pPr algn="ctr"/>
            <a:r>
              <a:rPr lang="en-US" sz="2000" b="1" dirty="0" smtClean="0">
                <a:solidFill>
                  <a:srgbClr val="0000FF"/>
                </a:solidFill>
                <a:latin typeface="Calibri" pitchFamily="34" charset="0"/>
              </a:rPr>
              <a:t>Centralized</a:t>
            </a:r>
          </a:p>
          <a:p>
            <a:pPr algn="ctr"/>
            <a:r>
              <a:rPr lang="en-US" sz="2000" b="1" dirty="0" smtClean="0">
                <a:solidFill>
                  <a:srgbClr val="0000FF"/>
                </a:solidFill>
                <a:latin typeface="Calibri" pitchFamily="34" charset="0"/>
              </a:rPr>
              <a:t>Database</a:t>
            </a:r>
          </a:p>
          <a:p>
            <a:pPr algn="ctr"/>
            <a:r>
              <a:rPr lang="en-US" sz="1800" b="1" dirty="0" err="1" smtClean="0">
                <a:solidFill>
                  <a:schemeClr val="accent2">
                    <a:lumMod val="60000"/>
                    <a:lumOff val="40000"/>
                  </a:schemeClr>
                </a:solidFill>
                <a:latin typeface="Calibri" pitchFamily="34" charset="0"/>
              </a:rPr>
              <a:t>MoF</a:t>
            </a:r>
            <a:r>
              <a:rPr lang="en-US" sz="1800" b="1" dirty="0" smtClean="0">
                <a:solidFill>
                  <a:schemeClr val="accent2">
                    <a:lumMod val="60000"/>
                    <a:lumOff val="40000"/>
                  </a:schemeClr>
                </a:solidFill>
                <a:latin typeface="Calibri" pitchFamily="34" charset="0"/>
              </a:rPr>
              <a:t> &gt; </a:t>
            </a:r>
            <a:r>
              <a:rPr lang="en-US" sz="1800" b="1" dirty="0" err="1" smtClean="0">
                <a:solidFill>
                  <a:schemeClr val="accent2">
                    <a:lumMod val="60000"/>
                    <a:lumOff val="40000"/>
                  </a:schemeClr>
                </a:solidFill>
                <a:latin typeface="Calibri" pitchFamily="34" charset="0"/>
              </a:rPr>
              <a:t>FMIS</a:t>
            </a:r>
            <a:endParaRPr lang="en-US" sz="1800" b="1" dirty="0">
              <a:solidFill>
                <a:schemeClr val="accent2">
                  <a:lumMod val="60000"/>
                  <a:lumOff val="40000"/>
                </a:schemeClr>
              </a:solidFill>
              <a:latin typeface="Calibri" pitchFamily="34" charset="0"/>
            </a:endParaRPr>
          </a:p>
        </p:txBody>
      </p:sp>
      <p:sp>
        <p:nvSpPr>
          <p:cNvPr id="91" name="Can 90"/>
          <p:cNvSpPr/>
          <p:nvPr/>
        </p:nvSpPr>
        <p:spPr>
          <a:xfrm>
            <a:off x="6457950" y="1219200"/>
            <a:ext cx="2520000" cy="4896000"/>
          </a:xfrm>
          <a:prstGeom prst="can">
            <a:avLst>
              <a:gd name="adj" fmla="val 30292"/>
            </a:avLst>
          </a:prstGeom>
          <a:noFill/>
          <a:ln w="19050">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itchFamily="34" charset="0"/>
            </a:endParaRPr>
          </a:p>
        </p:txBody>
      </p:sp>
      <p:sp>
        <p:nvSpPr>
          <p:cNvPr id="92" name="TextBox 91"/>
          <p:cNvSpPr txBox="1"/>
          <p:nvPr/>
        </p:nvSpPr>
        <p:spPr>
          <a:xfrm>
            <a:off x="57150" y="6230223"/>
            <a:ext cx="5760000" cy="153888"/>
          </a:xfrm>
          <a:prstGeom prst="rect">
            <a:avLst/>
          </a:prstGeom>
          <a:noFill/>
          <a:ln w="6350">
            <a:noFill/>
          </a:ln>
        </p:spPr>
        <p:txBody>
          <a:bodyPr wrap="square" lIns="0" tIns="0" rIns="0" bIns="0" rtlCol="0">
            <a:spAutoFit/>
          </a:bodyPr>
          <a:lstStyle/>
          <a:p>
            <a:pPr algn="ctr"/>
            <a:r>
              <a:rPr lang="en-US" sz="1000" dirty="0" smtClean="0">
                <a:solidFill>
                  <a:srgbClr val="0000CC"/>
                </a:solidFill>
                <a:latin typeface="Calibri" pitchFamily="34" charset="0"/>
              </a:rPr>
              <a:t>* Institutional structure of “Public Sector”, as defined in the IMF Government Finance Statistics 2001 Manual</a:t>
            </a:r>
            <a:endParaRPr lang="en-US" sz="1000" dirty="0">
              <a:solidFill>
                <a:srgbClr val="0000CC"/>
              </a:solidFill>
              <a:latin typeface="Calibri" pitchFamily="34" charset="0"/>
            </a:endParaRPr>
          </a:p>
        </p:txBody>
      </p:sp>
      <p:sp>
        <p:nvSpPr>
          <p:cNvPr id="93" name="Rounded Rectangle 92"/>
          <p:cNvSpPr/>
          <p:nvPr/>
        </p:nvSpPr>
        <p:spPr>
          <a:xfrm rot="16200000">
            <a:off x="3729674" y="3660748"/>
            <a:ext cx="4464000" cy="216000"/>
          </a:xfrm>
          <a:prstGeom prst="roundRect">
            <a:avLst/>
          </a:prstGeom>
          <a:solidFill>
            <a:schemeClr val="accent3">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rgbClr val="0000CC"/>
                </a:solidFill>
                <a:latin typeface="Calibri" pitchFamily="34" charset="0"/>
              </a:rPr>
              <a:t>  Budget Classification  /  Chart of Accounts</a:t>
            </a:r>
            <a:endParaRPr lang="en-US" sz="1400" b="1" dirty="0">
              <a:solidFill>
                <a:srgbClr val="0000CC"/>
              </a:solidFill>
              <a:latin typeface="Calibri" pitchFamily="34" charset="0"/>
            </a:endParaRPr>
          </a:p>
        </p:txBody>
      </p:sp>
      <p:cxnSp>
        <p:nvCxnSpPr>
          <p:cNvPr id="115" name="Straight Arrow Connector 114"/>
          <p:cNvCxnSpPr/>
          <p:nvPr/>
        </p:nvCxnSpPr>
        <p:spPr>
          <a:xfrm rot="16200000" flipH="1">
            <a:off x="7911674" y="3407211"/>
            <a:ext cx="396000" cy="0"/>
          </a:xfrm>
          <a:prstGeom prst="straightConnector1">
            <a:avLst/>
          </a:prstGeom>
          <a:ln w="28575">
            <a:solidFill>
              <a:srgbClr val="C00000"/>
            </a:solidFill>
            <a:headEnd type="triangle" w="lg" len="med"/>
            <a:tailEnd type="none" w="med" len="med"/>
          </a:ln>
        </p:spPr>
        <p:style>
          <a:lnRef idx="1">
            <a:schemeClr val="accent1"/>
          </a:lnRef>
          <a:fillRef idx="0">
            <a:schemeClr val="accent1"/>
          </a:fillRef>
          <a:effectRef idx="0">
            <a:schemeClr val="accent1"/>
          </a:effectRef>
          <a:fontRef idx="minor">
            <a:schemeClr val="tx1"/>
          </a:fontRef>
        </p:style>
      </p:cxnSp>
      <p:cxnSp>
        <p:nvCxnSpPr>
          <p:cNvPr id="116" name="Straight Arrow Connector 115"/>
          <p:cNvCxnSpPr/>
          <p:nvPr/>
        </p:nvCxnSpPr>
        <p:spPr>
          <a:xfrm rot="16200000" flipH="1">
            <a:off x="7093725" y="3407211"/>
            <a:ext cx="396000" cy="0"/>
          </a:xfrm>
          <a:prstGeom prst="straightConnector1">
            <a:avLst/>
          </a:prstGeom>
          <a:ln w="28575">
            <a:solidFill>
              <a:srgbClr val="C00000"/>
            </a:solidFill>
            <a:headEnd type="triangle" w="lg" len="med"/>
            <a:tailEnd type="none" w="med" len="med"/>
          </a:ln>
        </p:spPr>
        <p:style>
          <a:lnRef idx="1">
            <a:schemeClr val="accent1"/>
          </a:lnRef>
          <a:fillRef idx="0">
            <a:schemeClr val="accent1"/>
          </a:fillRef>
          <a:effectRef idx="0">
            <a:schemeClr val="accent1"/>
          </a:effectRef>
          <a:fontRef idx="minor">
            <a:schemeClr val="tx1"/>
          </a:fontRef>
        </p:style>
      </p:cxnSp>
      <p:cxnSp>
        <p:nvCxnSpPr>
          <p:cNvPr id="129" name="Straight Arrow Connector 128"/>
          <p:cNvCxnSpPr/>
          <p:nvPr/>
        </p:nvCxnSpPr>
        <p:spPr>
          <a:xfrm rot="16200000" flipH="1">
            <a:off x="6613236" y="3559612"/>
            <a:ext cx="396000" cy="0"/>
          </a:xfrm>
          <a:prstGeom prst="straightConnector1">
            <a:avLst/>
          </a:prstGeom>
          <a:ln w="28575">
            <a:solidFill>
              <a:srgbClr val="C00000"/>
            </a:solidFill>
            <a:headEnd type="triangle" w="lg" len="med"/>
            <a:tailEnd type="none" w="med" len="med"/>
          </a:ln>
        </p:spPr>
        <p:style>
          <a:lnRef idx="1">
            <a:schemeClr val="accent1"/>
          </a:lnRef>
          <a:fillRef idx="0">
            <a:schemeClr val="accent1"/>
          </a:fillRef>
          <a:effectRef idx="0">
            <a:schemeClr val="accent1"/>
          </a:effectRef>
          <a:fontRef idx="minor">
            <a:schemeClr val="tx1"/>
          </a:fontRef>
        </p:style>
      </p:cxnSp>
      <p:cxnSp>
        <p:nvCxnSpPr>
          <p:cNvPr id="148" name="Straight Arrow Connector 147"/>
          <p:cNvCxnSpPr/>
          <p:nvPr/>
        </p:nvCxnSpPr>
        <p:spPr>
          <a:xfrm rot="16200000" flipH="1">
            <a:off x="8045024" y="3721535"/>
            <a:ext cx="396000" cy="0"/>
          </a:xfrm>
          <a:prstGeom prst="straightConnector1">
            <a:avLst/>
          </a:prstGeom>
          <a:ln w="28575">
            <a:solidFill>
              <a:srgbClr val="C00000"/>
            </a:solidFill>
            <a:headEnd type="triangle" w="lg" len="med"/>
            <a:tailEnd type="none" w="med" len="med"/>
          </a:ln>
        </p:spPr>
        <p:style>
          <a:lnRef idx="1">
            <a:schemeClr val="accent1"/>
          </a:lnRef>
          <a:fillRef idx="0">
            <a:schemeClr val="accent1"/>
          </a:fillRef>
          <a:effectRef idx="0">
            <a:schemeClr val="accent1"/>
          </a:effectRef>
          <a:fontRef idx="minor">
            <a:schemeClr val="tx1"/>
          </a:fontRef>
        </p:style>
      </p:cxnSp>
      <p:cxnSp>
        <p:nvCxnSpPr>
          <p:cNvPr id="149" name="Straight Arrow Connector 148"/>
          <p:cNvCxnSpPr/>
          <p:nvPr/>
        </p:nvCxnSpPr>
        <p:spPr>
          <a:xfrm rot="16200000" flipH="1">
            <a:off x="6969900" y="3721536"/>
            <a:ext cx="396000" cy="0"/>
          </a:xfrm>
          <a:prstGeom prst="straightConnector1">
            <a:avLst/>
          </a:prstGeom>
          <a:ln w="28575">
            <a:solidFill>
              <a:srgbClr val="C00000"/>
            </a:solidFill>
            <a:headEnd type="triangle" w="lg" len="med"/>
            <a:tailEnd type="none" w="med" len="med"/>
          </a:ln>
        </p:spPr>
        <p:style>
          <a:lnRef idx="1">
            <a:schemeClr val="accent1"/>
          </a:lnRef>
          <a:fillRef idx="0">
            <a:schemeClr val="accent1"/>
          </a:fillRef>
          <a:effectRef idx="0">
            <a:schemeClr val="accent1"/>
          </a:effectRef>
          <a:fontRef idx="minor">
            <a:schemeClr val="tx1"/>
          </a:fontRef>
        </p:style>
      </p:cxnSp>
      <p:cxnSp>
        <p:nvCxnSpPr>
          <p:cNvPr id="150" name="Straight Arrow Connector 149"/>
          <p:cNvCxnSpPr/>
          <p:nvPr/>
        </p:nvCxnSpPr>
        <p:spPr>
          <a:xfrm rot="5400000" flipH="1" flipV="1">
            <a:off x="8135024" y="4213686"/>
            <a:ext cx="216000" cy="0"/>
          </a:xfrm>
          <a:prstGeom prst="straightConnector1">
            <a:avLst/>
          </a:prstGeom>
          <a:ln w="28575">
            <a:solidFill>
              <a:srgbClr val="C00000"/>
            </a:solidFill>
            <a:headEnd type="triangle" w="lg" len="med"/>
            <a:tailEnd type="none" w="med" len="med"/>
          </a:ln>
        </p:spPr>
        <p:style>
          <a:lnRef idx="1">
            <a:schemeClr val="accent1"/>
          </a:lnRef>
          <a:fillRef idx="0">
            <a:schemeClr val="accent1"/>
          </a:fillRef>
          <a:effectRef idx="0">
            <a:schemeClr val="accent1"/>
          </a:effectRef>
          <a:fontRef idx="minor">
            <a:schemeClr val="tx1"/>
          </a:fontRef>
        </p:style>
      </p:cxnSp>
      <p:cxnSp>
        <p:nvCxnSpPr>
          <p:cNvPr id="151" name="Straight Arrow Connector 150"/>
          <p:cNvCxnSpPr/>
          <p:nvPr/>
        </p:nvCxnSpPr>
        <p:spPr>
          <a:xfrm rot="5400000" flipH="1" flipV="1">
            <a:off x="8547899" y="4101486"/>
            <a:ext cx="144000" cy="0"/>
          </a:xfrm>
          <a:prstGeom prst="straightConnector1">
            <a:avLst/>
          </a:prstGeom>
          <a:ln w="28575">
            <a:solidFill>
              <a:srgbClr val="C00000"/>
            </a:solidFill>
            <a:headEnd type="triangle" w="lg" len="med"/>
            <a:tailEnd type="none" w="med" len="med"/>
          </a:ln>
        </p:spPr>
        <p:style>
          <a:lnRef idx="1">
            <a:schemeClr val="accent1"/>
          </a:lnRef>
          <a:fillRef idx="0">
            <a:schemeClr val="accent1"/>
          </a:fillRef>
          <a:effectRef idx="0">
            <a:schemeClr val="accent1"/>
          </a:effectRef>
          <a:fontRef idx="minor">
            <a:schemeClr val="tx1"/>
          </a:fontRef>
        </p:style>
      </p:cxnSp>
      <p:cxnSp>
        <p:nvCxnSpPr>
          <p:cNvPr id="152" name="Straight Arrow Connector 151"/>
          <p:cNvCxnSpPr/>
          <p:nvPr/>
        </p:nvCxnSpPr>
        <p:spPr>
          <a:xfrm rot="5400000" flipH="1" flipV="1">
            <a:off x="7059900" y="4204161"/>
            <a:ext cx="216000" cy="0"/>
          </a:xfrm>
          <a:prstGeom prst="straightConnector1">
            <a:avLst/>
          </a:prstGeom>
          <a:ln w="28575">
            <a:solidFill>
              <a:srgbClr val="C00000"/>
            </a:solidFill>
            <a:headEnd type="triangle" w="lg" len="med"/>
            <a:tailEnd type="none" w="med" len="med"/>
          </a:ln>
        </p:spPr>
        <p:style>
          <a:lnRef idx="1">
            <a:schemeClr val="accent1"/>
          </a:lnRef>
          <a:fillRef idx="0">
            <a:schemeClr val="accent1"/>
          </a:fillRef>
          <a:effectRef idx="0">
            <a:schemeClr val="accent1"/>
          </a:effectRef>
          <a:fontRef idx="minor">
            <a:schemeClr val="tx1"/>
          </a:fontRef>
        </p:style>
      </p:cxnSp>
      <p:cxnSp>
        <p:nvCxnSpPr>
          <p:cNvPr id="153" name="Straight Arrow Connector 152"/>
          <p:cNvCxnSpPr/>
          <p:nvPr/>
        </p:nvCxnSpPr>
        <p:spPr>
          <a:xfrm rot="5400000" flipH="1" flipV="1">
            <a:off x="6739236" y="4101486"/>
            <a:ext cx="144000" cy="0"/>
          </a:xfrm>
          <a:prstGeom prst="straightConnector1">
            <a:avLst/>
          </a:prstGeom>
          <a:ln w="28575">
            <a:solidFill>
              <a:srgbClr val="C00000"/>
            </a:solidFill>
            <a:headEnd type="triangle" w="lg" len="med"/>
            <a:tailEnd type="none" w="med" len="med"/>
          </a:ln>
        </p:spPr>
        <p:style>
          <a:lnRef idx="1">
            <a:schemeClr val="accent1"/>
          </a:lnRef>
          <a:fillRef idx="0">
            <a:schemeClr val="accent1"/>
          </a:fillRef>
          <a:effectRef idx="0">
            <a:schemeClr val="accent1"/>
          </a:effectRef>
          <a:fontRef idx="minor">
            <a:schemeClr val="tx1"/>
          </a:fontRef>
        </p:style>
      </p:cxnSp>
      <p:sp>
        <p:nvSpPr>
          <p:cNvPr id="154" name="Text Box 398"/>
          <p:cNvSpPr txBox="1">
            <a:spLocks noChangeArrowheads="1"/>
          </p:cNvSpPr>
          <p:nvPr/>
        </p:nvSpPr>
        <p:spPr bwMode="auto">
          <a:xfrm>
            <a:off x="428625" y="685800"/>
            <a:ext cx="8229600" cy="371475"/>
          </a:xfrm>
          <a:prstGeom prst="rect">
            <a:avLst/>
          </a:prstGeom>
          <a:noFill/>
          <a:ln w="9525">
            <a:noFill/>
            <a:miter lim="800000"/>
            <a:headEnd/>
            <a:tailEnd/>
          </a:ln>
        </p:spPr>
        <p:txBody>
          <a:bodyPr lIns="0" tIns="18288" rIns="0" bIns="0"/>
          <a:lstStyle/>
          <a:p>
            <a:pPr algn="ctr">
              <a:spcBef>
                <a:spcPts val="200"/>
              </a:spcBef>
              <a:spcAft>
                <a:spcPts val="1000"/>
              </a:spcAft>
            </a:pPr>
            <a:r>
              <a:rPr lang="en-US" sz="2000" b="1" dirty="0" smtClean="0">
                <a:solidFill>
                  <a:srgbClr val="C00000"/>
                </a:solidFill>
                <a:effectLst>
                  <a:glow rad="101600">
                    <a:schemeClr val="accent1">
                      <a:lumMod val="20000"/>
                      <a:lumOff val="80000"/>
                      <a:alpha val="60000"/>
                    </a:schemeClr>
                  </a:glow>
                </a:effectLst>
                <a:latin typeface="Trebuchet MS" pitchFamily="34" charset="0"/>
              </a:rPr>
              <a:t>Challenge: Scope and Source of Public Finance Data</a:t>
            </a:r>
            <a:endParaRPr lang="en-US" sz="2000" dirty="0" smtClean="0">
              <a:solidFill>
                <a:srgbClr val="C00000"/>
              </a:solidFill>
              <a:effectLst>
                <a:glow rad="101600">
                  <a:schemeClr val="accent1">
                    <a:lumMod val="20000"/>
                    <a:lumOff val="80000"/>
                    <a:alpha val="60000"/>
                  </a:schemeClr>
                </a:glow>
              </a:effectLst>
              <a:latin typeface="Trebuchet MS" pitchFamily="34"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14"/>
          <p:cNvSpPr txBox="1">
            <a:spLocks noChangeArrowheads="1"/>
          </p:cNvSpPr>
          <p:nvPr/>
        </p:nvSpPr>
        <p:spPr bwMode="auto">
          <a:xfrm>
            <a:off x="209550" y="957857"/>
            <a:ext cx="8734425" cy="4801314"/>
          </a:xfrm>
          <a:prstGeom prst="rect">
            <a:avLst/>
          </a:prstGeom>
          <a:noFill/>
          <a:ln w="9525">
            <a:noFill/>
            <a:miter lim="800000"/>
            <a:headEnd/>
            <a:tailEnd/>
          </a:ln>
        </p:spPr>
        <p:txBody>
          <a:bodyPr wrap="square">
            <a:spAutoFit/>
          </a:bodyPr>
          <a:lstStyle/>
          <a:p>
            <a:pPr marL="341313" indent="-341313" algn="ctr">
              <a:spcAft>
                <a:spcPts val="1200"/>
              </a:spcAft>
              <a:tabLst>
                <a:tab pos="1790700" algn="l"/>
              </a:tabLst>
            </a:pPr>
            <a:r>
              <a:rPr lang="en-US" sz="2800" b="1" dirty="0" smtClean="0">
                <a:solidFill>
                  <a:srgbClr val="0000FF"/>
                </a:solidFill>
                <a:effectLst>
                  <a:glow rad="139700">
                    <a:schemeClr val="accent3">
                      <a:satMod val="175000"/>
                      <a:alpha val="40000"/>
                    </a:schemeClr>
                  </a:glow>
                </a:effectLst>
                <a:latin typeface="Trebuchet MS" pitchFamily="34" charset="0"/>
              </a:rPr>
              <a:t>Using </a:t>
            </a:r>
            <a:r>
              <a:rPr lang="en-US" sz="2800" b="1" dirty="0" err="1" smtClean="0">
                <a:solidFill>
                  <a:srgbClr val="0000FF"/>
                </a:solidFill>
                <a:effectLst>
                  <a:glow rad="139700">
                    <a:schemeClr val="accent3">
                      <a:satMod val="175000"/>
                      <a:alpha val="40000"/>
                    </a:schemeClr>
                  </a:glow>
                </a:effectLst>
                <a:latin typeface="Trebuchet MS" pitchFamily="34" charset="0"/>
              </a:rPr>
              <a:t>ICT</a:t>
            </a:r>
            <a:r>
              <a:rPr lang="en-US" sz="2800" b="1" dirty="0" smtClean="0">
                <a:solidFill>
                  <a:srgbClr val="0000FF"/>
                </a:solidFill>
                <a:effectLst>
                  <a:glow rad="139700">
                    <a:schemeClr val="accent3">
                      <a:satMod val="175000"/>
                      <a:alpha val="40000"/>
                    </a:schemeClr>
                  </a:glow>
                </a:effectLst>
                <a:latin typeface="Trebuchet MS" pitchFamily="34" charset="0"/>
              </a:rPr>
              <a:t> Effectively in </a:t>
            </a:r>
            <a:r>
              <a:rPr lang="en-US" sz="2800" b="1" dirty="0" err="1" smtClean="0">
                <a:solidFill>
                  <a:srgbClr val="0000FF"/>
                </a:solidFill>
                <a:effectLst>
                  <a:glow rad="139700">
                    <a:schemeClr val="accent3">
                      <a:satMod val="175000"/>
                      <a:alpha val="40000"/>
                    </a:schemeClr>
                  </a:glow>
                </a:effectLst>
                <a:latin typeface="Trebuchet MS" pitchFamily="34" charset="0"/>
              </a:rPr>
              <a:t>FMIS</a:t>
            </a:r>
            <a:r>
              <a:rPr lang="en-US" sz="2800" b="1" dirty="0" smtClean="0">
                <a:solidFill>
                  <a:srgbClr val="0000FF"/>
                </a:solidFill>
                <a:effectLst>
                  <a:glow rad="139700">
                    <a:schemeClr val="accent3">
                      <a:satMod val="175000"/>
                      <a:alpha val="40000"/>
                    </a:schemeClr>
                  </a:glow>
                </a:effectLst>
                <a:latin typeface="Trebuchet MS" pitchFamily="34" charset="0"/>
              </a:rPr>
              <a:t> Projects</a:t>
            </a:r>
            <a:endParaRPr lang="tr-TR" sz="2800" b="1" dirty="0" smtClean="0">
              <a:solidFill>
                <a:srgbClr val="0000FF"/>
              </a:solidFill>
              <a:effectLst>
                <a:glow rad="139700">
                  <a:schemeClr val="accent3">
                    <a:satMod val="175000"/>
                    <a:alpha val="40000"/>
                  </a:schemeClr>
                </a:glow>
              </a:effectLst>
              <a:latin typeface="Trebuchet MS" pitchFamily="34" charset="0"/>
            </a:endParaRPr>
          </a:p>
          <a:p>
            <a:pPr>
              <a:spcAft>
                <a:spcPts val="1200"/>
              </a:spcAft>
            </a:pPr>
            <a:r>
              <a:rPr lang="en-US" sz="1800" b="1" dirty="0" smtClean="0">
                <a:solidFill>
                  <a:srgbClr val="0000FF"/>
                </a:solidFill>
                <a:latin typeface="Trebuchet MS" pitchFamily="34" charset="0"/>
              </a:rPr>
              <a:t>Some of the instruments that can be used in FMIS projects to improve the reliability, cost effectiveness and accountability of information systems include: </a:t>
            </a:r>
          </a:p>
          <a:p>
            <a:pPr marL="714375" indent="-352425">
              <a:spcAft>
                <a:spcPts val="1200"/>
              </a:spcAft>
              <a:buFont typeface="Wingdings 3" pitchFamily="18" charset="2"/>
              <a:buChar char=""/>
            </a:pPr>
            <a:r>
              <a:rPr lang="en-US" sz="1800" b="1" dirty="0" smtClean="0">
                <a:solidFill>
                  <a:srgbClr val="0000FF"/>
                </a:solidFill>
                <a:latin typeface="Trebuchet MS" pitchFamily="34" charset="0"/>
              </a:rPr>
              <a:t>Using Electronic Payment Systems (EPS) for all government payments</a:t>
            </a:r>
          </a:p>
          <a:p>
            <a:pPr marL="714375" indent="-352425">
              <a:spcAft>
                <a:spcPts val="1200"/>
              </a:spcAft>
              <a:buFont typeface="Wingdings 3" pitchFamily="18" charset="2"/>
              <a:buChar char=""/>
            </a:pPr>
            <a:r>
              <a:rPr lang="en-US" sz="1800" b="1" dirty="0" smtClean="0">
                <a:solidFill>
                  <a:srgbClr val="0000FF"/>
                </a:solidFill>
                <a:latin typeface="Trebuchet MS" pitchFamily="34" charset="0"/>
              </a:rPr>
              <a:t>Benefiting from digital / electronic signature for all financial transactions</a:t>
            </a:r>
          </a:p>
          <a:p>
            <a:pPr marL="714375" indent="-352425">
              <a:spcAft>
                <a:spcPts val="1200"/>
              </a:spcAft>
              <a:buFont typeface="Wingdings 3" pitchFamily="18" charset="2"/>
              <a:buChar char=""/>
            </a:pPr>
            <a:r>
              <a:rPr lang="en-US" sz="1800" b="1" dirty="0" smtClean="0">
                <a:solidFill>
                  <a:srgbClr val="0000FF"/>
                </a:solidFill>
                <a:latin typeface="Trebuchet MS" pitchFamily="34" charset="0"/>
              </a:rPr>
              <a:t>Electronic records management</a:t>
            </a:r>
          </a:p>
          <a:p>
            <a:pPr marL="714375" indent="-352425">
              <a:spcAft>
                <a:spcPts val="1200"/>
              </a:spcAft>
              <a:buFont typeface="Wingdings 3" pitchFamily="18" charset="2"/>
              <a:buChar char=""/>
            </a:pPr>
            <a:r>
              <a:rPr lang="en-US" sz="1800" b="1" dirty="0" smtClean="0">
                <a:solidFill>
                  <a:srgbClr val="0000FF"/>
                </a:solidFill>
                <a:latin typeface="Trebuchet MS" pitchFamily="34" charset="0"/>
              </a:rPr>
              <a:t>Publishing the budget execution results and performance </a:t>
            </a:r>
            <a:r>
              <a:rPr lang="en-US" sz="1800" b="1" dirty="0" smtClean="0">
                <a:solidFill>
                  <a:srgbClr val="FF0000"/>
                </a:solidFill>
                <a:latin typeface="Trebuchet MS" pitchFamily="34" charset="0"/>
              </a:rPr>
              <a:t>monthly</a:t>
            </a:r>
            <a:r>
              <a:rPr lang="en-US" sz="1800" b="1" dirty="0" smtClean="0">
                <a:solidFill>
                  <a:srgbClr val="0000FF"/>
                </a:solidFill>
                <a:latin typeface="Trebuchet MS" pitchFamily="34" charset="0"/>
              </a:rPr>
              <a:t> on the web (effective use of web portals)</a:t>
            </a:r>
          </a:p>
          <a:p>
            <a:pPr marL="714375" indent="-352425">
              <a:spcAft>
                <a:spcPts val="1200"/>
              </a:spcAft>
              <a:buFont typeface="Wingdings 3" pitchFamily="18" charset="2"/>
              <a:buChar char=""/>
            </a:pPr>
            <a:r>
              <a:rPr lang="en-US" sz="1800" b="1" dirty="0" smtClean="0">
                <a:solidFill>
                  <a:srgbClr val="0000FF"/>
                </a:solidFill>
                <a:latin typeface="Trebuchet MS" pitchFamily="34" charset="0"/>
              </a:rPr>
              <a:t>Focus on the interoperability and reusability of information systems</a:t>
            </a:r>
          </a:p>
          <a:p>
            <a:pPr marL="714375" indent="-352425">
              <a:spcAft>
                <a:spcPts val="1200"/>
              </a:spcAft>
              <a:buFont typeface="Wingdings 3" pitchFamily="18" charset="2"/>
              <a:buChar char=""/>
            </a:pPr>
            <a:r>
              <a:rPr lang="en-US" sz="1800" b="1" dirty="0" smtClean="0">
                <a:solidFill>
                  <a:srgbClr val="0000FF"/>
                </a:solidFill>
                <a:latin typeface="Trebuchet MS" pitchFamily="34" charset="0"/>
              </a:rPr>
              <a:t>FMIS development and project management based on industry standards</a:t>
            </a:r>
          </a:p>
          <a:p>
            <a:pPr marL="714375" indent="-352425">
              <a:spcAft>
                <a:spcPts val="1200"/>
              </a:spcAft>
              <a:buFont typeface="Wingdings 3" pitchFamily="18" charset="2"/>
              <a:buChar char=""/>
            </a:pPr>
            <a:r>
              <a:rPr lang="en-US" sz="1800" b="1" dirty="0" smtClean="0">
                <a:solidFill>
                  <a:srgbClr val="0000FF"/>
                </a:solidFill>
                <a:latin typeface="Trebuchet MS" pitchFamily="34" charset="0"/>
              </a:rPr>
              <a:t>Using </a:t>
            </a:r>
            <a:r>
              <a:rPr lang="en-US" sz="1800" b="1" dirty="0" smtClean="0">
                <a:solidFill>
                  <a:srgbClr val="FF0000"/>
                </a:solidFill>
                <a:latin typeface="Trebuchet MS" pitchFamily="34" charset="0"/>
              </a:rPr>
              <a:t>Free/</a:t>
            </a:r>
            <a:r>
              <a:rPr lang="en-US" sz="1800" b="1" dirty="0" err="1" smtClean="0">
                <a:solidFill>
                  <a:srgbClr val="FF0000"/>
                </a:solidFill>
                <a:latin typeface="Trebuchet MS" pitchFamily="34" charset="0"/>
              </a:rPr>
              <a:t>Libre</a:t>
            </a:r>
            <a:r>
              <a:rPr lang="en-US" sz="1800" b="1" dirty="0" smtClean="0">
                <a:solidFill>
                  <a:srgbClr val="FF0000"/>
                </a:solidFill>
                <a:latin typeface="Trebuchet MS" pitchFamily="34" charset="0"/>
              </a:rPr>
              <a:t> Open Source Software </a:t>
            </a:r>
            <a:r>
              <a:rPr lang="en-US" sz="1800" b="1" dirty="0" smtClean="0">
                <a:solidFill>
                  <a:srgbClr val="0000FF"/>
                </a:solidFill>
                <a:latin typeface="Trebuchet MS" pitchFamily="34" charset="0"/>
              </a:rPr>
              <a:t>(FLOSS) in </a:t>
            </a:r>
            <a:r>
              <a:rPr lang="en-US" sz="1800" b="1" dirty="0" err="1" smtClean="0">
                <a:solidFill>
                  <a:srgbClr val="0000FF"/>
                </a:solidFill>
                <a:latin typeface="Trebuchet MS" pitchFamily="34" charset="0"/>
              </a:rPr>
              <a:t>PFM</a:t>
            </a:r>
            <a:r>
              <a:rPr lang="en-US" sz="1800" b="1" dirty="0" smtClean="0">
                <a:solidFill>
                  <a:srgbClr val="0000FF"/>
                </a:solidFill>
                <a:latin typeface="Trebuchet MS" pitchFamily="34" charset="0"/>
              </a:rPr>
              <a:t> applications</a:t>
            </a:r>
          </a:p>
        </p:txBody>
      </p:sp>
      <p:pic>
        <p:nvPicPr>
          <p:cNvPr id="8" name="Picture 7" descr="FMIS header.jpg"/>
          <p:cNvPicPr>
            <a:picLocks noChangeAspect="1"/>
          </p:cNvPicPr>
          <p:nvPr/>
        </p:nvPicPr>
        <p:blipFill>
          <a:blip r:embed="rId2" cstate="print"/>
          <a:stretch>
            <a:fillRect/>
          </a:stretch>
        </p:blipFill>
        <p:spPr>
          <a:xfrm>
            <a:off x="86425" y="95675"/>
            <a:ext cx="622079" cy="486000"/>
          </a:xfrm>
          <a:prstGeom prst="rect">
            <a:avLst/>
          </a:prstGeom>
        </p:spPr>
      </p:pic>
      <p:sp>
        <p:nvSpPr>
          <p:cNvPr id="9" name="Text Box 3"/>
          <p:cNvSpPr txBox="1">
            <a:spLocks noChangeArrowheads="1"/>
          </p:cNvSpPr>
          <p:nvPr/>
        </p:nvSpPr>
        <p:spPr bwMode="auto">
          <a:xfrm>
            <a:off x="720000" y="117475"/>
            <a:ext cx="8280000" cy="450000"/>
          </a:xfrm>
          <a:prstGeom prst="rect">
            <a:avLst/>
          </a:prstGeom>
          <a:gradFill rotWithShape="1">
            <a:gsLst>
              <a:gs pos="0">
                <a:srgbClr val="00009C"/>
              </a:gs>
              <a:gs pos="100000">
                <a:schemeClr val="bg1"/>
              </a:gs>
            </a:gsLst>
            <a:lin ang="0" scaled="1"/>
          </a:gradFill>
          <a:ln w="9525">
            <a:noFill/>
            <a:miter lim="800000"/>
            <a:headEnd/>
            <a:tailEnd/>
          </a:ln>
          <a:effectLst/>
        </p:spPr>
        <p:txBody>
          <a:bodyPr lIns="0" rIns="0" anchor="ctr"/>
          <a:lstStyle/>
          <a:p>
            <a:pPr algn="l"/>
            <a:r>
              <a:rPr lang="en-US" sz="2000" b="1" dirty="0">
                <a:solidFill>
                  <a:srgbClr val="FFFF00"/>
                </a:solidFill>
                <a:latin typeface="Trebuchet MS" pitchFamily="34" charset="0"/>
              </a:rPr>
              <a:t>  </a:t>
            </a:r>
            <a:r>
              <a:rPr lang="tr-TR" sz="2000" b="1" dirty="0">
                <a:solidFill>
                  <a:srgbClr val="FFFF00"/>
                </a:solidFill>
                <a:latin typeface="Trebuchet MS" pitchFamily="34" charset="0"/>
              </a:rPr>
              <a:t> </a:t>
            </a:r>
            <a:r>
              <a:rPr lang="en-US" sz="2000" b="1" dirty="0" err="1" smtClean="0">
                <a:solidFill>
                  <a:srgbClr val="FFFF00"/>
                </a:solidFill>
                <a:latin typeface="Trebuchet MS" pitchFamily="34" charset="0"/>
              </a:rPr>
              <a:t>FMIS</a:t>
            </a:r>
            <a:r>
              <a:rPr lang="en-US" sz="2000" b="1" dirty="0" smtClean="0">
                <a:solidFill>
                  <a:srgbClr val="FFFF00"/>
                </a:solidFill>
                <a:latin typeface="Trebuchet MS" pitchFamily="34" charset="0"/>
              </a:rPr>
              <a:t> </a:t>
            </a:r>
            <a:r>
              <a:rPr lang="en-US" sz="2000" b="1" dirty="0" err="1" smtClean="0">
                <a:solidFill>
                  <a:srgbClr val="FFFF00"/>
                </a:solidFill>
                <a:latin typeface="Trebuchet MS" pitchFamily="34" charset="0"/>
              </a:rPr>
              <a:t>ICT</a:t>
            </a:r>
            <a:r>
              <a:rPr lang="en-US" sz="2000" b="1" dirty="0" smtClean="0">
                <a:solidFill>
                  <a:srgbClr val="FFFF00"/>
                </a:solidFill>
                <a:latin typeface="Trebuchet MS" pitchFamily="34" charset="0"/>
              </a:rPr>
              <a:t> Trends</a:t>
            </a:r>
            <a:endParaRPr lang="en-US" sz="2000" b="1" dirty="0">
              <a:solidFill>
                <a:srgbClr val="FFFF00"/>
              </a:solidFill>
              <a:latin typeface="Trebuchet MS" pitchFamily="34" charset="0"/>
            </a:endParaRPr>
          </a:p>
        </p:txBody>
      </p:sp>
      <p:sp>
        <p:nvSpPr>
          <p:cNvPr id="10" name="Date Placeholder 7"/>
          <p:cNvSpPr>
            <a:spLocks noGrp="1"/>
          </p:cNvSpPr>
          <p:nvPr>
            <p:ph type="dt" sz="half" idx="10"/>
          </p:nvPr>
        </p:nvSpPr>
        <p:spPr>
          <a:xfrm>
            <a:off x="457200" y="6453360"/>
            <a:ext cx="2133600" cy="216000"/>
          </a:xfrm>
        </p:spPr>
        <p:txBody>
          <a:bodyPr/>
          <a:lstStyle/>
          <a:p>
            <a:r>
              <a:rPr lang="en-US" sz="1100" smtClean="0">
                <a:solidFill>
                  <a:srgbClr val="3333FF"/>
                </a:solidFill>
              </a:rPr>
              <a:t>March 2012</a:t>
            </a:r>
            <a:endParaRPr lang="en-US" sz="1100" dirty="0">
              <a:solidFill>
                <a:srgbClr val="3333FF"/>
              </a:solidFill>
            </a:endParaRPr>
          </a:p>
        </p:txBody>
      </p:sp>
      <p:sp>
        <p:nvSpPr>
          <p:cNvPr id="15" name="Slide Number Placeholder 8"/>
          <p:cNvSpPr>
            <a:spLocks noGrp="1"/>
          </p:cNvSpPr>
          <p:nvPr>
            <p:ph type="sldNum" sz="quarter" idx="12"/>
          </p:nvPr>
        </p:nvSpPr>
        <p:spPr>
          <a:xfrm>
            <a:off x="6553200" y="6453360"/>
            <a:ext cx="2133600" cy="216000"/>
          </a:xfrm>
        </p:spPr>
        <p:txBody>
          <a:bodyPr/>
          <a:lstStyle/>
          <a:p>
            <a:fld id="{9A1FF0DD-E9F7-431E-8070-FEA08546CC76}" type="slidenum">
              <a:rPr lang="en-US" sz="1100" smtClean="0">
                <a:solidFill>
                  <a:srgbClr val="3333FF"/>
                </a:solidFill>
              </a:rPr>
              <a:pPr/>
              <a:t>15</a:t>
            </a:fld>
            <a:endParaRPr lang="en-US" sz="1100" dirty="0">
              <a:solidFill>
                <a:srgbClr val="3333FF"/>
              </a:solidFill>
            </a:endParaRPr>
          </a:p>
        </p:txBody>
      </p:sp>
      <p:sp>
        <p:nvSpPr>
          <p:cNvPr id="16" name="Footer Placeholder 9"/>
          <p:cNvSpPr>
            <a:spLocks noGrp="1"/>
          </p:cNvSpPr>
          <p:nvPr>
            <p:ph type="ftr" sz="quarter" idx="11"/>
          </p:nvPr>
        </p:nvSpPr>
        <p:spPr>
          <a:xfrm>
            <a:off x="3124200" y="6453360"/>
            <a:ext cx="2895600" cy="216000"/>
          </a:xfrm>
        </p:spPr>
        <p:txBody>
          <a:bodyPr/>
          <a:lstStyle/>
          <a:p>
            <a:r>
              <a:rPr lang="en-US" sz="1100" smtClean="0">
                <a:solidFill>
                  <a:srgbClr val="3333FF"/>
                </a:solidFill>
              </a:rPr>
              <a:t>Trends in FMIS Development</a:t>
            </a:r>
            <a:endParaRPr lang="en-US" sz="1100" dirty="0">
              <a:solidFill>
                <a:srgbClr val="3333FF"/>
              </a:solidFill>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FMIS header.jpg"/>
          <p:cNvPicPr>
            <a:picLocks noChangeAspect="1"/>
          </p:cNvPicPr>
          <p:nvPr/>
        </p:nvPicPr>
        <p:blipFill>
          <a:blip r:embed="rId2" cstate="print"/>
          <a:stretch>
            <a:fillRect/>
          </a:stretch>
        </p:blipFill>
        <p:spPr>
          <a:xfrm>
            <a:off x="86425" y="95675"/>
            <a:ext cx="622079" cy="486000"/>
          </a:xfrm>
          <a:prstGeom prst="rect">
            <a:avLst/>
          </a:prstGeom>
        </p:spPr>
      </p:pic>
      <p:sp>
        <p:nvSpPr>
          <p:cNvPr id="9" name="Text Box 3"/>
          <p:cNvSpPr txBox="1">
            <a:spLocks noChangeArrowheads="1"/>
          </p:cNvSpPr>
          <p:nvPr/>
        </p:nvSpPr>
        <p:spPr bwMode="auto">
          <a:xfrm>
            <a:off x="720000" y="117475"/>
            <a:ext cx="8280000" cy="450000"/>
          </a:xfrm>
          <a:prstGeom prst="rect">
            <a:avLst/>
          </a:prstGeom>
          <a:gradFill rotWithShape="1">
            <a:gsLst>
              <a:gs pos="0">
                <a:srgbClr val="00009C"/>
              </a:gs>
              <a:gs pos="100000">
                <a:schemeClr val="bg1"/>
              </a:gs>
            </a:gsLst>
            <a:lin ang="0" scaled="1"/>
          </a:gradFill>
          <a:ln w="9525">
            <a:noFill/>
            <a:miter lim="800000"/>
            <a:headEnd/>
            <a:tailEnd/>
          </a:ln>
          <a:effectLst/>
        </p:spPr>
        <p:txBody>
          <a:bodyPr lIns="0" rIns="0" anchor="ctr"/>
          <a:lstStyle/>
          <a:p>
            <a:pPr algn="l"/>
            <a:r>
              <a:rPr lang="en-US" sz="2000" b="1" dirty="0">
                <a:solidFill>
                  <a:srgbClr val="FFFF00"/>
                </a:solidFill>
                <a:latin typeface="Trebuchet MS" pitchFamily="34" charset="0"/>
              </a:rPr>
              <a:t>  </a:t>
            </a:r>
            <a:r>
              <a:rPr lang="tr-TR" sz="2000" b="1" dirty="0">
                <a:solidFill>
                  <a:srgbClr val="FFFF00"/>
                </a:solidFill>
                <a:latin typeface="Trebuchet MS" pitchFamily="34" charset="0"/>
              </a:rPr>
              <a:t> </a:t>
            </a:r>
            <a:r>
              <a:rPr lang="en-US" sz="2000" b="1" dirty="0" smtClean="0">
                <a:solidFill>
                  <a:srgbClr val="FFFF00"/>
                </a:solidFill>
                <a:latin typeface="Trebuchet MS" pitchFamily="34" charset="0"/>
              </a:rPr>
              <a:t>Expansion of </a:t>
            </a:r>
            <a:r>
              <a:rPr lang="en-US" sz="2000" b="1" dirty="0" err="1" smtClean="0">
                <a:solidFill>
                  <a:srgbClr val="FFFF00"/>
                </a:solidFill>
                <a:latin typeface="Trebuchet MS" pitchFamily="34" charset="0"/>
              </a:rPr>
              <a:t>FMIS</a:t>
            </a:r>
            <a:endParaRPr lang="en-US" sz="2000" b="1" dirty="0">
              <a:solidFill>
                <a:srgbClr val="FFFF00"/>
              </a:solidFill>
              <a:latin typeface="Trebuchet MS" pitchFamily="34" charset="0"/>
            </a:endParaRPr>
          </a:p>
        </p:txBody>
      </p:sp>
      <p:sp>
        <p:nvSpPr>
          <p:cNvPr id="10" name="Date Placeholder 7"/>
          <p:cNvSpPr>
            <a:spLocks noGrp="1"/>
          </p:cNvSpPr>
          <p:nvPr>
            <p:ph type="dt" sz="half" idx="10"/>
          </p:nvPr>
        </p:nvSpPr>
        <p:spPr>
          <a:xfrm>
            <a:off x="457200" y="6453360"/>
            <a:ext cx="2133600" cy="216000"/>
          </a:xfrm>
        </p:spPr>
        <p:txBody>
          <a:bodyPr/>
          <a:lstStyle/>
          <a:p>
            <a:r>
              <a:rPr lang="en-US" sz="1100" smtClean="0">
                <a:solidFill>
                  <a:srgbClr val="3333FF"/>
                </a:solidFill>
              </a:rPr>
              <a:t>March 2012</a:t>
            </a:r>
            <a:endParaRPr lang="en-US" sz="1100" dirty="0">
              <a:solidFill>
                <a:srgbClr val="3333FF"/>
              </a:solidFill>
            </a:endParaRPr>
          </a:p>
        </p:txBody>
      </p:sp>
      <p:sp>
        <p:nvSpPr>
          <p:cNvPr id="15" name="Slide Number Placeholder 8"/>
          <p:cNvSpPr>
            <a:spLocks noGrp="1"/>
          </p:cNvSpPr>
          <p:nvPr>
            <p:ph type="sldNum" sz="quarter" idx="12"/>
          </p:nvPr>
        </p:nvSpPr>
        <p:spPr>
          <a:xfrm>
            <a:off x="6553200" y="6453360"/>
            <a:ext cx="2133600" cy="216000"/>
          </a:xfrm>
        </p:spPr>
        <p:txBody>
          <a:bodyPr/>
          <a:lstStyle/>
          <a:p>
            <a:fld id="{9A1FF0DD-E9F7-431E-8070-FEA08546CC76}" type="slidenum">
              <a:rPr lang="en-US" sz="1100" smtClean="0">
                <a:solidFill>
                  <a:srgbClr val="3333FF"/>
                </a:solidFill>
              </a:rPr>
              <a:pPr/>
              <a:t>16</a:t>
            </a:fld>
            <a:endParaRPr lang="en-US" sz="1100" dirty="0">
              <a:solidFill>
                <a:srgbClr val="3333FF"/>
              </a:solidFill>
            </a:endParaRPr>
          </a:p>
        </p:txBody>
      </p:sp>
      <p:sp>
        <p:nvSpPr>
          <p:cNvPr id="16" name="Footer Placeholder 9"/>
          <p:cNvSpPr>
            <a:spLocks noGrp="1"/>
          </p:cNvSpPr>
          <p:nvPr>
            <p:ph type="ftr" sz="quarter" idx="11"/>
          </p:nvPr>
        </p:nvSpPr>
        <p:spPr>
          <a:xfrm>
            <a:off x="3124200" y="6453360"/>
            <a:ext cx="2895600" cy="216000"/>
          </a:xfrm>
        </p:spPr>
        <p:txBody>
          <a:bodyPr/>
          <a:lstStyle/>
          <a:p>
            <a:r>
              <a:rPr lang="en-US" sz="1100" smtClean="0">
                <a:solidFill>
                  <a:srgbClr val="3333FF"/>
                </a:solidFill>
              </a:rPr>
              <a:t>Trends in FMIS Development</a:t>
            </a:r>
            <a:endParaRPr lang="en-US" sz="1100" dirty="0">
              <a:solidFill>
                <a:srgbClr val="3333FF"/>
              </a:solidFill>
            </a:endParaRPr>
          </a:p>
        </p:txBody>
      </p:sp>
      <p:sp>
        <p:nvSpPr>
          <p:cNvPr id="7" name="Text Box 14"/>
          <p:cNvSpPr txBox="1">
            <a:spLocks noChangeArrowheads="1"/>
          </p:cNvSpPr>
          <p:nvPr/>
        </p:nvSpPr>
        <p:spPr bwMode="auto">
          <a:xfrm>
            <a:off x="195741" y="598952"/>
            <a:ext cx="8788771" cy="6070893"/>
          </a:xfrm>
          <a:prstGeom prst="rect">
            <a:avLst/>
          </a:prstGeom>
          <a:noFill/>
          <a:ln w="9525">
            <a:noFill/>
            <a:miter lim="800000"/>
            <a:headEnd/>
            <a:tailEnd/>
          </a:ln>
        </p:spPr>
        <p:txBody>
          <a:bodyPr wrap="square">
            <a:spAutoFit/>
          </a:bodyPr>
          <a:lstStyle/>
          <a:p>
            <a:pPr marL="341313" indent="-341313" algn="ctr">
              <a:spcAft>
                <a:spcPts val="600"/>
              </a:spcAft>
              <a:tabLst>
                <a:tab pos="1790700" algn="l"/>
              </a:tabLst>
            </a:pPr>
            <a:r>
              <a:rPr lang="en-US" sz="2800" b="1" dirty="0" smtClean="0">
                <a:solidFill>
                  <a:srgbClr val="0000FF"/>
                </a:solidFill>
                <a:effectLst>
                  <a:glow rad="139700">
                    <a:schemeClr val="accent3">
                      <a:satMod val="175000"/>
                      <a:alpha val="40000"/>
                    </a:schemeClr>
                  </a:glow>
                </a:effectLst>
                <a:latin typeface="Trebuchet MS" pitchFamily="34" charset="0"/>
              </a:rPr>
              <a:t>Support for Spending Unit Operations</a:t>
            </a:r>
            <a:endParaRPr lang="tr-TR" sz="2800" b="1" dirty="0" smtClean="0">
              <a:solidFill>
                <a:srgbClr val="0000FF"/>
              </a:solidFill>
              <a:effectLst>
                <a:glow rad="139700">
                  <a:schemeClr val="accent3">
                    <a:satMod val="175000"/>
                    <a:alpha val="40000"/>
                  </a:schemeClr>
                </a:glow>
              </a:effectLst>
              <a:latin typeface="Trebuchet MS" pitchFamily="34" charset="0"/>
            </a:endParaRPr>
          </a:p>
          <a:p>
            <a:pPr marL="361950" indent="-352425">
              <a:spcAft>
                <a:spcPts val="1200"/>
              </a:spcAft>
              <a:buFont typeface="Wingdings 3" pitchFamily="18" charset="2"/>
              <a:buChar char=""/>
            </a:pPr>
            <a:r>
              <a:rPr lang="en-US" b="1" dirty="0" smtClean="0">
                <a:solidFill>
                  <a:srgbClr val="0000FF"/>
                </a:solidFill>
                <a:latin typeface="Trebuchet MS" pitchFamily="34" charset="0"/>
              </a:rPr>
              <a:t>Spending Units (</a:t>
            </a:r>
            <a:r>
              <a:rPr lang="en-US" b="1" dirty="0" err="1" smtClean="0">
                <a:solidFill>
                  <a:srgbClr val="0000FF"/>
                </a:solidFill>
                <a:latin typeface="Trebuchet MS" pitchFamily="34" charset="0"/>
              </a:rPr>
              <a:t>SUs</a:t>
            </a:r>
            <a:r>
              <a:rPr lang="en-US" b="1" dirty="0" smtClean="0">
                <a:solidFill>
                  <a:srgbClr val="0000FF"/>
                </a:solidFill>
                <a:latin typeface="Trebuchet MS" pitchFamily="34" charset="0"/>
              </a:rPr>
              <a:t>) usually perform the following </a:t>
            </a:r>
            <a:r>
              <a:rPr lang="en-US" b="1" dirty="0" err="1" smtClean="0">
                <a:solidFill>
                  <a:srgbClr val="0000FF"/>
                </a:solidFill>
                <a:latin typeface="Trebuchet MS" pitchFamily="34" charset="0"/>
              </a:rPr>
              <a:t>PFM</a:t>
            </a:r>
            <a:r>
              <a:rPr lang="en-US" b="1" dirty="0" smtClean="0">
                <a:solidFill>
                  <a:srgbClr val="0000FF"/>
                </a:solidFill>
                <a:latin typeface="Trebuchet MS" pitchFamily="34" charset="0"/>
              </a:rPr>
              <a:t> functions, which can be supported through centralized web-based </a:t>
            </a:r>
            <a:r>
              <a:rPr lang="en-US" b="1" dirty="0" err="1" smtClean="0">
                <a:solidFill>
                  <a:srgbClr val="0000FF"/>
                </a:solidFill>
                <a:latin typeface="Trebuchet MS" pitchFamily="34" charset="0"/>
              </a:rPr>
              <a:t>FMIS</a:t>
            </a:r>
            <a:r>
              <a:rPr lang="en-US" b="1" dirty="0" smtClean="0">
                <a:solidFill>
                  <a:srgbClr val="0000FF"/>
                </a:solidFill>
                <a:latin typeface="Trebuchet MS" pitchFamily="34" charset="0"/>
              </a:rPr>
              <a:t> solutions:</a:t>
            </a:r>
          </a:p>
          <a:p>
            <a:pPr marL="712788" indent="-352425">
              <a:spcAft>
                <a:spcPts val="300"/>
              </a:spcAft>
              <a:buFont typeface="Wingdings" pitchFamily="2" charset="2"/>
              <a:buChar char="Ø"/>
            </a:pPr>
            <a:r>
              <a:rPr lang="en-US" b="1" dirty="0" smtClean="0">
                <a:solidFill>
                  <a:srgbClr val="C00000"/>
                </a:solidFill>
                <a:latin typeface="Trebuchet MS" pitchFamily="34" charset="0"/>
              </a:rPr>
              <a:t>Budget preparation</a:t>
            </a:r>
          </a:p>
          <a:p>
            <a:pPr marL="712788" indent="-352425">
              <a:spcAft>
                <a:spcPts val="300"/>
              </a:spcAft>
              <a:buFont typeface="Wingdings" pitchFamily="2" charset="2"/>
              <a:buChar char="Ø"/>
            </a:pPr>
            <a:r>
              <a:rPr lang="en-US" b="1" dirty="0" smtClean="0">
                <a:solidFill>
                  <a:srgbClr val="C00000"/>
                </a:solidFill>
                <a:latin typeface="Trebuchet MS" pitchFamily="34" charset="0"/>
              </a:rPr>
              <a:t>Budget execution</a:t>
            </a:r>
          </a:p>
          <a:p>
            <a:pPr marL="712788" indent="-352425">
              <a:spcAft>
                <a:spcPts val="300"/>
              </a:spcAft>
              <a:buFont typeface="Wingdings" pitchFamily="2" charset="2"/>
              <a:buChar char="Ø"/>
            </a:pPr>
            <a:r>
              <a:rPr lang="en-US" b="1" dirty="0" smtClean="0">
                <a:solidFill>
                  <a:srgbClr val="C00000"/>
                </a:solidFill>
                <a:latin typeface="Trebuchet MS" pitchFamily="34" charset="0"/>
              </a:rPr>
              <a:t>Accounting and reporting</a:t>
            </a:r>
          </a:p>
          <a:p>
            <a:pPr marL="712788" indent="-352425">
              <a:spcAft>
                <a:spcPts val="300"/>
              </a:spcAft>
              <a:buFont typeface="Wingdings" pitchFamily="2" charset="2"/>
              <a:buChar char="Ø"/>
            </a:pPr>
            <a:r>
              <a:rPr lang="en-US" b="1" dirty="0" smtClean="0">
                <a:solidFill>
                  <a:srgbClr val="C00000"/>
                </a:solidFill>
                <a:latin typeface="Trebuchet MS" pitchFamily="34" charset="0"/>
              </a:rPr>
              <a:t>Asset / inventory management</a:t>
            </a:r>
          </a:p>
          <a:p>
            <a:pPr marL="712788" indent="-352425">
              <a:spcAft>
                <a:spcPts val="300"/>
              </a:spcAft>
              <a:buFont typeface="Wingdings" pitchFamily="2" charset="2"/>
              <a:buChar char="Ø"/>
            </a:pPr>
            <a:r>
              <a:rPr lang="en-US" b="1" dirty="0" err="1" smtClean="0">
                <a:solidFill>
                  <a:srgbClr val="C00000"/>
                </a:solidFill>
                <a:latin typeface="Trebuchet MS" pitchFamily="34" charset="0"/>
              </a:rPr>
              <a:t>HRMIS</a:t>
            </a:r>
            <a:r>
              <a:rPr lang="en-US" b="1" dirty="0" smtClean="0">
                <a:solidFill>
                  <a:srgbClr val="C00000"/>
                </a:solidFill>
                <a:latin typeface="Trebuchet MS" pitchFamily="34" charset="0"/>
              </a:rPr>
              <a:t> / payroll</a:t>
            </a:r>
          </a:p>
          <a:p>
            <a:pPr marL="712788" indent="-352425">
              <a:spcAft>
                <a:spcPts val="300"/>
              </a:spcAft>
              <a:buFont typeface="Wingdings" pitchFamily="2" charset="2"/>
              <a:buChar char="Ø"/>
            </a:pPr>
            <a:r>
              <a:rPr lang="en-US" b="1" dirty="0" smtClean="0">
                <a:solidFill>
                  <a:srgbClr val="C00000"/>
                </a:solidFill>
                <a:latin typeface="Trebuchet MS" pitchFamily="34" charset="0"/>
              </a:rPr>
              <a:t>Procurement</a:t>
            </a:r>
          </a:p>
          <a:p>
            <a:pPr marL="712788" indent="-352425">
              <a:spcAft>
                <a:spcPts val="300"/>
              </a:spcAft>
              <a:buFont typeface="Wingdings" pitchFamily="2" charset="2"/>
              <a:buChar char="Ø"/>
            </a:pPr>
            <a:r>
              <a:rPr lang="en-US" b="1" dirty="0" smtClean="0">
                <a:solidFill>
                  <a:srgbClr val="C00000"/>
                </a:solidFill>
                <a:latin typeface="Trebuchet MS" pitchFamily="34" charset="0"/>
              </a:rPr>
              <a:t>Performance monitoring</a:t>
            </a:r>
          </a:p>
          <a:p>
            <a:pPr marL="712788" indent="-352425">
              <a:spcAft>
                <a:spcPts val="1200"/>
              </a:spcAft>
              <a:buFont typeface="Wingdings" pitchFamily="2" charset="2"/>
              <a:buChar char="Ø"/>
            </a:pPr>
            <a:r>
              <a:rPr lang="en-US" b="1" dirty="0" smtClean="0">
                <a:solidFill>
                  <a:srgbClr val="C00000"/>
                </a:solidFill>
                <a:latin typeface="Trebuchet MS" pitchFamily="34" charset="0"/>
              </a:rPr>
              <a:t>Other sector specific operations</a:t>
            </a:r>
          </a:p>
          <a:p>
            <a:pPr marL="361950" indent="-352425">
              <a:spcAft>
                <a:spcPts val="600"/>
              </a:spcAft>
              <a:buFont typeface="Wingdings 3" pitchFamily="18" charset="2"/>
              <a:buChar char=""/>
            </a:pPr>
            <a:r>
              <a:rPr lang="en-US" b="1" dirty="0" smtClean="0">
                <a:solidFill>
                  <a:srgbClr val="0000FF"/>
                </a:solidFill>
                <a:latin typeface="Trebuchet MS" pitchFamily="34" charset="0"/>
              </a:rPr>
              <a:t>There are two common ways to support SU operations through a centralized web-based </a:t>
            </a:r>
            <a:r>
              <a:rPr lang="en-US" b="1" dirty="0" err="1" smtClean="0">
                <a:solidFill>
                  <a:srgbClr val="0000FF"/>
                </a:solidFill>
                <a:latin typeface="Trebuchet MS" pitchFamily="34" charset="0"/>
              </a:rPr>
              <a:t>FMIS</a:t>
            </a:r>
            <a:r>
              <a:rPr lang="en-US" b="1" dirty="0" smtClean="0">
                <a:solidFill>
                  <a:srgbClr val="0000FF"/>
                </a:solidFill>
                <a:latin typeface="Trebuchet MS" pitchFamily="34" charset="0"/>
              </a:rPr>
              <a:t> solution:</a:t>
            </a:r>
          </a:p>
          <a:p>
            <a:pPr marL="712788" indent="-352425">
              <a:spcAft>
                <a:spcPts val="300"/>
              </a:spcAft>
              <a:buFont typeface="Wingdings" pitchFamily="2" charset="2"/>
              <a:buChar char="Ø"/>
            </a:pPr>
            <a:r>
              <a:rPr lang="en-US" b="1" dirty="0" smtClean="0">
                <a:solidFill>
                  <a:srgbClr val="C00000"/>
                </a:solidFill>
                <a:latin typeface="Trebuchet MS" pitchFamily="34" charset="0"/>
              </a:rPr>
              <a:t>Web portal access (secure connection via Internet or intranet)</a:t>
            </a:r>
          </a:p>
          <a:p>
            <a:pPr marL="712788" indent="-352425">
              <a:spcAft>
                <a:spcPts val="1200"/>
              </a:spcAft>
              <a:buFont typeface="Wingdings" pitchFamily="2" charset="2"/>
              <a:buChar char="Ø"/>
            </a:pPr>
            <a:r>
              <a:rPr lang="en-US" b="1" dirty="0" smtClean="0">
                <a:solidFill>
                  <a:srgbClr val="C00000"/>
                </a:solidFill>
                <a:latin typeface="Trebuchet MS" pitchFamily="34" charset="0"/>
              </a:rPr>
              <a:t>Direct access (through secure intranet)    </a:t>
            </a:r>
            <a:r>
              <a:rPr lang="en-US" b="1" dirty="0" smtClean="0">
                <a:solidFill>
                  <a:schemeClr val="tx2">
                    <a:lumMod val="60000"/>
                    <a:lumOff val="40000"/>
                  </a:schemeClr>
                </a:solidFill>
                <a:latin typeface="Trebuchet MS" pitchFamily="34" charset="0"/>
              </a:rPr>
              <a:t>&lt;&lt;&lt; costly and more difficult</a:t>
            </a:r>
          </a:p>
          <a:p>
            <a:pPr marL="361950" indent="-352425">
              <a:spcAft>
                <a:spcPts val="1200"/>
              </a:spcAft>
              <a:buFont typeface="Wingdings 3" pitchFamily="18" charset="2"/>
              <a:buChar char=""/>
            </a:pPr>
            <a:r>
              <a:rPr lang="en-US" b="1" dirty="0" smtClean="0">
                <a:solidFill>
                  <a:srgbClr val="0000FF"/>
                </a:solidFill>
                <a:latin typeface="Trebuchet MS" pitchFamily="34" charset="0"/>
              </a:rPr>
              <a:t>Web portals can also be used to facilitate the communication between the </a:t>
            </a:r>
            <a:r>
              <a:rPr lang="en-US" b="1" dirty="0" err="1" smtClean="0">
                <a:solidFill>
                  <a:srgbClr val="0000FF"/>
                </a:solidFill>
                <a:latin typeface="Trebuchet MS" pitchFamily="34" charset="0"/>
              </a:rPr>
              <a:t>SUs</a:t>
            </a:r>
            <a:r>
              <a:rPr lang="en-US" b="1" dirty="0" smtClean="0">
                <a:solidFill>
                  <a:srgbClr val="0000FF"/>
                </a:solidFill>
                <a:latin typeface="Trebuchet MS" pitchFamily="34" charset="0"/>
              </a:rPr>
              <a:t> and the line ministries/agencies they are subordinated.</a:t>
            </a:r>
          </a:p>
        </p:txBody>
      </p:sp>
      <p:grpSp>
        <p:nvGrpSpPr>
          <p:cNvPr id="2" name="Group 10"/>
          <p:cNvGrpSpPr/>
          <p:nvPr/>
        </p:nvGrpSpPr>
        <p:grpSpPr>
          <a:xfrm>
            <a:off x="4747438" y="2146005"/>
            <a:ext cx="4003158" cy="2075121"/>
            <a:chOff x="4747438" y="2146005"/>
            <a:chExt cx="4003158" cy="2075121"/>
          </a:xfrm>
        </p:grpSpPr>
        <p:sp>
          <p:nvSpPr>
            <p:cNvPr id="12" name="TextBox 11"/>
            <p:cNvSpPr txBox="1"/>
            <p:nvPr/>
          </p:nvSpPr>
          <p:spPr>
            <a:xfrm>
              <a:off x="4965404" y="2371059"/>
              <a:ext cx="3678865" cy="1569660"/>
            </a:xfrm>
            <a:prstGeom prst="rect">
              <a:avLst/>
            </a:prstGeom>
            <a:noFill/>
          </p:spPr>
          <p:txBody>
            <a:bodyPr wrap="square" rtlCol="0">
              <a:spAutoFit/>
            </a:bodyPr>
            <a:lstStyle/>
            <a:p>
              <a:pPr marL="361950" indent="-276225"/>
              <a:r>
                <a:rPr lang="en-US" sz="1600" dirty="0" smtClean="0">
                  <a:latin typeface="Comic Sans MS" pitchFamily="66" charset="0"/>
                </a:rPr>
                <a:t>Modes of SU operations:</a:t>
              </a:r>
            </a:p>
            <a:p>
              <a:pPr marL="361950" indent="-276225">
                <a:buFont typeface="Arial" pitchFamily="34" charset="0"/>
                <a:buChar char="•"/>
              </a:pPr>
              <a:r>
                <a:rPr lang="en-US" sz="1600" dirty="0" smtClean="0">
                  <a:latin typeface="Comic Sans MS" pitchFamily="66" charset="0"/>
                </a:rPr>
                <a:t>Manual</a:t>
              </a:r>
            </a:p>
            <a:p>
              <a:pPr marL="361950" indent="-276225">
                <a:buFont typeface="Arial" pitchFamily="34" charset="0"/>
                <a:buChar char="•"/>
              </a:pPr>
              <a:r>
                <a:rPr lang="en-US" sz="1600" dirty="0" smtClean="0">
                  <a:latin typeface="Comic Sans MS" pitchFamily="66" charset="0"/>
                </a:rPr>
                <a:t>Separate software solutions</a:t>
              </a:r>
            </a:p>
            <a:p>
              <a:pPr marL="361950" indent="-276225">
                <a:buFont typeface="Arial" pitchFamily="34" charset="0"/>
                <a:buChar char="•"/>
              </a:pPr>
              <a:r>
                <a:rPr lang="en-US" sz="1600" dirty="0" smtClean="0">
                  <a:latin typeface="Comic Sans MS" pitchFamily="66" charset="0"/>
                </a:rPr>
                <a:t>Ministry specific applications</a:t>
              </a:r>
            </a:p>
            <a:p>
              <a:pPr marL="361950" indent="-276225">
                <a:buFont typeface="Arial" pitchFamily="34" charset="0"/>
                <a:buChar char="•"/>
              </a:pPr>
              <a:r>
                <a:rPr lang="en-US" sz="1600" dirty="0" smtClean="0">
                  <a:latin typeface="Comic Sans MS" pitchFamily="66" charset="0"/>
                </a:rPr>
                <a:t>Connection to centralized </a:t>
              </a:r>
              <a:r>
                <a:rPr lang="en-US" sz="1600" dirty="0" err="1" smtClean="0">
                  <a:latin typeface="Comic Sans MS" pitchFamily="66" charset="0"/>
                </a:rPr>
                <a:t>FMIS</a:t>
              </a:r>
              <a:endParaRPr lang="en-US" sz="1600" dirty="0" smtClean="0">
                <a:latin typeface="Comic Sans MS" pitchFamily="66" charset="0"/>
              </a:endParaRPr>
            </a:p>
            <a:p>
              <a:pPr marL="361950" indent="-276225"/>
              <a:r>
                <a:rPr lang="en-US" sz="1600" dirty="0" smtClean="0">
                  <a:latin typeface="Comic Sans MS" pitchFamily="66" charset="0"/>
                </a:rPr>
                <a:t>	(usually through a web portal)</a:t>
              </a:r>
            </a:p>
          </p:txBody>
        </p:sp>
        <p:sp>
          <p:nvSpPr>
            <p:cNvPr id="13" name="Freeform 12"/>
            <p:cNvSpPr/>
            <p:nvPr/>
          </p:nvSpPr>
          <p:spPr>
            <a:xfrm>
              <a:off x="4747438" y="2146005"/>
              <a:ext cx="4003158" cy="2075121"/>
            </a:xfrm>
            <a:custGeom>
              <a:avLst/>
              <a:gdLst>
                <a:gd name="connsiteX0" fmla="*/ 1355650 w 4003158"/>
                <a:gd name="connsiteY0" fmla="*/ 2021958 h 2075121"/>
                <a:gd name="connsiteX1" fmla="*/ 2759148 w 4003158"/>
                <a:gd name="connsiteY1" fmla="*/ 1979428 h 2075121"/>
                <a:gd name="connsiteX2" fmla="*/ 3758609 w 4003158"/>
                <a:gd name="connsiteY2" fmla="*/ 1734879 h 2075121"/>
                <a:gd name="connsiteX3" fmla="*/ 3992525 w 4003158"/>
                <a:gd name="connsiteY3" fmla="*/ 1171353 h 2075121"/>
                <a:gd name="connsiteX4" fmla="*/ 3694813 w 4003158"/>
                <a:gd name="connsiteY4" fmla="*/ 437707 h 2075121"/>
                <a:gd name="connsiteX5" fmla="*/ 2546497 w 4003158"/>
                <a:gd name="connsiteY5" fmla="*/ 65567 h 2075121"/>
                <a:gd name="connsiteX6" fmla="*/ 909083 w 4003158"/>
                <a:gd name="connsiteY6" fmla="*/ 44302 h 2075121"/>
                <a:gd name="connsiteX7" fmla="*/ 249864 w 4003158"/>
                <a:gd name="connsiteY7" fmla="*/ 310116 h 2075121"/>
                <a:gd name="connsiteX8" fmla="*/ 26581 w 4003158"/>
                <a:gd name="connsiteY8" fmla="*/ 1096925 h 2075121"/>
                <a:gd name="connsiteX9" fmla="*/ 292395 w 4003158"/>
                <a:gd name="connsiteY9" fmla="*/ 1798674 h 2075121"/>
                <a:gd name="connsiteX10" fmla="*/ 1780953 w 4003158"/>
                <a:gd name="connsiteY10" fmla="*/ 1958162 h 2075121"/>
                <a:gd name="connsiteX11" fmla="*/ 2684720 w 4003158"/>
                <a:gd name="connsiteY11" fmla="*/ 2075121 h 2075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003158" h="2075121">
                  <a:moveTo>
                    <a:pt x="1355650" y="2021958"/>
                  </a:moveTo>
                  <a:cubicBezTo>
                    <a:pt x="1857152" y="2024616"/>
                    <a:pt x="2358655" y="2027274"/>
                    <a:pt x="2759148" y="1979428"/>
                  </a:cubicBezTo>
                  <a:cubicBezTo>
                    <a:pt x="3159641" y="1931582"/>
                    <a:pt x="3553046" y="1869558"/>
                    <a:pt x="3758609" y="1734879"/>
                  </a:cubicBezTo>
                  <a:cubicBezTo>
                    <a:pt x="3964172" y="1600200"/>
                    <a:pt x="4003158" y="1387548"/>
                    <a:pt x="3992525" y="1171353"/>
                  </a:cubicBezTo>
                  <a:cubicBezTo>
                    <a:pt x="3981892" y="955158"/>
                    <a:pt x="3935818" y="622005"/>
                    <a:pt x="3694813" y="437707"/>
                  </a:cubicBezTo>
                  <a:cubicBezTo>
                    <a:pt x="3453808" y="253409"/>
                    <a:pt x="3010785" y="131135"/>
                    <a:pt x="2546497" y="65567"/>
                  </a:cubicBezTo>
                  <a:cubicBezTo>
                    <a:pt x="2082209" y="0"/>
                    <a:pt x="1291855" y="3544"/>
                    <a:pt x="909083" y="44302"/>
                  </a:cubicBezTo>
                  <a:cubicBezTo>
                    <a:pt x="526311" y="85060"/>
                    <a:pt x="396948" y="134679"/>
                    <a:pt x="249864" y="310116"/>
                  </a:cubicBezTo>
                  <a:cubicBezTo>
                    <a:pt x="102780" y="485553"/>
                    <a:pt x="19493" y="848832"/>
                    <a:pt x="26581" y="1096925"/>
                  </a:cubicBezTo>
                  <a:cubicBezTo>
                    <a:pt x="33669" y="1345018"/>
                    <a:pt x="0" y="1655135"/>
                    <a:pt x="292395" y="1798674"/>
                  </a:cubicBezTo>
                  <a:cubicBezTo>
                    <a:pt x="584790" y="1942213"/>
                    <a:pt x="1382232" y="1912088"/>
                    <a:pt x="1780953" y="1958162"/>
                  </a:cubicBezTo>
                  <a:cubicBezTo>
                    <a:pt x="2179674" y="2004237"/>
                    <a:pt x="2546497" y="2062716"/>
                    <a:pt x="2684720" y="2075121"/>
                  </a:cubicBezTo>
                </a:path>
              </a:pathLst>
            </a:custGeom>
            <a:noFill/>
            <a:ln w="28575">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FMIS header.jpg"/>
          <p:cNvPicPr>
            <a:picLocks noChangeAspect="1"/>
          </p:cNvPicPr>
          <p:nvPr/>
        </p:nvPicPr>
        <p:blipFill>
          <a:blip r:embed="rId2" cstate="print"/>
          <a:stretch>
            <a:fillRect/>
          </a:stretch>
        </p:blipFill>
        <p:spPr>
          <a:xfrm>
            <a:off x="86425" y="95675"/>
            <a:ext cx="622079" cy="486000"/>
          </a:xfrm>
          <a:prstGeom prst="rect">
            <a:avLst/>
          </a:prstGeom>
        </p:spPr>
      </p:pic>
      <p:sp>
        <p:nvSpPr>
          <p:cNvPr id="9" name="Text Box 3"/>
          <p:cNvSpPr txBox="1">
            <a:spLocks noChangeArrowheads="1"/>
          </p:cNvSpPr>
          <p:nvPr/>
        </p:nvSpPr>
        <p:spPr bwMode="auto">
          <a:xfrm>
            <a:off x="720000" y="117475"/>
            <a:ext cx="8280000" cy="450000"/>
          </a:xfrm>
          <a:prstGeom prst="rect">
            <a:avLst/>
          </a:prstGeom>
          <a:gradFill rotWithShape="1">
            <a:gsLst>
              <a:gs pos="0">
                <a:srgbClr val="00009C"/>
              </a:gs>
              <a:gs pos="100000">
                <a:schemeClr val="bg1"/>
              </a:gs>
            </a:gsLst>
            <a:lin ang="0" scaled="1"/>
          </a:gradFill>
          <a:ln w="9525">
            <a:noFill/>
            <a:miter lim="800000"/>
            <a:headEnd/>
            <a:tailEnd/>
          </a:ln>
          <a:effectLst/>
        </p:spPr>
        <p:txBody>
          <a:bodyPr lIns="0" rIns="0" anchor="ctr"/>
          <a:lstStyle/>
          <a:p>
            <a:pPr algn="l"/>
            <a:r>
              <a:rPr lang="en-US" sz="2000" b="1" dirty="0">
                <a:solidFill>
                  <a:srgbClr val="FFFF00"/>
                </a:solidFill>
                <a:latin typeface="Trebuchet MS" pitchFamily="34" charset="0"/>
              </a:rPr>
              <a:t>  </a:t>
            </a:r>
            <a:r>
              <a:rPr lang="tr-TR" sz="2000" b="1" dirty="0">
                <a:solidFill>
                  <a:srgbClr val="FFFF00"/>
                </a:solidFill>
                <a:latin typeface="Trebuchet MS" pitchFamily="34" charset="0"/>
              </a:rPr>
              <a:t> </a:t>
            </a:r>
            <a:r>
              <a:rPr lang="en-US" sz="2000" b="1" dirty="0" smtClean="0">
                <a:solidFill>
                  <a:srgbClr val="FFFF00"/>
                </a:solidFill>
                <a:latin typeface="Trebuchet MS" pitchFamily="34" charset="0"/>
              </a:rPr>
              <a:t>Web-based </a:t>
            </a:r>
            <a:r>
              <a:rPr lang="en-US" sz="2000" b="1" dirty="0" err="1" smtClean="0">
                <a:solidFill>
                  <a:srgbClr val="FFFF00"/>
                </a:solidFill>
                <a:latin typeface="Trebuchet MS" pitchFamily="34" charset="0"/>
              </a:rPr>
              <a:t>FMIS</a:t>
            </a:r>
            <a:r>
              <a:rPr lang="en-US" sz="2000" b="1" dirty="0" smtClean="0">
                <a:solidFill>
                  <a:srgbClr val="FFFF00"/>
                </a:solidFill>
                <a:latin typeface="Trebuchet MS" pitchFamily="34" charset="0"/>
              </a:rPr>
              <a:t> Solutions</a:t>
            </a:r>
            <a:endParaRPr lang="en-US" sz="2000" b="1" dirty="0">
              <a:solidFill>
                <a:srgbClr val="FFFF00"/>
              </a:solidFill>
              <a:latin typeface="Trebuchet MS" pitchFamily="34" charset="0"/>
            </a:endParaRPr>
          </a:p>
        </p:txBody>
      </p:sp>
      <p:sp>
        <p:nvSpPr>
          <p:cNvPr id="10" name="Date Placeholder 7"/>
          <p:cNvSpPr>
            <a:spLocks noGrp="1"/>
          </p:cNvSpPr>
          <p:nvPr>
            <p:ph type="dt" sz="half" idx="10"/>
          </p:nvPr>
        </p:nvSpPr>
        <p:spPr>
          <a:xfrm>
            <a:off x="457200" y="6453360"/>
            <a:ext cx="2133600" cy="216000"/>
          </a:xfrm>
        </p:spPr>
        <p:txBody>
          <a:bodyPr/>
          <a:lstStyle/>
          <a:p>
            <a:r>
              <a:rPr lang="en-US" sz="1100" smtClean="0">
                <a:solidFill>
                  <a:srgbClr val="3333FF"/>
                </a:solidFill>
              </a:rPr>
              <a:t>March 2012</a:t>
            </a:r>
            <a:endParaRPr lang="en-US" sz="1100" dirty="0">
              <a:solidFill>
                <a:srgbClr val="3333FF"/>
              </a:solidFill>
            </a:endParaRPr>
          </a:p>
        </p:txBody>
      </p:sp>
      <p:sp>
        <p:nvSpPr>
          <p:cNvPr id="15" name="Slide Number Placeholder 8"/>
          <p:cNvSpPr>
            <a:spLocks noGrp="1"/>
          </p:cNvSpPr>
          <p:nvPr>
            <p:ph type="sldNum" sz="quarter" idx="12"/>
          </p:nvPr>
        </p:nvSpPr>
        <p:spPr>
          <a:xfrm>
            <a:off x="6553200" y="6453360"/>
            <a:ext cx="2133600" cy="216000"/>
          </a:xfrm>
        </p:spPr>
        <p:txBody>
          <a:bodyPr/>
          <a:lstStyle/>
          <a:p>
            <a:fld id="{9A1FF0DD-E9F7-431E-8070-FEA08546CC76}" type="slidenum">
              <a:rPr lang="en-US" sz="1100" smtClean="0">
                <a:solidFill>
                  <a:srgbClr val="3333FF"/>
                </a:solidFill>
              </a:rPr>
              <a:pPr/>
              <a:t>17</a:t>
            </a:fld>
            <a:endParaRPr lang="en-US" sz="1100" dirty="0">
              <a:solidFill>
                <a:srgbClr val="3333FF"/>
              </a:solidFill>
            </a:endParaRPr>
          </a:p>
        </p:txBody>
      </p:sp>
      <p:sp>
        <p:nvSpPr>
          <p:cNvPr id="16" name="Footer Placeholder 9"/>
          <p:cNvSpPr>
            <a:spLocks noGrp="1"/>
          </p:cNvSpPr>
          <p:nvPr>
            <p:ph type="ftr" sz="quarter" idx="11"/>
          </p:nvPr>
        </p:nvSpPr>
        <p:spPr>
          <a:xfrm>
            <a:off x="3124200" y="6453360"/>
            <a:ext cx="2895600" cy="216000"/>
          </a:xfrm>
        </p:spPr>
        <p:txBody>
          <a:bodyPr/>
          <a:lstStyle/>
          <a:p>
            <a:r>
              <a:rPr lang="en-US" sz="1100" smtClean="0">
                <a:solidFill>
                  <a:srgbClr val="3333FF"/>
                </a:solidFill>
              </a:rPr>
              <a:t>Trends in FMIS Development</a:t>
            </a:r>
            <a:endParaRPr lang="en-US" sz="1100" dirty="0">
              <a:solidFill>
                <a:srgbClr val="3333FF"/>
              </a:solidFill>
            </a:endParaRPr>
          </a:p>
        </p:txBody>
      </p:sp>
      <p:pic>
        <p:nvPicPr>
          <p:cNvPr id="20" name="Picture 2" descr="pc2"/>
          <p:cNvPicPr>
            <a:picLocks noChangeAspect="1" noChangeArrowheads="1"/>
          </p:cNvPicPr>
          <p:nvPr/>
        </p:nvPicPr>
        <p:blipFill>
          <a:blip r:embed="rId3"/>
          <a:srcRect/>
          <a:stretch>
            <a:fillRect/>
          </a:stretch>
        </p:blipFill>
        <p:spPr bwMode="auto">
          <a:xfrm>
            <a:off x="7515225" y="2776538"/>
            <a:ext cx="942975" cy="942975"/>
          </a:xfrm>
          <a:prstGeom prst="rect">
            <a:avLst/>
          </a:prstGeom>
          <a:noFill/>
          <a:ln w="9525">
            <a:noFill/>
            <a:miter lim="800000"/>
            <a:headEnd/>
            <a:tailEnd/>
          </a:ln>
        </p:spPr>
      </p:pic>
      <p:pic>
        <p:nvPicPr>
          <p:cNvPr id="21" name="Picture 3" descr="pc2"/>
          <p:cNvPicPr>
            <a:picLocks noChangeAspect="1" noChangeArrowheads="1"/>
          </p:cNvPicPr>
          <p:nvPr/>
        </p:nvPicPr>
        <p:blipFill>
          <a:blip r:embed="rId3"/>
          <a:srcRect/>
          <a:stretch>
            <a:fillRect/>
          </a:stretch>
        </p:blipFill>
        <p:spPr bwMode="auto">
          <a:xfrm>
            <a:off x="7451725" y="4524375"/>
            <a:ext cx="942975" cy="942975"/>
          </a:xfrm>
          <a:prstGeom prst="rect">
            <a:avLst/>
          </a:prstGeom>
          <a:noFill/>
          <a:ln w="9525">
            <a:noFill/>
            <a:miter lim="800000"/>
            <a:headEnd/>
            <a:tailEnd/>
          </a:ln>
        </p:spPr>
      </p:pic>
      <p:sp>
        <p:nvSpPr>
          <p:cNvPr id="22" name="Line 4"/>
          <p:cNvSpPr>
            <a:spLocks noChangeShapeType="1"/>
          </p:cNvSpPr>
          <p:nvPr/>
        </p:nvSpPr>
        <p:spPr bwMode="auto">
          <a:xfrm flipV="1">
            <a:off x="314325" y="2220913"/>
            <a:ext cx="5849938" cy="0"/>
          </a:xfrm>
          <a:prstGeom prst="line">
            <a:avLst/>
          </a:prstGeom>
          <a:noFill/>
          <a:ln w="9525">
            <a:solidFill>
              <a:srgbClr val="FF0000"/>
            </a:solidFill>
            <a:prstDash val="lgDashDot"/>
            <a:round/>
            <a:headEnd type="triangle" w="med" len="med"/>
            <a:tailEnd type="triangle" w="med" len="med"/>
          </a:ln>
        </p:spPr>
        <p:txBody>
          <a:bodyPr/>
          <a:lstStyle/>
          <a:p>
            <a:endParaRPr lang="en-US"/>
          </a:p>
        </p:txBody>
      </p:sp>
      <p:sp>
        <p:nvSpPr>
          <p:cNvPr id="23" name="Text Box 5"/>
          <p:cNvSpPr txBox="1">
            <a:spLocks noChangeArrowheads="1"/>
          </p:cNvSpPr>
          <p:nvPr/>
        </p:nvSpPr>
        <p:spPr bwMode="auto">
          <a:xfrm>
            <a:off x="7145338" y="1868488"/>
            <a:ext cx="1111250" cy="233362"/>
          </a:xfrm>
          <a:prstGeom prst="rect">
            <a:avLst/>
          </a:prstGeom>
          <a:noFill/>
          <a:ln w="9525">
            <a:noFill/>
            <a:miter lim="800000"/>
            <a:headEnd/>
            <a:tailEnd/>
          </a:ln>
        </p:spPr>
        <p:txBody>
          <a:bodyPr lIns="0" tIns="0" rIns="0" bIns="0"/>
          <a:lstStyle/>
          <a:p>
            <a:pPr algn="ctr" eaLnBrk="0" hangingPunct="0">
              <a:buFont typeface="Symbol" pitchFamily="18" charset="2"/>
              <a:buNone/>
            </a:pPr>
            <a:r>
              <a:rPr lang="en-US" sz="1200" dirty="0">
                <a:solidFill>
                  <a:srgbClr val="0000CC"/>
                </a:solidFill>
                <a:latin typeface="Trebuchet MS" pitchFamily="34" charset="0"/>
              </a:rPr>
              <a:t>User Terminals</a:t>
            </a:r>
            <a:endParaRPr lang="tr-TR" sz="1200" dirty="0">
              <a:solidFill>
                <a:srgbClr val="0000CC"/>
              </a:solidFill>
              <a:latin typeface="Trebuchet MS" pitchFamily="34" charset="0"/>
            </a:endParaRPr>
          </a:p>
        </p:txBody>
      </p:sp>
      <p:sp>
        <p:nvSpPr>
          <p:cNvPr id="24" name="Text Box 6"/>
          <p:cNvSpPr txBox="1">
            <a:spLocks noChangeArrowheads="1"/>
          </p:cNvSpPr>
          <p:nvPr/>
        </p:nvSpPr>
        <p:spPr bwMode="auto">
          <a:xfrm>
            <a:off x="2081213" y="2114550"/>
            <a:ext cx="1155700" cy="180975"/>
          </a:xfrm>
          <a:prstGeom prst="rect">
            <a:avLst/>
          </a:prstGeom>
          <a:solidFill>
            <a:schemeClr val="bg1"/>
          </a:solidFill>
          <a:ln w="9525">
            <a:noFill/>
            <a:miter lim="800000"/>
            <a:headEnd/>
            <a:tailEnd/>
          </a:ln>
        </p:spPr>
        <p:txBody>
          <a:bodyPr lIns="18000" tIns="10800" rIns="18000" bIns="10800"/>
          <a:lstStyle/>
          <a:p>
            <a:pPr algn="ctr" eaLnBrk="0" hangingPunct="0"/>
            <a:r>
              <a:rPr lang="en-US" sz="1200" b="1">
                <a:solidFill>
                  <a:srgbClr val="0000CC"/>
                </a:solidFill>
                <a:latin typeface="Trebuchet MS" pitchFamily="34" charset="0"/>
              </a:rPr>
              <a:t>System</a:t>
            </a:r>
            <a:r>
              <a:rPr lang="tr-TR" sz="1200" b="1">
                <a:solidFill>
                  <a:srgbClr val="0000CC"/>
                </a:solidFill>
                <a:latin typeface="Trebuchet MS" pitchFamily="34" charset="0"/>
              </a:rPr>
              <a:t> Center</a:t>
            </a:r>
          </a:p>
        </p:txBody>
      </p:sp>
      <p:sp>
        <p:nvSpPr>
          <p:cNvPr id="25" name="Text Box 7"/>
          <p:cNvSpPr txBox="1">
            <a:spLocks noChangeArrowheads="1"/>
          </p:cNvSpPr>
          <p:nvPr/>
        </p:nvSpPr>
        <p:spPr bwMode="auto">
          <a:xfrm>
            <a:off x="349250" y="1868488"/>
            <a:ext cx="1168400" cy="255587"/>
          </a:xfrm>
          <a:prstGeom prst="rect">
            <a:avLst/>
          </a:prstGeom>
          <a:noFill/>
          <a:ln w="9525">
            <a:noFill/>
            <a:miter lim="800000"/>
            <a:headEnd/>
            <a:tailEnd/>
          </a:ln>
        </p:spPr>
        <p:txBody>
          <a:bodyPr lIns="0" tIns="0" rIns="0" bIns="0"/>
          <a:lstStyle/>
          <a:p>
            <a:pPr algn="ctr" eaLnBrk="0" hangingPunct="0"/>
            <a:r>
              <a:rPr lang="tr-TR" sz="1200">
                <a:solidFill>
                  <a:srgbClr val="0000CC"/>
                </a:solidFill>
                <a:latin typeface="Trebuchet MS" pitchFamily="34" charset="0"/>
              </a:rPr>
              <a:t>Database Server</a:t>
            </a:r>
          </a:p>
        </p:txBody>
      </p:sp>
      <p:sp>
        <p:nvSpPr>
          <p:cNvPr id="26" name="Text Box 8"/>
          <p:cNvSpPr txBox="1">
            <a:spLocks noChangeArrowheads="1"/>
          </p:cNvSpPr>
          <p:nvPr/>
        </p:nvSpPr>
        <p:spPr bwMode="auto">
          <a:xfrm>
            <a:off x="2560638" y="1868488"/>
            <a:ext cx="1568450" cy="254000"/>
          </a:xfrm>
          <a:prstGeom prst="rect">
            <a:avLst/>
          </a:prstGeom>
          <a:noFill/>
          <a:ln w="9525">
            <a:noFill/>
            <a:miter lim="800000"/>
            <a:headEnd/>
            <a:tailEnd/>
          </a:ln>
        </p:spPr>
        <p:txBody>
          <a:bodyPr lIns="0" tIns="0" rIns="0" bIns="0"/>
          <a:lstStyle/>
          <a:p>
            <a:pPr algn="ctr" eaLnBrk="0" hangingPunct="0"/>
            <a:r>
              <a:rPr lang="tr-TR" sz="1200">
                <a:solidFill>
                  <a:srgbClr val="0000CC"/>
                </a:solidFill>
                <a:latin typeface="Trebuchet MS" pitchFamily="34" charset="0"/>
              </a:rPr>
              <a:t>Application Servers</a:t>
            </a:r>
          </a:p>
        </p:txBody>
      </p:sp>
      <p:sp>
        <p:nvSpPr>
          <p:cNvPr id="27" name="Line 9"/>
          <p:cNvSpPr>
            <a:spLocks noChangeShapeType="1"/>
          </p:cNvSpPr>
          <p:nvPr/>
        </p:nvSpPr>
        <p:spPr bwMode="auto">
          <a:xfrm flipV="1">
            <a:off x="6280150" y="2219325"/>
            <a:ext cx="2452688" cy="0"/>
          </a:xfrm>
          <a:prstGeom prst="line">
            <a:avLst/>
          </a:prstGeom>
          <a:noFill/>
          <a:ln w="9525">
            <a:solidFill>
              <a:srgbClr val="FF0000"/>
            </a:solidFill>
            <a:prstDash val="lgDashDot"/>
            <a:round/>
            <a:headEnd type="triangle" w="med" len="med"/>
            <a:tailEnd type="triangle" w="med" len="med"/>
          </a:ln>
        </p:spPr>
        <p:txBody>
          <a:bodyPr/>
          <a:lstStyle/>
          <a:p>
            <a:endParaRPr lang="en-US"/>
          </a:p>
        </p:txBody>
      </p:sp>
      <p:sp>
        <p:nvSpPr>
          <p:cNvPr id="28" name="Text Box 10"/>
          <p:cNvSpPr txBox="1">
            <a:spLocks noChangeArrowheads="1"/>
          </p:cNvSpPr>
          <p:nvPr/>
        </p:nvSpPr>
        <p:spPr bwMode="auto">
          <a:xfrm>
            <a:off x="7243763" y="2112963"/>
            <a:ext cx="636587" cy="195262"/>
          </a:xfrm>
          <a:prstGeom prst="rect">
            <a:avLst/>
          </a:prstGeom>
          <a:solidFill>
            <a:schemeClr val="bg1"/>
          </a:solidFill>
          <a:ln w="9525">
            <a:noFill/>
            <a:miter lim="800000"/>
            <a:headEnd/>
            <a:tailEnd/>
          </a:ln>
        </p:spPr>
        <p:txBody>
          <a:bodyPr lIns="18000" tIns="10800" rIns="18000" bIns="10800"/>
          <a:lstStyle/>
          <a:p>
            <a:pPr algn="ctr" eaLnBrk="0" hangingPunct="0"/>
            <a:r>
              <a:rPr lang="en-US" sz="1200" b="1">
                <a:solidFill>
                  <a:srgbClr val="0000CC"/>
                </a:solidFill>
                <a:latin typeface="Trebuchet MS" pitchFamily="34" charset="0"/>
              </a:rPr>
              <a:t>Users</a:t>
            </a:r>
            <a:endParaRPr lang="tr-TR" sz="1200" b="1">
              <a:solidFill>
                <a:srgbClr val="0000CC"/>
              </a:solidFill>
              <a:latin typeface="Trebuchet MS" pitchFamily="34" charset="0"/>
            </a:endParaRPr>
          </a:p>
        </p:txBody>
      </p:sp>
      <p:sp>
        <p:nvSpPr>
          <p:cNvPr id="29" name="Text Box 11"/>
          <p:cNvSpPr txBox="1">
            <a:spLocks noChangeArrowheads="1"/>
          </p:cNvSpPr>
          <p:nvPr/>
        </p:nvSpPr>
        <p:spPr bwMode="auto">
          <a:xfrm>
            <a:off x="4708525" y="1868488"/>
            <a:ext cx="914400" cy="254000"/>
          </a:xfrm>
          <a:prstGeom prst="rect">
            <a:avLst/>
          </a:prstGeom>
          <a:noFill/>
          <a:ln w="9525">
            <a:noFill/>
            <a:miter lim="800000"/>
            <a:headEnd/>
            <a:tailEnd/>
          </a:ln>
        </p:spPr>
        <p:txBody>
          <a:bodyPr lIns="0" tIns="0" rIns="0" bIns="0"/>
          <a:lstStyle/>
          <a:p>
            <a:pPr algn="ctr" eaLnBrk="0" hangingPunct="0"/>
            <a:r>
              <a:rPr lang="en-US" sz="1200">
                <a:solidFill>
                  <a:srgbClr val="0000CC"/>
                </a:solidFill>
                <a:latin typeface="Trebuchet MS" pitchFamily="34" charset="0"/>
              </a:rPr>
              <a:t>Web</a:t>
            </a:r>
            <a:r>
              <a:rPr lang="tr-TR" sz="1200">
                <a:solidFill>
                  <a:srgbClr val="0000CC"/>
                </a:solidFill>
                <a:latin typeface="Trebuchet MS" pitchFamily="34" charset="0"/>
              </a:rPr>
              <a:t> Server</a:t>
            </a:r>
          </a:p>
        </p:txBody>
      </p:sp>
      <p:sp>
        <p:nvSpPr>
          <p:cNvPr id="30" name="Line 12"/>
          <p:cNvSpPr>
            <a:spLocks noChangeShapeType="1"/>
          </p:cNvSpPr>
          <p:nvPr/>
        </p:nvSpPr>
        <p:spPr bwMode="auto">
          <a:xfrm flipH="1">
            <a:off x="6478588" y="3321050"/>
            <a:ext cx="1025525" cy="900113"/>
          </a:xfrm>
          <a:prstGeom prst="line">
            <a:avLst/>
          </a:prstGeom>
          <a:noFill/>
          <a:ln w="12700">
            <a:solidFill>
              <a:srgbClr val="000099"/>
            </a:solidFill>
            <a:prstDash val="lgDash"/>
            <a:round/>
            <a:headEnd type="triangle" w="med" len="med"/>
            <a:tailEnd type="triangle" w="med" len="med"/>
          </a:ln>
        </p:spPr>
        <p:txBody>
          <a:bodyPr wrap="none" anchor="ctr"/>
          <a:lstStyle/>
          <a:p>
            <a:endParaRPr lang="en-US"/>
          </a:p>
        </p:txBody>
      </p:sp>
      <p:sp>
        <p:nvSpPr>
          <p:cNvPr id="31" name="Line 13"/>
          <p:cNvSpPr>
            <a:spLocks noChangeShapeType="1"/>
          </p:cNvSpPr>
          <p:nvPr/>
        </p:nvSpPr>
        <p:spPr bwMode="auto">
          <a:xfrm flipV="1">
            <a:off x="1279525" y="3319463"/>
            <a:ext cx="1562100" cy="0"/>
          </a:xfrm>
          <a:prstGeom prst="line">
            <a:avLst/>
          </a:prstGeom>
          <a:noFill/>
          <a:ln w="25400" cmpd="dbl">
            <a:solidFill>
              <a:srgbClr val="000099"/>
            </a:solidFill>
            <a:round/>
            <a:headEnd type="triangle" w="med" len="med"/>
            <a:tailEnd type="triangle" w="med" len="med"/>
          </a:ln>
        </p:spPr>
        <p:txBody>
          <a:bodyPr wrap="none" anchor="ctr"/>
          <a:lstStyle/>
          <a:p>
            <a:endParaRPr lang="en-US"/>
          </a:p>
        </p:txBody>
      </p:sp>
      <p:sp>
        <p:nvSpPr>
          <p:cNvPr id="32" name="Rectangle 14"/>
          <p:cNvSpPr>
            <a:spLocks noChangeArrowheads="1"/>
          </p:cNvSpPr>
          <p:nvPr/>
        </p:nvSpPr>
        <p:spPr bwMode="auto">
          <a:xfrm>
            <a:off x="2897188" y="2779713"/>
            <a:ext cx="1096962" cy="858837"/>
          </a:xfrm>
          <a:prstGeom prst="rect">
            <a:avLst/>
          </a:prstGeom>
          <a:solidFill>
            <a:srgbClr val="FFFF66"/>
          </a:solidFill>
          <a:ln w="9525">
            <a:solidFill>
              <a:schemeClr val="tx1"/>
            </a:solidFill>
            <a:miter lim="800000"/>
            <a:headEnd/>
            <a:tailEnd/>
          </a:ln>
        </p:spPr>
        <p:txBody>
          <a:bodyPr lIns="0" tIns="0" rIns="0" bIns="0" anchor="ctr"/>
          <a:lstStyle/>
          <a:p>
            <a:pPr algn="ctr"/>
            <a:r>
              <a:rPr lang="en-US" sz="1000">
                <a:solidFill>
                  <a:srgbClr val="0000CC"/>
                </a:solidFill>
                <a:latin typeface="Arial" charset="0"/>
              </a:rPr>
              <a:t>FMIS</a:t>
            </a:r>
          </a:p>
          <a:p>
            <a:pPr algn="ctr"/>
            <a:r>
              <a:rPr lang="en-US" sz="1000">
                <a:solidFill>
                  <a:srgbClr val="0000CC"/>
                </a:solidFill>
                <a:latin typeface="Arial" charset="0"/>
              </a:rPr>
              <a:t>modules</a:t>
            </a:r>
          </a:p>
        </p:txBody>
      </p:sp>
      <p:sp>
        <p:nvSpPr>
          <p:cNvPr id="33" name="Rectangle 15"/>
          <p:cNvSpPr>
            <a:spLocks noChangeArrowheads="1"/>
          </p:cNvSpPr>
          <p:nvPr/>
        </p:nvSpPr>
        <p:spPr bwMode="auto">
          <a:xfrm rot="-5400000">
            <a:off x="3846513" y="4883150"/>
            <a:ext cx="2281237" cy="423863"/>
          </a:xfrm>
          <a:prstGeom prst="rect">
            <a:avLst/>
          </a:prstGeom>
          <a:solidFill>
            <a:srgbClr val="CCECFF"/>
          </a:solidFill>
          <a:ln w="9525">
            <a:solidFill>
              <a:schemeClr val="tx1"/>
            </a:solidFill>
            <a:miter lim="800000"/>
            <a:headEnd/>
            <a:tailEnd/>
          </a:ln>
        </p:spPr>
        <p:txBody>
          <a:bodyPr lIns="0" tIns="0" rIns="0" bIns="0" anchor="ctr"/>
          <a:lstStyle/>
          <a:p>
            <a:pPr algn="ctr"/>
            <a:r>
              <a:rPr lang="en-US" sz="1200" b="1">
                <a:solidFill>
                  <a:srgbClr val="0000CC"/>
                </a:solidFill>
                <a:latin typeface="Arial" charset="0"/>
              </a:rPr>
              <a:t>Web Portal</a:t>
            </a:r>
          </a:p>
        </p:txBody>
      </p:sp>
      <p:sp>
        <p:nvSpPr>
          <p:cNvPr id="34" name="Text Box 16"/>
          <p:cNvSpPr txBox="1">
            <a:spLocks noChangeArrowheads="1"/>
          </p:cNvSpPr>
          <p:nvPr/>
        </p:nvSpPr>
        <p:spPr bwMode="auto">
          <a:xfrm>
            <a:off x="2767013" y="2532063"/>
            <a:ext cx="1357312" cy="244475"/>
          </a:xfrm>
          <a:prstGeom prst="rect">
            <a:avLst/>
          </a:prstGeom>
          <a:noFill/>
          <a:ln w="9525">
            <a:noFill/>
            <a:miter lim="800000"/>
            <a:headEnd/>
            <a:tailEnd/>
          </a:ln>
        </p:spPr>
        <p:txBody>
          <a:bodyPr>
            <a:spAutoFit/>
          </a:bodyPr>
          <a:lstStyle/>
          <a:p>
            <a:pPr algn="ctr"/>
            <a:r>
              <a:rPr lang="en-US" sz="1000" b="1">
                <a:solidFill>
                  <a:srgbClr val="0000CC"/>
                </a:solidFill>
                <a:latin typeface="Arial" charset="0"/>
              </a:rPr>
              <a:t>Customized COTS</a:t>
            </a:r>
          </a:p>
        </p:txBody>
      </p:sp>
      <p:sp>
        <p:nvSpPr>
          <p:cNvPr id="35" name="Text Box 17"/>
          <p:cNvSpPr txBox="1">
            <a:spLocks noChangeArrowheads="1"/>
          </p:cNvSpPr>
          <p:nvPr/>
        </p:nvSpPr>
        <p:spPr bwMode="auto">
          <a:xfrm>
            <a:off x="2960688" y="4681538"/>
            <a:ext cx="938212" cy="244475"/>
          </a:xfrm>
          <a:prstGeom prst="rect">
            <a:avLst/>
          </a:prstGeom>
          <a:noFill/>
          <a:ln w="9525">
            <a:noFill/>
            <a:miter lim="800000"/>
            <a:headEnd/>
            <a:tailEnd/>
          </a:ln>
        </p:spPr>
        <p:txBody>
          <a:bodyPr>
            <a:spAutoFit/>
          </a:bodyPr>
          <a:lstStyle/>
          <a:p>
            <a:pPr algn="ctr"/>
            <a:r>
              <a:rPr lang="en-US" sz="1000" b="1">
                <a:solidFill>
                  <a:srgbClr val="0000CC"/>
                </a:solidFill>
                <a:latin typeface="Arial" charset="0"/>
              </a:rPr>
              <a:t>LDSW</a:t>
            </a:r>
          </a:p>
        </p:txBody>
      </p:sp>
      <p:sp>
        <p:nvSpPr>
          <p:cNvPr id="36" name="Text Box 18"/>
          <p:cNvSpPr txBox="1">
            <a:spLocks noChangeArrowheads="1"/>
          </p:cNvSpPr>
          <p:nvPr/>
        </p:nvSpPr>
        <p:spPr bwMode="auto">
          <a:xfrm>
            <a:off x="2884488" y="6065838"/>
            <a:ext cx="1085850" cy="244475"/>
          </a:xfrm>
          <a:prstGeom prst="rect">
            <a:avLst/>
          </a:prstGeom>
          <a:noFill/>
          <a:ln w="9525">
            <a:noFill/>
            <a:miter lim="800000"/>
            <a:headEnd/>
            <a:tailEnd/>
          </a:ln>
        </p:spPr>
        <p:txBody>
          <a:bodyPr lIns="0" rIns="0">
            <a:spAutoFit/>
          </a:bodyPr>
          <a:lstStyle/>
          <a:p>
            <a:pPr algn="ctr"/>
            <a:r>
              <a:rPr lang="en-US" sz="1000">
                <a:solidFill>
                  <a:srgbClr val="0000CC"/>
                </a:solidFill>
                <a:latin typeface="Arial" charset="0"/>
              </a:rPr>
              <a:t>Internal / External</a:t>
            </a:r>
          </a:p>
        </p:txBody>
      </p:sp>
      <p:sp>
        <p:nvSpPr>
          <p:cNvPr id="37" name="Rectangle 19"/>
          <p:cNvSpPr>
            <a:spLocks noChangeArrowheads="1"/>
          </p:cNvSpPr>
          <p:nvPr/>
        </p:nvSpPr>
        <p:spPr bwMode="auto">
          <a:xfrm>
            <a:off x="2682875" y="2365375"/>
            <a:ext cx="1514475" cy="4033838"/>
          </a:xfrm>
          <a:prstGeom prst="rect">
            <a:avLst/>
          </a:prstGeom>
          <a:noFill/>
          <a:ln w="9525">
            <a:solidFill>
              <a:srgbClr val="0000CC"/>
            </a:solidFill>
            <a:miter lim="800000"/>
            <a:headEnd/>
            <a:tailEnd/>
          </a:ln>
        </p:spPr>
        <p:txBody>
          <a:bodyPr wrap="none" anchor="ctr"/>
          <a:lstStyle/>
          <a:p>
            <a:endParaRPr lang="sl-SI"/>
          </a:p>
        </p:txBody>
      </p:sp>
      <p:sp>
        <p:nvSpPr>
          <p:cNvPr id="38" name="Text Box 20"/>
          <p:cNvSpPr txBox="1">
            <a:spLocks noChangeArrowheads="1"/>
          </p:cNvSpPr>
          <p:nvPr/>
        </p:nvSpPr>
        <p:spPr bwMode="auto">
          <a:xfrm>
            <a:off x="3141663" y="2381250"/>
            <a:ext cx="608012" cy="184150"/>
          </a:xfrm>
          <a:prstGeom prst="rect">
            <a:avLst/>
          </a:prstGeom>
          <a:noFill/>
          <a:ln w="9525">
            <a:noFill/>
            <a:miter lim="800000"/>
            <a:headEnd/>
            <a:tailEnd/>
          </a:ln>
        </p:spPr>
        <p:txBody>
          <a:bodyPr tIns="0" bIns="0">
            <a:spAutoFit/>
          </a:bodyPr>
          <a:lstStyle/>
          <a:p>
            <a:pPr algn="ctr"/>
            <a:r>
              <a:rPr lang="en-US" sz="1200" b="1">
                <a:solidFill>
                  <a:srgbClr val="0000CC"/>
                </a:solidFill>
                <a:latin typeface="Arial" charset="0"/>
              </a:rPr>
              <a:t>FMIS</a:t>
            </a:r>
          </a:p>
        </p:txBody>
      </p:sp>
      <p:sp>
        <p:nvSpPr>
          <p:cNvPr id="39" name="Rectangle 21"/>
          <p:cNvSpPr>
            <a:spLocks noChangeArrowheads="1"/>
          </p:cNvSpPr>
          <p:nvPr/>
        </p:nvSpPr>
        <p:spPr bwMode="auto">
          <a:xfrm>
            <a:off x="4673600" y="3857625"/>
            <a:ext cx="612775" cy="2474913"/>
          </a:xfrm>
          <a:prstGeom prst="rect">
            <a:avLst/>
          </a:prstGeom>
          <a:noFill/>
          <a:ln w="9525">
            <a:solidFill>
              <a:srgbClr val="000099"/>
            </a:solidFill>
            <a:miter lim="800000"/>
            <a:headEnd/>
            <a:tailEnd/>
          </a:ln>
        </p:spPr>
        <p:txBody>
          <a:bodyPr wrap="none" anchor="ctr"/>
          <a:lstStyle/>
          <a:p>
            <a:endParaRPr lang="en-US"/>
          </a:p>
        </p:txBody>
      </p:sp>
      <p:sp>
        <p:nvSpPr>
          <p:cNvPr id="40" name="Line 22"/>
          <p:cNvSpPr>
            <a:spLocks noChangeShapeType="1"/>
          </p:cNvSpPr>
          <p:nvPr/>
        </p:nvSpPr>
        <p:spPr bwMode="auto">
          <a:xfrm flipH="1" flipV="1">
            <a:off x="6729413" y="5075238"/>
            <a:ext cx="731837" cy="0"/>
          </a:xfrm>
          <a:prstGeom prst="line">
            <a:avLst/>
          </a:prstGeom>
          <a:noFill/>
          <a:ln w="12700">
            <a:solidFill>
              <a:srgbClr val="000099"/>
            </a:solidFill>
            <a:prstDash val="lgDash"/>
            <a:round/>
            <a:headEnd type="triangle" w="med" len="med"/>
            <a:tailEnd type="triangle" w="med" len="med"/>
          </a:ln>
        </p:spPr>
        <p:txBody>
          <a:bodyPr wrap="none" anchor="ctr"/>
          <a:lstStyle/>
          <a:p>
            <a:endParaRPr lang="en-US"/>
          </a:p>
        </p:txBody>
      </p:sp>
      <p:sp>
        <p:nvSpPr>
          <p:cNvPr id="41" name="Rectangle 23"/>
          <p:cNvSpPr>
            <a:spLocks noChangeArrowheads="1"/>
          </p:cNvSpPr>
          <p:nvPr/>
        </p:nvSpPr>
        <p:spPr bwMode="auto">
          <a:xfrm>
            <a:off x="2892425" y="4926013"/>
            <a:ext cx="1096963" cy="838200"/>
          </a:xfrm>
          <a:prstGeom prst="rect">
            <a:avLst/>
          </a:prstGeom>
          <a:solidFill>
            <a:srgbClr val="99FF99"/>
          </a:solidFill>
          <a:ln w="9525">
            <a:solidFill>
              <a:schemeClr val="tx1"/>
            </a:solidFill>
            <a:miter lim="800000"/>
            <a:headEnd/>
            <a:tailEnd/>
          </a:ln>
        </p:spPr>
        <p:txBody>
          <a:bodyPr lIns="0" tIns="0" rIns="0" bIns="0" anchor="ctr"/>
          <a:lstStyle/>
          <a:p>
            <a:pPr algn="ctr"/>
            <a:r>
              <a:rPr lang="en-US" sz="1000">
                <a:solidFill>
                  <a:srgbClr val="0000CC"/>
                </a:solidFill>
                <a:latin typeface="Arial" charset="0"/>
              </a:rPr>
              <a:t>Locally Developed Software modules</a:t>
            </a:r>
          </a:p>
        </p:txBody>
      </p:sp>
      <p:sp>
        <p:nvSpPr>
          <p:cNvPr id="42" name="AutoShape 24"/>
          <p:cNvSpPr>
            <a:spLocks noChangeArrowheads="1"/>
          </p:cNvSpPr>
          <p:nvPr/>
        </p:nvSpPr>
        <p:spPr bwMode="auto">
          <a:xfrm>
            <a:off x="604838" y="3108325"/>
            <a:ext cx="638175" cy="419100"/>
          </a:xfrm>
          <a:prstGeom prst="can">
            <a:avLst>
              <a:gd name="adj" fmla="val 25000"/>
            </a:avLst>
          </a:prstGeom>
          <a:gradFill rotWithShape="0">
            <a:gsLst>
              <a:gs pos="0">
                <a:srgbClr val="99CCFF"/>
              </a:gs>
              <a:gs pos="100000">
                <a:srgbClr val="475E76"/>
              </a:gs>
            </a:gsLst>
            <a:lin ang="0" scaled="1"/>
          </a:gradFill>
          <a:ln w="9525">
            <a:solidFill>
              <a:srgbClr val="000000"/>
            </a:solidFill>
            <a:round/>
            <a:headEnd/>
            <a:tailEnd/>
          </a:ln>
        </p:spPr>
        <p:txBody>
          <a:bodyPr/>
          <a:lstStyle/>
          <a:p>
            <a:endParaRPr lang="en-US"/>
          </a:p>
        </p:txBody>
      </p:sp>
      <p:sp>
        <p:nvSpPr>
          <p:cNvPr id="43" name="Text Box 25"/>
          <p:cNvSpPr txBox="1">
            <a:spLocks noChangeArrowheads="1"/>
          </p:cNvSpPr>
          <p:nvPr/>
        </p:nvSpPr>
        <p:spPr bwMode="auto">
          <a:xfrm>
            <a:off x="738188" y="3216275"/>
            <a:ext cx="357187" cy="182563"/>
          </a:xfrm>
          <a:prstGeom prst="rect">
            <a:avLst/>
          </a:prstGeom>
          <a:noFill/>
          <a:ln w="9525">
            <a:noFill/>
            <a:miter lim="800000"/>
            <a:headEnd/>
            <a:tailEnd/>
          </a:ln>
        </p:spPr>
        <p:txBody>
          <a:bodyPr lIns="0" tIns="0" rIns="0" bIns="0"/>
          <a:lstStyle/>
          <a:p>
            <a:pPr algn="ctr" eaLnBrk="0" hangingPunct="0"/>
            <a:r>
              <a:rPr lang="en-US" sz="1000" b="1">
                <a:solidFill>
                  <a:srgbClr val="0000CC"/>
                </a:solidFill>
                <a:latin typeface="Arial" charset="0"/>
              </a:rPr>
              <a:t>COTS </a:t>
            </a:r>
            <a:r>
              <a:rPr lang="tr-TR" sz="1000" b="1">
                <a:solidFill>
                  <a:srgbClr val="0000CC"/>
                </a:solidFill>
                <a:latin typeface="Arial" charset="0"/>
              </a:rPr>
              <a:t>DB</a:t>
            </a:r>
          </a:p>
        </p:txBody>
      </p:sp>
      <p:sp>
        <p:nvSpPr>
          <p:cNvPr id="44" name="Rectangle 26"/>
          <p:cNvSpPr>
            <a:spLocks noChangeArrowheads="1"/>
          </p:cNvSpPr>
          <p:nvPr/>
        </p:nvSpPr>
        <p:spPr bwMode="auto">
          <a:xfrm>
            <a:off x="7281863" y="3527425"/>
            <a:ext cx="1438275" cy="454025"/>
          </a:xfrm>
          <a:prstGeom prst="rect">
            <a:avLst/>
          </a:prstGeom>
          <a:noFill/>
          <a:ln w="9525">
            <a:noFill/>
            <a:miter lim="800000"/>
            <a:headEnd/>
            <a:tailEnd/>
          </a:ln>
        </p:spPr>
        <p:txBody>
          <a:bodyPr lIns="0" tIns="0" rIns="0" bIns="0" anchor="ctr"/>
          <a:lstStyle/>
          <a:p>
            <a:pPr algn="ctr"/>
            <a:r>
              <a:rPr lang="en-US" sz="1000">
                <a:solidFill>
                  <a:srgbClr val="0000CC"/>
                </a:solidFill>
                <a:latin typeface="Trebuchet MS" pitchFamily="34" charset="0"/>
              </a:rPr>
              <a:t>PFM Organizations</a:t>
            </a:r>
          </a:p>
          <a:p>
            <a:pPr algn="ctr"/>
            <a:r>
              <a:rPr lang="en-US" sz="1000">
                <a:solidFill>
                  <a:srgbClr val="0000CC"/>
                </a:solidFill>
                <a:latin typeface="Trebuchet MS" pitchFamily="34" charset="0"/>
              </a:rPr>
              <a:t>(MoF Units, Treasury Offices,Line Ministries)</a:t>
            </a:r>
          </a:p>
        </p:txBody>
      </p:sp>
      <p:sp>
        <p:nvSpPr>
          <p:cNvPr id="45" name="Rectangle 27"/>
          <p:cNvSpPr>
            <a:spLocks noChangeArrowheads="1"/>
          </p:cNvSpPr>
          <p:nvPr/>
        </p:nvSpPr>
        <p:spPr bwMode="auto">
          <a:xfrm>
            <a:off x="7267575" y="5284788"/>
            <a:ext cx="1466850" cy="692150"/>
          </a:xfrm>
          <a:prstGeom prst="rect">
            <a:avLst/>
          </a:prstGeom>
          <a:noFill/>
          <a:ln w="9525">
            <a:noFill/>
            <a:miter lim="800000"/>
            <a:headEnd/>
            <a:tailEnd/>
          </a:ln>
        </p:spPr>
        <p:txBody>
          <a:bodyPr lIns="0" tIns="0" rIns="0" bIns="0" anchor="ctr"/>
          <a:lstStyle/>
          <a:p>
            <a:pPr algn="ctr"/>
            <a:r>
              <a:rPr lang="en-US" sz="1000">
                <a:solidFill>
                  <a:srgbClr val="0000CC"/>
                </a:solidFill>
                <a:latin typeface="Trebuchet MS" pitchFamily="34" charset="0"/>
              </a:rPr>
              <a:t>Spending Units, Local Finance Directorates, Local Public Authorities, Municipalities, etc.</a:t>
            </a:r>
          </a:p>
        </p:txBody>
      </p:sp>
      <p:sp>
        <p:nvSpPr>
          <p:cNvPr id="46" name="Text Box 28"/>
          <p:cNvSpPr txBox="1">
            <a:spLocks noChangeArrowheads="1"/>
          </p:cNvSpPr>
          <p:nvPr/>
        </p:nvSpPr>
        <p:spPr bwMode="auto">
          <a:xfrm>
            <a:off x="7315200" y="2593975"/>
            <a:ext cx="1371600" cy="190500"/>
          </a:xfrm>
          <a:prstGeom prst="rect">
            <a:avLst/>
          </a:prstGeom>
          <a:noFill/>
          <a:ln w="9525">
            <a:solidFill>
              <a:srgbClr val="000099"/>
            </a:solidFill>
            <a:miter lim="800000"/>
            <a:headEnd/>
            <a:tailEnd/>
          </a:ln>
        </p:spPr>
        <p:txBody>
          <a:bodyPr lIns="0" tIns="0" rIns="0" bIns="0" anchor="ctr"/>
          <a:lstStyle/>
          <a:p>
            <a:pPr algn="ctr" eaLnBrk="0" hangingPunct="0">
              <a:buFont typeface="Symbol" pitchFamily="18" charset="2"/>
              <a:buNone/>
            </a:pPr>
            <a:r>
              <a:rPr lang="en-US" sz="1200" b="1" dirty="0">
                <a:solidFill>
                  <a:srgbClr val="0000CC"/>
                </a:solidFill>
                <a:latin typeface="Arial" charset="0"/>
              </a:rPr>
              <a:t>Internal Access</a:t>
            </a:r>
            <a:endParaRPr lang="tr-TR" sz="1200" b="1" dirty="0">
              <a:solidFill>
                <a:srgbClr val="0000CC"/>
              </a:solidFill>
              <a:latin typeface="Arial" charset="0"/>
            </a:endParaRPr>
          </a:p>
        </p:txBody>
      </p:sp>
      <p:sp>
        <p:nvSpPr>
          <p:cNvPr id="47" name="Text Box 29"/>
          <p:cNvSpPr txBox="1">
            <a:spLocks noChangeArrowheads="1"/>
          </p:cNvSpPr>
          <p:nvPr/>
        </p:nvSpPr>
        <p:spPr bwMode="auto">
          <a:xfrm>
            <a:off x="7315200" y="4341813"/>
            <a:ext cx="1371600" cy="203200"/>
          </a:xfrm>
          <a:prstGeom prst="rect">
            <a:avLst/>
          </a:prstGeom>
          <a:noFill/>
          <a:ln w="9525">
            <a:solidFill>
              <a:srgbClr val="000099"/>
            </a:solidFill>
            <a:miter lim="800000"/>
            <a:headEnd/>
            <a:tailEnd/>
          </a:ln>
        </p:spPr>
        <p:txBody>
          <a:bodyPr lIns="0" tIns="0" rIns="0" bIns="0" anchor="ctr"/>
          <a:lstStyle/>
          <a:p>
            <a:pPr algn="ctr" eaLnBrk="0" hangingPunct="0">
              <a:buFont typeface="Symbol" pitchFamily="18" charset="2"/>
              <a:buNone/>
            </a:pPr>
            <a:r>
              <a:rPr lang="en-US" sz="1200" b="1">
                <a:solidFill>
                  <a:srgbClr val="0000CC"/>
                </a:solidFill>
                <a:latin typeface="Arial" charset="0"/>
              </a:rPr>
              <a:t>External Access</a:t>
            </a:r>
            <a:endParaRPr lang="tr-TR" sz="1200" b="1">
              <a:solidFill>
                <a:srgbClr val="0000CC"/>
              </a:solidFill>
              <a:latin typeface="Arial" charset="0"/>
            </a:endParaRPr>
          </a:p>
        </p:txBody>
      </p:sp>
      <p:sp>
        <p:nvSpPr>
          <p:cNvPr id="48" name="Line 30"/>
          <p:cNvSpPr>
            <a:spLocks noChangeShapeType="1"/>
          </p:cNvSpPr>
          <p:nvPr/>
        </p:nvSpPr>
        <p:spPr bwMode="auto">
          <a:xfrm>
            <a:off x="4030663" y="4100513"/>
            <a:ext cx="647700" cy="0"/>
          </a:xfrm>
          <a:prstGeom prst="line">
            <a:avLst/>
          </a:prstGeom>
          <a:noFill/>
          <a:ln w="9525">
            <a:solidFill>
              <a:srgbClr val="000099"/>
            </a:solidFill>
            <a:prstDash val="lgDash"/>
            <a:round/>
            <a:headEnd type="triangle" w="med" len="med"/>
            <a:tailEnd type="triangle" w="med" len="med"/>
          </a:ln>
        </p:spPr>
        <p:txBody>
          <a:bodyPr/>
          <a:lstStyle/>
          <a:p>
            <a:endParaRPr lang="en-US"/>
          </a:p>
        </p:txBody>
      </p:sp>
      <p:sp>
        <p:nvSpPr>
          <p:cNvPr id="49" name="Line 31"/>
          <p:cNvSpPr>
            <a:spLocks noChangeShapeType="1"/>
          </p:cNvSpPr>
          <p:nvPr/>
        </p:nvSpPr>
        <p:spPr bwMode="auto">
          <a:xfrm>
            <a:off x="4030663" y="5376863"/>
            <a:ext cx="647700" cy="0"/>
          </a:xfrm>
          <a:prstGeom prst="line">
            <a:avLst/>
          </a:prstGeom>
          <a:noFill/>
          <a:ln w="9525">
            <a:solidFill>
              <a:srgbClr val="000099"/>
            </a:solidFill>
            <a:prstDash val="lgDash"/>
            <a:round/>
            <a:headEnd type="triangle" w="med" len="med"/>
            <a:tailEnd type="triangle" w="med" len="med"/>
          </a:ln>
        </p:spPr>
        <p:txBody>
          <a:bodyPr/>
          <a:lstStyle/>
          <a:p>
            <a:endParaRPr lang="en-US"/>
          </a:p>
        </p:txBody>
      </p:sp>
      <p:sp>
        <p:nvSpPr>
          <p:cNvPr id="50" name="Freeform 32"/>
          <p:cNvSpPr>
            <a:spLocks/>
          </p:cNvSpPr>
          <p:nvPr/>
        </p:nvSpPr>
        <p:spPr bwMode="auto">
          <a:xfrm>
            <a:off x="2320925" y="3814763"/>
            <a:ext cx="517525" cy="1323975"/>
          </a:xfrm>
          <a:custGeom>
            <a:avLst/>
            <a:gdLst>
              <a:gd name="T0" fmla="*/ 2147483647 w 326"/>
              <a:gd name="T1" fmla="*/ 2147483647 h 912"/>
              <a:gd name="T2" fmla="*/ 2147483647 w 326"/>
              <a:gd name="T3" fmla="*/ 2147483647 h 912"/>
              <a:gd name="T4" fmla="*/ 2147483647 w 326"/>
              <a:gd name="T5" fmla="*/ 2147483647 h 912"/>
              <a:gd name="T6" fmla="*/ 2147483647 w 326"/>
              <a:gd name="T7" fmla="*/ 2147483647 h 912"/>
              <a:gd name="T8" fmla="*/ 2147483647 w 326"/>
              <a:gd name="T9" fmla="*/ 0 h 912"/>
              <a:gd name="T10" fmla="*/ 0 60000 65536"/>
              <a:gd name="T11" fmla="*/ 0 60000 65536"/>
              <a:gd name="T12" fmla="*/ 0 60000 65536"/>
              <a:gd name="T13" fmla="*/ 0 60000 65536"/>
              <a:gd name="T14" fmla="*/ 0 60000 65536"/>
              <a:gd name="T15" fmla="*/ 0 w 326"/>
              <a:gd name="T16" fmla="*/ 0 h 912"/>
              <a:gd name="T17" fmla="*/ 326 w 326"/>
              <a:gd name="T18" fmla="*/ 912 h 912"/>
            </a:gdLst>
            <a:ahLst/>
            <a:cxnLst>
              <a:cxn ang="T10">
                <a:pos x="T0" y="T1"/>
              </a:cxn>
              <a:cxn ang="T11">
                <a:pos x="T2" y="T3"/>
              </a:cxn>
              <a:cxn ang="T12">
                <a:pos x="T4" y="T5"/>
              </a:cxn>
              <a:cxn ang="T13">
                <a:pos x="T6" y="T7"/>
              </a:cxn>
              <a:cxn ang="T14">
                <a:pos x="T8" y="T9"/>
              </a:cxn>
            </a:cxnLst>
            <a:rect l="T15" t="T16" r="T17" b="T18"/>
            <a:pathLst>
              <a:path w="326" h="912">
                <a:moveTo>
                  <a:pt x="319" y="909"/>
                </a:moveTo>
                <a:cubicBezTo>
                  <a:pt x="282" y="902"/>
                  <a:pt x="148" y="912"/>
                  <a:pt x="96" y="866"/>
                </a:cubicBezTo>
                <a:cubicBezTo>
                  <a:pt x="44" y="820"/>
                  <a:pt x="0" y="737"/>
                  <a:pt x="10" y="634"/>
                </a:cubicBezTo>
                <a:cubicBezTo>
                  <a:pt x="20" y="531"/>
                  <a:pt x="103" y="353"/>
                  <a:pt x="156" y="247"/>
                </a:cubicBezTo>
                <a:cubicBezTo>
                  <a:pt x="209" y="141"/>
                  <a:pt x="291" y="51"/>
                  <a:pt x="326" y="0"/>
                </a:cubicBezTo>
              </a:path>
            </a:pathLst>
          </a:custGeom>
          <a:noFill/>
          <a:ln w="9525">
            <a:solidFill>
              <a:srgbClr val="000099"/>
            </a:solidFill>
            <a:prstDash val="lgDash"/>
            <a:round/>
            <a:headEnd type="triangle" w="med" len="med"/>
            <a:tailEnd type="triangle" w="med" len="med"/>
          </a:ln>
        </p:spPr>
        <p:txBody>
          <a:bodyPr/>
          <a:lstStyle/>
          <a:p>
            <a:endParaRPr lang="en-US"/>
          </a:p>
        </p:txBody>
      </p:sp>
      <p:sp>
        <p:nvSpPr>
          <p:cNvPr id="51" name="Freeform 33"/>
          <p:cNvSpPr>
            <a:spLocks/>
          </p:cNvSpPr>
          <p:nvPr/>
        </p:nvSpPr>
        <p:spPr bwMode="auto">
          <a:xfrm>
            <a:off x="1962150" y="3608388"/>
            <a:ext cx="879475" cy="2635250"/>
          </a:xfrm>
          <a:custGeom>
            <a:avLst/>
            <a:gdLst>
              <a:gd name="T0" fmla="*/ 2147483647 w 554"/>
              <a:gd name="T1" fmla="*/ 2147483647 h 1660"/>
              <a:gd name="T2" fmla="*/ 2147483647 w 554"/>
              <a:gd name="T3" fmla="*/ 2147483647 h 1660"/>
              <a:gd name="T4" fmla="*/ 2147483647 w 554"/>
              <a:gd name="T5" fmla="*/ 2147483647 h 1660"/>
              <a:gd name="T6" fmla="*/ 2147483647 w 554"/>
              <a:gd name="T7" fmla="*/ 2147483647 h 1660"/>
              <a:gd name="T8" fmla="*/ 2147483647 w 554"/>
              <a:gd name="T9" fmla="*/ 0 h 1660"/>
              <a:gd name="T10" fmla="*/ 0 60000 65536"/>
              <a:gd name="T11" fmla="*/ 0 60000 65536"/>
              <a:gd name="T12" fmla="*/ 0 60000 65536"/>
              <a:gd name="T13" fmla="*/ 0 60000 65536"/>
              <a:gd name="T14" fmla="*/ 0 60000 65536"/>
              <a:gd name="T15" fmla="*/ 0 w 554"/>
              <a:gd name="T16" fmla="*/ 0 h 1660"/>
              <a:gd name="T17" fmla="*/ 554 w 554"/>
              <a:gd name="T18" fmla="*/ 1660 h 1660"/>
            </a:gdLst>
            <a:ahLst/>
            <a:cxnLst>
              <a:cxn ang="T10">
                <a:pos x="T0" y="T1"/>
              </a:cxn>
              <a:cxn ang="T11">
                <a:pos x="T2" y="T3"/>
              </a:cxn>
              <a:cxn ang="T12">
                <a:pos x="T4" y="T5"/>
              </a:cxn>
              <a:cxn ang="T13">
                <a:pos x="T6" y="T7"/>
              </a:cxn>
              <a:cxn ang="T14">
                <a:pos x="T8" y="T9"/>
              </a:cxn>
            </a:cxnLst>
            <a:rect l="T15" t="T16" r="T17" b="T18"/>
            <a:pathLst>
              <a:path w="554" h="1660">
                <a:moveTo>
                  <a:pt x="552" y="1660"/>
                </a:moveTo>
                <a:cubicBezTo>
                  <a:pt x="486" y="1641"/>
                  <a:pt x="247" y="1639"/>
                  <a:pt x="157" y="1548"/>
                </a:cubicBezTo>
                <a:cubicBezTo>
                  <a:pt x="67" y="1457"/>
                  <a:pt x="0" y="1293"/>
                  <a:pt x="13" y="1112"/>
                </a:cubicBezTo>
                <a:cubicBezTo>
                  <a:pt x="26" y="931"/>
                  <a:pt x="146" y="646"/>
                  <a:pt x="236" y="461"/>
                </a:cubicBezTo>
                <a:cubicBezTo>
                  <a:pt x="326" y="276"/>
                  <a:pt x="488" y="96"/>
                  <a:pt x="554" y="0"/>
                </a:cubicBezTo>
              </a:path>
            </a:pathLst>
          </a:custGeom>
          <a:noFill/>
          <a:ln w="9525">
            <a:solidFill>
              <a:srgbClr val="000099"/>
            </a:solidFill>
            <a:prstDash val="lgDash"/>
            <a:round/>
            <a:headEnd type="triangle" w="med" len="med"/>
            <a:tailEnd type="triangle" w="med" len="med"/>
          </a:ln>
        </p:spPr>
        <p:txBody>
          <a:bodyPr/>
          <a:lstStyle/>
          <a:p>
            <a:endParaRPr lang="en-US"/>
          </a:p>
        </p:txBody>
      </p:sp>
      <p:sp>
        <p:nvSpPr>
          <p:cNvPr id="52" name="Rectangle 34"/>
          <p:cNvSpPr>
            <a:spLocks noChangeArrowheads="1"/>
          </p:cNvSpPr>
          <p:nvPr/>
        </p:nvSpPr>
        <p:spPr bwMode="auto">
          <a:xfrm>
            <a:off x="2852738" y="2738438"/>
            <a:ext cx="1184275" cy="1866900"/>
          </a:xfrm>
          <a:prstGeom prst="rect">
            <a:avLst/>
          </a:prstGeom>
          <a:noFill/>
          <a:ln w="9525">
            <a:solidFill>
              <a:schemeClr val="tx1"/>
            </a:solidFill>
            <a:miter lim="800000"/>
            <a:headEnd/>
            <a:tailEnd/>
          </a:ln>
        </p:spPr>
        <p:txBody>
          <a:bodyPr wrap="none" anchor="ctr"/>
          <a:lstStyle/>
          <a:p>
            <a:endParaRPr lang="en-US"/>
          </a:p>
        </p:txBody>
      </p:sp>
      <p:sp>
        <p:nvSpPr>
          <p:cNvPr id="53" name="Rectangle 35"/>
          <p:cNvSpPr>
            <a:spLocks noChangeArrowheads="1"/>
          </p:cNvSpPr>
          <p:nvPr/>
        </p:nvSpPr>
        <p:spPr bwMode="auto">
          <a:xfrm>
            <a:off x="2852738" y="4887913"/>
            <a:ext cx="1184275" cy="920750"/>
          </a:xfrm>
          <a:prstGeom prst="rect">
            <a:avLst/>
          </a:prstGeom>
          <a:noFill/>
          <a:ln w="9525">
            <a:solidFill>
              <a:schemeClr val="tx1"/>
            </a:solidFill>
            <a:miter lim="800000"/>
            <a:headEnd/>
            <a:tailEnd/>
          </a:ln>
        </p:spPr>
        <p:txBody>
          <a:bodyPr wrap="none" anchor="ctr"/>
          <a:lstStyle/>
          <a:p>
            <a:endParaRPr lang="en-US"/>
          </a:p>
        </p:txBody>
      </p:sp>
      <p:sp>
        <p:nvSpPr>
          <p:cNvPr id="54" name="Rectangle 36"/>
          <p:cNvSpPr>
            <a:spLocks noChangeArrowheads="1"/>
          </p:cNvSpPr>
          <p:nvPr/>
        </p:nvSpPr>
        <p:spPr bwMode="auto">
          <a:xfrm>
            <a:off x="2852738" y="6086475"/>
            <a:ext cx="1171575" cy="214313"/>
          </a:xfrm>
          <a:prstGeom prst="rect">
            <a:avLst/>
          </a:prstGeom>
          <a:noFill/>
          <a:ln w="9525">
            <a:solidFill>
              <a:schemeClr val="tx1"/>
            </a:solidFill>
            <a:miter lim="800000"/>
            <a:headEnd/>
            <a:tailEnd/>
          </a:ln>
        </p:spPr>
        <p:txBody>
          <a:bodyPr wrap="none" anchor="ctr"/>
          <a:lstStyle/>
          <a:p>
            <a:endParaRPr lang="en-US"/>
          </a:p>
        </p:txBody>
      </p:sp>
      <p:sp>
        <p:nvSpPr>
          <p:cNvPr id="55" name="AutoShape 37"/>
          <p:cNvSpPr>
            <a:spLocks noChangeArrowheads="1"/>
          </p:cNvSpPr>
          <p:nvPr/>
        </p:nvSpPr>
        <p:spPr bwMode="auto">
          <a:xfrm>
            <a:off x="614363" y="5165725"/>
            <a:ext cx="638175" cy="419100"/>
          </a:xfrm>
          <a:prstGeom prst="can">
            <a:avLst>
              <a:gd name="adj" fmla="val 25000"/>
            </a:avLst>
          </a:prstGeom>
          <a:gradFill rotWithShape="0">
            <a:gsLst>
              <a:gs pos="0">
                <a:srgbClr val="99CCFF"/>
              </a:gs>
              <a:gs pos="100000">
                <a:srgbClr val="475E76"/>
              </a:gs>
            </a:gsLst>
            <a:lin ang="0" scaled="1"/>
          </a:gradFill>
          <a:ln w="9525">
            <a:solidFill>
              <a:srgbClr val="000000"/>
            </a:solidFill>
            <a:round/>
            <a:headEnd/>
            <a:tailEnd/>
          </a:ln>
        </p:spPr>
        <p:txBody>
          <a:bodyPr/>
          <a:lstStyle/>
          <a:p>
            <a:endParaRPr lang="en-US"/>
          </a:p>
        </p:txBody>
      </p:sp>
      <p:sp>
        <p:nvSpPr>
          <p:cNvPr id="56" name="Text Box 38"/>
          <p:cNvSpPr txBox="1">
            <a:spLocks noChangeArrowheads="1"/>
          </p:cNvSpPr>
          <p:nvPr/>
        </p:nvSpPr>
        <p:spPr bwMode="auto">
          <a:xfrm>
            <a:off x="684213" y="5273675"/>
            <a:ext cx="496887" cy="182563"/>
          </a:xfrm>
          <a:prstGeom prst="rect">
            <a:avLst/>
          </a:prstGeom>
          <a:noFill/>
          <a:ln w="9525">
            <a:noFill/>
            <a:miter lim="800000"/>
            <a:headEnd/>
            <a:tailEnd/>
          </a:ln>
        </p:spPr>
        <p:txBody>
          <a:bodyPr lIns="0" tIns="0" rIns="0" bIns="0"/>
          <a:lstStyle/>
          <a:p>
            <a:pPr algn="ctr" eaLnBrk="0" hangingPunct="0"/>
            <a:r>
              <a:rPr lang="en-US" sz="1000" b="1">
                <a:solidFill>
                  <a:srgbClr val="0000CC"/>
                </a:solidFill>
                <a:latin typeface="Arial" charset="0"/>
              </a:rPr>
              <a:t>LDSW </a:t>
            </a:r>
            <a:r>
              <a:rPr lang="tr-TR" sz="1000" b="1">
                <a:solidFill>
                  <a:srgbClr val="0000CC"/>
                </a:solidFill>
                <a:latin typeface="Arial" charset="0"/>
              </a:rPr>
              <a:t>DB</a:t>
            </a:r>
          </a:p>
        </p:txBody>
      </p:sp>
      <p:sp>
        <p:nvSpPr>
          <p:cNvPr id="57" name="Line 39"/>
          <p:cNvSpPr>
            <a:spLocks noChangeShapeType="1"/>
          </p:cNvSpPr>
          <p:nvPr/>
        </p:nvSpPr>
        <p:spPr bwMode="auto">
          <a:xfrm flipV="1">
            <a:off x="1279525" y="5389563"/>
            <a:ext cx="1562100" cy="0"/>
          </a:xfrm>
          <a:prstGeom prst="line">
            <a:avLst/>
          </a:prstGeom>
          <a:noFill/>
          <a:ln w="25400" cmpd="dbl">
            <a:solidFill>
              <a:srgbClr val="000099"/>
            </a:solidFill>
            <a:round/>
            <a:headEnd type="triangle" w="med" len="med"/>
            <a:tailEnd type="triangle" w="med" len="med"/>
          </a:ln>
        </p:spPr>
        <p:txBody>
          <a:bodyPr wrap="none" anchor="ctr"/>
          <a:lstStyle/>
          <a:p>
            <a:endParaRPr lang="en-US"/>
          </a:p>
        </p:txBody>
      </p:sp>
      <p:sp>
        <p:nvSpPr>
          <p:cNvPr id="58" name="Line 40"/>
          <p:cNvSpPr>
            <a:spLocks noChangeShapeType="1"/>
          </p:cNvSpPr>
          <p:nvPr/>
        </p:nvSpPr>
        <p:spPr bwMode="auto">
          <a:xfrm flipV="1">
            <a:off x="1274763" y="3338513"/>
            <a:ext cx="1565275" cy="2036762"/>
          </a:xfrm>
          <a:prstGeom prst="line">
            <a:avLst/>
          </a:prstGeom>
          <a:noFill/>
          <a:ln w="25400" cmpd="dbl">
            <a:solidFill>
              <a:srgbClr val="000099"/>
            </a:solidFill>
            <a:round/>
            <a:headEnd type="triangle" w="med" len="med"/>
            <a:tailEnd type="triangle" w="med" len="med"/>
          </a:ln>
        </p:spPr>
        <p:txBody>
          <a:bodyPr wrap="none" anchor="ctr"/>
          <a:lstStyle/>
          <a:p>
            <a:endParaRPr lang="en-US"/>
          </a:p>
        </p:txBody>
      </p:sp>
      <p:sp>
        <p:nvSpPr>
          <p:cNvPr id="59" name="Line 41"/>
          <p:cNvSpPr>
            <a:spLocks noChangeShapeType="1"/>
          </p:cNvSpPr>
          <p:nvPr/>
        </p:nvSpPr>
        <p:spPr bwMode="auto">
          <a:xfrm flipH="1" flipV="1">
            <a:off x="4027488" y="3273425"/>
            <a:ext cx="3473450" cy="0"/>
          </a:xfrm>
          <a:prstGeom prst="line">
            <a:avLst/>
          </a:prstGeom>
          <a:noFill/>
          <a:ln w="12700">
            <a:solidFill>
              <a:srgbClr val="000099"/>
            </a:solidFill>
            <a:prstDash val="lgDash"/>
            <a:round/>
            <a:headEnd type="triangle" w="med" len="med"/>
            <a:tailEnd type="triangle" w="med" len="med"/>
          </a:ln>
        </p:spPr>
        <p:txBody>
          <a:bodyPr wrap="none" anchor="ctr"/>
          <a:lstStyle/>
          <a:p>
            <a:endParaRPr lang="en-US"/>
          </a:p>
        </p:txBody>
      </p:sp>
      <p:sp>
        <p:nvSpPr>
          <p:cNvPr id="60" name="Rectangle 42"/>
          <p:cNvSpPr>
            <a:spLocks noChangeArrowheads="1"/>
          </p:cNvSpPr>
          <p:nvPr/>
        </p:nvSpPr>
        <p:spPr bwMode="auto">
          <a:xfrm>
            <a:off x="204788" y="6064250"/>
            <a:ext cx="2068512" cy="336550"/>
          </a:xfrm>
          <a:prstGeom prst="rect">
            <a:avLst/>
          </a:prstGeom>
          <a:noFill/>
          <a:ln w="9525">
            <a:noFill/>
            <a:miter lim="800000"/>
            <a:headEnd/>
            <a:tailEnd/>
          </a:ln>
        </p:spPr>
        <p:txBody>
          <a:bodyPr anchor="ctr">
            <a:spAutoFit/>
          </a:bodyPr>
          <a:lstStyle/>
          <a:p>
            <a:pPr marL="411163" indent="-338138">
              <a:buSzPct val="80000"/>
              <a:buFont typeface="Wingdings 3" pitchFamily="18" charset="2"/>
              <a:buNone/>
              <a:tabLst>
                <a:tab pos="798513" algn="l"/>
              </a:tabLst>
            </a:pPr>
            <a:r>
              <a:rPr lang="en-US" sz="800" b="1">
                <a:solidFill>
                  <a:srgbClr val="0000CC"/>
                </a:solidFill>
                <a:latin typeface="Arial" charset="0"/>
              </a:rPr>
              <a:t>LDSW :</a:t>
            </a:r>
            <a:r>
              <a:rPr lang="en-US" sz="800">
                <a:solidFill>
                  <a:srgbClr val="0000CC"/>
                </a:solidFill>
                <a:latin typeface="Arial" charset="0"/>
              </a:rPr>
              <a:t> Locally Developed Software        </a:t>
            </a:r>
          </a:p>
          <a:p>
            <a:pPr marL="411163" indent="-338138">
              <a:buSzPct val="80000"/>
              <a:buFont typeface="Wingdings 3" pitchFamily="18" charset="2"/>
              <a:buNone/>
              <a:tabLst>
                <a:tab pos="798513" algn="l"/>
              </a:tabLst>
            </a:pPr>
            <a:r>
              <a:rPr lang="en-US" sz="800" b="1">
                <a:solidFill>
                  <a:srgbClr val="0000CC"/>
                </a:solidFill>
                <a:latin typeface="Arial" charset="0"/>
              </a:rPr>
              <a:t>COTS  :</a:t>
            </a:r>
            <a:r>
              <a:rPr lang="en-US" sz="800">
                <a:solidFill>
                  <a:srgbClr val="0000CC"/>
                </a:solidFill>
                <a:latin typeface="Arial" charset="0"/>
              </a:rPr>
              <a:t> Commercial-off-the-Shelf SW</a:t>
            </a:r>
          </a:p>
        </p:txBody>
      </p:sp>
      <p:grpSp>
        <p:nvGrpSpPr>
          <p:cNvPr id="61" name="Group 43"/>
          <p:cNvGrpSpPr>
            <a:grpSpLocks/>
          </p:cNvGrpSpPr>
          <p:nvPr/>
        </p:nvGrpSpPr>
        <p:grpSpPr bwMode="auto">
          <a:xfrm>
            <a:off x="5735638" y="3024188"/>
            <a:ext cx="1003300" cy="550862"/>
            <a:chOff x="3583" y="2296"/>
            <a:chExt cx="1349" cy="712"/>
          </a:xfrm>
        </p:grpSpPr>
        <p:sp>
          <p:nvSpPr>
            <p:cNvPr id="62" name="Oval 44"/>
            <p:cNvSpPr>
              <a:spLocks noChangeArrowheads="1"/>
            </p:cNvSpPr>
            <p:nvPr/>
          </p:nvSpPr>
          <p:spPr bwMode="auto">
            <a:xfrm>
              <a:off x="3583" y="2490"/>
              <a:ext cx="485" cy="230"/>
            </a:xfrm>
            <a:prstGeom prst="ellipse">
              <a:avLst/>
            </a:prstGeom>
            <a:solidFill>
              <a:srgbClr val="FFCC00"/>
            </a:solidFill>
            <a:ln w="12700" cap="sq">
              <a:noFill/>
              <a:round/>
              <a:headEnd/>
              <a:tailEnd/>
            </a:ln>
          </p:spPr>
          <p:txBody>
            <a:bodyPr wrap="none" anchor="ctr"/>
            <a:lstStyle/>
            <a:p>
              <a:endParaRPr lang="en-US"/>
            </a:p>
          </p:txBody>
        </p:sp>
        <p:sp>
          <p:nvSpPr>
            <p:cNvPr id="63" name="Oval 45"/>
            <p:cNvSpPr>
              <a:spLocks noChangeArrowheads="1"/>
            </p:cNvSpPr>
            <p:nvPr/>
          </p:nvSpPr>
          <p:spPr bwMode="auto">
            <a:xfrm>
              <a:off x="4447" y="2689"/>
              <a:ext cx="485" cy="230"/>
            </a:xfrm>
            <a:prstGeom prst="ellipse">
              <a:avLst/>
            </a:prstGeom>
            <a:solidFill>
              <a:srgbClr val="FFCC00"/>
            </a:solidFill>
            <a:ln w="12700" cap="sq">
              <a:noFill/>
              <a:round/>
              <a:headEnd/>
              <a:tailEnd/>
            </a:ln>
          </p:spPr>
          <p:txBody>
            <a:bodyPr wrap="none" anchor="ctr"/>
            <a:lstStyle/>
            <a:p>
              <a:endParaRPr lang="en-US"/>
            </a:p>
          </p:txBody>
        </p:sp>
        <p:sp>
          <p:nvSpPr>
            <p:cNvPr id="64" name="Oval 46"/>
            <p:cNvSpPr>
              <a:spLocks noChangeArrowheads="1"/>
            </p:cNvSpPr>
            <p:nvPr/>
          </p:nvSpPr>
          <p:spPr bwMode="auto">
            <a:xfrm>
              <a:off x="4048" y="2400"/>
              <a:ext cx="878" cy="362"/>
            </a:xfrm>
            <a:prstGeom prst="ellipse">
              <a:avLst/>
            </a:prstGeom>
            <a:solidFill>
              <a:srgbClr val="FFCC00"/>
            </a:solidFill>
            <a:ln w="12700" cap="sq">
              <a:noFill/>
              <a:round/>
              <a:headEnd/>
              <a:tailEnd/>
            </a:ln>
          </p:spPr>
          <p:txBody>
            <a:bodyPr wrap="none" anchor="ctr"/>
            <a:lstStyle/>
            <a:p>
              <a:endParaRPr lang="en-US"/>
            </a:p>
          </p:txBody>
        </p:sp>
        <p:sp>
          <p:nvSpPr>
            <p:cNvPr id="65" name="Oval 47"/>
            <p:cNvSpPr>
              <a:spLocks noChangeArrowheads="1"/>
            </p:cNvSpPr>
            <p:nvPr/>
          </p:nvSpPr>
          <p:spPr bwMode="auto">
            <a:xfrm>
              <a:off x="3748" y="2300"/>
              <a:ext cx="460" cy="411"/>
            </a:xfrm>
            <a:prstGeom prst="ellipse">
              <a:avLst/>
            </a:prstGeom>
            <a:solidFill>
              <a:srgbClr val="FFCC00"/>
            </a:solidFill>
            <a:ln w="12700" cap="sq">
              <a:noFill/>
              <a:round/>
              <a:headEnd/>
              <a:tailEnd/>
            </a:ln>
          </p:spPr>
          <p:txBody>
            <a:bodyPr wrap="none" anchor="ctr"/>
            <a:lstStyle/>
            <a:p>
              <a:endParaRPr lang="en-US"/>
            </a:p>
          </p:txBody>
        </p:sp>
        <p:sp>
          <p:nvSpPr>
            <p:cNvPr id="66" name="Oval 48"/>
            <p:cNvSpPr>
              <a:spLocks noChangeArrowheads="1"/>
            </p:cNvSpPr>
            <p:nvPr/>
          </p:nvSpPr>
          <p:spPr bwMode="auto">
            <a:xfrm>
              <a:off x="4206" y="2545"/>
              <a:ext cx="517" cy="461"/>
            </a:xfrm>
            <a:prstGeom prst="ellipse">
              <a:avLst/>
            </a:prstGeom>
            <a:solidFill>
              <a:srgbClr val="FFCC00"/>
            </a:solidFill>
            <a:ln w="12700" cap="sq">
              <a:noFill/>
              <a:round/>
              <a:headEnd/>
              <a:tailEnd/>
            </a:ln>
          </p:spPr>
          <p:txBody>
            <a:bodyPr wrap="none" anchor="ctr"/>
            <a:lstStyle/>
            <a:p>
              <a:endParaRPr lang="en-US"/>
            </a:p>
          </p:txBody>
        </p:sp>
        <p:sp>
          <p:nvSpPr>
            <p:cNvPr id="67" name="Oval 49"/>
            <p:cNvSpPr>
              <a:spLocks noChangeArrowheads="1"/>
            </p:cNvSpPr>
            <p:nvPr/>
          </p:nvSpPr>
          <p:spPr bwMode="auto">
            <a:xfrm>
              <a:off x="3728" y="2524"/>
              <a:ext cx="385" cy="419"/>
            </a:xfrm>
            <a:prstGeom prst="ellipse">
              <a:avLst/>
            </a:prstGeom>
            <a:solidFill>
              <a:srgbClr val="FFCC00"/>
            </a:solidFill>
            <a:ln w="12700" cap="sq">
              <a:noFill/>
              <a:round/>
              <a:headEnd/>
              <a:tailEnd/>
            </a:ln>
          </p:spPr>
          <p:txBody>
            <a:bodyPr wrap="none" anchor="ctr"/>
            <a:lstStyle/>
            <a:p>
              <a:endParaRPr lang="en-US"/>
            </a:p>
          </p:txBody>
        </p:sp>
        <p:sp>
          <p:nvSpPr>
            <p:cNvPr id="68" name="Oval 50"/>
            <p:cNvSpPr>
              <a:spLocks noChangeArrowheads="1"/>
            </p:cNvSpPr>
            <p:nvPr/>
          </p:nvSpPr>
          <p:spPr bwMode="auto">
            <a:xfrm>
              <a:off x="3996" y="2589"/>
              <a:ext cx="385" cy="419"/>
            </a:xfrm>
            <a:prstGeom prst="ellipse">
              <a:avLst/>
            </a:prstGeom>
            <a:solidFill>
              <a:srgbClr val="FFCC00"/>
            </a:solidFill>
            <a:ln w="12700" cap="sq">
              <a:noFill/>
              <a:round/>
              <a:headEnd/>
              <a:tailEnd/>
            </a:ln>
          </p:spPr>
          <p:txBody>
            <a:bodyPr wrap="none" anchor="ctr"/>
            <a:lstStyle/>
            <a:p>
              <a:endParaRPr lang="en-US"/>
            </a:p>
          </p:txBody>
        </p:sp>
        <p:sp>
          <p:nvSpPr>
            <p:cNvPr id="69" name="Oval 51"/>
            <p:cNvSpPr>
              <a:spLocks noChangeArrowheads="1"/>
            </p:cNvSpPr>
            <p:nvPr/>
          </p:nvSpPr>
          <p:spPr bwMode="auto">
            <a:xfrm>
              <a:off x="4098" y="2296"/>
              <a:ext cx="460" cy="411"/>
            </a:xfrm>
            <a:prstGeom prst="ellipse">
              <a:avLst/>
            </a:prstGeom>
            <a:solidFill>
              <a:srgbClr val="FFCC00"/>
            </a:solidFill>
            <a:ln w="12700" cap="sq">
              <a:noFill/>
              <a:round/>
              <a:headEnd/>
              <a:tailEnd/>
            </a:ln>
          </p:spPr>
          <p:txBody>
            <a:bodyPr wrap="none" anchor="ctr"/>
            <a:lstStyle/>
            <a:p>
              <a:endParaRPr lang="en-US"/>
            </a:p>
          </p:txBody>
        </p:sp>
      </p:grpSp>
      <p:grpSp>
        <p:nvGrpSpPr>
          <p:cNvPr id="70" name="Group 52"/>
          <p:cNvGrpSpPr>
            <a:grpSpLocks/>
          </p:cNvGrpSpPr>
          <p:nvPr/>
        </p:nvGrpSpPr>
        <p:grpSpPr bwMode="auto">
          <a:xfrm>
            <a:off x="5848350" y="3963988"/>
            <a:ext cx="879475" cy="2228850"/>
            <a:chOff x="3583" y="2296"/>
            <a:chExt cx="1349" cy="712"/>
          </a:xfrm>
        </p:grpSpPr>
        <p:sp>
          <p:nvSpPr>
            <p:cNvPr id="71" name="Oval 53"/>
            <p:cNvSpPr>
              <a:spLocks noChangeArrowheads="1"/>
            </p:cNvSpPr>
            <p:nvPr/>
          </p:nvSpPr>
          <p:spPr bwMode="auto">
            <a:xfrm>
              <a:off x="3583" y="2490"/>
              <a:ext cx="485" cy="230"/>
            </a:xfrm>
            <a:prstGeom prst="ellipse">
              <a:avLst/>
            </a:prstGeom>
            <a:solidFill>
              <a:srgbClr val="FFCC00"/>
            </a:solidFill>
            <a:ln w="12700" cap="sq">
              <a:noFill/>
              <a:round/>
              <a:headEnd/>
              <a:tailEnd/>
            </a:ln>
          </p:spPr>
          <p:txBody>
            <a:bodyPr wrap="none" anchor="ctr"/>
            <a:lstStyle/>
            <a:p>
              <a:endParaRPr lang="en-US"/>
            </a:p>
          </p:txBody>
        </p:sp>
        <p:sp>
          <p:nvSpPr>
            <p:cNvPr id="72" name="Oval 54"/>
            <p:cNvSpPr>
              <a:spLocks noChangeArrowheads="1"/>
            </p:cNvSpPr>
            <p:nvPr/>
          </p:nvSpPr>
          <p:spPr bwMode="auto">
            <a:xfrm>
              <a:off x="4447" y="2689"/>
              <a:ext cx="485" cy="230"/>
            </a:xfrm>
            <a:prstGeom prst="ellipse">
              <a:avLst/>
            </a:prstGeom>
            <a:solidFill>
              <a:srgbClr val="FFCC00"/>
            </a:solidFill>
            <a:ln w="12700" cap="sq">
              <a:noFill/>
              <a:round/>
              <a:headEnd/>
              <a:tailEnd/>
            </a:ln>
          </p:spPr>
          <p:txBody>
            <a:bodyPr wrap="none" anchor="ctr"/>
            <a:lstStyle/>
            <a:p>
              <a:endParaRPr lang="en-US"/>
            </a:p>
          </p:txBody>
        </p:sp>
        <p:sp>
          <p:nvSpPr>
            <p:cNvPr id="73" name="Oval 55"/>
            <p:cNvSpPr>
              <a:spLocks noChangeArrowheads="1"/>
            </p:cNvSpPr>
            <p:nvPr/>
          </p:nvSpPr>
          <p:spPr bwMode="auto">
            <a:xfrm>
              <a:off x="4048" y="2400"/>
              <a:ext cx="878" cy="362"/>
            </a:xfrm>
            <a:prstGeom prst="ellipse">
              <a:avLst/>
            </a:prstGeom>
            <a:solidFill>
              <a:srgbClr val="FFCC00"/>
            </a:solidFill>
            <a:ln w="12700" cap="sq">
              <a:noFill/>
              <a:round/>
              <a:headEnd/>
              <a:tailEnd/>
            </a:ln>
          </p:spPr>
          <p:txBody>
            <a:bodyPr wrap="none" anchor="ctr"/>
            <a:lstStyle/>
            <a:p>
              <a:endParaRPr lang="en-US"/>
            </a:p>
          </p:txBody>
        </p:sp>
        <p:sp>
          <p:nvSpPr>
            <p:cNvPr id="74" name="Oval 56"/>
            <p:cNvSpPr>
              <a:spLocks noChangeArrowheads="1"/>
            </p:cNvSpPr>
            <p:nvPr/>
          </p:nvSpPr>
          <p:spPr bwMode="auto">
            <a:xfrm>
              <a:off x="3748" y="2300"/>
              <a:ext cx="460" cy="411"/>
            </a:xfrm>
            <a:prstGeom prst="ellipse">
              <a:avLst/>
            </a:prstGeom>
            <a:solidFill>
              <a:srgbClr val="FFCC00"/>
            </a:solidFill>
            <a:ln w="12700" cap="sq">
              <a:noFill/>
              <a:round/>
              <a:headEnd/>
              <a:tailEnd/>
            </a:ln>
          </p:spPr>
          <p:txBody>
            <a:bodyPr wrap="none" anchor="ctr"/>
            <a:lstStyle/>
            <a:p>
              <a:endParaRPr lang="en-US"/>
            </a:p>
          </p:txBody>
        </p:sp>
        <p:sp>
          <p:nvSpPr>
            <p:cNvPr id="75" name="Oval 57"/>
            <p:cNvSpPr>
              <a:spLocks noChangeArrowheads="1"/>
            </p:cNvSpPr>
            <p:nvPr/>
          </p:nvSpPr>
          <p:spPr bwMode="auto">
            <a:xfrm>
              <a:off x="4206" y="2545"/>
              <a:ext cx="517" cy="461"/>
            </a:xfrm>
            <a:prstGeom prst="ellipse">
              <a:avLst/>
            </a:prstGeom>
            <a:solidFill>
              <a:srgbClr val="FFCC00"/>
            </a:solidFill>
            <a:ln w="12700" cap="sq">
              <a:noFill/>
              <a:round/>
              <a:headEnd/>
              <a:tailEnd/>
            </a:ln>
          </p:spPr>
          <p:txBody>
            <a:bodyPr wrap="none" anchor="ctr"/>
            <a:lstStyle/>
            <a:p>
              <a:endParaRPr lang="en-US"/>
            </a:p>
          </p:txBody>
        </p:sp>
        <p:sp>
          <p:nvSpPr>
            <p:cNvPr id="76" name="Oval 58"/>
            <p:cNvSpPr>
              <a:spLocks noChangeArrowheads="1"/>
            </p:cNvSpPr>
            <p:nvPr/>
          </p:nvSpPr>
          <p:spPr bwMode="auto">
            <a:xfrm>
              <a:off x="3728" y="2524"/>
              <a:ext cx="385" cy="419"/>
            </a:xfrm>
            <a:prstGeom prst="ellipse">
              <a:avLst/>
            </a:prstGeom>
            <a:solidFill>
              <a:srgbClr val="FFCC00"/>
            </a:solidFill>
            <a:ln w="12700" cap="sq">
              <a:noFill/>
              <a:round/>
              <a:headEnd/>
              <a:tailEnd/>
            </a:ln>
          </p:spPr>
          <p:txBody>
            <a:bodyPr wrap="none" anchor="ctr"/>
            <a:lstStyle/>
            <a:p>
              <a:endParaRPr lang="en-US"/>
            </a:p>
          </p:txBody>
        </p:sp>
        <p:sp>
          <p:nvSpPr>
            <p:cNvPr id="77" name="Oval 59"/>
            <p:cNvSpPr>
              <a:spLocks noChangeArrowheads="1"/>
            </p:cNvSpPr>
            <p:nvPr/>
          </p:nvSpPr>
          <p:spPr bwMode="auto">
            <a:xfrm>
              <a:off x="3996" y="2589"/>
              <a:ext cx="385" cy="419"/>
            </a:xfrm>
            <a:prstGeom prst="ellipse">
              <a:avLst/>
            </a:prstGeom>
            <a:solidFill>
              <a:srgbClr val="FFCC00"/>
            </a:solidFill>
            <a:ln w="12700" cap="sq">
              <a:noFill/>
              <a:round/>
              <a:headEnd/>
              <a:tailEnd/>
            </a:ln>
          </p:spPr>
          <p:txBody>
            <a:bodyPr wrap="none" anchor="ctr"/>
            <a:lstStyle/>
            <a:p>
              <a:endParaRPr lang="en-US"/>
            </a:p>
          </p:txBody>
        </p:sp>
        <p:sp>
          <p:nvSpPr>
            <p:cNvPr id="78" name="Oval 60"/>
            <p:cNvSpPr>
              <a:spLocks noChangeArrowheads="1"/>
            </p:cNvSpPr>
            <p:nvPr/>
          </p:nvSpPr>
          <p:spPr bwMode="auto">
            <a:xfrm>
              <a:off x="4098" y="2296"/>
              <a:ext cx="460" cy="411"/>
            </a:xfrm>
            <a:prstGeom prst="ellipse">
              <a:avLst/>
            </a:prstGeom>
            <a:solidFill>
              <a:srgbClr val="FFCC00"/>
            </a:solidFill>
            <a:ln w="12700" cap="sq">
              <a:noFill/>
              <a:round/>
              <a:headEnd/>
              <a:tailEnd/>
            </a:ln>
          </p:spPr>
          <p:txBody>
            <a:bodyPr wrap="none" anchor="ctr"/>
            <a:lstStyle/>
            <a:p>
              <a:endParaRPr lang="en-US"/>
            </a:p>
          </p:txBody>
        </p:sp>
      </p:grpSp>
      <p:sp>
        <p:nvSpPr>
          <p:cNvPr id="79" name="Rectangle 61"/>
          <p:cNvSpPr>
            <a:spLocks noChangeArrowheads="1"/>
          </p:cNvSpPr>
          <p:nvPr/>
        </p:nvSpPr>
        <p:spPr bwMode="auto">
          <a:xfrm>
            <a:off x="5943600" y="3190875"/>
            <a:ext cx="573088" cy="244475"/>
          </a:xfrm>
          <a:prstGeom prst="rect">
            <a:avLst/>
          </a:prstGeom>
          <a:noFill/>
          <a:ln w="12700" cap="sq">
            <a:noFill/>
            <a:miter lim="800000"/>
            <a:headEnd/>
            <a:tailEnd/>
          </a:ln>
        </p:spPr>
        <p:txBody>
          <a:bodyPr anchor="ctr">
            <a:spAutoFit/>
          </a:bodyPr>
          <a:lstStyle/>
          <a:p>
            <a:pPr algn="ctr" eaLnBrk="0" hangingPunct="0"/>
            <a:r>
              <a:rPr lang="en-US" sz="1000" b="1">
                <a:solidFill>
                  <a:srgbClr val="0000CC"/>
                </a:solidFill>
                <a:latin typeface="Verdana" pitchFamily="34" charset="0"/>
              </a:rPr>
              <a:t>VPN</a:t>
            </a:r>
            <a:endParaRPr lang="tr-TR" sz="1000" b="1">
              <a:solidFill>
                <a:srgbClr val="0000CC"/>
              </a:solidFill>
              <a:latin typeface="Verdana" pitchFamily="34" charset="0"/>
            </a:endParaRPr>
          </a:p>
        </p:txBody>
      </p:sp>
      <p:sp>
        <p:nvSpPr>
          <p:cNvPr id="80" name="Rectangle 62"/>
          <p:cNvSpPr>
            <a:spLocks noChangeArrowheads="1"/>
          </p:cNvSpPr>
          <p:nvPr/>
        </p:nvSpPr>
        <p:spPr bwMode="auto">
          <a:xfrm>
            <a:off x="5905500" y="4945063"/>
            <a:ext cx="814388" cy="244475"/>
          </a:xfrm>
          <a:prstGeom prst="rect">
            <a:avLst/>
          </a:prstGeom>
          <a:noFill/>
          <a:ln w="12700" cap="sq">
            <a:noFill/>
            <a:miter lim="800000"/>
            <a:headEnd/>
            <a:tailEnd/>
          </a:ln>
        </p:spPr>
        <p:txBody>
          <a:bodyPr anchor="ctr">
            <a:spAutoFit/>
          </a:bodyPr>
          <a:lstStyle/>
          <a:p>
            <a:pPr algn="ctr" eaLnBrk="0" hangingPunct="0"/>
            <a:r>
              <a:rPr lang="tr-TR" sz="1000" b="1">
                <a:solidFill>
                  <a:srgbClr val="0000CC"/>
                </a:solidFill>
                <a:latin typeface="Verdana" pitchFamily="34" charset="0"/>
              </a:rPr>
              <a:t>Internet</a:t>
            </a:r>
          </a:p>
        </p:txBody>
      </p:sp>
      <p:sp>
        <p:nvSpPr>
          <p:cNvPr id="81" name="Line 63"/>
          <p:cNvSpPr>
            <a:spLocks noChangeShapeType="1"/>
          </p:cNvSpPr>
          <p:nvPr/>
        </p:nvSpPr>
        <p:spPr bwMode="auto">
          <a:xfrm flipH="1">
            <a:off x="5307013" y="5057775"/>
            <a:ext cx="547687" cy="0"/>
          </a:xfrm>
          <a:prstGeom prst="line">
            <a:avLst/>
          </a:prstGeom>
          <a:noFill/>
          <a:ln w="12700">
            <a:solidFill>
              <a:srgbClr val="000099"/>
            </a:solidFill>
            <a:prstDash val="lgDash"/>
            <a:round/>
            <a:headEnd type="triangle" w="med" len="med"/>
            <a:tailEnd type="triangle" w="med" len="med"/>
          </a:ln>
        </p:spPr>
        <p:txBody>
          <a:bodyPr wrap="none" anchor="ctr"/>
          <a:lstStyle/>
          <a:p>
            <a:endParaRPr lang="en-US"/>
          </a:p>
        </p:txBody>
      </p:sp>
      <p:sp>
        <p:nvSpPr>
          <p:cNvPr id="82" name="Text Box 64"/>
          <p:cNvSpPr txBox="1">
            <a:spLocks noChangeArrowheads="1"/>
          </p:cNvSpPr>
          <p:nvPr/>
        </p:nvSpPr>
        <p:spPr bwMode="auto">
          <a:xfrm>
            <a:off x="1573213" y="1778000"/>
            <a:ext cx="531812" cy="369888"/>
          </a:xfrm>
          <a:prstGeom prst="rect">
            <a:avLst/>
          </a:prstGeom>
          <a:noFill/>
          <a:ln w="12700" cap="sq">
            <a:noFill/>
            <a:miter lim="800000"/>
            <a:headEnd/>
            <a:tailEnd/>
          </a:ln>
        </p:spPr>
        <p:txBody>
          <a:bodyPr lIns="0" tIns="0" rIns="0" bIns="0" anchor="ctr">
            <a:spAutoFit/>
          </a:bodyPr>
          <a:lstStyle/>
          <a:p>
            <a:pPr algn="ctr" eaLnBrk="0" hangingPunct="0"/>
            <a:r>
              <a:rPr lang="en-US" b="1">
                <a:solidFill>
                  <a:srgbClr val="0000CC"/>
                </a:solidFill>
                <a:latin typeface="Verdana" pitchFamily="34" charset="0"/>
              </a:rPr>
              <a:t>1</a:t>
            </a:r>
          </a:p>
        </p:txBody>
      </p:sp>
      <p:sp>
        <p:nvSpPr>
          <p:cNvPr id="83" name="Text Box 65"/>
          <p:cNvSpPr txBox="1">
            <a:spLocks noChangeArrowheads="1"/>
          </p:cNvSpPr>
          <p:nvPr/>
        </p:nvSpPr>
        <p:spPr bwMode="auto">
          <a:xfrm>
            <a:off x="4086225" y="1776413"/>
            <a:ext cx="531813" cy="369887"/>
          </a:xfrm>
          <a:prstGeom prst="rect">
            <a:avLst/>
          </a:prstGeom>
          <a:noFill/>
          <a:ln w="12700" cap="sq">
            <a:noFill/>
            <a:miter lim="800000"/>
            <a:headEnd/>
            <a:tailEnd/>
          </a:ln>
        </p:spPr>
        <p:txBody>
          <a:bodyPr lIns="0" tIns="0" rIns="0" bIns="0" anchor="ctr">
            <a:spAutoFit/>
          </a:bodyPr>
          <a:lstStyle/>
          <a:p>
            <a:pPr algn="ctr" eaLnBrk="0" hangingPunct="0"/>
            <a:r>
              <a:rPr lang="en-US" b="1">
                <a:solidFill>
                  <a:srgbClr val="0000CC"/>
                </a:solidFill>
                <a:latin typeface="Verdana" pitchFamily="34" charset="0"/>
              </a:rPr>
              <a:t>2</a:t>
            </a:r>
          </a:p>
        </p:txBody>
      </p:sp>
      <p:sp>
        <p:nvSpPr>
          <p:cNvPr id="84" name="Oval 66"/>
          <p:cNvSpPr>
            <a:spLocks noChangeArrowheads="1"/>
          </p:cNvSpPr>
          <p:nvPr/>
        </p:nvSpPr>
        <p:spPr bwMode="auto">
          <a:xfrm>
            <a:off x="4157663" y="1779588"/>
            <a:ext cx="360362" cy="360362"/>
          </a:xfrm>
          <a:prstGeom prst="ellipse">
            <a:avLst/>
          </a:prstGeom>
          <a:noFill/>
          <a:ln w="12700" cap="sq">
            <a:solidFill>
              <a:srgbClr val="FF0000"/>
            </a:solidFill>
            <a:round/>
            <a:headEnd/>
            <a:tailEnd/>
          </a:ln>
        </p:spPr>
        <p:txBody>
          <a:bodyPr wrap="none" anchor="ctr"/>
          <a:lstStyle/>
          <a:p>
            <a:endParaRPr lang="en-US"/>
          </a:p>
        </p:txBody>
      </p:sp>
      <p:sp>
        <p:nvSpPr>
          <p:cNvPr id="85" name="Oval 67"/>
          <p:cNvSpPr>
            <a:spLocks noChangeArrowheads="1"/>
          </p:cNvSpPr>
          <p:nvPr/>
        </p:nvSpPr>
        <p:spPr bwMode="auto">
          <a:xfrm>
            <a:off x="1638300" y="1781175"/>
            <a:ext cx="360363" cy="360363"/>
          </a:xfrm>
          <a:prstGeom prst="ellipse">
            <a:avLst/>
          </a:prstGeom>
          <a:noFill/>
          <a:ln w="12700" cap="sq">
            <a:solidFill>
              <a:srgbClr val="FF0000"/>
            </a:solidFill>
            <a:round/>
            <a:headEnd/>
            <a:tailEnd/>
          </a:ln>
        </p:spPr>
        <p:txBody>
          <a:bodyPr wrap="none" anchor="ctr"/>
          <a:lstStyle/>
          <a:p>
            <a:pPr algn="ctr"/>
            <a:endParaRPr lang="en-US"/>
          </a:p>
        </p:txBody>
      </p:sp>
      <p:sp>
        <p:nvSpPr>
          <p:cNvPr id="86" name="Text Box 68"/>
          <p:cNvSpPr txBox="1">
            <a:spLocks noChangeArrowheads="1"/>
          </p:cNvSpPr>
          <p:nvPr/>
        </p:nvSpPr>
        <p:spPr bwMode="auto">
          <a:xfrm>
            <a:off x="6561138" y="1778000"/>
            <a:ext cx="531812" cy="369888"/>
          </a:xfrm>
          <a:prstGeom prst="rect">
            <a:avLst/>
          </a:prstGeom>
          <a:noFill/>
          <a:ln w="12700" cap="sq">
            <a:noFill/>
            <a:miter lim="800000"/>
            <a:headEnd/>
            <a:tailEnd/>
          </a:ln>
        </p:spPr>
        <p:txBody>
          <a:bodyPr lIns="0" tIns="0" rIns="0" bIns="0" anchor="ctr">
            <a:spAutoFit/>
          </a:bodyPr>
          <a:lstStyle/>
          <a:p>
            <a:pPr algn="ctr" eaLnBrk="0" hangingPunct="0"/>
            <a:r>
              <a:rPr lang="en-US" b="1">
                <a:solidFill>
                  <a:srgbClr val="0000CC"/>
                </a:solidFill>
                <a:latin typeface="Verdana" pitchFamily="34" charset="0"/>
              </a:rPr>
              <a:t>3</a:t>
            </a:r>
          </a:p>
        </p:txBody>
      </p:sp>
      <p:sp>
        <p:nvSpPr>
          <p:cNvPr id="87" name="Oval 69"/>
          <p:cNvSpPr>
            <a:spLocks noChangeArrowheads="1"/>
          </p:cNvSpPr>
          <p:nvPr/>
        </p:nvSpPr>
        <p:spPr bwMode="auto">
          <a:xfrm>
            <a:off x="6632575" y="1781175"/>
            <a:ext cx="360363" cy="360363"/>
          </a:xfrm>
          <a:prstGeom prst="ellipse">
            <a:avLst/>
          </a:prstGeom>
          <a:noFill/>
          <a:ln w="12700" cap="sq">
            <a:solidFill>
              <a:srgbClr val="FF0000"/>
            </a:solidFill>
            <a:round/>
            <a:headEnd/>
            <a:tailEnd/>
          </a:ln>
        </p:spPr>
        <p:txBody>
          <a:bodyPr wrap="none" anchor="ctr"/>
          <a:lstStyle/>
          <a:p>
            <a:endParaRPr lang="en-US"/>
          </a:p>
        </p:txBody>
      </p:sp>
      <p:sp>
        <p:nvSpPr>
          <p:cNvPr id="88" name="AutoShape 70"/>
          <p:cNvSpPr>
            <a:spLocks noChangeArrowheads="1"/>
          </p:cNvSpPr>
          <p:nvPr/>
        </p:nvSpPr>
        <p:spPr bwMode="auto">
          <a:xfrm>
            <a:off x="5827713" y="1079500"/>
            <a:ext cx="804862" cy="260350"/>
          </a:xfrm>
          <a:prstGeom prst="leftRightArrow">
            <a:avLst>
              <a:gd name="adj1" fmla="val 50000"/>
              <a:gd name="adj2" fmla="val 61829"/>
            </a:avLst>
          </a:prstGeom>
          <a:solidFill>
            <a:srgbClr val="FFFF00"/>
          </a:solidFill>
          <a:ln w="9525">
            <a:solidFill>
              <a:srgbClr val="000099"/>
            </a:solidFill>
            <a:miter lim="800000"/>
            <a:headEnd/>
            <a:tailEnd/>
          </a:ln>
        </p:spPr>
        <p:txBody>
          <a:bodyPr wrap="none" anchor="ctr"/>
          <a:lstStyle/>
          <a:p>
            <a:endParaRPr lang="en-US"/>
          </a:p>
        </p:txBody>
      </p:sp>
      <p:sp>
        <p:nvSpPr>
          <p:cNvPr id="89" name="AutoShape 71"/>
          <p:cNvSpPr>
            <a:spLocks noChangeArrowheads="1"/>
          </p:cNvSpPr>
          <p:nvPr/>
        </p:nvSpPr>
        <p:spPr bwMode="auto">
          <a:xfrm>
            <a:off x="1874838" y="1081088"/>
            <a:ext cx="804862" cy="260350"/>
          </a:xfrm>
          <a:prstGeom prst="leftRightArrow">
            <a:avLst>
              <a:gd name="adj1" fmla="val 50000"/>
              <a:gd name="adj2" fmla="val 61829"/>
            </a:avLst>
          </a:prstGeom>
          <a:solidFill>
            <a:srgbClr val="FFFF00"/>
          </a:solidFill>
          <a:ln w="9525">
            <a:solidFill>
              <a:srgbClr val="000099"/>
            </a:solidFill>
            <a:miter lim="800000"/>
            <a:headEnd/>
            <a:tailEnd/>
          </a:ln>
        </p:spPr>
        <p:txBody>
          <a:bodyPr wrap="none" anchor="ctr"/>
          <a:lstStyle/>
          <a:p>
            <a:endParaRPr lang="en-US"/>
          </a:p>
        </p:txBody>
      </p:sp>
      <p:sp>
        <p:nvSpPr>
          <p:cNvPr id="90" name="Line 72"/>
          <p:cNvSpPr>
            <a:spLocks noChangeShapeType="1"/>
          </p:cNvSpPr>
          <p:nvPr/>
        </p:nvSpPr>
        <p:spPr bwMode="auto">
          <a:xfrm>
            <a:off x="6224588" y="739775"/>
            <a:ext cx="0" cy="1611313"/>
          </a:xfrm>
          <a:prstGeom prst="line">
            <a:avLst/>
          </a:prstGeom>
          <a:noFill/>
          <a:ln w="9525">
            <a:solidFill>
              <a:srgbClr val="FF0000"/>
            </a:solidFill>
            <a:prstDash val="lgDash"/>
            <a:round/>
            <a:headEnd/>
            <a:tailEnd/>
          </a:ln>
        </p:spPr>
        <p:txBody>
          <a:bodyPr/>
          <a:lstStyle/>
          <a:p>
            <a:endParaRPr lang="en-US"/>
          </a:p>
        </p:txBody>
      </p:sp>
      <p:sp>
        <p:nvSpPr>
          <p:cNvPr id="91" name="Arc 73"/>
          <p:cNvSpPr>
            <a:spLocks/>
          </p:cNvSpPr>
          <p:nvPr/>
        </p:nvSpPr>
        <p:spPr bwMode="auto">
          <a:xfrm flipH="1" flipV="1">
            <a:off x="2333625" y="5641975"/>
            <a:ext cx="504825" cy="492125"/>
          </a:xfrm>
          <a:custGeom>
            <a:avLst/>
            <a:gdLst>
              <a:gd name="T0" fmla="*/ 0 w 21600"/>
              <a:gd name="T1" fmla="*/ 0 h 43195"/>
              <a:gd name="T2" fmla="*/ 2147483647 w 21600"/>
              <a:gd name="T3" fmla="*/ 2147483647 h 43195"/>
              <a:gd name="T4" fmla="*/ 0 w 21600"/>
              <a:gd name="T5" fmla="*/ 2147483647 h 43195"/>
              <a:gd name="T6" fmla="*/ 0 60000 65536"/>
              <a:gd name="T7" fmla="*/ 0 60000 65536"/>
              <a:gd name="T8" fmla="*/ 0 60000 65536"/>
              <a:gd name="T9" fmla="*/ 0 w 21600"/>
              <a:gd name="T10" fmla="*/ 0 h 43195"/>
              <a:gd name="T11" fmla="*/ 21600 w 21600"/>
              <a:gd name="T12" fmla="*/ 43195 h 43195"/>
            </a:gdLst>
            <a:ahLst/>
            <a:cxnLst>
              <a:cxn ang="T6">
                <a:pos x="T0" y="T1"/>
              </a:cxn>
              <a:cxn ang="T7">
                <a:pos x="T2" y="T3"/>
              </a:cxn>
              <a:cxn ang="T8">
                <a:pos x="T4" y="T5"/>
              </a:cxn>
            </a:cxnLst>
            <a:rect l="T9" t="T10" r="T11" b="T12"/>
            <a:pathLst>
              <a:path w="21600" h="43195" fill="none" extrusionOk="0">
                <a:moveTo>
                  <a:pt x="-1" y="0"/>
                </a:moveTo>
                <a:cubicBezTo>
                  <a:pt x="11929" y="0"/>
                  <a:pt x="21600" y="9670"/>
                  <a:pt x="21600" y="21600"/>
                </a:cubicBezTo>
                <a:cubicBezTo>
                  <a:pt x="21600" y="33343"/>
                  <a:pt x="12217" y="42935"/>
                  <a:pt x="475" y="43194"/>
                </a:cubicBezTo>
              </a:path>
              <a:path w="21600" h="43195" stroke="0" extrusionOk="0">
                <a:moveTo>
                  <a:pt x="-1" y="0"/>
                </a:moveTo>
                <a:cubicBezTo>
                  <a:pt x="11929" y="0"/>
                  <a:pt x="21600" y="9670"/>
                  <a:pt x="21600" y="21600"/>
                </a:cubicBezTo>
                <a:cubicBezTo>
                  <a:pt x="21600" y="33343"/>
                  <a:pt x="12217" y="42935"/>
                  <a:pt x="475" y="43194"/>
                </a:cubicBezTo>
                <a:lnTo>
                  <a:pt x="0" y="21600"/>
                </a:lnTo>
                <a:close/>
              </a:path>
            </a:pathLst>
          </a:custGeom>
          <a:noFill/>
          <a:ln w="9525">
            <a:solidFill>
              <a:srgbClr val="000099"/>
            </a:solidFill>
            <a:prstDash val="lgDash"/>
            <a:round/>
            <a:headEnd type="triangle" w="med" len="med"/>
            <a:tailEnd type="triangle" w="med" len="med"/>
          </a:ln>
        </p:spPr>
        <p:txBody>
          <a:bodyPr wrap="none" anchor="ctr"/>
          <a:lstStyle/>
          <a:p>
            <a:endParaRPr lang="en-US"/>
          </a:p>
        </p:txBody>
      </p:sp>
      <p:sp>
        <p:nvSpPr>
          <p:cNvPr id="92" name="Text Box 74"/>
          <p:cNvSpPr txBox="1">
            <a:spLocks noChangeArrowheads="1"/>
          </p:cNvSpPr>
          <p:nvPr/>
        </p:nvSpPr>
        <p:spPr bwMode="auto">
          <a:xfrm>
            <a:off x="2851150" y="5843588"/>
            <a:ext cx="1166813" cy="244475"/>
          </a:xfrm>
          <a:prstGeom prst="rect">
            <a:avLst/>
          </a:prstGeom>
          <a:noFill/>
          <a:ln w="9525">
            <a:noFill/>
            <a:miter lim="800000"/>
            <a:headEnd/>
            <a:tailEnd/>
          </a:ln>
        </p:spPr>
        <p:txBody>
          <a:bodyPr>
            <a:spAutoFit/>
          </a:bodyPr>
          <a:lstStyle/>
          <a:p>
            <a:pPr algn="ctr"/>
            <a:r>
              <a:rPr lang="en-US" sz="1000" b="1">
                <a:solidFill>
                  <a:srgbClr val="0000CC"/>
                </a:solidFill>
                <a:latin typeface="Arial" charset="0"/>
              </a:rPr>
              <a:t>Interfaces</a:t>
            </a:r>
          </a:p>
        </p:txBody>
      </p:sp>
      <p:sp>
        <p:nvSpPr>
          <p:cNvPr id="93" name="AutoShape 77"/>
          <p:cNvSpPr>
            <a:spLocks noChangeArrowheads="1"/>
          </p:cNvSpPr>
          <p:nvPr/>
        </p:nvSpPr>
        <p:spPr bwMode="auto">
          <a:xfrm>
            <a:off x="431800" y="2789238"/>
            <a:ext cx="1003300" cy="2959100"/>
          </a:xfrm>
          <a:prstGeom prst="can">
            <a:avLst>
              <a:gd name="adj" fmla="val 18038"/>
            </a:avLst>
          </a:prstGeom>
          <a:noFill/>
          <a:ln w="9525">
            <a:solidFill>
              <a:schemeClr val="accent2"/>
            </a:solidFill>
            <a:prstDash val="lgDash"/>
            <a:round/>
            <a:headEnd/>
            <a:tailEnd/>
          </a:ln>
        </p:spPr>
        <p:txBody>
          <a:bodyPr wrap="none" anchor="ctr"/>
          <a:lstStyle/>
          <a:p>
            <a:endParaRPr lang="en-US"/>
          </a:p>
        </p:txBody>
      </p:sp>
      <p:sp>
        <p:nvSpPr>
          <p:cNvPr id="94" name="Text Box 78"/>
          <p:cNvSpPr txBox="1">
            <a:spLocks noChangeArrowheads="1"/>
          </p:cNvSpPr>
          <p:nvPr/>
        </p:nvSpPr>
        <p:spPr bwMode="auto">
          <a:xfrm>
            <a:off x="525463" y="4100513"/>
            <a:ext cx="827087" cy="414337"/>
          </a:xfrm>
          <a:prstGeom prst="rect">
            <a:avLst/>
          </a:prstGeom>
          <a:solidFill>
            <a:schemeClr val="bg1"/>
          </a:solidFill>
          <a:ln w="9525">
            <a:noFill/>
            <a:miter lim="800000"/>
            <a:headEnd/>
            <a:tailEnd/>
          </a:ln>
        </p:spPr>
        <p:txBody>
          <a:bodyPr lIns="18000" tIns="10800" rIns="18000" bIns="10800"/>
          <a:lstStyle/>
          <a:p>
            <a:pPr algn="ctr" eaLnBrk="0" hangingPunct="0"/>
            <a:r>
              <a:rPr lang="en-US" sz="1200" b="1">
                <a:solidFill>
                  <a:srgbClr val="0000CC"/>
                </a:solidFill>
                <a:latin typeface="Trebuchet MS" pitchFamily="34" charset="0"/>
              </a:rPr>
              <a:t>Integrated FMIS DB</a:t>
            </a:r>
            <a:endParaRPr lang="tr-TR" sz="1200" b="1">
              <a:solidFill>
                <a:srgbClr val="0000CC"/>
              </a:solidFill>
              <a:latin typeface="Trebuchet MS" pitchFamily="34" charset="0"/>
            </a:endParaRPr>
          </a:p>
        </p:txBody>
      </p:sp>
      <p:sp>
        <p:nvSpPr>
          <p:cNvPr id="95" name="Line 79"/>
          <p:cNvSpPr>
            <a:spLocks noChangeShapeType="1"/>
          </p:cNvSpPr>
          <p:nvPr/>
        </p:nvSpPr>
        <p:spPr bwMode="auto">
          <a:xfrm>
            <a:off x="4030663" y="6186488"/>
            <a:ext cx="647700" cy="0"/>
          </a:xfrm>
          <a:prstGeom prst="line">
            <a:avLst/>
          </a:prstGeom>
          <a:noFill/>
          <a:ln w="9525">
            <a:solidFill>
              <a:srgbClr val="000099"/>
            </a:solidFill>
            <a:prstDash val="lgDash"/>
            <a:round/>
            <a:headEnd type="triangle" w="med" len="med"/>
            <a:tailEnd type="triangle" w="med" len="med"/>
          </a:ln>
        </p:spPr>
        <p:txBody>
          <a:bodyPr/>
          <a:lstStyle/>
          <a:p>
            <a:endParaRPr lang="en-US"/>
          </a:p>
        </p:txBody>
      </p:sp>
      <p:pic>
        <p:nvPicPr>
          <p:cNvPr id="96" name="Picture 80" descr="pc1"/>
          <p:cNvPicPr>
            <a:picLocks noChangeAspect="1" noChangeArrowheads="1"/>
          </p:cNvPicPr>
          <p:nvPr/>
        </p:nvPicPr>
        <p:blipFill>
          <a:blip r:embed="rId4"/>
          <a:srcRect/>
          <a:stretch>
            <a:fillRect/>
          </a:stretch>
        </p:blipFill>
        <p:spPr bwMode="auto">
          <a:xfrm>
            <a:off x="7086600" y="841375"/>
            <a:ext cx="1076325" cy="723900"/>
          </a:xfrm>
          <a:prstGeom prst="rect">
            <a:avLst/>
          </a:prstGeom>
          <a:noFill/>
          <a:ln w="9525">
            <a:noFill/>
            <a:miter lim="800000"/>
            <a:headEnd/>
            <a:tailEnd/>
          </a:ln>
        </p:spPr>
      </p:pic>
      <p:pic>
        <p:nvPicPr>
          <p:cNvPr id="97" name="Picture 81" descr="server4"/>
          <p:cNvPicPr>
            <a:picLocks noChangeAspect="1" noChangeArrowheads="1"/>
          </p:cNvPicPr>
          <p:nvPr/>
        </p:nvPicPr>
        <p:blipFill>
          <a:blip r:embed="rId5"/>
          <a:srcRect/>
          <a:stretch>
            <a:fillRect/>
          </a:stretch>
        </p:blipFill>
        <p:spPr bwMode="auto">
          <a:xfrm>
            <a:off x="549275" y="642938"/>
            <a:ext cx="822325" cy="1098550"/>
          </a:xfrm>
          <a:prstGeom prst="rect">
            <a:avLst/>
          </a:prstGeom>
          <a:noFill/>
          <a:ln w="9525">
            <a:noFill/>
            <a:miter lim="800000"/>
            <a:headEnd/>
            <a:tailEnd/>
          </a:ln>
        </p:spPr>
      </p:pic>
      <p:pic>
        <p:nvPicPr>
          <p:cNvPr id="98" name="Picture 82" descr="server"/>
          <p:cNvPicPr>
            <a:picLocks noChangeAspect="1" noChangeArrowheads="1"/>
          </p:cNvPicPr>
          <p:nvPr/>
        </p:nvPicPr>
        <p:blipFill>
          <a:blip r:embed="rId6"/>
          <a:srcRect/>
          <a:stretch>
            <a:fillRect/>
          </a:stretch>
        </p:blipFill>
        <p:spPr bwMode="auto">
          <a:xfrm>
            <a:off x="3521075" y="649288"/>
            <a:ext cx="1644650" cy="1096962"/>
          </a:xfrm>
          <a:prstGeom prst="rect">
            <a:avLst/>
          </a:prstGeom>
          <a:noFill/>
          <a:ln w="9525">
            <a:noFill/>
            <a:miter lim="800000"/>
            <a:headEnd/>
            <a:tailEnd/>
          </a:ln>
        </p:spPr>
      </p:pic>
      <p:sp>
        <p:nvSpPr>
          <p:cNvPr id="99" name="Rectangle 83"/>
          <p:cNvSpPr>
            <a:spLocks noChangeArrowheads="1"/>
          </p:cNvSpPr>
          <p:nvPr/>
        </p:nvSpPr>
        <p:spPr bwMode="auto">
          <a:xfrm>
            <a:off x="2895600" y="3694113"/>
            <a:ext cx="1096963" cy="858837"/>
          </a:xfrm>
          <a:prstGeom prst="rect">
            <a:avLst/>
          </a:prstGeom>
          <a:solidFill>
            <a:srgbClr val="FFFF66"/>
          </a:solidFill>
          <a:ln w="9525">
            <a:solidFill>
              <a:schemeClr val="tx1"/>
            </a:solidFill>
            <a:miter lim="800000"/>
            <a:headEnd/>
            <a:tailEnd/>
          </a:ln>
        </p:spPr>
        <p:txBody>
          <a:bodyPr lIns="0" tIns="0" rIns="0" bIns="0" anchor="ctr"/>
          <a:lstStyle/>
          <a:p>
            <a:pPr algn="ctr"/>
            <a:r>
              <a:rPr lang="en-US" sz="1000">
                <a:solidFill>
                  <a:srgbClr val="0000CC"/>
                </a:solidFill>
                <a:latin typeface="Arial" charset="0"/>
              </a:rPr>
              <a:t>Core Treasury System</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FMIS header.jpg"/>
          <p:cNvPicPr>
            <a:picLocks noChangeAspect="1"/>
          </p:cNvPicPr>
          <p:nvPr/>
        </p:nvPicPr>
        <p:blipFill>
          <a:blip r:embed="rId2" cstate="print"/>
          <a:stretch>
            <a:fillRect/>
          </a:stretch>
        </p:blipFill>
        <p:spPr>
          <a:xfrm>
            <a:off x="86425" y="95675"/>
            <a:ext cx="622079" cy="486000"/>
          </a:xfrm>
          <a:prstGeom prst="rect">
            <a:avLst/>
          </a:prstGeom>
        </p:spPr>
      </p:pic>
      <p:sp>
        <p:nvSpPr>
          <p:cNvPr id="9" name="Text Box 3"/>
          <p:cNvSpPr txBox="1">
            <a:spLocks noChangeArrowheads="1"/>
          </p:cNvSpPr>
          <p:nvPr/>
        </p:nvSpPr>
        <p:spPr bwMode="auto">
          <a:xfrm>
            <a:off x="720000" y="117475"/>
            <a:ext cx="8280000" cy="450000"/>
          </a:xfrm>
          <a:prstGeom prst="rect">
            <a:avLst/>
          </a:prstGeom>
          <a:gradFill rotWithShape="1">
            <a:gsLst>
              <a:gs pos="0">
                <a:srgbClr val="00009C"/>
              </a:gs>
              <a:gs pos="100000">
                <a:schemeClr val="bg1"/>
              </a:gs>
            </a:gsLst>
            <a:lin ang="0" scaled="1"/>
          </a:gradFill>
          <a:ln w="9525">
            <a:noFill/>
            <a:miter lim="800000"/>
            <a:headEnd/>
            <a:tailEnd/>
          </a:ln>
          <a:effectLst/>
        </p:spPr>
        <p:txBody>
          <a:bodyPr lIns="0" rIns="0" anchor="ctr"/>
          <a:lstStyle/>
          <a:p>
            <a:pPr algn="l"/>
            <a:r>
              <a:rPr lang="en-US" sz="2000" b="1" dirty="0">
                <a:solidFill>
                  <a:srgbClr val="FFFF00"/>
                </a:solidFill>
                <a:latin typeface="Trebuchet MS" pitchFamily="34" charset="0"/>
              </a:rPr>
              <a:t>  </a:t>
            </a:r>
            <a:r>
              <a:rPr lang="tr-TR" sz="2000" b="1" dirty="0">
                <a:solidFill>
                  <a:srgbClr val="FFFF00"/>
                </a:solidFill>
                <a:latin typeface="Trebuchet MS" pitchFamily="34" charset="0"/>
              </a:rPr>
              <a:t> </a:t>
            </a:r>
            <a:r>
              <a:rPr lang="en-US" sz="2000" b="1" dirty="0" smtClean="0">
                <a:solidFill>
                  <a:srgbClr val="FFFF00"/>
                </a:solidFill>
                <a:latin typeface="Trebuchet MS" pitchFamily="34" charset="0"/>
              </a:rPr>
              <a:t>Disclosure of Information</a:t>
            </a:r>
            <a:endParaRPr lang="en-US" sz="2000" b="1" dirty="0">
              <a:solidFill>
                <a:srgbClr val="FFFF00"/>
              </a:solidFill>
              <a:latin typeface="Trebuchet MS" pitchFamily="34" charset="0"/>
            </a:endParaRPr>
          </a:p>
        </p:txBody>
      </p:sp>
      <p:sp>
        <p:nvSpPr>
          <p:cNvPr id="10" name="Date Placeholder 7"/>
          <p:cNvSpPr>
            <a:spLocks noGrp="1"/>
          </p:cNvSpPr>
          <p:nvPr>
            <p:ph type="dt" sz="half" idx="10"/>
          </p:nvPr>
        </p:nvSpPr>
        <p:spPr>
          <a:xfrm>
            <a:off x="457200" y="6453360"/>
            <a:ext cx="2133600" cy="216000"/>
          </a:xfrm>
        </p:spPr>
        <p:txBody>
          <a:bodyPr/>
          <a:lstStyle/>
          <a:p>
            <a:r>
              <a:rPr lang="en-US" sz="1100" smtClean="0">
                <a:solidFill>
                  <a:srgbClr val="3333FF"/>
                </a:solidFill>
              </a:rPr>
              <a:t>March 2012</a:t>
            </a:r>
            <a:endParaRPr lang="en-US" sz="1100" dirty="0">
              <a:solidFill>
                <a:srgbClr val="3333FF"/>
              </a:solidFill>
            </a:endParaRPr>
          </a:p>
        </p:txBody>
      </p:sp>
      <p:sp>
        <p:nvSpPr>
          <p:cNvPr id="15" name="Slide Number Placeholder 8"/>
          <p:cNvSpPr>
            <a:spLocks noGrp="1"/>
          </p:cNvSpPr>
          <p:nvPr>
            <p:ph type="sldNum" sz="quarter" idx="12"/>
          </p:nvPr>
        </p:nvSpPr>
        <p:spPr>
          <a:xfrm>
            <a:off x="6553200" y="6453360"/>
            <a:ext cx="2133600" cy="216000"/>
          </a:xfrm>
        </p:spPr>
        <p:txBody>
          <a:bodyPr/>
          <a:lstStyle/>
          <a:p>
            <a:fld id="{9A1FF0DD-E9F7-431E-8070-FEA08546CC76}" type="slidenum">
              <a:rPr lang="en-US" sz="1100" smtClean="0">
                <a:solidFill>
                  <a:srgbClr val="3333FF"/>
                </a:solidFill>
              </a:rPr>
              <a:pPr/>
              <a:t>18</a:t>
            </a:fld>
            <a:endParaRPr lang="en-US" sz="1100" dirty="0">
              <a:solidFill>
                <a:srgbClr val="3333FF"/>
              </a:solidFill>
            </a:endParaRPr>
          </a:p>
        </p:txBody>
      </p:sp>
      <p:sp>
        <p:nvSpPr>
          <p:cNvPr id="16" name="Footer Placeholder 9"/>
          <p:cNvSpPr>
            <a:spLocks noGrp="1"/>
          </p:cNvSpPr>
          <p:nvPr>
            <p:ph type="ftr" sz="quarter" idx="11"/>
          </p:nvPr>
        </p:nvSpPr>
        <p:spPr>
          <a:xfrm>
            <a:off x="3124200" y="6453360"/>
            <a:ext cx="2895600" cy="216000"/>
          </a:xfrm>
        </p:spPr>
        <p:txBody>
          <a:bodyPr/>
          <a:lstStyle/>
          <a:p>
            <a:r>
              <a:rPr lang="en-US" sz="1100" smtClean="0">
                <a:solidFill>
                  <a:srgbClr val="3333FF"/>
                </a:solidFill>
              </a:rPr>
              <a:t>Trends in FMIS Development</a:t>
            </a:r>
            <a:endParaRPr lang="en-US" sz="1100" dirty="0">
              <a:solidFill>
                <a:srgbClr val="3333FF"/>
              </a:solidFill>
            </a:endParaRPr>
          </a:p>
        </p:txBody>
      </p:sp>
      <p:sp>
        <p:nvSpPr>
          <p:cNvPr id="12" name="Text Box 14"/>
          <p:cNvSpPr txBox="1">
            <a:spLocks noChangeArrowheads="1"/>
          </p:cNvSpPr>
          <p:nvPr/>
        </p:nvSpPr>
        <p:spPr bwMode="auto">
          <a:xfrm>
            <a:off x="362688" y="892950"/>
            <a:ext cx="8306297" cy="5293757"/>
          </a:xfrm>
          <a:prstGeom prst="rect">
            <a:avLst/>
          </a:prstGeom>
          <a:noFill/>
          <a:ln w="9525">
            <a:noFill/>
            <a:miter lim="800000"/>
            <a:headEnd/>
            <a:tailEnd/>
          </a:ln>
        </p:spPr>
        <p:txBody>
          <a:bodyPr wrap="square">
            <a:spAutoFit/>
          </a:bodyPr>
          <a:lstStyle/>
          <a:p>
            <a:pPr marL="341313" indent="-341313" algn="ctr">
              <a:spcAft>
                <a:spcPts val="1200"/>
              </a:spcAft>
              <a:tabLst>
                <a:tab pos="1790700" algn="l"/>
              </a:tabLst>
            </a:pPr>
            <a:r>
              <a:rPr lang="en-US" sz="2800" b="1" dirty="0" smtClean="0">
                <a:solidFill>
                  <a:srgbClr val="C00000"/>
                </a:solidFill>
                <a:effectLst>
                  <a:glow rad="101600">
                    <a:schemeClr val="accent1">
                      <a:lumMod val="20000"/>
                      <a:lumOff val="80000"/>
                      <a:alpha val="60000"/>
                    </a:schemeClr>
                  </a:glow>
                </a:effectLst>
                <a:latin typeface="Trebuchet MS" pitchFamily="34" charset="0"/>
              </a:rPr>
              <a:t>Publishing Results from Treasury Systems/</a:t>
            </a:r>
            <a:r>
              <a:rPr lang="en-US" sz="2800" b="1" dirty="0" err="1" smtClean="0">
                <a:solidFill>
                  <a:srgbClr val="C00000"/>
                </a:solidFill>
                <a:effectLst>
                  <a:glow rad="101600">
                    <a:schemeClr val="accent1">
                      <a:lumMod val="20000"/>
                      <a:lumOff val="80000"/>
                      <a:alpha val="60000"/>
                    </a:schemeClr>
                  </a:glow>
                </a:effectLst>
                <a:latin typeface="Trebuchet MS" pitchFamily="34" charset="0"/>
              </a:rPr>
              <a:t>FMIS</a:t>
            </a:r>
            <a:endParaRPr lang="tr-TR" sz="2800" b="1" dirty="0" smtClean="0">
              <a:solidFill>
                <a:srgbClr val="0000FF"/>
              </a:solidFill>
              <a:effectLst>
                <a:glow rad="139700">
                  <a:schemeClr val="accent3">
                    <a:satMod val="175000"/>
                    <a:alpha val="40000"/>
                  </a:schemeClr>
                </a:glow>
              </a:effectLst>
              <a:latin typeface="Trebuchet MS" pitchFamily="34" charset="0"/>
            </a:endParaRPr>
          </a:p>
          <a:p>
            <a:pPr marL="361950" indent="-352425">
              <a:spcAft>
                <a:spcPts val="1200"/>
              </a:spcAft>
              <a:buFont typeface="Wingdings 3" pitchFamily="18" charset="2"/>
              <a:buChar char=""/>
            </a:pPr>
            <a:r>
              <a:rPr lang="en-US" sz="2000" b="1" dirty="0" smtClean="0">
                <a:solidFill>
                  <a:srgbClr val="0000FF"/>
                </a:solidFill>
                <a:latin typeface="Trebuchet MS" pitchFamily="34" charset="0"/>
              </a:rPr>
              <a:t>About 75% of the countries (42 out of 53) included in </a:t>
            </a:r>
            <a:r>
              <a:rPr lang="en-US" sz="2000" b="1" dirty="0" err="1" smtClean="0">
                <a:solidFill>
                  <a:srgbClr val="0000FF"/>
                </a:solidFill>
                <a:latin typeface="Trebuchet MS" pitchFamily="34" charset="0"/>
              </a:rPr>
              <a:t>FMIS</a:t>
            </a:r>
            <a:r>
              <a:rPr lang="en-US" sz="2000" b="1" dirty="0" smtClean="0">
                <a:solidFill>
                  <a:srgbClr val="0000FF"/>
                </a:solidFill>
                <a:latin typeface="Trebuchet MS" pitchFamily="34" charset="0"/>
              </a:rPr>
              <a:t> database, publish budget execution results on the web regularly. 32 out of 42 published results are available in English as well.</a:t>
            </a:r>
          </a:p>
          <a:p>
            <a:pPr marL="361950" indent="-352425">
              <a:spcAft>
                <a:spcPts val="1200"/>
              </a:spcAft>
              <a:buFont typeface="Wingdings 3" pitchFamily="18" charset="2"/>
              <a:buChar char=""/>
            </a:pPr>
            <a:r>
              <a:rPr lang="en-US" sz="2000" b="1" dirty="0" smtClean="0">
                <a:solidFill>
                  <a:srgbClr val="0000FF"/>
                </a:solidFill>
                <a:latin typeface="Trebuchet MS" pitchFamily="34" charset="0"/>
              </a:rPr>
              <a:t>Out of 42 published results, 39 web reports are </a:t>
            </a:r>
            <a:r>
              <a:rPr lang="en-US" sz="2000" dirty="0" smtClean="0">
                <a:solidFill>
                  <a:srgbClr val="FF0000"/>
                </a:solidFill>
                <a:latin typeface="Trebuchet MS" pitchFamily="34" charset="0"/>
              </a:rPr>
              <a:t>static</a:t>
            </a:r>
            <a:r>
              <a:rPr lang="en-US" sz="2000" b="1" dirty="0" smtClean="0">
                <a:solidFill>
                  <a:srgbClr val="0000FF"/>
                </a:solidFill>
                <a:latin typeface="Trebuchet MS" pitchFamily="34" charset="0"/>
              </a:rPr>
              <a:t> (presentation of results through files produced from DB). </a:t>
            </a:r>
          </a:p>
          <a:p>
            <a:pPr marL="361950" indent="-352425">
              <a:spcAft>
                <a:spcPts val="1200"/>
              </a:spcAft>
              <a:buFont typeface="Wingdings 3" pitchFamily="18" charset="2"/>
              <a:buChar char=""/>
            </a:pPr>
            <a:r>
              <a:rPr lang="en-US" sz="2000" b="1" dirty="0" smtClean="0">
                <a:solidFill>
                  <a:srgbClr val="0000FF"/>
                </a:solidFill>
                <a:latin typeface="Trebuchet MS" pitchFamily="34" charset="0"/>
              </a:rPr>
              <a:t>Only 3 web sites provide </a:t>
            </a:r>
            <a:r>
              <a:rPr lang="en-US" sz="2000" b="1" dirty="0" smtClean="0">
                <a:solidFill>
                  <a:srgbClr val="FF0000"/>
                </a:solidFill>
                <a:latin typeface="Trebuchet MS" pitchFamily="34" charset="0"/>
              </a:rPr>
              <a:t>dynamic</a:t>
            </a:r>
            <a:r>
              <a:rPr lang="en-US" sz="2000" b="1" dirty="0" smtClean="0">
                <a:solidFill>
                  <a:srgbClr val="0000FF"/>
                </a:solidFill>
                <a:latin typeface="Trebuchet MS" pitchFamily="34" charset="0"/>
              </a:rPr>
              <a:t> links to the DB for interactive queries for users.</a:t>
            </a:r>
          </a:p>
          <a:p>
            <a:pPr marL="361950" indent="-352425">
              <a:spcAft>
                <a:spcPts val="1200"/>
              </a:spcAft>
              <a:buFont typeface="Wingdings 3" pitchFamily="18" charset="2"/>
              <a:buChar char=""/>
            </a:pPr>
            <a:r>
              <a:rPr lang="en-US" sz="2000" b="1" dirty="0" smtClean="0">
                <a:solidFill>
                  <a:srgbClr val="0000FF"/>
                </a:solidFill>
                <a:latin typeface="Trebuchet MS" pitchFamily="34" charset="0"/>
              </a:rPr>
              <a:t>Most of the results are published as consolidated budget plans vs. </a:t>
            </a:r>
            <a:r>
              <a:rPr lang="en-US" sz="2000" b="1" dirty="0" err="1" smtClean="0">
                <a:solidFill>
                  <a:srgbClr val="0000FF"/>
                </a:solidFill>
                <a:latin typeface="Trebuchet MS" pitchFamily="34" charset="0"/>
              </a:rPr>
              <a:t>actuals</a:t>
            </a:r>
            <a:r>
              <a:rPr lang="en-US" sz="2000" b="1" dirty="0" smtClean="0">
                <a:solidFill>
                  <a:srgbClr val="0000FF"/>
                </a:solidFill>
                <a:latin typeface="Trebuchet MS" pitchFamily="34" charset="0"/>
              </a:rPr>
              <a:t>. Details of expenditures and dynamic monthly updates from </a:t>
            </a:r>
            <a:r>
              <a:rPr lang="en-US" sz="2000" b="1" dirty="0" err="1" smtClean="0">
                <a:solidFill>
                  <a:srgbClr val="0000FF"/>
                </a:solidFill>
                <a:latin typeface="Trebuchet MS" pitchFamily="34" charset="0"/>
              </a:rPr>
              <a:t>FMIS</a:t>
            </a:r>
            <a:r>
              <a:rPr lang="en-US" sz="2000" b="1" dirty="0" smtClean="0">
                <a:solidFill>
                  <a:srgbClr val="0000FF"/>
                </a:solidFill>
                <a:latin typeface="Trebuchet MS" pitchFamily="34" charset="0"/>
              </a:rPr>
              <a:t> DB are not visible yet.</a:t>
            </a:r>
          </a:p>
          <a:p>
            <a:pPr marL="361950" indent="-352425">
              <a:spcAft>
                <a:spcPts val="1200"/>
              </a:spcAft>
              <a:buFont typeface="Wingdings 3" pitchFamily="18" charset="2"/>
              <a:buChar char=""/>
            </a:pPr>
            <a:r>
              <a:rPr lang="en-US" sz="2000" b="1" dirty="0" smtClean="0">
                <a:solidFill>
                  <a:srgbClr val="0000FF"/>
                </a:solidFill>
                <a:latin typeface="Trebuchet MS" pitchFamily="34" charset="0"/>
              </a:rPr>
              <a:t>A new web site presenting the status of information disclosure based on Treasury/</a:t>
            </a:r>
            <a:r>
              <a:rPr lang="en-US" sz="2000" b="1" dirty="0" err="1" smtClean="0">
                <a:solidFill>
                  <a:srgbClr val="0000FF"/>
                </a:solidFill>
                <a:latin typeface="Trebuchet MS" pitchFamily="34" charset="0"/>
              </a:rPr>
              <a:t>FMIS</a:t>
            </a:r>
            <a:r>
              <a:rPr lang="en-US" sz="2000" b="1" dirty="0" smtClean="0">
                <a:solidFill>
                  <a:srgbClr val="0000FF"/>
                </a:solidFill>
                <a:latin typeface="Trebuchet MS" pitchFamily="34" charset="0"/>
              </a:rPr>
              <a:t> databases will be prepared and updated regularly to share the trends.</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14"/>
          <p:cNvSpPr txBox="1">
            <a:spLocks noChangeArrowheads="1"/>
          </p:cNvSpPr>
          <p:nvPr/>
        </p:nvSpPr>
        <p:spPr bwMode="auto">
          <a:xfrm>
            <a:off x="671759" y="929260"/>
            <a:ext cx="7861109" cy="5124480"/>
          </a:xfrm>
          <a:prstGeom prst="rect">
            <a:avLst/>
          </a:prstGeom>
          <a:noFill/>
          <a:ln w="9525">
            <a:noFill/>
            <a:miter lim="800000"/>
            <a:headEnd/>
            <a:tailEnd/>
          </a:ln>
        </p:spPr>
        <p:txBody>
          <a:bodyPr wrap="square">
            <a:spAutoFit/>
          </a:bodyPr>
          <a:lstStyle/>
          <a:p>
            <a:pPr marL="341313" indent="-341313" algn="ctr">
              <a:spcAft>
                <a:spcPts val="600"/>
              </a:spcAft>
              <a:tabLst>
                <a:tab pos="1790700" algn="l"/>
              </a:tabLst>
            </a:pPr>
            <a:r>
              <a:rPr lang="en-US" sz="2800" b="1" dirty="0" smtClean="0">
                <a:solidFill>
                  <a:srgbClr val="0000FF"/>
                </a:solidFill>
                <a:effectLst>
                  <a:glow rad="139700">
                    <a:schemeClr val="accent3">
                      <a:satMod val="175000"/>
                      <a:alpha val="40000"/>
                    </a:schemeClr>
                  </a:glow>
                </a:effectLst>
                <a:latin typeface="Trebuchet MS" pitchFamily="34" charset="0"/>
              </a:rPr>
              <a:t>Contents</a:t>
            </a:r>
            <a:endParaRPr lang="tr-TR" sz="2800" b="1" dirty="0">
              <a:solidFill>
                <a:srgbClr val="0000FF"/>
              </a:solidFill>
              <a:effectLst>
                <a:glow rad="139700">
                  <a:schemeClr val="accent3">
                    <a:satMod val="175000"/>
                    <a:alpha val="40000"/>
                  </a:schemeClr>
                </a:glow>
              </a:effectLst>
              <a:latin typeface="Trebuchet MS" pitchFamily="34" charset="0"/>
            </a:endParaRPr>
          </a:p>
          <a:p>
            <a:pPr marL="341313" indent="-341313">
              <a:lnSpc>
                <a:spcPct val="150000"/>
              </a:lnSpc>
              <a:buFontTx/>
              <a:buChar char="•"/>
              <a:tabLst>
                <a:tab pos="1790700" algn="l"/>
              </a:tabLst>
            </a:pPr>
            <a:r>
              <a:rPr lang="en-US" sz="2000" b="1" dirty="0" err="1" smtClean="0">
                <a:solidFill>
                  <a:srgbClr val="0000FF"/>
                </a:solidFill>
                <a:latin typeface="Trebuchet MS" pitchFamily="34" charset="0"/>
              </a:rPr>
              <a:t>FMIS</a:t>
            </a:r>
            <a:r>
              <a:rPr lang="en-US" sz="2000" b="1" dirty="0" smtClean="0">
                <a:solidFill>
                  <a:srgbClr val="0000FF"/>
                </a:solidFill>
                <a:latin typeface="Trebuchet MS" pitchFamily="34" charset="0"/>
              </a:rPr>
              <a:t> terminology</a:t>
            </a:r>
          </a:p>
          <a:p>
            <a:pPr marL="341313" indent="-341313">
              <a:lnSpc>
                <a:spcPct val="150000"/>
              </a:lnSpc>
              <a:buFontTx/>
              <a:buChar char="•"/>
              <a:tabLst>
                <a:tab pos="1790700" algn="l"/>
              </a:tabLst>
            </a:pPr>
            <a:r>
              <a:rPr lang="en-US" sz="2000" b="1" dirty="0" err="1" smtClean="0">
                <a:solidFill>
                  <a:srgbClr val="0000FF"/>
                </a:solidFill>
                <a:latin typeface="Trebuchet MS" pitchFamily="34" charset="0"/>
              </a:rPr>
              <a:t>FMIS</a:t>
            </a:r>
            <a:r>
              <a:rPr lang="en-US" sz="2000" b="1" dirty="0" smtClean="0">
                <a:solidFill>
                  <a:srgbClr val="0000FF"/>
                </a:solidFill>
                <a:latin typeface="Trebuchet MS" pitchFamily="34" charset="0"/>
              </a:rPr>
              <a:t> Study: </a:t>
            </a:r>
            <a:r>
              <a:rPr lang="en-US" sz="1600" b="1" dirty="0" smtClean="0">
                <a:solidFill>
                  <a:srgbClr val="0000FF"/>
                </a:solidFill>
                <a:latin typeface="Trebuchet MS" pitchFamily="34" charset="0"/>
              </a:rPr>
              <a:t>25 Years of WB Experience on What Works and What Doesn’t</a:t>
            </a:r>
            <a:endParaRPr lang="en-US" sz="2000" b="1" dirty="0" smtClean="0">
              <a:solidFill>
                <a:srgbClr val="0000FF"/>
              </a:solidFill>
              <a:latin typeface="Trebuchet MS" pitchFamily="34" charset="0"/>
            </a:endParaRPr>
          </a:p>
          <a:p>
            <a:pPr marL="798513" lvl="1" indent="-341313">
              <a:lnSpc>
                <a:spcPct val="150000"/>
              </a:lnSpc>
              <a:buFont typeface="Wingdings" pitchFamily="2" charset="2"/>
              <a:buChar char="Ø"/>
              <a:tabLst>
                <a:tab pos="1790700" algn="l"/>
              </a:tabLst>
            </a:pPr>
            <a:r>
              <a:rPr lang="en-US" sz="1600" b="1" dirty="0" smtClean="0">
                <a:solidFill>
                  <a:srgbClr val="0000FF"/>
                </a:solidFill>
                <a:latin typeface="Trebuchet MS" pitchFamily="34" charset="0"/>
              </a:rPr>
              <a:t>Key findings of the study, and </a:t>
            </a:r>
            <a:r>
              <a:rPr lang="en-US" sz="1600" b="1" dirty="0" err="1" smtClean="0">
                <a:solidFill>
                  <a:srgbClr val="0000FF"/>
                </a:solidFill>
                <a:latin typeface="Trebuchet MS" pitchFamily="34" charset="0"/>
              </a:rPr>
              <a:t>FMIS</a:t>
            </a:r>
            <a:r>
              <a:rPr lang="en-US" sz="1600" b="1" dirty="0" smtClean="0">
                <a:solidFill>
                  <a:srgbClr val="0000FF"/>
                </a:solidFill>
                <a:latin typeface="Trebuchet MS" pitchFamily="34" charset="0"/>
              </a:rPr>
              <a:t> prerequisites</a:t>
            </a:r>
          </a:p>
          <a:p>
            <a:pPr marL="798513" lvl="1" indent="-341313">
              <a:lnSpc>
                <a:spcPct val="150000"/>
              </a:lnSpc>
              <a:buFont typeface="Wingdings" pitchFamily="2" charset="2"/>
              <a:buChar char="Ø"/>
              <a:tabLst>
                <a:tab pos="1790700" algn="l"/>
              </a:tabLst>
            </a:pPr>
            <a:r>
              <a:rPr lang="en-US" sz="1600" b="1" dirty="0" smtClean="0">
                <a:solidFill>
                  <a:srgbClr val="0000FF"/>
                </a:solidFill>
                <a:latin typeface="Trebuchet MS" pitchFamily="34" charset="0"/>
              </a:rPr>
              <a:t>Suggested </a:t>
            </a:r>
            <a:r>
              <a:rPr lang="en-US" sz="1600" b="1" dirty="0" err="1" smtClean="0">
                <a:solidFill>
                  <a:srgbClr val="0000FF"/>
                </a:solidFill>
                <a:latin typeface="Trebuchet MS" pitchFamily="34" charset="0"/>
              </a:rPr>
              <a:t>FMIS</a:t>
            </a:r>
            <a:r>
              <a:rPr lang="en-US" sz="1600" b="1" dirty="0" smtClean="0">
                <a:solidFill>
                  <a:srgbClr val="0000FF"/>
                </a:solidFill>
                <a:latin typeface="Trebuchet MS" pitchFamily="34" charset="0"/>
              </a:rPr>
              <a:t> design &amp; implementation methodology</a:t>
            </a:r>
          </a:p>
          <a:p>
            <a:pPr marL="341313" indent="-341313">
              <a:lnSpc>
                <a:spcPct val="150000"/>
              </a:lnSpc>
              <a:buFontTx/>
              <a:buChar char="•"/>
              <a:tabLst>
                <a:tab pos="1790700" algn="l"/>
              </a:tabLst>
            </a:pPr>
            <a:r>
              <a:rPr lang="en-US" sz="2000" b="1" dirty="0" smtClean="0">
                <a:solidFill>
                  <a:srgbClr val="0000FF"/>
                </a:solidFill>
                <a:latin typeface="Trebuchet MS" pitchFamily="34" charset="0"/>
              </a:rPr>
              <a:t>Trends in </a:t>
            </a:r>
            <a:r>
              <a:rPr lang="en-US" sz="2000" b="1" dirty="0" err="1" smtClean="0">
                <a:solidFill>
                  <a:srgbClr val="0000FF"/>
                </a:solidFill>
                <a:latin typeface="Trebuchet MS" pitchFamily="34" charset="0"/>
              </a:rPr>
              <a:t>FMIS</a:t>
            </a:r>
            <a:r>
              <a:rPr lang="en-US" sz="2000" b="1" dirty="0" smtClean="0">
                <a:solidFill>
                  <a:srgbClr val="0000FF"/>
                </a:solidFill>
                <a:latin typeface="Trebuchet MS" pitchFamily="34" charset="0"/>
              </a:rPr>
              <a:t> implementation</a:t>
            </a:r>
          </a:p>
          <a:p>
            <a:pPr marL="798513" lvl="1" indent="-341313">
              <a:lnSpc>
                <a:spcPct val="150000"/>
              </a:lnSpc>
              <a:buFont typeface="Wingdings" pitchFamily="2" charset="2"/>
              <a:buChar char="Ø"/>
              <a:tabLst>
                <a:tab pos="1790700" algn="l"/>
              </a:tabLst>
            </a:pPr>
            <a:r>
              <a:rPr lang="en-US" sz="1600" b="1" dirty="0" smtClean="0">
                <a:solidFill>
                  <a:srgbClr val="0000FF"/>
                </a:solidFill>
                <a:latin typeface="Trebuchet MS" pitchFamily="34" charset="0"/>
              </a:rPr>
              <a:t>Consolidating PF data for all budget levels through </a:t>
            </a:r>
            <a:r>
              <a:rPr lang="en-US" sz="1600" b="1" dirty="0" err="1" smtClean="0">
                <a:solidFill>
                  <a:srgbClr val="0000FF"/>
                </a:solidFill>
                <a:latin typeface="Trebuchet MS" pitchFamily="34" charset="0"/>
              </a:rPr>
              <a:t>FMIS</a:t>
            </a:r>
            <a:endParaRPr lang="en-US" sz="1600" b="1" dirty="0" smtClean="0">
              <a:solidFill>
                <a:srgbClr val="0000FF"/>
              </a:solidFill>
              <a:latin typeface="Trebuchet MS" pitchFamily="34" charset="0"/>
            </a:endParaRPr>
          </a:p>
          <a:p>
            <a:pPr marL="798513" lvl="1" indent="-341313">
              <a:lnSpc>
                <a:spcPct val="150000"/>
              </a:lnSpc>
              <a:buFont typeface="Wingdings" pitchFamily="2" charset="2"/>
              <a:buChar char="Ø"/>
              <a:tabLst>
                <a:tab pos="1790700" algn="l"/>
              </a:tabLst>
            </a:pPr>
            <a:r>
              <a:rPr lang="en-US" sz="1600" b="1" dirty="0" err="1" smtClean="0">
                <a:solidFill>
                  <a:srgbClr val="0000FF"/>
                </a:solidFill>
                <a:latin typeface="Trebuchet MS" pitchFamily="34" charset="0"/>
              </a:rPr>
              <a:t>FMIS</a:t>
            </a:r>
            <a:r>
              <a:rPr lang="en-US" sz="1600" b="1" dirty="0" smtClean="0">
                <a:solidFill>
                  <a:srgbClr val="0000FF"/>
                </a:solidFill>
                <a:latin typeface="Trebuchet MS" pitchFamily="34" charset="0"/>
              </a:rPr>
              <a:t> </a:t>
            </a:r>
            <a:r>
              <a:rPr lang="en-US" sz="1600" b="1" dirty="0" err="1" smtClean="0">
                <a:solidFill>
                  <a:srgbClr val="0000FF"/>
                </a:solidFill>
                <a:latin typeface="Trebuchet MS" pitchFamily="34" charset="0"/>
              </a:rPr>
              <a:t>ICT</a:t>
            </a:r>
            <a:r>
              <a:rPr lang="en-US" sz="1600" b="1" dirty="0" smtClean="0">
                <a:solidFill>
                  <a:srgbClr val="0000FF"/>
                </a:solidFill>
                <a:latin typeface="Trebuchet MS" pitchFamily="34" charset="0"/>
              </a:rPr>
              <a:t> trends</a:t>
            </a:r>
          </a:p>
          <a:p>
            <a:pPr marL="798513" lvl="1" indent="-341313">
              <a:lnSpc>
                <a:spcPct val="150000"/>
              </a:lnSpc>
              <a:buFont typeface="Wingdings" pitchFamily="2" charset="2"/>
              <a:buChar char="Ø"/>
              <a:tabLst>
                <a:tab pos="1790700" algn="l"/>
              </a:tabLst>
            </a:pPr>
            <a:r>
              <a:rPr lang="en-US" sz="1600" b="1" dirty="0" smtClean="0">
                <a:solidFill>
                  <a:srgbClr val="0000FF"/>
                </a:solidFill>
                <a:latin typeface="Trebuchet MS" pitchFamily="34" charset="0"/>
              </a:rPr>
              <a:t>Expansion of </a:t>
            </a:r>
            <a:r>
              <a:rPr lang="en-US" sz="1600" b="1" dirty="0" err="1" smtClean="0">
                <a:solidFill>
                  <a:srgbClr val="0000FF"/>
                </a:solidFill>
                <a:latin typeface="Trebuchet MS" pitchFamily="34" charset="0"/>
              </a:rPr>
              <a:t>FMIS</a:t>
            </a:r>
            <a:r>
              <a:rPr lang="en-US" sz="1600" b="1" dirty="0" smtClean="0">
                <a:solidFill>
                  <a:srgbClr val="0000FF"/>
                </a:solidFill>
                <a:latin typeface="Trebuchet MS" pitchFamily="34" charset="0"/>
              </a:rPr>
              <a:t> capabilities for spending units (web portals)</a:t>
            </a:r>
          </a:p>
          <a:p>
            <a:pPr marL="798513" lvl="1" indent="-341313">
              <a:lnSpc>
                <a:spcPct val="150000"/>
              </a:lnSpc>
              <a:buFont typeface="Wingdings" pitchFamily="2" charset="2"/>
              <a:buChar char="Ø"/>
              <a:tabLst>
                <a:tab pos="1790700" algn="l"/>
              </a:tabLst>
            </a:pPr>
            <a:r>
              <a:rPr lang="en-US" sz="1600" b="1" dirty="0" smtClean="0">
                <a:solidFill>
                  <a:srgbClr val="0000FF"/>
                </a:solidFill>
                <a:latin typeface="Trebuchet MS" pitchFamily="34" charset="0"/>
              </a:rPr>
              <a:t>Improving transparency: disclosure of information on the web</a:t>
            </a:r>
          </a:p>
          <a:p>
            <a:pPr marL="341313" indent="-341313">
              <a:lnSpc>
                <a:spcPct val="150000"/>
              </a:lnSpc>
              <a:buFontTx/>
              <a:buChar char="•"/>
              <a:tabLst>
                <a:tab pos="1790700" algn="l"/>
              </a:tabLst>
            </a:pPr>
            <a:r>
              <a:rPr lang="en-US" sz="2000" b="1" dirty="0" err="1" smtClean="0">
                <a:solidFill>
                  <a:srgbClr val="0000FF"/>
                </a:solidFill>
                <a:latin typeface="Trebuchet MS" pitchFamily="34" charset="0"/>
              </a:rPr>
              <a:t>FMIS</a:t>
            </a:r>
            <a:r>
              <a:rPr lang="en-US" sz="2000" b="1" dirty="0" smtClean="0">
                <a:solidFill>
                  <a:srgbClr val="0000FF"/>
                </a:solidFill>
                <a:latin typeface="Trebuchet MS" pitchFamily="34" charset="0"/>
              </a:rPr>
              <a:t> in APEC Economies</a:t>
            </a:r>
          </a:p>
          <a:p>
            <a:pPr marL="341313" indent="-341313">
              <a:lnSpc>
                <a:spcPct val="150000"/>
              </a:lnSpc>
              <a:buFontTx/>
              <a:buChar char="•"/>
              <a:tabLst>
                <a:tab pos="1790700" algn="l"/>
              </a:tabLst>
            </a:pPr>
            <a:r>
              <a:rPr lang="en-US" sz="2000" b="1" dirty="0" err="1" smtClean="0">
                <a:solidFill>
                  <a:srgbClr val="0000FF"/>
                </a:solidFill>
                <a:latin typeface="Trebuchet MS" pitchFamily="34" charset="0"/>
              </a:rPr>
              <a:t>FMIS</a:t>
            </a:r>
            <a:r>
              <a:rPr lang="en-US" sz="2000" b="1" dirty="0" smtClean="0">
                <a:solidFill>
                  <a:srgbClr val="0000FF"/>
                </a:solidFill>
                <a:latin typeface="Trebuchet MS" pitchFamily="34" charset="0"/>
              </a:rPr>
              <a:t> Community of Practice</a:t>
            </a:r>
          </a:p>
        </p:txBody>
      </p:sp>
      <p:sp>
        <p:nvSpPr>
          <p:cNvPr id="7" name="Date Placeholder 6"/>
          <p:cNvSpPr>
            <a:spLocks noGrp="1"/>
          </p:cNvSpPr>
          <p:nvPr>
            <p:ph type="dt" sz="half" idx="10"/>
          </p:nvPr>
        </p:nvSpPr>
        <p:spPr>
          <a:xfrm>
            <a:off x="457200" y="6453336"/>
            <a:ext cx="2133600" cy="216000"/>
          </a:xfrm>
        </p:spPr>
        <p:txBody>
          <a:bodyPr/>
          <a:lstStyle/>
          <a:p>
            <a:r>
              <a:rPr lang="en-US" sz="1100" smtClean="0">
                <a:solidFill>
                  <a:srgbClr val="3333FF"/>
                </a:solidFill>
              </a:rPr>
              <a:t>March 2012</a:t>
            </a:r>
            <a:endParaRPr lang="en-US" sz="1100" dirty="0">
              <a:solidFill>
                <a:srgbClr val="3333FF"/>
              </a:solidFill>
            </a:endParaRPr>
          </a:p>
        </p:txBody>
      </p:sp>
      <p:sp>
        <p:nvSpPr>
          <p:cNvPr id="8" name="Slide Number Placeholder 7"/>
          <p:cNvSpPr>
            <a:spLocks noGrp="1"/>
          </p:cNvSpPr>
          <p:nvPr>
            <p:ph type="sldNum" sz="quarter" idx="12"/>
          </p:nvPr>
        </p:nvSpPr>
        <p:spPr>
          <a:xfrm>
            <a:off x="6553200" y="6453336"/>
            <a:ext cx="2133600" cy="216000"/>
          </a:xfrm>
        </p:spPr>
        <p:txBody>
          <a:bodyPr/>
          <a:lstStyle/>
          <a:p>
            <a:fld id="{9A1FF0DD-E9F7-431E-8070-FEA08546CC76}" type="slidenum">
              <a:rPr lang="en-US" sz="1100" smtClean="0">
                <a:solidFill>
                  <a:srgbClr val="3333FF"/>
                </a:solidFill>
              </a:rPr>
              <a:pPr/>
              <a:t>1</a:t>
            </a:fld>
            <a:endParaRPr lang="en-US" sz="1100" dirty="0">
              <a:solidFill>
                <a:srgbClr val="3333FF"/>
              </a:solidFill>
            </a:endParaRPr>
          </a:p>
        </p:txBody>
      </p:sp>
      <p:sp>
        <p:nvSpPr>
          <p:cNvPr id="9" name="Footer Placeholder 8"/>
          <p:cNvSpPr>
            <a:spLocks noGrp="1"/>
          </p:cNvSpPr>
          <p:nvPr>
            <p:ph type="ftr" sz="quarter" idx="11"/>
          </p:nvPr>
        </p:nvSpPr>
        <p:spPr>
          <a:xfrm>
            <a:off x="3124200" y="6453336"/>
            <a:ext cx="2895600" cy="216000"/>
          </a:xfrm>
        </p:spPr>
        <p:txBody>
          <a:bodyPr/>
          <a:lstStyle/>
          <a:p>
            <a:r>
              <a:rPr lang="en-US" sz="1100" smtClean="0">
                <a:solidFill>
                  <a:srgbClr val="3333FF"/>
                </a:solidFill>
              </a:rPr>
              <a:t>Trends in FMIS Development</a:t>
            </a:r>
            <a:endParaRPr lang="en-US" sz="1100" dirty="0">
              <a:solidFill>
                <a:srgbClr val="3333FF"/>
              </a:solidFill>
            </a:endParaRPr>
          </a:p>
        </p:txBody>
      </p:sp>
      <p:pic>
        <p:nvPicPr>
          <p:cNvPr id="10" name="Picture 9" descr="FMIS header.jpg"/>
          <p:cNvPicPr>
            <a:picLocks noChangeAspect="1"/>
          </p:cNvPicPr>
          <p:nvPr/>
        </p:nvPicPr>
        <p:blipFill>
          <a:blip r:embed="rId3" cstate="print"/>
          <a:stretch>
            <a:fillRect/>
          </a:stretch>
        </p:blipFill>
        <p:spPr>
          <a:xfrm>
            <a:off x="86425" y="95675"/>
            <a:ext cx="622079" cy="486000"/>
          </a:xfrm>
          <a:prstGeom prst="rect">
            <a:avLst/>
          </a:prstGeom>
        </p:spPr>
      </p:pic>
      <p:sp>
        <p:nvSpPr>
          <p:cNvPr id="11" name="Text Box 3"/>
          <p:cNvSpPr txBox="1">
            <a:spLocks noChangeArrowheads="1"/>
          </p:cNvSpPr>
          <p:nvPr/>
        </p:nvSpPr>
        <p:spPr bwMode="auto">
          <a:xfrm>
            <a:off x="720000" y="117475"/>
            <a:ext cx="8280000" cy="450000"/>
          </a:xfrm>
          <a:prstGeom prst="rect">
            <a:avLst/>
          </a:prstGeom>
          <a:gradFill rotWithShape="1">
            <a:gsLst>
              <a:gs pos="0">
                <a:srgbClr val="00009C"/>
              </a:gs>
              <a:gs pos="100000">
                <a:schemeClr val="bg1"/>
              </a:gs>
            </a:gsLst>
            <a:lin ang="0" scaled="1"/>
          </a:gradFill>
          <a:ln w="9525">
            <a:noFill/>
            <a:miter lim="800000"/>
            <a:headEnd/>
            <a:tailEnd/>
          </a:ln>
          <a:effectLst/>
        </p:spPr>
        <p:txBody>
          <a:bodyPr lIns="0" rIns="0" anchor="ctr"/>
          <a:lstStyle/>
          <a:p>
            <a:pPr algn="l"/>
            <a:r>
              <a:rPr lang="en-US" sz="2000" b="1" dirty="0">
                <a:solidFill>
                  <a:srgbClr val="FFFF00"/>
                </a:solidFill>
                <a:latin typeface="Trebuchet MS" pitchFamily="34" charset="0"/>
              </a:rPr>
              <a:t>  </a:t>
            </a:r>
            <a:r>
              <a:rPr lang="tr-TR" sz="2000" b="1" dirty="0">
                <a:solidFill>
                  <a:srgbClr val="FFFF00"/>
                </a:solidFill>
                <a:latin typeface="Trebuchet MS" pitchFamily="34" charset="0"/>
              </a:rPr>
              <a:t> </a:t>
            </a:r>
            <a:r>
              <a:rPr lang="en-US" sz="2000" b="1" dirty="0" smtClean="0">
                <a:solidFill>
                  <a:srgbClr val="FFFF00"/>
                </a:solidFill>
                <a:latin typeface="Trebuchet MS" pitchFamily="34" charset="0"/>
              </a:rPr>
              <a:t>APEC Russia 2012</a:t>
            </a:r>
            <a:endParaRPr lang="en-US" sz="2000" b="1" dirty="0">
              <a:solidFill>
                <a:srgbClr val="FFFF00"/>
              </a:solidFill>
              <a:latin typeface="Trebuchet MS" pitchFamily="34"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FMIS header.jpg"/>
          <p:cNvPicPr>
            <a:picLocks noChangeAspect="1"/>
          </p:cNvPicPr>
          <p:nvPr/>
        </p:nvPicPr>
        <p:blipFill>
          <a:blip r:embed="rId2" cstate="print"/>
          <a:stretch>
            <a:fillRect/>
          </a:stretch>
        </p:blipFill>
        <p:spPr>
          <a:xfrm>
            <a:off x="86425" y="95675"/>
            <a:ext cx="622079" cy="486000"/>
          </a:xfrm>
          <a:prstGeom prst="rect">
            <a:avLst/>
          </a:prstGeom>
        </p:spPr>
      </p:pic>
      <p:sp>
        <p:nvSpPr>
          <p:cNvPr id="9" name="Text Box 3"/>
          <p:cNvSpPr txBox="1">
            <a:spLocks noChangeArrowheads="1"/>
          </p:cNvSpPr>
          <p:nvPr/>
        </p:nvSpPr>
        <p:spPr bwMode="auto">
          <a:xfrm>
            <a:off x="720000" y="117475"/>
            <a:ext cx="8280000" cy="450000"/>
          </a:xfrm>
          <a:prstGeom prst="rect">
            <a:avLst/>
          </a:prstGeom>
          <a:gradFill rotWithShape="1">
            <a:gsLst>
              <a:gs pos="0">
                <a:srgbClr val="00009C"/>
              </a:gs>
              <a:gs pos="100000">
                <a:schemeClr val="bg1"/>
              </a:gs>
            </a:gsLst>
            <a:lin ang="0" scaled="1"/>
          </a:gradFill>
          <a:ln w="9525">
            <a:noFill/>
            <a:miter lim="800000"/>
            <a:headEnd/>
            <a:tailEnd/>
          </a:ln>
          <a:effectLst/>
        </p:spPr>
        <p:txBody>
          <a:bodyPr lIns="0" rIns="0" anchor="ctr"/>
          <a:lstStyle/>
          <a:p>
            <a:pPr algn="l"/>
            <a:r>
              <a:rPr lang="en-US" sz="2000" b="1" dirty="0">
                <a:solidFill>
                  <a:srgbClr val="FFFF00"/>
                </a:solidFill>
                <a:latin typeface="Trebuchet MS" pitchFamily="34" charset="0"/>
              </a:rPr>
              <a:t>  </a:t>
            </a:r>
            <a:r>
              <a:rPr lang="tr-TR" sz="2000" b="1" dirty="0">
                <a:solidFill>
                  <a:srgbClr val="FFFF00"/>
                </a:solidFill>
                <a:latin typeface="Trebuchet MS" pitchFamily="34" charset="0"/>
              </a:rPr>
              <a:t> </a:t>
            </a:r>
            <a:r>
              <a:rPr lang="en-US" sz="2000" b="1" dirty="0" smtClean="0">
                <a:solidFill>
                  <a:srgbClr val="FFFF00"/>
                </a:solidFill>
                <a:latin typeface="Trebuchet MS" pitchFamily="34" charset="0"/>
              </a:rPr>
              <a:t>Conclusions</a:t>
            </a:r>
            <a:endParaRPr lang="en-US" sz="2000" b="1" dirty="0">
              <a:solidFill>
                <a:srgbClr val="FFFF00"/>
              </a:solidFill>
              <a:latin typeface="Trebuchet MS" pitchFamily="34" charset="0"/>
            </a:endParaRPr>
          </a:p>
        </p:txBody>
      </p:sp>
      <p:sp>
        <p:nvSpPr>
          <p:cNvPr id="10" name="Date Placeholder 7"/>
          <p:cNvSpPr>
            <a:spLocks noGrp="1"/>
          </p:cNvSpPr>
          <p:nvPr>
            <p:ph type="dt" sz="half" idx="10"/>
          </p:nvPr>
        </p:nvSpPr>
        <p:spPr>
          <a:xfrm>
            <a:off x="457200" y="6453360"/>
            <a:ext cx="2133600" cy="216000"/>
          </a:xfrm>
        </p:spPr>
        <p:txBody>
          <a:bodyPr/>
          <a:lstStyle/>
          <a:p>
            <a:r>
              <a:rPr lang="en-US" sz="1100" smtClean="0">
                <a:solidFill>
                  <a:srgbClr val="3333FF"/>
                </a:solidFill>
              </a:rPr>
              <a:t>March 2012</a:t>
            </a:r>
            <a:endParaRPr lang="en-US" sz="1100" dirty="0">
              <a:solidFill>
                <a:srgbClr val="3333FF"/>
              </a:solidFill>
            </a:endParaRPr>
          </a:p>
        </p:txBody>
      </p:sp>
      <p:sp>
        <p:nvSpPr>
          <p:cNvPr id="15" name="Slide Number Placeholder 8"/>
          <p:cNvSpPr>
            <a:spLocks noGrp="1"/>
          </p:cNvSpPr>
          <p:nvPr>
            <p:ph type="sldNum" sz="quarter" idx="12"/>
          </p:nvPr>
        </p:nvSpPr>
        <p:spPr>
          <a:xfrm>
            <a:off x="6553200" y="6453360"/>
            <a:ext cx="2133600" cy="216000"/>
          </a:xfrm>
        </p:spPr>
        <p:txBody>
          <a:bodyPr/>
          <a:lstStyle/>
          <a:p>
            <a:fld id="{9A1FF0DD-E9F7-431E-8070-FEA08546CC76}" type="slidenum">
              <a:rPr lang="en-US" sz="1100" smtClean="0">
                <a:solidFill>
                  <a:srgbClr val="3333FF"/>
                </a:solidFill>
              </a:rPr>
              <a:pPr/>
              <a:t>19</a:t>
            </a:fld>
            <a:endParaRPr lang="en-US" sz="1100" dirty="0">
              <a:solidFill>
                <a:srgbClr val="3333FF"/>
              </a:solidFill>
            </a:endParaRPr>
          </a:p>
        </p:txBody>
      </p:sp>
      <p:sp>
        <p:nvSpPr>
          <p:cNvPr id="16" name="Footer Placeholder 9"/>
          <p:cNvSpPr>
            <a:spLocks noGrp="1"/>
          </p:cNvSpPr>
          <p:nvPr>
            <p:ph type="ftr" sz="quarter" idx="11"/>
          </p:nvPr>
        </p:nvSpPr>
        <p:spPr>
          <a:xfrm>
            <a:off x="3124200" y="6453360"/>
            <a:ext cx="2895600" cy="216000"/>
          </a:xfrm>
        </p:spPr>
        <p:txBody>
          <a:bodyPr/>
          <a:lstStyle/>
          <a:p>
            <a:r>
              <a:rPr lang="en-US" sz="1100" smtClean="0">
                <a:solidFill>
                  <a:srgbClr val="3333FF"/>
                </a:solidFill>
              </a:rPr>
              <a:t>Trends in FMIS Development</a:t>
            </a:r>
            <a:endParaRPr lang="en-US" sz="1100" dirty="0">
              <a:solidFill>
                <a:srgbClr val="3333FF"/>
              </a:solidFill>
            </a:endParaRPr>
          </a:p>
        </p:txBody>
      </p:sp>
      <p:sp>
        <p:nvSpPr>
          <p:cNvPr id="7" name="Text Box 14"/>
          <p:cNvSpPr txBox="1">
            <a:spLocks noChangeArrowheads="1"/>
          </p:cNvSpPr>
          <p:nvPr/>
        </p:nvSpPr>
        <p:spPr bwMode="auto">
          <a:xfrm>
            <a:off x="59375" y="593766"/>
            <a:ext cx="9000000" cy="5909310"/>
          </a:xfrm>
          <a:prstGeom prst="rect">
            <a:avLst/>
          </a:prstGeom>
          <a:noFill/>
          <a:ln w="9525">
            <a:noFill/>
            <a:miter lim="800000"/>
            <a:headEnd/>
            <a:tailEnd/>
          </a:ln>
        </p:spPr>
        <p:txBody>
          <a:bodyPr wrap="square">
            <a:spAutoFit/>
          </a:bodyPr>
          <a:lstStyle/>
          <a:p>
            <a:pPr marL="341313" indent="-341313" algn="ctr">
              <a:spcAft>
                <a:spcPts val="600"/>
              </a:spcAft>
              <a:tabLst>
                <a:tab pos="1790700" algn="l"/>
              </a:tabLst>
            </a:pPr>
            <a:r>
              <a:rPr lang="en-US" sz="2800" b="1" dirty="0" smtClean="0">
                <a:solidFill>
                  <a:srgbClr val="C00000"/>
                </a:solidFill>
                <a:effectLst>
                  <a:glow rad="101600">
                    <a:schemeClr val="accent1">
                      <a:lumMod val="20000"/>
                      <a:lumOff val="80000"/>
                      <a:alpha val="60000"/>
                    </a:schemeClr>
                  </a:glow>
                </a:effectLst>
                <a:latin typeface="Trebuchet MS" pitchFamily="34" charset="0"/>
              </a:rPr>
              <a:t>Conclusions</a:t>
            </a:r>
            <a:endParaRPr lang="tr-TR" sz="2800" b="1" dirty="0" smtClean="0">
              <a:solidFill>
                <a:srgbClr val="0000FF"/>
              </a:solidFill>
              <a:effectLst>
                <a:glow rad="139700">
                  <a:schemeClr val="accent3">
                    <a:satMod val="175000"/>
                    <a:alpha val="40000"/>
                  </a:schemeClr>
                </a:glow>
              </a:effectLst>
              <a:latin typeface="Trebuchet MS" pitchFamily="34" charset="0"/>
            </a:endParaRPr>
          </a:p>
          <a:p>
            <a:pPr marL="361950" indent="-352425">
              <a:spcAft>
                <a:spcPts val="1200"/>
              </a:spcAft>
              <a:buFont typeface="Wingdings 3" pitchFamily="18" charset="2"/>
              <a:buChar char=""/>
            </a:pPr>
            <a:r>
              <a:rPr lang="en-US" sz="2000" b="1" dirty="0" err="1" smtClean="0">
                <a:solidFill>
                  <a:srgbClr val="C00000"/>
                </a:solidFill>
                <a:latin typeface="Trebuchet MS" pitchFamily="34" charset="0"/>
              </a:rPr>
              <a:t>FMIS</a:t>
            </a:r>
            <a:r>
              <a:rPr lang="en-US" sz="2000" b="1" dirty="0" smtClean="0">
                <a:solidFill>
                  <a:srgbClr val="C00000"/>
                </a:solidFill>
                <a:latin typeface="Trebuchet MS" pitchFamily="34" charset="0"/>
              </a:rPr>
              <a:t> is a complex system,</a:t>
            </a:r>
            <a:r>
              <a:rPr lang="en-US" sz="2000" b="1" dirty="0" smtClean="0">
                <a:solidFill>
                  <a:srgbClr val="0000FF"/>
                </a:solidFill>
                <a:latin typeface="Trebuchet MS" pitchFamily="34" charset="0"/>
              </a:rPr>
              <a:t> which constantly evolve and expand in parallel to changes in </a:t>
            </a:r>
            <a:r>
              <a:rPr lang="en-US" sz="2000" b="1" dirty="0" err="1" smtClean="0">
                <a:solidFill>
                  <a:srgbClr val="0000FF"/>
                </a:solidFill>
                <a:latin typeface="Trebuchet MS" pitchFamily="34" charset="0"/>
              </a:rPr>
              <a:t>PFM</a:t>
            </a:r>
            <a:r>
              <a:rPr lang="en-US" sz="2000" b="1" dirty="0" smtClean="0">
                <a:solidFill>
                  <a:srgbClr val="0000FF"/>
                </a:solidFill>
                <a:latin typeface="Trebuchet MS" pitchFamily="34" charset="0"/>
              </a:rPr>
              <a:t> needs and advances in technology. Leadership, collaboration and innovation are important. </a:t>
            </a:r>
          </a:p>
          <a:p>
            <a:pPr marL="361950" indent="-352425">
              <a:spcAft>
                <a:spcPts val="1200"/>
              </a:spcAft>
              <a:buFont typeface="Wingdings 3" pitchFamily="18" charset="2"/>
              <a:buChar char=""/>
            </a:pPr>
            <a:r>
              <a:rPr lang="en-US" sz="2000" b="1" dirty="0" smtClean="0">
                <a:solidFill>
                  <a:srgbClr val="0000FF"/>
                </a:solidFill>
                <a:latin typeface="Trebuchet MS" pitchFamily="34" charset="0"/>
              </a:rPr>
              <a:t>It is very important to clarify key ‘</a:t>
            </a:r>
            <a:r>
              <a:rPr lang="en-US" sz="2000" b="1" dirty="0" smtClean="0">
                <a:solidFill>
                  <a:srgbClr val="C00000"/>
                </a:solidFill>
                <a:latin typeface="Trebuchet MS" pitchFamily="34" charset="0"/>
              </a:rPr>
              <a:t>design parameters</a:t>
            </a:r>
            <a:r>
              <a:rPr lang="en-US" sz="2000" b="1" dirty="0" smtClean="0">
                <a:solidFill>
                  <a:srgbClr val="0000FF"/>
                </a:solidFill>
                <a:latin typeface="Trebuchet MS" pitchFamily="34" charset="0"/>
              </a:rPr>
              <a:t>’</a:t>
            </a:r>
            <a:r>
              <a:rPr lang="en-US" sz="2000" b="1" dirty="0" smtClean="0">
                <a:solidFill>
                  <a:srgbClr val="FF0000"/>
                </a:solidFill>
                <a:latin typeface="Trebuchet MS" pitchFamily="34" charset="0"/>
              </a:rPr>
              <a:t> </a:t>
            </a:r>
            <a:r>
              <a:rPr lang="en-US" sz="2000" b="1" dirty="0" smtClean="0">
                <a:solidFill>
                  <a:srgbClr val="0000FF"/>
                </a:solidFill>
                <a:latin typeface="Trebuchet MS" pitchFamily="34" charset="0"/>
              </a:rPr>
              <a:t>and identify ‘</a:t>
            </a:r>
            <a:r>
              <a:rPr lang="en-US" sz="2000" b="1" dirty="0" smtClean="0">
                <a:solidFill>
                  <a:srgbClr val="C00000"/>
                </a:solidFill>
                <a:latin typeface="Trebuchet MS" pitchFamily="34" charset="0"/>
              </a:rPr>
              <a:t>which solution fits which problem in what situation</a:t>
            </a:r>
            <a:r>
              <a:rPr lang="en-US" sz="2000" b="1" dirty="0" smtClean="0">
                <a:solidFill>
                  <a:srgbClr val="0000FF"/>
                </a:solidFill>
                <a:latin typeface="Trebuchet MS" pitchFamily="34" charset="0"/>
              </a:rPr>
              <a:t>’</a:t>
            </a:r>
            <a:r>
              <a:rPr lang="en-US" sz="2000" b="1" dirty="0" smtClean="0">
                <a:solidFill>
                  <a:srgbClr val="FF0000"/>
                </a:solidFill>
                <a:latin typeface="Trebuchet MS" pitchFamily="34" charset="0"/>
              </a:rPr>
              <a:t> </a:t>
            </a:r>
            <a:r>
              <a:rPr lang="en-US" sz="2000" b="1" dirty="0" smtClean="0">
                <a:solidFill>
                  <a:srgbClr val="0000FF"/>
                </a:solidFill>
                <a:latin typeface="Trebuchet MS" pitchFamily="34" charset="0"/>
              </a:rPr>
              <a:t>at early stages of the project/system design.</a:t>
            </a:r>
          </a:p>
          <a:p>
            <a:pPr marL="361950" indent="-352425">
              <a:spcAft>
                <a:spcPts val="1200"/>
              </a:spcAft>
              <a:buFont typeface="Wingdings 3" pitchFamily="18" charset="2"/>
              <a:buChar char=""/>
            </a:pPr>
            <a:r>
              <a:rPr lang="en-US" sz="2000" b="1" dirty="0" smtClean="0">
                <a:solidFill>
                  <a:srgbClr val="0000FF"/>
                </a:solidFill>
                <a:latin typeface="Trebuchet MS" pitchFamily="34" charset="0"/>
              </a:rPr>
              <a:t>There is a growing interest in the development of new customizable platforms based on </a:t>
            </a:r>
            <a:r>
              <a:rPr lang="en-US" sz="2000" b="1" dirty="0" smtClean="0">
                <a:solidFill>
                  <a:srgbClr val="C00000"/>
                </a:solidFill>
                <a:latin typeface="Trebuchet MS" pitchFamily="34" charset="0"/>
              </a:rPr>
              <a:t>open source software </a:t>
            </a:r>
            <a:r>
              <a:rPr lang="en-US" sz="2000" b="1" dirty="0" smtClean="0">
                <a:solidFill>
                  <a:srgbClr val="0000FF"/>
                </a:solidFill>
                <a:latin typeface="Trebuchet MS" pitchFamily="34" charset="0"/>
              </a:rPr>
              <a:t>and other </a:t>
            </a:r>
            <a:r>
              <a:rPr lang="en-US" sz="2000" b="1" dirty="0" smtClean="0">
                <a:solidFill>
                  <a:srgbClr val="C00000"/>
                </a:solidFill>
                <a:latin typeface="Trebuchet MS" pitchFamily="34" charset="0"/>
              </a:rPr>
              <a:t>innovative solutions </a:t>
            </a:r>
            <a:r>
              <a:rPr lang="en-US" sz="2000" b="1" dirty="0" smtClean="0">
                <a:solidFill>
                  <a:srgbClr val="0000FF"/>
                </a:solidFill>
                <a:latin typeface="Trebuchet MS" pitchFamily="34" charset="0"/>
              </a:rPr>
              <a:t>to meet core FMIS requirements at a reasonable cost. </a:t>
            </a:r>
          </a:p>
          <a:p>
            <a:pPr marL="361950" indent="-352425">
              <a:spcAft>
                <a:spcPts val="1200"/>
              </a:spcAft>
              <a:buFont typeface="Wingdings 3" pitchFamily="18" charset="2"/>
              <a:buChar char=""/>
            </a:pPr>
            <a:r>
              <a:rPr lang="en-US" sz="2000" b="1" dirty="0" smtClean="0">
                <a:solidFill>
                  <a:srgbClr val="0000FF"/>
                </a:solidFill>
                <a:latin typeface="Trebuchet MS" pitchFamily="34" charset="0"/>
              </a:rPr>
              <a:t>Development of common </a:t>
            </a:r>
            <a:r>
              <a:rPr lang="en-US" sz="2000" b="1" dirty="0" smtClean="0">
                <a:solidFill>
                  <a:srgbClr val="C00000"/>
                </a:solidFill>
                <a:latin typeface="Trebuchet MS" pitchFamily="34" charset="0"/>
              </a:rPr>
              <a:t>web publishing </a:t>
            </a:r>
            <a:r>
              <a:rPr lang="en-US" sz="2000" b="1" dirty="0" smtClean="0">
                <a:solidFill>
                  <a:srgbClr val="0000FF"/>
                </a:solidFill>
                <a:latin typeface="Trebuchet MS" pitchFamily="34" charset="0"/>
              </a:rPr>
              <a:t>standards and formats (e.g. open data initiative) is important to improve the accountability and transparency in </a:t>
            </a:r>
            <a:r>
              <a:rPr lang="en-US" sz="2000" b="1" dirty="0" err="1" smtClean="0">
                <a:solidFill>
                  <a:srgbClr val="0000FF"/>
                </a:solidFill>
                <a:latin typeface="Trebuchet MS" pitchFamily="34" charset="0"/>
              </a:rPr>
              <a:t>PFM</a:t>
            </a:r>
            <a:r>
              <a:rPr lang="en-US" sz="2000" b="1" dirty="0" smtClean="0">
                <a:solidFill>
                  <a:srgbClr val="0000FF"/>
                </a:solidFill>
                <a:latin typeface="Trebuchet MS" pitchFamily="34" charset="0"/>
              </a:rPr>
              <a:t> domain. </a:t>
            </a:r>
          </a:p>
          <a:p>
            <a:pPr marL="361950" indent="-352425">
              <a:spcAft>
                <a:spcPts val="1200"/>
              </a:spcAft>
              <a:buFont typeface="Wingdings 3" pitchFamily="18" charset="2"/>
              <a:buChar char=""/>
            </a:pPr>
            <a:r>
              <a:rPr lang="en-US" sz="2000" b="1" dirty="0" smtClean="0">
                <a:solidFill>
                  <a:srgbClr val="0000FF"/>
                </a:solidFill>
                <a:latin typeface="Trebuchet MS" pitchFamily="34" charset="0"/>
              </a:rPr>
              <a:t>The improvement of </a:t>
            </a:r>
            <a:r>
              <a:rPr lang="en-US" sz="2000" b="1" dirty="0" smtClean="0">
                <a:solidFill>
                  <a:srgbClr val="C00000"/>
                </a:solidFill>
                <a:latin typeface="Trebuchet MS" pitchFamily="34" charset="0"/>
              </a:rPr>
              <a:t>knowledge sharing and learning</a:t>
            </a:r>
            <a:r>
              <a:rPr lang="en-US" sz="2000" b="1" dirty="0" smtClean="0">
                <a:solidFill>
                  <a:srgbClr val="0000FF"/>
                </a:solidFill>
                <a:latin typeface="Trebuchet MS" pitchFamily="34" charset="0"/>
              </a:rPr>
              <a:t> among the countries involved in </a:t>
            </a:r>
            <a:r>
              <a:rPr lang="en-US" sz="2000" b="1" dirty="0" err="1" smtClean="0">
                <a:solidFill>
                  <a:srgbClr val="0000FF"/>
                </a:solidFill>
                <a:latin typeface="Trebuchet MS" pitchFamily="34" charset="0"/>
              </a:rPr>
              <a:t>FMIS</a:t>
            </a:r>
            <a:r>
              <a:rPr lang="en-US" sz="2000" b="1" dirty="0" smtClean="0">
                <a:solidFill>
                  <a:srgbClr val="0000FF"/>
                </a:solidFill>
                <a:latin typeface="Trebuchet MS" pitchFamily="34" charset="0"/>
              </a:rPr>
              <a:t> development is crucial (communities of practice / peer learning platforms in various regions).</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FMIS header.jpg"/>
          <p:cNvPicPr>
            <a:picLocks noChangeAspect="1"/>
          </p:cNvPicPr>
          <p:nvPr/>
        </p:nvPicPr>
        <p:blipFill>
          <a:blip r:embed="rId2" cstate="print"/>
          <a:stretch>
            <a:fillRect/>
          </a:stretch>
        </p:blipFill>
        <p:spPr>
          <a:xfrm>
            <a:off x="86425" y="95675"/>
            <a:ext cx="622079" cy="486000"/>
          </a:xfrm>
          <a:prstGeom prst="rect">
            <a:avLst/>
          </a:prstGeom>
        </p:spPr>
      </p:pic>
      <p:sp>
        <p:nvSpPr>
          <p:cNvPr id="9" name="Text Box 3"/>
          <p:cNvSpPr txBox="1">
            <a:spLocks noChangeArrowheads="1"/>
          </p:cNvSpPr>
          <p:nvPr/>
        </p:nvSpPr>
        <p:spPr bwMode="auto">
          <a:xfrm>
            <a:off x="720000" y="117475"/>
            <a:ext cx="8280000" cy="450000"/>
          </a:xfrm>
          <a:prstGeom prst="rect">
            <a:avLst/>
          </a:prstGeom>
          <a:gradFill rotWithShape="1">
            <a:gsLst>
              <a:gs pos="0">
                <a:srgbClr val="00009C"/>
              </a:gs>
              <a:gs pos="100000">
                <a:schemeClr val="bg1"/>
              </a:gs>
            </a:gsLst>
            <a:lin ang="0" scaled="1"/>
          </a:gradFill>
          <a:ln w="9525">
            <a:noFill/>
            <a:miter lim="800000"/>
            <a:headEnd/>
            <a:tailEnd/>
          </a:ln>
          <a:effectLst/>
        </p:spPr>
        <p:txBody>
          <a:bodyPr lIns="0" rIns="0" anchor="ctr"/>
          <a:lstStyle/>
          <a:p>
            <a:r>
              <a:rPr lang="en-US" sz="2000" b="1" dirty="0">
                <a:solidFill>
                  <a:srgbClr val="FFFF00"/>
                </a:solidFill>
                <a:latin typeface="Trebuchet MS" pitchFamily="34" charset="0"/>
              </a:rPr>
              <a:t>  </a:t>
            </a:r>
            <a:r>
              <a:rPr lang="tr-TR" sz="2000" b="1" dirty="0">
                <a:solidFill>
                  <a:srgbClr val="FFFF00"/>
                </a:solidFill>
                <a:latin typeface="Trebuchet MS" pitchFamily="34" charset="0"/>
              </a:rPr>
              <a:t> </a:t>
            </a:r>
            <a:r>
              <a:rPr lang="en-US" sz="2000" b="1" dirty="0" smtClean="0">
                <a:solidFill>
                  <a:srgbClr val="FFFF00"/>
                </a:solidFill>
                <a:latin typeface="Trebuchet MS" pitchFamily="34" charset="0"/>
              </a:rPr>
              <a:t>APEC Russia 2012</a:t>
            </a:r>
            <a:endParaRPr lang="en-US" sz="2000" b="1" dirty="0">
              <a:solidFill>
                <a:srgbClr val="FFFF00"/>
              </a:solidFill>
              <a:latin typeface="Trebuchet MS" pitchFamily="34" charset="0"/>
            </a:endParaRPr>
          </a:p>
        </p:txBody>
      </p:sp>
      <p:sp>
        <p:nvSpPr>
          <p:cNvPr id="10" name="Date Placeholder 7"/>
          <p:cNvSpPr>
            <a:spLocks noGrp="1"/>
          </p:cNvSpPr>
          <p:nvPr>
            <p:ph type="dt" sz="half" idx="10"/>
          </p:nvPr>
        </p:nvSpPr>
        <p:spPr>
          <a:xfrm>
            <a:off x="457200" y="6453360"/>
            <a:ext cx="2133600" cy="216000"/>
          </a:xfrm>
        </p:spPr>
        <p:txBody>
          <a:bodyPr/>
          <a:lstStyle/>
          <a:p>
            <a:r>
              <a:rPr lang="en-US" sz="1100" smtClean="0">
                <a:solidFill>
                  <a:srgbClr val="3333FF"/>
                </a:solidFill>
              </a:rPr>
              <a:t>March 2012</a:t>
            </a:r>
            <a:endParaRPr lang="en-US" sz="1100" dirty="0">
              <a:solidFill>
                <a:srgbClr val="3333FF"/>
              </a:solidFill>
            </a:endParaRPr>
          </a:p>
        </p:txBody>
      </p:sp>
      <p:sp>
        <p:nvSpPr>
          <p:cNvPr id="15" name="Slide Number Placeholder 8"/>
          <p:cNvSpPr>
            <a:spLocks noGrp="1"/>
          </p:cNvSpPr>
          <p:nvPr>
            <p:ph type="sldNum" sz="quarter" idx="12"/>
          </p:nvPr>
        </p:nvSpPr>
        <p:spPr>
          <a:xfrm>
            <a:off x="6553200" y="6453360"/>
            <a:ext cx="2133600" cy="216000"/>
          </a:xfrm>
        </p:spPr>
        <p:txBody>
          <a:bodyPr/>
          <a:lstStyle/>
          <a:p>
            <a:fld id="{9A1FF0DD-E9F7-431E-8070-FEA08546CC76}" type="slidenum">
              <a:rPr lang="en-US" sz="1100" smtClean="0">
                <a:solidFill>
                  <a:srgbClr val="3333FF"/>
                </a:solidFill>
              </a:rPr>
              <a:pPr/>
              <a:t>20</a:t>
            </a:fld>
            <a:endParaRPr lang="en-US" sz="1100" dirty="0">
              <a:solidFill>
                <a:srgbClr val="3333FF"/>
              </a:solidFill>
            </a:endParaRPr>
          </a:p>
        </p:txBody>
      </p:sp>
      <p:sp>
        <p:nvSpPr>
          <p:cNvPr id="16" name="Footer Placeholder 9"/>
          <p:cNvSpPr>
            <a:spLocks noGrp="1"/>
          </p:cNvSpPr>
          <p:nvPr>
            <p:ph type="ftr" sz="quarter" idx="11"/>
          </p:nvPr>
        </p:nvSpPr>
        <p:spPr>
          <a:xfrm>
            <a:off x="3124200" y="6453360"/>
            <a:ext cx="2895600" cy="216000"/>
          </a:xfrm>
        </p:spPr>
        <p:txBody>
          <a:bodyPr/>
          <a:lstStyle/>
          <a:p>
            <a:r>
              <a:rPr lang="en-US" sz="1100" smtClean="0">
                <a:solidFill>
                  <a:srgbClr val="3333FF"/>
                </a:solidFill>
              </a:rPr>
              <a:t>Trends in FMIS Development</a:t>
            </a:r>
            <a:endParaRPr lang="en-US" sz="1100" dirty="0">
              <a:solidFill>
                <a:srgbClr val="3333FF"/>
              </a:solidFill>
            </a:endParaRPr>
          </a:p>
        </p:txBody>
      </p:sp>
      <p:sp>
        <p:nvSpPr>
          <p:cNvPr id="12" name="Right Arrow 11"/>
          <p:cNvSpPr/>
          <p:nvPr/>
        </p:nvSpPr>
        <p:spPr>
          <a:xfrm>
            <a:off x="297713" y="5113243"/>
            <a:ext cx="360000" cy="360000"/>
          </a:xfrm>
          <a:prstGeom prst="rightArrow">
            <a:avLst/>
          </a:prstGeom>
          <a:solidFill>
            <a:srgbClr val="FFFF00"/>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 Box 14"/>
          <p:cNvSpPr txBox="1">
            <a:spLocks noChangeArrowheads="1"/>
          </p:cNvSpPr>
          <p:nvPr/>
        </p:nvSpPr>
        <p:spPr bwMode="auto">
          <a:xfrm>
            <a:off x="671759" y="929260"/>
            <a:ext cx="7861109" cy="5124480"/>
          </a:xfrm>
          <a:prstGeom prst="rect">
            <a:avLst/>
          </a:prstGeom>
          <a:noFill/>
          <a:ln w="9525">
            <a:noFill/>
            <a:miter lim="800000"/>
            <a:headEnd/>
            <a:tailEnd/>
          </a:ln>
        </p:spPr>
        <p:txBody>
          <a:bodyPr wrap="square">
            <a:spAutoFit/>
          </a:bodyPr>
          <a:lstStyle/>
          <a:p>
            <a:pPr marL="341313" indent="-341313" algn="ctr">
              <a:spcAft>
                <a:spcPts val="600"/>
              </a:spcAft>
              <a:tabLst>
                <a:tab pos="1790700" algn="l"/>
              </a:tabLst>
            </a:pPr>
            <a:r>
              <a:rPr lang="en-US" sz="2800" b="1" dirty="0" smtClean="0">
                <a:solidFill>
                  <a:srgbClr val="0000FF"/>
                </a:solidFill>
                <a:effectLst>
                  <a:glow rad="139700">
                    <a:schemeClr val="accent3">
                      <a:satMod val="175000"/>
                      <a:alpha val="40000"/>
                    </a:schemeClr>
                  </a:glow>
                </a:effectLst>
                <a:latin typeface="Trebuchet MS" pitchFamily="34" charset="0"/>
              </a:rPr>
              <a:t>Contents</a:t>
            </a:r>
            <a:endParaRPr lang="tr-TR" sz="2800" b="1" dirty="0">
              <a:solidFill>
                <a:srgbClr val="0000FF"/>
              </a:solidFill>
              <a:effectLst>
                <a:glow rad="139700">
                  <a:schemeClr val="accent3">
                    <a:satMod val="175000"/>
                    <a:alpha val="40000"/>
                  </a:schemeClr>
                </a:glow>
              </a:effectLst>
              <a:latin typeface="Trebuchet MS" pitchFamily="34" charset="0"/>
            </a:endParaRPr>
          </a:p>
          <a:p>
            <a:pPr marL="341313" indent="-341313">
              <a:lnSpc>
                <a:spcPct val="150000"/>
              </a:lnSpc>
              <a:buFontTx/>
              <a:buChar char="•"/>
              <a:tabLst>
                <a:tab pos="1790700" algn="l"/>
              </a:tabLst>
            </a:pPr>
            <a:r>
              <a:rPr lang="en-US" sz="2000" b="1" dirty="0" err="1" smtClean="0">
                <a:solidFill>
                  <a:schemeClr val="bg1">
                    <a:lumMod val="75000"/>
                  </a:schemeClr>
                </a:solidFill>
                <a:latin typeface="Trebuchet MS" pitchFamily="34" charset="0"/>
              </a:rPr>
              <a:t>FMIS</a:t>
            </a:r>
            <a:r>
              <a:rPr lang="en-US" sz="2000" b="1" dirty="0" smtClean="0">
                <a:solidFill>
                  <a:schemeClr val="bg1">
                    <a:lumMod val="75000"/>
                  </a:schemeClr>
                </a:solidFill>
                <a:latin typeface="Trebuchet MS" pitchFamily="34" charset="0"/>
              </a:rPr>
              <a:t> terminology</a:t>
            </a:r>
          </a:p>
          <a:p>
            <a:pPr marL="341313" indent="-341313">
              <a:lnSpc>
                <a:spcPct val="150000"/>
              </a:lnSpc>
              <a:buFontTx/>
              <a:buChar char="•"/>
              <a:tabLst>
                <a:tab pos="1790700" algn="l"/>
              </a:tabLst>
            </a:pPr>
            <a:r>
              <a:rPr lang="en-US" sz="2000" b="1" dirty="0" err="1" smtClean="0">
                <a:solidFill>
                  <a:schemeClr val="bg1">
                    <a:lumMod val="75000"/>
                  </a:schemeClr>
                </a:solidFill>
                <a:latin typeface="Trebuchet MS" pitchFamily="34" charset="0"/>
              </a:rPr>
              <a:t>FMIS</a:t>
            </a:r>
            <a:r>
              <a:rPr lang="en-US" sz="2000" b="1" dirty="0" smtClean="0">
                <a:solidFill>
                  <a:schemeClr val="bg1">
                    <a:lumMod val="75000"/>
                  </a:schemeClr>
                </a:solidFill>
                <a:latin typeface="Trebuchet MS" pitchFamily="34" charset="0"/>
              </a:rPr>
              <a:t> Study: </a:t>
            </a:r>
            <a:r>
              <a:rPr lang="en-US" sz="1600" b="1" dirty="0" smtClean="0">
                <a:solidFill>
                  <a:schemeClr val="bg1">
                    <a:lumMod val="75000"/>
                  </a:schemeClr>
                </a:solidFill>
                <a:latin typeface="Trebuchet MS" pitchFamily="34" charset="0"/>
              </a:rPr>
              <a:t>25 Years of WB Experience on What Works and What Doesn’t</a:t>
            </a:r>
            <a:endParaRPr lang="en-US" sz="2000" b="1" dirty="0" smtClean="0">
              <a:solidFill>
                <a:schemeClr val="bg1">
                  <a:lumMod val="75000"/>
                </a:schemeClr>
              </a:solidFill>
              <a:latin typeface="Trebuchet MS" pitchFamily="34" charset="0"/>
            </a:endParaRPr>
          </a:p>
          <a:p>
            <a:pPr marL="798513" lvl="1" indent="-341313">
              <a:lnSpc>
                <a:spcPct val="150000"/>
              </a:lnSpc>
              <a:buFont typeface="Wingdings" pitchFamily="2" charset="2"/>
              <a:buChar char="Ø"/>
              <a:tabLst>
                <a:tab pos="1790700" algn="l"/>
              </a:tabLst>
            </a:pPr>
            <a:r>
              <a:rPr lang="en-US" sz="1600" b="1" dirty="0" smtClean="0">
                <a:solidFill>
                  <a:schemeClr val="bg1">
                    <a:lumMod val="75000"/>
                  </a:schemeClr>
                </a:solidFill>
                <a:latin typeface="Trebuchet MS" pitchFamily="34" charset="0"/>
              </a:rPr>
              <a:t>Key findings of the study, and </a:t>
            </a:r>
            <a:r>
              <a:rPr lang="en-US" sz="1600" b="1" dirty="0" err="1" smtClean="0">
                <a:solidFill>
                  <a:schemeClr val="bg1">
                    <a:lumMod val="75000"/>
                  </a:schemeClr>
                </a:solidFill>
                <a:latin typeface="Trebuchet MS" pitchFamily="34" charset="0"/>
              </a:rPr>
              <a:t>FMIS</a:t>
            </a:r>
            <a:r>
              <a:rPr lang="en-US" sz="1600" b="1" dirty="0" smtClean="0">
                <a:solidFill>
                  <a:schemeClr val="bg1">
                    <a:lumMod val="75000"/>
                  </a:schemeClr>
                </a:solidFill>
                <a:latin typeface="Trebuchet MS" pitchFamily="34" charset="0"/>
              </a:rPr>
              <a:t> prerequisites</a:t>
            </a:r>
          </a:p>
          <a:p>
            <a:pPr marL="798513" lvl="1" indent="-341313">
              <a:lnSpc>
                <a:spcPct val="150000"/>
              </a:lnSpc>
              <a:buFont typeface="Wingdings" pitchFamily="2" charset="2"/>
              <a:buChar char="Ø"/>
              <a:tabLst>
                <a:tab pos="1790700" algn="l"/>
              </a:tabLst>
            </a:pPr>
            <a:r>
              <a:rPr lang="en-US" sz="1600" b="1" dirty="0" smtClean="0">
                <a:solidFill>
                  <a:schemeClr val="bg1">
                    <a:lumMod val="75000"/>
                  </a:schemeClr>
                </a:solidFill>
                <a:latin typeface="Trebuchet MS" pitchFamily="34" charset="0"/>
              </a:rPr>
              <a:t>Suggested </a:t>
            </a:r>
            <a:r>
              <a:rPr lang="en-US" sz="1600" b="1" dirty="0" err="1" smtClean="0">
                <a:solidFill>
                  <a:schemeClr val="bg1">
                    <a:lumMod val="75000"/>
                  </a:schemeClr>
                </a:solidFill>
                <a:latin typeface="Trebuchet MS" pitchFamily="34" charset="0"/>
              </a:rPr>
              <a:t>FMIS</a:t>
            </a:r>
            <a:r>
              <a:rPr lang="en-US" sz="1600" b="1" dirty="0" smtClean="0">
                <a:solidFill>
                  <a:schemeClr val="bg1">
                    <a:lumMod val="75000"/>
                  </a:schemeClr>
                </a:solidFill>
                <a:latin typeface="Trebuchet MS" pitchFamily="34" charset="0"/>
              </a:rPr>
              <a:t> design &amp; implementation methodology</a:t>
            </a:r>
          </a:p>
          <a:p>
            <a:pPr marL="341313" indent="-341313">
              <a:lnSpc>
                <a:spcPct val="150000"/>
              </a:lnSpc>
              <a:buFontTx/>
              <a:buChar char="•"/>
              <a:tabLst>
                <a:tab pos="1790700" algn="l"/>
              </a:tabLst>
            </a:pPr>
            <a:r>
              <a:rPr lang="en-US" sz="2000" b="1" dirty="0" smtClean="0">
                <a:solidFill>
                  <a:schemeClr val="bg1">
                    <a:lumMod val="75000"/>
                  </a:schemeClr>
                </a:solidFill>
                <a:latin typeface="Trebuchet MS" pitchFamily="34" charset="0"/>
              </a:rPr>
              <a:t>Trends in </a:t>
            </a:r>
            <a:r>
              <a:rPr lang="en-US" sz="2000" b="1" dirty="0" err="1" smtClean="0">
                <a:solidFill>
                  <a:schemeClr val="bg1">
                    <a:lumMod val="75000"/>
                  </a:schemeClr>
                </a:solidFill>
                <a:latin typeface="Trebuchet MS" pitchFamily="34" charset="0"/>
              </a:rPr>
              <a:t>FMIS</a:t>
            </a:r>
            <a:r>
              <a:rPr lang="en-US" sz="2000" b="1" dirty="0" smtClean="0">
                <a:solidFill>
                  <a:schemeClr val="bg1">
                    <a:lumMod val="75000"/>
                  </a:schemeClr>
                </a:solidFill>
                <a:latin typeface="Trebuchet MS" pitchFamily="34" charset="0"/>
              </a:rPr>
              <a:t> implementation</a:t>
            </a:r>
          </a:p>
          <a:p>
            <a:pPr marL="798513" lvl="1" indent="-341313">
              <a:lnSpc>
                <a:spcPct val="150000"/>
              </a:lnSpc>
              <a:buFont typeface="Wingdings" pitchFamily="2" charset="2"/>
              <a:buChar char="Ø"/>
              <a:tabLst>
                <a:tab pos="1790700" algn="l"/>
              </a:tabLst>
            </a:pPr>
            <a:r>
              <a:rPr lang="en-US" sz="1600" b="1" dirty="0" smtClean="0">
                <a:solidFill>
                  <a:schemeClr val="bg1">
                    <a:lumMod val="75000"/>
                  </a:schemeClr>
                </a:solidFill>
                <a:latin typeface="Trebuchet MS" pitchFamily="34" charset="0"/>
              </a:rPr>
              <a:t>Consolidating PF data for all budget levels through </a:t>
            </a:r>
            <a:r>
              <a:rPr lang="en-US" sz="1600" b="1" dirty="0" err="1" smtClean="0">
                <a:solidFill>
                  <a:schemeClr val="bg1">
                    <a:lumMod val="75000"/>
                  </a:schemeClr>
                </a:solidFill>
                <a:latin typeface="Trebuchet MS" pitchFamily="34" charset="0"/>
              </a:rPr>
              <a:t>FMIS</a:t>
            </a:r>
            <a:endParaRPr lang="en-US" sz="1600" b="1" dirty="0" smtClean="0">
              <a:solidFill>
                <a:schemeClr val="bg1">
                  <a:lumMod val="75000"/>
                </a:schemeClr>
              </a:solidFill>
              <a:latin typeface="Trebuchet MS" pitchFamily="34" charset="0"/>
            </a:endParaRPr>
          </a:p>
          <a:p>
            <a:pPr marL="798513" lvl="1" indent="-341313">
              <a:lnSpc>
                <a:spcPct val="150000"/>
              </a:lnSpc>
              <a:buFont typeface="Wingdings" pitchFamily="2" charset="2"/>
              <a:buChar char="Ø"/>
              <a:tabLst>
                <a:tab pos="1790700" algn="l"/>
              </a:tabLst>
            </a:pPr>
            <a:r>
              <a:rPr lang="en-US" sz="1600" b="1" dirty="0" err="1" smtClean="0">
                <a:solidFill>
                  <a:schemeClr val="bg1">
                    <a:lumMod val="75000"/>
                  </a:schemeClr>
                </a:solidFill>
                <a:latin typeface="Trebuchet MS" pitchFamily="34" charset="0"/>
              </a:rPr>
              <a:t>FMIS</a:t>
            </a:r>
            <a:r>
              <a:rPr lang="en-US" sz="1600" b="1" dirty="0" smtClean="0">
                <a:solidFill>
                  <a:schemeClr val="bg1">
                    <a:lumMod val="75000"/>
                  </a:schemeClr>
                </a:solidFill>
                <a:latin typeface="Trebuchet MS" pitchFamily="34" charset="0"/>
              </a:rPr>
              <a:t> </a:t>
            </a:r>
            <a:r>
              <a:rPr lang="en-US" sz="1600" b="1" dirty="0" err="1" smtClean="0">
                <a:solidFill>
                  <a:schemeClr val="bg1">
                    <a:lumMod val="75000"/>
                  </a:schemeClr>
                </a:solidFill>
                <a:latin typeface="Trebuchet MS" pitchFamily="34" charset="0"/>
              </a:rPr>
              <a:t>ICT</a:t>
            </a:r>
            <a:r>
              <a:rPr lang="en-US" sz="1600" b="1" dirty="0" smtClean="0">
                <a:solidFill>
                  <a:schemeClr val="bg1">
                    <a:lumMod val="75000"/>
                  </a:schemeClr>
                </a:solidFill>
                <a:latin typeface="Trebuchet MS" pitchFamily="34" charset="0"/>
              </a:rPr>
              <a:t> trends</a:t>
            </a:r>
          </a:p>
          <a:p>
            <a:pPr marL="798513" lvl="1" indent="-341313">
              <a:lnSpc>
                <a:spcPct val="150000"/>
              </a:lnSpc>
              <a:buFont typeface="Wingdings" pitchFamily="2" charset="2"/>
              <a:buChar char="Ø"/>
              <a:tabLst>
                <a:tab pos="1790700" algn="l"/>
              </a:tabLst>
            </a:pPr>
            <a:r>
              <a:rPr lang="en-US" sz="1600" b="1" dirty="0" smtClean="0">
                <a:solidFill>
                  <a:schemeClr val="bg1">
                    <a:lumMod val="75000"/>
                  </a:schemeClr>
                </a:solidFill>
                <a:latin typeface="Trebuchet MS" pitchFamily="34" charset="0"/>
              </a:rPr>
              <a:t>Expansion of </a:t>
            </a:r>
            <a:r>
              <a:rPr lang="en-US" sz="1600" b="1" dirty="0" err="1" smtClean="0">
                <a:solidFill>
                  <a:schemeClr val="bg1">
                    <a:lumMod val="75000"/>
                  </a:schemeClr>
                </a:solidFill>
                <a:latin typeface="Trebuchet MS" pitchFamily="34" charset="0"/>
              </a:rPr>
              <a:t>FMIS</a:t>
            </a:r>
            <a:r>
              <a:rPr lang="en-US" sz="1600" b="1" dirty="0" smtClean="0">
                <a:solidFill>
                  <a:schemeClr val="bg1">
                    <a:lumMod val="75000"/>
                  </a:schemeClr>
                </a:solidFill>
                <a:latin typeface="Trebuchet MS" pitchFamily="34" charset="0"/>
              </a:rPr>
              <a:t> capabilities for spending units (web portals)</a:t>
            </a:r>
          </a:p>
          <a:p>
            <a:pPr marL="798513" lvl="1" indent="-341313">
              <a:lnSpc>
                <a:spcPct val="150000"/>
              </a:lnSpc>
              <a:buFont typeface="Wingdings" pitchFamily="2" charset="2"/>
              <a:buChar char="Ø"/>
              <a:tabLst>
                <a:tab pos="1790700" algn="l"/>
              </a:tabLst>
            </a:pPr>
            <a:r>
              <a:rPr lang="en-US" sz="1600" b="1" dirty="0" smtClean="0">
                <a:solidFill>
                  <a:schemeClr val="bg1">
                    <a:lumMod val="75000"/>
                  </a:schemeClr>
                </a:solidFill>
                <a:latin typeface="Trebuchet MS" pitchFamily="34" charset="0"/>
              </a:rPr>
              <a:t>Improving transparency: disclosure of information on the web</a:t>
            </a:r>
          </a:p>
          <a:p>
            <a:pPr marL="341313" indent="-341313">
              <a:lnSpc>
                <a:spcPct val="150000"/>
              </a:lnSpc>
              <a:buFontTx/>
              <a:buChar char="•"/>
              <a:tabLst>
                <a:tab pos="1790700" algn="l"/>
              </a:tabLst>
            </a:pPr>
            <a:r>
              <a:rPr lang="en-US" sz="2000" b="1" dirty="0" err="1" smtClean="0">
                <a:solidFill>
                  <a:srgbClr val="0000CC"/>
                </a:solidFill>
                <a:latin typeface="Trebuchet MS" pitchFamily="34" charset="0"/>
              </a:rPr>
              <a:t>FMIS</a:t>
            </a:r>
            <a:r>
              <a:rPr lang="en-US" sz="2000" b="1" dirty="0" smtClean="0">
                <a:solidFill>
                  <a:srgbClr val="0000CC"/>
                </a:solidFill>
                <a:latin typeface="Trebuchet MS" pitchFamily="34" charset="0"/>
              </a:rPr>
              <a:t> in APEC Economies</a:t>
            </a:r>
          </a:p>
          <a:p>
            <a:pPr marL="341313" indent="-341313">
              <a:lnSpc>
                <a:spcPct val="150000"/>
              </a:lnSpc>
              <a:buFontTx/>
              <a:buChar char="•"/>
              <a:tabLst>
                <a:tab pos="1790700" algn="l"/>
              </a:tabLst>
            </a:pPr>
            <a:r>
              <a:rPr lang="en-US" sz="2000" b="1" dirty="0" err="1" smtClean="0">
                <a:solidFill>
                  <a:schemeClr val="bg1">
                    <a:lumMod val="75000"/>
                  </a:schemeClr>
                </a:solidFill>
                <a:latin typeface="Trebuchet MS" pitchFamily="34" charset="0"/>
              </a:rPr>
              <a:t>FMIS</a:t>
            </a:r>
            <a:r>
              <a:rPr lang="en-US" sz="2000" b="1" dirty="0" smtClean="0">
                <a:solidFill>
                  <a:schemeClr val="bg1">
                    <a:lumMod val="75000"/>
                  </a:schemeClr>
                </a:solidFill>
                <a:latin typeface="Trebuchet MS" pitchFamily="34" charset="0"/>
              </a:rPr>
              <a:t> Community of Practice</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0"/>
            <a:lum/>
          </a:blip>
          <a:srcRect/>
          <a:stretch>
            <a:fillRect/>
          </a:stretch>
        </a:blipFill>
        <a:effectLst/>
      </p:bgPr>
    </p:bg>
    <p:spTree>
      <p:nvGrpSpPr>
        <p:cNvPr id="1" name=""/>
        <p:cNvGrpSpPr/>
        <p:nvPr/>
      </p:nvGrpSpPr>
      <p:grpSpPr>
        <a:xfrm>
          <a:off x="0" y="0"/>
          <a:ext cx="0" cy="0"/>
          <a:chOff x="0" y="0"/>
          <a:chExt cx="0" cy="0"/>
        </a:xfrm>
      </p:grpSpPr>
      <p:pic>
        <p:nvPicPr>
          <p:cNvPr id="8" name="Picture 7" descr="FMIS header.jpg"/>
          <p:cNvPicPr>
            <a:picLocks noChangeAspect="1"/>
          </p:cNvPicPr>
          <p:nvPr/>
        </p:nvPicPr>
        <p:blipFill>
          <a:blip r:embed="rId3" cstate="print"/>
          <a:stretch>
            <a:fillRect/>
          </a:stretch>
        </p:blipFill>
        <p:spPr>
          <a:xfrm>
            <a:off x="86425" y="95675"/>
            <a:ext cx="622079" cy="486000"/>
          </a:xfrm>
          <a:prstGeom prst="rect">
            <a:avLst/>
          </a:prstGeom>
        </p:spPr>
      </p:pic>
      <p:sp>
        <p:nvSpPr>
          <p:cNvPr id="9" name="Text Box 3"/>
          <p:cNvSpPr txBox="1">
            <a:spLocks noChangeArrowheads="1"/>
          </p:cNvSpPr>
          <p:nvPr/>
        </p:nvSpPr>
        <p:spPr bwMode="auto">
          <a:xfrm>
            <a:off x="720000" y="117475"/>
            <a:ext cx="8280000" cy="450000"/>
          </a:xfrm>
          <a:prstGeom prst="rect">
            <a:avLst/>
          </a:prstGeom>
          <a:gradFill rotWithShape="1">
            <a:gsLst>
              <a:gs pos="0">
                <a:srgbClr val="00009C"/>
              </a:gs>
              <a:gs pos="100000">
                <a:schemeClr val="bg1"/>
              </a:gs>
            </a:gsLst>
            <a:lin ang="0" scaled="1"/>
          </a:gradFill>
          <a:ln w="9525">
            <a:noFill/>
            <a:miter lim="800000"/>
            <a:headEnd/>
            <a:tailEnd/>
          </a:ln>
          <a:effectLst/>
        </p:spPr>
        <p:txBody>
          <a:bodyPr lIns="0" rIns="0" anchor="ctr"/>
          <a:lstStyle/>
          <a:p>
            <a:pPr algn="l"/>
            <a:r>
              <a:rPr lang="en-US" sz="2000" b="1" dirty="0">
                <a:solidFill>
                  <a:srgbClr val="FFFF00"/>
                </a:solidFill>
                <a:latin typeface="Trebuchet MS" pitchFamily="34" charset="0"/>
              </a:rPr>
              <a:t>  </a:t>
            </a:r>
            <a:r>
              <a:rPr lang="tr-TR" sz="2000" b="1" dirty="0">
                <a:solidFill>
                  <a:srgbClr val="FFFF00"/>
                </a:solidFill>
                <a:latin typeface="Trebuchet MS" pitchFamily="34" charset="0"/>
              </a:rPr>
              <a:t> </a:t>
            </a:r>
            <a:r>
              <a:rPr lang="en-US" sz="2000" b="1" dirty="0" err="1" smtClean="0">
                <a:solidFill>
                  <a:srgbClr val="FFFF00"/>
                </a:solidFill>
                <a:latin typeface="Trebuchet MS" pitchFamily="34" charset="0"/>
              </a:rPr>
              <a:t>FMIS</a:t>
            </a:r>
            <a:r>
              <a:rPr lang="en-US" sz="2000" b="1" dirty="0" smtClean="0">
                <a:solidFill>
                  <a:srgbClr val="FFFF00"/>
                </a:solidFill>
                <a:latin typeface="Trebuchet MS" pitchFamily="34" charset="0"/>
              </a:rPr>
              <a:t> in APEC Economies</a:t>
            </a:r>
            <a:endParaRPr lang="en-US" sz="2000" b="1" dirty="0">
              <a:solidFill>
                <a:srgbClr val="FFFF00"/>
              </a:solidFill>
              <a:latin typeface="Trebuchet MS" pitchFamily="34" charset="0"/>
            </a:endParaRPr>
          </a:p>
        </p:txBody>
      </p:sp>
      <p:sp>
        <p:nvSpPr>
          <p:cNvPr id="10" name="Date Placeholder 7"/>
          <p:cNvSpPr>
            <a:spLocks noGrp="1"/>
          </p:cNvSpPr>
          <p:nvPr>
            <p:ph type="dt" sz="half" idx="10"/>
          </p:nvPr>
        </p:nvSpPr>
        <p:spPr>
          <a:xfrm>
            <a:off x="457200" y="6453360"/>
            <a:ext cx="2133600" cy="216000"/>
          </a:xfrm>
        </p:spPr>
        <p:txBody>
          <a:bodyPr/>
          <a:lstStyle/>
          <a:p>
            <a:r>
              <a:rPr lang="en-US" sz="1100" smtClean="0">
                <a:solidFill>
                  <a:srgbClr val="3333FF"/>
                </a:solidFill>
              </a:rPr>
              <a:t>March 2012</a:t>
            </a:r>
            <a:endParaRPr lang="en-US" sz="1100" dirty="0">
              <a:solidFill>
                <a:srgbClr val="3333FF"/>
              </a:solidFill>
            </a:endParaRPr>
          </a:p>
        </p:txBody>
      </p:sp>
      <p:sp>
        <p:nvSpPr>
          <p:cNvPr id="15" name="Slide Number Placeholder 8"/>
          <p:cNvSpPr>
            <a:spLocks noGrp="1"/>
          </p:cNvSpPr>
          <p:nvPr>
            <p:ph type="sldNum" sz="quarter" idx="12"/>
          </p:nvPr>
        </p:nvSpPr>
        <p:spPr>
          <a:xfrm>
            <a:off x="6553200" y="6453360"/>
            <a:ext cx="2133600" cy="216000"/>
          </a:xfrm>
        </p:spPr>
        <p:txBody>
          <a:bodyPr/>
          <a:lstStyle/>
          <a:p>
            <a:fld id="{9A1FF0DD-E9F7-431E-8070-FEA08546CC76}" type="slidenum">
              <a:rPr lang="en-US" sz="1100" smtClean="0">
                <a:solidFill>
                  <a:srgbClr val="3333FF"/>
                </a:solidFill>
              </a:rPr>
              <a:pPr/>
              <a:t>21</a:t>
            </a:fld>
            <a:endParaRPr lang="en-US" sz="1100" dirty="0">
              <a:solidFill>
                <a:srgbClr val="3333FF"/>
              </a:solidFill>
            </a:endParaRPr>
          </a:p>
        </p:txBody>
      </p:sp>
      <p:sp>
        <p:nvSpPr>
          <p:cNvPr id="16" name="Footer Placeholder 9"/>
          <p:cNvSpPr>
            <a:spLocks noGrp="1"/>
          </p:cNvSpPr>
          <p:nvPr>
            <p:ph type="ftr" sz="quarter" idx="11"/>
          </p:nvPr>
        </p:nvSpPr>
        <p:spPr>
          <a:xfrm>
            <a:off x="3124200" y="6453360"/>
            <a:ext cx="2895600" cy="216000"/>
          </a:xfrm>
        </p:spPr>
        <p:txBody>
          <a:bodyPr/>
          <a:lstStyle/>
          <a:p>
            <a:r>
              <a:rPr lang="en-US" sz="1100" smtClean="0">
                <a:solidFill>
                  <a:srgbClr val="3333FF"/>
                </a:solidFill>
              </a:rPr>
              <a:t>Trends in FMIS Development</a:t>
            </a:r>
            <a:endParaRPr lang="en-US" sz="1100" dirty="0">
              <a:solidFill>
                <a:srgbClr val="3333FF"/>
              </a:solidFill>
            </a:endParaRPr>
          </a:p>
        </p:txBody>
      </p:sp>
      <p:pic>
        <p:nvPicPr>
          <p:cNvPr id="1026" name="Picture 2"/>
          <p:cNvPicPr>
            <a:picLocks noChangeAspect="1" noChangeArrowheads="1"/>
          </p:cNvPicPr>
          <p:nvPr/>
        </p:nvPicPr>
        <p:blipFill>
          <a:blip r:embed="rId4"/>
          <a:srcRect/>
          <a:stretch>
            <a:fillRect/>
          </a:stretch>
        </p:blipFill>
        <p:spPr bwMode="auto">
          <a:xfrm>
            <a:off x="176213" y="1071495"/>
            <a:ext cx="8789987" cy="51244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FMIS header.jpg"/>
          <p:cNvPicPr>
            <a:picLocks noChangeAspect="1"/>
          </p:cNvPicPr>
          <p:nvPr/>
        </p:nvPicPr>
        <p:blipFill>
          <a:blip r:embed="rId2" cstate="print"/>
          <a:stretch>
            <a:fillRect/>
          </a:stretch>
        </p:blipFill>
        <p:spPr>
          <a:xfrm>
            <a:off x="86425" y="95675"/>
            <a:ext cx="622079" cy="486000"/>
          </a:xfrm>
          <a:prstGeom prst="rect">
            <a:avLst/>
          </a:prstGeom>
        </p:spPr>
      </p:pic>
      <p:sp>
        <p:nvSpPr>
          <p:cNvPr id="9" name="Text Box 3"/>
          <p:cNvSpPr txBox="1">
            <a:spLocks noChangeArrowheads="1"/>
          </p:cNvSpPr>
          <p:nvPr/>
        </p:nvSpPr>
        <p:spPr bwMode="auto">
          <a:xfrm>
            <a:off x="720000" y="117475"/>
            <a:ext cx="8280000" cy="450000"/>
          </a:xfrm>
          <a:prstGeom prst="rect">
            <a:avLst/>
          </a:prstGeom>
          <a:gradFill rotWithShape="1">
            <a:gsLst>
              <a:gs pos="0">
                <a:srgbClr val="00009C"/>
              </a:gs>
              <a:gs pos="100000">
                <a:schemeClr val="bg1"/>
              </a:gs>
            </a:gsLst>
            <a:lin ang="0" scaled="1"/>
          </a:gradFill>
          <a:ln w="9525">
            <a:noFill/>
            <a:miter lim="800000"/>
            <a:headEnd/>
            <a:tailEnd/>
          </a:ln>
          <a:effectLst/>
        </p:spPr>
        <p:txBody>
          <a:bodyPr lIns="0" rIns="0" anchor="ctr"/>
          <a:lstStyle/>
          <a:p>
            <a:pPr algn="l"/>
            <a:r>
              <a:rPr lang="en-US" sz="2000" b="1" dirty="0">
                <a:solidFill>
                  <a:srgbClr val="FFFF00"/>
                </a:solidFill>
                <a:latin typeface="Trebuchet MS" pitchFamily="34" charset="0"/>
              </a:rPr>
              <a:t>  </a:t>
            </a:r>
            <a:r>
              <a:rPr lang="tr-TR" sz="2000" b="1" dirty="0">
                <a:solidFill>
                  <a:srgbClr val="FFFF00"/>
                </a:solidFill>
                <a:latin typeface="Trebuchet MS" pitchFamily="34" charset="0"/>
              </a:rPr>
              <a:t> </a:t>
            </a:r>
            <a:r>
              <a:rPr lang="en-US" sz="2000" b="1" dirty="0" smtClean="0">
                <a:solidFill>
                  <a:srgbClr val="FFFF00"/>
                </a:solidFill>
                <a:latin typeface="Trebuchet MS" pitchFamily="34" charset="0"/>
              </a:rPr>
              <a:t>Towards Integrated </a:t>
            </a:r>
            <a:r>
              <a:rPr lang="en-US" sz="2000" b="1" dirty="0" err="1" smtClean="0">
                <a:solidFill>
                  <a:srgbClr val="FFFF00"/>
                </a:solidFill>
                <a:latin typeface="Trebuchet MS" pitchFamily="34" charset="0"/>
              </a:rPr>
              <a:t>FMIS</a:t>
            </a:r>
            <a:endParaRPr lang="en-US" sz="2000" b="1" dirty="0">
              <a:solidFill>
                <a:srgbClr val="FFFF00"/>
              </a:solidFill>
              <a:latin typeface="Trebuchet MS" pitchFamily="34" charset="0"/>
            </a:endParaRPr>
          </a:p>
        </p:txBody>
      </p:sp>
      <p:sp>
        <p:nvSpPr>
          <p:cNvPr id="10" name="Date Placeholder 7"/>
          <p:cNvSpPr>
            <a:spLocks noGrp="1"/>
          </p:cNvSpPr>
          <p:nvPr>
            <p:ph type="dt" sz="half" idx="10"/>
          </p:nvPr>
        </p:nvSpPr>
        <p:spPr>
          <a:xfrm>
            <a:off x="457200" y="6453360"/>
            <a:ext cx="2133600" cy="216000"/>
          </a:xfrm>
        </p:spPr>
        <p:txBody>
          <a:bodyPr/>
          <a:lstStyle/>
          <a:p>
            <a:r>
              <a:rPr lang="en-US" sz="1100" smtClean="0">
                <a:solidFill>
                  <a:srgbClr val="3333FF"/>
                </a:solidFill>
              </a:rPr>
              <a:t>March 2012</a:t>
            </a:r>
            <a:endParaRPr lang="en-US" sz="1100" dirty="0">
              <a:solidFill>
                <a:srgbClr val="3333FF"/>
              </a:solidFill>
            </a:endParaRPr>
          </a:p>
        </p:txBody>
      </p:sp>
      <p:sp>
        <p:nvSpPr>
          <p:cNvPr id="15" name="Slide Number Placeholder 8"/>
          <p:cNvSpPr>
            <a:spLocks noGrp="1"/>
          </p:cNvSpPr>
          <p:nvPr>
            <p:ph type="sldNum" sz="quarter" idx="12"/>
          </p:nvPr>
        </p:nvSpPr>
        <p:spPr>
          <a:xfrm>
            <a:off x="6553200" y="6453360"/>
            <a:ext cx="2133600" cy="216000"/>
          </a:xfrm>
        </p:spPr>
        <p:txBody>
          <a:bodyPr/>
          <a:lstStyle/>
          <a:p>
            <a:fld id="{9A1FF0DD-E9F7-431E-8070-FEA08546CC76}" type="slidenum">
              <a:rPr lang="en-US" sz="1100" smtClean="0">
                <a:solidFill>
                  <a:srgbClr val="3333FF"/>
                </a:solidFill>
              </a:rPr>
              <a:pPr/>
              <a:t>22</a:t>
            </a:fld>
            <a:endParaRPr lang="en-US" sz="1100" dirty="0">
              <a:solidFill>
                <a:srgbClr val="3333FF"/>
              </a:solidFill>
            </a:endParaRPr>
          </a:p>
        </p:txBody>
      </p:sp>
      <p:sp>
        <p:nvSpPr>
          <p:cNvPr id="16" name="Footer Placeholder 9"/>
          <p:cNvSpPr>
            <a:spLocks noGrp="1"/>
          </p:cNvSpPr>
          <p:nvPr>
            <p:ph type="ftr" sz="quarter" idx="11"/>
          </p:nvPr>
        </p:nvSpPr>
        <p:spPr>
          <a:xfrm>
            <a:off x="3124200" y="6453360"/>
            <a:ext cx="2895600" cy="216000"/>
          </a:xfrm>
        </p:spPr>
        <p:txBody>
          <a:bodyPr/>
          <a:lstStyle/>
          <a:p>
            <a:r>
              <a:rPr lang="en-US" sz="1100" smtClean="0">
                <a:solidFill>
                  <a:srgbClr val="3333FF"/>
                </a:solidFill>
              </a:rPr>
              <a:t>Trends in FMIS Development</a:t>
            </a:r>
            <a:endParaRPr lang="en-US" sz="1100" dirty="0">
              <a:solidFill>
                <a:srgbClr val="3333FF"/>
              </a:solidFill>
            </a:endParaRPr>
          </a:p>
        </p:txBody>
      </p:sp>
      <p:sp>
        <p:nvSpPr>
          <p:cNvPr id="11" name="Line 5"/>
          <p:cNvSpPr>
            <a:spLocks noChangeShapeType="1"/>
          </p:cNvSpPr>
          <p:nvPr/>
        </p:nvSpPr>
        <p:spPr bwMode="auto">
          <a:xfrm flipV="1">
            <a:off x="230496" y="3497560"/>
            <a:ext cx="0" cy="2880000"/>
          </a:xfrm>
          <a:prstGeom prst="line">
            <a:avLst/>
          </a:prstGeom>
          <a:noFill/>
          <a:ln w="28575">
            <a:solidFill>
              <a:srgbClr val="000080"/>
            </a:solidFill>
            <a:round/>
            <a:headEnd/>
            <a:tailEnd type="triangle" w="med" len="med"/>
          </a:ln>
        </p:spPr>
        <p:txBody>
          <a:bodyPr/>
          <a:lstStyle/>
          <a:p>
            <a:endParaRPr lang="en-US"/>
          </a:p>
        </p:txBody>
      </p:sp>
      <p:sp>
        <p:nvSpPr>
          <p:cNvPr id="13" name="Line 6"/>
          <p:cNvSpPr>
            <a:spLocks noChangeShapeType="1"/>
          </p:cNvSpPr>
          <p:nvPr/>
        </p:nvSpPr>
        <p:spPr bwMode="auto">
          <a:xfrm flipV="1">
            <a:off x="230496" y="6363912"/>
            <a:ext cx="2880000" cy="0"/>
          </a:xfrm>
          <a:prstGeom prst="line">
            <a:avLst/>
          </a:prstGeom>
          <a:noFill/>
          <a:ln w="28575">
            <a:solidFill>
              <a:srgbClr val="000080"/>
            </a:solidFill>
            <a:round/>
            <a:headEnd/>
            <a:tailEnd type="triangle" w="med" len="med"/>
          </a:ln>
        </p:spPr>
        <p:txBody>
          <a:bodyPr/>
          <a:lstStyle/>
          <a:p>
            <a:endParaRPr lang="en-US"/>
          </a:p>
        </p:txBody>
      </p:sp>
      <p:sp>
        <p:nvSpPr>
          <p:cNvPr id="14" name="Text Box 7"/>
          <p:cNvSpPr txBox="1">
            <a:spLocks noChangeArrowheads="1"/>
          </p:cNvSpPr>
          <p:nvPr/>
        </p:nvSpPr>
        <p:spPr bwMode="auto">
          <a:xfrm rot="16200000">
            <a:off x="-345715" y="2742398"/>
            <a:ext cx="1152000" cy="216000"/>
          </a:xfrm>
          <a:prstGeom prst="rect">
            <a:avLst/>
          </a:prstGeom>
          <a:noFill/>
          <a:ln w="9525">
            <a:noFill/>
            <a:miter lim="800000"/>
            <a:headEnd/>
            <a:tailEnd/>
          </a:ln>
        </p:spPr>
        <p:txBody>
          <a:bodyPr lIns="0" tIns="0" rIns="0" bIns="0"/>
          <a:lstStyle/>
          <a:p>
            <a:pPr eaLnBrk="0" hangingPunct="0"/>
            <a:r>
              <a:rPr lang="en-AU" sz="1400" dirty="0">
                <a:solidFill>
                  <a:srgbClr val="0000FF"/>
                </a:solidFill>
              </a:rPr>
              <a:t>Effectiveness</a:t>
            </a:r>
          </a:p>
        </p:txBody>
      </p:sp>
      <p:sp>
        <p:nvSpPr>
          <p:cNvPr id="17" name="Text Box 8"/>
          <p:cNvSpPr txBox="1">
            <a:spLocks noChangeArrowheads="1"/>
          </p:cNvSpPr>
          <p:nvPr/>
        </p:nvSpPr>
        <p:spPr bwMode="auto">
          <a:xfrm>
            <a:off x="3197487" y="6254942"/>
            <a:ext cx="936000" cy="216000"/>
          </a:xfrm>
          <a:prstGeom prst="rect">
            <a:avLst/>
          </a:prstGeom>
          <a:noFill/>
          <a:ln w="9525">
            <a:noFill/>
            <a:miter lim="800000"/>
            <a:headEnd/>
            <a:tailEnd/>
          </a:ln>
        </p:spPr>
        <p:txBody>
          <a:bodyPr lIns="0" tIns="0" rIns="0" bIns="0"/>
          <a:lstStyle/>
          <a:p>
            <a:pPr eaLnBrk="0" hangingPunct="0"/>
            <a:r>
              <a:rPr lang="en-AU" sz="1400" dirty="0" smtClean="0">
                <a:solidFill>
                  <a:srgbClr val="0000FF"/>
                </a:solidFill>
              </a:rPr>
              <a:t>Resources</a:t>
            </a:r>
            <a:endParaRPr lang="en-AU" sz="1400" dirty="0">
              <a:solidFill>
                <a:srgbClr val="0000FF"/>
              </a:solidFill>
            </a:endParaRPr>
          </a:p>
        </p:txBody>
      </p:sp>
      <p:sp>
        <p:nvSpPr>
          <p:cNvPr id="18" name="Freeform 10"/>
          <p:cNvSpPr>
            <a:spLocks/>
          </p:cNvSpPr>
          <p:nvPr/>
        </p:nvSpPr>
        <p:spPr bwMode="auto">
          <a:xfrm>
            <a:off x="307072" y="5359641"/>
            <a:ext cx="1979613" cy="900113"/>
          </a:xfrm>
          <a:custGeom>
            <a:avLst/>
            <a:gdLst/>
            <a:ahLst/>
            <a:cxnLst>
              <a:cxn ang="0">
                <a:pos x="0" y="1539"/>
              </a:cxn>
              <a:cxn ang="0">
                <a:pos x="0" y="0"/>
              </a:cxn>
              <a:cxn ang="0">
                <a:pos x="2679" y="0"/>
              </a:cxn>
            </a:cxnLst>
            <a:rect l="0" t="0" r="r" b="b"/>
            <a:pathLst>
              <a:path w="2679" h="1539">
                <a:moveTo>
                  <a:pt x="0" y="1539"/>
                </a:moveTo>
                <a:lnTo>
                  <a:pt x="0" y="0"/>
                </a:lnTo>
                <a:lnTo>
                  <a:pt x="2679" y="0"/>
                </a:lnTo>
              </a:path>
            </a:pathLst>
          </a:custGeom>
          <a:noFill/>
          <a:ln w="9525">
            <a:solidFill>
              <a:srgbClr val="0000FF"/>
            </a:solidFill>
            <a:round/>
            <a:headEnd/>
            <a:tailEnd/>
          </a:ln>
        </p:spPr>
        <p:txBody>
          <a:bodyPr/>
          <a:lstStyle/>
          <a:p>
            <a:endParaRPr lang="en-US"/>
          </a:p>
        </p:txBody>
      </p:sp>
      <p:sp>
        <p:nvSpPr>
          <p:cNvPr id="19" name="Freeform 11"/>
          <p:cNvSpPr>
            <a:spLocks/>
          </p:cNvSpPr>
          <p:nvPr/>
        </p:nvSpPr>
        <p:spPr bwMode="auto">
          <a:xfrm>
            <a:off x="2286685" y="4450004"/>
            <a:ext cx="1979612" cy="898525"/>
          </a:xfrm>
          <a:custGeom>
            <a:avLst/>
            <a:gdLst/>
            <a:ahLst/>
            <a:cxnLst>
              <a:cxn ang="0">
                <a:pos x="0" y="1539"/>
              </a:cxn>
              <a:cxn ang="0">
                <a:pos x="0" y="0"/>
              </a:cxn>
              <a:cxn ang="0">
                <a:pos x="2679" y="0"/>
              </a:cxn>
            </a:cxnLst>
            <a:rect l="0" t="0" r="r" b="b"/>
            <a:pathLst>
              <a:path w="2679" h="1539">
                <a:moveTo>
                  <a:pt x="0" y="1539"/>
                </a:moveTo>
                <a:lnTo>
                  <a:pt x="0" y="0"/>
                </a:lnTo>
                <a:lnTo>
                  <a:pt x="2679" y="0"/>
                </a:lnTo>
              </a:path>
            </a:pathLst>
          </a:custGeom>
          <a:noFill/>
          <a:ln w="9525">
            <a:solidFill>
              <a:srgbClr val="0000FF"/>
            </a:solidFill>
            <a:round/>
            <a:headEnd/>
            <a:tailEnd/>
          </a:ln>
        </p:spPr>
        <p:txBody>
          <a:bodyPr/>
          <a:lstStyle/>
          <a:p>
            <a:endParaRPr lang="en-US"/>
          </a:p>
        </p:txBody>
      </p:sp>
      <p:sp>
        <p:nvSpPr>
          <p:cNvPr id="20" name="Freeform 12"/>
          <p:cNvSpPr>
            <a:spLocks/>
          </p:cNvSpPr>
          <p:nvPr/>
        </p:nvSpPr>
        <p:spPr bwMode="auto">
          <a:xfrm>
            <a:off x="4277410" y="3545129"/>
            <a:ext cx="1979612" cy="898525"/>
          </a:xfrm>
          <a:custGeom>
            <a:avLst/>
            <a:gdLst/>
            <a:ahLst/>
            <a:cxnLst>
              <a:cxn ang="0">
                <a:pos x="0" y="1539"/>
              </a:cxn>
              <a:cxn ang="0">
                <a:pos x="0" y="0"/>
              </a:cxn>
              <a:cxn ang="0">
                <a:pos x="2679" y="0"/>
              </a:cxn>
            </a:cxnLst>
            <a:rect l="0" t="0" r="r" b="b"/>
            <a:pathLst>
              <a:path w="2679" h="1539">
                <a:moveTo>
                  <a:pt x="0" y="1539"/>
                </a:moveTo>
                <a:lnTo>
                  <a:pt x="0" y="0"/>
                </a:lnTo>
                <a:lnTo>
                  <a:pt x="2679" y="0"/>
                </a:lnTo>
              </a:path>
            </a:pathLst>
          </a:custGeom>
          <a:noFill/>
          <a:ln w="9525">
            <a:solidFill>
              <a:srgbClr val="0000FF"/>
            </a:solidFill>
            <a:round/>
            <a:headEnd/>
            <a:tailEnd/>
          </a:ln>
        </p:spPr>
        <p:txBody>
          <a:bodyPr/>
          <a:lstStyle/>
          <a:p>
            <a:endParaRPr lang="en-US"/>
          </a:p>
        </p:txBody>
      </p:sp>
      <p:sp>
        <p:nvSpPr>
          <p:cNvPr id="21" name="Freeform 13"/>
          <p:cNvSpPr>
            <a:spLocks/>
          </p:cNvSpPr>
          <p:nvPr/>
        </p:nvSpPr>
        <p:spPr bwMode="auto">
          <a:xfrm>
            <a:off x="6268135" y="2645016"/>
            <a:ext cx="1979612" cy="900113"/>
          </a:xfrm>
          <a:custGeom>
            <a:avLst/>
            <a:gdLst/>
            <a:ahLst/>
            <a:cxnLst>
              <a:cxn ang="0">
                <a:pos x="0" y="1539"/>
              </a:cxn>
              <a:cxn ang="0">
                <a:pos x="0" y="0"/>
              </a:cxn>
              <a:cxn ang="0">
                <a:pos x="2679" y="0"/>
              </a:cxn>
            </a:cxnLst>
            <a:rect l="0" t="0" r="r" b="b"/>
            <a:pathLst>
              <a:path w="2679" h="1539">
                <a:moveTo>
                  <a:pt x="0" y="1539"/>
                </a:moveTo>
                <a:lnTo>
                  <a:pt x="0" y="0"/>
                </a:lnTo>
                <a:lnTo>
                  <a:pt x="2679" y="0"/>
                </a:lnTo>
              </a:path>
            </a:pathLst>
          </a:custGeom>
          <a:noFill/>
          <a:ln w="9525">
            <a:solidFill>
              <a:srgbClr val="0000FF"/>
            </a:solidFill>
            <a:round/>
            <a:headEnd/>
            <a:tailEnd/>
          </a:ln>
        </p:spPr>
        <p:txBody>
          <a:bodyPr/>
          <a:lstStyle/>
          <a:p>
            <a:endParaRPr lang="en-US"/>
          </a:p>
        </p:txBody>
      </p:sp>
      <p:sp>
        <p:nvSpPr>
          <p:cNvPr id="22" name="Line 14"/>
          <p:cNvSpPr>
            <a:spLocks noChangeAspect="1" noChangeShapeType="1"/>
          </p:cNvSpPr>
          <p:nvPr/>
        </p:nvSpPr>
        <p:spPr bwMode="auto">
          <a:xfrm flipV="1">
            <a:off x="573380" y="1561964"/>
            <a:ext cx="7272000" cy="3294154"/>
          </a:xfrm>
          <a:prstGeom prst="line">
            <a:avLst/>
          </a:prstGeom>
          <a:noFill/>
          <a:ln w="57150">
            <a:solidFill>
              <a:srgbClr val="000080"/>
            </a:solidFill>
            <a:round/>
            <a:headEnd/>
            <a:tailEnd type="triangle" w="med" len="med"/>
          </a:ln>
        </p:spPr>
        <p:txBody>
          <a:bodyPr/>
          <a:lstStyle/>
          <a:p>
            <a:endParaRPr lang="en-US"/>
          </a:p>
        </p:txBody>
      </p:sp>
      <p:sp>
        <p:nvSpPr>
          <p:cNvPr id="23" name="Text Box 19"/>
          <p:cNvSpPr txBox="1">
            <a:spLocks noChangeArrowheads="1"/>
          </p:cNvSpPr>
          <p:nvPr/>
        </p:nvSpPr>
        <p:spPr bwMode="auto">
          <a:xfrm>
            <a:off x="495014" y="5060815"/>
            <a:ext cx="1368000" cy="216000"/>
          </a:xfrm>
          <a:prstGeom prst="rect">
            <a:avLst/>
          </a:prstGeom>
          <a:noFill/>
          <a:ln w="9525">
            <a:noFill/>
            <a:miter lim="800000"/>
            <a:headEnd/>
            <a:tailEnd/>
          </a:ln>
        </p:spPr>
        <p:txBody>
          <a:bodyPr lIns="0" tIns="0" rIns="0" bIns="0"/>
          <a:lstStyle/>
          <a:p>
            <a:pPr eaLnBrk="0" hangingPunct="0"/>
            <a:r>
              <a:rPr lang="en-AU" sz="1600" b="1" dirty="0" smtClean="0">
                <a:solidFill>
                  <a:srgbClr val="C00000"/>
                </a:solidFill>
              </a:rPr>
              <a:t>No automation</a:t>
            </a:r>
            <a:endParaRPr lang="en-AU" sz="1100" b="1" dirty="0">
              <a:solidFill>
                <a:srgbClr val="C00000"/>
              </a:solidFill>
            </a:endParaRPr>
          </a:p>
        </p:txBody>
      </p:sp>
      <p:sp>
        <p:nvSpPr>
          <p:cNvPr id="24" name="Oval 20"/>
          <p:cNvSpPr>
            <a:spLocks noChangeAspect="1" noChangeArrowheads="1"/>
          </p:cNvSpPr>
          <p:nvPr/>
        </p:nvSpPr>
        <p:spPr bwMode="auto">
          <a:xfrm>
            <a:off x="470193" y="4763554"/>
            <a:ext cx="179387" cy="179388"/>
          </a:xfrm>
          <a:prstGeom prst="ellipse">
            <a:avLst/>
          </a:prstGeom>
          <a:solidFill>
            <a:srgbClr val="FFFF00"/>
          </a:solidFill>
          <a:ln w="9525">
            <a:solidFill>
              <a:srgbClr val="000000"/>
            </a:solidFill>
            <a:round/>
            <a:headEnd/>
            <a:tailEnd/>
          </a:ln>
        </p:spPr>
        <p:txBody>
          <a:bodyPr/>
          <a:lstStyle/>
          <a:p>
            <a:endParaRPr lang="en-US"/>
          </a:p>
        </p:txBody>
      </p:sp>
      <p:sp>
        <p:nvSpPr>
          <p:cNvPr id="25" name="Oval 21"/>
          <p:cNvSpPr>
            <a:spLocks noChangeAspect="1" noChangeArrowheads="1"/>
          </p:cNvSpPr>
          <p:nvPr/>
        </p:nvSpPr>
        <p:spPr bwMode="auto">
          <a:xfrm>
            <a:off x="2408861" y="3872327"/>
            <a:ext cx="179388" cy="179388"/>
          </a:xfrm>
          <a:prstGeom prst="ellipse">
            <a:avLst/>
          </a:prstGeom>
          <a:solidFill>
            <a:srgbClr val="FFFF00"/>
          </a:solidFill>
          <a:ln w="9525">
            <a:solidFill>
              <a:srgbClr val="000000"/>
            </a:solidFill>
            <a:round/>
            <a:headEnd/>
            <a:tailEnd/>
          </a:ln>
        </p:spPr>
        <p:txBody>
          <a:bodyPr/>
          <a:lstStyle/>
          <a:p>
            <a:endParaRPr lang="en-US"/>
          </a:p>
        </p:txBody>
      </p:sp>
      <p:sp>
        <p:nvSpPr>
          <p:cNvPr id="26" name="Oval 22"/>
          <p:cNvSpPr>
            <a:spLocks noChangeAspect="1" noChangeArrowheads="1"/>
          </p:cNvSpPr>
          <p:nvPr/>
        </p:nvSpPr>
        <p:spPr bwMode="auto">
          <a:xfrm>
            <a:off x="4399586" y="2981100"/>
            <a:ext cx="179388" cy="179388"/>
          </a:xfrm>
          <a:prstGeom prst="ellipse">
            <a:avLst/>
          </a:prstGeom>
          <a:solidFill>
            <a:srgbClr val="FFFF00"/>
          </a:solidFill>
          <a:ln w="9525">
            <a:solidFill>
              <a:srgbClr val="000000"/>
            </a:solidFill>
            <a:round/>
            <a:headEnd/>
            <a:tailEnd/>
          </a:ln>
        </p:spPr>
        <p:txBody>
          <a:bodyPr/>
          <a:lstStyle/>
          <a:p>
            <a:endParaRPr lang="en-US"/>
          </a:p>
        </p:txBody>
      </p:sp>
      <p:sp>
        <p:nvSpPr>
          <p:cNvPr id="27" name="Text Box 23"/>
          <p:cNvSpPr txBox="1">
            <a:spLocks noChangeArrowheads="1"/>
          </p:cNvSpPr>
          <p:nvPr/>
        </p:nvSpPr>
        <p:spPr bwMode="auto">
          <a:xfrm>
            <a:off x="2458443" y="4160372"/>
            <a:ext cx="1152000" cy="216000"/>
          </a:xfrm>
          <a:prstGeom prst="rect">
            <a:avLst/>
          </a:prstGeom>
          <a:noFill/>
          <a:ln w="9525">
            <a:noFill/>
            <a:miter lim="800000"/>
            <a:headEnd/>
            <a:tailEnd/>
          </a:ln>
        </p:spPr>
        <p:txBody>
          <a:bodyPr lIns="0" tIns="0" rIns="0" bIns="0"/>
          <a:lstStyle/>
          <a:p>
            <a:pPr eaLnBrk="0" hangingPunct="0"/>
            <a:r>
              <a:rPr lang="en-AU" sz="1600" b="1" dirty="0" smtClean="0">
                <a:solidFill>
                  <a:srgbClr val="C00000"/>
                </a:solidFill>
              </a:rPr>
              <a:t>Treasury (T)</a:t>
            </a:r>
            <a:endParaRPr lang="en-AU" sz="1100" b="1" dirty="0">
              <a:solidFill>
                <a:srgbClr val="C00000"/>
              </a:solidFill>
            </a:endParaRPr>
          </a:p>
        </p:txBody>
      </p:sp>
      <p:sp>
        <p:nvSpPr>
          <p:cNvPr id="28" name="Text Box 24"/>
          <p:cNvSpPr txBox="1">
            <a:spLocks noChangeArrowheads="1"/>
          </p:cNvSpPr>
          <p:nvPr/>
        </p:nvSpPr>
        <p:spPr bwMode="auto">
          <a:xfrm>
            <a:off x="4462816" y="3264713"/>
            <a:ext cx="1224000" cy="216000"/>
          </a:xfrm>
          <a:prstGeom prst="rect">
            <a:avLst/>
          </a:prstGeom>
          <a:noFill/>
          <a:ln w="9525">
            <a:noFill/>
            <a:miter lim="800000"/>
            <a:headEnd/>
            <a:tailEnd/>
          </a:ln>
        </p:spPr>
        <p:txBody>
          <a:bodyPr lIns="0" tIns="0" rIns="0" bIns="0"/>
          <a:lstStyle/>
          <a:p>
            <a:pPr eaLnBrk="0" hangingPunct="0"/>
            <a:r>
              <a:rPr lang="en-AU" sz="1600" b="1" dirty="0" err="1" smtClean="0">
                <a:solidFill>
                  <a:srgbClr val="C00000"/>
                </a:solidFill>
              </a:rPr>
              <a:t>FMIS</a:t>
            </a:r>
            <a:r>
              <a:rPr lang="en-AU" sz="1600" b="1" dirty="0" smtClean="0">
                <a:solidFill>
                  <a:srgbClr val="C00000"/>
                </a:solidFill>
              </a:rPr>
              <a:t> (</a:t>
            </a:r>
            <a:r>
              <a:rPr lang="en-AU" sz="1600" b="1" dirty="0" err="1" smtClean="0">
                <a:solidFill>
                  <a:srgbClr val="C00000"/>
                </a:solidFill>
              </a:rPr>
              <a:t>B+T</a:t>
            </a:r>
            <a:r>
              <a:rPr lang="en-AU" sz="1600" b="1" dirty="0" smtClean="0">
                <a:solidFill>
                  <a:srgbClr val="C00000"/>
                </a:solidFill>
              </a:rPr>
              <a:t>)</a:t>
            </a:r>
            <a:endParaRPr lang="en-AU" sz="1100" b="1" dirty="0">
              <a:solidFill>
                <a:srgbClr val="C00000"/>
              </a:solidFill>
            </a:endParaRPr>
          </a:p>
        </p:txBody>
      </p:sp>
      <p:sp>
        <p:nvSpPr>
          <p:cNvPr id="29" name="Text Box 25"/>
          <p:cNvSpPr txBox="1">
            <a:spLocks noChangeArrowheads="1"/>
          </p:cNvSpPr>
          <p:nvPr/>
        </p:nvSpPr>
        <p:spPr bwMode="auto">
          <a:xfrm>
            <a:off x="6391320" y="2387134"/>
            <a:ext cx="1548000" cy="216000"/>
          </a:xfrm>
          <a:prstGeom prst="rect">
            <a:avLst/>
          </a:prstGeom>
          <a:noFill/>
          <a:ln w="9525">
            <a:noFill/>
            <a:miter lim="800000"/>
            <a:headEnd/>
            <a:tailEnd/>
          </a:ln>
        </p:spPr>
        <p:txBody>
          <a:bodyPr lIns="0" tIns="0" rIns="0" bIns="0"/>
          <a:lstStyle/>
          <a:p>
            <a:pPr eaLnBrk="0" hangingPunct="0"/>
            <a:r>
              <a:rPr lang="en-AU" sz="1600" b="1" dirty="0" smtClean="0">
                <a:solidFill>
                  <a:srgbClr val="C00000"/>
                </a:solidFill>
              </a:rPr>
              <a:t>Integrated </a:t>
            </a:r>
            <a:r>
              <a:rPr lang="en-AU" sz="1600" b="1" dirty="0" err="1" smtClean="0">
                <a:solidFill>
                  <a:srgbClr val="C00000"/>
                </a:solidFill>
              </a:rPr>
              <a:t>FMIS</a:t>
            </a:r>
            <a:endParaRPr lang="en-AU" sz="1100" b="1" dirty="0">
              <a:solidFill>
                <a:srgbClr val="C00000"/>
              </a:solidFill>
            </a:endParaRPr>
          </a:p>
        </p:txBody>
      </p:sp>
      <p:sp>
        <p:nvSpPr>
          <p:cNvPr id="30" name="Text Box 26"/>
          <p:cNvSpPr txBox="1">
            <a:spLocks noChangeArrowheads="1"/>
          </p:cNvSpPr>
          <p:nvPr/>
        </p:nvSpPr>
        <p:spPr bwMode="auto">
          <a:xfrm>
            <a:off x="412178" y="5445461"/>
            <a:ext cx="2016000" cy="756000"/>
          </a:xfrm>
          <a:prstGeom prst="rect">
            <a:avLst/>
          </a:prstGeom>
          <a:noFill/>
          <a:ln w="9525">
            <a:noFill/>
            <a:miter lim="800000"/>
            <a:headEnd/>
            <a:tailEnd/>
          </a:ln>
        </p:spPr>
        <p:txBody>
          <a:bodyPr lIns="0" tIns="0" rIns="0" bIns="0"/>
          <a:lstStyle/>
          <a:p>
            <a:pPr marL="95250" indent="-95250" algn="l" eaLnBrk="0" hangingPunct="0">
              <a:buFontTx/>
              <a:buChar char="•"/>
            </a:pPr>
            <a:r>
              <a:rPr lang="en-US" sz="1200" dirty="0" smtClean="0">
                <a:solidFill>
                  <a:srgbClr val="000099"/>
                </a:solidFill>
              </a:rPr>
              <a:t>Budget preparation (B), execution (T), and other (O) </a:t>
            </a:r>
            <a:r>
              <a:rPr lang="en-US" sz="1200" dirty="0" err="1" smtClean="0">
                <a:solidFill>
                  <a:srgbClr val="000099"/>
                </a:solidFill>
              </a:rPr>
              <a:t>PFM</a:t>
            </a:r>
            <a:r>
              <a:rPr lang="en-US" sz="1200" dirty="0" smtClean="0">
                <a:solidFill>
                  <a:srgbClr val="000099"/>
                </a:solidFill>
              </a:rPr>
              <a:t> operations are </a:t>
            </a:r>
            <a:r>
              <a:rPr lang="en-US" sz="1200" b="1" dirty="0" smtClean="0">
                <a:solidFill>
                  <a:srgbClr val="000099"/>
                </a:solidFill>
              </a:rPr>
              <a:t>not</a:t>
            </a:r>
            <a:r>
              <a:rPr lang="en-US" sz="1200" dirty="0" smtClean="0">
                <a:solidFill>
                  <a:srgbClr val="000099"/>
                </a:solidFill>
              </a:rPr>
              <a:t> substantially automated</a:t>
            </a:r>
            <a:endParaRPr lang="en-US" sz="1600" dirty="0">
              <a:solidFill>
                <a:srgbClr val="000099"/>
              </a:solidFill>
            </a:endParaRPr>
          </a:p>
        </p:txBody>
      </p:sp>
      <p:sp>
        <p:nvSpPr>
          <p:cNvPr id="31" name="Text Box 27"/>
          <p:cNvSpPr txBox="1">
            <a:spLocks noChangeArrowheads="1"/>
          </p:cNvSpPr>
          <p:nvPr/>
        </p:nvSpPr>
        <p:spPr bwMode="auto">
          <a:xfrm>
            <a:off x="2375607" y="4540514"/>
            <a:ext cx="2016000" cy="1116000"/>
          </a:xfrm>
          <a:prstGeom prst="rect">
            <a:avLst/>
          </a:prstGeom>
          <a:noFill/>
          <a:ln w="9525">
            <a:noFill/>
            <a:miter lim="800000"/>
            <a:headEnd/>
            <a:tailEnd/>
          </a:ln>
        </p:spPr>
        <p:txBody>
          <a:bodyPr lIns="0" tIns="0" rIns="0" bIns="0"/>
          <a:lstStyle/>
          <a:p>
            <a:pPr marL="95250" indent="-95250" eaLnBrk="0" hangingPunct="0">
              <a:buFontTx/>
              <a:buChar char="•"/>
            </a:pPr>
            <a:r>
              <a:rPr lang="en-US" sz="1200" dirty="0" smtClean="0">
                <a:solidFill>
                  <a:srgbClr val="000099"/>
                </a:solidFill>
              </a:rPr>
              <a:t>Core Treasury System (T) to automate all budget execution and reporting functions</a:t>
            </a:r>
          </a:p>
          <a:p>
            <a:pPr marL="95250" indent="-95250" eaLnBrk="0" hangingPunct="0">
              <a:buFontTx/>
              <a:buChar char="•"/>
            </a:pPr>
            <a:r>
              <a:rPr lang="en-US" sz="1200" dirty="0" smtClean="0">
                <a:solidFill>
                  <a:srgbClr val="000099"/>
                </a:solidFill>
              </a:rPr>
              <a:t>Treasury Single Account (</a:t>
            </a:r>
            <a:r>
              <a:rPr lang="en-US" sz="1200" dirty="0" err="1" smtClean="0">
                <a:solidFill>
                  <a:srgbClr val="000099"/>
                </a:solidFill>
              </a:rPr>
              <a:t>TSA</a:t>
            </a:r>
            <a:r>
              <a:rPr lang="en-US" sz="1200" dirty="0" smtClean="0">
                <a:solidFill>
                  <a:srgbClr val="000099"/>
                </a:solidFill>
              </a:rPr>
              <a:t>) to capture all payment and revenue transactions</a:t>
            </a:r>
            <a:endParaRPr lang="en-US" sz="1600" dirty="0">
              <a:solidFill>
                <a:srgbClr val="000099"/>
              </a:solidFill>
            </a:endParaRPr>
          </a:p>
        </p:txBody>
      </p:sp>
      <p:sp>
        <p:nvSpPr>
          <p:cNvPr id="32" name="Text Box 28"/>
          <p:cNvSpPr txBox="1">
            <a:spLocks noChangeArrowheads="1"/>
          </p:cNvSpPr>
          <p:nvPr/>
        </p:nvSpPr>
        <p:spPr bwMode="auto">
          <a:xfrm>
            <a:off x="4379980" y="3633411"/>
            <a:ext cx="1692000" cy="936000"/>
          </a:xfrm>
          <a:prstGeom prst="rect">
            <a:avLst/>
          </a:prstGeom>
          <a:noFill/>
          <a:ln w="9525">
            <a:noFill/>
            <a:miter lim="800000"/>
            <a:headEnd/>
            <a:tailEnd/>
          </a:ln>
        </p:spPr>
        <p:txBody>
          <a:bodyPr lIns="0" tIns="0" rIns="0" bIns="0"/>
          <a:lstStyle/>
          <a:p>
            <a:pPr marL="95250" indent="-95250" algn="l" eaLnBrk="0" hangingPunct="0">
              <a:buFontTx/>
              <a:buChar char="•"/>
            </a:pPr>
            <a:r>
              <a:rPr lang="en-US" sz="1200" dirty="0" smtClean="0">
                <a:solidFill>
                  <a:srgbClr val="000099"/>
                </a:solidFill>
              </a:rPr>
              <a:t>Core </a:t>
            </a:r>
            <a:r>
              <a:rPr lang="en-US" sz="1200" dirty="0" err="1" smtClean="0">
                <a:solidFill>
                  <a:srgbClr val="000099"/>
                </a:solidFill>
              </a:rPr>
              <a:t>FMIS</a:t>
            </a:r>
            <a:r>
              <a:rPr lang="en-US" sz="1200" dirty="0" smtClean="0">
                <a:solidFill>
                  <a:srgbClr val="000099"/>
                </a:solidFill>
              </a:rPr>
              <a:t> (</a:t>
            </a:r>
            <a:r>
              <a:rPr lang="en-US" sz="1200" dirty="0" err="1" smtClean="0">
                <a:solidFill>
                  <a:srgbClr val="000099"/>
                </a:solidFill>
              </a:rPr>
              <a:t>B+T</a:t>
            </a:r>
            <a:r>
              <a:rPr lang="en-US" sz="1200" dirty="0" smtClean="0">
                <a:solidFill>
                  <a:srgbClr val="000099"/>
                </a:solidFill>
              </a:rPr>
              <a:t>) for integrated budget prep and execution functions</a:t>
            </a:r>
          </a:p>
          <a:p>
            <a:pPr marL="95250" indent="-95250" algn="l" eaLnBrk="0" hangingPunct="0">
              <a:buFontTx/>
              <a:buChar char="•"/>
            </a:pPr>
            <a:r>
              <a:rPr lang="en-US" sz="1200" dirty="0" smtClean="0">
                <a:solidFill>
                  <a:srgbClr val="000099"/>
                </a:solidFill>
              </a:rPr>
              <a:t>All </a:t>
            </a:r>
            <a:r>
              <a:rPr lang="en-US" sz="1200" dirty="0">
                <a:solidFill>
                  <a:srgbClr val="000099"/>
                </a:solidFill>
              </a:rPr>
              <a:t>services performed </a:t>
            </a:r>
            <a:r>
              <a:rPr lang="en-US" sz="1200" b="1" dirty="0" smtClean="0">
                <a:solidFill>
                  <a:srgbClr val="000099"/>
                </a:solidFill>
              </a:rPr>
              <a:t>on-line</a:t>
            </a:r>
            <a:r>
              <a:rPr lang="en-US" sz="1200" dirty="0" smtClean="0">
                <a:solidFill>
                  <a:srgbClr val="000099"/>
                </a:solidFill>
              </a:rPr>
              <a:t> (</a:t>
            </a:r>
            <a:r>
              <a:rPr lang="en-US" sz="1200" dirty="0" err="1" smtClean="0">
                <a:solidFill>
                  <a:srgbClr val="000099"/>
                </a:solidFill>
              </a:rPr>
              <a:t>OLTP</a:t>
            </a:r>
            <a:r>
              <a:rPr lang="en-US" sz="1200" dirty="0" smtClean="0">
                <a:solidFill>
                  <a:srgbClr val="000099"/>
                </a:solidFill>
              </a:rPr>
              <a:t>)</a:t>
            </a:r>
          </a:p>
        </p:txBody>
      </p:sp>
      <p:sp>
        <p:nvSpPr>
          <p:cNvPr id="33" name="Text Box 29"/>
          <p:cNvSpPr txBox="1">
            <a:spLocks noChangeArrowheads="1"/>
          </p:cNvSpPr>
          <p:nvPr/>
        </p:nvSpPr>
        <p:spPr bwMode="auto">
          <a:xfrm>
            <a:off x="6384354" y="2732968"/>
            <a:ext cx="2520000" cy="1296000"/>
          </a:xfrm>
          <a:prstGeom prst="rect">
            <a:avLst/>
          </a:prstGeom>
          <a:noFill/>
          <a:ln w="9525">
            <a:noFill/>
            <a:miter lim="800000"/>
            <a:headEnd/>
            <a:tailEnd/>
          </a:ln>
        </p:spPr>
        <p:txBody>
          <a:bodyPr lIns="0" tIns="0" rIns="0" bIns="0"/>
          <a:lstStyle/>
          <a:p>
            <a:pPr marL="95250" indent="-95250" algn="l" eaLnBrk="0" hangingPunct="0">
              <a:buFontTx/>
              <a:buChar char="•"/>
            </a:pPr>
            <a:r>
              <a:rPr lang="en-US" sz="1200" dirty="0" smtClean="0">
                <a:solidFill>
                  <a:srgbClr val="000099"/>
                </a:solidFill>
              </a:rPr>
              <a:t>Integrated </a:t>
            </a:r>
            <a:r>
              <a:rPr lang="en-US" sz="1200" dirty="0" err="1" smtClean="0">
                <a:solidFill>
                  <a:srgbClr val="000099"/>
                </a:solidFill>
              </a:rPr>
              <a:t>PFM</a:t>
            </a:r>
            <a:r>
              <a:rPr lang="en-US" sz="1200" dirty="0" smtClean="0">
                <a:solidFill>
                  <a:srgbClr val="000099"/>
                </a:solidFill>
              </a:rPr>
              <a:t> systems (</a:t>
            </a:r>
            <a:r>
              <a:rPr lang="en-US" sz="1200" dirty="0" err="1" smtClean="0">
                <a:solidFill>
                  <a:srgbClr val="000099"/>
                </a:solidFill>
              </a:rPr>
              <a:t>B+T+O</a:t>
            </a:r>
            <a:r>
              <a:rPr lang="en-US" sz="1200" dirty="0" smtClean="0">
                <a:solidFill>
                  <a:srgbClr val="000099"/>
                </a:solidFill>
              </a:rPr>
              <a:t>)</a:t>
            </a:r>
          </a:p>
          <a:p>
            <a:pPr marL="95250" indent="-95250" eaLnBrk="0" hangingPunct="0">
              <a:buFontTx/>
              <a:buChar char="•"/>
            </a:pPr>
            <a:r>
              <a:rPr lang="en-US" sz="1200" dirty="0" smtClean="0">
                <a:solidFill>
                  <a:srgbClr val="000099"/>
                </a:solidFill>
              </a:rPr>
              <a:t>Centralized </a:t>
            </a:r>
            <a:r>
              <a:rPr lang="en-US" sz="1200" dirty="0" err="1" smtClean="0">
                <a:solidFill>
                  <a:srgbClr val="000099"/>
                </a:solidFill>
              </a:rPr>
              <a:t>FMIS</a:t>
            </a:r>
            <a:r>
              <a:rPr lang="en-US" sz="1200" dirty="0" smtClean="0">
                <a:solidFill>
                  <a:srgbClr val="000099"/>
                </a:solidFill>
              </a:rPr>
              <a:t> database to support decentralized operations (</a:t>
            </a:r>
            <a:r>
              <a:rPr lang="en-US" sz="1200" dirty="0" err="1" smtClean="0">
                <a:solidFill>
                  <a:srgbClr val="000099"/>
                </a:solidFill>
              </a:rPr>
              <a:t>OLTP</a:t>
            </a:r>
            <a:r>
              <a:rPr lang="en-US" sz="1200" dirty="0" smtClean="0">
                <a:solidFill>
                  <a:srgbClr val="000099"/>
                </a:solidFill>
              </a:rPr>
              <a:t>)</a:t>
            </a:r>
          </a:p>
          <a:p>
            <a:pPr marL="95250" indent="-95250" eaLnBrk="0" hangingPunct="0">
              <a:buFontTx/>
              <a:buChar char="•"/>
            </a:pPr>
            <a:r>
              <a:rPr lang="en-US" sz="1200" dirty="0" smtClean="0">
                <a:solidFill>
                  <a:srgbClr val="000099"/>
                </a:solidFill>
                <a:cs typeface="Times New Roman" pitchFamily="18" charset="0"/>
              </a:rPr>
              <a:t>Web publishing  and interactive queries from data warehouse (</a:t>
            </a:r>
            <a:r>
              <a:rPr lang="en-US" sz="1200" dirty="0" err="1" smtClean="0">
                <a:solidFill>
                  <a:srgbClr val="000099"/>
                </a:solidFill>
                <a:cs typeface="Times New Roman" pitchFamily="18" charset="0"/>
              </a:rPr>
              <a:t>OLAP</a:t>
            </a:r>
            <a:r>
              <a:rPr lang="en-US" sz="1200" dirty="0" smtClean="0">
                <a:solidFill>
                  <a:srgbClr val="000099"/>
                </a:solidFill>
                <a:cs typeface="Times New Roman" pitchFamily="18" charset="0"/>
              </a:rPr>
              <a:t>)</a:t>
            </a:r>
            <a:endParaRPr lang="en-US" sz="1200" dirty="0" smtClean="0">
              <a:solidFill>
                <a:srgbClr val="000099"/>
              </a:solidFill>
            </a:endParaRPr>
          </a:p>
          <a:p>
            <a:pPr marL="95250" indent="-95250" algn="l" eaLnBrk="0" hangingPunct="0">
              <a:buFontTx/>
              <a:buChar char="•"/>
            </a:pPr>
            <a:r>
              <a:rPr lang="en-US" sz="1200" dirty="0" smtClean="0">
                <a:solidFill>
                  <a:srgbClr val="000099"/>
                </a:solidFill>
                <a:cs typeface="Times New Roman" pitchFamily="18" charset="0"/>
              </a:rPr>
              <a:t>Shared resources as a part of e-Gov infrastructure</a:t>
            </a:r>
          </a:p>
        </p:txBody>
      </p:sp>
      <p:sp>
        <p:nvSpPr>
          <p:cNvPr id="40" name="Text Box 38"/>
          <p:cNvSpPr txBox="1">
            <a:spLocks noChangeArrowheads="1"/>
          </p:cNvSpPr>
          <p:nvPr/>
        </p:nvSpPr>
        <p:spPr bwMode="auto">
          <a:xfrm>
            <a:off x="4800975" y="4876996"/>
            <a:ext cx="4032000" cy="1296000"/>
          </a:xfrm>
          <a:prstGeom prst="rect">
            <a:avLst/>
          </a:prstGeom>
          <a:noFill/>
          <a:ln w="9525">
            <a:noFill/>
            <a:miter lim="800000"/>
            <a:headEnd/>
            <a:tailEnd/>
          </a:ln>
        </p:spPr>
        <p:txBody>
          <a:bodyPr lIns="0" tIns="0" rIns="0" bIns="0"/>
          <a:lstStyle/>
          <a:p>
            <a:pPr algn="l" eaLnBrk="0" hangingPunct="0">
              <a:spcAft>
                <a:spcPts val="600"/>
              </a:spcAft>
              <a:tabLst>
                <a:tab pos="177800" algn="l"/>
              </a:tabLst>
            </a:pPr>
            <a:r>
              <a:rPr lang="en-US" sz="1600" b="1" dirty="0">
                <a:solidFill>
                  <a:srgbClr val="C00000"/>
                </a:solidFill>
              </a:rPr>
              <a:t>Benefits of </a:t>
            </a:r>
            <a:r>
              <a:rPr lang="en-US" sz="1600" b="1" dirty="0" smtClean="0">
                <a:solidFill>
                  <a:srgbClr val="C00000"/>
                </a:solidFill>
              </a:rPr>
              <a:t>integrated </a:t>
            </a:r>
            <a:r>
              <a:rPr lang="en-US" sz="1600" b="1" dirty="0" err="1" smtClean="0">
                <a:solidFill>
                  <a:srgbClr val="C00000"/>
                </a:solidFill>
              </a:rPr>
              <a:t>FMIS</a:t>
            </a:r>
            <a:r>
              <a:rPr lang="en-US" sz="1600" b="1" dirty="0" smtClean="0">
                <a:solidFill>
                  <a:srgbClr val="C00000"/>
                </a:solidFill>
              </a:rPr>
              <a:t> and eServices:</a:t>
            </a:r>
            <a:endParaRPr lang="en-US" sz="1400" b="1" dirty="0">
              <a:solidFill>
                <a:srgbClr val="C00000"/>
              </a:solidFill>
            </a:endParaRPr>
          </a:p>
          <a:p>
            <a:pPr marL="177800" indent="-177800" algn="l" eaLnBrk="0" hangingPunct="0">
              <a:buFontTx/>
              <a:buChar char="•"/>
            </a:pPr>
            <a:r>
              <a:rPr lang="en-US" sz="1200" dirty="0" smtClean="0">
                <a:solidFill>
                  <a:srgbClr val="000099"/>
                </a:solidFill>
                <a:cs typeface="Times New Roman" pitchFamily="18" charset="0"/>
              </a:rPr>
              <a:t>Timely </a:t>
            </a:r>
            <a:r>
              <a:rPr lang="en-US" sz="1200" dirty="0">
                <a:solidFill>
                  <a:srgbClr val="000099"/>
                </a:solidFill>
                <a:cs typeface="Times New Roman" pitchFamily="18" charset="0"/>
              </a:rPr>
              <a:t>delivery of public services </a:t>
            </a:r>
            <a:r>
              <a:rPr lang="en-US" sz="1200" dirty="0" smtClean="0">
                <a:solidFill>
                  <a:srgbClr val="000099"/>
                </a:solidFill>
                <a:cs typeface="Times New Roman" pitchFamily="18" charset="0"/>
              </a:rPr>
              <a:t>to citizens </a:t>
            </a:r>
            <a:r>
              <a:rPr lang="en-US" sz="1200" dirty="0">
                <a:solidFill>
                  <a:srgbClr val="000099"/>
                </a:solidFill>
                <a:cs typeface="Times New Roman" pitchFamily="18" charset="0"/>
              </a:rPr>
              <a:t>and businesses</a:t>
            </a:r>
          </a:p>
          <a:p>
            <a:pPr marL="177800" indent="-177800" algn="l" eaLnBrk="0" hangingPunct="0">
              <a:buFontTx/>
              <a:buChar char="•"/>
            </a:pPr>
            <a:r>
              <a:rPr lang="en-US" sz="1200" dirty="0" smtClean="0">
                <a:solidFill>
                  <a:srgbClr val="000099"/>
                </a:solidFill>
              </a:rPr>
              <a:t>Effective mgmt of  </a:t>
            </a:r>
            <a:r>
              <a:rPr lang="en-US" sz="1200" dirty="0">
                <a:solidFill>
                  <a:srgbClr val="000099"/>
                </a:solidFill>
              </a:rPr>
              <a:t>public </a:t>
            </a:r>
            <a:r>
              <a:rPr lang="en-US" sz="1200" dirty="0" smtClean="0">
                <a:solidFill>
                  <a:srgbClr val="000099"/>
                </a:solidFill>
              </a:rPr>
              <a:t>expenditures and revenues</a:t>
            </a:r>
            <a:endParaRPr lang="en-US" sz="1200" dirty="0">
              <a:solidFill>
                <a:srgbClr val="000099"/>
              </a:solidFill>
            </a:endParaRPr>
          </a:p>
          <a:p>
            <a:pPr marL="177800" indent="-177800" algn="l" eaLnBrk="0" hangingPunct="0">
              <a:buFontTx/>
              <a:buChar char="•"/>
            </a:pPr>
            <a:r>
              <a:rPr lang="en-US" sz="1200" dirty="0" smtClean="0">
                <a:solidFill>
                  <a:srgbClr val="000099"/>
                </a:solidFill>
                <a:cs typeface="Times New Roman" pitchFamily="18" charset="0"/>
              </a:rPr>
              <a:t>Improved reliability and security of </a:t>
            </a:r>
            <a:r>
              <a:rPr lang="en-US" sz="1200" dirty="0" err="1" smtClean="0">
                <a:solidFill>
                  <a:srgbClr val="000099"/>
                </a:solidFill>
                <a:cs typeface="Times New Roman" pitchFamily="18" charset="0"/>
              </a:rPr>
              <a:t>PFM</a:t>
            </a:r>
            <a:r>
              <a:rPr lang="en-US" sz="1200" dirty="0" smtClean="0">
                <a:solidFill>
                  <a:srgbClr val="000099"/>
                </a:solidFill>
                <a:cs typeface="Times New Roman" pitchFamily="18" charset="0"/>
              </a:rPr>
              <a:t> databases</a:t>
            </a:r>
          </a:p>
          <a:p>
            <a:pPr marL="177800" indent="-177800" algn="l" eaLnBrk="0" hangingPunct="0">
              <a:buFontTx/>
              <a:buChar char="•"/>
            </a:pPr>
            <a:r>
              <a:rPr lang="en-US" sz="1200" dirty="0" smtClean="0">
                <a:solidFill>
                  <a:srgbClr val="000099"/>
                </a:solidFill>
                <a:cs typeface="Times New Roman" pitchFamily="18" charset="0"/>
              </a:rPr>
              <a:t>Support for forecasting, decision making and </a:t>
            </a:r>
            <a:r>
              <a:rPr lang="en-US" sz="1200" dirty="0" err="1" smtClean="0">
                <a:solidFill>
                  <a:srgbClr val="000099"/>
                </a:solidFill>
                <a:cs typeface="Times New Roman" pitchFamily="18" charset="0"/>
              </a:rPr>
              <a:t>perf</a:t>
            </a:r>
            <a:r>
              <a:rPr lang="en-US" sz="1200" dirty="0" smtClean="0">
                <a:solidFill>
                  <a:srgbClr val="000099"/>
                </a:solidFill>
                <a:cs typeface="Times New Roman" pitchFamily="18" charset="0"/>
              </a:rPr>
              <a:t>. monitoring</a:t>
            </a:r>
            <a:endParaRPr lang="en-US" sz="1200" dirty="0">
              <a:solidFill>
                <a:srgbClr val="000099"/>
              </a:solidFill>
            </a:endParaRPr>
          </a:p>
          <a:p>
            <a:pPr marL="177800" indent="-177800" algn="l" eaLnBrk="0" hangingPunct="0">
              <a:buFontTx/>
              <a:buChar char="•"/>
            </a:pPr>
            <a:r>
              <a:rPr lang="tr-TR" sz="1200" dirty="0" smtClean="0">
                <a:solidFill>
                  <a:srgbClr val="000099"/>
                </a:solidFill>
              </a:rPr>
              <a:t>Imp</a:t>
            </a:r>
            <a:r>
              <a:rPr lang="en-US" sz="1200" dirty="0" smtClean="0">
                <a:solidFill>
                  <a:srgbClr val="000099"/>
                </a:solidFill>
              </a:rPr>
              <a:t>r</a:t>
            </a:r>
            <a:r>
              <a:rPr lang="tr-TR" sz="1200" dirty="0" smtClean="0">
                <a:solidFill>
                  <a:srgbClr val="000099"/>
                </a:solidFill>
              </a:rPr>
              <a:t>oved </a:t>
            </a:r>
            <a:r>
              <a:rPr lang="en-US" sz="1200" dirty="0" smtClean="0">
                <a:solidFill>
                  <a:srgbClr val="000099"/>
                </a:solidFill>
              </a:rPr>
              <a:t>transparency, accountability and participation</a:t>
            </a:r>
            <a:endParaRPr lang="en-US" sz="1200" dirty="0">
              <a:solidFill>
                <a:srgbClr val="000099"/>
              </a:solidFill>
            </a:endParaRPr>
          </a:p>
        </p:txBody>
      </p:sp>
      <p:sp>
        <p:nvSpPr>
          <p:cNvPr id="42" name="Oval 40"/>
          <p:cNvSpPr>
            <a:spLocks noChangeAspect="1" noChangeArrowheads="1"/>
          </p:cNvSpPr>
          <p:nvPr/>
        </p:nvSpPr>
        <p:spPr bwMode="auto">
          <a:xfrm>
            <a:off x="6358561" y="2083215"/>
            <a:ext cx="179388" cy="179387"/>
          </a:xfrm>
          <a:prstGeom prst="ellipse">
            <a:avLst/>
          </a:prstGeom>
          <a:solidFill>
            <a:srgbClr val="FFFF00"/>
          </a:solidFill>
          <a:ln w="9525">
            <a:solidFill>
              <a:srgbClr val="000000"/>
            </a:solidFill>
            <a:round/>
            <a:headEnd/>
            <a:tailEnd/>
          </a:ln>
        </p:spPr>
        <p:txBody>
          <a:bodyPr/>
          <a:lstStyle/>
          <a:p>
            <a:endParaRPr lang="en-US"/>
          </a:p>
        </p:txBody>
      </p:sp>
      <p:sp>
        <p:nvSpPr>
          <p:cNvPr id="34" name="Text Box 23"/>
          <p:cNvSpPr txBox="1">
            <a:spLocks noChangeArrowheads="1"/>
          </p:cNvSpPr>
          <p:nvPr/>
        </p:nvSpPr>
        <p:spPr bwMode="auto">
          <a:xfrm>
            <a:off x="5818061" y="1228368"/>
            <a:ext cx="1224000" cy="216000"/>
          </a:xfrm>
          <a:prstGeom prst="rect">
            <a:avLst/>
          </a:prstGeom>
          <a:noFill/>
          <a:ln w="9525">
            <a:noFill/>
            <a:miter lim="800000"/>
            <a:headEnd/>
            <a:tailEnd/>
          </a:ln>
        </p:spPr>
        <p:txBody>
          <a:bodyPr lIns="0" tIns="0" rIns="0" bIns="0"/>
          <a:lstStyle/>
          <a:p>
            <a:pPr algn="ctr" eaLnBrk="0" hangingPunct="0"/>
            <a:r>
              <a:rPr lang="en-AU" sz="1200" b="1" dirty="0" smtClean="0">
                <a:solidFill>
                  <a:srgbClr val="0000CC"/>
                </a:solidFill>
                <a:latin typeface="Trebuchet MS" pitchFamily="34" charset="0"/>
              </a:rPr>
              <a:t>Rep. of Korea (F)</a:t>
            </a:r>
            <a:endParaRPr lang="en-AU" sz="1200" b="1" dirty="0">
              <a:solidFill>
                <a:srgbClr val="0000CC"/>
              </a:solidFill>
              <a:latin typeface="Trebuchet MS" pitchFamily="34" charset="0"/>
            </a:endParaRPr>
          </a:p>
        </p:txBody>
      </p:sp>
      <p:sp>
        <p:nvSpPr>
          <p:cNvPr id="35" name="Text Box 23"/>
          <p:cNvSpPr txBox="1">
            <a:spLocks noChangeArrowheads="1"/>
          </p:cNvSpPr>
          <p:nvPr/>
        </p:nvSpPr>
        <p:spPr bwMode="auto">
          <a:xfrm>
            <a:off x="3138980" y="1742441"/>
            <a:ext cx="1152000" cy="216000"/>
          </a:xfrm>
          <a:prstGeom prst="rect">
            <a:avLst/>
          </a:prstGeom>
          <a:noFill/>
          <a:ln w="9525">
            <a:noFill/>
            <a:miter lim="800000"/>
            <a:headEnd/>
            <a:tailEnd/>
          </a:ln>
        </p:spPr>
        <p:txBody>
          <a:bodyPr lIns="0" tIns="0" rIns="0" bIns="0"/>
          <a:lstStyle/>
          <a:p>
            <a:pPr algn="ctr" eaLnBrk="0" hangingPunct="0"/>
            <a:r>
              <a:rPr lang="en-AU" sz="1200" b="1" dirty="0" smtClean="0">
                <a:solidFill>
                  <a:srgbClr val="0000CC"/>
                </a:solidFill>
                <a:latin typeface="Trebuchet MS" pitchFamily="34" charset="0"/>
              </a:rPr>
              <a:t>USA (F)</a:t>
            </a:r>
            <a:endParaRPr lang="en-AU" sz="1200" b="1" dirty="0">
              <a:solidFill>
                <a:srgbClr val="0000CC"/>
              </a:solidFill>
              <a:latin typeface="Trebuchet MS" pitchFamily="34" charset="0"/>
            </a:endParaRPr>
          </a:p>
        </p:txBody>
      </p:sp>
      <p:sp>
        <p:nvSpPr>
          <p:cNvPr id="36" name="Text Box 23"/>
          <p:cNvSpPr txBox="1">
            <a:spLocks noChangeArrowheads="1"/>
          </p:cNvSpPr>
          <p:nvPr/>
        </p:nvSpPr>
        <p:spPr bwMode="auto">
          <a:xfrm>
            <a:off x="4635251" y="1228374"/>
            <a:ext cx="1152000" cy="216000"/>
          </a:xfrm>
          <a:prstGeom prst="rect">
            <a:avLst/>
          </a:prstGeom>
          <a:noFill/>
          <a:ln w="9525">
            <a:noFill/>
            <a:miter lim="800000"/>
            <a:headEnd/>
            <a:tailEnd/>
          </a:ln>
        </p:spPr>
        <p:txBody>
          <a:bodyPr lIns="0" tIns="0" rIns="0" bIns="0"/>
          <a:lstStyle/>
          <a:p>
            <a:pPr algn="ctr" eaLnBrk="0" hangingPunct="0"/>
            <a:r>
              <a:rPr lang="en-AU" sz="1200" b="1" dirty="0" smtClean="0">
                <a:solidFill>
                  <a:srgbClr val="0000CC"/>
                </a:solidFill>
                <a:latin typeface="Trebuchet MS" pitchFamily="34" charset="0"/>
              </a:rPr>
              <a:t>Australia (F)</a:t>
            </a:r>
            <a:endParaRPr lang="en-AU" sz="1200" b="1" dirty="0">
              <a:solidFill>
                <a:srgbClr val="0000CC"/>
              </a:solidFill>
              <a:latin typeface="Trebuchet MS" pitchFamily="34" charset="0"/>
            </a:endParaRPr>
          </a:p>
        </p:txBody>
      </p:sp>
      <p:sp>
        <p:nvSpPr>
          <p:cNvPr id="38" name="Text Box 23"/>
          <p:cNvSpPr txBox="1">
            <a:spLocks noChangeArrowheads="1"/>
          </p:cNvSpPr>
          <p:nvPr/>
        </p:nvSpPr>
        <p:spPr bwMode="auto">
          <a:xfrm>
            <a:off x="4771736" y="1449019"/>
            <a:ext cx="1152000" cy="216000"/>
          </a:xfrm>
          <a:prstGeom prst="rect">
            <a:avLst/>
          </a:prstGeom>
          <a:noFill/>
          <a:ln w="9525">
            <a:noFill/>
            <a:miter lim="800000"/>
            <a:headEnd/>
            <a:tailEnd/>
          </a:ln>
        </p:spPr>
        <p:txBody>
          <a:bodyPr lIns="0" tIns="0" rIns="0" bIns="0"/>
          <a:lstStyle/>
          <a:p>
            <a:pPr algn="ctr" eaLnBrk="0" hangingPunct="0"/>
            <a:r>
              <a:rPr lang="en-AU" sz="1200" b="1" dirty="0" smtClean="0">
                <a:solidFill>
                  <a:srgbClr val="0000CC"/>
                </a:solidFill>
                <a:latin typeface="Trebuchet MS" pitchFamily="34" charset="0"/>
              </a:rPr>
              <a:t>Canada (F)</a:t>
            </a:r>
            <a:endParaRPr lang="en-AU" sz="1200" b="1" dirty="0">
              <a:solidFill>
                <a:srgbClr val="0000CC"/>
              </a:solidFill>
              <a:latin typeface="Trebuchet MS" pitchFamily="34" charset="0"/>
            </a:endParaRPr>
          </a:p>
        </p:txBody>
      </p:sp>
      <p:sp>
        <p:nvSpPr>
          <p:cNvPr id="39" name="Text Box 23"/>
          <p:cNvSpPr txBox="1">
            <a:spLocks noChangeArrowheads="1"/>
          </p:cNvSpPr>
          <p:nvPr/>
        </p:nvSpPr>
        <p:spPr bwMode="auto">
          <a:xfrm>
            <a:off x="2358344" y="2551085"/>
            <a:ext cx="1620000" cy="216000"/>
          </a:xfrm>
          <a:prstGeom prst="rect">
            <a:avLst/>
          </a:prstGeom>
          <a:noFill/>
          <a:ln w="9525">
            <a:noFill/>
            <a:miter lim="800000"/>
            <a:headEnd/>
            <a:tailEnd/>
          </a:ln>
        </p:spPr>
        <p:txBody>
          <a:bodyPr lIns="0" tIns="0" rIns="0" bIns="0"/>
          <a:lstStyle/>
          <a:p>
            <a:pPr algn="ctr" eaLnBrk="0" hangingPunct="0"/>
            <a:r>
              <a:rPr lang="en-AU" sz="1200" b="1" dirty="0" smtClean="0">
                <a:solidFill>
                  <a:srgbClr val="0000CC"/>
                </a:solidFill>
                <a:latin typeface="Trebuchet MS" pitchFamily="34" charset="0"/>
              </a:rPr>
              <a:t>Brunei Dar. (T&gt;F)</a:t>
            </a:r>
            <a:endParaRPr lang="en-AU" sz="1200" b="1" dirty="0">
              <a:solidFill>
                <a:srgbClr val="0000CC"/>
              </a:solidFill>
              <a:latin typeface="Trebuchet MS" pitchFamily="34" charset="0"/>
            </a:endParaRPr>
          </a:p>
        </p:txBody>
      </p:sp>
      <p:sp>
        <p:nvSpPr>
          <p:cNvPr id="41" name="Text Box 23"/>
          <p:cNvSpPr txBox="1">
            <a:spLocks noChangeArrowheads="1"/>
          </p:cNvSpPr>
          <p:nvPr/>
        </p:nvSpPr>
        <p:spPr bwMode="auto">
          <a:xfrm>
            <a:off x="3593915" y="2192822"/>
            <a:ext cx="1152000" cy="216000"/>
          </a:xfrm>
          <a:prstGeom prst="rect">
            <a:avLst/>
          </a:prstGeom>
          <a:noFill/>
          <a:ln w="9525">
            <a:noFill/>
            <a:miter lim="800000"/>
            <a:headEnd/>
            <a:tailEnd/>
          </a:ln>
        </p:spPr>
        <p:txBody>
          <a:bodyPr lIns="0" tIns="0" rIns="0" bIns="0"/>
          <a:lstStyle/>
          <a:p>
            <a:pPr algn="ctr" eaLnBrk="0" hangingPunct="0"/>
            <a:r>
              <a:rPr lang="en-AU" sz="1200" b="1" dirty="0" smtClean="0">
                <a:solidFill>
                  <a:srgbClr val="0000CC"/>
                </a:solidFill>
                <a:latin typeface="Trebuchet MS" pitchFamily="34" charset="0"/>
              </a:rPr>
              <a:t>Chile (F)</a:t>
            </a:r>
            <a:endParaRPr lang="en-AU" sz="1200" b="1" dirty="0">
              <a:solidFill>
                <a:srgbClr val="0000CC"/>
              </a:solidFill>
              <a:latin typeface="Trebuchet MS" pitchFamily="34" charset="0"/>
            </a:endParaRPr>
          </a:p>
        </p:txBody>
      </p:sp>
      <p:sp>
        <p:nvSpPr>
          <p:cNvPr id="45" name="Text Box 23"/>
          <p:cNvSpPr txBox="1">
            <a:spLocks noChangeArrowheads="1"/>
          </p:cNvSpPr>
          <p:nvPr/>
        </p:nvSpPr>
        <p:spPr bwMode="auto">
          <a:xfrm>
            <a:off x="3275025" y="1510439"/>
            <a:ext cx="1152000" cy="216000"/>
          </a:xfrm>
          <a:prstGeom prst="rect">
            <a:avLst/>
          </a:prstGeom>
          <a:noFill/>
          <a:ln w="9525">
            <a:noFill/>
            <a:miter lim="800000"/>
            <a:headEnd/>
            <a:tailEnd/>
          </a:ln>
        </p:spPr>
        <p:txBody>
          <a:bodyPr lIns="0" tIns="0" rIns="0" bIns="0"/>
          <a:lstStyle/>
          <a:p>
            <a:pPr eaLnBrk="0" hangingPunct="0"/>
            <a:r>
              <a:rPr lang="en-AU" sz="1200" b="1" dirty="0" smtClean="0">
                <a:solidFill>
                  <a:srgbClr val="0000CC"/>
                </a:solidFill>
                <a:latin typeface="Trebuchet MS" pitchFamily="34" charset="0"/>
              </a:rPr>
              <a:t>China </a:t>
            </a:r>
            <a:r>
              <a:rPr lang="en-AU" sz="1200" b="1" dirty="0" smtClean="0">
                <a:solidFill>
                  <a:srgbClr val="0000CC"/>
                </a:solidFill>
                <a:latin typeface="Trebuchet MS" pitchFamily="34" charset="0"/>
              </a:rPr>
              <a:t>(F</a:t>
            </a:r>
            <a:r>
              <a:rPr lang="en-AU" sz="1200" b="1" dirty="0" smtClean="0">
                <a:solidFill>
                  <a:srgbClr val="0000CC"/>
                </a:solidFill>
                <a:latin typeface="Trebuchet MS" pitchFamily="34" charset="0"/>
              </a:rPr>
              <a:t>)</a:t>
            </a:r>
            <a:endParaRPr lang="en-AU" sz="1200" b="1" dirty="0">
              <a:solidFill>
                <a:srgbClr val="0000CC"/>
              </a:solidFill>
              <a:latin typeface="Trebuchet MS" pitchFamily="34" charset="0"/>
            </a:endParaRPr>
          </a:p>
        </p:txBody>
      </p:sp>
      <p:sp>
        <p:nvSpPr>
          <p:cNvPr id="46" name="Text Box 23"/>
          <p:cNvSpPr txBox="1">
            <a:spLocks noChangeArrowheads="1"/>
          </p:cNvSpPr>
          <p:nvPr/>
        </p:nvSpPr>
        <p:spPr bwMode="auto">
          <a:xfrm>
            <a:off x="3077140" y="1285243"/>
            <a:ext cx="1332000" cy="216000"/>
          </a:xfrm>
          <a:prstGeom prst="rect">
            <a:avLst/>
          </a:prstGeom>
          <a:noFill/>
          <a:ln w="9525">
            <a:noFill/>
            <a:miter lim="800000"/>
            <a:headEnd/>
            <a:tailEnd/>
          </a:ln>
        </p:spPr>
        <p:txBody>
          <a:bodyPr lIns="0" tIns="0" rIns="0" bIns="0"/>
          <a:lstStyle/>
          <a:p>
            <a:pPr algn="ctr" eaLnBrk="0" hangingPunct="0"/>
            <a:r>
              <a:rPr lang="en-AU" sz="1200" b="1" dirty="0" smtClean="0">
                <a:solidFill>
                  <a:srgbClr val="0000CC"/>
                </a:solidFill>
                <a:latin typeface="Trebuchet MS" pitchFamily="34" charset="0"/>
              </a:rPr>
              <a:t>Russian Fed (T&gt;F)</a:t>
            </a:r>
            <a:endParaRPr lang="en-AU" sz="1200" b="1" dirty="0">
              <a:solidFill>
                <a:srgbClr val="0000CC"/>
              </a:solidFill>
              <a:latin typeface="Trebuchet MS" pitchFamily="34" charset="0"/>
            </a:endParaRPr>
          </a:p>
        </p:txBody>
      </p:sp>
      <p:sp>
        <p:nvSpPr>
          <p:cNvPr id="47" name="Text Box 23"/>
          <p:cNvSpPr txBox="1">
            <a:spLocks noChangeArrowheads="1"/>
          </p:cNvSpPr>
          <p:nvPr/>
        </p:nvSpPr>
        <p:spPr bwMode="auto">
          <a:xfrm>
            <a:off x="3475200" y="1976729"/>
            <a:ext cx="1260000" cy="216000"/>
          </a:xfrm>
          <a:prstGeom prst="rect">
            <a:avLst/>
          </a:prstGeom>
          <a:noFill/>
          <a:ln w="9525">
            <a:noFill/>
            <a:miter lim="800000"/>
            <a:headEnd/>
            <a:tailEnd/>
          </a:ln>
        </p:spPr>
        <p:txBody>
          <a:bodyPr lIns="0" tIns="0" rIns="0" bIns="0"/>
          <a:lstStyle/>
          <a:p>
            <a:pPr algn="ctr" eaLnBrk="0" hangingPunct="0"/>
            <a:r>
              <a:rPr lang="en-AU" sz="1200" b="1" dirty="0" smtClean="0">
                <a:solidFill>
                  <a:srgbClr val="0000CC"/>
                </a:solidFill>
                <a:latin typeface="Trebuchet MS" pitchFamily="34" charset="0"/>
              </a:rPr>
              <a:t>Indonesia (F)</a:t>
            </a:r>
            <a:endParaRPr lang="en-AU" sz="1200" b="1" dirty="0">
              <a:solidFill>
                <a:srgbClr val="0000CC"/>
              </a:solidFill>
              <a:latin typeface="Trebuchet MS" pitchFamily="34" charset="0"/>
            </a:endParaRPr>
          </a:p>
        </p:txBody>
      </p:sp>
      <p:sp>
        <p:nvSpPr>
          <p:cNvPr id="48" name="Text Box 23"/>
          <p:cNvSpPr txBox="1">
            <a:spLocks noChangeArrowheads="1"/>
          </p:cNvSpPr>
          <p:nvPr/>
        </p:nvSpPr>
        <p:spPr bwMode="auto">
          <a:xfrm>
            <a:off x="1205109" y="3286920"/>
            <a:ext cx="1728000" cy="216000"/>
          </a:xfrm>
          <a:prstGeom prst="rect">
            <a:avLst/>
          </a:prstGeom>
          <a:noFill/>
          <a:ln w="9525">
            <a:noFill/>
            <a:miter lim="800000"/>
            <a:headEnd/>
            <a:tailEnd/>
          </a:ln>
        </p:spPr>
        <p:txBody>
          <a:bodyPr lIns="0" tIns="0" rIns="0" bIns="0"/>
          <a:lstStyle/>
          <a:p>
            <a:pPr algn="r" eaLnBrk="0" hangingPunct="0"/>
            <a:r>
              <a:rPr lang="en-AU" sz="1200" b="1" dirty="0" smtClean="0">
                <a:solidFill>
                  <a:srgbClr val="0000CC"/>
                </a:solidFill>
                <a:latin typeface="Trebuchet MS" pitchFamily="34" charset="0"/>
              </a:rPr>
              <a:t>Hong Kong, China (</a:t>
            </a:r>
            <a:r>
              <a:rPr lang="en-AU" sz="1200" b="1" dirty="0" smtClean="0">
                <a:solidFill>
                  <a:srgbClr val="0000CC"/>
                </a:solidFill>
                <a:latin typeface="Trebuchet MS" pitchFamily="34" charset="0"/>
              </a:rPr>
              <a:t>T&gt;F)</a:t>
            </a:r>
            <a:endParaRPr lang="en-AU" sz="1200" b="1" dirty="0">
              <a:solidFill>
                <a:srgbClr val="0000CC"/>
              </a:solidFill>
              <a:latin typeface="Trebuchet MS" pitchFamily="34" charset="0"/>
            </a:endParaRPr>
          </a:p>
        </p:txBody>
      </p:sp>
      <p:sp>
        <p:nvSpPr>
          <p:cNvPr id="49" name="Text Box 23"/>
          <p:cNvSpPr txBox="1">
            <a:spLocks noChangeArrowheads="1"/>
          </p:cNvSpPr>
          <p:nvPr/>
        </p:nvSpPr>
        <p:spPr bwMode="auto">
          <a:xfrm>
            <a:off x="2372005" y="2044410"/>
            <a:ext cx="1152000" cy="216000"/>
          </a:xfrm>
          <a:prstGeom prst="rect">
            <a:avLst/>
          </a:prstGeom>
          <a:noFill/>
          <a:ln w="9525">
            <a:noFill/>
            <a:miter lim="800000"/>
            <a:headEnd/>
            <a:tailEnd/>
          </a:ln>
        </p:spPr>
        <p:txBody>
          <a:bodyPr lIns="0" tIns="0" rIns="0" bIns="0"/>
          <a:lstStyle/>
          <a:p>
            <a:pPr algn="ctr" eaLnBrk="0" hangingPunct="0"/>
            <a:r>
              <a:rPr lang="en-AU" sz="1200" b="1" dirty="0" smtClean="0">
                <a:solidFill>
                  <a:srgbClr val="0000CC"/>
                </a:solidFill>
                <a:latin typeface="Trebuchet MS" pitchFamily="34" charset="0"/>
              </a:rPr>
              <a:t>Japan </a:t>
            </a:r>
            <a:r>
              <a:rPr lang="en-AU" sz="1200" b="1" dirty="0" smtClean="0">
                <a:solidFill>
                  <a:srgbClr val="0000CC"/>
                </a:solidFill>
                <a:latin typeface="Trebuchet MS" pitchFamily="34" charset="0"/>
              </a:rPr>
              <a:t>(F</a:t>
            </a:r>
            <a:r>
              <a:rPr lang="en-AU" sz="1200" b="1" dirty="0" smtClean="0">
                <a:solidFill>
                  <a:srgbClr val="0000CC"/>
                </a:solidFill>
                <a:latin typeface="Trebuchet MS" pitchFamily="34" charset="0"/>
              </a:rPr>
              <a:t>)</a:t>
            </a:r>
            <a:endParaRPr lang="en-AU" sz="1200" b="1" dirty="0">
              <a:solidFill>
                <a:srgbClr val="0000CC"/>
              </a:solidFill>
              <a:latin typeface="Trebuchet MS" pitchFamily="34" charset="0"/>
            </a:endParaRPr>
          </a:p>
        </p:txBody>
      </p:sp>
      <p:sp>
        <p:nvSpPr>
          <p:cNvPr id="50" name="Text Box 23"/>
          <p:cNvSpPr txBox="1">
            <a:spLocks noChangeArrowheads="1"/>
          </p:cNvSpPr>
          <p:nvPr/>
        </p:nvSpPr>
        <p:spPr bwMode="auto">
          <a:xfrm>
            <a:off x="4680755" y="1878917"/>
            <a:ext cx="1296000" cy="216000"/>
          </a:xfrm>
          <a:prstGeom prst="rect">
            <a:avLst/>
          </a:prstGeom>
          <a:noFill/>
          <a:ln w="9525">
            <a:noFill/>
            <a:miter lim="800000"/>
            <a:headEnd/>
            <a:tailEnd/>
          </a:ln>
        </p:spPr>
        <p:txBody>
          <a:bodyPr lIns="0" tIns="0" rIns="0" bIns="0"/>
          <a:lstStyle/>
          <a:p>
            <a:pPr algn="ctr" eaLnBrk="0" hangingPunct="0"/>
            <a:r>
              <a:rPr lang="en-AU" sz="1200" b="1" dirty="0" smtClean="0">
                <a:solidFill>
                  <a:srgbClr val="0000CC"/>
                </a:solidFill>
                <a:latin typeface="Trebuchet MS" pitchFamily="34" charset="0"/>
              </a:rPr>
              <a:t>New Zealand (F)</a:t>
            </a:r>
            <a:endParaRPr lang="en-AU" sz="1200" b="1" dirty="0">
              <a:solidFill>
                <a:srgbClr val="0000CC"/>
              </a:solidFill>
              <a:latin typeface="Trebuchet MS" pitchFamily="34" charset="0"/>
            </a:endParaRPr>
          </a:p>
        </p:txBody>
      </p:sp>
      <p:sp>
        <p:nvSpPr>
          <p:cNvPr id="51" name="Text Box 23"/>
          <p:cNvSpPr txBox="1">
            <a:spLocks noChangeArrowheads="1"/>
          </p:cNvSpPr>
          <p:nvPr/>
        </p:nvSpPr>
        <p:spPr bwMode="auto">
          <a:xfrm>
            <a:off x="4830876" y="1660557"/>
            <a:ext cx="1152000" cy="216000"/>
          </a:xfrm>
          <a:prstGeom prst="rect">
            <a:avLst/>
          </a:prstGeom>
          <a:noFill/>
          <a:ln w="9525">
            <a:noFill/>
            <a:miter lim="800000"/>
            <a:headEnd/>
            <a:tailEnd/>
          </a:ln>
        </p:spPr>
        <p:txBody>
          <a:bodyPr lIns="0" tIns="0" rIns="0" bIns="0"/>
          <a:lstStyle/>
          <a:p>
            <a:pPr algn="ctr" eaLnBrk="0" hangingPunct="0"/>
            <a:r>
              <a:rPr lang="en-AU" sz="1200" b="1" dirty="0" smtClean="0">
                <a:solidFill>
                  <a:srgbClr val="0000CC"/>
                </a:solidFill>
                <a:latin typeface="Trebuchet MS" pitchFamily="34" charset="0"/>
              </a:rPr>
              <a:t>Malaysia (F)</a:t>
            </a:r>
            <a:endParaRPr lang="en-AU" sz="1200" b="1" dirty="0">
              <a:solidFill>
                <a:srgbClr val="0000CC"/>
              </a:solidFill>
              <a:latin typeface="Trebuchet MS" pitchFamily="34" charset="0"/>
            </a:endParaRPr>
          </a:p>
        </p:txBody>
      </p:sp>
      <p:sp>
        <p:nvSpPr>
          <p:cNvPr id="52" name="Text Box 23"/>
          <p:cNvSpPr txBox="1">
            <a:spLocks noChangeArrowheads="1"/>
          </p:cNvSpPr>
          <p:nvPr/>
        </p:nvSpPr>
        <p:spPr bwMode="auto">
          <a:xfrm>
            <a:off x="3980594" y="2627273"/>
            <a:ext cx="1152000" cy="216000"/>
          </a:xfrm>
          <a:prstGeom prst="rect">
            <a:avLst/>
          </a:prstGeom>
          <a:noFill/>
          <a:ln w="9525">
            <a:noFill/>
            <a:miter lim="800000"/>
            <a:headEnd/>
            <a:tailEnd/>
          </a:ln>
        </p:spPr>
        <p:txBody>
          <a:bodyPr lIns="0" tIns="0" rIns="0" bIns="0"/>
          <a:lstStyle/>
          <a:p>
            <a:pPr algn="ctr" eaLnBrk="0" hangingPunct="0"/>
            <a:r>
              <a:rPr lang="en-AU" sz="1200" b="1" dirty="0" smtClean="0">
                <a:solidFill>
                  <a:srgbClr val="0000CC"/>
                </a:solidFill>
                <a:latin typeface="Trebuchet MS" pitchFamily="34" charset="0"/>
              </a:rPr>
              <a:t>Mexico (F)</a:t>
            </a:r>
            <a:endParaRPr lang="en-AU" sz="1200" b="1" dirty="0">
              <a:solidFill>
                <a:srgbClr val="0000CC"/>
              </a:solidFill>
              <a:latin typeface="Trebuchet MS" pitchFamily="34" charset="0"/>
            </a:endParaRPr>
          </a:p>
        </p:txBody>
      </p:sp>
      <p:sp>
        <p:nvSpPr>
          <p:cNvPr id="53" name="Text Box 23"/>
          <p:cNvSpPr txBox="1">
            <a:spLocks noChangeArrowheads="1"/>
          </p:cNvSpPr>
          <p:nvPr/>
        </p:nvSpPr>
        <p:spPr bwMode="auto">
          <a:xfrm>
            <a:off x="1232405" y="3041259"/>
            <a:ext cx="1512000" cy="216000"/>
          </a:xfrm>
          <a:prstGeom prst="rect">
            <a:avLst/>
          </a:prstGeom>
          <a:noFill/>
          <a:ln w="9525">
            <a:noFill/>
            <a:miter lim="800000"/>
            <a:headEnd/>
            <a:tailEnd/>
          </a:ln>
        </p:spPr>
        <p:txBody>
          <a:bodyPr lIns="0" tIns="0" rIns="0" bIns="0"/>
          <a:lstStyle/>
          <a:p>
            <a:pPr algn="r" eaLnBrk="0" hangingPunct="0"/>
            <a:r>
              <a:rPr lang="en-AU" sz="1200" b="1" dirty="0" smtClean="0">
                <a:solidFill>
                  <a:srgbClr val="0000CC"/>
                </a:solidFill>
                <a:latin typeface="Trebuchet MS" pitchFamily="34" charset="0"/>
              </a:rPr>
              <a:t>Chinese Taipei (</a:t>
            </a:r>
            <a:r>
              <a:rPr lang="en-AU" sz="1200" b="1" dirty="0" smtClean="0">
                <a:solidFill>
                  <a:srgbClr val="0000CC"/>
                </a:solidFill>
                <a:latin typeface="Trebuchet MS" pitchFamily="34" charset="0"/>
              </a:rPr>
              <a:t>T&gt;F)</a:t>
            </a:r>
            <a:endParaRPr lang="en-AU" sz="1200" b="1" dirty="0">
              <a:solidFill>
                <a:srgbClr val="0000CC"/>
              </a:solidFill>
              <a:latin typeface="Trebuchet MS" pitchFamily="34" charset="0"/>
            </a:endParaRPr>
          </a:p>
        </p:txBody>
      </p:sp>
      <p:sp>
        <p:nvSpPr>
          <p:cNvPr id="54" name="Text Box 23"/>
          <p:cNvSpPr txBox="1">
            <a:spLocks noChangeArrowheads="1"/>
          </p:cNvSpPr>
          <p:nvPr/>
        </p:nvSpPr>
        <p:spPr bwMode="auto">
          <a:xfrm>
            <a:off x="4926420" y="2083636"/>
            <a:ext cx="1152000" cy="216000"/>
          </a:xfrm>
          <a:prstGeom prst="rect">
            <a:avLst/>
          </a:prstGeom>
          <a:noFill/>
          <a:ln w="9525">
            <a:noFill/>
            <a:miter lim="800000"/>
            <a:headEnd/>
            <a:tailEnd/>
          </a:ln>
        </p:spPr>
        <p:txBody>
          <a:bodyPr lIns="0" tIns="0" rIns="0" bIns="0"/>
          <a:lstStyle/>
          <a:p>
            <a:pPr algn="ctr" eaLnBrk="0" hangingPunct="0"/>
            <a:r>
              <a:rPr lang="en-AU" sz="1200" b="1" dirty="0" smtClean="0">
                <a:solidFill>
                  <a:srgbClr val="0000CC"/>
                </a:solidFill>
                <a:latin typeface="Trebuchet MS" pitchFamily="34" charset="0"/>
              </a:rPr>
              <a:t>Singapore (F)</a:t>
            </a:r>
            <a:endParaRPr lang="en-AU" sz="1200" b="1" dirty="0">
              <a:solidFill>
                <a:srgbClr val="0000CC"/>
              </a:solidFill>
              <a:latin typeface="Trebuchet MS" pitchFamily="34" charset="0"/>
            </a:endParaRPr>
          </a:p>
        </p:txBody>
      </p:sp>
      <p:sp>
        <p:nvSpPr>
          <p:cNvPr id="55" name="Text Box 23"/>
          <p:cNvSpPr txBox="1">
            <a:spLocks noChangeArrowheads="1"/>
          </p:cNvSpPr>
          <p:nvPr/>
        </p:nvSpPr>
        <p:spPr bwMode="auto">
          <a:xfrm>
            <a:off x="2403841" y="2293485"/>
            <a:ext cx="1368000" cy="216000"/>
          </a:xfrm>
          <a:prstGeom prst="rect">
            <a:avLst/>
          </a:prstGeom>
          <a:noFill/>
          <a:ln w="9525">
            <a:noFill/>
            <a:miter lim="800000"/>
            <a:headEnd/>
            <a:tailEnd/>
          </a:ln>
        </p:spPr>
        <p:txBody>
          <a:bodyPr lIns="0" tIns="0" rIns="0" bIns="0"/>
          <a:lstStyle/>
          <a:p>
            <a:pPr algn="ctr" eaLnBrk="0" hangingPunct="0"/>
            <a:r>
              <a:rPr lang="en-AU" sz="1200" b="1" dirty="0" smtClean="0">
                <a:solidFill>
                  <a:srgbClr val="0000CC"/>
                </a:solidFill>
                <a:latin typeface="Trebuchet MS" pitchFamily="34" charset="0"/>
              </a:rPr>
              <a:t>Philippines </a:t>
            </a:r>
            <a:r>
              <a:rPr lang="en-AU" sz="1200" b="1" dirty="0" smtClean="0">
                <a:solidFill>
                  <a:srgbClr val="0000CC"/>
                </a:solidFill>
                <a:latin typeface="Trebuchet MS" pitchFamily="34" charset="0"/>
              </a:rPr>
              <a:t>(T&gt;F</a:t>
            </a:r>
            <a:r>
              <a:rPr lang="en-AU" sz="1200" b="1" dirty="0" smtClean="0">
                <a:solidFill>
                  <a:srgbClr val="0000CC"/>
                </a:solidFill>
                <a:latin typeface="Trebuchet MS" pitchFamily="34" charset="0"/>
              </a:rPr>
              <a:t>)</a:t>
            </a:r>
            <a:endParaRPr lang="en-AU" sz="1200" b="1" dirty="0">
              <a:solidFill>
                <a:srgbClr val="0000CC"/>
              </a:solidFill>
              <a:latin typeface="Trebuchet MS" pitchFamily="34" charset="0"/>
            </a:endParaRPr>
          </a:p>
        </p:txBody>
      </p:sp>
      <p:sp>
        <p:nvSpPr>
          <p:cNvPr id="56" name="Text Box 23"/>
          <p:cNvSpPr txBox="1">
            <a:spLocks noChangeArrowheads="1"/>
          </p:cNvSpPr>
          <p:nvPr/>
        </p:nvSpPr>
        <p:spPr bwMode="auto">
          <a:xfrm>
            <a:off x="1150517" y="3532581"/>
            <a:ext cx="1764000" cy="216000"/>
          </a:xfrm>
          <a:prstGeom prst="rect">
            <a:avLst/>
          </a:prstGeom>
          <a:noFill/>
          <a:ln w="9525">
            <a:noFill/>
            <a:miter lim="800000"/>
            <a:headEnd/>
            <a:tailEnd/>
          </a:ln>
        </p:spPr>
        <p:txBody>
          <a:bodyPr lIns="0" tIns="0" rIns="0" bIns="0"/>
          <a:lstStyle/>
          <a:p>
            <a:pPr algn="r" eaLnBrk="0" hangingPunct="0"/>
            <a:r>
              <a:rPr lang="en-AU" sz="1200" b="1" dirty="0" smtClean="0">
                <a:solidFill>
                  <a:srgbClr val="0000CC"/>
                </a:solidFill>
                <a:latin typeface="Trebuchet MS" pitchFamily="34" charset="0"/>
              </a:rPr>
              <a:t>Papua New Guinea (</a:t>
            </a:r>
            <a:r>
              <a:rPr lang="en-AU" sz="1200" b="1" dirty="0" smtClean="0">
                <a:solidFill>
                  <a:srgbClr val="0000CC"/>
                </a:solidFill>
                <a:latin typeface="Trebuchet MS" pitchFamily="34" charset="0"/>
              </a:rPr>
              <a:t>T&gt;F)</a:t>
            </a:r>
            <a:endParaRPr lang="en-AU" sz="1200" b="1" dirty="0">
              <a:solidFill>
                <a:srgbClr val="0000CC"/>
              </a:solidFill>
              <a:latin typeface="Trebuchet MS" pitchFamily="34" charset="0"/>
            </a:endParaRPr>
          </a:p>
        </p:txBody>
      </p:sp>
      <p:sp>
        <p:nvSpPr>
          <p:cNvPr id="57" name="Text Box 23"/>
          <p:cNvSpPr txBox="1">
            <a:spLocks noChangeArrowheads="1"/>
          </p:cNvSpPr>
          <p:nvPr/>
        </p:nvSpPr>
        <p:spPr bwMode="auto">
          <a:xfrm>
            <a:off x="3737218" y="2411182"/>
            <a:ext cx="1152000" cy="216000"/>
          </a:xfrm>
          <a:prstGeom prst="rect">
            <a:avLst/>
          </a:prstGeom>
          <a:noFill/>
          <a:ln w="9525">
            <a:noFill/>
            <a:miter lim="800000"/>
            <a:headEnd/>
            <a:tailEnd/>
          </a:ln>
        </p:spPr>
        <p:txBody>
          <a:bodyPr lIns="0" tIns="0" rIns="0" bIns="0"/>
          <a:lstStyle/>
          <a:p>
            <a:pPr algn="ctr" eaLnBrk="0" hangingPunct="0"/>
            <a:r>
              <a:rPr lang="en-AU" sz="1200" b="1" dirty="0" smtClean="0">
                <a:solidFill>
                  <a:srgbClr val="0000CC"/>
                </a:solidFill>
                <a:latin typeface="Trebuchet MS" pitchFamily="34" charset="0"/>
              </a:rPr>
              <a:t>Peru (F)</a:t>
            </a:r>
            <a:endParaRPr lang="en-AU" sz="1200" b="1" dirty="0">
              <a:solidFill>
                <a:srgbClr val="0000CC"/>
              </a:solidFill>
              <a:latin typeface="Trebuchet MS" pitchFamily="34" charset="0"/>
            </a:endParaRPr>
          </a:p>
        </p:txBody>
      </p:sp>
      <p:sp>
        <p:nvSpPr>
          <p:cNvPr id="58" name="Text Box 23"/>
          <p:cNvSpPr txBox="1">
            <a:spLocks noChangeArrowheads="1"/>
          </p:cNvSpPr>
          <p:nvPr/>
        </p:nvSpPr>
        <p:spPr bwMode="auto">
          <a:xfrm>
            <a:off x="2772339" y="2800157"/>
            <a:ext cx="1152000" cy="216000"/>
          </a:xfrm>
          <a:prstGeom prst="rect">
            <a:avLst/>
          </a:prstGeom>
          <a:noFill/>
          <a:ln w="9525">
            <a:noFill/>
            <a:miter lim="800000"/>
            <a:headEnd/>
            <a:tailEnd/>
          </a:ln>
        </p:spPr>
        <p:txBody>
          <a:bodyPr lIns="0" tIns="0" rIns="0" bIns="0"/>
          <a:lstStyle/>
          <a:p>
            <a:pPr algn="ctr" eaLnBrk="0" hangingPunct="0"/>
            <a:r>
              <a:rPr lang="en-AU" sz="1200" b="1" dirty="0" smtClean="0">
                <a:solidFill>
                  <a:srgbClr val="0000CC"/>
                </a:solidFill>
                <a:latin typeface="Trebuchet MS" pitchFamily="34" charset="0"/>
              </a:rPr>
              <a:t>Thailand </a:t>
            </a:r>
            <a:r>
              <a:rPr lang="en-AU" sz="1200" b="1" dirty="0" smtClean="0">
                <a:solidFill>
                  <a:srgbClr val="0000CC"/>
                </a:solidFill>
                <a:latin typeface="Trebuchet MS" pitchFamily="34" charset="0"/>
              </a:rPr>
              <a:t>(F</a:t>
            </a:r>
            <a:r>
              <a:rPr lang="en-AU" sz="1200" b="1" dirty="0" smtClean="0">
                <a:solidFill>
                  <a:srgbClr val="0000CC"/>
                </a:solidFill>
                <a:latin typeface="Trebuchet MS" pitchFamily="34" charset="0"/>
              </a:rPr>
              <a:t>)</a:t>
            </a:r>
            <a:endParaRPr lang="en-AU" sz="1200" b="1" dirty="0">
              <a:solidFill>
                <a:srgbClr val="0000CC"/>
              </a:solidFill>
              <a:latin typeface="Trebuchet MS" pitchFamily="34" charset="0"/>
            </a:endParaRPr>
          </a:p>
        </p:txBody>
      </p:sp>
      <p:sp>
        <p:nvSpPr>
          <p:cNvPr id="59" name="Text Box 23"/>
          <p:cNvSpPr txBox="1">
            <a:spLocks noChangeArrowheads="1"/>
          </p:cNvSpPr>
          <p:nvPr/>
        </p:nvSpPr>
        <p:spPr bwMode="auto">
          <a:xfrm>
            <a:off x="1286997" y="2795598"/>
            <a:ext cx="1152000" cy="216000"/>
          </a:xfrm>
          <a:prstGeom prst="rect">
            <a:avLst/>
          </a:prstGeom>
          <a:noFill/>
          <a:ln w="9525">
            <a:noFill/>
            <a:miter lim="800000"/>
            <a:headEnd/>
            <a:tailEnd/>
          </a:ln>
        </p:spPr>
        <p:txBody>
          <a:bodyPr lIns="0" tIns="0" rIns="0" bIns="0"/>
          <a:lstStyle/>
          <a:p>
            <a:pPr algn="r" eaLnBrk="0" hangingPunct="0"/>
            <a:r>
              <a:rPr lang="en-AU" sz="1200" b="1" dirty="0" smtClean="0">
                <a:solidFill>
                  <a:srgbClr val="0000CC"/>
                </a:solidFill>
                <a:latin typeface="Trebuchet MS" pitchFamily="34" charset="0"/>
              </a:rPr>
              <a:t>Vietnam (</a:t>
            </a:r>
            <a:r>
              <a:rPr lang="en-AU" sz="1200" b="1" dirty="0" smtClean="0">
                <a:solidFill>
                  <a:srgbClr val="0000CC"/>
                </a:solidFill>
                <a:latin typeface="Trebuchet MS" pitchFamily="34" charset="0"/>
              </a:rPr>
              <a:t>T&gt;F)</a:t>
            </a:r>
            <a:endParaRPr lang="en-AU" sz="1200" b="1" dirty="0">
              <a:solidFill>
                <a:srgbClr val="0000CC"/>
              </a:solidFill>
              <a:latin typeface="Trebuchet MS" pitchFamily="34" charset="0"/>
            </a:endParaRPr>
          </a:p>
        </p:txBody>
      </p:sp>
      <p:sp>
        <p:nvSpPr>
          <p:cNvPr id="60" name="Oval 59"/>
          <p:cNvSpPr/>
          <p:nvPr/>
        </p:nvSpPr>
        <p:spPr>
          <a:xfrm>
            <a:off x="4462818" y="900756"/>
            <a:ext cx="2906973" cy="1555841"/>
          </a:xfrm>
          <a:prstGeom prst="ellipse">
            <a:avLst/>
          </a:prstGeom>
          <a:noFill/>
          <a:ln w="1270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Oval 60"/>
          <p:cNvSpPr/>
          <p:nvPr/>
        </p:nvSpPr>
        <p:spPr>
          <a:xfrm rot="20636700">
            <a:off x="2308011" y="828466"/>
            <a:ext cx="4019384" cy="2416937"/>
          </a:xfrm>
          <a:prstGeom prst="ellipse">
            <a:avLst/>
          </a:prstGeom>
          <a:noFill/>
          <a:ln w="1270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Oval 61"/>
          <p:cNvSpPr/>
          <p:nvPr/>
        </p:nvSpPr>
        <p:spPr>
          <a:xfrm rot="20310623">
            <a:off x="998010" y="2015926"/>
            <a:ext cx="2984455" cy="2103915"/>
          </a:xfrm>
          <a:prstGeom prst="ellipse">
            <a:avLst/>
          </a:prstGeom>
          <a:noFill/>
          <a:ln w="1270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Text Box 26"/>
          <p:cNvSpPr txBox="1">
            <a:spLocks noChangeArrowheads="1"/>
          </p:cNvSpPr>
          <p:nvPr/>
        </p:nvSpPr>
        <p:spPr bwMode="auto">
          <a:xfrm>
            <a:off x="2858561" y="1055430"/>
            <a:ext cx="1426848" cy="180000"/>
          </a:xfrm>
          <a:prstGeom prst="rect">
            <a:avLst/>
          </a:prstGeom>
          <a:noFill/>
          <a:ln w="9525">
            <a:noFill/>
            <a:miter lim="800000"/>
            <a:headEnd/>
            <a:tailEnd/>
          </a:ln>
        </p:spPr>
        <p:txBody>
          <a:bodyPr lIns="0" tIns="0" rIns="0" bIns="0"/>
          <a:lstStyle/>
          <a:p>
            <a:pPr marL="95250" algn="l" eaLnBrk="0" hangingPunct="0"/>
            <a:r>
              <a:rPr lang="en-US" sz="1200" b="1" dirty="0" err="1" smtClean="0">
                <a:solidFill>
                  <a:srgbClr val="C00000"/>
                </a:solidFill>
              </a:rPr>
              <a:t>FMIS</a:t>
            </a:r>
            <a:r>
              <a:rPr lang="en-US" sz="1200" b="1" dirty="0" smtClean="0">
                <a:solidFill>
                  <a:srgbClr val="C00000"/>
                </a:solidFill>
              </a:rPr>
              <a:t> modernization</a:t>
            </a:r>
            <a:endParaRPr lang="en-US" sz="1600" b="1" dirty="0">
              <a:solidFill>
                <a:srgbClr val="C00000"/>
              </a:solidFill>
            </a:endParaRPr>
          </a:p>
        </p:txBody>
      </p:sp>
      <p:sp>
        <p:nvSpPr>
          <p:cNvPr id="65" name="Text Box 26"/>
          <p:cNvSpPr txBox="1">
            <a:spLocks noChangeArrowheads="1"/>
          </p:cNvSpPr>
          <p:nvPr/>
        </p:nvSpPr>
        <p:spPr bwMode="auto">
          <a:xfrm>
            <a:off x="704467" y="2504374"/>
            <a:ext cx="1656000" cy="216000"/>
          </a:xfrm>
          <a:prstGeom prst="rect">
            <a:avLst/>
          </a:prstGeom>
          <a:noFill/>
          <a:ln w="9525">
            <a:noFill/>
            <a:miter lim="800000"/>
            <a:headEnd/>
            <a:tailEnd/>
          </a:ln>
        </p:spPr>
        <p:txBody>
          <a:bodyPr lIns="0" tIns="0" rIns="0" bIns="0"/>
          <a:lstStyle/>
          <a:p>
            <a:pPr marL="95250" algn="l" eaLnBrk="0" hangingPunct="0"/>
            <a:r>
              <a:rPr lang="en-US" sz="1200" b="1" dirty="0" smtClean="0">
                <a:solidFill>
                  <a:srgbClr val="C00000"/>
                </a:solidFill>
              </a:rPr>
              <a:t>Treasury modernization</a:t>
            </a:r>
            <a:endParaRPr lang="en-US" sz="1600" b="1" dirty="0">
              <a:solidFill>
                <a:srgbClr val="C00000"/>
              </a:solidFill>
            </a:endParaRPr>
          </a:p>
        </p:txBody>
      </p:sp>
      <p:sp>
        <p:nvSpPr>
          <p:cNvPr id="66" name="Text Box 26"/>
          <p:cNvSpPr txBox="1">
            <a:spLocks noChangeArrowheads="1"/>
          </p:cNvSpPr>
          <p:nvPr/>
        </p:nvSpPr>
        <p:spPr bwMode="auto">
          <a:xfrm>
            <a:off x="1839521" y="1564947"/>
            <a:ext cx="1296000" cy="360000"/>
          </a:xfrm>
          <a:prstGeom prst="rect">
            <a:avLst/>
          </a:prstGeom>
          <a:noFill/>
          <a:ln w="9525">
            <a:noFill/>
            <a:miter lim="800000"/>
            <a:headEnd/>
            <a:tailEnd/>
          </a:ln>
        </p:spPr>
        <p:txBody>
          <a:bodyPr lIns="0" tIns="0" rIns="0" bIns="0"/>
          <a:lstStyle/>
          <a:p>
            <a:pPr marL="95250" algn="l" eaLnBrk="0" hangingPunct="0"/>
            <a:r>
              <a:rPr lang="en-US" sz="1200" b="1" dirty="0" smtClean="0">
                <a:solidFill>
                  <a:srgbClr val="C00000"/>
                </a:solidFill>
              </a:rPr>
              <a:t>Transition from Treasury to </a:t>
            </a:r>
            <a:r>
              <a:rPr lang="en-US" sz="1200" b="1" dirty="0" err="1" smtClean="0">
                <a:solidFill>
                  <a:srgbClr val="C00000"/>
                </a:solidFill>
              </a:rPr>
              <a:t>FMIS</a:t>
            </a:r>
            <a:endParaRPr lang="en-US" sz="1600" b="1" dirty="0">
              <a:solidFill>
                <a:srgbClr val="C00000"/>
              </a:solidFill>
            </a:endParaRPr>
          </a:p>
        </p:txBody>
      </p:sp>
      <p:sp>
        <p:nvSpPr>
          <p:cNvPr id="67" name="Text Box 26"/>
          <p:cNvSpPr txBox="1">
            <a:spLocks noChangeArrowheads="1"/>
          </p:cNvSpPr>
          <p:nvPr/>
        </p:nvSpPr>
        <p:spPr bwMode="auto">
          <a:xfrm>
            <a:off x="4530395" y="775649"/>
            <a:ext cx="1296000" cy="360000"/>
          </a:xfrm>
          <a:prstGeom prst="rect">
            <a:avLst/>
          </a:prstGeom>
          <a:noFill/>
          <a:ln w="9525">
            <a:noFill/>
            <a:miter lim="800000"/>
            <a:headEnd/>
            <a:tailEnd/>
          </a:ln>
        </p:spPr>
        <p:txBody>
          <a:bodyPr lIns="0" tIns="0" rIns="0" bIns="0"/>
          <a:lstStyle/>
          <a:p>
            <a:pPr marL="95250" algn="l" eaLnBrk="0" hangingPunct="0"/>
            <a:r>
              <a:rPr lang="en-US" sz="1200" b="1" dirty="0" smtClean="0">
                <a:solidFill>
                  <a:srgbClr val="C00000"/>
                </a:solidFill>
              </a:rPr>
              <a:t>Transition to integrated </a:t>
            </a:r>
            <a:r>
              <a:rPr lang="en-US" sz="1200" b="1" dirty="0" err="1" smtClean="0">
                <a:solidFill>
                  <a:srgbClr val="C00000"/>
                </a:solidFill>
              </a:rPr>
              <a:t>FMIS</a:t>
            </a:r>
            <a:endParaRPr lang="en-US" sz="1600" b="1" dirty="0">
              <a:solidFill>
                <a:srgbClr val="C00000"/>
              </a:solidFill>
            </a:endParaRPr>
          </a:p>
        </p:txBody>
      </p:sp>
      <p:sp>
        <p:nvSpPr>
          <p:cNvPr id="68" name="Text Box 19"/>
          <p:cNvSpPr txBox="1">
            <a:spLocks noChangeArrowheads="1"/>
          </p:cNvSpPr>
          <p:nvPr/>
        </p:nvSpPr>
        <p:spPr bwMode="auto">
          <a:xfrm>
            <a:off x="579177" y="2470026"/>
            <a:ext cx="216000" cy="252000"/>
          </a:xfrm>
          <a:prstGeom prst="rect">
            <a:avLst/>
          </a:prstGeom>
          <a:noFill/>
          <a:ln w="9525">
            <a:noFill/>
            <a:miter lim="800000"/>
            <a:headEnd/>
            <a:tailEnd/>
          </a:ln>
        </p:spPr>
        <p:txBody>
          <a:bodyPr lIns="0" tIns="0" rIns="0" bIns="0"/>
          <a:lstStyle/>
          <a:p>
            <a:pPr algn="ctr" eaLnBrk="0" hangingPunct="0"/>
            <a:r>
              <a:rPr lang="en-AU" b="1" dirty="0" smtClean="0">
                <a:solidFill>
                  <a:srgbClr val="0000CC"/>
                </a:solidFill>
              </a:rPr>
              <a:t>D</a:t>
            </a:r>
            <a:endParaRPr lang="en-AU" sz="1200" b="1" dirty="0">
              <a:solidFill>
                <a:srgbClr val="0000CC"/>
              </a:solidFill>
            </a:endParaRPr>
          </a:p>
        </p:txBody>
      </p:sp>
      <p:sp>
        <p:nvSpPr>
          <p:cNvPr id="69" name="Text Box 19"/>
          <p:cNvSpPr txBox="1">
            <a:spLocks noChangeArrowheads="1"/>
          </p:cNvSpPr>
          <p:nvPr/>
        </p:nvSpPr>
        <p:spPr bwMode="auto">
          <a:xfrm>
            <a:off x="1673270" y="1530607"/>
            <a:ext cx="216000" cy="252000"/>
          </a:xfrm>
          <a:prstGeom prst="rect">
            <a:avLst/>
          </a:prstGeom>
          <a:noFill/>
          <a:ln w="9525">
            <a:noFill/>
            <a:miter lim="800000"/>
            <a:headEnd/>
            <a:tailEnd/>
          </a:ln>
        </p:spPr>
        <p:txBody>
          <a:bodyPr lIns="0" tIns="0" rIns="0" bIns="0"/>
          <a:lstStyle/>
          <a:p>
            <a:pPr algn="ctr" eaLnBrk="0" hangingPunct="0"/>
            <a:r>
              <a:rPr lang="en-AU" b="1" dirty="0" smtClean="0">
                <a:solidFill>
                  <a:srgbClr val="0000CC"/>
                </a:solidFill>
              </a:rPr>
              <a:t>C</a:t>
            </a:r>
            <a:endParaRPr lang="en-AU" sz="1200" b="1" dirty="0">
              <a:solidFill>
                <a:srgbClr val="0000CC"/>
              </a:solidFill>
            </a:endParaRPr>
          </a:p>
        </p:txBody>
      </p:sp>
      <p:sp>
        <p:nvSpPr>
          <p:cNvPr id="70" name="Text Box 19"/>
          <p:cNvSpPr txBox="1">
            <a:spLocks noChangeArrowheads="1"/>
          </p:cNvSpPr>
          <p:nvPr/>
        </p:nvSpPr>
        <p:spPr bwMode="auto">
          <a:xfrm>
            <a:off x="4361880" y="752683"/>
            <a:ext cx="216000" cy="252000"/>
          </a:xfrm>
          <a:prstGeom prst="rect">
            <a:avLst/>
          </a:prstGeom>
          <a:noFill/>
          <a:ln w="9525">
            <a:noFill/>
            <a:miter lim="800000"/>
            <a:headEnd/>
            <a:tailEnd/>
          </a:ln>
        </p:spPr>
        <p:txBody>
          <a:bodyPr lIns="0" tIns="0" rIns="0" bIns="0"/>
          <a:lstStyle/>
          <a:p>
            <a:pPr algn="ctr" eaLnBrk="0" hangingPunct="0"/>
            <a:r>
              <a:rPr lang="en-AU" b="1" dirty="0" smtClean="0">
                <a:solidFill>
                  <a:srgbClr val="0000CC"/>
                </a:solidFill>
              </a:rPr>
              <a:t>A</a:t>
            </a:r>
            <a:endParaRPr lang="en-AU" sz="1200" b="1" dirty="0">
              <a:solidFill>
                <a:srgbClr val="0000CC"/>
              </a:solidFill>
            </a:endParaRPr>
          </a:p>
        </p:txBody>
      </p:sp>
      <p:sp>
        <p:nvSpPr>
          <p:cNvPr id="71" name="Text Box 19"/>
          <p:cNvSpPr txBox="1">
            <a:spLocks noChangeArrowheads="1"/>
          </p:cNvSpPr>
          <p:nvPr/>
        </p:nvSpPr>
        <p:spPr bwMode="auto">
          <a:xfrm>
            <a:off x="2685479" y="1000618"/>
            <a:ext cx="216000" cy="252000"/>
          </a:xfrm>
          <a:prstGeom prst="rect">
            <a:avLst/>
          </a:prstGeom>
          <a:noFill/>
          <a:ln w="9525">
            <a:noFill/>
            <a:miter lim="800000"/>
            <a:headEnd/>
            <a:tailEnd/>
          </a:ln>
        </p:spPr>
        <p:txBody>
          <a:bodyPr lIns="0" tIns="0" rIns="0" bIns="0"/>
          <a:lstStyle/>
          <a:p>
            <a:pPr algn="ctr" eaLnBrk="0" hangingPunct="0"/>
            <a:r>
              <a:rPr lang="en-AU" b="1" dirty="0" smtClean="0">
                <a:solidFill>
                  <a:srgbClr val="0000CC"/>
                </a:solidFill>
              </a:rPr>
              <a:t>B</a:t>
            </a:r>
            <a:endParaRPr lang="en-AU" sz="1200" b="1" dirty="0">
              <a:solidFill>
                <a:srgbClr val="0000CC"/>
              </a:solidFill>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FMIS header.jpg"/>
          <p:cNvPicPr>
            <a:picLocks noChangeAspect="1"/>
          </p:cNvPicPr>
          <p:nvPr/>
        </p:nvPicPr>
        <p:blipFill>
          <a:blip r:embed="rId2" cstate="print"/>
          <a:stretch>
            <a:fillRect/>
          </a:stretch>
        </p:blipFill>
        <p:spPr>
          <a:xfrm>
            <a:off x="86425" y="95675"/>
            <a:ext cx="622079" cy="486000"/>
          </a:xfrm>
          <a:prstGeom prst="rect">
            <a:avLst/>
          </a:prstGeom>
        </p:spPr>
      </p:pic>
      <p:sp>
        <p:nvSpPr>
          <p:cNvPr id="9" name="Text Box 3"/>
          <p:cNvSpPr txBox="1">
            <a:spLocks noChangeArrowheads="1"/>
          </p:cNvSpPr>
          <p:nvPr/>
        </p:nvSpPr>
        <p:spPr bwMode="auto">
          <a:xfrm>
            <a:off x="720000" y="117475"/>
            <a:ext cx="8280000" cy="450000"/>
          </a:xfrm>
          <a:prstGeom prst="rect">
            <a:avLst/>
          </a:prstGeom>
          <a:gradFill rotWithShape="1">
            <a:gsLst>
              <a:gs pos="0">
                <a:srgbClr val="00009C"/>
              </a:gs>
              <a:gs pos="100000">
                <a:schemeClr val="bg1"/>
              </a:gs>
            </a:gsLst>
            <a:lin ang="0" scaled="1"/>
          </a:gradFill>
          <a:ln w="9525">
            <a:noFill/>
            <a:miter lim="800000"/>
            <a:headEnd/>
            <a:tailEnd/>
          </a:ln>
          <a:effectLst/>
        </p:spPr>
        <p:txBody>
          <a:bodyPr lIns="0" rIns="0" anchor="ctr"/>
          <a:lstStyle/>
          <a:p>
            <a:r>
              <a:rPr lang="en-US" sz="2000" b="1" dirty="0">
                <a:solidFill>
                  <a:srgbClr val="FFFF00"/>
                </a:solidFill>
                <a:latin typeface="Trebuchet MS" pitchFamily="34" charset="0"/>
              </a:rPr>
              <a:t>  </a:t>
            </a:r>
            <a:r>
              <a:rPr lang="tr-TR" sz="2000" b="1" dirty="0">
                <a:solidFill>
                  <a:srgbClr val="FFFF00"/>
                </a:solidFill>
                <a:latin typeface="Trebuchet MS" pitchFamily="34" charset="0"/>
              </a:rPr>
              <a:t> </a:t>
            </a:r>
            <a:r>
              <a:rPr lang="en-US" sz="2000" b="1" dirty="0" smtClean="0">
                <a:solidFill>
                  <a:srgbClr val="FFFF00"/>
                </a:solidFill>
                <a:latin typeface="Trebuchet MS" pitchFamily="34" charset="0"/>
              </a:rPr>
              <a:t>APEC Russia 2012</a:t>
            </a:r>
            <a:endParaRPr lang="en-US" sz="2000" b="1" dirty="0">
              <a:solidFill>
                <a:srgbClr val="FFFF00"/>
              </a:solidFill>
              <a:latin typeface="Trebuchet MS" pitchFamily="34" charset="0"/>
            </a:endParaRPr>
          </a:p>
        </p:txBody>
      </p:sp>
      <p:sp>
        <p:nvSpPr>
          <p:cNvPr id="10" name="Date Placeholder 7"/>
          <p:cNvSpPr>
            <a:spLocks noGrp="1"/>
          </p:cNvSpPr>
          <p:nvPr>
            <p:ph type="dt" sz="half" idx="10"/>
          </p:nvPr>
        </p:nvSpPr>
        <p:spPr>
          <a:xfrm>
            <a:off x="457200" y="6453360"/>
            <a:ext cx="2133600" cy="216000"/>
          </a:xfrm>
        </p:spPr>
        <p:txBody>
          <a:bodyPr/>
          <a:lstStyle/>
          <a:p>
            <a:r>
              <a:rPr lang="en-US" sz="1100" smtClean="0">
                <a:solidFill>
                  <a:srgbClr val="3333FF"/>
                </a:solidFill>
              </a:rPr>
              <a:t>March 2012</a:t>
            </a:r>
            <a:endParaRPr lang="en-US" sz="1100" dirty="0">
              <a:solidFill>
                <a:srgbClr val="3333FF"/>
              </a:solidFill>
            </a:endParaRPr>
          </a:p>
        </p:txBody>
      </p:sp>
      <p:sp>
        <p:nvSpPr>
          <p:cNvPr id="15" name="Slide Number Placeholder 8"/>
          <p:cNvSpPr>
            <a:spLocks noGrp="1"/>
          </p:cNvSpPr>
          <p:nvPr>
            <p:ph type="sldNum" sz="quarter" idx="12"/>
          </p:nvPr>
        </p:nvSpPr>
        <p:spPr>
          <a:xfrm>
            <a:off x="6553200" y="6453360"/>
            <a:ext cx="2133600" cy="216000"/>
          </a:xfrm>
        </p:spPr>
        <p:txBody>
          <a:bodyPr/>
          <a:lstStyle/>
          <a:p>
            <a:fld id="{9A1FF0DD-E9F7-431E-8070-FEA08546CC76}" type="slidenum">
              <a:rPr lang="en-US" sz="1100" smtClean="0">
                <a:solidFill>
                  <a:srgbClr val="3333FF"/>
                </a:solidFill>
              </a:rPr>
              <a:pPr/>
              <a:t>23</a:t>
            </a:fld>
            <a:endParaRPr lang="en-US" sz="1100" dirty="0">
              <a:solidFill>
                <a:srgbClr val="3333FF"/>
              </a:solidFill>
            </a:endParaRPr>
          </a:p>
        </p:txBody>
      </p:sp>
      <p:sp>
        <p:nvSpPr>
          <p:cNvPr id="16" name="Footer Placeholder 9"/>
          <p:cNvSpPr>
            <a:spLocks noGrp="1"/>
          </p:cNvSpPr>
          <p:nvPr>
            <p:ph type="ftr" sz="quarter" idx="11"/>
          </p:nvPr>
        </p:nvSpPr>
        <p:spPr>
          <a:xfrm>
            <a:off x="3124200" y="6453360"/>
            <a:ext cx="2895600" cy="216000"/>
          </a:xfrm>
        </p:spPr>
        <p:txBody>
          <a:bodyPr/>
          <a:lstStyle/>
          <a:p>
            <a:r>
              <a:rPr lang="en-US" sz="1100" smtClean="0">
                <a:solidFill>
                  <a:srgbClr val="3333FF"/>
                </a:solidFill>
              </a:rPr>
              <a:t>Trends in FMIS Development</a:t>
            </a:r>
            <a:endParaRPr lang="en-US" sz="1100" dirty="0">
              <a:solidFill>
                <a:srgbClr val="3333FF"/>
              </a:solidFill>
            </a:endParaRPr>
          </a:p>
        </p:txBody>
      </p:sp>
      <p:sp>
        <p:nvSpPr>
          <p:cNvPr id="12" name="Right Arrow 11"/>
          <p:cNvSpPr/>
          <p:nvPr/>
        </p:nvSpPr>
        <p:spPr>
          <a:xfrm>
            <a:off x="297713" y="5590923"/>
            <a:ext cx="360000" cy="360000"/>
          </a:xfrm>
          <a:prstGeom prst="rightArrow">
            <a:avLst/>
          </a:prstGeom>
          <a:solidFill>
            <a:srgbClr val="FFFF00"/>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 Box 14"/>
          <p:cNvSpPr txBox="1">
            <a:spLocks noChangeArrowheads="1"/>
          </p:cNvSpPr>
          <p:nvPr/>
        </p:nvSpPr>
        <p:spPr bwMode="auto">
          <a:xfrm>
            <a:off x="671759" y="929260"/>
            <a:ext cx="7861109" cy="5124480"/>
          </a:xfrm>
          <a:prstGeom prst="rect">
            <a:avLst/>
          </a:prstGeom>
          <a:noFill/>
          <a:ln w="9525">
            <a:noFill/>
            <a:miter lim="800000"/>
            <a:headEnd/>
            <a:tailEnd/>
          </a:ln>
        </p:spPr>
        <p:txBody>
          <a:bodyPr wrap="square">
            <a:spAutoFit/>
          </a:bodyPr>
          <a:lstStyle/>
          <a:p>
            <a:pPr marL="341313" indent="-341313" algn="ctr">
              <a:spcAft>
                <a:spcPts val="600"/>
              </a:spcAft>
              <a:tabLst>
                <a:tab pos="1790700" algn="l"/>
              </a:tabLst>
            </a:pPr>
            <a:r>
              <a:rPr lang="en-US" sz="2800" b="1" dirty="0" smtClean="0">
                <a:solidFill>
                  <a:srgbClr val="0000FF"/>
                </a:solidFill>
                <a:effectLst>
                  <a:glow rad="139700">
                    <a:schemeClr val="accent3">
                      <a:satMod val="175000"/>
                      <a:alpha val="40000"/>
                    </a:schemeClr>
                  </a:glow>
                </a:effectLst>
                <a:latin typeface="Trebuchet MS" pitchFamily="34" charset="0"/>
              </a:rPr>
              <a:t>Contents</a:t>
            </a:r>
            <a:endParaRPr lang="tr-TR" sz="2800" b="1" dirty="0">
              <a:solidFill>
                <a:srgbClr val="0000FF"/>
              </a:solidFill>
              <a:effectLst>
                <a:glow rad="139700">
                  <a:schemeClr val="accent3">
                    <a:satMod val="175000"/>
                    <a:alpha val="40000"/>
                  </a:schemeClr>
                </a:glow>
              </a:effectLst>
              <a:latin typeface="Trebuchet MS" pitchFamily="34" charset="0"/>
            </a:endParaRPr>
          </a:p>
          <a:p>
            <a:pPr marL="341313" indent="-341313">
              <a:lnSpc>
                <a:spcPct val="150000"/>
              </a:lnSpc>
              <a:buFontTx/>
              <a:buChar char="•"/>
              <a:tabLst>
                <a:tab pos="1790700" algn="l"/>
              </a:tabLst>
            </a:pPr>
            <a:r>
              <a:rPr lang="en-US" sz="2000" b="1" dirty="0" err="1" smtClean="0">
                <a:solidFill>
                  <a:schemeClr val="bg1">
                    <a:lumMod val="75000"/>
                  </a:schemeClr>
                </a:solidFill>
                <a:latin typeface="Trebuchet MS" pitchFamily="34" charset="0"/>
              </a:rPr>
              <a:t>FMIS</a:t>
            </a:r>
            <a:r>
              <a:rPr lang="en-US" sz="2000" b="1" dirty="0" smtClean="0">
                <a:solidFill>
                  <a:schemeClr val="bg1">
                    <a:lumMod val="75000"/>
                  </a:schemeClr>
                </a:solidFill>
                <a:latin typeface="Trebuchet MS" pitchFamily="34" charset="0"/>
              </a:rPr>
              <a:t> terminology</a:t>
            </a:r>
          </a:p>
          <a:p>
            <a:pPr marL="341313" indent="-341313">
              <a:lnSpc>
                <a:spcPct val="150000"/>
              </a:lnSpc>
              <a:buFontTx/>
              <a:buChar char="•"/>
              <a:tabLst>
                <a:tab pos="1790700" algn="l"/>
              </a:tabLst>
            </a:pPr>
            <a:r>
              <a:rPr lang="en-US" sz="2000" b="1" dirty="0" err="1" smtClean="0">
                <a:solidFill>
                  <a:schemeClr val="bg1">
                    <a:lumMod val="75000"/>
                  </a:schemeClr>
                </a:solidFill>
                <a:latin typeface="Trebuchet MS" pitchFamily="34" charset="0"/>
              </a:rPr>
              <a:t>FMIS</a:t>
            </a:r>
            <a:r>
              <a:rPr lang="en-US" sz="2000" b="1" dirty="0" smtClean="0">
                <a:solidFill>
                  <a:schemeClr val="bg1">
                    <a:lumMod val="75000"/>
                  </a:schemeClr>
                </a:solidFill>
                <a:latin typeface="Trebuchet MS" pitchFamily="34" charset="0"/>
              </a:rPr>
              <a:t> Study: </a:t>
            </a:r>
            <a:r>
              <a:rPr lang="en-US" sz="1600" b="1" dirty="0" smtClean="0">
                <a:solidFill>
                  <a:schemeClr val="bg1">
                    <a:lumMod val="75000"/>
                  </a:schemeClr>
                </a:solidFill>
                <a:latin typeface="Trebuchet MS" pitchFamily="34" charset="0"/>
              </a:rPr>
              <a:t>25 Years of WB Experience on What Works and What Doesn’t</a:t>
            </a:r>
            <a:endParaRPr lang="en-US" sz="2000" b="1" dirty="0" smtClean="0">
              <a:solidFill>
                <a:schemeClr val="bg1">
                  <a:lumMod val="75000"/>
                </a:schemeClr>
              </a:solidFill>
              <a:latin typeface="Trebuchet MS" pitchFamily="34" charset="0"/>
            </a:endParaRPr>
          </a:p>
          <a:p>
            <a:pPr marL="798513" lvl="1" indent="-341313">
              <a:lnSpc>
                <a:spcPct val="150000"/>
              </a:lnSpc>
              <a:buFont typeface="Wingdings" pitchFamily="2" charset="2"/>
              <a:buChar char="Ø"/>
              <a:tabLst>
                <a:tab pos="1790700" algn="l"/>
              </a:tabLst>
            </a:pPr>
            <a:r>
              <a:rPr lang="en-US" sz="1600" b="1" dirty="0" smtClean="0">
                <a:solidFill>
                  <a:schemeClr val="bg1">
                    <a:lumMod val="75000"/>
                  </a:schemeClr>
                </a:solidFill>
                <a:latin typeface="Trebuchet MS" pitchFamily="34" charset="0"/>
              </a:rPr>
              <a:t>Key findings of the study, and </a:t>
            </a:r>
            <a:r>
              <a:rPr lang="en-US" sz="1600" b="1" dirty="0" err="1" smtClean="0">
                <a:solidFill>
                  <a:schemeClr val="bg1">
                    <a:lumMod val="75000"/>
                  </a:schemeClr>
                </a:solidFill>
                <a:latin typeface="Trebuchet MS" pitchFamily="34" charset="0"/>
              </a:rPr>
              <a:t>FMIS</a:t>
            </a:r>
            <a:r>
              <a:rPr lang="en-US" sz="1600" b="1" dirty="0" smtClean="0">
                <a:solidFill>
                  <a:schemeClr val="bg1">
                    <a:lumMod val="75000"/>
                  </a:schemeClr>
                </a:solidFill>
                <a:latin typeface="Trebuchet MS" pitchFamily="34" charset="0"/>
              </a:rPr>
              <a:t> prerequisites</a:t>
            </a:r>
          </a:p>
          <a:p>
            <a:pPr marL="798513" lvl="1" indent="-341313">
              <a:lnSpc>
                <a:spcPct val="150000"/>
              </a:lnSpc>
              <a:buFont typeface="Wingdings" pitchFamily="2" charset="2"/>
              <a:buChar char="Ø"/>
              <a:tabLst>
                <a:tab pos="1790700" algn="l"/>
              </a:tabLst>
            </a:pPr>
            <a:r>
              <a:rPr lang="en-US" sz="1600" b="1" dirty="0" smtClean="0">
                <a:solidFill>
                  <a:schemeClr val="bg1">
                    <a:lumMod val="75000"/>
                  </a:schemeClr>
                </a:solidFill>
                <a:latin typeface="Trebuchet MS" pitchFamily="34" charset="0"/>
              </a:rPr>
              <a:t>Suggested </a:t>
            </a:r>
            <a:r>
              <a:rPr lang="en-US" sz="1600" b="1" dirty="0" err="1" smtClean="0">
                <a:solidFill>
                  <a:schemeClr val="bg1">
                    <a:lumMod val="75000"/>
                  </a:schemeClr>
                </a:solidFill>
                <a:latin typeface="Trebuchet MS" pitchFamily="34" charset="0"/>
              </a:rPr>
              <a:t>FMIS</a:t>
            </a:r>
            <a:r>
              <a:rPr lang="en-US" sz="1600" b="1" dirty="0" smtClean="0">
                <a:solidFill>
                  <a:schemeClr val="bg1">
                    <a:lumMod val="75000"/>
                  </a:schemeClr>
                </a:solidFill>
                <a:latin typeface="Trebuchet MS" pitchFamily="34" charset="0"/>
              </a:rPr>
              <a:t> design &amp; implementation methodology</a:t>
            </a:r>
          </a:p>
          <a:p>
            <a:pPr marL="341313" indent="-341313">
              <a:lnSpc>
                <a:spcPct val="150000"/>
              </a:lnSpc>
              <a:buFontTx/>
              <a:buChar char="•"/>
              <a:tabLst>
                <a:tab pos="1790700" algn="l"/>
              </a:tabLst>
            </a:pPr>
            <a:r>
              <a:rPr lang="en-US" sz="2000" b="1" dirty="0" smtClean="0">
                <a:solidFill>
                  <a:schemeClr val="bg1">
                    <a:lumMod val="75000"/>
                  </a:schemeClr>
                </a:solidFill>
                <a:latin typeface="Trebuchet MS" pitchFamily="34" charset="0"/>
              </a:rPr>
              <a:t>Trends in </a:t>
            </a:r>
            <a:r>
              <a:rPr lang="en-US" sz="2000" b="1" dirty="0" err="1" smtClean="0">
                <a:solidFill>
                  <a:schemeClr val="bg1">
                    <a:lumMod val="75000"/>
                  </a:schemeClr>
                </a:solidFill>
                <a:latin typeface="Trebuchet MS" pitchFamily="34" charset="0"/>
              </a:rPr>
              <a:t>FMIS</a:t>
            </a:r>
            <a:r>
              <a:rPr lang="en-US" sz="2000" b="1" dirty="0" smtClean="0">
                <a:solidFill>
                  <a:schemeClr val="bg1">
                    <a:lumMod val="75000"/>
                  </a:schemeClr>
                </a:solidFill>
                <a:latin typeface="Trebuchet MS" pitchFamily="34" charset="0"/>
              </a:rPr>
              <a:t> implementation</a:t>
            </a:r>
          </a:p>
          <a:p>
            <a:pPr marL="798513" lvl="1" indent="-341313">
              <a:lnSpc>
                <a:spcPct val="150000"/>
              </a:lnSpc>
              <a:buFont typeface="Wingdings" pitchFamily="2" charset="2"/>
              <a:buChar char="Ø"/>
              <a:tabLst>
                <a:tab pos="1790700" algn="l"/>
              </a:tabLst>
            </a:pPr>
            <a:r>
              <a:rPr lang="en-US" sz="1600" b="1" dirty="0" smtClean="0">
                <a:solidFill>
                  <a:schemeClr val="bg1">
                    <a:lumMod val="75000"/>
                  </a:schemeClr>
                </a:solidFill>
                <a:latin typeface="Trebuchet MS" pitchFamily="34" charset="0"/>
              </a:rPr>
              <a:t>Consolidating PF data for all budget levels through </a:t>
            </a:r>
            <a:r>
              <a:rPr lang="en-US" sz="1600" b="1" dirty="0" err="1" smtClean="0">
                <a:solidFill>
                  <a:schemeClr val="bg1">
                    <a:lumMod val="75000"/>
                  </a:schemeClr>
                </a:solidFill>
                <a:latin typeface="Trebuchet MS" pitchFamily="34" charset="0"/>
              </a:rPr>
              <a:t>FMIS</a:t>
            </a:r>
            <a:endParaRPr lang="en-US" sz="1600" b="1" dirty="0" smtClean="0">
              <a:solidFill>
                <a:schemeClr val="bg1">
                  <a:lumMod val="75000"/>
                </a:schemeClr>
              </a:solidFill>
              <a:latin typeface="Trebuchet MS" pitchFamily="34" charset="0"/>
            </a:endParaRPr>
          </a:p>
          <a:p>
            <a:pPr marL="798513" lvl="1" indent="-341313">
              <a:lnSpc>
                <a:spcPct val="150000"/>
              </a:lnSpc>
              <a:buFont typeface="Wingdings" pitchFamily="2" charset="2"/>
              <a:buChar char="Ø"/>
              <a:tabLst>
                <a:tab pos="1790700" algn="l"/>
              </a:tabLst>
            </a:pPr>
            <a:r>
              <a:rPr lang="en-US" sz="1600" b="1" dirty="0" err="1" smtClean="0">
                <a:solidFill>
                  <a:schemeClr val="bg1">
                    <a:lumMod val="75000"/>
                  </a:schemeClr>
                </a:solidFill>
                <a:latin typeface="Trebuchet MS" pitchFamily="34" charset="0"/>
              </a:rPr>
              <a:t>FMIS</a:t>
            </a:r>
            <a:r>
              <a:rPr lang="en-US" sz="1600" b="1" dirty="0" smtClean="0">
                <a:solidFill>
                  <a:schemeClr val="bg1">
                    <a:lumMod val="75000"/>
                  </a:schemeClr>
                </a:solidFill>
                <a:latin typeface="Trebuchet MS" pitchFamily="34" charset="0"/>
              </a:rPr>
              <a:t> </a:t>
            </a:r>
            <a:r>
              <a:rPr lang="en-US" sz="1600" b="1" dirty="0" err="1" smtClean="0">
                <a:solidFill>
                  <a:schemeClr val="bg1">
                    <a:lumMod val="75000"/>
                  </a:schemeClr>
                </a:solidFill>
                <a:latin typeface="Trebuchet MS" pitchFamily="34" charset="0"/>
              </a:rPr>
              <a:t>ICT</a:t>
            </a:r>
            <a:r>
              <a:rPr lang="en-US" sz="1600" b="1" dirty="0" smtClean="0">
                <a:solidFill>
                  <a:schemeClr val="bg1">
                    <a:lumMod val="75000"/>
                  </a:schemeClr>
                </a:solidFill>
                <a:latin typeface="Trebuchet MS" pitchFamily="34" charset="0"/>
              </a:rPr>
              <a:t> trends</a:t>
            </a:r>
          </a:p>
          <a:p>
            <a:pPr marL="798513" lvl="1" indent="-341313">
              <a:lnSpc>
                <a:spcPct val="150000"/>
              </a:lnSpc>
              <a:buFont typeface="Wingdings" pitchFamily="2" charset="2"/>
              <a:buChar char="Ø"/>
              <a:tabLst>
                <a:tab pos="1790700" algn="l"/>
              </a:tabLst>
            </a:pPr>
            <a:r>
              <a:rPr lang="en-US" sz="1600" b="1" dirty="0" smtClean="0">
                <a:solidFill>
                  <a:schemeClr val="bg1">
                    <a:lumMod val="75000"/>
                  </a:schemeClr>
                </a:solidFill>
                <a:latin typeface="Trebuchet MS" pitchFamily="34" charset="0"/>
              </a:rPr>
              <a:t>Expansion of </a:t>
            </a:r>
            <a:r>
              <a:rPr lang="en-US" sz="1600" b="1" dirty="0" err="1" smtClean="0">
                <a:solidFill>
                  <a:schemeClr val="bg1">
                    <a:lumMod val="75000"/>
                  </a:schemeClr>
                </a:solidFill>
                <a:latin typeface="Trebuchet MS" pitchFamily="34" charset="0"/>
              </a:rPr>
              <a:t>FMIS</a:t>
            </a:r>
            <a:r>
              <a:rPr lang="en-US" sz="1600" b="1" dirty="0" smtClean="0">
                <a:solidFill>
                  <a:schemeClr val="bg1">
                    <a:lumMod val="75000"/>
                  </a:schemeClr>
                </a:solidFill>
                <a:latin typeface="Trebuchet MS" pitchFamily="34" charset="0"/>
              </a:rPr>
              <a:t> capabilities for spending units (web portals)</a:t>
            </a:r>
          </a:p>
          <a:p>
            <a:pPr marL="798513" lvl="1" indent="-341313">
              <a:lnSpc>
                <a:spcPct val="150000"/>
              </a:lnSpc>
              <a:buFont typeface="Wingdings" pitchFamily="2" charset="2"/>
              <a:buChar char="Ø"/>
              <a:tabLst>
                <a:tab pos="1790700" algn="l"/>
              </a:tabLst>
            </a:pPr>
            <a:r>
              <a:rPr lang="en-US" sz="1600" b="1" dirty="0" smtClean="0">
                <a:solidFill>
                  <a:schemeClr val="bg1">
                    <a:lumMod val="75000"/>
                  </a:schemeClr>
                </a:solidFill>
                <a:latin typeface="Trebuchet MS" pitchFamily="34" charset="0"/>
              </a:rPr>
              <a:t>Improving transparency: disclosure of information on the web</a:t>
            </a:r>
          </a:p>
          <a:p>
            <a:pPr marL="341313" indent="-341313">
              <a:lnSpc>
                <a:spcPct val="150000"/>
              </a:lnSpc>
              <a:buFontTx/>
              <a:buChar char="•"/>
              <a:tabLst>
                <a:tab pos="1790700" algn="l"/>
              </a:tabLst>
            </a:pPr>
            <a:r>
              <a:rPr lang="en-US" sz="2000" b="1" dirty="0" err="1" smtClean="0">
                <a:solidFill>
                  <a:schemeClr val="bg1">
                    <a:lumMod val="75000"/>
                  </a:schemeClr>
                </a:solidFill>
                <a:latin typeface="Trebuchet MS" pitchFamily="34" charset="0"/>
              </a:rPr>
              <a:t>FMIS</a:t>
            </a:r>
            <a:r>
              <a:rPr lang="en-US" sz="2000" b="1" dirty="0" smtClean="0">
                <a:solidFill>
                  <a:schemeClr val="bg1">
                    <a:lumMod val="75000"/>
                  </a:schemeClr>
                </a:solidFill>
                <a:latin typeface="Trebuchet MS" pitchFamily="34" charset="0"/>
              </a:rPr>
              <a:t> in APEC Economies</a:t>
            </a:r>
          </a:p>
          <a:p>
            <a:pPr marL="341313" indent="-341313">
              <a:lnSpc>
                <a:spcPct val="150000"/>
              </a:lnSpc>
              <a:buFontTx/>
              <a:buChar char="•"/>
              <a:tabLst>
                <a:tab pos="1790700" algn="l"/>
              </a:tabLst>
            </a:pPr>
            <a:r>
              <a:rPr lang="en-US" sz="2000" b="1" dirty="0" err="1" smtClean="0">
                <a:solidFill>
                  <a:srgbClr val="0000FF"/>
                </a:solidFill>
                <a:latin typeface="Trebuchet MS" pitchFamily="34" charset="0"/>
              </a:rPr>
              <a:t>FMIS</a:t>
            </a:r>
            <a:r>
              <a:rPr lang="en-US" sz="2000" b="1" dirty="0" smtClean="0">
                <a:solidFill>
                  <a:srgbClr val="0000FF"/>
                </a:solidFill>
                <a:latin typeface="Trebuchet MS" pitchFamily="34" charset="0"/>
              </a:rPr>
              <a:t> Community of Practice</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FMIS header.jpg"/>
          <p:cNvPicPr>
            <a:picLocks noChangeAspect="1"/>
          </p:cNvPicPr>
          <p:nvPr/>
        </p:nvPicPr>
        <p:blipFill>
          <a:blip r:embed="rId2" cstate="print"/>
          <a:stretch>
            <a:fillRect/>
          </a:stretch>
        </p:blipFill>
        <p:spPr>
          <a:xfrm>
            <a:off x="86425" y="95675"/>
            <a:ext cx="622079" cy="486000"/>
          </a:xfrm>
          <a:prstGeom prst="rect">
            <a:avLst/>
          </a:prstGeom>
        </p:spPr>
      </p:pic>
      <p:sp>
        <p:nvSpPr>
          <p:cNvPr id="9" name="Text Box 3"/>
          <p:cNvSpPr txBox="1">
            <a:spLocks noChangeArrowheads="1"/>
          </p:cNvSpPr>
          <p:nvPr/>
        </p:nvSpPr>
        <p:spPr bwMode="auto">
          <a:xfrm>
            <a:off x="720000" y="117475"/>
            <a:ext cx="8280000" cy="450000"/>
          </a:xfrm>
          <a:prstGeom prst="rect">
            <a:avLst/>
          </a:prstGeom>
          <a:gradFill rotWithShape="1">
            <a:gsLst>
              <a:gs pos="0">
                <a:srgbClr val="00009C"/>
              </a:gs>
              <a:gs pos="100000">
                <a:schemeClr val="bg1"/>
              </a:gs>
            </a:gsLst>
            <a:lin ang="0" scaled="1"/>
          </a:gradFill>
          <a:ln w="9525">
            <a:noFill/>
            <a:miter lim="800000"/>
            <a:headEnd/>
            <a:tailEnd/>
          </a:ln>
          <a:effectLst/>
        </p:spPr>
        <p:txBody>
          <a:bodyPr lIns="0" rIns="0" anchor="ctr"/>
          <a:lstStyle/>
          <a:p>
            <a:pPr algn="l"/>
            <a:r>
              <a:rPr lang="en-US" sz="2000" b="1" dirty="0">
                <a:solidFill>
                  <a:srgbClr val="FFFF00"/>
                </a:solidFill>
                <a:latin typeface="Trebuchet MS" pitchFamily="34" charset="0"/>
              </a:rPr>
              <a:t>  </a:t>
            </a:r>
            <a:r>
              <a:rPr lang="tr-TR" sz="2000" b="1" dirty="0">
                <a:solidFill>
                  <a:srgbClr val="FFFF00"/>
                </a:solidFill>
                <a:latin typeface="Trebuchet MS" pitchFamily="34" charset="0"/>
              </a:rPr>
              <a:t> </a:t>
            </a:r>
            <a:r>
              <a:rPr lang="en-US" sz="2000" b="1" dirty="0" err="1" smtClean="0">
                <a:solidFill>
                  <a:srgbClr val="FFFF00"/>
                </a:solidFill>
                <a:latin typeface="Trebuchet MS" pitchFamily="34" charset="0"/>
              </a:rPr>
              <a:t>FMIS</a:t>
            </a:r>
            <a:r>
              <a:rPr lang="en-US" sz="2000" b="1" dirty="0" smtClean="0">
                <a:solidFill>
                  <a:srgbClr val="FFFF00"/>
                </a:solidFill>
                <a:latin typeface="Trebuchet MS" pitchFamily="34" charset="0"/>
              </a:rPr>
              <a:t> </a:t>
            </a:r>
            <a:r>
              <a:rPr lang="en-US" sz="2000" b="1" dirty="0" err="1" smtClean="0">
                <a:solidFill>
                  <a:srgbClr val="FFFF00"/>
                </a:solidFill>
                <a:latin typeface="Trebuchet MS" pitchFamily="34" charset="0"/>
              </a:rPr>
              <a:t>CoP</a:t>
            </a:r>
            <a:r>
              <a:rPr lang="en-US" sz="2000" b="1" dirty="0" smtClean="0">
                <a:solidFill>
                  <a:srgbClr val="FFFF00"/>
                </a:solidFill>
                <a:latin typeface="Trebuchet MS" pitchFamily="34" charset="0"/>
              </a:rPr>
              <a:t> Web Site</a:t>
            </a:r>
            <a:endParaRPr lang="en-US" sz="2000" b="1" dirty="0">
              <a:solidFill>
                <a:srgbClr val="FFFF00"/>
              </a:solidFill>
              <a:latin typeface="Trebuchet MS" pitchFamily="34" charset="0"/>
            </a:endParaRPr>
          </a:p>
        </p:txBody>
      </p:sp>
      <p:sp>
        <p:nvSpPr>
          <p:cNvPr id="13" name="Rectangle 4"/>
          <p:cNvSpPr>
            <a:spLocks noChangeArrowheads="1"/>
          </p:cNvSpPr>
          <p:nvPr/>
        </p:nvSpPr>
        <p:spPr bwMode="auto">
          <a:xfrm>
            <a:off x="5685704" y="197800"/>
            <a:ext cx="3240000" cy="288000"/>
          </a:xfrm>
          <a:prstGeom prst="rect">
            <a:avLst/>
          </a:prstGeom>
          <a:solidFill>
            <a:schemeClr val="bg1"/>
          </a:solidFill>
          <a:ln w="6350">
            <a:solidFill>
              <a:srgbClr val="0000FF"/>
            </a:solidFill>
            <a:miter lim="800000"/>
            <a:headEnd/>
            <a:tailEnd/>
          </a:ln>
        </p:spPr>
        <p:txBody>
          <a:bodyPr wrap="square" anchor="ctr">
            <a:spAutoFit/>
          </a:bodyPr>
          <a:lstStyle/>
          <a:p>
            <a:pPr algn="ctr">
              <a:spcAft>
                <a:spcPct val="50000"/>
              </a:spcAft>
            </a:pPr>
            <a:r>
              <a:rPr lang="en-US" sz="1400" b="1" dirty="0" smtClean="0">
                <a:solidFill>
                  <a:srgbClr val="0000FF"/>
                </a:solidFill>
                <a:latin typeface="Trebuchet MS" pitchFamily="34" charset="0"/>
              </a:rPr>
              <a:t>https://eTeam.worldbank.org/FMIS  </a:t>
            </a:r>
          </a:p>
        </p:txBody>
      </p:sp>
      <p:pic>
        <p:nvPicPr>
          <p:cNvPr id="14" name="Picture 13" descr="FMIS CoP Feb2012.jpg"/>
          <p:cNvPicPr>
            <a:picLocks noChangeAspect="1"/>
          </p:cNvPicPr>
          <p:nvPr/>
        </p:nvPicPr>
        <p:blipFill>
          <a:blip r:embed="rId3"/>
          <a:stretch>
            <a:fillRect/>
          </a:stretch>
        </p:blipFill>
        <p:spPr>
          <a:xfrm>
            <a:off x="237502" y="736204"/>
            <a:ext cx="8684609" cy="5611273"/>
          </a:xfrm>
          <a:prstGeom prst="rect">
            <a:avLst/>
          </a:prstGeom>
        </p:spPr>
      </p:pic>
      <p:sp>
        <p:nvSpPr>
          <p:cNvPr id="15" name="Date Placeholder 7"/>
          <p:cNvSpPr>
            <a:spLocks noGrp="1"/>
          </p:cNvSpPr>
          <p:nvPr>
            <p:ph type="dt" sz="half" idx="10"/>
          </p:nvPr>
        </p:nvSpPr>
        <p:spPr>
          <a:xfrm>
            <a:off x="457200" y="6453360"/>
            <a:ext cx="2133600" cy="216000"/>
          </a:xfrm>
        </p:spPr>
        <p:txBody>
          <a:bodyPr/>
          <a:lstStyle/>
          <a:p>
            <a:r>
              <a:rPr lang="en-US" sz="1100" smtClean="0">
                <a:solidFill>
                  <a:srgbClr val="3333FF"/>
                </a:solidFill>
              </a:rPr>
              <a:t>March 2012</a:t>
            </a:r>
            <a:endParaRPr lang="en-US" sz="1100" dirty="0">
              <a:solidFill>
                <a:srgbClr val="3333FF"/>
              </a:solidFill>
            </a:endParaRPr>
          </a:p>
        </p:txBody>
      </p:sp>
      <p:sp>
        <p:nvSpPr>
          <p:cNvPr id="16" name="Slide Number Placeholder 8"/>
          <p:cNvSpPr>
            <a:spLocks noGrp="1"/>
          </p:cNvSpPr>
          <p:nvPr>
            <p:ph type="sldNum" sz="quarter" idx="12"/>
          </p:nvPr>
        </p:nvSpPr>
        <p:spPr>
          <a:xfrm>
            <a:off x="6553200" y="6453360"/>
            <a:ext cx="2133600" cy="216000"/>
          </a:xfrm>
        </p:spPr>
        <p:txBody>
          <a:bodyPr/>
          <a:lstStyle/>
          <a:p>
            <a:fld id="{9A1FF0DD-E9F7-431E-8070-FEA08546CC76}" type="slidenum">
              <a:rPr lang="en-US" sz="1100" smtClean="0">
                <a:solidFill>
                  <a:srgbClr val="3333FF"/>
                </a:solidFill>
              </a:rPr>
              <a:pPr/>
              <a:t>24</a:t>
            </a:fld>
            <a:endParaRPr lang="en-US" sz="1100" dirty="0">
              <a:solidFill>
                <a:srgbClr val="3333FF"/>
              </a:solidFill>
            </a:endParaRPr>
          </a:p>
        </p:txBody>
      </p:sp>
      <p:sp>
        <p:nvSpPr>
          <p:cNvPr id="17" name="Footer Placeholder 9"/>
          <p:cNvSpPr>
            <a:spLocks noGrp="1"/>
          </p:cNvSpPr>
          <p:nvPr>
            <p:ph type="ftr" sz="quarter" idx="11"/>
          </p:nvPr>
        </p:nvSpPr>
        <p:spPr>
          <a:xfrm>
            <a:off x="3124200" y="6453360"/>
            <a:ext cx="2895600" cy="216000"/>
          </a:xfrm>
        </p:spPr>
        <p:txBody>
          <a:bodyPr/>
          <a:lstStyle/>
          <a:p>
            <a:r>
              <a:rPr lang="en-US" sz="1100" smtClean="0">
                <a:solidFill>
                  <a:srgbClr val="3333FF"/>
                </a:solidFill>
              </a:rPr>
              <a:t>Trends in FMIS Development</a:t>
            </a:r>
            <a:endParaRPr lang="en-US" sz="1100" dirty="0">
              <a:solidFill>
                <a:srgbClr val="3333FF"/>
              </a:solidFill>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FMIS header.jpg"/>
          <p:cNvPicPr>
            <a:picLocks noChangeAspect="1"/>
          </p:cNvPicPr>
          <p:nvPr/>
        </p:nvPicPr>
        <p:blipFill>
          <a:blip r:embed="rId2" cstate="print"/>
          <a:stretch>
            <a:fillRect/>
          </a:stretch>
        </p:blipFill>
        <p:spPr>
          <a:xfrm>
            <a:off x="86425" y="95675"/>
            <a:ext cx="622079" cy="486000"/>
          </a:xfrm>
          <a:prstGeom prst="rect">
            <a:avLst/>
          </a:prstGeom>
        </p:spPr>
      </p:pic>
      <p:sp>
        <p:nvSpPr>
          <p:cNvPr id="9" name="Text Box 3"/>
          <p:cNvSpPr txBox="1">
            <a:spLocks noChangeArrowheads="1"/>
          </p:cNvSpPr>
          <p:nvPr/>
        </p:nvSpPr>
        <p:spPr bwMode="auto">
          <a:xfrm>
            <a:off x="720000" y="117475"/>
            <a:ext cx="8280000" cy="450000"/>
          </a:xfrm>
          <a:prstGeom prst="rect">
            <a:avLst/>
          </a:prstGeom>
          <a:gradFill rotWithShape="1">
            <a:gsLst>
              <a:gs pos="0">
                <a:srgbClr val="00009C"/>
              </a:gs>
              <a:gs pos="100000">
                <a:schemeClr val="bg1"/>
              </a:gs>
            </a:gsLst>
            <a:lin ang="0" scaled="1"/>
          </a:gradFill>
          <a:ln w="9525">
            <a:noFill/>
            <a:miter lim="800000"/>
            <a:headEnd/>
            <a:tailEnd/>
          </a:ln>
          <a:effectLst/>
        </p:spPr>
        <p:txBody>
          <a:bodyPr lIns="0" rIns="0" anchor="ctr"/>
          <a:lstStyle/>
          <a:p>
            <a:pPr algn="l"/>
            <a:r>
              <a:rPr lang="en-US" sz="2000" b="1" dirty="0">
                <a:solidFill>
                  <a:srgbClr val="FFFF00"/>
                </a:solidFill>
                <a:latin typeface="Trebuchet MS" pitchFamily="34" charset="0"/>
              </a:rPr>
              <a:t>  </a:t>
            </a:r>
            <a:r>
              <a:rPr lang="tr-TR" sz="2000" b="1" dirty="0">
                <a:solidFill>
                  <a:srgbClr val="FFFF00"/>
                </a:solidFill>
                <a:latin typeface="Trebuchet MS" pitchFamily="34" charset="0"/>
              </a:rPr>
              <a:t> </a:t>
            </a:r>
            <a:r>
              <a:rPr lang="en-US" sz="2000" b="1" dirty="0" smtClean="0">
                <a:solidFill>
                  <a:srgbClr val="FFFF00"/>
                </a:solidFill>
                <a:latin typeface="Trebuchet MS" pitchFamily="34" charset="0"/>
              </a:rPr>
              <a:t>What is </a:t>
            </a:r>
            <a:r>
              <a:rPr lang="en-US" sz="2000" b="1" dirty="0" err="1" smtClean="0">
                <a:solidFill>
                  <a:srgbClr val="FFFF00"/>
                </a:solidFill>
                <a:latin typeface="Trebuchet MS" pitchFamily="34" charset="0"/>
              </a:rPr>
              <a:t>FMIS</a:t>
            </a:r>
            <a:r>
              <a:rPr lang="en-US" sz="2000" b="1" dirty="0" smtClean="0">
                <a:solidFill>
                  <a:srgbClr val="FFFF00"/>
                </a:solidFill>
                <a:latin typeface="Trebuchet MS" pitchFamily="34" charset="0"/>
              </a:rPr>
              <a:t> </a:t>
            </a:r>
            <a:r>
              <a:rPr lang="en-US" sz="2000" b="1" dirty="0" err="1" smtClean="0">
                <a:solidFill>
                  <a:srgbClr val="FFFF00"/>
                </a:solidFill>
                <a:latin typeface="Trebuchet MS" pitchFamily="34" charset="0"/>
              </a:rPr>
              <a:t>CoP</a:t>
            </a:r>
            <a:r>
              <a:rPr lang="en-US" sz="2000" b="1" dirty="0" smtClean="0">
                <a:solidFill>
                  <a:srgbClr val="FFFF00"/>
                </a:solidFill>
                <a:latin typeface="Trebuchet MS" pitchFamily="34" charset="0"/>
              </a:rPr>
              <a:t>?</a:t>
            </a:r>
            <a:endParaRPr lang="en-US" sz="2000" b="1" dirty="0">
              <a:solidFill>
                <a:srgbClr val="FFFF00"/>
              </a:solidFill>
              <a:latin typeface="Trebuchet MS" pitchFamily="34" charset="0"/>
            </a:endParaRPr>
          </a:p>
        </p:txBody>
      </p:sp>
      <p:sp>
        <p:nvSpPr>
          <p:cNvPr id="12" name="Date Placeholder 7"/>
          <p:cNvSpPr>
            <a:spLocks noGrp="1"/>
          </p:cNvSpPr>
          <p:nvPr>
            <p:ph type="dt" sz="half" idx="10"/>
          </p:nvPr>
        </p:nvSpPr>
        <p:spPr>
          <a:xfrm>
            <a:off x="457200" y="6453360"/>
            <a:ext cx="2133600" cy="216000"/>
          </a:xfrm>
        </p:spPr>
        <p:txBody>
          <a:bodyPr/>
          <a:lstStyle/>
          <a:p>
            <a:r>
              <a:rPr lang="en-US" sz="1100" smtClean="0">
                <a:solidFill>
                  <a:srgbClr val="3333FF"/>
                </a:solidFill>
              </a:rPr>
              <a:t>March 2012</a:t>
            </a:r>
            <a:endParaRPr lang="en-US" sz="1100" dirty="0">
              <a:solidFill>
                <a:srgbClr val="3333FF"/>
              </a:solidFill>
            </a:endParaRPr>
          </a:p>
        </p:txBody>
      </p:sp>
      <p:sp>
        <p:nvSpPr>
          <p:cNvPr id="14" name="Slide Number Placeholder 8"/>
          <p:cNvSpPr>
            <a:spLocks noGrp="1"/>
          </p:cNvSpPr>
          <p:nvPr>
            <p:ph type="sldNum" sz="quarter" idx="12"/>
          </p:nvPr>
        </p:nvSpPr>
        <p:spPr>
          <a:xfrm>
            <a:off x="6553200" y="6453360"/>
            <a:ext cx="2133600" cy="216000"/>
          </a:xfrm>
        </p:spPr>
        <p:txBody>
          <a:bodyPr/>
          <a:lstStyle/>
          <a:p>
            <a:fld id="{9A1FF0DD-E9F7-431E-8070-FEA08546CC76}" type="slidenum">
              <a:rPr lang="en-US" sz="1100" smtClean="0">
                <a:solidFill>
                  <a:srgbClr val="3333FF"/>
                </a:solidFill>
              </a:rPr>
              <a:pPr/>
              <a:t>25</a:t>
            </a:fld>
            <a:endParaRPr lang="en-US" sz="1100" dirty="0">
              <a:solidFill>
                <a:srgbClr val="3333FF"/>
              </a:solidFill>
            </a:endParaRPr>
          </a:p>
        </p:txBody>
      </p:sp>
      <p:sp>
        <p:nvSpPr>
          <p:cNvPr id="15" name="Footer Placeholder 9"/>
          <p:cNvSpPr>
            <a:spLocks noGrp="1"/>
          </p:cNvSpPr>
          <p:nvPr>
            <p:ph type="ftr" sz="quarter" idx="11"/>
          </p:nvPr>
        </p:nvSpPr>
        <p:spPr>
          <a:xfrm>
            <a:off x="3124200" y="6453360"/>
            <a:ext cx="2895600" cy="216000"/>
          </a:xfrm>
        </p:spPr>
        <p:txBody>
          <a:bodyPr/>
          <a:lstStyle/>
          <a:p>
            <a:r>
              <a:rPr lang="en-US" sz="1100" smtClean="0">
                <a:solidFill>
                  <a:srgbClr val="3333FF"/>
                </a:solidFill>
              </a:rPr>
              <a:t>Trends in FMIS Development</a:t>
            </a:r>
            <a:endParaRPr lang="en-US" sz="1100" dirty="0">
              <a:solidFill>
                <a:srgbClr val="3333FF"/>
              </a:solidFill>
            </a:endParaRPr>
          </a:p>
        </p:txBody>
      </p:sp>
      <p:sp>
        <p:nvSpPr>
          <p:cNvPr id="16" name="Rectangle 4"/>
          <p:cNvSpPr>
            <a:spLocks noChangeArrowheads="1"/>
          </p:cNvSpPr>
          <p:nvPr/>
        </p:nvSpPr>
        <p:spPr bwMode="auto">
          <a:xfrm>
            <a:off x="240403" y="804002"/>
            <a:ext cx="8640000" cy="5493812"/>
          </a:xfrm>
          <a:prstGeom prst="rect">
            <a:avLst/>
          </a:prstGeom>
          <a:noFill/>
          <a:ln w="9525">
            <a:noFill/>
            <a:miter lim="800000"/>
            <a:headEnd/>
            <a:tailEnd/>
          </a:ln>
        </p:spPr>
        <p:txBody>
          <a:bodyPr wrap="square" anchor="ctr">
            <a:spAutoFit/>
          </a:bodyPr>
          <a:lstStyle/>
          <a:p>
            <a:pPr algn="ctr">
              <a:spcAft>
                <a:spcPct val="50000"/>
              </a:spcAft>
            </a:pPr>
            <a:r>
              <a:rPr lang="en-US" sz="2400" b="1" dirty="0" smtClean="0">
                <a:solidFill>
                  <a:srgbClr val="C00000"/>
                </a:solidFill>
                <a:effectLst>
                  <a:glow rad="101600">
                    <a:schemeClr val="accent1">
                      <a:lumMod val="20000"/>
                      <a:lumOff val="80000"/>
                      <a:alpha val="60000"/>
                    </a:schemeClr>
                  </a:glow>
                </a:effectLst>
                <a:latin typeface="Trebuchet MS" pitchFamily="34" charset="0"/>
              </a:rPr>
              <a:t>FMIS Community of Practice</a:t>
            </a:r>
            <a:endParaRPr lang="en-US" sz="2400" dirty="0">
              <a:solidFill>
                <a:srgbClr val="C00000"/>
              </a:solidFill>
              <a:effectLst>
                <a:glow rad="101600">
                  <a:schemeClr val="accent1">
                    <a:lumMod val="20000"/>
                    <a:lumOff val="80000"/>
                    <a:alpha val="60000"/>
                  </a:schemeClr>
                </a:glow>
              </a:effectLst>
              <a:latin typeface="Trebuchet MS" pitchFamily="34" charset="0"/>
            </a:endParaRPr>
          </a:p>
          <a:p>
            <a:pPr marL="360363" lvl="1" indent="-360363">
              <a:lnSpc>
                <a:spcPct val="150000"/>
              </a:lnSpc>
              <a:spcAft>
                <a:spcPct val="50000"/>
              </a:spcAft>
              <a:buSzPct val="80000"/>
              <a:buFont typeface="Wingdings 3" pitchFamily="18" charset="2"/>
              <a:buChar char="u"/>
            </a:pPr>
            <a:r>
              <a:rPr lang="en-US" b="1" dirty="0" smtClean="0">
                <a:solidFill>
                  <a:srgbClr val="0000FF"/>
                </a:solidFill>
                <a:latin typeface="Trebuchet MS" pitchFamily="34" charset="0"/>
              </a:rPr>
              <a:t>Es</a:t>
            </a:r>
            <a:r>
              <a:rPr lang="en-US" dirty="0" smtClean="0">
                <a:solidFill>
                  <a:srgbClr val="0000FF"/>
                </a:solidFill>
                <a:latin typeface="Trebuchet MS" pitchFamily="34" charset="0"/>
              </a:rPr>
              <a:t>tablished in Sep 2010, as </a:t>
            </a:r>
            <a:r>
              <a:rPr lang="en-US" b="1" dirty="0" smtClean="0">
                <a:solidFill>
                  <a:srgbClr val="FF0000"/>
                </a:solidFill>
                <a:latin typeface="Trebuchet MS" pitchFamily="34" charset="0"/>
              </a:rPr>
              <a:t>a platform for exchanging information, good practices and experiences</a:t>
            </a:r>
            <a:r>
              <a:rPr lang="en-US" dirty="0" smtClean="0">
                <a:solidFill>
                  <a:srgbClr val="0000FF"/>
                </a:solidFill>
                <a:latin typeface="Trebuchet MS" pitchFamily="34" charset="0"/>
              </a:rPr>
              <a:t> gained in the design &amp; implementation of </a:t>
            </a:r>
            <a:r>
              <a:rPr lang="en-US" dirty="0" err="1" smtClean="0">
                <a:solidFill>
                  <a:srgbClr val="0000FF"/>
                </a:solidFill>
                <a:latin typeface="Trebuchet MS" pitchFamily="34" charset="0"/>
              </a:rPr>
              <a:t>FMIS</a:t>
            </a:r>
            <a:r>
              <a:rPr lang="en-US" dirty="0" smtClean="0">
                <a:solidFill>
                  <a:srgbClr val="0000FF"/>
                </a:solidFill>
                <a:latin typeface="Trebuchet MS" pitchFamily="34" charset="0"/>
              </a:rPr>
              <a:t> solutions, mainly with the client countries, project teams and development partners. </a:t>
            </a:r>
          </a:p>
          <a:p>
            <a:pPr marL="360363" lvl="1" indent="-360363">
              <a:lnSpc>
                <a:spcPct val="150000"/>
              </a:lnSpc>
              <a:spcAft>
                <a:spcPct val="50000"/>
              </a:spcAft>
              <a:buSzPct val="80000"/>
              <a:buFont typeface="Wingdings 3" pitchFamily="18" charset="2"/>
              <a:buChar char="u"/>
            </a:pPr>
            <a:r>
              <a:rPr lang="en-US" b="1" dirty="0" err="1" smtClean="0">
                <a:solidFill>
                  <a:srgbClr val="0000FF"/>
                </a:solidFill>
                <a:latin typeface="Trebuchet MS" pitchFamily="34" charset="0"/>
              </a:rPr>
              <a:t>FMIS</a:t>
            </a:r>
            <a:r>
              <a:rPr lang="en-US" b="1" dirty="0" smtClean="0">
                <a:solidFill>
                  <a:srgbClr val="0000FF"/>
                </a:solidFill>
                <a:latin typeface="Trebuchet MS" pitchFamily="34" charset="0"/>
              </a:rPr>
              <a:t> </a:t>
            </a:r>
            <a:r>
              <a:rPr lang="en-US" b="1" dirty="0" err="1" smtClean="0">
                <a:solidFill>
                  <a:srgbClr val="0000FF"/>
                </a:solidFill>
                <a:latin typeface="Trebuchet MS" pitchFamily="34" charset="0"/>
              </a:rPr>
              <a:t>CoP</a:t>
            </a:r>
            <a:r>
              <a:rPr lang="en-US" b="1" dirty="0" smtClean="0">
                <a:solidFill>
                  <a:srgbClr val="0000FF"/>
                </a:solidFill>
                <a:latin typeface="Trebuchet MS" pitchFamily="34" charset="0"/>
              </a:rPr>
              <a:t> </a:t>
            </a:r>
            <a:r>
              <a:rPr lang="en-US" dirty="0" smtClean="0">
                <a:solidFill>
                  <a:srgbClr val="0000FF"/>
                </a:solidFill>
                <a:latin typeface="Trebuchet MS" pitchFamily="34" charset="0"/>
              </a:rPr>
              <a:t>is also focused on the development and dissemination of leading edge </a:t>
            </a:r>
            <a:r>
              <a:rPr lang="en-US" b="1" dirty="0" smtClean="0">
                <a:solidFill>
                  <a:srgbClr val="FF0000"/>
                </a:solidFill>
                <a:latin typeface="Trebuchet MS" pitchFamily="34" charset="0"/>
              </a:rPr>
              <a:t>knowledge products</a:t>
            </a:r>
            <a:r>
              <a:rPr lang="en-US" dirty="0" smtClean="0">
                <a:solidFill>
                  <a:srgbClr val="0000FF"/>
                </a:solidFill>
                <a:latin typeface="Trebuchet MS" pitchFamily="34" charset="0"/>
              </a:rPr>
              <a:t>, as well as the creation of a </a:t>
            </a:r>
            <a:r>
              <a:rPr lang="en-US" b="1" dirty="0" smtClean="0">
                <a:solidFill>
                  <a:srgbClr val="FF0000"/>
                </a:solidFill>
                <a:latin typeface="Trebuchet MS" pitchFamily="34" charset="0"/>
              </a:rPr>
              <a:t>discussion platform </a:t>
            </a:r>
            <a:r>
              <a:rPr lang="en-US" dirty="0" smtClean="0">
                <a:solidFill>
                  <a:srgbClr val="0000FF"/>
                </a:solidFill>
                <a:latin typeface="Trebuchet MS" pitchFamily="34" charset="0"/>
              </a:rPr>
              <a:t>to assist in improving the quality and performance of ongoing </a:t>
            </a:r>
            <a:r>
              <a:rPr lang="en-US" dirty="0" err="1" smtClean="0">
                <a:solidFill>
                  <a:srgbClr val="0000FF"/>
                </a:solidFill>
                <a:latin typeface="Trebuchet MS" pitchFamily="34" charset="0"/>
              </a:rPr>
              <a:t>FMIS</a:t>
            </a:r>
            <a:r>
              <a:rPr lang="en-US" dirty="0" smtClean="0">
                <a:solidFill>
                  <a:srgbClr val="0000FF"/>
                </a:solidFill>
                <a:latin typeface="Trebuchet MS" pitchFamily="34" charset="0"/>
              </a:rPr>
              <a:t> activities.</a:t>
            </a:r>
          </a:p>
          <a:p>
            <a:pPr marL="360363" lvl="1" indent="-360363">
              <a:lnSpc>
                <a:spcPct val="150000"/>
              </a:lnSpc>
              <a:spcAft>
                <a:spcPct val="50000"/>
              </a:spcAft>
              <a:buSzPct val="80000"/>
              <a:buFont typeface="Wingdings 3" pitchFamily="18" charset="2"/>
              <a:buChar char="u"/>
            </a:pPr>
            <a:r>
              <a:rPr lang="en-US" sz="1800" b="1" dirty="0" err="1" smtClean="0">
                <a:solidFill>
                  <a:srgbClr val="0000FF"/>
                </a:solidFill>
                <a:latin typeface="Trebuchet MS" pitchFamily="34" charset="0"/>
              </a:rPr>
              <a:t>FMIS</a:t>
            </a:r>
            <a:r>
              <a:rPr lang="en-US" sz="1800" b="1" dirty="0" smtClean="0">
                <a:solidFill>
                  <a:srgbClr val="0000FF"/>
                </a:solidFill>
                <a:latin typeface="Trebuchet MS" pitchFamily="34" charset="0"/>
              </a:rPr>
              <a:t> </a:t>
            </a:r>
            <a:r>
              <a:rPr lang="en-US" sz="1800" b="1" dirty="0" err="1" smtClean="0">
                <a:solidFill>
                  <a:srgbClr val="0000FF"/>
                </a:solidFill>
                <a:latin typeface="Trebuchet MS" pitchFamily="34" charset="0"/>
              </a:rPr>
              <a:t>CoP</a:t>
            </a:r>
            <a:r>
              <a:rPr lang="en-US" sz="1800" b="1" dirty="0" smtClean="0">
                <a:solidFill>
                  <a:srgbClr val="0000FF"/>
                </a:solidFill>
                <a:latin typeface="Trebuchet MS" pitchFamily="34" charset="0"/>
              </a:rPr>
              <a:t> </a:t>
            </a:r>
            <a:r>
              <a:rPr lang="en-US" sz="1800" dirty="0" smtClean="0">
                <a:solidFill>
                  <a:srgbClr val="0000FF"/>
                </a:solidFill>
                <a:latin typeface="Trebuchet MS" pitchFamily="34" charset="0"/>
              </a:rPr>
              <a:t>m</a:t>
            </a:r>
            <a:r>
              <a:rPr lang="en-US" dirty="0" smtClean="0">
                <a:solidFill>
                  <a:srgbClr val="0000FF"/>
                </a:solidFill>
                <a:latin typeface="Trebuchet MS" pitchFamily="34" charset="0"/>
              </a:rPr>
              <a:t>embership is open to all specialists and officials from interested countries and development partners, who wish to communicate and collaborate for the improvement of Public Financial Management (</a:t>
            </a:r>
            <a:r>
              <a:rPr lang="en-US" dirty="0" err="1" smtClean="0">
                <a:solidFill>
                  <a:srgbClr val="0000FF"/>
                </a:solidFill>
                <a:latin typeface="Trebuchet MS" pitchFamily="34" charset="0"/>
              </a:rPr>
              <a:t>PFM</a:t>
            </a:r>
            <a:r>
              <a:rPr lang="en-US" dirty="0" smtClean="0">
                <a:solidFill>
                  <a:srgbClr val="0000FF"/>
                </a:solidFill>
                <a:latin typeface="Trebuchet MS" pitchFamily="34" charset="0"/>
              </a:rPr>
              <a:t>) practices through </a:t>
            </a:r>
            <a:r>
              <a:rPr lang="en-US" dirty="0" err="1" smtClean="0">
                <a:solidFill>
                  <a:srgbClr val="0000FF"/>
                </a:solidFill>
                <a:latin typeface="Trebuchet MS" pitchFamily="34" charset="0"/>
              </a:rPr>
              <a:t>FMIS</a:t>
            </a:r>
            <a:r>
              <a:rPr lang="en-US" dirty="0" smtClean="0">
                <a:solidFill>
                  <a:srgbClr val="0000FF"/>
                </a:solidFill>
                <a:latin typeface="Trebuchet MS" pitchFamily="34" charset="0"/>
              </a:rPr>
              <a:t> solutions.</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FMIS header.jpg"/>
          <p:cNvPicPr>
            <a:picLocks noChangeAspect="1"/>
          </p:cNvPicPr>
          <p:nvPr/>
        </p:nvPicPr>
        <p:blipFill>
          <a:blip r:embed="rId2" cstate="print"/>
          <a:stretch>
            <a:fillRect/>
          </a:stretch>
        </p:blipFill>
        <p:spPr>
          <a:xfrm>
            <a:off x="86425" y="95675"/>
            <a:ext cx="622079" cy="486000"/>
          </a:xfrm>
          <a:prstGeom prst="rect">
            <a:avLst/>
          </a:prstGeom>
        </p:spPr>
      </p:pic>
      <p:sp>
        <p:nvSpPr>
          <p:cNvPr id="9" name="Text Box 3"/>
          <p:cNvSpPr txBox="1">
            <a:spLocks noChangeArrowheads="1"/>
          </p:cNvSpPr>
          <p:nvPr/>
        </p:nvSpPr>
        <p:spPr bwMode="auto">
          <a:xfrm>
            <a:off x="720000" y="117475"/>
            <a:ext cx="8280000" cy="450000"/>
          </a:xfrm>
          <a:prstGeom prst="rect">
            <a:avLst/>
          </a:prstGeom>
          <a:gradFill rotWithShape="1">
            <a:gsLst>
              <a:gs pos="0">
                <a:srgbClr val="00009C"/>
              </a:gs>
              <a:gs pos="100000">
                <a:schemeClr val="bg1"/>
              </a:gs>
            </a:gsLst>
            <a:lin ang="0" scaled="1"/>
          </a:gradFill>
          <a:ln w="9525">
            <a:noFill/>
            <a:miter lim="800000"/>
            <a:headEnd/>
            <a:tailEnd/>
          </a:ln>
          <a:effectLst/>
        </p:spPr>
        <p:txBody>
          <a:bodyPr lIns="0" rIns="0" anchor="ctr"/>
          <a:lstStyle/>
          <a:p>
            <a:pPr algn="l"/>
            <a:r>
              <a:rPr lang="en-US" sz="2000" b="1" dirty="0">
                <a:solidFill>
                  <a:srgbClr val="FFFF00"/>
                </a:solidFill>
                <a:latin typeface="Trebuchet MS" pitchFamily="34" charset="0"/>
              </a:rPr>
              <a:t>  </a:t>
            </a:r>
            <a:r>
              <a:rPr lang="tr-TR" sz="2000" b="1" dirty="0">
                <a:solidFill>
                  <a:srgbClr val="FFFF00"/>
                </a:solidFill>
                <a:latin typeface="Trebuchet MS" pitchFamily="34" charset="0"/>
              </a:rPr>
              <a:t> </a:t>
            </a:r>
            <a:r>
              <a:rPr lang="en-US" sz="2000" b="1" dirty="0" smtClean="0">
                <a:solidFill>
                  <a:srgbClr val="FFFF00"/>
                </a:solidFill>
                <a:latin typeface="Trebuchet MS" pitchFamily="34" charset="0"/>
              </a:rPr>
              <a:t>Knowledge Products</a:t>
            </a:r>
            <a:endParaRPr lang="en-US" sz="2000" b="1" dirty="0">
              <a:solidFill>
                <a:srgbClr val="FFFF00"/>
              </a:solidFill>
              <a:latin typeface="Trebuchet MS" pitchFamily="34" charset="0"/>
            </a:endParaRPr>
          </a:p>
        </p:txBody>
      </p:sp>
      <p:sp>
        <p:nvSpPr>
          <p:cNvPr id="12" name="Date Placeholder 7"/>
          <p:cNvSpPr>
            <a:spLocks noGrp="1"/>
          </p:cNvSpPr>
          <p:nvPr>
            <p:ph type="dt" sz="half" idx="10"/>
          </p:nvPr>
        </p:nvSpPr>
        <p:spPr>
          <a:xfrm>
            <a:off x="457200" y="6453360"/>
            <a:ext cx="2133600" cy="216000"/>
          </a:xfrm>
        </p:spPr>
        <p:txBody>
          <a:bodyPr/>
          <a:lstStyle/>
          <a:p>
            <a:r>
              <a:rPr lang="en-US" sz="1100" smtClean="0">
                <a:solidFill>
                  <a:srgbClr val="3333FF"/>
                </a:solidFill>
              </a:rPr>
              <a:t>March 2012</a:t>
            </a:r>
            <a:endParaRPr lang="en-US" sz="1100" dirty="0">
              <a:solidFill>
                <a:srgbClr val="3333FF"/>
              </a:solidFill>
            </a:endParaRPr>
          </a:p>
        </p:txBody>
      </p:sp>
      <p:sp>
        <p:nvSpPr>
          <p:cNvPr id="14" name="Slide Number Placeholder 8"/>
          <p:cNvSpPr>
            <a:spLocks noGrp="1"/>
          </p:cNvSpPr>
          <p:nvPr>
            <p:ph type="sldNum" sz="quarter" idx="12"/>
          </p:nvPr>
        </p:nvSpPr>
        <p:spPr>
          <a:xfrm>
            <a:off x="6553200" y="6453360"/>
            <a:ext cx="2133600" cy="216000"/>
          </a:xfrm>
        </p:spPr>
        <p:txBody>
          <a:bodyPr/>
          <a:lstStyle/>
          <a:p>
            <a:fld id="{9A1FF0DD-E9F7-431E-8070-FEA08546CC76}" type="slidenum">
              <a:rPr lang="en-US" sz="1100" smtClean="0">
                <a:solidFill>
                  <a:srgbClr val="3333FF"/>
                </a:solidFill>
              </a:rPr>
              <a:pPr/>
              <a:t>26</a:t>
            </a:fld>
            <a:endParaRPr lang="en-US" sz="1100" dirty="0">
              <a:solidFill>
                <a:srgbClr val="3333FF"/>
              </a:solidFill>
            </a:endParaRPr>
          </a:p>
        </p:txBody>
      </p:sp>
      <p:sp>
        <p:nvSpPr>
          <p:cNvPr id="15" name="Footer Placeholder 9"/>
          <p:cNvSpPr>
            <a:spLocks noGrp="1"/>
          </p:cNvSpPr>
          <p:nvPr>
            <p:ph type="ftr" sz="quarter" idx="11"/>
          </p:nvPr>
        </p:nvSpPr>
        <p:spPr>
          <a:xfrm>
            <a:off x="3124200" y="6453360"/>
            <a:ext cx="2895600" cy="216000"/>
          </a:xfrm>
        </p:spPr>
        <p:txBody>
          <a:bodyPr/>
          <a:lstStyle/>
          <a:p>
            <a:r>
              <a:rPr lang="en-US" sz="1100" smtClean="0">
                <a:solidFill>
                  <a:srgbClr val="3333FF"/>
                </a:solidFill>
              </a:rPr>
              <a:t>Trends in FMIS Development</a:t>
            </a:r>
            <a:endParaRPr lang="en-US" sz="1100" dirty="0">
              <a:solidFill>
                <a:srgbClr val="3333FF"/>
              </a:solidFill>
            </a:endParaRPr>
          </a:p>
        </p:txBody>
      </p:sp>
      <p:sp>
        <p:nvSpPr>
          <p:cNvPr id="7" name="Rectangle 4"/>
          <p:cNvSpPr>
            <a:spLocks noChangeArrowheads="1"/>
          </p:cNvSpPr>
          <p:nvPr/>
        </p:nvSpPr>
        <p:spPr bwMode="auto">
          <a:xfrm>
            <a:off x="302468" y="789695"/>
            <a:ext cx="8522557" cy="5447645"/>
          </a:xfrm>
          <a:prstGeom prst="rect">
            <a:avLst/>
          </a:prstGeom>
          <a:noFill/>
          <a:ln w="9525">
            <a:noFill/>
            <a:miter lim="800000"/>
            <a:headEnd/>
            <a:tailEnd/>
          </a:ln>
        </p:spPr>
        <p:txBody>
          <a:bodyPr wrap="square" anchor="ctr">
            <a:spAutoFit/>
          </a:bodyPr>
          <a:lstStyle/>
          <a:p>
            <a:pPr algn="ctr">
              <a:spcAft>
                <a:spcPct val="50000"/>
              </a:spcAft>
            </a:pPr>
            <a:r>
              <a:rPr lang="en-US" sz="2400" b="1" dirty="0" smtClean="0">
                <a:solidFill>
                  <a:srgbClr val="C00000"/>
                </a:solidFill>
                <a:effectLst>
                  <a:glow rad="101600">
                    <a:schemeClr val="accent1">
                      <a:lumMod val="20000"/>
                      <a:lumOff val="80000"/>
                      <a:alpha val="60000"/>
                    </a:schemeClr>
                  </a:glow>
                </a:effectLst>
                <a:latin typeface="Trebuchet MS" pitchFamily="34" charset="0"/>
              </a:rPr>
              <a:t>FMIS CoP – Knowledge Products</a:t>
            </a:r>
            <a:endParaRPr lang="en-US" sz="2400" dirty="0">
              <a:solidFill>
                <a:srgbClr val="C00000"/>
              </a:solidFill>
              <a:effectLst>
                <a:glow rad="101600">
                  <a:schemeClr val="accent1">
                    <a:lumMod val="20000"/>
                    <a:lumOff val="80000"/>
                    <a:alpha val="60000"/>
                  </a:schemeClr>
                </a:glow>
              </a:effectLst>
              <a:latin typeface="Trebuchet MS" pitchFamily="34" charset="0"/>
            </a:endParaRPr>
          </a:p>
          <a:p>
            <a:pPr marL="360363" lvl="1" indent="-360363">
              <a:lnSpc>
                <a:spcPct val="150000"/>
              </a:lnSpc>
              <a:spcAft>
                <a:spcPts val="600"/>
              </a:spcAft>
              <a:buSzPct val="80000"/>
              <a:buFont typeface="Wingdings 3" pitchFamily="18" charset="2"/>
              <a:buChar char="u"/>
            </a:pPr>
            <a:r>
              <a:rPr lang="en-US" b="1" dirty="0" smtClean="0">
                <a:solidFill>
                  <a:srgbClr val="C00000"/>
                </a:solidFill>
                <a:latin typeface="Trebuchet MS" pitchFamily="34" charset="0"/>
              </a:rPr>
              <a:t>FMIS Database </a:t>
            </a:r>
            <a:r>
              <a:rPr lang="en-US" dirty="0" smtClean="0">
                <a:solidFill>
                  <a:srgbClr val="0000FF"/>
                </a:solidFill>
                <a:latin typeface="Trebuchet MS" pitchFamily="34" charset="0"/>
              </a:rPr>
              <a:t>contains a rich set of operational data and performance ratings for the benefit of task teams, as well as the client countries involved in Treasury/</a:t>
            </a:r>
            <a:r>
              <a:rPr lang="en-US" dirty="0" err="1" smtClean="0">
                <a:solidFill>
                  <a:srgbClr val="0000FF"/>
                </a:solidFill>
                <a:latin typeface="Trebuchet MS" pitchFamily="34" charset="0"/>
              </a:rPr>
              <a:t>FMIS</a:t>
            </a:r>
            <a:r>
              <a:rPr lang="en-US" dirty="0" smtClean="0">
                <a:solidFill>
                  <a:srgbClr val="0000FF"/>
                </a:solidFill>
                <a:latin typeface="Trebuchet MS" pitchFamily="34" charset="0"/>
              </a:rPr>
              <a:t> projects (98 projects from 54 countries as of Jan 2012).</a:t>
            </a:r>
          </a:p>
          <a:p>
            <a:pPr marL="360363" lvl="1" indent="-360363">
              <a:lnSpc>
                <a:spcPct val="150000"/>
              </a:lnSpc>
              <a:buSzPct val="80000"/>
              <a:buFont typeface="Wingdings 3" pitchFamily="18" charset="2"/>
              <a:buChar char="u"/>
            </a:pPr>
            <a:r>
              <a:rPr lang="en-US" b="1" dirty="0" err="1" smtClean="0">
                <a:solidFill>
                  <a:srgbClr val="C00000"/>
                </a:solidFill>
                <a:latin typeface="Trebuchet MS" pitchFamily="34" charset="0"/>
              </a:rPr>
              <a:t>FMIS</a:t>
            </a:r>
            <a:r>
              <a:rPr lang="en-US" b="1" dirty="0" smtClean="0">
                <a:solidFill>
                  <a:srgbClr val="C00000"/>
                </a:solidFill>
                <a:latin typeface="Trebuchet MS" pitchFamily="34" charset="0"/>
              </a:rPr>
              <a:t> Study </a:t>
            </a:r>
            <a:r>
              <a:rPr lang="en-US" b="1" dirty="0" smtClean="0">
                <a:solidFill>
                  <a:srgbClr val="0000FF"/>
                </a:solidFill>
                <a:latin typeface="Trebuchet MS" pitchFamily="34" charset="0"/>
              </a:rPr>
              <a:t>(1984-2010) </a:t>
            </a:r>
            <a:r>
              <a:rPr lang="en-US" dirty="0" smtClean="0">
                <a:solidFill>
                  <a:srgbClr val="0000FF"/>
                </a:solidFill>
                <a:latin typeface="Trebuchet MS" pitchFamily="34" charset="0"/>
              </a:rPr>
              <a:t>presents the World Bank’s experience with FMIS to share the achievements and challenges observed, and provide guidance for improving the performance of future projects. The findings of this report are primarily based on a comprehensive database of 55 completed + 32 active Treasury/FMIS projects in 51 countries (as of Aug 2010).</a:t>
            </a:r>
          </a:p>
          <a:p>
            <a:pPr marL="360363" lvl="1" indent="-360363">
              <a:lnSpc>
                <a:spcPct val="150000"/>
              </a:lnSpc>
              <a:spcAft>
                <a:spcPts val="600"/>
              </a:spcAft>
              <a:buSzPct val="80000"/>
            </a:pPr>
            <a:r>
              <a:rPr lang="en-US" dirty="0" smtClean="0">
                <a:solidFill>
                  <a:srgbClr val="0000FF"/>
                </a:solidFill>
                <a:latin typeface="Trebuchet MS" pitchFamily="34" charset="0"/>
              </a:rPr>
              <a:t>	Available in nine languages: </a:t>
            </a:r>
            <a:r>
              <a:rPr lang="en-US" dirty="0" smtClean="0">
                <a:solidFill>
                  <a:srgbClr val="C00000"/>
                </a:solidFill>
                <a:latin typeface="Trebuchet MS" pitchFamily="34" charset="0"/>
              </a:rPr>
              <a:t>eng  </a:t>
            </a:r>
            <a:r>
              <a:rPr lang="en-US" dirty="0" err="1" smtClean="0">
                <a:solidFill>
                  <a:srgbClr val="C00000"/>
                </a:solidFill>
                <a:latin typeface="Trebuchet MS" pitchFamily="34" charset="0"/>
              </a:rPr>
              <a:t>rus</a:t>
            </a:r>
            <a:r>
              <a:rPr lang="en-US" dirty="0" smtClean="0">
                <a:solidFill>
                  <a:srgbClr val="C00000"/>
                </a:solidFill>
                <a:latin typeface="Trebuchet MS" pitchFamily="34" charset="0"/>
              </a:rPr>
              <a:t>  </a:t>
            </a:r>
            <a:r>
              <a:rPr lang="en-US" dirty="0" err="1" smtClean="0">
                <a:solidFill>
                  <a:srgbClr val="C00000"/>
                </a:solidFill>
                <a:latin typeface="Trebuchet MS" pitchFamily="34" charset="0"/>
              </a:rPr>
              <a:t>fre</a:t>
            </a:r>
            <a:r>
              <a:rPr lang="en-US" dirty="0" smtClean="0">
                <a:solidFill>
                  <a:srgbClr val="C00000"/>
                </a:solidFill>
                <a:latin typeface="Trebuchet MS" pitchFamily="34" charset="0"/>
              </a:rPr>
              <a:t>  spa  </a:t>
            </a:r>
            <a:r>
              <a:rPr lang="en-US" dirty="0" err="1" smtClean="0">
                <a:solidFill>
                  <a:srgbClr val="C00000"/>
                </a:solidFill>
                <a:latin typeface="Trebuchet MS" pitchFamily="34" charset="0"/>
              </a:rPr>
              <a:t>por</a:t>
            </a:r>
            <a:r>
              <a:rPr lang="en-US" dirty="0" smtClean="0">
                <a:solidFill>
                  <a:srgbClr val="C00000"/>
                </a:solidFill>
                <a:latin typeface="Trebuchet MS" pitchFamily="34" charset="0"/>
              </a:rPr>
              <a:t>  </a:t>
            </a:r>
            <a:r>
              <a:rPr lang="en-US" dirty="0" err="1" smtClean="0">
                <a:solidFill>
                  <a:srgbClr val="C00000"/>
                </a:solidFill>
                <a:latin typeface="Trebuchet MS" pitchFamily="34" charset="0"/>
              </a:rPr>
              <a:t>ara</a:t>
            </a:r>
            <a:r>
              <a:rPr lang="en-US" dirty="0" smtClean="0">
                <a:solidFill>
                  <a:srgbClr val="C00000"/>
                </a:solidFill>
                <a:latin typeface="Trebuchet MS" pitchFamily="34" charset="0"/>
              </a:rPr>
              <a:t>  chi  </a:t>
            </a:r>
            <a:r>
              <a:rPr lang="en-US" dirty="0" err="1" smtClean="0">
                <a:solidFill>
                  <a:srgbClr val="C00000"/>
                </a:solidFill>
                <a:latin typeface="Trebuchet MS" pitchFamily="34" charset="0"/>
              </a:rPr>
              <a:t>tur</a:t>
            </a:r>
            <a:r>
              <a:rPr lang="en-US" dirty="0" smtClean="0">
                <a:solidFill>
                  <a:srgbClr val="C00000"/>
                </a:solidFill>
                <a:latin typeface="Trebuchet MS" pitchFamily="34" charset="0"/>
              </a:rPr>
              <a:t>  vie</a:t>
            </a:r>
          </a:p>
          <a:p>
            <a:pPr marL="360363" lvl="1" indent="-360363">
              <a:lnSpc>
                <a:spcPct val="150000"/>
              </a:lnSpc>
              <a:spcAft>
                <a:spcPts val="600"/>
              </a:spcAft>
              <a:buSzPct val="80000"/>
              <a:buFont typeface="Wingdings 3" pitchFamily="18" charset="2"/>
              <a:buChar char="u"/>
            </a:pPr>
            <a:r>
              <a:rPr lang="en-US" b="1" dirty="0" smtClean="0">
                <a:solidFill>
                  <a:srgbClr val="C00000"/>
                </a:solidFill>
                <a:latin typeface="Trebuchet MS" pitchFamily="34" charset="0"/>
              </a:rPr>
              <a:t>FMIS Data </a:t>
            </a:r>
            <a:r>
              <a:rPr lang="en-US" b="1" dirty="0" err="1" smtClean="0">
                <a:solidFill>
                  <a:srgbClr val="C00000"/>
                </a:solidFill>
                <a:latin typeface="Trebuchet MS" pitchFamily="34" charset="0"/>
              </a:rPr>
              <a:t>Mapper</a:t>
            </a:r>
            <a:r>
              <a:rPr lang="en-US" b="1" dirty="0" smtClean="0">
                <a:solidFill>
                  <a:srgbClr val="C00000"/>
                </a:solidFill>
                <a:latin typeface="Trebuchet MS" pitchFamily="34" charset="0"/>
              </a:rPr>
              <a:t> </a:t>
            </a:r>
            <a:r>
              <a:rPr lang="en-US" dirty="0" smtClean="0">
                <a:solidFill>
                  <a:srgbClr val="0000FF"/>
                </a:solidFill>
                <a:latin typeface="Trebuchet MS" pitchFamily="34" charset="0"/>
              </a:rPr>
              <a:t>is available on Google Maps to present the key FMIS project information through an interactive customized map of the world. </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FMIS header.jpg"/>
          <p:cNvPicPr>
            <a:picLocks noChangeAspect="1"/>
          </p:cNvPicPr>
          <p:nvPr/>
        </p:nvPicPr>
        <p:blipFill>
          <a:blip r:embed="rId2" cstate="print"/>
          <a:stretch>
            <a:fillRect/>
          </a:stretch>
        </p:blipFill>
        <p:spPr>
          <a:xfrm>
            <a:off x="86425" y="95675"/>
            <a:ext cx="622079" cy="486000"/>
          </a:xfrm>
          <a:prstGeom prst="rect">
            <a:avLst/>
          </a:prstGeom>
        </p:spPr>
      </p:pic>
      <p:sp>
        <p:nvSpPr>
          <p:cNvPr id="9" name="Text Box 3"/>
          <p:cNvSpPr txBox="1">
            <a:spLocks noChangeArrowheads="1"/>
          </p:cNvSpPr>
          <p:nvPr/>
        </p:nvSpPr>
        <p:spPr bwMode="auto">
          <a:xfrm>
            <a:off x="720000" y="117475"/>
            <a:ext cx="8280000" cy="450000"/>
          </a:xfrm>
          <a:prstGeom prst="rect">
            <a:avLst/>
          </a:prstGeom>
          <a:gradFill rotWithShape="1">
            <a:gsLst>
              <a:gs pos="0">
                <a:srgbClr val="00009C"/>
              </a:gs>
              <a:gs pos="100000">
                <a:schemeClr val="bg1"/>
              </a:gs>
            </a:gsLst>
            <a:lin ang="0" scaled="1"/>
          </a:gradFill>
          <a:ln w="9525">
            <a:noFill/>
            <a:miter lim="800000"/>
            <a:headEnd/>
            <a:tailEnd/>
          </a:ln>
          <a:effectLst/>
        </p:spPr>
        <p:txBody>
          <a:bodyPr lIns="0" rIns="0" anchor="ctr"/>
          <a:lstStyle/>
          <a:p>
            <a:pPr algn="l"/>
            <a:r>
              <a:rPr lang="en-US" sz="2000" b="1" dirty="0">
                <a:solidFill>
                  <a:srgbClr val="FFFF00"/>
                </a:solidFill>
                <a:latin typeface="Trebuchet MS" pitchFamily="34" charset="0"/>
              </a:rPr>
              <a:t>  </a:t>
            </a:r>
            <a:r>
              <a:rPr lang="tr-TR" sz="2000" b="1" dirty="0">
                <a:solidFill>
                  <a:srgbClr val="FFFF00"/>
                </a:solidFill>
                <a:latin typeface="Trebuchet MS" pitchFamily="34" charset="0"/>
              </a:rPr>
              <a:t> </a:t>
            </a:r>
            <a:r>
              <a:rPr lang="en-US" sz="2000" b="1" dirty="0" smtClean="0">
                <a:solidFill>
                  <a:srgbClr val="FFFF00"/>
                </a:solidFill>
                <a:latin typeface="Trebuchet MS" pitchFamily="34" charset="0"/>
              </a:rPr>
              <a:t>FMIS Data </a:t>
            </a:r>
            <a:r>
              <a:rPr lang="en-US" sz="2000" b="1" dirty="0" err="1" smtClean="0">
                <a:solidFill>
                  <a:srgbClr val="FFFF00"/>
                </a:solidFill>
                <a:latin typeface="Trebuchet MS" pitchFamily="34" charset="0"/>
              </a:rPr>
              <a:t>Mapper</a:t>
            </a:r>
            <a:endParaRPr lang="en-US" sz="2000" b="1" dirty="0">
              <a:solidFill>
                <a:srgbClr val="FFFF00"/>
              </a:solidFill>
              <a:latin typeface="Trebuchet MS" pitchFamily="34" charset="0"/>
            </a:endParaRPr>
          </a:p>
        </p:txBody>
      </p:sp>
      <p:sp>
        <p:nvSpPr>
          <p:cNvPr id="12" name="Rectangle 9"/>
          <p:cNvSpPr>
            <a:spLocks noChangeArrowheads="1"/>
          </p:cNvSpPr>
          <p:nvPr/>
        </p:nvSpPr>
        <p:spPr bwMode="auto">
          <a:xfrm>
            <a:off x="495301" y="788657"/>
            <a:ext cx="8143874" cy="461665"/>
          </a:xfrm>
          <a:prstGeom prst="rect">
            <a:avLst/>
          </a:prstGeom>
          <a:noFill/>
          <a:ln w="9525">
            <a:noFill/>
            <a:miter lim="800000"/>
            <a:headEnd/>
            <a:tailEnd/>
          </a:ln>
        </p:spPr>
        <p:txBody>
          <a:bodyPr wrap="square">
            <a:spAutoFit/>
          </a:bodyPr>
          <a:lstStyle/>
          <a:p>
            <a:pPr algn="ctr">
              <a:spcAft>
                <a:spcPct val="50000"/>
              </a:spcAft>
            </a:pPr>
            <a:r>
              <a:rPr lang="en-US" sz="2400" b="1" dirty="0" err="1" smtClean="0">
                <a:solidFill>
                  <a:srgbClr val="000099"/>
                </a:solidFill>
                <a:effectLst>
                  <a:glow rad="63500">
                    <a:schemeClr val="accent5">
                      <a:satMod val="175000"/>
                      <a:alpha val="40000"/>
                    </a:schemeClr>
                  </a:glow>
                </a:effectLst>
                <a:latin typeface="Trebuchet MS" pitchFamily="34" charset="0"/>
              </a:rPr>
              <a:t>FMIS</a:t>
            </a:r>
            <a:r>
              <a:rPr lang="en-US" sz="2400" b="1" dirty="0" smtClean="0">
                <a:solidFill>
                  <a:srgbClr val="000099"/>
                </a:solidFill>
                <a:effectLst>
                  <a:glow rad="63500">
                    <a:schemeClr val="accent5">
                      <a:satMod val="175000"/>
                      <a:alpha val="40000"/>
                    </a:schemeClr>
                  </a:glow>
                </a:effectLst>
                <a:latin typeface="Trebuchet MS" pitchFamily="34" charset="0"/>
              </a:rPr>
              <a:t> Data </a:t>
            </a:r>
            <a:r>
              <a:rPr lang="en-US" sz="2400" b="1" dirty="0" err="1" smtClean="0">
                <a:solidFill>
                  <a:srgbClr val="000099"/>
                </a:solidFill>
                <a:effectLst>
                  <a:glow rad="63500">
                    <a:schemeClr val="accent5">
                      <a:satMod val="175000"/>
                      <a:alpha val="40000"/>
                    </a:schemeClr>
                  </a:glow>
                </a:effectLst>
                <a:latin typeface="Trebuchet MS" pitchFamily="34" charset="0"/>
              </a:rPr>
              <a:t>Mapper</a:t>
            </a:r>
            <a:r>
              <a:rPr lang="en-US" sz="2400" b="1" dirty="0" smtClean="0">
                <a:solidFill>
                  <a:srgbClr val="000099"/>
                </a:solidFill>
                <a:effectLst>
                  <a:glow rad="63500">
                    <a:schemeClr val="accent5">
                      <a:satMod val="175000"/>
                      <a:alpha val="40000"/>
                    </a:schemeClr>
                  </a:glow>
                </a:effectLst>
                <a:latin typeface="Trebuchet MS" pitchFamily="34" charset="0"/>
              </a:rPr>
              <a:t> on Google Maps</a:t>
            </a:r>
            <a:endParaRPr lang="en-US" sz="2400" dirty="0">
              <a:solidFill>
                <a:srgbClr val="000099"/>
              </a:solidFill>
              <a:effectLst>
                <a:glow rad="63500">
                  <a:schemeClr val="accent5">
                    <a:satMod val="175000"/>
                    <a:alpha val="40000"/>
                  </a:schemeClr>
                </a:glow>
              </a:effectLst>
              <a:latin typeface="Trebuchet MS" pitchFamily="34" charset="0"/>
            </a:endParaRPr>
          </a:p>
        </p:txBody>
      </p:sp>
      <p:sp>
        <p:nvSpPr>
          <p:cNvPr id="13" name="Date Placeholder 7"/>
          <p:cNvSpPr>
            <a:spLocks noGrp="1"/>
          </p:cNvSpPr>
          <p:nvPr>
            <p:ph type="dt" sz="half" idx="10"/>
          </p:nvPr>
        </p:nvSpPr>
        <p:spPr>
          <a:xfrm>
            <a:off x="457200" y="6453360"/>
            <a:ext cx="2133600" cy="216000"/>
          </a:xfrm>
        </p:spPr>
        <p:txBody>
          <a:bodyPr/>
          <a:lstStyle/>
          <a:p>
            <a:r>
              <a:rPr lang="en-US" sz="1100" smtClean="0">
                <a:solidFill>
                  <a:srgbClr val="3333FF"/>
                </a:solidFill>
              </a:rPr>
              <a:t>March 2012</a:t>
            </a:r>
            <a:endParaRPr lang="en-US" sz="1100" dirty="0">
              <a:solidFill>
                <a:srgbClr val="3333FF"/>
              </a:solidFill>
            </a:endParaRPr>
          </a:p>
        </p:txBody>
      </p:sp>
      <p:sp>
        <p:nvSpPr>
          <p:cNvPr id="14" name="Slide Number Placeholder 8"/>
          <p:cNvSpPr>
            <a:spLocks noGrp="1"/>
          </p:cNvSpPr>
          <p:nvPr>
            <p:ph type="sldNum" sz="quarter" idx="12"/>
          </p:nvPr>
        </p:nvSpPr>
        <p:spPr>
          <a:xfrm>
            <a:off x="6553200" y="6453360"/>
            <a:ext cx="2133600" cy="216000"/>
          </a:xfrm>
        </p:spPr>
        <p:txBody>
          <a:bodyPr/>
          <a:lstStyle/>
          <a:p>
            <a:fld id="{9A1FF0DD-E9F7-431E-8070-FEA08546CC76}" type="slidenum">
              <a:rPr lang="en-US" sz="1100" smtClean="0">
                <a:solidFill>
                  <a:srgbClr val="3333FF"/>
                </a:solidFill>
              </a:rPr>
              <a:pPr/>
              <a:t>27</a:t>
            </a:fld>
            <a:endParaRPr lang="en-US" sz="1100" dirty="0">
              <a:solidFill>
                <a:srgbClr val="3333FF"/>
              </a:solidFill>
            </a:endParaRPr>
          </a:p>
        </p:txBody>
      </p:sp>
      <p:sp>
        <p:nvSpPr>
          <p:cNvPr id="15" name="Footer Placeholder 9"/>
          <p:cNvSpPr>
            <a:spLocks noGrp="1"/>
          </p:cNvSpPr>
          <p:nvPr>
            <p:ph type="ftr" sz="quarter" idx="11"/>
          </p:nvPr>
        </p:nvSpPr>
        <p:spPr>
          <a:xfrm>
            <a:off x="3124200" y="6453360"/>
            <a:ext cx="2895600" cy="216000"/>
          </a:xfrm>
        </p:spPr>
        <p:txBody>
          <a:bodyPr/>
          <a:lstStyle/>
          <a:p>
            <a:r>
              <a:rPr lang="en-US" sz="1100" smtClean="0">
                <a:solidFill>
                  <a:srgbClr val="3333FF"/>
                </a:solidFill>
              </a:rPr>
              <a:t>Trends in FMIS Development</a:t>
            </a:r>
            <a:endParaRPr lang="en-US" sz="1100" dirty="0">
              <a:solidFill>
                <a:srgbClr val="3333FF"/>
              </a:solidFill>
            </a:endParaRPr>
          </a:p>
        </p:txBody>
      </p:sp>
      <p:pic>
        <p:nvPicPr>
          <p:cNvPr id="10" name="Picture 9" descr="FMIS Data Mapper_2012.jpg"/>
          <p:cNvPicPr>
            <a:picLocks noChangeAspect="1"/>
          </p:cNvPicPr>
          <p:nvPr/>
        </p:nvPicPr>
        <p:blipFill>
          <a:blip r:embed="rId3"/>
          <a:stretch>
            <a:fillRect/>
          </a:stretch>
        </p:blipFill>
        <p:spPr>
          <a:xfrm>
            <a:off x="137535" y="1445146"/>
            <a:ext cx="8863965" cy="4652010"/>
          </a:xfrm>
          <a:prstGeom prst="rect">
            <a:avLst/>
          </a:prstGeom>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descr="FMIS Data Map_Link.jpg"/>
          <p:cNvPicPr>
            <a:picLocks noChangeAspect="1"/>
          </p:cNvPicPr>
          <p:nvPr/>
        </p:nvPicPr>
        <p:blipFill>
          <a:blip r:embed="rId2"/>
          <a:stretch>
            <a:fillRect/>
          </a:stretch>
        </p:blipFill>
        <p:spPr>
          <a:xfrm>
            <a:off x="302017" y="2084784"/>
            <a:ext cx="3058698" cy="3266655"/>
          </a:xfrm>
          <a:prstGeom prst="rect">
            <a:avLst/>
          </a:prstGeom>
        </p:spPr>
      </p:pic>
      <p:grpSp>
        <p:nvGrpSpPr>
          <p:cNvPr id="2" name="Group 15"/>
          <p:cNvGrpSpPr/>
          <p:nvPr/>
        </p:nvGrpSpPr>
        <p:grpSpPr>
          <a:xfrm>
            <a:off x="193229" y="2567104"/>
            <a:ext cx="3502471" cy="1095442"/>
            <a:chOff x="193229" y="2428875"/>
            <a:chExt cx="3502471" cy="1095442"/>
          </a:xfrm>
        </p:grpSpPr>
        <p:sp>
          <p:nvSpPr>
            <p:cNvPr id="10" name="Oval 9"/>
            <p:cNvSpPr/>
            <p:nvPr/>
          </p:nvSpPr>
          <p:spPr>
            <a:xfrm>
              <a:off x="193229" y="3290317"/>
              <a:ext cx="2124000" cy="23400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0"/>
            <p:cNvSpPr/>
            <p:nvPr/>
          </p:nvSpPr>
          <p:spPr>
            <a:xfrm>
              <a:off x="2314575" y="2438400"/>
              <a:ext cx="1381125" cy="1009650"/>
            </a:xfrm>
            <a:custGeom>
              <a:avLst/>
              <a:gdLst>
                <a:gd name="connsiteX0" fmla="*/ 0 w 2524125"/>
                <a:gd name="connsiteY0" fmla="*/ 971550 h 990600"/>
                <a:gd name="connsiteX1" fmla="*/ 1304925 w 2524125"/>
                <a:gd name="connsiteY1" fmla="*/ 828675 h 990600"/>
                <a:gd name="connsiteX2" fmla="*/ 2524125 w 2524125"/>
                <a:gd name="connsiteY2" fmla="*/ 0 h 990600"/>
                <a:gd name="connsiteX0" fmla="*/ 0 w 2524125"/>
                <a:gd name="connsiteY0" fmla="*/ 971550 h 990600"/>
                <a:gd name="connsiteX1" fmla="*/ 1304925 w 2524125"/>
                <a:gd name="connsiteY1" fmla="*/ 828675 h 990600"/>
                <a:gd name="connsiteX2" fmla="*/ 2524125 w 2524125"/>
                <a:gd name="connsiteY2" fmla="*/ 0 h 990600"/>
                <a:gd name="connsiteX0" fmla="*/ 0 w 2524125"/>
                <a:gd name="connsiteY0" fmla="*/ 971550 h 990600"/>
                <a:gd name="connsiteX1" fmla="*/ 1304925 w 2524125"/>
                <a:gd name="connsiteY1" fmla="*/ 828675 h 990600"/>
                <a:gd name="connsiteX2" fmla="*/ 2524125 w 2524125"/>
                <a:gd name="connsiteY2" fmla="*/ 0 h 990600"/>
                <a:gd name="connsiteX0" fmla="*/ 0 w 2524125"/>
                <a:gd name="connsiteY0" fmla="*/ 971550 h 990600"/>
                <a:gd name="connsiteX1" fmla="*/ 1304925 w 2524125"/>
                <a:gd name="connsiteY1" fmla="*/ 828675 h 990600"/>
                <a:gd name="connsiteX2" fmla="*/ 2524125 w 2524125"/>
                <a:gd name="connsiteY2" fmla="*/ 0 h 990600"/>
                <a:gd name="connsiteX0" fmla="*/ 0 w 2524125"/>
                <a:gd name="connsiteY0" fmla="*/ 971550 h 990600"/>
                <a:gd name="connsiteX1" fmla="*/ 1304925 w 2524125"/>
                <a:gd name="connsiteY1" fmla="*/ 828675 h 990600"/>
                <a:gd name="connsiteX2" fmla="*/ 2524125 w 2524125"/>
                <a:gd name="connsiteY2" fmla="*/ 0 h 990600"/>
                <a:gd name="connsiteX0" fmla="*/ 0 w 2524125"/>
                <a:gd name="connsiteY0" fmla="*/ 971550 h 990600"/>
                <a:gd name="connsiteX1" fmla="*/ 1078625 w 2524125"/>
                <a:gd name="connsiteY1" fmla="*/ 828675 h 990600"/>
                <a:gd name="connsiteX2" fmla="*/ 2524125 w 2524125"/>
                <a:gd name="connsiteY2" fmla="*/ 0 h 990600"/>
                <a:gd name="connsiteX0" fmla="*/ 0 w 2524125"/>
                <a:gd name="connsiteY0" fmla="*/ 971550 h 990600"/>
                <a:gd name="connsiteX1" fmla="*/ 1078625 w 2524125"/>
                <a:gd name="connsiteY1" fmla="*/ 828675 h 990600"/>
                <a:gd name="connsiteX2" fmla="*/ 1705960 w 2524125"/>
                <a:gd name="connsiteY2" fmla="*/ 514350 h 990600"/>
                <a:gd name="connsiteX3" fmla="*/ 2524125 w 2524125"/>
                <a:gd name="connsiteY3" fmla="*/ 0 h 990600"/>
                <a:gd name="connsiteX0" fmla="*/ 0 w 2524125"/>
                <a:gd name="connsiteY0" fmla="*/ 971550 h 990600"/>
                <a:gd name="connsiteX1" fmla="*/ 1078625 w 2524125"/>
                <a:gd name="connsiteY1" fmla="*/ 828675 h 990600"/>
                <a:gd name="connsiteX2" fmla="*/ 1705960 w 2524125"/>
                <a:gd name="connsiteY2" fmla="*/ 514350 h 990600"/>
                <a:gd name="connsiteX3" fmla="*/ 1705960 w 2524125"/>
                <a:gd name="connsiteY3" fmla="*/ 238125 h 990600"/>
                <a:gd name="connsiteX4" fmla="*/ 2524125 w 2524125"/>
                <a:gd name="connsiteY4" fmla="*/ 0 h 990600"/>
                <a:gd name="connsiteX0" fmla="*/ 0 w 2524125"/>
                <a:gd name="connsiteY0" fmla="*/ 971550 h 990600"/>
                <a:gd name="connsiteX1" fmla="*/ 1078625 w 2524125"/>
                <a:gd name="connsiteY1" fmla="*/ 828675 h 990600"/>
                <a:gd name="connsiteX2" fmla="*/ 1705960 w 2524125"/>
                <a:gd name="connsiteY2" fmla="*/ 238125 h 990600"/>
                <a:gd name="connsiteX3" fmla="*/ 2524125 w 2524125"/>
                <a:gd name="connsiteY3" fmla="*/ 0 h 990600"/>
                <a:gd name="connsiteX0" fmla="*/ 0 w 2524125"/>
                <a:gd name="connsiteY0" fmla="*/ 971550 h 990600"/>
                <a:gd name="connsiteX1" fmla="*/ 1078625 w 2524125"/>
                <a:gd name="connsiteY1" fmla="*/ 828675 h 990600"/>
                <a:gd name="connsiteX2" fmla="*/ 1705960 w 2524125"/>
                <a:gd name="connsiteY2" fmla="*/ 238125 h 990600"/>
                <a:gd name="connsiteX3" fmla="*/ 2524125 w 2524125"/>
                <a:gd name="connsiteY3" fmla="*/ 0 h 990600"/>
                <a:gd name="connsiteX0" fmla="*/ 0 w 2524125"/>
                <a:gd name="connsiteY0" fmla="*/ 971550 h 990600"/>
                <a:gd name="connsiteX1" fmla="*/ 1078625 w 2524125"/>
                <a:gd name="connsiteY1" fmla="*/ 828675 h 990600"/>
                <a:gd name="connsiteX2" fmla="*/ 1705960 w 2524125"/>
                <a:gd name="connsiteY2" fmla="*/ 238125 h 990600"/>
                <a:gd name="connsiteX3" fmla="*/ 2524125 w 2524125"/>
                <a:gd name="connsiteY3" fmla="*/ 0 h 990600"/>
                <a:gd name="connsiteX0" fmla="*/ 0 w 2524125"/>
                <a:gd name="connsiteY0" fmla="*/ 971550 h 1009650"/>
                <a:gd name="connsiteX1" fmla="*/ 1078625 w 2524125"/>
                <a:gd name="connsiteY1" fmla="*/ 828675 h 1009650"/>
                <a:gd name="connsiteX2" fmla="*/ 1705960 w 2524125"/>
                <a:gd name="connsiteY2" fmla="*/ 238125 h 1009650"/>
                <a:gd name="connsiteX3" fmla="*/ 2524125 w 2524125"/>
                <a:gd name="connsiteY3" fmla="*/ 0 h 1009650"/>
              </a:gdLst>
              <a:ahLst/>
              <a:cxnLst>
                <a:cxn ang="0">
                  <a:pos x="connsiteX0" y="connsiteY0"/>
                </a:cxn>
                <a:cxn ang="0">
                  <a:pos x="connsiteX1" y="connsiteY1"/>
                </a:cxn>
                <a:cxn ang="0">
                  <a:pos x="connsiteX2" y="connsiteY2"/>
                </a:cxn>
                <a:cxn ang="0">
                  <a:pos x="connsiteX3" y="connsiteY3"/>
                </a:cxn>
              </a:cxnLst>
              <a:rect l="l" t="t" r="r" b="b"/>
              <a:pathLst>
                <a:path w="2524125" h="1009650">
                  <a:moveTo>
                    <a:pt x="0" y="971550"/>
                  </a:moveTo>
                  <a:cubicBezTo>
                    <a:pt x="442119" y="981075"/>
                    <a:pt x="779793" y="1009650"/>
                    <a:pt x="1078625" y="828675"/>
                  </a:cubicBezTo>
                  <a:cubicBezTo>
                    <a:pt x="1345544" y="611188"/>
                    <a:pt x="1169111" y="481012"/>
                    <a:pt x="1705960" y="238125"/>
                  </a:cubicBezTo>
                  <a:lnTo>
                    <a:pt x="2524125" y="0"/>
                  </a:lnTo>
                </a:path>
              </a:pathLst>
            </a:custGeom>
            <a:ln w="28575">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 name="Freeform 11"/>
            <p:cNvSpPr/>
            <p:nvPr/>
          </p:nvSpPr>
          <p:spPr>
            <a:xfrm>
              <a:off x="3514725" y="2428875"/>
              <a:ext cx="180975" cy="161925"/>
            </a:xfrm>
            <a:custGeom>
              <a:avLst/>
              <a:gdLst>
                <a:gd name="connsiteX0" fmla="*/ 0 w 180975"/>
                <a:gd name="connsiteY0" fmla="*/ 0 h 161925"/>
                <a:gd name="connsiteX1" fmla="*/ 180975 w 180975"/>
                <a:gd name="connsiteY1" fmla="*/ 9525 h 161925"/>
                <a:gd name="connsiteX2" fmla="*/ 104775 w 180975"/>
                <a:gd name="connsiteY2" fmla="*/ 161925 h 161925"/>
              </a:gdLst>
              <a:ahLst/>
              <a:cxnLst>
                <a:cxn ang="0">
                  <a:pos x="connsiteX0" y="connsiteY0"/>
                </a:cxn>
                <a:cxn ang="0">
                  <a:pos x="connsiteX1" y="connsiteY1"/>
                </a:cxn>
                <a:cxn ang="0">
                  <a:pos x="connsiteX2" y="connsiteY2"/>
                </a:cxn>
              </a:cxnLst>
              <a:rect l="l" t="t" r="r" b="b"/>
              <a:pathLst>
                <a:path w="180975" h="161925">
                  <a:moveTo>
                    <a:pt x="0" y="0"/>
                  </a:moveTo>
                  <a:lnTo>
                    <a:pt x="180975" y="9525"/>
                  </a:lnTo>
                  <a:lnTo>
                    <a:pt x="104775" y="161925"/>
                  </a:lnTo>
                </a:path>
              </a:pathLst>
            </a:custGeom>
            <a:ln w="28575">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pic>
        <p:nvPicPr>
          <p:cNvPr id="14" name="Picture 13" descr="FMIS header.jpg"/>
          <p:cNvPicPr>
            <a:picLocks noChangeAspect="1"/>
          </p:cNvPicPr>
          <p:nvPr/>
        </p:nvPicPr>
        <p:blipFill>
          <a:blip r:embed="rId3" cstate="print"/>
          <a:stretch>
            <a:fillRect/>
          </a:stretch>
        </p:blipFill>
        <p:spPr>
          <a:xfrm>
            <a:off x="86425" y="95675"/>
            <a:ext cx="622079" cy="486000"/>
          </a:xfrm>
          <a:prstGeom prst="rect">
            <a:avLst/>
          </a:prstGeom>
        </p:spPr>
      </p:pic>
      <p:sp>
        <p:nvSpPr>
          <p:cNvPr id="15" name="Text Box 3"/>
          <p:cNvSpPr txBox="1">
            <a:spLocks noChangeArrowheads="1"/>
          </p:cNvSpPr>
          <p:nvPr/>
        </p:nvSpPr>
        <p:spPr bwMode="auto">
          <a:xfrm>
            <a:off x="720000" y="117475"/>
            <a:ext cx="8280000" cy="450000"/>
          </a:xfrm>
          <a:prstGeom prst="rect">
            <a:avLst/>
          </a:prstGeom>
          <a:gradFill rotWithShape="1">
            <a:gsLst>
              <a:gs pos="0">
                <a:srgbClr val="00009C"/>
              </a:gs>
              <a:gs pos="100000">
                <a:schemeClr val="bg1"/>
              </a:gs>
            </a:gsLst>
            <a:lin ang="0" scaled="1"/>
          </a:gradFill>
          <a:ln w="9525">
            <a:noFill/>
            <a:miter lim="800000"/>
            <a:headEnd/>
            <a:tailEnd/>
          </a:ln>
          <a:effectLst/>
        </p:spPr>
        <p:txBody>
          <a:bodyPr lIns="0" rIns="0" anchor="ctr"/>
          <a:lstStyle/>
          <a:p>
            <a:pPr algn="l"/>
            <a:r>
              <a:rPr lang="en-US" sz="2000" b="1" dirty="0">
                <a:solidFill>
                  <a:srgbClr val="FFFF00"/>
                </a:solidFill>
                <a:latin typeface="Trebuchet MS" pitchFamily="34" charset="0"/>
              </a:rPr>
              <a:t>  </a:t>
            </a:r>
            <a:r>
              <a:rPr lang="tr-TR" sz="2000" b="1" dirty="0">
                <a:solidFill>
                  <a:srgbClr val="FFFF00"/>
                </a:solidFill>
                <a:latin typeface="Trebuchet MS" pitchFamily="34" charset="0"/>
              </a:rPr>
              <a:t> </a:t>
            </a:r>
            <a:r>
              <a:rPr lang="en-US" sz="2000" b="1" dirty="0" smtClean="0">
                <a:solidFill>
                  <a:srgbClr val="FFFF00"/>
                </a:solidFill>
                <a:latin typeface="Trebuchet MS" pitchFamily="34" charset="0"/>
              </a:rPr>
              <a:t>FMIS Data </a:t>
            </a:r>
            <a:r>
              <a:rPr lang="en-US" sz="2000" b="1" dirty="0" err="1" smtClean="0">
                <a:solidFill>
                  <a:srgbClr val="FFFF00"/>
                </a:solidFill>
                <a:latin typeface="Trebuchet MS" pitchFamily="34" charset="0"/>
              </a:rPr>
              <a:t>Mapper</a:t>
            </a:r>
            <a:endParaRPr lang="en-US" sz="2000" b="1" dirty="0">
              <a:solidFill>
                <a:srgbClr val="FFFF00"/>
              </a:solidFill>
              <a:latin typeface="Trebuchet MS" pitchFamily="34" charset="0"/>
            </a:endParaRPr>
          </a:p>
        </p:txBody>
      </p:sp>
      <p:pic>
        <p:nvPicPr>
          <p:cNvPr id="13" name="Picture 12" descr="FMIS Data Map_Link_WB.jpg"/>
          <p:cNvPicPr>
            <a:picLocks noChangeAspect="1"/>
          </p:cNvPicPr>
          <p:nvPr/>
        </p:nvPicPr>
        <p:blipFill>
          <a:blip r:embed="rId4"/>
          <a:stretch>
            <a:fillRect/>
          </a:stretch>
        </p:blipFill>
        <p:spPr>
          <a:xfrm>
            <a:off x="3753486" y="641268"/>
            <a:ext cx="5141131" cy="6136189"/>
          </a:xfrm>
          <a:prstGeom prst="rect">
            <a:avLst/>
          </a:prstGeom>
        </p:spPr>
      </p:pic>
      <p:sp>
        <p:nvSpPr>
          <p:cNvPr id="16" name="Date Placeholder 15"/>
          <p:cNvSpPr>
            <a:spLocks noGrp="1"/>
          </p:cNvSpPr>
          <p:nvPr>
            <p:ph type="dt" sz="half" idx="10"/>
          </p:nvPr>
        </p:nvSpPr>
        <p:spPr/>
        <p:txBody>
          <a:bodyPr/>
          <a:lstStyle/>
          <a:p>
            <a:r>
              <a:rPr lang="en-US" smtClean="0"/>
              <a:t>March 2012</a:t>
            </a:r>
            <a:endParaRPr lang="en-US" dirty="0"/>
          </a:p>
        </p:txBody>
      </p:sp>
      <p:sp>
        <p:nvSpPr>
          <p:cNvPr id="17" name="Slide Number Placeholder 16"/>
          <p:cNvSpPr>
            <a:spLocks noGrp="1"/>
          </p:cNvSpPr>
          <p:nvPr>
            <p:ph type="sldNum" sz="quarter" idx="12"/>
          </p:nvPr>
        </p:nvSpPr>
        <p:spPr/>
        <p:txBody>
          <a:bodyPr/>
          <a:lstStyle/>
          <a:p>
            <a:fld id="{9A1FF0DD-E9F7-431E-8070-FEA08546CC76}" type="slidenum">
              <a:rPr lang="en-US" smtClean="0"/>
              <a:pPr/>
              <a:t>28</a:t>
            </a:fld>
            <a:endParaRPr lang="en-US" dirty="0"/>
          </a:p>
        </p:txBody>
      </p:sp>
      <p:sp>
        <p:nvSpPr>
          <p:cNvPr id="18" name="Footer Placeholder 17"/>
          <p:cNvSpPr>
            <a:spLocks noGrp="1"/>
          </p:cNvSpPr>
          <p:nvPr>
            <p:ph type="ftr" sz="quarter" idx="11"/>
          </p:nvPr>
        </p:nvSpPr>
        <p:spPr/>
        <p:txBody>
          <a:bodyPr/>
          <a:lstStyle/>
          <a:p>
            <a:r>
              <a:rPr lang="en-US" smtClean="0"/>
              <a:t>Trends in FMIS Development</a:t>
            </a: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6" name="Text Box 50"/>
          <p:cNvSpPr txBox="1">
            <a:spLocks noChangeArrowheads="1"/>
          </p:cNvSpPr>
          <p:nvPr/>
        </p:nvSpPr>
        <p:spPr bwMode="auto">
          <a:xfrm>
            <a:off x="720000" y="117475"/>
            <a:ext cx="8280000" cy="450000"/>
          </a:xfrm>
          <a:prstGeom prst="rect">
            <a:avLst/>
          </a:prstGeom>
          <a:gradFill rotWithShape="1">
            <a:gsLst>
              <a:gs pos="0">
                <a:srgbClr val="00009C"/>
              </a:gs>
              <a:gs pos="100000">
                <a:schemeClr val="bg1"/>
              </a:gs>
            </a:gsLst>
            <a:lin ang="0" scaled="1"/>
          </a:gradFill>
          <a:ln w="9525">
            <a:noFill/>
            <a:miter lim="800000"/>
            <a:headEnd/>
            <a:tailEnd/>
          </a:ln>
        </p:spPr>
        <p:txBody>
          <a:bodyPr lIns="0" rIns="0" anchor="ctr"/>
          <a:lstStyle/>
          <a:p>
            <a:r>
              <a:rPr lang="en-US" sz="2000" b="1" dirty="0">
                <a:solidFill>
                  <a:srgbClr val="FFFF00"/>
                </a:solidFill>
                <a:latin typeface="Trebuchet MS" pitchFamily="34" charset="0"/>
              </a:rPr>
              <a:t>  </a:t>
            </a:r>
            <a:r>
              <a:rPr lang="tr-TR" sz="2000" b="1" dirty="0">
                <a:solidFill>
                  <a:srgbClr val="FFFF00"/>
                </a:solidFill>
                <a:latin typeface="Trebuchet MS" pitchFamily="34" charset="0"/>
              </a:rPr>
              <a:t> </a:t>
            </a:r>
            <a:r>
              <a:rPr lang="en-US" sz="2000" b="1" dirty="0" smtClean="0">
                <a:solidFill>
                  <a:srgbClr val="FFFF00"/>
                </a:solidFill>
                <a:latin typeface="Trebuchet MS" pitchFamily="34" charset="0"/>
              </a:rPr>
              <a:t>What is </a:t>
            </a:r>
            <a:r>
              <a:rPr lang="en-US" sz="2000" b="1" dirty="0" err="1" smtClean="0">
                <a:solidFill>
                  <a:srgbClr val="FFFF00"/>
                </a:solidFill>
                <a:latin typeface="Trebuchet MS" pitchFamily="34" charset="0"/>
              </a:rPr>
              <a:t>FMIS</a:t>
            </a:r>
            <a:r>
              <a:rPr lang="en-US" sz="2000" b="1" dirty="0" smtClean="0">
                <a:solidFill>
                  <a:srgbClr val="FFFF00"/>
                </a:solidFill>
                <a:latin typeface="Trebuchet MS" pitchFamily="34" charset="0"/>
              </a:rPr>
              <a:t>?</a:t>
            </a:r>
            <a:endParaRPr lang="en-US" sz="2000" b="1" dirty="0">
              <a:solidFill>
                <a:srgbClr val="FFFF00"/>
              </a:solidFill>
              <a:latin typeface="Trebuchet MS" pitchFamily="34" charset="0"/>
            </a:endParaRPr>
          </a:p>
        </p:txBody>
      </p:sp>
      <p:pic>
        <p:nvPicPr>
          <p:cNvPr id="63" name="Picture 62" descr="FMIS header.jpg"/>
          <p:cNvPicPr>
            <a:picLocks noChangeAspect="1"/>
          </p:cNvPicPr>
          <p:nvPr/>
        </p:nvPicPr>
        <p:blipFill>
          <a:blip r:embed="rId3" cstate="print"/>
          <a:stretch>
            <a:fillRect/>
          </a:stretch>
        </p:blipFill>
        <p:spPr>
          <a:xfrm>
            <a:off x="86425" y="95675"/>
            <a:ext cx="622079" cy="486000"/>
          </a:xfrm>
          <a:prstGeom prst="rect">
            <a:avLst/>
          </a:prstGeom>
        </p:spPr>
      </p:pic>
      <p:sp>
        <p:nvSpPr>
          <p:cNvPr id="57" name="Text Box 14"/>
          <p:cNvSpPr txBox="1">
            <a:spLocks noChangeArrowheads="1"/>
          </p:cNvSpPr>
          <p:nvPr/>
        </p:nvSpPr>
        <p:spPr bwMode="auto">
          <a:xfrm>
            <a:off x="190500" y="948332"/>
            <a:ext cx="8734425" cy="4878259"/>
          </a:xfrm>
          <a:prstGeom prst="rect">
            <a:avLst/>
          </a:prstGeom>
          <a:noFill/>
          <a:ln w="9525">
            <a:noFill/>
            <a:miter lim="800000"/>
            <a:headEnd/>
            <a:tailEnd/>
          </a:ln>
        </p:spPr>
        <p:txBody>
          <a:bodyPr wrap="square">
            <a:spAutoFit/>
          </a:bodyPr>
          <a:lstStyle/>
          <a:p>
            <a:pPr algn="ctr">
              <a:lnSpc>
                <a:spcPct val="150000"/>
              </a:lnSpc>
              <a:spcAft>
                <a:spcPts val="600"/>
              </a:spcAft>
            </a:pPr>
            <a:r>
              <a:rPr lang="en-US" sz="2800" b="1" dirty="0" smtClean="0">
                <a:solidFill>
                  <a:srgbClr val="C00000"/>
                </a:solidFill>
                <a:effectLst>
                  <a:glow rad="101600">
                    <a:schemeClr val="accent1">
                      <a:lumMod val="20000"/>
                      <a:lumOff val="80000"/>
                      <a:alpha val="60000"/>
                    </a:schemeClr>
                  </a:glow>
                </a:effectLst>
                <a:latin typeface="Trebuchet MS" pitchFamily="34" charset="0"/>
              </a:rPr>
              <a:t>Definitions</a:t>
            </a:r>
            <a:endParaRPr lang="en-US" sz="2800" dirty="0" smtClean="0">
              <a:solidFill>
                <a:srgbClr val="C00000"/>
              </a:solidFill>
              <a:effectLst>
                <a:glow rad="101600">
                  <a:schemeClr val="accent1">
                    <a:lumMod val="20000"/>
                    <a:lumOff val="80000"/>
                    <a:alpha val="60000"/>
                  </a:schemeClr>
                </a:glow>
              </a:effectLst>
              <a:latin typeface="Trebuchet MS" pitchFamily="34" charset="0"/>
            </a:endParaRPr>
          </a:p>
          <a:p>
            <a:pPr marL="361950" indent="-361950">
              <a:spcAft>
                <a:spcPts val="1200"/>
              </a:spcAft>
              <a:buSzPct val="80000"/>
              <a:buFont typeface="Wingdings 3" pitchFamily="18" charset="2"/>
              <a:buChar char="u"/>
            </a:pPr>
            <a:r>
              <a:rPr lang="en-US" sz="1800" b="1" dirty="0" smtClean="0">
                <a:solidFill>
                  <a:srgbClr val="0000FF"/>
                </a:solidFill>
                <a:latin typeface="Trebuchet MS" pitchFamily="34" charset="0"/>
              </a:rPr>
              <a:t>A </a:t>
            </a:r>
            <a:r>
              <a:rPr lang="en-US" sz="1800" b="1" dirty="0" smtClean="0">
                <a:solidFill>
                  <a:srgbClr val="C00000"/>
                </a:solidFill>
                <a:latin typeface="Trebuchet MS" pitchFamily="34" charset="0"/>
              </a:rPr>
              <a:t>Financial Management Information System </a:t>
            </a:r>
            <a:r>
              <a:rPr lang="en-US" sz="1800" b="1" dirty="0" smtClean="0">
                <a:solidFill>
                  <a:srgbClr val="0000FF"/>
                </a:solidFill>
                <a:latin typeface="Trebuchet MS" pitchFamily="34" charset="0"/>
              </a:rPr>
              <a:t>(FMIS) can be broadly defined as a set of automation solutions that enable governments to plan, execute and monitor the budget, by assisting in the prioritization, execution, and reporting of expenditures, as well as the custodianship and reporting of revenues. </a:t>
            </a:r>
          </a:p>
          <a:p>
            <a:pPr marL="361950" indent="-361950">
              <a:spcAft>
                <a:spcPts val="1200"/>
              </a:spcAft>
              <a:buSzPct val="80000"/>
              <a:buFont typeface="Wingdings 3" pitchFamily="18" charset="2"/>
              <a:buChar char="u"/>
            </a:pPr>
            <a:r>
              <a:rPr lang="en-US" sz="1800" b="1" dirty="0" smtClean="0">
                <a:solidFill>
                  <a:srgbClr val="0000FF"/>
                </a:solidFill>
                <a:latin typeface="Trebuchet MS" pitchFamily="34" charset="0"/>
              </a:rPr>
              <a:t>FMIS solutions can contribute to the </a:t>
            </a:r>
            <a:r>
              <a:rPr lang="en-US" sz="1800" b="1" dirty="0" smtClean="0">
                <a:solidFill>
                  <a:srgbClr val="C00000"/>
                </a:solidFill>
                <a:latin typeface="Trebuchet MS" pitchFamily="34" charset="0"/>
              </a:rPr>
              <a:t>efficiency </a:t>
            </a:r>
            <a:r>
              <a:rPr lang="en-US" sz="1800" b="1" dirty="0" smtClean="0">
                <a:solidFill>
                  <a:srgbClr val="0000FF"/>
                </a:solidFill>
                <a:latin typeface="Trebuchet MS" pitchFamily="34" charset="0"/>
              </a:rPr>
              <a:t>and </a:t>
            </a:r>
            <a:r>
              <a:rPr lang="en-US" sz="1800" b="1" dirty="0" smtClean="0">
                <a:solidFill>
                  <a:srgbClr val="C00000"/>
                </a:solidFill>
                <a:latin typeface="Trebuchet MS" pitchFamily="34" charset="0"/>
              </a:rPr>
              <a:t>equity </a:t>
            </a:r>
            <a:r>
              <a:rPr lang="en-US" sz="1800" b="1" dirty="0" smtClean="0">
                <a:solidFill>
                  <a:srgbClr val="0000FF"/>
                </a:solidFill>
                <a:latin typeface="Trebuchet MS" pitchFamily="34" charset="0"/>
              </a:rPr>
              <a:t>of government operations. </a:t>
            </a:r>
          </a:p>
          <a:p>
            <a:pPr marL="361950" indent="-361950">
              <a:spcAft>
                <a:spcPts val="1200"/>
              </a:spcAft>
              <a:buSzPct val="80000"/>
              <a:buFont typeface="Wingdings 3" pitchFamily="18" charset="2"/>
              <a:buChar char="u"/>
            </a:pPr>
            <a:r>
              <a:rPr lang="en-US" sz="1800" b="1" dirty="0" smtClean="0">
                <a:solidFill>
                  <a:srgbClr val="0000FF"/>
                </a:solidFill>
                <a:latin typeface="Trebuchet MS" pitchFamily="34" charset="0"/>
              </a:rPr>
              <a:t>Modern FMIS platforms help governments comply with domestic and international financial regulations and reporting standards, and support decentralized operations through centralized web-based solutions providing access to a large number of authorized budget users at all levels. </a:t>
            </a:r>
          </a:p>
          <a:p>
            <a:pPr marL="361950" indent="-361950">
              <a:spcAft>
                <a:spcPts val="1200"/>
              </a:spcAft>
              <a:buSzPct val="80000"/>
              <a:buFont typeface="Wingdings 3" pitchFamily="18" charset="2"/>
              <a:buChar char="u"/>
            </a:pPr>
            <a:r>
              <a:rPr lang="en-US" sz="1800" b="1" dirty="0" smtClean="0">
                <a:solidFill>
                  <a:srgbClr val="0000FF"/>
                </a:solidFill>
                <a:latin typeface="Trebuchet MS" pitchFamily="34" charset="0"/>
              </a:rPr>
              <a:t>In summary, FMIS solutions offer a great potential for increasing predictability, participation, transparency and government accountability.</a:t>
            </a:r>
          </a:p>
        </p:txBody>
      </p:sp>
      <p:sp>
        <p:nvSpPr>
          <p:cNvPr id="8" name="Date Placeholder 6"/>
          <p:cNvSpPr>
            <a:spLocks noGrp="1"/>
          </p:cNvSpPr>
          <p:nvPr>
            <p:ph type="dt" sz="half" idx="10"/>
          </p:nvPr>
        </p:nvSpPr>
        <p:spPr>
          <a:xfrm>
            <a:off x="457200" y="6453336"/>
            <a:ext cx="2133600" cy="216000"/>
          </a:xfrm>
        </p:spPr>
        <p:txBody>
          <a:bodyPr/>
          <a:lstStyle/>
          <a:p>
            <a:r>
              <a:rPr lang="en-US" sz="1100" smtClean="0">
                <a:solidFill>
                  <a:srgbClr val="3333FF"/>
                </a:solidFill>
              </a:rPr>
              <a:t>March 2012</a:t>
            </a:r>
            <a:endParaRPr lang="en-US" sz="1100" dirty="0">
              <a:solidFill>
                <a:srgbClr val="3333FF"/>
              </a:solidFill>
            </a:endParaRPr>
          </a:p>
        </p:txBody>
      </p:sp>
      <p:sp>
        <p:nvSpPr>
          <p:cNvPr id="9" name="Slide Number Placeholder 7"/>
          <p:cNvSpPr>
            <a:spLocks noGrp="1"/>
          </p:cNvSpPr>
          <p:nvPr>
            <p:ph type="sldNum" sz="quarter" idx="12"/>
          </p:nvPr>
        </p:nvSpPr>
        <p:spPr>
          <a:xfrm>
            <a:off x="6553200" y="6453336"/>
            <a:ext cx="2133600" cy="216000"/>
          </a:xfrm>
        </p:spPr>
        <p:txBody>
          <a:bodyPr/>
          <a:lstStyle/>
          <a:p>
            <a:fld id="{9A1FF0DD-E9F7-431E-8070-FEA08546CC76}" type="slidenum">
              <a:rPr lang="en-US" sz="1100" smtClean="0">
                <a:solidFill>
                  <a:srgbClr val="3333FF"/>
                </a:solidFill>
              </a:rPr>
              <a:pPr/>
              <a:t>2</a:t>
            </a:fld>
            <a:endParaRPr lang="en-US" sz="1100" dirty="0">
              <a:solidFill>
                <a:srgbClr val="3333FF"/>
              </a:solidFill>
            </a:endParaRPr>
          </a:p>
        </p:txBody>
      </p:sp>
      <p:sp>
        <p:nvSpPr>
          <p:cNvPr id="10" name="Footer Placeholder 8"/>
          <p:cNvSpPr>
            <a:spLocks noGrp="1"/>
          </p:cNvSpPr>
          <p:nvPr>
            <p:ph type="ftr" sz="quarter" idx="11"/>
          </p:nvPr>
        </p:nvSpPr>
        <p:spPr>
          <a:xfrm>
            <a:off x="3124200" y="6453336"/>
            <a:ext cx="2895600" cy="216000"/>
          </a:xfrm>
        </p:spPr>
        <p:txBody>
          <a:bodyPr/>
          <a:lstStyle/>
          <a:p>
            <a:r>
              <a:rPr lang="en-US" sz="1100" smtClean="0">
                <a:solidFill>
                  <a:srgbClr val="3333FF"/>
                </a:solidFill>
              </a:rPr>
              <a:t>Trends in FMIS Development</a:t>
            </a:r>
            <a:endParaRPr lang="en-US" sz="1100" dirty="0">
              <a:solidFill>
                <a:srgbClr val="3333FF"/>
              </a:solidFill>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TextBox 8"/>
          <p:cNvSpPr txBox="1"/>
          <p:nvPr/>
        </p:nvSpPr>
        <p:spPr>
          <a:xfrm>
            <a:off x="95536" y="688772"/>
            <a:ext cx="8939284" cy="5509200"/>
          </a:xfrm>
          <a:prstGeom prst="rect">
            <a:avLst/>
          </a:prstGeom>
          <a:noFill/>
        </p:spPr>
        <p:txBody>
          <a:bodyPr wrap="square" rtlCol="0">
            <a:spAutoFit/>
          </a:bodyPr>
          <a:lstStyle/>
          <a:p>
            <a:pPr algn="ctr"/>
            <a:r>
              <a:rPr lang="en-US" sz="2000" b="1" dirty="0" smtClean="0">
                <a:solidFill>
                  <a:srgbClr val="0000FF"/>
                </a:solidFill>
                <a:effectLst>
                  <a:glow rad="101600">
                    <a:schemeClr val="accent3">
                      <a:satMod val="175000"/>
                      <a:alpha val="40000"/>
                    </a:schemeClr>
                  </a:glow>
                  <a:outerShdw blurRad="50800" dist="38100" dir="2700000" algn="tl" rotWithShape="0">
                    <a:prstClr val="black">
                      <a:alpha val="40000"/>
                    </a:prstClr>
                  </a:outerShdw>
                </a:effectLst>
                <a:hlinkClick r:id="rId2"/>
              </a:rPr>
              <a:t>www.worldbank.org/publicsector</a:t>
            </a:r>
            <a:endParaRPr lang="en-US" sz="2000" b="1" dirty="0" smtClean="0">
              <a:solidFill>
                <a:srgbClr val="0000FF"/>
              </a:solidFill>
              <a:effectLst>
                <a:glow rad="101600">
                  <a:schemeClr val="accent3">
                    <a:satMod val="175000"/>
                    <a:alpha val="40000"/>
                  </a:schemeClr>
                </a:glow>
                <a:outerShdw blurRad="50800" dist="38100" dir="2700000" algn="tl" rotWithShape="0">
                  <a:prstClr val="black">
                    <a:alpha val="40000"/>
                  </a:prstClr>
                </a:outerShdw>
              </a:effectLst>
            </a:endParaRPr>
          </a:p>
          <a:p>
            <a:pPr algn="ctr"/>
            <a:endParaRPr lang="en-US" sz="2000" b="1" dirty="0" smtClean="0">
              <a:solidFill>
                <a:srgbClr val="0000FF"/>
              </a:solidFill>
              <a:effectLst>
                <a:glow rad="101600">
                  <a:schemeClr val="accent3">
                    <a:satMod val="175000"/>
                    <a:alpha val="40000"/>
                  </a:schemeClr>
                </a:glow>
                <a:outerShdw blurRad="50800" dist="38100" dir="2700000" algn="tl" rotWithShape="0">
                  <a:prstClr val="black">
                    <a:alpha val="40000"/>
                  </a:prstClr>
                </a:outerShdw>
              </a:effectLst>
            </a:endParaRPr>
          </a:p>
          <a:p>
            <a:pPr algn="ctr"/>
            <a:endParaRPr lang="en-US" sz="2000" b="1" dirty="0" smtClean="0">
              <a:solidFill>
                <a:srgbClr val="0000FF"/>
              </a:solidFill>
              <a:effectLst>
                <a:glow rad="101600">
                  <a:schemeClr val="accent3">
                    <a:satMod val="175000"/>
                    <a:alpha val="40000"/>
                  </a:schemeClr>
                </a:glow>
                <a:outerShdw blurRad="50800" dist="38100" dir="2700000" algn="tl" rotWithShape="0">
                  <a:prstClr val="black">
                    <a:alpha val="40000"/>
                  </a:prstClr>
                </a:outerShdw>
              </a:effectLst>
            </a:endParaRPr>
          </a:p>
          <a:p>
            <a:pPr algn="ctr"/>
            <a:endParaRPr lang="en-US" sz="2000" b="1" dirty="0" smtClean="0">
              <a:solidFill>
                <a:srgbClr val="0000FF"/>
              </a:solidFill>
              <a:effectLst>
                <a:glow rad="101600">
                  <a:schemeClr val="accent3">
                    <a:satMod val="175000"/>
                    <a:alpha val="40000"/>
                  </a:schemeClr>
                </a:glow>
                <a:outerShdw blurRad="50800" dist="38100" dir="2700000" algn="tl" rotWithShape="0">
                  <a:prstClr val="black">
                    <a:alpha val="40000"/>
                  </a:prstClr>
                </a:outerShdw>
              </a:effectLst>
            </a:endParaRPr>
          </a:p>
          <a:p>
            <a:pPr algn="ctr"/>
            <a:endParaRPr lang="en-US" sz="2000" b="1" dirty="0" smtClean="0">
              <a:solidFill>
                <a:srgbClr val="0000FF"/>
              </a:solidFill>
              <a:effectLst>
                <a:glow rad="101600">
                  <a:schemeClr val="accent3">
                    <a:satMod val="175000"/>
                    <a:alpha val="40000"/>
                  </a:schemeClr>
                </a:glow>
                <a:outerShdw blurRad="50800" dist="38100" dir="2700000" algn="tl" rotWithShape="0">
                  <a:prstClr val="black">
                    <a:alpha val="40000"/>
                  </a:prstClr>
                </a:outerShdw>
              </a:effectLst>
            </a:endParaRPr>
          </a:p>
          <a:p>
            <a:pPr algn="ctr"/>
            <a:endParaRPr lang="en-US" sz="2000" b="1" dirty="0" smtClean="0">
              <a:solidFill>
                <a:srgbClr val="0000FF"/>
              </a:solidFill>
              <a:effectLst>
                <a:glow rad="101600">
                  <a:schemeClr val="accent3">
                    <a:satMod val="175000"/>
                    <a:alpha val="40000"/>
                  </a:schemeClr>
                </a:glow>
                <a:outerShdw blurRad="50800" dist="38100" dir="2700000" algn="tl" rotWithShape="0">
                  <a:prstClr val="black">
                    <a:alpha val="40000"/>
                  </a:prstClr>
                </a:outerShdw>
              </a:effectLst>
            </a:endParaRPr>
          </a:p>
          <a:p>
            <a:pPr algn="ctr"/>
            <a:endParaRPr lang="en-US" sz="2000" b="1" dirty="0" smtClean="0">
              <a:solidFill>
                <a:srgbClr val="0000FF"/>
              </a:solidFill>
              <a:effectLst>
                <a:glow rad="101600">
                  <a:schemeClr val="accent3">
                    <a:satMod val="175000"/>
                    <a:alpha val="40000"/>
                  </a:schemeClr>
                </a:glow>
                <a:outerShdw blurRad="50800" dist="38100" dir="2700000" algn="tl" rotWithShape="0">
                  <a:prstClr val="black">
                    <a:alpha val="40000"/>
                  </a:prstClr>
                </a:outerShdw>
              </a:effectLst>
            </a:endParaRPr>
          </a:p>
          <a:p>
            <a:pPr algn="ctr"/>
            <a:r>
              <a:rPr lang="en-US" sz="4800" b="1" dirty="0" smtClean="0">
                <a:solidFill>
                  <a:srgbClr val="0000FF"/>
                </a:solidFill>
                <a:effectLst>
                  <a:glow rad="101600">
                    <a:schemeClr val="accent3">
                      <a:satMod val="175000"/>
                      <a:alpha val="40000"/>
                    </a:schemeClr>
                  </a:glow>
                  <a:outerShdw blurRad="50800" dist="38100" dir="2700000" algn="tl" rotWithShape="0">
                    <a:prstClr val="black">
                      <a:alpha val="40000"/>
                    </a:prstClr>
                  </a:outerShdw>
                </a:effectLst>
              </a:rPr>
              <a:t>Thank You</a:t>
            </a:r>
          </a:p>
          <a:p>
            <a:pPr algn="ctr"/>
            <a:endParaRPr lang="en-US" sz="4800" b="1" dirty="0" smtClean="0">
              <a:solidFill>
                <a:srgbClr val="0000FF"/>
              </a:solidFill>
              <a:effectLst>
                <a:glow rad="101600">
                  <a:schemeClr val="accent3">
                    <a:satMod val="175000"/>
                    <a:alpha val="40000"/>
                  </a:schemeClr>
                </a:glow>
                <a:outerShdw blurRad="50800" dist="38100" dir="2700000" algn="tl" rotWithShape="0">
                  <a:prstClr val="black">
                    <a:alpha val="40000"/>
                  </a:prstClr>
                </a:outerShdw>
              </a:effectLst>
            </a:endParaRPr>
          </a:p>
          <a:p>
            <a:pPr algn="ctr"/>
            <a:endParaRPr lang="en-US" sz="4800" b="1" dirty="0" smtClean="0">
              <a:solidFill>
                <a:srgbClr val="0000FF"/>
              </a:solidFill>
              <a:effectLst>
                <a:glow rad="101600">
                  <a:schemeClr val="accent3">
                    <a:satMod val="175000"/>
                    <a:alpha val="40000"/>
                  </a:schemeClr>
                </a:glow>
                <a:outerShdw blurRad="50800" dist="38100" dir="2700000" algn="tl" rotWithShape="0">
                  <a:prstClr val="black">
                    <a:alpha val="40000"/>
                  </a:prstClr>
                </a:outerShdw>
              </a:effectLst>
            </a:endParaRPr>
          </a:p>
          <a:p>
            <a:pPr algn="ctr"/>
            <a:endParaRPr lang="en-US" sz="4800" b="1" dirty="0" smtClean="0">
              <a:solidFill>
                <a:srgbClr val="0000FF"/>
              </a:solidFill>
              <a:effectLst>
                <a:glow rad="101600">
                  <a:schemeClr val="accent3">
                    <a:satMod val="175000"/>
                    <a:alpha val="40000"/>
                  </a:schemeClr>
                </a:glow>
                <a:outerShdw blurRad="50800" dist="38100" dir="2700000" algn="tl" rotWithShape="0">
                  <a:prstClr val="black">
                    <a:alpha val="40000"/>
                  </a:prstClr>
                </a:outerShdw>
              </a:effectLst>
            </a:endParaRPr>
          </a:p>
          <a:p>
            <a:pPr algn="ctr"/>
            <a:r>
              <a:rPr lang="en-US" sz="2000" b="1" dirty="0" smtClean="0">
                <a:solidFill>
                  <a:srgbClr val="0000FF"/>
                </a:solidFill>
                <a:effectLst>
                  <a:glow rad="101600">
                    <a:schemeClr val="accent3">
                      <a:satMod val="175000"/>
                      <a:alpha val="40000"/>
                    </a:schemeClr>
                  </a:glow>
                  <a:outerShdw blurRad="50800" dist="38100" dir="2700000" algn="tl" rotWithShape="0">
                    <a:prstClr val="black">
                      <a:alpha val="40000"/>
                    </a:prstClr>
                  </a:outerShdw>
                </a:effectLst>
                <a:hlinkClick r:id="rId3"/>
              </a:rPr>
              <a:t>https://eteam.worldbank.org/FMIS</a:t>
            </a:r>
            <a:endParaRPr lang="en-US" sz="2000" b="1" dirty="0" smtClean="0">
              <a:solidFill>
                <a:srgbClr val="0000FF"/>
              </a:solidFill>
              <a:effectLst>
                <a:glow rad="101600">
                  <a:schemeClr val="accent3">
                    <a:satMod val="175000"/>
                    <a:alpha val="40000"/>
                  </a:schemeClr>
                </a:glow>
                <a:outerShdw blurRad="50800" dist="38100" dir="2700000" algn="tl" rotWithShape="0">
                  <a:prstClr val="black">
                    <a:alpha val="40000"/>
                  </a:prstClr>
                </a:outerShdw>
              </a:effectLst>
            </a:endParaRPr>
          </a:p>
        </p:txBody>
      </p:sp>
      <p:pic>
        <p:nvPicPr>
          <p:cNvPr id="4" name="Picture 3" descr="FMIS logo.jpg"/>
          <p:cNvPicPr>
            <a:picLocks noChangeAspect="1"/>
          </p:cNvPicPr>
          <p:nvPr/>
        </p:nvPicPr>
        <p:blipFill>
          <a:blip r:embed="rId4" cstate="print"/>
          <a:stretch>
            <a:fillRect/>
          </a:stretch>
        </p:blipFill>
        <p:spPr>
          <a:xfrm>
            <a:off x="86716" y="99087"/>
            <a:ext cx="1148727" cy="486000"/>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0"/>
            <a:lum/>
          </a:blip>
          <a:srcRect/>
          <a:stretch>
            <a:fillRect/>
          </a:stretch>
        </a:blipFill>
        <a:effectLst/>
      </p:bgPr>
    </p:bg>
    <p:spTree>
      <p:nvGrpSpPr>
        <p:cNvPr id="1" name=""/>
        <p:cNvGrpSpPr/>
        <p:nvPr/>
      </p:nvGrpSpPr>
      <p:grpSpPr>
        <a:xfrm>
          <a:off x="0" y="0"/>
          <a:ext cx="0" cy="0"/>
          <a:chOff x="0" y="0"/>
          <a:chExt cx="0" cy="0"/>
        </a:xfrm>
      </p:grpSpPr>
      <p:grpSp>
        <p:nvGrpSpPr>
          <p:cNvPr id="2" name="Group 55"/>
          <p:cNvGrpSpPr>
            <a:grpSpLocks/>
          </p:cNvGrpSpPr>
          <p:nvPr/>
        </p:nvGrpSpPr>
        <p:grpSpPr bwMode="auto">
          <a:xfrm>
            <a:off x="2618781" y="683627"/>
            <a:ext cx="3482621" cy="1354659"/>
            <a:chOff x="2797175" y="614363"/>
            <a:chExt cx="3386138" cy="1308100"/>
          </a:xfrm>
          <a:solidFill>
            <a:srgbClr val="CCFFFF"/>
          </a:solidFill>
        </p:grpSpPr>
        <p:sp>
          <p:nvSpPr>
            <p:cNvPr id="82" name="Freeform 52"/>
            <p:cNvSpPr>
              <a:spLocks/>
            </p:cNvSpPr>
            <p:nvPr/>
          </p:nvSpPr>
          <p:spPr bwMode="auto">
            <a:xfrm>
              <a:off x="2797175" y="614363"/>
              <a:ext cx="3386138" cy="1308100"/>
            </a:xfrm>
            <a:custGeom>
              <a:avLst/>
              <a:gdLst>
                <a:gd name="T0" fmla="*/ 2147483647 w 3878"/>
                <a:gd name="T1" fmla="*/ 2147483647 h 3150"/>
                <a:gd name="T2" fmla="*/ 2147483647 w 3878"/>
                <a:gd name="T3" fmla="*/ 2147483647 h 3150"/>
                <a:gd name="T4" fmla="*/ 2147483647 w 3878"/>
                <a:gd name="T5" fmla="*/ 2147483647 h 3150"/>
                <a:gd name="T6" fmla="*/ 2147483647 w 3878"/>
                <a:gd name="T7" fmla="*/ 2147483647 h 3150"/>
                <a:gd name="T8" fmla="*/ 2147483647 w 3878"/>
                <a:gd name="T9" fmla="*/ 2147483647 h 3150"/>
                <a:gd name="T10" fmla="*/ 2147483647 w 3878"/>
                <a:gd name="T11" fmla="*/ 2147483647 h 3150"/>
                <a:gd name="T12" fmla="*/ 2147483647 w 3878"/>
                <a:gd name="T13" fmla="*/ 2147483647 h 3150"/>
                <a:gd name="T14" fmla="*/ 2147483647 w 3878"/>
                <a:gd name="T15" fmla="*/ 2147483647 h 3150"/>
                <a:gd name="T16" fmla="*/ 2147483647 w 3878"/>
                <a:gd name="T17" fmla="*/ 2147483647 h 3150"/>
                <a:gd name="T18" fmla="*/ 2147483647 w 3878"/>
                <a:gd name="T19" fmla="*/ 2147483647 h 3150"/>
                <a:gd name="T20" fmla="*/ 2147483647 w 3878"/>
                <a:gd name="T21" fmla="*/ 2147483647 h 3150"/>
                <a:gd name="T22" fmla="*/ 2147483647 w 3878"/>
                <a:gd name="T23" fmla="*/ 2147483647 h 3150"/>
                <a:gd name="T24" fmla="*/ 2147483647 w 3878"/>
                <a:gd name="T25" fmla="*/ 2147483647 h 3150"/>
                <a:gd name="T26" fmla="*/ 2147483647 w 3878"/>
                <a:gd name="T27" fmla="*/ 2147483647 h 3150"/>
                <a:gd name="T28" fmla="*/ 2147483647 w 3878"/>
                <a:gd name="T29" fmla="*/ 2147483647 h 315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878"/>
                <a:gd name="T46" fmla="*/ 0 h 3150"/>
                <a:gd name="T47" fmla="*/ 3878 w 3878"/>
                <a:gd name="T48" fmla="*/ 3150 h 3150"/>
                <a:gd name="connsiteX0" fmla="*/ 1099 w 3860"/>
                <a:gd name="connsiteY0" fmla="*/ 256 h 3150"/>
                <a:gd name="connsiteX1" fmla="*/ 283 w 3860"/>
                <a:gd name="connsiteY1" fmla="*/ 662 h 3150"/>
                <a:gd name="connsiteX2" fmla="*/ 7 w 3860"/>
                <a:gd name="connsiteY2" fmla="*/ 1238 h 3150"/>
                <a:gd name="connsiteX3" fmla="*/ 239 w 3860"/>
                <a:gd name="connsiteY3" fmla="*/ 1630 h 3150"/>
                <a:gd name="connsiteX4" fmla="*/ 575 w 3860"/>
                <a:gd name="connsiteY4" fmla="*/ 1910 h 3150"/>
                <a:gd name="connsiteX5" fmla="*/ 831 w 3860"/>
                <a:gd name="connsiteY5" fmla="*/ 2206 h 3150"/>
                <a:gd name="connsiteX6" fmla="*/ 874 w 3860"/>
                <a:gd name="connsiteY6" fmla="*/ 2782 h 3150"/>
                <a:gd name="connsiteX7" fmla="*/ 1284 w 3860"/>
                <a:gd name="connsiteY7" fmla="*/ 3094 h 3150"/>
                <a:gd name="connsiteX8" fmla="*/ 2308 w 3860"/>
                <a:gd name="connsiteY8" fmla="*/ 3030 h 3150"/>
                <a:gd name="connsiteX9" fmla="*/ 3283 w 3860"/>
                <a:gd name="connsiteY9" fmla="*/ 2374 h 3150"/>
                <a:gd name="connsiteX10" fmla="*/ 3654 w 3860"/>
                <a:gd name="connsiteY10" fmla="*/ 1542 h 3150"/>
                <a:gd name="connsiteX11" fmla="*/ 3807 w 3860"/>
                <a:gd name="connsiteY11" fmla="*/ 598 h 3150"/>
                <a:gd name="connsiteX12" fmla="*/ 3337 w 3860"/>
                <a:gd name="connsiteY12" fmla="*/ 86 h 3150"/>
                <a:gd name="connsiteX13" fmla="*/ 2507 w 3860"/>
                <a:gd name="connsiteY13" fmla="*/ 30 h 3150"/>
                <a:gd name="connsiteX14" fmla="*/ 1099 w 3860"/>
                <a:gd name="connsiteY14" fmla="*/ 256 h 3150"/>
                <a:gd name="connsiteX0" fmla="*/ 1099 w 3860"/>
                <a:gd name="connsiteY0" fmla="*/ 256 h 3150"/>
                <a:gd name="connsiteX1" fmla="*/ 283 w 3860"/>
                <a:gd name="connsiteY1" fmla="*/ 662 h 3150"/>
                <a:gd name="connsiteX2" fmla="*/ 7 w 3860"/>
                <a:gd name="connsiteY2" fmla="*/ 1238 h 3150"/>
                <a:gd name="connsiteX3" fmla="*/ 239 w 3860"/>
                <a:gd name="connsiteY3" fmla="*/ 1630 h 3150"/>
                <a:gd name="connsiteX4" fmla="*/ 575 w 3860"/>
                <a:gd name="connsiteY4" fmla="*/ 1910 h 3150"/>
                <a:gd name="connsiteX5" fmla="*/ 831 w 3860"/>
                <a:gd name="connsiteY5" fmla="*/ 2206 h 3150"/>
                <a:gd name="connsiteX6" fmla="*/ 874 w 3860"/>
                <a:gd name="connsiteY6" fmla="*/ 2782 h 3150"/>
                <a:gd name="connsiteX7" fmla="*/ 1284 w 3860"/>
                <a:gd name="connsiteY7" fmla="*/ 3094 h 3150"/>
                <a:gd name="connsiteX8" fmla="*/ 2308 w 3860"/>
                <a:gd name="connsiteY8" fmla="*/ 3030 h 3150"/>
                <a:gd name="connsiteX9" fmla="*/ 3283 w 3860"/>
                <a:gd name="connsiteY9" fmla="*/ 2374 h 3150"/>
                <a:gd name="connsiteX10" fmla="*/ 3290 w 3860"/>
                <a:gd name="connsiteY10" fmla="*/ 2224 h 3150"/>
                <a:gd name="connsiteX11" fmla="*/ 3654 w 3860"/>
                <a:gd name="connsiteY11" fmla="*/ 1542 h 3150"/>
                <a:gd name="connsiteX12" fmla="*/ 3807 w 3860"/>
                <a:gd name="connsiteY12" fmla="*/ 598 h 3150"/>
                <a:gd name="connsiteX13" fmla="*/ 3337 w 3860"/>
                <a:gd name="connsiteY13" fmla="*/ 86 h 3150"/>
                <a:gd name="connsiteX14" fmla="*/ 2507 w 3860"/>
                <a:gd name="connsiteY14" fmla="*/ 30 h 3150"/>
                <a:gd name="connsiteX15" fmla="*/ 1099 w 3860"/>
                <a:gd name="connsiteY15" fmla="*/ 256 h 3150"/>
                <a:gd name="connsiteX0" fmla="*/ 1099 w 3860"/>
                <a:gd name="connsiteY0" fmla="*/ 256 h 3135"/>
                <a:gd name="connsiteX1" fmla="*/ 283 w 3860"/>
                <a:gd name="connsiteY1" fmla="*/ 662 h 3135"/>
                <a:gd name="connsiteX2" fmla="*/ 7 w 3860"/>
                <a:gd name="connsiteY2" fmla="*/ 1238 h 3135"/>
                <a:gd name="connsiteX3" fmla="*/ 239 w 3860"/>
                <a:gd name="connsiteY3" fmla="*/ 1630 h 3135"/>
                <a:gd name="connsiteX4" fmla="*/ 575 w 3860"/>
                <a:gd name="connsiteY4" fmla="*/ 1910 h 3135"/>
                <a:gd name="connsiteX5" fmla="*/ 831 w 3860"/>
                <a:gd name="connsiteY5" fmla="*/ 2206 h 3135"/>
                <a:gd name="connsiteX6" fmla="*/ 874 w 3860"/>
                <a:gd name="connsiteY6" fmla="*/ 2782 h 3135"/>
                <a:gd name="connsiteX7" fmla="*/ 1284 w 3860"/>
                <a:gd name="connsiteY7" fmla="*/ 3094 h 3135"/>
                <a:gd name="connsiteX8" fmla="*/ 2308 w 3860"/>
                <a:gd name="connsiteY8" fmla="*/ 3030 h 3135"/>
                <a:gd name="connsiteX9" fmla="*/ 2851 w 3860"/>
                <a:gd name="connsiteY9" fmla="*/ 2697 h 3135"/>
                <a:gd name="connsiteX10" fmla="*/ 3290 w 3860"/>
                <a:gd name="connsiteY10" fmla="*/ 2224 h 3135"/>
                <a:gd name="connsiteX11" fmla="*/ 3654 w 3860"/>
                <a:gd name="connsiteY11" fmla="*/ 1542 h 3135"/>
                <a:gd name="connsiteX12" fmla="*/ 3807 w 3860"/>
                <a:gd name="connsiteY12" fmla="*/ 598 h 3135"/>
                <a:gd name="connsiteX13" fmla="*/ 3337 w 3860"/>
                <a:gd name="connsiteY13" fmla="*/ 86 h 3135"/>
                <a:gd name="connsiteX14" fmla="*/ 2507 w 3860"/>
                <a:gd name="connsiteY14" fmla="*/ 30 h 3135"/>
                <a:gd name="connsiteX15" fmla="*/ 1099 w 3860"/>
                <a:gd name="connsiteY15" fmla="*/ 256 h 3135"/>
                <a:gd name="connsiteX0" fmla="*/ 1099 w 3860"/>
                <a:gd name="connsiteY0" fmla="*/ 256 h 3135"/>
                <a:gd name="connsiteX1" fmla="*/ 283 w 3860"/>
                <a:gd name="connsiteY1" fmla="*/ 662 h 3135"/>
                <a:gd name="connsiteX2" fmla="*/ 7 w 3860"/>
                <a:gd name="connsiteY2" fmla="*/ 1238 h 3135"/>
                <a:gd name="connsiteX3" fmla="*/ 239 w 3860"/>
                <a:gd name="connsiteY3" fmla="*/ 1630 h 3135"/>
                <a:gd name="connsiteX4" fmla="*/ 575 w 3860"/>
                <a:gd name="connsiteY4" fmla="*/ 1910 h 3135"/>
                <a:gd name="connsiteX5" fmla="*/ 831 w 3860"/>
                <a:gd name="connsiteY5" fmla="*/ 2206 h 3135"/>
                <a:gd name="connsiteX6" fmla="*/ 874 w 3860"/>
                <a:gd name="connsiteY6" fmla="*/ 2782 h 3135"/>
                <a:gd name="connsiteX7" fmla="*/ 1284 w 3860"/>
                <a:gd name="connsiteY7" fmla="*/ 3094 h 3135"/>
                <a:gd name="connsiteX8" fmla="*/ 2199 w 3860"/>
                <a:gd name="connsiteY8" fmla="*/ 3030 h 3135"/>
                <a:gd name="connsiteX9" fmla="*/ 2851 w 3860"/>
                <a:gd name="connsiteY9" fmla="*/ 2697 h 3135"/>
                <a:gd name="connsiteX10" fmla="*/ 3290 w 3860"/>
                <a:gd name="connsiteY10" fmla="*/ 2224 h 3135"/>
                <a:gd name="connsiteX11" fmla="*/ 3654 w 3860"/>
                <a:gd name="connsiteY11" fmla="*/ 1542 h 3135"/>
                <a:gd name="connsiteX12" fmla="*/ 3807 w 3860"/>
                <a:gd name="connsiteY12" fmla="*/ 598 h 3135"/>
                <a:gd name="connsiteX13" fmla="*/ 3337 w 3860"/>
                <a:gd name="connsiteY13" fmla="*/ 86 h 3135"/>
                <a:gd name="connsiteX14" fmla="*/ 2507 w 3860"/>
                <a:gd name="connsiteY14" fmla="*/ 30 h 3135"/>
                <a:gd name="connsiteX15" fmla="*/ 1099 w 3860"/>
                <a:gd name="connsiteY15" fmla="*/ 256 h 3135"/>
                <a:gd name="connsiteX0" fmla="*/ 1099 w 3751"/>
                <a:gd name="connsiteY0" fmla="*/ 256 h 3135"/>
                <a:gd name="connsiteX1" fmla="*/ 283 w 3751"/>
                <a:gd name="connsiteY1" fmla="*/ 662 h 3135"/>
                <a:gd name="connsiteX2" fmla="*/ 7 w 3751"/>
                <a:gd name="connsiteY2" fmla="*/ 1238 h 3135"/>
                <a:gd name="connsiteX3" fmla="*/ 239 w 3751"/>
                <a:gd name="connsiteY3" fmla="*/ 1630 h 3135"/>
                <a:gd name="connsiteX4" fmla="*/ 575 w 3751"/>
                <a:gd name="connsiteY4" fmla="*/ 1910 h 3135"/>
                <a:gd name="connsiteX5" fmla="*/ 831 w 3751"/>
                <a:gd name="connsiteY5" fmla="*/ 2206 h 3135"/>
                <a:gd name="connsiteX6" fmla="*/ 874 w 3751"/>
                <a:gd name="connsiteY6" fmla="*/ 2782 h 3135"/>
                <a:gd name="connsiteX7" fmla="*/ 1284 w 3751"/>
                <a:gd name="connsiteY7" fmla="*/ 3094 h 3135"/>
                <a:gd name="connsiteX8" fmla="*/ 2199 w 3751"/>
                <a:gd name="connsiteY8" fmla="*/ 3030 h 3135"/>
                <a:gd name="connsiteX9" fmla="*/ 2851 w 3751"/>
                <a:gd name="connsiteY9" fmla="*/ 2697 h 3135"/>
                <a:gd name="connsiteX10" fmla="*/ 3290 w 3751"/>
                <a:gd name="connsiteY10" fmla="*/ 2224 h 3135"/>
                <a:gd name="connsiteX11" fmla="*/ 3654 w 3751"/>
                <a:gd name="connsiteY11" fmla="*/ 1542 h 3135"/>
                <a:gd name="connsiteX12" fmla="*/ 3698 w 3751"/>
                <a:gd name="connsiteY12" fmla="*/ 598 h 3135"/>
                <a:gd name="connsiteX13" fmla="*/ 3337 w 3751"/>
                <a:gd name="connsiteY13" fmla="*/ 86 h 3135"/>
                <a:gd name="connsiteX14" fmla="*/ 2507 w 3751"/>
                <a:gd name="connsiteY14" fmla="*/ 30 h 3135"/>
                <a:gd name="connsiteX15" fmla="*/ 1099 w 3751"/>
                <a:gd name="connsiteY15" fmla="*/ 256 h 3135"/>
                <a:gd name="connsiteX0" fmla="*/ 2641 w 3885"/>
                <a:gd name="connsiteY0" fmla="*/ 30 h 3135"/>
                <a:gd name="connsiteX1" fmla="*/ 417 w 3885"/>
                <a:gd name="connsiteY1" fmla="*/ 662 h 3135"/>
                <a:gd name="connsiteX2" fmla="*/ 141 w 3885"/>
                <a:gd name="connsiteY2" fmla="*/ 1238 h 3135"/>
                <a:gd name="connsiteX3" fmla="*/ 373 w 3885"/>
                <a:gd name="connsiteY3" fmla="*/ 1630 h 3135"/>
                <a:gd name="connsiteX4" fmla="*/ 709 w 3885"/>
                <a:gd name="connsiteY4" fmla="*/ 1910 h 3135"/>
                <a:gd name="connsiteX5" fmla="*/ 965 w 3885"/>
                <a:gd name="connsiteY5" fmla="*/ 2206 h 3135"/>
                <a:gd name="connsiteX6" fmla="*/ 1008 w 3885"/>
                <a:gd name="connsiteY6" fmla="*/ 2782 h 3135"/>
                <a:gd name="connsiteX7" fmla="*/ 1418 w 3885"/>
                <a:gd name="connsiteY7" fmla="*/ 3094 h 3135"/>
                <a:gd name="connsiteX8" fmla="*/ 2333 w 3885"/>
                <a:gd name="connsiteY8" fmla="*/ 3030 h 3135"/>
                <a:gd name="connsiteX9" fmla="*/ 2985 w 3885"/>
                <a:gd name="connsiteY9" fmla="*/ 2697 h 3135"/>
                <a:gd name="connsiteX10" fmla="*/ 3424 w 3885"/>
                <a:gd name="connsiteY10" fmla="*/ 2224 h 3135"/>
                <a:gd name="connsiteX11" fmla="*/ 3788 w 3885"/>
                <a:gd name="connsiteY11" fmla="*/ 1542 h 3135"/>
                <a:gd name="connsiteX12" fmla="*/ 3832 w 3885"/>
                <a:gd name="connsiteY12" fmla="*/ 598 h 3135"/>
                <a:gd name="connsiteX13" fmla="*/ 3471 w 3885"/>
                <a:gd name="connsiteY13" fmla="*/ 86 h 3135"/>
                <a:gd name="connsiteX14" fmla="*/ 2641 w 3885"/>
                <a:gd name="connsiteY14" fmla="*/ 30 h 3135"/>
                <a:gd name="connsiteX0" fmla="*/ 2878 w 4122"/>
                <a:gd name="connsiteY0" fmla="*/ 30 h 3135"/>
                <a:gd name="connsiteX1" fmla="*/ 378 w 4122"/>
                <a:gd name="connsiteY1" fmla="*/ 1238 h 3135"/>
                <a:gd name="connsiteX2" fmla="*/ 610 w 4122"/>
                <a:gd name="connsiteY2" fmla="*/ 1630 h 3135"/>
                <a:gd name="connsiteX3" fmla="*/ 946 w 4122"/>
                <a:gd name="connsiteY3" fmla="*/ 1910 h 3135"/>
                <a:gd name="connsiteX4" fmla="*/ 1202 w 4122"/>
                <a:gd name="connsiteY4" fmla="*/ 2206 h 3135"/>
                <a:gd name="connsiteX5" fmla="*/ 1245 w 4122"/>
                <a:gd name="connsiteY5" fmla="*/ 2782 h 3135"/>
                <a:gd name="connsiteX6" fmla="*/ 1655 w 4122"/>
                <a:gd name="connsiteY6" fmla="*/ 3094 h 3135"/>
                <a:gd name="connsiteX7" fmla="*/ 2570 w 4122"/>
                <a:gd name="connsiteY7" fmla="*/ 3030 h 3135"/>
                <a:gd name="connsiteX8" fmla="*/ 3222 w 4122"/>
                <a:gd name="connsiteY8" fmla="*/ 2697 h 3135"/>
                <a:gd name="connsiteX9" fmla="*/ 3661 w 4122"/>
                <a:gd name="connsiteY9" fmla="*/ 2224 h 3135"/>
                <a:gd name="connsiteX10" fmla="*/ 4025 w 4122"/>
                <a:gd name="connsiteY10" fmla="*/ 1542 h 3135"/>
                <a:gd name="connsiteX11" fmla="*/ 4069 w 4122"/>
                <a:gd name="connsiteY11" fmla="*/ 598 h 3135"/>
                <a:gd name="connsiteX12" fmla="*/ 3708 w 4122"/>
                <a:gd name="connsiteY12" fmla="*/ 86 h 3135"/>
                <a:gd name="connsiteX13" fmla="*/ 2878 w 4122"/>
                <a:gd name="connsiteY13" fmla="*/ 30 h 3135"/>
                <a:gd name="connsiteX0" fmla="*/ 2590 w 3834"/>
                <a:gd name="connsiteY0" fmla="*/ 30 h 3135"/>
                <a:gd name="connsiteX1" fmla="*/ 322 w 3834"/>
                <a:gd name="connsiteY1" fmla="*/ 1630 h 3135"/>
                <a:gd name="connsiteX2" fmla="*/ 658 w 3834"/>
                <a:gd name="connsiteY2" fmla="*/ 1910 h 3135"/>
                <a:gd name="connsiteX3" fmla="*/ 914 w 3834"/>
                <a:gd name="connsiteY3" fmla="*/ 2206 h 3135"/>
                <a:gd name="connsiteX4" fmla="*/ 957 w 3834"/>
                <a:gd name="connsiteY4" fmla="*/ 2782 h 3135"/>
                <a:gd name="connsiteX5" fmla="*/ 1367 w 3834"/>
                <a:gd name="connsiteY5" fmla="*/ 3094 h 3135"/>
                <a:gd name="connsiteX6" fmla="*/ 2282 w 3834"/>
                <a:gd name="connsiteY6" fmla="*/ 3030 h 3135"/>
                <a:gd name="connsiteX7" fmla="*/ 2934 w 3834"/>
                <a:gd name="connsiteY7" fmla="*/ 2697 h 3135"/>
                <a:gd name="connsiteX8" fmla="*/ 3373 w 3834"/>
                <a:gd name="connsiteY8" fmla="*/ 2224 h 3135"/>
                <a:gd name="connsiteX9" fmla="*/ 3737 w 3834"/>
                <a:gd name="connsiteY9" fmla="*/ 1542 h 3135"/>
                <a:gd name="connsiteX10" fmla="*/ 3781 w 3834"/>
                <a:gd name="connsiteY10" fmla="*/ 598 h 3135"/>
                <a:gd name="connsiteX11" fmla="*/ 3420 w 3834"/>
                <a:gd name="connsiteY11" fmla="*/ 86 h 3135"/>
                <a:gd name="connsiteX12" fmla="*/ 2590 w 3834"/>
                <a:gd name="connsiteY12" fmla="*/ 30 h 3135"/>
                <a:gd name="connsiteX0" fmla="*/ 2211 w 3455"/>
                <a:gd name="connsiteY0" fmla="*/ 30 h 3135"/>
                <a:gd name="connsiteX1" fmla="*/ 279 w 3455"/>
                <a:gd name="connsiteY1" fmla="*/ 1910 h 3135"/>
                <a:gd name="connsiteX2" fmla="*/ 535 w 3455"/>
                <a:gd name="connsiteY2" fmla="*/ 2206 h 3135"/>
                <a:gd name="connsiteX3" fmla="*/ 578 w 3455"/>
                <a:gd name="connsiteY3" fmla="*/ 2782 h 3135"/>
                <a:gd name="connsiteX4" fmla="*/ 988 w 3455"/>
                <a:gd name="connsiteY4" fmla="*/ 3094 h 3135"/>
                <a:gd name="connsiteX5" fmla="*/ 1903 w 3455"/>
                <a:gd name="connsiteY5" fmla="*/ 3030 h 3135"/>
                <a:gd name="connsiteX6" fmla="*/ 2555 w 3455"/>
                <a:gd name="connsiteY6" fmla="*/ 2697 h 3135"/>
                <a:gd name="connsiteX7" fmla="*/ 2994 w 3455"/>
                <a:gd name="connsiteY7" fmla="*/ 2224 h 3135"/>
                <a:gd name="connsiteX8" fmla="*/ 3358 w 3455"/>
                <a:gd name="connsiteY8" fmla="*/ 1542 h 3135"/>
                <a:gd name="connsiteX9" fmla="*/ 3402 w 3455"/>
                <a:gd name="connsiteY9" fmla="*/ 598 h 3135"/>
                <a:gd name="connsiteX10" fmla="*/ 3041 w 3455"/>
                <a:gd name="connsiteY10" fmla="*/ 86 h 3135"/>
                <a:gd name="connsiteX11" fmla="*/ 2211 w 3455"/>
                <a:gd name="connsiteY11" fmla="*/ 30 h 3135"/>
                <a:gd name="connsiteX0" fmla="*/ 1789 w 3033"/>
                <a:gd name="connsiteY0" fmla="*/ 30 h 3135"/>
                <a:gd name="connsiteX1" fmla="*/ 836 w 3033"/>
                <a:gd name="connsiteY1" fmla="*/ 447 h 3135"/>
                <a:gd name="connsiteX2" fmla="*/ 113 w 3033"/>
                <a:gd name="connsiteY2" fmla="*/ 2206 h 3135"/>
                <a:gd name="connsiteX3" fmla="*/ 156 w 3033"/>
                <a:gd name="connsiteY3" fmla="*/ 2782 h 3135"/>
                <a:gd name="connsiteX4" fmla="*/ 566 w 3033"/>
                <a:gd name="connsiteY4" fmla="*/ 3094 h 3135"/>
                <a:gd name="connsiteX5" fmla="*/ 1481 w 3033"/>
                <a:gd name="connsiteY5" fmla="*/ 3030 h 3135"/>
                <a:gd name="connsiteX6" fmla="*/ 2133 w 3033"/>
                <a:gd name="connsiteY6" fmla="*/ 2697 h 3135"/>
                <a:gd name="connsiteX7" fmla="*/ 2572 w 3033"/>
                <a:gd name="connsiteY7" fmla="*/ 2224 h 3135"/>
                <a:gd name="connsiteX8" fmla="*/ 2936 w 3033"/>
                <a:gd name="connsiteY8" fmla="*/ 1542 h 3135"/>
                <a:gd name="connsiteX9" fmla="*/ 2980 w 3033"/>
                <a:gd name="connsiteY9" fmla="*/ 598 h 3135"/>
                <a:gd name="connsiteX10" fmla="*/ 2619 w 3033"/>
                <a:gd name="connsiteY10" fmla="*/ 86 h 3135"/>
                <a:gd name="connsiteX11" fmla="*/ 1789 w 3033"/>
                <a:gd name="connsiteY11" fmla="*/ 30 h 3135"/>
                <a:gd name="connsiteX0" fmla="*/ 1721 w 2965"/>
                <a:gd name="connsiteY0" fmla="*/ 30 h 3231"/>
                <a:gd name="connsiteX1" fmla="*/ 768 w 2965"/>
                <a:gd name="connsiteY1" fmla="*/ 447 h 3231"/>
                <a:gd name="connsiteX2" fmla="*/ 45 w 2965"/>
                <a:gd name="connsiteY2" fmla="*/ 2206 h 3231"/>
                <a:gd name="connsiteX3" fmla="*/ 498 w 2965"/>
                <a:gd name="connsiteY3" fmla="*/ 3094 h 3231"/>
                <a:gd name="connsiteX4" fmla="*/ 1413 w 2965"/>
                <a:gd name="connsiteY4" fmla="*/ 3030 h 3231"/>
                <a:gd name="connsiteX5" fmla="*/ 2065 w 2965"/>
                <a:gd name="connsiteY5" fmla="*/ 2697 h 3231"/>
                <a:gd name="connsiteX6" fmla="*/ 2504 w 2965"/>
                <a:gd name="connsiteY6" fmla="*/ 2224 h 3231"/>
                <a:gd name="connsiteX7" fmla="*/ 2868 w 2965"/>
                <a:gd name="connsiteY7" fmla="*/ 1542 h 3231"/>
                <a:gd name="connsiteX8" fmla="*/ 2912 w 2965"/>
                <a:gd name="connsiteY8" fmla="*/ 598 h 3231"/>
                <a:gd name="connsiteX9" fmla="*/ 2551 w 2965"/>
                <a:gd name="connsiteY9" fmla="*/ 86 h 3231"/>
                <a:gd name="connsiteX10" fmla="*/ 1721 w 2965"/>
                <a:gd name="connsiteY10" fmla="*/ 30 h 3231"/>
                <a:gd name="connsiteX0" fmla="*/ 1784 w 3028"/>
                <a:gd name="connsiteY0" fmla="*/ 30 h 3112"/>
                <a:gd name="connsiteX1" fmla="*/ 831 w 3028"/>
                <a:gd name="connsiteY1" fmla="*/ 447 h 3112"/>
                <a:gd name="connsiteX2" fmla="*/ 108 w 3028"/>
                <a:gd name="connsiteY2" fmla="*/ 2206 h 3112"/>
                <a:gd name="connsiteX3" fmla="*/ 1476 w 3028"/>
                <a:gd name="connsiteY3" fmla="*/ 3030 h 3112"/>
                <a:gd name="connsiteX4" fmla="*/ 2128 w 3028"/>
                <a:gd name="connsiteY4" fmla="*/ 2697 h 3112"/>
                <a:gd name="connsiteX5" fmla="*/ 2567 w 3028"/>
                <a:gd name="connsiteY5" fmla="*/ 2224 h 3112"/>
                <a:gd name="connsiteX6" fmla="*/ 2931 w 3028"/>
                <a:gd name="connsiteY6" fmla="*/ 1542 h 3112"/>
                <a:gd name="connsiteX7" fmla="*/ 2975 w 3028"/>
                <a:gd name="connsiteY7" fmla="*/ 598 h 3112"/>
                <a:gd name="connsiteX8" fmla="*/ 2614 w 3028"/>
                <a:gd name="connsiteY8" fmla="*/ 86 h 3112"/>
                <a:gd name="connsiteX9" fmla="*/ 1784 w 3028"/>
                <a:gd name="connsiteY9" fmla="*/ 30 h 3112"/>
                <a:gd name="connsiteX0" fmla="*/ 1892 w 3136"/>
                <a:gd name="connsiteY0" fmla="*/ 30 h 2700"/>
                <a:gd name="connsiteX1" fmla="*/ 939 w 3136"/>
                <a:gd name="connsiteY1" fmla="*/ 447 h 2700"/>
                <a:gd name="connsiteX2" fmla="*/ 216 w 3136"/>
                <a:gd name="connsiteY2" fmla="*/ 2206 h 2700"/>
                <a:gd name="connsiteX3" fmla="*/ 2236 w 3136"/>
                <a:gd name="connsiteY3" fmla="*/ 2697 h 2700"/>
                <a:gd name="connsiteX4" fmla="*/ 2675 w 3136"/>
                <a:gd name="connsiteY4" fmla="*/ 2224 h 2700"/>
                <a:gd name="connsiteX5" fmla="*/ 3039 w 3136"/>
                <a:gd name="connsiteY5" fmla="*/ 1542 h 2700"/>
                <a:gd name="connsiteX6" fmla="*/ 3083 w 3136"/>
                <a:gd name="connsiteY6" fmla="*/ 598 h 2700"/>
                <a:gd name="connsiteX7" fmla="*/ 2722 w 3136"/>
                <a:gd name="connsiteY7" fmla="*/ 86 h 2700"/>
                <a:gd name="connsiteX8" fmla="*/ 1892 w 3136"/>
                <a:gd name="connsiteY8" fmla="*/ 30 h 2700"/>
                <a:gd name="connsiteX0" fmla="*/ 1965 w 3219"/>
                <a:gd name="connsiteY0" fmla="*/ 30 h 2502"/>
                <a:gd name="connsiteX1" fmla="*/ 1012 w 3219"/>
                <a:gd name="connsiteY1" fmla="*/ 447 h 2502"/>
                <a:gd name="connsiteX2" fmla="*/ 289 w 3219"/>
                <a:gd name="connsiteY2" fmla="*/ 2206 h 2502"/>
                <a:gd name="connsiteX3" fmla="*/ 2748 w 3219"/>
                <a:gd name="connsiteY3" fmla="*/ 2224 h 2502"/>
                <a:gd name="connsiteX4" fmla="*/ 3112 w 3219"/>
                <a:gd name="connsiteY4" fmla="*/ 1542 h 2502"/>
                <a:gd name="connsiteX5" fmla="*/ 3156 w 3219"/>
                <a:gd name="connsiteY5" fmla="*/ 598 h 2502"/>
                <a:gd name="connsiteX6" fmla="*/ 2795 w 3219"/>
                <a:gd name="connsiteY6" fmla="*/ 86 h 2502"/>
                <a:gd name="connsiteX7" fmla="*/ 1965 w 3219"/>
                <a:gd name="connsiteY7" fmla="*/ 30 h 2502"/>
                <a:gd name="connsiteX0" fmla="*/ 2026 w 3651"/>
                <a:gd name="connsiteY0" fmla="*/ 30 h 2388"/>
                <a:gd name="connsiteX1" fmla="*/ 1073 w 3651"/>
                <a:gd name="connsiteY1" fmla="*/ 447 h 2388"/>
                <a:gd name="connsiteX2" fmla="*/ 350 w 3651"/>
                <a:gd name="connsiteY2" fmla="*/ 2206 h 2388"/>
                <a:gd name="connsiteX3" fmla="*/ 3173 w 3651"/>
                <a:gd name="connsiteY3" fmla="*/ 1542 h 2388"/>
                <a:gd name="connsiteX4" fmla="*/ 3217 w 3651"/>
                <a:gd name="connsiteY4" fmla="*/ 598 h 2388"/>
                <a:gd name="connsiteX5" fmla="*/ 2856 w 3651"/>
                <a:gd name="connsiteY5" fmla="*/ 86 h 2388"/>
                <a:gd name="connsiteX6" fmla="*/ 2026 w 3651"/>
                <a:gd name="connsiteY6" fmla="*/ 30 h 2388"/>
                <a:gd name="connsiteX0" fmla="*/ 1876 w 3165"/>
                <a:gd name="connsiteY0" fmla="*/ 30 h 2288"/>
                <a:gd name="connsiteX1" fmla="*/ 923 w 3165"/>
                <a:gd name="connsiteY1" fmla="*/ 447 h 2288"/>
                <a:gd name="connsiteX2" fmla="*/ 200 w 3165"/>
                <a:gd name="connsiteY2" fmla="*/ 2206 h 2288"/>
                <a:gd name="connsiteX3" fmla="*/ 2121 w 3165"/>
                <a:gd name="connsiteY3" fmla="*/ 941 h 2288"/>
                <a:gd name="connsiteX4" fmla="*/ 3067 w 3165"/>
                <a:gd name="connsiteY4" fmla="*/ 598 h 2288"/>
                <a:gd name="connsiteX5" fmla="*/ 2706 w 3165"/>
                <a:gd name="connsiteY5" fmla="*/ 86 h 2288"/>
                <a:gd name="connsiteX6" fmla="*/ 1876 w 3165"/>
                <a:gd name="connsiteY6" fmla="*/ 30 h 2288"/>
                <a:gd name="connsiteX0" fmla="*/ 1876 w 2963"/>
                <a:gd name="connsiteY0" fmla="*/ 30 h 2288"/>
                <a:gd name="connsiteX1" fmla="*/ 923 w 2963"/>
                <a:gd name="connsiteY1" fmla="*/ 447 h 2288"/>
                <a:gd name="connsiteX2" fmla="*/ 200 w 2963"/>
                <a:gd name="connsiteY2" fmla="*/ 2206 h 2288"/>
                <a:gd name="connsiteX3" fmla="*/ 2121 w 2963"/>
                <a:gd name="connsiteY3" fmla="*/ 941 h 2288"/>
                <a:gd name="connsiteX4" fmla="*/ 2664 w 2963"/>
                <a:gd name="connsiteY4" fmla="*/ 598 h 2288"/>
                <a:gd name="connsiteX5" fmla="*/ 2706 w 2963"/>
                <a:gd name="connsiteY5" fmla="*/ 86 h 2288"/>
                <a:gd name="connsiteX6" fmla="*/ 1876 w 2963"/>
                <a:gd name="connsiteY6" fmla="*/ 30 h 2288"/>
                <a:gd name="connsiteX0" fmla="*/ 1084 w 2171"/>
                <a:gd name="connsiteY0" fmla="*/ 30 h 955"/>
                <a:gd name="connsiteX1" fmla="*/ 131 w 2171"/>
                <a:gd name="connsiteY1" fmla="*/ 447 h 955"/>
                <a:gd name="connsiteX2" fmla="*/ 299 w 2171"/>
                <a:gd name="connsiteY2" fmla="*/ 681 h 955"/>
                <a:gd name="connsiteX3" fmla="*/ 1329 w 2171"/>
                <a:gd name="connsiteY3" fmla="*/ 941 h 955"/>
                <a:gd name="connsiteX4" fmla="*/ 1872 w 2171"/>
                <a:gd name="connsiteY4" fmla="*/ 598 h 955"/>
                <a:gd name="connsiteX5" fmla="*/ 1914 w 2171"/>
                <a:gd name="connsiteY5" fmla="*/ 86 h 955"/>
                <a:gd name="connsiteX6" fmla="*/ 1084 w 2171"/>
                <a:gd name="connsiteY6" fmla="*/ 30 h 955"/>
                <a:gd name="connsiteX0" fmla="*/ 963 w 2050"/>
                <a:gd name="connsiteY0" fmla="*/ 46 h 971"/>
                <a:gd name="connsiteX1" fmla="*/ 137 w 2050"/>
                <a:gd name="connsiteY1" fmla="*/ 108 h 971"/>
                <a:gd name="connsiteX2" fmla="*/ 178 w 2050"/>
                <a:gd name="connsiteY2" fmla="*/ 697 h 971"/>
                <a:gd name="connsiteX3" fmla="*/ 1208 w 2050"/>
                <a:gd name="connsiteY3" fmla="*/ 957 h 971"/>
                <a:gd name="connsiteX4" fmla="*/ 1751 w 2050"/>
                <a:gd name="connsiteY4" fmla="*/ 614 h 971"/>
                <a:gd name="connsiteX5" fmla="*/ 1793 w 2050"/>
                <a:gd name="connsiteY5" fmla="*/ 102 h 971"/>
                <a:gd name="connsiteX6" fmla="*/ 963 w 2050"/>
                <a:gd name="connsiteY6" fmla="*/ 46 h 971"/>
                <a:gd name="connsiteX0" fmla="*/ 796 w 2050"/>
                <a:gd name="connsiteY0" fmla="*/ 46 h 971"/>
                <a:gd name="connsiteX1" fmla="*/ 137 w 2050"/>
                <a:gd name="connsiteY1" fmla="*/ 108 h 971"/>
                <a:gd name="connsiteX2" fmla="*/ 178 w 2050"/>
                <a:gd name="connsiteY2" fmla="*/ 697 h 971"/>
                <a:gd name="connsiteX3" fmla="*/ 1208 w 2050"/>
                <a:gd name="connsiteY3" fmla="*/ 957 h 971"/>
                <a:gd name="connsiteX4" fmla="*/ 1751 w 2050"/>
                <a:gd name="connsiteY4" fmla="*/ 614 h 971"/>
                <a:gd name="connsiteX5" fmla="*/ 1793 w 2050"/>
                <a:gd name="connsiteY5" fmla="*/ 102 h 971"/>
                <a:gd name="connsiteX6" fmla="*/ 796 w 2050"/>
                <a:gd name="connsiteY6" fmla="*/ 46 h 971"/>
                <a:gd name="connsiteX0" fmla="*/ 796 w 2050"/>
                <a:gd name="connsiteY0" fmla="*/ 46 h 971"/>
                <a:gd name="connsiteX1" fmla="*/ 137 w 2050"/>
                <a:gd name="connsiteY1" fmla="*/ 108 h 971"/>
                <a:gd name="connsiteX2" fmla="*/ 178 w 2050"/>
                <a:gd name="connsiteY2" fmla="*/ 697 h 971"/>
                <a:gd name="connsiteX3" fmla="*/ 1208 w 2050"/>
                <a:gd name="connsiteY3" fmla="*/ 957 h 971"/>
                <a:gd name="connsiteX4" fmla="*/ 1751 w 2050"/>
                <a:gd name="connsiteY4" fmla="*/ 614 h 971"/>
                <a:gd name="connsiteX5" fmla="*/ 1793 w 2050"/>
                <a:gd name="connsiteY5" fmla="*/ 102 h 971"/>
                <a:gd name="connsiteX6" fmla="*/ 796 w 2050"/>
                <a:gd name="connsiteY6" fmla="*/ 46 h 971"/>
                <a:gd name="connsiteX0" fmla="*/ 796 w 2050"/>
                <a:gd name="connsiteY0" fmla="*/ 46 h 971"/>
                <a:gd name="connsiteX1" fmla="*/ 137 w 2050"/>
                <a:gd name="connsiteY1" fmla="*/ 108 h 971"/>
                <a:gd name="connsiteX2" fmla="*/ 178 w 2050"/>
                <a:gd name="connsiteY2" fmla="*/ 697 h 971"/>
                <a:gd name="connsiteX3" fmla="*/ 1208 w 2050"/>
                <a:gd name="connsiteY3" fmla="*/ 957 h 971"/>
                <a:gd name="connsiteX4" fmla="*/ 1751 w 2050"/>
                <a:gd name="connsiteY4" fmla="*/ 614 h 971"/>
                <a:gd name="connsiteX5" fmla="*/ 1793 w 2050"/>
                <a:gd name="connsiteY5" fmla="*/ 102 h 971"/>
                <a:gd name="connsiteX6" fmla="*/ 796 w 2050"/>
                <a:gd name="connsiteY6" fmla="*/ 46 h 971"/>
                <a:gd name="connsiteX0" fmla="*/ 796 w 2050"/>
                <a:gd name="connsiteY0" fmla="*/ 46 h 971"/>
                <a:gd name="connsiteX1" fmla="*/ 137 w 2050"/>
                <a:gd name="connsiteY1" fmla="*/ 108 h 971"/>
                <a:gd name="connsiteX2" fmla="*/ 178 w 2050"/>
                <a:gd name="connsiteY2" fmla="*/ 697 h 971"/>
                <a:gd name="connsiteX3" fmla="*/ 1208 w 2050"/>
                <a:gd name="connsiteY3" fmla="*/ 957 h 971"/>
                <a:gd name="connsiteX4" fmla="*/ 1751 w 2050"/>
                <a:gd name="connsiteY4" fmla="*/ 614 h 971"/>
                <a:gd name="connsiteX5" fmla="*/ 1793 w 2050"/>
                <a:gd name="connsiteY5" fmla="*/ 102 h 971"/>
                <a:gd name="connsiteX6" fmla="*/ 796 w 2050"/>
                <a:gd name="connsiteY6" fmla="*/ 46 h 971"/>
                <a:gd name="connsiteX0" fmla="*/ 796 w 2050"/>
                <a:gd name="connsiteY0" fmla="*/ 46 h 971"/>
                <a:gd name="connsiteX1" fmla="*/ 137 w 2050"/>
                <a:gd name="connsiteY1" fmla="*/ 108 h 971"/>
                <a:gd name="connsiteX2" fmla="*/ 178 w 2050"/>
                <a:gd name="connsiteY2" fmla="*/ 697 h 971"/>
                <a:gd name="connsiteX3" fmla="*/ 1208 w 2050"/>
                <a:gd name="connsiteY3" fmla="*/ 957 h 971"/>
                <a:gd name="connsiteX4" fmla="*/ 1751 w 2050"/>
                <a:gd name="connsiteY4" fmla="*/ 614 h 971"/>
                <a:gd name="connsiteX5" fmla="*/ 1793 w 2050"/>
                <a:gd name="connsiteY5" fmla="*/ 102 h 971"/>
                <a:gd name="connsiteX6" fmla="*/ 796 w 2050"/>
                <a:gd name="connsiteY6" fmla="*/ 46 h 971"/>
                <a:gd name="connsiteX0" fmla="*/ 658 w 2050"/>
                <a:gd name="connsiteY0" fmla="*/ 46 h 971"/>
                <a:gd name="connsiteX1" fmla="*/ 137 w 2050"/>
                <a:gd name="connsiteY1" fmla="*/ 108 h 971"/>
                <a:gd name="connsiteX2" fmla="*/ 178 w 2050"/>
                <a:gd name="connsiteY2" fmla="*/ 697 h 971"/>
                <a:gd name="connsiteX3" fmla="*/ 1208 w 2050"/>
                <a:gd name="connsiteY3" fmla="*/ 957 h 971"/>
                <a:gd name="connsiteX4" fmla="*/ 1751 w 2050"/>
                <a:gd name="connsiteY4" fmla="*/ 614 h 971"/>
                <a:gd name="connsiteX5" fmla="*/ 1793 w 2050"/>
                <a:gd name="connsiteY5" fmla="*/ 102 h 971"/>
                <a:gd name="connsiteX6" fmla="*/ 658 w 2050"/>
                <a:gd name="connsiteY6" fmla="*/ 46 h 971"/>
                <a:gd name="connsiteX0" fmla="*/ 606 w 1998"/>
                <a:gd name="connsiteY0" fmla="*/ 46 h 863"/>
                <a:gd name="connsiteX1" fmla="*/ 85 w 1998"/>
                <a:gd name="connsiteY1" fmla="*/ 108 h 863"/>
                <a:gd name="connsiteX2" fmla="*/ 126 w 1998"/>
                <a:gd name="connsiteY2" fmla="*/ 697 h 863"/>
                <a:gd name="connsiteX3" fmla="*/ 842 w 1998"/>
                <a:gd name="connsiteY3" fmla="*/ 849 h 863"/>
                <a:gd name="connsiteX4" fmla="*/ 1699 w 1998"/>
                <a:gd name="connsiteY4" fmla="*/ 614 h 863"/>
                <a:gd name="connsiteX5" fmla="*/ 1741 w 1998"/>
                <a:gd name="connsiteY5" fmla="*/ 102 h 863"/>
                <a:gd name="connsiteX6" fmla="*/ 606 w 1998"/>
                <a:gd name="connsiteY6" fmla="*/ 46 h 863"/>
                <a:gd name="connsiteX0" fmla="*/ 606 w 1998"/>
                <a:gd name="connsiteY0" fmla="*/ 46 h 863"/>
                <a:gd name="connsiteX1" fmla="*/ 85 w 1998"/>
                <a:gd name="connsiteY1" fmla="*/ 108 h 863"/>
                <a:gd name="connsiteX2" fmla="*/ 126 w 1998"/>
                <a:gd name="connsiteY2" fmla="*/ 697 h 863"/>
                <a:gd name="connsiteX3" fmla="*/ 842 w 1998"/>
                <a:gd name="connsiteY3" fmla="*/ 849 h 863"/>
                <a:gd name="connsiteX4" fmla="*/ 1826 w 1998"/>
                <a:gd name="connsiteY4" fmla="*/ 614 h 863"/>
                <a:gd name="connsiteX5" fmla="*/ 1741 w 1998"/>
                <a:gd name="connsiteY5" fmla="*/ 102 h 863"/>
                <a:gd name="connsiteX6" fmla="*/ 606 w 1998"/>
                <a:gd name="connsiteY6" fmla="*/ 46 h 863"/>
                <a:gd name="connsiteX0" fmla="*/ 606 w 1924"/>
                <a:gd name="connsiteY0" fmla="*/ 46 h 863"/>
                <a:gd name="connsiteX1" fmla="*/ 85 w 1924"/>
                <a:gd name="connsiteY1" fmla="*/ 108 h 863"/>
                <a:gd name="connsiteX2" fmla="*/ 126 w 1924"/>
                <a:gd name="connsiteY2" fmla="*/ 697 h 863"/>
                <a:gd name="connsiteX3" fmla="*/ 842 w 1924"/>
                <a:gd name="connsiteY3" fmla="*/ 849 h 863"/>
                <a:gd name="connsiteX4" fmla="*/ 1826 w 1924"/>
                <a:gd name="connsiteY4" fmla="*/ 614 h 863"/>
                <a:gd name="connsiteX5" fmla="*/ 1662 w 1924"/>
                <a:gd name="connsiteY5" fmla="*/ 102 h 863"/>
                <a:gd name="connsiteX6" fmla="*/ 606 w 1924"/>
                <a:gd name="connsiteY6" fmla="*/ 46 h 863"/>
                <a:gd name="connsiteX0" fmla="*/ 606 w 1924"/>
                <a:gd name="connsiteY0" fmla="*/ 34 h 851"/>
                <a:gd name="connsiteX1" fmla="*/ 85 w 1924"/>
                <a:gd name="connsiteY1" fmla="*/ 296 h 851"/>
                <a:gd name="connsiteX2" fmla="*/ 126 w 1924"/>
                <a:gd name="connsiteY2" fmla="*/ 685 h 851"/>
                <a:gd name="connsiteX3" fmla="*/ 842 w 1924"/>
                <a:gd name="connsiteY3" fmla="*/ 837 h 851"/>
                <a:gd name="connsiteX4" fmla="*/ 1826 w 1924"/>
                <a:gd name="connsiteY4" fmla="*/ 602 h 851"/>
                <a:gd name="connsiteX5" fmla="*/ 1662 w 1924"/>
                <a:gd name="connsiteY5" fmla="*/ 90 h 851"/>
                <a:gd name="connsiteX6" fmla="*/ 606 w 1924"/>
                <a:gd name="connsiteY6" fmla="*/ 34 h 851"/>
                <a:gd name="connsiteX0" fmla="*/ 606 w 1924"/>
                <a:gd name="connsiteY0" fmla="*/ 34 h 851"/>
                <a:gd name="connsiteX1" fmla="*/ 85 w 1924"/>
                <a:gd name="connsiteY1" fmla="*/ 296 h 851"/>
                <a:gd name="connsiteX2" fmla="*/ 126 w 1924"/>
                <a:gd name="connsiteY2" fmla="*/ 685 h 851"/>
                <a:gd name="connsiteX3" fmla="*/ 842 w 1924"/>
                <a:gd name="connsiteY3" fmla="*/ 837 h 851"/>
                <a:gd name="connsiteX4" fmla="*/ 1826 w 1924"/>
                <a:gd name="connsiteY4" fmla="*/ 602 h 851"/>
                <a:gd name="connsiteX5" fmla="*/ 1662 w 1924"/>
                <a:gd name="connsiteY5" fmla="*/ 90 h 851"/>
                <a:gd name="connsiteX6" fmla="*/ 606 w 1924"/>
                <a:gd name="connsiteY6" fmla="*/ 34 h 851"/>
                <a:gd name="connsiteX0" fmla="*/ 606 w 1924"/>
                <a:gd name="connsiteY0" fmla="*/ 34 h 851"/>
                <a:gd name="connsiteX1" fmla="*/ 85 w 1924"/>
                <a:gd name="connsiteY1" fmla="*/ 296 h 851"/>
                <a:gd name="connsiteX2" fmla="*/ 126 w 1924"/>
                <a:gd name="connsiteY2" fmla="*/ 685 h 851"/>
                <a:gd name="connsiteX3" fmla="*/ 842 w 1924"/>
                <a:gd name="connsiteY3" fmla="*/ 837 h 851"/>
                <a:gd name="connsiteX4" fmla="*/ 1826 w 1924"/>
                <a:gd name="connsiteY4" fmla="*/ 602 h 851"/>
                <a:gd name="connsiteX5" fmla="*/ 1662 w 1924"/>
                <a:gd name="connsiteY5" fmla="*/ 90 h 851"/>
                <a:gd name="connsiteX6" fmla="*/ 606 w 1924"/>
                <a:gd name="connsiteY6" fmla="*/ 34 h 851"/>
                <a:gd name="connsiteX0" fmla="*/ 601 w 1919"/>
                <a:gd name="connsiteY0" fmla="*/ 34 h 851"/>
                <a:gd name="connsiteX1" fmla="*/ 80 w 1919"/>
                <a:gd name="connsiteY1" fmla="*/ 296 h 851"/>
                <a:gd name="connsiteX2" fmla="*/ 121 w 1919"/>
                <a:gd name="connsiteY2" fmla="*/ 685 h 851"/>
                <a:gd name="connsiteX3" fmla="*/ 640 w 1919"/>
                <a:gd name="connsiteY3" fmla="*/ 837 h 851"/>
                <a:gd name="connsiteX4" fmla="*/ 1821 w 1919"/>
                <a:gd name="connsiteY4" fmla="*/ 602 h 851"/>
                <a:gd name="connsiteX5" fmla="*/ 1657 w 1919"/>
                <a:gd name="connsiteY5" fmla="*/ 90 h 851"/>
                <a:gd name="connsiteX6" fmla="*/ 601 w 1919"/>
                <a:gd name="connsiteY6" fmla="*/ 34 h 851"/>
                <a:gd name="connsiteX0" fmla="*/ 601 w 1919"/>
                <a:gd name="connsiteY0" fmla="*/ 34 h 851"/>
                <a:gd name="connsiteX1" fmla="*/ 80 w 1919"/>
                <a:gd name="connsiteY1" fmla="*/ 296 h 851"/>
                <a:gd name="connsiteX2" fmla="*/ 121 w 1919"/>
                <a:gd name="connsiteY2" fmla="*/ 685 h 851"/>
                <a:gd name="connsiteX3" fmla="*/ 531 w 1919"/>
                <a:gd name="connsiteY3" fmla="*/ 837 h 851"/>
                <a:gd name="connsiteX4" fmla="*/ 1821 w 1919"/>
                <a:gd name="connsiteY4" fmla="*/ 602 h 851"/>
                <a:gd name="connsiteX5" fmla="*/ 1657 w 1919"/>
                <a:gd name="connsiteY5" fmla="*/ 90 h 851"/>
                <a:gd name="connsiteX6" fmla="*/ 601 w 1919"/>
                <a:gd name="connsiteY6" fmla="*/ 34 h 851"/>
                <a:gd name="connsiteX0" fmla="*/ 601 w 1919"/>
                <a:gd name="connsiteY0" fmla="*/ 34 h 842"/>
                <a:gd name="connsiteX1" fmla="*/ 80 w 1919"/>
                <a:gd name="connsiteY1" fmla="*/ 296 h 842"/>
                <a:gd name="connsiteX2" fmla="*/ 121 w 1919"/>
                <a:gd name="connsiteY2" fmla="*/ 685 h 842"/>
                <a:gd name="connsiteX3" fmla="*/ 531 w 1919"/>
                <a:gd name="connsiteY3" fmla="*/ 837 h 842"/>
                <a:gd name="connsiteX4" fmla="*/ 1821 w 1919"/>
                <a:gd name="connsiteY4" fmla="*/ 602 h 842"/>
                <a:gd name="connsiteX5" fmla="*/ 1657 w 1919"/>
                <a:gd name="connsiteY5" fmla="*/ 90 h 842"/>
                <a:gd name="connsiteX6" fmla="*/ 601 w 1919"/>
                <a:gd name="connsiteY6" fmla="*/ 34 h 842"/>
                <a:gd name="connsiteX0" fmla="*/ 601 w 1919"/>
                <a:gd name="connsiteY0" fmla="*/ 34 h 842"/>
                <a:gd name="connsiteX1" fmla="*/ 80 w 1919"/>
                <a:gd name="connsiteY1" fmla="*/ 296 h 842"/>
                <a:gd name="connsiteX2" fmla="*/ 121 w 1919"/>
                <a:gd name="connsiteY2" fmla="*/ 685 h 842"/>
                <a:gd name="connsiteX3" fmla="*/ 531 w 1919"/>
                <a:gd name="connsiteY3" fmla="*/ 837 h 842"/>
                <a:gd name="connsiteX4" fmla="*/ 1821 w 1919"/>
                <a:gd name="connsiteY4" fmla="*/ 602 h 842"/>
                <a:gd name="connsiteX5" fmla="*/ 1657 w 1919"/>
                <a:gd name="connsiteY5" fmla="*/ 90 h 842"/>
                <a:gd name="connsiteX6" fmla="*/ 601 w 1919"/>
                <a:gd name="connsiteY6" fmla="*/ 34 h 842"/>
                <a:gd name="connsiteX0" fmla="*/ 601 w 2128"/>
                <a:gd name="connsiteY0" fmla="*/ 34 h 842"/>
                <a:gd name="connsiteX1" fmla="*/ 80 w 2128"/>
                <a:gd name="connsiteY1" fmla="*/ 296 h 842"/>
                <a:gd name="connsiteX2" fmla="*/ 121 w 2128"/>
                <a:gd name="connsiteY2" fmla="*/ 685 h 842"/>
                <a:gd name="connsiteX3" fmla="*/ 531 w 2128"/>
                <a:gd name="connsiteY3" fmla="*/ 837 h 842"/>
                <a:gd name="connsiteX4" fmla="*/ 1821 w 2128"/>
                <a:gd name="connsiteY4" fmla="*/ 602 h 842"/>
                <a:gd name="connsiteX5" fmla="*/ 1657 w 2128"/>
                <a:gd name="connsiteY5" fmla="*/ 90 h 842"/>
                <a:gd name="connsiteX6" fmla="*/ 601 w 2128"/>
                <a:gd name="connsiteY6" fmla="*/ 34 h 842"/>
                <a:gd name="connsiteX0" fmla="*/ 601 w 2037"/>
                <a:gd name="connsiteY0" fmla="*/ 34 h 842"/>
                <a:gd name="connsiteX1" fmla="*/ 80 w 2037"/>
                <a:gd name="connsiteY1" fmla="*/ 296 h 842"/>
                <a:gd name="connsiteX2" fmla="*/ 121 w 2037"/>
                <a:gd name="connsiteY2" fmla="*/ 685 h 842"/>
                <a:gd name="connsiteX3" fmla="*/ 531 w 2037"/>
                <a:gd name="connsiteY3" fmla="*/ 837 h 842"/>
                <a:gd name="connsiteX4" fmla="*/ 1821 w 2037"/>
                <a:gd name="connsiteY4" fmla="*/ 602 h 842"/>
                <a:gd name="connsiteX5" fmla="*/ 1981 w 2037"/>
                <a:gd name="connsiteY5" fmla="*/ 339 h 842"/>
                <a:gd name="connsiteX6" fmla="*/ 1657 w 2037"/>
                <a:gd name="connsiteY6" fmla="*/ 90 h 842"/>
                <a:gd name="connsiteX7" fmla="*/ 601 w 2037"/>
                <a:gd name="connsiteY7" fmla="*/ 34 h 842"/>
                <a:gd name="connsiteX0" fmla="*/ 601 w 1990"/>
                <a:gd name="connsiteY0" fmla="*/ 34 h 865"/>
                <a:gd name="connsiteX1" fmla="*/ 80 w 1990"/>
                <a:gd name="connsiteY1" fmla="*/ 296 h 865"/>
                <a:gd name="connsiteX2" fmla="*/ 121 w 1990"/>
                <a:gd name="connsiteY2" fmla="*/ 685 h 865"/>
                <a:gd name="connsiteX3" fmla="*/ 531 w 1990"/>
                <a:gd name="connsiteY3" fmla="*/ 837 h 865"/>
                <a:gd name="connsiteX4" fmla="*/ 1712 w 1990"/>
                <a:gd name="connsiteY4" fmla="*/ 709 h 865"/>
                <a:gd name="connsiteX5" fmla="*/ 1981 w 1990"/>
                <a:gd name="connsiteY5" fmla="*/ 339 h 865"/>
                <a:gd name="connsiteX6" fmla="*/ 1657 w 1990"/>
                <a:gd name="connsiteY6" fmla="*/ 90 h 865"/>
                <a:gd name="connsiteX7" fmla="*/ 601 w 1990"/>
                <a:gd name="connsiteY7" fmla="*/ 34 h 865"/>
                <a:gd name="connsiteX0" fmla="*/ 601 w 1990"/>
                <a:gd name="connsiteY0" fmla="*/ 34 h 842"/>
                <a:gd name="connsiteX1" fmla="*/ 80 w 1990"/>
                <a:gd name="connsiteY1" fmla="*/ 296 h 842"/>
                <a:gd name="connsiteX2" fmla="*/ 121 w 1990"/>
                <a:gd name="connsiteY2" fmla="*/ 685 h 842"/>
                <a:gd name="connsiteX3" fmla="*/ 531 w 1990"/>
                <a:gd name="connsiteY3" fmla="*/ 837 h 842"/>
                <a:gd name="connsiteX4" fmla="*/ 1712 w 1990"/>
                <a:gd name="connsiteY4" fmla="*/ 709 h 842"/>
                <a:gd name="connsiteX5" fmla="*/ 1981 w 1990"/>
                <a:gd name="connsiteY5" fmla="*/ 339 h 842"/>
                <a:gd name="connsiteX6" fmla="*/ 1657 w 1990"/>
                <a:gd name="connsiteY6" fmla="*/ 90 h 842"/>
                <a:gd name="connsiteX7" fmla="*/ 601 w 1990"/>
                <a:gd name="connsiteY7" fmla="*/ 34 h 842"/>
                <a:gd name="connsiteX0" fmla="*/ 601 w 2007"/>
                <a:gd name="connsiteY0" fmla="*/ 34 h 842"/>
                <a:gd name="connsiteX1" fmla="*/ 80 w 2007"/>
                <a:gd name="connsiteY1" fmla="*/ 296 h 842"/>
                <a:gd name="connsiteX2" fmla="*/ 121 w 2007"/>
                <a:gd name="connsiteY2" fmla="*/ 685 h 842"/>
                <a:gd name="connsiteX3" fmla="*/ 531 w 2007"/>
                <a:gd name="connsiteY3" fmla="*/ 837 h 842"/>
                <a:gd name="connsiteX4" fmla="*/ 1712 w 2007"/>
                <a:gd name="connsiteY4" fmla="*/ 709 h 842"/>
                <a:gd name="connsiteX5" fmla="*/ 1981 w 2007"/>
                <a:gd name="connsiteY5" fmla="*/ 339 h 842"/>
                <a:gd name="connsiteX6" fmla="*/ 1657 w 2007"/>
                <a:gd name="connsiteY6" fmla="*/ 90 h 842"/>
                <a:gd name="connsiteX7" fmla="*/ 601 w 2007"/>
                <a:gd name="connsiteY7" fmla="*/ 34 h 842"/>
                <a:gd name="connsiteX0" fmla="*/ 601 w 2007"/>
                <a:gd name="connsiteY0" fmla="*/ 34 h 842"/>
                <a:gd name="connsiteX1" fmla="*/ 80 w 2007"/>
                <a:gd name="connsiteY1" fmla="*/ 296 h 842"/>
                <a:gd name="connsiteX2" fmla="*/ 121 w 2007"/>
                <a:gd name="connsiteY2" fmla="*/ 685 h 842"/>
                <a:gd name="connsiteX3" fmla="*/ 531 w 2007"/>
                <a:gd name="connsiteY3" fmla="*/ 837 h 842"/>
                <a:gd name="connsiteX4" fmla="*/ 1712 w 2007"/>
                <a:gd name="connsiteY4" fmla="*/ 709 h 842"/>
                <a:gd name="connsiteX5" fmla="*/ 1981 w 2007"/>
                <a:gd name="connsiteY5" fmla="*/ 477 h 842"/>
                <a:gd name="connsiteX6" fmla="*/ 1657 w 2007"/>
                <a:gd name="connsiteY6" fmla="*/ 90 h 842"/>
                <a:gd name="connsiteX7" fmla="*/ 601 w 2007"/>
                <a:gd name="connsiteY7" fmla="*/ 34 h 842"/>
                <a:gd name="connsiteX0" fmla="*/ 601 w 2007"/>
                <a:gd name="connsiteY0" fmla="*/ 34 h 842"/>
                <a:gd name="connsiteX1" fmla="*/ 80 w 2007"/>
                <a:gd name="connsiteY1" fmla="*/ 296 h 842"/>
                <a:gd name="connsiteX2" fmla="*/ 121 w 2007"/>
                <a:gd name="connsiteY2" fmla="*/ 685 h 842"/>
                <a:gd name="connsiteX3" fmla="*/ 531 w 2007"/>
                <a:gd name="connsiteY3" fmla="*/ 837 h 842"/>
                <a:gd name="connsiteX4" fmla="*/ 1712 w 2007"/>
                <a:gd name="connsiteY4" fmla="*/ 709 h 842"/>
                <a:gd name="connsiteX5" fmla="*/ 1981 w 2007"/>
                <a:gd name="connsiteY5" fmla="*/ 477 h 842"/>
                <a:gd name="connsiteX6" fmla="*/ 1754 w 2007"/>
                <a:gd name="connsiteY6" fmla="*/ 90 h 842"/>
                <a:gd name="connsiteX7" fmla="*/ 601 w 2007"/>
                <a:gd name="connsiteY7" fmla="*/ 34 h 842"/>
                <a:gd name="connsiteX0" fmla="*/ 601 w 2085"/>
                <a:gd name="connsiteY0" fmla="*/ 34 h 842"/>
                <a:gd name="connsiteX1" fmla="*/ 80 w 2085"/>
                <a:gd name="connsiteY1" fmla="*/ 296 h 842"/>
                <a:gd name="connsiteX2" fmla="*/ 121 w 2085"/>
                <a:gd name="connsiteY2" fmla="*/ 685 h 842"/>
                <a:gd name="connsiteX3" fmla="*/ 531 w 2085"/>
                <a:gd name="connsiteY3" fmla="*/ 837 h 842"/>
                <a:gd name="connsiteX4" fmla="*/ 1712 w 2085"/>
                <a:gd name="connsiteY4" fmla="*/ 709 h 842"/>
                <a:gd name="connsiteX5" fmla="*/ 2078 w 2085"/>
                <a:gd name="connsiteY5" fmla="*/ 399 h 842"/>
                <a:gd name="connsiteX6" fmla="*/ 1754 w 2085"/>
                <a:gd name="connsiteY6" fmla="*/ 90 h 842"/>
                <a:gd name="connsiteX7" fmla="*/ 601 w 2085"/>
                <a:gd name="connsiteY7" fmla="*/ 34 h 842"/>
                <a:gd name="connsiteX0" fmla="*/ 601 w 2085"/>
                <a:gd name="connsiteY0" fmla="*/ 34 h 842"/>
                <a:gd name="connsiteX1" fmla="*/ 80 w 2085"/>
                <a:gd name="connsiteY1" fmla="*/ 296 h 842"/>
                <a:gd name="connsiteX2" fmla="*/ 121 w 2085"/>
                <a:gd name="connsiteY2" fmla="*/ 685 h 842"/>
                <a:gd name="connsiteX3" fmla="*/ 746 w 2085"/>
                <a:gd name="connsiteY3" fmla="*/ 837 h 842"/>
                <a:gd name="connsiteX4" fmla="*/ 1712 w 2085"/>
                <a:gd name="connsiteY4" fmla="*/ 709 h 842"/>
                <a:gd name="connsiteX5" fmla="*/ 2078 w 2085"/>
                <a:gd name="connsiteY5" fmla="*/ 399 h 842"/>
                <a:gd name="connsiteX6" fmla="*/ 1754 w 2085"/>
                <a:gd name="connsiteY6" fmla="*/ 90 h 842"/>
                <a:gd name="connsiteX7" fmla="*/ 601 w 2085"/>
                <a:gd name="connsiteY7" fmla="*/ 34 h 842"/>
                <a:gd name="connsiteX0" fmla="*/ 601 w 2085"/>
                <a:gd name="connsiteY0" fmla="*/ 34 h 842"/>
                <a:gd name="connsiteX1" fmla="*/ 80 w 2085"/>
                <a:gd name="connsiteY1" fmla="*/ 296 h 842"/>
                <a:gd name="connsiteX2" fmla="*/ 121 w 2085"/>
                <a:gd name="connsiteY2" fmla="*/ 685 h 842"/>
                <a:gd name="connsiteX3" fmla="*/ 746 w 2085"/>
                <a:gd name="connsiteY3" fmla="*/ 837 h 842"/>
                <a:gd name="connsiteX4" fmla="*/ 1712 w 2085"/>
                <a:gd name="connsiteY4" fmla="*/ 709 h 842"/>
                <a:gd name="connsiteX5" fmla="*/ 2078 w 2085"/>
                <a:gd name="connsiteY5" fmla="*/ 399 h 842"/>
                <a:gd name="connsiteX6" fmla="*/ 1754 w 2085"/>
                <a:gd name="connsiteY6" fmla="*/ 90 h 842"/>
                <a:gd name="connsiteX7" fmla="*/ 601 w 2085"/>
                <a:gd name="connsiteY7" fmla="*/ 34 h 842"/>
                <a:gd name="connsiteX0" fmla="*/ 601 w 2085"/>
                <a:gd name="connsiteY0" fmla="*/ 34 h 875"/>
                <a:gd name="connsiteX1" fmla="*/ 80 w 2085"/>
                <a:gd name="connsiteY1" fmla="*/ 296 h 875"/>
                <a:gd name="connsiteX2" fmla="*/ 121 w 2085"/>
                <a:gd name="connsiteY2" fmla="*/ 685 h 875"/>
                <a:gd name="connsiteX3" fmla="*/ 746 w 2085"/>
                <a:gd name="connsiteY3" fmla="*/ 837 h 875"/>
                <a:gd name="connsiteX4" fmla="*/ 1712 w 2085"/>
                <a:gd name="connsiteY4" fmla="*/ 709 h 875"/>
                <a:gd name="connsiteX5" fmla="*/ 2078 w 2085"/>
                <a:gd name="connsiteY5" fmla="*/ 399 h 875"/>
                <a:gd name="connsiteX6" fmla="*/ 1754 w 2085"/>
                <a:gd name="connsiteY6" fmla="*/ 90 h 875"/>
                <a:gd name="connsiteX7" fmla="*/ 601 w 2085"/>
                <a:gd name="connsiteY7" fmla="*/ 34 h 875"/>
                <a:gd name="connsiteX0" fmla="*/ 601 w 2085"/>
                <a:gd name="connsiteY0" fmla="*/ 34 h 875"/>
                <a:gd name="connsiteX1" fmla="*/ 80 w 2085"/>
                <a:gd name="connsiteY1" fmla="*/ 296 h 875"/>
                <a:gd name="connsiteX2" fmla="*/ 121 w 2085"/>
                <a:gd name="connsiteY2" fmla="*/ 685 h 875"/>
                <a:gd name="connsiteX3" fmla="*/ 746 w 2085"/>
                <a:gd name="connsiteY3" fmla="*/ 837 h 875"/>
                <a:gd name="connsiteX4" fmla="*/ 1712 w 2085"/>
                <a:gd name="connsiteY4" fmla="*/ 709 h 875"/>
                <a:gd name="connsiteX5" fmla="*/ 2078 w 2085"/>
                <a:gd name="connsiteY5" fmla="*/ 399 h 875"/>
                <a:gd name="connsiteX6" fmla="*/ 1754 w 2085"/>
                <a:gd name="connsiteY6" fmla="*/ 90 h 875"/>
                <a:gd name="connsiteX7" fmla="*/ 601 w 2085"/>
                <a:gd name="connsiteY7" fmla="*/ 34 h 875"/>
                <a:gd name="connsiteX0" fmla="*/ 601 w 2085"/>
                <a:gd name="connsiteY0" fmla="*/ 34 h 875"/>
                <a:gd name="connsiteX1" fmla="*/ 80 w 2085"/>
                <a:gd name="connsiteY1" fmla="*/ 296 h 875"/>
                <a:gd name="connsiteX2" fmla="*/ 121 w 2085"/>
                <a:gd name="connsiteY2" fmla="*/ 685 h 875"/>
                <a:gd name="connsiteX3" fmla="*/ 746 w 2085"/>
                <a:gd name="connsiteY3" fmla="*/ 837 h 875"/>
                <a:gd name="connsiteX4" fmla="*/ 1712 w 2085"/>
                <a:gd name="connsiteY4" fmla="*/ 709 h 875"/>
                <a:gd name="connsiteX5" fmla="*/ 2078 w 2085"/>
                <a:gd name="connsiteY5" fmla="*/ 399 h 875"/>
                <a:gd name="connsiteX6" fmla="*/ 1754 w 2085"/>
                <a:gd name="connsiteY6" fmla="*/ 90 h 875"/>
                <a:gd name="connsiteX7" fmla="*/ 601 w 2085"/>
                <a:gd name="connsiteY7" fmla="*/ 34 h 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85" h="875">
                  <a:moveTo>
                    <a:pt x="601" y="34"/>
                  </a:moveTo>
                  <a:cubicBezTo>
                    <a:pt x="322" y="68"/>
                    <a:pt x="160" y="188"/>
                    <a:pt x="80" y="296"/>
                  </a:cubicBezTo>
                  <a:cubicBezTo>
                    <a:pt x="0" y="404"/>
                    <a:pt x="10" y="595"/>
                    <a:pt x="121" y="685"/>
                  </a:cubicBezTo>
                  <a:cubicBezTo>
                    <a:pt x="232" y="775"/>
                    <a:pt x="373" y="875"/>
                    <a:pt x="746" y="837"/>
                  </a:cubicBezTo>
                  <a:cubicBezTo>
                    <a:pt x="1054" y="805"/>
                    <a:pt x="1455" y="734"/>
                    <a:pt x="1712" y="709"/>
                  </a:cubicBezTo>
                  <a:cubicBezTo>
                    <a:pt x="2007" y="677"/>
                    <a:pt x="2071" y="502"/>
                    <a:pt x="2078" y="399"/>
                  </a:cubicBezTo>
                  <a:cubicBezTo>
                    <a:pt x="2085" y="296"/>
                    <a:pt x="1991" y="156"/>
                    <a:pt x="1754" y="90"/>
                  </a:cubicBezTo>
                  <a:cubicBezTo>
                    <a:pt x="1471" y="4"/>
                    <a:pt x="880" y="0"/>
                    <a:pt x="601" y="34"/>
                  </a:cubicBezTo>
                  <a:close/>
                </a:path>
              </a:pathLst>
            </a:custGeom>
            <a:grpFill/>
            <a:ln w="9525">
              <a:solidFill>
                <a:srgbClr val="CC0000"/>
              </a:solidFill>
              <a:prstDash val="solid"/>
              <a:round/>
              <a:headEnd/>
              <a:tailEnd/>
            </a:ln>
          </p:spPr>
          <p:txBody>
            <a:bodyPr wrap="none" anchor="ctr"/>
            <a:lstStyle/>
            <a:p>
              <a:pPr>
                <a:defRPr/>
              </a:pPr>
              <a:endParaRPr lang="en-US" dirty="0">
                <a:latin typeface="Calibri" pitchFamily="34" charset="0"/>
              </a:endParaRPr>
            </a:p>
          </p:txBody>
        </p:sp>
        <p:sp>
          <p:nvSpPr>
            <p:cNvPr id="5179" name="TextBox 51"/>
            <p:cNvSpPr txBox="1">
              <a:spLocks noChangeArrowheads="1"/>
            </p:cNvSpPr>
            <p:nvPr/>
          </p:nvSpPr>
          <p:spPr bwMode="auto">
            <a:xfrm>
              <a:off x="5492750" y="804863"/>
              <a:ext cx="336550" cy="400050"/>
            </a:xfrm>
            <a:prstGeom prst="rect">
              <a:avLst/>
            </a:prstGeom>
            <a:grpFill/>
            <a:ln w="9525">
              <a:noFill/>
              <a:miter lim="800000"/>
              <a:headEnd/>
              <a:tailEnd/>
            </a:ln>
          </p:spPr>
          <p:txBody>
            <a:bodyPr wrap="none">
              <a:spAutoFit/>
            </a:bodyPr>
            <a:lstStyle/>
            <a:p>
              <a:r>
                <a:rPr lang="en-US" sz="2000" b="1">
                  <a:latin typeface="Trebuchet MS" pitchFamily="34" charset="0"/>
                </a:rPr>
                <a:t>B</a:t>
              </a:r>
            </a:p>
          </p:txBody>
        </p:sp>
      </p:grpSp>
      <p:grpSp>
        <p:nvGrpSpPr>
          <p:cNvPr id="3" name="Group 127"/>
          <p:cNvGrpSpPr>
            <a:grpSpLocks/>
          </p:cNvGrpSpPr>
          <p:nvPr/>
        </p:nvGrpSpPr>
        <p:grpSpPr bwMode="auto">
          <a:xfrm>
            <a:off x="973298" y="4408903"/>
            <a:ext cx="2106612" cy="1228725"/>
            <a:chOff x="1090613" y="4322763"/>
            <a:chExt cx="2106612" cy="1228725"/>
          </a:xfrm>
          <a:solidFill>
            <a:srgbClr val="CCFFFF"/>
          </a:solidFill>
        </p:grpSpPr>
        <p:sp>
          <p:nvSpPr>
            <p:cNvPr id="80" name="Freeform 52"/>
            <p:cNvSpPr>
              <a:spLocks/>
            </p:cNvSpPr>
            <p:nvPr/>
          </p:nvSpPr>
          <p:spPr bwMode="auto">
            <a:xfrm>
              <a:off x="1090613" y="4322763"/>
              <a:ext cx="2106612" cy="1228725"/>
            </a:xfrm>
            <a:custGeom>
              <a:avLst/>
              <a:gdLst>
                <a:gd name="T0" fmla="*/ 2147483647 w 3878"/>
                <a:gd name="T1" fmla="*/ 2147483647 h 3150"/>
                <a:gd name="T2" fmla="*/ 2147483647 w 3878"/>
                <a:gd name="T3" fmla="*/ 2147483647 h 3150"/>
                <a:gd name="T4" fmla="*/ 2147483647 w 3878"/>
                <a:gd name="T5" fmla="*/ 2147483647 h 3150"/>
                <a:gd name="T6" fmla="*/ 2147483647 w 3878"/>
                <a:gd name="T7" fmla="*/ 2147483647 h 3150"/>
                <a:gd name="T8" fmla="*/ 2147483647 w 3878"/>
                <a:gd name="T9" fmla="*/ 2147483647 h 3150"/>
                <a:gd name="T10" fmla="*/ 2147483647 w 3878"/>
                <a:gd name="T11" fmla="*/ 2147483647 h 3150"/>
                <a:gd name="T12" fmla="*/ 2147483647 w 3878"/>
                <a:gd name="T13" fmla="*/ 2147483647 h 3150"/>
                <a:gd name="T14" fmla="*/ 2147483647 w 3878"/>
                <a:gd name="T15" fmla="*/ 2147483647 h 3150"/>
                <a:gd name="T16" fmla="*/ 2147483647 w 3878"/>
                <a:gd name="T17" fmla="*/ 2147483647 h 3150"/>
                <a:gd name="T18" fmla="*/ 2147483647 w 3878"/>
                <a:gd name="T19" fmla="*/ 2147483647 h 3150"/>
                <a:gd name="T20" fmla="*/ 2147483647 w 3878"/>
                <a:gd name="T21" fmla="*/ 2147483647 h 3150"/>
                <a:gd name="T22" fmla="*/ 2147483647 w 3878"/>
                <a:gd name="T23" fmla="*/ 2147483647 h 3150"/>
                <a:gd name="T24" fmla="*/ 2147483647 w 3878"/>
                <a:gd name="T25" fmla="*/ 2147483647 h 3150"/>
                <a:gd name="T26" fmla="*/ 2147483647 w 3878"/>
                <a:gd name="T27" fmla="*/ 2147483647 h 3150"/>
                <a:gd name="T28" fmla="*/ 2147483647 w 3878"/>
                <a:gd name="T29" fmla="*/ 2147483647 h 315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878"/>
                <a:gd name="T46" fmla="*/ 0 h 3150"/>
                <a:gd name="T47" fmla="*/ 3878 w 3878"/>
                <a:gd name="T48" fmla="*/ 3150 h 3150"/>
                <a:gd name="connsiteX0" fmla="*/ 1099 w 3860"/>
                <a:gd name="connsiteY0" fmla="*/ 256 h 3150"/>
                <a:gd name="connsiteX1" fmla="*/ 283 w 3860"/>
                <a:gd name="connsiteY1" fmla="*/ 662 h 3150"/>
                <a:gd name="connsiteX2" fmla="*/ 7 w 3860"/>
                <a:gd name="connsiteY2" fmla="*/ 1238 h 3150"/>
                <a:gd name="connsiteX3" fmla="*/ 239 w 3860"/>
                <a:gd name="connsiteY3" fmla="*/ 1630 h 3150"/>
                <a:gd name="connsiteX4" fmla="*/ 575 w 3860"/>
                <a:gd name="connsiteY4" fmla="*/ 1910 h 3150"/>
                <a:gd name="connsiteX5" fmla="*/ 831 w 3860"/>
                <a:gd name="connsiteY5" fmla="*/ 2206 h 3150"/>
                <a:gd name="connsiteX6" fmla="*/ 874 w 3860"/>
                <a:gd name="connsiteY6" fmla="*/ 2782 h 3150"/>
                <a:gd name="connsiteX7" fmla="*/ 1284 w 3860"/>
                <a:gd name="connsiteY7" fmla="*/ 3094 h 3150"/>
                <a:gd name="connsiteX8" fmla="*/ 2308 w 3860"/>
                <a:gd name="connsiteY8" fmla="*/ 3030 h 3150"/>
                <a:gd name="connsiteX9" fmla="*/ 3283 w 3860"/>
                <a:gd name="connsiteY9" fmla="*/ 2374 h 3150"/>
                <a:gd name="connsiteX10" fmla="*/ 3654 w 3860"/>
                <a:gd name="connsiteY10" fmla="*/ 1542 h 3150"/>
                <a:gd name="connsiteX11" fmla="*/ 3807 w 3860"/>
                <a:gd name="connsiteY11" fmla="*/ 598 h 3150"/>
                <a:gd name="connsiteX12" fmla="*/ 3337 w 3860"/>
                <a:gd name="connsiteY12" fmla="*/ 86 h 3150"/>
                <a:gd name="connsiteX13" fmla="*/ 2507 w 3860"/>
                <a:gd name="connsiteY13" fmla="*/ 30 h 3150"/>
                <a:gd name="connsiteX14" fmla="*/ 1099 w 3860"/>
                <a:gd name="connsiteY14" fmla="*/ 256 h 3150"/>
                <a:gd name="connsiteX0" fmla="*/ 1099 w 3860"/>
                <a:gd name="connsiteY0" fmla="*/ 256 h 3150"/>
                <a:gd name="connsiteX1" fmla="*/ 283 w 3860"/>
                <a:gd name="connsiteY1" fmla="*/ 662 h 3150"/>
                <a:gd name="connsiteX2" fmla="*/ 7 w 3860"/>
                <a:gd name="connsiteY2" fmla="*/ 1238 h 3150"/>
                <a:gd name="connsiteX3" fmla="*/ 239 w 3860"/>
                <a:gd name="connsiteY3" fmla="*/ 1630 h 3150"/>
                <a:gd name="connsiteX4" fmla="*/ 575 w 3860"/>
                <a:gd name="connsiteY4" fmla="*/ 1910 h 3150"/>
                <a:gd name="connsiteX5" fmla="*/ 831 w 3860"/>
                <a:gd name="connsiteY5" fmla="*/ 2206 h 3150"/>
                <a:gd name="connsiteX6" fmla="*/ 874 w 3860"/>
                <a:gd name="connsiteY6" fmla="*/ 2782 h 3150"/>
                <a:gd name="connsiteX7" fmla="*/ 1284 w 3860"/>
                <a:gd name="connsiteY7" fmla="*/ 3094 h 3150"/>
                <a:gd name="connsiteX8" fmla="*/ 2308 w 3860"/>
                <a:gd name="connsiteY8" fmla="*/ 3030 h 3150"/>
                <a:gd name="connsiteX9" fmla="*/ 3283 w 3860"/>
                <a:gd name="connsiteY9" fmla="*/ 2374 h 3150"/>
                <a:gd name="connsiteX10" fmla="*/ 3290 w 3860"/>
                <a:gd name="connsiteY10" fmla="*/ 2224 h 3150"/>
                <a:gd name="connsiteX11" fmla="*/ 3654 w 3860"/>
                <a:gd name="connsiteY11" fmla="*/ 1542 h 3150"/>
                <a:gd name="connsiteX12" fmla="*/ 3807 w 3860"/>
                <a:gd name="connsiteY12" fmla="*/ 598 h 3150"/>
                <a:gd name="connsiteX13" fmla="*/ 3337 w 3860"/>
                <a:gd name="connsiteY13" fmla="*/ 86 h 3150"/>
                <a:gd name="connsiteX14" fmla="*/ 2507 w 3860"/>
                <a:gd name="connsiteY14" fmla="*/ 30 h 3150"/>
                <a:gd name="connsiteX15" fmla="*/ 1099 w 3860"/>
                <a:gd name="connsiteY15" fmla="*/ 256 h 3150"/>
                <a:gd name="connsiteX0" fmla="*/ 1099 w 3860"/>
                <a:gd name="connsiteY0" fmla="*/ 256 h 3135"/>
                <a:gd name="connsiteX1" fmla="*/ 283 w 3860"/>
                <a:gd name="connsiteY1" fmla="*/ 662 h 3135"/>
                <a:gd name="connsiteX2" fmla="*/ 7 w 3860"/>
                <a:gd name="connsiteY2" fmla="*/ 1238 h 3135"/>
                <a:gd name="connsiteX3" fmla="*/ 239 w 3860"/>
                <a:gd name="connsiteY3" fmla="*/ 1630 h 3135"/>
                <a:gd name="connsiteX4" fmla="*/ 575 w 3860"/>
                <a:gd name="connsiteY4" fmla="*/ 1910 h 3135"/>
                <a:gd name="connsiteX5" fmla="*/ 831 w 3860"/>
                <a:gd name="connsiteY5" fmla="*/ 2206 h 3135"/>
                <a:gd name="connsiteX6" fmla="*/ 874 w 3860"/>
                <a:gd name="connsiteY6" fmla="*/ 2782 h 3135"/>
                <a:gd name="connsiteX7" fmla="*/ 1284 w 3860"/>
                <a:gd name="connsiteY7" fmla="*/ 3094 h 3135"/>
                <a:gd name="connsiteX8" fmla="*/ 2308 w 3860"/>
                <a:gd name="connsiteY8" fmla="*/ 3030 h 3135"/>
                <a:gd name="connsiteX9" fmla="*/ 2851 w 3860"/>
                <a:gd name="connsiteY9" fmla="*/ 2697 h 3135"/>
                <a:gd name="connsiteX10" fmla="*/ 3290 w 3860"/>
                <a:gd name="connsiteY10" fmla="*/ 2224 h 3135"/>
                <a:gd name="connsiteX11" fmla="*/ 3654 w 3860"/>
                <a:gd name="connsiteY11" fmla="*/ 1542 h 3135"/>
                <a:gd name="connsiteX12" fmla="*/ 3807 w 3860"/>
                <a:gd name="connsiteY12" fmla="*/ 598 h 3135"/>
                <a:gd name="connsiteX13" fmla="*/ 3337 w 3860"/>
                <a:gd name="connsiteY13" fmla="*/ 86 h 3135"/>
                <a:gd name="connsiteX14" fmla="*/ 2507 w 3860"/>
                <a:gd name="connsiteY14" fmla="*/ 30 h 3135"/>
                <a:gd name="connsiteX15" fmla="*/ 1099 w 3860"/>
                <a:gd name="connsiteY15" fmla="*/ 256 h 3135"/>
                <a:gd name="connsiteX0" fmla="*/ 1099 w 3860"/>
                <a:gd name="connsiteY0" fmla="*/ 256 h 3135"/>
                <a:gd name="connsiteX1" fmla="*/ 283 w 3860"/>
                <a:gd name="connsiteY1" fmla="*/ 662 h 3135"/>
                <a:gd name="connsiteX2" fmla="*/ 7 w 3860"/>
                <a:gd name="connsiteY2" fmla="*/ 1238 h 3135"/>
                <a:gd name="connsiteX3" fmla="*/ 239 w 3860"/>
                <a:gd name="connsiteY3" fmla="*/ 1630 h 3135"/>
                <a:gd name="connsiteX4" fmla="*/ 575 w 3860"/>
                <a:gd name="connsiteY4" fmla="*/ 1910 h 3135"/>
                <a:gd name="connsiteX5" fmla="*/ 831 w 3860"/>
                <a:gd name="connsiteY5" fmla="*/ 2206 h 3135"/>
                <a:gd name="connsiteX6" fmla="*/ 874 w 3860"/>
                <a:gd name="connsiteY6" fmla="*/ 2782 h 3135"/>
                <a:gd name="connsiteX7" fmla="*/ 1284 w 3860"/>
                <a:gd name="connsiteY7" fmla="*/ 3094 h 3135"/>
                <a:gd name="connsiteX8" fmla="*/ 2199 w 3860"/>
                <a:gd name="connsiteY8" fmla="*/ 3030 h 3135"/>
                <a:gd name="connsiteX9" fmla="*/ 2851 w 3860"/>
                <a:gd name="connsiteY9" fmla="*/ 2697 h 3135"/>
                <a:gd name="connsiteX10" fmla="*/ 3290 w 3860"/>
                <a:gd name="connsiteY10" fmla="*/ 2224 h 3135"/>
                <a:gd name="connsiteX11" fmla="*/ 3654 w 3860"/>
                <a:gd name="connsiteY11" fmla="*/ 1542 h 3135"/>
                <a:gd name="connsiteX12" fmla="*/ 3807 w 3860"/>
                <a:gd name="connsiteY12" fmla="*/ 598 h 3135"/>
                <a:gd name="connsiteX13" fmla="*/ 3337 w 3860"/>
                <a:gd name="connsiteY13" fmla="*/ 86 h 3135"/>
                <a:gd name="connsiteX14" fmla="*/ 2507 w 3860"/>
                <a:gd name="connsiteY14" fmla="*/ 30 h 3135"/>
                <a:gd name="connsiteX15" fmla="*/ 1099 w 3860"/>
                <a:gd name="connsiteY15" fmla="*/ 256 h 3135"/>
                <a:gd name="connsiteX0" fmla="*/ 1099 w 3751"/>
                <a:gd name="connsiteY0" fmla="*/ 256 h 3135"/>
                <a:gd name="connsiteX1" fmla="*/ 283 w 3751"/>
                <a:gd name="connsiteY1" fmla="*/ 662 h 3135"/>
                <a:gd name="connsiteX2" fmla="*/ 7 w 3751"/>
                <a:gd name="connsiteY2" fmla="*/ 1238 h 3135"/>
                <a:gd name="connsiteX3" fmla="*/ 239 w 3751"/>
                <a:gd name="connsiteY3" fmla="*/ 1630 h 3135"/>
                <a:gd name="connsiteX4" fmla="*/ 575 w 3751"/>
                <a:gd name="connsiteY4" fmla="*/ 1910 h 3135"/>
                <a:gd name="connsiteX5" fmla="*/ 831 w 3751"/>
                <a:gd name="connsiteY5" fmla="*/ 2206 h 3135"/>
                <a:gd name="connsiteX6" fmla="*/ 874 w 3751"/>
                <a:gd name="connsiteY6" fmla="*/ 2782 h 3135"/>
                <a:gd name="connsiteX7" fmla="*/ 1284 w 3751"/>
                <a:gd name="connsiteY7" fmla="*/ 3094 h 3135"/>
                <a:gd name="connsiteX8" fmla="*/ 2199 w 3751"/>
                <a:gd name="connsiteY8" fmla="*/ 3030 h 3135"/>
                <a:gd name="connsiteX9" fmla="*/ 2851 w 3751"/>
                <a:gd name="connsiteY9" fmla="*/ 2697 h 3135"/>
                <a:gd name="connsiteX10" fmla="*/ 3290 w 3751"/>
                <a:gd name="connsiteY10" fmla="*/ 2224 h 3135"/>
                <a:gd name="connsiteX11" fmla="*/ 3654 w 3751"/>
                <a:gd name="connsiteY11" fmla="*/ 1542 h 3135"/>
                <a:gd name="connsiteX12" fmla="*/ 3698 w 3751"/>
                <a:gd name="connsiteY12" fmla="*/ 598 h 3135"/>
                <a:gd name="connsiteX13" fmla="*/ 3337 w 3751"/>
                <a:gd name="connsiteY13" fmla="*/ 86 h 3135"/>
                <a:gd name="connsiteX14" fmla="*/ 2507 w 3751"/>
                <a:gd name="connsiteY14" fmla="*/ 30 h 3135"/>
                <a:gd name="connsiteX15" fmla="*/ 1099 w 3751"/>
                <a:gd name="connsiteY15" fmla="*/ 256 h 3135"/>
                <a:gd name="connsiteX0" fmla="*/ 2641 w 3885"/>
                <a:gd name="connsiteY0" fmla="*/ 30 h 3135"/>
                <a:gd name="connsiteX1" fmla="*/ 417 w 3885"/>
                <a:gd name="connsiteY1" fmla="*/ 662 h 3135"/>
                <a:gd name="connsiteX2" fmla="*/ 141 w 3885"/>
                <a:gd name="connsiteY2" fmla="*/ 1238 h 3135"/>
                <a:gd name="connsiteX3" fmla="*/ 373 w 3885"/>
                <a:gd name="connsiteY3" fmla="*/ 1630 h 3135"/>
                <a:gd name="connsiteX4" fmla="*/ 709 w 3885"/>
                <a:gd name="connsiteY4" fmla="*/ 1910 h 3135"/>
                <a:gd name="connsiteX5" fmla="*/ 965 w 3885"/>
                <a:gd name="connsiteY5" fmla="*/ 2206 h 3135"/>
                <a:gd name="connsiteX6" fmla="*/ 1008 w 3885"/>
                <a:gd name="connsiteY6" fmla="*/ 2782 h 3135"/>
                <a:gd name="connsiteX7" fmla="*/ 1418 w 3885"/>
                <a:gd name="connsiteY7" fmla="*/ 3094 h 3135"/>
                <a:gd name="connsiteX8" fmla="*/ 2333 w 3885"/>
                <a:gd name="connsiteY8" fmla="*/ 3030 h 3135"/>
                <a:gd name="connsiteX9" fmla="*/ 2985 w 3885"/>
                <a:gd name="connsiteY9" fmla="*/ 2697 h 3135"/>
                <a:gd name="connsiteX10" fmla="*/ 3424 w 3885"/>
                <a:gd name="connsiteY10" fmla="*/ 2224 h 3135"/>
                <a:gd name="connsiteX11" fmla="*/ 3788 w 3885"/>
                <a:gd name="connsiteY11" fmla="*/ 1542 h 3135"/>
                <a:gd name="connsiteX12" fmla="*/ 3832 w 3885"/>
                <a:gd name="connsiteY12" fmla="*/ 598 h 3135"/>
                <a:gd name="connsiteX13" fmla="*/ 3471 w 3885"/>
                <a:gd name="connsiteY13" fmla="*/ 86 h 3135"/>
                <a:gd name="connsiteX14" fmla="*/ 2641 w 3885"/>
                <a:gd name="connsiteY14" fmla="*/ 30 h 3135"/>
                <a:gd name="connsiteX0" fmla="*/ 2878 w 4122"/>
                <a:gd name="connsiteY0" fmla="*/ 30 h 3135"/>
                <a:gd name="connsiteX1" fmla="*/ 378 w 4122"/>
                <a:gd name="connsiteY1" fmla="*/ 1238 h 3135"/>
                <a:gd name="connsiteX2" fmla="*/ 610 w 4122"/>
                <a:gd name="connsiteY2" fmla="*/ 1630 h 3135"/>
                <a:gd name="connsiteX3" fmla="*/ 946 w 4122"/>
                <a:gd name="connsiteY3" fmla="*/ 1910 h 3135"/>
                <a:gd name="connsiteX4" fmla="*/ 1202 w 4122"/>
                <a:gd name="connsiteY4" fmla="*/ 2206 h 3135"/>
                <a:gd name="connsiteX5" fmla="*/ 1245 w 4122"/>
                <a:gd name="connsiteY5" fmla="*/ 2782 h 3135"/>
                <a:gd name="connsiteX6" fmla="*/ 1655 w 4122"/>
                <a:gd name="connsiteY6" fmla="*/ 3094 h 3135"/>
                <a:gd name="connsiteX7" fmla="*/ 2570 w 4122"/>
                <a:gd name="connsiteY7" fmla="*/ 3030 h 3135"/>
                <a:gd name="connsiteX8" fmla="*/ 3222 w 4122"/>
                <a:gd name="connsiteY8" fmla="*/ 2697 h 3135"/>
                <a:gd name="connsiteX9" fmla="*/ 3661 w 4122"/>
                <a:gd name="connsiteY9" fmla="*/ 2224 h 3135"/>
                <a:gd name="connsiteX10" fmla="*/ 4025 w 4122"/>
                <a:gd name="connsiteY10" fmla="*/ 1542 h 3135"/>
                <a:gd name="connsiteX11" fmla="*/ 4069 w 4122"/>
                <a:gd name="connsiteY11" fmla="*/ 598 h 3135"/>
                <a:gd name="connsiteX12" fmla="*/ 3708 w 4122"/>
                <a:gd name="connsiteY12" fmla="*/ 86 h 3135"/>
                <a:gd name="connsiteX13" fmla="*/ 2878 w 4122"/>
                <a:gd name="connsiteY13" fmla="*/ 30 h 3135"/>
                <a:gd name="connsiteX0" fmla="*/ 2590 w 3834"/>
                <a:gd name="connsiteY0" fmla="*/ 30 h 3135"/>
                <a:gd name="connsiteX1" fmla="*/ 322 w 3834"/>
                <a:gd name="connsiteY1" fmla="*/ 1630 h 3135"/>
                <a:gd name="connsiteX2" fmla="*/ 658 w 3834"/>
                <a:gd name="connsiteY2" fmla="*/ 1910 h 3135"/>
                <a:gd name="connsiteX3" fmla="*/ 914 w 3834"/>
                <a:gd name="connsiteY3" fmla="*/ 2206 h 3135"/>
                <a:gd name="connsiteX4" fmla="*/ 957 w 3834"/>
                <a:gd name="connsiteY4" fmla="*/ 2782 h 3135"/>
                <a:gd name="connsiteX5" fmla="*/ 1367 w 3834"/>
                <a:gd name="connsiteY5" fmla="*/ 3094 h 3135"/>
                <a:gd name="connsiteX6" fmla="*/ 2282 w 3834"/>
                <a:gd name="connsiteY6" fmla="*/ 3030 h 3135"/>
                <a:gd name="connsiteX7" fmla="*/ 2934 w 3834"/>
                <a:gd name="connsiteY7" fmla="*/ 2697 h 3135"/>
                <a:gd name="connsiteX8" fmla="*/ 3373 w 3834"/>
                <a:gd name="connsiteY8" fmla="*/ 2224 h 3135"/>
                <a:gd name="connsiteX9" fmla="*/ 3737 w 3834"/>
                <a:gd name="connsiteY9" fmla="*/ 1542 h 3135"/>
                <a:gd name="connsiteX10" fmla="*/ 3781 w 3834"/>
                <a:gd name="connsiteY10" fmla="*/ 598 h 3135"/>
                <a:gd name="connsiteX11" fmla="*/ 3420 w 3834"/>
                <a:gd name="connsiteY11" fmla="*/ 86 h 3135"/>
                <a:gd name="connsiteX12" fmla="*/ 2590 w 3834"/>
                <a:gd name="connsiteY12" fmla="*/ 30 h 3135"/>
                <a:gd name="connsiteX0" fmla="*/ 2211 w 3455"/>
                <a:gd name="connsiteY0" fmla="*/ 30 h 3135"/>
                <a:gd name="connsiteX1" fmla="*/ 279 w 3455"/>
                <a:gd name="connsiteY1" fmla="*/ 1910 h 3135"/>
                <a:gd name="connsiteX2" fmla="*/ 535 w 3455"/>
                <a:gd name="connsiteY2" fmla="*/ 2206 h 3135"/>
                <a:gd name="connsiteX3" fmla="*/ 578 w 3455"/>
                <a:gd name="connsiteY3" fmla="*/ 2782 h 3135"/>
                <a:gd name="connsiteX4" fmla="*/ 988 w 3455"/>
                <a:gd name="connsiteY4" fmla="*/ 3094 h 3135"/>
                <a:gd name="connsiteX5" fmla="*/ 1903 w 3455"/>
                <a:gd name="connsiteY5" fmla="*/ 3030 h 3135"/>
                <a:gd name="connsiteX6" fmla="*/ 2555 w 3455"/>
                <a:gd name="connsiteY6" fmla="*/ 2697 h 3135"/>
                <a:gd name="connsiteX7" fmla="*/ 2994 w 3455"/>
                <a:gd name="connsiteY7" fmla="*/ 2224 h 3135"/>
                <a:gd name="connsiteX8" fmla="*/ 3358 w 3455"/>
                <a:gd name="connsiteY8" fmla="*/ 1542 h 3135"/>
                <a:gd name="connsiteX9" fmla="*/ 3402 w 3455"/>
                <a:gd name="connsiteY9" fmla="*/ 598 h 3135"/>
                <a:gd name="connsiteX10" fmla="*/ 3041 w 3455"/>
                <a:gd name="connsiteY10" fmla="*/ 86 h 3135"/>
                <a:gd name="connsiteX11" fmla="*/ 2211 w 3455"/>
                <a:gd name="connsiteY11" fmla="*/ 30 h 3135"/>
                <a:gd name="connsiteX0" fmla="*/ 1789 w 3033"/>
                <a:gd name="connsiteY0" fmla="*/ 30 h 3135"/>
                <a:gd name="connsiteX1" fmla="*/ 836 w 3033"/>
                <a:gd name="connsiteY1" fmla="*/ 447 h 3135"/>
                <a:gd name="connsiteX2" fmla="*/ 113 w 3033"/>
                <a:gd name="connsiteY2" fmla="*/ 2206 h 3135"/>
                <a:gd name="connsiteX3" fmla="*/ 156 w 3033"/>
                <a:gd name="connsiteY3" fmla="*/ 2782 h 3135"/>
                <a:gd name="connsiteX4" fmla="*/ 566 w 3033"/>
                <a:gd name="connsiteY4" fmla="*/ 3094 h 3135"/>
                <a:gd name="connsiteX5" fmla="*/ 1481 w 3033"/>
                <a:gd name="connsiteY5" fmla="*/ 3030 h 3135"/>
                <a:gd name="connsiteX6" fmla="*/ 2133 w 3033"/>
                <a:gd name="connsiteY6" fmla="*/ 2697 h 3135"/>
                <a:gd name="connsiteX7" fmla="*/ 2572 w 3033"/>
                <a:gd name="connsiteY7" fmla="*/ 2224 h 3135"/>
                <a:gd name="connsiteX8" fmla="*/ 2936 w 3033"/>
                <a:gd name="connsiteY8" fmla="*/ 1542 h 3135"/>
                <a:gd name="connsiteX9" fmla="*/ 2980 w 3033"/>
                <a:gd name="connsiteY9" fmla="*/ 598 h 3135"/>
                <a:gd name="connsiteX10" fmla="*/ 2619 w 3033"/>
                <a:gd name="connsiteY10" fmla="*/ 86 h 3135"/>
                <a:gd name="connsiteX11" fmla="*/ 1789 w 3033"/>
                <a:gd name="connsiteY11" fmla="*/ 30 h 3135"/>
                <a:gd name="connsiteX0" fmla="*/ 1721 w 2965"/>
                <a:gd name="connsiteY0" fmla="*/ 30 h 3231"/>
                <a:gd name="connsiteX1" fmla="*/ 768 w 2965"/>
                <a:gd name="connsiteY1" fmla="*/ 447 h 3231"/>
                <a:gd name="connsiteX2" fmla="*/ 45 w 2965"/>
                <a:gd name="connsiteY2" fmla="*/ 2206 h 3231"/>
                <a:gd name="connsiteX3" fmla="*/ 498 w 2965"/>
                <a:gd name="connsiteY3" fmla="*/ 3094 h 3231"/>
                <a:gd name="connsiteX4" fmla="*/ 1413 w 2965"/>
                <a:gd name="connsiteY4" fmla="*/ 3030 h 3231"/>
                <a:gd name="connsiteX5" fmla="*/ 2065 w 2965"/>
                <a:gd name="connsiteY5" fmla="*/ 2697 h 3231"/>
                <a:gd name="connsiteX6" fmla="*/ 2504 w 2965"/>
                <a:gd name="connsiteY6" fmla="*/ 2224 h 3231"/>
                <a:gd name="connsiteX7" fmla="*/ 2868 w 2965"/>
                <a:gd name="connsiteY7" fmla="*/ 1542 h 3231"/>
                <a:gd name="connsiteX8" fmla="*/ 2912 w 2965"/>
                <a:gd name="connsiteY8" fmla="*/ 598 h 3231"/>
                <a:gd name="connsiteX9" fmla="*/ 2551 w 2965"/>
                <a:gd name="connsiteY9" fmla="*/ 86 h 3231"/>
                <a:gd name="connsiteX10" fmla="*/ 1721 w 2965"/>
                <a:gd name="connsiteY10" fmla="*/ 30 h 3231"/>
                <a:gd name="connsiteX0" fmla="*/ 1784 w 3028"/>
                <a:gd name="connsiteY0" fmla="*/ 30 h 3112"/>
                <a:gd name="connsiteX1" fmla="*/ 831 w 3028"/>
                <a:gd name="connsiteY1" fmla="*/ 447 h 3112"/>
                <a:gd name="connsiteX2" fmla="*/ 108 w 3028"/>
                <a:gd name="connsiteY2" fmla="*/ 2206 h 3112"/>
                <a:gd name="connsiteX3" fmla="*/ 1476 w 3028"/>
                <a:gd name="connsiteY3" fmla="*/ 3030 h 3112"/>
                <a:gd name="connsiteX4" fmla="*/ 2128 w 3028"/>
                <a:gd name="connsiteY4" fmla="*/ 2697 h 3112"/>
                <a:gd name="connsiteX5" fmla="*/ 2567 w 3028"/>
                <a:gd name="connsiteY5" fmla="*/ 2224 h 3112"/>
                <a:gd name="connsiteX6" fmla="*/ 2931 w 3028"/>
                <a:gd name="connsiteY6" fmla="*/ 1542 h 3112"/>
                <a:gd name="connsiteX7" fmla="*/ 2975 w 3028"/>
                <a:gd name="connsiteY7" fmla="*/ 598 h 3112"/>
                <a:gd name="connsiteX8" fmla="*/ 2614 w 3028"/>
                <a:gd name="connsiteY8" fmla="*/ 86 h 3112"/>
                <a:gd name="connsiteX9" fmla="*/ 1784 w 3028"/>
                <a:gd name="connsiteY9" fmla="*/ 30 h 3112"/>
                <a:gd name="connsiteX0" fmla="*/ 1892 w 3136"/>
                <a:gd name="connsiteY0" fmla="*/ 30 h 2700"/>
                <a:gd name="connsiteX1" fmla="*/ 939 w 3136"/>
                <a:gd name="connsiteY1" fmla="*/ 447 h 2700"/>
                <a:gd name="connsiteX2" fmla="*/ 216 w 3136"/>
                <a:gd name="connsiteY2" fmla="*/ 2206 h 2700"/>
                <a:gd name="connsiteX3" fmla="*/ 2236 w 3136"/>
                <a:gd name="connsiteY3" fmla="*/ 2697 h 2700"/>
                <a:gd name="connsiteX4" fmla="*/ 2675 w 3136"/>
                <a:gd name="connsiteY4" fmla="*/ 2224 h 2700"/>
                <a:gd name="connsiteX5" fmla="*/ 3039 w 3136"/>
                <a:gd name="connsiteY5" fmla="*/ 1542 h 2700"/>
                <a:gd name="connsiteX6" fmla="*/ 3083 w 3136"/>
                <a:gd name="connsiteY6" fmla="*/ 598 h 2700"/>
                <a:gd name="connsiteX7" fmla="*/ 2722 w 3136"/>
                <a:gd name="connsiteY7" fmla="*/ 86 h 2700"/>
                <a:gd name="connsiteX8" fmla="*/ 1892 w 3136"/>
                <a:gd name="connsiteY8" fmla="*/ 30 h 2700"/>
                <a:gd name="connsiteX0" fmla="*/ 1965 w 3219"/>
                <a:gd name="connsiteY0" fmla="*/ 30 h 2502"/>
                <a:gd name="connsiteX1" fmla="*/ 1012 w 3219"/>
                <a:gd name="connsiteY1" fmla="*/ 447 h 2502"/>
                <a:gd name="connsiteX2" fmla="*/ 289 w 3219"/>
                <a:gd name="connsiteY2" fmla="*/ 2206 h 2502"/>
                <a:gd name="connsiteX3" fmla="*/ 2748 w 3219"/>
                <a:gd name="connsiteY3" fmla="*/ 2224 h 2502"/>
                <a:gd name="connsiteX4" fmla="*/ 3112 w 3219"/>
                <a:gd name="connsiteY4" fmla="*/ 1542 h 2502"/>
                <a:gd name="connsiteX5" fmla="*/ 3156 w 3219"/>
                <a:gd name="connsiteY5" fmla="*/ 598 h 2502"/>
                <a:gd name="connsiteX6" fmla="*/ 2795 w 3219"/>
                <a:gd name="connsiteY6" fmla="*/ 86 h 2502"/>
                <a:gd name="connsiteX7" fmla="*/ 1965 w 3219"/>
                <a:gd name="connsiteY7" fmla="*/ 30 h 2502"/>
                <a:gd name="connsiteX0" fmla="*/ 2026 w 3651"/>
                <a:gd name="connsiteY0" fmla="*/ 30 h 2388"/>
                <a:gd name="connsiteX1" fmla="*/ 1073 w 3651"/>
                <a:gd name="connsiteY1" fmla="*/ 447 h 2388"/>
                <a:gd name="connsiteX2" fmla="*/ 350 w 3651"/>
                <a:gd name="connsiteY2" fmla="*/ 2206 h 2388"/>
                <a:gd name="connsiteX3" fmla="*/ 3173 w 3651"/>
                <a:gd name="connsiteY3" fmla="*/ 1542 h 2388"/>
                <a:gd name="connsiteX4" fmla="*/ 3217 w 3651"/>
                <a:gd name="connsiteY4" fmla="*/ 598 h 2388"/>
                <a:gd name="connsiteX5" fmla="*/ 2856 w 3651"/>
                <a:gd name="connsiteY5" fmla="*/ 86 h 2388"/>
                <a:gd name="connsiteX6" fmla="*/ 2026 w 3651"/>
                <a:gd name="connsiteY6" fmla="*/ 30 h 2388"/>
                <a:gd name="connsiteX0" fmla="*/ 1876 w 3165"/>
                <a:gd name="connsiteY0" fmla="*/ 30 h 2288"/>
                <a:gd name="connsiteX1" fmla="*/ 923 w 3165"/>
                <a:gd name="connsiteY1" fmla="*/ 447 h 2288"/>
                <a:gd name="connsiteX2" fmla="*/ 200 w 3165"/>
                <a:gd name="connsiteY2" fmla="*/ 2206 h 2288"/>
                <a:gd name="connsiteX3" fmla="*/ 2121 w 3165"/>
                <a:gd name="connsiteY3" fmla="*/ 941 h 2288"/>
                <a:gd name="connsiteX4" fmla="*/ 3067 w 3165"/>
                <a:gd name="connsiteY4" fmla="*/ 598 h 2288"/>
                <a:gd name="connsiteX5" fmla="*/ 2706 w 3165"/>
                <a:gd name="connsiteY5" fmla="*/ 86 h 2288"/>
                <a:gd name="connsiteX6" fmla="*/ 1876 w 3165"/>
                <a:gd name="connsiteY6" fmla="*/ 30 h 2288"/>
                <a:gd name="connsiteX0" fmla="*/ 1876 w 2963"/>
                <a:gd name="connsiteY0" fmla="*/ 30 h 2288"/>
                <a:gd name="connsiteX1" fmla="*/ 923 w 2963"/>
                <a:gd name="connsiteY1" fmla="*/ 447 h 2288"/>
                <a:gd name="connsiteX2" fmla="*/ 200 w 2963"/>
                <a:gd name="connsiteY2" fmla="*/ 2206 h 2288"/>
                <a:gd name="connsiteX3" fmla="*/ 2121 w 2963"/>
                <a:gd name="connsiteY3" fmla="*/ 941 h 2288"/>
                <a:gd name="connsiteX4" fmla="*/ 2664 w 2963"/>
                <a:gd name="connsiteY4" fmla="*/ 598 h 2288"/>
                <a:gd name="connsiteX5" fmla="*/ 2706 w 2963"/>
                <a:gd name="connsiteY5" fmla="*/ 86 h 2288"/>
                <a:gd name="connsiteX6" fmla="*/ 1876 w 2963"/>
                <a:gd name="connsiteY6" fmla="*/ 30 h 2288"/>
                <a:gd name="connsiteX0" fmla="*/ 1084 w 2171"/>
                <a:gd name="connsiteY0" fmla="*/ 30 h 955"/>
                <a:gd name="connsiteX1" fmla="*/ 131 w 2171"/>
                <a:gd name="connsiteY1" fmla="*/ 447 h 955"/>
                <a:gd name="connsiteX2" fmla="*/ 299 w 2171"/>
                <a:gd name="connsiteY2" fmla="*/ 681 h 955"/>
                <a:gd name="connsiteX3" fmla="*/ 1329 w 2171"/>
                <a:gd name="connsiteY3" fmla="*/ 941 h 955"/>
                <a:gd name="connsiteX4" fmla="*/ 1872 w 2171"/>
                <a:gd name="connsiteY4" fmla="*/ 598 h 955"/>
                <a:gd name="connsiteX5" fmla="*/ 1914 w 2171"/>
                <a:gd name="connsiteY5" fmla="*/ 86 h 955"/>
                <a:gd name="connsiteX6" fmla="*/ 1084 w 2171"/>
                <a:gd name="connsiteY6" fmla="*/ 30 h 955"/>
                <a:gd name="connsiteX0" fmla="*/ 963 w 2050"/>
                <a:gd name="connsiteY0" fmla="*/ 46 h 971"/>
                <a:gd name="connsiteX1" fmla="*/ 137 w 2050"/>
                <a:gd name="connsiteY1" fmla="*/ 108 h 971"/>
                <a:gd name="connsiteX2" fmla="*/ 178 w 2050"/>
                <a:gd name="connsiteY2" fmla="*/ 697 h 971"/>
                <a:gd name="connsiteX3" fmla="*/ 1208 w 2050"/>
                <a:gd name="connsiteY3" fmla="*/ 957 h 971"/>
                <a:gd name="connsiteX4" fmla="*/ 1751 w 2050"/>
                <a:gd name="connsiteY4" fmla="*/ 614 h 971"/>
                <a:gd name="connsiteX5" fmla="*/ 1793 w 2050"/>
                <a:gd name="connsiteY5" fmla="*/ 102 h 971"/>
                <a:gd name="connsiteX6" fmla="*/ 963 w 2050"/>
                <a:gd name="connsiteY6" fmla="*/ 46 h 971"/>
                <a:gd name="connsiteX0" fmla="*/ 796 w 2050"/>
                <a:gd name="connsiteY0" fmla="*/ 46 h 971"/>
                <a:gd name="connsiteX1" fmla="*/ 137 w 2050"/>
                <a:gd name="connsiteY1" fmla="*/ 108 h 971"/>
                <a:gd name="connsiteX2" fmla="*/ 178 w 2050"/>
                <a:gd name="connsiteY2" fmla="*/ 697 h 971"/>
                <a:gd name="connsiteX3" fmla="*/ 1208 w 2050"/>
                <a:gd name="connsiteY3" fmla="*/ 957 h 971"/>
                <a:gd name="connsiteX4" fmla="*/ 1751 w 2050"/>
                <a:gd name="connsiteY4" fmla="*/ 614 h 971"/>
                <a:gd name="connsiteX5" fmla="*/ 1793 w 2050"/>
                <a:gd name="connsiteY5" fmla="*/ 102 h 971"/>
                <a:gd name="connsiteX6" fmla="*/ 796 w 2050"/>
                <a:gd name="connsiteY6" fmla="*/ 46 h 971"/>
                <a:gd name="connsiteX0" fmla="*/ 796 w 2050"/>
                <a:gd name="connsiteY0" fmla="*/ 46 h 971"/>
                <a:gd name="connsiteX1" fmla="*/ 137 w 2050"/>
                <a:gd name="connsiteY1" fmla="*/ 108 h 971"/>
                <a:gd name="connsiteX2" fmla="*/ 178 w 2050"/>
                <a:gd name="connsiteY2" fmla="*/ 697 h 971"/>
                <a:gd name="connsiteX3" fmla="*/ 1208 w 2050"/>
                <a:gd name="connsiteY3" fmla="*/ 957 h 971"/>
                <a:gd name="connsiteX4" fmla="*/ 1751 w 2050"/>
                <a:gd name="connsiteY4" fmla="*/ 614 h 971"/>
                <a:gd name="connsiteX5" fmla="*/ 1793 w 2050"/>
                <a:gd name="connsiteY5" fmla="*/ 102 h 971"/>
                <a:gd name="connsiteX6" fmla="*/ 796 w 2050"/>
                <a:gd name="connsiteY6" fmla="*/ 46 h 971"/>
                <a:gd name="connsiteX0" fmla="*/ 796 w 2050"/>
                <a:gd name="connsiteY0" fmla="*/ 46 h 971"/>
                <a:gd name="connsiteX1" fmla="*/ 137 w 2050"/>
                <a:gd name="connsiteY1" fmla="*/ 108 h 971"/>
                <a:gd name="connsiteX2" fmla="*/ 178 w 2050"/>
                <a:gd name="connsiteY2" fmla="*/ 697 h 971"/>
                <a:gd name="connsiteX3" fmla="*/ 1208 w 2050"/>
                <a:gd name="connsiteY3" fmla="*/ 957 h 971"/>
                <a:gd name="connsiteX4" fmla="*/ 1751 w 2050"/>
                <a:gd name="connsiteY4" fmla="*/ 614 h 971"/>
                <a:gd name="connsiteX5" fmla="*/ 1793 w 2050"/>
                <a:gd name="connsiteY5" fmla="*/ 102 h 971"/>
                <a:gd name="connsiteX6" fmla="*/ 796 w 2050"/>
                <a:gd name="connsiteY6" fmla="*/ 46 h 971"/>
                <a:gd name="connsiteX0" fmla="*/ 796 w 2050"/>
                <a:gd name="connsiteY0" fmla="*/ 46 h 971"/>
                <a:gd name="connsiteX1" fmla="*/ 137 w 2050"/>
                <a:gd name="connsiteY1" fmla="*/ 108 h 971"/>
                <a:gd name="connsiteX2" fmla="*/ 178 w 2050"/>
                <a:gd name="connsiteY2" fmla="*/ 697 h 971"/>
                <a:gd name="connsiteX3" fmla="*/ 1208 w 2050"/>
                <a:gd name="connsiteY3" fmla="*/ 957 h 971"/>
                <a:gd name="connsiteX4" fmla="*/ 1751 w 2050"/>
                <a:gd name="connsiteY4" fmla="*/ 614 h 971"/>
                <a:gd name="connsiteX5" fmla="*/ 1793 w 2050"/>
                <a:gd name="connsiteY5" fmla="*/ 102 h 971"/>
                <a:gd name="connsiteX6" fmla="*/ 796 w 2050"/>
                <a:gd name="connsiteY6" fmla="*/ 46 h 971"/>
                <a:gd name="connsiteX0" fmla="*/ 796 w 2050"/>
                <a:gd name="connsiteY0" fmla="*/ 46 h 971"/>
                <a:gd name="connsiteX1" fmla="*/ 137 w 2050"/>
                <a:gd name="connsiteY1" fmla="*/ 108 h 971"/>
                <a:gd name="connsiteX2" fmla="*/ 178 w 2050"/>
                <a:gd name="connsiteY2" fmla="*/ 697 h 971"/>
                <a:gd name="connsiteX3" fmla="*/ 1208 w 2050"/>
                <a:gd name="connsiteY3" fmla="*/ 957 h 971"/>
                <a:gd name="connsiteX4" fmla="*/ 1751 w 2050"/>
                <a:gd name="connsiteY4" fmla="*/ 614 h 971"/>
                <a:gd name="connsiteX5" fmla="*/ 1793 w 2050"/>
                <a:gd name="connsiteY5" fmla="*/ 102 h 971"/>
                <a:gd name="connsiteX6" fmla="*/ 796 w 2050"/>
                <a:gd name="connsiteY6" fmla="*/ 46 h 971"/>
                <a:gd name="connsiteX0" fmla="*/ 658 w 2050"/>
                <a:gd name="connsiteY0" fmla="*/ 46 h 971"/>
                <a:gd name="connsiteX1" fmla="*/ 137 w 2050"/>
                <a:gd name="connsiteY1" fmla="*/ 108 h 971"/>
                <a:gd name="connsiteX2" fmla="*/ 178 w 2050"/>
                <a:gd name="connsiteY2" fmla="*/ 697 h 971"/>
                <a:gd name="connsiteX3" fmla="*/ 1208 w 2050"/>
                <a:gd name="connsiteY3" fmla="*/ 957 h 971"/>
                <a:gd name="connsiteX4" fmla="*/ 1751 w 2050"/>
                <a:gd name="connsiteY4" fmla="*/ 614 h 971"/>
                <a:gd name="connsiteX5" fmla="*/ 1793 w 2050"/>
                <a:gd name="connsiteY5" fmla="*/ 102 h 971"/>
                <a:gd name="connsiteX6" fmla="*/ 658 w 2050"/>
                <a:gd name="connsiteY6" fmla="*/ 46 h 971"/>
                <a:gd name="connsiteX0" fmla="*/ 606 w 1998"/>
                <a:gd name="connsiteY0" fmla="*/ 46 h 863"/>
                <a:gd name="connsiteX1" fmla="*/ 85 w 1998"/>
                <a:gd name="connsiteY1" fmla="*/ 108 h 863"/>
                <a:gd name="connsiteX2" fmla="*/ 126 w 1998"/>
                <a:gd name="connsiteY2" fmla="*/ 697 h 863"/>
                <a:gd name="connsiteX3" fmla="*/ 842 w 1998"/>
                <a:gd name="connsiteY3" fmla="*/ 849 h 863"/>
                <a:gd name="connsiteX4" fmla="*/ 1699 w 1998"/>
                <a:gd name="connsiteY4" fmla="*/ 614 h 863"/>
                <a:gd name="connsiteX5" fmla="*/ 1741 w 1998"/>
                <a:gd name="connsiteY5" fmla="*/ 102 h 863"/>
                <a:gd name="connsiteX6" fmla="*/ 606 w 1998"/>
                <a:gd name="connsiteY6" fmla="*/ 46 h 863"/>
                <a:gd name="connsiteX0" fmla="*/ 606 w 1998"/>
                <a:gd name="connsiteY0" fmla="*/ 46 h 863"/>
                <a:gd name="connsiteX1" fmla="*/ 85 w 1998"/>
                <a:gd name="connsiteY1" fmla="*/ 108 h 863"/>
                <a:gd name="connsiteX2" fmla="*/ 126 w 1998"/>
                <a:gd name="connsiteY2" fmla="*/ 697 h 863"/>
                <a:gd name="connsiteX3" fmla="*/ 842 w 1998"/>
                <a:gd name="connsiteY3" fmla="*/ 849 h 863"/>
                <a:gd name="connsiteX4" fmla="*/ 1826 w 1998"/>
                <a:gd name="connsiteY4" fmla="*/ 614 h 863"/>
                <a:gd name="connsiteX5" fmla="*/ 1741 w 1998"/>
                <a:gd name="connsiteY5" fmla="*/ 102 h 863"/>
                <a:gd name="connsiteX6" fmla="*/ 606 w 1998"/>
                <a:gd name="connsiteY6" fmla="*/ 46 h 863"/>
                <a:gd name="connsiteX0" fmla="*/ 606 w 1924"/>
                <a:gd name="connsiteY0" fmla="*/ 46 h 863"/>
                <a:gd name="connsiteX1" fmla="*/ 85 w 1924"/>
                <a:gd name="connsiteY1" fmla="*/ 108 h 863"/>
                <a:gd name="connsiteX2" fmla="*/ 126 w 1924"/>
                <a:gd name="connsiteY2" fmla="*/ 697 h 863"/>
                <a:gd name="connsiteX3" fmla="*/ 842 w 1924"/>
                <a:gd name="connsiteY3" fmla="*/ 849 h 863"/>
                <a:gd name="connsiteX4" fmla="*/ 1826 w 1924"/>
                <a:gd name="connsiteY4" fmla="*/ 614 h 863"/>
                <a:gd name="connsiteX5" fmla="*/ 1662 w 1924"/>
                <a:gd name="connsiteY5" fmla="*/ 102 h 863"/>
                <a:gd name="connsiteX6" fmla="*/ 606 w 1924"/>
                <a:gd name="connsiteY6" fmla="*/ 46 h 863"/>
                <a:gd name="connsiteX0" fmla="*/ 606 w 1924"/>
                <a:gd name="connsiteY0" fmla="*/ 34 h 851"/>
                <a:gd name="connsiteX1" fmla="*/ 85 w 1924"/>
                <a:gd name="connsiteY1" fmla="*/ 296 h 851"/>
                <a:gd name="connsiteX2" fmla="*/ 126 w 1924"/>
                <a:gd name="connsiteY2" fmla="*/ 685 h 851"/>
                <a:gd name="connsiteX3" fmla="*/ 842 w 1924"/>
                <a:gd name="connsiteY3" fmla="*/ 837 h 851"/>
                <a:gd name="connsiteX4" fmla="*/ 1826 w 1924"/>
                <a:gd name="connsiteY4" fmla="*/ 602 h 851"/>
                <a:gd name="connsiteX5" fmla="*/ 1662 w 1924"/>
                <a:gd name="connsiteY5" fmla="*/ 90 h 851"/>
                <a:gd name="connsiteX6" fmla="*/ 606 w 1924"/>
                <a:gd name="connsiteY6" fmla="*/ 34 h 851"/>
                <a:gd name="connsiteX0" fmla="*/ 606 w 1924"/>
                <a:gd name="connsiteY0" fmla="*/ 34 h 851"/>
                <a:gd name="connsiteX1" fmla="*/ 85 w 1924"/>
                <a:gd name="connsiteY1" fmla="*/ 296 h 851"/>
                <a:gd name="connsiteX2" fmla="*/ 126 w 1924"/>
                <a:gd name="connsiteY2" fmla="*/ 685 h 851"/>
                <a:gd name="connsiteX3" fmla="*/ 842 w 1924"/>
                <a:gd name="connsiteY3" fmla="*/ 837 h 851"/>
                <a:gd name="connsiteX4" fmla="*/ 1826 w 1924"/>
                <a:gd name="connsiteY4" fmla="*/ 602 h 851"/>
                <a:gd name="connsiteX5" fmla="*/ 1662 w 1924"/>
                <a:gd name="connsiteY5" fmla="*/ 90 h 851"/>
                <a:gd name="connsiteX6" fmla="*/ 606 w 1924"/>
                <a:gd name="connsiteY6" fmla="*/ 34 h 851"/>
                <a:gd name="connsiteX0" fmla="*/ 606 w 1924"/>
                <a:gd name="connsiteY0" fmla="*/ 34 h 851"/>
                <a:gd name="connsiteX1" fmla="*/ 85 w 1924"/>
                <a:gd name="connsiteY1" fmla="*/ 296 h 851"/>
                <a:gd name="connsiteX2" fmla="*/ 126 w 1924"/>
                <a:gd name="connsiteY2" fmla="*/ 685 h 851"/>
                <a:gd name="connsiteX3" fmla="*/ 842 w 1924"/>
                <a:gd name="connsiteY3" fmla="*/ 837 h 851"/>
                <a:gd name="connsiteX4" fmla="*/ 1826 w 1924"/>
                <a:gd name="connsiteY4" fmla="*/ 602 h 851"/>
                <a:gd name="connsiteX5" fmla="*/ 1662 w 1924"/>
                <a:gd name="connsiteY5" fmla="*/ 90 h 851"/>
                <a:gd name="connsiteX6" fmla="*/ 606 w 1924"/>
                <a:gd name="connsiteY6" fmla="*/ 34 h 851"/>
                <a:gd name="connsiteX0" fmla="*/ 601 w 1919"/>
                <a:gd name="connsiteY0" fmla="*/ 34 h 851"/>
                <a:gd name="connsiteX1" fmla="*/ 80 w 1919"/>
                <a:gd name="connsiteY1" fmla="*/ 296 h 851"/>
                <a:gd name="connsiteX2" fmla="*/ 121 w 1919"/>
                <a:gd name="connsiteY2" fmla="*/ 685 h 851"/>
                <a:gd name="connsiteX3" fmla="*/ 640 w 1919"/>
                <a:gd name="connsiteY3" fmla="*/ 837 h 851"/>
                <a:gd name="connsiteX4" fmla="*/ 1821 w 1919"/>
                <a:gd name="connsiteY4" fmla="*/ 602 h 851"/>
                <a:gd name="connsiteX5" fmla="*/ 1657 w 1919"/>
                <a:gd name="connsiteY5" fmla="*/ 90 h 851"/>
                <a:gd name="connsiteX6" fmla="*/ 601 w 1919"/>
                <a:gd name="connsiteY6" fmla="*/ 34 h 851"/>
                <a:gd name="connsiteX0" fmla="*/ 601 w 1919"/>
                <a:gd name="connsiteY0" fmla="*/ 34 h 851"/>
                <a:gd name="connsiteX1" fmla="*/ 80 w 1919"/>
                <a:gd name="connsiteY1" fmla="*/ 296 h 851"/>
                <a:gd name="connsiteX2" fmla="*/ 121 w 1919"/>
                <a:gd name="connsiteY2" fmla="*/ 685 h 851"/>
                <a:gd name="connsiteX3" fmla="*/ 531 w 1919"/>
                <a:gd name="connsiteY3" fmla="*/ 837 h 851"/>
                <a:gd name="connsiteX4" fmla="*/ 1821 w 1919"/>
                <a:gd name="connsiteY4" fmla="*/ 602 h 851"/>
                <a:gd name="connsiteX5" fmla="*/ 1657 w 1919"/>
                <a:gd name="connsiteY5" fmla="*/ 90 h 851"/>
                <a:gd name="connsiteX6" fmla="*/ 601 w 1919"/>
                <a:gd name="connsiteY6" fmla="*/ 34 h 851"/>
                <a:gd name="connsiteX0" fmla="*/ 601 w 1919"/>
                <a:gd name="connsiteY0" fmla="*/ 34 h 842"/>
                <a:gd name="connsiteX1" fmla="*/ 80 w 1919"/>
                <a:gd name="connsiteY1" fmla="*/ 296 h 842"/>
                <a:gd name="connsiteX2" fmla="*/ 121 w 1919"/>
                <a:gd name="connsiteY2" fmla="*/ 685 h 842"/>
                <a:gd name="connsiteX3" fmla="*/ 531 w 1919"/>
                <a:gd name="connsiteY3" fmla="*/ 837 h 842"/>
                <a:gd name="connsiteX4" fmla="*/ 1821 w 1919"/>
                <a:gd name="connsiteY4" fmla="*/ 602 h 842"/>
                <a:gd name="connsiteX5" fmla="*/ 1657 w 1919"/>
                <a:gd name="connsiteY5" fmla="*/ 90 h 842"/>
                <a:gd name="connsiteX6" fmla="*/ 601 w 1919"/>
                <a:gd name="connsiteY6" fmla="*/ 34 h 842"/>
                <a:gd name="connsiteX0" fmla="*/ 601 w 1919"/>
                <a:gd name="connsiteY0" fmla="*/ 34 h 842"/>
                <a:gd name="connsiteX1" fmla="*/ 80 w 1919"/>
                <a:gd name="connsiteY1" fmla="*/ 296 h 842"/>
                <a:gd name="connsiteX2" fmla="*/ 121 w 1919"/>
                <a:gd name="connsiteY2" fmla="*/ 685 h 842"/>
                <a:gd name="connsiteX3" fmla="*/ 531 w 1919"/>
                <a:gd name="connsiteY3" fmla="*/ 837 h 842"/>
                <a:gd name="connsiteX4" fmla="*/ 1821 w 1919"/>
                <a:gd name="connsiteY4" fmla="*/ 602 h 842"/>
                <a:gd name="connsiteX5" fmla="*/ 1657 w 1919"/>
                <a:gd name="connsiteY5" fmla="*/ 90 h 842"/>
                <a:gd name="connsiteX6" fmla="*/ 601 w 1919"/>
                <a:gd name="connsiteY6" fmla="*/ 34 h 842"/>
                <a:gd name="connsiteX0" fmla="*/ 601 w 2128"/>
                <a:gd name="connsiteY0" fmla="*/ 34 h 842"/>
                <a:gd name="connsiteX1" fmla="*/ 80 w 2128"/>
                <a:gd name="connsiteY1" fmla="*/ 296 h 842"/>
                <a:gd name="connsiteX2" fmla="*/ 121 w 2128"/>
                <a:gd name="connsiteY2" fmla="*/ 685 h 842"/>
                <a:gd name="connsiteX3" fmla="*/ 531 w 2128"/>
                <a:gd name="connsiteY3" fmla="*/ 837 h 842"/>
                <a:gd name="connsiteX4" fmla="*/ 1821 w 2128"/>
                <a:gd name="connsiteY4" fmla="*/ 602 h 842"/>
                <a:gd name="connsiteX5" fmla="*/ 1657 w 2128"/>
                <a:gd name="connsiteY5" fmla="*/ 90 h 842"/>
                <a:gd name="connsiteX6" fmla="*/ 601 w 2128"/>
                <a:gd name="connsiteY6" fmla="*/ 34 h 842"/>
                <a:gd name="connsiteX0" fmla="*/ 601 w 2037"/>
                <a:gd name="connsiteY0" fmla="*/ 34 h 842"/>
                <a:gd name="connsiteX1" fmla="*/ 80 w 2037"/>
                <a:gd name="connsiteY1" fmla="*/ 296 h 842"/>
                <a:gd name="connsiteX2" fmla="*/ 121 w 2037"/>
                <a:gd name="connsiteY2" fmla="*/ 685 h 842"/>
                <a:gd name="connsiteX3" fmla="*/ 531 w 2037"/>
                <a:gd name="connsiteY3" fmla="*/ 837 h 842"/>
                <a:gd name="connsiteX4" fmla="*/ 1821 w 2037"/>
                <a:gd name="connsiteY4" fmla="*/ 602 h 842"/>
                <a:gd name="connsiteX5" fmla="*/ 1981 w 2037"/>
                <a:gd name="connsiteY5" fmla="*/ 339 h 842"/>
                <a:gd name="connsiteX6" fmla="*/ 1657 w 2037"/>
                <a:gd name="connsiteY6" fmla="*/ 90 h 842"/>
                <a:gd name="connsiteX7" fmla="*/ 601 w 2037"/>
                <a:gd name="connsiteY7" fmla="*/ 34 h 842"/>
                <a:gd name="connsiteX0" fmla="*/ 601 w 1990"/>
                <a:gd name="connsiteY0" fmla="*/ 34 h 865"/>
                <a:gd name="connsiteX1" fmla="*/ 80 w 1990"/>
                <a:gd name="connsiteY1" fmla="*/ 296 h 865"/>
                <a:gd name="connsiteX2" fmla="*/ 121 w 1990"/>
                <a:gd name="connsiteY2" fmla="*/ 685 h 865"/>
                <a:gd name="connsiteX3" fmla="*/ 531 w 1990"/>
                <a:gd name="connsiteY3" fmla="*/ 837 h 865"/>
                <a:gd name="connsiteX4" fmla="*/ 1712 w 1990"/>
                <a:gd name="connsiteY4" fmla="*/ 709 h 865"/>
                <a:gd name="connsiteX5" fmla="*/ 1981 w 1990"/>
                <a:gd name="connsiteY5" fmla="*/ 339 h 865"/>
                <a:gd name="connsiteX6" fmla="*/ 1657 w 1990"/>
                <a:gd name="connsiteY6" fmla="*/ 90 h 865"/>
                <a:gd name="connsiteX7" fmla="*/ 601 w 1990"/>
                <a:gd name="connsiteY7" fmla="*/ 34 h 865"/>
                <a:gd name="connsiteX0" fmla="*/ 601 w 1990"/>
                <a:gd name="connsiteY0" fmla="*/ 34 h 842"/>
                <a:gd name="connsiteX1" fmla="*/ 80 w 1990"/>
                <a:gd name="connsiteY1" fmla="*/ 296 h 842"/>
                <a:gd name="connsiteX2" fmla="*/ 121 w 1990"/>
                <a:gd name="connsiteY2" fmla="*/ 685 h 842"/>
                <a:gd name="connsiteX3" fmla="*/ 531 w 1990"/>
                <a:gd name="connsiteY3" fmla="*/ 837 h 842"/>
                <a:gd name="connsiteX4" fmla="*/ 1712 w 1990"/>
                <a:gd name="connsiteY4" fmla="*/ 709 h 842"/>
                <a:gd name="connsiteX5" fmla="*/ 1981 w 1990"/>
                <a:gd name="connsiteY5" fmla="*/ 339 h 842"/>
                <a:gd name="connsiteX6" fmla="*/ 1657 w 1990"/>
                <a:gd name="connsiteY6" fmla="*/ 90 h 842"/>
                <a:gd name="connsiteX7" fmla="*/ 601 w 1990"/>
                <a:gd name="connsiteY7" fmla="*/ 34 h 842"/>
                <a:gd name="connsiteX0" fmla="*/ 601 w 2007"/>
                <a:gd name="connsiteY0" fmla="*/ 34 h 842"/>
                <a:gd name="connsiteX1" fmla="*/ 80 w 2007"/>
                <a:gd name="connsiteY1" fmla="*/ 296 h 842"/>
                <a:gd name="connsiteX2" fmla="*/ 121 w 2007"/>
                <a:gd name="connsiteY2" fmla="*/ 685 h 842"/>
                <a:gd name="connsiteX3" fmla="*/ 531 w 2007"/>
                <a:gd name="connsiteY3" fmla="*/ 837 h 842"/>
                <a:gd name="connsiteX4" fmla="*/ 1712 w 2007"/>
                <a:gd name="connsiteY4" fmla="*/ 709 h 842"/>
                <a:gd name="connsiteX5" fmla="*/ 1981 w 2007"/>
                <a:gd name="connsiteY5" fmla="*/ 339 h 842"/>
                <a:gd name="connsiteX6" fmla="*/ 1657 w 2007"/>
                <a:gd name="connsiteY6" fmla="*/ 90 h 842"/>
                <a:gd name="connsiteX7" fmla="*/ 601 w 2007"/>
                <a:gd name="connsiteY7" fmla="*/ 34 h 842"/>
                <a:gd name="connsiteX0" fmla="*/ 601 w 2007"/>
                <a:gd name="connsiteY0" fmla="*/ 34 h 842"/>
                <a:gd name="connsiteX1" fmla="*/ 80 w 2007"/>
                <a:gd name="connsiteY1" fmla="*/ 296 h 842"/>
                <a:gd name="connsiteX2" fmla="*/ 121 w 2007"/>
                <a:gd name="connsiteY2" fmla="*/ 685 h 842"/>
                <a:gd name="connsiteX3" fmla="*/ 531 w 2007"/>
                <a:gd name="connsiteY3" fmla="*/ 837 h 842"/>
                <a:gd name="connsiteX4" fmla="*/ 1712 w 2007"/>
                <a:gd name="connsiteY4" fmla="*/ 709 h 842"/>
                <a:gd name="connsiteX5" fmla="*/ 1981 w 2007"/>
                <a:gd name="connsiteY5" fmla="*/ 477 h 842"/>
                <a:gd name="connsiteX6" fmla="*/ 1657 w 2007"/>
                <a:gd name="connsiteY6" fmla="*/ 90 h 842"/>
                <a:gd name="connsiteX7" fmla="*/ 601 w 2007"/>
                <a:gd name="connsiteY7" fmla="*/ 34 h 842"/>
                <a:gd name="connsiteX0" fmla="*/ 601 w 2007"/>
                <a:gd name="connsiteY0" fmla="*/ 34 h 842"/>
                <a:gd name="connsiteX1" fmla="*/ 80 w 2007"/>
                <a:gd name="connsiteY1" fmla="*/ 296 h 842"/>
                <a:gd name="connsiteX2" fmla="*/ 121 w 2007"/>
                <a:gd name="connsiteY2" fmla="*/ 685 h 842"/>
                <a:gd name="connsiteX3" fmla="*/ 531 w 2007"/>
                <a:gd name="connsiteY3" fmla="*/ 837 h 842"/>
                <a:gd name="connsiteX4" fmla="*/ 1712 w 2007"/>
                <a:gd name="connsiteY4" fmla="*/ 709 h 842"/>
                <a:gd name="connsiteX5" fmla="*/ 1981 w 2007"/>
                <a:gd name="connsiteY5" fmla="*/ 477 h 842"/>
                <a:gd name="connsiteX6" fmla="*/ 1754 w 2007"/>
                <a:gd name="connsiteY6" fmla="*/ 90 h 842"/>
                <a:gd name="connsiteX7" fmla="*/ 601 w 2007"/>
                <a:gd name="connsiteY7" fmla="*/ 34 h 842"/>
                <a:gd name="connsiteX0" fmla="*/ 601 w 2085"/>
                <a:gd name="connsiteY0" fmla="*/ 34 h 842"/>
                <a:gd name="connsiteX1" fmla="*/ 80 w 2085"/>
                <a:gd name="connsiteY1" fmla="*/ 296 h 842"/>
                <a:gd name="connsiteX2" fmla="*/ 121 w 2085"/>
                <a:gd name="connsiteY2" fmla="*/ 685 h 842"/>
                <a:gd name="connsiteX3" fmla="*/ 531 w 2085"/>
                <a:gd name="connsiteY3" fmla="*/ 837 h 842"/>
                <a:gd name="connsiteX4" fmla="*/ 1712 w 2085"/>
                <a:gd name="connsiteY4" fmla="*/ 709 h 842"/>
                <a:gd name="connsiteX5" fmla="*/ 2078 w 2085"/>
                <a:gd name="connsiteY5" fmla="*/ 399 h 842"/>
                <a:gd name="connsiteX6" fmla="*/ 1754 w 2085"/>
                <a:gd name="connsiteY6" fmla="*/ 90 h 842"/>
                <a:gd name="connsiteX7" fmla="*/ 601 w 2085"/>
                <a:gd name="connsiteY7" fmla="*/ 34 h 842"/>
                <a:gd name="connsiteX0" fmla="*/ 601 w 2085"/>
                <a:gd name="connsiteY0" fmla="*/ 34 h 842"/>
                <a:gd name="connsiteX1" fmla="*/ 80 w 2085"/>
                <a:gd name="connsiteY1" fmla="*/ 296 h 842"/>
                <a:gd name="connsiteX2" fmla="*/ 121 w 2085"/>
                <a:gd name="connsiteY2" fmla="*/ 685 h 842"/>
                <a:gd name="connsiteX3" fmla="*/ 746 w 2085"/>
                <a:gd name="connsiteY3" fmla="*/ 837 h 842"/>
                <a:gd name="connsiteX4" fmla="*/ 1712 w 2085"/>
                <a:gd name="connsiteY4" fmla="*/ 709 h 842"/>
                <a:gd name="connsiteX5" fmla="*/ 2078 w 2085"/>
                <a:gd name="connsiteY5" fmla="*/ 399 h 842"/>
                <a:gd name="connsiteX6" fmla="*/ 1754 w 2085"/>
                <a:gd name="connsiteY6" fmla="*/ 90 h 842"/>
                <a:gd name="connsiteX7" fmla="*/ 601 w 2085"/>
                <a:gd name="connsiteY7" fmla="*/ 34 h 842"/>
                <a:gd name="connsiteX0" fmla="*/ 601 w 2085"/>
                <a:gd name="connsiteY0" fmla="*/ 34 h 842"/>
                <a:gd name="connsiteX1" fmla="*/ 80 w 2085"/>
                <a:gd name="connsiteY1" fmla="*/ 296 h 842"/>
                <a:gd name="connsiteX2" fmla="*/ 121 w 2085"/>
                <a:gd name="connsiteY2" fmla="*/ 685 h 842"/>
                <a:gd name="connsiteX3" fmla="*/ 746 w 2085"/>
                <a:gd name="connsiteY3" fmla="*/ 837 h 842"/>
                <a:gd name="connsiteX4" fmla="*/ 1712 w 2085"/>
                <a:gd name="connsiteY4" fmla="*/ 709 h 842"/>
                <a:gd name="connsiteX5" fmla="*/ 2078 w 2085"/>
                <a:gd name="connsiteY5" fmla="*/ 399 h 842"/>
                <a:gd name="connsiteX6" fmla="*/ 1754 w 2085"/>
                <a:gd name="connsiteY6" fmla="*/ 90 h 842"/>
                <a:gd name="connsiteX7" fmla="*/ 601 w 2085"/>
                <a:gd name="connsiteY7" fmla="*/ 34 h 842"/>
                <a:gd name="connsiteX0" fmla="*/ 601 w 2085"/>
                <a:gd name="connsiteY0" fmla="*/ 34 h 875"/>
                <a:gd name="connsiteX1" fmla="*/ 80 w 2085"/>
                <a:gd name="connsiteY1" fmla="*/ 296 h 875"/>
                <a:gd name="connsiteX2" fmla="*/ 121 w 2085"/>
                <a:gd name="connsiteY2" fmla="*/ 685 h 875"/>
                <a:gd name="connsiteX3" fmla="*/ 746 w 2085"/>
                <a:gd name="connsiteY3" fmla="*/ 837 h 875"/>
                <a:gd name="connsiteX4" fmla="*/ 1712 w 2085"/>
                <a:gd name="connsiteY4" fmla="*/ 709 h 875"/>
                <a:gd name="connsiteX5" fmla="*/ 2078 w 2085"/>
                <a:gd name="connsiteY5" fmla="*/ 399 h 875"/>
                <a:gd name="connsiteX6" fmla="*/ 1754 w 2085"/>
                <a:gd name="connsiteY6" fmla="*/ 90 h 875"/>
                <a:gd name="connsiteX7" fmla="*/ 601 w 2085"/>
                <a:gd name="connsiteY7" fmla="*/ 34 h 875"/>
                <a:gd name="connsiteX0" fmla="*/ 601 w 2085"/>
                <a:gd name="connsiteY0" fmla="*/ 34 h 875"/>
                <a:gd name="connsiteX1" fmla="*/ 80 w 2085"/>
                <a:gd name="connsiteY1" fmla="*/ 296 h 875"/>
                <a:gd name="connsiteX2" fmla="*/ 121 w 2085"/>
                <a:gd name="connsiteY2" fmla="*/ 685 h 875"/>
                <a:gd name="connsiteX3" fmla="*/ 746 w 2085"/>
                <a:gd name="connsiteY3" fmla="*/ 837 h 875"/>
                <a:gd name="connsiteX4" fmla="*/ 1712 w 2085"/>
                <a:gd name="connsiteY4" fmla="*/ 709 h 875"/>
                <a:gd name="connsiteX5" fmla="*/ 2078 w 2085"/>
                <a:gd name="connsiteY5" fmla="*/ 399 h 875"/>
                <a:gd name="connsiteX6" fmla="*/ 1754 w 2085"/>
                <a:gd name="connsiteY6" fmla="*/ 90 h 875"/>
                <a:gd name="connsiteX7" fmla="*/ 601 w 2085"/>
                <a:gd name="connsiteY7" fmla="*/ 34 h 875"/>
                <a:gd name="connsiteX0" fmla="*/ 601 w 2085"/>
                <a:gd name="connsiteY0" fmla="*/ 34 h 875"/>
                <a:gd name="connsiteX1" fmla="*/ 80 w 2085"/>
                <a:gd name="connsiteY1" fmla="*/ 296 h 875"/>
                <a:gd name="connsiteX2" fmla="*/ 121 w 2085"/>
                <a:gd name="connsiteY2" fmla="*/ 685 h 875"/>
                <a:gd name="connsiteX3" fmla="*/ 746 w 2085"/>
                <a:gd name="connsiteY3" fmla="*/ 837 h 875"/>
                <a:gd name="connsiteX4" fmla="*/ 1712 w 2085"/>
                <a:gd name="connsiteY4" fmla="*/ 709 h 875"/>
                <a:gd name="connsiteX5" fmla="*/ 2078 w 2085"/>
                <a:gd name="connsiteY5" fmla="*/ 399 h 875"/>
                <a:gd name="connsiteX6" fmla="*/ 1754 w 2085"/>
                <a:gd name="connsiteY6" fmla="*/ 90 h 875"/>
                <a:gd name="connsiteX7" fmla="*/ 601 w 2085"/>
                <a:gd name="connsiteY7" fmla="*/ 34 h 875"/>
                <a:gd name="connsiteX0" fmla="*/ 1306 w 2186"/>
                <a:gd name="connsiteY0" fmla="*/ 34 h 875"/>
                <a:gd name="connsiteX1" fmla="*/ 181 w 2186"/>
                <a:gd name="connsiteY1" fmla="*/ 296 h 875"/>
                <a:gd name="connsiteX2" fmla="*/ 222 w 2186"/>
                <a:gd name="connsiteY2" fmla="*/ 685 h 875"/>
                <a:gd name="connsiteX3" fmla="*/ 847 w 2186"/>
                <a:gd name="connsiteY3" fmla="*/ 837 h 875"/>
                <a:gd name="connsiteX4" fmla="*/ 1813 w 2186"/>
                <a:gd name="connsiteY4" fmla="*/ 709 h 875"/>
                <a:gd name="connsiteX5" fmla="*/ 2179 w 2186"/>
                <a:gd name="connsiteY5" fmla="*/ 399 h 875"/>
                <a:gd name="connsiteX6" fmla="*/ 1855 w 2186"/>
                <a:gd name="connsiteY6" fmla="*/ 90 h 875"/>
                <a:gd name="connsiteX7" fmla="*/ 1306 w 2186"/>
                <a:gd name="connsiteY7" fmla="*/ 34 h 875"/>
                <a:gd name="connsiteX0" fmla="*/ 1090 w 1970"/>
                <a:gd name="connsiteY0" fmla="*/ 34 h 875"/>
                <a:gd name="connsiteX1" fmla="*/ 597 w 1970"/>
                <a:gd name="connsiteY1" fmla="*/ 296 h 875"/>
                <a:gd name="connsiteX2" fmla="*/ 6 w 1970"/>
                <a:gd name="connsiteY2" fmla="*/ 685 h 875"/>
                <a:gd name="connsiteX3" fmla="*/ 631 w 1970"/>
                <a:gd name="connsiteY3" fmla="*/ 837 h 875"/>
                <a:gd name="connsiteX4" fmla="*/ 1597 w 1970"/>
                <a:gd name="connsiteY4" fmla="*/ 709 h 875"/>
                <a:gd name="connsiteX5" fmla="*/ 1963 w 1970"/>
                <a:gd name="connsiteY5" fmla="*/ 399 h 875"/>
                <a:gd name="connsiteX6" fmla="*/ 1639 w 1970"/>
                <a:gd name="connsiteY6" fmla="*/ 90 h 875"/>
                <a:gd name="connsiteX7" fmla="*/ 1090 w 1970"/>
                <a:gd name="connsiteY7" fmla="*/ 34 h 875"/>
                <a:gd name="connsiteX0" fmla="*/ 832 w 1712"/>
                <a:gd name="connsiteY0" fmla="*/ 34 h 875"/>
                <a:gd name="connsiteX1" fmla="*/ 339 w 1712"/>
                <a:gd name="connsiteY1" fmla="*/ 296 h 875"/>
                <a:gd name="connsiteX2" fmla="*/ 437 w 1712"/>
                <a:gd name="connsiteY2" fmla="*/ 685 h 875"/>
                <a:gd name="connsiteX3" fmla="*/ 373 w 1712"/>
                <a:gd name="connsiteY3" fmla="*/ 837 h 875"/>
                <a:gd name="connsiteX4" fmla="*/ 1339 w 1712"/>
                <a:gd name="connsiteY4" fmla="*/ 709 h 875"/>
                <a:gd name="connsiteX5" fmla="*/ 1705 w 1712"/>
                <a:gd name="connsiteY5" fmla="*/ 399 h 875"/>
                <a:gd name="connsiteX6" fmla="*/ 1381 w 1712"/>
                <a:gd name="connsiteY6" fmla="*/ 90 h 875"/>
                <a:gd name="connsiteX7" fmla="*/ 832 w 1712"/>
                <a:gd name="connsiteY7" fmla="*/ 34 h 875"/>
                <a:gd name="connsiteX0" fmla="*/ 559 w 1439"/>
                <a:gd name="connsiteY0" fmla="*/ 34 h 747"/>
                <a:gd name="connsiteX1" fmla="*/ 66 w 1439"/>
                <a:gd name="connsiteY1" fmla="*/ 296 h 747"/>
                <a:gd name="connsiteX2" fmla="*/ 164 w 1439"/>
                <a:gd name="connsiteY2" fmla="*/ 685 h 747"/>
                <a:gd name="connsiteX3" fmla="*/ 647 w 1439"/>
                <a:gd name="connsiteY3" fmla="*/ 667 h 747"/>
                <a:gd name="connsiteX4" fmla="*/ 1066 w 1439"/>
                <a:gd name="connsiteY4" fmla="*/ 709 h 747"/>
                <a:gd name="connsiteX5" fmla="*/ 1432 w 1439"/>
                <a:gd name="connsiteY5" fmla="*/ 399 h 747"/>
                <a:gd name="connsiteX6" fmla="*/ 1108 w 1439"/>
                <a:gd name="connsiteY6" fmla="*/ 90 h 747"/>
                <a:gd name="connsiteX7" fmla="*/ 559 w 1439"/>
                <a:gd name="connsiteY7" fmla="*/ 34 h 747"/>
                <a:gd name="connsiteX0" fmla="*/ 559 w 1483"/>
                <a:gd name="connsiteY0" fmla="*/ 34 h 747"/>
                <a:gd name="connsiteX1" fmla="*/ 66 w 1483"/>
                <a:gd name="connsiteY1" fmla="*/ 296 h 747"/>
                <a:gd name="connsiteX2" fmla="*/ 164 w 1483"/>
                <a:gd name="connsiteY2" fmla="*/ 685 h 747"/>
                <a:gd name="connsiteX3" fmla="*/ 647 w 1483"/>
                <a:gd name="connsiteY3" fmla="*/ 667 h 747"/>
                <a:gd name="connsiteX4" fmla="*/ 1188 w 1483"/>
                <a:gd name="connsiteY4" fmla="*/ 709 h 747"/>
                <a:gd name="connsiteX5" fmla="*/ 1432 w 1483"/>
                <a:gd name="connsiteY5" fmla="*/ 399 h 747"/>
                <a:gd name="connsiteX6" fmla="*/ 1108 w 1483"/>
                <a:gd name="connsiteY6" fmla="*/ 90 h 747"/>
                <a:gd name="connsiteX7" fmla="*/ 559 w 1483"/>
                <a:gd name="connsiteY7" fmla="*/ 34 h 747"/>
                <a:gd name="connsiteX0" fmla="*/ 559 w 1483"/>
                <a:gd name="connsiteY0" fmla="*/ 34 h 747"/>
                <a:gd name="connsiteX1" fmla="*/ 66 w 1483"/>
                <a:gd name="connsiteY1" fmla="*/ 296 h 747"/>
                <a:gd name="connsiteX2" fmla="*/ 164 w 1483"/>
                <a:gd name="connsiteY2" fmla="*/ 685 h 747"/>
                <a:gd name="connsiteX3" fmla="*/ 647 w 1483"/>
                <a:gd name="connsiteY3" fmla="*/ 667 h 747"/>
                <a:gd name="connsiteX4" fmla="*/ 1188 w 1483"/>
                <a:gd name="connsiteY4" fmla="*/ 709 h 747"/>
                <a:gd name="connsiteX5" fmla="*/ 1432 w 1483"/>
                <a:gd name="connsiteY5" fmla="*/ 399 h 747"/>
                <a:gd name="connsiteX6" fmla="*/ 1108 w 1483"/>
                <a:gd name="connsiteY6" fmla="*/ 90 h 747"/>
                <a:gd name="connsiteX7" fmla="*/ 559 w 1483"/>
                <a:gd name="connsiteY7" fmla="*/ 34 h 747"/>
                <a:gd name="connsiteX0" fmla="*/ 452 w 1376"/>
                <a:gd name="connsiteY0" fmla="*/ 30 h 761"/>
                <a:gd name="connsiteX1" fmla="*/ 195 w 1376"/>
                <a:gd name="connsiteY1" fmla="*/ 184 h 761"/>
                <a:gd name="connsiteX2" fmla="*/ 57 w 1376"/>
                <a:gd name="connsiteY2" fmla="*/ 681 h 761"/>
                <a:gd name="connsiteX3" fmla="*/ 540 w 1376"/>
                <a:gd name="connsiteY3" fmla="*/ 663 h 761"/>
                <a:gd name="connsiteX4" fmla="*/ 1081 w 1376"/>
                <a:gd name="connsiteY4" fmla="*/ 705 h 761"/>
                <a:gd name="connsiteX5" fmla="*/ 1325 w 1376"/>
                <a:gd name="connsiteY5" fmla="*/ 395 h 761"/>
                <a:gd name="connsiteX6" fmla="*/ 1001 w 1376"/>
                <a:gd name="connsiteY6" fmla="*/ 86 h 761"/>
                <a:gd name="connsiteX7" fmla="*/ 452 w 1376"/>
                <a:gd name="connsiteY7" fmla="*/ 30 h 761"/>
                <a:gd name="connsiteX0" fmla="*/ 301 w 1225"/>
                <a:gd name="connsiteY0" fmla="*/ 30 h 730"/>
                <a:gd name="connsiteX1" fmla="*/ 44 w 1225"/>
                <a:gd name="connsiteY1" fmla="*/ 184 h 730"/>
                <a:gd name="connsiteX2" fmla="*/ 57 w 1225"/>
                <a:gd name="connsiteY2" fmla="*/ 511 h 730"/>
                <a:gd name="connsiteX3" fmla="*/ 389 w 1225"/>
                <a:gd name="connsiteY3" fmla="*/ 663 h 730"/>
                <a:gd name="connsiteX4" fmla="*/ 930 w 1225"/>
                <a:gd name="connsiteY4" fmla="*/ 705 h 730"/>
                <a:gd name="connsiteX5" fmla="*/ 1174 w 1225"/>
                <a:gd name="connsiteY5" fmla="*/ 395 h 730"/>
                <a:gd name="connsiteX6" fmla="*/ 850 w 1225"/>
                <a:gd name="connsiteY6" fmla="*/ 86 h 730"/>
                <a:gd name="connsiteX7" fmla="*/ 301 w 1225"/>
                <a:gd name="connsiteY7" fmla="*/ 30 h 730"/>
                <a:gd name="connsiteX0" fmla="*/ 301 w 1225"/>
                <a:gd name="connsiteY0" fmla="*/ 30 h 839"/>
                <a:gd name="connsiteX1" fmla="*/ 44 w 1225"/>
                <a:gd name="connsiteY1" fmla="*/ 184 h 839"/>
                <a:gd name="connsiteX2" fmla="*/ 57 w 1225"/>
                <a:gd name="connsiteY2" fmla="*/ 511 h 839"/>
                <a:gd name="connsiteX3" fmla="*/ 389 w 1225"/>
                <a:gd name="connsiteY3" fmla="*/ 801 h 839"/>
                <a:gd name="connsiteX4" fmla="*/ 930 w 1225"/>
                <a:gd name="connsiteY4" fmla="*/ 705 h 839"/>
                <a:gd name="connsiteX5" fmla="*/ 1174 w 1225"/>
                <a:gd name="connsiteY5" fmla="*/ 395 h 839"/>
                <a:gd name="connsiteX6" fmla="*/ 850 w 1225"/>
                <a:gd name="connsiteY6" fmla="*/ 86 h 839"/>
                <a:gd name="connsiteX7" fmla="*/ 301 w 1225"/>
                <a:gd name="connsiteY7" fmla="*/ 30 h 839"/>
                <a:gd name="connsiteX0" fmla="*/ 301 w 1187"/>
                <a:gd name="connsiteY0" fmla="*/ 30 h 724"/>
                <a:gd name="connsiteX1" fmla="*/ 44 w 1187"/>
                <a:gd name="connsiteY1" fmla="*/ 184 h 724"/>
                <a:gd name="connsiteX2" fmla="*/ 57 w 1187"/>
                <a:gd name="connsiteY2" fmla="*/ 511 h 724"/>
                <a:gd name="connsiteX3" fmla="*/ 930 w 1187"/>
                <a:gd name="connsiteY3" fmla="*/ 705 h 724"/>
                <a:gd name="connsiteX4" fmla="*/ 1174 w 1187"/>
                <a:gd name="connsiteY4" fmla="*/ 395 h 724"/>
                <a:gd name="connsiteX5" fmla="*/ 850 w 1187"/>
                <a:gd name="connsiteY5" fmla="*/ 86 h 724"/>
                <a:gd name="connsiteX6" fmla="*/ 301 w 1187"/>
                <a:gd name="connsiteY6" fmla="*/ 30 h 724"/>
                <a:gd name="connsiteX0" fmla="*/ 272 w 1158"/>
                <a:gd name="connsiteY0" fmla="*/ 30 h 724"/>
                <a:gd name="connsiteX1" fmla="*/ 15 w 1158"/>
                <a:gd name="connsiteY1" fmla="*/ 184 h 724"/>
                <a:gd name="connsiteX2" fmla="*/ 179 w 1158"/>
                <a:gd name="connsiteY2" fmla="*/ 511 h 724"/>
                <a:gd name="connsiteX3" fmla="*/ 901 w 1158"/>
                <a:gd name="connsiteY3" fmla="*/ 705 h 724"/>
                <a:gd name="connsiteX4" fmla="*/ 1145 w 1158"/>
                <a:gd name="connsiteY4" fmla="*/ 395 h 724"/>
                <a:gd name="connsiteX5" fmla="*/ 821 w 1158"/>
                <a:gd name="connsiteY5" fmla="*/ 86 h 724"/>
                <a:gd name="connsiteX6" fmla="*/ 272 w 1158"/>
                <a:gd name="connsiteY6" fmla="*/ 30 h 724"/>
                <a:gd name="connsiteX0" fmla="*/ 273 w 1159"/>
                <a:gd name="connsiteY0" fmla="*/ 30 h 724"/>
                <a:gd name="connsiteX1" fmla="*/ 16 w 1159"/>
                <a:gd name="connsiteY1" fmla="*/ 184 h 724"/>
                <a:gd name="connsiteX2" fmla="*/ 180 w 1159"/>
                <a:gd name="connsiteY2" fmla="*/ 511 h 724"/>
                <a:gd name="connsiteX3" fmla="*/ 902 w 1159"/>
                <a:gd name="connsiteY3" fmla="*/ 705 h 724"/>
                <a:gd name="connsiteX4" fmla="*/ 1146 w 1159"/>
                <a:gd name="connsiteY4" fmla="*/ 395 h 724"/>
                <a:gd name="connsiteX5" fmla="*/ 822 w 1159"/>
                <a:gd name="connsiteY5" fmla="*/ 86 h 724"/>
                <a:gd name="connsiteX6" fmla="*/ 273 w 1159"/>
                <a:gd name="connsiteY6" fmla="*/ 30 h 724"/>
                <a:gd name="connsiteX0" fmla="*/ 273 w 1159"/>
                <a:gd name="connsiteY0" fmla="*/ 30 h 705"/>
                <a:gd name="connsiteX1" fmla="*/ 16 w 1159"/>
                <a:gd name="connsiteY1" fmla="*/ 184 h 705"/>
                <a:gd name="connsiteX2" fmla="*/ 180 w 1159"/>
                <a:gd name="connsiteY2" fmla="*/ 511 h 705"/>
                <a:gd name="connsiteX3" fmla="*/ 902 w 1159"/>
                <a:gd name="connsiteY3" fmla="*/ 705 h 705"/>
                <a:gd name="connsiteX4" fmla="*/ 1146 w 1159"/>
                <a:gd name="connsiteY4" fmla="*/ 395 h 705"/>
                <a:gd name="connsiteX5" fmla="*/ 822 w 1159"/>
                <a:gd name="connsiteY5" fmla="*/ 86 h 705"/>
                <a:gd name="connsiteX6" fmla="*/ 273 w 1159"/>
                <a:gd name="connsiteY6" fmla="*/ 30 h 705"/>
                <a:gd name="connsiteX0" fmla="*/ 273 w 1186"/>
                <a:gd name="connsiteY0" fmla="*/ 30 h 705"/>
                <a:gd name="connsiteX1" fmla="*/ 16 w 1186"/>
                <a:gd name="connsiteY1" fmla="*/ 184 h 705"/>
                <a:gd name="connsiteX2" fmla="*/ 180 w 1186"/>
                <a:gd name="connsiteY2" fmla="*/ 511 h 705"/>
                <a:gd name="connsiteX3" fmla="*/ 902 w 1186"/>
                <a:gd name="connsiteY3" fmla="*/ 705 h 705"/>
                <a:gd name="connsiteX4" fmla="*/ 1146 w 1186"/>
                <a:gd name="connsiteY4" fmla="*/ 395 h 705"/>
                <a:gd name="connsiteX5" fmla="*/ 822 w 1186"/>
                <a:gd name="connsiteY5" fmla="*/ 86 h 705"/>
                <a:gd name="connsiteX6" fmla="*/ 273 w 1186"/>
                <a:gd name="connsiteY6" fmla="*/ 30 h 705"/>
                <a:gd name="connsiteX0" fmla="*/ 273 w 1186"/>
                <a:gd name="connsiteY0" fmla="*/ 30 h 705"/>
                <a:gd name="connsiteX1" fmla="*/ 16 w 1186"/>
                <a:gd name="connsiteY1" fmla="*/ 184 h 705"/>
                <a:gd name="connsiteX2" fmla="*/ 180 w 1186"/>
                <a:gd name="connsiteY2" fmla="*/ 511 h 705"/>
                <a:gd name="connsiteX3" fmla="*/ 902 w 1186"/>
                <a:gd name="connsiteY3" fmla="*/ 705 h 705"/>
                <a:gd name="connsiteX4" fmla="*/ 1146 w 1186"/>
                <a:gd name="connsiteY4" fmla="*/ 395 h 705"/>
                <a:gd name="connsiteX5" fmla="*/ 822 w 1186"/>
                <a:gd name="connsiteY5" fmla="*/ 86 h 705"/>
                <a:gd name="connsiteX6" fmla="*/ 273 w 1186"/>
                <a:gd name="connsiteY6" fmla="*/ 30 h 705"/>
                <a:gd name="connsiteX0" fmla="*/ 273 w 1186"/>
                <a:gd name="connsiteY0" fmla="*/ 30 h 705"/>
                <a:gd name="connsiteX1" fmla="*/ 16 w 1186"/>
                <a:gd name="connsiteY1" fmla="*/ 184 h 705"/>
                <a:gd name="connsiteX2" fmla="*/ 180 w 1186"/>
                <a:gd name="connsiteY2" fmla="*/ 511 h 705"/>
                <a:gd name="connsiteX3" fmla="*/ 902 w 1186"/>
                <a:gd name="connsiteY3" fmla="*/ 705 h 705"/>
                <a:gd name="connsiteX4" fmla="*/ 1146 w 1186"/>
                <a:gd name="connsiteY4" fmla="*/ 395 h 705"/>
                <a:gd name="connsiteX5" fmla="*/ 822 w 1186"/>
                <a:gd name="connsiteY5" fmla="*/ 86 h 705"/>
                <a:gd name="connsiteX6" fmla="*/ 273 w 1186"/>
                <a:gd name="connsiteY6" fmla="*/ 30 h 705"/>
                <a:gd name="connsiteX0" fmla="*/ 273 w 1186"/>
                <a:gd name="connsiteY0" fmla="*/ 16 h 691"/>
                <a:gd name="connsiteX1" fmla="*/ 16 w 1186"/>
                <a:gd name="connsiteY1" fmla="*/ 170 h 691"/>
                <a:gd name="connsiteX2" fmla="*/ 180 w 1186"/>
                <a:gd name="connsiteY2" fmla="*/ 497 h 691"/>
                <a:gd name="connsiteX3" fmla="*/ 902 w 1186"/>
                <a:gd name="connsiteY3" fmla="*/ 691 h 691"/>
                <a:gd name="connsiteX4" fmla="*/ 1146 w 1186"/>
                <a:gd name="connsiteY4" fmla="*/ 381 h 691"/>
                <a:gd name="connsiteX5" fmla="*/ 822 w 1186"/>
                <a:gd name="connsiteY5" fmla="*/ 72 h 691"/>
                <a:gd name="connsiteX6" fmla="*/ 273 w 1186"/>
                <a:gd name="connsiteY6" fmla="*/ 16 h 691"/>
                <a:gd name="connsiteX0" fmla="*/ 273 w 1186"/>
                <a:gd name="connsiteY0" fmla="*/ 16 h 691"/>
                <a:gd name="connsiteX1" fmla="*/ 16 w 1186"/>
                <a:gd name="connsiteY1" fmla="*/ 170 h 691"/>
                <a:gd name="connsiteX2" fmla="*/ 180 w 1186"/>
                <a:gd name="connsiteY2" fmla="*/ 497 h 691"/>
                <a:gd name="connsiteX3" fmla="*/ 902 w 1186"/>
                <a:gd name="connsiteY3" fmla="*/ 691 h 691"/>
                <a:gd name="connsiteX4" fmla="*/ 1146 w 1186"/>
                <a:gd name="connsiteY4" fmla="*/ 381 h 691"/>
                <a:gd name="connsiteX5" fmla="*/ 822 w 1186"/>
                <a:gd name="connsiteY5" fmla="*/ 72 h 691"/>
                <a:gd name="connsiteX6" fmla="*/ 273 w 1186"/>
                <a:gd name="connsiteY6" fmla="*/ 16 h 691"/>
                <a:gd name="connsiteX0" fmla="*/ 273 w 1186"/>
                <a:gd name="connsiteY0" fmla="*/ 16 h 691"/>
                <a:gd name="connsiteX1" fmla="*/ 16 w 1186"/>
                <a:gd name="connsiteY1" fmla="*/ 170 h 691"/>
                <a:gd name="connsiteX2" fmla="*/ 180 w 1186"/>
                <a:gd name="connsiteY2" fmla="*/ 497 h 691"/>
                <a:gd name="connsiteX3" fmla="*/ 902 w 1186"/>
                <a:gd name="connsiteY3" fmla="*/ 691 h 691"/>
                <a:gd name="connsiteX4" fmla="*/ 1146 w 1186"/>
                <a:gd name="connsiteY4" fmla="*/ 381 h 691"/>
                <a:gd name="connsiteX5" fmla="*/ 822 w 1186"/>
                <a:gd name="connsiteY5" fmla="*/ 72 h 691"/>
                <a:gd name="connsiteX6" fmla="*/ 273 w 1186"/>
                <a:gd name="connsiteY6" fmla="*/ 16 h 691"/>
                <a:gd name="connsiteX0" fmla="*/ 822 w 1186"/>
                <a:gd name="connsiteY0" fmla="*/ 35 h 654"/>
                <a:gd name="connsiteX1" fmla="*/ 16 w 1186"/>
                <a:gd name="connsiteY1" fmla="*/ 133 h 654"/>
                <a:gd name="connsiteX2" fmla="*/ 180 w 1186"/>
                <a:gd name="connsiteY2" fmla="*/ 460 h 654"/>
                <a:gd name="connsiteX3" fmla="*/ 902 w 1186"/>
                <a:gd name="connsiteY3" fmla="*/ 654 h 654"/>
                <a:gd name="connsiteX4" fmla="*/ 1146 w 1186"/>
                <a:gd name="connsiteY4" fmla="*/ 344 h 654"/>
                <a:gd name="connsiteX5" fmla="*/ 822 w 1186"/>
                <a:gd name="connsiteY5" fmla="*/ 35 h 654"/>
                <a:gd name="connsiteX0" fmla="*/ 822 w 1186"/>
                <a:gd name="connsiteY0" fmla="*/ 35 h 654"/>
                <a:gd name="connsiteX1" fmla="*/ 16 w 1186"/>
                <a:gd name="connsiteY1" fmla="*/ 133 h 654"/>
                <a:gd name="connsiteX2" fmla="*/ 180 w 1186"/>
                <a:gd name="connsiteY2" fmla="*/ 460 h 654"/>
                <a:gd name="connsiteX3" fmla="*/ 902 w 1186"/>
                <a:gd name="connsiteY3" fmla="*/ 654 h 654"/>
                <a:gd name="connsiteX4" fmla="*/ 1146 w 1186"/>
                <a:gd name="connsiteY4" fmla="*/ 344 h 654"/>
                <a:gd name="connsiteX5" fmla="*/ 822 w 1186"/>
                <a:gd name="connsiteY5" fmla="*/ 35 h 654"/>
                <a:gd name="connsiteX0" fmla="*/ 822 w 1186"/>
                <a:gd name="connsiteY0" fmla="*/ 188 h 807"/>
                <a:gd name="connsiteX1" fmla="*/ 16 w 1186"/>
                <a:gd name="connsiteY1" fmla="*/ 286 h 807"/>
                <a:gd name="connsiteX2" fmla="*/ 180 w 1186"/>
                <a:gd name="connsiteY2" fmla="*/ 613 h 807"/>
                <a:gd name="connsiteX3" fmla="*/ 902 w 1186"/>
                <a:gd name="connsiteY3" fmla="*/ 807 h 807"/>
                <a:gd name="connsiteX4" fmla="*/ 1146 w 1186"/>
                <a:gd name="connsiteY4" fmla="*/ 497 h 807"/>
                <a:gd name="connsiteX5" fmla="*/ 822 w 1186"/>
                <a:gd name="connsiteY5" fmla="*/ 188 h 807"/>
                <a:gd name="connsiteX0" fmla="*/ 853 w 1217"/>
                <a:gd name="connsiteY0" fmla="*/ 188 h 807"/>
                <a:gd name="connsiteX1" fmla="*/ 47 w 1217"/>
                <a:gd name="connsiteY1" fmla="*/ 286 h 807"/>
                <a:gd name="connsiteX2" fmla="*/ 211 w 1217"/>
                <a:gd name="connsiteY2" fmla="*/ 613 h 807"/>
                <a:gd name="connsiteX3" fmla="*/ 933 w 1217"/>
                <a:gd name="connsiteY3" fmla="*/ 807 h 807"/>
                <a:gd name="connsiteX4" fmla="*/ 1177 w 1217"/>
                <a:gd name="connsiteY4" fmla="*/ 497 h 807"/>
                <a:gd name="connsiteX5" fmla="*/ 853 w 1217"/>
                <a:gd name="connsiteY5" fmla="*/ 188 h 807"/>
                <a:gd name="connsiteX0" fmla="*/ 853 w 1217"/>
                <a:gd name="connsiteY0" fmla="*/ 188 h 838"/>
                <a:gd name="connsiteX1" fmla="*/ 47 w 1217"/>
                <a:gd name="connsiteY1" fmla="*/ 286 h 838"/>
                <a:gd name="connsiteX2" fmla="*/ 409 w 1217"/>
                <a:gd name="connsiteY2" fmla="*/ 751 h 838"/>
                <a:gd name="connsiteX3" fmla="*/ 933 w 1217"/>
                <a:gd name="connsiteY3" fmla="*/ 807 h 838"/>
                <a:gd name="connsiteX4" fmla="*/ 1177 w 1217"/>
                <a:gd name="connsiteY4" fmla="*/ 497 h 838"/>
                <a:gd name="connsiteX5" fmla="*/ 853 w 1217"/>
                <a:gd name="connsiteY5" fmla="*/ 188 h 838"/>
                <a:gd name="connsiteX0" fmla="*/ 853 w 1217"/>
                <a:gd name="connsiteY0" fmla="*/ 188 h 807"/>
                <a:gd name="connsiteX1" fmla="*/ 47 w 1217"/>
                <a:gd name="connsiteY1" fmla="*/ 286 h 807"/>
                <a:gd name="connsiteX2" fmla="*/ 409 w 1217"/>
                <a:gd name="connsiteY2" fmla="*/ 751 h 807"/>
                <a:gd name="connsiteX3" fmla="*/ 933 w 1217"/>
                <a:gd name="connsiteY3" fmla="*/ 807 h 807"/>
                <a:gd name="connsiteX4" fmla="*/ 1177 w 1217"/>
                <a:gd name="connsiteY4" fmla="*/ 497 h 807"/>
                <a:gd name="connsiteX5" fmla="*/ 853 w 1217"/>
                <a:gd name="connsiteY5" fmla="*/ 188 h 807"/>
                <a:gd name="connsiteX0" fmla="*/ 853 w 1217"/>
                <a:gd name="connsiteY0" fmla="*/ 188 h 807"/>
                <a:gd name="connsiteX1" fmla="*/ 47 w 1217"/>
                <a:gd name="connsiteY1" fmla="*/ 286 h 807"/>
                <a:gd name="connsiteX2" fmla="*/ 409 w 1217"/>
                <a:gd name="connsiteY2" fmla="*/ 751 h 807"/>
                <a:gd name="connsiteX3" fmla="*/ 933 w 1217"/>
                <a:gd name="connsiteY3" fmla="*/ 807 h 807"/>
                <a:gd name="connsiteX4" fmla="*/ 1177 w 1217"/>
                <a:gd name="connsiteY4" fmla="*/ 497 h 807"/>
                <a:gd name="connsiteX5" fmla="*/ 853 w 1217"/>
                <a:gd name="connsiteY5" fmla="*/ 188 h 807"/>
                <a:gd name="connsiteX0" fmla="*/ 853 w 1217"/>
                <a:gd name="connsiteY0" fmla="*/ 188 h 813"/>
                <a:gd name="connsiteX1" fmla="*/ 47 w 1217"/>
                <a:gd name="connsiteY1" fmla="*/ 286 h 813"/>
                <a:gd name="connsiteX2" fmla="*/ 409 w 1217"/>
                <a:gd name="connsiteY2" fmla="*/ 751 h 813"/>
                <a:gd name="connsiteX3" fmla="*/ 933 w 1217"/>
                <a:gd name="connsiteY3" fmla="*/ 807 h 813"/>
                <a:gd name="connsiteX4" fmla="*/ 1177 w 1217"/>
                <a:gd name="connsiteY4" fmla="*/ 497 h 813"/>
                <a:gd name="connsiteX5" fmla="*/ 853 w 1217"/>
                <a:gd name="connsiteY5" fmla="*/ 188 h 813"/>
                <a:gd name="connsiteX0" fmla="*/ 933 w 1297"/>
                <a:gd name="connsiteY0" fmla="*/ 188 h 813"/>
                <a:gd name="connsiteX1" fmla="*/ 127 w 1297"/>
                <a:gd name="connsiteY1" fmla="*/ 286 h 813"/>
                <a:gd name="connsiteX2" fmla="*/ 386 w 1297"/>
                <a:gd name="connsiteY2" fmla="*/ 751 h 813"/>
                <a:gd name="connsiteX3" fmla="*/ 1013 w 1297"/>
                <a:gd name="connsiteY3" fmla="*/ 807 h 813"/>
                <a:gd name="connsiteX4" fmla="*/ 1257 w 1297"/>
                <a:gd name="connsiteY4" fmla="*/ 497 h 813"/>
                <a:gd name="connsiteX5" fmla="*/ 933 w 1297"/>
                <a:gd name="connsiteY5" fmla="*/ 188 h 813"/>
                <a:gd name="connsiteX0" fmla="*/ 933 w 1297"/>
                <a:gd name="connsiteY0" fmla="*/ 188 h 813"/>
                <a:gd name="connsiteX1" fmla="*/ 127 w 1297"/>
                <a:gd name="connsiteY1" fmla="*/ 286 h 813"/>
                <a:gd name="connsiteX2" fmla="*/ 386 w 1297"/>
                <a:gd name="connsiteY2" fmla="*/ 751 h 813"/>
                <a:gd name="connsiteX3" fmla="*/ 1013 w 1297"/>
                <a:gd name="connsiteY3" fmla="*/ 807 h 813"/>
                <a:gd name="connsiteX4" fmla="*/ 1257 w 1297"/>
                <a:gd name="connsiteY4" fmla="*/ 497 h 813"/>
                <a:gd name="connsiteX5" fmla="*/ 933 w 1297"/>
                <a:gd name="connsiteY5" fmla="*/ 188 h 813"/>
                <a:gd name="connsiteX0" fmla="*/ 933 w 1297"/>
                <a:gd name="connsiteY0" fmla="*/ 188 h 816"/>
                <a:gd name="connsiteX1" fmla="*/ 127 w 1297"/>
                <a:gd name="connsiteY1" fmla="*/ 286 h 816"/>
                <a:gd name="connsiteX2" fmla="*/ 386 w 1297"/>
                <a:gd name="connsiteY2" fmla="*/ 751 h 816"/>
                <a:gd name="connsiteX3" fmla="*/ 1013 w 1297"/>
                <a:gd name="connsiteY3" fmla="*/ 807 h 816"/>
                <a:gd name="connsiteX4" fmla="*/ 1257 w 1297"/>
                <a:gd name="connsiteY4" fmla="*/ 497 h 816"/>
                <a:gd name="connsiteX5" fmla="*/ 933 w 1297"/>
                <a:gd name="connsiteY5" fmla="*/ 188 h 816"/>
                <a:gd name="connsiteX0" fmla="*/ 933 w 1297"/>
                <a:gd name="connsiteY0" fmla="*/ 188 h 822"/>
                <a:gd name="connsiteX1" fmla="*/ 127 w 1297"/>
                <a:gd name="connsiteY1" fmla="*/ 286 h 822"/>
                <a:gd name="connsiteX2" fmla="*/ 386 w 1297"/>
                <a:gd name="connsiteY2" fmla="*/ 751 h 822"/>
                <a:gd name="connsiteX3" fmla="*/ 1013 w 1297"/>
                <a:gd name="connsiteY3" fmla="*/ 807 h 822"/>
                <a:gd name="connsiteX4" fmla="*/ 1257 w 1297"/>
                <a:gd name="connsiteY4" fmla="*/ 497 h 822"/>
                <a:gd name="connsiteX5" fmla="*/ 933 w 1297"/>
                <a:gd name="connsiteY5" fmla="*/ 188 h 822"/>
                <a:gd name="connsiteX0" fmla="*/ 806 w 1297"/>
                <a:gd name="connsiteY0" fmla="*/ 67 h 822"/>
                <a:gd name="connsiteX1" fmla="*/ 127 w 1297"/>
                <a:gd name="connsiteY1" fmla="*/ 286 h 822"/>
                <a:gd name="connsiteX2" fmla="*/ 386 w 1297"/>
                <a:gd name="connsiteY2" fmla="*/ 751 h 822"/>
                <a:gd name="connsiteX3" fmla="*/ 1013 w 1297"/>
                <a:gd name="connsiteY3" fmla="*/ 807 h 822"/>
                <a:gd name="connsiteX4" fmla="*/ 1257 w 1297"/>
                <a:gd name="connsiteY4" fmla="*/ 497 h 822"/>
                <a:gd name="connsiteX5" fmla="*/ 806 w 1297"/>
                <a:gd name="connsiteY5" fmla="*/ 67 h 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97" h="822">
                  <a:moveTo>
                    <a:pt x="806" y="67"/>
                  </a:moveTo>
                  <a:cubicBezTo>
                    <a:pt x="618" y="32"/>
                    <a:pt x="290" y="0"/>
                    <a:pt x="127" y="286"/>
                  </a:cubicBezTo>
                  <a:cubicBezTo>
                    <a:pt x="80" y="375"/>
                    <a:pt x="0" y="658"/>
                    <a:pt x="386" y="751"/>
                  </a:cubicBezTo>
                  <a:cubicBezTo>
                    <a:pt x="630" y="822"/>
                    <a:pt x="804" y="816"/>
                    <a:pt x="1013" y="807"/>
                  </a:cubicBezTo>
                  <a:cubicBezTo>
                    <a:pt x="1297" y="761"/>
                    <a:pt x="1292" y="620"/>
                    <a:pt x="1257" y="497"/>
                  </a:cubicBezTo>
                  <a:cubicBezTo>
                    <a:pt x="1223" y="374"/>
                    <a:pt x="1122" y="133"/>
                    <a:pt x="806" y="67"/>
                  </a:cubicBezTo>
                  <a:close/>
                </a:path>
              </a:pathLst>
            </a:custGeom>
            <a:grpFill/>
            <a:ln w="9525">
              <a:solidFill>
                <a:srgbClr val="CC0000"/>
              </a:solidFill>
              <a:prstDash val="solid"/>
              <a:round/>
              <a:headEnd/>
              <a:tailEnd/>
            </a:ln>
          </p:spPr>
          <p:txBody>
            <a:bodyPr wrap="none" anchor="ctr"/>
            <a:lstStyle/>
            <a:p>
              <a:pPr>
                <a:defRPr/>
              </a:pPr>
              <a:endParaRPr lang="en-US" dirty="0">
                <a:latin typeface="Calibri" pitchFamily="34" charset="0"/>
              </a:endParaRPr>
            </a:p>
          </p:txBody>
        </p:sp>
        <p:sp>
          <p:nvSpPr>
            <p:cNvPr id="5177" name="TextBox 53"/>
            <p:cNvSpPr txBox="1">
              <a:spLocks noChangeArrowheads="1"/>
            </p:cNvSpPr>
            <p:nvPr/>
          </p:nvSpPr>
          <p:spPr bwMode="auto">
            <a:xfrm>
              <a:off x="1385888" y="4833938"/>
              <a:ext cx="365806" cy="400110"/>
            </a:xfrm>
            <a:prstGeom prst="rect">
              <a:avLst/>
            </a:prstGeom>
            <a:grpFill/>
            <a:ln w="9525">
              <a:noFill/>
              <a:miter lim="800000"/>
              <a:headEnd/>
              <a:tailEnd/>
            </a:ln>
          </p:spPr>
          <p:txBody>
            <a:bodyPr wrap="none">
              <a:spAutoFit/>
            </a:bodyPr>
            <a:lstStyle/>
            <a:p>
              <a:r>
                <a:rPr lang="en-US" sz="2000" b="1">
                  <a:latin typeface="Trebuchet MS" pitchFamily="34" charset="0"/>
                </a:rPr>
                <a:t>O</a:t>
              </a:r>
            </a:p>
          </p:txBody>
        </p:sp>
      </p:grpSp>
      <p:grpSp>
        <p:nvGrpSpPr>
          <p:cNvPr id="4" name="Group 126"/>
          <p:cNvGrpSpPr>
            <a:grpSpLocks/>
          </p:cNvGrpSpPr>
          <p:nvPr/>
        </p:nvGrpSpPr>
        <p:grpSpPr bwMode="auto">
          <a:xfrm>
            <a:off x="6523826" y="3061755"/>
            <a:ext cx="2422525" cy="4384675"/>
            <a:chOff x="6630988" y="2970213"/>
            <a:chExt cx="2422525" cy="4384675"/>
          </a:xfrm>
          <a:solidFill>
            <a:srgbClr val="CCFFFF"/>
          </a:solidFill>
        </p:grpSpPr>
        <p:sp>
          <p:nvSpPr>
            <p:cNvPr id="81" name="Freeform 52"/>
            <p:cNvSpPr>
              <a:spLocks/>
            </p:cNvSpPr>
            <p:nvPr/>
          </p:nvSpPr>
          <p:spPr bwMode="auto">
            <a:xfrm rot="18623085">
              <a:off x="5649913" y="3951288"/>
              <a:ext cx="4384675" cy="2422525"/>
            </a:xfrm>
            <a:custGeom>
              <a:avLst/>
              <a:gdLst>
                <a:gd name="T0" fmla="*/ 2147483647 w 3878"/>
                <a:gd name="T1" fmla="*/ 2147483647 h 3150"/>
                <a:gd name="T2" fmla="*/ 2147483647 w 3878"/>
                <a:gd name="T3" fmla="*/ 2147483647 h 3150"/>
                <a:gd name="T4" fmla="*/ 2147483647 w 3878"/>
                <a:gd name="T5" fmla="*/ 2147483647 h 3150"/>
                <a:gd name="T6" fmla="*/ 2147483647 w 3878"/>
                <a:gd name="T7" fmla="*/ 2147483647 h 3150"/>
                <a:gd name="T8" fmla="*/ 2147483647 w 3878"/>
                <a:gd name="T9" fmla="*/ 2147483647 h 3150"/>
                <a:gd name="T10" fmla="*/ 2147483647 w 3878"/>
                <a:gd name="T11" fmla="*/ 2147483647 h 3150"/>
                <a:gd name="T12" fmla="*/ 2147483647 w 3878"/>
                <a:gd name="T13" fmla="*/ 2147483647 h 3150"/>
                <a:gd name="T14" fmla="*/ 2147483647 w 3878"/>
                <a:gd name="T15" fmla="*/ 2147483647 h 3150"/>
                <a:gd name="T16" fmla="*/ 2147483647 w 3878"/>
                <a:gd name="T17" fmla="*/ 2147483647 h 3150"/>
                <a:gd name="T18" fmla="*/ 2147483647 w 3878"/>
                <a:gd name="T19" fmla="*/ 2147483647 h 3150"/>
                <a:gd name="T20" fmla="*/ 2147483647 w 3878"/>
                <a:gd name="T21" fmla="*/ 2147483647 h 3150"/>
                <a:gd name="T22" fmla="*/ 2147483647 w 3878"/>
                <a:gd name="T23" fmla="*/ 2147483647 h 3150"/>
                <a:gd name="T24" fmla="*/ 2147483647 w 3878"/>
                <a:gd name="T25" fmla="*/ 2147483647 h 3150"/>
                <a:gd name="T26" fmla="*/ 2147483647 w 3878"/>
                <a:gd name="T27" fmla="*/ 2147483647 h 3150"/>
                <a:gd name="T28" fmla="*/ 2147483647 w 3878"/>
                <a:gd name="T29" fmla="*/ 2147483647 h 315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878"/>
                <a:gd name="T46" fmla="*/ 0 h 3150"/>
                <a:gd name="T47" fmla="*/ 3878 w 3878"/>
                <a:gd name="T48" fmla="*/ 3150 h 3150"/>
                <a:gd name="connsiteX0" fmla="*/ 1099 w 3860"/>
                <a:gd name="connsiteY0" fmla="*/ 256 h 3150"/>
                <a:gd name="connsiteX1" fmla="*/ 283 w 3860"/>
                <a:gd name="connsiteY1" fmla="*/ 662 h 3150"/>
                <a:gd name="connsiteX2" fmla="*/ 7 w 3860"/>
                <a:gd name="connsiteY2" fmla="*/ 1238 h 3150"/>
                <a:gd name="connsiteX3" fmla="*/ 239 w 3860"/>
                <a:gd name="connsiteY3" fmla="*/ 1630 h 3150"/>
                <a:gd name="connsiteX4" fmla="*/ 575 w 3860"/>
                <a:gd name="connsiteY4" fmla="*/ 1910 h 3150"/>
                <a:gd name="connsiteX5" fmla="*/ 831 w 3860"/>
                <a:gd name="connsiteY5" fmla="*/ 2206 h 3150"/>
                <a:gd name="connsiteX6" fmla="*/ 874 w 3860"/>
                <a:gd name="connsiteY6" fmla="*/ 2782 h 3150"/>
                <a:gd name="connsiteX7" fmla="*/ 1284 w 3860"/>
                <a:gd name="connsiteY7" fmla="*/ 3094 h 3150"/>
                <a:gd name="connsiteX8" fmla="*/ 2308 w 3860"/>
                <a:gd name="connsiteY8" fmla="*/ 3030 h 3150"/>
                <a:gd name="connsiteX9" fmla="*/ 3283 w 3860"/>
                <a:gd name="connsiteY9" fmla="*/ 2374 h 3150"/>
                <a:gd name="connsiteX10" fmla="*/ 3654 w 3860"/>
                <a:gd name="connsiteY10" fmla="*/ 1542 h 3150"/>
                <a:gd name="connsiteX11" fmla="*/ 3807 w 3860"/>
                <a:gd name="connsiteY11" fmla="*/ 598 h 3150"/>
                <a:gd name="connsiteX12" fmla="*/ 3337 w 3860"/>
                <a:gd name="connsiteY12" fmla="*/ 86 h 3150"/>
                <a:gd name="connsiteX13" fmla="*/ 2507 w 3860"/>
                <a:gd name="connsiteY13" fmla="*/ 30 h 3150"/>
                <a:gd name="connsiteX14" fmla="*/ 1099 w 3860"/>
                <a:gd name="connsiteY14" fmla="*/ 256 h 3150"/>
                <a:gd name="connsiteX0" fmla="*/ 1099 w 3860"/>
                <a:gd name="connsiteY0" fmla="*/ 256 h 3150"/>
                <a:gd name="connsiteX1" fmla="*/ 283 w 3860"/>
                <a:gd name="connsiteY1" fmla="*/ 662 h 3150"/>
                <a:gd name="connsiteX2" fmla="*/ 7 w 3860"/>
                <a:gd name="connsiteY2" fmla="*/ 1238 h 3150"/>
                <a:gd name="connsiteX3" fmla="*/ 239 w 3860"/>
                <a:gd name="connsiteY3" fmla="*/ 1630 h 3150"/>
                <a:gd name="connsiteX4" fmla="*/ 575 w 3860"/>
                <a:gd name="connsiteY4" fmla="*/ 1910 h 3150"/>
                <a:gd name="connsiteX5" fmla="*/ 831 w 3860"/>
                <a:gd name="connsiteY5" fmla="*/ 2206 h 3150"/>
                <a:gd name="connsiteX6" fmla="*/ 874 w 3860"/>
                <a:gd name="connsiteY6" fmla="*/ 2782 h 3150"/>
                <a:gd name="connsiteX7" fmla="*/ 1284 w 3860"/>
                <a:gd name="connsiteY7" fmla="*/ 3094 h 3150"/>
                <a:gd name="connsiteX8" fmla="*/ 2308 w 3860"/>
                <a:gd name="connsiteY8" fmla="*/ 3030 h 3150"/>
                <a:gd name="connsiteX9" fmla="*/ 3283 w 3860"/>
                <a:gd name="connsiteY9" fmla="*/ 2374 h 3150"/>
                <a:gd name="connsiteX10" fmla="*/ 3290 w 3860"/>
                <a:gd name="connsiteY10" fmla="*/ 2224 h 3150"/>
                <a:gd name="connsiteX11" fmla="*/ 3654 w 3860"/>
                <a:gd name="connsiteY11" fmla="*/ 1542 h 3150"/>
                <a:gd name="connsiteX12" fmla="*/ 3807 w 3860"/>
                <a:gd name="connsiteY12" fmla="*/ 598 h 3150"/>
                <a:gd name="connsiteX13" fmla="*/ 3337 w 3860"/>
                <a:gd name="connsiteY13" fmla="*/ 86 h 3150"/>
                <a:gd name="connsiteX14" fmla="*/ 2507 w 3860"/>
                <a:gd name="connsiteY14" fmla="*/ 30 h 3150"/>
                <a:gd name="connsiteX15" fmla="*/ 1099 w 3860"/>
                <a:gd name="connsiteY15" fmla="*/ 256 h 3150"/>
                <a:gd name="connsiteX0" fmla="*/ 1099 w 3860"/>
                <a:gd name="connsiteY0" fmla="*/ 256 h 3135"/>
                <a:gd name="connsiteX1" fmla="*/ 283 w 3860"/>
                <a:gd name="connsiteY1" fmla="*/ 662 h 3135"/>
                <a:gd name="connsiteX2" fmla="*/ 7 w 3860"/>
                <a:gd name="connsiteY2" fmla="*/ 1238 h 3135"/>
                <a:gd name="connsiteX3" fmla="*/ 239 w 3860"/>
                <a:gd name="connsiteY3" fmla="*/ 1630 h 3135"/>
                <a:gd name="connsiteX4" fmla="*/ 575 w 3860"/>
                <a:gd name="connsiteY4" fmla="*/ 1910 h 3135"/>
                <a:gd name="connsiteX5" fmla="*/ 831 w 3860"/>
                <a:gd name="connsiteY5" fmla="*/ 2206 h 3135"/>
                <a:gd name="connsiteX6" fmla="*/ 874 w 3860"/>
                <a:gd name="connsiteY6" fmla="*/ 2782 h 3135"/>
                <a:gd name="connsiteX7" fmla="*/ 1284 w 3860"/>
                <a:gd name="connsiteY7" fmla="*/ 3094 h 3135"/>
                <a:gd name="connsiteX8" fmla="*/ 2308 w 3860"/>
                <a:gd name="connsiteY8" fmla="*/ 3030 h 3135"/>
                <a:gd name="connsiteX9" fmla="*/ 2851 w 3860"/>
                <a:gd name="connsiteY9" fmla="*/ 2697 h 3135"/>
                <a:gd name="connsiteX10" fmla="*/ 3290 w 3860"/>
                <a:gd name="connsiteY10" fmla="*/ 2224 h 3135"/>
                <a:gd name="connsiteX11" fmla="*/ 3654 w 3860"/>
                <a:gd name="connsiteY11" fmla="*/ 1542 h 3135"/>
                <a:gd name="connsiteX12" fmla="*/ 3807 w 3860"/>
                <a:gd name="connsiteY12" fmla="*/ 598 h 3135"/>
                <a:gd name="connsiteX13" fmla="*/ 3337 w 3860"/>
                <a:gd name="connsiteY13" fmla="*/ 86 h 3135"/>
                <a:gd name="connsiteX14" fmla="*/ 2507 w 3860"/>
                <a:gd name="connsiteY14" fmla="*/ 30 h 3135"/>
                <a:gd name="connsiteX15" fmla="*/ 1099 w 3860"/>
                <a:gd name="connsiteY15" fmla="*/ 256 h 3135"/>
                <a:gd name="connsiteX0" fmla="*/ 1099 w 3860"/>
                <a:gd name="connsiteY0" fmla="*/ 256 h 3135"/>
                <a:gd name="connsiteX1" fmla="*/ 283 w 3860"/>
                <a:gd name="connsiteY1" fmla="*/ 662 h 3135"/>
                <a:gd name="connsiteX2" fmla="*/ 7 w 3860"/>
                <a:gd name="connsiteY2" fmla="*/ 1238 h 3135"/>
                <a:gd name="connsiteX3" fmla="*/ 239 w 3860"/>
                <a:gd name="connsiteY3" fmla="*/ 1630 h 3135"/>
                <a:gd name="connsiteX4" fmla="*/ 575 w 3860"/>
                <a:gd name="connsiteY4" fmla="*/ 1910 h 3135"/>
                <a:gd name="connsiteX5" fmla="*/ 831 w 3860"/>
                <a:gd name="connsiteY5" fmla="*/ 2206 h 3135"/>
                <a:gd name="connsiteX6" fmla="*/ 874 w 3860"/>
                <a:gd name="connsiteY6" fmla="*/ 2782 h 3135"/>
                <a:gd name="connsiteX7" fmla="*/ 1284 w 3860"/>
                <a:gd name="connsiteY7" fmla="*/ 3094 h 3135"/>
                <a:gd name="connsiteX8" fmla="*/ 2199 w 3860"/>
                <a:gd name="connsiteY8" fmla="*/ 3030 h 3135"/>
                <a:gd name="connsiteX9" fmla="*/ 2851 w 3860"/>
                <a:gd name="connsiteY9" fmla="*/ 2697 h 3135"/>
                <a:gd name="connsiteX10" fmla="*/ 3290 w 3860"/>
                <a:gd name="connsiteY10" fmla="*/ 2224 h 3135"/>
                <a:gd name="connsiteX11" fmla="*/ 3654 w 3860"/>
                <a:gd name="connsiteY11" fmla="*/ 1542 h 3135"/>
                <a:gd name="connsiteX12" fmla="*/ 3807 w 3860"/>
                <a:gd name="connsiteY12" fmla="*/ 598 h 3135"/>
                <a:gd name="connsiteX13" fmla="*/ 3337 w 3860"/>
                <a:gd name="connsiteY13" fmla="*/ 86 h 3135"/>
                <a:gd name="connsiteX14" fmla="*/ 2507 w 3860"/>
                <a:gd name="connsiteY14" fmla="*/ 30 h 3135"/>
                <a:gd name="connsiteX15" fmla="*/ 1099 w 3860"/>
                <a:gd name="connsiteY15" fmla="*/ 256 h 3135"/>
                <a:gd name="connsiteX0" fmla="*/ 1099 w 3751"/>
                <a:gd name="connsiteY0" fmla="*/ 256 h 3135"/>
                <a:gd name="connsiteX1" fmla="*/ 283 w 3751"/>
                <a:gd name="connsiteY1" fmla="*/ 662 h 3135"/>
                <a:gd name="connsiteX2" fmla="*/ 7 w 3751"/>
                <a:gd name="connsiteY2" fmla="*/ 1238 h 3135"/>
                <a:gd name="connsiteX3" fmla="*/ 239 w 3751"/>
                <a:gd name="connsiteY3" fmla="*/ 1630 h 3135"/>
                <a:gd name="connsiteX4" fmla="*/ 575 w 3751"/>
                <a:gd name="connsiteY4" fmla="*/ 1910 h 3135"/>
                <a:gd name="connsiteX5" fmla="*/ 831 w 3751"/>
                <a:gd name="connsiteY5" fmla="*/ 2206 h 3135"/>
                <a:gd name="connsiteX6" fmla="*/ 874 w 3751"/>
                <a:gd name="connsiteY6" fmla="*/ 2782 h 3135"/>
                <a:gd name="connsiteX7" fmla="*/ 1284 w 3751"/>
                <a:gd name="connsiteY7" fmla="*/ 3094 h 3135"/>
                <a:gd name="connsiteX8" fmla="*/ 2199 w 3751"/>
                <a:gd name="connsiteY8" fmla="*/ 3030 h 3135"/>
                <a:gd name="connsiteX9" fmla="*/ 2851 w 3751"/>
                <a:gd name="connsiteY9" fmla="*/ 2697 h 3135"/>
                <a:gd name="connsiteX10" fmla="*/ 3290 w 3751"/>
                <a:gd name="connsiteY10" fmla="*/ 2224 h 3135"/>
                <a:gd name="connsiteX11" fmla="*/ 3654 w 3751"/>
                <a:gd name="connsiteY11" fmla="*/ 1542 h 3135"/>
                <a:gd name="connsiteX12" fmla="*/ 3698 w 3751"/>
                <a:gd name="connsiteY12" fmla="*/ 598 h 3135"/>
                <a:gd name="connsiteX13" fmla="*/ 3337 w 3751"/>
                <a:gd name="connsiteY13" fmla="*/ 86 h 3135"/>
                <a:gd name="connsiteX14" fmla="*/ 2507 w 3751"/>
                <a:gd name="connsiteY14" fmla="*/ 30 h 3135"/>
                <a:gd name="connsiteX15" fmla="*/ 1099 w 3751"/>
                <a:gd name="connsiteY15" fmla="*/ 256 h 3135"/>
                <a:gd name="connsiteX0" fmla="*/ 2641 w 3885"/>
                <a:gd name="connsiteY0" fmla="*/ 30 h 3135"/>
                <a:gd name="connsiteX1" fmla="*/ 417 w 3885"/>
                <a:gd name="connsiteY1" fmla="*/ 662 h 3135"/>
                <a:gd name="connsiteX2" fmla="*/ 141 w 3885"/>
                <a:gd name="connsiteY2" fmla="*/ 1238 h 3135"/>
                <a:gd name="connsiteX3" fmla="*/ 373 w 3885"/>
                <a:gd name="connsiteY3" fmla="*/ 1630 h 3135"/>
                <a:gd name="connsiteX4" fmla="*/ 709 w 3885"/>
                <a:gd name="connsiteY4" fmla="*/ 1910 h 3135"/>
                <a:gd name="connsiteX5" fmla="*/ 965 w 3885"/>
                <a:gd name="connsiteY5" fmla="*/ 2206 h 3135"/>
                <a:gd name="connsiteX6" fmla="*/ 1008 w 3885"/>
                <a:gd name="connsiteY6" fmla="*/ 2782 h 3135"/>
                <a:gd name="connsiteX7" fmla="*/ 1418 w 3885"/>
                <a:gd name="connsiteY7" fmla="*/ 3094 h 3135"/>
                <a:gd name="connsiteX8" fmla="*/ 2333 w 3885"/>
                <a:gd name="connsiteY8" fmla="*/ 3030 h 3135"/>
                <a:gd name="connsiteX9" fmla="*/ 2985 w 3885"/>
                <a:gd name="connsiteY9" fmla="*/ 2697 h 3135"/>
                <a:gd name="connsiteX10" fmla="*/ 3424 w 3885"/>
                <a:gd name="connsiteY10" fmla="*/ 2224 h 3135"/>
                <a:gd name="connsiteX11" fmla="*/ 3788 w 3885"/>
                <a:gd name="connsiteY11" fmla="*/ 1542 h 3135"/>
                <a:gd name="connsiteX12" fmla="*/ 3832 w 3885"/>
                <a:gd name="connsiteY12" fmla="*/ 598 h 3135"/>
                <a:gd name="connsiteX13" fmla="*/ 3471 w 3885"/>
                <a:gd name="connsiteY13" fmla="*/ 86 h 3135"/>
                <a:gd name="connsiteX14" fmla="*/ 2641 w 3885"/>
                <a:gd name="connsiteY14" fmla="*/ 30 h 3135"/>
                <a:gd name="connsiteX0" fmla="*/ 2878 w 4122"/>
                <a:gd name="connsiteY0" fmla="*/ 30 h 3135"/>
                <a:gd name="connsiteX1" fmla="*/ 378 w 4122"/>
                <a:gd name="connsiteY1" fmla="*/ 1238 h 3135"/>
                <a:gd name="connsiteX2" fmla="*/ 610 w 4122"/>
                <a:gd name="connsiteY2" fmla="*/ 1630 h 3135"/>
                <a:gd name="connsiteX3" fmla="*/ 946 w 4122"/>
                <a:gd name="connsiteY3" fmla="*/ 1910 h 3135"/>
                <a:gd name="connsiteX4" fmla="*/ 1202 w 4122"/>
                <a:gd name="connsiteY4" fmla="*/ 2206 h 3135"/>
                <a:gd name="connsiteX5" fmla="*/ 1245 w 4122"/>
                <a:gd name="connsiteY5" fmla="*/ 2782 h 3135"/>
                <a:gd name="connsiteX6" fmla="*/ 1655 w 4122"/>
                <a:gd name="connsiteY6" fmla="*/ 3094 h 3135"/>
                <a:gd name="connsiteX7" fmla="*/ 2570 w 4122"/>
                <a:gd name="connsiteY7" fmla="*/ 3030 h 3135"/>
                <a:gd name="connsiteX8" fmla="*/ 3222 w 4122"/>
                <a:gd name="connsiteY8" fmla="*/ 2697 h 3135"/>
                <a:gd name="connsiteX9" fmla="*/ 3661 w 4122"/>
                <a:gd name="connsiteY9" fmla="*/ 2224 h 3135"/>
                <a:gd name="connsiteX10" fmla="*/ 4025 w 4122"/>
                <a:gd name="connsiteY10" fmla="*/ 1542 h 3135"/>
                <a:gd name="connsiteX11" fmla="*/ 4069 w 4122"/>
                <a:gd name="connsiteY11" fmla="*/ 598 h 3135"/>
                <a:gd name="connsiteX12" fmla="*/ 3708 w 4122"/>
                <a:gd name="connsiteY12" fmla="*/ 86 h 3135"/>
                <a:gd name="connsiteX13" fmla="*/ 2878 w 4122"/>
                <a:gd name="connsiteY13" fmla="*/ 30 h 3135"/>
                <a:gd name="connsiteX0" fmla="*/ 2590 w 3834"/>
                <a:gd name="connsiteY0" fmla="*/ 30 h 3135"/>
                <a:gd name="connsiteX1" fmla="*/ 322 w 3834"/>
                <a:gd name="connsiteY1" fmla="*/ 1630 h 3135"/>
                <a:gd name="connsiteX2" fmla="*/ 658 w 3834"/>
                <a:gd name="connsiteY2" fmla="*/ 1910 h 3135"/>
                <a:gd name="connsiteX3" fmla="*/ 914 w 3834"/>
                <a:gd name="connsiteY3" fmla="*/ 2206 h 3135"/>
                <a:gd name="connsiteX4" fmla="*/ 957 w 3834"/>
                <a:gd name="connsiteY4" fmla="*/ 2782 h 3135"/>
                <a:gd name="connsiteX5" fmla="*/ 1367 w 3834"/>
                <a:gd name="connsiteY5" fmla="*/ 3094 h 3135"/>
                <a:gd name="connsiteX6" fmla="*/ 2282 w 3834"/>
                <a:gd name="connsiteY6" fmla="*/ 3030 h 3135"/>
                <a:gd name="connsiteX7" fmla="*/ 2934 w 3834"/>
                <a:gd name="connsiteY7" fmla="*/ 2697 h 3135"/>
                <a:gd name="connsiteX8" fmla="*/ 3373 w 3834"/>
                <a:gd name="connsiteY8" fmla="*/ 2224 h 3135"/>
                <a:gd name="connsiteX9" fmla="*/ 3737 w 3834"/>
                <a:gd name="connsiteY9" fmla="*/ 1542 h 3135"/>
                <a:gd name="connsiteX10" fmla="*/ 3781 w 3834"/>
                <a:gd name="connsiteY10" fmla="*/ 598 h 3135"/>
                <a:gd name="connsiteX11" fmla="*/ 3420 w 3834"/>
                <a:gd name="connsiteY11" fmla="*/ 86 h 3135"/>
                <a:gd name="connsiteX12" fmla="*/ 2590 w 3834"/>
                <a:gd name="connsiteY12" fmla="*/ 30 h 3135"/>
                <a:gd name="connsiteX0" fmla="*/ 2211 w 3455"/>
                <a:gd name="connsiteY0" fmla="*/ 30 h 3135"/>
                <a:gd name="connsiteX1" fmla="*/ 279 w 3455"/>
                <a:gd name="connsiteY1" fmla="*/ 1910 h 3135"/>
                <a:gd name="connsiteX2" fmla="*/ 535 w 3455"/>
                <a:gd name="connsiteY2" fmla="*/ 2206 h 3135"/>
                <a:gd name="connsiteX3" fmla="*/ 578 w 3455"/>
                <a:gd name="connsiteY3" fmla="*/ 2782 h 3135"/>
                <a:gd name="connsiteX4" fmla="*/ 988 w 3455"/>
                <a:gd name="connsiteY4" fmla="*/ 3094 h 3135"/>
                <a:gd name="connsiteX5" fmla="*/ 1903 w 3455"/>
                <a:gd name="connsiteY5" fmla="*/ 3030 h 3135"/>
                <a:gd name="connsiteX6" fmla="*/ 2555 w 3455"/>
                <a:gd name="connsiteY6" fmla="*/ 2697 h 3135"/>
                <a:gd name="connsiteX7" fmla="*/ 2994 w 3455"/>
                <a:gd name="connsiteY7" fmla="*/ 2224 h 3135"/>
                <a:gd name="connsiteX8" fmla="*/ 3358 w 3455"/>
                <a:gd name="connsiteY8" fmla="*/ 1542 h 3135"/>
                <a:gd name="connsiteX9" fmla="*/ 3402 w 3455"/>
                <a:gd name="connsiteY9" fmla="*/ 598 h 3135"/>
                <a:gd name="connsiteX10" fmla="*/ 3041 w 3455"/>
                <a:gd name="connsiteY10" fmla="*/ 86 h 3135"/>
                <a:gd name="connsiteX11" fmla="*/ 2211 w 3455"/>
                <a:gd name="connsiteY11" fmla="*/ 30 h 3135"/>
                <a:gd name="connsiteX0" fmla="*/ 1789 w 3033"/>
                <a:gd name="connsiteY0" fmla="*/ 30 h 3135"/>
                <a:gd name="connsiteX1" fmla="*/ 836 w 3033"/>
                <a:gd name="connsiteY1" fmla="*/ 447 h 3135"/>
                <a:gd name="connsiteX2" fmla="*/ 113 w 3033"/>
                <a:gd name="connsiteY2" fmla="*/ 2206 h 3135"/>
                <a:gd name="connsiteX3" fmla="*/ 156 w 3033"/>
                <a:gd name="connsiteY3" fmla="*/ 2782 h 3135"/>
                <a:gd name="connsiteX4" fmla="*/ 566 w 3033"/>
                <a:gd name="connsiteY4" fmla="*/ 3094 h 3135"/>
                <a:gd name="connsiteX5" fmla="*/ 1481 w 3033"/>
                <a:gd name="connsiteY5" fmla="*/ 3030 h 3135"/>
                <a:gd name="connsiteX6" fmla="*/ 2133 w 3033"/>
                <a:gd name="connsiteY6" fmla="*/ 2697 h 3135"/>
                <a:gd name="connsiteX7" fmla="*/ 2572 w 3033"/>
                <a:gd name="connsiteY7" fmla="*/ 2224 h 3135"/>
                <a:gd name="connsiteX8" fmla="*/ 2936 w 3033"/>
                <a:gd name="connsiteY8" fmla="*/ 1542 h 3135"/>
                <a:gd name="connsiteX9" fmla="*/ 2980 w 3033"/>
                <a:gd name="connsiteY9" fmla="*/ 598 h 3135"/>
                <a:gd name="connsiteX10" fmla="*/ 2619 w 3033"/>
                <a:gd name="connsiteY10" fmla="*/ 86 h 3135"/>
                <a:gd name="connsiteX11" fmla="*/ 1789 w 3033"/>
                <a:gd name="connsiteY11" fmla="*/ 30 h 3135"/>
                <a:gd name="connsiteX0" fmla="*/ 1721 w 2965"/>
                <a:gd name="connsiteY0" fmla="*/ 30 h 3231"/>
                <a:gd name="connsiteX1" fmla="*/ 768 w 2965"/>
                <a:gd name="connsiteY1" fmla="*/ 447 h 3231"/>
                <a:gd name="connsiteX2" fmla="*/ 45 w 2965"/>
                <a:gd name="connsiteY2" fmla="*/ 2206 h 3231"/>
                <a:gd name="connsiteX3" fmla="*/ 498 w 2965"/>
                <a:gd name="connsiteY3" fmla="*/ 3094 h 3231"/>
                <a:gd name="connsiteX4" fmla="*/ 1413 w 2965"/>
                <a:gd name="connsiteY4" fmla="*/ 3030 h 3231"/>
                <a:gd name="connsiteX5" fmla="*/ 2065 w 2965"/>
                <a:gd name="connsiteY5" fmla="*/ 2697 h 3231"/>
                <a:gd name="connsiteX6" fmla="*/ 2504 w 2965"/>
                <a:gd name="connsiteY6" fmla="*/ 2224 h 3231"/>
                <a:gd name="connsiteX7" fmla="*/ 2868 w 2965"/>
                <a:gd name="connsiteY7" fmla="*/ 1542 h 3231"/>
                <a:gd name="connsiteX8" fmla="*/ 2912 w 2965"/>
                <a:gd name="connsiteY8" fmla="*/ 598 h 3231"/>
                <a:gd name="connsiteX9" fmla="*/ 2551 w 2965"/>
                <a:gd name="connsiteY9" fmla="*/ 86 h 3231"/>
                <a:gd name="connsiteX10" fmla="*/ 1721 w 2965"/>
                <a:gd name="connsiteY10" fmla="*/ 30 h 3231"/>
                <a:gd name="connsiteX0" fmla="*/ 1784 w 3028"/>
                <a:gd name="connsiteY0" fmla="*/ 30 h 3112"/>
                <a:gd name="connsiteX1" fmla="*/ 831 w 3028"/>
                <a:gd name="connsiteY1" fmla="*/ 447 h 3112"/>
                <a:gd name="connsiteX2" fmla="*/ 108 w 3028"/>
                <a:gd name="connsiteY2" fmla="*/ 2206 h 3112"/>
                <a:gd name="connsiteX3" fmla="*/ 1476 w 3028"/>
                <a:gd name="connsiteY3" fmla="*/ 3030 h 3112"/>
                <a:gd name="connsiteX4" fmla="*/ 2128 w 3028"/>
                <a:gd name="connsiteY4" fmla="*/ 2697 h 3112"/>
                <a:gd name="connsiteX5" fmla="*/ 2567 w 3028"/>
                <a:gd name="connsiteY5" fmla="*/ 2224 h 3112"/>
                <a:gd name="connsiteX6" fmla="*/ 2931 w 3028"/>
                <a:gd name="connsiteY6" fmla="*/ 1542 h 3112"/>
                <a:gd name="connsiteX7" fmla="*/ 2975 w 3028"/>
                <a:gd name="connsiteY7" fmla="*/ 598 h 3112"/>
                <a:gd name="connsiteX8" fmla="*/ 2614 w 3028"/>
                <a:gd name="connsiteY8" fmla="*/ 86 h 3112"/>
                <a:gd name="connsiteX9" fmla="*/ 1784 w 3028"/>
                <a:gd name="connsiteY9" fmla="*/ 30 h 3112"/>
                <a:gd name="connsiteX0" fmla="*/ 1892 w 3136"/>
                <a:gd name="connsiteY0" fmla="*/ 30 h 2700"/>
                <a:gd name="connsiteX1" fmla="*/ 939 w 3136"/>
                <a:gd name="connsiteY1" fmla="*/ 447 h 2700"/>
                <a:gd name="connsiteX2" fmla="*/ 216 w 3136"/>
                <a:gd name="connsiteY2" fmla="*/ 2206 h 2700"/>
                <a:gd name="connsiteX3" fmla="*/ 2236 w 3136"/>
                <a:gd name="connsiteY3" fmla="*/ 2697 h 2700"/>
                <a:gd name="connsiteX4" fmla="*/ 2675 w 3136"/>
                <a:gd name="connsiteY4" fmla="*/ 2224 h 2700"/>
                <a:gd name="connsiteX5" fmla="*/ 3039 w 3136"/>
                <a:gd name="connsiteY5" fmla="*/ 1542 h 2700"/>
                <a:gd name="connsiteX6" fmla="*/ 3083 w 3136"/>
                <a:gd name="connsiteY6" fmla="*/ 598 h 2700"/>
                <a:gd name="connsiteX7" fmla="*/ 2722 w 3136"/>
                <a:gd name="connsiteY7" fmla="*/ 86 h 2700"/>
                <a:gd name="connsiteX8" fmla="*/ 1892 w 3136"/>
                <a:gd name="connsiteY8" fmla="*/ 30 h 2700"/>
                <a:gd name="connsiteX0" fmla="*/ 1965 w 3219"/>
                <a:gd name="connsiteY0" fmla="*/ 30 h 2502"/>
                <a:gd name="connsiteX1" fmla="*/ 1012 w 3219"/>
                <a:gd name="connsiteY1" fmla="*/ 447 h 2502"/>
                <a:gd name="connsiteX2" fmla="*/ 289 w 3219"/>
                <a:gd name="connsiteY2" fmla="*/ 2206 h 2502"/>
                <a:gd name="connsiteX3" fmla="*/ 2748 w 3219"/>
                <a:gd name="connsiteY3" fmla="*/ 2224 h 2502"/>
                <a:gd name="connsiteX4" fmla="*/ 3112 w 3219"/>
                <a:gd name="connsiteY4" fmla="*/ 1542 h 2502"/>
                <a:gd name="connsiteX5" fmla="*/ 3156 w 3219"/>
                <a:gd name="connsiteY5" fmla="*/ 598 h 2502"/>
                <a:gd name="connsiteX6" fmla="*/ 2795 w 3219"/>
                <a:gd name="connsiteY6" fmla="*/ 86 h 2502"/>
                <a:gd name="connsiteX7" fmla="*/ 1965 w 3219"/>
                <a:gd name="connsiteY7" fmla="*/ 30 h 2502"/>
                <a:gd name="connsiteX0" fmla="*/ 2026 w 3651"/>
                <a:gd name="connsiteY0" fmla="*/ 30 h 2388"/>
                <a:gd name="connsiteX1" fmla="*/ 1073 w 3651"/>
                <a:gd name="connsiteY1" fmla="*/ 447 h 2388"/>
                <a:gd name="connsiteX2" fmla="*/ 350 w 3651"/>
                <a:gd name="connsiteY2" fmla="*/ 2206 h 2388"/>
                <a:gd name="connsiteX3" fmla="*/ 3173 w 3651"/>
                <a:gd name="connsiteY3" fmla="*/ 1542 h 2388"/>
                <a:gd name="connsiteX4" fmla="*/ 3217 w 3651"/>
                <a:gd name="connsiteY4" fmla="*/ 598 h 2388"/>
                <a:gd name="connsiteX5" fmla="*/ 2856 w 3651"/>
                <a:gd name="connsiteY5" fmla="*/ 86 h 2388"/>
                <a:gd name="connsiteX6" fmla="*/ 2026 w 3651"/>
                <a:gd name="connsiteY6" fmla="*/ 30 h 2388"/>
                <a:gd name="connsiteX0" fmla="*/ 1876 w 3165"/>
                <a:gd name="connsiteY0" fmla="*/ 30 h 2288"/>
                <a:gd name="connsiteX1" fmla="*/ 923 w 3165"/>
                <a:gd name="connsiteY1" fmla="*/ 447 h 2288"/>
                <a:gd name="connsiteX2" fmla="*/ 200 w 3165"/>
                <a:gd name="connsiteY2" fmla="*/ 2206 h 2288"/>
                <a:gd name="connsiteX3" fmla="*/ 2121 w 3165"/>
                <a:gd name="connsiteY3" fmla="*/ 941 h 2288"/>
                <a:gd name="connsiteX4" fmla="*/ 3067 w 3165"/>
                <a:gd name="connsiteY4" fmla="*/ 598 h 2288"/>
                <a:gd name="connsiteX5" fmla="*/ 2706 w 3165"/>
                <a:gd name="connsiteY5" fmla="*/ 86 h 2288"/>
                <a:gd name="connsiteX6" fmla="*/ 1876 w 3165"/>
                <a:gd name="connsiteY6" fmla="*/ 30 h 2288"/>
                <a:gd name="connsiteX0" fmla="*/ 1876 w 2963"/>
                <a:gd name="connsiteY0" fmla="*/ 30 h 2288"/>
                <a:gd name="connsiteX1" fmla="*/ 923 w 2963"/>
                <a:gd name="connsiteY1" fmla="*/ 447 h 2288"/>
                <a:gd name="connsiteX2" fmla="*/ 200 w 2963"/>
                <a:gd name="connsiteY2" fmla="*/ 2206 h 2288"/>
                <a:gd name="connsiteX3" fmla="*/ 2121 w 2963"/>
                <a:gd name="connsiteY3" fmla="*/ 941 h 2288"/>
                <a:gd name="connsiteX4" fmla="*/ 2664 w 2963"/>
                <a:gd name="connsiteY4" fmla="*/ 598 h 2288"/>
                <a:gd name="connsiteX5" fmla="*/ 2706 w 2963"/>
                <a:gd name="connsiteY5" fmla="*/ 86 h 2288"/>
                <a:gd name="connsiteX6" fmla="*/ 1876 w 2963"/>
                <a:gd name="connsiteY6" fmla="*/ 30 h 2288"/>
                <a:gd name="connsiteX0" fmla="*/ 1084 w 2171"/>
                <a:gd name="connsiteY0" fmla="*/ 30 h 955"/>
                <a:gd name="connsiteX1" fmla="*/ 131 w 2171"/>
                <a:gd name="connsiteY1" fmla="*/ 447 h 955"/>
                <a:gd name="connsiteX2" fmla="*/ 299 w 2171"/>
                <a:gd name="connsiteY2" fmla="*/ 681 h 955"/>
                <a:gd name="connsiteX3" fmla="*/ 1329 w 2171"/>
                <a:gd name="connsiteY3" fmla="*/ 941 h 955"/>
                <a:gd name="connsiteX4" fmla="*/ 1872 w 2171"/>
                <a:gd name="connsiteY4" fmla="*/ 598 h 955"/>
                <a:gd name="connsiteX5" fmla="*/ 1914 w 2171"/>
                <a:gd name="connsiteY5" fmla="*/ 86 h 955"/>
                <a:gd name="connsiteX6" fmla="*/ 1084 w 2171"/>
                <a:gd name="connsiteY6" fmla="*/ 30 h 955"/>
                <a:gd name="connsiteX0" fmla="*/ 963 w 2050"/>
                <a:gd name="connsiteY0" fmla="*/ 46 h 971"/>
                <a:gd name="connsiteX1" fmla="*/ 137 w 2050"/>
                <a:gd name="connsiteY1" fmla="*/ 108 h 971"/>
                <a:gd name="connsiteX2" fmla="*/ 178 w 2050"/>
                <a:gd name="connsiteY2" fmla="*/ 697 h 971"/>
                <a:gd name="connsiteX3" fmla="*/ 1208 w 2050"/>
                <a:gd name="connsiteY3" fmla="*/ 957 h 971"/>
                <a:gd name="connsiteX4" fmla="*/ 1751 w 2050"/>
                <a:gd name="connsiteY4" fmla="*/ 614 h 971"/>
                <a:gd name="connsiteX5" fmla="*/ 1793 w 2050"/>
                <a:gd name="connsiteY5" fmla="*/ 102 h 971"/>
                <a:gd name="connsiteX6" fmla="*/ 963 w 2050"/>
                <a:gd name="connsiteY6" fmla="*/ 46 h 971"/>
                <a:gd name="connsiteX0" fmla="*/ 796 w 2050"/>
                <a:gd name="connsiteY0" fmla="*/ 46 h 971"/>
                <a:gd name="connsiteX1" fmla="*/ 137 w 2050"/>
                <a:gd name="connsiteY1" fmla="*/ 108 h 971"/>
                <a:gd name="connsiteX2" fmla="*/ 178 w 2050"/>
                <a:gd name="connsiteY2" fmla="*/ 697 h 971"/>
                <a:gd name="connsiteX3" fmla="*/ 1208 w 2050"/>
                <a:gd name="connsiteY3" fmla="*/ 957 h 971"/>
                <a:gd name="connsiteX4" fmla="*/ 1751 w 2050"/>
                <a:gd name="connsiteY4" fmla="*/ 614 h 971"/>
                <a:gd name="connsiteX5" fmla="*/ 1793 w 2050"/>
                <a:gd name="connsiteY5" fmla="*/ 102 h 971"/>
                <a:gd name="connsiteX6" fmla="*/ 796 w 2050"/>
                <a:gd name="connsiteY6" fmla="*/ 46 h 971"/>
                <a:gd name="connsiteX0" fmla="*/ 796 w 2050"/>
                <a:gd name="connsiteY0" fmla="*/ 46 h 971"/>
                <a:gd name="connsiteX1" fmla="*/ 137 w 2050"/>
                <a:gd name="connsiteY1" fmla="*/ 108 h 971"/>
                <a:gd name="connsiteX2" fmla="*/ 178 w 2050"/>
                <a:gd name="connsiteY2" fmla="*/ 697 h 971"/>
                <a:gd name="connsiteX3" fmla="*/ 1208 w 2050"/>
                <a:gd name="connsiteY3" fmla="*/ 957 h 971"/>
                <a:gd name="connsiteX4" fmla="*/ 1751 w 2050"/>
                <a:gd name="connsiteY4" fmla="*/ 614 h 971"/>
                <a:gd name="connsiteX5" fmla="*/ 1793 w 2050"/>
                <a:gd name="connsiteY5" fmla="*/ 102 h 971"/>
                <a:gd name="connsiteX6" fmla="*/ 796 w 2050"/>
                <a:gd name="connsiteY6" fmla="*/ 46 h 971"/>
                <a:gd name="connsiteX0" fmla="*/ 796 w 2050"/>
                <a:gd name="connsiteY0" fmla="*/ 46 h 971"/>
                <a:gd name="connsiteX1" fmla="*/ 137 w 2050"/>
                <a:gd name="connsiteY1" fmla="*/ 108 h 971"/>
                <a:gd name="connsiteX2" fmla="*/ 178 w 2050"/>
                <a:gd name="connsiteY2" fmla="*/ 697 h 971"/>
                <a:gd name="connsiteX3" fmla="*/ 1208 w 2050"/>
                <a:gd name="connsiteY3" fmla="*/ 957 h 971"/>
                <a:gd name="connsiteX4" fmla="*/ 1751 w 2050"/>
                <a:gd name="connsiteY4" fmla="*/ 614 h 971"/>
                <a:gd name="connsiteX5" fmla="*/ 1793 w 2050"/>
                <a:gd name="connsiteY5" fmla="*/ 102 h 971"/>
                <a:gd name="connsiteX6" fmla="*/ 796 w 2050"/>
                <a:gd name="connsiteY6" fmla="*/ 46 h 971"/>
                <a:gd name="connsiteX0" fmla="*/ 796 w 2050"/>
                <a:gd name="connsiteY0" fmla="*/ 46 h 971"/>
                <a:gd name="connsiteX1" fmla="*/ 137 w 2050"/>
                <a:gd name="connsiteY1" fmla="*/ 108 h 971"/>
                <a:gd name="connsiteX2" fmla="*/ 178 w 2050"/>
                <a:gd name="connsiteY2" fmla="*/ 697 h 971"/>
                <a:gd name="connsiteX3" fmla="*/ 1208 w 2050"/>
                <a:gd name="connsiteY3" fmla="*/ 957 h 971"/>
                <a:gd name="connsiteX4" fmla="*/ 1751 w 2050"/>
                <a:gd name="connsiteY4" fmla="*/ 614 h 971"/>
                <a:gd name="connsiteX5" fmla="*/ 1793 w 2050"/>
                <a:gd name="connsiteY5" fmla="*/ 102 h 971"/>
                <a:gd name="connsiteX6" fmla="*/ 796 w 2050"/>
                <a:gd name="connsiteY6" fmla="*/ 46 h 971"/>
                <a:gd name="connsiteX0" fmla="*/ 796 w 2050"/>
                <a:gd name="connsiteY0" fmla="*/ 46 h 971"/>
                <a:gd name="connsiteX1" fmla="*/ 137 w 2050"/>
                <a:gd name="connsiteY1" fmla="*/ 108 h 971"/>
                <a:gd name="connsiteX2" fmla="*/ 178 w 2050"/>
                <a:gd name="connsiteY2" fmla="*/ 697 h 971"/>
                <a:gd name="connsiteX3" fmla="*/ 1208 w 2050"/>
                <a:gd name="connsiteY3" fmla="*/ 957 h 971"/>
                <a:gd name="connsiteX4" fmla="*/ 1751 w 2050"/>
                <a:gd name="connsiteY4" fmla="*/ 614 h 971"/>
                <a:gd name="connsiteX5" fmla="*/ 1793 w 2050"/>
                <a:gd name="connsiteY5" fmla="*/ 102 h 971"/>
                <a:gd name="connsiteX6" fmla="*/ 796 w 2050"/>
                <a:gd name="connsiteY6" fmla="*/ 46 h 971"/>
                <a:gd name="connsiteX0" fmla="*/ 658 w 2050"/>
                <a:gd name="connsiteY0" fmla="*/ 46 h 971"/>
                <a:gd name="connsiteX1" fmla="*/ 137 w 2050"/>
                <a:gd name="connsiteY1" fmla="*/ 108 h 971"/>
                <a:gd name="connsiteX2" fmla="*/ 178 w 2050"/>
                <a:gd name="connsiteY2" fmla="*/ 697 h 971"/>
                <a:gd name="connsiteX3" fmla="*/ 1208 w 2050"/>
                <a:gd name="connsiteY3" fmla="*/ 957 h 971"/>
                <a:gd name="connsiteX4" fmla="*/ 1751 w 2050"/>
                <a:gd name="connsiteY4" fmla="*/ 614 h 971"/>
                <a:gd name="connsiteX5" fmla="*/ 1793 w 2050"/>
                <a:gd name="connsiteY5" fmla="*/ 102 h 971"/>
                <a:gd name="connsiteX6" fmla="*/ 658 w 2050"/>
                <a:gd name="connsiteY6" fmla="*/ 46 h 971"/>
                <a:gd name="connsiteX0" fmla="*/ 606 w 1998"/>
                <a:gd name="connsiteY0" fmla="*/ 46 h 863"/>
                <a:gd name="connsiteX1" fmla="*/ 85 w 1998"/>
                <a:gd name="connsiteY1" fmla="*/ 108 h 863"/>
                <a:gd name="connsiteX2" fmla="*/ 126 w 1998"/>
                <a:gd name="connsiteY2" fmla="*/ 697 h 863"/>
                <a:gd name="connsiteX3" fmla="*/ 842 w 1998"/>
                <a:gd name="connsiteY3" fmla="*/ 849 h 863"/>
                <a:gd name="connsiteX4" fmla="*/ 1699 w 1998"/>
                <a:gd name="connsiteY4" fmla="*/ 614 h 863"/>
                <a:gd name="connsiteX5" fmla="*/ 1741 w 1998"/>
                <a:gd name="connsiteY5" fmla="*/ 102 h 863"/>
                <a:gd name="connsiteX6" fmla="*/ 606 w 1998"/>
                <a:gd name="connsiteY6" fmla="*/ 46 h 863"/>
                <a:gd name="connsiteX0" fmla="*/ 606 w 1998"/>
                <a:gd name="connsiteY0" fmla="*/ 46 h 863"/>
                <a:gd name="connsiteX1" fmla="*/ 85 w 1998"/>
                <a:gd name="connsiteY1" fmla="*/ 108 h 863"/>
                <a:gd name="connsiteX2" fmla="*/ 126 w 1998"/>
                <a:gd name="connsiteY2" fmla="*/ 697 h 863"/>
                <a:gd name="connsiteX3" fmla="*/ 842 w 1998"/>
                <a:gd name="connsiteY3" fmla="*/ 849 h 863"/>
                <a:gd name="connsiteX4" fmla="*/ 1826 w 1998"/>
                <a:gd name="connsiteY4" fmla="*/ 614 h 863"/>
                <a:gd name="connsiteX5" fmla="*/ 1741 w 1998"/>
                <a:gd name="connsiteY5" fmla="*/ 102 h 863"/>
                <a:gd name="connsiteX6" fmla="*/ 606 w 1998"/>
                <a:gd name="connsiteY6" fmla="*/ 46 h 863"/>
                <a:gd name="connsiteX0" fmla="*/ 606 w 1924"/>
                <a:gd name="connsiteY0" fmla="*/ 46 h 863"/>
                <a:gd name="connsiteX1" fmla="*/ 85 w 1924"/>
                <a:gd name="connsiteY1" fmla="*/ 108 h 863"/>
                <a:gd name="connsiteX2" fmla="*/ 126 w 1924"/>
                <a:gd name="connsiteY2" fmla="*/ 697 h 863"/>
                <a:gd name="connsiteX3" fmla="*/ 842 w 1924"/>
                <a:gd name="connsiteY3" fmla="*/ 849 h 863"/>
                <a:gd name="connsiteX4" fmla="*/ 1826 w 1924"/>
                <a:gd name="connsiteY4" fmla="*/ 614 h 863"/>
                <a:gd name="connsiteX5" fmla="*/ 1662 w 1924"/>
                <a:gd name="connsiteY5" fmla="*/ 102 h 863"/>
                <a:gd name="connsiteX6" fmla="*/ 606 w 1924"/>
                <a:gd name="connsiteY6" fmla="*/ 46 h 863"/>
                <a:gd name="connsiteX0" fmla="*/ 606 w 1924"/>
                <a:gd name="connsiteY0" fmla="*/ 34 h 851"/>
                <a:gd name="connsiteX1" fmla="*/ 85 w 1924"/>
                <a:gd name="connsiteY1" fmla="*/ 296 h 851"/>
                <a:gd name="connsiteX2" fmla="*/ 126 w 1924"/>
                <a:gd name="connsiteY2" fmla="*/ 685 h 851"/>
                <a:gd name="connsiteX3" fmla="*/ 842 w 1924"/>
                <a:gd name="connsiteY3" fmla="*/ 837 h 851"/>
                <a:gd name="connsiteX4" fmla="*/ 1826 w 1924"/>
                <a:gd name="connsiteY4" fmla="*/ 602 h 851"/>
                <a:gd name="connsiteX5" fmla="*/ 1662 w 1924"/>
                <a:gd name="connsiteY5" fmla="*/ 90 h 851"/>
                <a:gd name="connsiteX6" fmla="*/ 606 w 1924"/>
                <a:gd name="connsiteY6" fmla="*/ 34 h 851"/>
                <a:gd name="connsiteX0" fmla="*/ 606 w 1924"/>
                <a:gd name="connsiteY0" fmla="*/ 34 h 851"/>
                <a:gd name="connsiteX1" fmla="*/ 85 w 1924"/>
                <a:gd name="connsiteY1" fmla="*/ 296 h 851"/>
                <a:gd name="connsiteX2" fmla="*/ 126 w 1924"/>
                <a:gd name="connsiteY2" fmla="*/ 685 h 851"/>
                <a:gd name="connsiteX3" fmla="*/ 842 w 1924"/>
                <a:gd name="connsiteY3" fmla="*/ 837 h 851"/>
                <a:gd name="connsiteX4" fmla="*/ 1826 w 1924"/>
                <a:gd name="connsiteY4" fmla="*/ 602 h 851"/>
                <a:gd name="connsiteX5" fmla="*/ 1662 w 1924"/>
                <a:gd name="connsiteY5" fmla="*/ 90 h 851"/>
                <a:gd name="connsiteX6" fmla="*/ 606 w 1924"/>
                <a:gd name="connsiteY6" fmla="*/ 34 h 851"/>
                <a:gd name="connsiteX0" fmla="*/ 606 w 1924"/>
                <a:gd name="connsiteY0" fmla="*/ 34 h 851"/>
                <a:gd name="connsiteX1" fmla="*/ 85 w 1924"/>
                <a:gd name="connsiteY1" fmla="*/ 296 h 851"/>
                <a:gd name="connsiteX2" fmla="*/ 126 w 1924"/>
                <a:gd name="connsiteY2" fmla="*/ 685 h 851"/>
                <a:gd name="connsiteX3" fmla="*/ 842 w 1924"/>
                <a:gd name="connsiteY3" fmla="*/ 837 h 851"/>
                <a:gd name="connsiteX4" fmla="*/ 1826 w 1924"/>
                <a:gd name="connsiteY4" fmla="*/ 602 h 851"/>
                <a:gd name="connsiteX5" fmla="*/ 1662 w 1924"/>
                <a:gd name="connsiteY5" fmla="*/ 90 h 851"/>
                <a:gd name="connsiteX6" fmla="*/ 606 w 1924"/>
                <a:gd name="connsiteY6" fmla="*/ 34 h 851"/>
                <a:gd name="connsiteX0" fmla="*/ 606 w 2482"/>
                <a:gd name="connsiteY0" fmla="*/ 34 h 846"/>
                <a:gd name="connsiteX1" fmla="*/ 85 w 2482"/>
                <a:gd name="connsiteY1" fmla="*/ 296 h 846"/>
                <a:gd name="connsiteX2" fmla="*/ 126 w 2482"/>
                <a:gd name="connsiteY2" fmla="*/ 685 h 846"/>
                <a:gd name="connsiteX3" fmla="*/ 842 w 2482"/>
                <a:gd name="connsiteY3" fmla="*/ 837 h 846"/>
                <a:gd name="connsiteX4" fmla="*/ 2384 w 2482"/>
                <a:gd name="connsiteY4" fmla="*/ 703 h 846"/>
                <a:gd name="connsiteX5" fmla="*/ 1662 w 2482"/>
                <a:gd name="connsiteY5" fmla="*/ 90 h 846"/>
                <a:gd name="connsiteX6" fmla="*/ 606 w 2482"/>
                <a:gd name="connsiteY6" fmla="*/ 34 h 846"/>
                <a:gd name="connsiteX0" fmla="*/ 606 w 2482"/>
                <a:gd name="connsiteY0" fmla="*/ 46 h 858"/>
                <a:gd name="connsiteX1" fmla="*/ 85 w 2482"/>
                <a:gd name="connsiteY1" fmla="*/ 308 h 858"/>
                <a:gd name="connsiteX2" fmla="*/ 126 w 2482"/>
                <a:gd name="connsiteY2" fmla="*/ 697 h 858"/>
                <a:gd name="connsiteX3" fmla="*/ 842 w 2482"/>
                <a:gd name="connsiteY3" fmla="*/ 849 h 858"/>
                <a:gd name="connsiteX4" fmla="*/ 2384 w 2482"/>
                <a:gd name="connsiteY4" fmla="*/ 715 h 858"/>
                <a:gd name="connsiteX5" fmla="*/ 1662 w 2482"/>
                <a:gd name="connsiteY5" fmla="*/ 102 h 858"/>
                <a:gd name="connsiteX6" fmla="*/ 2103 w 2482"/>
                <a:gd name="connsiteY6" fmla="*/ 77 h 858"/>
                <a:gd name="connsiteX7" fmla="*/ 606 w 2482"/>
                <a:gd name="connsiteY7" fmla="*/ 46 h 858"/>
                <a:gd name="connsiteX0" fmla="*/ 606 w 2742"/>
                <a:gd name="connsiteY0" fmla="*/ 38 h 850"/>
                <a:gd name="connsiteX1" fmla="*/ 85 w 2742"/>
                <a:gd name="connsiteY1" fmla="*/ 300 h 850"/>
                <a:gd name="connsiteX2" fmla="*/ 126 w 2742"/>
                <a:gd name="connsiteY2" fmla="*/ 689 h 850"/>
                <a:gd name="connsiteX3" fmla="*/ 842 w 2742"/>
                <a:gd name="connsiteY3" fmla="*/ 841 h 850"/>
                <a:gd name="connsiteX4" fmla="*/ 2384 w 2742"/>
                <a:gd name="connsiteY4" fmla="*/ 707 h 850"/>
                <a:gd name="connsiteX5" fmla="*/ 2485 w 2742"/>
                <a:gd name="connsiteY5" fmla="*/ 241 h 850"/>
                <a:gd name="connsiteX6" fmla="*/ 2103 w 2742"/>
                <a:gd name="connsiteY6" fmla="*/ 69 h 850"/>
                <a:gd name="connsiteX7" fmla="*/ 606 w 2742"/>
                <a:gd name="connsiteY7" fmla="*/ 38 h 850"/>
                <a:gd name="connsiteX0" fmla="*/ 606 w 2637"/>
                <a:gd name="connsiteY0" fmla="*/ 38 h 850"/>
                <a:gd name="connsiteX1" fmla="*/ 85 w 2637"/>
                <a:gd name="connsiteY1" fmla="*/ 300 h 850"/>
                <a:gd name="connsiteX2" fmla="*/ 126 w 2637"/>
                <a:gd name="connsiteY2" fmla="*/ 689 h 850"/>
                <a:gd name="connsiteX3" fmla="*/ 842 w 2637"/>
                <a:gd name="connsiteY3" fmla="*/ 841 h 850"/>
                <a:gd name="connsiteX4" fmla="*/ 2384 w 2637"/>
                <a:gd name="connsiteY4" fmla="*/ 707 h 850"/>
                <a:gd name="connsiteX5" fmla="*/ 2485 w 2637"/>
                <a:gd name="connsiteY5" fmla="*/ 241 h 850"/>
                <a:gd name="connsiteX6" fmla="*/ 2103 w 2637"/>
                <a:gd name="connsiteY6" fmla="*/ 69 h 850"/>
                <a:gd name="connsiteX7" fmla="*/ 606 w 2637"/>
                <a:gd name="connsiteY7" fmla="*/ 38 h 850"/>
                <a:gd name="connsiteX0" fmla="*/ 661 w 2692"/>
                <a:gd name="connsiteY0" fmla="*/ 38 h 1346"/>
                <a:gd name="connsiteX1" fmla="*/ 140 w 2692"/>
                <a:gd name="connsiteY1" fmla="*/ 300 h 1346"/>
                <a:gd name="connsiteX2" fmla="*/ 181 w 2692"/>
                <a:gd name="connsiteY2" fmla="*/ 689 h 1346"/>
                <a:gd name="connsiteX3" fmla="*/ 1225 w 2692"/>
                <a:gd name="connsiteY3" fmla="*/ 1343 h 1346"/>
                <a:gd name="connsiteX4" fmla="*/ 2439 w 2692"/>
                <a:gd name="connsiteY4" fmla="*/ 707 h 1346"/>
                <a:gd name="connsiteX5" fmla="*/ 2540 w 2692"/>
                <a:gd name="connsiteY5" fmla="*/ 241 h 1346"/>
                <a:gd name="connsiteX6" fmla="*/ 2158 w 2692"/>
                <a:gd name="connsiteY6" fmla="*/ 69 h 1346"/>
                <a:gd name="connsiteX7" fmla="*/ 661 w 2692"/>
                <a:gd name="connsiteY7" fmla="*/ 38 h 1346"/>
                <a:gd name="connsiteX0" fmla="*/ 656 w 2692"/>
                <a:gd name="connsiteY0" fmla="*/ 248 h 1288"/>
                <a:gd name="connsiteX1" fmla="*/ 140 w 2692"/>
                <a:gd name="connsiteY1" fmla="*/ 242 h 1288"/>
                <a:gd name="connsiteX2" fmla="*/ 181 w 2692"/>
                <a:gd name="connsiteY2" fmla="*/ 631 h 1288"/>
                <a:gd name="connsiteX3" fmla="*/ 1225 w 2692"/>
                <a:gd name="connsiteY3" fmla="*/ 1285 h 1288"/>
                <a:gd name="connsiteX4" fmla="*/ 2439 w 2692"/>
                <a:gd name="connsiteY4" fmla="*/ 649 h 1288"/>
                <a:gd name="connsiteX5" fmla="*/ 2540 w 2692"/>
                <a:gd name="connsiteY5" fmla="*/ 183 h 1288"/>
                <a:gd name="connsiteX6" fmla="*/ 2158 w 2692"/>
                <a:gd name="connsiteY6" fmla="*/ 11 h 1288"/>
                <a:gd name="connsiteX7" fmla="*/ 656 w 2692"/>
                <a:gd name="connsiteY7" fmla="*/ 248 h 1288"/>
                <a:gd name="connsiteX0" fmla="*/ 656 w 2692"/>
                <a:gd name="connsiteY0" fmla="*/ 265 h 1305"/>
                <a:gd name="connsiteX1" fmla="*/ 140 w 2692"/>
                <a:gd name="connsiteY1" fmla="*/ 259 h 1305"/>
                <a:gd name="connsiteX2" fmla="*/ 181 w 2692"/>
                <a:gd name="connsiteY2" fmla="*/ 648 h 1305"/>
                <a:gd name="connsiteX3" fmla="*/ 1225 w 2692"/>
                <a:gd name="connsiteY3" fmla="*/ 1302 h 1305"/>
                <a:gd name="connsiteX4" fmla="*/ 2439 w 2692"/>
                <a:gd name="connsiteY4" fmla="*/ 666 h 1305"/>
                <a:gd name="connsiteX5" fmla="*/ 2540 w 2692"/>
                <a:gd name="connsiteY5" fmla="*/ 200 h 1305"/>
                <a:gd name="connsiteX6" fmla="*/ 2158 w 2692"/>
                <a:gd name="connsiteY6" fmla="*/ 28 h 1305"/>
                <a:gd name="connsiteX7" fmla="*/ 1524 w 2692"/>
                <a:gd name="connsiteY7" fmla="*/ 211 h 1305"/>
                <a:gd name="connsiteX8" fmla="*/ 656 w 2692"/>
                <a:gd name="connsiteY8" fmla="*/ 265 h 1305"/>
                <a:gd name="connsiteX0" fmla="*/ 769 w 2805"/>
                <a:gd name="connsiteY0" fmla="*/ 265 h 1310"/>
                <a:gd name="connsiteX1" fmla="*/ 253 w 2805"/>
                <a:gd name="connsiteY1" fmla="*/ 259 h 1310"/>
                <a:gd name="connsiteX2" fmla="*/ 181 w 2805"/>
                <a:gd name="connsiteY2" fmla="*/ 615 h 1310"/>
                <a:gd name="connsiteX3" fmla="*/ 1338 w 2805"/>
                <a:gd name="connsiteY3" fmla="*/ 1302 h 1310"/>
                <a:gd name="connsiteX4" fmla="*/ 2552 w 2805"/>
                <a:gd name="connsiteY4" fmla="*/ 666 h 1310"/>
                <a:gd name="connsiteX5" fmla="*/ 2653 w 2805"/>
                <a:gd name="connsiteY5" fmla="*/ 200 h 1310"/>
                <a:gd name="connsiteX6" fmla="*/ 2271 w 2805"/>
                <a:gd name="connsiteY6" fmla="*/ 28 h 1310"/>
                <a:gd name="connsiteX7" fmla="*/ 1637 w 2805"/>
                <a:gd name="connsiteY7" fmla="*/ 211 h 1310"/>
                <a:gd name="connsiteX8" fmla="*/ 769 w 2805"/>
                <a:gd name="connsiteY8" fmla="*/ 265 h 1310"/>
                <a:gd name="connsiteX0" fmla="*/ 769 w 2805"/>
                <a:gd name="connsiteY0" fmla="*/ 265 h 1468"/>
                <a:gd name="connsiteX1" fmla="*/ 253 w 2805"/>
                <a:gd name="connsiteY1" fmla="*/ 259 h 1468"/>
                <a:gd name="connsiteX2" fmla="*/ 181 w 2805"/>
                <a:gd name="connsiteY2" fmla="*/ 615 h 1468"/>
                <a:gd name="connsiteX3" fmla="*/ 1338 w 2805"/>
                <a:gd name="connsiteY3" fmla="*/ 1302 h 1468"/>
                <a:gd name="connsiteX4" fmla="*/ 1566 w 2805"/>
                <a:gd name="connsiteY4" fmla="*/ 1362 h 1468"/>
                <a:gd name="connsiteX5" fmla="*/ 2552 w 2805"/>
                <a:gd name="connsiteY5" fmla="*/ 666 h 1468"/>
                <a:gd name="connsiteX6" fmla="*/ 2653 w 2805"/>
                <a:gd name="connsiteY6" fmla="*/ 200 h 1468"/>
                <a:gd name="connsiteX7" fmla="*/ 2271 w 2805"/>
                <a:gd name="connsiteY7" fmla="*/ 28 h 1468"/>
                <a:gd name="connsiteX8" fmla="*/ 1637 w 2805"/>
                <a:gd name="connsiteY8" fmla="*/ 211 h 1468"/>
                <a:gd name="connsiteX9" fmla="*/ 769 w 2805"/>
                <a:gd name="connsiteY9" fmla="*/ 265 h 1468"/>
                <a:gd name="connsiteX0" fmla="*/ 690 w 2726"/>
                <a:gd name="connsiteY0" fmla="*/ 265 h 1463"/>
                <a:gd name="connsiteX1" fmla="*/ 174 w 2726"/>
                <a:gd name="connsiteY1" fmla="*/ 259 h 1463"/>
                <a:gd name="connsiteX2" fmla="*/ 102 w 2726"/>
                <a:gd name="connsiteY2" fmla="*/ 615 h 1463"/>
                <a:gd name="connsiteX3" fmla="*/ 788 w 2726"/>
                <a:gd name="connsiteY3" fmla="*/ 1270 h 1463"/>
                <a:gd name="connsiteX4" fmla="*/ 1487 w 2726"/>
                <a:gd name="connsiteY4" fmla="*/ 1362 h 1463"/>
                <a:gd name="connsiteX5" fmla="*/ 2473 w 2726"/>
                <a:gd name="connsiteY5" fmla="*/ 666 h 1463"/>
                <a:gd name="connsiteX6" fmla="*/ 2574 w 2726"/>
                <a:gd name="connsiteY6" fmla="*/ 200 h 1463"/>
                <a:gd name="connsiteX7" fmla="*/ 2192 w 2726"/>
                <a:gd name="connsiteY7" fmla="*/ 28 h 1463"/>
                <a:gd name="connsiteX8" fmla="*/ 1558 w 2726"/>
                <a:gd name="connsiteY8" fmla="*/ 211 h 1463"/>
                <a:gd name="connsiteX9" fmla="*/ 690 w 2726"/>
                <a:gd name="connsiteY9" fmla="*/ 265 h 1463"/>
                <a:gd name="connsiteX0" fmla="*/ 804 w 2840"/>
                <a:gd name="connsiteY0" fmla="*/ 265 h 1463"/>
                <a:gd name="connsiteX1" fmla="*/ 98 w 2840"/>
                <a:gd name="connsiteY1" fmla="*/ 134 h 1463"/>
                <a:gd name="connsiteX2" fmla="*/ 216 w 2840"/>
                <a:gd name="connsiteY2" fmla="*/ 615 h 1463"/>
                <a:gd name="connsiteX3" fmla="*/ 902 w 2840"/>
                <a:gd name="connsiteY3" fmla="*/ 1270 h 1463"/>
                <a:gd name="connsiteX4" fmla="*/ 1601 w 2840"/>
                <a:gd name="connsiteY4" fmla="*/ 1362 h 1463"/>
                <a:gd name="connsiteX5" fmla="*/ 2587 w 2840"/>
                <a:gd name="connsiteY5" fmla="*/ 666 h 1463"/>
                <a:gd name="connsiteX6" fmla="*/ 2688 w 2840"/>
                <a:gd name="connsiteY6" fmla="*/ 200 h 1463"/>
                <a:gd name="connsiteX7" fmla="*/ 2306 w 2840"/>
                <a:gd name="connsiteY7" fmla="*/ 28 h 1463"/>
                <a:gd name="connsiteX8" fmla="*/ 1672 w 2840"/>
                <a:gd name="connsiteY8" fmla="*/ 211 h 1463"/>
                <a:gd name="connsiteX9" fmla="*/ 804 w 2840"/>
                <a:gd name="connsiteY9" fmla="*/ 265 h 1463"/>
                <a:gd name="connsiteX0" fmla="*/ 804 w 2840"/>
                <a:gd name="connsiteY0" fmla="*/ 327 h 1525"/>
                <a:gd name="connsiteX1" fmla="*/ 98 w 2840"/>
                <a:gd name="connsiteY1" fmla="*/ 196 h 1525"/>
                <a:gd name="connsiteX2" fmla="*/ 216 w 2840"/>
                <a:gd name="connsiteY2" fmla="*/ 677 h 1525"/>
                <a:gd name="connsiteX3" fmla="*/ 902 w 2840"/>
                <a:gd name="connsiteY3" fmla="*/ 1332 h 1525"/>
                <a:gd name="connsiteX4" fmla="*/ 1601 w 2840"/>
                <a:gd name="connsiteY4" fmla="*/ 1424 h 1525"/>
                <a:gd name="connsiteX5" fmla="*/ 2587 w 2840"/>
                <a:gd name="connsiteY5" fmla="*/ 728 h 1525"/>
                <a:gd name="connsiteX6" fmla="*/ 2688 w 2840"/>
                <a:gd name="connsiteY6" fmla="*/ 262 h 1525"/>
                <a:gd name="connsiteX7" fmla="*/ 2344 w 2840"/>
                <a:gd name="connsiteY7" fmla="*/ 28 h 1525"/>
                <a:gd name="connsiteX8" fmla="*/ 1672 w 2840"/>
                <a:gd name="connsiteY8" fmla="*/ 273 h 1525"/>
                <a:gd name="connsiteX9" fmla="*/ 804 w 2840"/>
                <a:gd name="connsiteY9" fmla="*/ 327 h 1525"/>
                <a:gd name="connsiteX0" fmla="*/ 804 w 2840"/>
                <a:gd name="connsiteY0" fmla="*/ 327 h 1525"/>
                <a:gd name="connsiteX1" fmla="*/ 98 w 2840"/>
                <a:gd name="connsiteY1" fmla="*/ 196 h 1525"/>
                <a:gd name="connsiteX2" fmla="*/ 216 w 2840"/>
                <a:gd name="connsiteY2" fmla="*/ 677 h 1525"/>
                <a:gd name="connsiteX3" fmla="*/ 902 w 2840"/>
                <a:gd name="connsiteY3" fmla="*/ 1332 h 1525"/>
                <a:gd name="connsiteX4" fmla="*/ 1601 w 2840"/>
                <a:gd name="connsiteY4" fmla="*/ 1424 h 1525"/>
                <a:gd name="connsiteX5" fmla="*/ 2587 w 2840"/>
                <a:gd name="connsiteY5" fmla="*/ 728 h 1525"/>
                <a:gd name="connsiteX6" fmla="*/ 2688 w 2840"/>
                <a:gd name="connsiteY6" fmla="*/ 262 h 1525"/>
                <a:gd name="connsiteX7" fmla="*/ 2344 w 2840"/>
                <a:gd name="connsiteY7" fmla="*/ 28 h 1525"/>
                <a:gd name="connsiteX8" fmla="*/ 1642 w 2840"/>
                <a:gd name="connsiteY8" fmla="*/ 262 h 1525"/>
                <a:gd name="connsiteX9" fmla="*/ 804 w 2840"/>
                <a:gd name="connsiteY9" fmla="*/ 327 h 1525"/>
                <a:gd name="connsiteX0" fmla="*/ 804 w 2989"/>
                <a:gd name="connsiteY0" fmla="*/ 338 h 1536"/>
                <a:gd name="connsiteX1" fmla="*/ 98 w 2989"/>
                <a:gd name="connsiteY1" fmla="*/ 207 h 1536"/>
                <a:gd name="connsiteX2" fmla="*/ 216 w 2989"/>
                <a:gd name="connsiteY2" fmla="*/ 688 h 1536"/>
                <a:gd name="connsiteX3" fmla="*/ 902 w 2989"/>
                <a:gd name="connsiteY3" fmla="*/ 1343 h 1536"/>
                <a:gd name="connsiteX4" fmla="*/ 1601 w 2989"/>
                <a:gd name="connsiteY4" fmla="*/ 1435 h 1536"/>
                <a:gd name="connsiteX5" fmla="*/ 2587 w 2989"/>
                <a:gd name="connsiteY5" fmla="*/ 739 h 1536"/>
                <a:gd name="connsiteX6" fmla="*/ 2837 w 2989"/>
                <a:gd name="connsiteY6" fmla="*/ 102 h 1536"/>
                <a:gd name="connsiteX7" fmla="*/ 2344 w 2989"/>
                <a:gd name="connsiteY7" fmla="*/ 39 h 1536"/>
                <a:gd name="connsiteX8" fmla="*/ 1642 w 2989"/>
                <a:gd name="connsiteY8" fmla="*/ 273 h 1536"/>
                <a:gd name="connsiteX9" fmla="*/ 804 w 2989"/>
                <a:gd name="connsiteY9" fmla="*/ 338 h 1536"/>
                <a:gd name="connsiteX0" fmla="*/ 804 w 2791"/>
                <a:gd name="connsiteY0" fmla="*/ 327 h 1525"/>
                <a:gd name="connsiteX1" fmla="*/ 98 w 2791"/>
                <a:gd name="connsiteY1" fmla="*/ 196 h 1525"/>
                <a:gd name="connsiteX2" fmla="*/ 216 w 2791"/>
                <a:gd name="connsiteY2" fmla="*/ 677 h 1525"/>
                <a:gd name="connsiteX3" fmla="*/ 902 w 2791"/>
                <a:gd name="connsiteY3" fmla="*/ 1332 h 1525"/>
                <a:gd name="connsiteX4" fmla="*/ 1601 w 2791"/>
                <a:gd name="connsiteY4" fmla="*/ 1424 h 1525"/>
                <a:gd name="connsiteX5" fmla="*/ 2587 w 2791"/>
                <a:gd name="connsiteY5" fmla="*/ 728 h 1525"/>
                <a:gd name="connsiteX6" fmla="*/ 2639 w 2791"/>
                <a:gd name="connsiteY6" fmla="*/ 186 h 1525"/>
                <a:gd name="connsiteX7" fmla="*/ 2344 w 2791"/>
                <a:gd name="connsiteY7" fmla="*/ 28 h 1525"/>
                <a:gd name="connsiteX8" fmla="*/ 1642 w 2791"/>
                <a:gd name="connsiteY8" fmla="*/ 262 h 1525"/>
                <a:gd name="connsiteX9" fmla="*/ 804 w 2791"/>
                <a:gd name="connsiteY9" fmla="*/ 327 h 1525"/>
                <a:gd name="connsiteX0" fmla="*/ 804 w 2791"/>
                <a:gd name="connsiteY0" fmla="*/ 269 h 1467"/>
                <a:gd name="connsiteX1" fmla="*/ 98 w 2791"/>
                <a:gd name="connsiteY1" fmla="*/ 138 h 1467"/>
                <a:gd name="connsiteX2" fmla="*/ 216 w 2791"/>
                <a:gd name="connsiteY2" fmla="*/ 619 h 1467"/>
                <a:gd name="connsiteX3" fmla="*/ 902 w 2791"/>
                <a:gd name="connsiteY3" fmla="*/ 1274 h 1467"/>
                <a:gd name="connsiteX4" fmla="*/ 1601 w 2791"/>
                <a:gd name="connsiteY4" fmla="*/ 1366 h 1467"/>
                <a:gd name="connsiteX5" fmla="*/ 2587 w 2791"/>
                <a:gd name="connsiteY5" fmla="*/ 670 h 1467"/>
                <a:gd name="connsiteX6" fmla="*/ 2639 w 2791"/>
                <a:gd name="connsiteY6" fmla="*/ 128 h 1467"/>
                <a:gd name="connsiteX7" fmla="*/ 2131 w 2791"/>
                <a:gd name="connsiteY7" fmla="*/ 28 h 1467"/>
                <a:gd name="connsiteX8" fmla="*/ 1642 w 2791"/>
                <a:gd name="connsiteY8" fmla="*/ 204 h 1467"/>
                <a:gd name="connsiteX9" fmla="*/ 804 w 2791"/>
                <a:gd name="connsiteY9" fmla="*/ 269 h 1467"/>
                <a:gd name="connsiteX0" fmla="*/ 804 w 2791"/>
                <a:gd name="connsiteY0" fmla="*/ 252 h 1450"/>
                <a:gd name="connsiteX1" fmla="*/ 98 w 2791"/>
                <a:gd name="connsiteY1" fmla="*/ 121 h 1450"/>
                <a:gd name="connsiteX2" fmla="*/ 216 w 2791"/>
                <a:gd name="connsiteY2" fmla="*/ 602 h 1450"/>
                <a:gd name="connsiteX3" fmla="*/ 902 w 2791"/>
                <a:gd name="connsiteY3" fmla="*/ 1257 h 1450"/>
                <a:gd name="connsiteX4" fmla="*/ 1601 w 2791"/>
                <a:gd name="connsiteY4" fmla="*/ 1349 h 1450"/>
                <a:gd name="connsiteX5" fmla="*/ 2587 w 2791"/>
                <a:gd name="connsiteY5" fmla="*/ 653 h 1450"/>
                <a:gd name="connsiteX6" fmla="*/ 2639 w 2791"/>
                <a:gd name="connsiteY6" fmla="*/ 111 h 1450"/>
                <a:gd name="connsiteX7" fmla="*/ 2131 w 2791"/>
                <a:gd name="connsiteY7" fmla="*/ 11 h 1450"/>
                <a:gd name="connsiteX8" fmla="*/ 1642 w 2791"/>
                <a:gd name="connsiteY8" fmla="*/ 187 h 1450"/>
                <a:gd name="connsiteX9" fmla="*/ 804 w 2791"/>
                <a:gd name="connsiteY9" fmla="*/ 252 h 1450"/>
                <a:gd name="connsiteX0" fmla="*/ 804 w 2791"/>
                <a:gd name="connsiteY0" fmla="*/ 358 h 1556"/>
                <a:gd name="connsiteX1" fmla="*/ 98 w 2791"/>
                <a:gd name="connsiteY1" fmla="*/ 227 h 1556"/>
                <a:gd name="connsiteX2" fmla="*/ 216 w 2791"/>
                <a:gd name="connsiteY2" fmla="*/ 708 h 1556"/>
                <a:gd name="connsiteX3" fmla="*/ 902 w 2791"/>
                <a:gd name="connsiteY3" fmla="*/ 1363 h 1556"/>
                <a:gd name="connsiteX4" fmla="*/ 1601 w 2791"/>
                <a:gd name="connsiteY4" fmla="*/ 1455 h 1556"/>
                <a:gd name="connsiteX5" fmla="*/ 2587 w 2791"/>
                <a:gd name="connsiteY5" fmla="*/ 759 h 1556"/>
                <a:gd name="connsiteX6" fmla="*/ 2639 w 2791"/>
                <a:gd name="connsiteY6" fmla="*/ 217 h 1556"/>
                <a:gd name="connsiteX7" fmla="*/ 2131 w 2791"/>
                <a:gd name="connsiteY7" fmla="*/ 117 h 1556"/>
                <a:gd name="connsiteX8" fmla="*/ 1642 w 2791"/>
                <a:gd name="connsiteY8" fmla="*/ 293 h 1556"/>
                <a:gd name="connsiteX9" fmla="*/ 804 w 2791"/>
                <a:gd name="connsiteY9" fmla="*/ 358 h 1556"/>
                <a:gd name="connsiteX0" fmla="*/ 804 w 2791"/>
                <a:gd name="connsiteY0" fmla="*/ 358 h 1556"/>
                <a:gd name="connsiteX1" fmla="*/ 98 w 2791"/>
                <a:gd name="connsiteY1" fmla="*/ 227 h 1556"/>
                <a:gd name="connsiteX2" fmla="*/ 216 w 2791"/>
                <a:gd name="connsiteY2" fmla="*/ 708 h 1556"/>
                <a:gd name="connsiteX3" fmla="*/ 902 w 2791"/>
                <a:gd name="connsiteY3" fmla="*/ 1363 h 1556"/>
                <a:gd name="connsiteX4" fmla="*/ 1601 w 2791"/>
                <a:gd name="connsiteY4" fmla="*/ 1455 h 1556"/>
                <a:gd name="connsiteX5" fmla="*/ 2587 w 2791"/>
                <a:gd name="connsiteY5" fmla="*/ 759 h 1556"/>
                <a:gd name="connsiteX6" fmla="*/ 2639 w 2791"/>
                <a:gd name="connsiteY6" fmla="*/ 217 h 1556"/>
                <a:gd name="connsiteX7" fmla="*/ 2131 w 2791"/>
                <a:gd name="connsiteY7" fmla="*/ 117 h 1556"/>
                <a:gd name="connsiteX8" fmla="*/ 1642 w 2791"/>
                <a:gd name="connsiteY8" fmla="*/ 293 h 1556"/>
                <a:gd name="connsiteX9" fmla="*/ 804 w 2791"/>
                <a:gd name="connsiteY9" fmla="*/ 358 h 1556"/>
                <a:gd name="connsiteX0" fmla="*/ 804 w 2800"/>
                <a:gd name="connsiteY0" fmla="*/ 358 h 1556"/>
                <a:gd name="connsiteX1" fmla="*/ 98 w 2800"/>
                <a:gd name="connsiteY1" fmla="*/ 227 h 1556"/>
                <a:gd name="connsiteX2" fmla="*/ 216 w 2800"/>
                <a:gd name="connsiteY2" fmla="*/ 708 h 1556"/>
                <a:gd name="connsiteX3" fmla="*/ 902 w 2800"/>
                <a:gd name="connsiteY3" fmla="*/ 1363 h 1556"/>
                <a:gd name="connsiteX4" fmla="*/ 1601 w 2800"/>
                <a:gd name="connsiteY4" fmla="*/ 1455 h 1556"/>
                <a:gd name="connsiteX5" fmla="*/ 2587 w 2800"/>
                <a:gd name="connsiteY5" fmla="*/ 759 h 1556"/>
                <a:gd name="connsiteX6" fmla="*/ 2639 w 2800"/>
                <a:gd name="connsiteY6" fmla="*/ 217 h 1556"/>
                <a:gd name="connsiteX7" fmla="*/ 2131 w 2800"/>
                <a:gd name="connsiteY7" fmla="*/ 117 h 1556"/>
                <a:gd name="connsiteX8" fmla="*/ 1642 w 2800"/>
                <a:gd name="connsiteY8" fmla="*/ 293 h 1556"/>
                <a:gd name="connsiteX9" fmla="*/ 804 w 2800"/>
                <a:gd name="connsiteY9" fmla="*/ 358 h 1556"/>
                <a:gd name="connsiteX0" fmla="*/ 804 w 2800"/>
                <a:gd name="connsiteY0" fmla="*/ 358 h 1556"/>
                <a:gd name="connsiteX1" fmla="*/ 98 w 2800"/>
                <a:gd name="connsiteY1" fmla="*/ 227 h 1556"/>
                <a:gd name="connsiteX2" fmla="*/ 216 w 2800"/>
                <a:gd name="connsiteY2" fmla="*/ 708 h 1556"/>
                <a:gd name="connsiteX3" fmla="*/ 902 w 2800"/>
                <a:gd name="connsiteY3" fmla="*/ 1363 h 1556"/>
                <a:gd name="connsiteX4" fmla="*/ 1601 w 2800"/>
                <a:gd name="connsiteY4" fmla="*/ 1455 h 1556"/>
                <a:gd name="connsiteX5" fmla="*/ 2587 w 2800"/>
                <a:gd name="connsiteY5" fmla="*/ 759 h 1556"/>
                <a:gd name="connsiteX6" fmla="*/ 2639 w 2800"/>
                <a:gd name="connsiteY6" fmla="*/ 217 h 1556"/>
                <a:gd name="connsiteX7" fmla="*/ 2131 w 2800"/>
                <a:gd name="connsiteY7" fmla="*/ 117 h 1556"/>
                <a:gd name="connsiteX8" fmla="*/ 1642 w 2800"/>
                <a:gd name="connsiteY8" fmla="*/ 293 h 1556"/>
                <a:gd name="connsiteX9" fmla="*/ 804 w 2800"/>
                <a:gd name="connsiteY9" fmla="*/ 358 h 1556"/>
                <a:gd name="connsiteX0" fmla="*/ 804 w 2800"/>
                <a:gd name="connsiteY0" fmla="*/ 358 h 1548"/>
                <a:gd name="connsiteX1" fmla="*/ 98 w 2800"/>
                <a:gd name="connsiteY1" fmla="*/ 227 h 1548"/>
                <a:gd name="connsiteX2" fmla="*/ 216 w 2800"/>
                <a:gd name="connsiteY2" fmla="*/ 708 h 1548"/>
                <a:gd name="connsiteX3" fmla="*/ 902 w 2800"/>
                <a:gd name="connsiteY3" fmla="*/ 1363 h 1548"/>
                <a:gd name="connsiteX4" fmla="*/ 1601 w 2800"/>
                <a:gd name="connsiteY4" fmla="*/ 1455 h 1548"/>
                <a:gd name="connsiteX5" fmla="*/ 2467 w 2800"/>
                <a:gd name="connsiteY5" fmla="*/ 806 h 1548"/>
                <a:gd name="connsiteX6" fmla="*/ 2639 w 2800"/>
                <a:gd name="connsiteY6" fmla="*/ 217 h 1548"/>
                <a:gd name="connsiteX7" fmla="*/ 2131 w 2800"/>
                <a:gd name="connsiteY7" fmla="*/ 117 h 1548"/>
                <a:gd name="connsiteX8" fmla="*/ 1642 w 2800"/>
                <a:gd name="connsiteY8" fmla="*/ 293 h 1548"/>
                <a:gd name="connsiteX9" fmla="*/ 804 w 2800"/>
                <a:gd name="connsiteY9" fmla="*/ 358 h 1548"/>
                <a:gd name="connsiteX0" fmla="*/ 804 w 2800"/>
                <a:gd name="connsiteY0" fmla="*/ 358 h 1620"/>
                <a:gd name="connsiteX1" fmla="*/ 98 w 2800"/>
                <a:gd name="connsiteY1" fmla="*/ 227 h 1620"/>
                <a:gd name="connsiteX2" fmla="*/ 216 w 2800"/>
                <a:gd name="connsiteY2" fmla="*/ 708 h 1620"/>
                <a:gd name="connsiteX3" fmla="*/ 902 w 2800"/>
                <a:gd name="connsiteY3" fmla="*/ 1363 h 1620"/>
                <a:gd name="connsiteX4" fmla="*/ 1497 w 2800"/>
                <a:gd name="connsiteY4" fmla="*/ 1527 h 1620"/>
                <a:gd name="connsiteX5" fmla="*/ 2467 w 2800"/>
                <a:gd name="connsiteY5" fmla="*/ 806 h 1620"/>
                <a:gd name="connsiteX6" fmla="*/ 2639 w 2800"/>
                <a:gd name="connsiteY6" fmla="*/ 217 h 1620"/>
                <a:gd name="connsiteX7" fmla="*/ 2131 w 2800"/>
                <a:gd name="connsiteY7" fmla="*/ 117 h 1620"/>
                <a:gd name="connsiteX8" fmla="*/ 1642 w 2800"/>
                <a:gd name="connsiteY8" fmla="*/ 293 h 1620"/>
                <a:gd name="connsiteX9" fmla="*/ 804 w 2800"/>
                <a:gd name="connsiteY9" fmla="*/ 358 h 1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00" h="1620">
                  <a:moveTo>
                    <a:pt x="804" y="358"/>
                  </a:moveTo>
                  <a:cubicBezTo>
                    <a:pt x="547" y="347"/>
                    <a:pt x="196" y="169"/>
                    <a:pt x="98" y="227"/>
                  </a:cubicBezTo>
                  <a:cubicBezTo>
                    <a:pt x="0" y="285"/>
                    <a:pt x="82" y="519"/>
                    <a:pt x="216" y="708"/>
                  </a:cubicBezTo>
                  <a:cubicBezTo>
                    <a:pt x="350" y="897"/>
                    <a:pt x="689" y="1227"/>
                    <a:pt x="902" y="1363"/>
                  </a:cubicBezTo>
                  <a:cubicBezTo>
                    <a:pt x="1115" y="1499"/>
                    <a:pt x="1236" y="1620"/>
                    <a:pt x="1497" y="1527"/>
                  </a:cubicBezTo>
                  <a:cubicBezTo>
                    <a:pt x="1758" y="1434"/>
                    <a:pt x="2250" y="990"/>
                    <a:pt x="2467" y="806"/>
                  </a:cubicBezTo>
                  <a:cubicBezTo>
                    <a:pt x="2575" y="700"/>
                    <a:pt x="2800" y="430"/>
                    <a:pt x="2639" y="217"/>
                  </a:cubicBezTo>
                  <a:cubicBezTo>
                    <a:pt x="2546" y="94"/>
                    <a:pt x="2409" y="0"/>
                    <a:pt x="2131" y="117"/>
                  </a:cubicBezTo>
                  <a:cubicBezTo>
                    <a:pt x="1902" y="190"/>
                    <a:pt x="1863" y="253"/>
                    <a:pt x="1642" y="293"/>
                  </a:cubicBezTo>
                  <a:cubicBezTo>
                    <a:pt x="1421" y="333"/>
                    <a:pt x="1061" y="369"/>
                    <a:pt x="804" y="358"/>
                  </a:cubicBezTo>
                  <a:close/>
                </a:path>
              </a:pathLst>
            </a:custGeom>
            <a:grpFill/>
            <a:ln w="9525">
              <a:solidFill>
                <a:srgbClr val="CC0000"/>
              </a:solidFill>
              <a:prstDash val="solid"/>
              <a:round/>
              <a:headEnd/>
              <a:tailEnd/>
            </a:ln>
          </p:spPr>
          <p:txBody>
            <a:bodyPr wrap="none" anchor="ctr"/>
            <a:lstStyle/>
            <a:p>
              <a:pPr>
                <a:defRPr/>
              </a:pPr>
              <a:endParaRPr lang="en-US">
                <a:latin typeface="Calibri" pitchFamily="34" charset="0"/>
              </a:endParaRPr>
            </a:p>
          </p:txBody>
        </p:sp>
        <p:sp>
          <p:nvSpPr>
            <p:cNvPr id="5175" name="TextBox 53"/>
            <p:cNvSpPr txBox="1">
              <a:spLocks noChangeArrowheads="1"/>
            </p:cNvSpPr>
            <p:nvPr/>
          </p:nvSpPr>
          <p:spPr bwMode="auto">
            <a:xfrm>
              <a:off x="8162925" y="3290888"/>
              <a:ext cx="365806" cy="400110"/>
            </a:xfrm>
            <a:prstGeom prst="rect">
              <a:avLst/>
            </a:prstGeom>
            <a:grpFill/>
            <a:ln w="9525">
              <a:noFill/>
              <a:miter lim="800000"/>
              <a:headEnd/>
              <a:tailEnd/>
            </a:ln>
          </p:spPr>
          <p:txBody>
            <a:bodyPr wrap="none">
              <a:spAutoFit/>
            </a:bodyPr>
            <a:lstStyle/>
            <a:p>
              <a:r>
                <a:rPr lang="en-US" sz="2000" b="1">
                  <a:latin typeface="Trebuchet MS" pitchFamily="34" charset="0"/>
                </a:rPr>
                <a:t>O</a:t>
              </a:r>
            </a:p>
          </p:txBody>
        </p:sp>
      </p:grpSp>
      <p:grpSp>
        <p:nvGrpSpPr>
          <p:cNvPr id="5" name="Group 125"/>
          <p:cNvGrpSpPr>
            <a:grpSpLocks/>
          </p:cNvGrpSpPr>
          <p:nvPr/>
        </p:nvGrpSpPr>
        <p:grpSpPr bwMode="auto">
          <a:xfrm>
            <a:off x="1762125" y="1702375"/>
            <a:ext cx="5808663" cy="4733925"/>
            <a:chOff x="1876424" y="1618933"/>
            <a:chExt cx="5807981" cy="4734241"/>
          </a:xfrm>
          <a:solidFill>
            <a:srgbClr val="CCFFFF"/>
          </a:solidFill>
        </p:grpSpPr>
        <p:sp>
          <p:nvSpPr>
            <p:cNvPr id="83" name="Freeform 52"/>
            <p:cNvSpPr>
              <a:spLocks/>
            </p:cNvSpPr>
            <p:nvPr/>
          </p:nvSpPr>
          <p:spPr bwMode="auto">
            <a:xfrm>
              <a:off x="1876424" y="1618933"/>
              <a:ext cx="5807981" cy="4734241"/>
            </a:xfrm>
            <a:custGeom>
              <a:avLst/>
              <a:gdLst>
                <a:gd name="T0" fmla="*/ 2147483647 w 3878"/>
                <a:gd name="T1" fmla="*/ 2147483647 h 3150"/>
                <a:gd name="T2" fmla="*/ 2147483647 w 3878"/>
                <a:gd name="T3" fmla="*/ 2147483647 h 3150"/>
                <a:gd name="T4" fmla="*/ 2147483647 w 3878"/>
                <a:gd name="T5" fmla="*/ 2147483647 h 3150"/>
                <a:gd name="T6" fmla="*/ 2147483647 w 3878"/>
                <a:gd name="T7" fmla="*/ 2147483647 h 3150"/>
                <a:gd name="T8" fmla="*/ 2147483647 w 3878"/>
                <a:gd name="T9" fmla="*/ 2147483647 h 3150"/>
                <a:gd name="T10" fmla="*/ 2147483647 w 3878"/>
                <a:gd name="T11" fmla="*/ 2147483647 h 3150"/>
                <a:gd name="T12" fmla="*/ 2147483647 w 3878"/>
                <a:gd name="T13" fmla="*/ 2147483647 h 3150"/>
                <a:gd name="T14" fmla="*/ 2147483647 w 3878"/>
                <a:gd name="T15" fmla="*/ 2147483647 h 3150"/>
                <a:gd name="T16" fmla="*/ 2147483647 w 3878"/>
                <a:gd name="T17" fmla="*/ 2147483647 h 3150"/>
                <a:gd name="T18" fmla="*/ 2147483647 w 3878"/>
                <a:gd name="T19" fmla="*/ 2147483647 h 3150"/>
                <a:gd name="T20" fmla="*/ 2147483647 w 3878"/>
                <a:gd name="T21" fmla="*/ 2147483647 h 3150"/>
                <a:gd name="T22" fmla="*/ 2147483647 w 3878"/>
                <a:gd name="T23" fmla="*/ 2147483647 h 3150"/>
                <a:gd name="T24" fmla="*/ 2147483647 w 3878"/>
                <a:gd name="T25" fmla="*/ 2147483647 h 3150"/>
                <a:gd name="T26" fmla="*/ 2147483647 w 3878"/>
                <a:gd name="T27" fmla="*/ 2147483647 h 3150"/>
                <a:gd name="T28" fmla="*/ 2147483647 w 3878"/>
                <a:gd name="T29" fmla="*/ 2147483647 h 315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878"/>
                <a:gd name="T46" fmla="*/ 0 h 3150"/>
                <a:gd name="T47" fmla="*/ 3878 w 3878"/>
                <a:gd name="T48" fmla="*/ 3150 h 3150"/>
                <a:gd name="connsiteX0" fmla="*/ 1099 w 3860"/>
                <a:gd name="connsiteY0" fmla="*/ 256 h 3150"/>
                <a:gd name="connsiteX1" fmla="*/ 283 w 3860"/>
                <a:gd name="connsiteY1" fmla="*/ 662 h 3150"/>
                <a:gd name="connsiteX2" fmla="*/ 7 w 3860"/>
                <a:gd name="connsiteY2" fmla="*/ 1238 h 3150"/>
                <a:gd name="connsiteX3" fmla="*/ 239 w 3860"/>
                <a:gd name="connsiteY3" fmla="*/ 1630 h 3150"/>
                <a:gd name="connsiteX4" fmla="*/ 575 w 3860"/>
                <a:gd name="connsiteY4" fmla="*/ 1910 h 3150"/>
                <a:gd name="connsiteX5" fmla="*/ 831 w 3860"/>
                <a:gd name="connsiteY5" fmla="*/ 2206 h 3150"/>
                <a:gd name="connsiteX6" fmla="*/ 874 w 3860"/>
                <a:gd name="connsiteY6" fmla="*/ 2782 h 3150"/>
                <a:gd name="connsiteX7" fmla="*/ 1284 w 3860"/>
                <a:gd name="connsiteY7" fmla="*/ 3094 h 3150"/>
                <a:gd name="connsiteX8" fmla="*/ 2308 w 3860"/>
                <a:gd name="connsiteY8" fmla="*/ 3030 h 3150"/>
                <a:gd name="connsiteX9" fmla="*/ 3283 w 3860"/>
                <a:gd name="connsiteY9" fmla="*/ 2374 h 3150"/>
                <a:gd name="connsiteX10" fmla="*/ 3654 w 3860"/>
                <a:gd name="connsiteY10" fmla="*/ 1542 h 3150"/>
                <a:gd name="connsiteX11" fmla="*/ 3807 w 3860"/>
                <a:gd name="connsiteY11" fmla="*/ 598 h 3150"/>
                <a:gd name="connsiteX12" fmla="*/ 3337 w 3860"/>
                <a:gd name="connsiteY12" fmla="*/ 86 h 3150"/>
                <a:gd name="connsiteX13" fmla="*/ 2507 w 3860"/>
                <a:gd name="connsiteY13" fmla="*/ 30 h 3150"/>
                <a:gd name="connsiteX14" fmla="*/ 1099 w 3860"/>
                <a:gd name="connsiteY14" fmla="*/ 256 h 3150"/>
                <a:gd name="connsiteX0" fmla="*/ 1099 w 3860"/>
                <a:gd name="connsiteY0" fmla="*/ 256 h 3150"/>
                <a:gd name="connsiteX1" fmla="*/ 283 w 3860"/>
                <a:gd name="connsiteY1" fmla="*/ 662 h 3150"/>
                <a:gd name="connsiteX2" fmla="*/ 7 w 3860"/>
                <a:gd name="connsiteY2" fmla="*/ 1238 h 3150"/>
                <a:gd name="connsiteX3" fmla="*/ 239 w 3860"/>
                <a:gd name="connsiteY3" fmla="*/ 1630 h 3150"/>
                <a:gd name="connsiteX4" fmla="*/ 575 w 3860"/>
                <a:gd name="connsiteY4" fmla="*/ 1910 h 3150"/>
                <a:gd name="connsiteX5" fmla="*/ 831 w 3860"/>
                <a:gd name="connsiteY5" fmla="*/ 2206 h 3150"/>
                <a:gd name="connsiteX6" fmla="*/ 874 w 3860"/>
                <a:gd name="connsiteY6" fmla="*/ 2782 h 3150"/>
                <a:gd name="connsiteX7" fmla="*/ 1284 w 3860"/>
                <a:gd name="connsiteY7" fmla="*/ 3094 h 3150"/>
                <a:gd name="connsiteX8" fmla="*/ 2308 w 3860"/>
                <a:gd name="connsiteY8" fmla="*/ 3030 h 3150"/>
                <a:gd name="connsiteX9" fmla="*/ 3283 w 3860"/>
                <a:gd name="connsiteY9" fmla="*/ 2374 h 3150"/>
                <a:gd name="connsiteX10" fmla="*/ 3290 w 3860"/>
                <a:gd name="connsiteY10" fmla="*/ 2224 h 3150"/>
                <a:gd name="connsiteX11" fmla="*/ 3654 w 3860"/>
                <a:gd name="connsiteY11" fmla="*/ 1542 h 3150"/>
                <a:gd name="connsiteX12" fmla="*/ 3807 w 3860"/>
                <a:gd name="connsiteY12" fmla="*/ 598 h 3150"/>
                <a:gd name="connsiteX13" fmla="*/ 3337 w 3860"/>
                <a:gd name="connsiteY13" fmla="*/ 86 h 3150"/>
                <a:gd name="connsiteX14" fmla="*/ 2507 w 3860"/>
                <a:gd name="connsiteY14" fmla="*/ 30 h 3150"/>
                <a:gd name="connsiteX15" fmla="*/ 1099 w 3860"/>
                <a:gd name="connsiteY15" fmla="*/ 256 h 3150"/>
                <a:gd name="connsiteX0" fmla="*/ 1099 w 3860"/>
                <a:gd name="connsiteY0" fmla="*/ 256 h 3135"/>
                <a:gd name="connsiteX1" fmla="*/ 283 w 3860"/>
                <a:gd name="connsiteY1" fmla="*/ 662 h 3135"/>
                <a:gd name="connsiteX2" fmla="*/ 7 w 3860"/>
                <a:gd name="connsiteY2" fmla="*/ 1238 h 3135"/>
                <a:gd name="connsiteX3" fmla="*/ 239 w 3860"/>
                <a:gd name="connsiteY3" fmla="*/ 1630 h 3135"/>
                <a:gd name="connsiteX4" fmla="*/ 575 w 3860"/>
                <a:gd name="connsiteY4" fmla="*/ 1910 h 3135"/>
                <a:gd name="connsiteX5" fmla="*/ 831 w 3860"/>
                <a:gd name="connsiteY5" fmla="*/ 2206 h 3135"/>
                <a:gd name="connsiteX6" fmla="*/ 874 w 3860"/>
                <a:gd name="connsiteY6" fmla="*/ 2782 h 3135"/>
                <a:gd name="connsiteX7" fmla="*/ 1284 w 3860"/>
                <a:gd name="connsiteY7" fmla="*/ 3094 h 3135"/>
                <a:gd name="connsiteX8" fmla="*/ 2308 w 3860"/>
                <a:gd name="connsiteY8" fmla="*/ 3030 h 3135"/>
                <a:gd name="connsiteX9" fmla="*/ 2851 w 3860"/>
                <a:gd name="connsiteY9" fmla="*/ 2697 h 3135"/>
                <a:gd name="connsiteX10" fmla="*/ 3290 w 3860"/>
                <a:gd name="connsiteY10" fmla="*/ 2224 h 3135"/>
                <a:gd name="connsiteX11" fmla="*/ 3654 w 3860"/>
                <a:gd name="connsiteY11" fmla="*/ 1542 h 3135"/>
                <a:gd name="connsiteX12" fmla="*/ 3807 w 3860"/>
                <a:gd name="connsiteY12" fmla="*/ 598 h 3135"/>
                <a:gd name="connsiteX13" fmla="*/ 3337 w 3860"/>
                <a:gd name="connsiteY13" fmla="*/ 86 h 3135"/>
                <a:gd name="connsiteX14" fmla="*/ 2507 w 3860"/>
                <a:gd name="connsiteY14" fmla="*/ 30 h 3135"/>
                <a:gd name="connsiteX15" fmla="*/ 1099 w 3860"/>
                <a:gd name="connsiteY15" fmla="*/ 256 h 3135"/>
                <a:gd name="connsiteX0" fmla="*/ 1099 w 3860"/>
                <a:gd name="connsiteY0" fmla="*/ 256 h 3135"/>
                <a:gd name="connsiteX1" fmla="*/ 283 w 3860"/>
                <a:gd name="connsiteY1" fmla="*/ 662 h 3135"/>
                <a:gd name="connsiteX2" fmla="*/ 7 w 3860"/>
                <a:gd name="connsiteY2" fmla="*/ 1238 h 3135"/>
                <a:gd name="connsiteX3" fmla="*/ 239 w 3860"/>
                <a:gd name="connsiteY3" fmla="*/ 1630 h 3135"/>
                <a:gd name="connsiteX4" fmla="*/ 575 w 3860"/>
                <a:gd name="connsiteY4" fmla="*/ 1910 h 3135"/>
                <a:gd name="connsiteX5" fmla="*/ 831 w 3860"/>
                <a:gd name="connsiteY5" fmla="*/ 2206 h 3135"/>
                <a:gd name="connsiteX6" fmla="*/ 874 w 3860"/>
                <a:gd name="connsiteY6" fmla="*/ 2782 h 3135"/>
                <a:gd name="connsiteX7" fmla="*/ 1284 w 3860"/>
                <a:gd name="connsiteY7" fmla="*/ 3094 h 3135"/>
                <a:gd name="connsiteX8" fmla="*/ 2199 w 3860"/>
                <a:gd name="connsiteY8" fmla="*/ 3030 h 3135"/>
                <a:gd name="connsiteX9" fmla="*/ 2851 w 3860"/>
                <a:gd name="connsiteY9" fmla="*/ 2697 h 3135"/>
                <a:gd name="connsiteX10" fmla="*/ 3290 w 3860"/>
                <a:gd name="connsiteY10" fmla="*/ 2224 h 3135"/>
                <a:gd name="connsiteX11" fmla="*/ 3654 w 3860"/>
                <a:gd name="connsiteY11" fmla="*/ 1542 h 3135"/>
                <a:gd name="connsiteX12" fmla="*/ 3807 w 3860"/>
                <a:gd name="connsiteY12" fmla="*/ 598 h 3135"/>
                <a:gd name="connsiteX13" fmla="*/ 3337 w 3860"/>
                <a:gd name="connsiteY13" fmla="*/ 86 h 3135"/>
                <a:gd name="connsiteX14" fmla="*/ 2507 w 3860"/>
                <a:gd name="connsiteY14" fmla="*/ 30 h 3135"/>
                <a:gd name="connsiteX15" fmla="*/ 1099 w 3860"/>
                <a:gd name="connsiteY15" fmla="*/ 256 h 3135"/>
                <a:gd name="connsiteX0" fmla="*/ 1099 w 3751"/>
                <a:gd name="connsiteY0" fmla="*/ 256 h 3135"/>
                <a:gd name="connsiteX1" fmla="*/ 283 w 3751"/>
                <a:gd name="connsiteY1" fmla="*/ 662 h 3135"/>
                <a:gd name="connsiteX2" fmla="*/ 7 w 3751"/>
                <a:gd name="connsiteY2" fmla="*/ 1238 h 3135"/>
                <a:gd name="connsiteX3" fmla="*/ 239 w 3751"/>
                <a:gd name="connsiteY3" fmla="*/ 1630 h 3135"/>
                <a:gd name="connsiteX4" fmla="*/ 575 w 3751"/>
                <a:gd name="connsiteY4" fmla="*/ 1910 h 3135"/>
                <a:gd name="connsiteX5" fmla="*/ 831 w 3751"/>
                <a:gd name="connsiteY5" fmla="*/ 2206 h 3135"/>
                <a:gd name="connsiteX6" fmla="*/ 874 w 3751"/>
                <a:gd name="connsiteY6" fmla="*/ 2782 h 3135"/>
                <a:gd name="connsiteX7" fmla="*/ 1284 w 3751"/>
                <a:gd name="connsiteY7" fmla="*/ 3094 h 3135"/>
                <a:gd name="connsiteX8" fmla="*/ 2199 w 3751"/>
                <a:gd name="connsiteY8" fmla="*/ 3030 h 3135"/>
                <a:gd name="connsiteX9" fmla="*/ 2851 w 3751"/>
                <a:gd name="connsiteY9" fmla="*/ 2697 h 3135"/>
                <a:gd name="connsiteX10" fmla="*/ 3290 w 3751"/>
                <a:gd name="connsiteY10" fmla="*/ 2224 h 3135"/>
                <a:gd name="connsiteX11" fmla="*/ 3654 w 3751"/>
                <a:gd name="connsiteY11" fmla="*/ 1542 h 3135"/>
                <a:gd name="connsiteX12" fmla="*/ 3698 w 3751"/>
                <a:gd name="connsiteY12" fmla="*/ 598 h 3135"/>
                <a:gd name="connsiteX13" fmla="*/ 3337 w 3751"/>
                <a:gd name="connsiteY13" fmla="*/ 86 h 3135"/>
                <a:gd name="connsiteX14" fmla="*/ 2507 w 3751"/>
                <a:gd name="connsiteY14" fmla="*/ 30 h 3135"/>
                <a:gd name="connsiteX15" fmla="*/ 1099 w 3751"/>
                <a:gd name="connsiteY15" fmla="*/ 256 h 3135"/>
                <a:gd name="connsiteX0" fmla="*/ 1099 w 3751"/>
                <a:gd name="connsiteY0" fmla="*/ 256 h 3135"/>
                <a:gd name="connsiteX1" fmla="*/ 283 w 3751"/>
                <a:gd name="connsiteY1" fmla="*/ 662 h 3135"/>
                <a:gd name="connsiteX2" fmla="*/ 7 w 3751"/>
                <a:gd name="connsiteY2" fmla="*/ 1238 h 3135"/>
                <a:gd name="connsiteX3" fmla="*/ 239 w 3751"/>
                <a:gd name="connsiteY3" fmla="*/ 1630 h 3135"/>
                <a:gd name="connsiteX4" fmla="*/ 575 w 3751"/>
                <a:gd name="connsiteY4" fmla="*/ 1910 h 3135"/>
                <a:gd name="connsiteX5" fmla="*/ 831 w 3751"/>
                <a:gd name="connsiteY5" fmla="*/ 2206 h 3135"/>
                <a:gd name="connsiteX6" fmla="*/ 874 w 3751"/>
                <a:gd name="connsiteY6" fmla="*/ 2782 h 3135"/>
                <a:gd name="connsiteX7" fmla="*/ 1284 w 3751"/>
                <a:gd name="connsiteY7" fmla="*/ 3094 h 3135"/>
                <a:gd name="connsiteX8" fmla="*/ 2199 w 3751"/>
                <a:gd name="connsiteY8" fmla="*/ 3030 h 3135"/>
                <a:gd name="connsiteX9" fmla="*/ 2851 w 3751"/>
                <a:gd name="connsiteY9" fmla="*/ 2697 h 3135"/>
                <a:gd name="connsiteX10" fmla="*/ 3290 w 3751"/>
                <a:gd name="connsiteY10" fmla="*/ 2224 h 3135"/>
                <a:gd name="connsiteX11" fmla="*/ 3654 w 3751"/>
                <a:gd name="connsiteY11" fmla="*/ 1542 h 3135"/>
                <a:gd name="connsiteX12" fmla="*/ 3698 w 3751"/>
                <a:gd name="connsiteY12" fmla="*/ 598 h 3135"/>
                <a:gd name="connsiteX13" fmla="*/ 3337 w 3751"/>
                <a:gd name="connsiteY13" fmla="*/ 86 h 3135"/>
                <a:gd name="connsiteX14" fmla="*/ 2507 w 3751"/>
                <a:gd name="connsiteY14" fmla="*/ 30 h 3135"/>
                <a:gd name="connsiteX15" fmla="*/ 1099 w 3751"/>
                <a:gd name="connsiteY15" fmla="*/ 256 h 3135"/>
                <a:gd name="connsiteX0" fmla="*/ 1099 w 3751"/>
                <a:gd name="connsiteY0" fmla="*/ 256 h 3135"/>
                <a:gd name="connsiteX1" fmla="*/ 283 w 3751"/>
                <a:gd name="connsiteY1" fmla="*/ 662 h 3135"/>
                <a:gd name="connsiteX2" fmla="*/ 7 w 3751"/>
                <a:gd name="connsiteY2" fmla="*/ 1238 h 3135"/>
                <a:gd name="connsiteX3" fmla="*/ 239 w 3751"/>
                <a:gd name="connsiteY3" fmla="*/ 1630 h 3135"/>
                <a:gd name="connsiteX4" fmla="*/ 575 w 3751"/>
                <a:gd name="connsiteY4" fmla="*/ 1910 h 3135"/>
                <a:gd name="connsiteX5" fmla="*/ 831 w 3751"/>
                <a:gd name="connsiteY5" fmla="*/ 2206 h 3135"/>
                <a:gd name="connsiteX6" fmla="*/ 874 w 3751"/>
                <a:gd name="connsiteY6" fmla="*/ 2782 h 3135"/>
                <a:gd name="connsiteX7" fmla="*/ 1284 w 3751"/>
                <a:gd name="connsiteY7" fmla="*/ 3094 h 3135"/>
                <a:gd name="connsiteX8" fmla="*/ 2199 w 3751"/>
                <a:gd name="connsiteY8" fmla="*/ 3030 h 3135"/>
                <a:gd name="connsiteX9" fmla="*/ 2851 w 3751"/>
                <a:gd name="connsiteY9" fmla="*/ 2697 h 3135"/>
                <a:gd name="connsiteX10" fmla="*/ 3290 w 3751"/>
                <a:gd name="connsiteY10" fmla="*/ 2224 h 3135"/>
                <a:gd name="connsiteX11" fmla="*/ 3654 w 3751"/>
                <a:gd name="connsiteY11" fmla="*/ 1542 h 3135"/>
                <a:gd name="connsiteX12" fmla="*/ 3698 w 3751"/>
                <a:gd name="connsiteY12" fmla="*/ 598 h 3135"/>
                <a:gd name="connsiteX13" fmla="*/ 3337 w 3751"/>
                <a:gd name="connsiteY13" fmla="*/ 86 h 3135"/>
                <a:gd name="connsiteX14" fmla="*/ 2507 w 3751"/>
                <a:gd name="connsiteY14" fmla="*/ 30 h 3135"/>
                <a:gd name="connsiteX15" fmla="*/ 1099 w 3751"/>
                <a:gd name="connsiteY15" fmla="*/ 256 h 3135"/>
                <a:gd name="connsiteX0" fmla="*/ 1099 w 3751"/>
                <a:gd name="connsiteY0" fmla="*/ 256 h 3135"/>
                <a:gd name="connsiteX1" fmla="*/ 283 w 3751"/>
                <a:gd name="connsiteY1" fmla="*/ 662 h 3135"/>
                <a:gd name="connsiteX2" fmla="*/ 7 w 3751"/>
                <a:gd name="connsiteY2" fmla="*/ 1238 h 3135"/>
                <a:gd name="connsiteX3" fmla="*/ 239 w 3751"/>
                <a:gd name="connsiteY3" fmla="*/ 1630 h 3135"/>
                <a:gd name="connsiteX4" fmla="*/ 575 w 3751"/>
                <a:gd name="connsiteY4" fmla="*/ 1910 h 3135"/>
                <a:gd name="connsiteX5" fmla="*/ 831 w 3751"/>
                <a:gd name="connsiteY5" fmla="*/ 2206 h 3135"/>
                <a:gd name="connsiteX6" fmla="*/ 874 w 3751"/>
                <a:gd name="connsiteY6" fmla="*/ 2782 h 3135"/>
                <a:gd name="connsiteX7" fmla="*/ 1284 w 3751"/>
                <a:gd name="connsiteY7" fmla="*/ 3094 h 3135"/>
                <a:gd name="connsiteX8" fmla="*/ 2199 w 3751"/>
                <a:gd name="connsiteY8" fmla="*/ 3030 h 3135"/>
                <a:gd name="connsiteX9" fmla="*/ 2851 w 3751"/>
                <a:gd name="connsiteY9" fmla="*/ 2697 h 3135"/>
                <a:gd name="connsiteX10" fmla="*/ 3290 w 3751"/>
                <a:gd name="connsiteY10" fmla="*/ 2224 h 3135"/>
                <a:gd name="connsiteX11" fmla="*/ 3654 w 3751"/>
                <a:gd name="connsiteY11" fmla="*/ 1542 h 3135"/>
                <a:gd name="connsiteX12" fmla="*/ 3698 w 3751"/>
                <a:gd name="connsiteY12" fmla="*/ 598 h 3135"/>
                <a:gd name="connsiteX13" fmla="*/ 3337 w 3751"/>
                <a:gd name="connsiteY13" fmla="*/ 86 h 3135"/>
                <a:gd name="connsiteX14" fmla="*/ 2507 w 3751"/>
                <a:gd name="connsiteY14" fmla="*/ 30 h 3135"/>
                <a:gd name="connsiteX15" fmla="*/ 1099 w 3751"/>
                <a:gd name="connsiteY15" fmla="*/ 256 h 3135"/>
                <a:gd name="connsiteX0" fmla="*/ 1099 w 3767"/>
                <a:gd name="connsiteY0" fmla="*/ 256 h 3135"/>
                <a:gd name="connsiteX1" fmla="*/ 283 w 3767"/>
                <a:gd name="connsiteY1" fmla="*/ 662 h 3135"/>
                <a:gd name="connsiteX2" fmla="*/ 7 w 3767"/>
                <a:gd name="connsiteY2" fmla="*/ 1238 h 3135"/>
                <a:gd name="connsiteX3" fmla="*/ 239 w 3767"/>
                <a:gd name="connsiteY3" fmla="*/ 1630 h 3135"/>
                <a:gd name="connsiteX4" fmla="*/ 575 w 3767"/>
                <a:gd name="connsiteY4" fmla="*/ 1910 h 3135"/>
                <a:gd name="connsiteX5" fmla="*/ 831 w 3767"/>
                <a:gd name="connsiteY5" fmla="*/ 2206 h 3135"/>
                <a:gd name="connsiteX6" fmla="*/ 874 w 3767"/>
                <a:gd name="connsiteY6" fmla="*/ 2782 h 3135"/>
                <a:gd name="connsiteX7" fmla="*/ 1284 w 3767"/>
                <a:gd name="connsiteY7" fmla="*/ 3094 h 3135"/>
                <a:gd name="connsiteX8" fmla="*/ 2199 w 3767"/>
                <a:gd name="connsiteY8" fmla="*/ 3030 h 3135"/>
                <a:gd name="connsiteX9" fmla="*/ 2851 w 3767"/>
                <a:gd name="connsiteY9" fmla="*/ 2697 h 3135"/>
                <a:gd name="connsiteX10" fmla="*/ 3290 w 3767"/>
                <a:gd name="connsiteY10" fmla="*/ 2224 h 3135"/>
                <a:gd name="connsiteX11" fmla="*/ 3654 w 3767"/>
                <a:gd name="connsiteY11" fmla="*/ 1542 h 3135"/>
                <a:gd name="connsiteX12" fmla="*/ 3698 w 3767"/>
                <a:gd name="connsiteY12" fmla="*/ 598 h 3135"/>
                <a:gd name="connsiteX13" fmla="*/ 3240 w 3767"/>
                <a:gd name="connsiteY13" fmla="*/ 86 h 3135"/>
                <a:gd name="connsiteX14" fmla="*/ 2507 w 3767"/>
                <a:gd name="connsiteY14" fmla="*/ 30 h 3135"/>
                <a:gd name="connsiteX15" fmla="*/ 1099 w 3767"/>
                <a:gd name="connsiteY15" fmla="*/ 256 h 3135"/>
                <a:gd name="connsiteX0" fmla="*/ 1099 w 3767"/>
                <a:gd name="connsiteY0" fmla="*/ 281 h 3160"/>
                <a:gd name="connsiteX1" fmla="*/ 283 w 3767"/>
                <a:gd name="connsiteY1" fmla="*/ 687 h 3160"/>
                <a:gd name="connsiteX2" fmla="*/ 7 w 3767"/>
                <a:gd name="connsiteY2" fmla="*/ 1263 h 3160"/>
                <a:gd name="connsiteX3" fmla="*/ 239 w 3767"/>
                <a:gd name="connsiteY3" fmla="*/ 1655 h 3160"/>
                <a:gd name="connsiteX4" fmla="*/ 575 w 3767"/>
                <a:gd name="connsiteY4" fmla="*/ 1935 h 3160"/>
                <a:gd name="connsiteX5" fmla="*/ 831 w 3767"/>
                <a:gd name="connsiteY5" fmla="*/ 2231 h 3160"/>
                <a:gd name="connsiteX6" fmla="*/ 874 w 3767"/>
                <a:gd name="connsiteY6" fmla="*/ 2807 h 3160"/>
                <a:gd name="connsiteX7" fmla="*/ 1284 w 3767"/>
                <a:gd name="connsiteY7" fmla="*/ 3119 h 3160"/>
                <a:gd name="connsiteX8" fmla="*/ 2199 w 3767"/>
                <a:gd name="connsiteY8" fmla="*/ 3055 h 3160"/>
                <a:gd name="connsiteX9" fmla="*/ 2851 w 3767"/>
                <a:gd name="connsiteY9" fmla="*/ 2722 h 3160"/>
                <a:gd name="connsiteX10" fmla="*/ 3290 w 3767"/>
                <a:gd name="connsiteY10" fmla="*/ 2249 h 3160"/>
                <a:gd name="connsiteX11" fmla="*/ 3654 w 3767"/>
                <a:gd name="connsiteY11" fmla="*/ 1567 h 3160"/>
                <a:gd name="connsiteX12" fmla="*/ 3698 w 3767"/>
                <a:gd name="connsiteY12" fmla="*/ 623 h 3160"/>
                <a:gd name="connsiteX13" fmla="*/ 3240 w 3767"/>
                <a:gd name="connsiteY13" fmla="*/ 111 h 3160"/>
                <a:gd name="connsiteX14" fmla="*/ 2507 w 3767"/>
                <a:gd name="connsiteY14" fmla="*/ 55 h 3160"/>
                <a:gd name="connsiteX15" fmla="*/ 1099 w 3767"/>
                <a:gd name="connsiteY15" fmla="*/ 281 h 3160"/>
                <a:gd name="connsiteX0" fmla="*/ 1099 w 3767"/>
                <a:gd name="connsiteY0" fmla="*/ 243 h 3122"/>
                <a:gd name="connsiteX1" fmla="*/ 283 w 3767"/>
                <a:gd name="connsiteY1" fmla="*/ 649 h 3122"/>
                <a:gd name="connsiteX2" fmla="*/ 7 w 3767"/>
                <a:gd name="connsiteY2" fmla="*/ 1225 h 3122"/>
                <a:gd name="connsiteX3" fmla="*/ 239 w 3767"/>
                <a:gd name="connsiteY3" fmla="*/ 1617 h 3122"/>
                <a:gd name="connsiteX4" fmla="*/ 575 w 3767"/>
                <a:gd name="connsiteY4" fmla="*/ 1897 h 3122"/>
                <a:gd name="connsiteX5" fmla="*/ 831 w 3767"/>
                <a:gd name="connsiteY5" fmla="*/ 2193 h 3122"/>
                <a:gd name="connsiteX6" fmla="*/ 874 w 3767"/>
                <a:gd name="connsiteY6" fmla="*/ 2769 h 3122"/>
                <a:gd name="connsiteX7" fmla="*/ 1284 w 3767"/>
                <a:gd name="connsiteY7" fmla="*/ 3081 h 3122"/>
                <a:gd name="connsiteX8" fmla="*/ 2199 w 3767"/>
                <a:gd name="connsiteY8" fmla="*/ 3017 h 3122"/>
                <a:gd name="connsiteX9" fmla="*/ 2851 w 3767"/>
                <a:gd name="connsiteY9" fmla="*/ 2684 h 3122"/>
                <a:gd name="connsiteX10" fmla="*/ 3290 w 3767"/>
                <a:gd name="connsiteY10" fmla="*/ 2211 h 3122"/>
                <a:gd name="connsiteX11" fmla="*/ 3654 w 3767"/>
                <a:gd name="connsiteY11" fmla="*/ 1529 h 3122"/>
                <a:gd name="connsiteX12" fmla="*/ 3698 w 3767"/>
                <a:gd name="connsiteY12" fmla="*/ 585 h 3122"/>
                <a:gd name="connsiteX13" fmla="*/ 3240 w 3767"/>
                <a:gd name="connsiteY13" fmla="*/ 73 h 3122"/>
                <a:gd name="connsiteX14" fmla="*/ 2507 w 3767"/>
                <a:gd name="connsiteY14" fmla="*/ 17 h 3122"/>
                <a:gd name="connsiteX15" fmla="*/ 1099 w 3767"/>
                <a:gd name="connsiteY15" fmla="*/ 243 h 3122"/>
                <a:gd name="connsiteX0" fmla="*/ 1099 w 3767"/>
                <a:gd name="connsiteY0" fmla="*/ 243 h 3122"/>
                <a:gd name="connsiteX1" fmla="*/ 283 w 3767"/>
                <a:gd name="connsiteY1" fmla="*/ 649 h 3122"/>
                <a:gd name="connsiteX2" fmla="*/ 7 w 3767"/>
                <a:gd name="connsiteY2" fmla="*/ 1225 h 3122"/>
                <a:gd name="connsiteX3" fmla="*/ 239 w 3767"/>
                <a:gd name="connsiteY3" fmla="*/ 1617 h 3122"/>
                <a:gd name="connsiteX4" fmla="*/ 575 w 3767"/>
                <a:gd name="connsiteY4" fmla="*/ 1897 h 3122"/>
                <a:gd name="connsiteX5" fmla="*/ 831 w 3767"/>
                <a:gd name="connsiteY5" fmla="*/ 2193 h 3122"/>
                <a:gd name="connsiteX6" fmla="*/ 874 w 3767"/>
                <a:gd name="connsiteY6" fmla="*/ 2769 h 3122"/>
                <a:gd name="connsiteX7" fmla="*/ 1284 w 3767"/>
                <a:gd name="connsiteY7" fmla="*/ 3081 h 3122"/>
                <a:gd name="connsiteX8" fmla="*/ 2199 w 3767"/>
                <a:gd name="connsiteY8" fmla="*/ 3017 h 3122"/>
                <a:gd name="connsiteX9" fmla="*/ 2851 w 3767"/>
                <a:gd name="connsiteY9" fmla="*/ 2684 h 3122"/>
                <a:gd name="connsiteX10" fmla="*/ 3290 w 3767"/>
                <a:gd name="connsiteY10" fmla="*/ 2211 h 3122"/>
                <a:gd name="connsiteX11" fmla="*/ 3654 w 3767"/>
                <a:gd name="connsiteY11" fmla="*/ 1529 h 3122"/>
                <a:gd name="connsiteX12" fmla="*/ 3698 w 3767"/>
                <a:gd name="connsiteY12" fmla="*/ 585 h 3122"/>
                <a:gd name="connsiteX13" fmla="*/ 3240 w 3767"/>
                <a:gd name="connsiteY13" fmla="*/ 73 h 3122"/>
                <a:gd name="connsiteX14" fmla="*/ 2507 w 3767"/>
                <a:gd name="connsiteY14" fmla="*/ 17 h 3122"/>
                <a:gd name="connsiteX15" fmla="*/ 1099 w 3767"/>
                <a:gd name="connsiteY15" fmla="*/ 243 h 3122"/>
                <a:gd name="connsiteX0" fmla="*/ 1099 w 3767"/>
                <a:gd name="connsiteY0" fmla="*/ 326 h 3205"/>
                <a:gd name="connsiteX1" fmla="*/ 283 w 3767"/>
                <a:gd name="connsiteY1" fmla="*/ 732 h 3205"/>
                <a:gd name="connsiteX2" fmla="*/ 7 w 3767"/>
                <a:gd name="connsiteY2" fmla="*/ 1308 h 3205"/>
                <a:gd name="connsiteX3" fmla="*/ 239 w 3767"/>
                <a:gd name="connsiteY3" fmla="*/ 1700 h 3205"/>
                <a:gd name="connsiteX4" fmla="*/ 575 w 3767"/>
                <a:gd name="connsiteY4" fmla="*/ 1980 h 3205"/>
                <a:gd name="connsiteX5" fmla="*/ 831 w 3767"/>
                <a:gd name="connsiteY5" fmla="*/ 2276 h 3205"/>
                <a:gd name="connsiteX6" fmla="*/ 874 w 3767"/>
                <a:gd name="connsiteY6" fmla="*/ 2852 h 3205"/>
                <a:gd name="connsiteX7" fmla="*/ 1284 w 3767"/>
                <a:gd name="connsiteY7" fmla="*/ 3164 h 3205"/>
                <a:gd name="connsiteX8" fmla="*/ 2199 w 3767"/>
                <a:gd name="connsiteY8" fmla="*/ 3100 h 3205"/>
                <a:gd name="connsiteX9" fmla="*/ 2851 w 3767"/>
                <a:gd name="connsiteY9" fmla="*/ 2767 h 3205"/>
                <a:gd name="connsiteX10" fmla="*/ 3290 w 3767"/>
                <a:gd name="connsiteY10" fmla="*/ 2294 h 3205"/>
                <a:gd name="connsiteX11" fmla="*/ 3654 w 3767"/>
                <a:gd name="connsiteY11" fmla="*/ 1612 h 3205"/>
                <a:gd name="connsiteX12" fmla="*/ 3698 w 3767"/>
                <a:gd name="connsiteY12" fmla="*/ 668 h 3205"/>
                <a:gd name="connsiteX13" fmla="*/ 3240 w 3767"/>
                <a:gd name="connsiteY13" fmla="*/ 73 h 3205"/>
                <a:gd name="connsiteX14" fmla="*/ 2507 w 3767"/>
                <a:gd name="connsiteY14" fmla="*/ 100 h 3205"/>
                <a:gd name="connsiteX15" fmla="*/ 1099 w 3767"/>
                <a:gd name="connsiteY15" fmla="*/ 326 h 3205"/>
                <a:gd name="connsiteX0" fmla="*/ 1099 w 3787"/>
                <a:gd name="connsiteY0" fmla="*/ 326 h 3205"/>
                <a:gd name="connsiteX1" fmla="*/ 283 w 3787"/>
                <a:gd name="connsiteY1" fmla="*/ 732 h 3205"/>
                <a:gd name="connsiteX2" fmla="*/ 7 w 3787"/>
                <a:gd name="connsiteY2" fmla="*/ 1308 h 3205"/>
                <a:gd name="connsiteX3" fmla="*/ 239 w 3787"/>
                <a:gd name="connsiteY3" fmla="*/ 1700 h 3205"/>
                <a:gd name="connsiteX4" fmla="*/ 575 w 3787"/>
                <a:gd name="connsiteY4" fmla="*/ 1980 h 3205"/>
                <a:gd name="connsiteX5" fmla="*/ 831 w 3787"/>
                <a:gd name="connsiteY5" fmla="*/ 2276 h 3205"/>
                <a:gd name="connsiteX6" fmla="*/ 874 w 3787"/>
                <a:gd name="connsiteY6" fmla="*/ 2852 h 3205"/>
                <a:gd name="connsiteX7" fmla="*/ 1284 w 3787"/>
                <a:gd name="connsiteY7" fmla="*/ 3164 h 3205"/>
                <a:gd name="connsiteX8" fmla="*/ 2199 w 3787"/>
                <a:gd name="connsiteY8" fmla="*/ 3100 h 3205"/>
                <a:gd name="connsiteX9" fmla="*/ 2851 w 3787"/>
                <a:gd name="connsiteY9" fmla="*/ 2767 h 3205"/>
                <a:gd name="connsiteX10" fmla="*/ 3290 w 3787"/>
                <a:gd name="connsiteY10" fmla="*/ 2294 h 3205"/>
                <a:gd name="connsiteX11" fmla="*/ 3654 w 3787"/>
                <a:gd name="connsiteY11" fmla="*/ 1612 h 3205"/>
                <a:gd name="connsiteX12" fmla="*/ 3698 w 3787"/>
                <a:gd name="connsiteY12" fmla="*/ 668 h 3205"/>
                <a:gd name="connsiteX13" fmla="*/ 3118 w 3787"/>
                <a:gd name="connsiteY13" fmla="*/ 73 h 3205"/>
                <a:gd name="connsiteX14" fmla="*/ 2507 w 3787"/>
                <a:gd name="connsiteY14" fmla="*/ 100 h 3205"/>
                <a:gd name="connsiteX15" fmla="*/ 1099 w 3787"/>
                <a:gd name="connsiteY15" fmla="*/ 326 h 3205"/>
                <a:gd name="connsiteX0" fmla="*/ 1099 w 3787"/>
                <a:gd name="connsiteY0" fmla="*/ 262 h 3141"/>
                <a:gd name="connsiteX1" fmla="*/ 283 w 3787"/>
                <a:gd name="connsiteY1" fmla="*/ 668 h 3141"/>
                <a:gd name="connsiteX2" fmla="*/ 7 w 3787"/>
                <a:gd name="connsiteY2" fmla="*/ 1244 h 3141"/>
                <a:gd name="connsiteX3" fmla="*/ 239 w 3787"/>
                <a:gd name="connsiteY3" fmla="*/ 1636 h 3141"/>
                <a:gd name="connsiteX4" fmla="*/ 575 w 3787"/>
                <a:gd name="connsiteY4" fmla="*/ 1916 h 3141"/>
                <a:gd name="connsiteX5" fmla="*/ 831 w 3787"/>
                <a:gd name="connsiteY5" fmla="*/ 2212 h 3141"/>
                <a:gd name="connsiteX6" fmla="*/ 874 w 3787"/>
                <a:gd name="connsiteY6" fmla="*/ 2788 h 3141"/>
                <a:gd name="connsiteX7" fmla="*/ 1284 w 3787"/>
                <a:gd name="connsiteY7" fmla="*/ 3100 h 3141"/>
                <a:gd name="connsiteX8" fmla="*/ 2199 w 3787"/>
                <a:gd name="connsiteY8" fmla="*/ 3036 h 3141"/>
                <a:gd name="connsiteX9" fmla="*/ 2851 w 3787"/>
                <a:gd name="connsiteY9" fmla="*/ 2703 h 3141"/>
                <a:gd name="connsiteX10" fmla="*/ 3290 w 3787"/>
                <a:gd name="connsiteY10" fmla="*/ 2230 h 3141"/>
                <a:gd name="connsiteX11" fmla="*/ 3654 w 3787"/>
                <a:gd name="connsiteY11" fmla="*/ 1548 h 3141"/>
                <a:gd name="connsiteX12" fmla="*/ 3698 w 3787"/>
                <a:gd name="connsiteY12" fmla="*/ 604 h 3141"/>
                <a:gd name="connsiteX13" fmla="*/ 3118 w 3787"/>
                <a:gd name="connsiteY13" fmla="*/ 9 h 3141"/>
                <a:gd name="connsiteX14" fmla="*/ 2507 w 3787"/>
                <a:gd name="connsiteY14" fmla="*/ 36 h 3141"/>
                <a:gd name="connsiteX15" fmla="*/ 1099 w 3787"/>
                <a:gd name="connsiteY15" fmla="*/ 262 h 3141"/>
                <a:gd name="connsiteX0" fmla="*/ 1099 w 3787"/>
                <a:gd name="connsiteY0" fmla="*/ 262 h 3141"/>
                <a:gd name="connsiteX1" fmla="*/ 283 w 3787"/>
                <a:gd name="connsiteY1" fmla="*/ 668 h 3141"/>
                <a:gd name="connsiteX2" fmla="*/ 7 w 3787"/>
                <a:gd name="connsiteY2" fmla="*/ 1244 h 3141"/>
                <a:gd name="connsiteX3" fmla="*/ 239 w 3787"/>
                <a:gd name="connsiteY3" fmla="*/ 1636 h 3141"/>
                <a:gd name="connsiteX4" fmla="*/ 575 w 3787"/>
                <a:gd name="connsiteY4" fmla="*/ 1916 h 3141"/>
                <a:gd name="connsiteX5" fmla="*/ 831 w 3787"/>
                <a:gd name="connsiteY5" fmla="*/ 2212 h 3141"/>
                <a:gd name="connsiteX6" fmla="*/ 874 w 3787"/>
                <a:gd name="connsiteY6" fmla="*/ 2788 h 3141"/>
                <a:gd name="connsiteX7" fmla="*/ 1284 w 3787"/>
                <a:gd name="connsiteY7" fmla="*/ 3100 h 3141"/>
                <a:gd name="connsiteX8" fmla="*/ 2199 w 3787"/>
                <a:gd name="connsiteY8" fmla="*/ 3036 h 3141"/>
                <a:gd name="connsiteX9" fmla="*/ 2851 w 3787"/>
                <a:gd name="connsiteY9" fmla="*/ 2703 h 3141"/>
                <a:gd name="connsiteX10" fmla="*/ 3290 w 3787"/>
                <a:gd name="connsiteY10" fmla="*/ 2230 h 3141"/>
                <a:gd name="connsiteX11" fmla="*/ 3654 w 3787"/>
                <a:gd name="connsiteY11" fmla="*/ 1548 h 3141"/>
                <a:gd name="connsiteX12" fmla="*/ 3698 w 3787"/>
                <a:gd name="connsiteY12" fmla="*/ 604 h 3141"/>
                <a:gd name="connsiteX13" fmla="*/ 3118 w 3787"/>
                <a:gd name="connsiteY13" fmla="*/ 9 h 3141"/>
                <a:gd name="connsiteX14" fmla="*/ 2507 w 3787"/>
                <a:gd name="connsiteY14" fmla="*/ 36 h 3141"/>
                <a:gd name="connsiteX15" fmla="*/ 1099 w 3787"/>
                <a:gd name="connsiteY15" fmla="*/ 262 h 3141"/>
                <a:gd name="connsiteX0" fmla="*/ 1099 w 3722"/>
                <a:gd name="connsiteY0" fmla="*/ 262 h 3141"/>
                <a:gd name="connsiteX1" fmla="*/ 283 w 3722"/>
                <a:gd name="connsiteY1" fmla="*/ 668 h 3141"/>
                <a:gd name="connsiteX2" fmla="*/ 7 w 3722"/>
                <a:gd name="connsiteY2" fmla="*/ 1244 h 3141"/>
                <a:gd name="connsiteX3" fmla="*/ 239 w 3722"/>
                <a:gd name="connsiteY3" fmla="*/ 1636 h 3141"/>
                <a:gd name="connsiteX4" fmla="*/ 575 w 3722"/>
                <a:gd name="connsiteY4" fmla="*/ 1916 h 3141"/>
                <a:gd name="connsiteX5" fmla="*/ 831 w 3722"/>
                <a:gd name="connsiteY5" fmla="*/ 2212 h 3141"/>
                <a:gd name="connsiteX6" fmla="*/ 874 w 3722"/>
                <a:gd name="connsiteY6" fmla="*/ 2788 h 3141"/>
                <a:gd name="connsiteX7" fmla="*/ 1284 w 3722"/>
                <a:gd name="connsiteY7" fmla="*/ 3100 h 3141"/>
                <a:gd name="connsiteX8" fmla="*/ 2199 w 3722"/>
                <a:gd name="connsiteY8" fmla="*/ 3036 h 3141"/>
                <a:gd name="connsiteX9" fmla="*/ 2851 w 3722"/>
                <a:gd name="connsiteY9" fmla="*/ 2703 h 3141"/>
                <a:gd name="connsiteX10" fmla="*/ 3290 w 3722"/>
                <a:gd name="connsiteY10" fmla="*/ 2230 h 3141"/>
                <a:gd name="connsiteX11" fmla="*/ 3654 w 3722"/>
                <a:gd name="connsiteY11" fmla="*/ 1548 h 3141"/>
                <a:gd name="connsiteX12" fmla="*/ 3698 w 3722"/>
                <a:gd name="connsiteY12" fmla="*/ 604 h 3141"/>
                <a:gd name="connsiteX13" fmla="*/ 3118 w 3722"/>
                <a:gd name="connsiteY13" fmla="*/ 9 h 3141"/>
                <a:gd name="connsiteX14" fmla="*/ 2507 w 3722"/>
                <a:gd name="connsiteY14" fmla="*/ 36 h 3141"/>
                <a:gd name="connsiteX15" fmla="*/ 1099 w 3722"/>
                <a:gd name="connsiteY15" fmla="*/ 262 h 3141"/>
                <a:gd name="connsiteX0" fmla="*/ 1099 w 3709"/>
                <a:gd name="connsiteY0" fmla="*/ 262 h 3141"/>
                <a:gd name="connsiteX1" fmla="*/ 283 w 3709"/>
                <a:gd name="connsiteY1" fmla="*/ 668 h 3141"/>
                <a:gd name="connsiteX2" fmla="*/ 7 w 3709"/>
                <a:gd name="connsiteY2" fmla="*/ 1244 h 3141"/>
                <a:gd name="connsiteX3" fmla="*/ 239 w 3709"/>
                <a:gd name="connsiteY3" fmla="*/ 1636 h 3141"/>
                <a:gd name="connsiteX4" fmla="*/ 575 w 3709"/>
                <a:gd name="connsiteY4" fmla="*/ 1916 h 3141"/>
                <a:gd name="connsiteX5" fmla="*/ 831 w 3709"/>
                <a:gd name="connsiteY5" fmla="*/ 2212 h 3141"/>
                <a:gd name="connsiteX6" fmla="*/ 874 w 3709"/>
                <a:gd name="connsiteY6" fmla="*/ 2788 h 3141"/>
                <a:gd name="connsiteX7" fmla="*/ 1284 w 3709"/>
                <a:gd name="connsiteY7" fmla="*/ 3100 h 3141"/>
                <a:gd name="connsiteX8" fmla="*/ 2199 w 3709"/>
                <a:gd name="connsiteY8" fmla="*/ 3036 h 3141"/>
                <a:gd name="connsiteX9" fmla="*/ 2851 w 3709"/>
                <a:gd name="connsiteY9" fmla="*/ 2703 h 3141"/>
                <a:gd name="connsiteX10" fmla="*/ 3290 w 3709"/>
                <a:gd name="connsiteY10" fmla="*/ 2230 h 3141"/>
                <a:gd name="connsiteX11" fmla="*/ 3654 w 3709"/>
                <a:gd name="connsiteY11" fmla="*/ 1548 h 3141"/>
                <a:gd name="connsiteX12" fmla="*/ 3619 w 3709"/>
                <a:gd name="connsiteY12" fmla="*/ 604 h 3141"/>
                <a:gd name="connsiteX13" fmla="*/ 3118 w 3709"/>
                <a:gd name="connsiteY13" fmla="*/ 9 h 3141"/>
                <a:gd name="connsiteX14" fmla="*/ 2507 w 3709"/>
                <a:gd name="connsiteY14" fmla="*/ 36 h 3141"/>
                <a:gd name="connsiteX15" fmla="*/ 1099 w 3709"/>
                <a:gd name="connsiteY15" fmla="*/ 262 h 3141"/>
                <a:gd name="connsiteX0" fmla="*/ 1099 w 3709"/>
                <a:gd name="connsiteY0" fmla="*/ 262 h 3141"/>
                <a:gd name="connsiteX1" fmla="*/ 283 w 3709"/>
                <a:gd name="connsiteY1" fmla="*/ 668 h 3141"/>
                <a:gd name="connsiteX2" fmla="*/ 7 w 3709"/>
                <a:gd name="connsiteY2" fmla="*/ 1244 h 3141"/>
                <a:gd name="connsiteX3" fmla="*/ 239 w 3709"/>
                <a:gd name="connsiteY3" fmla="*/ 1636 h 3141"/>
                <a:gd name="connsiteX4" fmla="*/ 575 w 3709"/>
                <a:gd name="connsiteY4" fmla="*/ 1916 h 3141"/>
                <a:gd name="connsiteX5" fmla="*/ 831 w 3709"/>
                <a:gd name="connsiteY5" fmla="*/ 2212 h 3141"/>
                <a:gd name="connsiteX6" fmla="*/ 874 w 3709"/>
                <a:gd name="connsiteY6" fmla="*/ 2788 h 3141"/>
                <a:gd name="connsiteX7" fmla="*/ 1284 w 3709"/>
                <a:gd name="connsiteY7" fmla="*/ 3100 h 3141"/>
                <a:gd name="connsiteX8" fmla="*/ 2199 w 3709"/>
                <a:gd name="connsiteY8" fmla="*/ 3036 h 3141"/>
                <a:gd name="connsiteX9" fmla="*/ 2851 w 3709"/>
                <a:gd name="connsiteY9" fmla="*/ 2703 h 3141"/>
                <a:gd name="connsiteX10" fmla="*/ 3290 w 3709"/>
                <a:gd name="connsiteY10" fmla="*/ 2230 h 3141"/>
                <a:gd name="connsiteX11" fmla="*/ 3654 w 3709"/>
                <a:gd name="connsiteY11" fmla="*/ 1548 h 3141"/>
                <a:gd name="connsiteX12" fmla="*/ 3619 w 3709"/>
                <a:gd name="connsiteY12" fmla="*/ 604 h 3141"/>
                <a:gd name="connsiteX13" fmla="*/ 3118 w 3709"/>
                <a:gd name="connsiteY13" fmla="*/ 9 h 3141"/>
                <a:gd name="connsiteX14" fmla="*/ 2507 w 3709"/>
                <a:gd name="connsiteY14" fmla="*/ 36 h 3141"/>
                <a:gd name="connsiteX15" fmla="*/ 1099 w 3709"/>
                <a:gd name="connsiteY15" fmla="*/ 262 h 3141"/>
                <a:gd name="connsiteX0" fmla="*/ 1099 w 3709"/>
                <a:gd name="connsiteY0" fmla="*/ 262 h 3141"/>
                <a:gd name="connsiteX1" fmla="*/ 283 w 3709"/>
                <a:gd name="connsiteY1" fmla="*/ 668 h 3141"/>
                <a:gd name="connsiteX2" fmla="*/ 7 w 3709"/>
                <a:gd name="connsiteY2" fmla="*/ 1244 h 3141"/>
                <a:gd name="connsiteX3" fmla="*/ 239 w 3709"/>
                <a:gd name="connsiteY3" fmla="*/ 1636 h 3141"/>
                <a:gd name="connsiteX4" fmla="*/ 575 w 3709"/>
                <a:gd name="connsiteY4" fmla="*/ 1916 h 3141"/>
                <a:gd name="connsiteX5" fmla="*/ 831 w 3709"/>
                <a:gd name="connsiteY5" fmla="*/ 2212 h 3141"/>
                <a:gd name="connsiteX6" fmla="*/ 874 w 3709"/>
                <a:gd name="connsiteY6" fmla="*/ 2788 h 3141"/>
                <a:gd name="connsiteX7" fmla="*/ 1284 w 3709"/>
                <a:gd name="connsiteY7" fmla="*/ 3100 h 3141"/>
                <a:gd name="connsiteX8" fmla="*/ 2199 w 3709"/>
                <a:gd name="connsiteY8" fmla="*/ 3036 h 3141"/>
                <a:gd name="connsiteX9" fmla="*/ 2851 w 3709"/>
                <a:gd name="connsiteY9" fmla="*/ 2703 h 3141"/>
                <a:gd name="connsiteX10" fmla="*/ 3290 w 3709"/>
                <a:gd name="connsiteY10" fmla="*/ 2230 h 3141"/>
                <a:gd name="connsiteX11" fmla="*/ 3654 w 3709"/>
                <a:gd name="connsiteY11" fmla="*/ 1548 h 3141"/>
                <a:gd name="connsiteX12" fmla="*/ 3619 w 3709"/>
                <a:gd name="connsiteY12" fmla="*/ 604 h 3141"/>
                <a:gd name="connsiteX13" fmla="*/ 3118 w 3709"/>
                <a:gd name="connsiteY13" fmla="*/ 9 h 3141"/>
                <a:gd name="connsiteX14" fmla="*/ 2507 w 3709"/>
                <a:gd name="connsiteY14" fmla="*/ 36 h 3141"/>
                <a:gd name="connsiteX15" fmla="*/ 1099 w 3709"/>
                <a:gd name="connsiteY15" fmla="*/ 262 h 3141"/>
                <a:gd name="connsiteX0" fmla="*/ 1099 w 3709"/>
                <a:gd name="connsiteY0" fmla="*/ 262 h 3141"/>
                <a:gd name="connsiteX1" fmla="*/ 283 w 3709"/>
                <a:gd name="connsiteY1" fmla="*/ 668 h 3141"/>
                <a:gd name="connsiteX2" fmla="*/ 7 w 3709"/>
                <a:gd name="connsiteY2" fmla="*/ 1244 h 3141"/>
                <a:gd name="connsiteX3" fmla="*/ 239 w 3709"/>
                <a:gd name="connsiteY3" fmla="*/ 1636 h 3141"/>
                <a:gd name="connsiteX4" fmla="*/ 575 w 3709"/>
                <a:gd name="connsiteY4" fmla="*/ 1916 h 3141"/>
                <a:gd name="connsiteX5" fmla="*/ 831 w 3709"/>
                <a:gd name="connsiteY5" fmla="*/ 2212 h 3141"/>
                <a:gd name="connsiteX6" fmla="*/ 874 w 3709"/>
                <a:gd name="connsiteY6" fmla="*/ 2788 h 3141"/>
                <a:gd name="connsiteX7" fmla="*/ 1284 w 3709"/>
                <a:gd name="connsiteY7" fmla="*/ 3100 h 3141"/>
                <a:gd name="connsiteX8" fmla="*/ 2199 w 3709"/>
                <a:gd name="connsiteY8" fmla="*/ 3036 h 3141"/>
                <a:gd name="connsiteX9" fmla="*/ 2851 w 3709"/>
                <a:gd name="connsiteY9" fmla="*/ 2703 h 3141"/>
                <a:gd name="connsiteX10" fmla="*/ 3290 w 3709"/>
                <a:gd name="connsiteY10" fmla="*/ 2230 h 3141"/>
                <a:gd name="connsiteX11" fmla="*/ 3654 w 3709"/>
                <a:gd name="connsiteY11" fmla="*/ 1548 h 3141"/>
                <a:gd name="connsiteX12" fmla="*/ 3619 w 3709"/>
                <a:gd name="connsiteY12" fmla="*/ 604 h 3141"/>
                <a:gd name="connsiteX13" fmla="*/ 3118 w 3709"/>
                <a:gd name="connsiteY13" fmla="*/ 9 h 3141"/>
                <a:gd name="connsiteX14" fmla="*/ 2507 w 3709"/>
                <a:gd name="connsiteY14" fmla="*/ 36 h 3141"/>
                <a:gd name="connsiteX15" fmla="*/ 1099 w 3709"/>
                <a:gd name="connsiteY15" fmla="*/ 262 h 3141"/>
                <a:gd name="connsiteX0" fmla="*/ 1099 w 3709"/>
                <a:gd name="connsiteY0" fmla="*/ 287 h 3166"/>
                <a:gd name="connsiteX1" fmla="*/ 283 w 3709"/>
                <a:gd name="connsiteY1" fmla="*/ 693 h 3166"/>
                <a:gd name="connsiteX2" fmla="*/ 7 w 3709"/>
                <a:gd name="connsiteY2" fmla="*/ 1269 h 3166"/>
                <a:gd name="connsiteX3" fmla="*/ 239 w 3709"/>
                <a:gd name="connsiteY3" fmla="*/ 1661 h 3166"/>
                <a:gd name="connsiteX4" fmla="*/ 575 w 3709"/>
                <a:gd name="connsiteY4" fmla="*/ 1941 h 3166"/>
                <a:gd name="connsiteX5" fmla="*/ 831 w 3709"/>
                <a:gd name="connsiteY5" fmla="*/ 2237 h 3166"/>
                <a:gd name="connsiteX6" fmla="*/ 874 w 3709"/>
                <a:gd name="connsiteY6" fmla="*/ 2813 h 3166"/>
                <a:gd name="connsiteX7" fmla="*/ 1284 w 3709"/>
                <a:gd name="connsiteY7" fmla="*/ 3125 h 3166"/>
                <a:gd name="connsiteX8" fmla="*/ 2199 w 3709"/>
                <a:gd name="connsiteY8" fmla="*/ 3061 h 3166"/>
                <a:gd name="connsiteX9" fmla="*/ 2851 w 3709"/>
                <a:gd name="connsiteY9" fmla="*/ 2728 h 3166"/>
                <a:gd name="connsiteX10" fmla="*/ 3290 w 3709"/>
                <a:gd name="connsiteY10" fmla="*/ 2255 h 3166"/>
                <a:gd name="connsiteX11" fmla="*/ 3654 w 3709"/>
                <a:gd name="connsiteY11" fmla="*/ 1573 h 3166"/>
                <a:gd name="connsiteX12" fmla="*/ 3619 w 3709"/>
                <a:gd name="connsiteY12" fmla="*/ 629 h 3166"/>
                <a:gd name="connsiteX13" fmla="*/ 3118 w 3709"/>
                <a:gd name="connsiteY13" fmla="*/ 34 h 3166"/>
                <a:gd name="connsiteX14" fmla="*/ 2507 w 3709"/>
                <a:gd name="connsiteY14" fmla="*/ 61 h 3166"/>
                <a:gd name="connsiteX15" fmla="*/ 1099 w 3709"/>
                <a:gd name="connsiteY15" fmla="*/ 287 h 3166"/>
                <a:gd name="connsiteX0" fmla="*/ 1099 w 3709"/>
                <a:gd name="connsiteY0" fmla="*/ 293 h 3172"/>
                <a:gd name="connsiteX1" fmla="*/ 283 w 3709"/>
                <a:gd name="connsiteY1" fmla="*/ 699 h 3172"/>
                <a:gd name="connsiteX2" fmla="*/ 7 w 3709"/>
                <a:gd name="connsiteY2" fmla="*/ 1275 h 3172"/>
                <a:gd name="connsiteX3" fmla="*/ 239 w 3709"/>
                <a:gd name="connsiteY3" fmla="*/ 1667 h 3172"/>
                <a:gd name="connsiteX4" fmla="*/ 575 w 3709"/>
                <a:gd name="connsiteY4" fmla="*/ 1947 h 3172"/>
                <a:gd name="connsiteX5" fmla="*/ 831 w 3709"/>
                <a:gd name="connsiteY5" fmla="*/ 2243 h 3172"/>
                <a:gd name="connsiteX6" fmla="*/ 874 w 3709"/>
                <a:gd name="connsiteY6" fmla="*/ 2819 h 3172"/>
                <a:gd name="connsiteX7" fmla="*/ 1284 w 3709"/>
                <a:gd name="connsiteY7" fmla="*/ 3131 h 3172"/>
                <a:gd name="connsiteX8" fmla="*/ 2199 w 3709"/>
                <a:gd name="connsiteY8" fmla="*/ 3067 h 3172"/>
                <a:gd name="connsiteX9" fmla="*/ 2851 w 3709"/>
                <a:gd name="connsiteY9" fmla="*/ 2734 h 3172"/>
                <a:gd name="connsiteX10" fmla="*/ 3290 w 3709"/>
                <a:gd name="connsiteY10" fmla="*/ 2261 h 3172"/>
                <a:gd name="connsiteX11" fmla="*/ 3654 w 3709"/>
                <a:gd name="connsiteY11" fmla="*/ 1579 h 3172"/>
                <a:gd name="connsiteX12" fmla="*/ 3619 w 3709"/>
                <a:gd name="connsiteY12" fmla="*/ 635 h 3172"/>
                <a:gd name="connsiteX13" fmla="*/ 3118 w 3709"/>
                <a:gd name="connsiteY13" fmla="*/ 40 h 3172"/>
                <a:gd name="connsiteX14" fmla="*/ 2507 w 3709"/>
                <a:gd name="connsiteY14" fmla="*/ 67 h 3172"/>
                <a:gd name="connsiteX15" fmla="*/ 1099 w 3709"/>
                <a:gd name="connsiteY15" fmla="*/ 293 h 3172"/>
                <a:gd name="connsiteX0" fmla="*/ 1099 w 3709"/>
                <a:gd name="connsiteY0" fmla="*/ 293 h 3172"/>
                <a:gd name="connsiteX1" fmla="*/ 283 w 3709"/>
                <a:gd name="connsiteY1" fmla="*/ 699 h 3172"/>
                <a:gd name="connsiteX2" fmla="*/ 7 w 3709"/>
                <a:gd name="connsiteY2" fmla="*/ 1275 h 3172"/>
                <a:gd name="connsiteX3" fmla="*/ 239 w 3709"/>
                <a:gd name="connsiteY3" fmla="*/ 1667 h 3172"/>
                <a:gd name="connsiteX4" fmla="*/ 575 w 3709"/>
                <a:gd name="connsiteY4" fmla="*/ 1947 h 3172"/>
                <a:gd name="connsiteX5" fmla="*/ 831 w 3709"/>
                <a:gd name="connsiteY5" fmla="*/ 2243 h 3172"/>
                <a:gd name="connsiteX6" fmla="*/ 874 w 3709"/>
                <a:gd name="connsiteY6" fmla="*/ 2819 h 3172"/>
                <a:gd name="connsiteX7" fmla="*/ 1284 w 3709"/>
                <a:gd name="connsiteY7" fmla="*/ 3131 h 3172"/>
                <a:gd name="connsiteX8" fmla="*/ 2199 w 3709"/>
                <a:gd name="connsiteY8" fmla="*/ 3067 h 3172"/>
                <a:gd name="connsiteX9" fmla="*/ 2851 w 3709"/>
                <a:gd name="connsiteY9" fmla="*/ 2734 h 3172"/>
                <a:gd name="connsiteX10" fmla="*/ 3290 w 3709"/>
                <a:gd name="connsiteY10" fmla="*/ 2261 h 3172"/>
                <a:gd name="connsiteX11" fmla="*/ 3654 w 3709"/>
                <a:gd name="connsiteY11" fmla="*/ 1579 h 3172"/>
                <a:gd name="connsiteX12" fmla="*/ 3619 w 3709"/>
                <a:gd name="connsiteY12" fmla="*/ 635 h 3172"/>
                <a:gd name="connsiteX13" fmla="*/ 3118 w 3709"/>
                <a:gd name="connsiteY13" fmla="*/ 40 h 3172"/>
                <a:gd name="connsiteX14" fmla="*/ 2507 w 3709"/>
                <a:gd name="connsiteY14" fmla="*/ 67 h 3172"/>
                <a:gd name="connsiteX15" fmla="*/ 1099 w 3709"/>
                <a:gd name="connsiteY15" fmla="*/ 293 h 3172"/>
                <a:gd name="connsiteX0" fmla="*/ 1099 w 3709"/>
                <a:gd name="connsiteY0" fmla="*/ 287 h 3166"/>
                <a:gd name="connsiteX1" fmla="*/ 283 w 3709"/>
                <a:gd name="connsiteY1" fmla="*/ 693 h 3166"/>
                <a:gd name="connsiteX2" fmla="*/ 7 w 3709"/>
                <a:gd name="connsiteY2" fmla="*/ 1269 h 3166"/>
                <a:gd name="connsiteX3" fmla="*/ 239 w 3709"/>
                <a:gd name="connsiteY3" fmla="*/ 1661 h 3166"/>
                <a:gd name="connsiteX4" fmla="*/ 575 w 3709"/>
                <a:gd name="connsiteY4" fmla="*/ 1941 h 3166"/>
                <a:gd name="connsiteX5" fmla="*/ 831 w 3709"/>
                <a:gd name="connsiteY5" fmla="*/ 2237 h 3166"/>
                <a:gd name="connsiteX6" fmla="*/ 874 w 3709"/>
                <a:gd name="connsiteY6" fmla="*/ 2813 h 3166"/>
                <a:gd name="connsiteX7" fmla="*/ 1284 w 3709"/>
                <a:gd name="connsiteY7" fmla="*/ 3125 h 3166"/>
                <a:gd name="connsiteX8" fmla="*/ 2199 w 3709"/>
                <a:gd name="connsiteY8" fmla="*/ 3061 h 3166"/>
                <a:gd name="connsiteX9" fmla="*/ 2851 w 3709"/>
                <a:gd name="connsiteY9" fmla="*/ 2728 h 3166"/>
                <a:gd name="connsiteX10" fmla="*/ 3290 w 3709"/>
                <a:gd name="connsiteY10" fmla="*/ 2255 h 3166"/>
                <a:gd name="connsiteX11" fmla="*/ 3654 w 3709"/>
                <a:gd name="connsiteY11" fmla="*/ 1573 h 3166"/>
                <a:gd name="connsiteX12" fmla="*/ 3619 w 3709"/>
                <a:gd name="connsiteY12" fmla="*/ 629 h 3166"/>
                <a:gd name="connsiteX13" fmla="*/ 3118 w 3709"/>
                <a:gd name="connsiteY13" fmla="*/ 34 h 3166"/>
                <a:gd name="connsiteX14" fmla="*/ 2507 w 3709"/>
                <a:gd name="connsiteY14" fmla="*/ 61 h 3166"/>
                <a:gd name="connsiteX15" fmla="*/ 1099 w 3709"/>
                <a:gd name="connsiteY15" fmla="*/ 287 h 3166"/>
                <a:gd name="connsiteX0" fmla="*/ 1099 w 3709"/>
                <a:gd name="connsiteY0" fmla="*/ 287 h 3166"/>
                <a:gd name="connsiteX1" fmla="*/ 283 w 3709"/>
                <a:gd name="connsiteY1" fmla="*/ 693 h 3166"/>
                <a:gd name="connsiteX2" fmla="*/ 7 w 3709"/>
                <a:gd name="connsiteY2" fmla="*/ 1269 h 3166"/>
                <a:gd name="connsiteX3" fmla="*/ 239 w 3709"/>
                <a:gd name="connsiteY3" fmla="*/ 1661 h 3166"/>
                <a:gd name="connsiteX4" fmla="*/ 575 w 3709"/>
                <a:gd name="connsiteY4" fmla="*/ 1941 h 3166"/>
                <a:gd name="connsiteX5" fmla="*/ 831 w 3709"/>
                <a:gd name="connsiteY5" fmla="*/ 2237 h 3166"/>
                <a:gd name="connsiteX6" fmla="*/ 874 w 3709"/>
                <a:gd name="connsiteY6" fmla="*/ 2813 h 3166"/>
                <a:gd name="connsiteX7" fmla="*/ 1284 w 3709"/>
                <a:gd name="connsiteY7" fmla="*/ 3125 h 3166"/>
                <a:gd name="connsiteX8" fmla="*/ 2199 w 3709"/>
                <a:gd name="connsiteY8" fmla="*/ 3061 h 3166"/>
                <a:gd name="connsiteX9" fmla="*/ 2851 w 3709"/>
                <a:gd name="connsiteY9" fmla="*/ 2728 h 3166"/>
                <a:gd name="connsiteX10" fmla="*/ 3290 w 3709"/>
                <a:gd name="connsiteY10" fmla="*/ 2255 h 3166"/>
                <a:gd name="connsiteX11" fmla="*/ 3654 w 3709"/>
                <a:gd name="connsiteY11" fmla="*/ 1573 h 3166"/>
                <a:gd name="connsiteX12" fmla="*/ 3619 w 3709"/>
                <a:gd name="connsiteY12" fmla="*/ 629 h 3166"/>
                <a:gd name="connsiteX13" fmla="*/ 3118 w 3709"/>
                <a:gd name="connsiteY13" fmla="*/ 34 h 3166"/>
                <a:gd name="connsiteX14" fmla="*/ 2507 w 3709"/>
                <a:gd name="connsiteY14" fmla="*/ 61 h 3166"/>
                <a:gd name="connsiteX15" fmla="*/ 1099 w 3709"/>
                <a:gd name="connsiteY15" fmla="*/ 287 h 3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709" h="3166">
                  <a:moveTo>
                    <a:pt x="1099" y="287"/>
                  </a:moveTo>
                  <a:cubicBezTo>
                    <a:pt x="662" y="446"/>
                    <a:pt x="465" y="529"/>
                    <a:pt x="283" y="693"/>
                  </a:cubicBezTo>
                  <a:cubicBezTo>
                    <a:pt x="101" y="857"/>
                    <a:pt x="14" y="1108"/>
                    <a:pt x="7" y="1269"/>
                  </a:cubicBezTo>
                  <a:cubicBezTo>
                    <a:pt x="0" y="1430"/>
                    <a:pt x="121" y="1560"/>
                    <a:pt x="239" y="1661"/>
                  </a:cubicBezTo>
                  <a:cubicBezTo>
                    <a:pt x="394" y="1807"/>
                    <a:pt x="476" y="1845"/>
                    <a:pt x="575" y="1941"/>
                  </a:cubicBezTo>
                  <a:cubicBezTo>
                    <a:pt x="674" y="2037"/>
                    <a:pt x="781" y="2092"/>
                    <a:pt x="831" y="2237"/>
                  </a:cubicBezTo>
                  <a:cubicBezTo>
                    <a:pt x="881" y="2382"/>
                    <a:pt x="799" y="2665"/>
                    <a:pt x="874" y="2813"/>
                  </a:cubicBezTo>
                  <a:cubicBezTo>
                    <a:pt x="949" y="2961"/>
                    <a:pt x="1063" y="3084"/>
                    <a:pt x="1284" y="3125"/>
                  </a:cubicBezTo>
                  <a:cubicBezTo>
                    <a:pt x="1505" y="3166"/>
                    <a:pt x="1938" y="3127"/>
                    <a:pt x="2199" y="3061"/>
                  </a:cubicBezTo>
                  <a:cubicBezTo>
                    <a:pt x="2460" y="2995"/>
                    <a:pt x="2669" y="2862"/>
                    <a:pt x="2851" y="2728"/>
                  </a:cubicBezTo>
                  <a:cubicBezTo>
                    <a:pt x="3033" y="2594"/>
                    <a:pt x="3156" y="2447"/>
                    <a:pt x="3290" y="2255"/>
                  </a:cubicBezTo>
                  <a:cubicBezTo>
                    <a:pt x="3424" y="2063"/>
                    <a:pt x="3599" y="1844"/>
                    <a:pt x="3654" y="1573"/>
                  </a:cubicBezTo>
                  <a:cubicBezTo>
                    <a:pt x="3709" y="1302"/>
                    <a:pt x="3690" y="891"/>
                    <a:pt x="3619" y="629"/>
                  </a:cubicBezTo>
                  <a:cubicBezTo>
                    <a:pt x="3530" y="373"/>
                    <a:pt x="3411" y="84"/>
                    <a:pt x="3118" y="34"/>
                  </a:cubicBezTo>
                  <a:cubicBezTo>
                    <a:pt x="2902" y="0"/>
                    <a:pt x="2709" y="26"/>
                    <a:pt x="2507" y="61"/>
                  </a:cubicBezTo>
                  <a:cubicBezTo>
                    <a:pt x="2060" y="124"/>
                    <a:pt x="1603" y="170"/>
                    <a:pt x="1099" y="287"/>
                  </a:cubicBezTo>
                  <a:close/>
                </a:path>
              </a:pathLst>
            </a:custGeom>
            <a:grpFill/>
            <a:ln w="9525">
              <a:solidFill>
                <a:srgbClr val="CC0000"/>
              </a:solidFill>
              <a:prstDash val="solid"/>
              <a:round/>
              <a:headEnd/>
              <a:tailEnd/>
            </a:ln>
          </p:spPr>
          <p:txBody>
            <a:bodyPr wrap="none" anchor="ctr"/>
            <a:lstStyle/>
            <a:p>
              <a:pPr>
                <a:defRPr/>
              </a:pPr>
              <a:endParaRPr lang="en-US">
                <a:latin typeface="Calibri" pitchFamily="34" charset="0"/>
              </a:endParaRPr>
            </a:p>
          </p:txBody>
        </p:sp>
        <p:sp>
          <p:nvSpPr>
            <p:cNvPr id="5173" name="TextBox 52"/>
            <p:cNvSpPr txBox="1">
              <a:spLocks noChangeArrowheads="1"/>
            </p:cNvSpPr>
            <p:nvPr/>
          </p:nvSpPr>
          <p:spPr bwMode="auto">
            <a:xfrm>
              <a:off x="4175964" y="2300181"/>
              <a:ext cx="466739" cy="646374"/>
            </a:xfrm>
            <a:prstGeom prst="rect">
              <a:avLst/>
            </a:prstGeom>
            <a:grpFill/>
            <a:ln w="9525">
              <a:noFill/>
              <a:miter lim="800000"/>
              <a:headEnd/>
              <a:tailEnd/>
            </a:ln>
          </p:spPr>
          <p:txBody>
            <a:bodyPr wrap="none">
              <a:spAutoFit/>
            </a:bodyPr>
            <a:lstStyle/>
            <a:p>
              <a:r>
                <a:rPr lang="en-US" sz="3600" b="1" dirty="0">
                  <a:latin typeface="Trebuchet MS" pitchFamily="34" charset="0"/>
                </a:rPr>
                <a:t>T</a:t>
              </a:r>
            </a:p>
          </p:txBody>
        </p:sp>
      </p:grpSp>
      <p:sp>
        <p:nvSpPr>
          <p:cNvPr id="5126" name="Text Box 50"/>
          <p:cNvSpPr txBox="1">
            <a:spLocks noChangeArrowheads="1"/>
          </p:cNvSpPr>
          <p:nvPr/>
        </p:nvSpPr>
        <p:spPr bwMode="auto">
          <a:xfrm>
            <a:off x="720000" y="117475"/>
            <a:ext cx="8280000" cy="450000"/>
          </a:xfrm>
          <a:prstGeom prst="rect">
            <a:avLst/>
          </a:prstGeom>
          <a:gradFill rotWithShape="1">
            <a:gsLst>
              <a:gs pos="0">
                <a:srgbClr val="00009C"/>
              </a:gs>
              <a:gs pos="100000">
                <a:schemeClr val="bg1"/>
              </a:gs>
            </a:gsLst>
            <a:lin ang="0" scaled="1"/>
          </a:gradFill>
          <a:ln w="9525">
            <a:noFill/>
            <a:miter lim="800000"/>
            <a:headEnd/>
            <a:tailEnd/>
          </a:ln>
        </p:spPr>
        <p:txBody>
          <a:bodyPr lIns="0" rIns="0" anchor="ctr"/>
          <a:lstStyle/>
          <a:p>
            <a:r>
              <a:rPr lang="en-US" sz="2000" b="1" dirty="0">
                <a:solidFill>
                  <a:srgbClr val="FFFF00"/>
                </a:solidFill>
                <a:latin typeface="Trebuchet MS" pitchFamily="34" charset="0"/>
              </a:rPr>
              <a:t>  </a:t>
            </a:r>
            <a:r>
              <a:rPr lang="tr-TR" sz="2000" b="1" dirty="0">
                <a:solidFill>
                  <a:srgbClr val="FFFF00"/>
                </a:solidFill>
                <a:latin typeface="Trebuchet MS" pitchFamily="34" charset="0"/>
              </a:rPr>
              <a:t> </a:t>
            </a:r>
            <a:r>
              <a:rPr lang="en-US" sz="2000" b="1" dirty="0" smtClean="0">
                <a:solidFill>
                  <a:srgbClr val="FFFF00"/>
                </a:solidFill>
                <a:latin typeface="Trebuchet MS" pitchFamily="34" charset="0"/>
              </a:rPr>
              <a:t>What is </a:t>
            </a:r>
            <a:r>
              <a:rPr lang="en-US" sz="2000" b="1" dirty="0" err="1" smtClean="0">
                <a:solidFill>
                  <a:srgbClr val="FFFF00"/>
                </a:solidFill>
                <a:latin typeface="Trebuchet MS" pitchFamily="34" charset="0"/>
              </a:rPr>
              <a:t>FMIS</a:t>
            </a:r>
            <a:r>
              <a:rPr lang="en-US" sz="2000" b="1" dirty="0" smtClean="0">
                <a:solidFill>
                  <a:srgbClr val="FFFF00"/>
                </a:solidFill>
                <a:latin typeface="Trebuchet MS" pitchFamily="34" charset="0"/>
              </a:rPr>
              <a:t>?</a:t>
            </a:r>
            <a:endParaRPr lang="en-US" sz="2000" b="1" dirty="0">
              <a:solidFill>
                <a:srgbClr val="FFFF00"/>
              </a:solidFill>
              <a:latin typeface="Trebuchet MS" pitchFamily="34" charset="0"/>
            </a:endParaRPr>
          </a:p>
        </p:txBody>
      </p:sp>
      <p:sp>
        <p:nvSpPr>
          <p:cNvPr id="5131" name="Text Box 58"/>
          <p:cNvSpPr txBox="1">
            <a:spLocks noChangeArrowheads="1"/>
          </p:cNvSpPr>
          <p:nvPr/>
        </p:nvSpPr>
        <p:spPr bwMode="auto">
          <a:xfrm>
            <a:off x="6769100" y="5353625"/>
            <a:ext cx="1371600" cy="457200"/>
          </a:xfrm>
          <a:prstGeom prst="rect">
            <a:avLst/>
          </a:prstGeom>
          <a:solidFill>
            <a:schemeClr val="bg1"/>
          </a:solidFill>
          <a:ln w="9525">
            <a:solidFill>
              <a:srgbClr val="000099"/>
            </a:solidFill>
            <a:miter lim="800000"/>
            <a:headEnd/>
            <a:tailEnd/>
          </a:ln>
        </p:spPr>
        <p:txBody>
          <a:bodyPr lIns="0" tIns="0" rIns="0" bIns="0"/>
          <a:lstStyle/>
          <a:p>
            <a:pPr algn="ctr"/>
            <a:r>
              <a:rPr lang="en-US" sz="1400" b="1">
                <a:solidFill>
                  <a:srgbClr val="0000FF"/>
                </a:solidFill>
              </a:rPr>
              <a:t>Asset / Inventory Mgmt</a:t>
            </a:r>
          </a:p>
        </p:txBody>
      </p:sp>
      <p:sp>
        <p:nvSpPr>
          <p:cNvPr id="5132" name="Text Box 57"/>
          <p:cNvSpPr txBox="1">
            <a:spLocks noChangeArrowheads="1"/>
          </p:cNvSpPr>
          <p:nvPr/>
        </p:nvSpPr>
        <p:spPr bwMode="auto">
          <a:xfrm>
            <a:off x="7321550" y="3880425"/>
            <a:ext cx="1371600" cy="457200"/>
          </a:xfrm>
          <a:prstGeom prst="rect">
            <a:avLst/>
          </a:prstGeom>
          <a:solidFill>
            <a:schemeClr val="bg1"/>
          </a:solidFill>
          <a:ln w="9525">
            <a:solidFill>
              <a:srgbClr val="000099"/>
            </a:solidFill>
            <a:miter lim="800000"/>
            <a:headEnd/>
            <a:tailEnd/>
          </a:ln>
        </p:spPr>
        <p:txBody>
          <a:bodyPr lIns="0" tIns="0" rIns="0" bIns="0"/>
          <a:lstStyle/>
          <a:p>
            <a:pPr algn="ctr"/>
            <a:r>
              <a:rPr lang="en-US" sz="1400" b="1">
                <a:solidFill>
                  <a:srgbClr val="0000FF"/>
                </a:solidFill>
              </a:rPr>
              <a:t>Procurement/</a:t>
            </a:r>
          </a:p>
          <a:p>
            <a:pPr algn="ctr"/>
            <a:r>
              <a:rPr lang="en-US" sz="1400" b="1">
                <a:solidFill>
                  <a:srgbClr val="0000FF"/>
                </a:solidFill>
              </a:rPr>
              <a:t>Purchasing</a:t>
            </a:r>
          </a:p>
        </p:txBody>
      </p:sp>
      <p:sp>
        <p:nvSpPr>
          <p:cNvPr id="5133" name="Arc 38"/>
          <p:cNvSpPr>
            <a:spLocks/>
          </p:cNvSpPr>
          <p:nvPr/>
        </p:nvSpPr>
        <p:spPr bwMode="auto">
          <a:xfrm>
            <a:off x="4276725" y="2372300"/>
            <a:ext cx="2500313" cy="1179513"/>
          </a:xfrm>
          <a:custGeom>
            <a:avLst/>
            <a:gdLst>
              <a:gd name="T0" fmla="*/ 2147483647 w 21477"/>
              <a:gd name="T1" fmla="*/ 0 h 10136"/>
              <a:gd name="T2" fmla="*/ 2147483647 w 21477"/>
              <a:gd name="T3" fmla="*/ 2147483647 h 10136"/>
              <a:gd name="T4" fmla="*/ 0 w 21477"/>
              <a:gd name="T5" fmla="*/ 2147483647 h 10136"/>
              <a:gd name="T6" fmla="*/ 0 60000 65536"/>
              <a:gd name="T7" fmla="*/ 0 60000 65536"/>
              <a:gd name="T8" fmla="*/ 0 60000 65536"/>
              <a:gd name="T9" fmla="*/ 0 w 21477"/>
              <a:gd name="T10" fmla="*/ 0 h 10136"/>
              <a:gd name="T11" fmla="*/ 21477 w 21477"/>
              <a:gd name="T12" fmla="*/ 10136 h 10136"/>
            </a:gdLst>
            <a:ahLst/>
            <a:cxnLst>
              <a:cxn ang="T6">
                <a:pos x="T0" y="T1"/>
              </a:cxn>
              <a:cxn ang="T7">
                <a:pos x="T2" y="T3"/>
              </a:cxn>
              <a:cxn ang="T8">
                <a:pos x="T4" y="T5"/>
              </a:cxn>
            </a:cxnLst>
            <a:rect l="T9" t="T10" r="T11" b="T12"/>
            <a:pathLst>
              <a:path w="21477" h="10136" fill="none" extrusionOk="0">
                <a:moveTo>
                  <a:pt x="19074" y="-1"/>
                </a:moveTo>
                <a:cubicBezTo>
                  <a:pt x="20367" y="2434"/>
                  <a:pt x="21183" y="5093"/>
                  <a:pt x="21477" y="7834"/>
                </a:cubicBezTo>
              </a:path>
              <a:path w="21477" h="10136" stroke="0" extrusionOk="0">
                <a:moveTo>
                  <a:pt x="19074" y="-1"/>
                </a:moveTo>
                <a:cubicBezTo>
                  <a:pt x="20367" y="2434"/>
                  <a:pt x="21183" y="5093"/>
                  <a:pt x="21477" y="7834"/>
                </a:cubicBezTo>
                <a:lnTo>
                  <a:pt x="0" y="10136"/>
                </a:lnTo>
                <a:close/>
              </a:path>
            </a:pathLst>
          </a:custGeom>
          <a:noFill/>
          <a:ln w="76200">
            <a:solidFill>
              <a:srgbClr val="000099"/>
            </a:solidFill>
            <a:round/>
            <a:headEnd/>
            <a:tailEnd type="triangle" w="med" len="med"/>
          </a:ln>
        </p:spPr>
        <p:txBody>
          <a:bodyPr wrap="none" anchor="ctr"/>
          <a:lstStyle/>
          <a:p>
            <a:endParaRPr lang="en-US">
              <a:latin typeface="Calibri" pitchFamily="34" charset="0"/>
            </a:endParaRPr>
          </a:p>
        </p:txBody>
      </p:sp>
      <p:sp>
        <p:nvSpPr>
          <p:cNvPr id="5134" name="Text Box 3"/>
          <p:cNvSpPr txBox="1">
            <a:spLocks noChangeArrowheads="1"/>
          </p:cNvSpPr>
          <p:nvPr/>
        </p:nvSpPr>
        <p:spPr bwMode="auto">
          <a:xfrm>
            <a:off x="5365750" y="1872238"/>
            <a:ext cx="1371600" cy="457200"/>
          </a:xfrm>
          <a:prstGeom prst="rect">
            <a:avLst/>
          </a:prstGeom>
          <a:solidFill>
            <a:schemeClr val="bg1"/>
          </a:solidFill>
          <a:ln w="9525">
            <a:solidFill>
              <a:srgbClr val="000099"/>
            </a:solidFill>
            <a:miter lim="800000"/>
            <a:headEnd/>
            <a:tailEnd/>
          </a:ln>
        </p:spPr>
        <p:txBody>
          <a:bodyPr lIns="0" tIns="0" rIns="0" bIns="0"/>
          <a:lstStyle/>
          <a:p>
            <a:pPr algn="ctr"/>
            <a:r>
              <a:rPr lang="en-US" sz="1400" b="1">
                <a:solidFill>
                  <a:srgbClr val="0000FF"/>
                </a:solidFill>
              </a:rPr>
              <a:t>Mgmt of Budget Authorizations</a:t>
            </a:r>
          </a:p>
        </p:txBody>
      </p:sp>
      <p:sp>
        <p:nvSpPr>
          <p:cNvPr id="5135" name="Text Box 4"/>
          <p:cNvSpPr txBox="1">
            <a:spLocks noChangeArrowheads="1"/>
          </p:cNvSpPr>
          <p:nvPr/>
        </p:nvSpPr>
        <p:spPr bwMode="auto">
          <a:xfrm>
            <a:off x="6064250" y="3315275"/>
            <a:ext cx="1371600" cy="457200"/>
          </a:xfrm>
          <a:prstGeom prst="rect">
            <a:avLst/>
          </a:prstGeom>
          <a:solidFill>
            <a:schemeClr val="bg1"/>
          </a:solidFill>
          <a:ln w="9525">
            <a:solidFill>
              <a:srgbClr val="000099"/>
            </a:solidFill>
            <a:miter lim="800000"/>
            <a:headEnd/>
            <a:tailEnd/>
          </a:ln>
        </p:spPr>
        <p:txBody>
          <a:bodyPr lIns="0" tIns="0" rIns="0" bIns="0"/>
          <a:lstStyle/>
          <a:p>
            <a:pPr algn="ctr"/>
            <a:r>
              <a:rPr lang="en-US" sz="1400" b="1">
                <a:solidFill>
                  <a:srgbClr val="0000FF"/>
                </a:solidFill>
              </a:rPr>
              <a:t>Commitment of Funds</a:t>
            </a:r>
          </a:p>
        </p:txBody>
      </p:sp>
      <p:sp>
        <p:nvSpPr>
          <p:cNvPr id="5136" name="Text Box 5"/>
          <p:cNvSpPr txBox="1">
            <a:spLocks noChangeArrowheads="1"/>
          </p:cNvSpPr>
          <p:nvPr/>
        </p:nvSpPr>
        <p:spPr bwMode="auto">
          <a:xfrm>
            <a:off x="5365750" y="4804350"/>
            <a:ext cx="1371600" cy="457200"/>
          </a:xfrm>
          <a:prstGeom prst="rect">
            <a:avLst/>
          </a:prstGeom>
          <a:solidFill>
            <a:schemeClr val="bg1"/>
          </a:solidFill>
          <a:ln w="9525">
            <a:solidFill>
              <a:srgbClr val="000099"/>
            </a:solidFill>
            <a:miter lim="800000"/>
            <a:headEnd/>
            <a:tailEnd/>
          </a:ln>
        </p:spPr>
        <p:txBody>
          <a:bodyPr lIns="0" tIns="0" rIns="0" bIns="0"/>
          <a:lstStyle/>
          <a:p>
            <a:pPr algn="ctr"/>
            <a:r>
              <a:rPr lang="en-US" sz="1400" b="1">
                <a:solidFill>
                  <a:srgbClr val="0000FF"/>
                </a:solidFill>
              </a:rPr>
              <a:t>Payments and Receipts Mgmt</a:t>
            </a:r>
          </a:p>
        </p:txBody>
      </p:sp>
      <p:sp>
        <p:nvSpPr>
          <p:cNvPr id="5137" name="Text Box 6"/>
          <p:cNvSpPr txBox="1">
            <a:spLocks noChangeArrowheads="1"/>
          </p:cNvSpPr>
          <p:nvPr/>
        </p:nvSpPr>
        <p:spPr bwMode="auto">
          <a:xfrm>
            <a:off x="3589338" y="5825113"/>
            <a:ext cx="1371600" cy="457200"/>
          </a:xfrm>
          <a:prstGeom prst="rect">
            <a:avLst/>
          </a:prstGeom>
          <a:solidFill>
            <a:schemeClr val="bg1"/>
          </a:solidFill>
          <a:ln w="9525">
            <a:solidFill>
              <a:srgbClr val="000099"/>
            </a:solidFill>
            <a:miter lim="800000"/>
            <a:headEnd/>
            <a:tailEnd/>
          </a:ln>
        </p:spPr>
        <p:txBody>
          <a:bodyPr lIns="0" tIns="0" rIns="0" bIns="0"/>
          <a:lstStyle/>
          <a:p>
            <a:pPr algn="ctr"/>
            <a:r>
              <a:rPr lang="en-US" sz="1400" b="1">
                <a:solidFill>
                  <a:srgbClr val="0000FF"/>
                </a:solidFill>
              </a:rPr>
              <a:t>Cash</a:t>
            </a:r>
          </a:p>
          <a:p>
            <a:pPr algn="ctr"/>
            <a:r>
              <a:rPr lang="en-US" sz="1400" b="1">
                <a:solidFill>
                  <a:srgbClr val="0000FF"/>
                </a:solidFill>
              </a:rPr>
              <a:t>Management</a:t>
            </a:r>
          </a:p>
        </p:txBody>
      </p:sp>
      <p:sp>
        <p:nvSpPr>
          <p:cNvPr id="5138" name="Text Box 7"/>
          <p:cNvSpPr txBox="1">
            <a:spLocks noChangeArrowheads="1"/>
          </p:cNvSpPr>
          <p:nvPr/>
        </p:nvSpPr>
        <p:spPr bwMode="auto">
          <a:xfrm>
            <a:off x="1811338" y="4804350"/>
            <a:ext cx="1371600" cy="457200"/>
          </a:xfrm>
          <a:prstGeom prst="rect">
            <a:avLst/>
          </a:prstGeom>
          <a:solidFill>
            <a:schemeClr val="bg1"/>
          </a:solidFill>
          <a:ln w="9525">
            <a:solidFill>
              <a:srgbClr val="000099"/>
            </a:solidFill>
            <a:miter lim="800000"/>
            <a:headEnd/>
            <a:tailEnd/>
          </a:ln>
        </p:spPr>
        <p:txBody>
          <a:bodyPr lIns="0" tIns="0" rIns="0" bIns="0"/>
          <a:lstStyle/>
          <a:p>
            <a:pPr algn="ctr"/>
            <a:r>
              <a:rPr lang="en-US" sz="1400" b="1">
                <a:solidFill>
                  <a:srgbClr val="0000FF"/>
                </a:solidFill>
              </a:rPr>
              <a:t>Debt and Aid Management</a:t>
            </a:r>
          </a:p>
        </p:txBody>
      </p:sp>
      <p:sp>
        <p:nvSpPr>
          <p:cNvPr id="5139" name="Text Box 8"/>
          <p:cNvSpPr txBox="1">
            <a:spLocks noChangeArrowheads="1"/>
          </p:cNvSpPr>
          <p:nvPr/>
        </p:nvSpPr>
        <p:spPr bwMode="auto">
          <a:xfrm>
            <a:off x="1117600" y="3334325"/>
            <a:ext cx="1371600" cy="457200"/>
          </a:xfrm>
          <a:prstGeom prst="rect">
            <a:avLst/>
          </a:prstGeom>
          <a:solidFill>
            <a:schemeClr val="bg1"/>
          </a:solidFill>
          <a:ln w="9525">
            <a:solidFill>
              <a:srgbClr val="000099"/>
            </a:solidFill>
            <a:miter lim="800000"/>
            <a:headEnd/>
            <a:tailEnd/>
          </a:ln>
        </p:spPr>
        <p:txBody>
          <a:bodyPr lIns="0" tIns="0" rIns="0" bIns="0"/>
          <a:lstStyle/>
          <a:p>
            <a:pPr algn="ctr"/>
            <a:r>
              <a:rPr lang="en-US" sz="1400" b="1">
                <a:solidFill>
                  <a:srgbClr val="0000FF"/>
                </a:solidFill>
              </a:rPr>
              <a:t>Fiscal Reports &amp; Budget Review</a:t>
            </a:r>
          </a:p>
        </p:txBody>
      </p:sp>
      <p:sp>
        <p:nvSpPr>
          <p:cNvPr id="5140" name="Text Box 9"/>
          <p:cNvSpPr txBox="1">
            <a:spLocks noChangeArrowheads="1"/>
          </p:cNvSpPr>
          <p:nvPr/>
        </p:nvSpPr>
        <p:spPr bwMode="auto">
          <a:xfrm>
            <a:off x="1811338" y="1872238"/>
            <a:ext cx="1371600" cy="457200"/>
          </a:xfrm>
          <a:prstGeom prst="rect">
            <a:avLst/>
          </a:prstGeom>
          <a:solidFill>
            <a:schemeClr val="bg1"/>
          </a:solidFill>
          <a:ln w="9525">
            <a:solidFill>
              <a:srgbClr val="000099"/>
            </a:solidFill>
            <a:miter lim="800000"/>
            <a:headEnd/>
            <a:tailEnd/>
          </a:ln>
        </p:spPr>
        <p:txBody>
          <a:bodyPr lIns="0" tIns="0" rIns="0" bIns="0"/>
          <a:lstStyle/>
          <a:p>
            <a:pPr algn="ctr"/>
            <a:r>
              <a:rPr lang="en-US" sz="1400" b="1">
                <a:solidFill>
                  <a:srgbClr val="0000FF"/>
                </a:solidFill>
              </a:rPr>
              <a:t>Audit and Evaluation</a:t>
            </a:r>
          </a:p>
        </p:txBody>
      </p:sp>
      <p:sp>
        <p:nvSpPr>
          <p:cNvPr id="5141" name="Text Box 10"/>
          <p:cNvSpPr txBox="1">
            <a:spLocks noChangeArrowheads="1"/>
          </p:cNvSpPr>
          <p:nvPr/>
        </p:nvSpPr>
        <p:spPr bwMode="auto">
          <a:xfrm>
            <a:off x="3589338" y="835600"/>
            <a:ext cx="1371600" cy="457200"/>
          </a:xfrm>
          <a:prstGeom prst="rect">
            <a:avLst/>
          </a:prstGeom>
          <a:solidFill>
            <a:schemeClr val="bg1"/>
          </a:solidFill>
          <a:ln w="9525">
            <a:solidFill>
              <a:srgbClr val="000099"/>
            </a:solidFill>
            <a:miter lim="800000"/>
            <a:headEnd/>
            <a:tailEnd/>
          </a:ln>
        </p:spPr>
        <p:txBody>
          <a:bodyPr lIns="0" tIns="0" rIns="0" bIns="0"/>
          <a:lstStyle/>
          <a:p>
            <a:pPr algn="ctr"/>
            <a:r>
              <a:rPr lang="en-US" sz="1400" b="1" dirty="0">
                <a:solidFill>
                  <a:srgbClr val="0000FF"/>
                </a:solidFill>
              </a:rPr>
              <a:t>Budget Preparation</a:t>
            </a:r>
          </a:p>
        </p:txBody>
      </p:sp>
      <p:sp>
        <p:nvSpPr>
          <p:cNvPr id="5142" name="Arc 19"/>
          <p:cNvSpPr>
            <a:spLocks/>
          </p:cNvSpPr>
          <p:nvPr/>
        </p:nvSpPr>
        <p:spPr bwMode="auto">
          <a:xfrm>
            <a:off x="3352800" y="4937125"/>
            <a:ext cx="838200" cy="1939925"/>
          </a:xfrm>
          <a:custGeom>
            <a:avLst/>
            <a:gdLst>
              <a:gd name="T0" fmla="*/ 0 w 17332"/>
              <a:gd name="T1" fmla="*/ 0 h 21600"/>
              <a:gd name="T2" fmla="*/ 2147483647 w 17332"/>
              <a:gd name="T3" fmla="*/ 2147483647 h 21600"/>
              <a:gd name="T4" fmla="*/ 2147483647 w 17332"/>
              <a:gd name="T5" fmla="*/ 2147483647 h 21600"/>
              <a:gd name="T6" fmla="*/ 0 60000 65536"/>
              <a:gd name="T7" fmla="*/ 0 60000 65536"/>
              <a:gd name="T8" fmla="*/ 0 60000 65536"/>
              <a:gd name="T9" fmla="*/ 0 w 17332"/>
              <a:gd name="T10" fmla="*/ 0 h 21600"/>
              <a:gd name="T11" fmla="*/ 17332 w 17332"/>
              <a:gd name="T12" fmla="*/ 21600 h 21600"/>
            </a:gdLst>
            <a:ahLst/>
            <a:cxnLst>
              <a:cxn ang="T6">
                <a:pos x="T0" y="T1"/>
              </a:cxn>
              <a:cxn ang="T7">
                <a:pos x="T2" y="T3"/>
              </a:cxn>
              <a:cxn ang="T8">
                <a:pos x="T4" y="T5"/>
              </a:cxn>
            </a:cxnLst>
            <a:rect l="T9" t="T10" r="T11" b="T12"/>
            <a:pathLst>
              <a:path w="17332" h="21600" fill="none" extrusionOk="0">
                <a:moveTo>
                  <a:pt x="0" y="0"/>
                </a:moveTo>
                <a:cubicBezTo>
                  <a:pt x="43" y="0"/>
                  <a:pt x="87" y="-1"/>
                  <a:pt x="131" y="0"/>
                </a:cubicBezTo>
                <a:cubicBezTo>
                  <a:pt x="6883" y="0"/>
                  <a:pt x="13247" y="3157"/>
                  <a:pt x="17331" y="8535"/>
                </a:cubicBezTo>
              </a:path>
              <a:path w="17332" h="21600" stroke="0" extrusionOk="0">
                <a:moveTo>
                  <a:pt x="0" y="0"/>
                </a:moveTo>
                <a:cubicBezTo>
                  <a:pt x="43" y="0"/>
                  <a:pt x="87" y="-1"/>
                  <a:pt x="131" y="0"/>
                </a:cubicBezTo>
                <a:cubicBezTo>
                  <a:pt x="6883" y="0"/>
                  <a:pt x="13247" y="3157"/>
                  <a:pt x="17331" y="8535"/>
                </a:cubicBezTo>
                <a:lnTo>
                  <a:pt x="131" y="21600"/>
                </a:lnTo>
                <a:close/>
              </a:path>
            </a:pathLst>
          </a:custGeom>
          <a:noFill/>
          <a:ln w="76200">
            <a:solidFill>
              <a:srgbClr val="00CC99"/>
            </a:solidFill>
            <a:round/>
            <a:headEnd/>
            <a:tailEnd type="triangle" w="med" len="sm"/>
          </a:ln>
        </p:spPr>
        <p:txBody>
          <a:bodyPr wrap="none" anchor="ctr"/>
          <a:lstStyle/>
          <a:p>
            <a:endParaRPr lang="en-US">
              <a:latin typeface="Calibri" pitchFamily="34" charset="0"/>
            </a:endParaRPr>
          </a:p>
        </p:txBody>
      </p:sp>
      <p:sp>
        <p:nvSpPr>
          <p:cNvPr id="5143" name="Arc 20"/>
          <p:cNvSpPr>
            <a:spLocks/>
          </p:cNvSpPr>
          <p:nvPr/>
        </p:nvSpPr>
        <p:spPr bwMode="auto">
          <a:xfrm>
            <a:off x="4457700" y="3553400"/>
            <a:ext cx="1579563" cy="2495550"/>
          </a:xfrm>
          <a:custGeom>
            <a:avLst/>
            <a:gdLst>
              <a:gd name="T0" fmla="*/ 0 w 23048"/>
              <a:gd name="T1" fmla="*/ 2147483647 h 21600"/>
              <a:gd name="T2" fmla="*/ 2147483647 w 23048"/>
              <a:gd name="T3" fmla="*/ 2147483647 h 21600"/>
              <a:gd name="T4" fmla="*/ 2147483647 w 23048"/>
              <a:gd name="T5" fmla="*/ 2147483647 h 21600"/>
              <a:gd name="T6" fmla="*/ 0 60000 65536"/>
              <a:gd name="T7" fmla="*/ 0 60000 65536"/>
              <a:gd name="T8" fmla="*/ 0 60000 65536"/>
              <a:gd name="T9" fmla="*/ 0 w 23048"/>
              <a:gd name="T10" fmla="*/ 0 h 21600"/>
              <a:gd name="T11" fmla="*/ 23048 w 23048"/>
              <a:gd name="T12" fmla="*/ 21600 h 21600"/>
            </a:gdLst>
            <a:ahLst/>
            <a:cxnLst>
              <a:cxn ang="T6">
                <a:pos x="T0" y="T1"/>
              </a:cxn>
              <a:cxn ang="T7">
                <a:pos x="T2" y="T3"/>
              </a:cxn>
              <a:cxn ang="T8">
                <a:pos x="T4" y="T5"/>
              </a:cxn>
            </a:cxnLst>
            <a:rect l="T9" t="T10" r="T11" b="T12"/>
            <a:pathLst>
              <a:path w="23048" h="21600" fill="none" extrusionOk="0">
                <a:moveTo>
                  <a:pt x="0" y="19099"/>
                </a:moveTo>
                <a:cubicBezTo>
                  <a:pt x="1269" y="8210"/>
                  <a:pt x="10493" y="-1"/>
                  <a:pt x="21455" y="0"/>
                </a:cubicBezTo>
                <a:cubicBezTo>
                  <a:pt x="21986" y="0"/>
                  <a:pt x="22517" y="19"/>
                  <a:pt x="23048" y="58"/>
                </a:cubicBezTo>
              </a:path>
              <a:path w="23048" h="21600" stroke="0" extrusionOk="0">
                <a:moveTo>
                  <a:pt x="0" y="19099"/>
                </a:moveTo>
                <a:cubicBezTo>
                  <a:pt x="1269" y="8210"/>
                  <a:pt x="10493" y="-1"/>
                  <a:pt x="21455" y="0"/>
                </a:cubicBezTo>
                <a:cubicBezTo>
                  <a:pt x="21986" y="0"/>
                  <a:pt x="22517" y="19"/>
                  <a:pt x="23048" y="58"/>
                </a:cubicBezTo>
                <a:lnTo>
                  <a:pt x="21455" y="21600"/>
                </a:lnTo>
                <a:close/>
              </a:path>
            </a:pathLst>
          </a:custGeom>
          <a:noFill/>
          <a:ln w="76200">
            <a:solidFill>
              <a:srgbClr val="00CC99"/>
            </a:solidFill>
            <a:round/>
            <a:headEnd/>
            <a:tailEnd type="triangle" w="med" len="sm"/>
          </a:ln>
        </p:spPr>
        <p:txBody>
          <a:bodyPr wrap="none" anchor="ctr"/>
          <a:lstStyle/>
          <a:p>
            <a:endParaRPr lang="en-US">
              <a:latin typeface="Calibri" pitchFamily="34" charset="0"/>
            </a:endParaRPr>
          </a:p>
        </p:txBody>
      </p:sp>
      <p:sp>
        <p:nvSpPr>
          <p:cNvPr id="5144" name="Arc 21"/>
          <p:cNvSpPr>
            <a:spLocks/>
          </p:cNvSpPr>
          <p:nvPr/>
        </p:nvSpPr>
        <p:spPr bwMode="auto">
          <a:xfrm>
            <a:off x="2063750" y="2113538"/>
            <a:ext cx="3263900" cy="1430337"/>
          </a:xfrm>
          <a:custGeom>
            <a:avLst/>
            <a:gdLst>
              <a:gd name="T0" fmla="*/ 0 w 21425"/>
              <a:gd name="T1" fmla="*/ 2147483647 h 21600"/>
              <a:gd name="T2" fmla="*/ 2147483647 w 21425"/>
              <a:gd name="T3" fmla="*/ 2147483647 h 21600"/>
              <a:gd name="T4" fmla="*/ 2147483647 w 21425"/>
              <a:gd name="T5" fmla="*/ 2147483647 h 21600"/>
              <a:gd name="T6" fmla="*/ 0 60000 65536"/>
              <a:gd name="T7" fmla="*/ 0 60000 65536"/>
              <a:gd name="T8" fmla="*/ 0 60000 65536"/>
              <a:gd name="T9" fmla="*/ 0 w 21425"/>
              <a:gd name="T10" fmla="*/ 0 h 21600"/>
              <a:gd name="T11" fmla="*/ 21425 w 21425"/>
              <a:gd name="T12" fmla="*/ 21600 h 21600"/>
            </a:gdLst>
            <a:ahLst/>
            <a:cxnLst>
              <a:cxn ang="T6">
                <a:pos x="T0" y="T1"/>
              </a:cxn>
              <a:cxn ang="T7">
                <a:pos x="T2" y="T3"/>
              </a:cxn>
              <a:cxn ang="T8">
                <a:pos x="T4" y="T5"/>
              </a:cxn>
            </a:cxnLst>
            <a:rect l="T9" t="T10" r="T11" b="T12"/>
            <a:pathLst>
              <a:path w="21425" h="21600" fill="none" extrusionOk="0">
                <a:moveTo>
                  <a:pt x="-1" y="17689"/>
                </a:moveTo>
                <a:cubicBezTo>
                  <a:pt x="1886" y="7440"/>
                  <a:pt x="10821" y="-1"/>
                  <a:pt x="21243" y="0"/>
                </a:cubicBezTo>
                <a:cubicBezTo>
                  <a:pt x="21303" y="0"/>
                  <a:pt x="21364" y="0"/>
                  <a:pt x="21425" y="0"/>
                </a:cubicBezTo>
              </a:path>
              <a:path w="21425" h="21600" stroke="0" extrusionOk="0">
                <a:moveTo>
                  <a:pt x="-1" y="17689"/>
                </a:moveTo>
                <a:cubicBezTo>
                  <a:pt x="1886" y="7440"/>
                  <a:pt x="10821" y="-1"/>
                  <a:pt x="21243" y="0"/>
                </a:cubicBezTo>
                <a:cubicBezTo>
                  <a:pt x="21303" y="0"/>
                  <a:pt x="21364" y="0"/>
                  <a:pt x="21425" y="0"/>
                </a:cubicBezTo>
                <a:lnTo>
                  <a:pt x="21243" y="21600"/>
                </a:lnTo>
                <a:close/>
              </a:path>
            </a:pathLst>
          </a:custGeom>
          <a:noFill/>
          <a:ln w="76200">
            <a:solidFill>
              <a:srgbClr val="00CC99"/>
            </a:solidFill>
            <a:round/>
            <a:headEnd/>
            <a:tailEnd type="triangle" w="med" len="sm"/>
          </a:ln>
        </p:spPr>
        <p:txBody>
          <a:bodyPr wrap="none" anchor="ctr"/>
          <a:lstStyle/>
          <a:p>
            <a:endParaRPr lang="en-US">
              <a:latin typeface="Calibri" pitchFamily="34" charset="0"/>
            </a:endParaRPr>
          </a:p>
        </p:txBody>
      </p:sp>
      <p:sp>
        <p:nvSpPr>
          <p:cNvPr id="5145" name="Text Box 30"/>
          <p:cNvSpPr txBox="1">
            <a:spLocks noChangeArrowheads="1"/>
          </p:cNvSpPr>
          <p:nvPr/>
        </p:nvSpPr>
        <p:spPr bwMode="auto">
          <a:xfrm>
            <a:off x="463550" y="835600"/>
            <a:ext cx="1828800" cy="457200"/>
          </a:xfrm>
          <a:prstGeom prst="rect">
            <a:avLst/>
          </a:prstGeom>
          <a:solidFill>
            <a:schemeClr val="bg1"/>
          </a:solidFill>
          <a:ln w="9525">
            <a:solidFill>
              <a:srgbClr val="000099"/>
            </a:solidFill>
            <a:miter lim="800000"/>
            <a:headEnd/>
            <a:tailEnd/>
          </a:ln>
        </p:spPr>
        <p:txBody>
          <a:bodyPr lIns="0" tIns="0" rIns="0" bIns="0"/>
          <a:lstStyle/>
          <a:p>
            <a:pPr algn="ctr"/>
            <a:r>
              <a:rPr lang="en-US" sz="1400" b="1" i="1">
                <a:solidFill>
                  <a:srgbClr val="339966"/>
                </a:solidFill>
              </a:rPr>
              <a:t>Policy Development and Review</a:t>
            </a:r>
          </a:p>
        </p:txBody>
      </p:sp>
      <p:sp>
        <p:nvSpPr>
          <p:cNvPr id="5146" name="Arc 32"/>
          <p:cNvSpPr>
            <a:spLocks/>
          </p:cNvSpPr>
          <p:nvPr/>
        </p:nvSpPr>
        <p:spPr bwMode="auto">
          <a:xfrm rot="-249457">
            <a:off x="701675" y="1253113"/>
            <a:ext cx="3052763" cy="1968500"/>
          </a:xfrm>
          <a:custGeom>
            <a:avLst/>
            <a:gdLst>
              <a:gd name="T0" fmla="*/ 2147483647 w 21600"/>
              <a:gd name="T1" fmla="*/ 2147483647 h 22092"/>
              <a:gd name="T2" fmla="*/ 2147483647 w 21600"/>
              <a:gd name="T3" fmla="*/ 0 h 22092"/>
              <a:gd name="T4" fmla="*/ 2147483647 w 21600"/>
              <a:gd name="T5" fmla="*/ 2147483647 h 22092"/>
              <a:gd name="T6" fmla="*/ 0 60000 65536"/>
              <a:gd name="T7" fmla="*/ 0 60000 65536"/>
              <a:gd name="T8" fmla="*/ 0 60000 65536"/>
              <a:gd name="T9" fmla="*/ 0 w 21600"/>
              <a:gd name="T10" fmla="*/ 0 h 22092"/>
              <a:gd name="T11" fmla="*/ 21600 w 21600"/>
              <a:gd name="T12" fmla="*/ 22092 h 22092"/>
            </a:gdLst>
            <a:ahLst/>
            <a:cxnLst>
              <a:cxn ang="T6">
                <a:pos x="T0" y="T1"/>
              </a:cxn>
              <a:cxn ang="T7">
                <a:pos x="T2" y="T3"/>
              </a:cxn>
              <a:cxn ang="T8">
                <a:pos x="T4" y="T5"/>
              </a:cxn>
            </a:cxnLst>
            <a:rect l="T9" t="T10" r="T11" b="T12"/>
            <a:pathLst>
              <a:path w="21600" h="22092" fill="none" extrusionOk="0">
                <a:moveTo>
                  <a:pt x="2335" y="22091"/>
                </a:moveTo>
                <a:cubicBezTo>
                  <a:pt x="800" y="19064"/>
                  <a:pt x="0" y="15717"/>
                  <a:pt x="0" y="12323"/>
                </a:cubicBezTo>
                <a:cubicBezTo>
                  <a:pt x="-1" y="7917"/>
                  <a:pt x="1346" y="3617"/>
                  <a:pt x="3860" y="0"/>
                </a:cubicBezTo>
              </a:path>
              <a:path w="21600" h="22092" stroke="0" extrusionOk="0">
                <a:moveTo>
                  <a:pt x="2335" y="22091"/>
                </a:moveTo>
                <a:cubicBezTo>
                  <a:pt x="800" y="19064"/>
                  <a:pt x="0" y="15717"/>
                  <a:pt x="0" y="12323"/>
                </a:cubicBezTo>
                <a:cubicBezTo>
                  <a:pt x="-1" y="7917"/>
                  <a:pt x="1346" y="3617"/>
                  <a:pt x="3860" y="0"/>
                </a:cubicBezTo>
                <a:lnTo>
                  <a:pt x="21600" y="12323"/>
                </a:lnTo>
                <a:close/>
              </a:path>
            </a:pathLst>
          </a:custGeom>
          <a:noFill/>
          <a:ln w="76200">
            <a:solidFill>
              <a:srgbClr val="CC0000"/>
            </a:solidFill>
            <a:round/>
            <a:headEnd/>
            <a:tailEnd type="triangle" w="med" len="sm"/>
          </a:ln>
        </p:spPr>
        <p:txBody>
          <a:bodyPr wrap="none" anchor="ctr"/>
          <a:lstStyle/>
          <a:p>
            <a:endParaRPr lang="en-US">
              <a:latin typeface="Calibri" pitchFamily="34" charset="0"/>
            </a:endParaRPr>
          </a:p>
        </p:txBody>
      </p:sp>
      <p:sp>
        <p:nvSpPr>
          <p:cNvPr id="5147" name="Arc 33"/>
          <p:cNvSpPr>
            <a:spLocks/>
          </p:cNvSpPr>
          <p:nvPr/>
        </p:nvSpPr>
        <p:spPr bwMode="auto">
          <a:xfrm>
            <a:off x="1484313" y="1119763"/>
            <a:ext cx="4470400" cy="723900"/>
          </a:xfrm>
          <a:custGeom>
            <a:avLst/>
            <a:gdLst>
              <a:gd name="T0" fmla="*/ 2147483647 w 21476"/>
              <a:gd name="T1" fmla="*/ 2147483647 h 8115"/>
              <a:gd name="T2" fmla="*/ 0 w 21476"/>
              <a:gd name="T3" fmla="*/ 2147483647 h 8115"/>
              <a:gd name="T4" fmla="*/ 2147483647 w 21476"/>
              <a:gd name="T5" fmla="*/ 0 h 8115"/>
              <a:gd name="T6" fmla="*/ 0 60000 65536"/>
              <a:gd name="T7" fmla="*/ 0 60000 65536"/>
              <a:gd name="T8" fmla="*/ 0 60000 65536"/>
              <a:gd name="T9" fmla="*/ 0 w 21476"/>
              <a:gd name="T10" fmla="*/ 0 h 8115"/>
              <a:gd name="T11" fmla="*/ 21476 w 21476"/>
              <a:gd name="T12" fmla="*/ 8115 h 8115"/>
            </a:gdLst>
            <a:ahLst/>
            <a:cxnLst>
              <a:cxn ang="T6">
                <a:pos x="T0" y="T1"/>
              </a:cxn>
              <a:cxn ang="T7">
                <a:pos x="T2" y="T3"/>
              </a:cxn>
              <a:cxn ang="T8">
                <a:pos x="T4" y="T5"/>
              </a:cxn>
            </a:cxnLst>
            <a:rect l="T9" t="T10" r="T11" b="T12"/>
            <a:pathLst>
              <a:path w="21476" h="8115" fill="none" extrusionOk="0">
                <a:moveTo>
                  <a:pt x="1458" y="8114"/>
                </a:moveTo>
                <a:cubicBezTo>
                  <a:pt x="705" y="6256"/>
                  <a:pt x="214" y="4303"/>
                  <a:pt x="-1" y="2310"/>
                </a:cubicBezTo>
              </a:path>
              <a:path w="21476" h="8115" stroke="0" extrusionOk="0">
                <a:moveTo>
                  <a:pt x="1458" y="8114"/>
                </a:moveTo>
                <a:cubicBezTo>
                  <a:pt x="705" y="6256"/>
                  <a:pt x="214" y="4303"/>
                  <a:pt x="-1" y="2310"/>
                </a:cubicBezTo>
                <a:lnTo>
                  <a:pt x="21476" y="0"/>
                </a:lnTo>
                <a:close/>
              </a:path>
            </a:pathLst>
          </a:custGeom>
          <a:noFill/>
          <a:ln w="76200">
            <a:solidFill>
              <a:srgbClr val="CC0000"/>
            </a:solidFill>
            <a:round/>
            <a:headEnd/>
            <a:tailEnd type="triangle" w="med" len="sm"/>
          </a:ln>
        </p:spPr>
        <p:txBody>
          <a:bodyPr wrap="none" anchor="ctr"/>
          <a:lstStyle/>
          <a:p>
            <a:endParaRPr lang="en-US">
              <a:latin typeface="Calibri" pitchFamily="34" charset="0"/>
            </a:endParaRPr>
          </a:p>
        </p:txBody>
      </p:sp>
      <p:sp>
        <p:nvSpPr>
          <p:cNvPr id="5148" name="Arc 37"/>
          <p:cNvSpPr>
            <a:spLocks/>
          </p:cNvSpPr>
          <p:nvPr/>
        </p:nvSpPr>
        <p:spPr bwMode="auto">
          <a:xfrm>
            <a:off x="4318000" y="1149925"/>
            <a:ext cx="1809750" cy="2414588"/>
          </a:xfrm>
          <a:custGeom>
            <a:avLst/>
            <a:gdLst>
              <a:gd name="T0" fmla="*/ 2147483647 w 15545"/>
              <a:gd name="T1" fmla="*/ 0 h 20740"/>
              <a:gd name="T2" fmla="*/ 2147483647 w 15545"/>
              <a:gd name="T3" fmla="*/ 2147483647 h 20740"/>
              <a:gd name="T4" fmla="*/ 0 w 15545"/>
              <a:gd name="T5" fmla="*/ 2147483647 h 20740"/>
              <a:gd name="T6" fmla="*/ 0 60000 65536"/>
              <a:gd name="T7" fmla="*/ 0 60000 65536"/>
              <a:gd name="T8" fmla="*/ 0 60000 65536"/>
              <a:gd name="T9" fmla="*/ 0 w 15545"/>
              <a:gd name="T10" fmla="*/ 0 h 20740"/>
              <a:gd name="T11" fmla="*/ 15545 w 15545"/>
              <a:gd name="T12" fmla="*/ 20740 h 20740"/>
            </a:gdLst>
            <a:ahLst/>
            <a:cxnLst>
              <a:cxn ang="T6">
                <a:pos x="T0" y="T1"/>
              </a:cxn>
              <a:cxn ang="T7">
                <a:pos x="T2" y="T3"/>
              </a:cxn>
              <a:cxn ang="T8">
                <a:pos x="T4" y="T5"/>
              </a:cxn>
            </a:cxnLst>
            <a:rect l="T9" t="T10" r="T11" b="T12"/>
            <a:pathLst>
              <a:path w="15545" h="20740" fill="none" extrusionOk="0">
                <a:moveTo>
                  <a:pt x="6034" y="0"/>
                </a:moveTo>
                <a:cubicBezTo>
                  <a:pt x="9651" y="1052"/>
                  <a:pt x="12929" y="3032"/>
                  <a:pt x="15545" y="5742"/>
                </a:cubicBezTo>
              </a:path>
              <a:path w="15545" h="20740" stroke="0" extrusionOk="0">
                <a:moveTo>
                  <a:pt x="6034" y="0"/>
                </a:moveTo>
                <a:cubicBezTo>
                  <a:pt x="9651" y="1052"/>
                  <a:pt x="12929" y="3032"/>
                  <a:pt x="15545" y="5742"/>
                </a:cubicBezTo>
                <a:lnTo>
                  <a:pt x="0" y="20740"/>
                </a:lnTo>
                <a:close/>
              </a:path>
            </a:pathLst>
          </a:custGeom>
          <a:noFill/>
          <a:ln w="76200">
            <a:solidFill>
              <a:srgbClr val="000099"/>
            </a:solidFill>
            <a:round/>
            <a:headEnd/>
            <a:tailEnd type="triangle" w="med" len="med"/>
          </a:ln>
        </p:spPr>
        <p:txBody>
          <a:bodyPr wrap="none" anchor="ctr"/>
          <a:lstStyle/>
          <a:p>
            <a:endParaRPr lang="en-US">
              <a:latin typeface="Calibri" pitchFamily="34" charset="0"/>
            </a:endParaRPr>
          </a:p>
        </p:txBody>
      </p:sp>
      <p:sp>
        <p:nvSpPr>
          <p:cNvPr id="5149" name="Arc 39"/>
          <p:cNvSpPr>
            <a:spLocks/>
          </p:cNvSpPr>
          <p:nvPr/>
        </p:nvSpPr>
        <p:spPr bwMode="auto">
          <a:xfrm flipH="1">
            <a:off x="2420938" y="1130875"/>
            <a:ext cx="1827212" cy="2406650"/>
          </a:xfrm>
          <a:custGeom>
            <a:avLst/>
            <a:gdLst>
              <a:gd name="T0" fmla="*/ 2147483647 w 15699"/>
              <a:gd name="T1" fmla="*/ 0 h 20668"/>
              <a:gd name="T2" fmla="*/ 2147483647 w 15699"/>
              <a:gd name="T3" fmla="*/ 2147483647 h 20668"/>
              <a:gd name="T4" fmla="*/ 0 w 15699"/>
              <a:gd name="T5" fmla="*/ 2147483647 h 20668"/>
              <a:gd name="T6" fmla="*/ 0 60000 65536"/>
              <a:gd name="T7" fmla="*/ 0 60000 65536"/>
              <a:gd name="T8" fmla="*/ 0 60000 65536"/>
              <a:gd name="T9" fmla="*/ 0 w 15699"/>
              <a:gd name="T10" fmla="*/ 0 h 20668"/>
              <a:gd name="T11" fmla="*/ 15699 w 15699"/>
              <a:gd name="T12" fmla="*/ 20668 h 20668"/>
            </a:gdLst>
            <a:ahLst/>
            <a:cxnLst>
              <a:cxn ang="T6">
                <a:pos x="T0" y="T1"/>
              </a:cxn>
              <a:cxn ang="T7">
                <a:pos x="T2" y="T3"/>
              </a:cxn>
              <a:cxn ang="T8">
                <a:pos x="T4" y="T5"/>
              </a:cxn>
            </a:cxnLst>
            <a:rect l="T9" t="T10" r="T11" b="T12"/>
            <a:pathLst>
              <a:path w="15699" h="20668" fill="none" extrusionOk="0">
                <a:moveTo>
                  <a:pt x="6276" y="-1"/>
                </a:moveTo>
                <a:cubicBezTo>
                  <a:pt x="9870" y="1091"/>
                  <a:pt x="13118" y="3101"/>
                  <a:pt x="15698" y="5832"/>
                </a:cubicBezTo>
              </a:path>
              <a:path w="15699" h="20668" stroke="0" extrusionOk="0">
                <a:moveTo>
                  <a:pt x="6276" y="-1"/>
                </a:moveTo>
                <a:cubicBezTo>
                  <a:pt x="9870" y="1091"/>
                  <a:pt x="13118" y="3101"/>
                  <a:pt x="15698" y="5832"/>
                </a:cubicBezTo>
                <a:lnTo>
                  <a:pt x="0" y="20668"/>
                </a:lnTo>
                <a:close/>
              </a:path>
            </a:pathLst>
          </a:custGeom>
          <a:noFill/>
          <a:ln w="76200">
            <a:solidFill>
              <a:srgbClr val="000099"/>
            </a:solidFill>
            <a:round/>
            <a:headEnd type="triangle" w="med" len="med"/>
            <a:tailEnd/>
          </a:ln>
        </p:spPr>
        <p:txBody>
          <a:bodyPr wrap="none" anchor="ctr"/>
          <a:lstStyle/>
          <a:p>
            <a:endParaRPr lang="en-US">
              <a:latin typeface="Calibri" pitchFamily="34" charset="0"/>
            </a:endParaRPr>
          </a:p>
        </p:txBody>
      </p:sp>
      <p:sp>
        <p:nvSpPr>
          <p:cNvPr id="5150" name="Arc 40"/>
          <p:cNvSpPr>
            <a:spLocks/>
          </p:cNvSpPr>
          <p:nvPr/>
        </p:nvSpPr>
        <p:spPr bwMode="auto">
          <a:xfrm flipH="1">
            <a:off x="1778000" y="2343725"/>
            <a:ext cx="2498725" cy="1220788"/>
          </a:xfrm>
          <a:custGeom>
            <a:avLst/>
            <a:gdLst>
              <a:gd name="T0" fmla="*/ 2147483647 w 21467"/>
              <a:gd name="T1" fmla="*/ 0 h 10481"/>
              <a:gd name="T2" fmla="*/ 2147483647 w 21467"/>
              <a:gd name="T3" fmla="*/ 2147483647 h 10481"/>
              <a:gd name="T4" fmla="*/ 0 w 21467"/>
              <a:gd name="T5" fmla="*/ 2147483647 h 10481"/>
              <a:gd name="T6" fmla="*/ 0 60000 65536"/>
              <a:gd name="T7" fmla="*/ 0 60000 65536"/>
              <a:gd name="T8" fmla="*/ 0 60000 65536"/>
              <a:gd name="T9" fmla="*/ 0 w 21467"/>
              <a:gd name="T10" fmla="*/ 0 h 10481"/>
              <a:gd name="T11" fmla="*/ 21467 w 21467"/>
              <a:gd name="T12" fmla="*/ 10481 h 10481"/>
            </a:gdLst>
            <a:ahLst/>
            <a:cxnLst>
              <a:cxn ang="T6">
                <a:pos x="T0" y="T1"/>
              </a:cxn>
              <a:cxn ang="T7">
                <a:pos x="T2" y="T3"/>
              </a:cxn>
              <a:cxn ang="T8">
                <a:pos x="T4" y="T5"/>
              </a:cxn>
            </a:cxnLst>
            <a:rect l="T9" t="T10" r="T11" b="T12"/>
            <a:pathLst>
              <a:path w="21467" h="10481" fill="none" extrusionOk="0">
                <a:moveTo>
                  <a:pt x="18886" y="0"/>
                </a:moveTo>
                <a:cubicBezTo>
                  <a:pt x="20272" y="2497"/>
                  <a:pt x="21149" y="5245"/>
                  <a:pt x="21466" y="8085"/>
                </a:cubicBezTo>
              </a:path>
              <a:path w="21467" h="10481" stroke="0" extrusionOk="0">
                <a:moveTo>
                  <a:pt x="18886" y="0"/>
                </a:moveTo>
                <a:cubicBezTo>
                  <a:pt x="20272" y="2497"/>
                  <a:pt x="21149" y="5245"/>
                  <a:pt x="21466" y="8085"/>
                </a:cubicBezTo>
                <a:lnTo>
                  <a:pt x="0" y="10481"/>
                </a:lnTo>
                <a:close/>
              </a:path>
            </a:pathLst>
          </a:custGeom>
          <a:noFill/>
          <a:ln w="76200">
            <a:solidFill>
              <a:srgbClr val="000099"/>
            </a:solidFill>
            <a:round/>
            <a:headEnd type="triangle" w="med" len="med"/>
            <a:tailEnd/>
          </a:ln>
        </p:spPr>
        <p:txBody>
          <a:bodyPr wrap="none" anchor="ctr"/>
          <a:lstStyle/>
          <a:p>
            <a:endParaRPr lang="en-US">
              <a:latin typeface="Calibri" pitchFamily="34" charset="0"/>
            </a:endParaRPr>
          </a:p>
        </p:txBody>
      </p:sp>
      <p:sp>
        <p:nvSpPr>
          <p:cNvPr id="5151" name="Arc 42"/>
          <p:cNvSpPr>
            <a:spLocks/>
          </p:cNvSpPr>
          <p:nvPr/>
        </p:nvSpPr>
        <p:spPr bwMode="auto">
          <a:xfrm flipH="1" flipV="1">
            <a:off x="2420938" y="3581975"/>
            <a:ext cx="1841500" cy="2406650"/>
          </a:xfrm>
          <a:custGeom>
            <a:avLst/>
            <a:gdLst>
              <a:gd name="T0" fmla="*/ 2147483647 w 15814"/>
              <a:gd name="T1" fmla="*/ 0 h 20668"/>
              <a:gd name="T2" fmla="*/ 2147483647 w 15814"/>
              <a:gd name="T3" fmla="*/ 2147483647 h 20668"/>
              <a:gd name="T4" fmla="*/ 0 w 15814"/>
              <a:gd name="T5" fmla="*/ 2147483647 h 20668"/>
              <a:gd name="T6" fmla="*/ 0 60000 65536"/>
              <a:gd name="T7" fmla="*/ 0 60000 65536"/>
              <a:gd name="T8" fmla="*/ 0 60000 65536"/>
              <a:gd name="T9" fmla="*/ 0 w 15814"/>
              <a:gd name="T10" fmla="*/ 0 h 20668"/>
              <a:gd name="T11" fmla="*/ 15814 w 15814"/>
              <a:gd name="T12" fmla="*/ 20668 h 20668"/>
            </a:gdLst>
            <a:ahLst/>
            <a:cxnLst>
              <a:cxn ang="T6">
                <a:pos x="T0" y="T1"/>
              </a:cxn>
              <a:cxn ang="T7">
                <a:pos x="T2" y="T3"/>
              </a:cxn>
              <a:cxn ang="T8">
                <a:pos x="T4" y="T5"/>
              </a:cxn>
            </a:cxnLst>
            <a:rect l="T9" t="T10" r="T11" b="T12"/>
            <a:pathLst>
              <a:path w="15814" h="20668" fill="none" extrusionOk="0">
                <a:moveTo>
                  <a:pt x="6276" y="-1"/>
                </a:moveTo>
                <a:cubicBezTo>
                  <a:pt x="9925" y="1108"/>
                  <a:pt x="13216" y="3162"/>
                  <a:pt x="15814" y="5954"/>
                </a:cubicBezTo>
              </a:path>
              <a:path w="15814" h="20668" stroke="0" extrusionOk="0">
                <a:moveTo>
                  <a:pt x="6276" y="-1"/>
                </a:moveTo>
                <a:cubicBezTo>
                  <a:pt x="9925" y="1108"/>
                  <a:pt x="13216" y="3162"/>
                  <a:pt x="15814" y="5954"/>
                </a:cubicBezTo>
                <a:lnTo>
                  <a:pt x="0" y="20668"/>
                </a:lnTo>
                <a:close/>
              </a:path>
            </a:pathLst>
          </a:custGeom>
          <a:noFill/>
          <a:ln w="76200">
            <a:solidFill>
              <a:srgbClr val="000099"/>
            </a:solidFill>
            <a:round/>
            <a:headEnd/>
            <a:tailEnd type="triangle" w="med" len="med"/>
          </a:ln>
        </p:spPr>
        <p:txBody>
          <a:bodyPr wrap="none" anchor="ctr"/>
          <a:lstStyle/>
          <a:p>
            <a:endParaRPr lang="en-US">
              <a:latin typeface="Calibri" pitchFamily="34" charset="0"/>
            </a:endParaRPr>
          </a:p>
        </p:txBody>
      </p:sp>
      <p:sp>
        <p:nvSpPr>
          <p:cNvPr id="5152" name="Arc 45"/>
          <p:cNvSpPr>
            <a:spLocks/>
          </p:cNvSpPr>
          <p:nvPr/>
        </p:nvSpPr>
        <p:spPr bwMode="auto">
          <a:xfrm flipV="1">
            <a:off x="4264025" y="3578800"/>
            <a:ext cx="1820863" cy="2408238"/>
          </a:xfrm>
          <a:custGeom>
            <a:avLst/>
            <a:gdLst>
              <a:gd name="T0" fmla="*/ 2147483647 w 15647"/>
              <a:gd name="T1" fmla="*/ 0 h 20680"/>
              <a:gd name="T2" fmla="*/ 2147483647 w 15647"/>
              <a:gd name="T3" fmla="*/ 2147483647 h 20680"/>
              <a:gd name="T4" fmla="*/ 0 w 15647"/>
              <a:gd name="T5" fmla="*/ 2147483647 h 20680"/>
              <a:gd name="T6" fmla="*/ 0 60000 65536"/>
              <a:gd name="T7" fmla="*/ 0 60000 65536"/>
              <a:gd name="T8" fmla="*/ 0 60000 65536"/>
              <a:gd name="T9" fmla="*/ 0 w 15647"/>
              <a:gd name="T10" fmla="*/ 0 h 20680"/>
              <a:gd name="T11" fmla="*/ 15647 w 15647"/>
              <a:gd name="T12" fmla="*/ 20680 h 20680"/>
            </a:gdLst>
            <a:ahLst/>
            <a:cxnLst>
              <a:cxn ang="T6">
                <a:pos x="T0" y="T1"/>
              </a:cxn>
              <a:cxn ang="T7">
                <a:pos x="T2" y="T3"/>
              </a:cxn>
              <a:cxn ang="T8">
                <a:pos x="T4" y="T5"/>
              </a:cxn>
            </a:cxnLst>
            <a:rect l="T9" t="T10" r="T11" b="T12"/>
            <a:pathLst>
              <a:path w="15647" h="20680" fill="none" extrusionOk="0">
                <a:moveTo>
                  <a:pt x="6236" y="-1"/>
                </a:moveTo>
                <a:cubicBezTo>
                  <a:pt x="9821" y="1081"/>
                  <a:pt x="13064" y="3076"/>
                  <a:pt x="15646" y="5789"/>
                </a:cubicBezTo>
              </a:path>
              <a:path w="15647" h="20680" stroke="0" extrusionOk="0">
                <a:moveTo>
                  <a:pt x="6236" y="-1"/>
                </a:moveTo>
                <a:cubicBezTo>
                  <a:pt x="9821" y="1081"/>
                  <a:pt x="13064" y="3076"/>
                  <a:pt x="15646" y="5789"/>
                </a:cubicBezTo>
                <a:lnTo>
                  <a:pt x="0" y="20680"/>
                </a:lnTo>
                <a:close/>
              </a:path>
            </a:pathLst>
          </a:custGeom>
          <a:noFill/>
          <a:ln w="76200">
            <a:solidFill>
              <a:srgbClr val="000099"/>
            </a:solidFill>
            <a:round/>
            <a:headEnd type="triangle" w="med" len="med"/>
            <a:tailEnd/>
          </a:ln>
        </p:spPr>
        <p:txBody>
          <a:bodyPr wrap="none" anchor="ctr"/>
          <a:lstStyle/>
          <a:p>
            <a:endParaRPr lang="en-US">
              <a:latin typeface="Calibri" pitchFamily="34" charset="0"/>
            </a:endParaRPr>
          </a:p>
        </p:txBody>
      </p:sp>
      <p:sp>
        <p:nvSpPr>
          <p:cNvPr id="5153" name="Arc 46"/>
          <p:cNvSpPr>
            <a:spLocks/>
          </p:cNvSpPr>
          <p:nvPr/>
        </p:nvSpPr>
        <p:spPr bwMode="auto">
          <a:xfrm flipV="1">
            <a:off x="4276725" y="3578800"/>
            <a:ext cx="2501900" cy="1192213"/>
          </a:xfrm>
          <a:custGeom>
            <a:avLst/>
            <a:gdLst>
              <a:gd name="T0" fmla="*/ 2147483647 w 21487"/>
              <a:gd name="T1" fmla="*/ 0 h 10238"/>
              <a:gd name="T2" fmla="*/ 2147483647 w 21487"/>
              <a:gd name="T3" fmla="*/ 2147483647 h 10238"/>
              <a:gd name="T4" fmla="*/ 0 w 21487"/>
              <a:gd name="T5" fmla="*/ 2147483647 h 10238"/>
              <a:gd name="T6" fmla="*/ 0 60000 65536"/>
              <a:gd name="T7" fmla="*/ 0 60000 65536"/>
              <a:gd name="T8" fmla="*/ 0 60000 65536"/>
              <a:gd name="T9" fmla="*/ 0 w 21487"/>
              <a:gd name="T10" fmla="*/ 0 h 10238"/>
              <a:gd name="T11" fmla="*/ 21487 w 21487"/>
              <a:gd name="T12" fmla="*/ 10238 h 10238"/>
            </a:gdLst>
            <a:ahLst/>
            <a:cxnLst>
              <a:cxn ang="T6">
                <a:pos x="T0" y="T1"/>
              </a:cxn>
              <a:cxn ang="T7">
                <a:pos x="T2" y="T3"/>
              </a:cxn>
              <a:cxn ang="T8">
                <a:pos x="T4" y="T5"/>
              </a:cxn>
            </a:cxnLst>
            <a:rect l="T9" t="T10" r="T11" b="T12"/>
            <a:pathLst>
              <a:path w="21487" h="10238" fill="none" extrusionOk="0">
                <a:moveTo>
                  <a:pt x="19019" y="-1"/>
                </a:moveTo>
                <a:cubicBezTo>
                  <a:pt x="20359" y="2489"/>
                  <a:pt x="21198" y="5218"/>
                  <a:pt x="21487" y="8031"/>
                </a:cubicBezTo>
              </a:path>
              <a:path w="21487" h="10238" stroke="0" extrusionOk="0">
                <a:moveTo>
                  <a:pt x="19019" y="-1"/>
                </a:moveTo>
                <a:cubicBezTo>
                  <a:pt x="20359" y="2489"/>
                  <a:pt x="21198" y="5218"/>
                  <a:pt x="21487" y="8031"/>
                </a:cubicBezTo>
                <a:lnTo>
                  <a:pt x="0" y="10238"/>
                </a:lnTo>
                <a:close/>
              </a:path>
            </a:pathLst>
          </a:custGeom>
          <a:noFill/>
          <a:ln w="76200">
            <a:solidFill>
              <a:srgbClr val="000099"/>
            </a:solidFill>
            <a:round/>
            <a:headEnd type="triangle" w="med" len="med"/>
            <a:tailEnd/>
          </a:ln>
        </p:spPr>
        <p:txBody>
          <a:bodyPr wrap="none" anchor="ctr"/>
          <a:lstStyle/>
          <a:p>
            <a:endParaRPr lang="en-US">
              <a:latin typeface="Calibri" pitchFamily="34" charset="0"/>
            </a:endParaRPr>
          </a:p>
        </p:txBody>
      </p:sp>
      <p:sp>
        <p:nvSpPr>
          <p:cNvPr id="5154" name="Arc 47"/>
          <p:cNvSpPr>
            <a:spLocks/>
          </p:cNvSpPr>
          <p:nvPr/>
        </p:nvSpPr>
        <p:spPr bwMode="auto">
          <a:xfrm flipH="1" flipV="1">
            <a:off x="1774825" y="3553400"/>
            <a:ext cx="2501900" cy="1204913"/>
          </a:xfrm>
          <a:custGeom>
            <a:avLst/>
            <a:gdLst>
              <a:gd name="T0" fmla="*/ 2147483647 w 21489"/>
              <a:gd name="T1" fmla="*/ 0 h 10351"/>
              <a:gd name="T2" fmla="*/ 2147483647 w 21489"/>
              <a:gd name="T3" fmla="*/ 2147483647 h 10351"/>
              <a:gd name="T4" fmla="*/ 0 w 21489"/>
              <a:gd name="T5" fmla="*/ 2147483647 h 10351"/>
              <a:gd name="T6" fmla="*/ 0 60000 65536"/>
              <a:gd name="T7" fmla="*/ 0 60000 65536"/>
              <a:gd name="T8" fmla="*/ 0 60000 65536"/>
              <a:gd name="T9" fmla="*/ 0 w 21489"/>
              <a:gd name="T10" fmla="*/ 0 h 10351"/>
              <a:gd name="T11" fmla="*/ 21489 w 21489"/>
              <a:gd name="T12" fmla="*/ 10351 h 10351"/>
            </a:gdLst>
            <a:ahLst/>
            <a:cxnLst>
              <a:cxn ang="T6">
                <a:pos x="T0" y="T1"/>
              </a:cxn>
              <a:cxn ang="T7">
                <a:pos x="T2" y="T3"/>
              </a:cxn>
              <a:cxn ang="T8">
                <a:pos x="T4" y="T5"/>
              </a:cxn>
            </a:cxnLst>
            <a:rect l="T9" t="T10" r="T11" b="T12"/>
            <a:pathLst>
              <a:path w="21489" h="10351" fill="none" extrusionOk="0">
                <a:moveTo>
                  <a:pt x="18958" y="-1"/>
                </a:moveTo>
                <a:cubicBezTo>
                  <a:pt x="20337" y="2526"/>
                  <a:pt x="21198" y="5303"/>
                  <a:pt x="21489" y="8166"/>
                </a:cubicBezTo>
              </a:path>
              <a:path w="21489" h="10351" stroke="0" extrusionOk="0">
                <a:moveTo>
                  <a:pt x="18958" y="-1"/>
                </a:moveTo>
                <a:cubicBezTo>
                  <a:pt x="20337" y="2526"/>
                  <a:pt x="21198" y="5303"/>
                  <a:pt x="21489" y="8166"/>
                </a:cubicBezTo>
                <a:lnTo>
                  <a:pt x="0" y="10351"/>
                </a:lnTo>
                <a:close/>
              </a:path>
            </a:pathLst>
          </a:custGeom>
          <a:noFill/>
          <a:ln w="76200">
            <a:solidFill>
              <a:srgbClr val="000099"/>
            </a:solidFill>
            <a:round/>
            <a:headEnd/>
            <a:tailEnd type="triangle" w="med" len="med"/>
          </a:ln>
        </p:spPr>
        <p:txBody>
          <a:bodyPr wrap="none" anchor="ctr"/>
          <a:lstStyle/>
          <a:p>
            <a:endParaRPr lang="en-US">
              <a:latin typeface="Calibri" pitchFamily="34" charset="0"/>
            </a:endParaRPr>
          </a:p>
        </p:txBody>
      </p:sp>
      <p:sp>
        <p:nvSpPr>
          <p:cNvPr id="5155" name="Line 48"/>
          <p:cNvSpPr>
            <a:spLocks noChangeShapeType="1"/>
          </p:cNvSpPr>
          <p:nvPr/>
        </p:nvSpPr>
        <p:spPr bwMode="auto">
          <a:xfrm>
            <a:off x="2333625" y="986413"/>
            <a:ext cx="1189038" cy="0"/>
          </a:xfrm>
          <a:prstGeom prst="line">
            <a:avLst/>
          </a:prstGeom>
          <a:noFill/>
          <a:ln w="76200">
            <a:solidFill>
              <a:srgbClr val="CC0000"/>
            </a:solidFill>
            <a:round/>
            <a:headEnd/>
            <a:tailEnd type="triangle" w="med" len="med"/>
          </a:ln>
        </p:spPr>
        <p:txBody>
          <a:bodyPr wrap="none" anchor="ctr"/>
          <a:lstStyle/>
          <a:p>
            <a:endParaRPr lang="en-US"/>
          </a:p>
        </p:txBody>
      </p:sp>
      <p:sp>
        <p:nvSpPr>
          <p:cNvPr id="5156" name="Text Box 59"/>
          <p:cNvSpPr txBox="1">
            <a:spLocks noChangeArrowheads="1"/>
          </p:cNvSpPr>
          <p:nvPr/>
        </p:nvSpPr>
        <p:spPr bwMode="auto">
          <a:xfrm>
            <a:off x="6069013" y="5906075"/>
            <a:ext cx="1371600" cy="457200"/>
          </a:xfrm>
          <a:prstGeom prst="rect">
            <a:avLst/>
          </a:prstGeom>
          <a:solidFill>
            <a:schemeClr val="bg1"/>
          </a:solidFill>
          <a:ln w="9525">
            <a:solidFill>
              <a:srgbClr val="000099"/>
            </a:solidFill>
            <a:miter lim="800000"/>
            <a:headEnd/>
            <a:tailEnd/>
          </a:ln>
        </p:spPr>
        <p:txBody>
          <a:bodyPr lIns="0" tIns="0" rIns="0" bIns="0"/>
          <a:lstStyle/>
          <a:p>
            <a:pPr algn="ctr"/>
            <a:r>
              <a:rPr lang="en-US" sz="1400" b="1">
                <a:solidFill>
                  <a:srgbClr val="0000FF"/>
                </a:solidFill>
              </a:rPr>
              <a:t>Payroll Calcs</a:t>
            </a:r>
          </a:p>
          <a:p>
            <a:pPr algn="ctr"/>
            <a:r>
              <a:rPr lang="en-US" sz="1400" b="1">
                <a:solidFill>
                  <a:srgbClr val="0000FF"/>
                </a:solidFill>
              </a:rPr>
              <a:t>HR Mgmt</a:t>
            </a:r>
          </a:p>
        </p:txBody>
      </p:sp>
      <p:sp>
        <p:nvSpPr>
          <p:cNvPr id="5157" name="Text Box 60"/>
          <p:cNvSpPr txBox="1">
            <a:spLocks noChangeArrowheads="1"/>
          </p:cNvSpPr>
          <p:nvPr/>
        </p:nvSpPr>
        <p:spPr bwMode="auto">
          <a:xfrm>
            <a:off x="176213" y="3883600"/>
            <a:ext cx="1440000" cy="457200"/>
          </a:xfrm>
          <a:prstGeom prst="rect">
            <a:avLst/>
          </a:prstGeom>
          <a:solidFill>
            <a:schemeClr val="bg1"/>
          </a:solidFill>
          <a:ln w="9525">
            <a:solidFill>
              <a:srgbClr val="000099"/>
            </a:solidFill>
            <a:miter lim="800000"/>
            <a:headEnd/>
            <a:tailEnd/>
          </a:ln>
        </p:spPr>
        <p:txBody>
          <a:bodyPr lIns="0" tIns="0" rIns="0" bIns="0"/>
          <a:lstStyle/>
          <a:p>
            <a:pPr algn="ctr"/>
            <a:r>
              <a:rPr lang="en-US" sz="1400" b="1" dirty="0" smtClean="0">
                <a:solidFill>
                  <a:srgbClr val="0000FF"/>
                </a:solidFill>
              </a:rPr>
              <a:t>Web Portal</a:t>
            </a:r>
          </a:p>
          <a:p>
            <a:pPr algn="ctr"/>
            <a:r>
              <a:rPr lang="en-US" sz="1400" b="1" dirty="0" smtClean="0">
                <a:solidFill>
                  <a:srgbClr val="FF0000"/>
                </a:solidFill>
              </a:rPr>
              <a:t>Publish/Monitor</a:t>
            </a:r>
            <a:endParaRPr lang="en-US" sz="1400" b="1" dirty="0">
              <a:solidFill>
                <a:srgbClr val="FF0000"/>
              </a:solidFill>
            </a:endParaRPr>
          </a:p>
        </p:txBody>
      </p:sp>
      <p:grpSp>
        <p:nvGrpSpPr>
          <p:cNvPr id="6" name="Group 64"/>
          <p:cNvGrpSpPr>
            <a:grpSpLocks/>
          </p:cNvGrpSpPr>
          <p:nvPr/>
        </p:nvGrpSpPr>
        <p:grpSpPr bwMode="auto">
          <a:xfrm>
            <a:off x="3555361" y="3203443"/>
            <a:ext cx="1476000" cy="720000"/>
            <a:chOff x="2352" y="1848"/>
            <a:chExt cx="960" cy="528"/>
          </a:xfrm>
        </p:grpSpPr>
        <p:sp>
          <p:nvSpPr>
            <p:cNvPr id="5170" name="AutoShape 61"/>
            <p:cNvSpPr>
              <a:spLocks noChangeArrowheads="1"/>
            </p:cNvSpPr>
            <p:nvPr/>
          </p:nvSpPr>
          <p:spPr bwMode="auto">
            <a:xfrm>
              <a:off x="2352" y="1848"/>
              <a:ext cx="960" cy="528"/>
            </a:xfrm>
            <a:prstGeom prst="can">
              <a:avLst>
                <a:gd name="adj" fmla="val 25000"/>
              </a:avLst>
            </a:prstGeom>
            <a:solidFill>
              <a:srgbClr val="FFFF99"/>
            </a:solidFill>
            <a:ln w="9525">
              <a:solidFill>
                <a:schemeClr val="accent2"/>
              </a:solidFill>
              <a:round/>
              <a:headEnd/>
              <a:tailEnd/>
            </a:ln>
          </p:spPr>
          <p:txBody>
            <a:bodyPr wrap="none" anchor="ctr"/>
            <a:lstStyle/>
            <a:p>
              <a:endParaRPr lang="sl-SI">
                <a:latin typeface="Calibri" pitchFamily="34" charset="0"/>
              </a:endParaRPr>
            </a:p>
          </p:txBody>
        </p:sp>
        <p:sp>
          <p:nvSpPr>
            <p:cNvPr id="5171" name="WordArt 63"/>
            <p:cNvSpPr>
              <a:spLocks noChangeArrowheads="1" noChangeShapeType="1" noTextEdit="1"/>
            </p:cNvSpPr>
            <p:nvPr/>
          </p:nvSpPr>
          <p:spPr bwMode="auto">
            <a:xfrm>
              <a:off x="2429" y="2047"/>
              <a:ext cx="822" cy="217"/>
            </a:xfrm>
            <a:prstGeom prst="rect">
              <a:avLst/>
            </a:prstGeom>
          </p:spPr>
          <p:txBody>
            <a:bodyPr wrap="none" fromWordArt="1">
              <a:prstTxWarp prst="textCanDown">
                <a:avLst>
                  <a:gd name="adj" fmla="val 25806"/>
                </a:avLst>
              </a:prstTxWarp>
            </a:bodyPr>
            <a:lstStyle/>
            <a:p>
              <a:r>
                <a:rPr lang="en-US" sz="2000" kern="10" dirty="0">
                  <a:ln w="9525">
                    <a:noFill/>
                    <a:round/>
                    <a:headEnd/>
                    <a:tailEnd/>
                  </a:ln>
                  <a:solidFill>
                    <a:srgbClr val="000080"/>
                  </a:solidFill>
                  <a:latin typeface="Times New Roman"/>
                  <a:cs typeface="Times New Roman"/>
                </a:rPr>
                <a:t>FMIS DB</a:t>
              </a:r>
            </a:p>
          </p:txBody>
        </p:sp>
      </p:grpSp>
      <p:sp>
        <p:nvSpPr>
          <p:cNvPr id="5159" name="Text Box 10"/>
          <p:cNvSpPr txBox="1">
            <a:spLocks noChangeArrowheads="1"/>
          </p:cNvSpPr>
          <p:nvPr/>
        </p:nvSpPr>
        <p:spPr bwMode="auto">
          <a:xfrm>
            <a:off x="3260725" y="1397575"/>
            <a:ext cx="1371600" cy="457200"/>
          </a:xfrm>
          <a:prstGeom prst="rect">
            <a:avLst/>
          </a:prstGeom>
          <a:solidFill>
            <a:schemeClr val="bg1"/>
          </a:solidFill>
          <a:ln w="9525">
            <a:solidFill>
              <a:srgbClr val="000099"/>
            </a:solidFill>
            <a:miter lim="800000"/>
            <a:headEnd/>
            <a:tailEnd/>
          </a:ln>
        </p:spPr>
        <p:txBody>
          <a:bodyPr lIns="0" tIns="0" rIns="0" bIns="0"/>
          <a:lstStyle/>
          <a:p>
            <a:pPr algn="ctr"/>
            <a:r>
              <a:rPr lang="en-US" sz="1400" b="1" dirty="0">
                <a:solidFill>
                  <a:srgbClr val="0000FF"/>
                </a:solidFill>
              </a:rPr>
              <a:t>Public Investments</a:t>
            </a:r>
          </a:p>
        </p:txBody>
      </p:sp>
      <p:sp>
        <p:nvSpPr>
          <p:cNvPr id="5160" name="Text Box 58"/>
          <p:cNvSpPr txBox="1">
            <a:spLocks noChangeArrowheads="1"/>
          </p:cNvSpPr>
          <p:nvPr/>
        </p:nvSpPr>
        <p:spPr bwMode="auto">
          <a:xfrm>
            <a:off x="7596188" y="4807525"/>
            <a:ext cx="1096962" cy="457200"/>
          </a:xfrm>
          <a:prstGeom prst="rect">
            <a:avLst/>
          </a:prstGeom>
          <a:solidFill>
            <a:schemeClr val="bg1"/>
          </a:solidFill>
          <a:ln w="9525">
            <a:solidFill>
              <a:srgbClr val="000099"/>
            </a:solidFill>
            <a:miter lim="800000"/>
            <a:headEnd/>
            <a:tailEnd/>
          </a:ln>
        </p:spPr>
        <p:txBody>
          <a:bodyPr lIns="0" tIns="0" rIns="0" bIns="0"/>
          <a:lstStyle/>
          <a:p>
            <a:pPr algn="ctr"/>
            <a:r>
              <a:rPr lang="en-US" sz="1400" b="1">
                <a:solidFill>
                  <a:srgbClr val="0000FF"/>
                </a:solidFill>
              </a:rPr>
              <a:t>Tax and Customs</a:t>
            </a:r>
          </a:p>
        </p:txBody>
      </p:sp>
      <p:cxnSp>
        <p:nvCxnSpPr>
          <p:cNvPr id="116" name="Straight Arrow Connector 115"/>
          <p:cNvCxnSpPr/>
          <p:nvPr/>
        </p:nvCxnSpPr>
        <p:spPr>
          <a:xfrm rot="10800000">
            <a:off x="6810375" y="5036125"/>
            <a:ext cx="731838" cy="1588"/>
          </a:xfrm>
          <a:prstGeom prst="straightConnector1">
            <a:avLst/>
          </a:prstGeom>
          <a:ln w="63500">
            <a:solidFill>
              <a:srgbClr val="00CC99"/>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162" name="Arc 19"/>
          <p:cNvSpPr>
            <a:spLocks/>
          </p:cNvSpPr>
          <p:nvPr/>
        </p:nvSpPr>
        <p:spPr bwMode="auto">
          <a:xfrm rot="-10316598">
            <a:off x="6229350" y="4696400"/>
            <a:ext cx="563563" cy="1100138"/>
          </a:xfrm>
          <a:custGeom>
            <a:avLst/>
            <a:gdLst>
              <a:gd name="T0" fmla="*/ 0 w 17332"/>
              <a:gd name="T1" fmla="*/ 0 h 21600"/>
              <a:gd name="T2" fmla="*/ 2147483647 w 17332"/>
              <a:gd name="T3" fmla="*/ 2147483647 h 21600"/>
              <a:gd name="T4" fmla="*/ 2147483647 w 17332"/>
              <a:gd name="T5" fmla="*/ 2147483647 h 21600"/>
              <a:gd name="T6" fmla="*/ 0 60000 65536"/>
              <a:gd name="T7" fmla="*/ 0 60000 65536"/>
              <a:gd name="T8" fmla="*/ 0 60000 65536"/>
              <a:gd name="T9" fmla="*/ 0 w 17332"/>
              <a:gd name="T10" fmla="*/ 0 h 21600"/>
              <a:gd name="T11" fmla="*/ 17332 w 17332"/>
              <a:gd name="T12" fmla="*/ 21600 h 21600"/>
            </a:gdLst>
            <a:ahLst/>
            <a:cxnLst>
              <a:cxn ang="T6">
                <a:pos x="T0" y="T1"/>
              </a:cxn>
              <a:cxn ang="T7">
                <a:pos x="T2" y="T3"/>
              </a:cxn>
              <a:cxn ang="T8">
                <a:pos x="T4" y="T5"/>
              </a:cxn>
            </a:cxnLst>
            <a:rect l="T9" t="T10" r="T11" b="T12"/>
            <a:pathLst>
              <a:path w="17332" h="21600" fill="none" extrusionOk="0">
                <a:moveTo>
                  <a:pt x="0" y="0"/>
                </a:moveTo>
                <a:cubicBezTo>
                  <a:pt x="43" y="0"/>
                  <a:pt x="87" y="-1"/>
                  <a:pt x="131" y="0"/>
                </a:cubicBezTo>
                <a:cubicBezTo>
                  <a:pt x="6883" y="0"/>
                  <a:pt x="13247" y="3157"/>
                  <a:pt x="17331" y="8535"/>
                </a:cubicBezTo>
              </a:path>
              <a:path w="17332" h="21600" stroke="0" extrusionOk="0">
                <a:moveTo>
                  <a:pt x="0" y="0"/>
                </a:moveTo>
                <a:cubicBezTo>
                  <a:pt x="43" y="0"/>
                  <a:pt x="87" y="-1"/>
                  <a:pt x="131" y="0"/>
                </a:cubicBezTo>
                <a:cubicBezTo>
                  <a:pt x="6883" y="0"/>
                  <a:pt x="13247" y="3157"/>
                  <a:pt x="17331" y="8535"/>
                </a:cubicBezTo>
                <a:lnTo>
                  <a:pt x="131" y="21600"/>
                </a:lnTo>
                <a:close/>
              </a:path>
            </a:pathLst>
          </a:custGeom>
          <a:noFill/>
          <a:ln w="76200">
            <a:solidFill>
              <a:srgbClr val="00CC99"/>
            </a:solidFill>
            <a:round/>
            <a:headEnd/>
            <a:tailEnd type="triangle" w="med" len="sm"/>
          </a:ln>
        </p:spPr>
        <p:txBody>
          <a:bodyPr wrap="none" anchor="ctr"/>
          <a:lstStyle/>
          <a:p>
            <a:endParaRPr lang="en-US">
              <a:latin typeface="Calibri" pitchFamily="34" charset="0"/>
            </a:endParaRPr>
          </a:p>
        </p:txBody>
      </p:sp>
      <p:sp>
        <p:nvSpPr>
          <p:cNvPr id="5163" name="Arc 19"/>
          <p:cNvSpPr>
            <a:spLocks/>
          </p:cNvSpPr>
          <p:nvPr/>
        </p:nvSpPr>
        <p:spPr bwMode="auto">
          <a:xfrm rot="10800000">
            <a:off x="6921500" y="3388300"/>
            <a:ext cx="344488" cy="735013"/>
          </a:xfrm>
          <a:custGeom>
            <a:avLst/>
            <a:gdLst>
              <a:gd name="T0" fmla="*/ 0 w 17332"/>
              <a:gd name="T1" fmla="*/ 0 h 21600"/>
              <a:gd name="T2" fmla="*/ 2147483647 w 17332"/>
              <a:gd name="T3" fmla="*/ 2147483647 h 21600"/>
              <a:gd name="T4" fmla="*/ 2147483647 w 17332"/>
              <a:gd name="T5" fmla="*/ 2147483647 h 21600"/>
              <a:gd name="T6" fmla="*/ 0 60000 65536"/>
              <a:gd name="T7" fmla="*/ 0 60000 65536"/>
              <a:gd name="T8" fmla="*/ 0 60000 65536"/>
              <a:gd name="T9" fmla="*/ 0 w 17332"/>
              <a:gd name="T10" fmla="*/ 0 h 21600"/>
              <a:gd name="T11" fmla="*/ 17332 w 17332"/>
              <a:gd name="T12" fmla="*/ 21600 h 21600"/>
            </a:gdLst>
            <a:ahLst/>
            <a:cxnLst>
              <a:cxn ang="T6">
                <a:pos x="T0" y="T1"/>
              </a:cxn>
              <a:cxn ang="T7">
                <a:pos x="T2" y="T3"/>
              </a:cxn>
              <a:cxn ang="T8">
                <a:pos x="T4" y="T5"/>
              </a:cxn>
            </a:cxnLst>
            <a:rect l="T9" t="T10" r="T11" b="T12"/>
            <a:pathLst>
              <a:path w="17332" h="21600" fill="none" extrusionOk="0">
                <a:moveTo>
                  <a:pt x="0" y="0"/>
                </a:moveTo>
                <a:cubicBezTo>
                  <a:pt x="43" y="0"/>
                  <a:pt x="87" y="-1"/>
                  <a:pt x="131" y="0"/>
                </a:cubicBezTo>
                <a:cubicBezTo>
                  <a:pt x="6883" y="0"/>
                  <a:pt x="13247" y="3157"/>
                  <a:pt x="17331" y="8535"/>
                </a:cubicBezTo>
              </a:path>
              <a:path w="17332" h="21600" stroke="0" extrusionOk="0">
                <a:moveTo>
                  <a:pt x="0" y="0"/>
                </a:moveTo>
                <a:cubicBezTo>
                  <a:pt x="43" y="0"/>
                  <a:pt x="87" y="-1"/>
                  <a:pt x="131" y="0"/>
                </a:cubicBezTo>
                <a:cubicBezTo>
                  <a:pt x="6883" y="0"/>
                  <a:pt x="13247" y="3157"/>
                  <a:pt x="17331" y="8535"/>
                </a:cubicBezTo>
                <a:lnTo>
                  <a:pt x="131" y="21600"/>
                </a:lnTo>
                <a:close/>
              </a:path>
            </a:pathLst>
          </a:custGeom>
          <a:noFill/>
          <a:ln w="76200">
            <a:solidFill>
              <a:srgbClr val="00CC99"/>
            </a:solidFill>
            <a:round/>
            <a:headEnd/>
            <a:tailEnd type="triangle" w="med" len="sm"/>
          </a:ln>
        </p:spPr>
        <p:txBody>
          <a:bodyPr wrap="none" anchor="ctr"/>
          <a:lstStyle/>
          <a:p>
            <a:endParaRPr lang="en-US">
              <a:latin typeface="Calibri" pitchFamily="34" charset="0"/>
            </a:endParaRPr>
          </a:p>
        </p:txBody>
      </p:sp>
      <p:sp>
        <p:nvSpPr>
          <p:cNvPr id="5164" name="Arc 19"/>
          <p:cNvSpPr>
            <a:spLocks/>
          </p:cNvSpPr>
          <p:nvPr/>
        </p:nvSpPr>
        <p:spPr bwMode="auto">
          <a:xfrm rot="10800000" flipH="1">
            <a:off x="4687888" y="887988"/>
            <a:ext cx="344487" cy="733425"/>
          </a:xfrm>
          <a:custGeom>
            <a:avLst/>
            <a:gdLst>
              <a:gd name="T0" fmla="*/ 0 w 17332"/>
              <a:gd name="T1" fmla="*/ 0 h 21600"/>
              <a:gd name="T2" fmla="*/ 2147483647 w 17332"/>
              <a:gd name="T3" fmla="*/ 2147483647 h 21600"/>
              <a:gd name="T4" fmla="*/ 2147483647 w 17332"/>
              <a:gd name="T5" fmla="*/ 2147483647 h 21600"/>
              <a:gd name="T6" fmla="*/ 0 60000 65536"/>
              <a:gd name="T7" fmla="*/ 0 60000 65536"/>
              <a:gd name="T8" fmla="*/ 0 60000 65536"/>
              <a:gd name="T9" fmla="*/ 0 w 17332"/>
              <a:gd name="T10" fmla="*/ 0 h 21600"/>
              <a:gd name="T11" fmla="*/ 17332 w 17332"/>
              <a:gd name="T12" fmla="*/ 21600 h 21600"/>
            </a:gdLst>
            <a:ahLst/>
            <a:cxnLst>
              <a:cxn ang="T6">
                <a:pos x="T0" y="T1"/>
              </a:cxn>
              <a:cxn ang="T7">
                <a:pos x="T2" y="T3"/>
              </a:cxn>
              <a:cxn ang="T8">
                <a:pos x="T4" y="T5"/>
              </a:cxn>
            </a:cxnLst>
            <a:rect l="T9" t="T10" r="T11" b="T12"/>
            <a:pathLst>
              <a:path w="17332" h="21600" fill="none" extrusionOk="0">
                <a:moveTo>
                  <a:pt x="0" y="0"/>
                </a:moveTo>
                <a:cubicBezTo>
                  <a:pt x="43" y="0"/>
                  <a:pt x="87" y="-1"/>
                  <a:pt x="131" y="0"/>
                </a:cubicBezTo>
                <a:cubicBezTo>
                  <a:pt x="6883" y="0"/>
                  <a:pt x="13247" y="3157"/>
                  <a:pt x="17331" y="8535"/>
                </a:cubicBezTo>
              </a:path>
              <a:path w="17332" h="21600" stroke="0" extrusionOk="0">
                <a:moveTo>
                  <a:pt x="0" y="0"/>
                </a:moveTo>
                <a:cubicBezTo>
                  <a:pt x="43" y="0"/>
                  <a:pt x="87" y="-1"/>
                  <a:pt x="131" y="0"/>
                </a:cubicBezTo>
                <a:cubicBezTo>
                  <a:pt x="6883" y="0"/>
                  <a:pt x="13247" y="3157"/>
                  <a:pt x="17331" y="8535"/>
                </a:cubicBezTo>
                <a:lnTo>
                  <a:pt x="131" y="21600"/>
                </a:lnTo>
                <a:close/>
              </a:path>
            </a:pathLst>
          </a:custGeom>
          <a:noFill/>
          <a:ln w="76200">
            <a:solidFill>
              <a:srgbClr val="00CC99"/>
            </a:solidFill>
            <a:round/>
            <a:headEnd/>
            <a:tailEnd type="triangle" w="med" len="sm"/>
          </a:ln>
        </p:spPr>
        <p:txBody>
          <a:bodyPr wrap="none" anchor="ctr"/>
          <a:lstStyle/>
          <a:p>
            <a:endParaRPr lang="en-US">
              <a:latin typeface="Calibri" pitchFamily="34" charset="0"/>
            </a:endParaRPr>
          </a:p>
        </p:txBody>
      </p:sp>
      <p:sp>
        <p:nvSpPr>
          <p:cNvPr id="5165" name="Arc 19"/>
          <p:cNvSpPr>
            <a:spLocks/>
          </p:cNvSpPr>
          <p:nvPr/>
        </p:nvSpPr>
        <p:spPr bwMode="auto">
          <a:xfrm rot="10800000" flipV="1">
            <a:off x="682625" y="3558163"/>
            <a:ext cx="390525" cy="733425"/>
          </a:xfrm>
          <a:custGeom>
            <a:avLst/>
            <a:gdLst>
              <a:gd name="T0" fmla="*/ 0 w 17332"/>
              <a:gd name="T1" fmla="*/ 0 h 21600"/>
              <a:gd name="T2" fmla="*/ 2147483647 w 17332"/>
              <a:gd name="T3" fmla="*/ 2147483647 h 21600"/>
              <a:gd name="T4" fmla="*/ 2147483647 w 17332"/>
              <a:gd name="T5" fmla="*/ 2147483647 h 21600"/>
              <a:gd name="T6" fmla="*/ 0 60000 65536"/>
              <a:gd name="T7" fmla="*/ 0 60000 65536"/>
              <a:gd name="T8" fmla="*/ 0 60000 65536"/>
              <a:gd name="T9" fmla="*/ 0 w 17332"/>
              <a:gd name="T10" fmla="*/ 0 h 21600"/>
              <a:gd name="T11" fmla="*/ 17332 w 17332"/>
              <a:gd name="T12" fmla="*/ 21600 h 21600"/>
            </a:gdLst>
            <a:ahLst/>
            <a:cxnLst>
              <a:cxn ang="T6">
                <a:pos x="T0" y="T1"/>
              </a:cxn>
              <a:cxn ang="T7">
                <a:pos x="T2" y="T3"/>
              </a:cxn>
              <a:cxn ang="T8">
                <a:pos x="T4" y="T5"/>
              </a:cxn>
            </a:cxnLst>
            <a:rect l="T9" t="T10" r="T11" b="T12"/>
            <a:pathLst>
              <a:path w="17332" h="21600" fill="none" extrusionOk="0">
                <a:moveTo>
                  <a:pt x="0" y="0"/>
                </a:moveTo>
                <a:cubicBezTo>
                  <a:pt x="43" y="0"/>
                  <a:pt x="87" y="-1"/>
                  <a:pt x="131" y="0"/>
                </a:cubicBezTo>
                <a:cubicBezTo>
                  <a:pt x="6883" y="0"/>
                  <a:pt x="13247" y="3157"/>
                  <a:pt x="17331" y="8535"/>
                </a:cubicBezTo>
              </a:path>
              <a:path w="17332" h="21600" stroke="0" extrusionOk="0">
                <a:moveTo>
                  <a:pt x="0" y="0"/>
                </a:moveTo>
                <a:cubicBezTo>
                  <a:pt x="43" y="0"/>
                  <a:pt x="87" y="-1"/>
                  <a:pt x="131" y="0"/>
                </a:cubicBezTo>
                <a:cubicBezTo>
                  <a:pt x="6883" y="0"/>
                  <a:pt x="13247" y="3157"/>
                  <a:pt x="17331" y="8535"/>
                </a:cubicBezTo>
                <a:lnTo>
                  <a:pt x="131" y="21600"/>
                </a:lnTo>
                <a:close/>
              </a:path>
            </a:pathLst>
          </a:custGeom>
          <a:noFill/>
          <a:ln w="76200">
            <a:solidFill>
              <a:srgbClr val="00CC99"/>
            </a:solidFill>
            <a:round/>
            <a:headEnd/>
            <a:tailEnd type="triangle" w="med" len="sm"/>
          </a:ln>
        </p:spPr>
        <p:txBody>
          <a:bodyPr wrap="none" anchor="ctr"/>
          <a:lstStyle/>
          <a:p>
            <a:endParaRPr lang="en-US">
              <a:latin typeface="Calibri" pitchFamily="34" charset="0"/>
            </a:endParaRPr>
          </a:p>
        </p:txBody>
      </p:sp>
      <p:sp>
        <p:nvSpPr>
          <p:cNvPr id="125" name="TextBox 51"/>
          <p:cNvSpPr txBox="1">
            <a:spLocks noChangeArrowheads="1"/>
          </p:cNvSpPr>
          <p:nvPr/>
        </p:nvSpPr>
        <p:spPr bwMode="auto">
          <a:xfrm>
            <a:off x="6238875" y="877913"/>
            <a:ext cx="2790825" cy="400050"/>
          </a:xfrm>
          <a:prstGeom prst="rect">
            <a:avLst/>
          </a:prstGeom>
          <a:noFill/>
          <a:ln w="9525">
            <a:noFill/>
            <a:miter lim="800000"/>
            <a:headEnd/>
            <a:tailEnd/>
          </a:ln>
        </p:spPr>
        <p:txBody>
          <a:bodyPr>
            <a:spAutoFit/>
          </a:bodyPr>
          <a:lstStyle/>
          <a:p>
            <a:pPr algn="ctr"/>
            <a:r>
              <a:rPr lang="en-US" sz="2000" b="1" dirty="0">
                <a:solidFill>
                  <a:srgbClr val="000099"/>
                </a:solidFill>
                <a:latin typeface="Trebuchet MS" pitchFamily="34" charset="0"/>
              </a:rPr>
              <a:t>FMIS:  </a:t>
            </a:r>
            <a:r>
              <a:rPr lang="en-US" sz="2000" b="1" dirty="0">
                <a:latin typeface="Trebuchet MS" pitchFamily="34" charset="0"/>
              </a:rPr>
              <a:t>F = B + T (+ O)</a:t>
            </a:r>
          </a:p>
        </p:txBody>
      </p:sp>
      <p:sp>
        <p:nvSpPr>
          <p:cNvPr id="5168" name="TextBox 51"/>
          <p:cNvSpPr txBox="1">
            <a:spLocks noChangeArrowheads="1"/>
          </p:cNvSpPr>
          <p:nvPr/>
        </p:nvSpPr>
        <p:spPr bwMode="auto">
          <a:xfrm>
            <a:off x="4431244" y="2461341"/>
            <a:ext cx="2059533" cy="523220"/>
          </a:xfrm>
          <a:prstGeom prst="rect">
            <a:avLst/>
          </a:prstGeom>
          <a:noFill/>
          <a:ln w="9525">
            <a:noFill/>
            <a:miter lim="800000"/>
            <a:headEnd/>
            <a:tailEnd/>
          </a:ln>
        </p:spPr>
        <p:txBody>
          <a:bodyPr wrap="square">
            <a:spAutoFit/>
          </a:bodyPr>
          <a:lstStyle/>
          <a:p>
            <a:pPr algn="ctr"/>
            <a:r>
              <a:rPr lang="en-US" sz="1400" b="1" dirty="0" smtClean="0">
                <a:solidFill>
                  <a:srgbClr val="FF0000"/>
                </a:solidFill>
                <a:latin typeface="Trebuchet MS" pitchFamily="34" charset="0"/>
              </a:rPr>
              <a:t>Core Treasury </a:t>
            </a:r>
            <a:r>
              <a:rPr lang="en-US" sz="1400" b="1" dirty="0">
                <a:solidFill>
                  <a:srgbClr val="FF0000"/>
                </a:solidFill>
                <a:latin typeface="Trebuchet MS" pitchFamily="34" charset="0"/>
              </a:rPr>
              <a:t>System</a:t>
            </a:r>
          </a:p>
          <a:p>
            <a:pPr algn="ctr"/>
            <a:r>
              <a:rPr lang="en-US" sz="1400" b="1" dirty="0">
                <a:solidFill>
                  <a:srgbClr val="FF0000"/>
                </a:solidFill>
                <a:latin typeface="Trebuchet MS" pitchFamily="34" charset="0"/>
              </a:rPr>
              <a:t>(Budget Execution)</a:t>
            </a:r>
          </a:p>
        </p:txBody>
      </p:sp>
      <p:sp>
        <p:nvSpPr>
          <p:cNvPr id="58" name="TextBox 57"/>
          <p:cNvSpPr txBox="1"/>
          <p:nvPr/>
        </p:nvSpPr>
        <p:spPr>
          <a:xfrm>
            <a:off x="1943098" y="3789937"/>
            <a:ext cx="1409701" cy="461665"/>
          </a:xfrm>
          <a:prstGeom prst="rect">
            <a:avLst/>
          </a:prstGeom>
          <a:noFill/>
        </p:spPr>
        <p:txBody>
          <a:bodyPr wrap="square" rtlCol="0">
            <a:spAutoFit/>
          </a:bodyPr>
          <a:lstStyle/>
          <a:p>
            <a:pPr algn="ctr"/>
            <a:r>
              <a:rPr lang="en-US" sz="1200" b="1" dirty="0" smtClean="0">
                <a:solidFill>
                  <a:srgbClr val="0000CC"/>
                </a:solidFill>
                <a:latin typeface="Trebuchet MS" pitchFamily="34" charset="0"/>
              </a:rPr>
              <a:t>General Ledger</a:t>
            </a:r>
          </a:p>
          <a:p>
            <a:pPr algn="ctr"/>
            <a:r>
              <a:rPr lang="en-US" sz="1200" b="1" dirty="0" smtClean="0">
                <a:solidFill>
                  <a:srgbClr val="0000CC"/>
                </a:solidFill>
                <a:latin typeface="Trebuchet MS" pitchFamily="34" charset="0"/>
              </a:rPr>
              <a:t>Accounting</a:t>
            </a:r>
            <a:endParaRPr lang="en-US" sz="1800" b="1" dirty="0">
              <a:solidFill>
                <a:srgbClr val="0000CC"/>
              </a:solidFill>
              <a:latin typeface="Trebuchet MS" pitchFamily="34" charset="0"/>
            </a:endParaRPr>
          </a:p>
        </p:txBody>
      </p:sp>
      <p:sp>
        <p:nvSpPr>
          <p:cNvPr id="59" name="TextBox 58"/>
          <p:cNvSpPr txBox="1"/>
          <p:nvPr/>
        </p:nvSpPr>
        <p:spPr>
          <a:xfrm>
            <a:off x="5038724" y="4189987"/>
            <a:ext cx="1038225" cy="461665"/>
          </a:xfrm>
          <a:prstGeom prst="rect">
            <a:avLst/>
          </a:prstGeom>
          <a:noFill/>
        </p:spPr>
        <p:txBody>
          <a:bodyPr wrap="square" rtlCol="0">
            <a:spAutoFit/>
          </a:bodyPr>
          <a:lstStyle/>
          <a:p>
            <a:pPr algn="ctr"/>
            <a:r>
              <a:rPr lang="en-US" sz="1200" b="1" dirty="0" smtClean="0">
                <a:solidFill>
                  <a:srgbClr val="0000CC"/>
                </a:solidFill>
                <a:latin typeface="Trebuchet MS" pitchFamily="34" charset="0"/>
              </a:rPr>
              <a:t>Daily Operations</a:t>
            </a:r>
            <a:endParaRPr lang="en-US" sz="1800" b="1" dirty="0">
              <a:solidFill>
                <a:srgbClr val="0000CC"/>
              </a:solidFill>
              <a:latin typeface="Trebuchet MS" pitchFamily="34" charset="0"/>
            </a:endParaRPr>
          </a:p>
        </p:txBody>
      </p:sp>
      <p:pic>
        <p:nvPicPr>
          <p:cNvPr id="63" name="Picture 62" descr="FMIS header.jpg"/>
          <p:cNvPicPr>
            <a:picLocks noChangeAspect="1"/>
          </p:cNvPicPr>
          <p:nvPr/>
        </p:nvPicPr>
        <p:blipFill>
          <a:blip r:embed="rId4" cstate="print"/>
          <a:stretch>
            <a:fillRect/>
          </a:stretch>
        </p:blipFill>
        <p:spPr>
          <a:xfrm>
            <a:off x="86425" y="95675"/>
            <a:ext cx="622079" cy="486000"/>
          </a:xfrm>
          <a:prstGeom prst="rect">
            <a:avLst/>
          </a:prstGeom>
        </p:spPr>
      </p:pic>
      <p:sp>
        <p:nvSpPr>
          <p:cNvPr id="57" name="Date Placeholder 6"/>
          <p:cNvSpPr>
            <a:spLocks noGrp="1"/>
          </p:cNvSpPr>
          <p:nvPr>
            <p:ph type="dt" sz="half" idx="10"/>
          </p:nvPr>
        </p:nvSpPr>
        <p:spPr>
          <a:xfrm>
            <a:off x="457200" y="6453336"/>
            <a:ext cx="2133600" cy="216000"/>
          </a:xfrm>
        </p:spPr>
        <p:txBody>
          <a:bodyPr/>
          <a:lstStyle/>
          <a:p>
            <a:r>
              <a:rPr lang="en-US" sz="1100" smtClean="0">
                <a:solidFill>
                  <a:srgbClr val="3333FF"/>
                </a:solidFill>
              </a:rPr>
              <a:t>March 2012</a:t>
            </a:r>
            <a:endParaRPr lang="en-US" sz="1100" dirty="0">
              <a:solidFill>
                <a:srgbClr val="3333FF"/>
              </a:solidFill>
            </a:endParaRPr>
          </a:p>
        </p:txBody>
      </p:sp>
      <p:sp>
        <p:nvSpPr>
          <p:cNvPr id="60" name="Slide Number Placeholder 7"/>
          <p:cNvSpPr>
            <a:spLocks noGrp="1"/>
          </p:cNvSpPr>
          <p:nvPr>
            <p:ph type="sldNum" sz="quarter" idx="12"/>
          </p:nvPr>
        </p:nvSpPr>
        <p:spPr>
          <a:xfrm>
            <a:off x="6553200" y="6453336"/>
            <a:ext cx="2133600" cy="216000"/>
          </a:xfrm>
        </p:spPr>
        <p:txBody>
          <a:bodyPr/>
          <a:lstStyle/>
          <a:p>
            <a:fld id="{9A1FF0DD-E9F7-431E-8070-FEA08546CC76}" type="slidenum">
              <a:rPr lang="en-US" sz="1100" smtClean="0">
                <a:solidFill>
                  <a:srgbClr val="3333FF"/>
                </a:solidFill>
              </a:rPr>
              <a:pPr/>
              <a:t>3</a:t>
            </a:fld>
            <a:endParaRPr lang="en-US" sz="1100" dirty="0">
              <a:solidFill>
                <a:srgbClr val="3333FF"/>
              </a:solidFill>
            </a:endParaRPr>
          </a:p>
        </p:txBody>
      </p:sp>
      <p:sp>
        <p:nvSpPr>
          <p:cNvPr id="61" name="Footer Placeholder 8"/>
          <p:cNvSpPr>
            <a:spLocks noGrp="1"/>
          </p:cNvSpPr>
          <p:nvPr>
            <p:ph type="ftr" sz="quarter" idx="11"/>
          </p:nvPr>
        </p:nvSpPr>
        <p:spPr>
          <a:xfrm>
            <a:off x="3124200" y="6453336"/>
            <a:ext cx="2895600" cy="216000"/>
          </a:xfrm>
        </p:spPr>
        <p:txBody>
          <a:bodyPr/>
          <a:lstStyle/>
          <a:p>
            <a:r>
              <a:rPr lang="en-US" sz="1100" smtClean="0">
                <a:solidFill>
                  <a:srgbClr val="3333FF"/>
                </a:solidFill>
              </a:rPr>
              <a:t>Trends in FMIS Development</a:t>
            </a:r>
            <a:endParaRPr lang="en-US" sz="1100" dirty="0">
              <a:solidFill>
                <a:srgbClr val="3333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5"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5"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vertic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5"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blinds(vertical)">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2" fill="hold" grpId="0" nodeType="clickEffect">
                                  <p:stCondLst>
                                    <p:cond delay="0"/>
                                  </p:stCondLst>
                                  <p:childTnLst>
                                    <p:set>
                                      <p:cBhvr>
                                        <p:cTn id="26" dur="1" fill="hold">
                                          <p:stCondLst>
                                            <p:cond delay="0"/>
                                          </p:stCondLst>
                                        </p:cTn>
                                        <p:tgtEl>
                                          <p:spTgt spid="125"/>
                                        </p:tgtEl>
                                        <p:attrNameLst>
                                          <p:attrName>style.visibility</p:attrName>
                                        </p:attrNameLst>
                                      </p:cBhvr>
                                      <p:to>
                                        <p:strVal val="visible"/>
                                      </p:to>
                                    </p:set>
                                    <p:anim calcmode="lin" valueType="num">
                                      <p:cBhvr additive="base">
                                        <p:cTn id="27" dur="500" fill="hold"/>
                                        <p:tgtEl>
                                          <p:spTgt spid="125"/>
                                        </p:tgtEl>
                                        <p:attrNameLst>
                                          <p:attrName>ppt_x</p:attrName>
                                        </p:attrNameLst>
                                      </p:cBhvr>
                                      <p:tavLst>
                                        <p:tav tm="0">
                                          <p:val>
                                            <p:strVal val="1+#ppt_w/2"/>
                                          </p:val>
                                        </p:tav>
                                        <p:tav tm="100000">
                                          <p:val>
                                            <p:strVal val="#ppt_x"/>
                                          </p:val>
                                        </p:tav>
                                      </p:tavLst>
                                    </p:anim>
                                    <p:anim calcmode="lin" valueType="num">
                                      <p:cBhvr additive="base">
                                        <p:cTn id="28" dur="500" fill="hold"/>
                                        <p:tgtEl>
                                          <p:spTgt spid="125"/>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5168"/>
                                        </p:tgtEl>
                                        <p:attrNameLst>
                                          <p:attrName>style.visibility</p:attrName>
                                        </p:attrNameLst>
                                      </p:cBhvr>
                                      <p:to>
                                        <p:strVal val="visible"/>
                                      </p:to>
                                    </p:set>
                                    <p:animEffect transition="in" filter="blinds(horizontal)">
                                      <p:cBhvr>
                                        <p:cTn id="33" dur="500"/>
                                        <p:tgtEl>
                                          <p:spTgt spid="51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5" grpId="0"/>
      <p:bldP spid="516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Date Placeholder 6"/>
          <p:cNvSpPr>
            <a:spLocks noGrp="1"/>
          </p:cNvSpPr>
          <p:nvPr>
            <p:ph type="dt" sz="half" idx="10"/>
          </p:nvPr>
        </p:nvSpPr>
        <p:spPr>
          <a:xfrm>
            <a:off x="457200" y="6453336"/>
            <a:ext cx="2133600" cy="216000"/>
          </a:xfrm>
        </p:spPr>
        <p:txBody>
          <a:bodyPr/>
          <a:lstStyle/>
          <a:p>
            <a:r>
              <a:rPr lang="en-US" sz="1100" smtClean="0">
                <a:solidFill>
                  <a:srgbClr val="3333FF"/>
                </a:solidFill>
              </a:rPr>
              <a:t>March 2012</a:t>
            </a:r>
            <a:endParaRPr lang="en-US" sz="1100" dirty="0">
              <a:solidFill>
                <a:srgbClr val="3333FF"/>
              </a:solidFill>
            </a:endParaRPr>
          </a:p>
        </p:txBody>
      </p:sp>
      <p:sp>
        <p:nvSpPr>
          <p:cNvPr id="8" name="Slide Number Placeholder 7"/>
          <p:cNvSpPr>
            <a:spLocks noGrp="1"/>
          </p:cNvSpPr>
          <p:nvPr>
            <p:ph type="sldNum" sz="quarter" idx="12"/>
          </p:nvPr>
        </p:nvSpPr>
        <p:spPr>
          <a:xfrm>
            <a:off x="6553200" y="6453336"/>
            <a:ext cx="2133600" cy="216000"/>
          </a:xfrm>
        </p:spPr>
        <p:txBody>
          <a:bodyPr/>
          <a:lstStyle/>
          <a:p>
            <a:fld id="{9A1FF0DD-E9F7-431E-8070-FEA08546CC76}" type="slidenum">
              <a:rPr lang="en-US" sz="1100" smtClean="0">
                <a:solidFill>
                  <a:srgbClr val="3333FF"/>
                </a:solidFill>
              </a:rPr>
              <a:pPr/>
              <a:t>4</a:t>
            </a:fld>
            <a:endParaRPr lang="en-US" sz="1100" dirty="0">
              <a:solidFill>
                <a:srgbClr val="3333FF"/>
              </a:solidFill>
            </a:endParaRPr>
          </a:p>
        </p:txBody>
      </p:sp>
      <p:sp>
        <p:nvSpPr>
          <p:cNvPr id="9" name="Footer Placeholder 8"/>
          <p:cNvSpPr>
            <a:spLocks noGrp="1"/>
          </p:cNvSpPr>
          <p:nvPr>
            <p:ph type="ftr" sz="quarter" idx="11"/>
          </p:nvPr>
        </p:nvSpPr>
        <p:spPr>
          <a:xfrm>
            <a:off x="3124200" y="6453336"/>
            <a:ext cx="2895600" cy="216000"/>
          </a:xfrm>
        </p:spPr>
        <p:txBody>
          <a:bodyPr/>
          <a:lstStyle/>
          <a:p>
            <a:r>
              <a:rPr lang="en-US" sz="1100" smtClean="0">
                <a:solidFill>
                  <a:srgbClr val="3333FF"/>
                </a:solidFill>
              </a:rPr>
              <a:t>Trends in FMIS Development</a:t>
            </a:r>
            <a:endParaRPr lang="en-US" sz="1100" dirty="0">
              <a:solidFill>
                <a:srgbClr val="3333FF"/>
              </a:solidFill>
            </a:endParaRPr>
          </a:p>
        </p:txBody>
      </p:sp>
      <p:pic>
        <p:nvPicPr>
          <p:cNvPr id="10" name="Picture 9" descr="FMIS header.jpg"/>
          <p:cNvPicPr>
            <a:picLocks noChangeAspect="1"/>
          </p:cNvPicPr>
          <p:nvPr/>
        </p:nvPicPr>
        <p:blipFill>
          <a:blip r:embed="rId3" cstate="print"/>
          <a:stretch>
            <a:fillRect/>
          </a:stretch>
        </p:blipFill>
        <p:spPr>
          <a:xfrm>
            <a:off x="86425" y="95675"/>
            <a:ext cx="622079" cy="486000"/>
          </a:xfrm>
          <a:prstGeom prst="rect">
            <a:avLst/>
          </a:prstGeom>
        </p:spPr>
      </p:pic>
      <p:sp>
        <p:nvSpPr>
          <p:cNvPr id="11" name="Text Box 3"/>
          <p:cNvSpPr txBox="1">
            <a:spLocks noChangeArrowheads="1"/>
          </p:cNvSpPr>
          <p:nvPr/>
        </p:nvSpPr>
        <p:spPr bwMode="auto">
          <a:xfrm>
            <a:off x="720000" y="117475"/>
            <a:ext cx="8280000" cy="450000"/>
          </a:xfrm>
          <a:prstGeom prst="rect">
            <a:avLst/>
          </a:prstGeom>
          <a:gradFill rotWithShape="1">
            <a:gsLst>
              <a:gs pos="0">
                <a:srgbClr val="00009C"/>
              </a:gs>
              <a:gs pos="100000">
                <a:schemeClr val="bg1"/>
              </a:gs>
            </a:gsLst>
            <a:lin ang="0" scaled="1"/>
          </a:gradFill>
          <a:ln w="9525">
            <a:noFill/>
            <a:miter lim="800000"/>
            <a:headEnd/>
            <a:tailEnd/>
          </a:ln>
          <a:effectLst/>
        </p:spPr>
        <p:txBody>
          <a:bodyPr lIns="0" rIns="0" anchor="ctr"/>
          <a:lstStyle/>
          <a:p>
            <a:r>
              <a:rPr lang="en-US" sz="2000" b="1" dirty="0">
                <a:solidFill>
                  <a:srgbClr val="FFFF00"/>
                </a:solidFill>
                <a:latin typeface="Trebuchet MS" pitchFamily="34" charset="0"/>
              </a:rPr>
              <a:t>  </a:t>
            </a:r>
            <a:r>
              <a:rPr lang="tr-TR" sz="2000" b="1" dirty="0">
                <a:solidFill>
                  <a:srgbClr val="FFFF00"/>
                </a:solidFill>
                <a:latin typeface="Trebuchet MS" pitchFamily="34" charset="0"/>
              </a:rPr>
              <a:t> </a:t>
            </a:r>
            <a:r>
              <a:rPr lang="en-US" sz="2000" b="1" dirty="0" smtClean="0">
                <a:solidFill>
                  <a:srgbClr val="FFFF00"/>
                </a:solidFill>
                <a:latin typeface="Trebuchet MS" pitchFamily="34" charset="0"/>
              </a:rPr>
              <a:t>APEC Russia 2012</a:t>
            </a:r>
            <a:endParaRPr lang="en-US" sz="2000" b="1" dirty="0">
              <a:solidFill>
                <a:srgbClr val="FFFF00"/>
              </a:solidFill>
              <a:latin typeface="Trebuchet MS" pitchFamily="34" charset="0"/>
            </a:endParaRPr>
          </a:p>
        </p:txBody>
      </p:sp>
      <p:sp>
        <p:nvSpPr>
          <p:cNvPr id="12" name="Right Arrow 11"/>
          <p:cNvSpPr/>
          <p:nvPr/>
        </p:nvSpPr>
        <p:spPr>
          <a:xfrm>
            <a:off x="297713" y="2016958"/>
            <a:ext cx="360000" cy="360000"/>
          </a:xfrm>
          <a:prstGeom prst="rightArrow">
            <a:avLst/>
          </a:prstGeom>
          <a:solidFill>
            <a:srgbClr val="FFFF00"/>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Box 14"/>
          <p:cNvSpPr txBox="1">
            <a:spLocks noChangeArrowheads="1"/>
          </p:cNvSpPr>
          <p:nvPr/>
        </p:nvSpPr>
        <p:spPr bwMode="auto">
          <a:xfrm>
            <a:off x="671759" y="929260"/>
            <a:ext cx="7861109" cy="5124480"/>
          </a:xfrm>
          <a:prstGeom prst="rect">
            <a:avLst/>
          </a:prstGeom>
          <a:noFill/>
          <a:ln w="9525">
            <a:noFill/>
            <a:miter lim="800000"/>
            <a:headEnd/>
            <a:tailEnd/>
          </a:ln>
        </p:spPr>
        <p:txBody>
          <a:bodyPr wrap="square">
            <a:spAutoFit/>
          </a:bodyPr>
          <a:lstStyle/>
          <a:p>
            <a:pPr marL="341313" indent="-341313" algn="ctr">
              <a:spcAft>
                <a:spcPts val="600"/>
              </a:spcAft>
              <a:tabLst>
                <a:tab pos="1790700" algn="l"/>
              </a:tabLst>
            </a:pPr>
            <a:r>
              <a:rPr lang="en-US" sz="2800" b="1" dirty="0" smtClean="0">
                <a:solidFill>
                  <a:srgbClr val="0000FF"/>
                </a:solidFill>
                <a:effectLst>
                  <a:glow rad="139700">
                    <a:schemeClr val="accent3">
                      <a:satMod val="175000"/>
                      <a:alpha val="40000"/>
                    </a:schemeClr>
                  </a:glow>
                </a:effectLst>
                <a:latin typeface="Trebuchet MS" pitchFamily="34" charset="0"/>
              </a:rPr>
              <a:t>Contents</a:t>
            </a:r>
            <a:endParaRPr lang="tr-TR" sz="2800" b="1" dirty="0">
              <a:solidFill>
                <a:srgbClr val="0000FF"/>
              </a:solidFill>
              <a:effectLst>
                <a:glow rad="139700">
                  <a:schemeClr val="accent3">
                    <a:satMod val="175000"/>
                    <a:alpha val="40000"/>
                  </a:schemeClr>
                </a:glow>
              </a:effectLst>
              <a:latin typeface="Trebuchet MS" pitchFamily="34" charset="0"/>
            </a:endParaRPr>
          </a:p>
          <a:p>
            <a:pPr marL="341313" indent="-341313">
              <a:lnSpc>
                <a:spcPct val="150000"/>
              </a:lnSpc>
              <a:buFontTx/>
              <a:buChar char="•"/>
              <a:tabLst>
                <a:tab pos="1790700" algn="l"/>
              </a:tabLst>
            </a:pPr>
            <a:r>
              <a:rPr lang="en-US" sz="2000" b="1" dirty="0" err="1" smtClean="0">
                <a:solidFill>
                  <a:schemeClr val="bg1">
                    <a:lumMod val="75000"/>
                  </a:schemeClr>
                </a:solidFill>
                <a:latin typeface="Trebuchet MS" pitchFamily="34" charset="0"/>
              </a:rPr>
              <a:t>FMIS</a:t>
            </a:r>
            <a:r>
              <a:rPr lang="en-US" sz="2000" b="1" dirty="0" smtClean="0">
                <a:solidFill>
                  <a:schemeClr val="bg1">
                    <a:lumMod val="75000"/>
                  </a:schemeClr>
                </a:solidFill>
                <a:latin typeface="Trebuchet MS" pitchFamily="34" charset="0"/>
              </a:rPr>
              <a:t> terminology</a:t>
            </a:r>
          </a:p>
          <a:p>
            <a:pPr marL="341313" indent="-341313">
              <a:lnSpc>
                <a:spcPct val="150000"/>
              </a:lnSpc>
              <a:buFontTx/>
              <a:buChar char="•"/>
              <a:tabLst>
                <a:tab pos="1790700" algn="l"/>
              </a:tabLst>
            </a:pPr>
            <a:r>
              <a:rPr lang="en-US" sz="2000" b="1" dirty="0" err="1" smtClean="0">
                <a:solidFill>
                  <a:srgbClr val="0000FF"/>
                </a:solidFill>
                <a:latin typeface="Trebuchet MS" pitchFamily="34" charset="0"/>
              </a:rPr>
              <a:t>FMIS</a:t>
            </a:r>
            <a:r>
              <a:rPr lang="en-US" sz="2000" b="1" dirty="0" smtClean="0">
                <a:solidFill>
                  <a:srgbClr val="0000FF"/>
                </a:solidFill>
                <a:latin typeface="Trebuchet MS" pitchFamily="34" charset="0"/>
              </a:rPr>
              <a:t> Study: </a:t>
            </a:r>
            <a:r>
              <a:rPr lang="en-US" sz="1600" b="1" dirty="0" smtClean="0">
                <a:solidFill>
                  <a:srgbClr val="0000FF"/>
                </a:solidFill>
                <a:latin typeface="Trebuchet MS" pitchFamily="34" charset="0"/>
              </a:rPr>
              <a:t>25 Years of WB Experience on What Works and What Doesn’t</a:t>
            </a:r>
            <a:endParaRPr lang="en-US" sz="2000" b="1" dirty="0" smtClean="0">
              <a:solidFill>
                <a:srgbClr val="0000FF"/>
              </a:solidFill>
              <a:latin typeface="Trebuchet MS" pitchFamily="34" charset="0"/>
            </a:endParaRPr>
          </a:p>
          <a:p>
            <a:pPr marL="798513" lvl="1" indent="-341313">
              <a:lnSpc>
                <a:spcPct val="150000"/>
              </a:lnSpc>
              <a:buFont typeface="Wingdings" pitchFamily="2" charset="2"/>
              <a:buChar char="Ø"/>
              <a:tabLst>
                <a:tab pos="1790700" algn="l"/>
              </a:tabLst>
            </a:pPr>
            <a:r>
              <a:rPr lang="en-US" sz="1600" b="1" dirty="0" smtClean="0">
                <a:solidFill>
                  <a:srgbClr val="0000FF"/>
                </a:solidFill>
                <a:latin typeface="Trebuchet MS" pitchFamily="34" charset="0"/>
              </a:rPr>
              <a:t>Key findings of the study, and </a:t>
            </a:r>
            <a:r>
              <a:rPr lang="en-US" sz="1600" b="1" dirty="0" err="1" smtClean="0">
                <a:solidFill>
                  <a:srgbClr val="0000FF"/>
                </a:solidFill>
                <a:latin typeface="Trebuchet MS" pitchFamily="34" charset="0"/>
              </a:rPr>
              <a:t>FMIS</a:t>
            </a:r>
            <a:r>
              <a:rPr lang="en-US" sz="1600" b="1" dirty="0" smtClean="0">
                <a:solidFill>
                  <a:srgbClr val="0000FF"/>
                </a:solidFill>
                <a:latin typeface="Trebuchet MS" pitchFamily="34" charset="0"/>
              </a:rPr>
              <a:t> prerequisites</a:t>
            </a:r>
          </a:p>
          <a:p>
            <a:pPr marL="798513" lvl="1" indent="-341313">
              <a:lnSpc>
                <a:spcPct val="150000"/>
              </a:lnSpc>
              <a:buFont typeface="Wingdings" pitchFamily="2" charset="2"/>
              <a:buChar char="Ø"/>
              <a:tabLst>
                <a:tab pos="1790700" algn="l"/>
              </a:tabLst>
            </a:pPr>
            <a:r>
              <a:rPr lang="en-US" sz="1600" b="1" dirty="0" smtClean="0">
                <a:solidFill>
                  <a:srgbClr val="0000FF"/>
                </a:solidFill>
                <a:latin typeface="Trebuchet MS" pitchFamily="34" charset="0"/>
              </a:rPr>
              <a:t>Suggested </a:t>
            </a:r>
            <a:r>
              <a:rPr lang="en-US" sz="1600" b="1" dirty="0" err="1" smtClean="0">
                <a:solidFill>
                  <a:srgbClr val="0000FF"/>
                </a:solidFill>
                <a:latin typeface="Trebuchet MS" pitchFamily="34" charset="0"/>
              </a:rPr>
              <a:t>FMIS</a:t>
            </a:r>
            <a:r>
              <a:rPr lang="en-US" sz="1600" b="1" dirty="0" smtClean="0">
                <a:solidFill>
                  <a:srgbClr val="0000FF"/>
                </a:solidFill>
                <a:latin typeface="Trebuchet MS" pitchFamily="34" charset="0"/>
              </a:rPr>
              <a:t> design &amp; implementation methodology</a:t>
            </a:r>
          </a:p>
          <a:p>
            <a:pPr marL="341313" indent="-341313">
              <a:lnSpc>
                <a:spcPct val="150000"/>
              </a:lnSpc>
              <a:buFontTx/>
              <a:buChar char="•"/>
              <a:tabLst>
                <a:tab pos="1790700" algn="l"/>
              </a:tabLst>
            </a:pPr>
            <a:r>
              <a:rPr lang="en-US" sz="2000" b="1" dirty="0" smtClean="0">
                <a:solidFill>
                  <a:schemeClr val="bg1">
                    <a:lumMod val="75000"/>
                  </a:schemeClr>
                </a:solidFill>
                <a:latin typeface="Trebuchet MS" pitchFamily="34" charset="0"/>
              </a:rPr>
              <a:t>Trends in </a:t>
            </a:r>
            <a:r>
              <a:rPr lang="en-US" sz="2000" b="1" dirty="0" err="1" smtClean="0">
                <a:solidFill>
                  <a:schemeClr val="bg1">
                    <a:lumMod val="75000"/>
                  </a:schemeClr>
                </a:solidFill>
                <a:latin typeface="Trebuchet MS" pitchFamily="34" charset="0"/>
              </a:rPr>
              <a:t>FMIS</a:t>
            </a:r>
            <a:r>
              <a:rPr lang="en-US" sz="2000" b="1" dirty="0" smtClean="0">
                <a:solidFill>
                  <a:schemeClr val="bg1">
                    <a:lumMod val="75000"/>
                  </a:schemeClr>
                </a:solidFill>
                <a:latin typeface="Trebuchet MS" pitchFamily="34" charset="0"/>
              </a:rPr>
              <a:t> implementation</a:t>
            </a:r>
          </a:p>
          <a:p>
            <a:pPr marL="798513" lvl="1" indent="-341313">
              <a:lnSpc>
                <a:spcPct val="150000"/>
              </a:lnSpc>
              <a:buFont typeface="Wingdings" pitchFamily="2" charset="2"/>
              <a:buChar char="Ø"/>
              <a:tabLst>
                <a:tab pos="1790700" algn="l"/>
              </a:tabLst>
            </a:pPr>
            <a:r>
              <a:rPr lang="en-US" sz="1600" b="1" dirty="0" smtClean="0">
                <a:solidFill>
                  <a:schemeClr val="bg1">
                    <a:lumMod val="75000"/>
                  </a:schemeClr>
                </a:solidFill>
                <a:latin typeface="Trebuchet MS" pitchFamily="34" charset="0"/>
              </a:rPr>
              <a:t>Consolidating PF data for all budget levels through </a:t>
            </a:r>
            <a:r>
              <a:rPr lang="en-US" sz="1600" b="1" dirty="0" err="1" smtClean="0">
                <a:solidFill>
                  <a:schemeClr val="bg1">
                    <a:lumMod val="75000"/>
                  </a:schemeClr>
                </a:solidFill>
                <a:latin typeface="Trebuchet MS" pitchFamily="34" charset="0"/>
              </a:rPr>
              <a:t>FMIS</a:t>
            </a:r>
            <a:endParaRPr lang="en-US" sz="1600" b="1" dirty="0" smtClean="0">
              <a:solidFill>
                <a:schemeClr val="bg1">
                  <a:lumMod val="75000"/>
                </a:schemeClr>
              </a:solidFill>
              <a:latin typeface="Trebuchet MS" pitchFamily="34" charset="0"/>
            </a:endParaRPr>
          </a:p>
          <a:p>
            <a:pPr marL="798513" lvl="1" indent="-341313">
              <a:lnSpc>
                <a:spcPct val="150000"/>
              </a:lnSpc>
              <a:buFont typeface="Wingdings" pitchFamily="2" charset="2"/>
              <a:buChar char="Ø"/>
              <a:tabLst>
                <a:tab pos="1790700" algn="l"/>
              </a:tabLst>
            </a:pPr>
            <a:r>
              <a:rPr lang="en-US" sz="1600" b="1" dirty="0" err="1" smtClean="0">
                <a:solidFill>
                  <a:schemeClr val="bg1">
                    <a:lumMod val="75000"/>
                  </a:schemeClr>
                </a:solidFill>
                <a:latin typeface="Trebuchet MS" pitchFamily="34" charset="0"/>
              </a:rPr>
              <a:t>FMIS</a:t>
            </a:r>
            <a:r>
              <a:rPr lang="en-US" sz="1600" b="1" dirty="0" smtClean="0">
                <a:solidFill>
                  <a:schemeClr val="bg1">
                    <a:lumMod val="75000"/>
                  </a:schemeClr>
                </a:solidFill>
                <a:latin typeface="Trebuchet MS" pitchFamily="34" charset="0"/>
              </a:rPr>
              <a:t> </a:t>
            </a:r>
            <a:r>
              <a:rPr lang="en-US" sz="1600" b="1" dirty="0" err="1" smtClean="0">
                <a:solidFill>
                  <a:schemeClr val="bg1">
                    <a:lumMod val="75000"/>
                  </a:schemeClr>
                </a:solidFill>
                <a:latin typeface="Trebuchet MS" pitchFamily="34" charset="0"/>
              </a:rPr>
              <a:t>ICT</a:t>
            </a:r>
            <a:r>
              <a:rPr lang="en-US" sz="1600" b="1" dirty="0" smtClean="0">
                <a:solidFill>
                  <a:schemeClr val="bg1">
                    <a:lumMod val="75000"/>
                  </a:schemeClr>
                </a:solidFill>
                <a:latin typeface="Trebuchet MS" pitchFamily="34" charset="0"/>
              </a:rPr>
              <a:t> trends</a:t>
            </a:r>
          </a:p>
          <a:p>
            <a:pPr marL="798513" lvl="1" indent="-341313">
              <a:lnSpc>
                <a:spcPct val="150000"/>
              </a:lnSpc>
              <a:buFont typeface="Wingdings" pitchFamily="2" charset="2"/>
              <a:buChar char="Ø"/>
              <a:tabLst>
                <a:tab pos="1790700" algn="l"/>
              </a:tabLst>
            </a:pPr>
            <a:r>
              <a:rPr lang="en-US" sz="1600" b="1" dirty="0" smtClean="0">
                <a:solidFill>
                  <a:schemeClr val="bg1">
                    <a:lumMod val="75000"/>
                  </a:schemeClr>
                </a:solidFill>
                <a:latin typeface="Trebuchet MS" pitchFamily="34" charset="0"/>
              </a:rPr>
              <a:t>Expansion of </a:t>
            </a:r>
            <a:r>
              <a:rPr lang="en-US" sz="1600" b="1" dirty="0" err="1" smtClean="0">
                <a:solidFill>
                  <a:schemeClr val="bg1">
                    <a:lumMod val="75000"/>
                  </a:schemeClr>
                </a:solidFill>
                <a:latin typeface="Trebuchet MS" pitchFamily="34" charset="0"/>
              </a:rPr>
              <a:t>FMIS</a:t>
            </a:r>
            <a:r>
              <a:rPr lang="en-US" sz="1600" b="1" dirty="0" smtClean="0">
                <a:solidFill>
                  <a:schemeClr val="bg1">
                    <a:lumMod val="75000"/>
                  </a:schemeClr>
                </a:solidFill>
                <a:latin typeface="Trebuchet MS" pitchFamily="34" charset="0"/>
              </a:rPr>
              <a:t> capabilities for spending units (web portals)</a:t>
            </a:r>
          </a:p>
          <a:p>
            <a:pPr marL="798513" lvl="1" indent="-341313">
              <a:lnSpc>
                <a:spcPct val="150000"/>
              </a:lnSpc>
              <a:buFont typeface="Wingdings" pitchFamily="2" charset="2"/>
              <a:buChar char="Ø"/>
              <a:tabLst>
                <a:tab pos="1790700" algn="l"/>
              </a:tabLst>
            </a:pPr>
            <a:r>
              <a:rPr lang="en-US" sz="1600" b="1" dirty="0" smtClean="0">
                <a:solidFill>
                  <a:schemeClr val="bg1">
                    <a:lumMod val="75000"/>
                  </a:schemeClr>
                </a:solidFill>
                <a:latin typeface="Trebuchet MS" pitchFamily="34" charset="0"/>
              </a:rPr>
              <a:t>Improving transparency: disclosure of information on the web</a:t>
            </a:r>
          </a:p>
          <a:p>
            <a:pPr marL="341313" indent="-341313">
              <a:lnSpc>
                <a:spcPct val="150000"/>
              </a:lnSpc>
              <a:buFontTx/>
              <a:buChar char="•"/>
              <a:tabLst>
                <a:tab pos="1790700" algn="l"/>
              </a:tabLst>
            </a:pPr>
            <a:r>
              <a:rPr lang="en-US" sz="2000" b="1" dirty="0" err="1" smtClean="0">
                <a:solidFill>
                  <a:schemeClr val="bg1">
                    <a:lumMod val="75000"/>
                  </a:schemeClr>
                </a:solidFill>
                <a:latin typeface="Trebuchet MS" pitchFamily="34" charset="0"/>
              </a:rPr>
              <a:t>FMIS</a:t>
            </a:r>
            <a:r>
              <a:rPr lang="en-US" sz="2000" b="1" dirty="0" smtClean="0">
                <a:solidFill>
                  <a:schemeClr val="bg1">
                    <a:lumMod val="75000"/>
                  </a:schemeClr>
                </a:solidFill>
                <a:latin typeface="Trebuchet MS" pitchFamily="34" charset="0"/>
              </a:rPr>
              <a:t> in APEC Economies</a:t>
            </a:r>
          </a:p>
          <a:p>
            <a:pPr marL="341313" indent="-341313">
              <a:lnSpc>
                <a:spcPct val="150000"/>
              </a:lnSpc>
              <a:buFontTx/>
              <a:buChar char="•"/>
              <a:tabLst>
                <a:tab pos="1790700" algn="l"/>
              </a:tabLst>
            </a:pPr>
            <a:r>
              <a:rPr lang="en-US" sz="2000" b="1" dirty="0" err="1" smtClean="0">
                <a:solidFill>
                  <a:schemeClr val="bg1">
                    <a:lumMod val="75000"/>
                  </a:schemeClr>
                </a:solidFill>
                <a:latin typeface="Trebuchet MS" pitchFamily="34" charset="0"/>
              </a:rPr>
              <a:t>FMIS</a:t>
            </a:r>
            <a:r>
              <a:rPr lang="en-US" sz="2000" b="1" dirty="0" smtClean="0">
                <a:solidFill>
                  <a:schemeClr val="bg1">
                    <a:lumMod val="75000"/>
                  </a:schemeClr>
                </a:solidFill>
                <a:latin typeface="Trebuchet MS" pitchFamily="34" charset="0"/>
              </a:rPr>
              <a:t> Community of Practice</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Date Placeholder 6"/>
          <p:cNvSpPr>
            <a:spLocks noGrp="1"/>
          </p:cNvSpPr>
          <p:nvPr>
            <p:ph type="dt" sz="half" idx="10"/>
          </p:nvPr>
        </p:nvSpPr>
        <p:spPr>
          <a:xfrm>
            <a:off x="457200" y="6453336"/>
            <a:ext cx="2133600" cy="216000"/>
          </a:xfrm>
        </p:spPr>
        <p:txBody>
          <a:bodyPr/>
          <a:lstStyle/>
          <a:p>
            <a:r>
              <a:rPr lang="en-US" sz="1100" smtClean="0">
                <a:solidFill>
                  <a:srgbClr val="3333FF"/>
                </a:solidFill>
              </a:rPr>
              <a:t>March 2012</a:t>
            </a:r>
            <a:endParaRPr lang="en-US" sz="1100" dirty="0">
              <a:solidFill>
                <a:srgbClr val="3333FF"/>
              </a:solidFill>
            </a:endParaRPr>
          </a:p>
        </p:txBody>
      </p:sp>
      <p:sp>
        <p:nvSpPr>
          <p:cNvPr id="8" name="Slide Number Placeholder 7"/>
          <p:cNvSpPr>
            <a:spLocks noGrp="1"/>
          </p:cNvSpPr>
          <p:nvPr>
            <p:ph type="sldNum" sz="quarter" idx="12"/>
          </p:nvPr>
        </p:nvSpPr>
        <p:spPr>
          <a:xfrm>
            <a:off x="6553200" y="6453336"/>
            <a:ext cx="2133600" cy="216000"/>
          </a:xfrm>
        </p:spPr>
        <p:txBody>
          <a:bodyPr/>
          <a:lstStyle/>
          <a:p>
            <a:fld id="{9A1FF0DD-E9F7-431E-8070-FEA08546CC76}" type="slidenum">
              <a:rPr lang="en-US" sz="1100" smtClean="0">
                <a:solidFill>
                  <a:srgbClr val="3333FF"/>
                </a:solidFill>
              </a:rPr>
              <a:pPr/>
              <a:t>5</a:t>
            </a:fld>
            <a:endParaRPr lang="en-US" sz="1100" dirty="0">
              <a:solidFill>
                <a:srgbClr val="3333FF"/>
              </a:solidFill>
            </a:endParaRPr>
          </a:p>
        </p:txBody>
      </p:sp>
      <p:sp>
        <p:nvSpPr>
          <p:cNvPr id="9" name="Footer Placeholder 8"/>
          <p:cNvSpPr>
            <a:spLocks noGrp="1"/>
          </p:cNvSpPr>
          <p:nvPr>
            <p:ph type="ftr" sz="quarter" idx="11"/>
          </p:nvPr>
        </p:nvSpPr>
        <p:spPr>
          <a:xfrm>
            <a:off x="3124200" y="6453336"/>
            <a:ext cx="2895600" cy="216000"/>
          </a:xfrm>
        </p:spPr>
        <p:txBody>
          <a:bodyPr/>
          <a:lstStyle/>
          <a:p>
            <a:r>
              <a:rPr lang="en-US" sz="1100" smtClean="0">
                <a:solidFill>
                  <a:srgbClr val="3333FF"/>
                </a:solidFill>
              </a:rPr>
              <a:t>Trends in FMIS Development</a:t>
            </a:r>
            <a:endParaRPr lang="en-US" sz="1100" dirty="0">
              <a:solidFill>
                <a:srgbClr val="3333FF"/>
              </a:solidFill>
            </a:endParaRPr>
          </a:p>
        </p:txBody>
      </p:sp>
      <p:pic>
        <p:nvPicPr>
          <p:cNvPr id="10" name="Picture 9" descr="FMIS header.jpg"/>
          <p:cNvPicPr>
            <a:picLocks noChangeAspect="1"/>
          </p:cNvPicPr>
          <p:nvPr/>
        </p:nvPicPr>
        <p:blipFill>
          <a:blip r:embed="rId3" cstate="print"/>
          <a:stretch>
            <a:fillRect/>
          </a:stretch>
        </p:blipFill>
        <p:spPr>
          <a:xfrm>
            <a:off x="86425" y="95675"/>
            <a:ext cx="622079" cy="486000"/>
          </a:xfrm>
          <a:prstGeom prst="rect">
            <a:avLst/>
          </a:prstGeom>
        </p:spPr>
      </p:pic>
      <p:sp>
        <p:nvSpPr>
          <p:cNvPr id="11" name="Text Box 3"/>
          <p:cNvSpPr txBox="1">
            <a:spLocks noChangeArrowheads="1"/>
          </p:cNvSpPr>
          <p:nvPr/>
        </p:nvSpPr>
        <p:spPr bwMode="auto">
          <a:xfrm>
            <a:off x="720000" y="117475"/>
            <a:ext cx="8280000" cy="450000"/>
          </a:xfrm>
          <a:prstGeom prst="rect">
            <a:avLst/>
          </a:prstGeom>
          <a:gradFill rotWithShape="1">
            <a:gsLst>
              <a:gs pos="0">
                <a:srgbClr val="00009C"/>
              </a:gs>
              <a:gs pos="100000">
                <a:schemeClr val="bg1"/>
              </a:gs>
            </a:gsLst>
            <a:lin ang="0" scaled="1"/>
          </a:gradFill>
          <a:ln w="9525">
            <a:noFill/>
            <a:miter lim="800000"/>
            <a:headEnd/>
            <a:tailEnd/>
          </a:ln>
          <a:effectLst/>
        </p:spPr>
        <p:txBody>
          <a:bodyPr lIns="0" rIns="0" anchor="ctr"/>
          <a:lstStyle/>
          <a:p>
            <a:pPr algn="l"/>
            <a:r>
              <a:rPr lang="en-US" sz="2000" b="1" dirty="0">
                <a:solidFill>
                  <a:srgbClr val="FFFF00"/>
                </a:solidFill>
                <a:latin typeface="Trebuchet MS" pitchFamily="34" charset="0"/>
              </a:rPr>
              <a:t>  </a:t>
            </a:r>
            <a:r>
              <a:rPr lang="tr-TR" sz="2000" b="1" dirty="0">
                <a:solidFill>
                  <a:srgbClr val="FFFF00"/>
                </a:solidFill>
                <a:latin typeface="Trebuchet MS" pitchFamily="34" charset="0"/>
              </a:rPr>
              <a:t> </a:t>
            </a:r>
            <a:r>
              <a:rPr lang="en-US" sz="2000" b="1" dirty="0" err="1" smtClean="0">
                <a:solidFill>
                  <a:srgbClr val="FFFF00"/>
                </a:solidFill>
                <a:latin typeface="Trebuchet MS" pitchFamily="34" charset="0"/>
              </a:rPr>
              <a:t>FMIS</a:t>
            </a:r>
            <a:r>
              <a:rPr lang="en-US" sz="2000" b="1" dirty="0" smtClean="0">
                <a:solidFill>
                  <a:srgbClr val="FFFF00"/>
                </a:solidFill>
                <a:latin typeface="Trebuchet MS" pitchFamily="34" charset="0"/>
              </a:rPr>
              <a:t> Study</a:t>
            </a:r>
            <a:endParaRPr lang="en-US" sz="2000" b="1" dirty="0">
              <a:solidFill>
                <a:srgbClr val="FFFF00"/>
              </a:solidFill>
              <a:latin typeface="Trebuchet MS" pitchFamily="34" charset="0"/>
            </a:endParaRPr>
          </a:p>
        </p:txBody>
      </p:sp>
      <p:pic>
        <p:nvPicPr>
          <p:cNvPr id="13" name="Picture 12" descr="FMIS cover_front.jpg"/>
          <p:cNvPicPr>
            <a:picLocks noChangeAspect="1"/>
          </p:cNvPicPr>
          <p:nvPr/>
        </p:nvPicPr>
        <p:blipFill>
          <a:blip r:embed="rId4"/>
          <a:stretch>
            <a:fillRect/>
          </a:stretch>
        </p:blipFill>
        <p:spPr>
          <a:xfrm>
            <a:off x="5018285" y="887760"/>
            <a:ext cx="3737610" cy="5332095"/>
          </a:xfrm>
          <a:prstGeom prst="rect">
            <a:avLst/>
          </a:prstGeom>
        </p:spPr>
      </p:pic>
      <p:sp>
        <p:nvSpPr>
          <p:cNvPr id="14" name="Rectangle 4"/>
          <p:cNvSpPr>
            <a:spLocks noChangeArrowheads="1"/>
          </p:cNvSpPr>
          <p:nvPr/>
        </p:nvSpPr>
        <p:spPr bwMode="auto">
          <a:xfrm>
            <a:off x="359900" y="897306"/>
            <a:ext cx="4177351" cy="5370701"/>
          </a:xfrm>
          <a:prstGeom prst="rect">
            <a:avLst/>
          </a:prstGeom>
          <a:noFill/>
          <a:ln w="9525">
            <a:noFill/>
            <a:miter lim="800000"/>
            <a:headEnd/>
            <a:tailEnd/>
          </a:ln>
        </p:spPr>
        <p:txBody>
          <a:bodyPr wrap="square" lIns="0" tIns="0" rIns="0" bIns="0" anchor="ctr">
            <a:spAutoFit/>
          </a:bodyPr>
          <a:lstStyle/>
          <a:p>
            <a:pPr marL="0" lvl="1" algn="ctr">
              <a:spcAft>
                <a:spcPts val="600"/>
              </a:spcAft>
              <a:buSzPct val="80000"/>
            </a:pPr>
            <a:r>
              <a:rPr lang="en-US" sz="2400" b="1" dirty="0" smtClean="0">
                <a:solidFill>
                  <a:srgbClr val="0000FF"/>
                </a:solidFill>
                <a:effectLst>
                  <a:glow rad="101600">
                    <a:schemeClr val="accent6">
                      <a:satMod val="175000"/>
                      <a:alpha val="40000"/>
                    </a:schemeClr>
                  </a:glow>
                </a:effectLst>
                <a:latin typeface="Trebuchet MS" pitchFamily="34" charset="0"/>
              </a:rPr>
              <a:t>Financial Management</a:t>
            </a:r>
          </a:p>
          <a:p>
            <a:pPr marL="0" lvl="1" algn="ctr">
              <a:spcAft>
                <a:spcPts val="1200"/>
              </a:spcAft>
              <a:buSzPct val="80000"/>
            </a:pPr>
            <a:r>
              <a:rPr lang="en-US" sz="2400" b="1" dirty="0" smtClean="0">
                <a:solidFill>
                  <a:srgbClr val="0000FF"/>
                </a:solidFill>
                <a:effectLst>
                  <a:glow rad="101600">
                    <a:schemeClr val="accent6">
                      <a:satMod val="175000"/>
                      <a:alpha val="40000"/>
                    </a:schemeClr>
                  </a:glow>
                </a:effectLst>
                <a:latin typeface="Trebuchet MS" pitchFamily="34" charset="0"/>
              </a:rPr>
              <a:t>Information Systems</a:t>
            </a:r>
          </a:p>
          <a:p>
            <a:pPr marL="0" lvl="1" algn="ctr">
              <a:spcAft>
                <a:spcPts val="600"/>
              </a:spcAft>
              <a:buSzPct val="80000"/>
            </a:pPr>
            <a:r>
              <a:rPr lang="en-US" sz="1600" b="1" dirty="0" smtClean="0">
                <a:solidFill>
                  <a:srgbClr val="0000FF"/>
                </a:solidFill>
                <a:effectLst>
                  <a:glow rad="101600">
                    <a:schemeClr val="accent6">
                      <a:satMod val="175000"/>
                      <a:alpha val="40000"/>
                    </a:schemeClr>
                  </a:glow>
                </a:effectLst>
                <a:latin typeface="Trebuchet MS" pitchFamily="34" charset="0"/>
              </a:rPr>
              <a:t>25 Years of World Bank Experience on</a:t>
            </a:r>
          </a:p>
          <a:p>
            <a:pPr marL="0" lvl="1" algn="ctr">
              <a:spcAft>
                <a:spcPts val="600"/>
              </a:spcAft>
              <a:buSzPct val="80000"/>
            </a:pPr>
            <a:r>
              <a:rPr lang="en-US" sz="1600" b="1" dirty="0" smtClean="0">
                <a:solidFill>
                  <a:srgbClr val="0000FF"/>
                </a:solidFill>
                <a:effectLst>
                  <a:glow rad="101600">
                    <a:schemeClr val="accent6">
                      <a:satMod val="175000"/>
                      <a:alpha val="40000"/>
                    </a:schemeClr>
                  </a:glow>
                </a:effectLst>
                <a:latin typeface="Trebuchet MS" pitchFamily="34" charset="0"/>
              </a:rPr>
              <a:t>What Works and What Doesn’t</a:t>
            </a:r>
          </a:p>
          <a:p>
            <a:pPr marL="0" lvl="1" algn="ctr">
              <a:lnSpc>
                <a:spcPct val="150000"/>
              </a:lnSpc>
              <a:spcAft>
                <a:spcPts val="1200"/>
              </a:spcAft>
              <a:buSzPct val="80000"/>
            </a:pPr>
            <a:r>
              <a:rPr lang="en-US" sz="1600" b="1" dirty="0" smtClean="0">
                <a:solidFill>
                  <a:srgbClr val="0000FF"/>
                </a:solidFill>
                <a:latin typeface="Trebuchet MS" pitchFamily="34" charset="0"/>
              </a:rPr>
              <a:t>April 2011</a:t>
            </a:r>
          </a:p>
          <a:p>
            <a:pPr marL="0" lvl="1" algn="ctr">
              <a:spcAft>
                <a:spcPts val="600"/>
              </a:spcAft>
              <a:buSzPct val="80000"/>
            </a:pPr>
            <a:r>
              <a:rPr lang="en-US" sz="1600" b="1" dirty="0" smtClean="0">
                <a:solidFill>
                  <a:srgbClr val="FF0000"/>
                </a:solidFill>
                <a:latin typeface="Trebuchet MS" pitchFamily="34" charset="0"/>
              </a:rPr>
              <a:t>Objective</a:t>
            </a:r>
          </a:p>
          <a:p>
            <a:pPr marL="0" lvl="1" algn="ctr">
              <a:lnSpc>
                <a:spcPct val="150000"/>
              </a:lnSpc>
              <a:spcAft>
                <a:spcPts val="1200"/>
              </a:spcAft>
              <a:buSzPct val="80000"/>
            </a:pPr>
            <a:r>
              <a:rPr lang="en-US" sz="1600" dirty="0" smtClean="0">
                <a:solidFill>
                  <a:srgbClr val="0000FF"/>
                </a:solidFill>
                <a:latin typeface="Trebuchet MS" pitchFamily="34" charset="0"/>
              </a:rPr>
              <a:t>In conjunction with the development of a new World Bank </a:t>
            </a:r>
            <a:r>
              <a:rPr lang="en-US" sz="1600" dirty="0" err="1" smtClean="0">
                <a:solidFill>
                  <a:srgbClr val="0000FF"/>
                </a:solidFill>
                <a:latin typeface="Trebuchet MS" pitchFamily="34" charset="0"/>
              </a:rPr>
              <a:t>FMIS</a:t>
            </a:r>
            <a:r>
              <a:rPr lang="en-US" sz="1600" dirty="0" smtClean="0">
                <a:solidFill>
                  <a:srgbClr val="0000FF"/>
                </a:solidFill>
                <a:latin typeface="Trebuchet MS" pitchFamily="34" charset="0"/>
              </a:rPr>
              <a:t> database in 2010, this World Bank Study seeks to identify trends in the design and implementation of FMIS solutions in World Bank funded projects (1984-2010), and share observed/reported achievements, challenges and lessons learned with interested parties.</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FMIS header.jpg"/>
          <p:cNvPicPr>
            <a:picLocks noChangeAspect="1"/>
          </p:cNvPicPr>
          <p:nvPr/>
        </p:nvPicPr>
        <p:blipFill>
          <a:blip r:embed="rId2" cstate="print"/>
          <a:stretch>
            <a:fillRect/>
          </a:stretch>
        </p:blipFill>
        <p:spPr>
          <a:xfrm>
            <a:off x="86425" y="95675"/>
            <a:ext cx="622079" cy="486000"/>
          </a:xfrm>
          <a:prstGeom prst="rect">
            <a:avLst/>
          </a:prstGeom>
        </p:spPr>
      </p:pic>
      <p:sp>
        <p:nvSpPr>
          <p:cNvPr id="13" name="Text Box 3"/>
          <p:cNvSpPr txBox="1">
            <a:spLocks noChangeArrowheads="1"/>
          </p:cNvSpPr>
          <p:nvPr/>
        </p:nvSpPr>
        <p:spPr bwMode="auto">
          <a:xfrm>
            <a:off x="720000" y="117475"/>
            <a:ext cx="8280000" cy="450000"/>
          </a:xfrm>
          <a:prstGeom prst="rect">
            <a:avLst/>
          </a:prstGeom>
          <a:gradFill rotWithShape="1">
            <a:gsLst>
              <a:gs pos="0">
                <a:srgbClr val="00009C"/>
              </a:gs>
              <a:gs pos="100000">
                <a:schemeClr val="bg1"/>
              </a:gs>
            </a:gsLst>
            <a:lin ang="0" scaled="1"/>
          </a:gradFill>
          <a:ln w="9525">
            <a:noFill/>
            <a:miter lim="800000"/>
            <a:headEnd/>
            <a:tailEnd/>
          </a:ln>
          <a:effectLst/>
        </p:spPr>
        <p:txBody>
          <a:bodyPr lIns="0" rIns="0" anchor="ctr"/>
          <a:lstStyle/>
          <a:p>
            <a:pPr algn="l"/>
            <a:r>
              <a:rPr lang="en-US" sz="2000" b="1" dirty="0" smtClean="0">
                <a:solidFill>
                  <a:srgbClr val="FFFF00"/>
                </a:solidFill>
                <a:latin typeface="Trebuchet MS" pitchFamily="34" charset="0"/>
              </a:rPr>
              <a:t>  </a:t>
            </a:r>
            <a:r>
              <a:rPr lang="tr-TR" sz="2000" b="1" dirty="0" smtClean="0">
                <a:solidFill>
                  <a:srgbClr val="FFFF00"/>
                </a:solidFill>
                <a:latin typeface="Trebuchet MS" pitchFamily="34" charset="0"/>
              </a:rPr>
              <a:t> </a:t>
            </a:r>
            <a:r>
              <a:rPr lang="en-US" sz="2000" b="1" dirty="0" err="1" smtClean="0">
                <a:solidFill>
                  <a:srgbClr val="FFFF00"/>
                </a:solidFill>
                <a:latin typeface="Trebuchet MS" pitchFamily="34" charset="0"/>
              </a:rPr>
              <a:t>FMIS</a:t>
            </a:r>
            <a:r>
              <a:rPr lang="en-US" sz="2000" b="1" dirty="0" smtClean="0">
                <a:solidFill>
                  <a:srgbClr val="FFFF00"/>
                </a:solidFill>
                <a:latin typeface="Trebuchet MS" pitchFamily="34" charset="0"/>
              </a:rPr>
              <a:t> Database (2012)</a:t>
            </a:r>
            <a:endParaRPr lang="en-US" sz="2000" b="1" dirty="0">
              <a:solidFill>
                <a:srgbClr val="FFFF00"/>
              </a:solidFill>
              <a:latin typeface="Trebuchet MS" pitchFamily="34" charset="0"/>
            </a:endParaRPr>
          </a:p>
        </p:txBody>
      </p:sp>
      <p:sp>
        <p:nvSpPr>
          <p:cNvPr id="14" name="Date Placeholder 7"/>
          <p:cNvSpPr>
            <a:spLocks noGrp="1"/>
          </p:cNvSpPr>
          <p:nvPr>
            <p:ph type="dt" sz="half" idx="10"/>
          </p:nvPr>
        </p:nvSpPr>
        <p:spPr>
          <a:xfrm>
            <a:off x="457200" y="6453360"/>
            <a:ext cx="2133600" cy="216000"/>
          </a:xfrm>
        </p:spPr>
        <p:txBody>
          <a:bodyPr/>
          <a:lstStyle/>
          <a:p>
            <a:r>
              <a:rPr lang="en-US" sz="1100" smtClean="0">
                <a:solidFill>
                  <a:srgbClr val="3333FF"/>
                </a:solidFill>
              </a:rPr>
              <a:t>March 2012</a:t>
            </a:r>
            <a:endParaRPr lang="en-US" sz="1100" dirty="0">
              <a:solidFill>
                <a:srgbClr val="3333FF"/>
              </a:solidFill>
            </a:endParaRPr>
          </a:p>
        </p:txBody>
      </p:sp>
      <p:sp>
        <p:nvSpPr>
          <p:cNvPr id="15" name="Slide Number Placeholder 8"/>
          <p:cNvSpPr>
            <a:spLocks noGrp="1"/>
          </p:cNvSpPr>
          <p:nvPr>
            <p:ph type="sldNum" sz="quarter" idx="12"/>
          </p:nvPr>
        </p:nvSpPr>
        <p:spPr>
          <a:xfrm>
            <a:off x="6553200" y="6453360"/>
            <a:ext cx="2133600" cy="216000"/>
          </a:xfrm>
        </p:spPr>
        <p:txBody>
          <a:bodyPr/>
          <a:lstStyle/>
          <a:p>
            <a:fld id="{9A1FF0DD-E9F7-431E-8070-FEA08546CC76}" type="slidenum">
              <a:rPr lang="en-US" sz="1100" smtClean="0">
                <a:solidFill>
                  <a:srgbClr val="3333FF"/>
                </a:solidFill>
              </a:rPr>
              <a:pPr/>
              <a:t>6</a:t>
            </a:fld>
            <a:endParaRPr lang="en-US" sz="1100" dirty="0">
              <a:solidFill>
                <a:srgbClr val="3333FF"/>
              </a:solidFill>
            </a:endParaRPr>
          </a:p>
        </p:txBody>
      </p:sp>
      <p:sp>
        <p:nvSpPr>
          <p:cNvPr id="16" name="Footer Placeholder 9"/>
          <p:cNvSpPr>
            <a:spLocks noGrp="1"/>
          </p:cNvSpPr>
          <p:nvPr>
            <p:ph type="ftr" sz="quarter" idx="11"/>
          </p:nvPr>
        </p:nvSpPr>
        <p:spPr>
          <a:xfrm>
            <a:off x="3124200" y="6453360"/>
            <a:ext cx="2895600" cy="216000"/>
          </a:xfrm>
        </p:spPr>
        <p:txBody>
          <a:bodyPr/>
          <a:lstStyle/>
          <a:p>
            <a:r>
              <a:rPr lang="en-US" sz="1100" smtClean="0">
                <a:solidFill>
                  <a:srgbClr val="3333FF"/>
                </a:solidFill>
              </a:rPr>
              <a:t>Trends in FMIS Development</a:t>
            </a:r>
            <a:endParaRPr lang="en-US" sz="1100" dirty="0">
              <a:solidFill>
                <a:srgbClr val="3333FF"/>
              </a:solidFill>
            </a:endParaRPr>
          </a:p>
        </p:txBody>
      </p:sp>
      <p:sp>
        <p:nvSpPr>
          <p:cNvPr id="8" name="Rectangle 84"/>
          <p:cNvSpPr>
            <a:spLocks noChangeArrowheads="1"/>
          </p:cNvSpPr>
          <p:nvPr/>
        </p:nvSpPr>
        <p:spPr bwMode="auto">
          <a:xfrm>
            <a:off x="4735773" y="1013240"/>
            <a:ext cx="3971499" cy="602906"/>
          </a:xfrm>
          <a:prstGeom prst="rect">
            <a:avLst/>
          </a:prstGeom>
          <a:noFill/>
          <a:ln w="9525">
            <a:noFill/>
            <a:miter lim="800000"/>
            <a:headEnd/>
            <a:tailEnd/>
          </a:ln>
        </p:spPr>
        <p:txBody>
          <a:bodyPr lIns="0" tIns="0" rIns="0" bIns="0"/>
          <a:lstStyle/>
          <a:p>
            <a:pPr algn="ctr"/>
            <a:r>
              <a:rPr lang="en-US" sz="2000" b="1" dirty="0">
                <a:solidFill>
                  <a:srgbClr val="000099"/>
                </a:solidFill>
                <a:effectLst>
                  <a:glow rad="101600">
                    <a:schemeClr val="accent5">
                      <a:satMod val="175000"/>
                      <a:alpha val="40000"/>
                    </a:schemeClr>
                  </a:glow>
                </a:effectLst>
                <a:latin typeface="Calibri" pitchFamily="34" charset="0"/>
              </a:rPr>
              <a:t>WB Funded Treasury/</a:t>
            </a:r>
            <a:r>
              <a:rPr lang="en-US" sz="2000" b="1" dirty="0" err="1">
                <a:solidFill>
                  <a:srgbClr val="000099"/>
                </a:solidFill>
                <a:effectLst>
                  <a:glow rad="101600">
                    <a:schemeClr val="accent5">
                      <a:satMod val="175000"/>
                      <a:alpha val="40000"/>
                    </a:schemeClr>
                  </a:glow>
                </a:effectLst>
                <a:latin typeface="Calibri" pitchFamily="34" charset="0"/>
              </a:rPr>
              <a:t>FMIS</a:t>
            </a:r>
            <a:r>
              <a:rPr lang="en-US" sz="2000" b="1" dirty="0">
                <a:solidFill>
                  <a:srgbClr val="000099"/>
                </a:solidFill>
                <a:effectLst>
                  <a:glow rad="101600">
                    <a:schemeClr val="accent5">
                      <a:satMod val="175000"/>
                      <a:alpha val="40000"/>
                    </a:schemeClr>
                  </a:glow>
                </a:effectLst>
                <a:latin typeface="Calibri" pitchFamily="34" charset="0"/>
              </a:rPr>
              <a:t> </a:t>
            </a:r>
            <a:r>
              <a:rPr lang="en-US" sz="2000" b="1" dirty="0" smtClean="0">
                <a:solidFill>
                  <a:srgbClr val="000099"/>
                </a:solidFill>
                <a:effectLst>
                  <a:glow rad="101600">
                    <a:schemeClr val="accent5">
                      <a:satMod val="175000"/>
                      <a:alpha val="40000"/>
                    </a:schemeClr>
                  </a:glow>
                </a:effectLst>
                <a:latin typeface="Calibri" pitchFamily="34" charset="0"/>
              </a:rPr>
              <a:t>Projects</a:t>
            </a:r>
          </a:p>
          <a:p>
            <a:pPr algn="ctr"/>
            <a:r>
              <a:rPr lang="en-US" sz="2000" b="1" dirty="0" smtClean="0">
                <a:solidFill>
                  <a:srgbClr val="000099"/>
                </a:solidFill>
                <a:effectLst>
                  <a:glow rad="101600">
                    <a:schemeClr val="accent5">
                      <a:satMod val="175000"/>
                      <a:alpha val="40000"/>
                    </a:schemeClr>
                  </a:glow>
                </a:effectLst>
                <a:latin typeface="Calibri" pitchFamily="34" charset="0"/>
              </a:rPr>
              <a:t>(1984-2012)</a:t>
            </a:r>
            <a:endParaRPr lang="en-US" sz="2000" b="1" dirty="0">
              <a:solidFill>
                <a:srgbClr val="000099"/>
              </a:solidFill>
              <a:effectLst>
                <a:glow rad="101600">
                  <a:schemeClr val="accent5">
                    <a:satMod val="175000"/>
                    <a:alpha val="40000"/>
                  </a:schemeClr>
                </a:glow>
              </a:effectLst>
              <a:latin typeface="Calibri" pitchFamily="34" charset="0"/>
            </a:endParaRPr>
          </a:p>
        </p:txBody>
      </p:sp>
      <p:pic>
        <p:nvPicPr>
          <p:cNvPr id="1026" name="Picture 2"/>
          <p:cNvPicPr>
            <a:picLocks noChangeAspect="1" noChangeArrowheads="1"/>
          </p:cNvPicPr>
          <p:nvPr/>
        </p:nvPicPr>
        <p:blipFill>
          <a:blip r:embed="rId3"/>
          <a:srcRect/>
          <a:stretch>
            <a:fillRect/>
          </a:stretch>
        </p:blipFill>
        <p:spPr bwMode="auto">
          <a:xfrm>
            <a:off x="594515" y="866900"/>
            <a:ext cx="3685715" cy="5435715"/>
          </a:xfrm>
          <a:prstGeom prst="rect">
            <a:avLst/>
          </a:prstGeom>
          <a:noFill/>
          <a:ln w="9525">
            <a:solidFill>
              <a:srgbClr val="0000FF"/>
            </a:solidFill>
            <a:miter lim="800000"/>
            <a:headEnd/>
            <a:tailEnd/>
          </a:ln>
        </p:spPr>
      </p:pic>
      <p:pic>
        <p:nvPicPr>
          <p:cNvPr id="1027" name="Picture 3"/>
          <p:cNvPicPr>
            <a:picLocks noChangeAspect="1" noChangeArrowheads="1"/>
          </p:cNvPicPr>
          <p:nvPr/>
        </p:nvPicPr>
        <p:blipFill>
          <a:blip r:embed="rId4"/>
          <a:srcRect/>
          <a:stretch>
            <a:fillRect/>
          </a:stretch>
        </p:blipFill>
        <p:spPr bwMode="auto">
          <a:xfrm>
            <a:off x="4857757" y="2040282"/>
            <a:ext cx="3685715" cy="3721429"/>
          </a:xfrm>
          <a:prstGeom prst="rect">
            <a:avLst/>
          </a:prstGeom>
          <a:noFill/>
          <a:ln w="9525">
            <a:solidFill>
              <a:srgbClr val="0000FF"/>
            </a:solid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p:cNvPicPr>
            <a:picLocks noChangeAspect="1"/>
          </p:cNvPicPr>
          <p:nvPr/>
        </p:nvPicPr>
        <p:blipFill>
          <a:blip r:embed="rId2"/>
          <a:srcRect/>
          <a:stretch>
            <a:fillRect/>
          </a:stretch>
        </p:blipFill>
        <p:spPr bwMode="auto">
          <a:xfrm>
            <a:off x="850818" y="1129908"/>
            <a:ext cx="7448000" cy="4270000"/>
          </a:xfrm>
          <a:prstGeom prst="rect">
            <a:avLst/>
          </a:prstGeom>
          <a:noFill/>
          <a:ln w="9525">
            <a:noFill/>
            <a:miter lim="800000"/>
            <a:headEnd/>
            <a:tailEnd/>
          </a:ln>
        </p:spPr>
      </p:pic>
      <p:pic>
        <p:nvPicPr>
          <p:cNvPr id="12" name="Picture 11" descr="FMIS header.jpg"/>
          <p:cNvPicPr>
            <a:picLocks noChangeAspect="1"/>
          </p:cNvPicPr>
          <p:nvPr/>
        </p:nvPicPr>
        <p:blipFill>
          <a:blip r:embed="rId3" cstate="print"/>
          <a:stretch>
            <a:fillRect/>
          </a:stretch>
        </p:blipFill>
        <p:spPr>
          <a:xfrm>
            <a:off x="86425" y="95675"/>
            <a:ext cx="622079" cy="486000"/>
          </a:xfrm>
          <a:prstGeom prst="rect">
            <a:avLst/>
          </a:prstGeom>
        </p:spPr>
      </p:pic>
      <p:sp>
        <p:nvSpPr>
          <p:cNvPr id="13" name="Text Box 3"/>
          <p:cNvSpPr txBox="1">
            <a:spLocks noChangeArrowheads="1"/>
          </p:cNvSpPr>
          <p:nvPr/>
        </p:nvSpPr>
        <p:spPr bwMode="auto">
          <a:xfrm>
            <a:off x="720000" y="117475"/>
            <a:ext cx="8280000" cy="450000"/>
          </a:xfrm>
          <a:prstGeom prst="rect">
            <a:avLst/>
          </a:prstGeom>
          <a:gradFill rotWithShape="1">
            <a:gsLst>
              <a:gs pos="0">
                <a:srgbClr val="00009C"/>
              </a:gs>
              <a:gs pos="100000">
                <a:schemeClr val="bg1"/>
              </a:gs>
            </a:gsLst>
            <a:lin ang="0" scaled="1"/>
          </a:gradFill>
          <a:ln w="9525">
            <a:noFill/>
            <a:miter lim="800000"/>
            <a:headEnd/>
            <a:tailEnd/>
          </a:ln>
          <a:effectLst/>
        </p:spPr>
        <p:txBody>
          <a:bodyPr lIns="0" rIns="0" anchor="ctr"/>
          <a:lstStyle/>
          <a:p>
            <a:pPr algn="l"/>
            <a:r>
              <a:rPr lang="en-US" sz="2000" b="1" dirty="0" smtClean="0">
                <a:solidFill>
                  <a:srgbClr val="FFFF00"/>
                </a:solidFill>
                <a:latin typeface="Trebuchet MS" pitchFamily="34" charset="0"/>
              </a:rPr>
              <a:t>  </a:t>
            </a:r>
            <a:r>
              <a:rPr lang="tr-TR" sz="2000" b="1" dirty="0" smtClean="0">
                <a:solidFill>
                  <a:srgbClr val="FFFF00"/>
                </a:solidFill>
                <a:latin typeface="Trebuchet MS" pitchFamily="34" charset="0"/>
              </a:rPr>
              <a:t> </a:t>
            </a:r>
            <a:r>
              <a:rPr lang="en-US" sz="2000" b="1" dirty="0" err="1" smtClean="0">
                <a:solidFill>
                  <a:srgbClr val="FFFF00"/>
                </a:solidFill>
                <a:latin typeface="Trebuchet MS" pitchFamily="34" charset="0"/>
              </a:rPr>
              <a:t>FMIS</a:t>
            </a:r>
            <a:r>
              <a:rPr lang="en-US" sz="2000" b="1" dirty="0" smtClean="0">
                <a:solidFill>
                  <a:srgbClr val="FFFF00"/>
                </a:solidFill>
                <a:latin typeface="Trebuchet MS" pitchFamily="34" charset="0"/>
              </a:rPr>
              <a:t> Projects (2012)</a:t>
            </a:r>
            <a:endParaRPr lang="en-US" sz="2000" b="1" dirty="0">
              <a:solidFill>
                <a:srgbClr val="FFFF00"/>
              </a:solidFill>
              <a:latin typeface="Trebuchet MS" pitchFamily="34" charset="0"/>
            </a:endParaRPr>
          </a:p>
        </p:txBody>
      </p:sp>
      <p:sp>
        <p:nvSpPr>
          <p:cNvPr id="14" name="Date Placeholder 7"/>
          <p:cNvSpPr>
            <a:spLocks noGrp="1"/>
          </p:cNvSpPr>
          <p:nvPr>
            <p:ph type="dt" sz="half" idx="10"/>
          </p:nvPr>
        </p:nvSpPr>
        <p:spPr>
          <a:xfrm>
            <a:off x="457200" y="6453360"/>
            <a:ext cx="2133600" cy="216000"/>
          </a:xfrm>
        </p:spPr>
        <p:txBody>
          <a:bodyPr/>
          <a:lstStyle/>
          <a:p>
            <a:r>
              <a:rPr lang="en-US" sz="1100" smtClean="0">
                <a:solidFill>
                  <a:srgbClr val="3333FF"/>
                </a:solidFill>
              </a:rPr>
              <a:t>March 2012</a:t>
            </a:r>
            <a:endParaRPr lang="en-US" sz="1100" dirty="0">
              <a:solidFill>
                <a:srgbClr val="3333FF"/>
              </a:solidFill>
            </a:endParaRPr>
          </a:p>
        </p:txBody>
      </p:sp>
      <p:sp>
        <p:nvSpPr>
          <p:cNvPr id="15" name="Slide Number Placeholder 8"/>
          <p:cNvSpPr>
            <a:spLocks noGrp="1"/>
          </p:cNvSpPr>
          <p:nvPr>
            <p:ph type="sldNum" sz="quarter" idx="12"/>
          </p:nvPr>
        </p:nvSpPr>
        <p:spPr>
          <a:xfrm>
            <a:off x="6553200" y="6453360"/>
            <a:ext cx="2133600" cy="216000"/>
          </a:xfrm>
        </p:spPr>
        <p:txBody>
          <a:bodyPr/>
          <a:lstStyle/>
          <a:p>
            <a:fld id="{9A1FF0DD-E9F7-431E-8070-FEA08546CC76}" type="slidenum">
              <a:rPr lang="en-US" sz="1100" smtClean="0">
                <a:solidFill>
                  <a:srgbClr val="3333FF"/>
                </a:solidFill>
              </a:rPr>
              <a:pPr/>
              <a:t>7</a:t>
            </a:fld>
            <a:endParaRPr lang="en-US" sz="1100" dirty="0">
              <a:solidFill>
                <a:srgbClr val="3333FF"/>
              </a:solidFill>
            </a:endParaRPr>
          </a:p>
        </p:txBody>
      </p:sp>
      <p:sp>
        <p:nvSpPr>
          <p:cNvPr id="16" name="Footer Placeholder 9"/>
          <p:cNvSpPr>
            <a:spLocks noGrp="1"/>
          </p:cNvSpPr>
          <p:nvPr>
            <p:ph type="ftr" sz="quarter" idx="11"/>
          </p:nvPr>
        </p:nvSpPr>
        <p:spPr>
          <a:xfrm>
            <a:off x="3124200" y="6453360"/>
            <a:ext cx="2895600" cy="216000"/>
          </a:xfrm>
        </p:spPr>
        <p:txBody>
          <a:bodyPr/>
          <a:lstStyle/>
          <a:p>
            <a:r>
              <a:rPr lang="en-US" sz="1100" smtClean="0">
                <a:solidFill>
                  <a:srgbClr val="3333FF"/>
                </a:solidFill>
              </a:rPr>
              <a:t>Trends in FMIS Development</a:t>
            </a:r>
            <a:endParaRPr lang="en-US" sz="1100" dirty="0">
              <a:solidFill>
                <a:srgbClr val="3333FF"/>
              </a:solidFill>
            </a:endParaRPr>
          </a:p>
        </p:txBody>
      </p:sp>
      <p:grpSp>
        <p:nvGrpSpPr>
          <p:cNvPr id="18" name="Group 17"/>
          <p:cNvGrpSpPr/>
          <p:nvPr/>
        </p:nvGrpSpPr>
        <p:grpSpPr>
          <a:xfrm>
            <a:off x="5160201" y="1567637"/>
            <a:ext cx="2721145" cy="3096000"/>
            <a:chOff x="5160201" y="2069768"/>
            <a:chExt cx="2721145" cy="3096000"/>
          </a:xfrm>
        </p:grpSpPr>
        <p:cxnSp>
          <p:nvCxnSpPr>
            <p:cNvPr id="17" name="Straight Connector 16"/>
            <p:cNvCxnSpPr/>
            <p:nvPr/>
          </p:nvCxnSpPr>
          <p:spPr>
            <a:xfrm rot="16200000" flipH="1">
              <a:off x="5232816" y="3617768"/>
              <a:ext cx="3096000" cy="0"/>
            </a:xfrm>
            <a:prstGeom prst="line">
              <a:avLst/>
            </a:prstGeom>
            <a:ln>
              <a:solidFill>
                <a:srgbClr val="0000FF"/>
              </a:solidFill>
              <a:prstDash val="dash"/>
            </a:ln>
          </p:spPr>
          <p:style>
            <a:lnRef idx="1">
              <a:schemeClr val="accent1"/>
            </a:lnRef>
            <a:fillRef idx="0">
              <a:schemeClr val="accent1"/>
            </a:fillRef>
            <a:effectRef idx="0">
              <a:schemeClr val="accent1"/>
            </a:effectRef>
            <a:fontRef idx="minor">
              <a:schemeClr val="tx1"/>
            </a:fontRef>
          </p:style>
        </p:cxnSp>
        <p:sp>
          <p:nvSpPr>
            <p:cNvPr id="3" name="Text Box 3"/>
            <p:cNvSpPr txBox="1">
              <a:spLocks noChangeArrowheads="1"/>
            </p:cNvSpPr>
            <p:nvPr/>
          </p:nvSpPr>
          <p:spPr bwMode="auto">
            <a:xfrm>
              <a:off x="5355284" y="4697966"/>
              <a:ext cx="1044000" cy="324000"/>
            </a:xfrm>
            <a:prstGeom prst="rect">
              <a:avLst/>
            </a:prstGeom>
            <a:solidFill>
              <a:srgbClr val="FFFFFF"/>
            </a:solidFill>
            <a:ln w="9525">
              <a:noFill/>
              <a:miter lim="800000"/>
              <a:headEnd/>
              <a:tailEnd/>
            </a:ln>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100" b="1" dirty="0" smtClean="0">
                  <a:solidFill>
                    <a:srgbClr val="0000CC"/>
                  </a:solidFill>
                  <a:latin typeface="Calibri" pitchFamily="34" charset="0"/>
                  <a:cs typeface="Arial" pitchFamily="34" charset="0"/>
                </a:rPr>
                <a:t>60</a:t>
              </a:r>
              <a:r>
                <a:rPr kumimoji="0" lang="en-US" sz="1100" b="1" i="0" u="none" strike="noStrike" cap="none" normalizeH="0" baseline="0" dirty="0" smtClean="0">
                  <a:ln>
                    <a:noFill/>
                  </a:ln>
                  <a:solidFill>
                    <a:srgbClr val="0000CC"/>
                  </a:solidFill>
                  <a:effectLst/>
                  <a:latin typeface="Calibri" pitchFamily="34" charset="0"/>
                  <a:cs typeface="Arial" pitchFamily="34" charset="0"/>
                </a:rPr>
                <a:t> Completed T/F as of Jan 2012</a:t>
              </a: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p:txBody>
        </p:sp>
        <p:sp>
          <p:nvSpPr>
            <p:cNvPr id="1028" name="Text Box 4"/>
            <p:cNvSpPr txBox="1">
              <a:spLocks noChangeArrowheads="1"/>
            </p:cNvSpPr>
            <p:nvPr/>
          </p:nvSpPr>
          <p:spPr bwMode="auto">
            <a:xfrm>
              <a:off x="7077698" y="2847793"/>
              <a:ext cx="792000" cy="324000"/>
            </a:xfrm>
            <a:prstGeom prst="rect">
              <a:avLst/>
            </a:prstGeom>
            <a:solidFill>
              <a:srgbClr val="FFFFFF"/>
            </a:solidFill>
            <a:ln w="9525">
              <a:noFill/>
              <a:miter lim="800000"/>
              <a:headEnd/>
              <a:tailEnd/>
            </a:ln>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rgbClr val="0000CC"/>
                  </a:solidFill>
                  <a:effectLst/>
                  <a:latin typeface="Calibri" pitchFamily="34" charset="0"/>
                  <a:cs typeface="Arial" pitchFamily="34" charset="0"/>
                </a:rPr>
                <a:t>33 Active</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rgbClr val="0000CC"/>
                  </a:solidFill>
                  <a:effectLst/>
                  <a:latin typeface="Calibri" pitchFamily="34" charset="0"/>
                  <a:cs typeface="Arial" pitchFamily="34" charset="0"/>
                </a:rPr>
                <a:t>T/F projects</a:t>
              </a: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p:txBody>
        </p:sp>
        <p:sp>
          <p:nvSpPr>
            <p:cNvPr id="1029" name="Text Box 5"/>
            <p:cNvSpPr txBox="1">
              <a:spLocks noChangeArrowheads="1"/>
            </p:cNvSpPr>
            <p:nvPr/>
          </p:nvSpPr>
          <p:spPr bwMode="auto">
            <a:xfrm>
              <a:off x="5521779" y="3305629"/>
              <a:ext cx="756000" cy="28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err="1" smtClean="0">
                  <a:ln>
                    <a:noFill/>
                  </a:ln>
                  <a:solidFill>
                    <a:srgbClr val="C00000"/>
                  </a:solidFill>
                  <a:effectLst/>
                  <a:latin typeface="Calibri" pitchFamily="34" charset="0"/>
                  <a:cs typeface="Arial" pitchFamily="34" charset="0"/>
                </a:rPr>
                <a:t>Avg</a:t>
              </a:r>
              <a:r>
                <a:rPr kumimoji="0" lang="en-US" sz="1100" b="1" i="0" u="none" strike="noStrike" cap="none" normalizeH="0" baseline="0" dirty="0" smtClean="0">
                  <a:ln>
                    <a:noFill/>
                  </a:ln>
                  <a:solidFill>
                    <a:srgbClr val="C00000"/>
                  </a:solidFill>
                  <a:effectLst/>
                  <a:latin typeface="Calibri" pitchFamily="34" charset="0"/>
                  <a:cs typeface="Arial" pitchFamily="34" charset="0"/>
                </a:rPr>
                <a:t> </a:t>
              </a:r>
              <a:r>
                <a:rPr kumimoji="0" lang="en-US" sz="1100" b="1" i="0" u="none" strike="noStrike" cap="none" normalizeH="0" baseline="0" dirty="0" err="1" smtClean="0">
                  <a:ln>
                    <a:noFill/>
                  </a:ln>
                  <a:solidFill>
                    <a:srgbClr val="C00000"/>
                  </a:solidFill>
                  <a:effectLst/>
                  <a:latin typeface="Calibri" pitchFamily="34" charset="0"/>
                  <a:cs typeface="Arial" pitchFamily="34" charset="0"/>
                </a:rPr>
                <a:t>prj</a:t>
              </a:r>
              <a:r>
                <a:rPr kumimoji="0" lang="en-US" sz="1100" b="1" i="0" u="none" strike="noStrike" cap="none" normalizeH="0" baseline="0" dirty="0" smtClean="0">
                  <a:ln>
                    <a:noFill/>
                  </a:ln>
                  <a:solidFill>
                    <a:srgbClr val="C00000"/>
                  </a:solidFill>
                  <a:effectLst/>
                  <a:latin typeface="Calibri" pitchFamily="34" charset="0"/>
                  <a:cs typeface="Arial" pitchFamily="34" charset="0"/>
                </a:rPr>
                <a:t> </a:t>
              </a:r>
              <a:r>
                <a:rPr kumimoji="0" lang="en-US" sz="1100" b="1" i="0" u="none" strike="noStrike" cap="none" normalizeH="0" baseline="0" dirty="0" err="1" smtClean="0">
                  <a:ln>
                    <a:noFill/>
                  </a:ln>
                  <a:solidFill>
                    <a:srgbClr val="C00000"/>
                  </a:solidFill>
                  <a:effectLst/>
                  <a:latin typeface="Calibri" pitchFamily="34" charset="0"/>
                  <a:cs typeface="Arial" pitchFamily="34" charset="0"/>
                </a:rPr>
                <a:t>impl</a:t>
              </a:r>
              <a:r>
                <a:rPr kumimoji="0" lang="en-US" sz="1100" b="1" i="0" u="none" strike="noStrike" cap="none" normalizeH="0" baseline="0" dirty="0" smtClean="0">
                  <a:ln>
                    <a:noFill/>
                  </a:ln>
                  <a:solidFill>
                    <a:srgbClr val="C00000"/>
                  </a:solidFill>
                  <a:effectLst/>
                  <a:latin typeface="Calibri" pitchFamily="34" charset="0"/>
                  <a:cs typeface="Arial" pitchFamily="34" charset="0"/>
                </a:rPr>
                <a:t> 6.5 years</a:t>
              </a: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p:txBody>
        </p:sp>
        <p:cxnSp>
          <p:nvCxnSpPr>
            <p:cNvPr id="1030" name="AutoShape 6"/>
            <p:cNvCxnSpPr>
              <a:cxnSpLocks noChangeShapeType="1"/>
            </p:cNvCxnSpPr>
            <p:nvPr/>
          </p:nvCxnSpPr>
          <p:spPr bwMode="auto">
            <a:xfrm>
              <a:off x="5160201" y="3670445"/>
              <a:ext cx="1116000" cy="0"/>
            </a:xfrm>
            <a:prstGeom prst="straightConnector1">
              <a:avLst/>
            </a:prstGeom>
            <a:noFill/>
            <a:ln w="9525">
              <a:solidFill>
                <a:srgbClr val="3366FF"/>
              </a:solidFill>
              <a:prstDash val="dash"/>
              <a:round/>
              <a:headEnd type="triangle" w="med" len="med"/>
              <a:tailEnd type="triangle" w="med" len="med"/>
            </a:ln>
          </p:spPr>
        </p:cxnSp>
        <p:sp>
          <p:nvSpPr>
            <p:cNvPr id="1031" name="Text Box 7"/>
            <p:cNvSpPr txBox="1">
              <a:spLocks noChangeArrowheads="1"/>
            </p:cNvSpPr>
            <p:nvPr/>
          </p:nvSpPr>
          <p:spPr bwMode="auto">
            <a:xfrm>
              <a:off x="6873346" y="3958318"/>
              <a:ext cx="1008000" cy="863064"/>
            </a:xfrm>
            <a:prstGeom prst="rect">
              <a:avLst/>
            </a:prstGeom>
            <a:solidFill>
              <a:schemeClr val="bg1"/>
            </a:solidFill>
            <a:ln w="9525">
              <a:noFill/>
              <a:miter lim="800000"/>
              <a:headEnd/>
              <a:tailEnd/>
            </a:ln>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rgbClr val="C00000"/>
                  </a:solidFill>
                  <a:effectLst/>
                  <a:latin typeface="Calibri" pitchFamily="34" charset="0"/>
                  <a:cs typeface="Arial" pitchFamily="34" charset="0"/>
                </a:rPr>
                <a:t>53 out of 60 Completed </a:t>
              </a:r>
              <a:r>
                <a:rPr kumimoji="0" lang="en-US" sz="1100" b="1" i="0" u="none" strike="noStrike" cap="none" normalizeH="0" baseline="0" dirty="0" err="1" smtClean="0">
                  <a:ln>
                    <a:noFill/>
                  </a:ln>
                  <a:solidFill>
                    <a:srgbClr val="C00000"/>
                  </a:solidFill>
                  <a:effectLst/>
                  <a:latin typeface="Calibri" pitchFamily="34" charset="0"/>
                  <a:cs typeface="Arial" pitchFamily="34" charset="0"/>
                </a:rPr>
                <a:t>prj</a:t>
              </a:r>
              <a:r>
                <a:rPr kumimoji="0" lang="en-US" sz="1100" b="1" i="0" u="none" strike="noStrike" cap="none" normalizeH="0" baseline="0" dirty="0" smtClean="0">
                  <a:ln>
                    <a:noFill/>
                  </a:ln>
                  <a:solidFill>
                    <a:srgbClr val="C00000"/>
                  </a:solidFill>
                  <a:effectLst/>
                  <a:latin typeface="Calibri" pitchFamily="34" charset="0"/>
                  <a:cs typeface="Arial" pitchFamily="34" charset="0"/>
                </a:rPr>
                <a:t> (89%) resulted in operational T/F solutions</a:t>
              </a: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p:txBody>
        </p:sp>
      </p:grpSp>
      <p:sp>
        <p:nvSpPr>
          <p:cNvPr id="20" name="TextBox 19"/>
          <p:cNvSpPr txBox="1"/>
          <p:nvPr/>
        </p:nvSpPr>
        <p:spPr>
          <a:xfrm>
            <a:off x="902532" y="5576917"/>
            <a:ext cx="7303318" cy="584775"/>
          </a:xfrm>
          <a:prstGeom prst="rect">
            <a:avLst/>
          </a:prstGeom>
          <a:noFill/>
        </p:spPr>
        <p:txBody>
          <a:bodyPr wrap="square" rtlCol="0">
            <a:spAutoFit/>
          </a:bodyPr>
          <a:lstStyle/>
          <a:p>
            <a:pPr algn="ctr"/>
            <a:r>
              <a:rPr lang="en-US" sz="1600" b="1" dirty="0" smtClean="0">
                <a:latin typeface="Trebuchet MS" pitchFamily="34" charset="0"/>
              </a:rPr>
              <a:t>Since 1984, the </a:t>
            </a:r>
            <a:r>
              <a:rPr lang="en-US" sz="1600" b="1" dirty="0" err="1" smtClean="0">
                <a:latin typeface="Trebuchet MS" pitchFamily="34" charset="0"/>
              </a:rPr>
              <a:t>WBG</a:t>
            </a:r>
            <a:r>
              <a:rPr lang="en-US" sz="1600" b="1" dirty="0" smtClean="0">
                <a:latin typeface="Trebuchet MS" pitchFamily="34" charset="0"/>
              </a:rPr>
              <a:t> has financed 93 completed/active projects in 54 countries totaling over US $2.4 billion (Total cost: $3.6 billion).</a:t>
            </a:r>
            <a:endParaRPr lang="en-US" b="1" dirty="0">
              <a:latin typeface="Trebuchet MS" pitchFamily="34"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14"/>
          <p:cNvSpPr txBox="1">
            <a:spLocks noChangeArrowheads="1"/>
          </p:cNvSpPr>
          <p:nvPr/>
        </p:nvSpPr>
        <p:spPr bwMode="auto">
          <a:xfrm>
            <a:off x="180974" y="770681"/>
            <a:ext cx="8791576" cy="5386090"/>
          </a:xfrm>
          <a:prstGeom prst="rect">
            <a:avLst/>
          </a:prstGeom>
          <a:noFill/>
          <a:ln w="9525">
            <a:noFill/>
            <a:miter lim="800000"/>
            <a:headEnd/>
            <a:tailEnd/>
          </a:ln>
        </p:spPr>
        <p:txBody>
          <a:bodyPr wrap="square">
            <a:spAutoFit/>
          </a:bodyPr>
          <a:lstStyle/>
          <a:p>
            <a:pPr marL="341313" indent="-341313" algn="ctr">
              <a:spcAft>
                <a:spcPts val="1200"/>
              </a:spcAft>
              <a:tabLst>
                <a:tab pos="1790700" algn="l"/>
              </a:tabLst>
            </a:pPr>
            <a:r>
              <a:rPr lang="en-US" sz="2800" b="1" dirty="0" smtClean="0">
                <a:solidFill>
                  <a:srgbClr val="0000FF"/>
                </a:solidFill>
                <a:effectLst>
                  <a:glow rad="139700">
                    <a:schemeClr val="accent3">
                      <a:satMod val="175000"/>
                      <a:alpha val="40000"/>
                    </a:schemeClr>
                  </a:glow>
                </a:effectLst>
                <a:latin typeface="Trebuchet MS" pitchFamily="34" charset="0"/>
              </a:rPr>
              <a:t>Key Findings of the </a:t>
            </a:r>
            <a:r>
              <a:rPr lang="en-US" sz="2800" b="1" dirty="0" err="1" smtClean="0">
                <a:solidFill>
                  <a:srgbClr val="0000FF"/>
                </a:solidFill>
                <a:effectLst>
                  <a:glow rad="139700">
                    <a:schemeClr val="accent3">
                      <a:satMod val="175000"/>
                      <a:alpha val="40000"/>
                    </a:schemeClr>
                  </a:glow>
                </a:effectLst>
                <a:latin typeface="Trebuchet MS" pitchFamily="34" charset="0"/>
              </a:rPr>
              <a:t>FMIS</a:t>
            </a:r>
            <a:r>
              <a:rPr lang="en-US" sz="2800" b="1" dirty="0" smtClean="0">
                <a:solidFill>
                  <a:srgbClr val="0000FF"/>
                </a:solidFill>
                <a:effectLst>
                  <a:glow rad="139700">
                    <a:schemeClr val="accent3">
                      <a:satMod val="175000"/>
                      <a:alpha val="40000"/>
                    </a:schemeClr>
                  </a:glow>
                </a:effectLst>
                <a:latin typeface="Trebuchet MS" pitchFamily="34" charset="0"/>
              </a:rPr>
              <a:t> Study</a:t>
            </a:r>
            <a:endParaRPr lang="tr-TR" sz="2800" b="1" dirty="0" smtClean="0">
              <a:solidFill>
                <a:srgbClr val="0000FF"/>
              </a:solidFill>
              <a:effectLst>
                <a:glow rad="139700">
                  <a:schemeClr val="accent3">
                    <a:satMod val="175000"/>
                    <a:alpha val="40000"/>
                  </a:schemeClr>
                </a:glow>
              </a:effectLst>
              <a:latin typeface="Trebuchet MS" pitchFamily="34" charset="0"/>
            </a:endParaRPr>
          </a:p>
          <a:p>
            <a:pPr marL="361950" indent="-361950">
              <a:spcAft>
                <a:spcPts val="1200"/>
              </a:spcAft>
              <a:buFont typeface="Wingdings 3" pitchFamily="18" charset="2"/>
              <a:buChar char=""/>
            </a:pPr>
            <a:r>
              <a:rPr lang="en-US" b="1" i="1" dirty="0" smtClean="0">
                <a:solidFill>
                  <a:srgbClr val="0000FF"/>
                </a:solidFill>
                <a:latin typeface="Trebuchet MS" pitchFamily="34" charset="0"/>
              </a:rPr>
              <a:t>The political commitment and ownership of the borrower matter.</a:t>
            </a:r>
          </a:p>
          <a:p>
            <a:pPr marL="361950" indent="-361950">
              <a:spcAft>
                <a:spcPts val="1200"/>
              </a:spcAft>
              <a:buFont typeface="Wingdings 3" pitchFamily="18" charset="2"/>
              <a:buChar char=""/>
            </a:pPr>
            <a:r>
              <a:rPr lang="en-US" b="1" i="1" dirty="0" smtClean="0">
                <a:solidFill>
                  <a:srgbClr val="0000FF"/>
                </a:solidFill>
                <a:latin typeface="Trebuchet MS" pitchFamily="34" charset="0"/>
              </a:rPr>
              <a:t>Success depends on adequate preparation.</a:t>
            </a:r>
          </a:p>
          <a:p>
            <a:pPr marL="361950" indent="-361950">
              <a:spcAft>
                <a:spcPts val="1200"/>
              </a:spcAft>
              <a:buFont typeface="Wingdings 3" pitchFamily="18" charset="2"/>
              <a:buChar char=""/>
            </a:pPr>
            <a:r>
              <a:rPr lang="en-US" b="1" i="1" dirty="0" smtClean="0">
                <a:solidFill>
                  <a:srgbClr val="0000FF"/>
                </a:solidFill>
                <a:latin typeface="Trebuchet MS" pitchFamily="34" charset="0"/>
              </a:rPr>
              <a:t>FMIS priorities and sequencing should be addressed carefully.</a:t>
            </a:r>
          </a:p>
          <a:p>
            <a:pPr marL="361950" indent="-361950">
              <a:spcAft>
                <a:spcPts val="1200"/>
              </a:spcAft>
              <a:buFont typeface="Wingdings 3" pitchFamily="18" charset="2"/>
              <a:buChar char=""/>
            </a:pPr>
            <a:r>
              <a:rPr lang="en-US" b="1" dirty="0" smtClean="0">
                <a:solidFill>
                  <a:srgbClr val="0000FF"/>
                </a:solidFill>
                <a:latin typeface="Trebuchet MS" pitchFamily="34" charset="0"/>
              </a:rPr>
              <a:t>A focus on developing institutional capacity, early in the process, is crucial.</a:t>
            </a:r>
          </a:p>
          <a:p>
            <a:pPr marL="361950" indent="-361950">
              <a:spcAft>
                <a:spcPts val="1200"/>
              </a:spcAft>
              <a:buFont typeface="Wingdings 3" pitchFamily="18" charset="2"/>
              <a:buChar char=""/>
            </a:pPr>
            <a:r>
              <a:rPr lang="en-US" b="1" dirty="0" smtClean="0">
                <a:solidFill>
                  <a:srgbClr val="0000FF"/>
                </a:solidFill>
                <a:latin typeface="Trebuchet MS" pitchFamily="34" charset="0"/>
              </a:rPr>
              <a:t>FMIS implementation is complex enough to deserve a dedicated project.</a:t>
            </a:r>
          </a:p>
          <a:p>
            <a:pPr marL="361950" indent="-361950">
              <a:spcAft>
                <a:spcPts val="1200"/>
              </a:spcAft>
              <a:buFont typeface="Wingdings 3" pitchFamily="18" charset="2"/>
              <a:buChar char=""/>
            </a:pPr>
            <a:r>
              <a:rPr lang="en-US" b="1" dirty="0" smtClean="0">
                <a:solidFill>
                  <a:srgbClr val="0000FF"/>
                </a:solidFill>
                <a:latin typeface="Trebuchet MS" pitchFamily="34" charset="0"/>
              </a:rPr>
              <a:t>The type of FMIS solution influences implementation.</a:t>
            </a:r>
          </a:p>
          <a:p>
            <a:pPr marL="361950" indent="-361950">
              <a:spcAft>
                <a:spcPts val="1200"/>
              </a:spcAft>
              <a:buFont typeface="Wingdings 3" pitchFamily="18" charset="2"/>
              <a:buChar char=""/>
            </a:pPr>
            <a:r>
              <a:rPr lang="en-US" b="1" dirty="0" smtClean="0">
                <a:solidFill>
                  <a:srgbClr val="0000FF"/>
                </a:solidFill>
                <a:latin typeface="Trebuchet MS" pitchFamily="34" charset="0"/>
              </a:rPr>
              <a:t>The presence of an ICT expert in the World Bank Team is important.</a:t>
            </a:r>
          </a:p>
          <a:p>
            <a:pPr marL="361950" indent="-361950">
              <a:spcAft>
                <a:spcPts val="1200"/>
              </a:spcAft>
              <a:buFont typeface="Wingdings 3" pitchFamily="18" charset="2"/>
              <a:buChar char=""/>
            </a:pPr>
            <a:r>
              <a:rPr lang="en-US" b="1" dirty="0" smtClean="0">
                <a:solidFill>
                  <a:srgbClr val="0000FF"/>
                </a:solidFill>
                <a:latin typeface="Trebuchet MS" pitchFamily="34" charset="0"/>
              </a:rPr>
              <a:t>The total number and complexity of procurement packages influence project duration.</a:t>
            </a:r>
          </a:p>
          <a:p>
            <a:pPr marL="361950" indent="-361950">
              <a:spcAft>
                <a:spcPts val="1200"/>
              </a:spcAft>
              <a:buFont typeface="Wingdings 3" pitchFamily="18" charset="2"/>
              <a:buChar char=""/>
            </a:pPr>
            <a:r>
              <a:rPr lang="en-US" b="1" dirty="0" smtClean="0">
                <a:solidFill>
                  <a:srgbClr val="0000FF"/>
                </a:solidFill>
                <a:latin typeface="Trebuchet MS" pitchFamily="34" charset="0"/>
              </a:rPr>
              <a:t>FMIS projects disburse late due to large ICT contracts, completed at later stages.</a:t>
            </a:r>
          </a:p>
          <a:p>
            <a:pPr marL="361950" indent="-361950">
              <a:spcAft>
                <a:spcPts val="1200"/>
              </a:spcAft>
              <a:buFont typeface="Wingdings 3" pitchFamily="18" charset="2"/>
              <a:buChar char=""/>
            </a:pPr>
            <a:r>
              <a:rPr lang="en-US" b="1" dirty="0" smtClean="0">
                <a:solidFill>
                  <a:srgbClr val="0000FF"/>
                </a:solidFill>
                <a:latin typeface="Trebuchet MS" pitchFamily="34" charset="0"/>
              </a:rPr>
              <a:t>ICT related risks need to be clearly identified during project preparation.</a:t>
            </a:r>
          </a:p>
        </p:txBody>
      </p:sp>
      <p:pic>
        <p:nvPicPr>
          <p:cNvPr id="12" name="Picture 11" descr="FMIS header.jpg"/>
          <p:cNvPicPr>
            <a:picLocks noChangeAspect="1"/>
          </p:cNvPicPr>
          <p:nvPr/>
        </p:nvPicPr>
        <p:blipFill>
          <a:blip r:embed="rId2" cstate="print"/>
          <a:stretch>
            <a:fillRect/>
          </a:stretch>
        </p:blipFill>
        <p:spPr>
          <a:xfrm>
            <a:off x="86425" y="95675"/>
            <a:ext cx="622079" cy="486000"/>
          </a:xfrm>
          <a:prstGeom prst="rect">
            <a:avLst/>
          </a:prstGeom>
        </p:spPr>
      </p:pic>
      <p:sp>
        <p:nvSpPr>
          <p:cNvPr id="13" name="Text Box 3"/>
          <p:cNvSpPr txBox="1">
            <a:spLocks noChangeArrowheads="1"/>
          </p:cNvSpPr>
          <p:nvPr/>
        </p:nvSpPr>
        <p:spPr bwMode="auto">
          <a:xfrm>
            <a:off x="720000" y="117475"/>
            <a:ext cx="8280000" cy="450000"/>
          </a:xfrm>
          <a:prstGeom prst="rect">
            <a:avLst/>
          </a:prstGeom>
          <a:gradFill rotWithShape="1">
            <a:gsLst>
              <a:gs pos="0">
                <a:srgbClr val="00009C"/>
              </a:gs>
              <a:gs pos="100000">
                <a:schemeClr val="bg1"/>
              </a:gs>
            </a:gsLst>
            <a:lin ang="0" scaled="1"/>
          </a:gradFill>
          <a:ln w="9525">
            <a:noFill/>
            <a:miter lim="800000"/>
            <a:headEnd/>
            <a:tailEnd/>
          </a:ln>
          <a:effectLst/>
        </p:spPr>
        <p:txBody>
          <a:bodyPr lIns="0" rIns="0" anchor="ctr"/>
          <a:lstStyle/>
          <a:p>
            <a:pPr algn="l"/>
            <a:r>
              <a:rPr lang="en-US" sz="2000" b="1" dirty="0" smtClean="0">
                <a:solidFill>
                  <a:srgbClr val="FFFF00"/>
                </a:solidFill>
                <a:latin typeface="Trebuchet MS" pitchFamily="34" charset="0"/>
              </a:rPr>
              <a:t>  </a:t>
            </a:r>
            <a:r>
              <a:rPr lang="tr-TR" sz="2000" b="1" dirty="0" smtClean="0">
                <a:solidFill>
                  <a:srgbClr val="FFFF00"/>
                </a:solidFill>
                <a:latin typeface="Trebuchet MS" pitchFamily="34" charset="0"/>
              </a:rPr>
              <a:t> </a:t>
            </a:r>
            <a:r>
              <a:rPr lang="en-US" sz="2000" b="1" dirty="0" smtClean="0">
                <a:solidFill>
                  <a:srgbClr val="FFFF00"/>
                </a:solidFill>
                <a:latin typeface="Trebuchet MS" pitchFamily="34" charset="0"/>
              </a:rPr>
              <a:t>Key Findings</a:t>
            </a:r>
            <a:endParaRPr lang="en-US" sz="2000" b="1" dirty="0">
              <a:solidFill>
                <a:srgbClr val="FFFF00"/>
              </a:solidFill>
              <a:latin typeface="Trebuchet MS" pitchFamily="34" charset="0"/>
            </a:endParaRPr>
          </a:p>
        </p:txBody>
      </p:sp>
      <p:sp>
        <p:nvSpPr>
          <p:cNvPr id="14" name="Date Placeholder 7"/>
          <p:cNvSpPr>
            <a:spLocks noGrp="1"/>
          </p:cNvSpPr>
          <p:nvPr>
            <p:ph type="dt" sz="half" idx="10"/>
          </p:nvPr>
        </p:nvSpPr>
        <p:spPr>
          <a:xfrm>
            <a:off x="457200" y="6453360"/>
            <a:ext cx="2133600" cy="216000"/>
          </a:xfrm>
        </p:spPr>
        <p:txBody>
          <a:bodyPr/>
          <a:lstStyle/>
          <a:p>
            <a:r>
              <a:rPr lang="en-US" sz="1100" smtClean="0">
                <a:solidFill>
                  <a:srgbClr val="3333FF"/>
                </a:solidFill>
              </a:rPr>
              <a:t>March 2012</a:t>
            </a:r>
            <a:endParaRPr lang="en-US" sz="1100" dirty="0">
              <a:solidFill>
                <a:srgbClr val="3333FF"/>
              </a:solidFill>
            </a:endParaRPr>
          </a:p>
        </p:txBody>
      </p:sp>
      <p:sp>
        <p:nvSpPr>
          <p:cNvPr id="15" name="Slide Number Placeholder 8"/>
          <p:cNvSpPr>
            <a:spLocks noGrp="1"/>
          </p:cNvSpPr>
          <p:nvPr>
            <p:ph type="sldNum" sz="quarter" idx="12"/>
          </p:nvPr>
        </p:nvSpPr>
        <p:spPr>
          <a:xfrm>
            <a:off x="6553200" y="6453360"/>
            <a:ext cx="2133600" cy="216000"/>
          </a:xfrm>
        </p:spPr>
        <p:txBody>
          <a:bodyPr/>
          <a:lstStyle/>
          <a:p>
            <a:fld id="{9A1FF0DD-E9F7-431E-8070-FEA08546CC76}" type="slidenum">
              <a:rPr lang="en-US" sz="1100" smtClean="0">
                <a:solidFill>
                  <a:srgbClr val="3333FF"/>
                </a:solidFill>
              </a:rPr>
              <a:pPr/>
              <a:t>8</a:t>
            </a:fld>
            <a:endParaRPr lang="en-US" sz="1100" dirty="0">
              <a:solidFill>
                <a:srgbClr val="3333FF"/>
              </a:solidFill>
            </a:endParaRPr>
          </a:p>
        </p:txBody>
      </p:sp>
      <p:sp>
        <p:nvSpPr>
          <p:cNvPr id="16" name="Footer Placeholder 9"/>
          <p:cNvSpPr>
            <a:spLocks noGrp="1"/>
          </p:cNvSpPr>
          <p:nvPr>
            <p:ph type="ftr" sz="quarter" idx="11"/>
          </p:nvPr>
        </p:nvSpPr>
        <p:spPr>
          <a:xfrm>
            <a:off x="3124200" y="6453360"/>
            <a:ext cx="2895600" cy="216000"/>
          </a:xfrm>
        </p:spPr>
        <p:txBody>
          <a:bodyPr/>
          <a:lstStyle/>
          <a:p>
            <a:r>
              <a:rPr lang="en-US" sz="1100" smtClean="0">
                <a:solidFill>
                  <a:srgbClr val="3333FF"/>
                </a:solidFill>
              </a:rPr>
              <a:t>Trends in FMIS Development</a:t>
            </a:r>
            <a:endParaRPr lang="en-US" sz="1100" dirty="0">
              <a:solidFill>
                <a:srgbClr val="3333FF"/>
              </a:solidFill>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4490</TotalTime>
  <Words>2831</Words>
  <Application>Microsoft Office PowerPoint</Application>
  <PresentationFormat>On-screen Show (4:3)</PresentationFormat>
  <Paragraphs>505</Paragraphs>
  <Slides>30</Slides>
  <Notes>8</Notes>
  <HiddenSlides>0</HiddenSlides>
  <MMClips>0</MMClips>
  <ScaleCrop>false</ScaleCrop>
  <HeadingPairs>
    <vt:vector size="4" baseType="variant">
      <vt:variant>
        <vt:lpstr>Theme</vt:lpstr>
      </vt:variant>
      <vt:variant>
        <vt:i4>1</vt:i4>
      </vt:variant>
      <vt:variant>
        <vt:lpstr>Slide Titles</vt:lpstr>
      </vt:variant>
      <vt:variant>
        <vt:i4>30</vt:i4>
      </vt:variant>
    </vt:vector>
  </HeadingPairs>
  <TitlesOfParts>
    <vt:vector size="31" baseType="lpstr">
      <vt:lpstr>Office Theme</vt:lpstr>
      <vt:lpstr>Slide 0</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vector>
  </TitlesOfParts>
  <Company>The World Bank Group</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Cem Dener</dc:creator>
  <cp:lastModifiedBy>Cem Dener</cp:lastModifiedBy>
  <cp:revision>453</cp:revision>
  <dcterms:created xsi:type="dcterms:W3CDTF">2010-10-03T19:12:30Z</dcterms:created>
  <dcterms:modified xsi:type="dcterms:W3CDTF">2012-03-18T21:23:27Z</dcterms:modified>
</cp:coreProperties>
</file>