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</p:sldMasterIdLst>
  <p:notesMasterIdLst>
    <p:notesMasterId r:id="rId21"/>
  </p:notesMasterIdLst>
  <p:handoutMasterIdLst>
    <p:handoutMasterId r:id="rId22"/>
  </p:handoutMasterIdLst>
  <p:sldIdLst>
    <p:sldId id="499" r:id="rId3"/>
    <p:sldId id="527" r:id="rId4"/>
    <p:sldId id="528" r:id="rId5"/>
    <p:sldId id="504" r:id="rId6"/>
    <p:sldId id="505" r:id="rId7"/>
    <p:sldId id="507" r:id="rId8"/>
    <p:sldId id="529" r:id="rId9"/>
    <p:sldId id="530" r:id="rId10"/>
    <p:sldId id="525" r:id="rId11"/>
    <p:sldId id="531" r:id="rId12"/>
    <p:sldId id="532" r:id="rId13"/>
    <p:sldId id="533" r:id="rId14"/>
    <p:sldId id="534" r:id="rId15"/>
    <p:sldId id="514" r:id="rId16"/>
    <p:sldId id="526" r:id="rId17"/>
    <p:sldId id="515" r:id="rId18"/>
    <p:sldId id="516" r:id="rId19"/>
    <p:sldId id="517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1CE"/>
    <a:srgbClr val="345A88"/>
    <a:srgbClr val="D9D9D9"/>
    <a:srgbClr val="EEEEEE"/>
    <a:srgbClr val="E0E0E0"/>
    <a:srgbClr val="CDCDCD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8746" autoAdjust="0"/>
  </p:normalViewPr>
  <p:slideViewPr>
    <p:cSldViewPr>
      <p:cViewPr>
        <p:scale>
          <a:sx n="100" d="100"/>
          <a:sy n="100" d="100"/>
        </p:scale>
        <p:origin x="-144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8C21252-4C21-4893-919D-72EC9FA5C1C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3E54076-D203-4582-AEEB-08813E8D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1" y="4716585"/>
            <a:ext cx="5438140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63E65F4-4998-4319-A12B-DE898584C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FA56-60FD-494B-8B26-C897FECDB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790C-895A-4DD6-89D2-6A1B3C08BC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2FF6-E6AF-48A0-90FA-449EAF339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50"/>
            <a:ext cx="8208963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23ED-5296-4EB7-B927-A43378FC95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CCAC-3F31-47C7-9BE7-9ECF4D40338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E6D-D181-4857-A7C5-DA11D68F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5638-793F-48F5-94C1-A1E0EA32466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F24D-6540-436D-97CF-F2FE3A887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0479-63AF-4685-A84A-2998F39A262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5D40-243D-439A-B7FB-FD17358CA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EBDE-050B-4010-A1C1-2DE7DA94C7C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2CD5-29CF-4032-ADCA-1EADF1EC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DC73-233C-4909-A1A4-2480D12A7B5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32DF-4620-4E8D-AF09-649C4DF1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D611-8DB8-47D8-853C-5EE4DDD59C2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15EE-7981-4336-81E8-D86BA5D7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4725-2754-4AD0-96A1-263A41D9E1D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E05D-A6C9-4017-86FB-4B921A0D0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4C22-6F22-43D3-B9AE-5A72A0CEB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070A-61C4-421F-9E58-6BD6362EBAE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8DE7-A308-41A9-9274-89EC1BA68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51F5-B0C6-4431-8A3E-45A017387A4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D862-B333-42FC-9635-4F25B707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5B70-C7DD-4E0F-8BB6-F6D3AC0CC12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3A93-9C26-4674-9F8C-C8BC2B78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1315-A7CD-4BE3-A7FA-2035B269819B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BBC9-6FA5-4C5A-8ADD-44DD366B5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2DA7-9613-4FA6-B1A7-C25647177221}" type="datetime1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C7EE-80F4-4BB9-814E-D1C12FB3F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848D-4769-415A-BFD1-25EA1388E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18CC-104E-4D03-BEE7-EB3D2E3AD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7EBD-A569-47C7-854B-A64F4E4522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8302-3435-4D60-AB90-094DDC9A9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DF6-1B59-4BDF-ADDB-E4BC82109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8DA4-EA69-4614-98D7-3AF049581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18DC-C0EE-408D-B77C-E352E17CB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50"/>
            <a:ext cx="8208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E6DA491-B8B3-4333-A616-0F9AC97E2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ＭＳ Ｐゴシック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35851C-CF1E-4BEE-887E-F9A687E3A53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D358B3-4D12-40FF-ADF0-F3DBAB9E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mdm.ru/assets/images/dreamstime_15026444.jpg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/>
          </p:cNvSpPr>
          <p:nvPr/>
        </p:nvSpPr>
        <p:spPr bwMode="auto">
          <a:xfrm>
            <a:off x="323850" y="363538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 dirty="0">
                <a:solidFill>
                  <a:srgbClr val="11446D"/>
                </a:solidFill>
                <a:latin typeface="Lucida Grande"/>
                <a:sym typeface="Lucida Grande"/>
              </a:rPr>
              <a:t>КАЗНАЧЕЙСТВО РОССИИ</a:t>
            </a:r>
          </a:p>
        </p:txBody>
      </p:sp>
      <p:sp>
        <p:nvSpPr>
          <p:cNvPr id="28674" name="Rectangle 4"/>
          <p:cNvSpPr>
            <a:spLocks/>
          </p:cNvSpPr>
          <p:nvPr/>
        </p:nvSpPr>
        <p:spPr bwMode="auto">
          <a:xfrm>
            <a:off x="2123728" y="2276872"/>
            <a:ext cx="51946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ru-RU" sz="2400" b="1" dirty="0">
              <a:solidFill>
                <a:srgbClr val="11446D"/>
              </a:solidFill>
              <a:sym typeface="Lucida Grande"/>
            </a:endParaRPr>
          </a:p>
          <a:p>
            <a:pPr algn="ctr"/>
            <a:endParaRPr lang="ru-RU" sz="2400" b="1" dirty="0">
              <a:solidFill>
                <a:srgbClr val="11446D"/>
              </a:solidFill>
              <a:sym typeface="Lucida Grande"/>
            </a:endParaRPr>
          </a:p>
          <a:p>
            <a:pPr algn="ctr"/>
            <a:r>
              <a:rPr lang="ru-RU" sz="2400" b="1" dirty="0" smtClean="0">
                <a:solidFill>
                  <a:srgbClr val="11446D"/>
                </a:solidFill>
                <a:sym typeface="Lucida Grande"/>
              </a:rPr>
              <a:t>Реформирование </a:t>
            </a:r>
            <a:r>
              <a:rPr lang="ru-RU" sz="2400" b="1" dirty="0">
                <a:solidFill>
                  <a:srgbClr val="11446D"/>
                </a:solidFill>
                <a:sym typeface="Lucida Grande"/>
              </a:rPr>
              <a:t>системы бюджетных платежей</a:t>
            </a:r>
            <a:endParaRPr lang="en-US" sz="2400" b="1" dirty="0">
              <a:solidFill>
                <a:srgbClr val="11446D"/>
              </a:solidFill>
              <a:sym typeface="Lucida Grande"/>
            </a:endParaRPr>
          </a:p>
        </p:txBody>
      </p:sp>
      <p:sp>
        <p:nvSpPr>
          <p:cNvPr id="28675" name="Rectangle 6"/>
          <p:cNvSpPr>
            <a:spLocks/>
          </p:cNvSpPr>
          <p:nvPr/>
        </p:nvSpPr>
        <p:spPr bwMode="auto">
          <a:xfrm>
            <a:off x="2268538" y="3500438"/>
            <a:ext cx="4967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en-US" sz="1600" b="1">
              <a:solidFill>
                <a:srgbClr val="11446D"/>
              </a:solidFill>
              <a:sym typeface="Lucida Grande"/>
            </a:endParaRPr>
          </a:p>
        </p:txBody>
      </p:sp>
      <p:sp>
        <p:nvSpPr>
          <p:cNvPr id="28676" name="Rectangle 7"/>
          <p:cNvSpPr>
            <a:spLocks/>
          </p:cNvSpPr>
          <p:nvPr/>
        </p:nvSpPr>
        <p:spPr bwMode="auto">
          <a:xfrm>
            <a:off x="6300788" y="6021388"/>
            <a:ext cx="2736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ru-RU" sz="1400" b="1">
              <a:solidFill>
                <a:srgbClr val="11446D"/>
              </a:solidFill>
              <a:latin typeface="Lucida Grande"/>
              <a:sym typeface="Lucida Grande"/>
            </a:endParaRPr>
          </a:p>
          <a:p>
            <a:pPr algn="ctr"/>
            <a:endParaRPr lang="en-US" sz="1400" b="1">
              <a:solidFill>
                <a:srgbClr val="11446D"/>
              </a:solidFill>
              <a:latin typeface="Lucida Grande"/>
              <a:sym typeface="Lucida Grande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5795963" y="5805488"/>
            <a:ext cx="30241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11446D"/>
                </a:solidFill>
                <a:sym typeface="Lucida Grande"/>
              </a:rPr>
              <a:t>27</a:t>
            </a:r>
            <a:r>
              <a:rPr lang="en-US" b="1" dirty="0" smtClean="0">
                <a:solidFill>
                  <a:srgbClr val="11446D"/>
                </a:solidFill>
                <a:sym typeface="Lucida Grande"/>
              </a:rPr>
              <a:t> </a:t>
            </a:r>
            <a:r>
              <a:rPr lang="ru-RU" b="1" dirty="0" smtClean="0">
                <a:solidFill>
                  <a:srgbClr val="11446D"/>
                </a:solidFill>
                <a:sym typeface="Lucida Grande"/>
              </a:rPr>
              <a:t>февраля 2013 </a:t>
            </a:r>
            <a:r>
              <a:rPr lang="ru-RU" b="1" dirty="0">
                <a:solidFill>
                  <a:srgbClr val="11446D"/>
                </a:solidFill>
                <a:sym typeface="Lucida Grande"/>
              </a:rPr>
              <a:t>года</a:t>
            </a:r>
            <a:endParaRPr lang="en-US" b="1" dirty="0">
              <a:solidFill>
                <a:srgbClr val="11446D"/>
              </a:solidFill>
              <a:sym typeface="Lucida Grande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завтра  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-  сервис «Узнай свою задолженность»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7629A22-F8B9-49A5-8144-449C0D602B5A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10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643438" y="1196975"/>
            <a:ext cx="1295400" cy="1169988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4354" name="Рисунок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tangle 28"/>
          <p:cNvSpPr>
            <a:spLocks/>
          </p:cNvSpPr>
          <p:nvPr/>
        </p:nvSpPr>
        <p:spPr bwMode="auto">
          <a:xfrm>
            <a:off x="7812088" y="3789363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4343" name="Rectangle 18"/>
          <p:cNvSpPr>
            <a:spLocks/>
          </p:cNvSpPr>
          <p:nvPr/>
        </p:nvSpPr>
        <p:spPr bwMode="auto">
          <a:xfrm>
            <a:off x="6156325" y="11255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4344" name="AutoShape 49"/>
          <p:cNvCxnSpPr>
            <a:cxnSpLocks noChangeShapeType="1"/>
          </p:cNvCxnSpPr>
          <p:nvPr/>
        </p:nvCxnSpPr>
        <p:spPr bwMode="auto">
          <a:xfrm rot="5400000" flipH="1">
            <a:off x="6603207" y="1108869"/>
            <a:ext cx="787400" cy="19700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5" name="AutoShape 51"/>
          <p:cNvCxnSpPr>
            <a:cxnSpLocks noChangeShapeType="1"/>
          </p:cNvCxnSpPr>
          <p:nvPr/>
        </p:nvCxnSpPr>
        <p:spPr bwMode="auto">
          <a:xfrm rot="16200000" flipH="1">
            <a:off x="5607050" y="2249488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6" name="Rectangle 18"/>
          <p:cNvSpPr>
            <a:spLocks/>
          </p:cNvSpPr>
          <p:nvPr/>
        </p:nvSpPr>
        <p:spPr bwMode="auto">
          <a:xfrm>
            <a:off x="5435600" y="3284538"/>
            <a:ext cx="1657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Возврат информации</a:t>
            </a:r>
          </a:p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о 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</a:t>
            </a:r>
            <a:r>
              <a:rPr lang="ru-RU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4347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1"/>
          <p:cNvSpPr>
            <a:spLocks/>
          </p:cNvSpPr>
          <p:nvPr/>
        </p:nvSpPr>
        <p:spPr bwMode="auto">
          <a:xfrm>
            <a:off x="4140200" y="4797425"/>
            <a:ext cx="48244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57200" indent="-457200"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«Узнай свою задолженность»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</a:t>
            </a:r>
          </a:p>
          <a:p>
            <a:pPr marL="457200" indent="-457200" algn="ctr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1. Информирование граждан о начислениях в любое время.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2. Доступ из любой точки мира к данным с использованием сайта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Казначейства России в сети «Интернет», единого портала бюджетной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системы, иных порталов оператором которых является Казначейство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России.</a:t>
            </a:r>
          </a:p>
          <a:p>
            <a:pPr marL="457200" indent="-457200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marL="457200" indent="-457200">
              <a:defRPr/>
            </a:pPr>
            <a:r>
              <a:rPr lang="ru-RU" sz="1050" b="1" u="sng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Результат: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информированность граждан о своих обязательствах   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                    перед бюджетом</a:t>
            </a:r>
          </a:p>
        </p:txBody>
      </p:sp>
      <p:pic>
        <p:nvPicPr>
          <p:cNvPr id="14350" name="Picture 72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852738"/>
            <a:ext cx="27574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3" descr="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52513"/>
            <a:ext cx="27574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74" descr="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24400"/>
            <a:ext cx="27574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755576" y="214313"/>
            <a:ext cx="792088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послезавтра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– сервис «Оформи платеж правильно»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57BB94F-C6D2-4327-87D1-660B1EF1F82D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11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987675" y="1052513"/>
            <a:ext cx="1295400" cy="1169987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5383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4932363" y="2276475"/>
            <a:ext cx="2160587" cy="2160588"/>
            <a:chOff x="179512" y="2852102"/>
            <a:chExt cx="1225152" cy="1080954"/>
          </a:xfrm>
        </p:grpSpPr>
        <p:sp>
          <p:nvSpPr>
            <p:cNvPr id="12" name="Облако 11"/>
            <p:cNvSpPr/>
            <p:nvPr/>
          </p:nvSpPr>
          <p:spPr>
            <a:xfrm>
              <a:off x="179512" y="2852102"/>
              <a:ext cx="648133" cy="378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ФК</a:t>
              </a:r>
            </a:p>
          </p:txBody>
        </p:sp>
        <p:pic>
          <p:nvPicPr>
            <p:cNvPr id="15381" name="Рисунок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164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66" name="AutoShape 21"/>
          <p:cNvCxnSpPr>
            <a:cxnSpLocks noChangeShapeType="1"/>
          </p:cNvCxnSpPr>
          <p:nvPr/>
        </p:nvCxnSpPr>
        <p:spPr bwMode="auto">
          <a:xfrm rot="5400000">
            <a:off x="6757194" y="1820069"/>
            <a:ext cx="1136650" cy="10429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67" name="Rectangle 26"/>
          <p:cNvSpPr>
            <a:spLocks/>
          </p:cNvSpPr>
          <p:nvPr/>
        </p:nvSpPr>
        <p:spPr bwMode="auto">
          <a:xfrm>
            <a:off x="6732588" y="2205038"/>
            <a:ext cx="10207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 информации </a:t>
            </a:r>
          </a:p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 начислениях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5368" name="Rectangle 28"/>
          <p:cNvSpPr>
            <a:spLocks/>
          </p:cNvSpPr>
          <p:nvPr/>
        </p:nvSpPr>
        <p:spPr bwMode="auto">
          <a:xfrm>
            <a:off x="8051800" y="2636838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5369" name="Rectangle 18"/>
          <p:cNvSpPr>
            <a:spLocks/>
          </p:cNvSpPr>
          <p:nvPr/>
        </p:nvSpPr>
        <p:spPr bwMode="auto">
          <a:xfrm>
            <a:off x="4643438" y="1268413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5370" name="AutoShape 27"/>
          <p:cNvCxnSpPr>
            <a:cxnSpLocks noChangeShapeType="1"/>
          </p:cNvCxnSpPr>
          <p:nvPr/>
        </p:nvCxnSpPr>
        <p:spPr bwMode="auto">
          <a:xfrm rot="5400000" flipH="1">
            <a:off x="4874419" y="1154906"/>
            <a:ext cx="787400" cy="19700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371" name="AutoShape 28"/>
          <p:cNvCxnSpPr>
            <a:cxnSpLocks noChangeShapeType="1"/>
          </p:cNvCxnSpPr>
          <p:nvPr/>
        </p:nvCxnSpPr>
        <p:spPr bwMode="auto">
          <a:xfrm rot="16200000" flipH="1">
            <a:off x="3978275" y="2051050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72" name="Rectangle 18"/>
          <p:cNvSpPr>
            <a:spLocks/>
          </p:cNvSpPr>
          <p:nvPr/>
        </p:nvSpPr>
        <p:spPr bwMode="auto">
          <a:xfrm>
            <a:off x="3851275" y="30686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ачисления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537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375" y="17002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2684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26"/>
          <p:cNvSpPr>
            <a:spLocks/>
          </p:cNvSpPr>
          <p:nvPr/>
        </p:nvSpPr>
        <p:spPr bwMode="auto">
          <a:xfrm>
            <a:off x="7308850" y="3933825"/>
            <a:ext cx="12239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4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Формирование платежа на оплату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5377" name="Rectangle 11"/>
          <p:cNvSpPr>
            <a:spLocks/>
          </p:cNvSpPr>
          <p:nvPr/>
        </p:nvSpPr>
        <p:spPr bwMode="auto">
          <a:xfrm>
            <a:off x="4427538" y="5013325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«Оформи платеж правильно» </a:t>
            </a:r>
          </a:p>
          <a:p>
            <a:pPr algn="ctr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Помощь в правильном оформлении платежного документа.</a:t>
            </a:r>
          </a:p>
          <a:p>
            <a:pPr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u="sng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Результат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:  Снижение объема невыясненных поступлений, и как следствие повышение скорости зачисления и распределения доходов и  снижение затрат на администрирование.</a:t>
            </a:r>
          </a:p>
        </p:txBody>
      </p:sp>
      <p:pic>
        <p:nvPicPr>
          <p:cNvPr id="4" name="Picture 43" descr="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05038"/>
            <a:ext cx="33321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44" descr="пп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292600"/>
            <a:ext cx="15684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79" name="AutoShape 45"/>
          <p:cNvCxnSpPr>
            <a:cxnSpLocks noChangeShapeType="1"/>
          </p:cNvCxnSpPr>
          <p:nvPr/>
        </p:nvCxnSpPr>
        <p:spPr bwMode="auto">
          <a:xfrm rot="5400000" flipH="1" flipV="1">
            <a:off x="6964363" y="2692400"/>
            <a:ext cx="1160462" cy="2344738"/>
          </a:xfrm>
          <a:prstGeom prst="bentConnector3">
            <a:avLst>
              <a:gd name="adj1" fmla="val -1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</a:t>
            </a:r>
            <a:r>
              <a:rPr lang="ru-RU" sz="2000" b="1" dirty="0" err="1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после-послезавтра</a:t>
            </a: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– сервис «Плати легко!»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A5B2A87-6C7A-4C95-A554-62B2AB014A6C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12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987675" y="1052513"/>
            <a:ext cx="1295400" cy="1169987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6423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056" descr="КАЗНА"/>
          <p:cNvGrpSpPr>
            <a:grpSpLocks/>
          </p:cNvGrpSpPr>
          <p:nvPr/>
        </p:nvGrpSpPr>
        <p:grpSpPr bwMode="auto">
          <a:xfrm>
            <a:off x="684213" y="1700213"/>
            <a:ext cx="1574800" cy="1420812"/>
            <a:chOff x="5652120" y="2924944"/>
            <a:chExt cx="1573962" cy="1419575"/>
          </a:xfrm>
        </p:grpSpPr>
        <p:sp>
          <p:nvSpPr>
            <p:cNvPr id="2" name="Облако 41" descr="Казначейство"/>
            <p:cNvSpPr/>
            <p:nvPr/>
          </p:nvSpPr>
          <p:spPr>
            <a:xfrm>
              <a:off x="5652120" y="2924944"/>
              <a:ext cx="725101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21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4932363" y="2276475"/>
            <a:ext cx="2160587" cy="2160588"/>
            <a:chOff x="179512" y="2852102"/>
            <a:chExt cx="1225152" cy="1080954"/>
          </a:xfrm>
        </p:grpSpPr>
        <p:sp>
          <p:nvSpPr>
            <p:cNvPr id="12" name="Облако 11"/>
            <p:cNvSpPr/>
            <p:nvPr/>
          </p:nvSpPr>
          <p:spPr>
            <a:xfrm>
              <a:off x="179512" y="2852102"/>
              <a:ext cx="648133" cy="378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ФК</a:t>
              </a:r>
            </a:p>
          </p:txBody>
        </p:sp>
        <p:pic>
          <p:nvPicPr>
            <p:cNvPr id="16419" name="Рисунок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164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056" descr="КАЗНА"/>
          <p:cNvGrpSpPr>
            <a:grpSpLocks/>
          </p:cNvGrpSpPr>
          <p:nvPr/>
        </p:nvGrpSpPr>
        <p:grpSpPr bwMode="auto">
          <a:xfrm>
            <a:off x="611560" y="2996952"/>
            <a:ext cx="1574800" cy="1420813"/>
            <a:chOff x="5652120" y="2924944"/>
            <a:chExt cx="1573962" cy="1419575"/>
          </a:xfrm>
        </p:grpSpPr>
        <p:sp>
          <p:nvSpPr>
            <p:cNvPr id="4" name="Облако 41" descr="Казначейство"/>
            <p:cNvSpPr/>
            <p:nvPr/>
          </p:nvSpPr>
          <p:spPr>
            <a:xfrm>
              <a:off x="5652120" y="2924944"/>
              <a:ext cx="725101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17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056" descr="КАЗНА"/>
          <p:cNvGrpSpPr>
            <a:grpSpLocks/>
          </p:cNvGrpSpPr>
          <p:nvPr/>
        </p:nvGrpSpPr>
        <p:grpSpPr bwMode="auto">
          <a:xfrm>
            <a:off x="755650" y="4437063"/>
            <a:ext cx="1574800" cy="1420812"/>
            <a:chOff x="5652120" y="2924944"/>
            <a:chExt cx="1573962" cy="1419575"/>
          </a:xfrm>
        </p:grpSpPr>
        <p:sp>
          <p:nvSpPr>
            <p:cNvPr id="42" name="Облако 41" descr="Казначейство"/>
            <p:cNvSpPr/>
            <p:nvPr/>
          </p:nvSpPr>
          <p:spPr>
            <a:xfrm>
              <a:off x="5652120" y="2924944"/>
              <a:ext cx="725102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15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393" name="AutoShape 21"/>
          <p:cNvCxnSpPr>
            <a:cxnSpLocks noChangeShapeType="1"/>
          </p:cNvCxnSpPr>
          <p:nvPr/>
        </p:nvCxnSpPr>
        <p:spPr bwMode="auto">
          <a:xfrm rot="5400000">
            <a:off x="6757194" y="1820069"/>
            <a:ext cx="1136650" cy="10429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94" name="Rectangle 26"/>
          <p:cNvSpPr>
            <a:spLocks/>
          </p:cNvSpPr>
          <p:nvPr/>
        </p:nvSpPr>
        <p:spPr bwMode="auto">
          <a:xfrm>
            <a:off x="6732588" y="2205038"/>
            <a:ext cx="10207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информации</a:t>
            </a:r>
          </a:p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6395" name="Rectangle 28"/>
          <p:cNvSpPr>
            <a:spLocks/>
          </p:cNvSpPr>
          <p:nvPr/>
        </p:nvSpPr>
        <p:spPr bwMode="auto">
          <a:xfrm>
            <a:off x="8051800" y="2636838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6396" name="Rectangle 18"/>
          <p:cNvSpPr>
            <a:spLocks/>
          </p:cNvSpPr>
          <p:nvPr/>
        </p:nvSpPr>
        <p:spPr bwMode="auto">
          <a:xfrm>
            <a:off x="4643438" y="1268413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397" name="AutoShape 25"/>
          <p:cNvCxnSpPr>
            <a:cxnSpLocks noChangeShapeType="1"/>
          </p:cNvCxnSpPr>
          <p:nvPr/>
        </p:nvCxnSpPr>
        <p:spPr bwMode="auto">
          <a:xfrm flipV="1">
            <a:off x="7019925" y="2997200"/>
            <a:ext cx="1217613" cy="7286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98" name="Rectangle 26"/>
          <p:cNvSpPr>
            <a:spLocks/>
          </p:cNvSpPr>
          <p:nvPr/>
        </p:nvSpPr>
        <p:spPr bwMode="auto">
          <a:xfrm>
            <a:off x="7235825" y="3068638"/>
            <a:ext cx="10207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Выбор банка для оплаты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399" name="AutoShape 27"/>
          <p:cNvCxnSpPr>
            <a:cxnSpLocks noChangeShapeType="1"/>
          </p:cNvCxnSpPr>
          <p:nvPr/>
        </p:nvCxnSpPr>
        <p:spPr bwMode="auto">
          <a:xfrm rot="5400000" flipH="1">
            <a:off x="4874419" y="1154906"/>
            <a:ext cx="787400" cy="19700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400" name="AutoShape 28"/>
          <p:cNvCxnSpPr>
            <a:cxnSpLocks noChangeShapeType="1"/>
          </p:cNvCxnSpPr>
          <p:nvPr/>
        </p:nvCxnSpPr>
        <p:spPr bwMode="auto">
          <a:xfrm rot="16200000" flipH="1">
            <a:off x="3978275" y="2051050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01" name="Rectangle 18"/>
          <p:cNvSpPr>
            <a:spLocks/>
          </p:cNvSpPr>
          <p:nvPr/>
        </p:nvSpPr>
        <p:spPr bwMode="auto">
          <a:xfrm>
            <a:off x="3851275" y="30686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ачисления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640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75" y="17002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2684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04" name="AutoShape 32"/>
          <p:cNvCxnSpPr>
            <a:cxnSpLocks noChangeShapeType="1"/>
            <a:stCxn id="16395" idx="2"/>
          </p:cNvCxnSpPr>
          <p:nvPr/>
        </p:nvCxnSpPr>
        <p:spPr bwMode="auto">
          <a:xfrm rot="5400000">
            <a:off x="6845300" y="2684463"/>
            <a:ext cx="1160463" cy="2344737"/>
          </a:xfrm>
          <a:prstGeom prst="bentConnector3">
            <a:avLst>
              <a:gd name="adj1" fmla="val 11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05" name="Rectangle 26"/>
          <p:cNvSpPr>
            <a:spLocks/>
          </p:cNvSpPr>
          <p:nvPr/>
        </p:nvSpPr>
        <p:spPr bwMode="auto">
          <a:xfrm>
            <a:off x="7308850" y="3933825"/>
            <a:ext cx="12239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5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Указание обслуживающего банка для оплаты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406" name="AutoShape 34"/>
          <p:cNvCxnSpPr>
            <a:cxnSpLocks noChangeShapeType="1"/>
          </p:cNvCxnSpPr>
          <p:nvPr/>
        </p:nvCxnSpPr>
        <p:spPr bwMode="auto">
          <a:xfrm>
            <a:off x="2627313" y="2420938"/>
            <a:ext cx="71437" cy="2736850"/>
          </a:xfrm>
          <a:prstGeom prst="bentConnector3">
            <a:avLst>
              <a:gd name="adj1" fmla="val 41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07" name="AutoShape 35"/>
          <p:cNvCxnSpPr>
            <a:cxnSpLocks noChangeShapeType="1"/>
          </p:cNvCxnSpPr>
          <p:nvPr/>
        </p:nvCxnSpPr>
        <p:spPr bwMode="auto">
          <a:xfrm flipH="1">
            <a:off x="2339975" y="386080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36"/>
          <p:cNvCxnSpPr>
            <a:cxnSpLocks noChangeShapeType="1"/>
          </p:cNvCxnSpPr>
          <p:nvPr/>
        </p:nvCxnSpPr>
        <p:spPr bwMode="auto">
          <a:xfrm flipH="1">
            <a:off x="2916238" y="3860800"/>
            <a:ext cx="223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409" name="Rectangle 26"/>
          <p:cNvSpPr>
            <a:spLocks/>
          </p:cNvSpPr>
          <p:nvPr/>
        </p:nvSpPr>
        <p:spPr bwMode="auto">
          <a:xfrm>
            <a:off x="3132138" y="3933825"/>
            <a:ext cx="1739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6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Перенаправление для о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плат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ы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начисления через выбранный онлайн-банк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410" name="AutoShape 38"/>
          <p:cNvCxnSpPr>
            <a:cxnSpLocks noChangeShapeType="1"/>
          </p:cNvCxnSpPr>
          <p:nvPr/>
        </p:nvCxnSpPr>
        <p:spPr bwMode="auto">
          <a:xfrm rot="10800000" flipH="1">
            <a:off x="684213" y="1628775"/>
            <a:ext cx="2417762" cy="3424238"/>
          </a:xfrm>
          <a:prstGeom prst="bentConnector3">
            <a:avLst>
              <a:gd name="adj1" fmla="val -945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11" name="Rectangle 26"/>
          <p:cNvSpPr>
            <a:spLocks/>
          </p:cNvSpPr>
          <p:nvPr/>
        </p:nvSpPr>
        <p:spPr bwMode="auto">
          <a:xfrm>
            <a:off x="684213" y="1052513"/>
            <a:ext cx="10207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7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Передача информации об уплате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6413" name="Rectangle 11"/>
          <p:cNvSpPr>
            <a:spLocks/>
          </p:cNvSpPr>
          <p:nvPr/>
        </p:nvSpPr>
        <p:spPr bwMode="auto">
          <a:xfrm>
            <a:off x="6156325" y="4724400"/>
            <a:ext cx="2987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«Плати легко!» </a:t>
            </a:r>
          </a:p>
          <a:p>
            <a:pPr algn="ctr">
              <a:defRPr/>
            </a:pPr>
            <a:endParaRPr lang="ru-RU" sz="105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</a:rPr>
              <a:t>Использование каталога систем электронного документооборота (Клиент-Банк) банков-участников ГИС ГМП (включая филиальную сеть), участвующих в предоставлении такой услуги.</a:t>
            </a:r>
          </a:p>
          <a:p>
            <a:pPr>
              <a:defRPr/>
            </a:pPr>
            <a:endParaRPr lang="ru-RU" sz="1050" b="1" dirty="0">
              <a:solidFill>
                <a:srgbClr val="003070"/>
              </a:solidFill>
              <a:latin typeface="Arial" pitchFamily="34" charset="0"/>
              <a:ea typeface="MS PGothic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u="sng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  <a:sym typeface="Arial Bold"/>
              </a:rPr>
              <a:t>Результат:</a:t>
            </a:r>
            <a:r>
              <a:rPr lang="ru-RU" sz="1050" b="1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  <a:sym typeface="Arial Bold"/>
              </a:rPr>
              <a:t>  у</a:t>
            </a:r>
            <a:r>
              <a:rPr lang="ru-RU" sz="1050" b="1" dirty="0">
                <a:solidFill>
                  <a:srgbClr val="003070"/>
                </a:solidFill>
                <a:latin typeface="Arial" pitchFamily="34" charset="0"/>
                <a:cs typeface="Arial" pitchFamily="34" charset="0"/>
                <a:sym typeface="Arial Bold"/>
              </a:rPr>
              <a:t>скорение скорости исполнения обязательств перед бюджетом</a:t>
            </a:r>
            <a:endParaRPr lang="en-US" sz="1050" b="1" dirty="0">
              <a:solidFill>
                <a:srgbClr val="003070"/>
              </a:solidFill>
              <a:latin typeface="Arial" pitchFamily="34" charset="0"/>
              <a:cs typeface="Arial" pitchFamily="34" charset="0"/>
              <a:sym typeface="Arial Bold"/>
            </a:endParaRPr>
          </a:p>
        </p:txBody>
      </p:sp>
      <p:pic>
        <p:nvPicPr>
          <p:cNvPr id="9" name="Picture 42" descr="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581525"/>
            <a:ext cx="2987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5. Минимизация наличного денежного обращения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Мировой опыт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1986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DDCEA5C-C76B-41CE-90C5-221D69A6FFC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13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07950" y="1773238"/>
            <a:ext cx="61198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Clr>
                <a:schemeClr val="bg2"/>
              </a:buClr>
              <a:buSzPct val="75000"/>
              <a:defRPr/>
            </a:pPr>
            <a:r>
              <a:rPr lang="ru-RU" sz="1600" dirty="0">
                <a:solidFill>
                  <a:srgbClr val="345A88"/>
                </a:solidFill>
                <a:cs typeface="Arial" charset="0"/>
              </a:rPr>
              <a:t>	</a:t>
            </a: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1997 год -  Правительство Великобритании начало программу по правительственным закупочным картам;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1997-2003 гг. - Участниками программы стали более 580 общественных организаций;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Начиная с 2003 года данная система получила распространение на все общественные организации в Великобритании, при осуществлении государственных закупок и оплаты командировочных расходов государственными служащими; 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В 2007 году были созданы условия по приему общественными организациями карт для сбора государственных и муниципальных платежей.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</p:txBody>
      </p:sp>
      <p:pic>
        <p:nvPicPr>
          <p:cNvPr id="4198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341438"/>
            <a:ext cx="2655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/>
          </p:cNvSpPr>
          <p:nvPr/>
        </p:nvSpPr>
        <p:spPr bwMode="auto">
          <a:xfrm>
            <a:off x="609600" y="285750"/>
            <a:ext cx="8153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Минимизация наличного денежного обращения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Казначейство России  – эмитент корпоративных платежных карт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4034" name="Group 25"/>
          <p:cNvGrpSpPr>
            <a:grpSpLocks/>
          </p:cNvGrpSpPr>
          <p:nvPr/>
        </p:nvGrpSpPr>
        <p:grpSpPr bwMode="auto">
          <a:xfrm>
            <a:off x="5508625" y="1268413"/>
            <a:ext cx="3311525" cy="576262"/>
            <a:chOff x="0" y="0"/>
            <a:chExt cx="2086" cy="362"/>
          </a:xfrm>
        </p:grpSpPr>
        <p:sp>
          <p:nvSpPr>
            <p:cNvPr id="44059" name="AutoShape 23"/>
            <p:cNvSpPr>
              <a:spLocks/>
            </p:cNvSpPr>
            <p:nvPr/>
          </p:nvSpPr>
          <p:spPr bwMode="auto">
            <a:xfrm>
              <a:off x="0" y="0"/>
              <a:ext cx="2086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4060" name="Rectangle 24"/>
            <p:cNvSpPr>
              <a:spLocks/>
            </p:cNvSpPr>
            <p:nvPr/>
          </p:nvSpPr>
          <p:spPr bwMode="auto">
            <a:xfrm>
              <a:off x="17" y="85"/>
              <a:ext cx="2048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Необходимые мероприятия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5" name="Rectangle 26"/>
          <p:cNvSpPr>
            <a:spLocks/>
          </p:cNvSpPr>
          <p:nvPr/>
        </p:nvSpPr>
        <p:spPr bwMode="auto">
          <a:xfrm>
            <a:off x="5795963" y="1916113"/>
            <a:ext cx="317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Получение принципиального (высший уровень) членства в международных платежных системах;</a:t>
            </a: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endParaRPr lang="ru-RU" dirty="0">
              <a:latin typeface="+mn-lt"/>
              <a:sym typeface="Arial" charset="0"/>
            </a:endParaRP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Установление прямых корреспондентских отношений с расчетными банками платежных систем.</a:t>
            </a:r>
            <a:endParaRPr lang="en-US" sz="1600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44036" name="Group 29"/>
          <p:cNvGrpSpPr>
            <a:grpSpLocks/>
          </p:cNvGrpSpPr>
          <p:nvPr/>
        </p:nvGrpSpPr>
        <p:grpSpPr bwMode="auto">
          <a:xfrm>
            <a:off x="323850" y="4941888"/>
            <a:ext cx="8424863" cy="431800"/>
            <a:chOff x="0" y="0"/>
            <a:chExt cx="5307" cy="272"/>
          </a:xfrm>
        </p:grpSpPr>
        <p:sp>
          <p:nvSpPr>
            <p:cNvPr id="44057" name="AutoShape 27"/>
            <p:cNvSpPr>
              <a:spLocks/>
            </p:cNvSpPr>
            <p:nvPr/>
          </p:nvSpPr>
          <p:spPr bwMode="auto">
            <a:xfrm>
              <a:off x="0" y="0"/>
              <a:ext cx="5307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4058" name="Rectangle 28"/>
            <p:cNvSpPr>
              <a:spLocks/>
            </p:cNvSpPr>
            <p:nvPr/>
          </p:nvSpPr>
          <p:spPr bwMode="auto">
            <a:xfrm>
              <a:off x="13" y="40"/>
              <a:ext cx="5280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Достигаемый эффект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7" name="Rectangle 30"/>
          <p:cNvSpPr>
            <a:spLocks/>
          </p:cNvSpPr>
          <p:nvPr/>
        </p:nvSpPr>
        <p:spPr bwMode="auto">
          <a:xfrm>
            <a:off x="684213" y="5516563"/>
            <a:ext cx="8077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FontTx/>
              <a:buChar char="-"/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500" b="1" dirty="0">
                <a:solidFill>
                  <a:srgbClr val="1F497D"/>
                </a:solidFill>
                <a:latin typeface="+mn-lt"/>
                <a:sym typeface="Lucida Grande"/>
              </a:rPr>
              <a:t>минимизация наличного денежного обращения; </a:t>
            </a:r>
          </a:p>
          <a:p>
            <a:pPr algn="just">
              <a:defRPr/>
            </a:pPr>
            <a:r>
              <a:rPr lang="ru-RU" sz="1500" b="1" dirty="0">
                <a:solidFill>
                  <a:srgbClr val="1F497D"/>
                </a:solidFill>
                <a:latin typeface="+mn-lt"/>
                <a:sym typeface="Lucida Grande"/>
              </a:rPr>
              <a:t>- п</a:t>
            </a:r>
            <a:r>
              <a:rPr lang="ru-RU" sz="1500" b="1" dirty="0">
                <a:solidFill>
                  <a:srgbClr val="1F497D"/>
                </a:solidFill>
                <a:latin typeface="+mn-lt"/>
                <a:sym typeface="Arial" charset="0"/>
              </a:rPr>
              <a:t>овышение открытости и доступности операций со средствами организаций сектора государственного управления.</a:t>
            </a:r>
            <a:endParaRPr lang="en-US" sz="1500" b="1" dirty="0">
              <a:solidFill>
                <a:srgbClr val="1F497D"/>
              </a:solidFill>
              <a:latin typeface="+mn-lt"/>
              <a:sym typeface="Arial" charset="0"/>
            </a:endParaRPr>
          </a:p>
        </p:txBody>
      </p:sp>
      <p:sp>
        <p:nvSpPr>
          <p:cNvPr id="44038" name="Rectangle 18"/>
          <p:cNvSpPr>
            <a:spLocks noChangeArrowheads="1"/>
          </p:cNvSpPr>
          <p:nvPr/>
        </p:nvSpPr>
        <p:spPr bwMode="auto">
          <a:xfrm>
            <a:off x="3636963" y="2133600"/>
            <a:ext cx="1511300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Кредитные организации Эквайеры</a:t>
            </a:r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252413" y="2133600"/>
            <a:ext cx="1439862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Федеральное Казначейство Эмитент</a:t>
            </a:r>
          </a:p>
        </p:txBody>
      </p:sp>
      <p:sp>
        <p:nvSpPr>
          <p:cNvPr id="44040" name="Rectangle 18"/>
          <p:cNvSpPr>
            <a:spLocks noChangeArrowheads="1"/>
          </p:cNvSpPr>
          <p:nvPr/>
        </p:nvSpPr>
        <p:spPr bwMode="auto">
          <a:xfrm>
            <a:off x="1908175" y="1125538"/>
            <a:ext cx="1655763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6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Платежные системы</a:t>
            </a:r>
          </a:p>
        </p:txBody>
      </p:sp>
      <p:cxnSp>
        <p:nvCxnSpPr>
          <p:cNvPr id="44041" name="AutoShape 52"/>
          <p:cNvCxnSpPr>
            <a:cxnSpLocks noChangeShapeType="1"/>
            <a:stCxn id="44040" idx="3"/>
            <a:endCxn id="44038" idx="0"/>
          </p:cNvCxnSpPr>
          <p:nvPr/>
        </p:nvCxnSpPr>
        <p:spPr bwMode="auto">
          <a:xfrm>
            <a:off x="3563938" y="1522413"/>
            <a:ext cx="828675" cy="61118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2" name="AutoShape 115"/>
          <p:cNvCxnSpPr>
            <a:cxnSpLocks noChangeShapeType="1"/>
          </p:cNvCxnSpPr>
          <p:nvPr/>
        </p:nvCxnSpPr>
        <p:spPr bwMode="auto">
          <a:xfrm rot="10800000">
            <a:off x="1141413" y="3429000"/>
            <a:ext cx="1343025" cy="3032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3" name="AutoShape 52"/>
          <p:cNvCxnSpPr>
            <a:cxnSpLocks noChangeShapeType="1"/>
            <a:stCxn id="44039" idx="0"/>
            <a:endCxn id="44040" idx="1"/>
          </p:cNvCxnSpPr>
          <p:nvPr/>
        </p:nvCxnSpPr>
        <p:spPr bwMode="auto">
          <a:xfrm rot="-5400000">
            <a:off x="1135063" y="1360488"/>
            <a:ext cx="611187" cy="93503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sp>
        <p:nvSpPr>
          <p:cNvPr id="44044" name="Rectangle 18"/>
          <p:cNvSpPr>
            <a:spLocks noChangeArrowheads="1"/>
          </p:cNvSpPr>
          <p:nvPr/>
        </p:nvSpPr>
        <p:spPr bwMode="auto">
          <a:xfrm>
            <a:off x="3276600" y="3213100"/>
            <a:ext cx="1439863" cy="7191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Поставщики товаров</a:t>
            </a:r>
          </a:p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 и услуг</a:t>
            </a:r>
          </a:p>
        </p:txBody>
      </p:sp>
      <p:pic>
        <p:nvPicPr>
          <p:cNvPr id="44045" name="Picture 29" descr="S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429000"/>
            <a:ext cx="7921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8" descr="Держатель кар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24175"/>
            <a:ext cx="673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7" name="AutoShape 115"/>
          <p:cNvCxnSpPr>
            <a:cxnSpLocks noChangeShapeType="1"/>
            <a:stCxn id="44038" idx="2"/>
            <a:endCxn id="44044" idx="0"/>
          </p:cNvCxnSpPr>
          <p:nvPr/>
        </p:nvCxnSpPr>
        <p:spPr bwMode="auto">
          <a:xfrm rot="5400000">
            <a:off x="4015581" y="2836069"/>
            <a:ext cx="358775" cy="3952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8" name="AutoShape 52"/>
          <p:cNvCxnSpPr>
            <a:cxnSpLocks noChangeShapeType="1"/>
            <a:stCxn id="44038" idx="1"/>
            <a:endCxn id="44040" idx="2"/>
          </p:cNvCxnSpPr>
          <p:nvPr/>
        </p:nvCxnSpPr>
        <p:spPr bwMode="auto">
          <a:xfrm rot="10800000">
            <a:off x="2736850" y="1917700"/>
            <a:ext cx="900113" cy="576263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</p:cxnSp>
      <p:cxnSp>
        <p:nvCxnSpPr>
          <p:cNvPr id="44049" name="AutoShape 52"/>
          <p:cNvCxnSpPr>
            <a:cxnSpLocks noChangeShapeType="1"/>
            <a:endCxn id="44039" idx="3"/>
          </p:cNvCxnSpPr>
          <p:nvPr/>
        </p:nvCxnSpPr>
        <p:spPr bwMode="auto">
          <a:xfrm rot="10800000" flipV="1">
            <a:off x="1692275" y="1989138"/>
            <a:ext cx="792163" cy="504825"/>
          </a:xfrm>
          <a:prstGeom prst="bentConnector3">
            <a:avLst>
              <a:gd name="adj1" fmla="val -403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</p:cxnSp>
      <p:cxnSp>
        <p:nvCxnSpPr>
          <p:cNvPr id="44050" name="AutoShape 52"/>
          <p:cNvCxnSpPr>
            <a:cxnSpLocks noChangeShapeType="1"/>
            <a:stCxn id="44038" idx="3"/>
            <a:endCxn id="44044" idx="3"/>
          </p:cNvCxnSpPr>
          <p:nvPr/>
        </p:nvCxnSpPr>
        <p:spPr bwMode="auto">
          <a:xfrm flipH="1">
            <a:off x="4716463" y="2493963"/>
            <a:ext cx="431800" cy="1079500"/>
          </a:xfrm>
          <a:prstGeom prst="bentConnector3">
            <a:avLst>
              <a:gd name="adj1" fmla="val -5294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44051" name="AutoShape 52"/>
          <p:cNvCxnSpPr>
            <a:cxnSpLocks noChangeShapeType="1"/>
          </p:cNvCxnSpPr>
          <p:nvPr/>
        </p:nvCxnSpPr>
        <p:spPr bwMode="auto">
          <a:xfrm>
            <a:off x="2844800" y="4652963"/>
            <a:ext cx="647700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</p:cxnSp>
      <p:cxnSp>
        <p:nvCxnSpPr>
          <p:cNvPr id="44052" name="AutoShape 52"/>
          <p:cNvCxnSpPr>
            <a:cxnSpLocks noChangeShapeType="1"/>
          </p:cNvCxnSpPr>
          <p:nvPr/>
        </p:nvCxnSpPr>
        <p:spPr bwMode="auto">
          <a:xfrm flipV="1">
            <a:off x="2844800" y="4437063"/>
            <a:ext cx="601663" cy="1587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4053" name="Text Box 38"/>
          <p:cNvSpPr txBox="1">
            <a:spLocks noChangeArrowheads="1"/>
          </p:cNvSpPr>
          <p:nvPr/>
        </p:nvSpPr>
        <p:spPr bwMode="auto">
          <a:xfrm>
            <a:off x="180975" y="4005263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Держатель корпоративной карты - Сотрудник ПБС, Учреждения</a:t>
            </a:r>
          </a:p>
        </p:txBody>
      </p:sp>
      <p:sp>
        <p:nvSpPr>
          <p:cNvPr id="44054" name="Text Box 38"/>
          <p:cNvSpPr txBox="1">
            <a:spLocks noChangeArrowheads="1"/>
          </p:cNvSpPr>
          <p:nvPr/>
        </p:nvSpPr>
        <p:spPr bwMode="auto">
          <a:xfrm>
            <a:off x="3492500" y="4294188"/>
            <a:ext cx="194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Авторизованный запрос</a:t>
            </a:r>
          </a:p>
        </p:txBody>
      </p:sp>
      <p:sp>
        <p:nvSpPr>
          <p:cNvPr id="44055" name="Text Box 38"/>
          <p:cNvSpPr txBox="1">
            <a:spLocks noChangeArrowheads="1"/>
          </p:cNvSpPr>
          <p:nvPr/>
        </p:nvSpPr>
        <p:spPr bwMode="auto">
          <a:xfrm>
            <a:off x="3492500" y="4581525"/>
            <a:ext cx="1366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Акцепт операции</a:t>
            </a:r>
          </a:p>
        </p:txBody>
      </p:sp>
      <p:sp>
        <p:nvSpPr>
          <p:cNvPr id="44056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87A78557-4EA7-4DF6-B048-08829E507796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14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/>
          </p:cNvSpPr>
          <p:nvPr/>
        </p:nvSpPr>
        <p:spPr bwMode="auto">
          <a:xfrm>
            <a:off x="609600" y="285750"/>
            <a:ext cx="8153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Минимизация наличного денежного обращения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Казначейство России  –  эквайер корпоративных платежных карт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5058" name="Group 25"/>
          <p:cNvGrpSpPr>
            <a:grpSpLocks/>
          </p:cNvGrpSpPr>
          <p:nvPr/>
        </p:nvGrpSpPr>
        <p:grpSpPr bwMode="auto">
          <a:xfrm>
            <a:off x="5508625" y="1268413"/>
            <a:ext cx="3311525" cy="576262"/>
            <a:chOff x="0" y="0"/>
            <a:chExt cx="2086" cy="362"/>
          </a:xfrm>
        </p:grpSpPr>
        <p:sp>
          <p:nvSpPr>
            <p:cNvPr id="45090" name="AutoShape 23"/>
            <p:cNvSpPr>
              <a:spLocks/>
            </p:cNvSpPr>
            <p:nvPr/>
          </p:nvSpPr>
          <p:spPr bwMode="auto">
            <a:xfrm>
              <a:off x="0" y="0"/>
              <a:ext cx="2086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5091" name="Rectangle 24"/>
            <p:cNvSpPr>
              <a:spLocks/>
            </p:cNvSpPr>
            <p:nvPr/>
          </p:nvSpPr>
          <p:spPr bwMode="auto">
            <a:xfrm>
              <a:off x="17" y="85"/>
              <a:ext cx="2048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Необходимые мероприятия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5" name="Rectangle 26"/>
          <p:cNvSpPr>
            <a:spLocks/>
          </p:cNvSpPr>
          <p:nvPr/>
        </p:nvSpPr>
        <p:spPr bwMode="auto">
          <a:xfrm>
            <a:off x="5795963" y="1916113"/>
            <a:ext cx="317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Получение принципиального (высший уровень) членства в международных платежных системах;</a:t>
            </a: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endParaRPr lang="ru-RU" dirty="0">
              <a:latin typeface="+mn-lt"/>
              <a:sym typeface="Arial" charset="0"/>
            </a:endParaRP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Установление прямых корреспондентских отношений с расчетными банками платежных систем.</a:t>
            </a:r>
            <a:endParaRPr lang="en-US" sz="1600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45060" name="Group 29"/>
          <p:cNvGrpSpPr>
            <a:grpSpLocks/>
          </p:cNvGrpSpPr>
          <p:nvPr/>
        </p:nvGrpSpPr>
        <p:grpSpPr bwMode="auto">
          <a:xfrm>
            <a:off x="323850" y="5300663"/>
            <a:ext cx="8424863" cy="431800"/>
            <a:chOff x="0" y="0"/>
            <a:chExt cx="5307" cy="272"/>
          </a:xfrm>
        </p:grpSpPr>
        <p:sp>
          <p:nvSpPr>
            <p:cNvPr id="45088" name="AutoShape 27"/>
            <p:cNvSpPr>
              <a:spLocks/>
            </p:cNvSpPr>
            <p:nvPr/>
          </p:nvSpPr>
          <p:spPr bwMode="auto">
            <a:xfrm>
              <a:off x="0" y="0"/>
              <a:ext cx="5307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5089" name="Rectangle 28"/>
            <p:cNvSpPr>
              <a:spLocks/>
            </p:cNvSpPr>
            <p:nvPr/>
          </p:nvSpPr>
          <p:spPr bwMode="auto">
            <a:xfrm>
              <a:off x="13" y="40"/>
              <a:ext cx="5280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Достигаемый эффект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7" name="Rectangle 30"/>
          <p:cNvSpPr>
            <a:spLocks/>
          </p:cNvSpPr>
          <p:nvPr/>
        </p:nvSpPr>
        <p:spPr bwMode="auto">
          <a:xfrm>
            <a:off x="395288" y="5732463"/>
            <a:ext cx="8077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FontTx/>
              <a:buChar char="-"/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+mn-lt"/>
                <a:sym typeface="Lucida Grande"/>
              </a:rPr>
              <a:t>минимизация наличного денежного обращения; </a:t>
            </a:r>
          </a:p>
          <a:p>
            <a:pPr algn="just">
              <a:defRPr/>
            </a:pPr>
            <a:r>
              <a:rPr lang="ru-RU" sz="1400" dirty="0">
                <a:solidFill>
                  <a:srgbClr val="1F497D"/>
                </a:solidFill>
                <a:latin typeface="+mn-lt"/>
                <a:sym typeface="Lucida Grande"/>
              </a:rPr>
              <a:t>- п</a:t>
            </a:r>
            <a:r>
              <a:rPr lang="ru-RU" sz="1400" dirty="0">
                <a:solidFill>
                  <a:srgbClr val="1F497D"/>
                </a:solidFill>
                <a:latin typeface="+mn-lt"/>
                <a:sym typeface="Arial" charset="0"/>
              </a:rPr>
              <a:t>овышение открытости и доступности операций со средствами организаций сектора государственного управления.</a:t>
            </a:r>
            <a:endParaRPr lang="en-US" sz="1400" dirty="0">
              <a:solidFill>
                <a:srgbClr val="1F497D"/>
              </a:solidFill>
              <a:latin typeface="+mn-lt"/>
              <a:sym typeface="Arial" charset="0"/>
            </a:endParaRPr>
          </a:p>
        </p:txBody>
      </p:sp>
      <p:sp>
        <p:nvSpPr>
          <p:cNvPr id="45062" name="Rectangle 18"/>
          <p:cNvSpPr>
            <a:spLocks noChangeArrowheads="1"/>
          </p:cNvSpPr>
          <p:nvPr/>
        </p:nvSpPr>
        <p:spPr bwMode="auto">
          <a:xfrm>
            <a:off x="3636963" y="2133600"/>
            <a:ext cx="1511300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Кредитные организации - эмитенты</a:t>
            </a:r>
          </a:p>
        </p:txBody>
      </p:sp>
      <p:sp>
        <p:nvSpPr>
          <p:cNvPr id="45063" name="Rectangle 18"/>
          <p:cNvSpPr>
            <a:spLocks noChangeArrowheads="1"/>
          </p:cNvSpPr>
          <p:nvPr/>
        </p:nvSpPr>
        <p:spPr bwMode="auto">
          <a:xfrm>
            <a:off x="252413" y="2133600"/>
            <a:ext cx="1439862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Федеральное казначейство - Эквайер</a:t>
            </a:r>
          </a:p>
        </p:txBody>
      </p:sp>
      <p:sp>
        <p:nvSpPr>
          <p:cNvPr id="45064" name="Rectangle 18"/>
          <p:cNvSpPr>
            <a:spLocks noChangeArrowheads="1"/>
          </p:cNvSpPr>
          <p:nvPr/>
        </p:nvSpPr>
        <p:spPr bwMode="auto">
          <a:xfrm>
            <a:off x="1908175" y="1125538"/>
            <a:ext cx="1655763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6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Платежные системы</a:t>
            </a:r>
          </a:p>
        </p:txBody>
      </p:sp>
      <p:cxnSp>
        <p:nvCxnSpPr>
          <p:cNvPr id="45065" name="AutoShape 52"/>
          <p:cNvCxnSpPr>
            <a:cxnSpLocks noChangeShapeType="1"/>
            <a:stCxn id="45064" idx="3"/>
            <a:endCxn id="45062" idx="0"/>
          </p:cNvCxnSpPr>
          <p:nvPr/>
        </p:nvCxnSpPr>
        <p:spPr bwMode="auto">
          <a:xfrm>
            <a:off x="3563938" y="1522413"/>
            <a:ext cx="828675" cy="61118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5066" name="AutoShape 52"/>
          <p:cNvCxnSpPr>
            <a:cxnSpLocks noChangeShapeType="1"/>
            <a:stCxn id="45063" idx="0"/>
            <a:endCxn id="45064" idx="1"/>
          </p:cNvCxnSpPr>
          <p:nvPr/>
        </p:nvCxnSpPr>
        <p:spPr bwMode="auto">
          <a:xfrm rot="-5400000">
            <a:off x="1135063" y="1360488"/>
            <a:ext cx="611187" cy="93503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pic>
        <p:nvPicPr>
          <p:cNvPr id="45067" name="Picture 29" descr="S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7921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8" descr="Держатель кар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16338"/>
            <a:ext cx="673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FA0BA21-77DE-46A4-8342-BD976436CC41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15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4507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141663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Rectangle 18"/>
          <p:cNvSpPr>
            <a:spLocks noChangeArrowheads="1"/>
          </p:cNvSpPr>
          <p:nvPr/>
        </p:nvSpPr>
        <p:spPr bwMode="auto">
          <a:xfrm>
            <a:off x="250825" y="4437063"/>
            <a:ext cx="1873250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Поставщик товаров и услуг – клиент Казначейства России</a:t>
            </a:r>
          </a:p>
        </p:txBody>
      </p:sp>
      <p:sp>
        <p:nvSpPr>
          <p:cNvPr id="45072" name="Text Box 38"/>
          <p:cNvSpPr txBox="1">
            <a:spLocks noChangeArrowheads="1"/>
          </p:cNvSpPr>
          <p:nvPr/>
        </p:nvSpPr>
        <p:spPr bwMode="auto">
          <a:xfrm>
            <a:off x="179388" y="3716338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Установка терминалов (интернет – платежного шлюза)  клиентам Казначейства</a:t>
            </a:r>
          </a:p>
        </p:txBody>
      </p:sp>
      <p:cxnSp>
        <p:nvCxnSpPr>
          <p:cNvPr id="45073" name="AutoShape 115"/>
          <p:cNvCxnSpPr>
            <a:cxnSpLocks noChangeShapeType="1"/>
          </p:cNvCxnSpPr>
          <p:nvPr/>
        </p:nvCxnSpPr>
        <p:spPr bwMode="auto">
          <a:xfrm flipV="1">
            <a:off x="1042988" y="2781300"/>
            <a:ext cx="0" cy="863600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2195513" y="2205038"/>
            <a:ext cx="863600" cy="4318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Банк России</a:t>
            </a:r>
          </a:p>
        </p:txBody>
      </p:sp>
      <p:grpSp>
        <p:nvGrpSpPr>
          <p:cNvPr id="45075" name="Group 47"/>
          <p:cNvGrpSpPr>
            <a:grpSpLocks/>
          </p:cNvGrpSpPr>
          <p:nvPr/>
        </p:nvGrpSpPr>
        <p:grpSpPr bwMode="auto">
          <a:xfrm>
            <a:off x="3203575" y="4221163"/>
            <a:ext cx="1223963" cy="1008062"/>
            <a:chOff x="631" y="1793"/>
            <a:chExt cx="852" cy="738"/>
          </a:xfrm>
        </p:grpSpPr>
        <p:pic>
          <p:nvPicPr>
            <p:cNvPr id="45082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" y="1811"/>
              <a:ext cx="30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3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5" y="1793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4" name="Line 50"/>
            <p:cNvSpPr>
              <a:spLocks noChangeShapeType="1"/>
            </p:cNvSpPr>
            <p:nvPr/>
          </p:nvSpPr>
          <p:spPr bwMode="auto">
            <a:xfrm flipH="1">
              <a:off x="929" y="1945"/>
              <a:ext cx="23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45085" name="Picture 5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" y="2147"/>
              <a:ext cx="45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6" name="Line 52"/>
            <p:cNvSpPr>
              <a:spLocks noChangeShapeType="1"/>
            </p:cNvSpPr>
            <p:nvPr/>
          </p:nvSpPr>
          <p:spPr bwMode="auto">
            <a:xfrm flipV="1">
              <a:off x="1122" y="2080"/>
              <a:ext cx="113" cy="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7" name="Line 53"/>
            <p:cNvSpPr>
              <a:spLocks noChangeShapeType="1"/>
            </p:cNvSpPr>
            <p:nvPr/>
          </p:nvSpPr>
          <p:spPr bwMode="auto">
            <a:xfrm>
              <a:off x="782" y="2080"/>
              <a:ext cx="113" cy="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5076" name="AutoShape 115"/>
          <p:cNvCxnSpPr>
            <a:cxnSpLocks noChangeShapeType="1"/>
          </p:cNvCxnSpPr>
          <p:nvPr/>
        </p:nvCxnSpPr>
        <p:spPr bwMode="auto">
          <a:xfrm>
            <a:off x="4427538" y="2852738"/>
            <a:ext cx="0" cy="936625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45077" name="Text Box 38"/>
          <p:cNvSpPr txBox="1">
            <a:spLocks noChangeArrowheads="1"/>
          </p:cNvSpPr>
          <p:nvPr/>
        </p:nvSpPr>
        <p:spPr bwMode="auto">
          <a:xfrm>
            <a:off x="2987675" y="25654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66CC"/>
                </a:solidFill>
                <a:sym typeface="Gill Sans"/>
              </a:rPr>
              <a:t>Перевод денежных средств</a:t>
            </a:r>
          </a:p>
        </p:txBody>
      </p:sp>
      <p:cxnSp>
        <p:nvCxnSpPr>
          <p:cNvPr id="45078" name="AutoShape 52"/>
          <p:cNvCxnSpPr>
            <a:cxnSpLocks noChangeShapeType="1"/>
            <a:stCxn id="45074" idx="3"/>
          </p:cNvCxnSpPr>
          <p:nvPr/>
        </p:nvCxnSpPr>
        <p:spPr bwMode="auto">
          <a:xfrm>
            <a:off x="3059113" y="2420938"/>
            <a:ext cx="504825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</p:cxnSp>
      <p:cxnSp>
        <p:nvCxnSpPr>
          <p:cNvPr id="45079" name="AutoShape 115"/>
          <p:cNvCxnSpPr>
            <a:cxnSpLocks noChangeShapeType="1"/>
            <a:stCxn id="45063" idx="3"/>
          </p:cNvCxnSpPr>
          <p:nvPr/>
        </p:nvCxnSpPr>
        <p:spPr bwMode="auto">
          <a:xfrm flipV="1">
            <a:off x="1692275" y="2492375"/>
            <a:ext cx="431800" cy="1588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45080" name="AutoShape 52"/>
          <p:cNvCxnSpPr>
            <a:cxnSpLocks noChangeShapeType="1"/>
          </p:cNvCxnSpPr>
          <p:nvPr/>
        </p:nvCxnSpPr>
        <p:spPr bwMode="auto">
          <a:xfrm>
            <a:off x="1835150" y="4076700"/>
            <a:ext cx="2592388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</p:cxnSp>
      <p:sp>
        <p:nvSpPr>
          <p:cNvPr id="45081" name="Text Box 38"/>
          <p:cNvSpPr txBox="1">
            <a:spLocks noChangeArrowheads="1"/>
          </p:cNvSpPr>
          <p:nvPr/>
        </p:nvSpPr>
        <p:spPr bwMode="auto">
          <a:xfrm>
            <a:off x="2339975" y="3573463"/>
            <a:ext cx="1727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>
                <a:solidFill>
                  <a:srgbClr val="0066CC"/>
                </a:solidFill>
                <a:sym typeface="Gill Sans"/>
              </a:rPr>
              <a:t>Осуществление платежа с использованием платежных карт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468313" y="1068388"/>
            <a:ext cx="8207375" cy="503237"/>
            <a:chOff x="0" y="0"/>
            <a:chExt cx="5170" cy="316"/>
          </a:xfrm>
        </p:grpSpPr>
        <p:sp>
          <p:nvSpPr>
            <p:cNvPr id="46093" name="AutoShape 2"/>
            <p:cNvSpPr>
              <a:spLocks/>
            </p:cNvSpPr>
            <p:nvPr/>
          </p:nvSpPr>
          <p:spPr bwMode="auto">
            <a:xfrm>
              <a:off x="0" y="0"/>
              <a:ext cx="5170" cy="31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4" name="Rectangle 3"/>
            <p:cNvSpPr>
              <a:spLocks/>
            </p:cNvSpPr>
            <p:nvPr/>
          </p:nvSpPr>
          <p:spPr bwMode="auto">
            <a:xfrm>
              <a:off x="15" y="62"/>
              <a:ext cx="5136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Предварительный этап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– 201</a:t>
              </a: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3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</a:p>
          </p:txBody>
        </p:sp>
      </p:grpSp>
      <p:sp>
        <p:nvSpPr>
          <p:cNvPr id="46082" name="Rectangle 5"/>
          <p:cNvSpPr>
            <a:spLocks/>
          </p:cNvSpPr>
          <p:nvPr/>
        </p:nvSpPr>
        <p:spPr bwMode="auto">
          <a:xfrm>
            <a:off x="900113" y="1601788"/>
            <a:ext cx="7721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Утверждение Концепции реформирования системы бюджетных платежей;</a:t>
            </a:r>
            <a:endParaRPr lang="en-US" sz="1600">
              <a:solidFill>
                <a:srgbClr val="1F497D"/>
              </a:solidFill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Подготовка изменений в нормативно – правовую базу, в частности Бюджетный кодекс, ФЗ «О банках и банковской деятельности», ФЗ «О Центральном Банке Российской Федерации», иные федеральные законы;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Согласование плана совместных мероприятий с Банком России.</a:t>
            </a:r>
            <a:endParaRPr lang="en-US" sz="16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grpSp>
        <p:nvGrpSpPr>
          <p:cNvPr id="46083" name="Group 8"/>
          <p:cNvGrpSpPr>
            <a:grpSpLocks/>
          </p:cNvGrpSpPr>
          <p:nvPr/>
        </p:nvGrpSpPr>
        <p:grpSpPr bwMode="auto">
          <a:xfrm>
            <a:off x="468313" y="2844800"/>
            <a:ext cx="8207375" cy="431800"/>
            <a:chOff x="0" y="0"/>
            <a:chExt cx="5170" cy="272"/>
          </a:xfrm>
        </p:grpSpPr>
        <p:sp>
          <p:nvSpPr>
            <p:cNvPr id="46091" name="AutoShape 6"/>
            <p:cNvSpPr>
              <a:spLocks/>
            </p:cNvSpPr>
            <p:nvPr/>
          </p:nvSpPr>
          <p:spPr bwMode="auto">
            <a:xfrm>
              <a:off x="0" y="0"/>
              <a:ext cx="517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2" name="Rectangle 7"/>
            <p:cNvSpPr>
              <a:spLocks/>
            </p:cNvSpPr>
            <p:nvPr/>
          </p:nvSpPr>
          <p:spPr bwMode="auto">
            <a:xfrm>
              <a:off x="13" y="40"/>
              <a:ext cx="5144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Э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тап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I – 2013-2015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годы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</a:p>
          </p:txBody>
        </p:sp>
      </p:grpSp>
      <p:sp>
        <p:nvSpPr>
          <p:cNvPr id="46084" name="Rectangle 9"/>
          <p:cNvSpPr>
            <a:spLocks/>
          </p:cNvSpPr>
          <p:nvPr/>
        </p:nvSpPr>
        <p:spPr bwMode="auto">
          <a:xfrm>
            <a:off x="900113" y="3289300"/>
            <a:ext cx="77851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Внесение изменений в нормативную базу;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Формирование системы корреспондентских счетов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УФК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Формирование новых механизмов обеспечения клиентов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ФК 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наличными денежными средствами;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Модернизация автоматизированной системы учета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обеспечивающая функционирование корреспондентских счетов территориальных органов;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Перевод на обслуживание в Федеральное казначейство счетов Пенсионного фонда, ФОМС и других фондов.</a:t>
            </a:r>
            <a:endParaRPr lang="en-US" sz="16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grpSp>
        <p:nvGrpSpPr>
          <p:cNvPr id="46085" name="Group 12"/>
          <p:cNvGrpSpPr>
            <a:grpSpLocks/>
          </p:cNvGrpSpPr>
          <p:nvPr/>
        </p:nvGrpSpPr>
        <p:grpSpPr bwMode="auto">
          <a:xfrm>
            <a:off x="468313" y="5300663"/>
            <a:ext cx="8207375" cy="431800"/>
            <a:chOff x="0" y="0"/>
            <a:chExt cx="5170" cy="272"/>
          </a:xfrm>
        </p:grpSpPr>
        <p:sp>
          <p:nvSpPr>
            <p:cNvPr id="46089" name="AutoShape 10"/>
            <p:cNvSpPr>
              <a:spLocks/>
            </p:cNvSpPr>
            <p:nvPr/>
          </p:nvSpPr>
          <p:spPr bwMode="auto">
            <a:xfrm>
              <a:off x="0" y="0"/>
              <a:ext cx="517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0" name="Rectangle 11"/>
            <p:cNvSpPr>
              <a:spLocks/>
            </p:cNvSpPr>
            <p:nvPr/>
          </p:nvSpPr>
          <p:spPr bwMode="auto">
            <a:xfrm>
              <a:off x="13" y="40"/>
              <a:ext cx="5144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Этап 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II – 2015 - 2017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годы.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6086" name="Rectangle 13"/>
          <p:cNvSpPr>
            <a:spLocks/>
          </p:cNvSpPr>
          <p:nvPr/>
        </p:nvSpPr>
        <p:spPr bwMode="auto">
          <a:xfrm>
            <a:off x="900113" y="5743575"/>
            <a:ext cx="7721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Открытие </a:t>
            </a: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корреспондентского счета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Казначейству России;</a:t>
            </a: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Завершение внедрения новых механизмов  управления временно свободными остатками денежных средств на корреспондентском счете.</a:t>
            </a:r>
            <a:endParaRPr lang="en-US" sz="1600">
              <a:solidFill>
                <a:srgbClr val="1F497D"/>
              </a:solidFill>
              <a:sym typeface="Lucida Grande"/>
            </a:endParaRPr>
          </a:p>
        </p:txBody>
      </p:sp>
      <p:sp>
        <p:nvSpPr>
          <p:cNvPr id="46087" name="Rectangle 17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Основные этапы реформирования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системы бюджетных платежей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6088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4F8E7547-FD27-43E0-9882-46ADDBB13DF3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16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/>
          </p:cNvSpPr>
          <p:nvPr/>
        </p:nvSpPr>
        <p:spPr bwMode="auto">
          <a:xfrm>
            <a:off x="1284288" y="249238"/>
            <a:ext cx="6540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Количественные результаты реформирования системы бюджетных платежей 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к 2018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году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323850" y="1497013"/>
            <a:ext cx="8351838" cy="574675"/>
            <a:chOff x="0" y="0"/>
            <a:chExt cx="5170" cy="362"/>
          </a:xfrm>
        </p:grpSpPr>
        <p:sp>
          <p:nvSpPr>
            <p:cNvPr id="47120" name="AutoShape 3"/>
            <p:cNvSpPr>
              <a:spLocks/>
            </p:cNvSpPr>
            <p:nvPr/>
          </p:nvSpPr>
          <p:spPr bwMode="auto">
            <a:xfrm>
              <a:off x="0" y="0"/>
              <a:ext cx="5170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21" name="Rectangle 4"/>
            <p:cNvSpPr>
              <a:spLocks/>
            </p:cNvSpPr>
            <p:nvPr/>
          </p:nvSpPr>
          <p:spPr bwMode="auto">
            <a:xfrm>
              <a:off x="17" y="17"/>
              <a:ext cx="5135" cy="32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 dirty="0">
                  <a:solidFill>
                    <a:srgbClr val="1F497D"/>
                  </a:solidFill>
                  <a:sym typeface="Lucida Grande"/>
                </a:rPr>
                <a:t>Уменьшение количества счетов открытых </a:t>
              </a:r>
              <a:r>
                <a:rPr lang="en-US" sz="1600" b="1" dirty="0">
                  <a:solidFill>
                    <a:srgbClr val="1F497D"/>
                  </a:solidFill>
                  <a:latin typeface="Lucida Grande"/>
                  <a:sym typeface="Lucida Grande"/>
                </a:rPr>
                <a:t>в </a:t>
              </a:r>
              <a:r>
                <a:rPr lang="ru-RU" sz="1600" b="1" dirty="0">
                  <a:solidFill>
                    <a:srgbClr val="1F497D"/>
                  </a:solidFill>
                  <a:latin typeface="Lucida Grande"/>
                  <a:sym typeface="Lucida Grande"/>
                </a:rPr>
                <a:t>Банке России и кредитных организациях </a:t>
              </a:r>
              <a:r>
                <a:rPr lang="en-US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 с </a:t>
              </a:r>
              <a:r>
                <a:rPr lang="ru-RU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77 000</a:t>
              </a:r>
              <a:r>
                <a:rPr lang="en-US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 </a:t>
              </a:r>
              <a:r>
                <a:rPr lang="ru-RU" sz="1600" dirty="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ru-RU" sz="1600" dirty="0" smtClean="0">
                  <a:solidFill>
                    <a:srgbClr val="1F497D"/>
                  </a:solidFill>
                  <a:sym typeface="Lucida Grande"/>
                </a:rPr>
                <a:t>нескольких банковских счетов.</a:t>
              </a:r>
              <a:endParaRPr lang="en-US" sz="1600" dirty="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07" name="Group 8"/>
          <p:cNvGrpSpPr>
            <a:grpSpLocks/>
          </p:cNvGrpSpPr>
          <p:nvPr/>
        </p:nvGrpSpPr>
        <p:grpSpPr bwMode="auto">
          <a:xfrm>
            <a:off x="323850" y="2279650"/>
            <a:ext cx="8351838" cy="862013"/>
            <a:chOff x="0" y="0"/>
            <a:chExt cx="5170" cy="409"/>
          </a:xfrm>
        </p:grpSpPr>
        <p:sp>
          <p:nvSpPr>
            <p:cNvPr id="47118" name="AutoShape 6"/>
            <p:cNvSpPr>
              <a:spLocks/>
            </p:cNvSpPr>
            <p:nvPr/>
          </p:nvSpPr>
          <p:spPr bwMode="auto">
            <a:xfrm>
              <a:off x="0" y="0"/>
              <a:ext cx="5170" cy="40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9" name="Rectangle 7"/>
            <p:cNvSpPr>
              <a:spLocks/>
            </p:cNvSpPr>
            <p:nvPr/>
          </p:nvSpPr>
          <p:spPr bwMode="auto">
            <a:xfrm>
              <a:off x="19" y="40"/>
              <a:ext cx="5128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Рациональное использование остатков на счетах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рассчитанных с учетом ежедневной потребности для кассового исполнения бюджетов бюджетной системы Российской Федерации.</a:t>
              </a:r>
              <a:endParaRPr lang="en-US" sz="1600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47108" name="Group 11"/>
          <p:cNvGrpSpPr>
            <a:grpSpLocks/>
          </p:cNvGrpSpPr>
          <p:nvPr/>
        </p:nvGrpSpPr>
        <p:grpSpPr bwMode="auto">
          <a:xfrm>
            <a:off x="323850" y="3268663"/>
            <a:ext cx="8351838" cy="1023937"/>
            <a:chOff x="0" y="0"/>
            <a:chExt cx="5170" cy="584"/>
          </a:xfrm>
        </p:grpSpPr>
        <p:sp>
          <p:nvSpPr>
            <p:cNvPr id="47116" name="AutoShape 9"/>
            <p:cNvSpPr>
              <a:spLocks/>
            </p:cNvSpPr>
            <p:nvPr/>
          </p:nvSpPr>
          <p:spPr bwMode="auto">
            <a:xfrm>
              <a:off x="0" y="19"/>
              <a:ext cx="5170" cy="54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7" name="Rectangle 10"/>
            <p:cNvSpPr>
              <a:spLocks/>
            </p:cNvSpPr>
            <p:nvPr/>
          </p:nvSpPr>
          <p:spPr bwMode="auto">
            <a:xfrm>
              <a:off x="26" y="0"/>
              <a:ext cx="5120" cy="58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Снижение наличного денежного обращения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–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доля средств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,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перечисленных на платежные карты в общем объеме выплат увеличится по платежам федерального бюджета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с 75%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90% (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прогноз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),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по субъектам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РФ с 50%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75% (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прогноз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)</a:t>
              </a:r>
              <a:r>
                <a:rPr lang="ru-RU" sz="1600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09" name="Group 14"/>
          <p:cNvGrpSpPr>
            <a:grpSpLocks/>
          </p:cNvGrpSpPr>
          <p:nvPr/>
        </p:nvGrpSpPr>
        <p:grpSpPr bwMode="auto">
          <a:xfrm>
            <a:off x="323850" y="4365625"/>
            <a:ext cx="8351838" cy="723900"/>
            <a:chOff x="0" y="0"/>
            <a:chExt cx="5170" cy="456"/>
          </a:xfrm>
        </p:grpSpPr>
        <p:sp>
          <p:nvSpPr>
            <p:cNvPr id="47114" name="AutoShape 12"/>
            <p:cNvSpPr>
              <a:spLocks/>
            </p:cNvSpPr>
            <p:nvPr/>
          </p:nvSpPr>
          <p:spPr bwMode="auto">
            <a:xfrm>
              <a:off x="0" y="24"/>
              <a:ext cx="5170" cy="4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5" name="Rectangle 13"/>
            <p:cNvSpPr>
              <a:spLocks/>
            </p:cNvSpPr>
            <p:nvPr/>
          </p:nvSpPr>
          <p:spPr bwMode="auto">
            <a:xfrm>
              <a:off x="19" y="0"/>
              <a:ext cx="5128" cy="4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Сокращение срока проведения операций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по платежам клиентов, совершаемым в электронном виде 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1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операционного дня.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10" name="Group 17"/>
          <p:cNvGrpSpPr>
            <a:grpSpLocks/>
          </p:cNvGrpSpPr>
          <p:nvPr/>
        </p:nvGrpSpPr>
        <p:grpSpPr bwMode="auto">
          <a:xfrm>
            <a:off x="323850" y="5229225"/>
            <a:ext cx="8351838" cy="647700"/>
            <a:chOff x="0" y="0"/>
            <a:chExt cx="5170" cy="408"/>
          </a:xfrm>
        </p:grpSpPr>
        <p:sp>
          <p:nvSpPr>
            <p:cNvPr id="47112" name="AutoShape 15"/>
            <p:cNvSpPr>
              <a:spLocks/>
            </p:cNvSpPr>
            <p:nvPr/>
          </p:nvSpPr>
          <p:spPr bwMode="auto">
            <a:xfrm>
              <a:off x="0" y="0"/>
              <a:ext cx="5170" cy="4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3" name="Rectangle 16"/>
            <p:cNvSpPr>
              <a:spLocks/>
            </p:cNvSpPr>
            <p:nvPr/>
          </p:nvSpPr>
          <p:spPr bwMode="auto">
            <a:xfrm>
              <a:off x="19" y="40"/>
              <a:ext cx="5128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Сокращение времени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зачисления платежей в бюджеты бюджетной системы РФ до 1 операционного дня</a:t>
              </a:r>
              <a:r>
                <a:rPr lang="ru-RU" sz="1600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7111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7B217AF-93AE-4B1E-BD9D-C4AF17C897CA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17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/>
          </p:cNvSpPr>
          <p:nvPr/>
        </p:nvSpPr>
        <p:spPr bwMode="auto">
          <a:xfrm>
            <a:off x="1284288" y="249238"/>
            <a:ext cx="6540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ru-RU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8130" name="Rectangle 23"/>
          <p:cNvSpPr>
            <a:spLocks/>
          </p:cNvSpPr>
          <p:nvPr/>
        </p:nvSpPr>
        <p:spPr bwMode="auto">
          <a:xfrm>
            <a:off x="323850" y="363538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srgbClr val="11446D"/>
                </a:solidFill>
                <a:latin typeface="Lucida Grande"/>
                <a:sym typeface="Lucida Grande"/>
              </a:rPr>
              <a:t>КАЗНАЧЕЙСТВО РОССИИ</a:t>
            </a:r>
          </a:p>
        </p:txBody>
      </p:sp>
      <p:sp>
        <p:nvSpPr>
          <p:cNvPr id="48131" name="Rectangle 24"/>
          <p:cNvSpPr>
            <a:spLocks/>
          </p:cNvSpPr>
          <p:nvPr/>
        </p:nvSpPr>
        <p:spPr bwMode="auto">
          <a:xfrm>
            <a:off x="2051050" y="2060575"/>
            <a:ext cx="5616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ctr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</a:pPr>
            <a:r>
              <a:rPr lang="ru-RU" sz="3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Спасибо за внимание!</a:t>
            </a:r>
            <a:endParaRPr lang="en-US" sz="36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48132" name="Picture 25" descr="circle_422_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30892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26"/>
          <p:cNvSpPr>
            <a:spLocks/>
          </p:cNvSpPr>
          <p:nvPr/>
        </p:nvSpPr>
        <p:spPr bwMode="auto">
          <a:xfrm>
            <a:off x="3059113" y="5013325"/>
            <a:ext cx="3335337" cy="312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“</a:t>
            </a: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Каждая копейка на едином счете</a:t>
            </a:r>
            <a:r>
              <a: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”</a:t>
            </a:r>
          </a:p>
        </p:txBody>
      </p:sp>
      <p:sp>
        <p:nvSpPr>
          <p:cNvPr id="48134" name="Номер слайда 3"/>
          <p:cNvSpPr txBox="1">
            <a:spLocks noGrp="1"/>
          </p:cNvSpPr>
          <p:nvPr/>
        </p:nvSpPr>
        <p:spPr bwMode="auto">
          <a:xfrm>
            <a:off x="8459788" y="6564313"/>
            <a:ext cx="684212" cy="29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C90FEABA-E711-450F-8CDA-E7529DAD461C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18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/>
          </p:cNvSpPr>
          <p:nvPr/>
        </p:nvSpPr>
        <p:spPr bwMode="auto">
          <a:xfrm>
            <a:off x="2122488" y="382588"/>
            <a:ext cx="5270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ea typeface="ＭＳ Ｐゴシック"/>
                <a:cs typeface="Arial" charset="0"/>
                <a:sym typeface="Arial" charset="0"/>
              </a:rPr>
              <a:t>Текущая система бюджетных платежей</a:t>
            </a:r>
            <a:endParaRPr lang="en-US">
              <a:solidFill>
                <a:srgbClr val="1F497D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pic>
        <p:nvPicPr>
          <p:cNvPr id="3072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106521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3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157788"/>
            <a:ext cx="1116012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4" name="AutoShape 97"/>
          <p:cNvSpPr>
            <a:spLocks/>
          </p:cNvSpPr>
          <p:nvPr/>
        </p:nvSpPr>
        <p:spPr bwMode="auto">
          <a:xfrm>
            <a:off x="2627313" y="2852738"/>
            <a:ext cx="647700" cy="792162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P2G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G2P</a:t>
            </a:r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25" name="Rectangle 134"/>
          <p:cNvSpPr>
            <a:spLocks/>
          </p:cNvSpPr>
          <p:nvPr/>
        </p:nvSpPr>
        <p:spPr bwMode="auto">
          <a:xfrm>
            <a:off x="4067175" y="3068638"/>
            <a:ext cx="749300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6" name="Rectangle 135"/>
          <p:cNvSpPr>
            <a:spLocks/>
          </p:cNvSpPr>
          <p:nvPr/>
        </p:nvSpPr>
        <p:spPr bwMode="auto">
          <a:xfrm>
            <a:off x="4105275" y="317500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7" name="Rectangle 136"/>
          <p:cNvSpPr>
            <a:spLocks/>
          </p:cNvSpPr>
          <p:nvPr/>
        </p:nvSpPr>
        <p:spPr bwMode="auto">
          <a:xfrm>
            <a:off x="4152900" y="328453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8" name="Rectangle 137"/>
          <p:cNvSpPr>
            <a:spLocks/>
          </p:cNvSpPr>
          <p:nvPr/>
        </p:nvSpPr>
        <p:spPr bwMode="auto">
          <a:xfrm>
            <a:off x="5200650" y="278130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9" name="Rectangle 138"/>
          <p:cNvSpPr>
            <a:spLocks/>
          </p:cNvSpPr>
          <p:nvPr/>
        </p:nvSpPr>
        <p:spPr bwMode="auto">
          <a:xfrm>
            <a:off x="5311775" y="2895600"/>
            <a:ext cx="747713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0" name="Rectangle 139"/>
          <p:cNvSpPr>
            <a:spLocks/>
          </p:cNvSpPr>
          <p:nvPr/>
        </p:nvSpPr>
        <p:spPr bwMode="auto">
          <a:xfrm>
            <a:off x="5508625" y="2997200"/>
            <a:ext cx="746125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40105</a:t>
            </a:r>
          </a:p>
        </p:txBody>
      </p:sp>
      <p:sp>
        <p:nvSpPr>
          <p:cNvPr id="30731" name="Rectangle 140"/>
          <p:cNvSpPr>
            <a:spLocks/>
          </p:cNvSpPr>
          <p:nvPr/>
        </p:nvSpPr>
        <p:spPr bwMode="auto">
          <a:xfrm>
            <a:off x="4859338" y="3789363"/>
            <a:ext cx="746125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2" name="Rectangle 141"/>
          <p:cNvSpPr>
            <a:spLocks/>
          </p:cNvSpPr>
          <p:nvPr/>
        </p:nvSpPr>
        <p:spPr bwMode="auto">
          <a:xfrm>
            <a:off x="5067300" y="3870325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3" name="Rectangle 142"/>
          <p:cNvSpPr>
            <a:spLocks/>
          </p:cNvSpPr>
          <p:nvPr/>
        </p:nvSpPr>
        <p:spPr bwMode="auto">
          <a:xfrm>
            <a:off x="5292725" y="4005263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40201</a:t>
            </a:r>
          </a:p>
        </p:txBody>
      </p:sp>
      <p:sp>
        <p:nvSpPr>
          <p:cNvPr id="30734" name="Rectangle 143"/>
          <p:cNvSpPr>
            <a:spLocks/>
          </p:cNvSpPr>
          <p:nvPr/>
        </p:nvSpPr>
        <p:spPr bwMode="auto">
          <a:xfrm>
            <a:off x="4638675" y="479425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5" name="Rectangle 144"/>
          <p:cNvSpPr>
            <a:spLocks/>
          </p:cNvSpPr>
          <p:nvPr/>
        </p:nvSpPr>
        <p:spPr bwMode="auto">
          <a:xfrm>
            <a:off x="4760913" y="4908550"/>
            <a:ext cx="515937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6" name="Rectangle 145"/>
          <p:cNvSpPr>
            <a:spLocks/>
          </p:cNvSpPr>
          <p:nvPr/>
        </p:nvSpPr>
        <p:spPr bwMode="auto">
          <a:xfrm>
            <a:off x="4859338" y="5013325"/>
            <a:ext cx="746125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40204</a:t>
            </a:r>
          </a:p>
        </p:txBody>
      </p:sp>
      <p:sp>
        <p:nvSpPr>
          <p:cNvPr id="30737" name="Rectangle 146"/>
          <p:cNvSpPr>
            <a:spLocks/>
          </p:cNvSpPr>
          <p:nvPr/>
        </p:nvSpPr>
        <p:spPr bwMode="auto">
          <a:xfrm>
            <a:off x="6084888" y="350043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40501</a:t>
            </a:r>
          </a:p>
        </p:txBody>
      </p:sp>
      <p:sp>
        <p:nvSpPr>
          <p:cNvPr id="30738" name="Rectangle 147"/>
          <p:cNvSpPr>
            <a:spLocks/>
          </p:cNvSpPr>
          <p:nvPr/>
        </p:nvSpPr>
        <p:spPr bwMode="auto">
          <a:xfrm>
            <a:off x="6156325" y="4581525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40601</a:t>
            </a:r>
          </a:p>
        </p:txBody>
      </p:sp>
      <p:sp>
        <p:nvSpPr>
          <p:cNvPr id="30739" name="Rectangle 148"/>
          <p:cNvSpPr>
            <a:spLocks/>
          </p:cNvSpPr>
          <p:nvPr/>
        </p:nvSpPr>
        <p:spPr bwMode="auto">
          <a:xfrm>
            <a:off x="5656263" y="548163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40701</a:t>
            </a:r>
          </a:p>
        </p:txBody>
      </p:sp>
      <p:sp>
        <p:nvSpPr>
          <p:cNvPr id="30740" name="Rectangle 154"/>
          <p:cNvSpPr>
            <a:spLocks/>
          </p:cNvSpPr>
          <p:nvPr/>
        </p:nvSpPr>
        <p:spPr bwMode="auto">
          <a:xfrm>
            <a:off x="7885113" y="2924175"/>
            <a:ext cx="763587" cy="6635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ЕКС</a:t>
            </a:r>
          </a:p>
        </p:txBody>
      </p:sp>
      <p:sp>
        <p:nvSpPr>
          <p:cNvPr id="30741" name="Line 158"/>
          <p:cNvSpPr>
            <a:spLocks noChangeShapeType="1"/>
          </p:cNvSpPr>
          <p:nvPr/>
        </p:nvSpPr>
        <p:spPr bwMode="auto">
          <a:xfrm>
            <a:off x="7451725" y="1628775"/>
            <a:ext cx="1588" cy="4464050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42" name="Rectangle 159"/>
          <p:cNvSpPr>
            <a:spLocks/>
          </p:cNvSpPr>
          <p:nvPr/>
        </p:nvSpPr>
        <p:spPr bwMode="auto">
          <a:xfrm>
            <a:off x="4932363" y="5734050"/>
            <a:ext cx="601662" cy="287338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b="1">
                <a:solidFill>
                  <a:srgbClr val="336699"/>
                </a:solidFill>
                <a:ea typeface="ＭＳ Ｐゴシック"/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0743" name="AutoShape 52"/>
          <p:cNvCxnSpPr>
            <a:cxnSpLocks noChangeShapeType="1"/>
          </p:cNvCxnSpPr>
          <p:nvPr/>
        </p:nvCxnSpPr>
        <p:spPr bwMode="auto">
          <a:xfrm rot="-5400000">
            <a:off x="6268244" y="1083469"/>
            <a:ext cx="144463" cy="3825875"/>
          </a:xfrm>
          <a:prstGeom prst="bentConnector3">
            <a:avLst>
              <a:gd name="adj1" fmla="val 258241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4" name="AutoShape 82"/>
          <p:cNvCxnSpPr>
            <a:cxnSpLocks noChangeShapeType="1"/>
          </p:cNvCxnSpPr>
          <p:nvPr/>
        </p:nvCxnSpPr>
        <p:spPr bwMode="auto">
          <a:xfrm flipV="1">
            <a:off x="4932363" y="2924175"/>
            <a:ext cx="261937" cy="503238"/>
          </a:xfrm>
          <a:prstGeom prst="bentConnector3">
            <a:avLst>
              <a:gd name="adj1" fmla="val 4969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5" name="AutoShape 82"/>
          <p:cNvCxnSpPr>
            <a:cxnSpLocks noChangeShapeType="1"/>
          </p:cNvCxnSpPr>
          <p:nvPr/>
        </p:nvCxnSpPr>
        <p:spPr bwMode="auto">
          <a:xfrm>
            <a:off x="5041900" y="3295650"/>
            <a:ext cx="44450" cy="504825"/>
          </a:xfrm>
          <a:prstGeom prst="bentConnector3">
            <a:avLst>
              <a:gd name="adj1" fmla="val 46431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6" name="AutoShape 82"/>
          <p:cNvCxnSpPr>
            <a:cxnSpLocks noChangeShapeType="1"/>
            <a:endCxn id="30734" idx="1"/>
          </p:cNvCxnSpPr>
          <p:nvPr/>
        </p:nvCxnSpPr>
        <p:spPr bwMode="auto">
          <a:xfrm rot="16200000" flipH="1">
            <a:off x="3833813" y="4167187"/>
            <a:ext cx="1327150" cy="28257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7" name="AutoShape 82"/>
          <p:cNvCxnSpPr>
            <a:cxnSpLocks noChangeShapeType="1"/>
            <a:stCxn id="30730" idx="2"/>
            <a:endCxn id="30731" idx="0"/>
          </p:cNvCxnSpPr>
          <p:nvPr/>
        </p:nvCxnSpPr>
        <p:spPr bwMode="auto">
          <a:xfrm rot="5400000">
            <a:off x="5337969" y="3245644"/>
            <a:ext cx="438150" cy="649288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48" name="AutoShape 82"/>
          <p:cNvCxnSpPr>
            <a:cxnSpLocks noChangeShapeType="1"/>
            <a:stCxn id="30733" idx="2"/>
            <a:endCxn id="30734" idx="0"/>
          </p:cNvCxnSpPr>
          <p:nvPr/>
        </p:nvCxnSpPr>
        <p:spPr bwMode="auto">
          <a:xfrm rot="5400000">
            <a:off x="5122069" y="4250532"/>
            <a:ext cx="433387" cy="654050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49" name="AutoShape 82"/>
          <p:cNvCxnSpPr>
            <a:cxnSpLocks noChangeShapeType="1"/>
            <a:stCxn id="30733" idx="3"/>
            <a:endCxn id="30738" idx="0"/>
          </p:cNvCxnSpPr>
          <p:nvPr/>
        </p:nvCxnSpPr>
        <p:spPr bwMode="auto">
          <a:xfrm>
            <a:off x="6038850" y="4183063"/>
            <a:ext cx="492125" cy="398462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0" name="AutoShape 82"/>
          <p:cNvCxnSpPr>
            <a:cxnSpLocks noChangeShapeType="1"/>
            <a:stCxn id="30739" idx="0"/>
            <a:endCxn id="30736" idx="3"/>
          </p:cNvCxnSpPr>
          <p:nvPr/>
        </p:nvCxnSpPr>
        <p:spPr bwMode="auto">
          <a:xfrm rot="5400000" flipH="1">
            <a:off x="5673725" y="5124451"/>
            <a:ext cx="288925" cy="4254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1" name="AutoShape 82"/>
          <p:cNvCxnSpPr>
            <a:cxnSpLocks noChangeShapeType="1"/>
            <a:stCxn id="30730" idx="3"/>
            <a:endCxn id="30737" idx="0"/>
          </p:cNvCxnSpPr>
          <p:nvPr/>
        </p:nvCxnSpPr>
        <p:spPr bwMode="auto">
          <a:xfrm>
            <a:off x="6254750" y="3175000"/>
            <a:ext cx="204788" cy="325438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2" name="AutoShape 82"/>
          <p:cNvCxnSpPr>
            <a:cxnSpLocks noChangeShapeType="1"/>
            <a:stCxn id="30740" idx="1"/>
            <a:endCxn id="30737" idx="3"/>
          </p:cNvCxnSpPr>
          <p:nvPr/>
        </p:nvCxnSpPr>
        <p:spPr bwMode="auto">
          <a:xfrm rot="10800000" flipV="1">
            <a:off x="6832600" y="3255963"/>
            <a:ext cx="1052513" cy="422275"/>
          </a:xfrm>
          <a:prstGeom prst="bentConnector3">
            <a:avLst>
              <a:gd name="adj1" fmla="val 50074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3" name="AutoShape 82"/>
          <p:cNvCxnSpPr>
            <a:cxnSpLocks noChangeShapeType="1"/>
          </p:cNvCxnSpPr>
          <p:nvPr/>
        </p:nvCxnSpPr>
        <p:spPr bwMode="auto">
          <a:xfrm rot="10800000">
            <a:off x="6246813" y="3175000"/>
            <a:ext cx="1630362" cy="80963"/>
          </a:xfrm>
          <a:prstGeom prst="bentConnector3">
            <a:avLst>
              <a:gd name="adj1" fmla="val 49949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0754" name="Line 179"/>
          <p:cNvSpPr>
            <a:spLocks noChangeShapeType="1"/>
          </p:cNvSpPr>
          <p:nvPr/>
        </p:nvSpPr>
        <p:spPr bwMode="auto">
          <a:xfrm>
            <a:off x="3995738" y="1628775"/>
            <a:ext cx="4897437" cy="0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55" name="Text Box 180"/>
          <p:cNvSpPr txBox="1">
            <a:spLocks/>
          </p:cNvSpPr>
          <p:nvPr/>
        </p:nvSpPr>
        <p:spPr bwMode="auto">
          <a:xfrm>
            <a:off x="5630863" y="1287463"/>
            <a:ext cx="16097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Банк России</a:t>
            </a:r>
          </a:p>
        </p:txBody>
      </p:sp>
      <p:sp>
        <p:nvSpPr>
          <p:cNvPr id="30756" name="Text Box 181"/>
          <p:cNvSpPr txBox="1">
            <a:spLocks/>
          </p:cNvSpPr>
          <p:nvPr/>
        </p:nvSpPr>
        <p:spPr bwMode="auto">
          <a:xfrm>
            <a:off x="4140200" y="1773238"/>
            <a:ext cx="3024188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Счета территориальных органов ФК в Банке России</a:t>
            </a:r>
          </a:p>
        </p:txBody>
      </p:sp>
      <p:sp>
        <p:nvSpPr>
          <p:cNvPr id="30757" name="Text Box 182"/>
          <p:cNvSpPr txBox="1">
            <a:spLocks/>
          </p:cNvSpPr>
          <p:nvPr/>
        </p:nvSpPr>
        <p:spPr bwMode="auto">
          <a:xfrm>
            <a:off x="7308850" y="1773238"/>
            <a:ext cx="1439863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Счета ЦА ФК в Банке России</a:t>
            </a:r>
          </a:p>
        </p:txBody>
      </p:sp>
      <p:sp>
        <p:nvSpPr>
          <p:cNvPr id="30758" name="AutoShape 185"/>
          <p:cNvSpPr>
            <a:spLocks/>
          </p:cNvSpPr>
          <p:nvPr/>
        </p:nvSpPr>
        <p:spPr bwMode="auto">
          <a:xfrm>
            <a:off x="2700338" y="4437063"/>
            <a:ext cx="647700" cy="792162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B2G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G2B</a:t>
            </a:r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59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4506CDD-A301-42E5-B7EC-80DEE75B6E37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2</a:t>
            </a:fld>
            <a:endParaRPr lang="en-US" sz="1400" b="1" dirty="0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0" name="Rectangle 154"/>
          <p:cNvSpPr>
            <a:spLocks/>
          </p:cNvSpPr>
          <p:nvPr/>
        </p:nvSpPr>
        <p:spPr bwMode="auto">
          <a:xfrm>
            <a:off x="684213" y="37893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1" name="Rectangle 146"/>
          <p:cNvSpPr>
            <a:spLocks/>
          </p:cNvSpPr>
          <p:nvPr/>
        </p:nvSpPr>
        <p:spPr bwMode="auto">
          <a:xfrm>
            <a:off x="6588125" y="2781300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2" name="Rectangle 146"/>
          <p:cNvSpPr>
            <a:spLocks/>
          </p:cNvSpPr>
          <p:nvPr/>
        </p:nvSpPr>
        <p:spPr bwMode="auto">
          <a:xfrm>
            <a:off x="4408488" y="42211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3" name="Rectangle 146"/>
          <p:cNvSpPr>
            <a:spLocks/>
          </p:cNvSpPr>
          <p:nvPr/>
        </p:nvSpPr>
        <p:spPr bwMode="auto">
          <a:xfrm>
            <a:off x="4067175" y="562292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4" name="Line 53"/>
          <p:cNvSpPr>
            <a:spLocks noChangeShapeType="1"/>
          </p:cNvSpPr>
          <p:nvPr/>
        </p:nvSpPr>
        <p:spPr bwMode="auto">
          <a:xfrm flipH="1">
            <a:off x="4356100" y="5229225"/>
            <a:ext cx="503238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5" name="Line 53"/>
          <p:cNvSpPr>
            <a:spLocks noChangeShapeType="1"/>
          </p:cNvSpPr>
          <p:nvPr/>
        </p:nvSpPr>
        <p:spPr bwMode="auto">
          <a:xfrm flipH="1">
            <a:off x="5003800" y="4259263"/>
            <a:ext cx="287338" cy="17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6" name="Line 53"/>
          <p:cNvSpPr>
            <a:spLocks noChangeShapeType="1"/>
          </p:cNvSpPr>
          <p:nvPr/>
        </p:nvSpPr>
        <p:spPr bwMode="auto">
          <a:xfrm flipV="1">
            <a:off x="6300788" y="2852738"/>
            <a:ext cx="288925" cy="274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067175" y="1341438"/>
            <a:ext cx="4897438" cy="4751387"/>
            <a:chOff x="0" y="0"/>
            <a:chExt cx="944" cy="647"/>
          </a:xfrm>
        </p:grpSpPr>
        <p:sp>
          <p:nvSpPr>
            <p:cNvPr id="30781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82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 b="1">
                <a:solidFill>
                  <a:srgbClr val="1F497D"/>
                </a:solidFill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79388" y="1341438"/>
            <a:ext cx="1728787" cy="4824412"/>
            <a:chOff x="0" y="0"/>
            <a:chExt cx="944" cy="647"/>
          </a:xfrm>
        </p:grpSpPr>
        <p:sp>
          <p:nvSpPr>
            <p:cNvPr id="30779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80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 b="1">
                <a:solidFill>
                  <a:srgbClr val="1F497D"/>
                </a:solidFill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9388" y="1346200"/>
            <a:ext cx="1728787" cy="936625"/>
            <a:chOff x="0" y="0"/>
            <a:chExt cx="944" cy="647"/>
          </a:xfrm>
        </p:grpSpPr>
        <p:sp>
          <p:nvSpPr>
            <p:cNvPr id="30777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78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200" b="1">
                  <a:solidFill>
                    <a:srgbClr val="336699"/>
                  </a:solidFill>
                  <a:latin typeface="Calibri" pitchFamily="34" charset="0"/>
                  <a:ea typeface="ＭＳ Ｐゴシック"/>
                  <a:cs typeface="ＭＳ Ｐゴシック"/>
                  <a:sym typeface="Lucida Grande"/>
                </a:rPr>
                <a:t>Счета территориальных органов ФК, в кредитных организациях</a:t>
              </a:r>
              <a:endParaRPr lang="en-US" sz="12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sp>
        <p:nvSpPr>
          <p:cNvPr id="30770" name="AutoShape 184"/>
          <p:cNvSpPr>
            <a:spLocks/>
          </p:cNvSpPr>
          <p:nvPr/>
        </p:nvSpPr>
        <p:spPr bwMode="auto">
          <a:xfrm rot="5400000">
            <a:off x="1691482" y="3644106"/>
            <a:ext cx="647700" cy="792163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71" name="AutoShape 184"/>
          <p:cNvSpPr>
            <a:spLocks/>
          </p:cNvSpPr>
          <p:nvPr/>
        </p:nvSpPr>
        <p:spPr bwMode="auto">
          <a:xfrm rot="5400000">
            <a:off x="3564732" y="3644106"/>
            <a:ext cx="647700" cy="792163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72" name="Rectangle 154"/>
          <p:cNvSpPr>
            <a:spLocks/>
          </p:cNvSpPr>
          <p:nvPr/>
        </p:nvSpPr>
        <p:spPr bwMode="auto">
          <a:xfrm>
            <a:off x="900113" y="40052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73" name="Rectangle 154"/>
          <p:cNvSpPr>
            <a:spLocks/>
          </p:cNvSpPr>
          <p:nvPr/>
        </p:nvSpPr>
        <p:spPr bwMode="auto">
          <a:xfrm>
            <a:off x="1116013" y="42211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339975" y="3644900"/>
            <a:ext cx="1223963" cy="792163"/>
            <a:chOff x="0" y="0"/>
            <a:chExt cx="944" cy="647"/>
          </a:xfrm>
        </p:grpSpPr>
        <p:sp>
          <p:nvSpPr>
            <p:cNvPr id="30775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76" name="Rectangle 49"/>
            <p:cNvSpPr>
              <a:spLocks/>
            </p:cNvSpPr>
            <p:nvPr/>
          </p:nvSpPr>
          <p:spPr bwMode="auto">
            <a:xfrm>
              <a:off x="90" y="95"/>
              <a:ext cx="852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336699"/>
                  </a:solidFill>
                  <a:latin typeface="Calibri" pitchFamily="34" charset="0"/>
                  <a:ea typeface="ＭＳ Ｐゴシック"/>
                  <a:cs typeface="ＭＳ Ｐゴシック"/>
                  <a:sym typeface="Lucida Grande"/>
                </a:rPr>
                <a:t>Кредитные организации</a:t>
              </a:r>
              <a:endParaRPr lang="en-US" sz="14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0188" y="0"/>
            <a:ext cx="4394200" cy="1025525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Предпосылки и цели развития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системы бюджетных платежей</a:t>
            </a:r>
            <a:endParaRPr lang="en-US" sz="1800" b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1196975"/>
            <a:ext cx="8280400" cy="431800"/>
            <a:chOff x="0" y="0"/>
            <a:chExt cx="5216" cy="272"/>
          </a:xfrm>
        </p:grpSpPr>
        <p:sp>
          <p:nvSpPr>
            <p:cNvPr id="31755" name="AutoShape 3"/>
            <p:cNvSpPr>
              <a:spLocks/>
            </p:cNvSpPr>
            <p:nvPr/>
          </p:nvSpPr>
          <p:spPr bwMode="auto">
            <a:xfrm>
              <a:off x="0" y="0"/>
              <a:ext cx="5216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1756" name="Rectangle 4"/>
            <p:cNvSpPr>
              <a:spLocks/>
            </p:cNvSpPr>
            <p:nvPr/>
          </p:nvSpPr>
          <p:spPr bwMode="auto">
            <a:xfrm>
              <a:off x="13" y="40"/>
              <a:ext cx="51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Предпосылки	</a:t>
              </a:r>
              <a:endPara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1258888" y="1700213"/>
            <a:ext cx="7273925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Многочисленные счета, открытые Федеральному казначейству</a:t>
            </a:r>
            <a:r>
              <a:rPr lang="en-US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, в</a:t>
            </a: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 учреждениях Банка России и кредитных организациях (более 77000);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Ограниченный перечень инструментов для размещения свободных остатков денежных средств, а также отсутствие механизмов размещения средств бюджетов субъектов РФ и муниципальных образований;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Недостаточная оперативность распределения и аккумулирования (мобилизации) средств бюджетов бюджетной системы Российской Федерации (в отдельных случаях до 3-х дней);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Значительный объем операций с наличными денежными средствами</a:t>
            </a:r>
            <a:r>
              <a:rPr lang="en-US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33825"/>
            <a:ext cx="8350250" cy="277813"/>
            <a:chOff x="0" y="0"/>
            <a:chExt cx="5260" cy="272"/>
          </a:xfrm>
        </p:grpSpPr>
        <p:sp>
          <p:nvSpPr>
            <p:cNvPr id="31753" name="AutoShape 7"/>
            <p:cNvSpPr>
              <a:spLocks/>
            </p:cNvSpPr>
            <p:nvPr/>
          </p:nvSpPr>
          <p:spPr bwMode="auto">
            <a:xfrm>
              <a:off x="0" y="0"/>
              <a:ext cx="526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1754" name="Rectangle 8"/>
            <p:cNvSpPr>
              <a:spLocks/>
            </p:cNvSpPr>
            <p:nvPr/>
          </p:nvSpPr>
          <p:spPr bwMode="auto">
            <a:xfrm>
              <a:off x="13" y="44"/>
              <a:ext cx="523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Calibri" pitchFamily="34" charset="0"/>
                  <a:sym typeface="Times New Roman Bold"/>
                </a:rPr>
                <a:t>Цели</a:t>
              </a:r>
              <a:endParaRPr lang="en-US" sz="1600" b="1">
                <a:solidFill>
                  <a:srgbClr val="1F497D"/>
                </a:solidFill>
                <a:latin typeface="Calibri" pitchFamily="34" charset="0"/>
                <a:sym typeface="Times New Roman Bold"/>
              </a:endParaRPr>
            </a:p>
          </p:txBody>
        </p:sp>
      </p:grpSp>
      <p:sp>
        <p:nvSpPr>
          <p:cNvPr id="31749" name="Rectangle 10"/>
          <p:cNvSpPr>
            <a:spLocks/>
          </p:cNvSpPr>
          <p:nvPr/>
        </p:nvSpPr>
        <p:spPr bwMode="auto">
          <a:xfrm>
            <a:off x="1116013" y="4365625"/>
            <a:ext cx="7721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Arial" charset="0"/>
              </a:rPr>
              <a:t>Сокращение количества счетов, открытых органам Федерального казначейства, и создание условий для использования современных банковских платежных технологий с применением форм безналичных расчетов;  </a:t>
            </a: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Повышение эффективности управления свободными денежными средствами бюджетов бюджетной системы РФ и осуществления расчетов в секторе государственного управления;</a:t>
            </a:r>
            <a:endParaRPr lang="en-US" sz="15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Сокращение сроков распределения и аккумулирования денежных средств;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Минимизация наличного денежного обращения в секторе государственного управления.</a:t>
            </a:r>
            <a:endParaRPr lang="en-US" sz="15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73238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6529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70730DA-5C15-4599-BF6F-67BC6AB5F10E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3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9463" y="0"/>
            <a:ext cx="5978525" cy="1025525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Основные направления</a:t>
            </a:r>
            <a:r>
              <a:rPr lang="en-US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реформирования системы бюджетных платежей</a:t>
            </a:r>
            <a:endParaRPr lang="en-US" sz="1800" b="0" dirty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sp>
        <p:nvSpPr>
          <p:cNvPr id="32770" name="Rectangle 6"/>
          <p:cNvSpPr>
            <a:spLocks/>
          </p:cNvSpPr>
          <p:nvPr/>
        </p:nvSpPr>
        <p:spPr bwMode="auto">
          <a:xfrm>
            <a:off x="247650" y="1481138"/>
            <a:ext cx="28082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2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Ускорение распределения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поступлений 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в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бюджетную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систему 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РФ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между бюджетами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;</a:t>
            </a:r>
            <a:endParaRPr lang="en-US" sz="1400"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Применение всех форм безналичных расчетов.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2771" name="Rectangle 10"/>
          <p:cNvSpPr>
            <a:spLocks/>
          </p:cNvSpPr>
          <p:nvPr/>
        </p:nvSpPr>
        <p:spPr bwMode="auto">
          <a:xfrm>
            <a:off x="5580063" y="1512888"/>
            <a:ext cx="34559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Таргетирование остатков средств сектора государственного управления</a:t>
            </a:r>
            <a:r>
              <a:rPr lang="en-US" sz="1400">
                <a:solidFill>
                  <a:srgbClr val="1F497D"/>
                </a:solidFill>
                <a:cs typeface="Arial" charset="0"/>
                <a:sym typeface="Lucida Grande"/>
              </a:rPr>
              <a:t>;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Поддержание ликвидности кредитно-финансовой системы РФ;</a:t>
            </a: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Извлечение дополнительного дохода от управления свободными остатками денежных средств;</a:t>
            </a: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Покрытие кассовых разрывов бюджетов бюджетной системы РФ.</a:t>
            </a:r>
            <a:endParaRPr lang="en-US" sz="1400">
              <a:solidFill>
                <a:srgbClr val="1F497D"/>
              </a:solidFill>
              <a:cs typeface="Arial" charset="0"/>
              <a:sym typeface="Lucida Grande"/>
            </a:endParaRPr>
          </a:p>
        </p:txBody>
      </p:sp>
      <p:sp>
        <p:nvSpPr>
          <p:cNvPr id="32772" name="Rectangle 14"/>
          <p:cNvSpPr>
            <a:spLocks/>
          </p:cNvSpPr>
          <p:nvPr/>
        </p:nvSpPr>
        <p:spPr bwMode="auto">
          <a:xfrm>
            <a:off x="3175000" y="4213225"/>
            <a:ext cx="28813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Предоставление информации плательщику о задолженности перед бюджетами бюджетной системы Российской Федерации по принципу «одного окна»;</a:t>
            </a:r>
            <a:endParaRPr lang="en-US" sz="1400"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Возможность оперативного квитирования начисления и фактической оплаты.</a:t>
            </a:r>
            <a:endParaRPr lang="en-US" sz="1400">
              <a:solidFill>
                <a:srgbClr val="1F497D"/>
              </a:solidFill>
              <a:sym typeface="Lucida Grande"/>
            </a:endParaRPr>
          </a:p>
        </p:txBody>
      </p:sp>
      <p:sp>
        <p:nvSpPr>
          <p:cNvPr id="32773" name="Rectangle 18"/>
          <p:cNvSpPr>
            <a:spLocks/>
          </p:cNvSpPr>
          <p:nvPr/>
        </p:nvSpPr>
        <p:spPr bwMode="auto">
          <a:xfrm>
            <a:off x="179388" y="3687763"/>
            <a:ext cx="2952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en-US" sz="1200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Повышение доступности осуществления платежей за счет применения современных технологий, в том числе с использованием электронных денежных средств и мобильных устройств;</a:t>
            </a:r>
          </a:p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 Создание условий для электронного санкционирования и оплаты на основании документов, предоставляемых в электронном виде.</a:t>
            </a:r>
            <a:endParaRPr lang="en-US" sz="1400">
              <a:solidFill>
                <a:srgbClr val="1F497D"/>
              </a:solidFill>
              <a:cs typeface="Arial" charset="0"/>
              <a:sym typeface="Lucida Grande"/>
            </a:endParaRPr>
          </a:p>
        </p:txBody>
      </p:sp>
      <p:sp>
        <p:nvSpPr>
          <p:cNvPr id="32774" name="Rectangle 22"/>
          <p:cNvSpPr>
            <a:spLocks/>
          </p:cNvSpPr>
          <p:nvPr/>
        </p:nvSpPr>
        <p:spPr bwMode="auto">
          <a:xfrm>
            <a:off x="6127750" y="4464050"/>
            <a:ext cx="28797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en-US" sz="1400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Повышение открытости и доступности операций со средствами организаций сектора государственного управления.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2775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A913428-3489-40C4-9736-CA2F08FFDB5E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4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2776" name="Picture 2" descr="Картинка 511 из 17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628775"/>
            <a:ext cx="20875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7" name="Group 156"/>
          <p:cNvGrpSpPr>
            <a:grpSpLocks/>
          </p:cNvGrpSpPr>
          <p:nvPr/>
        </p:nvGrpSpPr>
        <p:grpSpPr bwMode="auto">
          <a:xfrm>
            <a:off x="250825" y="1049338"/>
            <a:ext cx="2808288" cy="431800"/>
            <a:chOff x="0" y="0"/>
            <a:chExt cx="944" cy="647"/>
          </a:xfrm>
        </p:grpSpPr>
        <p:sp>
          <p:nvSpPr>
            <p:cNvPr id="32790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91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1.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Корреспондентский счет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78" name="Group 156"/>
          <p:cNvGrpSpPr>
            <a:grpSpLocks/>
          </p:cNvGrpSpPr>
          <p:nvPr/>
        </p:nvGrpSpPr>
        <p:grpSpPr bwMode="auto">
          <a:xfrm>
            <a:off x="5580063" y="1068388"/>
            <a:ext cx="3384550" cy="431800"/>
            <a:chOff x="0" y="0"/>
            <a:chExt cx="944" cy="647"/>
          </a:xfrm>
        </p:grpSpPr>
        <p:sp>
          <p:nvSpPr>
            <p:cNvPr id="32788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9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2.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Управление свободными остатками денежных средств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79" name="Group 156"/>
          <p:cNvGrpSpPr>
            <a:grpSpLocks/>
          </p:cNvGrpSpPr>
          <p:nvPr/>
        </p:nvGrpSpPr>
        <p:grpSpPr bwMode="auto">
          <a:xfrm>
            <a:off x="179388" y="3213100"/>
            <a:ext cx="2952750" cy="431800"/>
            <a:chOff x="0" y="0"/>
            <a:chExt cx="944" cy="647"/>
          </a:xfrm>
        </p:grpSpPr>
        <p:sp>
          <p:nvSpPr>
            <p:cNvPr id="32786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7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3.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Электронные платежные сервисы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80" name="Group 156"/>
          <p:cNvGrpSpPr>
            <a:grpSpLocks/>
          </p:cNvGrpSpPr>
          <p:nvPr/>
        </p:nvGrpSpPr>
        <p:grpSpPr bwMode="auto">
          <a:xfrm>
            <a:off x="3203575" y="3733800"/>
            <a:ext cx="2808288" cy="360363"/>
            <a:chOff x="0" y="0"/>
            <a:chExt cx="944" cy="647"/>
          </a:xfrm>
        </p:grpSpPr>
        <p:sp>
          <p:nvSpPr>
            <p:cNvPr id="32784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5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4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Развитие 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ГИС ГМП</a:t>
              </a:r>
            </a:p>
          </p:txBody>
        </p:sp>
      </p:grpSp>
      <p:grpSp>
        <p:nvGrpSpPr>
          <p:cNvPr id="32781" name="Group 156"/>
          <p:cNvGrpSpPr>
            <a:grpSpLocks/>
          </p:cNvGrpSpPr>
          <p:nvPr/>
        </p:nvGrpSpPr>
        <p:grpSpPr bwMode="auto">
          <a:xfrm>
            <a:off x="6156325" y="4111625"/>
            <a:ext cx="2808288" cy="360363"/>
            <a:chOff x="0" y="0"/>
            <a:chExt cx="944" cy="647"/>
          </a:xfrm>
        </p:grpSpPr>
        <p:sp>
          <p:nvSpPr>
            <p:cNvPr id="32782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3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5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Минимизация наличного денежного обращения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0"/>
            <a:ext cx="6192837" cy="950913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Направление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1. </a:t>
            </a:r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Корреспондентский счет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/>
            </a:r>
            <a:b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</a:br>
            <a:r>
              <a:rPr lang="ru-RU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>Целевая архитектура</a:t>
            </a:r>
            <a:endParaRPr lang="en-US" sz="1800" b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pic>
        <p:nvPicPr>
          <p:cNvPr id="33794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12827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5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1181100" cy="1287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3796" name="Group 106"/>
          <p:cNvGrpSpPr>
            <a:grpSpLocks/>
          </p:cNvGrpSpPr>
          <p:nvPr/>
        </p:nvGrpSpPr>
        <p:grpSpPr bwMode="auto">
          <a:xfrm>
            <a:off x="250825" y="3213100"/>
            <a:ext cx="1727200" cy="935038"/>
            <a:chOff x="0" y="0"/>
            <a:chExt cx="944" cy="647"/>
          </a:xfrm>
        </p:grpSpPr>
        <p:sp>
          <p:nvSpPr>
            <p:cNvPr id="33850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51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Кредитные организации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33797" name="Group 152"/>
          <p:cNvGrpSpPr>
            <a:grpSpLocks/>
          </p:cNvGrpSpPr>
          <p:nvPr/>
        </p:nvGrpSpPr>
        <p:grpSpPr bwMode="auto">
          <a:xfrm rot="-5400000">
            <a:off x="2051844" y="3572669"/>
            <a:ext cx="4032250" cy="865188"/>
            <a:chOff x="0" y="0"/>
            <a:chExt cx="944" cy="647"/>
          </a:xfrm>
        </p:grpSpPr>
        <p:sp>
          <p:nvSpPr>
            <p:cNvPr id="33848" name="AutoShape 153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9" name="Rectangle 154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Корреспондентский счет 30101 Федерального казначейства в Банке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3798" name="Rectangle 114"/>
          <p:cNvSpPr>
            <a:spLocks/>
          </p:cNvSpPr>
          <p:nvPr/>
        </p:nvSpPr>
        <p:spPr bwMode="auto">
          <a:xfrm>
            <a:off x="4572000" y="2000250"/>
            <a:ext cx="4322763" cy="4032250"/>
          </a:xfrm>
          <a:prstGeom prst="rect">
            <a:avLst/>
          </a:prstGeom>
          <a:solidFill>
            <a:schemeClr val="bg2"/>
          </a:solidFill>
          <a:ln w="25400">
            <a:solidFill>
              <a:srgbClr val="003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42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3799" name="Rectangle 115"/>
          <p:cNvSpPr>
            <a:spLocks/>
          </p:cNvSpPr>
          <p:nvPr/>
        </p:nvSpPr>
        <p:spPr bwMode="auto">
          <a:xfrm>
            <a:off x="4679950" y="3074988"/>
            <a:ext cx="749300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0" name="Rectangle 116"/>
          <p:cNvSpPr>
            <a:spLocks/>
          </p:cNvSpPr>
          <p:nvPr/>
        </p:nvSpPr>
        <p:spPr bwMode="auto">
          <a:xfrm>
            <a:off x="4826000" y="318928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1" name="Rectangle 117"/>
          <p:cNvSpPr>
            <a:spLocks/>
          </p:cNvSpPr>
          <p:nvPr/>
        </p:nvSpPr>
        <p:spPr bwMode="auto">
          <a:xfrm>
            <a:off x="4967288" y="330358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2" name="Rectangle 118"/>
          <p:cNvSpPr>
            <a:spLocks/>
          </p:cNvSpPr>
          <p:nvPr/>
        </p:nvSpPr>
        <p:spPr bwMode="auto">
          <a:xfrm>
            <a:off x="5897563" y="277653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3" name="Rectangle 119"/>
          <p:cNvSpPr>
            <a:spLocks/>
          </p:cNvSpPr>
          <p:nvPr/>
        </p:nvSpPr>
        <p:spPr bwMode="auto">
          <a:xfrm>
            <a:off x="6038850" y="2892425"/>
            <a:ext cx="747713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4" name="Rectangle 120"/>
          <p:cNvSpPr>
            <a:spLocks/>
          </p:cNvSpPr>
          <p:nvPr/>
        </p:nvSpPr>
        <p:spPr bwMode="auto">
          <a:xfrm>
            <a:off x="6183313" y="3006725"/>
            <a:ext cx="746125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</p:txBody>
      </p:sp>
      <p:sp>
        <p:nvSpPr>
          <p:cNvPr id="33805" name="Rectangle 121"/>
          <p:cNvSpPr>
            <a:spLocks/>
          </p:cNvSpPr>
          <p:nvPr/>
        </p:nvSpPr>
        <p:spPr bwMode="auto">
          <a:xfrm>
            <a:off x="5897563" y="3786188"/>
            <a:ext cx="746125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6" name="Rectangle 122"/>
          <p:cNvSpPr>
            <a:spLocks/>
          </p:cNvSpPr>
          <p:nvPr/>
        </p:nvSpPr>
        <p:spPr bwMode="auto">
          <a:xfrm>
            <a:off x="6038850" y="390048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7" name="Rectangle 123"/>
          <p:cNvSpPr>
            <a:spLocks/>
          </p:cNvSpPr>
          <p:nvPr/>
        </p:nvSpPr>
        <p:spPr bwMode="auto">
          <a:xfrm>
            <a:off x="6183313" y="401478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40201</a:t>
            </a:r>
          </a:p>
        </p:txBody>
      </p:sp>
      <p:sp>
        <p:nvSpPr>
          <p:cNvPr id="33808" name="Rectangle 124"/>
          <p:cNvSpPr>
            <a:spLocks/>
          </p:cNvSpPr>
          <p:nvPr/>
        </p:nvSpPr>
        <p:spPr bwMode="auto">
          <a:xfrm>
            <a:off x="5919788" y="4794250"/>
            <a:ext cx="65246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9" name="Rectangle 125"/>
          <p:cNvSpPr>
            <a:spLocks/>
          </p:cNvSpPr>
          <p:nvPr/>
        </p:nvSpPr>
        <p:spPr bwMode="auto">
          <a:xfrm>
            <a:off x="6040438" y="4908550"/>
            <a:ext cx="674687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10" name="Rectangle 126"/>
          <p:cNvSpPr>
            <a:spLocks/>
          </p:cNvSpPr>
          <p:nvPr/>
        </p:nvSpPr>
        <p:spPr bwMode="auto">
          <a:xfrm>
            <a:off x="6183313" y="5022850"/>
            <a:ext cx="746125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40204</a:t>
            </a:r>
          </a:p>
        </p:txBody>
      </p:sp>
      <p:sp>
        <p:nvSpPr>
          <p:cNvPr id="33811" name="Rectangle 127"/>
          <p:cNvSpPr>
            <a:spLocks/>
          </p:cNvSpPr>
          <p:nvPr/>
        </p:nvSpPr>
        <p:spPr bwMode="auto">
          <a:xfrm>
            <a:off x="6896100" y="3498850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40501</a:t>
            </a:r>
          </a:p>
        </p:txBody>
      </p:sp>
      <p:sp>
        <p:nvSpPr>
          <p:cNvPr id="33812" name="Rectangle 128"/>
          <p:cNvSpPr>
            <a:spLocks/>
          </p:cNvSpPr>
          <p:nvPr/>
        </p:nvSpPr>
        <p:spPr bwMode="auto">
          <a:xfrm>
            <a:off x="6896100" y="4519613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40601</a:t>
            </a:r>
          </a:p>
        </p:txBody>
      </p:sp>
      <p:sp>
        <p:nvSpPr>
          <p:cNvPr id="33813" name="Rectangle 129"/>
          <p:cNvSpPr>
            <a:spLocks/>
          </p:cNvSpPr>
          <p:nvPr/>
        </p:nvSpPr>
        <p:spPr bwMode="auto">
          <a:xfrm>
            <a:off x="6896100" y="548163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40701</a:t>
            </a:r>
          </a:p>
        </p:txBody>
      </p:sp>
      <p:sp>
        <p:nvSpPr>
          <p:cNvPr id="33814" name="Rectangle 130"/>
          <p:cNvSpPr>
            <a:spLocks/>
          </p:cNvSpPr>
          <p:nvPr/>
        </p:nvSpPr>
        <p:spPr bwMode="auto">
          <a:xfrm>
            <a:off x="8023225" y="3006725"/>
            <a:ext cx="763588" cy="6635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ЕКС</a:t>
            </a:r>
          </a:p>
        </p:txBody>
      </p:sp>
      <p:sp>
        <p:nvSpPr>
          <p:cNvPr id="33815" name="Rectangle 132"/>
          <p:cNvSpPr>
            <a:spLocks/>
          </p:cNvSpPr>
          <p:nvPr/>
        </p:nvSpPr>
        <p:spPr bwMode="auto">
          <a:xfrm>
            <a:off x="5970588" y="5734050"/>
            <a:ext cx="601662" cy="287338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b="1">
                <a:solidFill>
                  <a:srgbClr val="336699"/>
                </a:solidFill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3816" name="AutoShape 52"/>
          <p:cNvCxnSpPr>
            <a:cxnSpLocks noChangeShapeType="1"/>
          </p:cNvCxnSpPr>
          <p:nvPr/>
        </p:nvCxnSpPr>
        <p:spPr bwMode="auto">
          <a:xfrm rot="-5400000">
            <a:off x="6723856" y="1369219"/>
            <a:ext cx="68263" cy="3343275"/>
          </a:xfrm>
          <a:prstGeom prst="bentConnector3">
            <a:avLst>
              <a:gd name="adj1" fmla="val 651162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7" name="AutoShape 82"/>
          <p:cNvCxnSpPr>
            <a:cxnSpLocks noChangeShapeType="1"/>
            <a:stCxn id="33801" idx="3"/>
            <a:endCxn id="33802" idx="1"/>
          </p:cNvCxnSpPr>
          <p:nvPr/>
        </p:nvCxnSpPr>
        <p:spPr bwMode="auto">
          <a:xfrm flipV="1">
            <a:off x="5715000" y="2954338"/>
            <a:ext cx="182563" cy="527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8" name="AutoShape 82"/>
          <p:cNvCxnSpPr>
            <a:cxnSpLocks noChangeShapeType="1"/>
            <a:stCxn id="33801" idx="3"/>
            <a:endCxn id="33805" idx="1"/>
          </p:cNvCxnSpPr>
          <p:nvPr/>
        </p:nvCxnSpPr>
        <p:spPr bwMode="auto">
          <a:xfrm>
            <a:off x="5715000" y="3481388"/>
            <a:ext cx="182563" cy="482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9" name="AutoShape 82"/>
          <p:cNvCxnSpPr>
            <a:cxnSpLocks noChangeShapeType="1"/>
            <a:stCxn id="33801" idx="2"/>
            <a:endCxn id="33808" idx="1"/>
          </p:cNvCxnSpPr>
          <p:nvPr/>
        </p:nvCxnSpPr>
        <p:spPr bwMode="auto">
          <a:xfrm rot="16200000" flipH="1">
            <a:off x="4974432" y="4026694"/>
            <a:ext cx="1312862" cy="5778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20" name="AutoShape 82"/>
          <p:cNvCxnSpPr>
            <a:cxnSpLocks noChangeShapeType="1"/>
            <a:stCxn id="33804" idx="2"/>
            <a:endCxn id="33805" idx="0"/>
          </p:cNvCxnSpPr>
          <p:nvPr/>
        </p:nvCxnSpPr>
        <p:spPr bwMode="auto">
          <a:xfrm rot="5400000">
            <a:off x="6200775" y="3430588"/>
            <a:ext cx="425450" cy="2857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1" name="AutoShape 82"/>
          <p:cNvCxnSpPr>
            <a:cxnSpLocks noChangeShapeType="1"/>
            <a:stCxn id="33807" idx="2"/>
            <a:endCxn id="33808" idx="0"/>
          </p:cNvCxnSpPr>
          <p:nvPr/>
        </p:nvCxnSpPr>
        <p:spPr bwMode="auto">
          <a:xfrm rot="5400000">
            <a:off x="6189663" y="4427538"/>
            <a:ext cx="423862" cy="3095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2" name="AutoShape 82"/>
          <p:cNvCxnSpPr>
            <a:cxnSpLocks noChangeShapeType="1"/>
            <a:stCxn id="33807" idx="3"/>
            <a:endCxn id="33812" idx="0"/>
          </p:cNvCxnSpPr>
          <p:nvPr/>
        </p:nvCxnSpPr>
        <p:spPr bwMode="auto">
          <a:xfrm>
            <a:off x="6929438" y="4192588"/>
            <a:ext cx="341312" cy="32702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3" name="AutoShape 82"/>
          <p:cNvCxnSpPr>
            <a:cxnSpLocks noChangeShapeType="1"/>
            <a:stCxn id="33813" idx="0"/>
            <a:endCxn id="33810" idx="3"/>
          </p:cNvCxnSpPr>
          <p:nvPr/>
        </p:nvCxnSpPr>
        <p:spPr bwMode="auto">
          <a:xfrm rot="16200000" flipV="1">
            <a:off x="6960394" y="5171282"/>
            <a:ext cx="279400" cy="341312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4" name="AutoShape 82"/>
          <p:cNvCxnSpPr>
            <a:cxnSpLocks noChangeShapeType="1"/>
            <a:stCxn id="33804" idx="3"/>
            <a:endCxn id="33811" idx="0"/>
          </p:cNvCxnSpPr>
          <p:nvPr/>
        </p:nvCxnSpPr>
        <p:spPr bwMode="auto">
          <a:xfrm>
            <a:off x="6929438" y="3184525"/>
            <a:ext cx="341312" cy="31432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5" name="AutoShape 82"/>
          <p:cNvCxnSpPr>
            <a:cxnSpLocks noChangeShapeType="1"/>
            <a:stCxn id="33814" idx="1"/>
            <a:endCxn id="33811" idx="3"/>
          </p:cNvCxnSpPr>
          <p:nvPr/>
        </p:nvCxnSpPr>
        <p:spPr bwMode="auto">
          <a:xfrm rot="10800000" flipV="1">
            <a:off x="7643813" y="3338513"/>
            <a:ext cx="379412" cy="3381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6" name="AutoShape 82"/>
          <p:cNvCxnSpPr>
            <a:cxnSpLocks noChangeShapeType="1"/>
            <a:stCxn id="33814" idx="1"/>
            <a:endCxn id="33804" idx="3"/>
          </p:cNvCxnSpPr>
          <p:nvPr/>
        </p:nvCxnSpPr>
        <p:spPr bwMode="auto">
          <a:xfrm rot="10800000">
            <a:off x="6929438" y="3184525"/>
            <a:ext cx="1093787" cy="1539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3827" name="Text Box 155"/>
          <p:cNvSpPr txBox="1">
            <a:spLocks/>
          </p:cNvSpPr>
          <p:nvPr/>
        </p:nvSpPr>
        <p:spPr bwMode="auto">
          <a:xfrm>
            <a:off x="4392613" y="2066925"/>
            <a:ext cx="453707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sym typeface="Gill Sans"/>
              </a:rPr>
              <a:t>Счета в главной книге </a:t>
            </a:r>
          </a:p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sym typeface="Gill Sans"/>
              </a:rPr>
              <a:t>Федерального казначейства</a:t>
            </a:r>
          </a:p>
        </p:txBody>
      </p:sp>
      <p:sp>
        <p:nvSpPr>
          <p:cNvPr id="33828" name="AutoShape 109"/>
          <p:cNvSpPr>
            <a:spLocks/>
          </p:cNvSpPr>
          <p:nvPr/>
        </p:nvSpPr>
        <p:spPr bwMode="auto">
          <a:xfrm>
            <a:off x="684213" y="2565400"/>
            <a:ext cx="647700" cy="719138"/>
          </a:xfrm>
          <a:prstGeom prst="upDownArrow">
            <a:avLst>
              <a:gd name="adj1" fmla="val 71074"/>
              <a:gd name="adj2" fmla="val 28025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P2G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G2P</a:t>
            </a:r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29" name="AutoShape 159"/>
          <p:cNvSpPr>
            <a:spLocks/>
          </p:cNvSpPr>
          <p:nvPr/>
        </p:nvSpPr>
        <p:spPr bwMode="auto">
          <a:xfrm>
            <a:off x="755650" y="4076700"/>
            <a:ext cx="647700" cy="719138"/>
          </a:xfrm>
          <a:prstGeom prst="upDownArrow">
            <a:avLst>
              <a:gd name="adj1" fmla="val 71074"/>
              <a:gd name="adj2" fmla="val 28025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B2G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G2B</a:t>
            </a:r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30" name="AutoShape 160"/>
          <p:cNvSpPr>
            <a:spLocks/>
          </p:cNvSpPr>
          <p:nvPr/>
        </p:nvSpPr>
        <p:spPr bwMode="auto">
          <a:xfrm rot="5400000">
            <a:off x="3094832" y="3321844"/>
            <a:ext cx="576262" cy="647700"/>
          </a:xfrm>
          <a:prstGeom prst="upDownArrow">
            <a:avLst>
              <a:gd name="adj1" fmla="val 71074"/>
              <a:gd name="adj2" fmla="val 283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31" name="AutoShape 161"/>
          <p:cNvSpPr>
            <a:spLocks/>
          </p:cNvSpPr>
          <p:nvPr/>
        </p:nvSpPr>
        <p:spPr bwMode="auto">
          <a:xfrm rot="5400000">
            <a:off x="1908176" y="3357562"/>
            <a:ext cx="576262" cy="576263"/>
          </a:xfrm>
          <a:prstGeom prst="upDownArrow">
            <a:avLst>
              <a:gd name="adj1" fmla="val 71074"/>
              <a:gd name="adj2" fmla="val 25241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grpSp>
        <p:nvGrpSpPr>
          <p:cNvPr id="33832" name="Group 156"/>
          <p:cNvGrpSpPr>
            <a:grpSpLocks/>
          </p:cNvGrpSpPr>
          <p:nvPr/>
        </p:nvGrpSpPr>
        <p:grpSpPr bwMode="auto">
          <a:xfrm>
            <a:off x="3635375" y="1214438"/>
            <a:ext cx="865188" cy="720725"/>
            <a:chOff x="0" y="0"/>
            <a:chExt cx="944" cy="647"/>
          </a:xfrm>
        </p:grpSpPr>
        <p:sp>
          <p:nvSpPr>
            <p:cNvPr id="33846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7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АКТИВ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 Баланс ФК</a:t>
              </a:r>
              <a:endParaRPr lang="en-US" sz="14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grpSp>
        <p:nvGrpSpPr>
          <p:cNvPr id="33833" name="Group 156"/>
          <p:cNvGrpSpPr>
            <a:grpSpLocks/>
          </p:cNvGrpSpPr>
          <p:nvPr/>
        </p:nvGrpSpPr>
        <p:grpSpPr bwMode="auto">
          <a:xfrm>
            <a:off x="4572000" y="1214438"/>
            <a:ext cx="4321175" cy="720725"/>
            <a:chOff x="0" y="0"/>
            <a:chExt cx="944" cy="647"/>
          </a:xfrm>
        </p:grpSpPr>
        <p:sp>
          <p:nvSpPr>
            <p:cNvPr id="33844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5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ПАССИВ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 Баланс ФК</a:t>
              </a:r>
              <a:endParaRPr lang="en-US" sz="14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sp>
        <p:nvSpPr>
          <p:cNvPr id="33834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1DCF272A-6B8F-47BF-A69F-AD29A4BB012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5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grpSp>
        <p:nvGrpSpPr>
          <p:cNvPr id="33835" name="Group 106"/>
          <p:cNvGrpSpPr>
            <a:grpSpLocks/>
          </p:cNvGrpSpPr>
          <p:nvPr/>
        </p:nvGrpSpPr>
        <p:grpSpPr bwMode="auto">
          <a:xfrm rot="-5400000">
            <a:off x="827088" y="3573463"/>
            <a:ext cx="3889375" cy="574675"/>
            <a:chOff x="0" y="0"/>
            <a:chExt cx="944" cy="647"/>
          </a:xfrm>
        </p:grpSpPr>
        <p:sp>
          <p:nvSpPr>
            <p:cNvPr id="33842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eaVert"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3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Банк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3836" name="Rectangle 146"/>
          <p:cNvSpPr>
            <a:spLocks/>
          </p:cNvSpPr>
          <p:nvPr/>
        </p:nvSpPr>
        <p:spPr bwMode="auto">
          <a:xfrm>
            <a:off x="5162550" y="52879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7" name="Rectangle 146"/>
          <p:cNvSpPr>
            <a:spLocks/>
          </p:cNvSpPr>
          <p:nvPr/>
        </p:nvSpPr>
        <p:spPr bwMode="auto">
          <a:xfrm>
            <a:off x="5435600" y="436562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8" name="Rectangle 146"/>
          <p:cNvSpPr>
            <a:spLocks/>
          </p:cNvSpPr>
          <p:nvPr/>
        </p:nvSpPr>
        <p:spPr bwMode="auto">
          <a:xfrm>
            <a:off x="7308850" y="270827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9" name="Line 53"/>
          <p:cNvSpPr>
            <a:spLocks noChangeShapeType="1"/>
          </p:cNvSpPr>
          <p:nvPr/>
        </p:nvSpPr>
        <p:spPr bwMode="auto">
          <a:xfrm flipH="1">
            <a:off x="5753100" y="5210175"/>
            <a:ext cx="431800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40" name="Line 53"/>
          <p:cNvSpPr>
            <a:spLocks noChangeShapeType="1"/>
          </p:cNvSpPr>
          <p:nvPr/>
        </p:nvSpPr>
        <p:spPr bwMode="auto">
          <a:xfrm flipH="1">
            <a:off x="5695950" y="4216400"/>
            <a:ext cx="484188" cy="149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41" name="Line 53"/>
          <p:cNvSpPr>
            <a:spLocks noChangeShapeType="1"/>
          </p:cNvSpPr>
          <p:nvPr/>
        </p:nvSpPr>
        <p:spPr bwMode="auto">
          <a:xfrm flipV="1">
            <a:off x="6948488" y="2852738"/>
            <a:ext cx="360362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2.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Управление свободными 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остатками денежных средств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468313" y="1195388"/>
            <a:ext cx="8134350" cy="1009650"/>
            <a:chOff x="0" y="0"/>
            <a:chExt cx="5124" cy="499"/>
          </a:xfrm>
        </p:grpSpPr>
        <p:sp>
          <p:nvSpPr>
            <p:cNvPr id="35846" name="AutoShape 4"/>
            <p:cNvSpPr>
              <a:spLocks/>
            </p:cNvSpPr>
            <p:nvPr/>
          </p:nvSpPr>
          <p:spPr bwMode="auto">
            <a:xfrm>
              <a:off x="0" y="0"/>
              <a:ext cx="5124" cy="4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5847" name="Rectangle 5"/>
            <p:cNvSpPr>
              <a:spLocks/>
            </p:cNvSpPr>
            <p:nvPr/>
          </p:nvSpPr>
          <p:spPr bwMode="auto">
            <a:xfrm>
              <a:off x="24" y="85"/>
              <a:ext cx="5080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  <a:defRPr/>
              </a:pPr>
              <a:r>
                <a:rPr lang="en-US" sz="1600" b="1" dirty="0" err="1">
                  <a:solidFill>
                    <a:srgbClr val="1F497D"/>
                  </a:solidFill>
                  <a:latin typeface="+mn-lt"/>
                  <a:sym typeface="Lucida Grande"/>
                </a:rPr>
                <a:t>Таргетирование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</a:t>
              </a: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остатков</a:t>
              </a:r>
              <a:r>
                <a:rPr lang="en-US" sz="1600" dirty="0">
                  <a:solidFill>
                    <a:srgbClr val="1F497D"/>
                  </a:solidFill>
                  <a:latin typeface="+mn-lt"/>
                  <a:sym typeface="Lucida Grande"/>
                </a:rPr>
                <a:t> </a:t>
              </a:r>
              <a:r>
                <a:rPr lang="ru-RU" sz="1600" dirty="0">
                  <a:solidFill>
                    <a:srgbClr val="1F497D"/>
                  </a:solidFill>
                  <a:latin typeface="+mn-lt"/>
                  <a:sym typeface="Lucida Grande"/>
                </a:rPr>
                <a:t>- управление размером ежедневного сальдо на корреспондентском счете путем мониторинга обязательств Федерального казначейства по кассовому обслуживанию исполнения бюджетов бюджетной системы РФ.</a:t>
              </a:r>
              <a:endParaRPr lang="en-US" sz="1600" dirty="0">
                <a:solidFill>
                  <a:srgbClr val="1F497D"/>
                </a:solidFill>
                <a:latin typeface="+mn-lt"/>
                <a:sym typeface="Lucida Grande"/>
              </a:endParaRPr>
            </a:p>
          </p:txBody>
        </p:sp>
      </p:grpSp>
      <p:sp>
        <p:nvSpPr>
          <p:cNvPr id="35843" name="Rectangle 11"/>
          <p:cNvSpPr>
            <a:spLocks/>
          </p:cNvSpPr>
          <p:nvPr/>
        </p:nvSpPr>
        <p:spPr bwMode="auto">
          <a:xfrm>
            <a:off x="1187450" y="2565400"/>
            <a:ext cx="7353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Составление платежного календаря;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Прогнозирование остатка денежных средств на корреспондентском счете;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Размещение временно свободных денежных средств в финансовые инструменты в соответствии с политикой Банка России в области регулирования денежно-кредитного обращения;</a:t>
            </a: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Предоставление краткосрочных бюджетных кредитов за счет средств федерального бюджета на покрытие временных кассовых разрывов бюджетов субъектов РФ и бюджетов муниципальных образований.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Lucida Grande"/>
            </a:endParaRPr>
          </a:p>
        </p:txBody>
      </p:sp>
      <p:pic>
        <p:nvPicPr>
          <p:cNvPr id="3584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900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63FE4B0-9275-4912-8AC8-8679A411059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6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3.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Развитие электронных платежных сервисов</a:t>
            </a:r>
            <a:endParaRPr lang="en-US" b="1">
              <a:solidFill>
                <a:srgbClr val="1F497D"/>
              </a:solidFill>
              <a:cs typeface="Arial" charset="0"/>
              <a:sym typeface="Arial Bold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 flipV="1">
            <a:off x="611188" y="4005263"/>
            <a:ext cx="7707312" cy="20637"/>
          </a:xfrm>
          <a:prstGeom prst="line">
            <a:avLst/>
          </a:prstGeom>
          <a:noFill/>
          <a:ln w="9525">
            <a:solidFill>
              <a:srgbClr val="EEECE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23850" y="4365625"/>
            <a:ext cx="7272338" cy="2016125"/>
            <a:chOff x="0" y="0"/>
            <a:chExt cx="5035" cy="498"/>
          </a:xfrm>
        </p:grpSpPr>
        <p:sp>
          <p:nvSpPr>
            <p:cNvPr id="38923" name="AutoShape 38"/>
            <p:cNvSpPr>
              <a:spLocks/>
            </p:cNvSpPr>
            <p:nvPr/>
          </p:nvSpPr>
          <p:spPr bwMode="auto">
            <a:xfrm>
              <a:off x="0" y="0"/>
              <a:ext cx="5035" cy="4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16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8924" name="Rectangle 39"/>
            <p:cNvSpPr>
              <a:spLocks/>
            </p:cNvSpPr>
            <p:nvPr/>
          </p:nvSpPr>
          <p:spPr bwMode="auto">
            <a:xfrm>
              <a:off x="24" y="81"/>
              <a:ext cx="4984" cy="3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endParaRPr lang="en-US">
                <a:solidFill>
                  <a:srgbClr val="1F497D"/>
                </a:solidFill>
                <a:latin typeface="Lucida Grande"/>
                <a:cs typeface="Arial" charset="0"/>
                <a:sym typeface="Lucida Grande"/>
              </a:endParaRPr>
            </a:p>
          </p:txBody>
        </p:sp>
      </p:grpSp>
      <p:pic>
        <p:nvPicPr>
          <p:cNvPr id="38916" name="Picture 43" descr="Чел с т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12604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55851FFE-D775-428F-8705-26BF8E87473B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7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4508500"/>
            <a:ext cx="6913562" cy="1331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763"/>
              </a:spcBef>
              <a:defRPr/>
            </a:pPr>
            <a:endParaRPr lang="ru-RU" dirty="0">
              <a:solidFill>
                <a:srgbClr val="1F497D"/>
              </a:solidFill>
              <a:sym typeface="Lucida Grande"/>
            </a:endParaRPr>
          </a:p>
          <a:p>
            <a:pPr algn="just">
              <a:lnSpc>
                <a:spcPct val="90000"/>
              </a:lnSpc>
              <a:spcBef>
                <a:spcPts val="763"/>
              </a:spcBef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Развитие условий для расчетов с организациями сектора государственного управления и бюджетами бюджетной системы РФ, с применением перевода денежных средств по требованию получателей средств (прямое </a:t>
            </a:r>
            <a:r>
              <a:rPr lang="ru-RU" sz="1600" b="1" dirty="0" err="1">
                <a:solidFill>
                  <a:srgbClr val="1F497D"/>
                </a:solidFill>
                <a:latin typeface="+mn-lt"/>
                <a:sym typeface="Lucida Grande"/>
              </a:rPr>
              <a:t>дебетование</a:t>
            </a: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).</a:t>
            </a:r>
            <a:endParaRPr lang="en-US" sz="1600" b="1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411288" y="1493838"/>
            <a:ext cx="7634287" cy="2447925"/>
            <a:chOff x="0" y="0"/>
            <a:chExt cx="5035" cy="498"/>
          </a:xfrm>
        </p:grpSpPr>
        <p:sp>
          <p:nvSpPr>
            <p:cNvPr id="38921" name="AutoShape 38"/>
            <p:cNvSpPr>
              <a:spLocks/>
            </p:cNvSpPr>
            <p:nvPr/>
          </p:nvSpPr>
          <p:spPr bwMode="auto">
            <a:xfrm>
              <a:off x="0" y="0"/>
              <a:ext cx="5035" cy="4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16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12" name="Rectangle 39"/>
            <p:cNvSpPr>
              <a:spLocks/>
            </p:cNvSpPr>
            <p:nvPr/>
          </p:nvSpPr>
          <p:spPr bwMode="auto">
            <a:xfrm>
              <a:off x="116" y="86"/>
              <a:ext cx="4818" cy="3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Создание условий для осуществления расчетов населения 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с </a:t>
              </a:r>
              <a:r>
                <a:rPr lang="ru-RU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организациями сектора государственного управления и с бюджетами бюджетной системы РФ с использованием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:</a:t>
              </a:r>
              <a:endParaRPr lang="ru-RU" sz="1600" b="1" dirty="0">
                <a:solidFill>
                  <a:srgbClr val="1F497D"/>
                </a:solidFill>
                <a:latin typeface="+mn-lt"/>
                <a:cs typeface="Arial" charset="0"/>
                <a:sym typeface="Lucida Grande"/>
              </a:endParaRP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Мобильных переводов;</a:t>
              </a: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Электронных денежных средств;</a:t>
              </a: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Платежных карт</a:t>
              </a:r>
              <a:r>
                <a:rPr lang="ru-RU" dirty="0">
                  <a:solidFill>
                    <a:srgbClr val="1F497D"/>
                  </a:solidFill>
                  <a:sym typeface="Lucida Grande"/>
                </a:rPr>
                <a:t>.</a:t>
              </a:r>
              <a:endParaRPr lang="en-US" dirty="0">
                <a:solidFill>
                  <a:srgbClr val="1F497D"/>
                </a:solidFill>
                <a:latin typeface="Lucida Grande"/>
                <a:cs typeface="Arial" charset="0"/>
                <a:sym typeface="Lucida Grande"/>
              </a:endParaRPr>
            </a:p>
          </p:txBody>
        </p:sp>
      </p:grpSp>
      <p:pic>
        <p:nvPicPr>
          <p:cNvPr id="38920" name="Picture 20" descr="C:\Users\erusalimskaya.a\Documents\Картинки, шаблоны для презентаций\Человечки\1321191289_img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581525"/>
            <a:ext cx="1296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/>
          </p:cNvSpPr>
          <p:nvPr/>
        </p:nvSpPr>
        <p:spPr bwMode="auto">
          <a:xfrm>
            <a:off x="1617663" y="212725"/>
            <a:ext cx="64912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3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Развитие электронных платежных сервисов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7890" name="Rectangle 4"/>
          <p:cNvSpPr>
            <a:spLocks/>
          </p:cNvSpPr>
          <p:nvPr/>
        </p:nvSpPr>
        <p:spPr bwMode="auto">
          <a:xfrm>
            <a:off x="1831975" y="981075"/>
            <a:ext cx="314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 1.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Идентификация, авторизация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аутентификация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2.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Выставление электронного счета-фактуры.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1" name="AutoShape 5"/>
          <p:cNvSpPr>
            <a:spLocks/>
          </p:cNvSpPr>
          <p:nvPr/>
        </p:nvSpPr>
        <p:spPr bwMode="auto">
          <a:xfrm flipH="1">
            <a:off x="701675" y="1385888"/>
            <a:ext cx="4618038" cy="75247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611188" y="3213100"/>
            <a:ext cx="1587" cy="99695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3" name="Rectangle 7"/>
          <p:cNvSpPr>
            <a:spLocks/>
          </p:cNvSpPr>
          <p:nvPr/>
        </p:nvSpPr>
        <p:spPr bwMode="auto">
          <a:xfrm>
            <a:off x="611188" y="3357563"/>
            <a:ext cx="109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3.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Электронный счет-фактура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</a:p>
        </p:txBody>
      </p:sp>
      <p:sp>
        <p:nvSpPr>
          <p:cNvPr id="37894" name="AutoShape 8"/>
          <p:cNvSpPr>
            <a:spLocks/>
          </p:cNvSpPr>
          <p:nvPr/>
        </p:nvSpPr>
        <p:spPr bwMode="auto">
          <a:xfrm rot="16200000" flipH="1">
            <a:off x="2555082" y="3229769"/>
            <a:ext cx="914400" cy="4624387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5" name="AutoShape 9"/>
          <p:cNvSpPr>
            <a:spLocks/>
          </p:cNvSpPr>
          <p:nvPr/>
        </p:nvSpPr>
        <p:spPr bwMode="auto">
          <a:xfrm rot="10800000">
            <a:off x="1884363" y="5091113"/>
            <a:ext cx="3460750" cy="666750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6" name="Rectangle 10"/>
          <p:cNvSpPr>
            <a:spLocks/>
          </p:cNvSpPr>
          <p:nvPr/>
        </p:nvSpPr>
        <p:spPr bwMode="auto">
          <a:xfrm>
            <a:off x="2124075" y="5300663"/>
            <a:ext cx="292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 электронного счета-фактуры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pPr algn="r"/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Формирование заявки на оплату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3132138" y="3213100"/>
            <a:ext cx="1587" cy="9366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8" name="Rectangle 12"/>
          <p:cNvSpPr>
            <a:spLocks/>
          </p:cNvSpPr>
          <p:nvPr/>
        </p:nvSpPr>
        <p:spPr bwMode="auto">
          <a:xfrm>
            <a:off x="3203575" y="3284538"/>
            <a:ext cx="110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 rot="10800000" flipH="1">
            <a:off x="1835150" y="3213100"/>
            <a:ext cx="0" cy="9366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0" name="Rectangle 14"/>
          <p:cNvSpPr>
            <a:spLocks/>
          </p:cNvSpPr>
          <p:nvPr/>
        </p:nvSpPr>
        <p:spPr bwMode="auto">
          <a:xfrm>
            <a:off x="1839913" y="3284538"/>
            <a:ext cx="123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Акцептованный 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1" name="AutoShape 15"/>
          <p:cNvSpPr>
            <a:spLocks/>
          </p:cNvSpPr>
          <p:nvPr/>
        </p:nvSpPr>
        <p:spPr bwMode="auto">
          <a:xfrm rot="-5400000">
            <a:off x="3477419" y="262732"/>
            <a:ext cx="260350" cy="3446462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2" name="AutoShape 16"/>
          <p:cNvSpPr>
            <a:spLocks/>
          </p:cNvSpPr>
          <p:nvPr/>
        </p:nvSpPr>
        <p:spPr bwMode="auto">
          <a:xfrm rot="10800000" flipH="1">
            <a:off x="3495675" y="2105025"/>
            <a:ext cx="2282825" cy="26987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3" name="AutoShape 17"/>
          <p:cNvSpPr>
            <a:spLocks/>
          </p:cNvSpPr>
          <p:nvPr/>
        </p:nvSpPr>
        <p:spPr bwMode="auto">
          <a:xfrm>
            <a:off x="3476625" y="4813300"/>
            <a:ext cx="2301875" cy="49212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4" name="Rectangle 18"/>
          <p:cNvSpPr>
            <a:spLocks/>
          </p:cNvSpPr>
          <p:nvPr/>
        </p:nvSpPr>
        <p:spPr bwMode="auto">
          <a:xfrm>
            <a:off x="3527425" y="2097088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5" name="Rectangle 19"/>
          <p:cNvSpPr>
            <a:spLocks/>
          </p:cNvSpPr>
          <p:nvPr/>
        </p:nvSpPr>
        <p:spPr bwMode="auto">
          <a:xfrm>
            <a:off x="3505200" y="45466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6" name="Rectangle 20"/>
          <p:cNvSpPr>
            <a:spLocks/>
          </p:cNvSpPr>
          <p:nvPr/>
        </p:nvSpPr>
        <p:spPr bwMode="auto">
          <a:xfrm>
            <a:off x="1516063" y="1584325"/>
            <a:ext cx="369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Акцептованный 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7075488" y="4529138"/>
            <a:ext cx="0" cy="809625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 rot="10800000" flipH="1">
            <a:off x="7075488" y="2092325"/>
            <a:ext cx="0" cy="595313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9" name="Rectangle 23"/>
          <p:cNvSpPr>
            <a:spLocks/>
          </p:cNvSpPr>
          <p:nvPr/>
        </p:nvSpPr>
        <p:spPr bwMode="auto">
          <a:xfrm>
            <a:off x="7235825" y="2205038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Участие в торгах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Заключение контрактов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0" name="Rectangle 24"/>
          <p:cNvSpPr>
            <a:spLocks/>
          </p:cNvSpPr>
          <p:nvPr/>
        </p:nvSpPr>
        <p:spPr bwMode="auto">
          <a:xfrm>
            <a:off x="7235825" y="4724400"/>
            <a:ext cx="1695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Проведение торгов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Заключение контрактов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1" name="Rectangle 25"/>
          <p:cNvSpPr>
            <a:spLocks/>
          </p:cNvSpPr>
          <p:nvPr/>
        </p:nvSpPr>
        <p:spPr bwMode="auto">
          <a:xfrm>
            <a:off x="688975" y="5300663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3.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2" name="Line 26"/>
          <p:cNvSpPr>
            <a:spLocks noChangeShapeType="1"/>
          </p:cNvSpPr>
          <p:nvPr/>
        </p:nvSpPr>
        <p:spPr bwMode="auto">
          <a:xfrm flipH="1">
            <a:off x="107950" y="6165850"/>
            <a:ext cx="660400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 flipH="1">
            <a:off x="179388" y="6453188"/>
            <a:ext cx="660400" cy="0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14" name="Rectangle 28"/>
          <p:cNvSpPr>
            <a:spLocks/>
          </p:cNvSpPr>
          <p:nvPr/>
        </p:nvSpPr>
        <p:spPr bwMode="auto">
          <a:xfrm>
            <a:off x="755650" y="6092825"/>
            <a:ext cx="4608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800">
                <a:solidFill>
                  <a:srgbClr val="1F497D"/>
                </a:solidFill>
                <a:latin typeface="Lucida Grande"/>
                <a:sym typeface="Lucida Grande"/>
              </a:rPr>
              <a:t>- </a:t>
            </a:r>
            <a:r>
              <a:rPr lang="ru-RU" sz="800">
                <a:solidFill>
                  <a:srgbClr val="1F497D"/>
                </a:solidFill>
                <a:latin typeface="Lucida Grande"/>
                <a:sym typeface="Lucida Grande"/>
              </a:rPr>
              <a:t>Предполагаемая схема электронного документооборота, в дополнение к действующей</a:t>
            </a:r>
            <a:endParaRPr lang="en-US" sz="8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5" name="Rectangle 29"/>
          <p:cNvSpPr>
            <a:spLocks/>
          </p:cNvSpPr>
          <p:nvPr/>
        </p:nvSpPr>
        <p:spPr bwMode="auto">
          <a:xfrm>
            <a:off x="827088" y="6346825"/>
            <a:ext cx="3843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800">
                <a:solidFill>
                  <a:srgbClr val="1F497D"/>
                </a:solidFill>
                <a:latin typeface="Lucida Grande"/>
                <a:sym typeface="Lucida Grande"/>
              </a:rPr>
              <a:t>- </a:t>
            </a:r>
            <a:r>
              <a:rPr lang="ru-RU" sz="800">
                <a:solidFill>
                  <a:srgbClr val="1F497D"/>
                </a:solidFill>
                <a:latin typeface="Lucida Grande"/>
                <a:sym typeface="Lucida Grande"/>
              </a:rPr>
              <a:t>Действующая схема электронного документооборота</a:t>
            </a:r>
            <a:endParaRPr lang="en-US" sz="8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6" name="Rectangle 30"/>
          <p:cNvSpPr>
            <a:spLocks/>
          </p:cNvSpPr>
          <p:nvPr/>
        </p:nvSpPr>
        <p:spPr bwMode="auto">
          <a:xfrm>
            <a:off x="323850" y="4221163"/>
            <a:ext cx="3181350" cy="8413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Федеральное казначейство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7" name="Rectangle 31"/>
          <p:cNvSpPr>
            <a:spLocks/>
          </p:cNvSpPr>
          <p:nvPr/>
        </p:nvSpPr>
        <p:spPr bwMode="auto">
          <a:xfrm>
            <a:off x="323850" y="2133600"/>
            <a:ext cx="1871663" cy="1079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Операторы электронного документооборота</a:t>
            </a: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электронные торговые площадки </a:t>
            </a:r>
          </a:p>
        </p:txBody>
      </p:sp>
      <p:sp>
        <p:nvSpPr>
          <p:cNvPr id="37918" name="Rectangle 32"/>
          <p:cNvSpPr>
            <a:spLocks/>
          </p:cNvSpPr>
          <p:nvPr/>
        </p:nvSpPr>
        <p:spPr bwMode="auto">
          <a:xfrm>
            <a:off x="5364163" y="5300663"/>
            <a:ext cx="3181350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Государственный заказчик,</a:t>
            </a:r>
          </a:p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иные заказчики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9" name="Rectangle 33"/>
          <p:cNvSpPr>
            <a:spLocks/>
          </p:cNvSpPr>
          <p:nvPr/>
        </p:nvSpPr>
        <p:spPr bwMode="auto">
          <a:xfrm>
            <a:off x="5364163" y="1196975"/>
            <a:ext cx="3181350" cy="863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Поставщик товаров и услуг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0" name="Rectangle 34"/>
          <p:cNvSpPr>
            <a:spLocks/>
          </p:cNvSpPr>
          <p:nvPr/>
        </p:nvSpPr>
        <p:spPr bwMode="auto">
          <a:xfrm>
            <a:off x="5865813" y="2705100"/>
            <a:ext cx="2606675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Общероссийский официальный сайт закупок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1" name="Rectangle 35"/>
          <p:cNvSpPr>
            <a:spLocks/>
          </p:cNvSpPr>
          <p:nvPr/>
        </p:nvSpPr>
        <p:spPr bwMode="auto">
          <a:xfrm>
            <a:off x="6372225" y="3573463"/>
            <a:ext cx="2460625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Электронные торговые площадки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2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5F5DF20E-28C7-43B4-BD4A-20BD1E047683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8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7923" name="Picture 38" descr="чел с планше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708275"/>
            <a:ext cx="11858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4" name="Rectangle 31"/>
          <p:cNvSpPr>
            <a:spLocks/>
          </p:cNvSpPr>
          <p:nvPr/>
        </p:nvSpPr>
        <p:spPr bwMode="auto">
          <a:xfrm>
            <a:off x="2268538" y="2133600"/>
            <a:ext cx="1223962" cy="1079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Кредитные организации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sym typeface="Arial" charset="0"/>
              </a:rPr>
              <a:t>Направление 4</a:t>
            </a:r>
            <a:r>
              <a:rPr lang="en-US">
                <a:solidFill>
                  <a:srgbClr val="1F497D"/>
                </a:solidFill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sym typeface="Arial" charset="0"/>
              </a:rPr>
              <a:t>Государственная информационная система о государственных и муниципальных платежах</a:t>
            </a:r>
            <a:endParaRPr lang="en-US">
              <a:solidFill>
                <a:srgbClr val="1F497D"/>
              </a:solidFill>
              <a:sym typeface="Arial" charset="0"/>
            </a:endParaRPr>
          </a:p>
        </p:txBody>
      </p:sp>
      <p:sp>
        <p:nvSpPr>
          <p:cNvPr id="39938" name="Rectangle 3"/>
          <p:cNvSpPr>
            <a:spLocks/>
          </p:cNvSpPr>
          <p:nvPr/>
        </p:nvSpPr>
        <p:spPr bwMode="auto">
          <a:xfrm>
            <a:off x="1106488" y="5949950"/>
            <a:ext cx="1485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1.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Начисленная задолженность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39" name="Rectangle 4"/>
          <p:cNvSpPr>
            <a:spLocks/>
          </p:cNvSpPr>
          <p:nvPr/>
        </p:nvSpPr>
        <p:spPr bwMode="auto">
          <a:xfrm>
            <a:off x="966788" y="1125538"/>
            <a:ext cx="149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2.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о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0" name="AutoShape 5"/>
          <p:cNvSpPr>
            <a:spLocks/>
          </p:cNvSpPr>
          <p:nvPr/>
        </p:nvSpPr>
        <p:spPr bwMode="auto">
          <a:xfrm rot="-5400000">
            <a:off x="5499101" y="4435475"/>
            <a:ext cx="1714500" cy="3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0 h 21600"/>
              <a:gd name="T6" fmla="*/ 2147483647 w 21600"/>
              <a:gd name="T7" fmla="*/ 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1" name="AutoShape 6"/>
          <p:cNvSpPr>
            <a:spLocks/>
          </p:cNvSpPr>
          <p:nvPr/>
        </p:nvSpPr>
        <p:spPr bwMode="auto">
          <a:xfrm>
            <a:off x="6659563" y="2997200"/>
            <a:ext cx="1082675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 h 21600"/>
              <a:gd name="T6" fmla="*/ 2147483647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2" name="Rectangle 7"/>
          <p:cNvSpPr>
            <a:spLocks/>
          </p:cNvSpPr>
          <p:nvPr/>
        </p:nvSpPr>
        <p:spPr bwMode="auto">
          <a:xfrm>
            <a:off x="0" y="3789363"/>
            <a:ext cx="9128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Оплата услуг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>
            <a:off x="2700338" y="3213100"/>
            <a:ext cx="1008062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4" name="Rectangle 9"/>
          <p:cNvSpPr>
            <a:spLocks/>
          </p:cNvSpPr>
          <p:nvPr/>
        </p:nvSpPr>
        <p:spPr bwMode="auto">
          <a:xfrm>
            <a:off x="6375400" y="4652963"/>
            <a:ext cx="1562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7.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Перечисление средств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5" name="AutoShape 10"/>
          <p:cNvSpPr>
            <a:spLocks/>
          </p:cNvSpPr>
          <p:nvPr/>
        </p:nvSpPr>
        <p:spPr bwMode="auto">
          <a:xfrm rot="5400000" flipH="1">
            <a:off x="3319463" y="2520950"/>
            <a:ext cx="1841500" cy="3657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6" name="Rectangle 11"/>
          <p:cNvSpPr>
            <a:spLocks/>
          </p:cNvSpPr>
          <p:nvPr/>
        </p:nvSpPr>
        <p:spPr bwMode="auto">
          <a:xfrm>
            <a:off x="2578100" y="4106863"/>
            <a:ext cx="2959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8.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Подтверждение зачисления средств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7" name="Rectangle 12"/>
          <p:cNvSpPr>
            <a:spLocks/>
          </p:cNvSpPr>
          <p:nvPr/>
        </p:nvSpPr>
        <p:spPr bwMode="auto">
          <a:xfrm>
            <a:off x="1255713" y="1844675"/>
            <a:ext cx="180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9.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 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8" name="Rectangle 13"/>
          <p:cNvSpPr>
            <a:spLocks/>
          </p:cNvSpPr>
          <p:nvPr/>
        </p:nvSpPr>
        <p:spPr bwMode="auto">
          <a:xfrm>
            <a:off x="2047875" y="4725988"/>
            <a:ext cx="1701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10.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 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9" name="AutoShape 14"/>
          <p:cNvSpPr>
            <a:spLocks/>
          </p:cNvSpPr>
          <p:nvPr/>
        </p:nvSpPr>
        <p:spPr bwMode="auto">
          <a:xfrm rot="-5400000">
            <a:off x="2055019" y="861219"/>
            <a:ext cx="741362" cy="2705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0" name="AutoShape 15"/>
          <p:cNvSpPr>
            <a:spLocks/>
          </p:cNvSpPr>
          <p:nvPr/>
        </p:nvSpPr>
        <p:spPr bwMode="auto">
          <a:xfrm rot="-5400000">
            <a:off x="1681163" y="487363"/>
            <a:ext cx="1028700" cy="3168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1" name="AutoShape 16"/>
          <p:cNvSpPr>
            <a:spLocks/>
          </p:cNvSpPr>
          <p:nvPr/>
        </p:nvSpPr>
        <p:spPr bwMode="auto">
          <a:xfrm>
            <a:off x="6100763" y="1893888"/>
            <a:ext cx="1965325" cy="636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2" name="AutoShape 17"/>
          <p:cNvSpPr>
            <a:spLocks/>
          </p:cNvSpPr>
          <p:nvPr/>
        </p:nvSpPr>
        <p:spPr bwMode="auto">
          <a:xfrm>
            <a:off x="6100763" y="1533525"/>
            <a:ext cx="2416175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3" name="Rectangle 18"/>
          <p:cNvSpPr>
            <a:spLocks/>
          </p:cNvSpPr>
          <p:nvPr/>
        </p:nvSpPr>
        <p:spPr bwMode="auto">
          <a:xfrm>
            <a:off x="6732588" y="11255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4" name="Rectangle 19"/>
          <p:cNvSpPr>
            <a:spLocks/>
          </p:cNvSpPr>
          <p:nvPr/>
        </p:nvSpPr>
        <p:spPr bwMode="auto">
          <a:xfrm>
            <a:off x="6581775" y="1917700"/>
            <a:ext cx="1384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10.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5" name="Rectangle 20"/>
          <p:cNvSpPr>
            <a:spLocks/>
          </p:cNvSpPr>
          <p:nvPr/>
        </p:nvSpPr>
        <p:spPr bwMode="auto">
          <a:xfrm>
            <a:off x="2532063" y="2395538"/>
            <a:ext cx="1320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5.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6" name="AutoShape 21"/>
          <p:cNvSpPr>
            <a:spLocks/>
          </p:cNvSpPr>
          <p:nvPr/>
        </p:nvSpPr>
        <p:spPr bwMode="auto">
          <a:xfrm rot="10800000">
            <a:off x="2767013" y="2852738"/>
            <a:ext cx="1014412" cy="9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817 h 21600"/>
              <a:gd name="T6" fmla="*/ 2147483647 w 21600"/>
              <a:gd name="T7" fmla="*/ 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783" y="0"/>
                </a:lnTo>
                <a:lnTo>
                  <a:pt x="10783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prstDash val="dash"/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7" name="Rectangle 22"/>
          <p:cNvSpPr>
            <a:spLocks/>
          </p:cNvSpPr>
          <p:nvPr/>
        </p:nvSpPr>
        <p:spPr bwMode="auto">
          <a:xfrm>
            <a:off x="2552700" y="3357563"/>
            <a:ext cx="1320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6.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8" name="AutoShape 23"/>
          <p:cNvSpPr>
            <a:spLocks/>
          </p:cNvSpPr>
          <p:nvPr/>
        </p:nvSpPr>
        <p:spPr bwMode="auto">
          <a:xfrm rot="10800000">
            <a:off x="1471613" y="3429000"/>
            <a:ext cx="1200150" cy="2457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9" name="AutoShape 24"/>
          <p:cNvSpPr>
            <a:spLocks/>
          </p:cNvSpPr>
          <p:nvPr/>
        </p:nvSpPr>
        <p:spPr bwMode="auto">
          <a:xfrm rot="16200000" flipH="1">
            <a:off x="1256507" y="4220368"/>
            <a:ext cx="2019300" cy="5762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66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60" name="AutoShape 25"/>
          <p:cNvSpPr>
            <a:spLocks/>
          </p:cNvSpPr>
          <p:nvPr/>
        </p:nvSpPr>
        <p:spPr bwMode="auto">
          <a:xfrm rot="-5400000">
            <a:off x="48419" y="4277519"/>
            <a:ext cx="17018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 h 21600"/>
              <a:gd name="T6" fmla="*/ 2147483647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61" name="Rectangle 26"/>
          <p:cNvSpPr>
            <a:spLocks/>
          </p:cNvSpPr>
          <p:nvPr/>
        </p:nvSpPr>
        <p:spPr bwMode="auto">
          <a:xfrm>
            <a:off x="6804025" y="3068638"/>
            <a:ext cx="109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Оплата услуг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62" name="Rectangle 28"/>
          <p:cNvSpPr>
            <a:spLocks/>
          </p:cNvSpPr>
          <p:nvPr/>
        </p:nvSpPr>
        <p:spPr bwMode="auto">
          <a:xfrm>
            <a:off x="7812088" y="3644900"/>
            <a:ext cx="1092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Физические и Юридические лица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3996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4" name="Rectangle 30"/>
          <p:cNvSpPr>
            <a:spLocks/>
          </p:cNvSpPr>
          <p:nvPr/>
        </p:nvSpPr>
        <p:spPr bwMode="auto">
          <a:xfrm>
            <a:off x="5435600" y="5300663"/>
            <a:ext cx="2244725" cy="7699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Банк России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5" name="Rectangle 31"/>
          <p:cNvSpPr>
            <a:spLocks/>
          </p:cNvSpPr>
          <p:nvPr/>
        </p:nvSpPr>
        <p:spPr bwMode="auto">
          <a:xfrm>
            <a:off x="2627313" y="5157788"/>
            <a:ext cx="2316162" cy="7699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  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Администраторы доходов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6" name="Rectangle 32"/>
          <p:cNvSpPr>
            <a:spLocks/>
          </p:cNvSpPr>
          <p:nvPr/>
        </p:nvSpPr>
        <p:spPr bwMode="auto">
          <a:xfrm>
            <a:off x="179388" y="2565400"/>
            <a:ext cx="2533650" cy="8413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Федеральное казначейство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7" name="Rectangle 33"/>
          <p:cNvSpPr>
            <a:spLocks/>
          </p:cNvSpPr>
          <p:nvPr/>
        </p:nvSpPr>
        <p:spPr bwMode="auto">
          <a:xfrm>
            <a:off x="3779838" y="2565400"/>
            <a:ext cx="2963862" cy="9128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Платежные системы,</a:t>
            </a:r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Кредитные организации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pic>
        <p:nvPicPr>
          <p:cNvPr id="3996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949950"/>
            <a:ext cx="11509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9" name="Rectangle 36"/>
          <p:cNvSpPr>
            <a:spLocks/>
          </p:cNvSpPr>
          <p:nvPr/>
        </p:nvSpPr>
        <p:spPr bwMode="auto">
          <a:xfrm>
            <a:off x="3779838" y="1196975"/>
            <a:ext cx="2317750" cy="9144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Портал государственных услуг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70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1160B76-D2AC-454B-93F0-6A35E27541FF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9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39971" name="Rectangle 27"/>
          <p:cNvSpPr>
            <a:spLocks/>
          </p:cNvSpPr>
          <p:nvPr/>
        </p:nvSpPr>
        <p:spPr bwMode="auto">
          <a:xfrm>
            <a:off x="4067175" y="6021388"/>
            <a:ext cx="66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ФОИВ, РОИВ, </a:t>
            </a:r>
            <a:endParaRPr lang="en-US">
              <a:sym typeface="Arial" charset="0"/>
            </a:endParaRPr>
          </a:p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ОМСУ</a:t>
            </a:r>
          </a:p>
        </p:txBody>
      </p:sp>
      <p:pic>
        <p:nvPicPr>
          <p:cNvPr id="3997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29225"/>
            <a:ext cx="936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3" name="Прямоугольник 38"/>
          <p:cNvSpPr>
            <a:spLocks noChangeArrowheads="1"/>
          </p:cNvSpPr>
          <p:nvPr/>
        </p:nvSpPr>
        <p:spPr bwMode="auto">
          <a:xfrm>
            <a:off x="182563" y="5949950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Юридические лица</a:t>
            </a:r>
            <a:endParaRPr lang="ru-RU" sz="1000">
              <a:latin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1571</Words>
  <Application>Microsoft Office PowerPoint</Application>
  <PresentationFormat>Экран (4:3)</PresentationFormat>
  <Paragraphs>296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1_Оформление по умолчанию</vt:lpstr>
      <vt:lpstr>Тема Office</vt:lpstr>
      <vt:lpstr>Слайд 1</vt:lpstr>
      <vt:lpstr>Слайд 2</vt:lpstr>
      <vt:lpstr>Предпосылки и цели развития системы бюджетных платежей</vt:lpstr>
      <vt:lpstr>Основные направления  реформирования системы бюджетных платежей</vt:lpstr>
      <vt:lpstr>Направление 1. Корреспондентский счет Целевая архитектура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206</cp:revision>
  <dcterms:created xsi:type="dcterms:W3CDTF">2010-11-12T06:22:57Z</dcterms:created>
  <dcterms:modified xsi:type="dcterms:W3CDTF">2013-02-26T05:11:26Z</dcterms:modified>
</cp:coreProperties>
</file>