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2" r:id="rId1"/>
    <p:sldMasterId id="2147483654" r:id="rId2"/>
  </p:sldMasterIdLst>
  <p:notesMasterIdLst>
    <p:notesMasterId r:id="rId26"/>
  </p:notesMasterIdLst>
  <p:handoutMasterIdLst>
    <p:handoutMasterId r:id="rId27"/>
  </p:handoutMasterIdLst>
  <p:sldIdLst>
    <p:sldId id="499" r:id="rId3"/>
    <p:sldId id="527" r:id="rId4"/>
    <p:sldId id="528" r:id="rId5"/>
    <p:sldId id="535" r:id="rId6"/>
    <p:sldId id="504" r:id="rId7"/>
    <p:sldId id="505" r:id="rId8"/>
    <p:sldId id="536" r:id="rId9"/>
    <p:sldId id="507" r:id="rId10"/>
    <p:sldId id="537" r:id="rId11"/>
    <p:sldId id="529" r:id="rId12"/>
    <p:sldId id="530" r:id="rId13"/>
    <p:sldId id="525" r:id="rId14"/>
    <p:sldId id="538" r:id="rId15"/>
    <p:sldId id="531" r:id="rId16"/>
    <p:sldId id="532" r:id="rId17"/>
    <p:sldId id="533" r:id="rId18"/>
    <p:sldId id="534" r:id="rId19"/>
    <p:sldId id="539" r:id="rId20"/>
    <p:sldId id="514" r:id="rId21"/>
    <p:sldId id="526" r:id="rId22"/>
    <p:sldId id="515" r:id="rId23"/>
    <p:sldId id="516" r:id="rId24"/>
    <p:sldId id="517" r:id="rId2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1CE"/>
    <a:srgbClr val="345A88"/>
    <a:srgbClr val="D9D9D9"/>
    <a:srgbClr val="EEEEEE"/>
    <a:srgbClr val="E0E0E0"/>
    <a:srgbClr val="CDCDCD"/>
    <a:srgbClr val="CCECFF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03" autoAdjust="0"/>
    <p:restoredTop sz="98746" autoAdjust="0"/>
  </p:normalViewPr>
  <p:slideViewPr>
    <p:cSldViewPr>
      <p:cViewPr>
        <p:scale>
          <a:sx n="100" d="100"/>
          <a:sy n="100" d="100"/>
        </p:scale>
        <p:origin x="-1446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00"/>
    </p:cViewPr>
  </p:outlineViewPr>
  <p:notesTextViewPr>
    <p:cViewPr>
      <p:scale>
        <a:sx n="50" d="100"/>
        <a:sy n="5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598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43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64" y="0"/>
            <a:ext cx="2946443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28C21252-4C21-4893-919D-72EC9FA5C1C0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79"/>
            <a:ext cx="2946443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64" y="9429779"/>
            <a:ext cx="2946443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B3E54076-D203-4582-AEEB-08813E8D7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43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64" y="0"/>
            <a:ext cx="2946443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51" y="4716585"/>
            <a:ext cx="5438140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79"/>
            <a:ext cx="2946443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64" y="9429779"/>
            <a:ext cx="2946443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63E65F4-4998-4319-A12B-DE898584C3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azna_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800">
                <a:latin typeface="Times New Roman" pitchFamily="18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Times New Roman" pitchFamily="18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DFA56-60FD-494B-8B26-C897FECDB9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E790C-895A-4DD6-89D2-6A1B3C08BC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17550"/>
            <a:ext cx="2057400" cy="5408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17550"/>
            <a:ext cx="6019800" cy="5408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82FF6-E6AF-48A0-90FA-449EAF339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25" y="717550"/>
            <a:ext cx="8208963" cy="7191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423ED-5296-4EB7-B927-A43378FC95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2CCAC-3F31-47C7-9BE7-9ECF4D403380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53E6D-D181-4857-A7C5-DA11D68F5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F5638-793F-48F5-94C1-A1E0EA324661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7F24D-6540-436D-97CF-F2FE3A887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D0479-63AF-4685-A84A-2998F39A2623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C5D40-243D-439A-B7FB-FD17358CA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7EBDE-050B-4010-A1C1-2DE7DA94C7C9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82CD5-29CF-4032-ADCA-1EADF1EC4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ADC73-233C-4909-A1A4-2480D12A7B53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C32DF-4620-4E8D-AF09-649C4DF12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0D611-8DB8-47D8-853C-5EE4DDD59C2A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115EE-7981-4336-81E8-D86BA5D75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B4725-2754-4AD0-96A1-263A41D9E1D1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AE05D-A6C9-4017-86FB-4B921A0D0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44C22-6F22-43D3-B9AE-5A72A0CEBB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3070A-61C4-421F-9E58-6BD6362EBAEA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E8DE7-A308-41A9-9274-89EC1BA68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A51F5-B0C6-4431-8A3E-45A017387A43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8D862-B333-42FC-9635-4F25B7074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95B70-C7DD-4E0F-8BB6-F6D3AC0CC12A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D3A93-9C26-4674-9F8C-C8BC2B785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21315-A7CD-4BE3-A7FA-2035B269819B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0BBC9-6FA5-4C5A-8ADD-44DD366B5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115888"/>
            <a:ext cx="5759450" cy="504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C2DA7-9613-4FA6-B1A7-C25647177221}" type="datetime1">
              <a:rPr lang="ru-RU"/>
              <a:pPr>
                <a:defRPr/>
              </a:pPr>
              <a:t>27.02.2013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4C7EE-80F4-4BB9-814E-D1C12FB3FD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C848D-4769-415A-BFD1-25EA1388E2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318CC-104E-4D03-BEE7-EB3D2E3ADE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D7EBD-A569-47C7-854B-A64F4E4522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E8302-3435-4D60-AB90-094DDC9A9F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65DF6-1B59-4BDF-ADDB-E4BC821096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38DA4-EA69-4614-98D7-3AF049581C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018DC-C0EE-408D-B77C-E352E17CB8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717550"/>
            <a:ext cx="82089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6" tIns="47859" rIns="95716" bIns="478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6" tIns="47859" rIns="95716" bIns="478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6" tIns="47859" rIns="95716" bIns="47859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6" tIns="47859" rIns="95716" bIns="47859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545263"/>
            <a:ext cx="4683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6" tIns="47859" rIns="95716" bIns="47859" numCol="1" anchor="ctr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E6DA491-B8B3-4333-A616-0F9AC97E2B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31" name="Picture 8" descr="kazna_to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  <p:sldLayoutId id="2147483656" r:id="rId12"/>
  </p:sldLayoutIdLst>
  <p:transition/>
  <p:hf hdr="0" ft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ＭＳ Ｐゴシック" charset="0"/>
          <a:cs typeface="ＭＳ Ｐゴシック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  <a:ea typeface="ＭＳ Ｐゴシック" charset="0"/>
          <a:cs typeface="ＭＳ Ｐゴシック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  <a:ea typeface="ＭＳ Ｐゴシック" charset="0"/>
          <a:cs typeface="ＭＳ Ｐゴシック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  <a:ea typeface="ＭＳ Ｐゴシック" charset="0"/>
          <a:cs typeface="ＭＳ Ｐゴシック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  <a:ea typeface="ＭＳ Ｐゴシック" charset="0"/>
          <a:cs typeface="ＭＳ Ｐゴシック"/>
        </a:defRPr>
      </a:lvl5pPr>
      <a:lvl6pPr marL="457200"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</a:defRPr>
      </a:lvl6pPr>
      <a:lvl7pPr marL="914400"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</a:defRPr>
      </a:lvl7pPr>
      <a:lvl8pPr marL="1371600"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</a:defRPr>
      </a:lvl8pPr>
      <a:lvl9pPr marL="1828800"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96975" indent="-239713" algn="l" defTabSz="95726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152650" indent="-236538" algn="l" defTabSz="957263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609850" indent="-236538" algn="l" defTabSz="957263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067050" indent="-236538" algn="l" defTabSz="957263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524250" indent="-236538" algn="l" defTabSz="957263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981450" indent="-236538" algn="l" defTabSz="957263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6" descr="Shablon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115888"/>
            <a:ext cx="5759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4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E35851C-CF1E-4BEE-887E-F9A687E3A535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D358B3-4D12-40FF-ADF0-F3DBAB9EB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  <p:sldLayoutId id="214748367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e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pmdm.ru/assets/images/dreamstime_15026444.jpg" TargetMode="Externa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/>
          </p:cNvSpPr>
          <p:nvPr/>
        </p:nvSpPr>
        <p:spPr bwMode="auto">
          <a:xfrm>
            <a:off x="323850" y="363538"/>
            <a:ext cx="858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en-US" sz="2000" b="1" dirty="0">
                <a:solidFill>
                  <a:srgbClr val="11446D"/>
                </a:solidFill>
                <a:latin typeface="Lucida Grande"/>
                <a:sym typeface="Lucida Grande"/>
              </a:rPr>
              <a:t>КАЗНАЧЕЙСТВО РОССИИ</a:t>
            </a:r>
          </a:p>
        </p:txBody>
      </p:sp>
      <p:sp>
        <p:nvSpPr>
          <p:cNvPr id="28674" name="Rectangle 4"/>
          <p:cNvSpPr>
            <a:spLocks/>
          </p:cNvSpPr>
          <p:nvPr/>
        </p:nvSpPr>
        <p:spPr bwMode="auto">
          <a:xfrm>
            <a:off x="2123728" y="2276872"/>
            <a:ext cx="519464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endParaRPr lang="ru-RU" sz="2400" b="1" dirty="0">
              <a:solidFill>
                <a:srgbClr val="11446D"/>
              </a:solidFill>
              <a:sym typeface="Lucida Grande"/>
            </a:endParaRPr>
          </a:p>
          <a:p>
            <a:pPr algn="ctr"/>
            <a:endParaRPr lang="ru-RU" sz="2400" b="1" dirty="0">
              <a:solidFill>
                <a:srgbClr val="11446D"/>
              </a:solidFill>
              <a:sym typeface="Lucida Grande"/>
            </a:endParaRPr>
          </a:p>
          <a:p>
            <a:pPr algn="ctr"/>
            <a:r>
              <a:rPr lang="ru-RU" sz="2400" b="1" dirty="0" smtClean="0">
                <a:solidFill>
                  <a:srgbClr val="11446D"/>
                </a:solidFill>
                <a:sym typeface="Lucida Grande"/>
              </a:rPr>
              <a:t>Реформирование </a:t>
            </a:r>
            <a:r>
              <a:rPr lang="ru-RU" sz="2400" b="1" dirty="0">
                <a:solidFill>
                  <a:srgbClr val="11446D"/>
                </a:solidFill>
                <a:sym typeface="Lucida Grande"/>
              </a:rPr>
              <a:t>системы бюджетных платежей</a:t>
            </a:r>
            <a:endParaRPr lang="en-US" sz="2400" b="1" dirty="0">
              <a:solidFill>
                <a:srgbClr val="11446D"/>
              </a:solidFill>
              <a:sym typeface="Lucida Grande"/>
            </a:endParaRPr>
          </a:p>
        </p:txBody>
      </p:sp>
      <p:sp>
        <p:nvSpPr>
          <p:cNvPr id="28675" name="Rectangle 6"/>
          <p:cNvSpPr>
            <a:spLocks/>
          </p:cNvSpPr>
          <p:nvPr/>
        </p:nvSpPr>
        <p:spPr bwMode="auto">
          <a:xfrm>
            <a:off x="2268538" y="3500438"/>
            <a:ext cx="49672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endParaRPr lang="en-US" sz="1600" b="1">
              <a:solidFill>
                <a:srgbClr val="11446D"/>
              </a:solidFill>
              <a:sym typeface="Lucida Grande"/>
            </a:endParaRPr>
          </a:p>
        </p:txBody>
      </p:sp>
      <p:sp>
        <p:nvSpPr>
          <p:cNvPr id="28676" name="Rectangle 7"/>
          <p:cNvSpPr>
            <a:spLocks/>
          </p:cNvSpPr>
          <p:nvPr/>
        </p:nvSpPr>
        <p:spPr bwMode="auto">
          <a:xfrm>
            <a:off x="6300788" y="6021388"/>
            <a:ext cx="27368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endParaRPr lang="ru-RU" sz="1400" b="1">
              <a:solidFill>
                <a:srgbClr val="11446D"/>
              </a:solidFill>
              <a:latin typeface="Lucida Grande"/>
              <a:sym typeface="Lucida Grande"/>
            </a:endParaRPr>
          </a:p>
          <a:p>
            <a:pPr algn="ctr"/>
            <a:endParaRPr lang="en-US" sz="1400" b="1">
              <a:solidFill>
                <a:srgbClr val="11446D"/>
              </a:solidFill>
              <a:latin typeface="Lucida Grande"/>
              <a:sym typeface="Lucida Grande"/>
            </a:endParaRPr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5795963" y="5805488"/>
            <a:ext cx="302418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11446D"/>
                </a:solidFill>
                <a:sym typeface="Lucida Grande"/>
              </a:rPr>
              <a:t>28</a:t>
            </a:r>
            <a:r>
              <a:rPr lang="en-US" b="1" dirty="0" smtClean="0">
                <a:solidFill>
                  <a:srgbClr val="11446D"/>
                </a:solidFill>
                <a:sym typeface="Lucida Grande"/>
              </a:rPr>
              <a:t> </a:t>
            </a:r>
            <a:r>
              <a:rPr lang="ru-RU" b="1" dirty="0" smtClean="0">
                <a:solidFill>
                  <a:srgbClr val="11446D"/>
                </a:solidFill>
                <a:sym typeface="Lucida Grande"/>
              </a:rPr>
              <a:t>февраля 2013 </a:t>
            </a:r>
            <a:r>
              <a:rPr lang="ru-RU" b="1" dirty="0">
                <a:solidFill>
                  <a:srgbClr val="11446D"/>
                </a:solidFill>
                <a:sym typeface="Lucida Grande"/>
              </a:rPr>
              <a:t>года</a:t>
            </a:r>
            <a:endParaRPr lang="en-US" b="1" dirty="0">
              <a:solidFill>
                <a:srgbClr val="11446D"/>
              </a:solidFill>
              <a:sym typeface="Lucida Grande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/>
          </p:cNvSpPr>
          <p:nvPr/>
        </p:nvSpPr>
        <p:spPr bwMode="auto">
          <a:xfrm>
            <a:off x="609600" y="298450"/>
            <a:ext cx="8153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>
              <a:lnSpc>
                <a:spcPct val="90000"/>
              </a:lnSpc>
            </a:pPr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Направление</a:t>
            </a:r>
            <a:r>
              <a:rPr lang="en-US">
                <a:solidFill>
                  <a:srgbClr val="1F497D"/>
                </a:solidFill>
                <a:cs typeface="Arial" charset="0"/>
                <a:sym typeface="Arial" charset="0"/>
              </a:rPr>
              <a:t> 3. </a:t>
            </a:r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Развитие электронных платежных сервисов</a:t>
            </a:r>
            <a:endParaRPr lang="en-US" b="1">
              <a:solidFill>
                <a:srgbClr val="1F497D"/>
              </a:solidFill>
              <a:cs typeface="Arial" charset="0"/>
              <a:sym typeface="Arial Bold"/>
            </a:endParaRPr>
          </a:p>
        </p:txBody>
      </p:sp>
      <p:sp>
        <p:nvSpPr>
          <p:cNvPr id="38914" name="Line 4"/>
          <p:cNvSpPr>
            <a:spLocks noChangeShapeType="1"/>
          </p:cNvSpPr>
          <p:nvPr/>
        </p:nvSpPr>
        <p:spPr bwMode="auto">
          <a:xfrm flipV="1">
            <a:off x="611188" y="4005263"/>
            <a:ext cx="7707312" cy="20637"/>
          </a:xfrm>
          <a:prstGeom prst="line">
            <a:avLst/>
          </a:prstGeom>
          <a:noFill/>
          <a:ln w="9525">
            <a:solidFill>
              <a:srgbClr val="EEECE1"/>
            </a:solidFill>
            <a:prstDash val="dash"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23850" y="4365625"/>
            <a:ext cx="7272338" cy="2016125"/>
            <a:chOff x="0" y="0"/>
            <a:chExt cx="5035" cy="498"/>
          </a:xfrm>
        </p:grpSpPr>
        <p:sp>
          <p:nvSpPr>
            <p:cNvPr id="38923" name="AutoShape 38"/>
            <p:cNvSpPr>
              <a:spLocks/>
            </p:cNvSpPr>
            <p:nvPr/>
          </p:nvSpPr>
          <p:spPr bwMode="auto">
            <a:xfrm>
              <a:off x="0" y="0"/>
              <a:ext cx="5035" cy="498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just"/>
              <a:endParaRPr lang="ru-RU" sz="16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38924" name="Rectangle 39"/>
            <p:cNvSpPr>
              <a:spLocks/>
            </p:cNvSpPr>
            <p:nvPr/>
          </p:nvSpPr>
          <p:spPr bwMode="auto">
            <a:xfrm>
              <a:off x="24" y="81"/>
              <a:ext cx="4984" cy="336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pPr algn="just">
                <a:lnSpc>
                  <a:spcPct val="90000"/>
                </a:lnSpc>
                <a:spcBef>
                  <a:spcPts val="763"/>
                </a:spcBef>
              </a:pPr>
              <a:endParaRPr lang="en-US">
                <a:solidFill>
                  <a:srgbClr val="1F497D"/>
                </a:solidFill>
                <a:latin typeface="Lucida Grande"/>
                <a:cs typeface="Arial" charset="0"/>
                <a:sym typeface="Lucida Grande"/>
              </a:endParaRPr>
            </a:p>
          </p:txBody>
        </p:sp>
      </p:grpSp>
      <p:pic>
        <p:nvPicPr>
          <p:cNvPr id="38916" name="Picture 43" descr="Чел с те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675"/>
            <a:ext cx="12604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Номер слайда 3"/>
          <p:cNvSpPr txBox="1">
            <a:spLocks noGrp="1"/>
          </p:cNvSpPr>
          <p:nvPr/>
        </p:nvSpPr>
        <p:spPr bwMode="auto">
          <a:xfrm>
            <a:off x="8748713" y="6564313"/>
            <a:ext cx="395287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55851FFE-D775-428F-8705-26BF8E87473B}" type="slidenum">
              <a:rPr lang="en-US" sz="1400" b="1">
                <a:solidFill>
                  <a:schemeClr val="tx2"/>
                </a:solidFill>
                <a:latin typeface="Calibri" pitchFamily="34" charset="0"/>
                <a:sym typeface="Lucida Grande"/>
              </a:rPr>
              <a:pPr algn="r"/>
              <a:t>10</a:t>
            </a:fld>
            <a:endParaRPr lang="en-US" sz="1400" b="1">
              <a:solidFill>
                <a:schemeClr val="tx2"/>
              </a:solidFill>
              <a:latin typeface="Calibri" pitchFamily="34" charset="0"/>
              <a:sym typeface="Lucida Grande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288" y="4508500"/>
            <a:ext cx="6913562" cy="1331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ts val="763"/>
              </a:spcBef>
              <a:defRPr/>
            </a:pPr>
            <a:endParaRPr lang="ru-RU" dirty="0">
              <a:solidFill>
                <a:srgbClr val="1F497D"/>
              </a:solidFill>
              <a:sym typeface="Lucida Grande"/>
            </a:endParaRPr>
          </a:p>
          <a:p>
            <a:pPr algn="just">
              <a:lnSpc>
                <a:spcPct val="90000"/>
              </a:lnSpc>
              <a:spcBef>
                <a:spcPts val="763"/>
              </a:spcBef>
              <a:defRPr/>
            </a:pPr>
            <a:r>
              <a:rPr lang="ru-RU" sz="1600" b="1" dirty="0">
                <a:solidFill>
                  <a:srgbClr val="1F497D"/>
                </a:solidFill>
                <a:latin typeface="+mn-lt"/>
                <a:sym typeface="Lucida Grande"/>
              </a:rPr>
              <a:t>Развитие условий для расчетов с организациями сектора государственного управления и бюджетами бюджетной системы РФ, с применением перевода денежных средств по требованию получателей средств (прямое </a:t>
            </a:r>
            <a:r>
              <a:rPr lang="ru-RU" sz="1600" b="1" dirty="0" err="1">
                <a:solidFill>
                  <a:srgbClr val="1F497D"/>
                </a:solidFill>
                <a:latin typeface="+mn-lt"/>
                <a:sym typeface="Lucida Grande"/>
              </a:rPr>
              <a:t>дебетование</a:t>
            </a:r>
            <a:r>
              <a:rPr lang="ru-RU" sz="1600" b="1" dirty="0">
                <a:solidFill>
                  <a:srgbClr val="1F497D"/>
                </a:solidFill>
                <a:latin typeface="+mn-lt"/>
                <a:sym typeface="Lucida Grande"/>
              </a:rPr>
              <a:t>).</a:t>
            </a:r>
            <a:endParaRPr lang="en-US" sz="1600" b="1" dirty="0">
              <a:solidFill>
                <a:srgbClr val="1F497D"/>
              </a:solidFill>
              <a:latin typeface="+mn-lt"/>
              <a:sym typeface="Lucida Grande"/>
            </a:endParaRP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1411288" y="1493838"/>
            <a:ext cx="7634287" cy="2447925"/>
            <a:chOff x="0" y="0"/>
            <a:chExt cx="5035" cy="498"/>
          </a:xfrm>
        </p:grpSpPr>
        <p:sp>
          <p:nvSpPr>
            <p:cNvPr id="38921" name="AutoShape 38"/>
            <p:cNvSpPr>
              <a:spLocks/>
            </p:cNvSpPr>
            <p:nvPr/>
          </p:nvSpPr>
          <p:spPr bwMode="auto">
            <a:xfrm>
              <a:off x="0" y="0"/>
              <a:ext cx="5035" cy="498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just"/>
              <a:endParaRPr lang="ru-RU" sz="16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12" name="Rectangle 39"/>
            <p:cNvSpPr>
              <a:spLocks/>
            </p:cNvSpPr>
            <p:nvPr/>
          </p:nvSpPr>
          <p:spPr bwMode="auto">
            <a:xfrm>
              <a:off x="116" y="86"/>
              <a:ext cx="4818" cy="336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pPr algn="just">
                <a:lnSpc>
                  <a:spcPct val="90000"/>
                </a:lnSpc>
                <a:spcBef>
                  <a:spcPts val="763"/>
                </a:spcBef>
                <a:defRPr/>
              </a:pPr>
              <a:r>
                <a:rPr lang="ru-RU" sz="1600" b="1" dirty="0">
                  <a:solidFill>
                    <a:srgbClr val="1F497D"/>
                  </a:solidFill>
                  <a:latin typeface="+mn-lt"/>
                  <a:sym typeface="Lucida Grande"/>
                </a:rPr>
                <a:t>Создание условий для осуществления расчетов населения </a:t>
              </a:r>
              <a:r>
                <a:rPr lang="en-US" sz="1600" b="1" dirty="0">
                  <a:solidFill>
                    <a:srgbClr val="1F497D"/>
                  </a:solidFill>
                  <a:latin typeface="+mn-lt"/>
                  <a:cs typeface="Arial" charset="0"/>
                  <a:sym typeface="Lucida Grande"/>
                </a:rPr>
                <a:t>с </a:t>
              </a:r>
              <a:r>
                <a:rPr lang="ru-RU" sz="1600" b="1" dirty="0">
                  <a:solidFill>
                    <a:srgbClr val="1F497D"/>
                  </a:solidFill>
                  <a:latin typeface="+mn-lt"/>
                  <a:cs typeface="Arial" charset="0"/>
                  <a:sym typeface="Lucida Grande"/>
                </a:rPr>
                <a:t>организациями сектора государственного управления и с бюджетами бюджетной системы РФ с использованием</a:t>
              </a:r>
              <a:r>
                <a:rPr lang="en-US" sz="1600" b="1" dirty="0">
                  <a:solidFill>
                    <a:srgbClr val="1F497D"/>
                  </a:solidFill>
                  <a:latin typeface="+mn-lt"/>
                  <a:cs typeface="Arial" charset="0"/>
                  <a:sym typeface="Lucida Grande"/>
                </a:rPr>
                <a:t>:</a:t>
              </a:r>
              <a:endParaRPr lang="ru-RU" sz="1600" b="1" dirty="0">
                <a:solidFill>
                  <a:srgbClr val="1F497D"/>
                </a:solidFill>
                <a:latin typeface="+mn-lt"/>
                <a:cs typeface="Arial" charset="0"/>
                <a:sym typeface="Lucida Grande"/>
              </a:endParaRPr>
            </a:p>
            <a:p>
              <a:pPr algn="just">
                <a:lnSpc>
                  <a:spcPct val="90000"/>
                </a:lnSpc>
                <a:spcBef>
                  <a:spcPts val="763"/>
                </a:spcBef>
                <a:buFont typeface="Wingdings" pitchFamily="2" charset="2"/>
                <a:buChar char="Ø"/>
                <a:defRPr/>
              </a:pPr>
              <a:r>
                <a:rPr lang="ru-RU" sz="1600" b="1" dirty="0">
                  <a:solidFill>
                    <a:srgbClr val="1F497D"/>
                  </a:solidFill>
                  <a:latin typeface="+mn-lt"/>
                  <a:sym typeface="Lucida Grande"/>
                </a:rPr>
                <a:t> Мобильных переводов;</a:t>
              </a:r>
            </a:p>
            <a:p>
              <a:pPr algn="just">
                <a:lnSpc>
                  <a:spcPct val="90000"/>
                </a:lnSpc>
                <a:spcBef>
                  <a:spcPts val="763"/>
                </a:spcBef>
                <a:buFont typeface="Wingdings" pitchFamily="2" charset="2"/>
                <a:buChar char="Ø"/>
                <a:defRPr/>
              </a:pPr>
              <a:r>
                <a:rPr lang="ru-RU" sz="1600" b="1" dirty="0">
                  <a:solidFill>
                    <a:srgbClr val="1F497D"/>
                  </a:solidFill>
                  <a:latin typeface="+mn-lt"/>
                  <a:sym typeface="Lucida Grande"/>
                </a:rPr>
                <a:t> Электронных денежных средств;</a:t>
              </a:r>
            </a:p>
            <a:p>
              <a:pPr algn="just">
                <a:lnSpc>
                  <a:spcPct val="90000"/>
                </a:lnSpc>
                <a:spcBef>
                  <a:spcPts val="763"/>
                </a:spcBef>
                <a:buFont typeface="Wingdings" pitchFamily="2" charset="2"/>
                <a:buChar char="Ø"/>
                <a:defRPr/>
              </a:pPr>
              <a:r>
                <a:rPr lang="ru-RU" sz="1600" b="1" dirty="0">
                  <a:solidFill>
                    <a:srgbClr val="1F497D"/>
                  </a:solidFill>
                  <a:latin typeface="+mn-lt"/>
                  <a:sym typeface="Lucida Grande"/>
                </a:rPr>
                <a:t> Платежных карт</a:t>
              </a:r>
              <a:r>
                <a:rPr lang="ru-RU" dirty="0">
                  <a:solidFill>
                    <a:srgbClr val="1F497D"/>
                  </a:solidFill>
                  <a:sym typeface="Lucida Grande"/>
                </a:rPr>
                <a:t>.</a:t>
              </a:r>
              <a:endParaRPr lang="en-US" dirty="0">
                <a:solidFill>
                  <a:srgbClr val="1F497D"/>
                </a:solidFill>
                <a:latin typeface="Lucida Grande"/>
                <a:cs typeface="Arial" charset="0"/>
                <a:sym typeface="Lucida Grande"/>
              </a:endParaRPr>
            </a:p>
          </p:txBody>
        </p:sp>
      </p:grpSp>
      <p:pic>
        <p:nvPicPr>
          <p:cNvPr id="38920" name="Picture 20" descr="C:\Users\erusalimskaya.a\Documents\Картинки, шаблоны для презентаций\Человечки\1321191289_img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4581525"/>
            <a:ext cx="12969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/>
          </p:cNvSpPr>
          <p:nvPr/>
        </p:nvSpPr>
        <p:spPr bwMode="auto">
          <a:xfrm>
            <a:off x="1617663" y="212725"/>
            <a:ext cx="64912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Направление 3</a:t>
            </a:r>
            <a:r>
              <a:rPr lang="en-US">
                <a:solidFill>
                  <a:srgbClr val="1F497D"/>
                </a:solidFill>
                <a:cs typeface="Arial" charset="0"/>
                <a:sym typeface="Arial" charset="0"/>
              </a:rPr>
              <a:t>. </a:t>
            </a:r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Развитие электронных платежных сервисов</a:t>
            </a:r>
            <a:endParaRPr lang="en-US">
              <a:solidFill>
                <a:srgbClr val="1F497D"/>
              </a:solidFill>
              <a:cs typeface="Arial" charset="0"/>
              <a:sym typeface="Arial" charset="0"/>
            </a:endParaRPr>
          </a:p>
        </p:txBody>
      </p:sp>
      <p:sp>
        <p:nvSpPr>
          <p:cNvPr id="37890" name="Rectangle 4"/>
          <p:cNvSpPr>
            <a:spLocks/>
          </p:cNvSpPr>
          <p:nvPr/>
        </p:nvSpPr>
        <p:spPr bwMode="auto">
          <a:xfrm>
            <a:off x="1831975" y="981075"/>
            <a:ext cx="3149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r"/>
            <a:r>
              <a:rPr lang="en-US" sz="1000">
                <a:solidFill>
                  <a:srgbClr val="1F497D"/>
                </a:solidFill>
                <a:latin typeface="Lucida Grande"/>
                <a:sym typeface="Lucida Grande"/>
              </a:rPr>
              <a:t> 1. </a:t>
            </a:r>
            <a:r>
              <a:rPr lang="ru-RU" sz="1000">
                <a:solidFill>
                  <a:srgbClr val="1F497D"/>
                </a:solidFill>
                <a:latin typeface="Lucida Grande"/>
                <a:sym typeface="Lucida Grande"/>
              </a:rPr>
              <a:t>Идентификация, авторизация</a:t>
            </a:r>
            <a:r>
              <a:rPr lang="en-US" sz="1000">
                <a:solidFill>
                  <a:srgbClr val="1F497D"/>
                </a:solidFill>
                <a:latin typeface="Lucida Grande"/>
                <a:sym typeface="Lucida Grande"/>
              </a:rPr>
              <a:t>, </a:t>
            </a:r>
            <a:r>
              <a:rPr lang="ru-RU" sz="1000">
                <a:solidFill>
                  <a:srgbClr val="1F497D"/>
                </a:solidFill>
                <a:latin typeface="Lucida Grande"/>
                <a:sym typeface="Lucida Grande"/>
              </a:rPr>
              <a:t>аутентификация</a:t>
            </a:r>
            <a:r>
              <a:rPr lang="en-US" sz="1000">
                <a:solidFill>
                  <a:srgbClr val="1F497D"/>
                </a:solidFill>
                <a:latin typeface="Lucida Grande"/>
                <a:sym typeface="Lucida Grande"/>
              </a:rPr>
              <a:t>.</a:t>
            </a:r>
            <a:endParaRPr lang="en-US">
              <a:sym typeface="Arial" charset="0"/>
            </a:endParaRPr>
          </a:p>
          <a:p>
            <a:pPr algn="r"/>
            <a:r>
              <a:rPr lang="en-US" sz="1000">
                <a:solidFill>
                  <a:srgbClr val="1F497D"/>
                </a:solidFill>
                <a:latin typeface="Lucida Grande"/>
                <a:sym typeface="Lucida Grande"/>
              </a:rPr>
              <a:t>2. </a:t>
            </a:r>
            <a:r>
              <a:rPr lang="ru-RU" sz="1000">
                <a:solidFill>
                  <a:srgbClr val="1F497D"/>
                </a:solidFill>
                <a:latin typeface="Lucida Grande"/>
                <a:sym typeface="Lucida Grande"/>
              </a:rPr>
              <a:t>Выставление электронного счета-фактуры.</a:t>
            </a:r>
            <a:endParaRPr lang="en-US" sz="1000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7891" name="AutoShape 5"/>
          <p:cNvSpPr>
            <a:spLocks/>
          </p:cNvSpPr>
          <p:nvPr/>
        </p:nvSpPr>
        <p:spPr bwMode="auto">
          <a:xfrm flipH="1">
            <a:off x="701675" y="1385888"/>
            <a:ext cx="4618038" cy="752475"/>
          </a:xfrm>
          <a:custGeom>
            <a:avLst/>
            <a:gdLst>
              <a:gd name="T0" fmla="*/ 2147483647 w 21600"/>
              <a:gd name="T1" fmla="*/ 2147483647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892" name="Line 6"/>
          <p:cNvSpPr>
            <a:spLocks noChangeShapeType="1"/>
          </p:cNvSpPr>
          <p:nvPr/>
        </p:nvSpPr>
        <p:spPr bwMode="auto">
          <a:xfrm>
            <a:off x="611188" y="3213100"/>
            <a:ext cx="1587" cy="996950"/>
          </a:xfrm>
          <a:prstGeom prst="line">
            <a:avLst/>
          </a:prstGeom>
          <a:noFill/>
          <a:ln w="38100">
            <a:solidFill>
              <a:srgbClr val="558ED5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893" name="Rectangle 7"/>
          <p:cNvSpPr>
            <a:spLocks/>
          </p:cNvSpPr>
          <p:nvPr/>
        </p:nvSpPr>
        <p:spPr bwMode="auto">
          <a:xfrm>
            <a:off x="611188" y="3357563"/>
            <a:ext cx="109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r"/>
            <a:r>
              <a:rPr lang="en-US" sz="1000">
                <a:solidFill>
                  <a:srgbClr val="1F497D"/>
                </a:solidFill>
                <a:latin typeface="Lucida Grande"/>
                <a:sym typeface="Lucida Grande"/>
              </a:rPr>
              <a:t>3. </a:t>
            </a:r>
            <a:r>
              <a:rPr lang="ru-RU" sz="1000">
                <a:solidFill>
                  <a:srgbClr val="1F497D"/>
                </a:solidFill>
                <a:latin typeface="Lucida Grande"/>
                <a:sym typeface="Lucida Grande"/>
              </a:rPr>
              <a:t>Электронный счет-фактура</a:t>
            </a:r>
            <a:r>
              <a:rPr lang="en-US" sz="1000">
                <a:solidFill>
                  <a:srgbClr val="1F497D"/>
                </a:solidFill>
                <a:latin typeface="Lucida Grande"/>
                <a:sym typeface="Lucida Grande"/>
              </a:rPr>
              <a:t> </a:t>
            </a:r>
          </a:p>
        </p:txBody>
      </p:sp>
      <p:sp>
        <p:nvSpPr>
          <p:cNvPr id="37894" name="AutoShape 8"/>
          <p:cNvSpPr>
            <a:spLocks/>
          </p:cNvSpPr>
          <p:nvPr/>
        </p:nvSpPr>
        <p:spPr bwMode="auto">
          <a:xfrm rot="16200000" flipH="1">
            <a:off x="2555082" y="3229769"/>
            <a:ext cx="914400" cy="4624387"/>
          </a:xfrm>
          <a:custGeom>
            <a:avLst/>
            <a:gdLst>
              <a:gd name="T0" fmla="*/ 2147483647 w 21600"/>
              <a:gd name="T1" fmla="*/ 2147483647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895" name="AutoShape 9"/>
          <p:cNvSpPr>
            <a:spLocks/>
          </p:cNvSpPr>
          <p:nvPr/>
        </p:nvSpPr>
        <p:spPr bwMode="auto">
          <a:xfrm rot="10800000">
            <a:off x="1884363" y="5091113"/>
            <a:ext cx="3460750" cy="666750"/>
          </a:xfrm>
          <a:custGeom>
            <a:avLst/>
            <a:gdLst>
              <a:gd name="T0" fmla="*/ 2147483647 w 21600"/>
              <a:gd name="T1" fmla="*/ 2147483647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896" name="Rectangle 10"/>
          <p:cNvSpPr>
            <a:spLocks/>
          </p:cNvSpPr>
          <p:nvPr/>
        </p:nvSpPr>
        <p:spPr bwMode="auto">
          <a:xfrm>
            <a:off x="2124075" y="5300663"/>
            <a:ext cx="29289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r"/>
            <a:r>
              <a:rPr lang="en-US" sz="1000">
                <a:solidFill>
                  <a:srgbClr val="1F497D"/>
                </a:solidFill>
                <a:latin typeface="Lucida Grande"/>
                <a:sym typeface="Lucida Grande"/>
              </a:rPr>
              <a:t>4. </a:t>
            </a:r>
            <a:r>
              <a:rPr lang="ru-RU" sz="1000">
                <a:solidFill>
                  <a:srgbClr val="1F497D"/>
                </a:solidFill>
                <a:latin typeface="Lucida Grande"/>
                <a:sym typeface="Lucida Grande"/>
              </a:rPr>
              <a:t>Акцепт электронного счета-фактуры</a:t>
            </a:r>
            <a:r>
              <a:rPr lang="en-US" sz="1000">
                <a:solidFill>
                  <a:srgbClr val="1F497D"/>
                </a:solidFill>
                <a:latin typeface="Lucida Grande"/>
                <a:sym typeface="Lucida Grande"/>
              </a:rPr>
              <a:t>.</a:t>
            </a:r>
            <a:endParaRPr lang="en-US">
              <a:sym typeface="Arial" charset="0"/>
            </a:endParaRPr>
          </a:p>
          <a:p>
            <a:pPr algn="r"/>
            <a:r>
              <a:rPr lang="ru-RU" sz="1000">
                <a:solidFill>
                  <a:srgbClr val="1F497D"/>
                </a:solidFill>
                <a:latin typeface="Lucida Grande"/>
                <a:sym typeface="Lucida Grande"/>
              </a:rPr>
              <a:t>Формирование заявки на оплату</a:t>
            </a:r>
            <a:endParaRPr lang="en-US" sz="1000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7897" name="Line 11"/>
          <p:cNvSpPr>
            <a:spLocks noChangeShapeType="1"/>
          </p:cNvSpPr>
          <p:nvPr/>
        </p:nvSpPr>
        <p:spPr bwMode="auto">
          <a:xfrm>
            <a:off x="3132138" y="3213100"/>
            <a:ext cx="1587" cy="936625"/>
          </a:xfrm>
          <a:prstGeom prst="line">
            <a:avLst/>
          </a:prstGeom>
          <a:noFill/>
          <a:ln w="38100">
            <a:solidFill>
              <a:srgbClr val="558ED5"/>
            </a:solidFill>
            <a:round/>
            <a:headEnd type="triangle" w="med" len="med"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898" name="Rectangle 12"/>
          <p:cNvSpPr>
            <a:spLocks/>
          </p:cNvSpPr>
          <p:nvPr/>
        </p:nvSpPr>
        <p:spPr bwMode="auto">
          <a:xfrm>
            <a:off x="3203575" y="3284538"/>
            <a:ext cx="11049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en-US" sz="1000">
                <a:solidFill>
                  <a:srgbClr val="1F497D"/>
                </a:solidFill>
                <a:latin typeface="Lucida Grande"/>
                <a:sym typeface="Lucida Grande"/>
              </a:rPr>
              <a:t>5. </a:t>
            </a:r>
            <a:r>
              <a:rPr lang="ru-RU" sz="1000">
                <a:solidFill>
                  <a:srgbClr val="1F497D"/>
                </a:solidFill>
                <a:latin typeface="Lucida Grande"/>
                <a:sym typeface="Lucida Grande"/>
              </a:rPr>
              <a:t>Информация об оплате</a:t>
            </a:r>
            <a:endParaRPr lang="en-US" sz="1000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7899" name="Line 13"/>
          <p:cNvSpPr>
            <a:spLocks noChangeShapeType="1"/>
          </p:cNvSpPr>
          <p:nvPr/>
        </p:nvSpPr>
        <p:spPr bwMode="auto">
          <a:xfrm rot="10800000" flipH="1">
            <a:off x="1835150" y="3213100"/>
            <a:ext cx="0" cy="936625"/>
          </a:xfrm>
          <a:prstGeom prst="line">
            <a:avLst/>
          </a:prstGeom>
          <a:noFill/>
          <a:ln w="38100">
            <a:solidFill>
              <a:srgbClr val="558ED5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900" name="Rectangle 14"/>
          <p:cNvSpPr>
            <a:spLocks/>
          </p:cNvSpPr>
          <p:nvPr/>
        </p:nvSpPr>
        <p:spPr bwMode="auto">
          <a:xfrm>
            <a:off x="1839913" y="3284538"/>
            <a:ext cx="1231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r"/>
            <a:r>
              <a:rPr lang="en-US" sz="1000">
                <a:solidFill>
                  <a:srgbClr val="1F497D"/>
                </a:solidFill>
                <a:latin typeface="Lucida Grande"/>
                <a:sym typeface="Lucida Grande"/>
              </a:rPr>
              <a:t>4. </a:t>
            </a:r>
            <a:r>
              <a:rPr lang="ru-RU" sz="1000">
                <a:solidFill>
                  <a:srgbClr val="1F497D"/>
                </a:solidFill>
                <a:latin typeface="Lucida Grande"/>
                <a:sym typeface="Lucida Grande"/>
              </a:rPr>
              <a:t>Акцептованный электронный счет-фактура</a:t>
            </a:r>
            <a:endParaRPr lang="en-US" sz="1000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7901" name="AutoShape 15"/>
          <p:cNvSpPr>
            <a:spLocks/>
          </p:cNvSpPr>
          <p:nvPr/>
        </p:nvSpPr>
        <p:spPr bwMode="auto">
          <a:xfrm rot="-5400000">
            <a:off x="3477419" y="262732"/>
            <a:ext cx="260350" cy="3446462"/>
          </a:xfrm>
          <a:custGeom>
            <a:avLst/>
            <a:gdLst>
              <a:gd name="T0" fmla="*/ 2147483647 w 21600"/>
              <a:gd name="T1" fmla="*/ 2147483647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902" name="AutoShape 16"/>
          <p:cNvSpPr>
            <a:spLocks/>
          </p:cNvSpPr>
          <p:nvPr/>
        </p:nvSpPr>
        <p:spPr bwMode="auto">
          <a:xfrm rot="10800000" flipH="1">
            <a:off x="3495675" y="2105025"/>
            <a:ext cx="2282825" cy="269875"/>
          </a:xfrm>
          <a:custGeom>
            <a:avLst/>
            <a:gdLst>
              <a:gd name="T0" fmla="*/ 2147483647 w 21600"/>
              <a:gd name="T1" fmla="*/ 2147483647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903" name="AutoShape 17"/>
          <p:cNvSpPr>
            <a:spLocks/>
          </p:cNvSpPr>
          <p:nvPr/>
        </p:nvSpPr>
        <p:spPr bwMode="auto">
          <a:xfrm>
            <a:off x="3476625" y="4813300"/>
            <a:ext cx="2301875" cy="492125"/>
          </a:xfrm>
          <a:custGeom>
            <a:avLst/>
            <a:gdLst>
              <a:gd name="T0" fmla="*/ 2147483647 w 21600"/>
              <a:gd name="T1" fmla="*/ 2147483647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904" name="Rectangle 18"/>
          <p:cNvSpPr>
            <a:spLocks/>
          </p:cNvSpPr>
          <p:nvPr/>
        </p:nvSpPr>
        <p:spPr bwMode="auto">
          <a:xfrm>
            <a:off x="3527425" y="2097088"/>
            <a:ext cx="236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en-US" sz="1000">
                <a:solidFill>
                  <a:srgbClr val="1F497D"/>
                </a:solidFill>
                <a:latin typeface="Lucida Grande"/>
                <a:sym typeface="Lucida Grande"/>
              </a:rPr>
              <a:t>5. </a:t>
            </a:r>
            <a:r>
              <a:rPr lang="ru-RU" sz="1000">
                <a:solidFill>
                  <a:srgbClr val="1F497D"/>
                </a:solidFill>
                <a:latin typeface="Lucida Grande"/>
                <a:sym typeface="Lucida Grande"/>
              </a:rPr>
              <a:t>Информация об оплате</a:t>
            </a:r>
            <a:endParaRPr lang="en-US" sz="1000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7905" name="Rectangle 19"/>
          <p:cNvSpPr>
            <a:spLocks/>
          </p:cNvSpPr>
          <p:nvPr/>
        </p:nvSpPr>
        <p:spPr bwMode="auto">
          <a:xfrm>
            <a:off x="3505200" y="4546600"/>
            <a:ext cx="236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en-US" sz="1000">
                <a:solidFill>
                  <a:srgbClr val="1F497D"/>
                </a:solidFill>
                <a:latin typeface="Lucida Grande"/>
                <a:sym typeface="Lucida Grande"/>
              </a:rPr>
              <a:t>5. </a:t>
            </a:r>
            <a:r>
              <a:rPr lang="ru-RU" sz="1000">
                <a:solidFill>
                  <a:srgbClr val="1F497D"/>
                </a:solidFill>
                <a:latin typeface="Lucida Grande"/>
                <a:sym typeface="Lucida Grande"/>
              </a:rPr>
              <a:t>Информация об оплате</a:t>
            </a:r>
            <a:endParaRPr lang="en-US" sz="1000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7906" name="Rectangle 20"/>
          <p:cNvSpPr>
            <a:spLocks/>
          </p:cNvSpPr>
          <p:nvPr/>
        </p:nvSpPr>
        <p:spPr bwMode="auto">
          <a:xfrm>
            <a:off x="1516063" y="1584325"/>
            <a:ext cx="3695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r"/>
            <a:r>
              <a:rPr lang="en-US" sz="1000">
                <a:solidFill>
                  <a:srgbClr val="1F497D"/>
                </a:solidFill>
                <a:latin typeface="Lucida Grande"/>
                <a:sym typeface="Lucida Grande"/>
              </a:rPr>
              <a:t>4. </a:t>
            </a:r>
            <a:r>
              <a:rPr lang="ru-RU" sz="1000">
                <a:solidFill>
                  <a:srgbClr val="1F497D"/>
                </a:solidFill>
                <a:latin typeface="Lucida Grande"/>
                <a:sym typeface="Lucida Grande"/>
              </a:rPr>
              <a:t>Акцептованный электронный счет-фактура</a:t>
            </a:r>
            <a:endParaRPr lang="en-US" sz="1000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7907" name="Line 21"/>
          <p:cNvSpPr>
            <a:spLocks noChangeShapeType="1"/>
          </p:cNvSpPr>
          <p:nvPr/>
        </p:nvSpPr>
        <p:spPr bwMode="auto">
          <a:xfrm>
            <a:off x="7075488" y="4529138"/>
            <a:ext cx="0" cy="809625"/>
          </a:xfrm>
          <a:prstGeom prst="line">
            <a:avLst/>
          </a:prstGeom>
          <a:noFill/>
          <a:ln w="38100">
            <a:solidFill>
              <a:srgbClr val="558ED5"/>
            </a:solidFill>
            <a:prstDash val="sysDot"/>
            <a:round/>
            <a:headEnd type="triangle" w="med" len="med"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908" name="Line 22"/>
          <p:cNvSpPr>
            <a:spLocks noChangeShapeType="1"/>
          </p:cNvSpPr>
          <p:nvPr/>
        </p:nvSpPr>
        <p:spPr bwMode="auto">
          <a:xfrm rot="10800000" flipH="1">
            <a:off x="7075488" y="2092325"/>
            <a:ext cx="0" cy="595313"/>
          </a:xfrm>
          <a:prstGeom prst="line">
            <a:avLst/>
          </a:prstGeom>
          <a:noFill/>
          <a:ln w="38100">
            <a:solidFill>
              <a:srgbClr val="558ED5"/>
            </a:solidFill>
            <a:prstDash val="sysDot"/>
            <a:round/>
            <a:headEnd type="triangle" w="med" len="med"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909" name="Rectangle 23"/>
          <p:cNvSpPr>
            <a:spLocks/>
          </p:cNvSpPr>
          <p:nvPr/>
        </p:nvSpPr>
        <p:spPr bwMode="auto">
          <a:xfrm>
            <a:off x="7235825" y="2205038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ru-RU" sz="1000">
                <a:solidFill>
                  <a:srgbClr val="1F497D"/>
                </a:solidFill>
                <a:latin typeface="Lucida Grande"/>
                <a:sym typeface="Lucida Grande"/>
              </a:rPr>
              <a:t>Участие в торгах</a:t>
            </a:r>
            <a:r>
              <a:rPr lang="en-US" sz="1000">
                <a:solidFill>
                  <a:srgbClr val="1F497D"/>
                </a:solidFill>
                <a:latin typeface="Lucida Grande"/>
                <a:sym typeface="Lucida Grande"/>
              </a:rPr>
              <a:t>.</a:t>
            </a:r>
            <a:endParaRPr lang="en-US">
              <a:sym typeface="Arial" charset="0"/>
            </a:endParaRPr>
          </a:p>
          <a:p>
            <a:r>
              <a:rPr lang="ru-RU" sz="1000">
                <a:solidFill>
                  <a:srgbClr val="1F497D"/>
                </a:solidFill>
                <a:latin typeface="Lucida Grande"/>
                <a:sym typeface="Lucida Grande"/>
              </a:rPr>
              <a:t>Заключение контрактов</a:t>
            </a:r>
            <a:endParaRPr lang="en-US" sz="1000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7910" name="Rectangle 24"/>
          <p:cNvSpPr>
            <a:spLocks/>
          </p:cNvSpPr>
          <p:nvPr/>
        </p:nvSpPr>
        <p:spPr bwMode="auto">
          <a:xfrm>
            <a:off x="7235825" y="4724400"/>
            <a:ext cx="16954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ru-RU" sz="1000">
                <a:solidFill>
                  <a:srgbClr val="1F497D"/>
                </a:solidFill>
                <a:latin typeface="Lucida Grande"/>
                <a:sym typeface="Lucida Grande"/>
              </a:rPr>
              <a:t>Проведение торгов</a:t>
            </a:r>
            <a:r>
              <a:rPr lang="en-US" sz="1000">
                <a:solidFill>
                  <a:srgbClr val="1F497D"/>
                </a:solidFill>
                <a:latin typeface="Lucida Grande"/>
                <a:sym typeface="Lucida Grande"/>
              </a:rPr>
              <a:t>.</a:t>
            </a:r>
            <a:endParaRPr lang="en-US">
              <a:sym typeface="Arial" charset="0"/>
            </a:endParaRPr>
          </a:p>
          <a:p>
            <a:r>
              <a:rPr lang="ru-RU" sz="1000">
                <a:solidFill>
                  <a:srgbClr val="1F497D"/>
                </a:solidFill>
                <a:latin typeface="Lucida Grande"/>
                <a:sym typeface="Lucida Grande"/>
              </a:rPr>
              <a:t>Заключение контрактов</a:t>
            </a:r>
            <a:endParaRPr lang="en-US" sz="1000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7911" name="Rectangle 25"/>
          <p:cNvSpPr>
            <a:spLocks/>
          </p:cNvSpPr>
          <p:nvPr/>
        </p:nvSpPr>
        <p:spPr bwMode="auto">
          <a:xfrm>
            <a:off x="688975" y="5300663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r"/>
            <a:r>
              <a:rPr lang="en-US" sz="1000">
                <a:solidFill>
                  <a:srgbClr val="1F497D"/>
                </a:solidFill>
                <a:latin typeface="Lucida Grande"/>
                <a:sym typeface="Lucida Grande"/>
              </a:rPr>
              <a:t>3. </a:t>
            </a:r>
            <a:r>
              <a:rPr lang="ru-RU" sz="1000">
                <a:solidFill>
                  <a:srgbClr val="1F497D"/>
                </a:solidFill>
                <a:latin typeface="Lucida Grande"/>
                <a:sym typeface="Lucida Grande"/>
              </a:rPr>
              <a:t>Электронный счет-фактура</a:t>
            </a:r>
            <a:endParaRPr lang="en-US" sz="1000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7912" name="Line 26"/>
          <p:cNvSpPr>
            <a:spLocks noChangeShapeType="1"/>
          </p:cNvSpPr>
          <p:nvPr/>
        </p:nvSpPr>
        <p:spPr bwMode="auto">
          <a:xfrm flipH="1">
            <a:off x="107950" y="6165850"/>
            <a:ext cx="660400" cy="0"/>
          </a:xfrm>
          <a:prstGeom prst="line">
            <a:avLst/>
          </a:prstGeom>
          <a:noFill/>
          <a:ln w="38100">
            <a:solidFill>
              <a:srgbClr val="558ED5"/>
            </a:solidFill>
            <a:round/>
            <a:headEnd type="triangle" w="med" len="med"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913" name="Line 27"/>
          <p:cNvSpPr>
            <a:spLocks noChangeShapeType="1"/>
          </p:cNvSpPr>
          <p:nvPr/>
        </p:nvSpPr>
        <p:spPr bwMode="auto">
          <a:xfrm flipH="1">
            <a:off x="179388" y="6453188"/>
            <a:ext cx="660400" cy="0"/>
          </a:xfrm>
          <a:prstGeom prst="line">
            <a:avLst/>
          </a:prstGeom>
          <a:noFill/>
          <a:ln w="38100">
            <a:solidFill>
              <a:srgbClr val="558ED5"/>
            </a:solidFill>
            <a:prstDash val="sysDot"/>
            <a:round/>
            <a:headEnd type="triangle" w="med" len="med"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914" name="Rectangle 28"/>
          <p:cNvSpPr>
            <a:spLocks/>
          </p:cNvSpPr>
          <p:nvPr/>
        </p:nvSpPr>
        <p:spPr bwMode="auto">
          <a:xfrm>
            <a:off x="755650" y="6092825"/>
            <a:ext cx="46085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en-US" sz="800">
                <a:solidFill>
                  <a:srgbClr val="1F497D"/>
                </a:solidFill>
                <a:latin typeface="Lucida Grande"/>
                <a:sym typeface="Lucida Grande"/>
              </a:rPr>
              <a:t>- </a:t>
            </a:r>
            <a:r>
              <a:rPr lang="ru-RU" sz="800">
                <a:solidFill>
                  <a:srgbClr val="1F497D"/>
                </a:solidFill>
                <a:latin typeface="Lucida Grande"/>
                <a:sym typeface="Lucida Grande"/>
              </a:rPr>
              <a:t>Предполагаемая схема электронного документооборота, в дополнение к действующей</a:t>
            </a:r>
            <a:endParaRPr lang="en-US" sz="800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7915" name="Rectangle 29"/>
          <p:cNvSpPr>
            <a:spLocks/>
          </p:cNvSpPr>
          <p:nvPr/>
        </p:nvSpPr>
        <p:spPr bwMode="auto">
          <a:xfrm>
            <a:off x="827088" y="6346825"/>
            <a:ext cx="38433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en-US" sz="800">
                <a:solidFill>
                  <a:srgbClr val="1F497D"/>
                </a:solidFill>
                <a:latin typeface="Lucida Grande"/>
                <a:sym typeface="Lucida Grande"/>
              </a:rPr>
              <a:t>- </a:t>
            </a:r>
            <a:r>
              <a:rPr lang="ru-RU" sz="800">
                <a:solidFill>
                  <a:srgbClr val="1F497D"/>
                </a:solidFill>
                <a:latin typeface="Lucida Grande"/>
                <a:sym typeface="Lucida Grande"/>
              </a:rPr>
              <a:t>Действующая схема электронного документооборота</a:t>
            </a:r>
            <a:endParaRPr lang="en-US" sz="800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7916" name="Rectangle 30"/>
          <p:cNvSpPr>
            <a:spLocks/>
          </p:cNvSpPr>
          <p:nvPr/>
        </p:nvSpPr>
        <p:spPr bwMode="auto">
          <a:xfrm>
            <a:off x="323850" y="4221163"/>
            <a:ext cx="3181350" cy="841375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ru-RU" sz="1600" b="1">
                <a:solidFill>
                  <a:srgbClr val="1F497D"/>
                </a:solidFill>
                <a:latin typeface="Lucida Grande"/>
                <a:sym typeface="Lucida Grande"/>
              </a:rPr>
              <a:t>Федеральное казначейство</a:t>
            </a:r>
            <a:endParaRPr lang="en-US" sz="1600" b="1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7917" name="Rectangle 31"/>
          <p:cNvSpPr>
            <a:spLocks/>
          </p:cNvSpPr>
          <p:nvPr/>
        </p:nvSpPr>
        <p:spPr bwMode="auto">
          <a:xfrm>
            <a:off x="323850" y="2133600"/>
            <a:ext cx="1871663" cy="10795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ru-RU" sz="1400" b="1">
                <a:solidFill>
                  <a:srgbClr val="1F497D"/>
                </a:solidFill>
                <a:latin typeface="Lucida Grande"/>
                <a:sym typeface="Lucida Grande"/>
              </a:rPr>
              <a:t>Операторы электронного документооборота</a:t>
            </a: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, </a:t>
            </a:r>
            <a:r>
              <a:rPr lang="ru-RU" sz="1400" b="1">
                <a:solidFill>
                  <a:srgbClr val="1F497D"/>
                </a:solidFill>
                <a:latin typeface="Lucida Grande"/>
                <a:sym typeface="Lucida Grande"/>
              </a:rPr>
              <a:t>электронные торговые площадки </a:t>
            </a:r>
          </a:p>
        </p:txBody>
      </p:sp>
      <p:sp>
        <p:nvSpPr>
          <p:cNvPr id="37918" name="Rectangle 32"/>
          <p:cNvSpPr>
            <a:spLocks/>
          </p:cNvSpPr>
          <p:nvPr/>
        </p:nvSpPr>
        <p:spPr bwMode="auto">
          <a:xfrm>
            <a:off x="5364163" y="5300663"/>
            <a:ext cx="3181350" cy="936625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ru-RU" sz="1600" b="1">
                <a:solidFill>
                  <a:srgbClr val="1F497D"/>
                </a:solidFill>
                <a:latin typeface="Lucida Grande"/>
                <a:sym typeface="Lucida Grande"/>
              </a:rPr>
              <a:t>Государственный заказчик,</a:t>
            </a:r>
          </a:p>
          <a:p>
            <a:pPr algn="ctr"/>
            <a:r>
              <a:rPr lang="ru-RU" sz="1600" b="1">
                <a:solidFill>
                  <a:srgbClr val="1F497D"/>
                </a:solidFill>
                <a:latin typeface="Lucida Grande"/>
                <a:sym typeface="Lucida Grande"/>
              </a:rPr>
              <a:t>иные заказчики</a:t>
            </a:r>
            <a:endParaRPr lang="en-US" sz="1600" b="1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7919" name="Rectangle 33"/>
          <p:cNvSpPr>
            <a:spLocks/>
          </p:cNvSpPr>
          <p:nvPr/>
        </p:nvSpPr>
        <p:spPr bwMode="auto">
          <a:xfrm>
            <a:off x="5364163" y="1196975"/>
            <a:ext cx="3181350" cy="8636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ru-RU" sz="1600" b="1">
                <a:solidFill>
                  <a:srgbClr val="1F497D"/>
                </a:solidFill>
                <a:latin typeface="Lucida Grande"/>
                <a:sym typeface="Lucida Grande"/>
              </a:rPr>
              <a:t>Поставщик товаров и услуг</a:t>
            </a:r>
            <a:endParaRPr lang="en-US" sz="1600" b="1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7920" name="Rectangle 34"/>
          <p:cNvSpPr>
            <a:spLocks/>
          </p:cNvSpPr>
          <p:nvPr/>
        </p:nvSpPr>
        <p:spPr bwMode="auto">
          <a:xfrm>
            <a:off x="5865813" y="2705100"/>
            <a:ext cx="2606675" cy="936625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ru-RU" sz="1600" b="1">
                <a:solidFill>
                  <a:srgbClr val="1F497D"/>
                </a:solidFill>
                <a:latin typeface="Lucida Grande"/>
                <a:sym typeface="Lucida Grande"/>
              </a:rPr>
              <a:t>Общероссийский официальный сайт закупок</a:t>
            </a:r>
            <a:endParaRPr lang="en-US" sz="1600" b="1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7921" name="Rectangle 35"/>
          <p:cNvSpPr>
            <a:spLocks/>
          </p:cNvSpPr>
          <p:nvPr/>
        </p:nvSpPr>
        <p:spPr bwMode="auto">
          <a:xfrm>
            <a:off x="6372225" y="3573463"/>
            <a:ext cx="2460625" cy="936625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ru-RU" sz="1600" b="1">
                <a:solidFill>
                  <a:srgbClr val="1F497D"/>
                </a:solidFill>
                <a:latin typeface="Lucida Grande"/>
                <a:sym typeface="Lucida Grande"/>
              </a:rPr>
              <a:t>Электронные торговые площадки</a:t>
            </a:r>
            <a:endParaRPr lang="en-US" sz="1600" b="1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7922" name="Номер слайда 3"/>
          <p:cNvSpPr txBox="1">
            <a:spLocks noGrp="1"/>
          </p:cNvSpPr>
          <p:nvPr/>
        </p:nvSpPr>
        <p:spPr bwMode="auto">
          <a:xfrm>
            <a:off x="8748713" y="6564313"/>
            <a:ext cx="395287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5F5DF20E-28C7-43B4-BD4A-20BD1E047683}" type="slidenum">
              <a:rPr lang="en-US" sz="1400" b="1">
                <a:solidFill>
                  <a:schemeClr val="tx2"/>
                </a:solidFill>
                <a:latin typeface="Calibri" pitchFamily="34" charset="0"/>
                <a:sym typeface="Lucida Grande"/>
              </a:rPr>
              <a:pPr algn="r"/>
              <a:t>11</a:t>
            </a:fld>
            <a:endParaRPr lang="en-US" sz="1400" b="1">
              <a:solidFill>
                <a:schemeClr val="tx2"/>
              </a:solidFill>
              <a:latin typeface="Calibri" pitchFamily="34" charset="0"/>
              <a:sym typeface="Lucida Grande"/>
            </a:endParaRPr>
          </a:p>
        </p:txBody>
      </p:sp>
      <p:pic>
        <p:nvPicPr>
          <p:cNvPr id="37923" name="Picture 38" descr="чел с планшет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708275"/>
            <a:ext cx="11858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24" name="Rectangle 31"/>
          <p:cNvSpPr>
            <a:spLocks/>
          </p:cNvSpPr>
          <p:nvPr/>
        </p:nvSpPr>
        <p:spPr bwMode="auto">
          <a:xfrm>
            <a:off x="2268538" y="2133600"/>
            <a:ext cx="1223962" cy="10795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ru-RU" sz="1400" b="1">
                <a:solidFill>
                  <a:srgbClr val="1F497D"/>
                </a:solidFill>
                <a:latin typeface="Lucida Grande"/>
                <a:sym typeface="Lucida Grande"/>
              </a:rPr>
              <a:t>Кредитные организации</a:t>
            </a:r>
            <a:endParaRPr lang="en-US" sz="1400" b="1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/>
          </p:cNvSpPr>
          <p:nvPr/>
        </p:nvSpPr>
        <p:spPr bwMode="auto">
          <a:xfrm>
            <a:off x="1403350" y="214313"/>
            <a:ext cx="6781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ru-RU">
                <a:solidFill>
                  <a:srgbClr val="1F497D"/>
                </a:solidFill>
                <a:sym typeface="Arial" charset="0"/>
              </a:rPr>
              <a:t>Направление 4</a:t>
            </a:r>
            <a:r>
              <a:rPr lang="en-US">
                <a:solidFill>
                  <a:srgbClr val="1F497D"/>
                </a:solidFill>
                <a:sym typeface="Arial" charset="0"/>
              </a:rPr>
              <a:t>. </a:t>
            </a:r>
            <a:r>
              <a:rPr lang="ru-RU">
                <a:solidFill>
                  <a:srgbClr val="1F497D"/>
                </a:solidFill>
                <a:sym typeface="Arial" charset="0"/>
              </a:rPr>
              <a:t>Государственная информационная система о государственных и муниципальных платежах</a:t>
            </a:r>
            <a:endParaRPr lang="en-US">
              <a:solidFill>
                <a:srgbClr val="1F497D"/>
              </a:solidFill>
              <a:sym typeface="Arial" charset="0"/>
            </a:endParaRPr>
          </a:p>
        </p:txBody>
      </p:sp>
      <p:sp>
        <p:nvSpPr>
          <p:cNvPr id="39938" name="Rectangle 3"/>
          <p:cNvSpPr>
            <a:spLocks/>
          </p:cNvSpPr>
          <p:nvPr/>
        </p:nvSpPr>
        <p:spPr bwMode="auto">
          <a:xfrm>
            <a:off x="1106488" y="5949950"/>
            <a:ext cx="14859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r"/>
            <a:r>
              <a:rPr lang="en-US" sz="1000">
                <a:solidFill>
                  <a:srgbClr val="1F497D"/>
                </a:solidFill>
                <a:latin typeface="Arial Bold"/>
                <a:sym typeface="Arial Bold"/>
              </a:rPr>
              <a:t> 1.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Начисленная задолженность с уникальным</a:t>
            </a:r>
            <a:r>
              <a:rPr lang="en-US" sz="1000">
                <a:solidFill>
                  <a:srgbClr val="1F497D"/>
                </a:solidFill>
                <a:latin typeface="Arial Bold"/>
                <a:sym typeface="Arial Bold"/>
              </a:rPr>
              <a:t> ID</a:t>
            </a:r>
          </a:p>
        </p:txBody>
      </p:sp>
      <p:sp>
        <p:nvSpPr>
          <p:cNvPr id="39939" name="Rectangle 4"/>
          <p:cNvSpPr>
            <a:spLocks/>
          </p:cNvSpPr>
          <p:nvPr/>
        </p:nvSpPr>
        <p:spPr bwMode="auto">
          <a:xfrm>
            <a:off x="966788" y="1125538"/>
            <a:ext cx="1498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r"/>
            <a:r>
              <a:rPr lang="en-US" sz="1000">
                <a:solidFill>
                  <a:srgbClr val="1F497D"/>
                </a:solidFill>
                <a:latin typeface="Arial Bold"/>
                <a:sym typeface="Arial Bold"/>
              </a:rPr>
              <a:t> 2.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Информация</a:t>
            </a:r>
            <a:r>
              <a:rPr lang="en-US" sz="1000">
                <a:solidFill>
                  <a:srgbClr val="1F497D"/>
                </a:solidFill>
                <a:latin typeface="Arial Bold"/>
                <a:sym typeface="Arial Bold"/>
              </a:rPr>
              <a:t> о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начислениях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sp>
        <p:nvSpPr>
          <p:cNvPr id="39940" name="AutoShape 5"/>
          <p:cNvSpPr>
            <a:spLocks/>
          </p:cNvSpPr>
          <p:nvPr/>
        </p:nvSpPr>
        <p:spPr bwMode="auto">
          <a:xfrm rot="-5400000">
            <a:off x="5499101" y="4435475"/>
            <a:ext cx="1714500" cy="31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10 h 21600"/>
              <a:gd name="T6" fmla="*/ 2147483647 w 21600"/>
              <a:gd name="T7" fmla="*/ 1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 type="triangle" w="med" len="med"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9941" name="AutoShape 6"/>
          <p:cNvSpPr>
            <a:spLocks/>
          </p:cNvSpPr>
          <p:nvPr/>
        </p:nvSpPr>
        <p:spPr bwMode="auto">
          <a:xfrm>
            <a:off x="6659563" y="2997200"/>
            <a:ext cx="1082675" cy="15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1 h 21600"/>
              <a:gd name="T6" fmla="*/ 2147483647 w 21600"/>
              <a:gd name="T7" fmla="*/ 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 type="triangle" w="med" len="med"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9942" name="Rectangle 7"/>
          <p:cNvSpPr>
            <a:spLocks/>
          </p:cNvSpPr>
          <p:nvPr/>
        </p:nvSpPr>
        <p:spPr bwMode="auto">
          <a:xfrm>
            <a:off x="0" y="3789363"/>
            <a:ext cx="91281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r"/>
            <a:r>
              <a:rPr lang="en-US" sz="1000">
                <a:solidFill>
                  <a:srgbClr val="1F497D"/>
                </a:solidFill>
                <a:latin typeface="Arial Bold"/>
                <a:sym typeface="Arial Bold"/>
              </a:rPr>
              <a:t>4.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Оплата услуг с уникальным</a:t>
            </a:r>
            <a:r>
              <a:rPr lang="en-US" sz="1000">
                <a:solidFill>
                  <a:srgbClr val="1F497D"/>
                </a:solidFill>
                <a:latin typeface="Arial Bold"/>
                <a:sym typeface="Arial Bold"/>
              </a:rPr>
              <a:t> ID</a:t>
            </a:r>
          </a:p>
        </p:txBody>
      </p:sp>
      <p:sp>
        <p:nvSpPr>
          <p:cNvPr id="39943" name="Line 8"/>
          <p:cNvSpPr>
            <a:spLocks noChangeShapeType="1"/>
          </p:cNvSpPr>
          <p:nvPr/>
        </p:nvSpPr>
        <p:spPr bwMode="auto">
          <a:xfrm flipH="1">
            <a:off x="2700338" y="3213100"/>
            <a:ext cx="1008062" cy="0"/>
          </a:xfrm>
          <a:prstGeom prst="line">
            <a:avLst/>
          </a:prstGeom>
          <a:noFill/>
          <a:ln w="38100">
            <a:solidFill>
              <a:srgbClr val="558ED5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9944" name="Rectangle 9"/>
          <p:cNvSpPr>
            <a:spLocks/>
          </p:cNvSpPr>
          <p:nvPr/>
        </p:nvSpPr>
        <p:spPr bwMode="auto">
          <a:xfrm>
            <a:off x="6375400" y="4652963"/>
            <a:ext cx="1562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en-US" sz="1000">
                <a:solidFill>
                  <a:srgbClr val="1F497D"/>
                </a:solidFill>
                <a:latin typeface="Arial Bold"/>
                <a:sym typeface="Arial Bold"/>
              </a:rPr>
              <a:t>7.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Перечисление средств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sp>
        <p:nvSpPr>
          <p:cNvPr id="39945" name="AutoShape 10"/>
          <p:cNvSpPr>
            <a:spLocks/>
          </p:cNvSpPr>
          <p:nvPr/>
        </p:nvSpPr>
        <p:spPr bwMode="auto">
          <a:xfrm rot="5400000" flipH="1">
            <a:off x="3319463" y="2520950"/>
            <a:ext cx="1841500" cy="3657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9946" name="Rectangle 11"/>
          <p:cNvSpPr>
            <a:spLocks/>
          </p:cNvSpPr>
          <p:nvPr/>
        </p:nvSpPr>
        <p:spPr bwMode="auto">
          <a:xfrm>
            <a:off x="2578100" y="4106863"/>
            <a:ext cx="2959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en-US" sz="1000">
                <a:solidFill>
                  <a:srgbClr val="1F497D"/>
                </a:solidFill>
                <a:latin typeface="Arial Bold"/>
                <a:sym typeface="Arial Bold"/>
              </a:rPr>
              <a:t>8.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Подтверждение зачисления средств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sp>
        <p:nvSpPr>
          <p:cNvPr id="39947" name="Rectangle 12"/>
          <p:cNvSpPr>
            <a:spLocks/>
          </p:cNvSpPr>
          <p:nvPr/>
        </p:nvSpPr>
        <p:spPr bwMode="auto">
          <a:xfrm>
            <a:off x="1255713" y="1844675"/>
            <a:ext cx="18034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en-US" sz="1000">
                <a:solidFill>
                  <a:srgbClr val="1F497D"/>
                </a:solidFill>
                <a:latin typeface="Arial Bold"/>
                <a:sym typeface="Arial Bold"/>
              </a:rPr>
              <a:t>9.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Квитированные платежи и начисления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sp>
        <p:nvSpPr>
          <p:cNvPr id="39948" name="Rectangle 13"/>
          <p:cNvSpPr>
            <a:spLocks/>
          </p:cNvSpPr>
          <p:nvPr/>
        </p:nvSpPr>
        <p:spPr bwMode="auto">
          <a:xfrm>
            <a:off x="2047875" y="4725988"/>
            <a:ext cx="17018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en-US" sz="1000">
                <a:solidFill>
                  <a:srgbClr val="1F497D"/>
                </a:solidFill>
                <a:latin typeface="Arial Bold"/>
                <a:sym typeface="Arial Bold"/>
              </a:rPr>
              <a:t>10.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Квитированные платежи и начисления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sp>
        <p:nvSpPr>
          <p:cNvPr id="39949" name="AutoShape 14"/>
          <p:cNvSpPr>
            <a:spLocks/>
          </p:cNvSpPr>
          <p:nvPr/>
        </p:nvSpPr>
        <p:spPr bwMode="auto">
          <a:xfrm rot="-5400000">
            <a:off x="2055019" y="861219"/>
            <a:ext cx="741362" cy="27051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9950" name="AutoShape 15"/>
          <p:cNvSpPr>
            <a:spLocks/>
          </p:cNvSpPr>
          <p:nvPr/>
        </p:nvSpPr>
        <p:spPr bwMode="auto">
          <a:xfrm rot="-5400000">
            <a:off x="1681163" y="487363"/>
            <a:ext cx="1028700" cy="31686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9951" name="AutoShape 16"/>
          <p:cNvSpPr>
            <a:spLocks/>
          </p:cNvSpPr>
          <p:nvPr/>
        </p:nvSpPr>
        <p:spPr bwMode="auto">
          <a:xfrm>
            <a:off x="6100763" y="1893888"/>
            <a:ext cx="1965325" cy="6365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9952" name="AutoShape 17"/>
          <p:cNvSpPr>
            <a:spLocks/>
          </p:cNvSpPr>
          <p:nvPr/>
        </p:nvSpPr>
        <p:spPr bwMode="auto">
          <a:xfrm>
            <a:off x="6100763" y="1533525"/>
            <a:ext cx="2416175" cy="9969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9953" name="Rectangle 18"/>
          <p:cNvSpPr>
            <a:spLocks/>
          </p:cNvSpPr>
          <p:nvPr/>
        </p:nvSpPr>
        <p:spPr bwMode="auto">
          <a:xfrm>
            <a:off x="6732588" y="1125538"/>
            <a:ext cx="1816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1000">
                <a:solidFill>
                  <a:srgbClr val="1F497D"/>
                </a:solidFill>
                <a:latin typeface="Arial Bold"/>
                <a:sym typeface="Arial Bold"/>
              </a:rPr>
              <a:t>3.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Информация о начислениях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sp>
        <p:nvSpPr>
          <p:cNvPr id="39954" name="Rectangle 19"/>
          <p:cNvSpPr>
            <a:spLocks/>
          </p:cNvSpPr>
          <p:nvPr/>
        </p:nvSpPr>
        <p:spPr bwMode="auto">
          <a:xfrm>
            <a:off x="6581775" y="1917700"/>
            <a:ext cx="1384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1000">
                <a:solidFill>
                  <a:srgbClr val="1F497D"/>
                </a:solidFill>
                <a:latin typeface="Arial Bold"/>
                <a:sym typeface="Arial Bold"/>
              </a:rPr>
              <a:t>10.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Квитированные</a:t>
            </a:r>
            <a:r>
              <a:rPr lang="en-US" sz="1000">
                <a:solidFill>
                  <a:srgbClr val="1F497D"/>
                </a:solidFill>
                <a:latin typeface="Arial Bold"/>
                <a:sym typeface="Arial Bold"/>
              </a:rPr>
              <a:t>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платежи и начисления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sp>
        <p:nvSpPr>
          <p:cNvPr id="39955" name="Rectangle 20"/>
          <p:cNvSpPr>
            <a:spLocks/>
          </p:cNvSpPr>
          <p:nvPr/>
        </p:nvSpPr>
        <p:spPr bwMode="auto">
          <a:xfrm>
            <a:off x="2532063" y="2395538"/>
            <a:ext cx="13208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1000">
                <a:solidFill>
                  <a:srgbClr val="1F497D"/>
                </a:solidFill>
                <a:latin typeface="Arial Bold"/>
                <a:sym typeface="Arial Bold"/>
              </a:rPr>
              <a:t>5.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Информация о начислениях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sp>
        <p:nvSpPr>
          <p:cNvPr id="39956" name="AutoShape 21"/>
          <p:cNvSpPr>
            <a:spLocks/>
          </p:cNvSpPr>
          <p:nvPr/>
        </p:nvSpPr>
        <p:spPr bwMode="auto">
          <a:xfrm rot="10800000">
            <a:off x="2767013" y="2852738"/>
            <a:ext cx="1014412" cy="95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817 h 21600"/>
              <a:gd name="T6" fmla="*/ 2147483647 w 21600"/>
              <a:gd name="T7" fmla="*/ 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783" y="0"/>
                </a:lnTo>
                <a:lnTo>
                  <a:pt x="10783" y="2160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prstDash val="dash"/>
            <a:miter lim="800000"/>
            <a:headEnd type="triangle" w="med" len="med"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9957" name="Rectangle 22"/>
          <p:cNvSpPr>
            <a:spLocks/>
          </p:cNvSpPr>
          <p:nvPr/>
        </p:nvSpPr>
        <p:spPr bwMode="auto">
          <a:xfrm>
            <a:off x="2552700" y="3357563"/>
            <a:ext cx="13208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1000">
                <a:solidFill>
                  <a:srgbClr val="1F497D"/>
                </a:solidFill>
                <a:latin typeface="Arial Bold"/>
                <a:sym typeface="Arial Bold"/>
              </a:rPr>
              <a:t>6.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Информация об оплате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sp>
        <p:nvSpPr>
          <p:cNvPr id="39958" name="AutoShape 23"/>
          <p:cNvSpPr>
            <a:spLocks/>
          </p:cNvSpPr>
          <p:nvPr/>
        </p:nvSpPr>
        <p:spPr bwMode="auto">
          <a:xfrm rot="10800000">
            <a:off x="1471613" y="3429000"/>
            <a:ext cx="1200150" cy="24574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9959" name="AutoShape 24"/>
          <p:cNvSpPr>
            <a:spLocks/>
          </p:cNvSpPr>
          <p:nvPr/>
        </p:nvSpPr>
        <p:spPr bwMode="auto">
          <a:xfrm rot="16200000" flipH="1">
            <a:off x="1256507" y="4220368"/>
            <a:ext cx="2019300" cy="5762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1566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9960" name="AutoShape 25"/>
          <p:cNvSpPr>
            <a:spLocks/>
          </p:cNvSpPr>
          <p:nvPr/>
        </p:nvSpPr>
        <p:spPr bwMode="auto">
          <a:xfrm rot="-5400000">
            <a:off x="48419" y="4277519"/>
            <a:ext cx="1701800" cy="15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1 h 21600"/>
              <a:gd name="T6" fmla="*/ 2147483647 w 21600"/>
              <a:gd name="T7" fmla="*/ 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9961" name="Rectangle 26"/>
          <p:cNvSpPr>
            <a:spLocks/>
          </p:cNvSpPr>
          <p:nvPr/>
        </p:nvSpPr>
        <p:spPr bwMode="auto">
          <a:xfrm>
            <a:off x="6804025" y="3068638"/>
            <a:ext cx="1092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en-US" sz="1000">
                <a:solidFill>
                  <a:srgbClr val="1F497D"/>
                </a:solidFill>
                <a:latin typeface="Arial Bold"/>
                <a:sym typeface="Arial Bold"/>
              </a:rPr>
              <a:t>4.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Оплата услуг с уникальным</a:t>
            </a:r>
            <a:r>
              <a:rPr lang="en-US" sz="1000">
                <a:solidFill>
                  <a:srgbClr val="1F497D"/>
                </a:solidFill>
                <a:latin typeface="Arial Bold"/>
                <a:sym typeface="Arial Bold"/>
              </a:rPr>
              <a:t> ID</a:t>
            </a:r>
          </a:p>
        </p:txBody>
      </p:sp>
      <p:sp>
        <p:nvSpPr>
          <p:cNvPr id="39962" name="Rectangle 28"/>
          <p:cNvSpPr>
            <a:spLocks/>
          </p:cNvSpPr>
          <p:nvPr/>
        </p:nvSpPr>
        <p:spPr bwMode="auto">
          <a:xfrm>
            <a:off x="7812088" y="3644900"/>
            <a:ext cx="1092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Физические и Юридические лица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pic>
        <p:nvPicPr>
          <p:cNvPr id="39963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2565400"/>
            <a:ext cx="9366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64" name="Rectangle 30"/>
          <p:cNvSpPr>
            <a:spLocks/>
          </p:cNvSpPr>
          <p:nvPr/>
        </p:nvSpPr>
        <p:spPr bwMode="auto">
          <a:xfrm>
            <a:off x="5435600" y="5300663"/>
            <a:ext cx="2244725" cy="769937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en-US" sz="1600" b="1">
                <a:solidFill>
                  <a:srgbClr val="1F497D"/>
                </a:solidFill>
                <a:latin typeface="Lucida Grande"/>
                <a:sym typeface="Lucida Grande"/>
              </a:rPr>
              <a:t>   </a:t>
            </a:r>
            <a:r>
              <a:rPr lang="ru-RU" sz="1600" b="1">
                <a:solidFill>
                  <a:srgbClr val="1F497D"/>
                </a:solidFill>
                <a:latin typeface="Lucida Grande"/>
                <a:sym typeface="Lucida Grande"/>
              </a:rPr>
              <a:t>Банк России</a:t>
            </a:r>
            <a:endParaRPr lang="en-US" sz="1600" b="1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9965" name="Rectangle 31"/>
          <p:cNvSpPr>
            <a:spLocks/>
          </p:cNvSpPr>
          <p:nvPr/>
        </p:nvSpPr>
        <p:spPr bwMode="auto">
          <a:xfrm>
            <a:off x="2627313" y="5157788"/>
            <a:ext cx="2316162" cy="769937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en-US" sz="1600" b="1">
                <a:solidFill>
                  <a:srgbClr val="1F497D"/>
                </a:solidFill>
                <a:latin typeface="Lucida Grande"/>
                <a:sym typeface="Lucida Grande"/>
              </a:rPr>
              <a:t>      </a:t>
            </a:r>
            <a:r>
              <a:rPr lang="ru-RU" sz="1600" b="1">
                <a:solidFill>
                  <a:srgbClr val="1F497D"/>
                </a:solidFill>
                <a:latin typeface="Lucida Grande"/>
                <a:sym typeface="Lucida Grande"/>
              </a:rPr>
              <a:t>Администраторы доходов</a:t>
            </a:r>
            <a:endParaRPr lang="en-US" sz="1600" b="1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9966" name="Rectangle 32"/>
          <p:cNvSpPr>
            <a:spLocks/>
          </p:cNvSpPr>
          <p:nvPr/>
        </p:nvSpPr>
        <p:spPr bwMode="auto">
          <a:xfrm>
            <a:off x="179388" y="2565400"/>
            <a:ext cx="2533650" cy="841375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ru-RU" sz="1600" b="1">
                <a:solidFill>
                  <a:srgbClr val="1F497D"/>
                </a:solidFill>
                <a:latin typeface="Lucida Grande"/>
                <a:sym typeface="Lucida Grande"/>
              </a:rPr>
              <a:t>Федеральное казначейство</a:t>
            </a:r>
            <a:endParaRPr lang="en-US" sz="1600" b="1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9967" name="Rectangle 33"/>
          <p:cNvSpPr>
            <a:spLocks/>
          </p:cNvSpPr>
          <p:nvPr/>
        </p:nvSpPr>
        <p:spPr bwMode="auto">
          <a:xfrm>
            <a:off x="3779838" y="2565400"/>
            <a:ext cx="2963862" cy="912813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ru-RU" sz="1600" b="1">
                <a:solidFill>
                  <a:srgbClr val="1F497D"/>
                </a:solidFill>
                <a:latin typeface="Lucida Grande"/>
                <a:sym typeface="Lucida Grande"/>
              </a:rPr>
              <a:t>Платежные системы,</a:t>
            </a:r>
            <a:r>
              <a:rPr lang="en-US" sz="1600" b="1">
                <a:solidFill>
                  <a:srgbClr val="1F497D"/>
                </a:solidFill>
                <a:latin typeface="Lucida Grande"/>
                <a:sym typeface="Lucida Grande"/>
              </a:rPr>
              <a:t> </a:t>
            </a:r>
            <a:r>
              <a:rPr lang="ru-RU" sz="1600" b="1">
                <a:solidFill>
                  <a:srgbClr val="1F497D"/>
                </a:solidFill>
                <a:latin typeface="Lucida Grande"/>
                <a:sym typeface="Lucida Grande"/>
              </a:rPr>
              <a:t>Кредитные организации</a:t>
            </a:r>
            <a:endParaRPr lang="en-US" sz="1600" b="1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pic>
        <p:nvPicPr>
          <p:cNvPr id="39968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5949950"/>
            <a:ext cx="11509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69" name="Rectangle 36"/>
          <p:cNvSpPr>
            <a:spLocks/>
          </p:cNvSpPr>
          <p:nvPr/>
        </p:nvSpPr>
        <p:spPr bwMode="auto">
          <a:xfrm>
            <a:off x="3779838" y="1196975"/>
            <a:ext cx="2317750" cy="9144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en-US" sz="1600" b="1">
                <a:solidFill>
                  <a:srgbClr val="1F497D"/>
                </a:solidFill>
                <a:latin typeface="Lucida Grande"/>
                <a:sym typeface="Lucida Grande"/>
              </a:rPr>
              <a:t>  </a:t>
            </a:r>
            <a:r>
              <a:rPr lang="ru-RU" sz="1600" b="1">
                <a:solidFill>
                  <a:srgbClr val="1F497D"/>
                </a:solidFill>
                <a:latin typeface="Lucida Grande"/>
                <a:sym typeface="Lucida Grande"/>
              </a:rPr>
              <a:t>Портал государственных услуг</a:t>
            </a:r>
            <a:endParaRPr lang="en-US" sz="1600" b="1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9970" name="Номер слайда 3"/>
          <p:cNvSpPr txBox="1">
            <a:spLocks noGrp="1"/>
          </p:cNvSpPr>
          <p:nvPr/>
        </p:nvSpPr>
        <p:spPr bwMode="auto">
          <a:xfrm>
            <a:off x="8748713" y="6564313"/>
            <a:ext cx="395287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01160B76-D2AC-454B-93F0-6A35E27541FF}" type="slidenum">
              <a:rPr lang="en-US" sz="1400" b="1">
                <a:solidFill>
                  <a:schemeClr val="tx2"/>
                </a:solidFill>
                <a:latin typeface="Calibri" pitchFamily="34" charset="0"/>
                <a:sym typeface="Lucida Grande"/>
              </a:rPr>
              <a:pPr algn="r"/>
              <a:t>12</a:t>
            </a:fld>
            <a:endParaRPr lang="en-US" sz="1400" b="1">
              <a:solidFill>
                <a:schemeClr val="tx2"/>
              </a:solidFill>
              <a:latin typeface="Calibri" pitchFamily="34" charset="0"/>
              <a:sym typeface="Lucida Grande"/>
            </a:endParaRPr>
          </a:p>
        </p:txBody>
      </p:sp>
      <p:sp>
        <p:nvSpPr>
          <p:cNvPr id="39971" name="Rectangle 27"/>
          <p:cNvSpPr>
            <a:spLocks/>
          </p:cNvSpPr>
          <p:nvPr/>
        </p:nvSpPr>
        <p:spPr bwMode="auto">
          <a:xfrm>
            <a:off x="4067175" y="6021388"/>
            <a:ext cx="660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en-US" sz="1000">
                <a:solidFill>
                  <a:srgbClr val="1F497D"/>
                </a:solidFill>
                <a:latin typeface="Arial Bold"/>
                <a:sym typeface="Arial Bold"/>
              </a:rPr>
              <a:t>ФОИВ, РОИВ, </a:t>
            </a:r>
            <a:endParaRPr lang="en-US">
              <a:sym typeface="Arial" charset="0"/>
            </a:endParaRPr>
          </a:p>
          <a:p>
            <a:r>
              <a:rPr lang="en-US" sz="1000">
                <a:solidFill>
                  <a:srgbClr val="1F497D"/>
                </a:solidFill>
                <a:latin typeface="Arial Bold"/>
                <a:sym typeface="Arial Bold"/>
              </a:rPr>
              <a:t>ОМСУ</a:t>
            </a:r>
          </a:p>
        </p:txBody>
      </p:sp>
      <p:pic>
        <p:nvPicPr>
          <p:cNvPr id="39972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29225"/>
            <a:ext cx="9366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73" name="Прямоугольник 38"/>
          <p:cNvSpPr>
            <a:spLocks noChangeArrowheads="1"/>
          </p:cNvSpPr>
          <p:nvPr/>
        </p:nvSpPr>
        <p:spPr bwMode="auto">
          <a:xfrm>
            <a:off x="182563" y="5949950"/>
            <a:ext cx="132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Юридические лица</a:t>
            </a:r>
            <a:endParaRPr lang="ru-RU" sz="1000">
              <a:latin typeface="ＭＳ Ｐゴシック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/>
          </p:cNvSpPr>
          <p:nvPr/>
        </p:nvSpPr>
        <p:spPr bwMode="auto">
          <a:xfrm>
            <a:off x="609600" y="298450"/>
            <a:ext cx="8153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>
              <a:lnSpc>
                <a:spcPct val="90000"/>
              </a:lnSpc>
            </a:pPr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Направление</a:t>
            </a:r>
            <a:r>
              <a:rPr lang="en-US">
                <a:solidFill>
                  <a:srgbClr val="1F497D"/>
                </a:solidFill>
                <a:cs typeface="Arial" charset="0"/>
                <a:sym typeface="Arial" charset="0"/>
              </a:rPr>
              <a:t> </a:t>
            </a:r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4</a:t>
            </a:r>
            <a:r>
              <a:rPr lang="en-US">
                <a:solidFill>
                  <a:srgbClr val="1F497D"/>
                </a:solidFill>
                <a:cs typeface="Arial" charset="0"/>
                <a:sym typeface="Arial" charset="0"/>
              </a:rPr>
              <a:t>. </a:t>
            </a:r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Преимущества Государственной информационной системы о государственных и муниципальных платежах</a:t>
            </a:r>
            <a:endParaRPr lang="en-US">
              <a:solidFill>
                <a:srgbClr val="1F497D"/>
              </a:solidFill>
              <a:cs typeface="Arial" charset="0"/>
              <a:sym typeface="Arial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28675" y="1125538"/>
            <a:ext cx="8207375" cy="684212"/>
            <a:chOff x="0" y="0"/>
            <a:chExt cx="5124" cy="430"/>
          </a:xfrm>
        </p:grpSpPr>
        <p:sp>
          <p:nvSpPr>
            <p:cNvPr id="40971" name="AutoShape 4"/>
            <p:cNvSpPr>
              <a:spLocks/>
            </p:cNvSpPr>
            <p:nvPr/>
          </p:nvSpPr>
          <p:spPr bwMode="auto">
            <a:xfrm>
              <a:off x="0" y="0"/>
              <a:ext cx="5124" cy="43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1600">
                <a:solidFill>
                  <a:srgbClr val="000000"/>
                </a:solidFill>
                <a:sym typeface="Gill Sans"/>
              </a:endParaRPr>
            </a:p>
          </p:txBody>
        </p:sp>
        <p:sp>
          <p:nvSpPr>
            <p:cNvPr id="40972" name="Rectangle 5"/>
            <p:cNvSpPr>
              <a:spLocks/>
            </p:cNvSpPr>
            <p:nvPr/>
          </p:nvSpPr>
          <p:spPr bwMode="auto">
            <a:xfrm>
              <a:off x="21" y="55"/>
              <a:ext cx="5080" cy="3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pPr algn="just"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>
                  <a:solidFill>
                    <a:srgbClr val="1F497D"/>
                  </a:solidFill>
                  <a:sym typeface="Times New Roman" pitchFamily="18" charset="0"/>
                </a:rPr>
                <a:t>Общественный эффект — оперативное повышение информированности плательщиков и упрощение процедуры оплаты:</a:t>
              </a:r>
              <a:endParaRPr lang="en-US" sz="1600" b="1">
                <a:solidFill>
                  <a:srgbClr val="1F497D"/>
                </a:solidFill>
                <a:sym typeface="Times New Roman" pitchFamily="18" charset="0"/>
              </a:endParaRPr>
            </a:p>
          </p:txBody>
        </p:sp>
      </p:grpSp>
      <p:sp>
        <p:nvSpPr>
          <p:cNvPr id="40963" name="Rectangle 7"/>
          <p:cNvSpPr>
            <a:spLocks/>
          </p:cNvSpPr>
          <p:nvPr/>
        </p:nvSpPr>
        <p:spPr bwMode="auto">
          <a:xfrm>
            <a:off x="1458913" y="1844675"/>
            <a:ext cx="75057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marL="342900" indent="-342900" algn="just">
              <a:lnSpc>
                <a:spcPct val="95000"/>
              </a:lnSpc>
              <a:spcBef>
                <a:spcPts val="575"/>
              </a:spcBef>
              <a:buClr>
                <a:srgbClr val="014B65"/>
              </a:buClr>
              <a:buSzPct val="100000"/>
              <a:buFont typeface="Lucida Grande"/>
              <a:buNone/>
            </a:pPr>
            <a:r>
              <a:rPr lang="ru-RU" sz="1600">
                <a:solidFill>
                  <a:srgbClr val="1F497D"/>
                </a:solidFill>
                <a:sym typeface="Lucida Grande"/>
              </a:rPr>
              <a:t>	</a:t>
            </a:r>
            <a:r>
              <a:rPr lang="ru-RU" sz="1400" u="sng">
                <a:solidFill>
                  <a:srgbClr val="1F497D"/>
                </a:solidFill>
                <a:sym typeface="Lucida Grande"/>
              </a:rPr>
              <a:t>Для граждан и организаций:</a:t>
            </a:r>
            <a:r>
              <a:rPr lang="ru-RU" sz="1400">
                <a:solidFill>
                  <a:srgbClr val="1F497D"/>
                </a:solidFill>
                <a:sym typeface="Lucida Grande"/>
              </a:rPr>
              <a:t> </a:t>
            </a:r>
          </a:p>
          <a:p>
            <a:pPr marL="342900" indent="-342900" algn="just">
              <a:lnSpc>
                <a:spcPct val="95000"/>
              </a:lnSpc>
              <a:spcBef>
                <a:spcPts val="575"/>
              </a:spcBef>
              <a:buClr>
                <a:srgbClr val="014B65"/>
              </a:buClr>
              <a:buSzPct val="100000"/>
              <a:buFont typeface="Lucida Grande"/>
              <a:buChar char="●"/>
            </a:pPr>
            <a:r>
              <a:rPr lang="ru-RU" sz="1400">
                <a:solidFill>
                  <a:srgbClr val="1F497D"/>
                </a:solidFill>
                <a:sym typeface="Lucida Grande"/>
              </a:rPr>
              <a:t>Оперативное получение полной и достоверной информации по принципу «одного окна» о наличии обязательств перед бюджетами бюджетной системы РФ и организациями, оказывающими государственные и муниципальные услуги;</a:t>
            </a:r>
            <a:endParaRPr lang="en-US" sz="1400">
              <a:sym typeface="Arial" charset="0"/>
            </a:endParaRPr>
          </a:p>
          <a:p>
            <a:pPr marL="342900" indent="-342900" algn="just">
              <a:lnSpc>
                <a:spcPct val="95000"/>
              </a:lnSpc>
              <a:spcBef>
                <a:spcPts val="575"/>
              </a:spcBef>
              <a:buClr>
                <a:srgbClr val="014B65"/>
              </a:buClr>
              <a:buSzPct val="100000"/>
              <a:buFont typeface="Lucida Grande"/>
              <a:buChar char="●"/>
            </a:pPr>
            <a:r>
              <a:rPr lang="ru-RU" sz="1400">
                <a:solidFill>
                  <a:srgbClr val="1F497D"/>
                </a:solidFill>
                <a:sym typeface="Lucida Grande"/>
              </a:rPr>
              <a:t>Возможность своевременного исполнения обязательств по уплате;</a:t>
            </a:r>
            <a:endParaRPr lang="en-US" sz="1400">
              <a:sym typeface="Arial" charset="0"/>
            </a:endParaRPr>
          </a:p>
          <a:p>
            <a:pPr marL="342900" indent="-342900" algn="just">
              <a:lnSpc>
                <a:spcPct val="95000"/>
              </a:lnSpc>
              <a:spcBef>
                <a:spcPts val="575"/>
              </a:spcBef>
              <a:buClr>
                <a:srgbClr val="014B65"/>
              </a:buClr>
              <a:buSzPct val="100000"/>
              <a:buFont typeface="Lucida Grande"/>
              <a:buChar char="●"/>
            </a:pPr>
            <a:r>
              <a:rPr lang="ru-RU" sz="1400">
                <a:solidFill>
                  <a:srgbClr val="1F497D"/>
                </a:solidFill>
                <a:sym typeface="Lucida Grande"/>
              </a:rPr>
              <a:t>Контроль произведенных платежей и квитирования начисления / погашения задолженности.</a:t>
            </a:r>
            <a:endParaRPr lang="en-US" sz="1400">
              <a:solidFill>
                <a:srgbClr val="1F497D"/>
              </a:solidFill>
              <a:sym typeface="Lucida Grande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27088" y="4005263"/>
            <a:ext cx="8207375" cy="792162"/>
            <a:chOff x="0" y="0"/>
            <a:chExt cx="5124" cy="498"/>
          </a:xfrm>
        </p:grpSpPr>
        <p:sp>
          <p:nvSpPr>
            <p:cNvPr id="40969" name="AutoShape 8"/>
            <p:cNvSpPr>
              <a:spLocks/>
            </p:cNvSpPr>
            <p:nvPr/>
          </p:nvSpPr>
          <p:spPr bwMode="auto">
            <a:xfrm>
              <a:off x="0" y="0"/>
              <a:ext cx="5124" cy="498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40970" name="Rectangle 9"/>
            <p:cNvSpPr>
              <a:spLocks/>
            </p:cNvSpPr>
            <p:nvPr/>
          </p:nvSpPr>
          <p:spPr bwMode="auto">
            <a:xfrm>
              <a:off x="24" y="89"/>
              <a:ext cx="5080" cy="3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pPr algn="just"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>
                  <a:solidFill>
                    <a:srgbClr val="1F497D"/>
                  </a:solidFill>
                  <a:sym typeface="Times New Roman" pitchFamily="18" charset="0"/>
                </a:rPr>
                <a:t>Повышение собираемости доходов </a:t>
              </a:r>
              <a:r>
                <a:rPr lang="ru-RU" sz="1600" b="1">
                  <a:solidFill>
                    <a:srgbClr val="1F497D"/>
                  </a:solidFill>
                  <a:latin typeface="Lucida Grande"/>
                  <a:sym typeface="Times New Roman" pitchFamily="18" charset="0"/>
                </a:rPr>
                <a:t>–</a:t>
              </a:r>
              <a:r>
                <a:rPr lang="ru-RU" sz="1600" b="1">
                  <a:solidFill>
                    <a:srgbClr val="1F497D"/>
                  </a:solidFill>
                  <a:sym typeface="Times New Roman" pitchFamily="18" charset="0"/>
                </a:rPr>
                <a:t> обеспечение полноты и своевременности поступления соответствующих платежей в бюджеты бюджетной системы РФ и организаций сектора государственного управления: </a:t>
              </a:r>
              <a:endParaRPr lang="en-US" sz="1600" b="1">
                <a:solidFill>
                  <a:srgbClr val="1F497D"/>
                </a:solidFill>
                <a:sym typeface="Times New Roman" pitchFamily="18" charset="0"/>
              </a:endParaRPr>
            </a:p>
          </p:txBody>
        </p:sp>
      </p:grpSp>
      <p:sp>
        <p:nvSpPr>
          <p:cNvPr id="40965" name="Rectangle 11"/>
          <p:cNvSpPr>
            <a:spLocks/>
          </p:cNvSpPr>
          <p:nvPr/>
        </p:nvSpPr>
        <p:spPr bwMode="auto">
          <a:xfrm>
            <a:off x="1535113" y="4891088"/>
            <a:ext cx="74295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marL="342900" indent="-342900" algn="just">
              <a:lnSpc>
                <a:spcPct val="95000"/>
              </a:lnSpc>
              <a:spcBef>
                <a:spcPts val="575"/>
              </a:spcBef>
              <a:buClr>
                <a:srgbClr val="014B65"/>
              </a:buClr>
              <a:buSzPct val="100000"/>
              <a:buFont typeface="Lucida Grande"/>
              <a:buNone/>
            </a:pPr>
            <a:r>
              <a:rPr lang="ru-RU" sz="1400">
                <a:solidFill>
                  <a:srgbClr val="1F497D"/>
                </a:solidFill>
                <a:latin typeface="Lucida Grande"/>
                <a:sym typeface="Lucida Grande"/>
              </a:rPr>
              <a:t>	 </a:t>
            </a:r>
            <a:r>
              <a:rPr lang="ru-RU" sz="1400" u="sng">
                <a:solidFill>
                  <a:srgbClr val="1F497D"/>
                </a:solidFill>
                <a:latin typeface="Lucida Grande"/>
                <a:sym typeface="Lucida Grande"/>
              </a:rPr>
              <a:t>Для главных администраторов (администраторов) доходов бюджетов:</a:t>
            </a:r>
          </a:p>
          <a:p>
            <a:pPr marL="342900" indent="-342900" algn="just">
              <a:lnSpc>
                <a:spcPct val="95000"/>
              </a:lnSpc>
              <a:spcBef>
                <a:spcPts val="575"/>
              </a:spcBef>
              <a:buClr>
                <a:srgbClr val="014B65"/>
              </a:buClr>
              <a:buSzPct val="100000"/>
              <a:buFont typeface="Lucida Grande"/>
              <a:buChar char="●"/>
            </a:pPr>
            <a:r>
              <a:rPr lang="ru-RU" sz="1400">
                <a:solidFill>
                  <a:srgbClr val="1F497D"/>
                </a:solidFill>
                <a:latin typeface="Lucida Grande"/>
                <a:sym typeface="Lucida Grande"/>
              </a:rPr>
              <a:t>Сокращение затрат на администрирование поступлений;</a:t>
            </a:r>
            <a:endParaRPr lang="en-US" sz="1400">
              <a:sym typeface="Arial" charset="0"/>
            </a:endParaRPr>
          </a:p>
          <a:p>
            <a:pPr marL="342900" indent="-342900" algn="just">
              <a:lnSpc>
                <a:spcPct val="95000"/>
              </a:lnSpc>
              <a:spcBef>
                <a:spcPts val="575"/>
              </a:spcBef>
              <a:buClr>
                <a:srgbClr val="014B65"/>
              </a:buClr>
              <a:buSzPct val="100000"/>
              <a:buFont typeface="Lucida Grande"/>
              <a:buChar char="●"/>
            </a:pPr>
            <a:r>
              <a:rPr lang="ru-RU" sz="1400">
                <a:solidFill>
                  <a:srgbClr val="1F497D"/>
                </a:solidFill>
                <a:latin typeface="Lucida Grande"/>
                <a:sym typeface="Lucida Grande"/>
              </a:rPr>
              <a:t>Сокращение объема невыясненных поступлений;</a:t>
            </a:r>
            <a:endParaRPr lang="en-US" sz="1400">
              <a:sym typeface="Arial" charset="0"/>
            </a:endParaRPr>
          </a:p>
          <a:p>
            <a:pPr marL="342900" indent="-342900" algn="just">
              <a:lnSpc>
                <a:spcPct val="95000"/>
              </a:lnSpc>
              <a:spcBef>
                <a:spcPts val="575"/>
              </a:spcBef>
              <a:buClr>
                <a:srgbClr val="014B65"/>
              </a:buClr>
              <a:buSzPct val="100000"/>
              <a:buFont typeface="Lucida Grande"/>
              <a:buChar char="●"/>
            </a:pPr>
            <a:r>
              <a:rPr lang="ru-RU" sz="1400">
                <a:solidFill>
                  <a:srgbClr val="1F497D"/>
                </a:solidFill>
                <a:latin typeface="Lucida Grande"/>
                <a:sym typeface="Lucida Grande"/>
              </a:rPr>
              <a:t>Сокращение сроков между начислениями и фактами оплаты.</a:t>
            </a:r>
            <a:endParaRPr lang="en-US" sz="1400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pic>
        <p:nvPicPr>
          <p:cNvPr id="40966" name="Picture 13"/>
          <p:cNvPicPr>
            <a:picLocks noChangeAspect="1" noChangeArrowheads="1"/>
          </p:cNvPicPr>
          <p:nvPr/>
        </p:nvPicPr>
        <p:blipFill>
          <a:blip r:embed="rId2" cstate="print"/>
          <a:srcRect l="27245" r="24242"/>
          <a:stretch>
            <a:fillRect/>
          </a:stretch>
        </p:blipFill>
        <p:spPr bwMode="auto">
          <a:xfrm>
            <a:off x="323850" y="2276475"/>
            <a:ext cx="6889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Номер слайда 3"/>
          <p:cNvSpPr txBox="1">
            <a:spLocks noGrp="1"/>
          </p:cNvSpPr>
          <p:nvPr/>
        </p:nvSpPr>
        <p:spPr bwMode="auto">
          <a:xfrm>
            <a:off x="8748713" y="6564313"/>
            <a:ext cx="395287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8C68B510-E97F-4496-8DBB-DD30242838DD}" type="slidenum">
              <a:rPr lang="en-US" sz="1400" b="1">
                <a:solidFill>
                  <a:schemeClr val="tx2"/>
                </a:solidFill>
                <a:latin typeface="Calibri" pitchFamily="34" charset="0"/>
                <a:sym typeface="Lucida Grande"/>
              </a:rPr>
              <a:pPr algn="r"/>
              <a:t>13</a:t>
            </a:fld>
            <a:endParaRPr lang="en-US" sz="1400" b="1">
              <a:solidFill>
                <a:schemeClr val="tx2"/>
              </a:solidFill>
              <a:latin typeface="Calibri" pitchFamily="34" charset="0"/>
              <a:sym typeface="Lucida Grande"/>
            </a:endParaRPr>
          </a:p>
        </p:txBody>
      </p:sp>
      <p:pic>
        <p:nvPicPr>
          <p:cNvPr id="40968" name="Picture 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013325"/>
            <a:ext cx="1398588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1403350" y="214313"/>
            <a:ext cx="6781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449E"/>
                </a:solidFill>
                <a:latin typeface="+mj-lt"/>
                <a:ea typeface="ＭＳ Ｐゴシック" pitchFamily="34" charset="-128"/>
                <a:cs typeface="Arial" pitchFamily="34" charset="0"/>
                <a:sym typeface="Arial" pitchFamily="34" charset="0"/>
              </a:rPr>
              <a:t>ГИС ГМП завтра   </a:t>
            </a:r>
            <a:r>
              <a:rPr lang="ru-RU" sz="2000" b="1" dirty="0">
                <a:solidFill>
                  <a:srgbClr val="00449E"/>
                </a:solidFill>
                <a:latin typeface="+mj-lt"/>
                <a:ea typeface="ＭＳ Ｐゴシック" pitchFamily="34" charset="-128"/>
                <a:cs typeface="Arial" pitchFamily="34" charset="0"/>
                <a:sym typeface="Arial" pitchFamily="34" charset="0"/>
              </a:rPr>
              <a:t>-  сервис «Узнай свою задолженность»</a:t>
            </a:r>
            <a:endParaRPr lang="en-US" sz="2000" b="1" dirty="0">
              <a:solidFill>
                <a:srgbClr val="00449E"/>
              </a:solidFill>
              <a:latin typeface="+mj-lt"/>
              <a:ea typeface="ＭＳ Ｐゴシック" pitchFamily="34" charset="-128"/>
              <a:cs typeface="Arial" pitchFamily="34" charset="0"/>
              <a:sym typeface="Arial" pitchFamily="34" charset="0"/>
            </a:endParaRPr>
          </a:p>
        </p:txBody>
      </p:sp>
      <p:pic>
        <p:nvPicPr>
          <p:cNvPr id="14339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2565400"/>
            <a:ext cx="9366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Номер слайда 3"/>
          <p:cNvSpPr txBox="1">
            <a:spLocks noGrp="1"/>
          </p:cNvSpPr>
          <p:nvPr/>
        </p:nvSpPr>
        <p:spPr bwMode="auto">
          <a:xfrm>
            <a:off x="8748713" y="6564313"/>
            <a:ext cx="395287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A7629A22-F8B9-49A5-8144-449C0D602B5A}" type="slidenum">
              <a:rPr lang="en-US" sz="1400" b="1">
                <a:solidFill>
                  <a:schemeClr val="tx2"/>
                </a:solidFill>
                <a:latin typeface="Calibri" pitchFamily="34" charset="0"/>
                <a:ea typeface="ＭＳ Ｐゴシック"/>
                <a:cs typeface="ＭＳ Ｐゴシック"/>
                <a:sym typeface="Lucida Grande"/>
              </a:rPr>
              <a:pPr algn="r"/>
              <a:t>14</a:t>
            </a:fld>
            <a:endParaRPr lang="en-US" sz="1400" b="1">
              <a:solidFill>
                <a:schemeClr val="tx2"/>
              </a:solidFill>
              <a:latin typeface="Calibri" pitchFamily="34" charset="0"/>
              <a:ea typeface="ＭＳ Ｐゴシック"/>
              <a:cs typeface="ＭＳ Ｐゴシック"/>
              <a:sym typeface="Lucida Grande"/>
            </a:endParaRPr>
          </a:p>
        </p:txBody>
      </p:sp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4643438" y="1196975"/>
            <a:ext cx="1295400" cy="1169988"/>
            <a:chOff x="1187624" y="2762991"/>
            <a:chExt cx="1296042" cy="1170065"/>
          </a:xfrm>
        </p:grpSpPr>
        <p:sp>
          <p:nvSpPr>
            <p:cNvPr id="21" name="Облако 20"/>
            <p:cNvSpPr/>
            <p:nvPr/>
          </p:nvSpPr>
          <p:spPr>
            <a:xfrm>
              <a:off x="1187624" y="2762991"/>
              <a:ext cx="781437" cy="377850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2">
                      <a:lumMod val="50000"/>
                    </a:schemeClr>
                  </a:solidFill>
                </a:rPr>
                <a:t>ГИС ГМП</a:t>
              </a:r>
            </a:p>
          </p:txBody>
        </p:sp>
        <p:pic>
          <p:nvPicPr>
            <p:cNvPr id="14354" name="Рисунок 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1166" y="2980556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2" name="Rectangle 28"/>
          <p:cNvSpPr>
            <a:spLocks/>
          </p:cNvSpPr>
          <p:nvPr/>
        </p:nvSpPr>
        <p:spPr bwMode="auto">
          <a:xfrm>
            <a:off x="7812088" y="3789363"/>
            <a:ext cx="10922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Физические и Юридические лица</a:t>
            </a:r>
          </a:p>
        </p:txBody>
      </p:sp>
      <p:sp>
        <p:nvSpPr>
          <p:cNvPr id="14343" name="Rectangle 18"/>
          <p:cNvSpPr>
            <a:spLocks/>
          </p:cNvSpPr>
          <p:nvPr/>
        </p:nvSpPr>
        <p:spPr bwMode="auto">
          <a:xfrm>
            <a:off x="6156325" y="1125538"/>
            <a:ext cx="1816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1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Запрос и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нформаци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и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 о начислениях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 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cxnSp>
        <p:nvCxnSpPr>
          <p:cNvPr id="14344" name="AutoShape 49"/>
          <p:cNvCxnSpPr>
            <a:cxnSpLocks noChangeShapeType="1"/>
          </p:cNvCxnSpPr>
          <p:nvPr/>
        </p:nvCxnSpPr>
        <p:spPr bwMode="auto">
          <a:xfrm rot="5400000" flipH="1">
            <a:off x="6603207" y="1108869"/>
            <a:ext cx="787400" cy="197008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4345" name="AutoShape 51"/>
          <p:cNvCxnSpPr>
            <a:cxnSpLocks noChangeShapeType="1"/>
          </p:cNvCxnSpPr>
          <p:nvPr/>
        </p:nvCxnSpPr>
        <p:spPr bwMode="auto">
          <a:xfrm rot="16200000" flipH="1">
            <a:off x="5607050" y="2249488"/>
            <a:ext cx="1263650" cy="16065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4346" name="Rectangle 18"/>
          <p:cNvSpPr>
            <a:spLocks/>
          </p:cNvSpPr>
          <p:nvPr/>
        </p:nvSpPr>
        <p:spPr bwMode="auto">
          <a:xfrm>
            <a:off x="5435600" y="3284538"/>
            <a:ext cx="16573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2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Возврат информации</a:t>
            </a:r>
          </a:p>
          <a:p>
            <a:pPr algn="ctr"/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 о н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ачислени</a:t>
            </a:r>
            <a:r>
              <a:rPr lang="ru-RU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ях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 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pic>
        <p:nvPicPr>
          <p:cNvPr id="14347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3500438"/>
            <a:ext cx="9366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2565400"/>
            <a:ext cx="9366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Rectangle 11"/>
          <p:cNvSpPr>
            <a:spLocks/>
          </p:cNvSpPr>
          <p:nvPr/>
        </p:nvSpPr>
        <p:spPr bwMode="auto">
          <a:xfrm>
            <a:off x="4140200" y="4797425"/>
            <a:ext cx="482441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marL="457200" indent="-457200" algn="ctr">
              <a:defRPr/>
            </a:pPr>
            <a:r>
              <a:rPr lang="ru-RU" sz="105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Arial Bold"/>
              </a:rPr>
              <a:t>«Узнай свою задолженность»</a:t>
            </a:r>
            <a:r>
              <a:rPr lang="ru-RU" sz="105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  <a:sym typeface="Arial Bold"/>
              </a:rPr>
              <a:t>  </a:t>
            </a:r>
          </a:p>
          <a:p>
            <a:pPr marL="457200" indent="-457200" algn="ctr">
              <a:defRPr/>
            </a:pPr>
            <a:endParaRPr lang="ru-RU" sz="1050" b="1" dirty="0">
              <a:solidFill>
                <a:srgbClr val="1F497D"/>
              </a:solidFill>
              <a:latin typeface="Arial" pitchFamily="34" charset="0"/>
              <a:cs typeface="Arial" pitchFamily="34" charset="0"/>
              <a:sym typeface="Arial Bold"/>
            </a:endParaRPr>
          </a:p>
          <a:p>
            <a:pPr marL="457200" indent="-457200">
              <a:defRPr/>
            </a:pPr>
            <a:r>
              <a:rPr lang="ru-RU" sz="105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  <a:sym typeface="Arial Bold"/>
              </a:rPr>
              <a:t>1. Информирование граждан о начислениях в любое время.</a:t>
            </a:r>
          </a:p>
          <a:p>
            <a:pPr marL="457200" indent="-457200">
              <a:defRPr/>
            </a:pPr>
            <a:r>
              <a:rPr lang="ru-RU" sz="105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  <a:sym typeface="Arial Bold"/>
              </a:rPr>
              <a:t>2. Доступ из любой точки мира к данным с использованием сайта </a:t>
            </a:r>
          </a:p>
          <a:p>
            <a:pPr marL="457200" indent="-457200">
              <a:defRPr/>
            </a:pPr>
            <a:r>
              <a:rPr lang="ru-RU" sz="105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  <a:sym typeface="Arial Bold"/>
              </a:rPr>
              <a:t>Казначейства России в сети «Интернет», единого портала бюджетной </a:t>
            </a:r>
          </a:p>
          <a:p>
            <a:pPr marL="457200" indent="-457200">
              <a:defRPr/>
            </a:pPr>
            <a:r>
              <a:rPr lang="ru-RU" sz="105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  <a:sym typeface="Arial Bold"/>
              </a:rPr>
              <a:t>системы, иных порталов оператором которых является Казначейство </a:t>
            </a:r>
          </a:p>
          <a:p>
            <a:pPr marL="457200" indent="-457200">
              <a:defRPr/>
            </a:pPr>
            <a:r>
              <a:rPr lang="ru-RU" sz="105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  <a:sym typeface="Arial Bold"/>
              </a:rPr>
              <a:t>России.</a:t>
            </a:r>
          </a:p>
          <a:p>
            <a:pPr marL="457200" indent="-457200">
              <a:defRPr/>
            </a:pPr>
            <a:endParaRPr lang="ru-RU" sz="1050" b="1" dirty="0">
              <a:solidFill>
                <a:srgbClr val="1F497D"/>
              </a:solidFill>
              <a:latin typeface="Arial" pitchFamily="34" charset="0"/>
              <a:cs typeface="Arial" pitchFamily="34" charset="0"/>
              <a:sym typeface="Arial Bold"/>
            </a:endParaRPr>
          </a:p>
          <a:p>
            <a:pPr marL="457200" indent="-457200">
              <a:defRPr/>
            </a:pPr>
            <a:r>
              <a:rPr lang="ru-RU" sz="1050" b="1" u="sng" dirty="0">
                <a:solidFill>
                  <a:srgbClr val="1F497D"/>
                </a:solidFill>
                <a:latin typeface="Arial" pitchFamily="34" charset="0"/>
                <a:cs typeface="Arial" pitchFamily="34" charset="0"/>
                <a:sym typeface="Arial Bold"/>
              </a:rPr>
              <a:t>Результат:</a:t>
            </a:r>
            <a:r>
              <a:rPr lang="ru-RU" sz="105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  <a:sym typeface="Arial Bold"/>
              </a:rPr>
              <a:t>  информированность граждан о своих обязательствах    </a:t>
            </a:r>
          </a:p>
          <a:p>
            <a:pPr marL="457200" indent="-457200">
              <a:defRPr/>
            </a:pPr>
            <a:r>
              <a:rPr lang="ru-RU" sz="105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  <a:sym typeface="Arial Bold"/>
              </a:rPr>
              <a:t>                      перед бюджетом</a:t>
            </a:r>
          </a:p>
        </p:txBody>
      </p:sp>
      <p:pic>
        <p:nvPicPr>
          <p:cNvPr id="14350" name="Picture 72" descr="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2852738"/>
            <a:ext cx="2757488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73" descr="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052513"/>
            <a:ext cx="2757488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74" descr="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4724400"/>
            <a:ext cx="2757487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/>
          </p:cNvSpPr>
          <p:nvPr/>
        </p:nvSpPr>
        <p:spPr bwMode="auto">
          <a:xfrm>
            <a:off x="755576" y="214313"/>
            <a:ext cx="792088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449E"/>
                </a:solidFill>
                <a:latin typeface="+mj-lt"/>
                <a:ea typeface="ＭＳ Ｐゴシック" pitchFamily="34" charset="-128"/>
                <a:cs typeface="Arial" pitchFamily="34" charset="0"/>
                <a:sym typeface="Arial" pitchFamily="34" charset="0"/>
              </a:rPr>
              <a:t>ГИС ГМП послезавтра </a:t>
            </a:r>
            <a:r>
              <a:rPr lang="ru-RU" sz="2000" b="1" dirty="0">
                <a:solidFill>
                  <a:srgbClr val="00449E"/>
                </a:solidFill>
                <a:latin typeface="+mj-lt"/>
                <a:ea typeface="ＭＳ Ｐゴシック" pitchFamily="34" charset="-128"/>
                <a:cs typeface="Arial" pitchFamily="34" charset="0"/>
                <a:sym typeface="Arial" pitchFamily="34" charset="0"/>
              </a:rPr>
              <a:t>– сервис «Оформи платеж правильно»</a:t>
            </a:r>
            <a:endParaRPr lang="en-US" sz="2000" b="1" dirty="0">
              <a:solidFill>
                <a:srgbClr val="00449E"/>
              </a:solidFill>
              <a:latin typeface="+mj-lt"/>
              <a:ea typeface="ＭＳ Ｐゴシック" pitchFamily="34" charset="-128"/>
              <a:cs typeface="Arial" pitchFamily="34" charset="0"/>
              <a:sym typeface="Arial" pitchFamily="34" charset="0"/>
            </a:endParaRPr>
          </a:p>
        </p:txBody>
      </p:sp>
      <p:sp>
        <p:nvSpPr>
          <p:cNvPr id="15363" name="Номер слайда 3"/>
          <p:cNvSpPr txBox="1">
            <a:spLocks noGrp="1"/>
          </p:cNvSpPr>
          <p:nvPr/>
        </p:nvSpPr>
        <p:spPr bwMode="auto">
          <a:xfrm>
            <a:off x="8748713" y="6564313"/>
            <a:ext cx="395287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A57BB94F-C6D2-4327-87D1-660B1EF1F82D}" type="slidenum">
              <a:rPr lang="en-US" sz="1400" b="1">
                <a:solidFill>
                  <a:schemeClr val="tx2"/>
                </a:solidFill>
                <a:latin typeface="Calibri" pitchFamily="34" charset="0"/>
                <a:ea typeface="ＭＳ Ｐゴシック"/>
                <a:cs typeface="ＭＳ Ｐゴシック"/>
                <a:sym typeface="Lucida Grande"/>
              </a:rPr>
              <a:pPr algn="r"/>
              <a:t>15</a:t>
            </a:fld>
            <a:endParaRPr lang="en-US" sz="1400" b="1">
              <a:solidFill>
                <a:schemeClr val="tx2"/>
              </a:solidFill>
              <a:latin typeface="Calibri" pitchFamily="34" charset="0"/>
              <a:ea typeface="ＭＳ Ｐゴシック"/>
              <a:cs typeface="ＭＳ Ｐゴシック"/>
              <a:sym typeface="Lucida Grande"/>
            </a:endParaRPr>
          </a:p>
        </p:txBody>
      </p:sp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2987675" y="1052513"/>
            <a:ext cx="1295400" cy="1169987"/>
            <a:chOff x="1187624" y="2762991"/>
            <a:chExt cx="1296042" cy="1170065"/>
          </a:xfrm>
        </p:grpSpPr>
        <p:sp>
          <p:nvSpPr>
            <p:cNvPr id="21" name="Облако 20"/>
            <p:cNvSpPr/>
            <p:nvPr/>
          </p:nvSpPr>
          <p:spPr>
            <a:xfrm>
              <a:off x="1187624" y="2762991"/>
              <a:ext cx="781437" cy="377850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2">
                      <a:lumMod val="50000"/>
                    </a:schemeClr>
                  </a:solidFill>
                </a:rPr>
                <a:t>ГИС ГМП</a:t>
              </a:r>
            </a:p>
          </p:txBody>
        </p:sp>
        <p:pic>
          <p:nvPicPr>
            <p:cNvPr id="15383" name="Рисунок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31166" y="2980556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4932363" y="2276475"/>
            <a:ext cx="2160587" cy="2160588"/>
            <a:chOff x="179512" y="2852102"/>
            <a:chExt cx="1225152" cy="1080954"/>
          </a:xfrm>
        </p:grpSpPr>
        <p:sp>
          <p:nvSpPr>
            <p:cNvPr id="12" name="Облако 11"/>
            <p:cNvSpPr/>
            <p:nvPr/>
          </p:nvSpPr>
          <p:spPr>
            <a:xfrm>
              <a:off x="179512" y="2852102"/>
              <a:ext cx="648133" cy="378850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</a:rPr>
                <a:t>ФК</a:t>
              </a:r>
            </a:p>
          </p:txBody>
        </p:sp>
        <p:pic>
          <p:nvPicPr>
            <p:cNvPr id="15381" name="Рисунок 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2164" y="2980556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5366" name="AutoShape 21"/>
          <p:cNvCxnSpPr>
            <a:cxnSpLocks noChangeShapeType="1"/>
          </p:cNvCxnSpPr>
          <p:nvPr/>
        </p:nvCxnSpPr>
        <p:spPr bwMode="auto">
          <a:xfrm rot="5400000">
            <a:off x="6757194" y="1820069"/>
            <a:ext cx="1136650" cy="104298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5367" name="Rectangle 26"/>
          <p:cNvSpPr>
            <a:spLocks/>
          </p:cNvSpPr>
          <p:nvPr/>
        </p:nvSpPr>
        <p:spPr bwMode="auto">
          <a:xfrm>
            <a:off x="6732588" y="2205038"/>
            <a:ext cx="1020762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1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Запрос  информации </a:t>
            </a:r>
          </a:p>
          <a:p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о начислениях 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sp>
        <p:nvSpPr>
          <p:cNvPr id="15368" name="Rectangle 28"/>
          <p:cNvSpPr>
            <a:spLocks/>
          </p:cNvSpPr>
          <p:nvPr/>
        </p:nvSpPr>
        <p:spPr bwMode="auto">
          <a:xfrm>
            <a:off x="8051800" y="2636838"/>
            <a:ext cx="10922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Физические и Юридические лица</a:t>
            </a:r>
          </a:p>
        </p:txBody>
      </p:sp>
      <p:sp>
        <p:nvSpPr>
          <p:cNvPr id="15369" name="Rectangle 18"/>
          <p:cNvSpPr>
            <a:spLocks/>
          </p:cNvSpPr>
          <p:nvPr/>
        </p:nvSpPr>
        <p:spPr bwMode="auto">
          <a:xfrm>
            <a:off x="4643438" y="1268413"/>
            <a:ext cx="1816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2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Запрос и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нформаци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и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 о начислениях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 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cxnSp>
        <p:nvCxnSpPr>
          <p:cNvPr id="15370" name="AutoShape 27"/>
          <p:cNvCxnSpPr>
            <a:cxnSpLocks noChangeShapeType="1"/>
          </p:cNvCxnSpPr>
          <p:nvPr/>
        </p:nvCxnSpPr>
        <p:spPr bwMode="auto">
          <a:xfrm rot="5400000" flipH="1">
            <a:off x="4874419" y="1154906"/>
            <a:ext cx="787400" cy="197008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5371" name="AutoShape 28"/>
          <p:cNvCxnSpPr>
            <a:cxnSpLocks noChangeShapeType="1"/>
          </p:cNvCxnSpPr>
          <p:nvPr/>
        </p:nvCxnSpPr>
        <p:spPr bwMode="auto">
          <a:xfrm rot="16200000" flipH="1">
            <a:off x="3978275" y="2051050"/>
            <a:ext cx="1263650" cy="16065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5372" name="Rectangle 18"/>
          <p:cNvSpPr>
            <a:spLocks/>
          </p:cNvSpPr>
          <p:nvPr/>
        </p:nvSpPr>
        <p:spPr bwMode="auto">
          <a:xfrm>
            <a:off x="3851275" y="3068638"/>
            <a:ext cx="1816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3.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Н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ачисления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 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pic>
        <p:nvPicPr>
          <p:cNvPr id="15373" name="Picture 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7375" y="1700213"/>
            <a:ext cx="9366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1268413"/>
            <a:ext cx="9366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5" name="Rectangle 26"/>
          <p:cNvSpPr>
            <a:spLocks/>
          </p:cNvSpPr>
          <p:nvPr/>
        </p:nvSpPr>
        <p:spPr bwMode="auto">
          <a:xfrm>
            <a:off x="7308850" y="3933825"/>
            <a:ext cx="12239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4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Формирование платежа на оплату начисления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sp>
        <p:nvSpPr>
          <p:cNvPr id="15377" name="Rectangle 11"/>
          <p:cNvSpPr>
            <a:spLocks/>
          </p:cNvSpPr>
          <p:nvPr/>
        </p:nvSpPr>
        <p:spPr bwMode="auto">
          <a:xfrm>
            <a:off x="4427538" y="5013325"/>
            <a:ext cx="4537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>
              <a:defRPr/>
            </a:pPr>
            <a:r>
              <a:rPr lang="ru-RU" sz="105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Arial Bold"/>
              </a:rPr>
              <a:t>«Оформи платеж правильно» </a:t>
            </a:r>
          </a:p>
          <a:p>
            <a:pPr algn="ctr">
              <a:defRPr/>
            </a:pPr>
            <a:endParaRPr lang="ru-RU" sz="1050" b="1" dirty="0">
              <a:solidFill>
                <a:srgbClr val="1F497D"/>
              </a:solidFill>
              <a:latin typeface="Arial" pitchFamily="34" charset="0"/>
              <a:cs typeface="Arial" pitchFamily="34" charset="0"/>
              <a:sym typeface="Arial Bold"/>
            </a:endParaRPr>
          </a:p>
          <a:p>
            <a:pPr>
              <a:defRPr/>
            </a:pPr>
            <a:r>
              <a:rPr lang="ru-RU" sz="105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  <a:sym typeface="Arial Bold"/>
              </a:rPr>
              <a:t>Помощь в правильном оформлении платежного документа.</a:t>
            </a:r>
          </a:p>
          <a:p>
            <a:pPr>
              <a:defRPr/>
            </a:pPr>
            <a:endParaRPr lang="ru-RU" sz="1050" b="1" dirty="0">
              <a:solidFill>
                <a:srgbClr val="1F497D"/>
              </a:solidFill>
              <a:latin typeface="Arial" pitchFamily="34" charset="0"/>
              <a:cs typeface="Arial" pitchFamily="34" charset="0"/>
              <a:sym typeface="Arial Bold"/>
            </a:endParaRPr>
          </a:p>
          <a:p>
            <a:pPr>
              <a:defRPr/>
            </a:pPr>
            <a:r>
              <a:rPr lang="ru-RU" sz="1050" b="1" u="sng" dirty="0">
                <a:solidFill>
                  <a:srgbClr val="1F497D"/>
                </a:solidFill>
                <a:latin typeface="Arial" pitchFamily="34" charset="0"/>
                <a:cs typeface="Arial" pitchFamily="34" charset="0"/>
                <a:sym typeface="Arial Bold"/>
              </a:rPr>
              <a:t>Результат</a:t>
            </a:r>
            <a:r>
              <a:rPr lang="ru-RU" sz="105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  <a:sym typeface="Arial Bold"/>
              </a:rPr>
              <a:t>:  Снижение объема невыясненных поступлений, и как следствие повышение скорости зачисления и распределения доходов и  снижение затрат на администрирование.</a:t>
            </a:r>
          </a:p>
        </p:txBody>
      </p:sp>
      <p:pic>
        <p:nvPicPr>
          <p:cNvPr id="4" name="Picture 43" descr="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205038"/>
            <a:ext cx="3332163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44" descr="пп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4292600"/>
            <a:ext cx="156845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379" name="AutoShape 45"/>
          <p:cNvCxnSpPr>
            <a:cxnSpLocks noChangeShapeType="1"/>
          </p:cNvCxnSpPr>
          <p:nvPr/>
        </p:nvCxnSpPr>
        <p:spPr bwMode="auto">
          <a:xfrm rot="5400000" flipH="1" flipV="1">
            <a:off x="6964363" y="2692400"/>
            <a:ext cx="1160462" cy="2344738"/>
          </a:xfrm>
          <a:prstGeom prst="bentConnector3">
            <a:avLst>
              <a:gd name="adj1" fmla="val -1956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/>
          </p:cNvSpPr>
          <p:nvPr/>
        </p:nvSpPr>
        <p:spPr bwMode="auto">
          <a:xfrm>
            <a:off x="1403350" y="214313"/>
            <a:ext cx="6781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449E"/>
                </a:solidFill>
                <a:latin typeface="+mj-lt"/>
                <a:ea typeface="ＭＳ Ｐゴシック" pitchFamily="34" charset="-128"/>
                <a:cs typeface="Arial" pitchFamily="34" charset="0"/>
                <a:sym typeface="Arial" pitchFamily="34" charset="0"/>
              </a:rPr>
              <a:t>ГИС ГМП </a:t>
            </a:r>
            <a:r>
              <a:rPr lang="ru-RU" sz="2000" b="1" dirty="0" err="1" smtClean="0">
                <a:solidFill>
                  <a:srgbClr val="00449E"/>
                </a:solidFill>
                <a:latin typeface="+mj-lt"/>
                <a:ea typeface="ＭＳ Ｐゴシック" pitchFamily="34" charset="-128"/>
                <a:cs typeface="Arial" pitchFamily="34" charset="0"/>
                <a:sym typeface="Arial" pitchFamily="34" charset="0"/>
              </a:rPr>
              <a:t>после-послезавтра</a:t>
            </a:r>
            <a:r>
              <a:rPr lang="ru-RU" sz="2000" b="1" dirty="0" smtClean="0">
                <a:solidFill>
                  <a:srgbClr val="00449E"/>
                </a:solidFill>
                <a:latin typeface="+mj-lt"/>
                <a:ea typeface="ＭＳ Ｐゴシック" pitchFamily="34" charset="-128"/>
                <a:cs typeface="Arial" pitchFamily="34" charset="0"/>
                <a:sym typeface="Arial" pitchFamily="34" charset="0"/>
              </a:rPr>
              <a:t> </a:t>
            </a:r>
            <a:r>
              <a:rPr lang="ru-RU" sz="2000" b="1" dirty="0">
                <a:solidFill>
                  <a:srgbClr val="00449E"/>
                </a:solidFill>
                <a:latin typeface="+mj-lt"/>
                <a:ea typeface="ＭＳ Ｐゴシック" pitchFamily="34" charset="-128"/>
                <a:cs typeface="Arial" pitchFamily="34" charset="0"/>
                <a:sym typeface="Arial" pitchFamily="34" charset="0"/>
              </a:rPr>
              <a:t>– сервис «Плати легко!»</a:t>
            </a:r>
            <a:endParaRPr lang="en-US" sz="2000" b="1" dirty="0">
              <a:solidFill>
                <a:srgbClr val="00449E"/>
              </a:solidFill>
              <a:latin typeface="+mj-lt"/>
              <a:ea typeface="ＭＳ Ｐゴシック" pitchFamily="34" charset="-128"/>
              <a:cs typeface="Arial" pitchFamily="34" charset="0"/>
              <a:sym typeface="Arial" pitchFamily="34" charset="0"/>
            </a:endParaRPr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8748713" y="6564313"/>
            <a:ext cx="395287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FA5B2A87-6C7A-4C95-A554-62B2AB014A6C}" type="slidenum">
              <a:rPr lang="en-US" sz="1400" b="1">
                <a:solidFill>
                  <a:schemeClr val="tx2"/>
                </a:solidFill>
                <a:latin typeface="Calibri" pitchFamily="34" charset="0"/>
                <a:ea typeface="ＭＳ Ｐゴシック"/>
                <a:cs typeface="ＭＳ Ｐゴシック"/>
                <a:sym typeface="Lucida Grande"/>
              </a:rPr>
              <a:pPr algn="r"/>
              <a:t>16</a:t>
            </a:fld>
            <a:endParaRPr lang="en-US" sz="1400" b="1">
              <a:solidFill>
                <a:schemeClr val="tx2"/>
              </a:solidFill>
              <a:latin typeface="Calibri" pitchFamily="34" charset="0"/>
              <a:ea typeface="ＭＳ Ｐゴシック"/>
              <a:cs typeface="ＭＳ Ｐゴシック"/>
              <a:sym typeface="Lucida Grande"/>
            </a:endParaRPr>
          </a:p>
        </p:txBody>
      </p:sp>
      <p:grpSp>
        <p:nvGrpSpPr>
          <p:cNvPr id="3" name="Группа 19"/>
          <p:cNvGrpSpPr>
            <a:grpSpLocks/>
          </p:cNvGrpSpPr>
          <p:nvPr/>
        </p:nvGrpSpPr>
        <p:grpSpPr bwMode="auto">
          <a:xfrm>
            <a:off x="2987675" y="1052513"/>
            <a:ext cx="1295400" cy="1169987"/>
            <a:chOff x="1187624" y="2762991"/>
            <a:chExt cx="1296042" cy="1170065"/>
          </a:xfrm>
        </p:grpSpPr>
        <p:sp>
          <p:nvSpPr>
            <p:cNvPr id="21" name="Облако 20"/>
            <p:cNvSpPr/>
            <p:nvPr/>
          </p:nvSpPr>
          <p:spPr>
            <a:xfrm>
              <a:off x="1187624" y="2762991"/>
              <a:ext cx="781437" cy="377850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2">
                      <a:lumMod val="50000"/>
                    </a:schemeClr>
                  </a:solidFill>
                </a:rPr>
                <a:t>ГИС ГМП</a:t>
              </a:r>
            </a:p>
          </p:txBody>
        </p:sp>
        <p:pic>
          <p:nvPicPr>
            <p:cNvPr id="16423" name="Рисунок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31166" y="2980556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2056" descr="КАЗНА"/>
          <p:cNvGrpSpPr>
            <a:grpSpLocks/>
          </p:cNvGrpSpPr>
          <p:nvPr/>
        </p:nvGrpSpPr>
        <p:grpSpPr bwMode="auto">
          <a:xfrm>
            <a:off x="684213" y="1700213"/>
            <a:ext cx="1574800" cy="1420812"/>
            <a:chOff x="5652120" y="2924944"/>
            <a:chExt cx="1573962" cy="1419575"/>
          </a:xfrm>
        </p:grpSpPr>
        <p:sp>
          <p:nvSpPr>
            <p:cNvPr id="2" name="Облако 41" descr="Казначейство"/>
            <p:cNvSpPr/>
            <p:nvPr/>
          </p:nvSpPr>
          <p:spPr>
            <a:xfrm>
              <a:off x="5652120" y="2924944"/>
              <a:ext cx="725101" cy="374324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</a:rPr>
                <a:t>Банк</a:t>
              </a:r>
            </a:p>
          </p:txBody>
        </p:sp>
        <p:pic>
          <p:nvPicPr>
            <p:cNvPr id="16421" name="Рисунок 32" descr="КАЗНА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09185" y="2971611"/>
              <a:ext cx="1416897" cy="1372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17"/>
          <p:cNvGrpSpPr>
            <a:grpSpLocks/>
          </p:cNvGrpSpPr>
          <p:nvPr/>
        </p:nvGrpSpPr>
        <p:grpSpPr bwMode="auto">
          <a:xfrm>
            <a:off x="4932363" y="2276475"/>
            <a:ext cx="2160587" cy="2160588"/>
            <a:chOff x="179512" y="2852102"/>
            <a:chExt cx="1225152" cy="1080954"/>
          </a:xfrm>
        </p:grpSpPr>
        <p:sp>
          <p:nvSpPr>
            <p:cNvPr id="12" name="Облако 11"/>
            <p:cNvSpPr/>
            <p:nvPr/>
          </p:nvSpPr>
          <p:spPr>
            <a:xfrm>
              <a:off x="179512" y="2852102"/>
              <a:ext cx="648133" cy="378850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</a:rPr>
                <a:t>ФК</a:t>
              </a:r>
            </a:p>
          </p:txBody>
        </p:sp>
        <p:pic>
          <p:nvPicPr>
            <p:cNvPr id="16419" name="Рисунок 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2164" y="2980556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2056" descr="КАЗНА"/>
          <p:cNvGrpSpPr>
            <a:grpSpLocks/>
          </p:cNvGrpSpPr>
          <p:nvPr/>
        </p:nvGrpSpPr>
        <p:grpSpPr bwMode="auto">
          <a:xfrm>
            <a:off x="611560" y="2996952"/>
            <a:ext cx="1574800" cy="1420813"/>
            <a:chOff x="5652120" y="2924944"/>
            <a:chExt cx="1573962" cy="1419575"/>
          </a:xfrm>
        </p:grpSpPr>
        <p:sp>
          <p:nvSpPr>
            <p:cNvPr id="4" name="Облако 41" descr="Казначейство"/>
            <p:cNvSpPr/>
            <p:nvPr/>
          </p:nvSpPr>
          <p:spPr>
            <a:xfrm>
              <a:off x="5652120" y="2924944"/>
              <a:ext cx="725101" cy="374324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</a:rPr>
                <a:t>Банк</a:t>
              </a:r>
            </a:p>
          </p:txBody>
        </p:sp>
        <p:pic>
          <p:nvPicPr>
            <p:cNvPr id="16417" name="Рисунок 32" descr="КАЗНА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09185" y="2971611"/>
              <a:ext cx="1416897" cy="1372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2056" descr="КАЗНА"/>
          <p:cNvGrpSpPr>
            <a:grpSpLocks/>
          </p:cNvGrpSpPr>
          <p:nvPr/>
        </p:nvGrpSpPr>
        <p:grpSpPr bwMode="auto">
          <a:xfrm>
            <a:off x="755650" y="4437063"/>
            <a:ext cx="1574800" cy="1420812"/>
            <a:chOff x="5652120" y="2924944"/>
            <a:chExt cx="1573962" cy="1419575"/>
          </a:xfrm>
        </p:grpSpPr>
        <p:sp>
          <p:nvSpPr>
            <p:cNvPr id="42" name="Облако 41" descr="Казначейство"/>
            <p:cNvSpPr/>
            <p:nvPr/>
          </p:nvSpPr>
          <p:spPr>
            <a:xfrm>
              <a:off x="5652120" y="2924944"/>
              <a:ext cx="725102" cy="374324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</a:rPr>
                <a:t>Банк</a:t>
              </a:r>
            </a:p>
          </p:txBody>
        </p:sp>
        <p:pic>
          <p:nvPicPr>
            <p:cNvPr id="16415" name="Рисунок 32" descr="КАЗНА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09185" y="2971611"/>
              <a:ext cx="1416897" cy="1372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6393" name="AutoShape 21"/>
          <p:cNvCxnSpPr>
            <a:cxnSpLocks noChangeShapeType="1"/>
          </p:cNvCxnSpPr>
          <p:nvPr/>
        </p:nvCxnSpPr>
        <p:spPr bwMode="auto">
          <a:xfrm rot="5400000">
            <a:off x="6757194" y="1820069"/>
            <a:ext cx="1136650" cy="104298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6394" name="Rectangle 26"/>
          <p:cNvSpPr>
            <a:spLocks/>
          </p:cNvSpPr>
          <p:nvPr/>
        </p:nvSpPr>
        <p:spPr bwMode="auto">
          <a:xfrm>
            <a:off x="6732588" y="2205038"/>
            <a:ext cx="1020762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1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Запрос информации</a:t>
            </a:r>
          </a:p>
          <a:p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о начислениях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sp>
        <p:nvSpPr>
          <p:cNvPr id="16395" name="Rectangle 28"/>
          <p:cNvSpPr>
            <a:spLocks/>
          </p:cNvSpPr>
          <p:nvPr/>
        </p:nvSpPr>
        <p:spPr bwMode="auto">
          <a:xfrm>
            <a:off x="8051800" y="2636838"/>
            <a:ext cx="10922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Физические и Юридические лица</a:t>
            </a:r>
          </a:p>
        </p:txBody>
      </p:sp>
      <p:sp>
        <p:nvSpPr>
          <p:cNvPr id="16396" name="Rectangle 18"/>
          <p:cNvSpPr>
            <a:spLocks/>
          </p:cNvSpPr>
          <p:nvPr/>
        </p:nvSpPr>
        <p:spPr bwMode="auto">
          <a:xfrm>
            <a:off x="4643438" y="1268413"/>
            <a:ext cx="1816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2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Запрос и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нформаци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и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 о начислениях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 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cxnSp>
        <p:nvCxnSpPr>
          <p:cNvPr id="16397" name="AutoShape 25"/>
          <p:cNvCxnSpPr>
            <a:cxnSpLocks noChangeShapeType="1"/>
          </p:cNvCxnSpPr>
          <p:nvPr/>
        </p:nvCxnSpPr>
        <p:spPr bwMode="auto">
          <a:xfrm flipV="1">
            <a:off x="7019925" y="2997200"/>
            <a:ext cx="1217613" cy="72866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6398" name="Rectangle 26"/>
          <p:cNvSpPr>
            <a:spLocks/>
          </p:cNvSpPr>
          <p:nvPr/>
        </p:nvSpPr>
        <p:spPr bwMode="auto">
          <a:xfrm>
            <a:off x="7235825" y="3068638"/>
            <a:ext cx="1020763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4.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Выбор банка для оплаты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cxnSp>
        <p:nvCxnSpPr>
          <p:cNvPr id="16399" name="AutoShape 27"/>
          <p:cNvCxnSpPr>
            <a:cxnSpLocks noChangeShapeType="1"/>
          </p:cNvCxnSpPr>
          <p:nvPr/>
        </p:nvCxnSpPr>
        <p:spPr bwMode="auto">
          <a:xfrm rot="5400000" flipH="1">
            <a:off x="4874419" y="1154906"/>
            <a:ext cx="787400" cy="197008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6400" name="AutoShape 28"/>
          <p:cNvCxnSpPr>
            <a:cxnSpLocks noChangeShapeType="1"/>
          </p:cNvCxnSpPr>
          <p:nvPr/>
        </p:nvCxnSpPr>
        <p:spPr bwMode="auto">
          <a:xfrm rot="16200000" flipH="1">
            <a:off x="3978275" y="2051050"/>
            <a:ext cx="1263650" cy="16065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6401" name="Rectangle 18"/>
          <p:cNvSpPr>
            <a:spLocks/>
          </p:cNvSpPr>
          <p:nvPr/>
        </p:nvSpPr>
        <p:spPr bwMode="auto">
          <a:xfrm>
            <a:off x="3851275" y="3068638"/>
            <a:ext cx="1816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3.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Н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ачисления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 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pic>
        <p:nvPicPr>
          <p:cNvPr id="16402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7375" y="1700213"/>
            <a:ext cx="9366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1268413"/>
            <a:ext cx="9366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404" name="AutoShape 32"/>
          <p:cNvCxnSpPr>
            <a:cxnSpLocks noChangeShapeType="1"/>
            <a:stCxn id="16395" idx="2"/>
          </p:cNvCxnSpPr>
          <p:nvPr/>
        </p:nvCxnSpPr>
        <p:spPr bwMode="auto">
          <a:xfrm rot="5400000">
            <a:off x="6845300" y="2684463"/>
            <a:ext cx="1160463" cy="2344737"/>
          </a:xfrm>
          <a:prstGeom prst="bentConnector3">
            <a:avLst>
              <a:gd name="adj1" fmla="val 11956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6405" name="Rectangle 26"/>
          <p:cNvSpPr>
            <a:spLocks/>
          </p:cNvSpPr>
          <p:nvPr/>
        </p:nvSpPr>
        <p:spPr bwMode="auto">
          <a:xfrm>
            <a:off x="7308850" y="3933825"/>
            <a:ext cx="12239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5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Указание обслуживающего банка для оплаты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cxnSp>
        <p:nvCxnSpPr>
          <p:cNvPr id="16406" name="AutoShape 34"/>
          <p:cNvCxnSpPr>
            <a:cxnSpLocks noChangeShapeType="1"/>
          </p:cNvCxnSpPr>
          <p:nvPr/>
        </p:nvCxnSpPr>
        <p:spPr bwMode="auto">
          <a:xfrm>
            <a:off x="2627313" y="2420938"/>
            <a:ext cx="71437" cy="2736850"/>
          </a:xfrm>
          <a:prstGeom prst="bentConnector3">
            <a:avLst>
              <a:gd name="adj1" fmla="val 41777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6407" name="AutoShape 35"/>
          <p:cNvCxnSpPr>
            <a:cxnSpLocks noChangeShapeType="1"/>
          </p:cNvCxnSpPr>
          <p:nvPr/>
        </p:nvCxnSpPr>
        <p:spPr bwMode="auto">
          <a:xfrm flipH="1">
            <a:off x="2339975" y="3860800"/>
            <a:ext cx="5762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08" name="AutoShape 36"/>
          <p:cNvCxnSpPr>
            <a:cxnSpLocks noChangeShapeType="1"/>
          </p:cNvCxnSpPr>
          <p:nvPr/>
        </p:nvCxnSpPr>
        <p:spPr bwMode="auto">
          <a:xfrm flipH="1">
            <a:off x="2916238" y="3860800"/>
            <a:ext cx="2232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6409" name="Rectangle 26"/>
          <p:cNvSpPr>
            <a:spLocks/>
          </p:cNvSpPr>
          <p:nvPr/>
        </p:nvSpPr>
        <p:spPr bwMode="auto">
          <a:xfrm>
            <a:off x="3132138" y="3933825"/>
            <a:ext cx="17399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6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Перенаправление для о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плат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ы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начисления через выбранный онлайн-банк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cxnSp>
        <p:nvCxnSpPr>
          <p:cNvPr id="16410" name="AutoShape 38"/>
          <p:cNvCxnSpPr>
            <a:cxnSpLocks noChangeShapeType="1"/>
          </p:cNvCxnSpPr>
          <p:nvPr/>
        </p:nvCxnSpPr>
        <p:spPr bwMode="auto">
          <a:xfrm rot="10800000" flipH="1">
            <a:off x="684213" y="1628775"/>
            <a:ext cx="2417762" cy="3424238"/>
          </a:xfrm>
          <a:prstGeom prst="bentConnector3">
            <a:avLst>
              <a:gd name="adj1" fmla="val -945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6411" name="Rectangle 26"/>
          <p:cNvSpPr>
            <a:spLocks/>
          </p:cNvSpPr>
          <p:nvPr/>
        </p:nvSpPr>
        <p:spPr bwMode="auto">
          <a:xfrm>
            <a:off x="684213" y="1052513"/>
            <a:ext cx="10207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7</a:t>
            </a:r>
            <a:r>
              <a:rPr lang="en-US" sz="1000">
                <a:solidFill>
                  <a:srgbClr val="1F497D"/>
                </a:solidFill>
                <a:latin typeface="Arial Bold"/>
                <a:ea typeface="ＭＳ Ｐゴシック"/>
                <a:cs typeface="ＭＳ Ｐゴシック"/>
                <a:sym typeface="Arial Bold"/>
              </a:rPr>
              <a:t>. </a:t>
            </a:r>
            <a:r>
              <a:rPr lang="ru-RU" sz="1000">
                <a:solidFill>
                  <a:srgbClr val="1F497D"/>
                </a:solidFill>
                <a:latin typeface="Arial Bold"/>
                <a:sym typeface="Arial Bold"/>
              </a:rPr>
              <a:t>Передача информации об уплате</a:t>
            </a:r>
            <a:endParaRPr lang="en-US" sz="1000">
              <a:solidFill>
                <a:srgbClr val="1F497D"/>
              </a:solidFill>
              <a:latin typeface="Arial Bold"/>
              <a:sym typeface="Arial Bold"/>
            </a:endParaRPr>
          </a:p>
        </p:txBody>
      </p:sp>
      <p:sp>
        <p:nvSpPr>
          <p:cNvPr id="16413" name="Rectangle 11"/>
          <p:cNvSpPr>
            <a:spLocks/>
          </p:cNvSpPr>
          <p:nvPr/>
        </p:nvSpPr>
        <p:spPr bwMode="auto">
          <a:xfrm>
            <a:off x="6156325" y="4724400"/>
            <a:ext cx="29876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>
              <a:defRPr/>
            </a:pPr>
            <a:r>
              <a:rPr lang="ru-RU" sz="105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Arial Bold"/>
              </a:rPr>
              <a:t>«Плати легко!» </a:t>
            </a:r>
          </a:p>
          <a:p>
            <a:pPr algn="ctr">
              <a:defRPr/>
            </a:pPr>
            <a:endParaRPr lang="ru-RU" sz="105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  <a:sym typeface="Arial Bold"/>
            </a:endParaRPr>
          </a:p>
          <a:p>
            <a:pPr>
              <a:defRPr/>
            </a:pPr>
            <a:r>
              <a:rPr lang="ru-RU" sz="1050" b="1" dirty="0">
                <a:solidFill>
                  <a:srgbClr val="003070"/>
                </a:solidFill>
                <a:latin typeface="Arial" pitchFamily="34" charset="0"/>
                <a:ea typeface="MS PGothic"/>
                <a:cs typeface="Arial" pitchFamily="34" charset="0"/>
              </a:rPr>
              <a:t>Использование каталога систем электронного документооборота (Клиент-Банк) банков-участников ГИС ГМП (включая филиальную сеть), участвующих в предоставлении такой услуги.</a:t>
            </a:r>
          </a:p>
          <a:p>
            <a:pPr>
              <a:defRPr/>
            </a:pPr>
            <a:endParaRPr lang="ru-RU" sz="1050" b="1" dirty="0">
              <a:solidFill>
                <a:srgbClr val="003070"/>
              </a:solidFill>
              <a:latin typeface="Arial" pitchFamily="34" charset="0"/>
              <a:ea typeface="MS PGothic"/>
              <a:cs typeface="Arial" pitchFamily="34" charset="0"/>
              <a:sym typeface="Arial Bold"/>
            </a:endParaRPr>
          </a:p>
          <a:p>
            <a:pPr>
              <a:defRPr/>
            </a:pPr>
            <a:r>
              <a:rPr lang="ru-RU" sz="1050" b="1" u="sng" dirty="0">
                <a:solidFill>
                  <a:srgbClr val="003070"/>
                </a:solidFill>
                <a:latin typeface="Arial" pitchFamily="34" charset="0"/>
                <a:ea typeface="MS PGothic"/>
                <a:cs typeface="Arial" pitchFamily="34" charset="0"/>
                <a:sym typeface="Arial Bold"/>
              </a:rPr>
              <a:t>Результат:</a:t>
            </a:r>
            <a:r>
              <a:rPr lang="ru-RU" sz="1050" b="1" dirty="0">
                <a:solidFill>
                  <a:srgbClr val="003070"/>
                </a:solidFill>
                <a:latin typeface="Arial" pitchFamily="34" charset="0"/>
                <a:ea typeface="MS PGothic"/>
                <a:cs typeface="Arial" pitchFamily="34" charset="0"/>
                <a:sym typeface="Arial Bold"/>
              </a:rPr>
              <a:t>  у</a:t>
            </a:r>
            <a:r>
              <a:rPr lang="ru-RU" sz="1050" b="1" dirty="0">
                <a:solidFill>
                  <a:srgbClr val="003070"/>
                </a:solidFill>
                <a:latin typeface="Arial" pitchFamily="34" charset="0"/>
                <a:cs typeface="Arial" pitchFamily="34" charset="0"/>
                <a:sym typeface="Arial Bold"/>
              </a:rPr>
              <a:t>скорение скорости исполнения обязательств перед бюджетом</a:t>
            </a:r>
            <a:endParaRPr lang="en-US" sz="1050" b="1" dirty="0">
              <a:solidFill>
                <a:srgbClr val="003070"/>
              </a:solidFill>
              <a:latin typeface="Arial" pitchFamily="34" charset="0"/>
              <a:cs typeface="Arial" pitchFamily="34" charset="0"/>
              <a:sym typeface="Arial Bold"/>
            </a:endParaRPr>
          </a:p>
        </p:txBody>
      </p:sp>
      <p:pic>
        <p:nvPicPr>
          <p:cNvPr id="9" name="Picture 42" descr="7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4581525"/>
            <a:ext cx="29876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/>
          </p:cNvSpPr>
          <p:nvPr/>
        </p:nvSpPr>
        <p:spPr bwMode="auto">
          <a:xfrm>
            <a:off x="609600" y="298450"/>
            <a:ext cx="8153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>
              <a:lnSpc>
                <a:spcPct val="90000"/>
              </a:lnSpc>
            </a:pPr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Направление 5. Минимизация наличного денежного обращения</a:t>
            </a:r>
          </a:p>
          <a:p>
            <a:pPr algn="ctr">
              <a:lnSpc>
                <a:spcPct val="90000"/>
              </a:lnSpc>
            </a:pPr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Мировой опыт</a:t>
            </a:r>
            <a:endParaRPr lang="en-US">
              <a:solidFill>
                <a:srgbClr val="1F497D"/>
              </a:solidFill>
              <a:cs typeface="Arial" charset="0"/>
              <a:sym typeface="Arial" charset="0"/>
            </a:endParaRPr>
          </a:p>
        </p:txBody>
      </p:sp>
      <p:sp>
        <p:nvSpPr>
          <p:cNvPr id="41986" name="Номер слайда 3"/>
          <p:cNvSpPr txBox="1">
            <a:spLocks noGrp="1"/>
          </p:cNvSpPr>
          <p:nvPr/>
        </p:nvSpPr>
        <p:spPr bwMode="auto">
          <a:xfrm>
            <a:off x="8748713" y="6564313"/>
            <a:ext cx="395287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ADDCEA5C-C76B-41CE-90C5-221D69A6FFC9}" type="slidenum">
              <a:rPr lang="en-US" sz="1400" b="1">
                <a:solidFill>
                  <a:schemeClr val="tx2"/>
                </a:solidFill>
                <a:latin typeface="Calibri" pitchFamily="34" charset="0"/>
                <a:sym typeface="Lucida Grande"/>
              </a:rPr>
              <a:pPr algn="r"/>
              <a:t>17</a:t>
            </a:fld>
            <a:endParaRPr lang="en-US" sz="1400" b="1">
              <a:solidFill>
                <a:schemeClr val="tx2"/>
              </a:solidFill>
              <a:latin typeface="Calibri" pitchFamily="34" charset="0"/>
              <a:sym typeface="Lucida Grande"/>
            </a:endParaRP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107950" y="1773238"/>
            <a:ext cx="611981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buClr>
                <a:schemeClr val="bg2"/>
              </a:buClr>
              <a:buSzPct val="75000"/>
              <a:defRPr/>
            </a:pPr>
            <a:r>
              <a:rPr lang="ru-RU" sz="1600" dirty="0">
                <a:solidFill>
                  <a:srgbClr val="345A88"/>
                </a:solidFill>
                <a:cs typeface="Arial" charset="0"/>
              </a:rPr>
              <a:t>	</a:t>
            </a:r>
            <a:r>
              <a:rPr lang="ru-RU" sz="1600" b="1" dirty="0">
                <a:solidFill>
                  <a:srgbClr val="345A88"/>
                </a:solidFill>
                <a:latin typeface="+mn-lt"/>
                <a:cs typeface="Arial" charset="0"/>
              </a:rPr>
              <a:t>1997 год -  Правительство Великобритании начало программу по правительственным закупочным картам;</a:t>
            </a:r>
          </a:p>
          <a:p>
            <a:pPr marL="342900" indent="-342900" algn="just">
              <a:buClr>
                <a:schemeClr val="bg2"/>
              </a:buClr>
              <a:buSzPct val="75000"/>
              <a:buFont typeface="Wingdings" pitchFamily="2" charset="2"/>
              <a:buChar char="•"/>
              <a:defRPr/>
            </a:pPr>
            <a:endParaRPr lang="ru-RU" sz="1600" b="1" dirty="0">
              <a:solidFill>
                <a:srgbClr val="345A88"/>
              </a:solidFill>
              <a:latin typeface="+mn-lt"/>
              <a:cs typeface="Arial" charset="0"/>
            </a:endParaRPr>
          </a:p>
          <a:p>
            <a:pPr marL="342900" indent="-342900" algn="just">
              <a:buClr>
                <a:schemeClr val="bg2"/>
              </a:buClr>
              <a:buSzPct val="75000"/>
              <a:buFont typeface="Wingdings" pitchFamily="2" charset="2"/>
              <a:buChar char="•"/>
              <a:defRPr/>
            </a:pPr>
            <a:r>
              <a:rPr lang="ru-RU" sz="1600" b="1" dirty="0">
                <a:solidFill>
                  <a:srgbClr val="345A88"/>
                </a:solidFill>
                <a:latin typeface="+mn-lt"/>
                <a:cs typeface="Arial" charset="0"/>
              </a:rPr>
              <a:t>1997-2003 гг. - Участниками программы стали более 580 общественных организаций;</a:t>
            </a:r>
          </a:p>
          <a:p>
            <a:pPr marL="342900" indent="-342900" algn="just">
              <a:buClr>
                <a:schemeClr val="bg2"/>
              </a:buClr>
              <a:buSzPct val="75000"/>
              <a:buFont typeface="Wingdings" pitchFamily="2" charset="2"/>
              <a:buChar char="•"/>
              <a:defRPr/>
            </a:pPr>
            <a:endParaRPr lang="ru-RU" sz="1600" b="1" dirty="0">
              <a:solidFill>
                <a:srgbClr val="345A88"/>
              </a:solidFill>
              <a:latin typeface="+mn-lt"/>
              <a:cs typeface="Arial" charset="0"/>
            </a:endParaRPr>
          </a:p>
          <a:p>
            <a:pPr marL="342900" indent="-342900" algn="just">
              <a:buClr>
                <a:schemeClr val="bg2"/>
              </a:buClr>
              <a:buSzPct val="75000"/>
              <a:buFont typeface="Wingdings" pitchFamily="2" charset="2"/>
              <a:buChar char="•"/>
              <a:defRPr/>
            </a:pPr>
            <a:r>
              <a:rPr lang="ru-RU" sz="1600" b="1" dirty="0">
                <a:solidFill>
                  <a:srgbClr val="345A88"/>
                </a:solidFill>
                <a:latin typeface="+mn-lt"/>
                <a:cs typeface="Arial" charset="0"/>
              </a:rPr>
              <a:t>Начиная с 2003 года данная система получила распространение на все общественные организации в Великобритании, при осуществлении государственных закупок и оплаты командировочных расходов государственными служащими; </a:t>
            </a:r>
          </a:p>
          <a:p>
            <a:pPr marL="342900" indent="-342900" algn="just">
              <a:buClr>
                <a:schemeClr val="bg2"/>
              </a:buClr>
              <a:buSzPct val="75000"/>
              <a:buFont typeface="Wingdings" pitchFamily="2" charset="2"/>
              <a:buChar char="•"/>
              <a:defRPr/>
            </a:pPr>
            <a:endParaRPr lang="ru-RU" sz="1600" b="1" dirty="0">
              <a:solidFill>
                <a:srgbClr val="345A88"/>
              </a:solidFill>
              <a:latin typeface="+mn-lt"/>
              <a:cs typeface="Arial" charset="0"/>
            </a:endParaRPr>
          </a:p>
          <a:p>
            <a:pPr marL="342900" indent="-342900" algn="just">
              <a:buClr>
                <a:schemeClr val="bg2"/>
              </a:buClr>
              <a:buSzPct val="75000"/>
              <a:buFont typeface="Wingdings" pitchFamily="2" charset="2"/>
              <a:buChar char="•"/>
              <a:defRPr/>
            </a:pPr>
            <a:r>
              <a:rPr lang="ru-RU" sz="1600" b="1" dirty="0">
                <a:solidFill>
                  <a:srgbClr val="345A88"/>
                </a:solidFill>
                <a:latin typeface="+mn-lt"/>
                <a:cs typeface="Arial" charset="0"/>
              </a:rPr>
              <a:t>В 2007 году были созданы условия по приему общественными организациями карт для сбора государственных и муниципальных платежей.</a:t>
            </a:r>
          </a:p>
          <a:p>
            <a:pPr marL="342900" indent="-342900" algn="just">
              <a:buClr>
                <a:schemeClr val="bg2"/>
              </a:buClr>
              <a:buSzPct val="75000"/>
              <a:buFont typeface="Wingdings" pitchFamily="2" charset="2"/>
              <a:buChar char="•"/>
              <a:defRPr/>
            </a:pPr>
            <a:endParaRPr lang="ru-RU" sz="1600" b="1" dirty="0">
              <a:solidFill>
                <a:srgbClr val="345A88"/>
              </a:solidFill>
              <a:latin typeface="+mn-lt"/>
              <a:cs typeface="Arial" charset="0"/>
            </a:endParaRPr>
          </a:p>
        </p:txBody>
      </p:sp>
      <p:pic>
        <p:nvPicPr>
          <p:cNvPr id="41988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341438"/>
            <a:ext cx="26558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971550" y="188913"/>
            <a:ext cx="6913563" cy="549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>
                <a:solidFill>
                  <a:srgbClr val="1F497D"/>
                </a:solidFill>
                <a:sym typeface="Arial" charset="0"/>
              </a:rPr>
              <a:t>Направление 5. Минимизация наличного денежного обращения. Мировой опыт</a:t>
            </a:r>
            <a:endParaRPr lang="en-US">
              <a:solidFill>
                <a:srgbClr val="1F497D"/>
              </a:solidFill>
              <a:sym typeface="Arial" charset="0"/>
            </a:endParaRPr>
          </a:p>
        </p:txBody>
      </p:sp>
      <p:sp>
        <p:nvSpPr>
          <p:cNvPr id="43010" name="Rectangle 20"/>
          <p:cNvSpPr>
            <a:spLocks noChangeArrowheads="1"/>
          </p:cNvSpPr>
          <p:nvPr/>
        </p:nvSpPr>
        <p:spPr bwMode="auto">
          <a:xfrm>
            <a:off x="0" y="1711325"/>
            <a:ext cx="9144000" cy="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ru-RU"/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0" y="981075"/>
            <a:ext cx="8748713" cy="5059363"/>
            <a:chOff x="2279" y="6216"/>
            <a:chExt cx="11073" cy="6321"/>
          </a:xfrm>
        </p:grpSpPr>
        <p:sp>
          <p:nvSpPr>
            <p:cNvPr id="43015" name="AutoShape 19"/>
            <p:cNvSpPr>
              <a:spLocks noChangeAspect="1" noChangeArrowheads="1" noTextEdit="1"/>
            </p:cNvSpPr>
            <p:nvPr/>
          </p:nvSpPr>
          <p:spPr bwMode="auto">
            <a:xfrm>
              <a:off x="2279" y="6216"/>
              <a:ext cx="11073" cy="6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16" name="Rectangle 6"/>
            <p:cNvSpPr>
              <a:spLocks noChangeArrowheads="1"/>
            </p:cNvSpPr>
            <p:nvPr/>
          </p:nvSpPr>
          <p:spPr bwMode="auto">
            <a:xfrm>
              <a:off x="2279" y="6216"/>
              <a:ext cx="11073" cy="6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0350" tIns="30175" rIns="60350" bIns="30175"/>
            <a:lstStyle/>
            <a:p>
              <a:endParaRPr lang="ru-RU"/>
            </a:p>
          </p:txBody>
        </p:sp>
        <p:sp>
          <p:nvSpPr>
            <p:cNvPr id="43017" name="Rectangle 8"/>
            <p:cNvSpPr>
              <a:spLocks noChangeArrowheads="1"/>
            </p:cNvSpPr>
            <p:nvPr/>
          </p:nvSpPr>
          <p:spPr bwMode="auto">
            <a:xfrm>
              <a:off x="4416" y="6830"/>
              <a:ext cx="3379" cy="1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0350" tIns="30175" rIns="60350" bIns="30175" anchor="ctr"/>
            <a:lstStyle/>
            <a:p>
              <a:r>
                <a:rPr lang="ru-RU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Карта </a:t>
              </a:r>
              <a:r>
                <a:rPr lang="en-US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MasterCard</a:t>
              </a:r>
              <a:r>
                <a:rPr lang="ru-RU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 по закупкам Правительства (англ. </a:t>
              </a:r>
              <a:r>
                <a:rPr lang="en-US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MasterCard Government Purchasing Card</a:t>
              </a:r>
              <a:r>
                <a:rPr lang="ru-RU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):</a:t>
              </a:r>
            </a:p>
            <a:p>
              <a:pPr eaLnBrk="0" hangingPunct="0"/>
              <a:r>
                <a:rPr lang="ru-RU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Управление расходованием физических лиц, департаментов и агентств</a:t>
              </a:r>
              <a:r>
                <a:rPr lang="ru-RU" sz="11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.</a:t>
              </a:r>
              <a:endParaRPr lang="ru-RU" sz="110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43018" name="Rectangle 9"/>
            <p:cNvSpPr>
              <a:spLocks noChangeArrowheads="1"/>
            </p:cNvSpPr>
            <p:nvPr/>
          </p:nvSpPr>
          <p:spPr bwMode="auto">
            <a:xfrm>
              <a:off x="4416" y="8234"/>
              <a:ext cx="3379" cy="1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0350" tIns="30175" rIns="60350" bIns="30175" anchor="ctr"/>
            <a:lstStyle/>
            <a:p>
              <a:r>
                <a:rPr lang="ru-RU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Карта </a:t>
              </a:r>
              <a:r>
                <a:rPr lang="en-US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MasterCard</a:t>
              </a:r>
              <a:r>
                <a:rPr lang="ru-RU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 для командировочных расходов (англ. </a:t>
              </a:r>
              <a:r>
                <a:rPr lang="en-US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MasterCard Government Travel Card</a:t>
              </a:r>
              <a:r>
                <a:rPr lang="ru-RU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):</a:t>
              </a:r>
            </a:p>
            <a:p>
              <a:r>
                <a:rPr lang="ru-RU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Максимальная гибкость и существенный контроль за командировочными расходами.</a:t>
              </a:r>
            </a:p>
          </p:txBody>
        </p:sp>
        <p:sp>
          <p:nvSpPr>
            <p:cNvPr id="43019" name="Rectangle 10"/>
            <p:cNvSpPr>
              <a:spLocks noChangeArrowheads="1"/>
            </p:cNvSpPr>
            <p:nvPr/>
          </p:nvSpPr>
          <p:spPr bwMode="auto">
            <a:xfrm>
              <a:off x="4416" y="9814"/>
              <a:ext cx="3379" cy="1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0350" tIns="30175" rIns="60350" bIns="30175" anchor="ctr"/>
            <a:lstStyle/>
            <a:p>
              <a:r>
                <a:rPr lang="ru-RU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Карта </a:t>
              </a:r>
              <a:r>
                <a:rPr lang="en-US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MasterCard</a:t>
              </a:r>
              <a:r>
                <a:rPr lang="ru-RU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 для автомобильных расходов (англ. </a:t>
              </a:r>
              <a:r>
                <a:rPr lang="en-US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MasterCard Government Fleet Card</a:t>
              </a:r>
              <a:r>
                <a:rPr lang="ru-RU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):</a:t>
              </a:r>
            </a:p>
            <a:p>
              <a:pPr eaLnBrk="0" hangingPunct="0"/>
              <a:r>
                <a:rPr lang="ru-RU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Контроль расходов на топливо и ремонт.</a:t>
              </a:r>
            </a:p>
          </p:txBody>
        </p:sp>
        <p:sp>
          <p:nvSpPr>
            <p:cNvPr id="43020" name="Rectangle 11"/>
            <p:cNvSpPr>
              <a:spLocks noChangeArrowheads="1"/>
            </p:cNvSpPr>
            <p:nvPr/>
          </p:nvSpPr>
          <p:spPr bwMode="auto">
            <a:xfrm>
              <a:off x="4418" y="11219"/>
              <a:ext cx="3379" cy="1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0350" tIns="30175" rIns="60350" bIns="30175" anchor="ctr"/>
            <a:lstStyle/>
            <a:p>
              <a:r>
                <a:rPr lang="ru-RU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Карта </a:t>
              </a:r>
              <a:r>
                <a:rPr lang="en-US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MasterCard</a:t>
              </a:r>
              <a:r>
                <a:rPr lang="ru-RU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 для расходов Администрации  по общим услугам (англ. </a:t>
              </a:r>
              <a:r>
                <a:rPr lang="en-US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GSA SmartPay):</a:t>
              </a:r>
              <a:endParaRPr lang="ru-RU" sz="1100">
                <a:solidFill>
                  <a:srgbClr val="345A88"/>
                </a:solidFill>
                <a:ea typeface="Times New Roman" pitchFamily="18" charset="0"/>
                <a:cs typeface="Arial" charset="0"/>
              </a:endParaRPr>
            </a:p>
            <a:p>
              <a:r>
                <a:rPr lang="en-US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Трансформация закупок Федерального Правительства.</a:t>
              </a:r>
            </a:p>
          </p:txBody>
        </p:sp>
        <p:pic>
          <p:nvPicPr>
            <p:cNvPr id="43021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47" y="6919"/>
              <a:ext cx="1779" cy="1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2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46" y="8411"/>
              <a:ext cx="1780" cy="1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3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47" y="9922"/>
              <a:ext cx="1779" cy="1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4" name="Picture 1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47" y="11350"/>
              <a:ext cx="1779" cy="1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5" name="Rectangle 20"/>
            <p:cNvSpPr>
              <a:spLocks noChangeArrowheads="1"/>
            </p:cNvSpPr>
            <p:nvPr/>
          </p:nvSpPr>
          <p:spPr bwMode="auto">
            <a:xfrm>
              <a:off x="9837" y="6830"/>
              <a:ext cx="3470" cy="1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0350" tIns="30175" rIns="60350" bIns="30175" anchor="ctr"/>
            <a:lstStyle/>
            <a:p>
              <a:r>
                <a:rPr lang="ru-RU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Интегрированная карта </a:t>
              </a:r>
              <a:r>
                <a:rPr lang="en-US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MasterCard</a:t>
              </a:r>
              <a:r>
                <a:rPr lang="ru-RU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 для Правительства (англ. </a:t>
              </a:r>
              <a:r>
                <a:rPr lang="en-US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MasterCard Government Integrated Card):</a:t>
              </a:r>
              <a:endParaRPr lang="ru-RU" sz="1100">
                <a:solidFill>
                  <a:srgbClr val="345A88"/>
                </a:solidFill>
                <a:ea typeface="Times New Roman" pitchFamily="18" charset="0"/>
                <a:cs typeface="Arial" charset="0"/>
              </a:endParaRPr>
            </a:p>
            <a:p>
              <a:r>
                <a:rPr lang="ru-RU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Карта</a:t>
              </a:r>
              <a:r>
                <a:rPr lang="en-US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 </a:t>
              </a:r>
              <a:r>
                <a:rPr lang="ru-RU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на</a:t>
              </a:r>
              <a:r>
                <a:rPr lang="en-US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 </a:t>
              </a:r>
              <a:r>
                <a:rPr lang="ru-RU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разные</a:t>
              </a:r>
              <a:r>
                <a:rPr lang="en-US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 </a:t>
              </a:r>
              <a:r>
                <a:rPr lang="ru-RU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расходы</a:t>
              </a:r>
              <a:r>
                <a:rPr lang="en-US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. </a:t>
              </a:r>
              <a:r>
                <a:rPr lang="ru-RU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Увеличение эффективности расчетов, упрощение системы.</a:t>
              </a:r>
            </a:p>
          </p:txBody>
        </p:sp>
        <p:pic>
          <p:nvPicPr>
            <p:cNvPr id="43026" name="Picture 2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72" y="6919"/>
              <a:ext cx="1778" cy="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7" name="Rectangle 23"/>
            <p:cNvSpPr>
              <a:spLocks noChangeArrowheads="1"/>
            </p:cNvSpPr>
            <p:nvPr/>
          </p:nvSpPr>
          <p:spPr bwMode="auto">
            <a:xfrm>
              <a:off x="9837" y="8323"/>
              <a:ext cx="3470" cy="1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0350" tIns="30175" rIns="60350" bIns="30175" anchor="ctr"/>
            <a:lstStyle/>
            <a:p>
              <a:r>
                <a:rPr lang="ru-RU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Предоплаченная дебетовая карта </a:t>
              </a:r>
              <a:r>
                <a:rPr lang="en-US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MasterCard</a:t>
              </a:r>
              <a:r>
                <a:rPr lang="ru-RU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 для Правительства (англ. </a:t>
              </a:r>
              <a:r>
                <a:rPr lang="en-US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Prepaid Debit MasterCard Government Card):</a:t>
              </a:r>
              <a:endParaRPr lang="ru-RU" sz="1100">
                <a:solidFill>
                  <a:srgbClr val="345A88"/>
                </a:solidFill>
                <a:ea typeface="Times New Roman" pitchFamily="18" charset="0"/>
                <a:cs typeface="Arial" charset="0"/>
              </a:endParaRPr>
            </a:p>
            <a:p>
              <a:pPr eaLnBrk="0" hangingPunct="0"/>
              <a:r>
                <a:rPr lang="en-US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Выполнение защищенного и эффективного расходования.</a:t>
              </a:r>
            </a:p>
          </p:txBody>
        </p:sp>
        <p:pic>
          <p:nvPicPr>
            <p:cNvPr id="43028" name="Picture 2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972" y="8411"/>
              <a:ext cx="1778" cy="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9" name="Rectangle 26"/>
            <p:cNvSpPr>
              <a:spLocks noChangeArrowheads="1"/>
            </p:cNvSpPr>
            <p:nvPr/>
          </p:nvSpPr>
          <p:spPr bwMode="auto">
            <a:xfrm>
              <a:off x="9837" y="9905"/>
              <a:ext cx="3470" cy="1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0350" tIns="30175" rIns="60350" bIns="30175" anchor="ctr"/>
            <a:lstStyle/>
            <a:p>
              <a:r>
                <a:rPr lang="en-US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PayPass Карта MasterCard (англ. MasterCard PayPass):</a:t>
              </a:r>
              <a:endParaRPr lang="ru-RU" sz="1100">
                <a:solidFill>
                  <a:srgbClr val="345A88"/>
                </a:solidFill>
                <a:ea typeface="Times New Roman" pitchFamily="18" charset="0"/>
                <a:cs typeface="Arial" charset="0"/>
              </a:endParaRPr>
            </a:p>
            <a:p>
              <a:r>
                <a:rPr lang="ru-RU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Удобные технологии </a:t>
              </a:r>
              <a:r>
                <a:rPr lang="en-US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Tap and Go </a:t>
              </a:r>
              <a:r>
                <a:rPr lang="ru-RU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для выполнения расходов (без ввода </a:t>
              </a:r>
              <a:r>
                <a:rPr lang="en-US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PIN</a:t>
              </a:r>
              <a:r>
                <a:rPr lang="ru-RU" sz="1100">
                  <a:solidFill>
                    <a:srgbClr val="345A88"/>
                  </a:solidFill>
                  <a:ea typeface="Times New Roman" pitchFamily="18" charset="0"/>
                  <a:cs typeface="Arial" charset="0"/>
                </a:rPr>
                <a:t> и подписания слипов).</a:t>
              </a:r>
            </a:p>
          </p:txBody>
        </p:sp>
        <p:pic>
          <p:nvPicPr>
            <p:cNvPr id="43030" name="Picture 2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972" y="9903"/>
              <a:ext cx="1756" cy="1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012" name="Rectangle 29"/>
          <p:cNvSpPr>
            <a:spLocks noChangeArrowheads="1"/>
          </p:cNvSpPr>
          <p:nvPr/>
        </p:nvSpPr>
        <p:spPr bwMode="auto">
          <a:xfrm>
            <a:off x="114300" y="1052513"/>
            <a:ext cx="9359900" cy="198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300">
                <a:solidFill>
                  <a:srgbClr val="000000"/>
                </a:solidFill>
              </a:rPr>
              <a:t>MasterCard </a:t>
            </a:r>
            <a:r>
              <a:rPr lang="ru-RU" sz="1300">
                <a:solidFill>
                  <a:srgbClr val="000000"/>
                </a:solidFill>
              </a:rPr>
              <a:t>обеспечивает различными видами платежных карт Федеральные агентства США.</a:t>
            </a:r>
          </a:p>
        </p:txBody>
      </p:sp>
      <p:sp>
        <p:nvSpPr>
          <p:cNvPr id="43013" name="Номер слайда 3"/>
          <p:cNvSpPr txBox="1">
            <a:spLocks noGrp="1"/>
          </p:cNvSpPr>
          <p:nvPr/>
        </p:nvSpPr>
        <p:spPr bwMode="auto">
          <a:xfrm>
            <a:off x="8748713" y="6564313"/>
            <a:ext cx="395287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FE8D6D3C-885D-47DC-8856-D589C6054E0B}" type="slidenum">
              <a:rPr lang="en-US" sz="1400" b="1">
                <a:solidFill>
                  <a:schemeClr val="tx2"/>
                </a:solidFill>
                <a:latin typeface="Calibri" pitchFamily="34" charset="0"/>
                <a:sym typeface="Lucida Grande"/>
              </a:rPr>
              <a:pPr algn="r"/>
              <a:t>18</a:t>
            </a:fld>
            <a:endParaRPr lang="en-US" sz="1400" b="1">
              <a:solidFill>
                <a:schemeClr val="tx2"/>
              </a:solidFill>
              <a:latin typeface="Calibri" pitchFamily="34" charset="0"/>
              <a:sym typeface="Lucida Grande"/>
            </a:endParaRPr>
          </a:p>
        </p:txBody>
      </p:sp>
      <p:sp>
        <p:nvSpPr>
          <p:cNvPr id="43014" name="Rectangle 26"/>
          <p:cNvSpPr>
            <a:spLocks noChangeArrowheads="1"/>
          </p:cNvSpPr>
          <p:nvPr/>
        </p:nvSpPr>
        <p:spPr bwMode="auto">
          <a:xfrm>
            <a:off x="4572000" y="5084763"/>
            <a:ext cx="3887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 anchor="ctr"/>
          <a:lstStyle/>
          <a:p>
            <a:pPr algn="just"/>
            <a:r>
              <a:rPr lang="ru-RU" sz="11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Эмитируется широкий ассортиментный ряд предоплаченных и частично-предоплаченных карт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/>
          </p:cNvSpPr>
          <p:nvPr/>
        </p:nvSpPr>
        <p:spPr bwMode="auto">
          <a:xfrm>
            <a:off x="609600" y="285750"/>
            <a:ext cx="81534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Направление</a:t>
            </a:r>
            <a:r>
              <a:rPr lang="en-US">
                <a:solidFill>
                  <a:srgbClr val="1F497D"/>
                </a:solidFill>
                <a:cs typeface="Arial" charset="0"/>
                <a:sym typeface="Arial" charset="0"/>
              </a:rPr>
              <a:t> </a:t>
            </a:r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5</a:t>
            </a:r>
            <a:r>
              <a:rPr lang="en-US">
                <a:solidFill>
                  <a:srgbClr val="1F497D"/>
                </a:solidFill>
                <a:cs typeface="Arial" charset="0"/>
                <a:sym typeface="Arial" charset="0"/>
              </a:rPr>
              <a:t>. </a:t>
            </a:r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Минимизация наличного денежного обращения</a:t>
            </a:r>
            <a:r>
              <a:rPr lang="en-US">
                <a:solidFill>
                  <a:srgbClr val="1F497D"/>
                </a:solidFill>
                <a:cs typeface="Arial" charset="0"/>
                <a:sym typeface="Arial" charset="0"/>
              </a:rPr>
              <a:t> </a:t>
            </a:r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Казначейство России  – эмитент корпоративных платежных карт</a:t>
            </a:r>
            <a:endParaRPr lang="en-US">
              <a:solidFill>
                <a:srgbClr val="1F497D"/>
              </a:solidFill>
              <a:cs typeface="Arial" charset="0"/>
              <a:sym typeface="Arial" charset="0"/>
            </a:endParaRPr>
          </a:p>
        </p:txBody>
      </p:sp>
      <p:grpSp>
        <p:nvGrpSpPr>
          <p:cNvPr id="44034" name="Group 25"/>
          <p:cNvGrpSpPr>
            <a:grpSpLocks/>
          </p:cNvGrpSpPr>
          <p:nvPr/>
        </p:nvGrpSpPr>
        <p:grpSpPr bwMode="auto">
          <a:xfrm>
            <a:off x="5508625" y="1268413"/>
            <a:ext cx="3311525" cy="576262"/>
            <a:chOff x="0" y="0"/>
            <a:chExt cx="2086" cy="362"/>
          </a:xfrm>
        </p:grpSpPr>
        <p:sp>
          <p:nvSpPr>
            <p:cNvPr id="44059" name="AutoShape 23"/>
            <p:cNvSpPr>
              <a:spLocks/>
            </p:cNvSpPr>
            <p:nvPr/>
          </p:nvSpPr>
          <p:spPr bwMode="auto">
            <a:xfrm>
              <a:off x="0" y="0"/>
              <a:ext cx="2086" cy="362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44060" name="Rectangle 24"/>
            <p:cNvSpPr>
              <a:spLocks/>
            </p:cNvSpPr>
            <p:nvPr/>
          </p:nvSpPr>
          <p:spPr bwMode="auto">
            <a:xfrm>
              <a:off x="17" y="85"/>
              <a:ext cx="2048" cy="192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pPr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>
                  <a:solidFill>
                    <a:srgbClr val="1F497D"/>
                  </a:solidFill>
                  <a:latin typeface="Lucida Grande"/>
                  <a:sym typeface="Lucida Grande"/>
                </a:rPr>
                <a:t>Необходимые мероприятия</a:t>
              </a:r>
              <a:endParaRPr lang="en-US" sz="1600" b="1">
                <a:solidFill>
                  <a:srgbClr val="1F497D"/>
                </a:solidFill>
                <a:latin typeface="Lucida Grande"/>
                <a:sym typeface="Lucida Grande"/>
              </a:endParaRPr>
            </a:p>
          </p:txBody>
        </p:sp>
      </p:grpSp>
      <p:sp>
        <p:nvSpPr>
          <p:cNvPr id="44035" name="Rectangle 26"/>
          <p:cNvSpPr>
            <a:spLocks/>
          </p:cNvSpPr>
          <p:nvPr/>
        </p:nvSpPr>
        <p:spPr bwMode="auto">
          <a:xfrm>
            <a:off x="5795963" y="1916113"/>
            <a:ext cx="3175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>
              <a:buClr>
                <a:srgbClr val="1F497D"/>
              </a:buClr>
              <a:buSzPct val="100000"/>
              <a:buFont typeface="Lucida Grande"/>
              <a:buChar char="•"/>
              <a:defRPr/>
            </a:pPr>
            <a:r>
              <a:rPr lang="en-US" sz="1600" dirty="0">
                <a:solidFill>
                  <a:srgbClr val="1F497D"/>
                </a:solidFill>
                <a:latin typeface="Lucida Grande"/>
                <a:sym typeface="Lucida Grande"/>
              </a:rPr>
              <a:t> </a:t>
            </a:r>
            <a:r>
              <a:rPr lang="ru-RU" sz="1600" dirty="0">
                <a:solidFill>
                  <a:srgbClr val="1F497D"/>
                </a:solidFill>
                <a:latin typeface="+mn-lt"/>
                <a:sym typeface="Lucida Grande"/>
              </a:rPr>
              <a:t>Получение принципиального (высший уровень) членства в международных платежных системах;</a:t>
            </a:r>
          </a:p>
          <a:p>
            <a:pPr>
              <a:buClr>
                <a:srgbClr val="1F497D"/>
              </a:buClr>
              <a:buSzPct val="100000"/>
              <a:buFont typeface="Lucida Grande"/>
              <a:buChar char="•"/>
              <a:defRPr/>
            </a:pPr>
            <a:endParaRPr lang="ru-RU" dirty="0">
              <a:latin typeface="+mn-lt"/>
              <a:sym typeface="Arial" charset="0"/>
            </a:endParaRPr>
          </a:p>
          <a:p>
            <a:pPr>
              <a:buClr>
                <a:srgbClr val="1F497D"/>
              </a:buClr>
              <a:buSzPct val="100000"/>
              <a:buFont typeface="Lucida Grande"/>
              <a:buChar char="•"/>
              <a:defRPr/>
            </a:pPr>
            <a:r>
              <a:rPr lang="en-US" sz="1600" dirty="0">
                <a:solidFill>
                  <a:srgbClr val="1F497D"/>
                </a:solidFill>
                <a:latin typeface="+mn-lt"/>
                <a:sym typeface="Lucida Grande"/>
              </a:rPr>
              <a:t> </a:t>
            </a:r>
            <a:r>
              <a:rPr lang="ru-RU" sz="1600" dirty="0">
                <a:solidFill>
                  <a:srgbClr val="1F497D"/>
                </a:solidFill>
                <a:latin typeface="+mn-lt"/>
                <a:sym typeface="Lucida Grande"/>
              </a:rPr>
              <a:t>Установление прямых корреспондентских отношений с расчетными банками платежных систем.</a:t>
            </a:r>
            <a:endParaRPr lang="en-US" sz="1600" dirty="0">
              <a:solidFill>
                <a:srgbClr val="1F497D"/>
              </a:solidFill>
              <a:latin typeface="+mn-lt"/>
              <a:sym typeface="Lucida Grande"/>
            </a:endParaRPr>
          </a:p>
        </p:txBody>
      </p:sp>
      <p:grpSp>
        <p:nvGrpSpPr>
          <p:cNvPr id="44036" name="Group 29"/>
          <p:cNvGrpSpPr>
            <a:grpSpLocks/>
          </p:cNvGrpSpPr>
          <p:nvPr/>
        </p:nvGrpSpPr>
        <p:grpSpPr bwMode="auto">
          <a:xfrm>
            <a:off x="323850" y="4941888"/>
            <a:ext cx="8424863" cy="431800"/>
            <a:chOff x="0" y="0"/>
            <a:chExt cx="5307" cy="272"/>
          </a:xfrm>
        </p:grpSpPr>
        <p:sp>
          <p:nvSpPr>
            <p:cNvPr id="44057" name="AutoShape 27"/>
            <p:cNvSpPr>
              <a:spLocks/>
            </p:cNvSpPr>
            <p:nvPr/>
          </p:nvSpPr>
          <p:spPr bwMode="auto">
            <a:xfrm>
              <a:off x="0" y="0"/>
              <a:ext cx="5307" cy="272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44058" name="Rectangle 28"/>
            <p:cNvSpPr>
              <a:spLocks/>
            </p:cNvSpPr>
            <p:nvPr/>
          </p:nvSpPr>
          <p:spPr bwMode="auto">
            <a:xfrm>
              <a:off x="13" y="40"/>
              <a:ext cx="5280" cy="192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pPr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>
                  <a:solidFill>
                    <a:srgbClr val="1F497D"/>
                  </a:solidFill>
                  <a:latin typeface="Lucida Grande"/>
                  <a:sym typeface="Lucida Grande"/>
                </a:rPr>
                <a:t>Достигаемый эффект</a:t>
              </a:r>
              <a:endParaRPr lang="en-US" sz="1600" b="1">
                <a:solidFill>
                  <a:srgbClr val="1F497D"/>
                </a:solidFill>
                <a:latin typeface="Lucida Grande"/>
                <a:sym typeface="Lucida Grande"/>
              </a:endParaRPr>
            </a:p>
          </p:txBody>
        </p:sp>
      </p:grpSp>
      <p:sp>
        <p:nvSpPr>
          <p:cNvPr id="44037" name="Rectangle 30"/>
          <p:cNvSpPr>
            <a:spLocks/>
          </p:cNvSpPr>
          <p:nvPr/>
        </p:nvSpPr>
        <p:spPr bwMode="auto">
          <a:xfrm>
            <a:off x="684213" y="5516563"/>
            <a:ext cx="80772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>
              <a:buFontTx/>
              <a:buChar char="-"/>
              <a:defRPr/>
            </a:pPr>
            <a:r>
              <a:rPr lang="ru-RU" sz="1600" b="1" dirty="0">
                <a:solidFill>
                  <a:srgbClr val="1F497D"/>
                </a:solidFill>
                <a:latin typeface="+mn-lt"/>
                <a:sym typeface="Lucida Grande"/>
              </a:rPr>
              <a:t> </a:t>
            </a:r>
            <a:r>
              <a:rPr lang="ru-RU" sz="1500" b="1" dirty="0">
                <a:solidFill>
                  <a:srgbClr val="1F497D"/>
                </a:solidFill>
                <a:latin typeface="+mn-lt"/>
                <a:sym typeface="Lucida Grande"/>
              </a:rPr>
              <a:t>минимизация наличного денежного обращения; </a:t>
            </a:r>
          </a:p>
          <a:p>
            <a:pPr algn="just">
              <a:defRPr/>
            </a:pPr>
            <a:r>
              <a:rPr lang="ru-RU" sz="1500" b="1" dirty="0">
                <a:solidFill>
                  <a:srgbClr val="1F497D"/>
                </a:solidFill>
                <a:latin typeface="+mn-lt"/>
                <a:sym typeface="Lucida Grande"/>
              </a:rPr>
              <a:t>- п</a:t>
            </a:r>
            <a:r>
              <a:rPr lang="ru-RU" sz="1500" b="1" dirty="0">
                <a:solidFill>
                  <a:srgbClr val="1F497D"/>
                </a:solidFill>
                <a:latin typeface="+mn-lt"/>
                <a:sym typeface="Arial" charset="0"/>
              </a:rPr>
              <a:t>овышение открытости и доступности операций со средствами организаций сектора государственного управления.</a:t>
            </a:r>
            <a:endParaRPr lang="en-US" sz="1500" b="1" dirty="0">
              <a:solidFill>
                <a:srgbClr val="1F497D"/>
              </a:solidFill>
              <a:latin typeface="+mn-lt"/>
              <a:sym typeface="Arial" charset="0"/>
            </a:endParaRPr>
          </a:p>
        </p:txBody>
      </p:sp>
      <p:sp>
        <p:nvSpPr>
          <p:cNvPr id="44038" name="Rectangle 18"/>
          <p:cNvSpPr>
            <a:spLocks noChangeArrowheads="1"/>
          </p:cNvSpPr>
          <p:nvPr/>
        </p:nvSpPr>
        <p:spPr bwMode="auto">
          <a:xfrm>
            <a:off x="3636963" y="2133600"/>
            <a:ext cx="1511300" cy="720725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54000" rIns="54000" anchor="ctr"/>
          <a:lstStyle/>
          <a:p>
            <a:pPr algn="ctr" defTabSz="957263"/>
            <a:r>
              <a:rPr lang="ru-RU" sz="1400" b="1">
                <a:solidFill>
                  <a:srgbClr val="0066CC"/>
                </a:solidFill>
                <a:latin typeface="Calibri" pitchFamily="34" charset="0"/>
                <a:sym typeface="Gill Sans"/>
              </a:rPr>
              <a:t>Кредитные организации Эквайеры</a:t>
            </a:r>
          </a:p>
        </p:txBody>
      </p:sp>
      <p:sp>
        <p:nvSpPr>
          <p:cNvPr id="44039" name="Rectangle 18"/>
          <p:cNvSpPr>
            <a:spLocks noChangeArrowheads="1"/>
          </p:cNvSpPr>
          <p:nvPr/>
        </p:nvSpPr>
        <p:spPr bwMode="auto">
          <a:xfrm>
            <a:off x="252413" y="2133600"/>
            <a:ext cx="1439862" cy="720725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54000" rIns="54000" anchor="ctr"/>
          <a:lstStyle/>
          <a:p>
            <a:pPr algn="ctr" defTabSz="957263"/>
            <a:r>
              <a:rPr lang="ru-RU" sz="1400" b="1">
                <a:solidFill>
                  <a:srgbClr val="0066CC"/>
                </a:solidFill>
                <a:latin typeface="Calibri" pitchFamily="34" charset="0"/>
                <a:sym typeface="Gill Sans"/>
              </a:rPr>
              <a:t>Федеральное Казначейство Эмитент</a:t>
            </a:r>
          </a:p>
        </p:txBody>
      </p:sp>
      <p:sp>
        <p:nvSpPr>
          <p:cNvPr id="44040" name="Rectangle 18"/>
          <p:cNvSpPr>
            <a:spLocks noChangeArrowheads="1"/>
          </p:cNvSpPr>
          <p:nvPr/>
        </p:nvSpPr>
        <p:spPr bwMode="auto">
          <a:xfrm>
            <a:off x="1908175" y="1125538"/>
            <a:ext cx="1655763" cy="792162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54000" rIns="54000" anchor="ctr"/>
          <a:lstStyle/>
          <a:p>
            <a:pPr algn="ctr" defTabSz="957263"/>
            <a:r>
              <a:rPr lang="ru-RU" sz="1600" b="1">
                <a:solidFill>
                  <a:srgbClr val="0066CC"/>
                </a:solidFill>
                <a:latin typeface="Calibri" pitchFamily="34" charset="0"/>
                <a:sym typeface="Gill Sans"/>
              </a:rPr>
              <a:t>Платежные системы</a:t>
            </a:r>
          </a:p>
        </p:txBody>
      </p:sp>
      <p:cxnSp>
        <p:nvCxnSpPr>
          <p:cNvPr id="44041" name="AutoShape 52"/>
          <p:cNvCxnSpPr>
            <a:cxnSpLocks noChangeShapeType="1"/>
            <a:stCxn id="44040" idx="3"/>
            <a:endCxn id="44038" idx="0"/>
          </p:cNvCxnSpPr>
          <p:nvPr/>
        </p:nvCxnSpPr>
        <p:spPr bwMode="auto">
          <a:xfrm>
            <a:off x="3563938" y="1522413"/>
            <a:ext cx="828675" cy="611187"/>
          </a:xfrm>
          <a:prstGeom prst="bentConnector2">
            <a:avLst/>
          </a:prstGeom>
          <a:noFill/>
          <a:ln w="38100">
            <a:solidFill>
              <a:srgbClr val="558ED5"/>
            </a:solidFill>
            <a:prstDash val="sysDot"/>
            <a:miter lim="800000"/>
            <a:headEnd type="triangle" w="med" len="med"/>
            <a:tailEnd/>
          </a:ln>
        </p:spPr>
      </p:cxnSp>
      <p:cxnSp>
        <p:nvCxnSpPr>
          <p:cNvPr id="44042" name="AutoShape 115"/>
          <p:cNvCxnSpPr>
            <a:cxnSpLocks noChangeShapeType="1"/>
          </p:cNvCxnSpPr>
          <p:nvPr/>
        </p:nvCxnSpPr>
        <p:spPr bwMode="auto">
          <a:xfrm rot="10800000">
            <a:off x="1141413" y="3429000"/>
            <a:ext cx="1343025" cy="30321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558ED5"/>
            </a:solidFill>
            <a:prstDash val="sysDot"/>
            <a:miter lim="800000"/>
            <a:headEnd type="triangle" w="med" len="med"/>
            <a:tailEnd/>
          </a:ln>
        </p:spPr>
      </p:cxnSp>
      <p:cxnSp>
        <p:nvCxnSpPr>
          <p:cNvPr id="44043" name="AutoShape 52"/>
          <p:cNvCxnSpPr>
            <a:cxnSpLocks noChangeShapeType="1"/>
            <a:stCxn id="44039" idx="0"/>
            <a:endCxn id="44040" idx="1"/>
          </p:cNvCxnSpPr>
          <p:nvPr/>
        </p:nvCxnSpPr>
        <p:spPr bwMode="auto">
          <a:xfrm rot="-5400000">
            <a:off x="1135063" y="1360488"/>
            <a:ext cx="611187" cy="935037"/>
          </a:xfrm>
          <a:prstGeom prst="bentConnector2">
            <a:avLst/>
          </a:prstGeom>
          <a:noFill/>
          <a:ln w="38100">
            <a:solidFill>
              <a:srgbClr val="558ED5"/>
            </a:solidFill>
            <a:prstDash val="sysDot"/>
            <a:miter lim="800000"/>
            <a:headEnd type="triangle" w="med" len="med"/>
            <a:tailEnd/>
          </a:ln>
        </p:spPr>
      </p:cxnSp>
      <p:sp>
        <p:nvSpPr>
          <p:cNvPr id="44044" name="Rectangle 18"/>
          <p:cNvSpPr>
            <a:spLocks noChangeArrowheads="1"/>
          </p:cNvSpPr>
          <p:nvPr/>
        </p:nvSpPr>
        <p:spPr bwMode="auto">
          <a:xfrm>
            <a:off x="3276600" y="3213100"/>
            <a:ext cx="1439863" cy="719138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54000" rIns="54000" anchor="ctr"/>
          <a:lstStyle/>
          <a:p>
            <a:pPr algn="ctr" defTabSz="957263"/>
            <a:r>
              <a:rPr lang="ru-RU" sz="1400" b="1">
                <a:solidFill>
                  <a:srgbClr val="0066CC"/>
                </a:solidFill>
                <a:latin typeface="Calibri" pitchFamily="34" charset="0"/>
                <a:sym typeface="Gill Sans"/>
              </a:rPr>
              <a:t>Поставщики товаров</a:t>
            </a:r>
          </a:p>
          <a:p>
            <a:pPr algn="ctr" defTabSz="957263"/>
            <a:r>
              <a:rPr lang="ru-RU" sz="1400" b="1">
                <a:solidFill>
                  <a:srgbClr val="0066CC"/>
                </a:solidFill>
                <a:latin typeface="Calibri" pitchFamily="34" charset="0"/>
                <a:sym typeface="Gill Sans"/>
              </a:rPr>
              <a:t> и услуг</a:t>
            </a:r>
          </a:p>
        </p:txBody>
      </p:sp>
      <p:pic>
        <p:nvPicPr>
          <p:cNvPr id="44045" name="Picture 29" descr="Sag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429000"/>
            <a:ext cx="79216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6" name="Picture 8" descr="Держатель кар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924175"/>
            <a:ext cx="6731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047" name="AutoShape 115"/>
          <p:cNvCxnSpPr>
            <a:cxnSpLocks noChangeShapeType="1"/>
            <a:stCxn id="44038" idx="2"/>
            <a:endCxn id="44044" idx="0"/>
          </p:cNvCxnSpPr>
          <p:nvPr/>
        </p:nvCxnSpPr>
        <p:spPr bwMode="auto">
          <a:xfrm rot="5400000">
            <a:off x="4015581" y="2836069"/>
            <a:ext cx="358775" cy="395288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558ED5"/>
            </a:solidFill>
            <a:prstDash val="sysDot"/>
            <a:miter lim="800000"/>
            <a:headEnd type="triangle" w="med" len="med"/>
            <a:tailEnd/>
          </a:ln>
        </p:spPr>
      </p:cxnSp>
      <p:cxnSp>
        <p:nvCxnSpPr>
          <p:cNvPr id="44048" name="AutoShape 52"/>
          <p:cNvCxnSpPr>
            <a:cxnSpLocks noChangeShapeType="1"/>
            <a:stCxn id="44038" idx="1"/>
            <a:endCxn id="44040" idx="2"/>
          </p:cNvCxnSpPr>
          <p:nvPr/>
        </p:nvCxnSpPr>
        <p:spPr bwMode="auto">
          <a:xfrm rot="10800000">
            <a:off x="2736850" y="1917700"/>
            <a:ext cx="900113" cy="576263"/>
          </a:xfrm>
          <a:prstGeom prst="bentConnector2">
            <a:avLst/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/>
          </a:ln>
        </p:spPr>
      </p:cxnSp>
      <p:cxnSp>
        <p:nvCxnSpPr>
          <p:cNvPr id="44049" name="AutoShape 52"/>
          <p:cNvCxnSpPr>
            <a:cxnSpLocks noChangeShapeType="1"/>
            <a:endCxn id="44039" idx="3"/>
          </p:cNvCxnSpPr>
          <p:nvPr/>
        </p:nvCxnSpPr>
        <p:spPr bwMode="auto">
          <a:xfrm rot="10800000" flipV="1">
            <a:off x="1692275" y="1989138"/>
            <a:ext cx="792163" cy="504825"/>
          </a:xfrm>
          <a:prstGeom prst="bentConnector3">
            <a:avLst>
              <a:gd name="adj1" fmla="val -403"/>
            </a:avLst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/>
          </a:ln>
        </p:spPr>
      </p:cxnSp>
      <p:cxnSp>
        <p:nvCxnSpPr>
          <p:cNvPr id="44050" name="AutoShape 52"/>
          <p:cNvCxnSpPr>
            <a:cxnSpLocks noChangeShapeType="1"/>
            <a:stCxn id="44038" idx="3"/>
            <a:endCxn id="44044" idx="3"/>
          </p:cNvCxnSpPr>
          <p:nvPr/>
        </p:nvCxnSpPr>
        <p:spPr bwMode="auto">
          <a:xfrm flipH="1">
            <a:off x="4716463" y="2493963"/>
            <a:ext cx="431800" cy="1079500"/>
          </a:xfrm>
          <a:prstGeom prst="bentConnector3">
            <a:avLst>
              <a:gd name="adj1" fmla="val -52940"/>
            </a:avLst>
          </a:pr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</p:cxnSp>
      <p:cxnSp>
        <p:nvCxnSpPr>
          <p:cNvPr id="44051" name="AutoShape 52"/>
          <p:cNvCxnSpPr>
            <a:cxnSpLocks noChangeShapeType="1"/>
          </p:cNvCxnSpPr>
          <p:nvPr/>
        </p:nvCxnSpPr>
        <p:spPr bwMode="auto">
          <a:xfrm>
            <a:off x="2844800" y="4652963"/>
            <a:ext cx="647700" cy="0"/>
          </a:xfrm>
          <a:prstGeom prst="straightConnector1">
            <a:avLst/>
          </a:prstGeom>
          <a:noFill/>
          <a:ln w="38100">
            <a:solidFill>
              <a:srgbClr val="558ED5"/>
            </a:solidFill>
            <a:round/>
            <a:headEnd/>
            <a:tailEnd type="triangle" w="med" len="med"/>
          </a:ln>
        </p:spPr>
      </p:cxnSp>
      <p:cxnSp>
        <p:nvCxnSpPr>
          <p:cNvPr id="44052" name="AutoShape 52"/>
          <p:cNvCxnSpPr>
            <a:cxnSpLocks noChangeShapeType="1"/>
          </p:cNvCxnSpPr>
          <p:nvPr/>
        </p:nvCxnSpPr>
        <p:spPr bwMode="auto">
          <a:xfrm flipV="1">
            <a:off x="2844800" y="4437063"/>
            <a:ext cx="601663" cy="1587"/>
          </a:xfrm>
          <a:prstGeom prst="straightConnector1">
            <a:avLst/>
          </a:prstGeom>
          <a:noFill/>
          <a:ln w="38100">
            <a:solidFill>
              <a:srgbClr val="558ED5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44053" name="Text Box 38"/>
          <p:cNvSpPr txBox="1">
            <a:spLocks noChangeArrowheads="1"/>
          </p:cNvSpPr>
          <p:nvPr/>
        </p:nvSpPr>
        <p:spPr bwMode="auto">
          <a:xfrm>
            <a:off x="180975" y="4005263"/>
            <a:ext cx="18716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003399"/>
                </a:solidFill>
                <a:latin typeface="Arial Bold"/>
                <a:sym typeface="Gill Sans"/>
              </a:rPr>
              <a:t>Держатель корпоративной карты - Сотрудник ПБС, Учреждения</a:t>
            </a:r>
          </a:p>
        </p:txBody>
      </p:sp>
      <p:sp>
        <p:nvSpPr>
          <p:cNvPr id="44054" name="Text Box 38"/>
          <p:cNvSpPr txBox="1">
            <a:spLocks noChangeArrowheads="1"/>
          </p:cNvSpPr>
          <p:nvPr/>
        </p:nvSpPr>
        <p:spPr bwMode="auto">
          <a:xfrm>
            <a:off x="3492500" y="4294188"/>
            <a:ext cx="1943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003399"/>
                </a:solidFill>
                <a:latin typeface="Arial Bold"/>
                <a:sym typeface="Gill Sans"/>
              </a:rPr>
              <a:t>Авторизованный запрос</a:t>
            </a:r>
          </a:p>
        </p:txBody>
      </p:sp>
      <p:sp>
        <p:nvSpPr>
          <p:cNvPr id="44055" name="Text Box 38"/>
          <p:cNvSpPr txBox="1">
            <a:spLocks noChangeArrowheads="1"/>
          </p:cNvSpPr>
          <p:nvPr/>
        </p:nvSpPr>
        <p:spPr bwMode="auto">
          <a:xfrm>
            <a:off x="3492500" y="4581525"/>
            <a:ext cx="13668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003399"/>
                </a:solidFill>
                <a:latin typeface="Arial Bold"/>
                <a:sym typeface="Gill Sans"/>
              </a:rPr>
              <a:t>Акцепт операции</a:t>
            </a:r>
          </a:p>
        </p:txBody>
      </p:sp>
      <p:sp>
        <p:nvSpPr>
          <p:cNvPr id="44056" name="Номер слайда 3"/>
          <p:cNvSpPr txBox="1">
            <a:spLocks noGrp="1"/>
          </p:cNvSpPr>
          <p:nvPr/>
        </p:nvSpPr>
        <p:spPr bwMode="auto">
          <a:xfrm>
            <a:off x="8748713" y="6564313"/>
            <a:ext cx="395287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87A78557-4EA7-4DF6-B048-08829E507796}" type="slidenum">
              <a:rPr lang="en-US" sz="1400" b="1">
                <a:solidFill>
                  <a:schemeClr val="tx2"/>
                </a:solidFill>
                <a:latin typeface="Calibri" pitchFamily="34" charset="0"/>
                <a:sym typeface="Lucida Grande"/>
              </a:rPr>
              <a:pPr algn="r"/>
              <a:t>19</a:t>
            </a:fld>
            <a:endParaRPr lang="en-US" sz="1400" b="1">
              <a:solidFill>
                <a:schemeClr val="tx2"/>
              </a:solidFill>
              <a:latin typeface="Calibri" pitchFamily="34" charset="0"/>
              <a:sym typeface="Lucida Grand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/>
          </p:cNvSpPr>
          <p:nvPr/>
        </p:nvSpPr>
        <p:spPr bwMode="auto">
          <a:xfrm>
            <a:off x="2122488" y="382588"/>
            <a:ext cx="52705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ru-RU">
                <a:solidFill>
                  <a:srgbClr val="1F497D"/>
                </a:solidFill>
                <a:ea typeface="ＭＳ Ｐゴシック"/>
                <a:cs typeface="Arial" charset="0"/>
                <a:sym typeface="Arial" charset="0"/>
              </a:rPr>
              <a:t>Текущая система бюджетных платежей</a:t>
            </a:r>
            <a:endParaRPr lang="en-US">
              <a:solidFill>
                <a:srgbClr val="1F497D"/>
              </a:solidFill>
              <a:ea typeface="ＭＳ Ｐゴシック"/>
              <a:cs typeface="Arial" charset="0"/>
              <a:sym typeface="Arial" charset="0"/>
            </a:endParaRPr>
          </a:p>
        </p:txBody>
      </p:sp>
      <p:pic>
        <p:nvPicPr>
          <p:cNvPr id="30722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989138"/>
            <a:ext cx="1065212" cy="86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23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5157788"/>
            <a:ext cx="1116012" cy="92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24" name="AutoShape 97"/>
          <p:cNvSpPr>
            <a:spLocks/>
          </p:cNvSpPr>
          <p:nvPr/>
        </p:nvSpPr>
        <p:spPr bwMode="auto">
          <a:xfrm>
            <a:off x="2627313" y="2852738"/>
            <a:ext cx="647700" cy="792162"/>
          </a:xfrm>
          <a:prstGeom prst="upDownArrow">
            <a:avLst>
              <a:gd name="adj1" fmla="val 71074"/>
              <a:gd name="adj2" fmla="val 30870"/>
            </a:avLst>
          </a:prstGeom>
          <a:solidFill>
            <a:schemeClr val="bg2"/>
          </a:solidFill>
          <a:ln w="25400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336699"/>
                </a:solidFill>
                <a:latin typeface="Gill Sans"/>
                <a:ea typeface="ＭＳ Ｐゴシック"/>
                <a:cs typeface="ＭＳ Ｐゴシック"/>
                <a:sym typeface="Gill Sans"/>
              </a:rPr>
              <a:t>P2G</a:t>
            </a:r>
          </a:p>
          <a:p>
            <a:pPr algn="ctr"/>
            <a:r>
              <a:rPr lang="en-US" sz="1200" b="1">
                <a:solidFill>
                  <a:srgbClr val="336699"/>
                </a:solidFill>
                <a:latin typeface="Gill Sans"/>
                <a:ea typeface="ＭＳ Ｐゴシック"/>
                <a:cs typeface="ＭＳ Ｐゴシック"/>
                <a:sym typeface="Gill Sans"/>
              </a:rPr>
              <a:t>G2P</a:t>
            </a:r>
            <a:endParaRPr lang="ru-RU" sz="1200" b="1">
              <a:solidFill>
                <a:srgbClr val="336699"/>
              </a:solidFill>
              <a:latin typeface="Gill Sans"/>
              <a:ea typeface="ＭＳ Ｐゴシック"/>
              <a:cs typeface="ＭＳ Ｐゴシック"/>
              <a:sym typeface="Gill Sans"/>
            </a:endParaRPr>
          </a:p>
        </p:txBody>
      </p:sp>
      <p:sp>
        <p:nvSpPr>
          <p:cNvPr id="30725" name="Rectangle 134"/>
          <p:cNvSpPr>
            <a:spLocks/>
          </p:cNvSpPr>
          <p:nvPr/>
        </p:nvSpPr>
        <p:spPr bwMode="auto">
          <a:xfrm>
            <a:off x="4067175" y="3068638"/>
            <a:ext cx="749300" cy="354012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40101</a:t>
            </a:r>
          </a:p>
        </p:txBody>
      </p:sp>
      <p:sp>
        <p:nvSpPr>
          <p:cNvPr id="30726" name="Rectangle 135"/>
          <p:cNvSpPr>
            <a:spLocks/>
          </p:cNvSpPr>
          <p:nvPr/>
        </p:nvSpPr>
        <p:spPr bwMode="auto">
          <a:xfrm>
            <a:off x="4105275" y="3175000"/>
            <a:ext cx="746125" cy="3556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40101</a:t>
            </a:r>
          </a:p>
        </p:txBody>
      </p:sp>
      <p:sp>
        <p:nvSpPr>
          <p:cNvPr id="30727" name="Rectangle 136"/>
          <p:cNvSpPr>
            <a:spLocks/>
          </p:cNvSpPr>
          <p:nvPr/>
        </p:nvSpPr>
        <p:spPr bwMode="auto">
          <a:xfrm>
            <a:off x="4152900" y="3284538"/>
            <a:ext cx="747713" cy="3556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40101</a:t>
            </a:r>
          </a:p>
        </p:txBody>
      </p:sp>
      <p:sp>
        <p:nvSpPr>
          <p:cNvPr id="30728" name="Rectangle 137"/>
          <p:cNvSpPr>
            <a:spLocks/>
          </p:cNvSpPr>
          <p:nvPr/>
        </p:nvSpPr>
        <p:spPr bwMode="auto">
          <a:xfrm>
            <a:off x="5200650" y="2781300"/>
            <a:ext cx="746125" cy="3556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40101</a:t>
            </a:r>
          </a:p>
        </p:txBody>
      </p:sp>
      <p:sp>
        <p:nvSpPr>
          <p:cNvPr id="30729" name="Rectangle 138"/>
          <p:cNvSpPr>
            <a:spLocks/>
          </p:cNvSpPr>
          <p:nvPr/>
        </p:nvSpPr>
        <p:spPr bwMode="auto">
          <a:xfrm>
            <a:off x="5311775" y="2895600"/>
            <a:ext cx="747713" cy="354013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40101</a:t>
            </a:r>
          </a:p>
        </p:txBody>
      </p:sp>
      <p:sp>
        <p:nvSpPr>
          <p:cNvPr id="30730" name="Rectangle 139"/>
          <p:cNvSpPr>
            <a:spLocks/>
          </p:cNvSpPr>
          <p:nvPr/>
        </p:nvSpPr>
        <p:spPr bwMode="auto">
          <a:xfrm>
            <a:off x="5508625" y="2997200"/>
            <a:ext cx="746125" cy="354013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40105</a:t>
            </a:r>
          </a:p>
        </p:txBody>
      </p:sp>
      <p:sp>
        <p:nvSpPr>
          <p:cNvPr id="30731" name="Rectangle 140"/>
          <p:cNvSpPr>
            <a:spLocks/>
          </p:cNvSpPr>
          <p:nvPr/>
        </p:nvSpPr>
        <p:spPr bwMode="auto">
          <a:xfrm>
            <a:off x="4859338" y="3789363"/>
            <a:ext cx="746125" cy="354012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40101</a:t>
            </a:r>
          </a:p>
        </p:txBody>
      </p:sp>
      <p:sp>
        <p:nvSpPr>
          <p:cNvPr id="30732" name="Rectangle 141"/>
          <p:cNvSpPr>
            <a:spLocks/>
          </p:cNvSpPr>
          <p:nvPr/>
        </p:nvSpPr>
        <p:spPr bwMode="auto">
          <a:xfrm>
            <a:off x="5067300" y="3870325"/>
            <a:ext cx="747713" cy="3556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40101</a:t>
            </a:r>
          </a:p>
        </p:txBody>
      </p:sp>
      <p:sp>
        <p:nvSpPr>
          <p:cNvPr id="30733" name="Rectangle 142"/>
          <p:cNvSpPr>
            <a:spLocks/>
          </p:cNvSpPr>
          <p:nvPr/>
        </p:nvSpPr>
        <p:spPr bwMode="auto">
          <a:xfrm>
            <a:off x="5292725" y="4005263"/>
            <a:ext cx="746125" cy="3556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40201</a:t>
            </a:r>
          </a:p>
        </p:txBody>
      </p:sp>
      <p:sp>
        <p:nvSpPr>
          <p:cNvPr id="30734" name="Rectangle 143"/>
          <p:cNvSpPr>
            <a:spLocks/>
          </p:cNvSpPr>
          <p:nvPr/>
        </p:nvSpPr>
        <p:spPr bwMode="auto">
          <a:xfrm>
            <a:off x="4638675" y="4794250"/>
            <a:ext cx="746125" cy="3556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40101</a:t>
            </a:r>
          </a:p>
        </p:txBody>
      </p:sp>
      <p:sp>
        <p:nvSpPr>
          <p:cNvPr id="30735" name="Rectangle 144"/>
          <p:cNvSpPr>
            <a:spLocks/>
          </p:cNvSpPr>
          <p:nvPr/>
        </p:nvSpPr>
        <p:spPr bwMode="auto">
          <a:xfrm>
            <a:off x="4760913" y="4908550"/>
            <a:ext cx="515937" cy="357188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40101</a:t>
            </a:r>
          </a:p>
        </p:txBody>
      </p:sp>
      <p:sp>
        <p:nvSpPr>
          <p:cNvPr id="30736" name="Rectangle 145"/>
          <p:cNvSpPr>
            <a:spLocks/>
          </p:cNvSpPr>
          <p:nvPr/>
        </p:nvSpPr>
        <p:spPr bwMode="auto">
          <a:xfrm>
            <a:off x="4859338" y="5013325"/>
            <a:ext cx="746125" cy="357188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40204</a:t>
            </a:r>
          </a:p>
        </p:txBody>
      </p:sp>
      <p:sp>
        <p:nvSpPr>
          <p:cNvPr id="30737" name="Rectangle 146"/>
          <p:cNvSpPr>
            <a:spLocks/>
          </p:cNvSpPr>
          <p:nvPr/>
        </p:nvSpPr>
        <p:spPr bwMode="auto">
          <a:xfrm>
            <a:off x="6084888" y="3500438"/>
            <a:ext cx="747712" cy="3556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40501</a:t>
            </a:r>
          </a:p>
        </p:txBody>
      </p:sp>
      <p:sp>
        <p:nvSpPr>
          <p:cNvPr id="30738" name="Rectangle 147"/>
          <p:cNvSpPr>
            <a:spLocks/>
          </p:cNvSpPr>
          <p:nvPr/>
        </p:nvSpPr>
        <p:spPr bwMode="auto">
          <a:xfrm>
            <a:off x="6156325" y="4581525"/>
            <a:ext cx="747713" cy="3556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40601</a:t>
            </a:r>
          </a:p>
        </p:txBody>
      </p:sp>
      <p:sp>
        <p:nvSpPr>
          <p:cNvPr id="30739" name="Rectangle 148"/>
          <p:cNvSpPr>
            <a:spLocks/>
          </p:cNvSpPr>
          <p:nvPr/>
        </p:nvSpPr>
        <p:spPr bwMode="auto">
          <a:xfrm>
            <a:off x="5656263" y="5481638"/>
            <a:ext cx="747712" cy="3556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40701</a:t>
            </a:r>
          </a:p>
        </p:txBody>
      </p:sp>
      <p:sp>
        <p:nvSpPr>
          <p:cNvPr id="30740" name="Rectangle 154"/>
          <p:cNvSpPr>
            <a:spLocks/>
          </p:cNvSpPr>
          <p:nvPr/>
        </p:nvSpPr>
        <p:spPr bwMode="auto">
          <a:xfrm>
            <a:off x="7885113" y="2924175"/>
            <a:ext cx="763587" cy="663575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40105</a:t>
            </a:r>
          </a:p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ЕКС</a:t>
            </a:r>
          </a:p>
        </p:txBody>
      </p:sp>
      <p:sp>
        <p:nvSpPr>
          <p:cNvPr id="30741" name="Line 158"/>
          <p:cNvSpPr>
            <a:spLocks noChangeShapeType="1"/>
          </p:cNvSpPr>
          <p:nvPr/>
        </p:nvSpPr>
        <p:spPr bwMode="auto">
          <a:xfrm>
            <a:off x="7451725" y="1628775"/>
            <a:ext cx="1588" cy="4464050"/>
          </a:xfrm>
          <a:prstGeom prst="line">
            <a:avLst/>
          </a:prstGeom>
          <a:noFill/>
          <a:ln w="25400">
            <a:solidFill>
              <a:srgbClr val="66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42" name="Rectangle 159"/>
          <p:cNvSpPr>
            <a:spLocks/>
          </p:cNvSpPr>
          <p:nvPr/>
        </p:nvSpPr>
        <p:spPr bwMode="auto">
          <a:xfrm>
            <a:off x="4932363" y="5734050"/>
            <a:ext cx="601662" cy="287338"/>
          </a:xfrm>
          <a:prstGeom prst="rect">
            <a:avLst/>
          </a:prstGeom>
          <a:noFill/>
          <a:ln w="1905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b="1">
                <a:solidFill>
                  <a:srgbClr val="336699"/>
                </a:solidFill>
                <a:ea typeface="ＭＳ Ｐゴシック"/>
                <a:cs typeface="Arial" charset="0"/>
                <a:sym typeface="Arial" charset="0"/>
              </a:rPr>
              <a:t>G2G</a:t>
            </a:r>
          </a:p>
        </p:txBody>
      </p:sp>
      <p:cxnSp>
        <p:nvCxnSpPr>
          <p:cNvPr id="30743" name="AutoShape 52"/>
          <p:cNvCxnSpPr>
            <a:cxnSpLocks noChangeShapeType="1"/>
          </p:cNvCxnSpPr>
          <p:nvPr/>
        </p:nvCxnSpPr>
        <p:spPr bwMode="auto">
          <a:xfrm rot="-5400000">
            <a:off x="6268244" y="1083469"/>
            <a:ext cx="144463" cy="3825875"/>
          </a:xfrm>
          <a:prstGeom prst="bentConnector3">
            <a:avLst>
              <a:gd name="adj1" fmla="val 258241"/>
            </a:avLst>
          </a:pr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</p:cxnSp>
      <p:cxnSp>
        <p:nvCxnSpPr>
          <p:cNvPr id="30744" name="AutoShape 82"/>
          <p:cNvCxnSpPr>
            <a:cxnSpLocks noChangeShapeType="1"/>
          </p:cNvCxnSpPr>
          <p:nvPr/>
        </p:nvCxnSpPr>
        <p:spPr bwMode="auto">
          <a:xfrm flipV="1">
            <a:off x="4932363" y="2924175"/>
            <a:ext cx="261937" cy="503238"/>
          </a:xfrm>
          <a:prstGeom prst="bentConnector3">
            <a:avLst>
              <a:gd name="adj1" fmla="val 49699"/>
            </a:avLst>
          </a:pr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</p:cxnSp>
      <p:cxnSp>
        <p:nvCxnSpPr>
          <p:cNvPr id="30745" name="AutoShape 82"/>
          <p:cNvCxnSpPr>
            <a:cxnSpLocks noChangeShapeType="1"/>
          </p:cNvCxnSpPr>
          <p:nvPr/>
        </p:nvCxnSpPr>
        <p:spPr bwMode="auto">
          <a:xfrm>
            <a:off x="5041900" y="3295650"/>
            <a:ext cx="44450" cy="504825"/>
          </a:xfrm>
          <a:prstGeom prst="bentConnector3">
            <a:avLst>
              <a:gd name="adj1" fmla="val 46431"/>
            </a:avLst>
          </a:pr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</p:cxnSp>
      <p:cxnSp>
        <p:nvCxnSpPr>
          <p:cNvPr id="30746" name="AutoShape 82"/>
          <p:cNvCxnSpPr>
            <a:cxnSpLocks noChangeShapeType="1"/>
            <a:endCxn id="30734" idx="1"/>
          </p:cNvCxnSpPr>
          <p:nvPr/>
        </p:nvCxnSpPr>
        <p:spPr bwMode="auto">
          <a:xfrm rot="16200000" flipH="1">
            <a:off x="3833813" y="4167187"/>
            <a:ext cx="1327150" cy="282575"/>
          </a:xfrm>
          <a:prstGeom prst="bentConnector2">
            <a:avLst/>
          </a:pr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</p:cxnSp>
      <p:cxnSp>
        <p:nvCxnSpPr>
          <p:cNvPr id="30747" name="AutoShape 82"/>
          <p:cNvCxnSpPr>
            <a:cxnSpLocks noChangeShapeType="1"/>
            <a:stCxn id="30730" idx="2"/>
            <a:endCxn id="30731" idx="0"/>
          </p:cNvCxnSpPr>
          <p:nvPr/>
        </p:nvCxnSpPr>
        <p:spPr bwMode="auto">
          <a:xfrm rot="5400000">
            <a:off x="5337969" y="3245644"/>
            <a:ext cx="438150" cy="649288"/>
          </a:xfrm>
          <a:prstGeom prst="bentConnector3">
            <a:avLst>
              <a:gd name="adj1" fmla="val 49639"/>
            </a:avLst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30748" name="AutoShape 82"/>
          <p:cNvCxnSpPr>
            <a:cxnSpLocks noChangeShapeType="1"/>
            <a:stCxn id="30733" idx="2"/>
            <a:endCxn id="30734" idx="0"/>
          </p:cNvCxnSpPr>
          <p:nvPr/>
        </p:nvCxnSpPr>
        <p:spPr bwMode="auto">
          <a:xfrm rot="5400000">
            <a:off x="5122069" y="4250532"/>
            <a:ext cx="433387" cy="654050"/>
          </a:xfrm>
          <a:prstGeom prst="bentConnector3">
            <a:avLst>
              <a:gd name="adj1" fmla="val 49815"/>
            </a:avLst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30749" name="AutoShape 82"/>
          <p:cNvCxnSpPr>
            <a:cxnSpLocks noChangeShapeType="1"/>
            <a:stCxn id="30733" idx="3"/>
            <a:endCxn id="30738" idx="0"/>
          </p:cNvCxnSpPr>
          <p:nvPr/>
        </p:nvCxnSpPr>
        <p:spPr bwMode="auto">
          <a:xfrm>
            <a:off x="6038850" y="4183063"/>
            <a:ext cx="492125" cy="398462"/>
          </a:xfrm>
          <a:prstGeom prst="bentConnector2">
            <a:avLst/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30750" name="AutoShape 82"/>
          <p:cNvCxnSpPr>
            <a:cxnSpLocks noChangeShapeType="1"/>
            <a:stCxn id="30739" idx="0"/>
            <a:endCxn id="30736" idx="3"/>
          </p:cNvCxnSpPr>
          <p:nvPr/>
        </p:nvCxnSpPr>
        <p:spPr bwMode="auto">
          <a:xfrm rot="5400000" flipH="1">
            <a:off x="5673725" y="5124451"/>
            <a:ext cx="288925" cy="425450"/>
          </a:xfrm>
          <a:prstGeom prst="bentConnector2">
            <a:avLst/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30751" name="AutoShape 82"/>
          <p:cNvCxnSpPr>
            <a:cxnSpLocks noChangeShapeType="1"/>
            <a:stCxn id="30730" idx="3"/>
            <a:endCxn id="30737" idx="0"/>
          </p:cNvCxnSpPr>
          <p:nvPr/>
        </p:nvCxnSpPr>
        <p:spPr bwMode="auto">
          <a:xfrm>
            <a:off x="6254750" y="3175000"/>
            <a:ext cx="204788" cy="325438"/>
          </a:xfrm>
          <a:prstGeom prst="bentConnector2">
            <a:avLst/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30752" name="AutoShape 82"/>
          <p:cNvCxnSpPr>
            <a:cxnSpLocks noChangeShapeType="1"/>
            <a:stCxn id="30740" idx="1"/>
            <a:endCxn id="30737" idx="3"/>
          </p:cNvCxnSpPr>
          <p:nvPr/>
        </p:nvCxnSpPr>
        <p:spPr bwMode="auto">
          <a:xfrm rot="10800000" flipV="1">
            <a:off x="6832600" y="3255963"/>
            <a:ext cx="1052513" cy="422275"/>
          </a:xfrm>
          <a:prstGeom prst="bentConnector3">
            <a:avLst>
              <a:gd name="adj1" fmla="val 50074"/>
            </a:avLst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30753" name="AutoShape 82"/>
          <p:cNvCxnSpPr>
            <a:cxnSpLocks noChangeShapeType="1"/>
          </p:cNvCxnSpPr>
          <p:nvPr/>
        </p:nvCxnSpPr>
        <p:spPr bwMode="auto">
          <a:xfrm rot="10800000">
            <a:off x="6246813" y="3175000"/>
            <a:ext cx="1630362" cy="80963"/>
          </a:xfrm>
          <a:prstGeom prst="bentConnector3">
            <a:avLst>
              <a:gd name="adj1" fmla="val 49949"/>
            </a:avLst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30754" name="Line 179"/>
          <p:cNvSpPr>
            <a:spLocks noChangeShapeType="1"/>
          </p:cNvSpPr>
          <p:nvPr/>
        </p:nvSpPr>
        <p:spPr bwMode="auto">
          <a:xfrm>
            <a:off x="3995738" y="1628775"/>
            <a:ext cx="4897437" cy="0"/>
          </a:xfrm>
          <a:prstGeom prst="line">
            <a:avLst/>
          </a:prstGeom>
          <a:noFill/>
          <a:ln w="25400">
            <a:solidFill>
              <a:srgbClr val="66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55" name="Text Box 180"/>
          <p:cNvSpPr txBox="1">
            <a:spLocks/>
          </p:cNvSpPr>
          <p:nvPr/>
        </p:nvSpPr>
        <p:spPr bwMode="auto">
          <a:xfrm>
            <a:off x="5630863" y="1287463"/>
            <a:ext cx="160972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336699"/>
                </a:solidFill>
                <a:latin typeface="Calibri" pitchFamily="34" charset="0"/>
                <a:ea typeface="ＭＳ Ｐゴシック"/>
                <a:cs typeface="ＭＳ Ｐゴシック"/>
                <a:sym typeface="Gill Sans"/>
              </a:rPr>
              <a:t>Банк России</a:t>
            </a:r>
          </a:p>
        </p:txBody>
      </p:sp>
      <p:sp>
        <p:nvSpPr>
          <p:cNvPr id="30756" name="Text Box 181"/>
          <p:cNvSpPr txBox="1">
            <a:spLocks/>
          </p:cNvSpPr>
          <p:nvPr/>
        </p:nvSpPr>
        <p:spPr bwMode="auto">
          <a:xfrm>
            <a:off x="4140200" y="1773238"/>
            <a:ext cx="3024188" cy="581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336699"/>
                </a:solidFill>
                <a:latin typeface="Calibri" pitchFamily="34" charset="0"/>
                <a:ea typeface="ＭＳ Ｐゴシック"/>
                <a:cs typeface="ＭＳ Ｐゴシック"/>
                <a:sym typeface="Gill Sans"/>
              </a:rPr>
              <a:t>Счета территориальных органов ФК в Банке России</a:t>
            </a:r>
          </a:p>
        </p:txBody>
      </p:sp>
      <p:sp>
        <p:nvSpPr>
          <p:cNvPr id="30757" name="Text Box 182"/>
          <p:cNvSpPr txBox="1">
            <a:spLocks/>
          </p:cNvSpPr>
          <p:nvPr/>
        </p:nvSpPr>
        <p:spPr bwMode="auto">
          <a:xfrm>
            <a:off x="7308850" y="1773238"/>
            <a:ext cx="1439863" cy="825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336699"/>
                </a:solidFill>
                <a:latin typeface="Calibri" pitchFamily="34" charset="0"/>
                <a:ea typeface="ＭＳ Ｐゴシック"/>
                <a:cs typeface="ＭＳ Ｐゴシック"/>
                <a:sym typeface="Gill Sans"/>
              </a:rPr>
              <a:t>Счета ЦА ФК в Банке России</a:t>
            </a:r>
          </a:p>
        </p:txBody>
      </p:sp>
      <p:sp>
        <p:nvSpPr>
          <p:cNvPr id="30758" name="AutoShape 185"/>
          <p:cNvSpPr>
            <a:spLocks/>
          </p:cNvSpPr>
          <p:nvPr/>
        </p:nvSpPr>
        <p:spPr bwMode="auto">
          <a:xfrm>
            <a:off x="2700338" y="4437063"/>
            <a:ext cx="647700" cy="792162"/>
          </a:xfrm>
          <a:prstGeom prst="upDownArrow">
            <a:avLst>
              <a:gd name="adj1" fmla="val 71074"/>
              <a:gd name="adj2" fmla="val 30870"/>
            </a:avLst>
          </a:prstGeom>
          <a:solidFill>
            <a:schemeClr val="bg2"/>
          </a:solidFill>
          <a:ln w="25400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336699"/>
                </a:solidFill>
                <a:latin typeface="Gill Sans"/>
                <a:ea typeface="ＭＳ Ｐゴシック"/>
                <a:cs typeface="ＭＳ Ｐゴシック"/>
                <a:sym typeface="Gill Sans"/>
              </a:rPr>
              <a:t>B2G</a:t>
            </a:r>
          </a:p>
          <a:p>
            <a:pPr algn="ctr"/>
            <a:r>
              <a:rPr lang="en-US" sz="1200" b="1">
                <a:solidFill>
                  <a:srgbClr val="336699"/>
                </a:solidFill>
                <a:latin typeface="Gill Sans"/>
                <a:ea typeface="ＭＳ Ｐゴシック"/>
                <a:cs typeface="ＭＳ Ｐゴシック"/>
                <a:sym typeface="Gill Sans"/>
              </a:rPr>
              <a:t>G2B</a:t>
            </a:r>
            <a:endParaRPr lang="ru-RU" sz="1200" b="1">
              <a:solidFill>
                <a:srgbClr val="336699"/>
              </a:solidFill>
              <a:latin typeface="Gill Sans"/>
              <a:ea typeface="ＭＳ Ｐゴシック"/>
              <a:cs typeface="ＭＳ Ｐゴシック"/>
              <a:sym typeface="Gill Sans"/>
            </a:endParaRPr>
          </a:p>
        </p:txBody>
      </p:sp>
      <p:sp>
        <p:nvSpPr>
          <p:cNvPr id="30759" name="Номер слайда 3"/>
          <p:cNvSpPr txBox="1">
            <a:spLocks noGrp="1"/>
          </p:cNvSpPr>
          <p:nvPr/>
        </p:nvSpPr>
        <p:spPr bwMode="auto">
          <a:xfrm>
            <a:off x="8861425" y="6591300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04506CDD-A301-42E5-B7EC-80DEE75B6E37}" type="slidenum">
              <a:rPr lang="en-US" sz="1400" b="1">
                <a:solidFill>
                  <a:schemeClr val="tx2"/>
                </a:solidFill>
                <a:latin typeface="Calibri" pitchFamily="34" charset="0"/>
                <a:ea typeface="ＭＳ Ｐゴシック"/>
                <a:cs typeface="ＭＳ Ｐゴシック"/>
                <a:sym typeface="Lucida Grande"/>
              </a:rPr>
              <a:pPr algn="r"/>
              <a:t>2</a:t>
            </a:fld>
            <a:endParaRPr lang="en-US" sz="1400" b="1" dirty="0">
              <a:solidFill>
                <a:schemeClr val="tx2"/>
              </a:solidFill>
              <a:latin typeface="Calibri" pitchFamily="34" charset="0"/>
              <a:ea typeface="ＭＳ Ｐゴシック"/>
              <a:cs typeface="ＭＳ Ｐゴシック"/>
              <a:sym typeface="Lucida Grande"/>
            </a:endParaRPr>
          </a:p>
        </p:txBody>
      </p:sp>
      <p:sp>
        <p:nvSpPr>
          <p:cNvPr id="30760" name="Rectangle 154"/>
          <p:cNvSpPr>
            <a:spLocks/>
          </p:cNvSpPr>
          <p:nvPr/>
        </p:nvSpPr>
        <p:spPr bwMode="auto">
          <a:xfrm>
            <a:off x="684213" y="3789363"/>
            <a:ext cx="576262" cy="433387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401</a:t>
            </a:r>
            <a:r>
              <a:rPr lang="ru-RU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16</a:t>
            </a:r>
            <a:endParaRPr lang="en-US" sz="1400" b="1">
              <a:solidFill>
                <a:srgbClr val="1F497D"/>
              </a:solidFill>
              <a:latin typeface="Lucida Grande"/>
              <a:ea typeface="ＭＳ Ｐゴシック"/>
              <a:cs typeface="ＭＳ Ｐゴシック"/>
              <a:sym typeface="Lucida Grande"/>
            </a:endParaRPr>
          </a:p>
        </p:txBody>
      </p:sp>
      <p:sp>
        <p:nvSpPr>
          <p:cNvPr id="30761" name="Rectangle 146"/>
          <p:cNvSpPr>
            <a:spLocks/>
          </p:cNvSpPr>
          <p:nvPr/>
        </p:nvSpPr>
        <p:spPr bwMode="auto">
          <a:xfrm>
            <a:off x="6588125" y="2781300"/>
            <a:ext cx="603250" cy="287338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</a:t>
            </a:r>
            <a:r>
              <a:rPr lang="ru-RU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116</a:t>
            </a:r>
            <a:endParaRPr lang="en-US" sz="1400" b="1">
              <a:solidFill>
                <a:srgbClr val="1F497D"/>
              </a:solidFill>
              <a:latin typeface="Lucida Grande"/>
              <a:ea typeface="ＭＳ Ｐゴシック"/>
              <a:cs typeface="ＭＳ Ｐゴシック"/>
              <a:sym typeface="Lucida Grande"/>
            </a:endParaRPr>
          </a:p>
        </p:txBody>
      </p:sp>
      <p:sp>
        <p:nvSpPr>
          <p:cNvPr id="30762" name="Rectangle 146"/>
          <p:cNvSpPr>
            <a:spLocks/>
          </p:cNvSpPr>
          <p:nvPr/>
        </p:nvSpPr>
        <p:spPr bwMode="auto">
          <a:xfrm>
            <a:off x="4408488" y="4221163"/>
            <a:ext cx="603250" cy="287337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</a:t>
            </a:r>
            <a:r>
              <a:rPr lang="ru-RU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116</a:t>
            </a:r>
            <a:endParaRPr lang="en-US" sz="1400" b="1">
              <a:solidFill>
                <a:srgbClr val="1F497D"/>
              </a:solidFill>
              <a:latin typeface="Lucida Grande"/>
              <a:ea typeface="ＭＳ Ｐゴシック"/>
              <a:cs typeface="ＭＳ Ｐゴシック"/>
              <a:sym typeface="Lucida Grande"/>
            </a:endParaRPr>
          </a:p>
        </p:txBody>
      </p:sp>
      <p:sp>
        <p:nvSpPr>
          <p:cNvPr id="30763" name="Rectangle 146"/>
          <p:cNvSpPr>
            <a:spLocks/>
          </p:cNvSpPr>
          <p:nvPr/>
        </p:nvSpPr>
        <p:spPr bwMode="auto">
          <a:xfrm>
            <a:off x="4067175" y="5622925"/>
            <a:ext cx="603250" cy="287338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</a:t>
            </a:r>
            <a:r>
              <a:rPr lang="ru-RU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116</a:t>
            </a:r>
            <a:endParaRPr lang="en-US" sz="1400" b="1">
              <a:solidFill>
                <a:srgbClr val="1F497D"/>
              </a:solidFill>
              <a:latin typeface="Lucida Grande"/>
              <a:ea typeface="ＭＳ Ｐゴシック"/>
              <a:cs typeface="ＭＳ Ｐゴシック"/>
              <a:sym typeface="Lucida Grande"/>
            </a:endParaRPr>
          </a:p>
        </p:txBody>
      </p:sp>
      <p:sp>
        <p:nvSpPr>
          <p:cNvPr id="30764" name="Line 53"/>
          <p:cNvSpPr>
            <a:spLocks noChangeShapeType="1"/>
          </p:cNvSpPr>
          <p:nvPr/>
        </p:nvSpPr>
        <p:spPr bwMode="auto">
          <a:xfrm flipH="1">
            <a:off x="4356100" y="5229225"/>
            <a:ext cx="503238" cy="36036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65" name="Line 53"/>
          <p:cNvSpPr>
            <a:spLocks noChangeShapeType="1"/>
          </p:cNvSpPr>
          <p:nvPr/>
        </p:nvSpPr>
        <p:spPr bwMode="auto">
          <a:xfrm flipH="1">
            <a:off x="5003800" y="4259263"/>
            <a:ext cx="287338" cy="177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66" name="Line 53"/>
          <p:cNvSpPr>
            <a:spLocks noChangeShapeType="1"/>
          </p:cNvSpPr>
          <p:nvPr/>
        </p:nvSpPr>
        <p:spPr bwMode="auto">
          <a:xfrm flipV="1">
            <a:off x="6300788" y="2852738"/>
            <a:ext cx="288925" cy="27463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4067175" y="1341438"/>
            <a:ext cx="4897438" cy="4751387"/>
            <a:chOff x="0" y="0"/>
            <a:chExt cx="944" cy="647"/>
          </a:xfrm>
        </p:grpSpPr>
        <p:sp>
          <p:nvSpPr>
            <p:cNvPr id="30781" name="AutoShape 48"/>
            <p:cNvSpPr>
              <a:spLocks/>
            </p:cNvSpPr>
            <p:nvPr/>
          </p:nvSpPr>
          <p:spPr bwMode="auto">
            <a:xfrm>
              <a:off x="0" y="0"/>
              <a:ext cx="944" cy="647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66669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  <a:sym typeface="Gill Sans"/>
              </a:endParaRPr>
            </a:p>
          </p:txBody>
        </p:sp>
        <p:sp>
          <p:nvSpPr>
            <p:cNvPr id="30782" name="Rectangle 49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en-US" sz="1200" b="1">
                <a:solidFill>
                  <a:srgbClr val="1F497D"/>
                </a:solidFill>
                <a:ea typeface="ＭＳ Ｐゴシック"/>
                <a:cs typeface="ＭＳ Ｐゴシック"/>
                <a:sym typeface="Lucida Grande"/>
              </a:endParaRP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179388" y="1341438"/>
            <a:ext cx="1728787" cy="4824412"/>
            <a:chOff x="0" y="0"/>
            <a:chExt cx="944" cy="647"/>
          </a:xfrm>
        </p:grpSpPr>
        <p:sp>
          <p:nvSpPr>
            <p:cNvPr id="30779" name="AutoShape 48"/>
            <p:cNvSpPr>
              <a:spLocks/>
            </p:cNvSpPr>
            <p:nvPr/>
          </p:nvSpPr>
          <p:spPr bwMode="auto">
            <a:xfrm>
              <a:off x="0" y="0"/>
              <a:ext cx="944" cy="647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66669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  <a:sym typeface="Gill Sans"/>
              </a:endParaRPr>
            </a:p>
          </p:txBody>
        </p:sp>
        <p:sp>
          <p:nvSpPr>
            <p:cNvPr id="30780" name="Rectangle 49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en-US" sz="1200" b="1">
                <a:solidFill>
                  <a:srgbClr val="1F497D"/>
                </a:solidFill>
                <a:ea typeface="ＭＳ Ｐゴシック"/>
                <a:cs typeface="ＭＳ Ｐゴシック"/>
                <a:sym typeface="Lucida Grande"/>
              </a:endParaRPr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79388" y="1346200"/>
            <a:ext cx="1728787" cy="936625"/>
            <a:chOff x="0" y="0"/>
            <a:chExt cx="944" cy="647"/>
          </a:xfrm>
        </p:grpSpPr>
        <p:sp>
          <p:nvSpPr>
            <p:cNvPr id="30777" name="AutoShape 48"/>
            <p:cNvSpPr>
              <a:spLocks/>
            </p:cNvSpPr>
            <p:nvPr/>
          </p:nvSpPr>
          <p:spPr bwMode="auto">
            <a:xfrm>
              <a:off x="0" y="0"/>
              <a:ext cx="944" cy="647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66669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  <a:sym typeface="Gill Sans"/>
              </a:endParaRPr>
            </a:p>
          </p:txBody>
        </p:sp>
        <p:sp>
          <p:nvSpPr>
            <p:cNvPr id="30778" name="Rectangle 49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ru-RU" sz="1200" b="1">
                  <a:solidFill>
                    <a:srgbClr val="336699"/>
                  </a:solidFill>
                  <a:latin typeface="Calibri" pitchFamily="34" charset="0"/>
                  <a:ea typeface="ＭＳ Ｐゴシック"/>
                  <a:cs typeface="ＭＳ Ｐゴシック"/>
                  <a:sym typeface="Lucida Grande"/>
                </a:rPr>
                <a:t>Счета территориальных органов ФК, в кредитных организациях</a:t>
              </a:r>
              <a:endParaRPr lang="en-US" sz="1200" b="1">
                <a:solidFill>
                  <a:srgbClr val="336699"/>
                </a:solidFill>
                <a:latin typeface="Calibri" pitchFamily="34" charset="0"/>
                <a:ea typeface="ＭＳ Ｐゴシック"/>
                <a:cs typeface="ＭＳ Ｐゴシック"/>
                <a:sym typeface="Lucida Grande"/>
              </a:endParaRPr>
            </a:p>
          </p:txBody>
        </p:sp>
      </p:grpSp>
      <p:sp>
        <p:nvSpPr>
          <p:cNvPr id="30770" name="AutoShape 184"/>
          <p:cNvSpPr>
            <a:spLocks/>
          </p:cNvSpPr>
          <p:nvPr/>
        </p:nvSpPr>
        <p:spPr bwMode="auto">
          <a:xfrm rot="5400000">
            <a:off x="1691482" y="3644106"/>
            <a:ext cx="647700" cy="792163"/>
          </a:xfrm>
          <a:prstGeom prst="upDownArrow">
            <a:avLst>
              <a:gd name="adj1" fmla="val 71074"/>
              <a:gd name="adj2" fmla="val 30870"/>
            </a:avLst>
          </a:prstGeom>
          <a:solidFill>
            <a:schemeClr val="bg2"/>
          </a:solidFill>
          <a:ln w="25400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b="1">
              <a:solidFill>
                <a:srgbClr val="336699"/>
              </a:solidFill>
              <a:latin typeface="Gill Sans"/>
              <a:ea typeface="ＭＳ Ｐゴシック"/>
              <a:cs typeface="ＭＳ Ｐゴシック"/>
              <a:sym typeface="Gill Sans"/>
            </a:endParaRPr>
          </a:p>
        </p:txBody>
      </p:sp>
      <p:sp>
        <p:nvSpPr>
          <p:cNvPr id="30771" name="AutoShape 184"/>
          <p:cNvSpPr>
            <a:spLocks/>
          </p:cNvSpPr>
          <p:nvPr/>
        </p:nvSpPr>
        <p:spPr bwMode="auto">
          <a:xfrm rot="5400000">
            <a:off x="3564732" y="3644106"/>
            <a:ext cx="647700" cy="792163"/>
          </a:xfrm>
          <a:prstGeom prst="upDownArrow">
            <a:avLst>
              <a:gd name="adj1" fmla="val 71074"/>
              <a:gd name="adj2" fmla="val 30870"/>
            </a:avLst>
          </a:prstGeom>
          <a:solidFill>
            <a:schemeClr val="bg2"/>
          </a:solidFill>
          <a:ln w="25400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b="1">
              <a:solidFill>
                <a:srgbClr val="336699"/>
              </a:solidFill>
              <a:latin typeface="Gill Sans"/>
              <a:ea typeface="ＭＳ Ｐゴシック"/>
              <a:cs typeface="ＭＳ Ｐゴシック"/>
              <a:sym typeface="Gill Sans"/>
            </a:endParaRPr>
          </a:p>
        </p:txBody>
      </p:sp>
      <p:sp>
        <p:nvSpPr>
          <p:cNvPr id="30772" name="Rectangle 154"/>
          <p:cNvSpPr>
            <a:spLocks/>
          </p:cNvSpPr>
          <p:nvPr/>
        </p:nvSpPr>
        <p:spPr bwMode="auto">
          <a:xfrm>
            <a:off x="900113" y="4005263"/>
            <a:ext cx="576262" cy="433387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401</a:t>
            </a:r>
            <a:r>
              <a:rPr lang="ru-RU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16</a:t>
            </a:r>
            <a:endParaRPr lang="en-US" sz="1400" b="1">
              <a:solidFill>
                <a:srgbClr val="1F497D"/>
              </a:solidFill>
              <a:latin typeface="Lucida Grande"/>
              <a:ea typeface="ＭＳ Ｐゴシック"/>
              <a:cs typeface="ＭＳ Ｐゴシック"/>
              <a:sym typeface="Lucida Grande"/>
            </a:endParaRPr>
          </a:p>
        </p:txBody>
      </p:sp>
      <p:sp>
        <p:nvSpPr>
          <p:cNvPr id="30773" name="Rectangle 154"/>
          <p:cNvSpPr>
            <a:spLocks/>
          </p:cNvSpPr>
          <p:nvPr/>
        </p:nvSpPr>
        <p:spPr bwMode="auto">
          <a:xfrm>
            <a:off x="1116013" y="4221163"/>
            <a:ext cx="576262" cy="433387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401</a:t>
            </a:r>
            <a:r>
              <a:rPr lang="ru-RU" sz="1400" b="1">
                <a:solidFill>
                  <a:srgbClr val="1F497D"/>
                </a:solidFill>
                <a:latin typeface="Lucida Grande"/>
                <a:ea typeface="ＭＳ Ｐゴシック"/>
                <a:cs typeface="ＭＳ Ｐゴシック"/>
                <a:sym typeface="Lucida Grande"/>
              </a:rPr>
              <a:t>16</a:t>
            </a:r>
            <a:endParaRPr lang="en-US" sz="1400" b="1">
              <a:solidFill>
                <a:srgbClr val="1F497D"/>
              </a:solidFill>
              <a:latin typeface="Lucida Grande"/>
              <a:ea typeface="ＭＳ Ｐゴシック"/>
              <a:cs typeface="ＭＳ Ｐゴシック"/>
              <a:sym typeface="Lucida Grande"/>
            </a:endParaRP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2339975" y="3644900"/>
            <a:ext cx="1223963" cy="792163"/>
            <a:chOff x="0" y="0"/>
            <a:chExt cx="944" cy="647"/>
          </a:xfrm>
        </p:grpSpPr>
        <p:sp>
          <p:nvSpPr>
            <p:cNvPr id="30775" name="AutoShape 48"/>
            <p:cNvSpPr>
              <a:spLocks/>
            </p:cNvSpPr>
            <p:nvPr/>
          </p:nvSpPr>
          <p:spPr bwMode="auto">
            <a:xfrm>
              <a:off x="0" y="0"/>
              <a:ext cx="944" cy="647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  <a:sym typeface="Gill Sans"/>
              </a:endParaRPr>
            </a:p>
          </p:txBody>
        </p:sp>
        <p:sp>
          <p:nvSpPr>
            <p:cNvPr id="30776" name="Rectangle 49"/>
            <p:cNvSpPr>
              <a:spLocks/>
            </p:cNvSpPr>
            <p:nvPr/>
          </p:nvSpPr>
          <p:spPr bwMode="auto">
            <a:xfrm>
              <a:off x="90" y="95"/>
              <a:ext cx="852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ru-RU" sz="1400" b="1">
                  <a:solidFill>
                    <a:srgbClr val="336699"/>
                  </a:solidFill>
                  <a:latin typeface="Calibri" pitchFamily="34" charset="0"/>
                  <a:ea typeface="ＭＳ Ｐゴシック"/>
                  <a:cs typeface="ＭＳ Ｐゴシック"/>
                  <a:sym typeface="Lucida Grande"/>
                </a:rPr>
                <a:t>Кредитные организации</a:t>
              </a:r>
              <a:endParaRPr lang="en-US" sz="1400" b="1">
                <a:solidFill>
                  <a:srgbClr val="336699"/>
                </a:solidFill>
                <a:latin typeface="Calibri" pitchFamily="34" charset="0"/>
                <a:ea typeface="ＭＳ Ｐゴシック"/>
                <a:cs typeface="ＭＳ Ｐゴシック"/>
                <a:sym typeface="Lucida Grande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/>
          </p:cNvSpPr>
          <p:nvPr/>
        </p:nvSpPr>
        <p:spPr bwMode="auto">
          <a:xfrm>
            <a:off x="609600" y="285750"/>
            <a:ext cx="81534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Направление</a:t>
            </a:r>
            <a:r>
              <a:rPr lang="en-US">
                <a:solidFill>
                  <a:srgbClr val="1F497D"/>
                </a:solidFill>
                <a:cs typeface="Arial" charset="0"/>
                <a:sym typeface="Arial" charset="0"/>
              </a:rPr>
              <a:t> </a:t>
            </a:r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5</a:t>
            </a:r>
            <a:r>
              <a:rPr lang="en-US">
                <a:solidFill>
                  <a:srgbClr val="1F497D"/>
                </a:solidFill>
                <a:cs typeface="Arial" charset="0"/>
                <a:sym typeface="Arial" charset="0"/>
              </a:rPr>
              <a:t>. </a:t>
            </a:r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Минимизация наличного денежного обращения</a:t>
            </a:r>
            <a:r>
              <a:rPr lang="en-US">
                <a:solidFill>
                  <a:srgbClr val="1F497D"/>
                </a:solidFill>
                <a:cs typeface="Arial" charset="0"/>
                <a:sym typeface="Arial" charset="0"/>
              </a:rPr>
              <a:t> </a:t>
            </a:r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Казначейство России  –  эквайер корпоративных платежных карт</a:t>
            </a:r>
            <a:endParaRPr lang="en-US">
              <a:solidFill>
                <a:srgbClr val="1F497D"/>
              </a:solidFill>
              <a:cs typeface="Arial" charset="0"/>
              <a:sym typeface="Arial" charset="0"/>
            </a:endParaRPr>
          </a:p>
        </p:txBody>
      </p:sp>
      <p:grpSp>
        <p:nvGrpSpPr>
          <p:cNvPr id="45058" name="Group 25"/>
          <p:cNvGrpSpPr>
            <a:grpSpLocks/>
          </p:cNvGrpSpPr>
          <p:nvPr/>
        </p:nvGrpSpPr>
        <p:grpSpPr bwMode="auto">
          <a:xfrm>
            <a:off x="5508625" y="1268413"/>
            <a:ext cx="3311525" cy="576262"/>
            <a:chOff x="0" y="0"/>
            <a:chExt cx="2086" cy="362"/>
          </a:xfrm>
        </p:grpSpPr>
        <p:sp>
          <p:nvSpPr>
            <p:cNvPr id="45090" name="AutoShape 23"/>
            <p:cNvSpPr>
              <a:spLocks/>
            </p:cNvSpPr>
            <p:nvPr/>
          </p:nvSpPr>
          <p:spPr bwMode="auto">
            <a:xfrm>
              <a:off x="0" y="0"/>
              <a:ext cx="2086" cy="362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45091" name="Rectangle 24"/>
            <p:cNvSpPr>
              <a:spLocks/>
            </p:cNvSpPr>
            <p:nvPr/>
          </p:nvSpPr>
          <p:spPr bwMode="auto">
            <a:xfrm>
              <a:off x="17" y="85"/>
              <a:ext cx="2048" cy="192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pPr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>
                  <a:solidFill>
                    <a:srgbClr val="1F497D"/>
                  </a:solidFill>
                  <a:latin typeface="Lucida Grande"/>
                  <a:sym typeface="Lucida Grande"/>
                </a:rPr>
                <a:t>Необходимые мероприятия</a:t>
              </a:r>
              <a:endParaRPr lang="en-US" sz="1600" b="1">
                <a:solidFill>
                  <a:srgbClr val="1F497D"/>
                </a:solidFill>
                <a:latin typeface="Lucida Grande"/>
                <a:sym typeface="Lucida Grande"/>
              </a:endParaRPr>
            </a:p>
          </p:txBody>
        </p:sp>
      </p:grpSp>
      <p:sp>
        <p:nvSpPr>
          <p:cNvPr id="44035" name="Rectangle 26"/>
          <p:cNvSpPr>
            <a:spLocks/>
          </p:cNvSpPr>
          <p:nvPr/>
        </p:nvSpPr>
        <p:spPr bwMode="auto">
          <a:xfrm>
            <a:off x="5795963" y="1916113"/>
            <a:ext cx="3175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>
              <a:buClr>
                <a:srgbClr val="1F497D"/>
              </a:buClr>
              <a:buSzPct val="100000"/>
              <a:buFont typeface="Lucida Grande"/>
              <a:buChar char="•"/>
              <a:defRPr/>
            </a:pPr>
            <a:r>
              <a:rPr lang="en-US" sz="1600" dirty="0">
                <a:solidFill>
                  <a:srgbClr val="1F497D"/>
                </a:solidFill>
                <a:latin typeface="Lucida Grande"/>
                <a:sym typeface="Lucida Grande"/>
              </a:rPr>
              <a:t> </a:t>
            </a:r>
            <a:r>
              <a:rPr lang="ru-RU" sz="1600" dirty="0">
                <a:solidFill>
                  <a:srgbClr val="1F497D"/>
                </a:solidFill>
                <a:latin typeface="+mn-lt"/>
                <a:sym typeface="Lucida Grande"/>
              </a:rPr>
              <a:t>Получение принципиального (высший уровень) членства в международных платежных системах;</a:t>
            </a:r>
          </a:p>
          <a:p>
            <a:pPr>
              <a:buClr>
                <a:srgbClr val="1F497D"/>
              </a:buClr>
              <a:buSzPct val="100000"/>
              <a:buFont typeface="Lucida Grande"/>
              <a:buChar char="•"/>
              <a:defRPr/>
            </a:pPr>
            <a:endParaRPr lang="ru-RU" dirty="0">
              <a:latin typeface="+mn-lt"/>
              <a:sym typeface="Arial" charset="0"/>
            </a:endParaRPr>
          </a:p>
          <a:p>
            <a:pPr>
              <a:buClr>
                <a:srgbClr val="1F497D"/>
              </a:buClr>
              <a:buSzPct val="100000"/>
              <a:buFont typeface="Lucida Grande"/>
              <a:buChar char="•"/>
              <a:defRPr/>
            </a:pPr>
            <a:r>
              <a:rPr lang="en-US" sz="1600" dirty="0">
                <a:solidFill>
                  <a:srgbClr val="1F497D"/>
                </a:solidFill>
                <a:latin typeface="+mn-lt"/>
                <a:sym typeface="Lucida Grande"/>
              </a:rPr>
              <a:t> </a:t>
            </a:r>
            <a:r>
              <a:rPr lang="ru-RU" sz="1600" dirty="0">
                <a:solidFill>
                  <a:srgbClr val="1F497D"/>
                </a:solidFill>
                <a:latin typeface="+mn-lt"/>
                <a:sym typeface="Lucida Grande"/>
              </a:rPr>
              <a:t>Установление прямых корреспондентских отношений с расчетными банками платежных систем.</a:t>
            </a:r>
            <a:endParaRPr lang="en-US" sz="1600" dirty="0">
              <a:solidFill>
                <a:srgbClr val="1F497D"/>
              </a:solidFill>
              <a:latin typeface="+mn-lt"/>
              <a:sym typeface="Lucida Grande"/>
            </a:endParaRPr>
          </a:p>
        </p:txBody>
      </p:sp>
      <p:grpSp>
        <p:nvGrpSpPr>
          <p:cNvPr id="45060" name="Group 29"/>
          <p:cNvGrpSpPr>
            <a:grpSpLocks/>
          </p:cNvGrpSpPr>
          <p:nvPr/>
        </p:nvGrpSpPr>
        <p:grpSpPr bwMode="auto">
          <a:xfrm>
            <a:off x="323850" y="5300663"/>
            <a:ext cx="8424863" cy="431800"/>
            <a:chOff x="0" y="0"/>
            <a:chExt cx="5307" cy="272"/>
          </a:xfrm>
        </p:grpSpPr>
        <p:sp>
          <p:nvSpPr>
            <p:cNvPr id="45088" name="AutoShape 27"/>
            <p:cNvSpPr>
              <a:spLocks/>
            </p:cNvSpPr>
            <p:nvPr/>
          </p:nvSpPr>
          <p:spPr bwMode="auto">
            <a:xfrm>
              <a:off x="0" y="0"/>
              <a:ext cx="5307" cy="272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45089" name="Rectangle 28"/>
            <p:cNvSpPr>
              <a:spLocks/>
            </p:cNvSpPr>
            <p:nvPr/>
          </p:nvSpPr>
          <p:spPr bwMode="auto">
            <a:xfrm>
              <a:off x="13" y="40"/>
              <a:ext cx="5280" cy="192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pPr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>
                  <a:solidFill>
                    <a:srgbClr val="1F497D"/>
                  </a:solidFill>
                  <a:latin typeface="Lucida Grande"/>
                  <a:sym typeface="Lucida Grande"/>
                </a:rPr>
                <a:t>Достигаемый эффект</a:t>
              </a:r>
              <a:endParaRPr lang="en-US" sz="1600" b="1">
                <a:solidFill>
                  <a:srgbClr val="1F497D"/>
                </a:solidFill>
                <a:latin typeface="Lucida Grande"/>
                <a:sym typeface="Lucida Grande"/>
              </a:endParaRPr>
            </a:p>
          </p:txBody>
        </p:sp>
      </p:grpSp>
      <p:sp>
        <p:nvSpPr>
          <p:cNvPr id="44037" name="Rectangle 30"/>
          <p:cNvSpPr>
            <a:spLocks/>
          </p:cNvSpPr>
          <p:nvPr/>
        </p:nvSpPr>
        <p:spPr bwMode="auto">
          <a:xfrm>
            <a:off x="395288" y="5732463"/>
            <a:ext cx="8077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>
              <a:buFontTx/>
              <a:buChar char="-"/>
              <a:defRPr/>
            </a:pPr>
            <a:r>
              <a:rPr lang="ru-RU" sz="1600" b="1" dirty="0">
                <a:solidFill>
                  <a:srgbClr val="1F497D"/>
                </a:solidFill>
                <a:latin typeface="+mn-lt"/>
                <a:sym typeface="Lucida Grande"/>
              </a:rPr>
              <a:t> </a:t>
            </a:r>
            <a:r>
              <a:rPr lang="ru-RU" sz="1400" dirty="0">
                <a:solidFill>
                  <a:srgbClr val="1F497D"/>
                </a:solidFill>
                <a:latin typeface="+mn-lt"/>
                <a:sym typeface="Lucida Grande"/>
              </a:rPr>
              <a:t>минимизация наличного денежного обращения; </a:t>
            </a:r>
          </a:p>
          <a:p>
            <a:pPr algn="just">
              <a:defRPr/>
            </a:pPr>
            <a:r>
              <a:rPr lang="ru-RU" sz="1400" dirty="0">
                <a:solidFill>
                  <a:srgbClr val="1F497D"/>
                </a:solidFill>
                <a:latin typeface="+mn-lt"/>
                <a:sym typeface="Lucida Grande"/>
              </a:rPr>
              <a:t>- п</a:t>
            </a:r>
            <a:r>
              <a:rPr lang="ru-RU" sz="1400" dirty="0">
                <a:solidFill>
                  <a:srgbClr val="1F497D"/>
                </a:solidFill>
                <a:latin typeface="+mn-lt"/>
                <a:sym typeface="Arial" charset="0"/>
              </a:rPr>
              <a:t>овышение открытости и доступности операций со средствами организаций сектора государственного управления.</a:t>
            </a:r>
            <a:endParaRPr lang="en-US" sz="1400" dirty="0">
              <a:solidFill>
                <a:srgbClr val="1F497D"/>
              </a:solidFill>
              <a:latin typeface="+mn-lt"/>
              <a:sym typeface="Arial" charset="0"/>
            </a:endParaRPr>
          </a:p>
        </p:txBody>
      </p:sp>
      <p:sp>
        <p:nvSpPr>
          <p:cNvPr id="45062" name="Rectangle 18"/>
          <p:cNvSpPr>
            <a:spLocks noChangeArrowheads="1"/>
          </p:cNvSpPr>
          <p:nvPr/>
        </p:nvSpPr>
        <p:spPr bwMode="auto">
          <a:xfrm>
            <a:off x="3636963" y="2133600"/>
            <a:ext cx="1511300" cy="720725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54000" rIns="54000" anchor="ctr"/>
          <a:lstStyle/>
          <a:p>
            <a:pPr algn="ctr" defTabSz="957263"/>
            <a:r>
              <a:rPr lang="ru-RU" sz="1400" b="1">
                <a:solidFill>
                  <a:srgbClr val="0066CC"/>
                </a:solidFill>
                <a:latin typeface="Calibri" pitchFamily="34" charset="0"/>
                <a:sym typeface="Gill Sans"/>
              </a:rPr>
              <a:t>Кредитные организации - эмитенты</a:t>
            </a:r>
          </a:p>
        </p:txBody>
      </p:sp>
      <p:sp>
        <p:nvSpPr>
          <p:cNvPr id="45063" name="Rectangle 18"/>
          <p:cNvSpPr>
            <a:spLocks noChangeArrowheads="1"/>
          </p:cNvSpPr>
          <p:nvPr/>
        </p:nvSpPr>
        <p:spPr bwMode="auto">
          <a:xfrm>
            <a:off x="252413" y="2133600"/>
            <a:ext cx="1439862" cy="720725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54000" rIns="54000" anchor="ctr"/>
          <a:lstStyle/>
          <a:p>
            <a:pPr algn="ctr" defTabSz="957263"/>
            <a:r>
              <a:rPr lang="ru-RU" sz="1400" b="1">
                <a:solidFill>
                  <a:srgbClr val="0066CC"/>
                </a:solidFill>
                <a:latin typeface="Calibri" pitchFamily="34" charset="0"/>
                <a:sym typeface="Gill Sans"/>
              </a:rPr>
              <a:t>Федеральное казначейство - Эквайер</a:t>
            </a:r>
          </a:p>
        </p:txBody>
      </p:sp>
      <p:sp>
        <p:nvSpPr>
          <p:cNvPr id="45064" name="Rectangle 18"/>
          <p:cNvSpPr>
            <a:spLocks noChangeArrowheads="1"/>
          </p:cNvSpPr>
          <p:nvPr/>
        </p:nvSpPr>
        <p:spPr bwMode="auto">
          <a:xfrm>
            <a:off x="1908175" y="1125538"/>
            <a:ext cx="1655763" cy="792162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54000" rIns="54000" anchor="ctr"/>
          <a:lstStyle/>
          <a:p>
            <a:pPr algn="ctr" defTabSz="957263"/>
            <a:r>
              <a:rPr lang="ru-RU" sz="1600" b="1">
                <a:solidFill>
                  <a:srgbClr val="0066CC"/>
                </a:solidFill>
                <a:latin typeface="Calibri" pitchFamily="34" charset="0"/>
                <a:sym typeface="Gill Sans"/>
              </a:rPr>
              <a:t>Платежные системы</a:t>
            </a:r>
          </a:p>
        </p:txBody>
      </p:sp>
      <p:cxnSp>
        <p:nvCxnSpPr>
          <p:cNvPr id="45065" name="AutoShape 52"/>
          <p:cNvCxnSpPr>
            <a:cxnSpLocks noChangeShapeType="1"/>
            <a:stCxn id="45064" idx="3"/>
            <a:endCxn id="45062" idx="0"/>
          </p:cNvCxnSpPr>
          <p:nvPr/>
        </p:nvCxnSpPr>
        <p:spPr bwMode="auto">
          <a:xfrm>
            <a:off x="3563938" y="1522413"/>
            <a:ext cx="828675" cy="611187"/>
          </a:xfrm>
          <a:prstGeom prst="bentConnector2">
            <a:avLst/>
          </a:prstGeom>
          <a:noFill/>
          <a:ln w="38100">
            <a:solidFill>
              <a:srgbClr val="558ED5"/>
            </a:solidFill>
            <a:prstDash val="sysDot"/>
            <a:miter lim="800000"/>
            <a:headEnd type="triangle" w="med" len="med"/>
            <a:tailEnd/>
          </a:ln>
        </p:spPr>
      </p:cxnSp>
      <p:cxnSp>
        <p:nvCxnSpPr>
          <p:cNvPr id="45066" name="AutoShape 52"/>
          <p:cNvCxnSpPr>
            <a:cxnSpLocks noChangeShapeType="1"/>
            <a:stCxn id="45063" idx="0"/>
            <a:endCxn id="45064" idx="1"/>
          </p:cNvCxnSpPr>
          <p:nvPr/>
        </p:nvCxnSpPr>
        <p:spPr bwMode="auto">
          <a:xfrm rot="-5400000">
            <a:off x="1135063" y="1360488"/>
            <a:ext cx="611187" cy="935037"/>
          </a:xfrm>
          <a:prstGeom prst="bentConnector2">
            <a:avLst/>
          </a:prstGeom>
          <a:noFill/>
          <a:ln w="38100">
            <a:solidFill>
              <a:srgbClr val="558ED5"/>
            </a:solidFill>
            <a:prstDash val="sysDot"/>
            <a:miter lim="800000"/>
            <a:headEnd type="triangle" w="med" len="med"/>
            <a:tailEnd/>
          </a:ln>
        </p:spPr>
      </p:cxnSp>
      <p:pic>
        <p:nvPicPr>
          <p:cNvPr id="45067" name="Picture 29" descr="Sag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1663"/>
            <a:ext cx="792163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8" descr="Держатель кар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716338"/>
            <a:ext cx="6731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9" name="Номер слайда 3"/>
          <p:cNvSpPr txBox="1">
            <a:spLocks noGrp="1"/>
          </p:cNvSpPr>
          <p:nvPr/>
        </p:nvSpPr>
        <p:spPr bwMode="auto">
          <a:xfrm>
            <a:off x="8748713" y="6564313"/>
            <a:ext cx="395287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7FA0BA21-77DE-46A4-8342-BD976436CC41}" type="slidenum">
              <a:rPr lang="en-US" sz="1400" b="1">
                <a:solidFill>
                  <a:schemeClr val="tx2"/>
                </a:solidFill>
                <a:latin typeface="Calibri" pitchFamily="34" charset="0"/>
                <a:sym typeface="Lucida Grande"/>
              </a:rPr>
              <a:pPr algn="r"/>
              <a:t>20</a:t>
            </a:fld>
            <a:endParaRPr lang="en-US" sz="1400" b="1">
              <a:solidFill>
                <a:schemeClr val="tx2"/>
              </a:solidFill>
              <a:latin typeface="Calibri" pitchFamily="34" charset="0"/>
              <a:sym typeface="Lucida Grande"/>
            </a:endParaRPr>
          </a:p>
        </p:txBody>
      </p:sp>
      <p:pic>
        <p:nvPicPr>
          <p:cNvPr id="45070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3141663"/>
            <a:ext cx="5762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1" name="Rectangle 18"/>
          <p:cNvSpPr>
            <a:spLocks noChangeArrowheads="1"/>
          </p:cNvSpPr>
          <p:nvPr/>
        </p:nvSpPr>
        <p:spPr bwMode="auto">
          <a:xfrm>
            <a:off x="250825" y="4437063"/>
            <a:ext cx="1873250" cy="792162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54000" rIns="54000" anchor="ctr"/>
          <a:lstStyle/>
          <a:p>
            <a:pPr algn="ctr" defTabSz="957263"/>
            <a:r>
              <a:rPr lang="ru-RU" sz="1400" b="1">
                <a:solidFill>
                  <a:srgbClr val="0066CC"/>
                </a:solidFill>
                <a:latin typeface="Calibri" pitchFamily="34" charset="0"/>
                <a:sym typeface="Gill Sans"/>
              </a:rPr>
              <a:t>Поставщик товаров и услуг – клиент Казначейства России</a:t>
            </a:r>
          </a:p>
        </p:txBody>
      </p:sp>
      <p:sp>
        <p:nvSpPr>
          <p:cNvPr id="45072" name="Text Box 38"/>
          <p:cNvSpPr txBox="1">
            <a:spLocks noChangeArrowheads="1"/>
          </p:cNvSpPr>
          <p:nvPr/>
        </p:nvSpPr>
        <p:spPr bwMode="auto">
          <a:xfrm>
            <a:off x="179388" y="3716338"/>
            <a:ext cx="18716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003399"/>
                </a:solidFill>
                <a:latin typeface="Arial Bold"/>
                <a:sym typeface="Gill Sans"/>
              </a:rPr>
              <a:t>Установка терминалов (интернет – платежного шлюза)  клиентам Казначейства</a:t>
            </a:r>
          </a:p>
        </p:txBody>
      </p:sp>
      <p:cxnSp>
        <p:nvCxnSpPr>
          <p:cNvPr id="45073" name="AutoShape 115"/>
          <p:cNvCxnSpPr>
            <a:cxnSpLocks noChangeShapeType="1"/>
          </p:cNvCxnSpPr>
          <p:nvPr/>
        </p:nvCxnSpPr>
        <p:spPr bwMode="auto">
          <a:xfrm flipV="1">
            <a:off x="1042988" y="2781300"/>
            <a:ext cx="0" cy="863600"/>
          </a:xfrm>
          <a:prstGeom prst="straightConnector1">
            <a:avLst/>
          </a:prstGeom>
          <a:noFill/>
          <a:ln w="38100">
            <a:solidFill>
              <a:srgbClr val="558ED5"/>
            </a:solidFill>
            <a:prstDash val="sysDot"/>
            <a:round/>
            <a:headEnd type="triangle" w="med" len="med"/>
            <a:tailEnd/>
          </a:ln>
        </p:spPr>
      </p:cxn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2195513" y="2205038"/>
            <a:ext cx="863600" cy="4318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54000" rIns="54000" anchor="ctr"/>
          <a:lstStyle/>
          <a:p>
            <a:pPr algn="ctr" defTabSz="957263"/>
            <a:r>
              <a:rPr lang="ru-RU" sz="1400" b="1">
                <a:solidFill>
                  <a:srgbClr val="0066CC"/>
                </a:solidFill>
                <a:latin typeface="Calibri" pitchFamily="34" charset="0"/>
                <a:sym typeface="Gill Sans"/>
              </a:rPr>
              <a:t>Банк России</a:t>
            </a:r>
          </a:p>
        </p:txBody>
      </p:sp>
      <p:grpSp>
        <p:nvGrpSpPr>
          <p:cNvPr id="45075" name="Group 47"/>
          <p:cNvGrpSpPr>
            <a:grpSpLocks/>
          </p:cNvGrpSpPr>
          <p:nvPr/>
        </p:nvGrpSpPr>
        <p:grpSpPr bwMode="auto">
          <a:xfrm>
            <a:off x="3203575" y="4221163"/>
            <a:ext cx="1223963" cy="1008062"/>
            <a:chOff x="631" y="1793"/>
            <a:chExt cx="852" cy="738"/>
          </a:xfrm>
        </p:grpSpPr>
        <p:pic>
          <p:nvPicPr>
            <p:cNvPr id="45082" name="Picture 4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1" y="1811"/>
              <a:ext cx="30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83" name="Picture 4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65" y="1793"/>
              <a:ext cx="3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84" name="Line 50"/>
            <p:cNvSpPr>
              <a:spLocks noChangeShapeType="1"/>
            </p:cNvSpPr>
            <p:nvPr/>
          </p:nvSpPr>
          <p:spPr bwMode="auto">
            <a:xfrm flipH="1">
              <a:off x="929" y="1945"/>
              <a:ext cx="238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45085" name="Picture 5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7" y="2147"/>
              <a:ext cx="45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86" name="Line 52"/>
            <p:cNvSpPr>
              <a:spLocks noChangeShapeType="1"/>
            </p:cNvSpPr>
            <p:nvPr/>
          </p:nvSpPr>
          <p:spPr bwMode="auto">
            <a:xfrm flipV="1">
              <a:off x="1122" y="2080"/>
              <a:ext cx="113" cy="6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87" name="Line 53"/>
            <p:cNvSpPr>
              <a:spLocks noChangeShapeType="1"/>
            </p:cNvSpPr>
            <p:nvPr/>
          </p:nvSpPr>
          <p:spPr bwMode="auto">
            <a:xfrm>
              <a:off x="782" y="2080"/>
              <a:ext cx="113" cy="6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45076" name="AutoShape 115"/>
          <p:cNvCxnSpPr>
            <a:cxnSpLocks noChangeShapeType="1"/>
          </p:cNvCxnSpPr>
          <p:nvPr/>
        </p:nvCxnSpPr>
        <p:spPr bwMode="auto">
          <a:xfrm>
            <a:off x="4427538" y="2852738"/>
            <a:ext cx="0" cy="936625"/>
          </a:xfrm>
          <a:prstGeom prst="straightConnector1">
            <a:avLst/>
          </a:prstGeom>
          <a:noFill/>
          <a:ln w="38100">
            <a:solidFill>
              <a:srgbClr val="558ED5"/>
            </a:solidFill>
            <a:prstDash val="sysDot"/>
            <a:round/>
            <a:headEnd type="triangle" w="med" len="med"/>
            <a:tailEnd/>
          </a:ln>
        </p:spPr>
      </p:cxnSp>
      <p:sp>
        <p:nvSpPr>
          <p:cNvPr id="45077" name="Text Box 38"/>
          <p:cNvSpPr txBox="1">
            <a:spLocks noChangeArrowheads="1"/>
          </p:cNvSpPr>
          <p:nvPr/>
        </p:nvSpPr>
        <p:spPr bwMode="auto">
          <a:xfrm>
            <a:off x="2987675" y="2565400"/>
            <a:ext cx="720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>
                <a:solidFill>
                  <a:srgbClr val="0066CC"/>
                </a:solidFill>
                <a:sym typeface="Gill Sans"/>
              </a:rPr>
              <a:t>Перевод денежных средств</a:t>
            </a:r>
          </a:p>
        </p:txBody>
      </p:sp>
      <p:cxnSp>
        <p:nvCxnSpPr>
          <p:cNvPr id="45078" name="AutoShape 52"/>
          <p:cNvCxnSpPr>
            <a:cxnSpLocks noChangeShapeType="1"/>
            <a:stCxn id="45074" idx="3"/>
          </p:cNvCxnSpPr>
          <p:nvPr/>
        </p:nvCxnSpPr>
        <p:spPr bwMode="auto">
          <a:xfrm>
            <a:off x="3059113" y="2420938"/>
            <a:ext cx="504825" cy="0"/>
          </a:xfrm>
          <a:prstGeom prst="straightConnector1">
            <a:avLst/>
          </a:prstGeom>
          <a:noFill/>
          <a:ln w="38100">
            <a:solidFill>
              <a:srgbClr val="558ED5"/>
            </a:solidFill>
            <a:round/>
            <a:headEnd type="triangle" w="med" len="med"/>
            <a:tailEnd/>
          </a:ln>
        </p:spPr>
      </p:cxnSp>
      <p:cxnSp>
        <p:nvCxnSpPr>
          <p:cNvPr id="45079" name="AutoShape 115"/>
          <p:cNvCxnSpPr>
            <a:cxnSpLocks noChangeShapeType="1"/>
            <a:stCxn id="45063" idx="3"/>
          </p:cNvCxnSpPr>
          <p:nvPr/>
        </p:nvCxnSpPr>
        <p:spPr bwMode="auto">
          <a:xfrm flipV="1">
            <a:off x="1692275" y="2492375"/>
            <a:ext cx="431800" cy="1588"/>
          </a:xfrm>
          <a:prstGeom prst="straightConnector1">
            <a:avLst/>
          </a:prstGeom>
          <a:noFill/>
          <a:ln w="38100">
            <a:solidFill>
              <a:srgbClr val="558ED5"/>
            </a:solidFill>
            <a:prstDash val="sysDot"/>
            <a:round/>
            <a:headEnd type="triangle" w="med" len="med"/>
            <a:tailEnd/>
          </a:ln>
        </p:spPr>
      </p:cxnSp>
      <p:cxnSp>
        <p:nvCxnSpPr>
          <p:cNvPr id="45080" name="AutoShape 52"/>
          <p:cNvCxnSpPr>
            <a:cxnSpLocks noChangeShapeType="1"/>
          </p:cNvCxnSpPr>
          <p:nvPr/>
        </p:nvCxnSpPr>
        <p:spPr bwMode="auto">
          <a:xfrm>
            <a:off x="1835150" y="4076700"/>
            <a:ext cx="2592388" cy="0"/>
          </a:xfrm>
          <a:prstGeom prst="straightConnector1">
            <a:avLst/>
          </a:prstGeom>
          <a:noFill/>
          <a:ln w="38100">
            <a:solidFill>
              <a:srgbClr val="558ED5"/>
            </a:solidFill>
            <a:round/>
            <a:headEnd type="triangle" w="med" len="med"/>
            <a:tailEnd/>
          </a:ln>
        </p:spPr>
      </p:cxnSp>
      <p:sp>
        <p:nvSpPr>
          <p:cNvPr id="45081" name="Text Box 38"/>
          <p:cNvSpPr txBox="1">
            <a:spLocks noChangeArrowheads="1"/>
          </p:cNvSpPr>
          <p:nvPr/>
        </p:nvSpPr>
        <p:spPr bwMode="auto">
          <a:xfrm>
            <a:off x="2339975" y="3573463"/>
            <a:ext cx="17272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800" b="1">
                <a:solidFill>
                  <a:srgbClr val="0066CC"/>
                </a:solidFill>
                <a:sym typeface="Gill Sans"/>
              </a:rPr>
              <a:t>Осуществление платежа с использованием платежных карт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1" name="Group 4"/>
          <p:cNvGrpSpPr>
            <a:grpSpLocks/>
          </p:cNvGrpSpPr>
          <p:nvPr/>
        </p:nvGrpSpPr>
        <p:grpSpPr bwMode="auto">
          <a:xfrm>
            <a:off x="468313" y="1068388"/>
            <a:ext cx="8207375" cy="503237"/>
            <a:chOff x="0" y="0"/>
            <a:chExt cx="5170" cy="316"/>
          </a:xfrm>
        </p:grpSpPr>
        <p:sp>
          <p:nvSpPr>
            <p:cNvPr id="46093" name="AutoShape 2"/>
            <p:cNvSpPr>
              <a:spLocks/>
            </p:cNvSpPr>
            <p:nvPr/>
          </p:nvSpPr>
          <p:spPr bwMode="auto">
            <a:xfrm>
              <a:off x="0" y="0"/>
              <a:ext cx="5170" cy="316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46094" name="Rectangle 3"/>
            <p:cNvSpPr>
              <a:spLocks/>
            </p:cNvSpPr>
            <p:nvPr/>
          </p:nvSpPr>
          <p:spPr bwMode="auto">
            <a:xfrm>
              <a:off x="15" y="62"/>
              <a:ext cx="5136" cy="192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pPr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>
                  <a:solidFill>
                    <a:srgbClr val="1F497D"/>
                  </a:solidFill>
                  <a:sym typeface="Lucida Grande"/>
                </a:rPr>
                <a:t>Предварительный этап</a:t>
              </a:r>
              <a:r>
                <a:rPr lang="en-US" sz="1600" b="1">
                  <a:solidFill>
                    <a:srgbClr val="1F497D"/>
                  </a:solidFill>
                  <a:latin typeface="Lucida Grande"/>
                  <a:sym typeface="Lucida Grande"/>
                </a:rPr>
                <a:t> – 201</a:t>
              </a:r>
              <a:r>
                <a:rPr lang="ru-RU" sz="1600" b="1">
                  <a:solidFill>
                    <a:srgbClr val="1F497D"/>
                  </a:solidFill>
                  <a:latin typeface="Lucida Grande"/>
                  <a:sym typeface="Lucida Grande"/>
                </a:rPr>
                <a:t>3</a:t>
              </a:r>
              <a:r>
                <a:rPr lang="en-US" sz="1600" b="1">
                  <a:solidFill>
                    <a:srgbClr val="1F497D"/>
                  </a:solidFill>
                  <a:latin typeface="Lucida Grande"/>
                  <a:sym typeface="Lucida Grande"/>
                </a:rPr>
                <a:t> </a:t>
              </a:r>
              <a:r>
                <a:rPr lang="ru-RU" sz="1600" b="1">
                  <a:solidFill>
                    <a:srgbClr val="1F497D"/>
                  </a:solidFill>
                  <a:sym typeface="Lucida Grande"/>
                </a:rPr>
                <a:t>год</a:t>
              </a:r>
              <a:r>
                <a:rPr lang="en-US" sz="1600" b="1">
                  <a:solidFill>
                    <a:srgbClr val="1F497D"/>
                  </a:solidFill>
                  <a:latin typeface="Lucida Grande"/>
                  <a:sym typeface="Lucida Grande"/>
                </a:rPr>
                <a:t>.</a:t>
              </a:r>
            </a:p>
          </p:txBody>
        </p:sp>
      </p:grpSp>
      <p:sp>
        <p:nvSpPr>
          <p:cNvPr id="46082" name="Rectangle 5"/>
          <p:cNvSpPr>
            <a:spLocks/>
          </p:cNvSpPr>
          <p:nvPr/>
        </p:nvSpPr>
        <p:spPr bwMode="auto">
          <a:xfrm>
            <a:off x="900113" y="1601788"/>
            <a:ext cx="7721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marL="330200" indent="-330200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600">
                <a:solidFill>
                  <a:srgbClr val="1F497D"/>
                </a:solidFill>
                <a:sym typeface="Lucida Grande"/>
              </a:rPr>
              <a:t>Утверждение Концепции реформирования системы бюджетных платежей;</a:t>
            </a:r>
            <a:endParaRPr lang="en-US" sz="1600">
              <a:solidFill>
                <a:srgbClr val="1F497D"/>
              </a:solidFill>
              <a:sym typeface="Arial" charset="0"/>
            </a:endParaRPr>
          </a:p>
          <a:p>
            <a:pPr marL="330200" indent="-330200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600">
                <a:solidFill>
                  <a:srgbClr val="1F497D"/>
                </a:solidFill>
                <a:sym typeface="Lucida Grande"/>
              </a:rPr>
              <a:t>Подготовка изменений в нормативно – правовую базу, в частности Бюджетный кодекс, ФЗ «О банках и банковской деятельности», ФЗ «О Центральном Банке Российской Федерации», иные федеральные законы;</a:t>
            </a:r>
            <a:endParaRPr lang="en-US">
              <a:sym typeface="Arial" charset="0"/>
            </a:endParaRPr>
          </a:p>
          <a:p>
            <a:pPr marL="330200" indent="-330200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600">
                <a:solidFill>
                  <a:srgbClr val="1F497D"/>
                </a:solidFill>
                <a:latin typeface="Lucida Grande"/>
                <a:sym typeface="Lucida Grande"/>
              </a:rPr>
              <a:t>Согласование плана совместных мероприятий с Банком России.</a:t>
            </a:r>
            <a:endParaRPr lang="en-US" sz="1600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grpSp>
        <p:nvGrpSpPr>
          <p:cNvPr id="46083" name="Group 8"/>
          <p:cNvGrpSpPr>
            <a:grpSpLocks/>
          </p:cNvGrpSpPr>
          <p:nvPr/>
        </p:nvGrpSpPr>
        <p:grpSpPr bwMode="auto">
          <a:xfrm>
            <a:off x="468313" y="2844800"/>
            <a:ext cx="8207375" cy="431800"/>
            <a:chOff x="0" y="0"/>
            <a:chExt cx="5170" cy="272"/>
          </a:xfrm>
        </p:grpSpPr>
        <p:sp>
          <p:nvSpPr>
            <p:cNvPr id="46091" name="AutoShape 6"/>
            <p:cNvSpPr>
              <a:spLocks/>
            </p:cNvSpPr>
            <p:nvPr/>
          </p:nvSpPr>
          <p:spPr bwMode="auto">
            <a:xfrm>
              <a:off x="0" y="0"/>
              <a:ext cx="5170" cy="272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46092" name="Rectangle 7"/>
            <p:cNvSpPr>
              <a:spLocks/>
            </p:cNvSpPr>
            <p:nvPr/>
          </p:nvSpPr>
          <p:spPr bwMode="auto">
            <a:xfrm>
              <a:off x="13" y="40"/>
              <a:ext cx="5144" cy="192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pPr>
                <a:lnSpc>
                  <a:spcPct val="90000"/>
                </a:lnSpc>
                <a:spcBef>
                  <a:spcPts val="763"/>
                </a:spcBef>
              </a:pPr>
              <a:r>
                <a:rPr lang="en-US" sz="1600" b="1">
                  <a:solidFill>
                    <a:srgbClr val="1F497D"/>
                  </a:solidFill>
                  <a:latin typeface="Lucida Grande"/>
                  <a:sym typeface="Lucida Grande"/>
                </a:rPr>
                <a:t>Э</a:t>
              </a:r>
              <a:r>
                <a:rPr lang="ru-RU" sz="1600" b="1">
                  <a:solidFill>
                    <a:srgbClr val="1F497D"/>
                  </a:solidFill>
                  <a:sym typeface="Lucida Grande"/>
                </a:rPr>
                <a:t>тап</a:t>
              </a:r>
              <a:r>
                <a:rPr lang="en-US" sz="1600" b="1">
                  <a:solidFill>
                    <a:srgbClr val="1F497D"/>
                  </a:solidFill>
                  <a:latin typeface="Lucida Grande"/>
                  <a:sym typeface="Lucida Grande"/>
                </a:rPr>
                <a:t> I – 2013-2015 </a:t>
              </a:r>
              <a:r>
                <a:rPr lang="ru-RU" sz="1600" b="1">
                  <a:solidFill>
                    <a:srgbClr val="1F497D"/>
                  </a:solidFill>
                  <a:sym typeface="Lucida Grande"/>
                </a:rPr>
                <a:t>годы</a:t>
              </a:r>
              <a:r>
                <a:rPr lang="en-US" sz="1600" b="1">
                  <a:solidFill>
                    <a:srgbClr val="1F497D"/>
                  </a:solidFill>
                  <a:latin typeface="Lucida Grande"/>
                  <a:sym typeface="Lucida Grande"/>
                </a:rPr>
                <a:t>.</a:t>
              </a:r>
            </a:p>
          </p:txBody>
        </p:sp>
      </p:grpSp>
      <p:sp>
        <p:nvSpPr>
          <p:cNvPr id="46084" name="Rectangle 9"/>
          <p:cNvSpPr>
            <a:spLocks/>
          </p:cNvSpPr>
          <p:nvPr/>
        </p:nvSpPr>
        <p:spPr bwMode="auto">
          <a:xfrm>
            <a:off x="900113" y="3289300"/>
            <a:ext cx="77851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marL="330200" indent="-330200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600">
                <a:solidFill>
                  <a:srgbClr val="1F497D"/>
                </a:solidFill>
                <a:sym typeface="Lucida Grande"/>
              </a:rPr>
              <a:t>Внесение изменений в нормативную базу;</a:t>
            </a:r>
            <a:endParaRPr lang="en-US">
              <a:sym typeface="Arial" charset="0"/>
            </a:endParaRPr>
          </a:p>
          <a:p>
            <a:pPr marL="330200" indent="-330200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600">
                <a:solidFill>
                  <a:srgbClr val="1F497D"/>
                </a:solidFill>
                <a:sym typeface="Lucida Grande"/>
              </a:rPr>
              <a:t>Формирование системы корреспондентских счетов</a:t>
            </a:r>
            <a:r>
              <a:rPr lang="en-US" sz="1600">
                <a:solidFill>
                  <a:srgbClr val="1F497D"/>
                </a:solidFill>
                <a:latin typeface="Lucida Grande"/>
                <a:sym typeface="Lucida Grande"/>
              </a:rPr>
              <a:t> УФК</a:t>
            </a:r>
            <a:r>
              <a:rPr lang="ru-RU" sz="1600">
                <a:solidFill>
                  <a:srgbClr val="1F497D"/>
                </a:solidFill>
                <a:sym typeface="Lucida Grande"/>
              </a:rPr>
              <a:t>;</a:t>
            </a:r>
            <a:endParaRPr lang="en-US">
              <a:sym typeface="Arial" charset="0"/>
            </a:endParaRPr>
          </a:p>
          <a:p>
            <a:pPr marL="330200" indent="-330200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600">
                <a:solidFill>
                  <a:srgbClr val="1F497D"/>
                </a:solidFill>
                <a:sym typeface="Lucida Grande"/>
              </a:rPr>
              <a:t>Формирование новых механизмов обеспечения клиентов</a:t>
            </a:r>
            <a:r>
              <a:rPr lang="en-US" sz="1600">
                <a:solidFill>
                  <a:srgbClr val="1F497D"/>
                </a:solidFill>
                <a:latin typeface="Lucida Grande"/>
                <a:sym typeface="Lucida Grande"/>
              </a:rPr>
              <a:t> ФК </a:t>
            </a:r>
            <a:r>
              <a:rPr lang="ru-RU" sz="1600">
                <a:solidFill>
                  <a:srgbClr val="1F497D"/>
                </a:solidFill>
                <a:sym typeface="Lucida Grande"/>
              </a:rPr>
              <a:t>наличными денежными средствами;</a:t>
            </a:r>
            <a:endParaRPr lang="en-US">
              <a:sym typeface="Arial" charset="0"/>
            </a:endParaRPr>
          </a:p>
          <a:p>
            <a:pPr marL="330200" indent="-330200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600">
                <a:solidFill>
                  <a:srgbClr val="1F497D"/>
                </a:solidFill>
                <a:sym typeface="Lucida Grande"/>
              </a:rPr>
              <a:t>Модернизация автоматизированной системы учета</a:t>
            </a:r>
            <a:r>
              <a:rPr lang="en-US" sz="1600">
                <a:solidFill>
                  <a:srgbClr val="1F497D"/>
                </a:solidFill>
                <a:latin typeface="Lucida Grande"/>
                <a:sym typeface="Lucida Grande"/>
              </a:rPr>
              <a:t>, </a:t>
            </a:r>
            <a:r>
              <a:rPr lang="ru-RU" sz="1600">
                <a:solidFill>
                  <a:srgbClr val="1F497D"/>
                </a:solidFill>
                <a:sym typeface="Lucida Grande"/>
              </a:rPr>
              <a:t>обеспечивающая функционирование корреспондентских счетов территориальных органов;</a:t>
            </a:r>
            <a:endParaRPr lang="en-US">
              <a:sym typeface="Arial" charset="0"/>
            </a:endParaRPr>
          </a:p>
          <a:p>
            <a:pPr marL="330200" indent="-330200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600">
                <a:solidFill>
                  <a:srgbClr val="1F497D"/>
                </a:solidFill>
                <a:latin typeface="Lucida Grande"/>
                <a:sym typeface="Lucida Grande"/>
              </a:rPr>
              <a:t>Перевод на обслуживание в Федеральное казначейство счетов Пенсионного фонда, ФОМС и других фондов.</a:t>
            </a:r>
            <a:endParaRPr lang="en-US" sz="1600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grpSp>
        <p:nvGrpSpPr>
          <p:cNvPr id="46085" name="Group 12"/>
          <p:cNvGrpSpPr>
            <a:grpSpLocks/>
          </p:cNvGrpSpPr>
          <p:nvPr/>
        </p:nvGrpSpPr>
        <p:grpSpPr bwMode="auto">
          <a:xfrm>
            <a:off x="468313" y="5300663"/>
            <a:ext cx="8207375" cy="431800"/>
            <a:chOff x="0" y="0"/>
            <a:chExt cx="5170" cy="272"/>
          </a:xfrm>
        </p:grpSpPr>
        <p:sp>
          <p:nvSpPr>
            <p:cNvPr id="46089" name="AutoShape 10"/>
            <p:cNvSpPr>
              <a:spLocks/>
            </p:cNvSpPr>
            <p:nvPr/>
          </p:nvSpPr>
          <p:spPr bwMode="auto">
            <a:xfrm>
              <a:off x="0" y="0"/>
              <a:ext cx="5170" cy="272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46090" name="Rectangle 11"/>
            <p:cNvSpPr>
              <a:spLocks/>
            </p:cNvSpPr>
            <p:nvPr/>
          </p:nvSpPr>
          <p:spPr bwMode="auto">
            <a:xfrm>
              <a:off x="13" y="40"/>
              <a:ext cx="5144" cy="192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pPr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>
                  <a:solidFill>
                    <a:srgbClr val="1F497D"/>
                  </a:solidFill>
                  <a:sym typeface="Lucida Grande"/>
                </a:rPr>
                <a:t>Этап </a:t>
              </a:r>
              <a:r>
                <a:rPr lang="en-US" sz="1600" b="1">
                  <a:solidFill>
                    <a:srgbClr val="1F497D"/>
                  </a:solidFill>
                  <a:latin typeface="Lucida Grande"/>
                  <a:sym typeface="Lucida Grande"/>
                </a:rPr>
                <a:t>II – 2015 - 2017 </a:t>
              </a:r>
              <a:r>
                <a:rPr lang="ru-RU" sz="1600" b="1">
                  <a:solidFill>
                    <a:srgbClr val="1F497D"/>
                  </a:solidFill>
                  <a:sym typeface="Lucida Grande"/>
                </a:rPr>
                <a:t>годы.</a:t>
              </a:r>
              <a:endParaRPr lang="en-US" sz="1600" b="1">
                <a:solidFill>
                  <a:srgbClr val="1F497D"/>
                </a:solidFill>
                <a:latin typeface="Lucida Grande"/>
                <a:sym typeface="Lucida Grande"/>
              </a:endParaRPr>
            </a:p>
          </p:txBody>
        </p:sp>
      </p:grpSp>
      <p:sp>
        <p:nvSpPr>
          <p:cNvPr id="46086" name="Rectangle 13"/>
          <p:cNvSpPr>
            <a:spLocks/>
          </p:cNvSpPr>
          <p:nvPr/>
        </p:nvSpPr>
        <p:spPr bwMode="auto">
          <a:xfrm>
            <a:off x="900113" y="5743575"/>
            <a:ext cx="77216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marL="330200" indent="-330200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600">
                <a:solidFill>
                  <a:srgbClr val="1F497D"/>
                </a:solidFill>
                <a:sym typeface="Lucida Grande"/>
              </a:rPr>
              <a:t>Открытие </a:t>
            </a:r>
            <a:r>
              <a:rPr lang="ru-RU" sz="1600">
                <a:solidFill>
                  <a:srgbClr val="1F497D"/>
                </a:solidFill>
                <a:latin typeface="Lucida Grande"/>
                <a:sym typeface="Lucida Grande"/>
              </a:rPr>
              <a:t>корреспондентского счета</a:t>
            </a:r>
            <a:r>
              <a:rPr lang="en-US" sz="1600">
                <a:solidFill>
                  <a:srgbClr val="1F497D"/>
                </a:solidFill>
                <a:latin typeface="Lucida Grande"/>
                <a:sym typeface="Lucida Grande"/>
              </a:rPr>
              <a:t> </a:t>
            </a:r>
            <a:r>
              <a:rPr lang="ru-RU" sz="1600">
                <a:solidFill>
                  <a:srgbClr val="1F497D"/>
                </a:solidFill>
                <a:latin typeface="Lucida Grande"/>
                <a:sym typeface="Lucida Grande"/>
              </a:rPr>
              <a:t>Казначейству России;</a:t>
            </a:r>
          </a:p>
          <a:p>
            <a:pPr marL="330200" indent="-330200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600">
                <a:solidFill>
                  <a:srgbClr val="1F497D"/>
                </a:solidFill>
                <a:sym typeface="Lucida Grande"/>
              </a:rPr>
              <a:t>Завершение внедрения новых механизмов  управления временно свободными остатками денежных средств на корреспондентском счете.</a:t>
            </a:r>
            <a:endParaRPr lang="en-US" sz="1600">
              <a:solidFill>
                <a:srgbClr val="1F497D"/>
              </a:solidFill>
              <a:sym typeface="Lucida Grande"/>
            </a:endParaRPr>
          </a:p>
        </p:txBody>
      </p:sp>
      <p:sp>
        <p:nvSpPr>
          <p:cNvPr id="46087" name="Rectangle 17"/>
          <p:cNvSpPr>
            <a:spLocks/>
          </p:cNvSpPr>
          <p:nvPr/>
        </p:nvSpPr>
        <p:spPr bwMode="auto">
          <a:xfrm>
            <a:off x="609600" y="298450"/>
            <a:ext cx="8153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>
              <a:lnSpc>
                <a:spcPct val="90000"/>
              </a:lnSpc>
            </a:pPr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Основные этапы реформирования</a:t>
            </a:r>
          </a:p>
          <a:p>
            <a:pPr algn="ctr">
              <a:lnSpc>
                <a:spcPct val="90000"/>
              </a:lnSpc>
            </a:pPr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системы бюджетных платежей</a:t>
            </a:r>
            <a:endParaRPr lang="en-US">
              <a:solidFill>
                <a:srgbClr val="1F497D"/>
              </a:solidFill>
              <a:cs typeface="Arial" charset="0"/>
              <a:sym typeface="Arial" charset="0"/>
            </a:endParaRPr>
          </a:p>
        </p:txBody>
      </p:sp>
      <p:sp>
        <p:nvSpPr>
          <p:cNvPr id="46088" name="Номер слайда 3"/>
          <p:cNvSpPr txBox="1">
            <a:spLocks noGrp="1"/>
          </p:cNvSpPr>
          <p:nvPr/>
        </p:nvSpPr>
        <p:spPr bwMode="auto">
          <a:xfrm>
            <a:off x="8748713" y="6564313"/>
            <a:ext cx="395287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4F8E7547-FD27-43E0-9882-46ADDBB13DF3}" type="slidenum">
              <a:rPr lang="en-US" sz="1400" b="1">
                <a:solidFill>
                  <a:schemeClr val="tx2"/>
                </a:solidFill>
                <a:latin typeface="Calibri" pitchFamily="34" charset="0"/>
                <a:sym typeface="Lucida Grande"/>
              </a:rPr>
              <a:pPr algn="r"/>
              <a:t>21</a:t>
            </a:fld>
            <a:endParaRPr lang="en-US" sz="1400" b="1">
              <a:solidFill>
                <a:schemeClr val="tx2"/>
              </a:solidFill>
              <a:latin typeface="Calibri" pitchFamily="34" charset="0"/>
              <a:sym typeface="Lucida Grand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/>
          </p:cNvSpPr>
          <p:nvPr/>
        </p:nvSpPr>
        <p:spPr bwMode="auto">
          <a:xfrm>
            <a:off x="1284288" y="249238"/>
            <a:ext cx="6540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Количественные результаты реформирования системы бюджетных платежей </a:t>
            </a:r>
            <a:r>
              <a:rPr lang="en-US">
                <a:solidFill>
                  <a:srgbClr val="1F497D"/>
                </a:solidFill>
                <a:cs typeface="Arial" charset="0"/>
                <a:sym typeface="Arial" charset="0"/>
              </a:rPr>
              <a:t>к 2018 </a:t>
            </a:r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году</a:t>
            </a:r>
            <a:endParaRPr lang="en-US">
              <a:solidFill>
                <a:srgbClr val="1F497D"/>
              </a:solidFill>
              <a:cs typeface="Arial" charset="0"/>
              <a:sym typeface="Arial" charset="0"/>
            </a:endParaRPr>
          </a:p>
        </p:txBody>
      </p:sp>
      <p:grpSp>
        <p:nvGrpSpPr>
          <p:cNvPr id="47106" name="Group 5"/>
          <p:cNvGrpSpPr>
            <a:grpSpLocks/>
          </p:cNvGrpSpPr>
          <p:nvPr/>
        </p:nvGrpSpPr>
        <p:grpSpPr bwMode="auto">
          <a:xfrm>
            <a:off x="323850" y="1497013"/>
            <a:ext cx="8351838" cy="574675"/>
            <a:chOff x="0" y="0"/>
            <a:chExt cx="5170" cy="362"/>
          </a:xfrm>
        </p:grpSpPr>
        <p:sp>
          <p:nvSpPr>
            <p:cNvPr id="47120" name="AutoShape 3"/>
            <p:cNvSpPr>
              <a:spLocks/>
            </p:cNvSpPr>
            <p:nvPr/>
          </p:nvSpPr>
          <p:spPr bwMode="auto">
            <a:xfrm>
              <a:off x="0" y="0"/>
              <a:ext cx="5170" cy="362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47121" name="Rectangle 4"/>
            <p:cNvSpPr>
              <a:spLocks/>
            </p:cNvSpPr>
            <p:nvPr/>
          </p:nvSpPr>
          <p:spPr bwMode="auto">
            <a:xfrm>
              <a:off x="17" y="17"/>
              <a:ext cx="5135" cy="327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pPr algn="just"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 dirty="0">
                  <a:solidFill>
                    <a:srgbClr val="1F497D"/>
                  </a:solidFill>
                  <a:sym typeface="Lucida Grande"/>
                </a:rPr>
                <a:t>Уменьшение количества счетов открытых </a:t>
              </a:r>
              <a:r>
                <a:rPr lang="en-US" sz="1600" b="1" dirty="0">
                  <a:solidFill>
                    <a:srgbClr val="1F497D"/>
                  </a:solidFill>
                  <a:latin typeface="Lucida Grande"/>
                  <a:sym typeface="Lucida Grande"/>
                </a:rPr>
                <a:t>в </a:t>
              </a:r>
              <a:r>
                <a:rPr lang="ru-RU" sz="1600" b="1" dirty="0">
                  <a:solidFill>
                    <a:srgbClr val="1F497D"/>
                  </a:solidFill>
                  <a:latin typeface="Lucida Grande"/>
                  <a:sym typeface="Lucida Grande"/>
                </a:rPr>
                <a:t>Банке России и кредитных организациях </a:t>
              </a:r>
              <a:r>
                <a:rPr lang="en-US" sz="1600" dirty="0">
                  <a:solidFill>
                    <a:srgbClr val="1F497D"/>
                  </a:solidFill>
                  <a:latin typeface="Lucida Grande"/>
                  <a:sym typeface="Lucida Grande"/>
                </a:rPr>
                <a:t> с </a:t>
              </a:r>
              <a:r>
                <a:rPr lang="ru-RU" sz="1600" dirty="0">
                  <a:solidFill>
                    <a:srgbClr val="1F497D"/>
                  </a:solidFill>
                  <a:latin typeface="Lucida Grande"/>
                  <a:sym typeface="Lucida Grande"/>
                </a:rPr>
                <a:t>77 000</a:t>
              </a:r>
              <a:r>
                <a:rPr lang="en-US" sz="1600" dirty="0">
                  <a:solidFill>
                    <a:srgbClr val="1F497D"/>
                  </a:solidFill>
                  <a:latin typeface="Lucida Grande"/>
                  <a:sym typeface="Lucida Grande"/>
                </a:rPr>
                <a:t> </a:t>
              </a:r>
              <a:r>
                <a:rPr lang="ru-RU" sz="1600" dirty="0">
                  <a:solidFill>
                    <a:srgbClr val="1F497D"/>
                  </a:solidFill>
                  <a:sym typeface="Lucida Grande"/>
                </a:rPr>
                <a:t>до </a:t>
              </a:r>
              <a:r>
                <a:rPr lang="ru-RU" sz="1600" dirty="0" smtClean="0">
                  <a:solidFill>
                    <a:srgbClr val="1F497D"/>
                  </a:solidFill>
                  <a:sym typeface="Lucida Grande"/>
                </a:rPr>
                <a:t>нескольких банковских счетов.</a:t>
              </a:r>
              <a:endParaRPr lang="en-US" sz="1600" dirty="0">
                <a:solidFill>
                  <a:srgbClr val="1F497D"/>
                </a:solidFill>
                <a:latin typeface="Lucida Grande"/>
                <a:sym typeface="Lucida Grande"/>
              </a:endParaRPr>
            </a:p>
          </p:txBody>
        </p:sp>
      </p:grpSp>
      <p:grpSp>
        <p:nvGrpSpPr>
          <p:cNvPr id="47107" name="Group 8"/>
          <p:cNvGrpSpPr>
            <a:grpSpLocks/>
          </p:cNvGrpSpPr>
          <p:nvPr/>
        </p:nvGrpSpPr>
        <p:grpSpPr bwMode="auto">
          <a:xfrm>
            <a:off x="323850" y="2279650"/>
            <a:ext cx="8351838" cy="862013"/>
            <a:chOff x="0" y="0"/>
            <a:chExt cx="5170" cy="409"/>
          </a:xfrm>
        </p:grpSpPr>
        <p:sp>
          <p:nvSpPr>
            <p:cNvPr id="47118" name="AutoShape 6"/>
            <p:cNvSpPr>
              <a:spLocks/>
            </p:cNvSpPr>
            <p:nvPr/>
          </p:nvSpPr>
          <p:spPr bwMode="auto">
            <a:xfrm>
              <a:off x="0" y="0"/>
              <a:ext cx="5170" cy="409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47119" name="Rectangle 7"/>
            <p:cNvSpPr>
              <a:spLocks/>
            </p:cNvSpPr>
            <p:nvPr/>
          </p:nvSpPr>
          <p:spPr bwMode="auto">
            <a:xfrm>
              <a:off x="19" y="40"/>
              <a:ext cx="5128" cy="328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pPr algn="just"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>
                  <a:solidFill>
                    <a:srgbClr val="1F497D"/>
                  </a:solidFill>
                  <a:sym typeface="Lucida Grande"/>
                </a:rPr>
                <a:t>Рациональное использование остатков на счетах </a:t>
              </a:r>
              <a:r>
                <a:rPr lang="ru-RU" sz="1600">
                  <a:solidFill>
                    <a:srgbClr val="1F497D"/>
                  </a:solidFill>
                  <a:sym typeface="Lucida Grande"/>
                </a:rPr>
                <a:t>рассчитанных с учетом ежедневной потребности для кассового исполнения бюджетов бюджетной системы Российской Федерации.</a:t>
              </a:r>
              <a:endParaRPr lang="en-US" sz="1600">
                <a:solidFill>
                  <a:srgbClr val="1F497D"/>
                </a:solidFill>
                <a:sym typeface="Lucida Grande"/>
              </a:endParaRPr>
            </a:p>
          </p:txBody>
        </p:sp>
      </p:grpSp>
      <p:grpSp>
        <p:nvGrpSpPr>
          <p:cNvPr id="47108" name="Group 11"/>
          <p:cNvGrpSpPr>
            <a:grpSpLocks/>
          </p:cNvGrpSpPr>
          <p:nvPr/>
        </p:nvGrpSpPr>
        <p:grpSpPr bwMode="auto">
          <a:xfrm>
            <a:off x="323850" y="3268663"/>
            <a:ext cx="8351838" cy="1023937"/>
            <a:chOff x="0" y="0"/>
            <a:chExt cx="5170" cy="584"/>
          </a:xfrm>
        </p:grpSpPr>
        <p:sp>
          <p:nvSpPr>
            <p:cNvPr id="47116" name="AutoShape 9"/>
            <p:cNvSpPr>
              <a:spLocks/>
            </p:cNvSpPr>
            <p:nvPr/>
          </p:nvSpPr>
          <p:spPr bwMode="auto">
            <a:xfrm>
              <a:off x="0" y="19"/>
              <a:ext cx="5170" cy="545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47117" name="Rectangle 10"/>
            <p:cNvSpPr>
              <a:spLocks/>
            </p:cNvSpPr>
            <p:nvPr/>
          </p:nvSpPr>
          <p:spPr bwMode="auto">
            <a:xfrm>
              <a:off x="26" y="0"/>
              <a:ext cx="5120" cy="58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pPr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>
                  <a:solidFill>
                    <a:srgbClr val="1F497D"/>
                  </a:solidFill>
                  <a:sym typeface="Lucida Grande"/>
                </a:rPr>
                <a:t>Снижение наличного денежного обращения</a:t>
              </a:r>
              <a:r>
                <a:rPr lang="en-US" sz="1600">
                  <a:solidFill>
                    <a:srgbClr val="1F497D"/>
                  </a:solidFill>
                  <a:latin typeface="Lucida Grande"/>
                  <a:sym typeface="Lucida Grande"/>
                </a:rPr>
                <a:t> – </a:t>
              </a:r>
              <a:r>
                <a:rPr lang="ru-RU" sz="1600">
                  <a:solidFill>
                    <a:srgbClr val="1F497D"/>
                  </a:solidFill>
                  <a:sym typeface="Lucida Grande"/>
                </a:rPr>
                <a:t>доля средств</a:t>
              </a:r>
              <a:r>
                <a:rPr lang="en-US" sz="1600">
                  <a:solidFill>
                    <a:srgbClr val="1F497D"/>
                  </a:solidFill>
                  <a:latin typeface="Lucida Grande"/>
                  <a:sym typeface="Lucida Grande"/>
                </a:rPr>
                <a:t>, </a:t>
              </a:r>
              <a:r>
                <a:rPr lang="ru-RU" sz="1600">
                  <a:solidFill>
                    <a:srgbClr val="1F497D"/>
                  </a:solidFill>
                  <a:sym typeface="Lucida Grande"/>
                </a:rPr>
                <a:t>перечисленных на платежные карты в общем объеме выплат увеличится по платежам федерального бюджета</a:t>
              </a:r>
              <a:r>
                <a:rPr lang="en-US" sz="1600">
                  <a:solidFill>
                    <a:srgbClr val="1F497D"/>
                  </a:solidFill>
                  <a:latin typeface="Lucida Grande"/>
                  <a:sym typeface="Lucida Grande"/>
                </a:rPr>
                <a:t> с 75% </a:t>
              </a:r>
              <a:r>
                <a:rPr lang="ru-RU" sz="1600">
                  <a:solidFill>
                    <a:srgbClr val="1F497D"/>
                  </a:solidFill>
                  <a:sym typeface="Lucida Grande"/>
                </a:rPr>
                <a:t>до </a:t>
              </a:r>
              <a:r>
                <a:rPr lang="en-US" sz="1600">
                  <a:solidFill>
                    <a:srgbClr val="1F497D"/>
                  </a:solidFill>
                  <a:latin typeface="Lucida Grande"/>
                  <a:sym typeface="Lucida Grande"/>
                </a:rPr>
                <a:t>90% (</a:t>
              </a:r>
              <a:r>
                <a:rPr lang="ru-RU" sz="1600">
                  <a:solidFill>
                    <a:srgbClr val="1F497D"/>
                  </a:solidFill>
                  <a:sym typeface="Lucida Grande"/>
                </a:rPr>
                <a:t>прогноз</a:t>
              </a:r>
              <a:r>
                <a:rPr lang="en-US" sz="1600">
                  <a:solidFill>
                    <a:srgbClr val="1F497D"/>
                  </a:solidFill>
                  <a:latin typeface="Lucida Grande"/>
                  <a:sym typeface="Lucida Grande"/>
                </a:rPr>
                <a:t>), </a:t>
              </a:r>
              <a:r>
                <a:rPr lang="ru-RU" sz="1600">
                  <a:solidFill>
                    <a:srgbClr val="1F497D"/>
                  </a:solidFill>
                  <a:sym typeface="Lucida Grande"/>
                </a:rPr>
                <a:t>по субъектам</a:t>
              </a:r>
              <a:r>
                <a:rPr lang="en-US" sz="1600">
                  <a:solidFill>
                    <a:srgbClr val="1F497D"/>
                  </a:solidFill>
                  <a:latin typeface="Lucida Grande"/>
                  <a:sym typeface="Lucida Grande"/>
                </a:rPr>
                <a:t> РФ с 50% </a:t>
              </a:r>
              <a:r>
                <a:rPr lang="ru-RU" sz="1600">
                  <a:solidFill>
                    <a:srgbClr val="1F497D"/>
                  </a:solidFill>
                  <a:sym typeface="Lucida Grande"/>
                </a:rPr>
                <a:t>до </a:t>
              </a:r>
              <a:r>
                <a:rPr lang="en-US" sz="1600">
                  <a:solidFill>
                    <a:srgbClr val="1F497D"/>
                  </a:solidFill>
                  <a:latin typeface="Lucida Grande"/>
                  <a:sym typeface="Lucida Grande"/>
                </a:rPr>
                <a:t>75% (</a:t>
              </a:r>
              <a:r>
                <a:rPr lang="ru-RU" sz="1600">
                  <a:solidFill>
                    <a:srgbClr val="1F497D"/>
                  </a:solidFill>
                  <a:sym typeface="Lucida Grande"/>
                </a:rPr>
                <a:t>прогноз</a:t>
              </a:r>
              <a:r>
                <a:rPr lang="en-US" sz="1600">
                  <a:solidFill>
                    <a:srgbClr val="1F497D"/>
                  </a:solidFill>
                  <a:latin typeface="Lucida Grande"/>
                  <a:sym typeface="Lucida Grande"/>
                </a:rPr>
                <a:t>)</a:t>
              </a:r>
              <a:r>
                <a:rPr lang="ru-RU" sz="1600">
                  <a:solidFill>
                    <a:srgbClr val="1F497D"/>
                  </a:solidFill>
                  <a:latin typeface="Lucida Grande"/>
                  <a:sym typeface="Lucida Grande"/>
                </a:rPr>
                <a:t>.</a:t>
              </a:r>
              <a:endParaRPr lang="en-US" sz="1600">
                <a:solidFill>
                  <a:srgbClr val="1F497D"/>
                </a:solidFill>
                <a:latin typeface="Lucida Grande"/>
                <a:sym typeface="Lucida Grande"/>
              </a:endParaRPr>
            </a:p>
          </p:txBody>
        </p:sp>
      </p:grpSp>
      <p:grpSp>
        <p:nvGrpSpPr>
          <p:cNvPr id="47109" name="Group 14"/>
          <p:cNvGrpSpPr>
            <a:grpSpLocks/>
          </p:cNvGrpSpPr>
          <p:nvPr/>
        </p:nvGrpSpPr>
        <p:grpSpPr bwMode="auto">
          <a:xfrm>
            <a:off x="323850" y="4365625"/>
            <a:ext cx="8351838" cy="723900"/>
            <a:chOff x="0" y="0"/>
            <a:chExt cx="5170" cy="456"/>
          </a:xfrm>
        </p:grpSpPr>
        <p:sp>
          <p:nvSpPr>
            <p:cNvPr id="47114" name="AutoShape 12"/>
            <p:cNvSpPr>
              <a:spLocks/>
            </p:cNvSpPr>
            <p:nvPr/>
          </p:nvSpPr>
          <p:spPr bwMode="auto">
            <a:xfrm>
              <a:off x="0" y="24"/>
              <a:ext cx="5170" cy="408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47115" name="Rectangle 13"/>
            <p:cNvSpPr>
              <a:spLocks/>
            </p:cNvSpPr>
            <p:nvPr/>
          </p:nvSpPr>
          <p:spPr bwMode="auto">
            <a:xfrm>
              <a:off x="19" y="0"/>
              <a:ext cx="5128" cy="456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pPr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>
                  <a:solidFill>
                    <a:srgbClr val="1F497D"/>
                  </a:solidFill>
                  <a:sym typeface="Lucida Grande"/>
                </a:rPr>
                <a:t>Сокращение срока проведения операций </a:t>
              </a:r>
              <a:r>
                <a:rPr lang="ru-RU" sz="1600">
                  <a:solidFill>
                    <a:srgbClr val="1F497D"/>
                  </a:solidFill>
                  <a:sym typeface="Lucida Grande"/>
                </a:rPr>
                <a:t>по платежам клиентов, совершаемым в электронном виде до </a:t>
              </a:r>
              <a:r>
                <a:rPr lang="en-US" sz="1600">
                  <a:solidFill>
                    <a:srgbClr val="1F497D"/>
                  </a:solidFill>
                  <a:latin typeface="Lucida Grande"/>
                  <a:sym typeface="Lucida Grande"/>
                </a:rPr>
                <a:t>1 </a:t>
              </a:r>
              <a:r>
                <a:rPr lang="ru-RU" sz="1600">
                  <a:solidFill>
                    <a:srgbClr val="1F497D"/>
                  </a:solidFill>
                  <a:sym typeface="Lucida Grande"/>
                </a:rPr>
                <a:t>операционного дня.</a:t>
              </a:r>
              <a:endParaRPr lang="en-US" sz="1600">
                <a:solidFill>
                  <a:srgbClr val="1F497D"/>
                </a:solidFill>
                <a:latin typeface="Lucida Grande"/>
                <a:sym typeface="Lucida Grande"/>
              </a:endParaRPr>
            </a:p>
          </p:txBody>
        </p:sp>
      </p:grpSp>
      <p:grpSp>
        <p:nvGrpSpPr>
          <p:cNvPr id="47110" name="Group 17"/>
          <p:cNvGrpSpPr>
            <a:grpSpLocks/>
          </p:cNvGrpSpPr>
          <p:nvPr/>
        </p:nvGrpSpPr>
        <p:grpSpPr bwMode="auto">
          <a:xfrm>
            <a:off x="323850" y="5229225"/>
            <a:ext cx="8351838" cy="647700"/>
            <a:chOff x="0" y="0"/>
            <a:chExt cx="5170" cy="408"/>
          </a:xfrm>
        </p:grpSpPr>
        <p:sp>
          <p:nvSpPr>
            <p:cNvPr id="47112" name="AutoShape 15"/>
            <p:cNvSpPr>
              <a:spLocks/>
            </p:cNvSpPr>
            <p:nvPr/>
          </p:nvSpPr>
          <p:spPr bwMode="auto">
            <a:xfrm>
              <a:off x="0" y="0"/>
              <a:ext cx="5170" cy="408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47113" name="Rectangle 16"/>
            <p:cNvSpPr>
              <a:spLocks/>
            </p:cNvSpPr>
            <p:nvPr/>
          </p:nvSpPr>
          <p:spPr bwMode="auto">
            <a:xfrm>
              <a:off x="19" y="40"/>
              <a:ext cx="5128" cy="328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pPr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>
                  <a:solidFill>
                    <a:srgbClr val="1F497D"/>
                  </a:solidFill>
                  <a:sym typeface="Lucida Grande"/>
                </a:rPr>
                <a:t>Сокращение времени </a:t>
              </a:r>
              <a:r>
                <a:rPr lang="ru-RU" sz="1600">
                  <a:solidFill>
                    <a:srgbClr val="1F497D"/>
                  </a:solidFill>
                  <a:sym typeface="Lucida Grande"/>
                </a:rPr>
                <a:t>зачисления платежей в бюджеты бюджетной системы РФ до 1 операционного дня</a:t>
              </a:r>
              <a:r>
                <a:rPr lang="ru-RU" sz="1600">
                  <a:solidFill>
                    <a:srgbClr val="1F497D"/>
                  </a:solidFill>
                  <a:latin typeface="Lucida Grande"/>
                  <a:sym typeface="Lucida Grande"/>
                </a:rPr>
                <a:t>.</a:t>
              </a:r>
              <a:endParaRPr lang="en-US" sz="1600">
                <a:solidFill>
                  <a:srgbClr val="1F497D"/>
                </a:solidFill>
                <a:latin typeface="Lucida Grande"/>
                <a:sym typeface="Lucida Grande"/>
              </a:endParaRPr>
            </a:p>
          </p:txBody>
        </p:sp>
      </p:grpSp>
      <p:sp>
        <p:nvSpPr>
          <p:cNvPr id="47111" name="Номер слайда 3"/>
          <p:cNvSpPr txBox="1">
            <a:spLocks noGrp="1"/>
          </p:cNvSpPr>
          <p:nvPr/>
        </p:nvSpPr>
        <p:spPr bwMode="auto">
          <a:xfrm>
            <a:off x="8748713" y="6564313"/>
            <a:ext cx="395287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B7B217AF-93AE-4B1E-BD9D-C4AF17C897CA}" type="slidenum">
              <a:rPr lang="en-US" sz="1400" b="1">
                <a:solidFill>
                  <a:schemeClr val="tx2"/>
                </a:solidFill>
                <a:latin typeface="Calibri" pitchFamily="34" charset="0"/>
                <a:sym typeface="Lucida Grande"/>
              </a:rPr>
              <a:pPr algn="r"/>
              <a:t>22</a:t>
            </a:fld>
            <a:endParaRPr lang="en-US" sz="1400" b="1">
              <a:solidFill>
                <a:schemeClr val="tx2"/>
              </a:solidFill>
              <a:latin typeface="Calibri" pitchFamily="34" charset="0"/>
              <a:sym typeface="Lucida Grand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/>
          <p:cNvSpPr>
            <a:spLocks/>
          </p:cNvSpPr>
          <p:nvPr/>
        </p:nvSpPr>
        <p:spPr bwMode="auto">
          <a:xfrm>
            <a:off x="1284288" y="249238"/>
            <a:ext cx="6540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endParaRPr lang="ru-RU">
              <a:solidFill>
                <a:srgbClr val="1F497D"/>
              </a:solidFill>
              <a:cs typeface="Arial" charset="0"/>
              <a:sym typeface="Arial" charset="0"/>
            </a:endParaRPr>
          </a:p>
        </p:txBody>
      </p:sp>
      <p:sp>
        <p:nvSpPr>
          <p:cNvPr id="48130" name="Rectangle 23"/>
          <p:cNvSpPr>
            <a:spLocks/>
          </p:cNvSpPr>
          <p:nvPr/>
        </p:nvSpPr>
        <p:spPr bwMode="auto">
          <a:xfrm>
            <a:off x="323850" y="363538"/>
            <a:ext cx="858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en-US" sz="2000" b="1">
                <a:solidFill>
                  <a:srgbClr val="11446D"/>
                </a:solidFill>
                <a:latin typeface="Lucida Grande"/>
                <a:sym typeface="Lucida Grande"/>
              </a:rPr>
              <a:t>КАЗНАЧЕЙСТВО РОССИИ</a:t>
            </a:r>
          </a:p>
        </p:txBody>
      </p:sp>
      <p:sp>
        <p:nvSpPr>
          <p:cNvPr id="48131" name="Rectangle 24"/>
          <p:cNvSpPr>
            <a:spLocks/>
          </p:cNvSpPr>
          <p:nvPr/>
        </p:nvSpPr>
        <p:spPr bwMode="auto">
          <a:xfrm>
            <a:off x="2051050" y="2060575"/>
            <a:ext cx="56165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marL="342900" indent="-342900" algn="ctr">
              <a:lnSpc>
                <a:spcPct val="95000"/>
              </a:lnSpc>
              <a:spcBef>
                <a:spcPts val="575"/>
              </a:spcBef>
              <a:buClr>
                <a:srgbClr val="014B65"/>
              </a:buClr>
              <a:buSzPct val="100000"/>
              <a:buFont typeface="Lucida Grande"/>
              <a:buNone/>
            </a:pPr>
            <a:r>
              <a:rPr lang="ru-RU" sz="3600" b="1">
                <a:solidFill>
                  <a:srgbClr val="1F497D"/>
                </a:solidFill>
                <a:latin typeface="Calibri" pitchFamily="34" charset="0"/>
                <a:sym typeface="Lucida Grande"/>
              </a:rPr>
              <a:t>Спасибо за внимание!</a:t>
            </a:r>
            <a:endParaRPr lang="en-US" sz="3600" b="1">
              <a:solidFill>
                <a:srgbClr val="1F497D"/>
              </a:solidFill>
              <a:latin typeface="Calibri" pitchFamily="34" charset="0"/>
              <a:sym typeface="Lucida Grande"/>
            </a:endParaRPr>
          </a:p>
        </p:txBody>
      </p:sp>
      <p:pic>
        <p:nvPicPr>
          <p:cNvPr id="48132" name="Picture 25" descr="circle_422_2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2781300"/>
            <a:ext cx="3089275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Rectangle 26"/>
          <p:cNvSpPr>
            <a:spLocks/>
          </p:cNvSpPr>
          <p:nvPr/>
        </p:nvSpPr>
        <p:spPr bwMode="auto">
          <a:xfrm>
            <a:off x="3059113" y="5013325"/>
            <a:ext cx="3335337" cy="3127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763"/>
              </a:spcBef>
            </a:pPr>
            <a:r>
              <a:rPr lang="en-US" sz="1600" b="1">
                <a:solidFill>
                  <a:srgbClr val="1F497D"/>
                </a:solidFill>
                <a:latin typeface="Calibri" pitchFamily="34" charset="0"/>
                <a:sym typeface="Lucida Grande"/>
              </a:rPr>
              <a:t>“</a:t>
            </a:r>
            <a:r>
              <a:rPr lang="ru-RU" sz="1600" b="1">
                <a:solidFill>
                  <a:srgbClr val="1F497D"/>
                </a:solidFill>
                <a:latin typeface="Calibri" pitchFamily="34" charset="0"/>
                <a:sym typeface="Lucida Grande"/>
              </a:rPr>
              <a:t>Каждая копейка на едином счете</a:t>
            </a:r>
            <a:r>
              <a:rPr lang="en-US" sz="1600" b="1">
                <a:solidFill>
                  <a:srgbClr val="1F497D"/>
                </a:solidFill>
                <a:latin typeface="Calibri" pitchFamily="34" charset="0"/>
                <a:sym typeface="Lucida Grande"/>
              </a:rPr>
              <a:t>”</a:t>
            </a:r>
          </a:p>
        </p:txBody>
      </p:sp>
      <p:sp>
        <p:nvSpPr>
          <p:cNvPr id="48134" name="Номер слайда 3"/>
          <p:cNvSpPr txBox="1">
            <a:spLocks noGrp="1"/>
          </p:cNvSpPr>
          <p:nvPr/>
        </p:nvSpPr>
        <p:spPr bwMode="auto">
          <a:xfrm>
            <a:off x="8459788" y="6564313"/>
            <a:ext cx="684212" cy="293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C90FEABA-E711-450F-8CDA-E7529DAD461C}" type="slidenum">
              <a:rPr lang="en-US" sz="1400" b="1">
                <a:solidFill>
                  <a:schemeClr val="tx2"/>
                </a:solidFill>
                <a:latin typeface="Calibri" pitchFamily="34" charset="0"/>
                <a:sym typeface="Lucida Grande"/>
              </a:rPr>
              <a:pPr algn="r"/>
              <a:t>23</a:t>
            </a:fld>
            <a:endParaRPr lang="en-US" sz="1400" b="1">
              <a:solidFill>
                <a:schemeClr val="tx2"/>
              </a:solidFill>
              <a:latin typeface="Calibri" pitchFamily="34" charset="0"/>
              <a:sym typeface="Lucida Grand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70188" y="0"/>
            <a:ext cx="4394200" cy="1025525"/>
          </a:xfrm>
        </p:spPr>
        <p:txBody>
          <a:bodyPr lIns="38100" tIns="38100" rIns="38100" bIns="38100"/>
          <a:lstStyle/>
          <a:p>
            <a:pPr algn="ctr" eaLnBrk="1" hangingPunct="1"/>
            <a:r>
              <a:rPr lang="ru-RU" sz="1800" b="0" smtClean="0">
                <a:solidFill>
                  <a:srgbClr val="1F497D"/>
                </a:solidFill>
                <a:latin typeface="Arial" charset="0"/>
                <a:cs typeface="Arial" charset="0"/>
                <a:sym typeface="Arial" charset="0"/>
              </a:rPr>
              <a:t>Предпосылки и цели развития</a:t>
            </a:r>
            <a:r>
              <a:rPr lang="en-US" sz="1800" b="0" smtClean="0">
                <a:solidFill>
                  <a:srgbClr val="1F497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ru-RU" sz="1800" b="0" smtClean="0">
                <a:solidFill>
                  <a:srgbClr val="1F497D"/>
                </a:solidFill>
                <a:latin typeface="Arial" charset="0"/>
                <a:cs typeface="Arial" charset="0"/>
                <a:sym typeface="Arial" charset="0"/>
              </a:rPr>
              <a:t>системы бюджетных платежей</a:t>
            </a:r>
            <a:endParaRPr lang="en-US" sz="1800" b="0" smtClean="0">
              <a:solidFill>
                <a:srgbClr val="1F497D"/>
              </a:solidFill>
              <a:latin typeface="Arial" charset="0"/>
              <a:sym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8313" y="1196975"/>
            <a:ext cx="8280400" cy="431800"/>
            <a:chOff x="0" y="0"/>
            <a:chExt cx="5216" cy="272"/>
          </a:xfrm>
        </p:grpSpPr>
        <p:sp>
          <p:nvSpPr>
            <p:cNvPr id="31755" name="AutoShape 3"/>
            <p:cNvSpPr>
              <a:spLocks/>
            </p:cNvSpPr>
            <p:nvPr/>
          </p:nvSpPr>
          <p:spPr bwMode="auto">
            <a:xfrm>
              <a:off x="0" y="0"/>
              <a:ext cx="5216" cy="272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31756" name="Rectangle 4"/>
            <p:cNvSpPr>
              <a:spLocks/>
            </p:cNvSpPr>
            <p:nvPr/>
          </p:nvSpPr>
          <p:spPr bwMode="auto">
            <a:xfrm>
              <a:off x="13" y="40"/>
              <a:ext cx="519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pPr algn="just"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>
                  <a:solidFill>
                    <a:srgbClr val="1F497D"/>
                  </a:solidFill>
                  <a:latin typeface="Calibri" pitchFamily="34" charset="0"/>
                  <a:sym typeface="Lucida Grande"/>
                </a:rPr>
                <a:t>Предпосылки	</a:t>
              </a:r>
              <a:endParaRPr lang="en-US" sz="1600" b="1">
                <a:solidFill>
                  <a:srgbClr val="1F497D"/>
                </a:solidFill>
                <a:latin typeface="Calibri" pitchFamily="34" charset="0"/>
                <a:sym typeface="Lucida Grande"/>
              </a:endParaRPr>
            </a:p>
          </p:txBody>
        </p:sp>
      </p:grpSp>
      <p:sp>
        <p:nvSpPr>
          <p:cNvPr id="31747" name="Rectangle 6"/>
          <p:cNvSpPr>
            <a:spLocks/>
          </p:cNvSpPr>
          <p:nvPr/>
        </p:nvSpPr>
        <p:spPr bwMode="auto">
          <a:xfrm>
            <a:off x="1258888" y="1700213"/>
            <a:ext cx="7273925" cy="185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marL="342900" indent="-342900" algn="just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500" b="1">
                <a:solidFill>
                  <a:srgbClr val="1F497D"/>
                </a:solidFill>
                <a:latin typeface="Calibri" pitchFamily="34" charset="0"/>
                <a:sym typeface="Lucida Grande"/>
              </a:rPr>
              <a:t>Многочисленные счета, открытые Федеральному казначейству</a:t>
            </a:r>
            <a:r>
              <a:rPr lang="en-US" sz="1500" b="1">
                <a:solidFill>
                  <a:srgbClr val="1F497D"/>
                </a:solidFill>
                <a:latin typeface="Calibri" pitchFamily="34" charset="0"/>
                <a:sym typeface="Lucida Grande"/>
              </a:rPr>
              <a:t>, в</a:t>
            </a:r>
            <a:r>
              <a:rPr lang="ru-RU" sz="1500" b="1">
                <a:solidFill>
                  <a:srgbClr val="1F497D"/>
                </a:solidFill>
                <a:latin typeface="Calibri" pitchFamily="34" charset="0"/>
                <a:sym typeface="Lucida Grande"/>
              </a:rPr>
              <a:t> учреждениях Банка России и кредитных организациях (более 77000);</a:t>
            </a:r>
            <a:endParaRPr lang="en-US" sz="1500" b="1">
              <a:latin typeface="Calibri" pitchFamily="34" charset="0"/>
              <a:sym typeface="Arial" charset="0"/>
            </a:endParaRPr>
          </a:p>
          <a:p>
            <a:pPr marL="342900" indent="-342900" algn="just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500" b="1">
                <a:solidFill>
                  <a:srgbClr val="1F497D"/>
                </a:solidFill>
                <a:latin typeface="Calibri" pitchFamily="34" charset="0"/>
                <a:sym typeface="Lucida Grande"/>
              </a:rPr>
              <a:t>Ограниченный перечень инструментов для размещения свободных остатков денежных средств, а также отсутствие механизмов размещения средств бюджетов субъектов РФ и муниципальных образований;</a:t>
            </a:r>
            <a:endParaRPr lang="en-US" sz="1500" b="1">
              <a:latin typeface="Calibri" pitchFamily="34" charset="0"/>
              <a:sym typeface="Arial" charset="0"/>
            </a:endParaRPr>
          </a:p>
          <a:p>
            <a:pPr marL="342900" indent="-342900" algn="just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500" b="1">
                <a:solidFill>
                  <a:srgbClr val="1F497D"/>
                </a:solidFill>
                <a:latin typeface="Calibri" pitchFamily="34" charset="0"/>
                <a:sym typeface="Lucida Grande"/>
              </a:rPr>
              <a:t>Недостаточная оперативность распределения и аккумулирования (мобилизации) средств бюджетов бюджетной системы Российской Федерации (в отдельных случаях до 3-х дней);</a:t>
            </a:r>
            <a:endParaRPr lang="en-US" sz="1500" b="1">
              <a:latin typeface="Calibri" pitchFamily="34" charset="0"/>
              <a:sym typeface="Arial" charset="0"/>
            </a:endParaRPr>
          </a:p>
          <a:p>
            <a:pPr marL="342900" indent="-342900" algn="just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500" b="1">
                <a:solidFill>
                  <a:srgbClr val="1F497D"/>
                </a:solidFill>
                <a:latin typeface="Calibri" pitchFamily="34" charset="0"/>
                <a:sym typeface="Lucida Grande"/>
              </a:rPr>
              <a:t>Значительный объем операций с наличными денежными средствами</a:t>
            </a:r>
            <a:r>
              <a:rPr lang="en-US" sz="1500" b="1">
                <a:solidFill>
                  <a:srgbClr val="1F497D"/>
                </a:solidFill>
                <a:latin typeface="Calibri" pitchFamily="34" charset="0"/>
                <a:sym typeface="Lucida Grande"/>
              </a:rPr>
              <a:t>.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68313" y="3933825"/>
            <a:ext cx="8350250" cy="277813"/>
            <a:chOff x="0" y="0"/>
            <a:chExt cx="5260" cy="272"/>
          </a:xfrm>
        </p:grpSpPr>
        <p:sp>
          <p:nvSpPr>
            <p:cNvPr id="31753" name="AutoShape 7"/>
            <p:cNvSpPr>
              <a:spLocks/>
            </p:cNvSpPr>
            <p:nvPr/>
          </p:nvSpPr>
          <p:spPr bwMode="auto">
            <a:xfrm>
              <a:off x="0" y="0"/>
              <a:ext cx="5260" cy="272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31754" name="Rectangle 8"/>
            <p:cNvSpPr>
              <a:spLocks/>
            </p:cNvSpPr>
            <p:nvPr/>
          </p:nvSpPr>
          <p:spPr bwMode="auto">
            <a:xfrm>
              <a:off x="13" y="44"/>
              <a:ext cx="5232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pPr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>
                  <a:solidFill>
                    <a:srgbClr val="1F497D"/>
                  </a:solidFill>
                  <a:latin typeface="Calibri" pitchFamily="34" charset="0"/>
                  <a:sym typeface="Times New Roman Bold"/>
                </a:rPr>
                <a:t>Цели</a:t>
              </a:r>
              <a:endParaRPr lang="en-US" sz="1600" b="1">
                <a:solidFill>
                  <a:srgbClr val="1F497D"/>
                </a:solidFill>
                <a:latin typeface="Calibri" pitchFamily="34" charset="0"/>
                <a:sym typeface="Times New Roman Bold"/>
              </a:endParaRPr>
            </a:p>
          </p:txBody>
        </p:sp>
      </p:grpSp>
      <p:sp>
        <p:nvSpPr>
          <p:cNvPr id="31749" name="Rectangle 10"/>
          <p:cNvSpPr>
            <a:spLocks/>
          </p:cNvSpPr>
          <p:nvPr/>
        </p:nvSpPr>
        <p:spPr bwMode="auto">
          <a:xfrm>
            <a:off x="1116013" y="4365625"/>
            <a:ext cx="77216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marL="342900" indent="-342900" algn="just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500" b="1">
                <a:solidFill>
                  <a:srgbClr val="1F497D"/>
                </a:solidFill>
                <a:latin typeface="Calibri" pitchFamily="34" charset="0"/>
                <a:sym typeface="Arial" charset="0"/>
              </a:rPr>
              <a:t>Сокращение количества счетов, открытых органам Федерального казначейства, и создание условий для использования современных банковских платежных технологий с применением форм безналичных расчетов;  </a:t>
            </a:r>
          </a:p>
          <a:p>
            <a:pPr marL="342900" indent="-342900" algn="just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500" b="1">
                <a:solidFill>
                  <a:srgbClr val="1F497D"/>
                </a:solidFill>
                <a:latin typeface="Calibri" pitchFamily="34" charset="0"/>
                <a:sym typeface="Lucida Grande"/>
              </a:rPr>
              <a:t>Повышение эффективности управления свободными денежными средствами бюджетов бюджетной системы РФ и осуществления расчетов в секторе государственного управления;</a:t>
            </a:r>
            <a:endParaRPr lang="en-US" sz="1500" b="1">
              <a:solidFill>
                <a:srgbClr val="1F497D"/>
              </a:solidFill>
              <a:latin typeface="Calibri" pitchFamily="34" charset="0"/>
              <a:sym typeface="Lucida Grande"/>
            </a:endParaRPr>
          </a:p>
          <a:p>
            <a:pPr marL="342900" indent="-342900" algn="just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500" b="1">
                <a:solidFill>
                  <a:srgbClr val="1F497D"/>
                </a:solidFill>
                <a:latin typeface="Calibri" pitchFamily="34" charset="0"/>
                <a:sym typeface="Lucida Grande"/>
              </a:rPr>
              <a:t>Сокращение сроков распределения и аккумулирования денежных средств;</a:t>
            </a:r>
            <a:endParaRPr lang="en-US" sz="1500" b="1">
              <a:latin typeface="Calibri" pitchFamily="34" charset="0"/>
              <a:sym typeface="Arial" charset="0"/>
            </a:endParaRPr>
          </a:p>
          <a:p>
            <a:pPr marL="342900" indent="-342900" algn="just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500" b="1">
                <a:solidFill>
                  <a:srgbClr val="1F497D"/>
                </a:solidFill>
                <a:latin typeface="Calibri" pitchFamily="34" charset="0"/>
                <a:sym typeface="Lucida Grande"/>
              </a:rPr>
              <a:t>Минимизация наличного денежного обращения в секторе государственного управления.</a:t>
            </a:r>
            <a:endParaRPr lang="en-US" sz="1500" b="1">
              <a:solidFill>
                <a:srgbClr val="1F497D"/>
              </a:solidFill>
              <a:latin typeface="Calibri" pitchFamily="34" charset="0"/>
              <a:sym typeface="Lucida Grande"/>
            </a:endParaRPr>
          </a:p>
        </p:txBody>
      </p:sp>
      <p:pic>
        <p:nvPicPr>
          <p:cNvPr id="31750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773238"/>
            <a:ext cx="1150938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652963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Номер слайда 3"/>
          <p:cNvSpPr txBox="1">
            <a:spLocks noGrp="1"/>
          </p:cNvSpPr>
          <p:nvPr/>
        </p:nvSpPr>
        <p:spPr bwMode="auto">
          <a:xfrm>
            <a:off x="8861425" y="6591300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670730DA-5C15-4599-BF6F-67BC6AB5F10E}" type="slidenum">
              <a:rPr lang="en-US" sz="1400" b="1">
                <a:solidFill>
                  <a:schemeClr val="tx2"/>
                </a:solidFill>
                <a:latin typeface="Calibri" pitchFamily="34" charset="0"/>
                <a:sym typeface="Lucida Grande"/>
              </a:rPr>
              <a:pPr algn="r"/>
              <a:t>3</a:t>
            </a:fld>
            <a:endParaRPr lang="en-US" sz="1400" b="1">
              <a:solidFill>
                <a:schemeClr val="tx2"/>
              </a:solidFill>
              <a:latin typeface="Calibri" pitchFamily="34" charset="0"/>
              <a:sym typeface="Lucida Grand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7"/>
          <p:cNvSpPr>
            <a:spLocks/>
          </p:cNvSpPr>
          <p:nvPr/>
        </p:nvSpPr>
        <p:spPr bwMode="auto">
          <a:xfrm>
            <a:off x="2122488" y="382588"/>
            <a:ext cx="52705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endParaRPr lang="ru-RU" sz="1600">
              <a:solidFill>
                <a:srgbClr val="1F497D"/>
              </a:solidFill>
              <a:latin typeface="Calibri" pitchFamily="34" charset="0"/>
              <a:cs typeface="Arial" charset="0"/>
              <a:sym typeface="Arial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68313" y="1341438"/>
            <a:ext cx="8140700" cy="503237"/>
            <a:chOff x="0" y="0"/>
            <a:chExt cx="4992" cy="316"/>
          </a:xfrm>
        </p:grpSpPr>
        <p:sp>
          <p:nvSpPr>
            <p:cNvPr id="29702" name="AutoShape 8"/>
            <p:cNvSpPr>
              <a:spLocks/>
            </p:cNvSpPr>
            <p:nvPr/>
          </p:nvSpPr>
          <p:spPr bwMode="auto">
            <a:xfrm>
              <a:off x="0" y="0"/>
              <a:ext cx="4992" cy="316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16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29703" name="Rectangle 9"/>
            <p:cNvSpPr>
              <a:spLocks/>
            </p:cNvSpPr>
            <p:nvPr/>
          </p:nvSpPr>
          <p:spPr bwMode="auto">
            <a:xfrm>
              <a:off x="15" y="62"/>
              <a:ext cx="4961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pPr algn="just">
                <a:lnSpc>
                  <a:spcPct val="80000"/>
                </a:lnSpc>
                <a:spcBef>
                  <a:spcPts val="375"/>
                </a:spcBef>
              </a:pPr>
              <a:r>
                <a:rPr lang="ru-RU" sz="1600" b="1">
                  <a:solidFill>
                    <a:srgbClr val="1F497D"/>
                  </a:solidFill>
                  <a:latin typeface="Calibri" pitchFamily="34" charset="0"/>
                  <a:sym typeface="Lucida Grande"/>
                </a:rPr>
                <a:t>В концепции учтены:</a:t>
              </a:r>
              <a:endParaRPr lang="en-US" sz="1600" b="1">
                <a:solidFill>
                  <a:srgbClr val="1F497D"/>
                </a:solidFill>
                <a:latin typeface="Calibri" pitchFamily="34" charset="0"/>
                <a:sym typeface="Lucida Grande"/>
              </a:endParaRPr>
            </a:p>
          </p:txBody>
        </p:sp>
      </p:grpSp>
      <p:sp>
        <p:nvSpPr>
          <p:cNvPr id="29699" name="Rectangle 8"/>
          <p:cNvSpPr>
            <a:spLocks/>
          </p:cNvSpPr>
          <p:nvPr/>
        </p:nvSpPr>
        <p:spPr bwMode="auto">
          <a:xfrm>
            <a:off x="1547813" y="2205038"/>
            <a:ext cx="7056437" cy="3025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ru-RU" sz="1600" b="1">
                <a:solidFill>
                  <a:srgbClr val="1F497D"/>
                </a:solidFill>
                <a:latin typeface="Calibri" pitchFamily="34" charset="0"/>
                <a:sym typeface="Lucida Grande"/>
              </a:rPr>
              <a:t> Положения раздела </a:t>
            </a:r>
            <a:r>
              <a:rPr lang="en-US" sz="1600" b="1">
                <a:solidFill>
                  <a:srgbClr val="1F497D"/>
                </a:solidFill>
                <a:latin typeface="Calibri" pitchFamily="34" charset="0"/>
                <a:sym typeface="Lucida Grande"/>
              </a:rPr>
              <a:t>XI </a:t>
            </a:r>
            <a:r>
              <a:rPr lang="ru-RU" sz="1600" b="1">
                <a:solidFill>
                  <a:srgbClr val="1F497D"/>
                </a:solidFill>
                <a:latin typeface="Calibri" pitchFamily="34" charset="0"/>
                <a:sym typeface="Lucida Grande"/>
              </a:rPr>
              <a:t>«Реформирование системы бюджетных платежей» Программы Правительства Российской Федерации по повышению эффективности бюджетных расходов на период до 2012 года, утвержденной распоряжением Правительства Российской Федерации от 30.06.2010 № 1101–р;</a:t>
            </a:r>
          </a:p>
          <a:p>
            <a:pPr algn="just">
              <a:buFontTx/>
              <a:buChar char="•"/>
            </a:pPr>
            <a:endParaRPr lang="ru-RU" sz="1600" b="1">
              <a:solidFill>
                <a:srgbClr val="1F497D"/>
              </a:solidFill>
              <a:latin typeface="Calibri" pitchFamily="34" charset="0"/>
              <a:sym typeface="Lucida Grande"/>
            </a:endParaRPr>
          </a:p>
          <a:p>
            <a:pPr algn="just">
              <a:buFontTx/>
              <a:buChar char="•"/>
            </a:pPr>
            <a:r>
              <a:rPr lang="ru-RU" sz="1600" b="1">
                <a:solidFill>
                  <a:srgbClr val="1F497D"/>
                </a:solidFill>
                <a:latin typeface="Calibri" pitchFamily="34" charset="0"/>
                <a:sym typeface="Lucida Grande"/>
              </a:rPr>
              <a:t> Положения Общих принципов развития программ бюджетных платежей, разработанных Всемирным Банком;</a:t>
            </a:r>
          </a:p>
          <a:p>
            <a:pPr algn="just">
              <a:buFontTx/>
              <a:buChar char="•"/>
            </a:pPr>
            <a:endParaRPr lang="ru-RU" sz="1600" b="1">
              <a:solidFill>
                <a:srgbClr val="1F497D"/>
              </a:solidFill>
              <a:latin typeface="Calibri" pitchFamily="34" charset="0"/>
              <a:sym typeface="Lucida Grande"/>
            </a:endParaRPr>
          </a:p>
          <a:p>
            <a:pPr algn="just">
              <a:buFontTx/>
              <a:buChar char="•"/>
            </a:pPr>
            <a:r>
              <a:rPr lang="ru-RU" sz="1600" b="1">
                <a:solidFill>
                  <a:srgbClr val="1F497D"/>
                </a:solidFill>
                <a:latin typeface="Calibri" pitchFamily="34" charset="0"/>
                <a:sym typeface="Lucida Grande"/>
              </a:rPr>
              <a:t> Передовые практики ведущих мировых экономик в процессе становления и развития системы бюджетных платежей (США, Германия, Бразилия, Франция, Канада, Великобритания).</a:t>
            </a:r>
          </a:p>
        </p:txBody>
      </p:sp>
      <p:pic>
        <p:nvPicPr>
          <p:cNvPr id="29700" name="Picture 9" descr="3d-design-free-3d-wallpaper-for-desktop_800x600_8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3068638"/>
            <a:ext cx="1511300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Номер слайда 3"/>
          <p:cNvSpPr txBox="1">
            <a:spLocks noGrp="1"/>
          </p:cNvSpPr>
          <p:nvPr/>
        </p:nvSpPr>
        <p:spPr bwMode="auto">
          <a:xfrm>
            <a:off x="8861425" y="6591300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0F7898F3-268F-447A-B1C2-EC8100593968}" type="slidenum">
              <a:rPr lang="en-US" sz="1400" b="1">
                <a:solidFill>
                  <a:schemeClr val="tx2"/>
                </a:solidFill>
                <a:latin typeface="Calibri" pitchFamily="34" charset="0"/>
                <a:sym typeface="Lucida Grande"/>
              </a:rPr>
              <a:pPr algn="r"/>
              <a:t>4</a:t>
            </a:fld>
            <a:endParaRPr lang="en-US" sz="1400" b="1">
              <a:solidFill>
                <a:schemeClr val="tx2"/>
              </a:solidFill>
              <a:latin typeface="Calibri" pitchFamily="34" charset="0"/>
              <a:sym typeface="Lucida Grand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49463" y="0"/>
            <a:ext cx="5978525" cy="1025525"/>
          </a:xfrm>
        </p:spPr>
        <p:txBody>
          <a:bodyPr lIns="38100" tIns="38100" rIns="38100" bIns="38100"/>
          <a:lstStyle/>
          <a:p>
            <a:pPr algn="ctr" eaLnBrk="1" hangingPunct="1"/>
            <a:r>
              <a:rPr lang="ru-RU" sz="1800" b="0" dirty="0" smtClean="0">
                <a:solidFill>
                  <a:srgbClr val="1F497D"/>
                </a:solidFill>
                <a:latin typeface="Arial" charset="0"/>
                <a:cs typeface="Arial" charset="0"/>
                <a:sym typeface="Arial" charset="0"/>
              </a:rPr>
              <a:t>Основные направления</a:t>
            </a:r>
            <a:r>
              <a:rPr lang="en-US" sz="1800" b="0" dirty="0" smtClean="0">
                <a:solidFill>
                  <a:srgbClr val="1F497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ru-RU" sz="1800" b="0" dirty="0" smtClean="0">
                <a:solidFill>
                  <a:srgbClr val="1F497D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ru-RU" sz="1800" b="0" dirty="0" smtClean="0">
                <a:solidFill>
                  <a:srgbClr val="1F497D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ru-RU" sz="1800" b="0" dirty="0" smtClean="0">
                <a:solidFill>
                  <a:srgbClr val="1F497D"/>
                </a:solidFill>
                <a:latin typeface="Arial" charset="0"/>
                <a:cs typeface="Arial" charset="0"/>
                <a:sym typeface="Arial" charset="0"/>
              </a:rPr>
              <a:t>реформирования системы бюджетных платежей</a:t>
            </a:r>
            <a:endParaRPr lang="en-US" sz="1800" b="0" dirty="0" smtClean="0">
              <a:solidFill>
                <a:srgbClr val="1F497D"/>
              </a:solidFill>
              <a:latin typeface="Arial" charset="0"/>
              <a:sym typeface="Arial" charset="0"/>
            </a:endParaRPr>
          </a:p>
        </p:txBody>
      </p:sp>
      <p:sp>
        <p:nvSpPr>
          <p:cNvPr id="32770" name="Rectangle 6"/>
          <p:cNvSpPr>
            <a:spLocks/>
          </p:cNvSpPr>
          <p:nvPr/>
        </p:nvSpPr>
        <p:spPr bwMode="auto">
          <a:xfrm>
            <a:off x="247650" y="1481138"/>
            <a:ext cx="280828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just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en-US" sz="1200">
                <a:solidFill>
                  <a:srgbClr val="1F497D"/>
                </a:solidFill>
                <a:latin typeface="Lucida Grande"/>
                <a:sym typeface="Lucida Grande"/>
              </a:rPr>
              <a:t> </a:t>
            </a:r>
            <a:r>
              <a:rPr lang="ru-RU" sz="1400">
                <a:solidFill>
                  <a:srgbClr val="1F497D"/>
                </a:solidFill>
                <a:latin typeface="Lucida Grande"/>
                <a:sym typeface="Lucida Grande"/>
              </a:rPr>
              <a:t>Ускорение распределения</a:t>
            </a:r>
            <a:r>
              <a:rPr lang="en-US" sz="1400">
                <a:solidFill>
                  <a:srgbClr val="1F497D"/>
                </a:solidFill>
                <a:sym typeface="Lucida Grande"/>
              </a:rPr>
              <a:t> </a:t>
            </a:r>
            <a:r>
              <a:rPr lang="ru-RU" sz="1400">
                <a:solidFill>
                  <a:srgbClr val="1F497D"/>
                </a:solidFill>
                <a:sym typeface="Lucida Grande"/>
              </a:rPr>
              <a:t>поступлений </a:t>
            </a:r>
            <a:r>
              <a:rPr lang="en-US" sz="1400">
                <a:solidFill>
                  <a:srgbClr val="1F497D"/>
                </a:solidFill>
                <a:sym typeface="Lucida Grande"/>
              </a:rPr>
              <a:t>в </a:t>
            </a:r>
            <a:r>
              <a:rPr lang="ru-RU" sz="1400">
                <a:solidFill>
                  <a:srgbClr val="1F497D"/>
                </a:solidFill>
                <a:sym typeface="Lucida Grande"/>
              </a:rPr>
              <a:t>бюджетную</a:t>
            </a:r>
            <a:r>
              <a:rPr lang="en-US" sz="1400">
                <a:solidFill>
                  <a:srgbClr val="1F497D"/>
                </a:solidFill>
                <a:sym typeface="Lucida Grande"/>
              </a:rPr>
              <a:t> </a:t>
            </a:r>
            <a:r>
              <a:rPr lang="ru-RU" sz="1400">
                <a:solidFill>
                  <a:srgbClr val="1F497D"/>
                </a:solidFill>
                <a:sym typeface="Lucida Grande"/>
              </a:rPr>
              <a:t>систему </a:t>
            </a:r>
            <a:r>
              <a:rPr lang="en-US" sz="1400">
                <a:solidFill>
                  <a:srgbClr val="1F497D"/>
                </a:solidFill>
                <a:sym typeface="Lucida Grande"/>
              </a:rPr>
              <a:t>РФ </a:t>
            </a:r>
            <a:r>
              <a:rPr lang="ru-RU" sz="1400">
                <a:solidFill>
                  <a:srgbClr val="1F497D"/>
                </a:solidFill>
                <a:sym typeface="Lucida Grande"/>
              </a:rPr>
              <a:t>между бюджетами</a:t>
            </a:r>
            <a:r>
              <a:rPr lang="en-US" sz="1400">
                <a:solidFill>
                  <a:srgbClr val="1F497D"/>
                </a:solidFill>
                <a:sym typeface="Lucida Grande"/>
              </a:rPr>
              <a:t>;</a:t>
            </a:r>
            <a:endParaRPr lang="en-US" sz="1400">
              <a:sym typeface="Arial" charset="0"/>
            </a:endParaRPr>
          </a:p>
          <a:p>
            <a:pPr algn="just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en-US" sz="1400">
                <a:solidFill>
                  <a:srgbClr val="1F497D"/>
                </a:solidFill>
                <a:sym typeface="Lucida Grande"/>
              </a:rPr>
              <a:t> </a:t>
            </a:r>
            <a:r>
              <a:rPr lang="ru-RU" sz="1400">
                <a:solidFill>
                  <a:srgbClr val="1F497D"/>
                </a:solidFill>
                <a:sym typeface="Lucida Grande"/>
              </a:rPr>
              <a:t>Применение всех форм безналичных расчетов.</a:t>
            </a:r>
            <a:endParaRPr lang="en-US" sz="1400">
              <a:solidFill>
                <a:srgbClr val="1F497D"/>
              </a:solidFill>
              <a:cs typeface="Arial" charset="0"/>
              <a:sym typeface="Arial" charset="0"/>
            </a:endParaRPr>
          </a:p>
        </p:txBody>
      </p:sp>
      <p:sp>
        <p:nvSpPr>
          <p:cNvPr id="32771" name="Rectangle 10"/>
          <p:cNvSpPr>
            <a:spLocks/>
          </p:cNvSpPr>
          <p:nvPr/>
        </p:nvSpPr>
        <p:spPr bwMode="auto">
          <a:xfrm>
            <a:off x="5580063" y="1512888"/>
            <a:ext cx="3455987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just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en-US" sz="1400">
                <a:solidFill>
                  <a:srgbClr val="1F497D"/>
                </a:solidFill>
                <a:latin typeface="Lucida Grande"/>
                <a:sym typeface="Lucida Grande"/>
              </a:rPr>
              <a:t> </a:t>
            </a:r>
            <a:r>
              <a:rPr lang="ru-RU" sz="1400">
                <a:solidFill>
                  <a:srgbClr val="1F497D"/>
                </a:solidFill>
                <a:cs typeface="Arial" charset="0"/>
                <a:sym typeface="Lucida Grande"/>
              </a:rPr>
              <a:t>Таргетирование остатков средств сектора государственного управления</a:t>
            </a:r>
            <a:r>
              <a:rPr lang="en-US" sz="1400">
                <a:solidFill>
                  <a:srgbClr val="1F497D"/>
                </a:solidFill>
                <a:cs typeface="Arial" charset="0"/>
                <a:sym typeface="Lucida Grande"/>
              </a:rPr>
              <a:t>;</a:t>
            </a:r>
            <a:endParaRPr lang="en-US" sz="1400">
              <a:solidFill>
                <a:srgbClr val="1F497D"/>
              </a:solidFill>
              <a:cs typeface="Arial" charset="0"/>
              <a:sym typeface="Arial" charset="0"/>
            </a:endParaRPr>
          </a:p>
          <a:p>
            <a:pPr algn="just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400">
                <a:solidFill>
                  <a:srgbClr val="1F497D"/>
                </a:solidFill>
                <a:cs typeface="Arial" charset="0"/>
                <a:sym typeface="Lucida Grande"/>
              </a:rPr>
              <a:t> Поддержание ликвидности кредитно-финансовой системы РФ;</a:t>
            </a:r>
          </a:p>
          <a:p>
            <a:pPr algn="just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400">
                <a:solidFill>
                  <a:srgbClr val="1F497D"/>
                </a:solidFill>
                <a:cs typeface="Arial" charset="0"/>
                <a:sym typeface="Lucida Grande"/>
              </a:rPr>
              <a:t> Извлечение дополнительного дохода от управления свободными остатками денежных средств;</a:t>
            </a:r>
          </a:p>
          <a:p>
            <a:pPr algn="just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ru-RU" sz="1400">
                <a:solidFill>
                  <a:srgbClr val="1F497D"/>
                </a:solidFill>
                <a:cs typeface="Arial" charset="0"/>
                <a:sym typeface="Lucida Grande"/>
              </a:rPr>
              <a:t> Покрытие кассовых разрывов бюджетов бюджетной системы РФ.</a:t>
            </a:r>
            <a:endParaRPr lang="en-US" sz="1400">
              <a:solidFill>
                <a:srgbClr val="1F497D"/>
              </a:solidFill>
              <a:cs typeface="Arial" charset="0"/>
              <a:sym typeface="Lucida Grande"/>
            </a:endParaRPr>
          </a:p>
        </p:txBody>
      </p:sp>
      <p:sp>
        <p:nvSpPr>
          <p:cNvPr id="32772" name="Rectangle 14"/>
          <p:cNvSpPr>
            <a:spLocks/>
          </p:cNvSpPr>
          <p:nvPr/>
        </p:nvSpPr>
        <p:spPr bwMode="auto">
          <a:xfrm>
            <a:off x="3175000" y="4213225"/>
            <a:ext cx="2881313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just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en-US" sz="1400">
                <a:solidFill>
                  <a:srgbClr val="1F497D"/>
                </a:solidFill>
                <a:latin typeface="Lucida Grande"/>
                <a:sym typeface="Lucida Grande"/>
              </a:rPr>
              <a:t> </a:t>
            </a:r>
            <a:r>
              <a:rPr lang="ru-RU" sz="1400">
                <a:solidFill>
                  <a:srgbClr val="1F497D"/>
                </a:solidFill>
                <a:latin typeface="Lucida Grande"/>
                <a:sym typeface="Lucida Grande"/>
              </a:rPr>
              <a:t>Предоставление информации плательщику о задолженности перед бюджетами бюджетной системы Российской Федерации по принципу «одного окна»;</a:t>
            </a:r>
            <a:endParaRPr lang="en-US" sz="1400">
              <a:sym typeface="Arial" charset="0"/>
            </a:endParaRPr>
          </a:p>
          <a:p>
            <a:pPr algn="just">
              <a:buClr>
                <a:srgbClr val="1F497D"/>
              </a:buClr>
              <a:buSzPct val="100000"/>
              <a:buFont typeface="Lucida Grande"/>
              <a:buChar char="•"/>
            </a:pPr>
            <a:r>
              <a:rPr lang="en-US" sz="1400">
                <a:solidFill>
                  <a:srgbClr val="1F497D"/>
                </a:solidFill>
                <a:sym typeface="Lucida Grande"/>
              </a:rPr>
              <a:t> </a:t>
            </a:r>
            <a:r>
              <a:rPr lang="ru-RU" sz="1400">
                <a:solidFill>
                  <a:srgbClr val="1F497D"/>
                </a:solidFill>
                <a:sym typeface="Lucida Grande"/>
              </a:rPr>
              <a:t>Возможность оперативного квитирования начисления и фактической оплаты.</a:t>
            </a:r>
            <a:endParaRPr lang="en-US" sz="1400">
              <a:solidFill>
                <a:srgbClr val="1F497D"/>
              </a:solidFill>
              <a:sym typeface="Lucida Grande"/>
            </a:endParaRPr>
          </a:p>
        </p:txBody>
      </p:sp>
      <p:sp>
        <p:nvSpPr>
          <p:cNvPr id="32773" name="Rectangle 18"/>
          <p:cNvSpPr>
            <a:spLocks/>
          </p:cNvSpPr>
          <p:nvPr/>
        </p:nvSpPr>
        <p:spPr bwMode="auto">
          <a:xfrm>
            <a:off x="179388" y="3687763"/>
            <a:ext cx="2952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just">
              <a:buClr>
                <a:srgbClr val="1F497D"/>
              </a:buClr>
              <a:buSzPct val="100000"/>
              <a:buFont typeface="Arial" charset="0"/>
              <a:buChar char="•"/>
            </a:pPr>
            <a:r>
              <a:rPr lang="en-US" sz="1200">
                <a:solidFill>
                  <a:srgbClr val="1F497D"/>
                </a:solidFill>
                <a:cs typeface="Arial" charset="0"/>
                <a:sym typeface="Arial" charset="0"/>
              </a:rPr>
              <a:t> </a:t>
            </a:r>
            <a:r>
              <a:rPr lang="ru-RU" sz="1400">
                <a:solidFill>
                  <a:srgbClr val="1F497D"/>
                </a:solidFill>
                <a:cs typeface="Arial" charset="0"/>
                <a:sym typeface="Arial" charset="0"/>
              </a:rPr>
              <a:t>Повышение доступности осуществления платежей за счет применения современных технологий, в том числе с использованием электронных денежных средств и мобильных устройств;</a:t>
            </a:r>
          </a:p>
          <a:p>
            <a:pPr algn="just">
              <a:buClr>
                <a:srgbClr val="1F497D"/>
              </a:buClr>
              <a:buSzPct val="100000"/>
              <a:buFont typeface="Arial" charset="0"/>
              <a:buChar char="•"/>
            </a:pPr>
            <a:r>
              <a:rPr lang="ru-RU" sz="1400">
                <a:solidFill>
                  <a:srgbClr val="1F497D"/>
                </a:solidFill>
                <a:cs typeface="Arial" charset="0"/>
                <a:sym typeface="Arial" charset="0"/>
              </a:rPr>
              <a:t> Создание условий для электронного санкционирования и оплаты на основании документов, предоставляемых в электронном виде.</a:t>
            </a:r>
            <a:endParaRPr lang="en-US" sz="1400">
              <a:solidFill>
                <a:srgbClr val="1F497D"/>
              </a:solidFill>
              <a:cs typeface="Arial" charset="0"/>
              <a:sym typeface="Lucida Grande"/>
            </a:endParaRPr>
          </a:p>
        </p:txBody>
      </p:sp>
      <p:sp>
        <p:nvSpPr>
          <p:cNvPr id="32774" name="Rectangle 22"/>
          <p:cNvSpPr>
            <a:spLocks/>
          </p:cNvSpPr>
          <p:nvPr/>
        </p:nvSpPr>
        <p:spPr bwMode="auto">
          <a:xfrm>
            <a:off x="6127750" y="4464050"/>
            <a:ext cx="287972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just">
              <a:buClr>
                <a:srgbClr val="1F497D"/>
              </a:buClr>
              <a:buSzPct val="100000"/>
              <a:buFont typeface="Arial" charset="0"/>
              <a:buChar char="•"/>
            </a:pPr>
            <a:r>
              <a:rPr lang="en-US" sz="1400">
                <a:solidFill>
                  <a:srgbClr val="1F497D"/>
                </a:solidFill>
                <a:cs typeface="Arial" charset="0"/>
                <a:sym typeface="Arial" charset="0"/>
              </a:rPr>
              <a:t> </a:t>
            </a:r>
            <a:r>
              <a:rPr lang="ru-RU" sz="1400">
                <a:solidFill>
                  <a:srgbClr val="1F497D"/>
                </a:solidFill>
                <a:cs typeface="Arial" charset="0"/>
                <a:sym typeface="Arial" charset="0"/>
              </a:rPr>
              <a:t>Повышение открытости и доступности операций со средствами организаций сектора государственного управления.</a:t>
            </a:r>
            <a:endParaRPr lang="en-US" sz="1400">
              <a:solidFill>
                <a:srgbClr val="1F497D"/>
              </a:solidFill>
              <a:cs typeface="Arial" charset="0"/>
              <a:sym typeface="Arial" charset="0"/>
            </a:endParaRPr>
          </a:p>
        </p:txBody>
      </p:sp>
      <p:sp>
        <p:nvSpPr>
          <p:cNvPr id="32775" name="Номер слайда 3"/>
          <p:cNvSpPr txBox="1">
            <a:spLocks noGrp="1"/>
          </p:cNvSpPr>
          <p:nvPr/>
        </p:nvSpPr>
        <p:spPr bwMode="auto">
          <a:xfrm>
            <a:off x="8861425" y="6591300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6A913428-3489-40C4-9736-CA2F08FFDB5E}" type="slidenum">
              <a:rPr lang="en-US" sz="1400" b="1">
                <a:solidFill>
                  <a:schemeClr val="tx2"/>
                </a:solidFill>
                <a:latin typeface="Calibri" pitchFamily="34" charset="0"/>
                <a:sym typeface="Lucida Grande"/>
              </a:rPr>
              <a:pPr algn="r"/>
              <a:t>5</a:t>
            </a:fld>
            <a:endParaRPr lang="en-US" sz="1400" b="1">
              <a:solidFill>
                <a:schemeClr val="tx2"/>
              </a:solidFill>
              <a:latin typeface="Calibri" pitchFamily="34" charset="0"/>
              <a:sym typeface="Lucida Grande"/>
            </a:endParaRPr>
          </a:p>
        </p:txBody>
      </p:sp>
      <p:pic>
        <p:nvPicPr>
          <p:cNvPr id="32776" name="Picture 2" descr="Картинка 511 из 179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1628775"/>
            <a:ext cx="2087562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7" name="Group 156"/>
          <p:cNvGrpSpPr>
            <a:grpSpLocks/>
          </p:cNvGrpSpPr>
          <p:nvPr/>
        </p:nvGrpSpPr>
        <p:grpSpPr bwMode="auto">
          <a:xfrm>
            <a:off x="250825" y="1049338"/>
            <a:ext cx="2808288" cy="431800"/>
            <a:chOff x="0" y="0"/>
            <a:chExt cx="944" cy="647"/>
          </a:xfrm>
        </p:grpSpPr>
        <p:sp>
          <p:nvSpPr>
            <p:cNvPr id="32790" name="AutoShape 157"/>
            <p:cNvSpPr>
              <a:spLocks/>
            </p:cNvSpPr>
            <p:nvPr/>
          </p:nvSpPr>
          <p:spPr bwMode="auto">
            <a:xfrm>
              <a:off x="0" y="0"/>
              <a:ext cx="944" cy="647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32791" name="Rectangle 158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 b="1">
                  <a:solidFill>
                    <a:srgbClr val="1F497D"/>
                  </a:solidFill>
                  <a:sym typeface="Lucida Grande"/>
                </a:rPr>
                <a:t>1. </a:t>
              </a:r>
              <a:r>
                <a:rPr lang="ru-RU" sz="1400" b="1">
                  <a:solidFill>
                    <a:srgbClr val="1F497D"/>
                  </a:solidFill>
                  <a:sym typeface="Lucida Grande"/>
                </a:rPr>
                <a:t>Корреспондентский счет</a:t>
              </a:r>
              <a:endParaRPr lang="en-US" sz="1400" b="1">
                <a:solidFill>
                  <a:srgbClr val="1F497D"/>
                </a:solidFill>
                <a:sym typeface="Lucida Grande"/>
              </a:endParaRPr>
            </a:p>
          </p:txBody>
        </p:sp>
      </p:grpSp>
      <p:grpSp>
        <p:nvGrpSpPr>
          <p:cNvPr id="32778" name="Group 156"/>
          <p:cNvGrpSpPr>
            <a:grpSpLocks/>
          </p:cNvGrpSpPr>
          <p:nvPr/>
        </p:nvGrpSpPr>
        <p:grpSpPr bwMode="auto">
          <a:xfrm>
            <a:off x="5580063" y="1068388"/>
            <a:ext cx="3384550" cy="431800"/>
            <a:chOff x="0" y="0"/>
            <a:chExt cx="944" cy="647"/>
          </a:xfrm>
        </p:grpSpPr>
        <p:sp>
          <p:nvSpPr>
            <p:cNvPr id="32788" name="AutoShape 157"/>
            <p:cNvSpPr>
              <a:spLocks/>
            </p:cNvSpPr>
            <p:nvPr/>
          </p:nvSpPr>
          <p:spPr bwMode="auto">
            <a:xfrm>
              <a:off x="0" y="0"/>
              <a:ext cx="944" cy="647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32789" name="Rectangle 158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</a:pPr>
              <a:r>
                <a:rPr lang="en-US" sz="1400" b="1">
                  <a:solidFill>
                    <a:srgbClr val="1F497D"/>
                  </a:solidFill>
                  <a:sym typeface="Lucida Grande"/>
                </a:rPr>
                <a:t>2. </a:t>
              </a:r>
              <a:r>
                <a:rPr lang="ru-RU" sz="1400" b="1">
                  <a:solidFill>
                    <a:srgbClr val="1F497D"/>
                  </a:solidFill>
                  <a:sym typeface="Lucida Grande"/>
                </a:rPr>
                <a:t>Управление свободными остатками денежных средств</a:t>
              </a:r>
              <a:endParaRPr lang="en-US" sz="1400" b="1">
                <a:solidFill>
                  <a:srgbClr val="1F497D"/>
                </a:solidFill>
                <a:sym typeface="Lucida Grande"/>
              </a:endParaRPr>
            </a:p>
          </p:txBody>
        </p:sp>
      </p:grpSp>
      <p:grpSp>
        <p:nvGrpSpPr>
          <p:cNvPr id="32779" name="Group 156"/>
          <p:cNvGrpSpPr>
            <a:grpSpLocks/>
          </p:cNvGrpSpPr>
          <p:nvPr/>
        </p:nvGrpSpPr>
        <p:grpSpPr bwMode="auto">
          <a:xfrm>
            <a:off x="179388" y="3213100"/>
            <a:ext cx="2952750" cy="431800"/>
            <a:chOff x="0" y="0"/>
            <a:chExt cx="944" cy="647"/>
          </a:xfrm>
        </p:grpSpPr>
        <p:sp>
          <p:nvSpPr>
            <p:cNvPr id="32786" name="AutoShape 157"/>
            <p:cNvSpPr>
              <a:spLocks/>
            </p:cNvSpPr>
            <p:nvPr/>
          </p:nvSpPr>
          <p:spPr bwMode="auto">
            <a:xfrm>
              <a:off x="0" y="0"/>
              <a:ext cx="944" cy="647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32787" name="Rectangle 158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</a:pPr>
              <a:r>
                <a:rPr lang="en-US" sz="1400" b="1">
                  <a:solidFill>
                    <a:srgbClr val="1F497D"/>
                  </a:solidFill>
                  <a:sym typeface="Lucida Grande"/>
                </a:rPr>
                <a:t>3. </a:t>
              </a:r>
              <a:r>
                <a:rPr lang="ru-RU" sz="1400" b="1">
                  <a:solidFill>
                    <a:srgbClr val="1F497D"/>
                  </a:solidFill>
                  <a:sym typeface="Lucida Grande"/>
                </a:rPr>
                <a:t>Электронные платежные сервисы</a:t>
              </a:r>
              <a:endParaRPr lang="en-US" sz="1400" b="1">
                <a:solidFill>
                  <a:srgbClr val="1F497D"/>
                </a:solidFill>
                <a:sym typeface="Lucida Grande"/>
              </a:endParaRPr>
            </a:p>
          </p:txBody>
        </p:sp>
      </p:grpSp>
      <p:grpSp>
        <p:nvGrpSpPr>
          <p:cNvPr id="32780" name="Group 156"/>
          <p:cNvGrpSpPr>
            <a:grpSpLocks/>
          </p:cNvGrpSpPr>
          <p:nvPr/>
        </p:nvGrpSpPr>
        <p:grpSpPr bwMode="auto">
          <a:xfrm>
            <a:off x="3203575" y="3733800"/>
            <a:ext cx="2808288" cy="360363"/>
            <a:chOff x="0" y="0"/>
            <a:chExt cx="944" cy="647"/>
          </a:xfrm>
        </p:grpSpPr>
        <p:sp>
          <p:nvSpPr>
            <p:cNvPr id="32784" name="AutoShape 157"/>
            <p:cNvSpPr>
              <a:spLocks/>
            </p:cNvSpPr>
            <p:nvPr/>
          </p:nvSpPr>
          <p:spPr bwMode="auto">
            <a:xfrm>
              <a:off x="0" y="0"/>
              <a:ext cx="944" cy="647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32785" name="Rectangle 158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</a:pPr>
              <a:r>
                <a:rPr lang="ru-RU" sz="1400" b="1">
                  <a:solidFill>
                    <a:srgbClr val="1F497D"/>
                  </a:solidFill>
                  <a:sym typeface="Lucida Grande"/>
                </a:rPr>
                <a:t>4</a:t>
              </a:r>
              <a:r>
                <a:rPr lang="en-US" sz="1400" b="1">
                  <a:solidFill>
                    <a:srgbClr val="1F497D"/>
                  </a:solidFill>
                  <a:sym typeface="Lucida Grande"/>
                </a:rPr>
                <a:t>. </a:t>
              </a:r>
              <a:r>
                <a:rPr lang="ru-RU" sz="1400" b="1">
                  <a:solidFill>
                    <a:srgbClr val="1F497D"/>
                  </a:solidFill>
                  <a:sym typeface="Lucida Grande"/>
                </a:rPr>
                <a:t>Развитие </a:t>
              </a:r>
              <a:r>
                <a:rPr lang="en-US" sz="1400" b="1">
                  <a:solidFill>
                    <a:srgbClr val="1F497D"/>
                  </a:solidFill>
                  <a:sym typeface="Lucida Grande"/>
                </a:rPr>
                <a:t>ГИС ГМП</a:t>
              </a:r>
            </a:p>
          </p:txBody>
        </p:sp>
      </p:grpSp>
      <p:grpSp>
        <p:nvGrpSpPr>
          <p:cNvPr id="32781" name="Group 156"/>
          <p:cNvGrpSpPr>
            <a:grpSpLocks/>
          </p:cNvGrpSpPr>
          <p:nvPr/>
        </p:nvGrpSpPr>
        <p:grpSpPr bwMode="auto">
          <a:xfrm>
            <a:off x="6156325" y="4111625"/>
            <a:ext cx="2808288" cy="360363"/>
            <a:chOff x="0" y="0"/>
            <a:chExt cx="944" cy="647"/>
          </a:xfrm>
        </p:grpSpPr>
        <p:sp>
          <p:nvSpPr>
            <p:cNvPr id="32782" name="AutoShape 157"/>
            <p:cNvSpPr>
              <a:spLocks/>
            </p:cNvSpPr>
            <p:nvPr/>
          </p:nvSpPr>
          <p:spPr bwMode="auto">
            <a:xfrm>
              <a:off x="0" y="0"/>
              <a:ext cx="944" cy="647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32783" name="Rectangle 158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</a:pPr>
              <a:r>
                <a:rPr lang="ru-RU" sz="1400" b="1">
                  <a:solidFill>
                    <a:srgbClr val="1F497D"/>
                  </a:solidFill>
                  <a:sym typeface="Lucida Grande"/>
                </a:rPr>
                <a:t>5</a:t>
              </a:r>
              <a:r>
                <a:rPr lang="en-US" sz="1400" b="1">
                  <a:solidFill>
                    <a:srgbClr val="1F497D"/>
                  </a:solidFill>
                  <a:sym typeface="Lucida Grande"/>
                </a:rPr>
                <a:t>. </a:t>
              </a:r>
              <a:r>
                <a:rPr lang="ru-RU" sz="1400" b="1">
                  <a:solidFill>
                    <a:srgbClr val="1F497D"/>
                  </a:solidFill>
                  <a:sym typeface="Lucida Grande"/>
                </a:rPr>
                <a:t>Минимизация наличного денежного обращения</a:t>
              </a:r>
              <a:endParaRPr lang="en-US" sz="1400" b="1">
                <a:solidFill>
                  <a:srgbClr val="1F497D"/>
                </a:solidFill>
                <a:sym typeface="Lucida Grande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3713" y="0"/>
            <a:ext cx="6192837" cy="950913"/>
          </a:xfrm>
        </p:spPr>
        <p:txBody>
          <a:bodyPr lIns="38100" tIns="38100" rIns="38100" bIns="38100"/>
          <a:lstStyle/>
          <a:p>
            <a:pPr algn="ctr" eaLnBrk="1" hangingPunct="1"/>
            <a:r>
              <a:rPr lang="ru-RU" sz="1800" b="0" smtClean="0">
                <a:solidFill>
                  <a:srgbClr val="1F497D"/>
                </a:solidFill>
                <a:latin typeface="Arial" charset="0"/>
                <a:cs typeface="Arial" charset="0"/>
                <a:sym typeface="Arial" charset="0"/>
              </a:rPr>
              <a:t>Направление</a:t>
            </a:r>
            <a:r>
              <a:rPr lang="en-US" sz="1800" b="0" smtClean="0">
                <a:solidFill>
                  <a:srgbClr val="1F497D"/>
                </a:solidFill>
                <a:latin typeface="Arial" charset="0"/>
                <a:cs typeface="Arial" charset="0"/>
                <a:sym typeface="Arial" charset="0"/>
              </a:rPr>
              <a:t> 1. </a:t>
            </a:r>
            <a:r>
              <a:rPr lang="ru-RU" sz="1800" b="0" smtClean="0">
                <a:solidFill>
                  <a:srgbClr val="1F497D"/>
                </a:solidFill>
                <a:latin typeface="Arial" charset="0"/>
                <a:cs typeface="Arial" charset="0"/>
                <a:sym typeface="Arial" charset="0"/>
              </a:rPr>
              <a:t>Корреспондентский счет</a:t>
            </a:r>
            <a:r>
              <a:rPr lang="en-US" sz="1800" b="0" smtClean="0">
                <a:solidFill>
                  <a:srgbClr val="1F497D"/>
                </a:solidFill>
                <a:latin typeface="Arial" charset="0"/>
                <a:sym typeface="Arial" charset="0"/>
              </a:rPr>
              <a:t/>
            </a:r>
            <a:br>
              <a:rPr lang="en-US" sz="1800" b="0" smtClean="0">
                <a:solidFill>
                  <a:srgbClr val="1F497D"/>
                </a:solidFill>
                <a:latin typeface="Arial" charset="0"/>
                <a:sym typeface="Arial" charset="0"/>
              </a:rPr>
            </a:br>
            <a:r>
              <a:rPr lang="ru-RU" sz="1800" b="0" smtClean="0">
                <a:solidFill>
                  <a:srgbClr val="1F497D"/>
                </a:solidFill>
                <a:latin typeface="Arial" charset="0"/>
                <a:sym typeface="Arial" charset="0"/>
              </a:rPr>
              <a:t>Целевая архитектура</a:t>
            </a:r>
            <a:endParaRPr lang="en-US" sz="1800" b="0" smtClean="0">
              <a:solidFill>
                <a:srgbClr val="1F497D"/>
              </a:solidFill>
              <a:latin typeface="Arial" charset="0"/>
              <a:sym typeface="Arial" charset="0"/>
            </a:endParaRPr>
          </a:p>
        </p:txBody>
      </p:sp>
      <p:pic>
        <p:nvPicPr>
          <p:cNvPr id="33794" name="Picture 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341438"/>
            <a:ext cx="1282700" cy="1282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3795" name="Picture 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868863"/>
            <a:ext cx="1181100" cy="1287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33796" name="Group 106"/>
          <p:cNvGrpSpPr>
            <a:grpSpLocks/>
          </p:cNvGrpSpPr>
          <p:nvPr/>
        </p:nvGrpSpPr>
        <p:grpSpPr bwMode="auto">
          <a:xfrm>
            <a:off x="250825" y="3213100"/>
            <a:ext cx="1727200" cy="935038"/>
            <a:chOff x="0" y="0"/>
            <a:chExt cx="944" cy="647"/>
          </a:xfrm>
        </p:grpSpPr>
        <p:sp>
          <p:nvSpPr>
            <p:cNvPr id="33850" name="AutoShape 107"/>
            <p:cNvSpPr>
              <a:spLocks/>
            </p:cNvSpPr>
            <p:nvPr/>
          </p:nvSpPr>
          <p:spPr bwMode="auto">
            <a:xfrm>
              <a:off x="0" y="0"/>
              <a:ext cx="944" cy="647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33851" name="Rectangle 108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>
                  <a:solidFill>
                    <a:srgbClr val="1F497D"/>
                  </a:solidFill>
                  <a:latin typeface="Lucida Grande"/>
                  <a:sym typeface="Lucida Grande"/>
                </a:rPr>
                <a:t>Кредитные организации</a:t>
              </a:r>
              <a:endParaRPr lang="en-US" sz="1600" b="1">
                <a:solidFill>
                  <a:srgbClr val="1F497D"/>
                </a:solidFill>
                <a:latin typeface="Lucida Grande"/>
                <a:sym typeface="Lucida Grande"/>
              </a:endParaRPr>
            </a:p>
          </p:txBody>
        </p:sp>
      </p:grpSp>
      <p:grpSp>
        <p:nvGrpSpPr>
          <p:cNvPr id="33797" name="Group 152"/>
          <p:cNvGrpSpPr>
            <a:grpSpLocks/>
          </p:cNvGrpSpPr>
          <p:nvPr/>
        </p:nvGrpSpPr>
        <p:grpSpPr bwMode="auto">
          <a:xfrm rot="-5400000">
            <a:off x="2051844" y="3572669"/>
            <a:ext cx="4032250" cy="865188"/>
            <a:chOff x="0" y="0"/>
            <a:chExt cx="944" cy="647"/>
          </a:xfrm>
        </p:grpSpPr>
        <p:sp>
          <p:nvSpPr>
            <p:cNvPr id="33848" name="AutoShape 153"/>
            <p:cNvSpPr>
              <a:spLocks/>
            </p:cNvSpPr>
            <p:nvPr/>
          </p:nvSpPr>
          <p:spPr bwMode="auto">
            <a:xfrm>
              <a:off x="0" y="0"/>
              <a:ext cx="944" cy="647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rot="10800000"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33849" name="Rectangle 154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>
                  <a:solidFill>
                    <a:srgbClr val="1F497D"/>
                  </a:solidFill>
                  <a:latin typeface="Lucida Grande"/>
                  <a:sym typeface="Lucida Grande"/>
                </a:rPr>
                <a:t>Корреспондентский счет 30101 Федерального казначейства в Банке России</a:t>
              </a:r>
              <a:endParaRPr lang="en-US" sz="1600" b="1">
                <a:solidFill>
                  <a:srgbClr val="1F497D"/>
                </a:solidFill>
                <a:latin typeface="Lucida Grande"/>
                <a:sym typeface="Lucida Grande"/>
              </a:endParaRPr>
            </a:p>
          </p:txBody>
        </p:sp>
      </p:grpSp>
      <p:sp>
        <p:nvSpPr>
          <p:cNvPr id="33798" name="Rectangle 114"/>
          <p:cNvSpPr>
            <a:spLocks/>
          </p:cNvSpPr>
          <p:nvPr/>
        </p:nvSpPr>
        <p:spPr bwMode="auto">
          <a:xfrm>
            <a:off x="4572000" y="2000250"/>
            <a:ext cx="4322763" cy="4032250"/>
          </a:xfrm>
          <a:prstGeom prst="rect">
            <a:avLst/>
          </a:prstGeom>
          <a:solidFill>
            <a:schemeClr val="bg2"/>
          </a:solidFill>
          <a:ln w="25400">
            <a:solidFill>
              <a:srgbClr val="003D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sz="4200">
              <a:solidFill>
                <a:srgbClr val="000000"/>
              </a:solidFill>
              <a:latin typeface="Calibri" pitchFamily="34" charset="0"/>
              <a:sym typeface="Gill Sans"/>
            </a:endParaRPr>
          </a:p>
        </p:txBody>
      </p:sp>
      <p:sp>
        <p:nvSpPr>
          <p:cNvPr id="33799" name="Rectangle 115"/>
          <p:cNvSpPr>
            <a:spLocks/>
          </p:cNvSpPr>
          <p:nvPr/>
        </p:nvSpPr>
        <p:spPr bwMode="auto">
          <a:xfrm>
            <a:off x="4679950" y="3074988"/>
            <a:ext cx="749300" cy="354012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40101</a:t>
            </a:r>
          </a:p>
        </p:txBody>
      </p:sp>
      <p:sp>
        <p:nvSpPr>
          <p:cNvPr id="33800" name="Rectangle 116"/>
          <p:cNvSpPr>
            <a:spLocks/>
          </p:cNvSpPr>
          <p:nvPr/>
        </p:nvSpPr>
        <p:spPr bwMode="auto">
          <a:xfrm>
            <a:off x="4826000" y="3189288"/>
            <a:ext cx="746125" cy="3556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40101</a:t>
            </a:r>
          </a:p>
        </p:txBody>
      </p:sp>
      <p:sp>
        <p:nvSpPr>
          <p:cNvPr id="33801" name="Rectangle 117"/>
          <p:cNvSpPr>
            <a:spLocks/>
          </p:cNvSpPr>
          <p:nvPr/>
        </p:nvSpPr>
        <p:spPr bwMode="auto">
          <a:xfrm>
            <a:off x="4967288" y="3303588"/>
            <a:ext cx="747712" cy="3556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40101</a:t>
            </a:r>
          </a:p>
        </p:txBody>
      </p:sp>
      <p:sp>
        <p:nvSpPr>
          <p:cNvPr id="33802" name="Rectangle 118"/>
          <p:cNvSpPr>
            <a:spLocks/>
          </p:cNvSpPr>
          <p:nvPr/>
        </p:nvSpPr>
        <p:spPr bwMode="auto">
          <a:xfrm>
            <a:off x="5897563" y="2776538"/>
            <a:ext cx="746125" cy="3556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40101</a:t>
            </a:r>
          </a:p>
        </p:txBody>
      </p:sp>
      <p:sp>
        <p:nvSpPr>
          <p:cNvPr id="33803" name="Rectangle 119"/>
          <p:cNvSpPr>
            <a:spLocks/>
          </p:cNvSpPr>
          <p:nvPr/>
        </p:nvSpPr>
        <p:spPr bwMode="auto">
          <a:xfrm>
            <a:off x="6038850" y="2892425"/>
            <a:ext cx="747713" cy="354013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40101</a:t>
            </a:r>
          </a:p>
        </p:txBody>
      </p:sp>
      <p:sp>
        <p:nvSpPr>
          <p:cNvPr id="33804" name="Rectangle 120"/>
          <p:cNvSpPr>
            <a:spLocks/>
          </p:cNvSpPr>
          <p:nvPr/>
        </p:nvSpPr>
        <p:spPr bwMode="auto">
          <a:xfrm>
            <a:off x="6183313" y="3006725"/>
            <a:ext cx="746125" cy="354013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40105</a:t>
            </a:r>
          </a:p>
        </p:txBody>
      </p:sp>
      <p:sp>
        <p:nvSpPr>
          <p:cNvPr id="33805" name="Rectangle 121"/>
          <p:cNvSpPr>
            <a:spLocks/>
          </p:cNvSpPr>
          <p:nvPr/>
        </p:nvSpPr>
        <p:spPr bwMode="auto">
          <a:xfrm>
            <a:off x="5897563" y="3786188"/>
            <a:ext cx="746125" cy="354012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40101</a:t>
            </a:r>
          </a:p>
        </p:txBody>
      </p:sp>
      <p:sp>
        <p:nvSpPr>
          <p:cNvPr id="33806" name="Rectangle 122"/>
          <p:cNvSpPr>
            <a:spLocks/>
          </p:cNvSpPr>
          <p:nvPr/>
        </p:nvSpPr>
        <p:spPr bwMode="auto">
          <a:xfrm>
            <a:off x="6038850" y="3900488"/>
            <a:ext cx="747713" cy="3556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40101</a:t>
            </a:r>
          </a:p>
        </p:txBody>
      </p:sp>
      <p:sp>
        <p:nvSpPr>
          <p:cNvPr id="33807" name="Rectangle 123"/>
          <p:cNvSpPr>
            <a:spLocks/>
          </p:cNvSpPr>
          <p:nvPr/>
        </p:nvSpPr>
        <p:spPr bwMode="auto">
          <a:xfrm>
            <a:off x="6183313" y="4014788"/>
            <a:ext cx="746125" cy="3556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40201</a:t>
            </a:r>
          </a:p>
        </p:txBody>
      </p:sp>
      <p:sp>
        <p:nvSpPr>
          <p:cNvPr id="33808" name="Rectangle 124"/>
          <p:cNvSpPr>
            <a:spLocks/>
          </p:cNvSpPr>
          <p:nvPr/>
        </p:nvSpPr>
        <p:spPr bwMode="auto">
          <a:xfrm>
            <a:off x="5919788" y="4794250"/>
            <a:ext cx="652462" cy="3556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40101</a:t>
            </a:r>
          </a:p>
        </p:txBody>
      </p:sp>
      <p:sp>
        <p:nvSpPr>
          <p:cNvPr id="33809" name="Rectangle 125"/>
          <p:cNvSpPr>
            <a:spLocks/>
          </p:cNvSpPr>
          <p:nvPr/>
        </p:nvSpPr>
        <p:spPr bwMode="auto">
          <a:xfrm>
            <a:off x="6040438" y="4908550"/>
            <a:ext cx="674687" cy="357188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40101</a:t>
            </a:r>
          </a:p>
        </p:txBody>
      </p:sp>
      <p:sp>
        <p:nvSpPr>
          <p:cNvPr id="33810" name="Rectangle 126"/>
          <p:cNvSpPr>
            <a:spLocks/>
          </p:cNvSpPr>
          <p:nvPr/>
        </p:nvSpPr>
        <p:spPr bwMode="auto">
          <a:xfrm>
            <a:off x="6183313" y="5022850"/>
            <a:ext cx="746125" cy="357188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40204</a:t>
            </a:r>
          </a:p>
        </p:txBody>
      </p:sp>
      <p:sp>
        <p:nvSpPr>
          <p:cNvPr id="33811" name="Rectangle 127"/>
          <p:cNvSpPr>
            <a:spLocks/>
          </p:cNvSpPr>
          <p:nvPr/>
        </p:nvSpPr>
        <p:spPr bwMode="auto">
          <a:xfrm>
            <a:off x="6896100" y="3498850"/>
            <a:ext cx="747713" cy="3556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40501</a:t>
            </a:r>
          </a:p>
        </p:txBody>
      </p:sp>
      <p:sp>
        <p:nvSpPr>
          <p:cNvPr id="33812" name="Rectangle 128"/>
          <p:cNvSpPr>
            <a:spLocks/>
          </p:cNvSpPr>
          <p:nvPr/>
        </p:nvSpPr>
        <p:spPr bwMode="auto">
          <a:xfrm>
            <a:off x="6896100" y="4519613"/>
            <a:ext cx="747713" cy="3556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40601</a:t>
            </a:r>
          </a:p>
        </p:txBody>
      </p:sp>
      <p:sp>
        <p:nvSpPr>
          <p:cNvPr id="33813" name="Rectangle 129"/>
          <p:cNvSpPr>
            <a:spLocks/>
          </p:cNvSpPr>
          <p:nvPr/>
        </p:nvSpPr>
        <p:spPr bwMode="auto">
          <a:xfrm>
            <a:off x="6896100" y="5481638"/>
            <a:ext cx="747713" cy="3556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40701</a:t>
            </a:r>
          </a:p>
        </p:txBody>
      </p:sp>
      <p:sp>
        <p:nvSpPr>
          <p:cNvPr id="33814" name="Rectangle 130"/>
          <p:cNvSpPr>
            <a:spLocks/>
          </p:cNvSpPr>
          <p:nvPr/>
        </p:nvSpPr>
        <p:spPr bwMode="auto">
          <a:xfrm>
            <a:off x="8023225" y="3006725"/>
            <a:ext cx="763588" cy="663575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40105</a:t>
            </a:r>
          </a:p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ЕКС</a:t>
            </a:r>
          </a:p>
        </p:txBody>
      </p:sp>
      <p:sp>
        <p:nvSpPr>
          <p:cNvPr id="33815" name="Rectangle 132"/>
          <p:cNvSpPr>
            <a:spLocks/>
          </p:cNvSpPr>
          <p:nvPr/>
        </p:nvSpPr>
        <p:spPr bwMode="auto">
          <a:xfrm>
            <a:off x="5970588" y="5734050"/>
            <a:ext cx="601662" cy="287338"/>
          </a:xfrm>
          <a:prstGeom prst="rect">
            <a:avLst/>
          </a:prstGeom>
          <a:noFill/>
          <a:ln w="1905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b="1">
                <a:solidFill>
                  <a:srgbClr val="336699"/>
                </a:solidFill>
                <a:cs typeface="Arial" charset="0"/>
                <a:sym typeface="Arial" charset="0"/>
              </a:rPr>
              <a:t>G2G</a:t>
            </a:r>
          </a:p>
        </p:txBody>
      </p:sp>
      <p:cxnSp>
        <p:nvCxnSpPr>
          <p:cNvPr id="33816" name="AutoShape 52"/>
          <p:cNvCxnSpPr>
            <a:cxnSpLocks noChangeShapeType="1"/>
          </p:cNvCxnSpPr>
          <p:nvPr/>
        </p:nvCxnSpPr>
        <p:spPr bwMode="auto">
          <a:xfrm rot="-5400000">
            <a:off x="6723856" y="1369219"/>
            <a:ext cx="68263" cy="3343275"/>
          </a:xfrm>
          <a:prstGeom prst="bentConnector3">
            <a:avLst>
              <a:gd name="adj1" fmla="val 651162"/>
            </a:avLst>
          </a:pr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</p:cxnSp>
      <p:cxnSp>
        <p:nvCxnSpPr>
          <p:cNvPr id="33817" name="AutoShape 82"/>
          <p:cNvCxnSpPr>
            <a:cxnSpLocks noChangeShapeType="1"/>
            <a:stCxn id="33801" idx="3"/>
            <a:endCxn id="33802" idx="1"/>
          </p:cNvCxnSpPr>
          <p:nvPr/>
        </p:nvCxnSpPr>
        <p:spPr bwMode="auto">
          <a:xfrm flipV="1">
            <a:off x="5715000" y="2954338"/>
            <a:ext cx="182563" cy="52705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</p:cxnSp>
      <p:cxnSp>
        <p:nvCxnSpPr>
          <p:cNvPr id="33818" name="AutoShape 82"/>
          <p:cNvCxnSpPr>
            <a:cxnSpLocks noChangeShapeType="1"/>
            <a:stCxn id="33801" idx="3"/>
            <a:endCxn id="33805" idx="1"/>
          </p:cNvCxnSpPr>
          <p:nvPr/>
        </p:nvCxnSpPr>
        <p:spPr bwMode="auto">
          <a:xfrm>
            <a:off x="5715000" y="3481388"/>
            <a:ext cx="182563" cy="4826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</p:cxnSp>
      <p:cxnSp>
        <p:nvCxnSpPr>
          <p:cNvPr id="33819" name="AutoShape 82"/>
          <p:cNvCxnSpPr>
            <a:cxnSpLocks noChangeShapeType="1"/>
            <a:stCxn id="33801" idx="2"/>
            <a:endCxn id="33808" idx="1"/>
          </p:cNvCxnSpPr>
          <p:nvPr/>
        </p:nvCxnSpPr>
        <p:spPr bwMode="auto">
          <a:xfrm rot="16200000" flipH="1">
            <a:off x="4974432" y="4026694"/>
            <a:ext cx="1312862" cy="577850"/>
          </a:xfrm>
          <a:prstGeom prst="bentConnector2">
            <a:avLst/>
          </a:pr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</p:cxnSp>
      <p:cxnSp>
        <p:nvCxnSpPr>
          <p:cNvPr id="33820" name="AutoShape 82"/>
          <p:cNvCxnSpPr>
            <a:cxnSpLocks noChangeShapeType="1"/>
            <a:stCxn id="33804" idx="2"/>
            <a:endCxn id="33805" idx="0"/>
          </p:cNvCxnSpPr>
          <p:nvPr/>
        </p:nvCxnSpPr>
        <p:spPr bwMode="auto">
          <a:xfrm rot="5400000">
            <a:off x="6200775" y="3430588"/>
            <a:ext cx="425450" cy="28575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33821" name="AutoShape 82"/>
          <p:cNvCxnSpPr>
            <a:cxnSpLocks noChangeShapeType="1"/>
            <a:stCxn id="33807" idx="2"/>
            <a:endCxn id="33808" idx="0"/>
          </p:cNvCxnSpPr>
          <p:nvPr/>
        </p:nvCxnSpPr>
        <p:spPr bwMode="auto">
          <a:xfrm rot="5400000">
            <a:off x="6189663" y="4427538"/>
            <a:ext cx="423862" cy="309562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33822" name="AutoShape 82"/>
          <p:cNvCxnSpPr>
            <a:cxnSpLocks noChangeShapeType="1"/>
            <a:stCxn id="33807" idx="3"/>
            <a:endCxn id="33812" idx="0"/>
          </p:cNvCxnSpPr>
          <p:nvPr/>
        </p:nvCxnSpPr>
        <p:spPr bwMode="auto">
          <a:xfrm>
            <a:off x="6929438" y="4192588"/>
            <a:ext cx="341312" cy="327025"/>
          </a:xfrm>
          <a:prstGeom prst="bentConnector2">
            <a:avLst/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33823" name="AutoShape 82"/>
          <p:cNvCxnSpPr>
            <a:cxnSpLocks noChangeShapeType="1"/>
            <a:stCxn id="33813" idx="0"/>
            <a:endCxn id="33810" idx="3"/>
          </p:cNvCxnSpPr>
          <p:nvPr/>
        </p:nvCxnSpPr>
        <p:spPr bwMode="auto">
          <a:xfrm rot="16200000" flipV="1">
            <a:off x="6960394" y="5171282"/>
            <a:ext cx="279400" cy="341312"/>
          </a:xfrm>
          <a:prstGeom prst="bentConnector2">
            <a:avLst/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33824" name="AutoShape 82"/>
          <p:cNvCxnSpPr>
            <a:cxnSpLocks noChangeShapeType="1"/>
            <a:stCxn id="33804" idx="3"/>
            <a:endCxn id="33811" idx="0"/>
          </p:cNvCxnSpPr>
          <p:nvPr/>
        </p:nvCxnSpPr>
        <p:spPr bwMode="auto">
          <a:xfrm>
            <a:off x="6929438" y="3184525"/>
            <a:ext cx="341312" cy="314325"/>
          </a:xfrm>
          <a:prstGeom prst="bentConnector2">
            <a:avLst/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33825" name="AutoShape 82"/>
          <p:cNvCxnSpPr>
            <a:cxnSpLocks noChangeShapeType="1"/>
            <a:stCxn id="33814" idx="1"/>
            <a:endCxn id="33811" idx="3"/>
          </p:cNvCxnSpPr>
          <p:nvPr/>
        </p:nvCxnSpPr>
        <p:spPr bwMode="auto">
          <a:xfrm rot="10800000" flipV="1">
            <a:off x="7643813" y="3338513"/>
            <a:ext cx="379412" cy="338137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33826" name="AutoShape 82"/>
          <p:cNvCxnSpPr>
            <a:cxnSpLocks noChangeShapeType="1"/>
            <a:stCxn id="33814" idx="1"/>
            <a:endCxn id="33804" idx="3"/>
          </p:cNvCxnSpPr>
          <p:nvPr/>
        </p:nvCxnSpPr>
        <p:spPr bwMode="auto">
          <a:xfrm rot="10800000">
            <a:off x="6929438" y="3184525"/>
            <a:ext cx="1093787" cy="153988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33827" name="Text Box 155"/>
          <p:cNvSpPr txBox="1">
            <a:spLocks/>
          </p:cNvSpPr>
          <p:nvPr/>
        </p:nvSpPr>
        <p:spPr bwMode="auto">
          <a:xfrm>
            <a:off x="4392613" y="2066925"/>
            <a:ext cx="4537075" cy="581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336699"/>
                </a:solidFill>
                <a:latin typeface="Calibri" pitchFamily="34" charset="0"/>
                <a:sym typeface="Gill Sans"/>
              </a:rPr>
              <a:t>Счета в главной книге </a:t>
            </a:r>
          </a:p>
          <a:p>
            <a:pPr algn="ctr"/>
            <a:r>
              <a:rPr lang="ru-RU" sz="1600" b="1">
                <a:solidFill>
                  <a:srgbClr val="336699"/>
                </a:solidFill>
                <a:latin typeface="Calibri" pitchFamily="34" charset="0"/>
                <a:sym typeface="Gill Sans"/>
              </a:rPr>
              <a:t>Федерального казначейства</a:t>
            </a:r>
          </a:p>
        </p:txBody>
      </p:sp>
      <p:sp>
        <p:nvSpPr>
          <p:cNvPr id="33828" name="AutoShape 109"/>
          <p:cNvSpPr>
            <a:spLocks/>
          </p:cNvSpPr>
          <p:nvPr/>
        </p:nvSpPr>
        <p:spPr bwMode="auto">
          <a:xfrm>
            <a:off x="684213" y="2565400"/>
            <a:ext cx="647700" cy="719138"/>
          </a:xfrm>
          <a:prstGeom prst="upDownArrow">
            <a:avLst>
              <a:gd name="adj1" fmla="val 71074"/>
              <a:gd name="adj2" fmla="val 28025"/>
            </a:avLst>
          </a:prstGeom>
          <a:solidFill>
            <a:schemeClr val="bg2"/>
          </a:solidFill>
          <a:ln w="25400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336699"/>
                </a:solidFill>
                <a:latin typeface="Gill Sans"/>
                <a:sym typeface="Gill Sans"/>
              </a:rPr>
              <a:t>P2G</a:t>
            </a:r>
          </a:p>
          <a:p>
            <a:pPr algn="ctr"/>
            <a:r>
              <a:rPr lang="en-US" sz="1200" b="1">
                <a:solidFill>
                  <a:srgbClr val="336699"/>
                </a:solidFill>
                <a:latin typeface="Gill Sans"/>
                <a:sym typeface="Gill Sans"/>
              </a:rPr>
              <a:t>G2P</a:t>
            </a:r>
            <a:endParaRPr lang="ru-RU" sz="1200" b="1">
              <a:solidFill>
                <a:srgbClr val="336699"/>
              </a:solidFill>
              <a:latin typeface="Gill Sans"/>
              <a:sym typeface="Gill Sans"/>
            </a:endParaRPr>
          </a:p>
        </p:txBody>
      </p:sp>
      <p:sp>
        <p:nvSpPr>
          <p:cNvPr id="33829" name="AutoShape 159"/>
          <p:cNvSpPr>
            <a:spLocks/>
          </p:cNvSpPr>
          <p:nvPr/>
        </p:nvSpPr>
        <p:spPr bwMode="auto">
          <a:xfrm>
            <a:off x="755650" y="4076700"/>
            <a:ext cx="647700" cy="719138"/>
          </a:xfrm>
          <a:prstGeom prst="upDownArrow">
            <a:avLst>
              <a:gd name="adj1" fmla="val 71074"/>
              <a:gd name="adj2" fmla="val 28025"/>
            </a:avLst>
          </a:prstGeom>
          <a:solidFill>
            <a:schemeClr val="bg2"/>
          </a:solidFill>
          <a:ln w="25400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336699"/>
                </a:solidFill>
                <a:latin typeface="Gill Sans"/>
                <a:sym typeface="Gill Sans"/>
              </a:rPr>
              <a:t>B2G</a:t>
            </a:r>
          </a:p>
          <a:p>
            <a:pPr algn="ctr"/>
            <a:r>
              <a:rPr lang="en-US" sz="1200" b="1">
                <a:solidFill>
                  <a:srgbClr val="336699"/>
                </a:solidFill>
                <a:latin typeface="Gill Sans"/>
                <a:sym typeface="Gill Sans"/>
              </a:rPr>
              <a:t>G2B</a:t>
            </a:r>
            <a:endParaRPr lang="ru-RU" sz="1200" b="1">
              <a:solidFill>
                <a:srgbClr val="336699"/>
              </a:solidFill>
              <a:latin typeface="Gill Sans"/>
              <a:sym typeface="Gill Sans"/>
            </a:endParaRPr>
          </a:p>
        </p:txBody>
      </p:sp>
      <p:sp>
        <p:nvSpPr>
          <p:cNvPr id="33830" name="AutoShape 160"/>
          <p:cNvSpPr>
            <a:spLocks/>
          </p:cNvSpPr>
          <p:nvPr/>
        </p:nvSpPr>
        <p:spPr bwMode="auto">
          <a:xfrm rot="5400000">
            <a:off x="3094832" y="3321844"/>
            <a:ext cx="576262" cy="647700"/>
          </a:xfrm>
          <a:prstGeom prst="upDownArrow">
            <a:avLst>
              <a:gd name="adj1" fmla="val 71074"/>
              <a:gd name="adj2" fmla="val 28370"/>
            </a:avLst>
          </a:prstGeom>
          <a:solidFill>
            <a:schemeClr val="bg2"/>
          </a:solidFill>
          <a:ln w="25400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b="1">
              <a:solidFill>
                <a:srgbClr val="336699"/>
              </a:solidFill>
              <a:latin typeface="Gill Sans"/>
              <a:sym typeface="Gill Sans"/>
            </a:endParaRPr>
          </a:p>
        </p:txBody>
      </p:sp>
      <p:sp>
        <p:nvSpPr>
          <p:cNvPr id="33831" name="AutoShape 161"/>
          <p:cNvSpPr>
            <a:spLocks/>
          </p:cNvSpPr>
          <p:nvPr/>
        </p:nvSpPr>
        <p:spPr bwMode="auto">
          <a:xfrm rot="5400000">
            <a:off x="1908176" y="3357562"/>
            <a:ext cx="576262" cy="576263"/>
          </a:xfrm>
          <a:prstGeom prst="upDownArrow">
            <a:avLst>
              <a:gd name="adj1" fmla="val 71074"/>
              <a:gd name="adj2" fmla="val 25241"/>
            </a:avLst>
          </a:prstGeom>
          <a:solidFill>
            <a:schemeClr val="bg2"/>
          </a:solidFill>
          <a:ln w="25400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b="1">
              <a:solidFill>
                <a:srgbClr val="336699"/>
              </a:solidFill>
              <a:latin typeface="Gill Sans"/>
              <a:sym typeface="Gill Sans"/>
            </a:endParaRPr>
          </a:p>
        </p:txBody>
      </p:sp>
      <p:grpSp>
        <p:nvGrpSpPr>
          <p:cNvPr id="33832" name="Group 156"/>
          <p:cNvGrpSpPr>
            <a:grpSpLocks/>
          </p:cNvGrpSpPr>
          <p:nvPr/>
        </p:nvGrpSpPr>
        <p:grpSpPr bwMode="auto">
          <a:xfrm>
            <a:off x="3635375" y="1214438"/>
            <a:ext cx="865188" cy="720725"/>
            <a:chOff x="0" y="0"/>
            <a:chExt cx="944" cy="647"/>
          </a:xfrm>
        </p:grpSpPr>
        <p:sp>
          <p:nvSpPr>
            <p:cNvPr id="33846" name="AutoShape 157"/>
            <p:cNvSpPr>
              <a:spLocks/>
            </p:cNvSpPr>
            <p:nvPr/>
          </p:nvSpPr>
          <p:spPr bwMode="auto">
            <a:xfrm>
              <a:off x="0" y="0"/>
              <a:ext cx="944" cy="647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33847" name="Rectangle 158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ru-RU" sz="1400" b="1">
                  <a:solidFill>
                    <a:srgbClr val="1F497D"/>
                  </a:solidFill>
                  <a:latin typeface="Calibri" pitchFamily="34" charset="0"/>
                  <a:sym typeface="Lucida Grande"/>
                </a:rPr>
                <a:t>АКТИВ</a:t>
              </a:r>
            </a:p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ru-RU" sz="1400" b="1">
                  <a:solidFill>
                    <a:srgbClr val="1F497D"/>
                  </a:solidFill>
                  <a:latin typeface="Calibri" pitchFamily="34" charset="0"/>
                  <a:sym typeface="Lucida Grande"/>
                </a:rPr>
                <a:t> Баланс ФК</a:t>
              </a:r>
              <a:endParaRPr lang="en-US" sz="1400" b="1">
                <a:solidFill>
                  <a:srgbClr val="1F497D"/>
                </a:solidFill>
                <a:latin typeface="Calibri" pitchFamily="34" charset="0"/>
                <a:sym typeface="Lucida Grande"/>
              </a:endParaRPr>
            </a:p>
          </p:txBody>
        </p:sp>
      </p:grpSp>
      <p:grpSp>
        <p:nvGrpSpPr>
          <p:cNvPr id="33833" name="Group 156"/>
          <p:cNvGrpSpPr>
            <a:grpSpLocks/>
          </p:cNvGrpSpPr>
          <p:nvPr/>
        </p:nvGrpSpPr>
        <p:grpSpPr bwMode="auto">
          <a:xfrm>
            <a:off x="4572000" y="1214438"/>
            <a:ext cx="4321175" cy="720725"/>
            <a:chOff x="0" y="0"/>
            <a:chExt cx="944" cy="647"/>
          </a:xfrm>
        </p:grpSpPr>
        <p:sp>
          <p:nvSpPr>
            <p:cNvPr id="33844" name="AutoShape 157"/>
            <p:cNvSpPr>
              <a:spLocks/>
            </p:cNvSpPr>
            <p:nvPr/>
          </p:nvSpPr>
          <p:spPr bwMode="auto">
            <a:xfrm>
              <a:off x="0" y="0"/>
              <a:ext cx="944" cy="647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33845" name="Rectangle 158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ru-RU" sz="1400" b="1">
                  <a:solidFill>
                    <a:srgbClr val="1F497D"/>
                  </a:solidFill>
                  <a:latin typeface="Calibri" pitchFamily="34" charset="0"/>
                  <a:sym typeface="Lucida Grande"/>
                </a:rPr>
                <a:t>ПАССИВ</a:t>
              </a:r>
            </a:p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ru-RU" sz="1400" b="1">
                  <a:solidFill>
                    <a:srgbClr val="1F497D"/>
                  </a:solidFill>
                  <a:latin typeface="Calibri" pitchFamily="34" charset="0"/>
                  <a:sym typeface="Lucida Grande"/>
                </a:rPr>
                <a:t> Баланс ФК</a:t>
              </a:r>
              <a:endParaRPr lang="en-US" sz="1400" b="1">
                <a:solidFill>
                  <a:srgbClr val="1F497D"/>
                </a:solidFill>
                <a:latin typeface="Calibri" pitchFamily="34" charset="0"/>
                <a:sym typeface="Lucida Grande"/>
              </a:endParaRPr>
            </a:p>
          </p:txBody>
        </p:sp>
      </p:grpSp>
      <p:sp>
        <p:nvSpPr>
          <p:cNvPr id="33834" name="Номер слайда 3"/>
          <p:cNvSpPr txBox="1">
            <a:spLocks noGrp="1"/>
          </p:cNvSpPr>
          <p:nvPr/>
        </p:nvSpPr>
        <p:spPr bwMode="auto">
          <a:xfrm>
            <a:off x="8861425" y="6591300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1DCF272A-6B8F-47BF-A69F-AD29A4BB0129}" type="slidenum">
              <a:rPr lang="en-US" sz="1400" b="1">
                <a:solidFill>
                  <a:schemeClr val="tx2"/>
                </a:solidFill>
                <a:latin typeface="Calibri" pitchFamily="34" charset="0"/>
                <a:sym typeface="Lucida Grande"/>
              </a:rPr>
              <a:pPr algn="r"/>
              <a:t>6</a:t>
            </a:fld>
            <a:endParaRPr lang="en-US" sz="1400" b="1">
              <a:solidFill>
                <a:schemeClr val="tx2"/>
              </a:solidFill>
              <a:latin typeface="Calibri" pitchFamily="34" charset="0"/>
              <a:sym typeface="Lucida Grande"/>
            </a:endParaRPr>
          </a:p>
        </p:txBody>
      </p:sp>
      <p:grpSp>
        <p:nvGrpSpPr>
          <p:cNvPr id="33835" name="Group 106"/>
          <p:cNvGrpSpPr>
            <a:grpSpLocks/>
          </p:cNvGrpSpPr>
          <p:nvPr/>
        </p:nvGrpSpPr>
        <p:grpSpPr bwMode="auto">
          <a:xfrm rot="-5400000">
            <a:off x="827088" y="3573463"/>
            <a:ext cx="3889375" cy="574675"/>
            <a:chOff x="0" y="0"/>
            <a:chExt cx="944" cy="647"/>
          </a:xfrm>
        </p:grpSpPr>
        <p:sp>
          <p:nvSpPr>
            <p:cNvPr id="33842" name="AutoShape 107"/>
            <p:cNvSpPr>
              <a:spLocks/>
            </p:cNvSpPr>
            <p:nvPr/>
          </p:nvSpPr>
          <p:spPr bwMode="auto">
            <a:xfrm>
              <a:off x="0" y="0"/>
              <a:ext cx="944" cy="647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vert="eaVert"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33843" name="Rectangle 108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>
                  <a:solidFill>
                    <a:srgbClr val="1F497D"/>
                  </a:solidFill>
                  <a:latin typeface="Lucida Grande"/>
                  <a:sym typeface="Lucida Grande"/>
                </a:rPr>
                <a:t>Банк России</a:t>
              </a:r>
              <a:endParaRPr lang="en-US" sz="1600" b="1">
                <a:solidFill>
                  <a:srgbClr val="1F497D"/>
                </a:solidFill>
                <a:latin typeface="Lucida Grande"/>
                <a:sym typeface="Lucida Grande"/>
              </a:endParaRPr>
            </a:p>
          </p:txBody>
        </p:sp>
      </p:grpSp>
      <p:sp>
        <p:nvSpPr>
          <p:cNvPr id="33836" name="Rectangle 146"/>
          <p:cNvSpPr>
            <a:spLocks/>
          </p:cNvSpPr>
          <p:nvPr/>
        </p:nvSpPr>
        <p:spPr bwMode="auto">
          <a:xfrm>
            <a:off x="5162550" y="5287963"/>
            <a:ext cx="603250" cy="287337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40</a:t>
            </a:r>
            <a:r>
              <a:rPr lang="ru-RU" sz="1400" b="1">
                <a:solidFill>
                  <a:srgbClr val="1F497D"/>
                </a:solidFill>
                <a:latin typeface="Lucida Grande"/>
                <a:sym typeface="Lucida Grande"/>
              </a:rPr>
              <a:t>116</a:t>
            </a:r>
            <a:endParaRPr lang="en-US" sz="1400" b="1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3837" name="Rectangle 146"/>
          <p:cNvSpPr>
            <a:spLocks/>
          </p:cNvSpPr>
          <p:nvPr/>
        </p:nvSpPr>
        <p:spPr bwMode="auto">
          <a:xfrm>
            <a:off x="5435600" y="4365625"/>
            <a:ext cx="603250" cy="287338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40</a:t>
            </a:r>
            <a:r>
              <a:rPr lang="ru-RU" sz="1400" b="1">
                <a:solidFill>
                  <a:srgbClr val="1F497D"/>
                </a:solidFill>
                <a:latin typeface="Lucida Grande"/>
                <a:sym typeface="Lucida Grande"/>
              </a:rPr>
              <a:t>116</a:t>
            </a:r>
            <a:endParaRPr lang="en-US" sz="1400" b="1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3838" name="Rectangle 146"/>
          <p:cNvSpPr>
            <a:spLocks/>
          </p:cNvSpPr>
          <p:nvPr/>
        </p:nvSpPr>
        <p:spPr bwMode="auto">
          <a:xfrm>
            <a:off x="7308850" y="2708275"/>
            <a:ext cx="603250" cy="287338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400" b="1">
                <a:solidFill>
                  <a:srgbClr val="1F497D"/>
                </a:solidFill>
                <a:latin typeface="Lucida Grande"/>
                <a:sym typeface="Lucida Grande"/>
              </a:rPr>
              <a:t>40</a:t>
            </a:r>
            <a:r>
              <a:rPr lang="ru-RU" sz="1400" b="1">
                <a:solidFill>
                  <a:srgbClr val="1F497D"/>
                </a:solidFill>
                <a:latin typeface="Lucida Grande"/>
                <a:sym typeface="Lucida Grande"/>
              </a:rPr>
              <a:t>116</a:t>
            </a:r>
            <a:endParaRPr lang="en-US" sz="1400" b="1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3839" name="Line 53"/>
          <p:cNvSpPr>
            <a:spLocks noChangeShapeType="1"/>
          </p:cNvSpPr>
          <p:nvPr/>
        </p:nvSpPr>
        <p:spPr bwMode="auto">
          <a:xfrm flipH="1">
            <a:off x="5753100" y="5210175"/>
            <a:ext cx="431800" cy="2159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40" name="Line 53"/>
          <p:cNvSpPr>
            <a:spLocks noChangeShapeType="1"/>
          </p:cNvSpPr>
          <p:nvPr/>
        </p:nvSpPr>
        <p:spPr bwMode="auto">
          <a:xfrm flipH="1">
            <a:off x="5695950" y="4216400"/>
            <a:ext cx="484188" cy="1492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41" name="Line 53"/>
          <p:cNvSpPr>
            <a:spLocks noChangeShapeType="1"/>
          </p:cNvSpPr>
          <p:nvPr/>
        </p:nvSpPr>
        <p:spPr bwMode="auto">
          <a:xfrm flipV="1">
            <a:off x="6948488" y="2852738"/>
            <a:ext cx="360362" cy="2889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65"/>
          <p:cNvSpPr>
            <a:spLocks/>
          </p:cNvSpPr>
          <p:nvPr/>
        </p:nvSpPr>
        <p:spPr bwMode="auto">
          <a:xfrm>
            <a:off x="250825" y="2133600"/>
            <a:ext cx="3240088" cy="2881313"/>
          </a:xfrm>
          <a:prstGeom prst="rect">
            <a:avLst/>
          </a:prstGeom>
          <a:solidFill>
            <a:schemeClr val="bg2"/>
          </a:solidFill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 b="1">
                <a:solidFill>
                  <a:srgbClr val="336699"/>
                </a:solidFill>
                <a:latin typeface="Calibri" pitchFamily="34" charset="0"/>
                <a:sym typeface="Gill Sans"/>
              </a:rPr>
              <a:t>Корреспондентский счет ТОФК №</a:t>
            </a:r>
            <a:r>
              <a:rPr lang="en-US" sz="1200" b="1">
                <a:solidFill>
                  <a:srgbClr val="336699"/>
                </a:solidFill>
                <a:latin typeface="Calibri" pitchFamily="34" charset="0"/>
                <a:sym typeface="Gill Sans"/>
              </a:rPr>
              <a:t>1</a:t>
            </a:r>
            <a:endParaRPr lang="ru-RU" sz="1200" b="1">
              <a:solidFill>
                <a:srgbClr val="336699"/>
              </a:solidFill>
              <a:latin typeface="Calibri" pitchFamily="34" charset="0"/>
              <a:sym typeface="Gill Sans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63713" y="0"/>
            <a:ext cx="6192837" cy="950913"/>
          </a:xfrm>
        </p:spPr>
        <p:txBody>
          <a:bodyPr lIns="38100" tIns="38100" rIns="38100" bIns="38100"/>
          <a:lstStyle/>
          <a:p>
            <a:pPr algn="ctr" eaLnBrk="1" hangingPunct="1"/>
            <a:r>
              <a:rPr lang="ru-RU" sz="1800" b="0" smtClean="0">
                <a:solidFill>
                  <a:srgbClr val="1F497D"/>
                </a:solidFill>
                <a:latin typeface="Arial" charset="0"/>
                <a:cs typeface="Arial" charset="0"/>
                <a:sym typeface="Arial" charset="0"/>
              </a:rPr>
              <a:t>Направление </a:t>
            </a:r>
            <a:r>
              <a:rPr lang="en-US" sz="1800" b="0" smtClean="0">
                <a:solidFill>
                  <a:srgbClr val="1F497D"/>
                </a:solidFill>
                <a:latin typeface="Arial" charset="0"/>
                <a:cs typeface="Arial" charset="0"/>
                <a:sym typeface="Arial" charset="0"/>
              </a:rPr>
              <a:t>1. </a:t>
            </a:r>
            <a:r>
              <a:rPr lang="ru-RU" sz="1800" b="0" smtClean="0">
                <a:solidFill>
                  <a:srgbClr val="1F497D"/>
                </a:solidFill>
                <a:latin typeface="Arial" charset="0"/>
                <a:cs typeface="Arial" charset="0"/>
                <a:sym typeface="Arial" charset="0"/>
              </a:rPr>
              <a:t>Корреспондентский счет</a:t>
            </a:r>
            <a:r>
              <a:rPr lang="en-US" sz="1800" b="0" smtClean="0">
                <a:solidFill>
                  <a:srgbClr val="1F497D"/>
                </a:solidFill>
                <a:latin typeface="Arial" charset="0"/>
                <a:sym typeface="Arial" charset="0"/>
              </a:rPr>
              <a:t/>
            </a:r>
            <a:br>
              <a:rPr lang="en-US" sz="1800" b="0" smtClean="0">
                <a:solidFill>
                  <a:srgbClr val="1F497D"/>
                </a:solidFill>
                <a:latin typeface="Arial" charset="0"/>
                <a:sym typeface="Arial" charset="0"/>
              </a:rPr>
            </a:br>
            <a:r>
              <a:rPr lang="ru-RU" sz="1800" b="0" smtClean="0">
                <a:solidFill>
                  <a:srgbClr val="1F497D"/>
                </a:solidFill>
                <a:latin typeface="Arial" charset="0"/>
                <a:sym typeface="Arial" charset="0"/>
              </a:rPr>
              <a:t>Этапы развития</a:t>
            </a:r>
            <a:endParaRPr lang="en-US" sz="1800" b="0" smtClean="0">
              <a:solidFill>
                <a:srgbClr val="1F497D"/>
              </a:solidFill>
              <a:latin typeface="Arial" charset="0"/>
              <a:sym typeface="Arial" charset="0"/>
            </a:endParaRPr>
          </a:p>
        </p:txBody>
      </p:sp>
      <p:grpSp>
        <p:nvGrpSpPr>
          <p:cNvPr id="2" name="Group 110"/>
          <p:cNvGrpSpPr>
            <a:grpSpLocks/>
          </p:cNvGrpSpPr>
          <p:nvPr/>
        </p:nvGrpSpPr>
        <p:grpSpPr bwMode="auto">
          <a:xfrm>
            <a:off x="468313" y="1196975"/>
            <a:ext cx="3743325" cy="431800"/>
            <a:chOff x="0" y="0"/>
            <a:chExt cx="2999" cy="240"/>
          </a:xfrm>
        </p:grpSpPr>
        <p:sp>
          <p:nvSpPr>
            <p:cNvPr id="34907" name="AutoShape 111"/>
            <p:cNvSpPr>
              <a:spLocks/>
            </p:cNvSpPr>
            <p:nvPr/>
          </p:nvSpPr>
          <p:spPr bwMode="auto">
            <a:xfrm>
              <a:off x="0" y="0"/>
              <a:ext cx="2999" cy="240"/>
            </a:xfrm>
            <a:prstGeom prst="roundRect">
              <a:avLst>
                <a:gd name="adj" fmla="val 18889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34908" name="Rectangle 112"/>
            <p:cNvSpPr>
              <a:spLocks/>
            </p:cNvSpPr>
            <p:nvPr/>
          </p:nvSpPr>
          <p:spPr bwMode="auto">
            <a:xfrm>
              <a:off x="7" y="35"/>
              <a:ext cx="2986" cy="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>
                  <a:solidFill>
                    <a:srgbClr val="1F497D"/>
                  </a:solidFill>
                  <a:latin typeface="Lucida Grande"/>
                  <a:sym typeface="Lucida Grande"/>
                </a:rPr>
                <a:t>Банк России</a:t>
              </a:r>
              <a:endParaRPr lang="en-US" sz="1600" b="1">
                <a:solidFill>
                  <a:srgbClr val="1F497D"/>
                </a:solidFill>
                <a:latin typeface="Lucida Grande"/>
                <a:sym typeface="Lucida Grande"/>
              </a:endParaRPr>
            </a:p>
          </p:txBody>
        </p:sp>
      </p:grpSp>
      <p:sp>
        <p:nvSpPr>
          <p:cNvPr id="34820" name="Line 116"/>
          <p:cNvSpPr>
            <a:spLocks noChangeShapeType="1"/>
          </p:cNvSpPr>
          <p:nvPr/>
        </p:nvSpPr>
        <p:spPr bwMode="auto">
          <a:xfrm flipH="1">
            <a:off x="4427538" y="1196975"/>
            <a:ext cx="0" cy="5184775"/>
          </a:xfrm>
          <a:prstGeom prst="line">
            <a:avLst/>
          </a:prstGeom>
          <a:noFill/>
          <a:ln w="25400">
            <a:solidFill>
              <a:srgbClr val="002D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3" name="Group 117"/>
          <p:cNvGrpSpPr>
            <a:grpSpLocks/>
          </p:cNvGrpSpPr>
          <p:nvPr/>
        </p:nvGrpSpPr>
        <p:grpSpPr bwMode="auto">
          <a:xfrm>
            <a:off x="4643438" y="1196975"/>
            <a:ext cx="3313112" cy="431800"/>
            <a:chOff x="0" y="0"/>
            <a:chExt cx="2999" cy="240"/>
          </a:xfrm>
        </p:grpSpPr>
        <p:sp>
          <p:nvSpPr>
            <p:cNvPr id="34905" name="AutoShape 118"/>
            <p:cNvSpPr>
              <a:spLocks/>
            </p:cNvSpPr>
            <p:nvPr/>
          </p:nvSpPr>
          <p:spPr bwMode="auto">
            <a:xfrm>
              <a:off x="0" y="0"/>
              <a:ext cx="2999" cy="240"/>
            </a:xfrm>
            <a:prstGeom prst="roundRect">
              <a:avLst>
                <a:gd name="adj" fmla="val 18889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34906" name="Rectangle 119"/>
            <p:cNvSpPr>
              <a:spLocks/>
            </p:cNvSpPr>
            <p:nvPr/>
          </p:nvSpPr>
          <p:spPr bwMode="auto">
            <a:xfrm>
              <a:off x="7" y="35"/>
              <a:ext cx="2986" cy="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>
                  <a:solidFill>
                    <a:srgbClr val="1F497D"/>
                  </a:solidFill>
                  <a:latin typeface="Lucida Grande"/>
                  <a:sym typeface="Lucida Grande"/>
                </a:rPr>
                <a:t>Банк России</a:t>
              </a:r>
              <a:endParaRPr lang="en-US" sz="1600" b="1">
                <a:solidFill>
                  <a:srgbClr val="1F497D"/>
                </a:solidFill>
                <a:latin typeface="Lucida Grande"/>
                <a:sym typeface="Lucida Grande"/>
              </a:endParaRPr>
            </a:p>
          </p:txBody>
        </p:sp>
      </p:grpSp>
      <p:sp>
        <p:nvSpPr>
          <p:cNvPr id="34822" name="Line 259"/>
          <p:cNvSpPr>
            <a:spLocks noChangeShapeType="1"/>
          </p:cNvSpPr>
          <p:nvPr/>
        </p:nvSpPr>
        <p:spPr bwMode="auto">
          <a:xfrm flipH="1">
            <a:off x="8316913" y="4873625"/>
            <a:ext cx="0" cy="360363"/>
          </a:xfrm>
          <a:prstGeom prst="line">
            <a:avLst/>
          </a:prstGeom>
          <a:noFill/>
          <a:ln w="63500">
            <a:solidFill>
              <a:srgbClr val="002D99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4823" name="AutoShape 260"/>
          <p:cNvSpPr>
            <a:spLocks/>
          </p:cNvSpPr>
          <p:nvPr/>
        </p:nvSpPr>
        <p:spPr bwMode="auto">
          <a:xfrm>
            <a:off x="2843213" y="1628775"/>
            <a:ext cx="288925" cy="576263"/>
          </a:xfrm>
          <a:prstGeom prst="upDownArrow">
            <a:avLst>
              <a:gd name="adj1" fmla="val 71074"/>
              <a:gd name="adj2" fmla="val 50343"/>
            </a:avLst>
          </a:prstGeom>
          <a:solidFill>
            <a:schemeClr val="bg2"/>
          </a:solidFill>
          <a:ln w="25400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b="1">
              <a:solidFill>
                <a:srgbClr val="336699"/>
              </a:solidFill>
              <a:latin typeface="Gill Sans"/>
              <a:sym typeface="Gill Sans"/>
            </a:endParaRPr>
          </a:p>
        </p:txBody>
      </p:sp>
      <p:sp>
        <p:nvSpPr>
          <p:cNvPr id="34824" name="Rectangle 365"/>
          <p:cNvSpPr>
            <a:spLocks/>
          </p:cNvSpPr>
          <p:nvPr/>
        </p:nvSpPr>
        <p:spPr bwMode="auto">
          <a:xfrm>
            <a:off x="539750" y="2565400"/>
            <a:ext cx="3240088" cy="2881313"/>
          </a:xfrm>
          <a:prstGeom prst="rect">
            <a:avLst/>
          </a:prstGeom>
          <a:solidFill>
            <a:schemeClr val="bg2"/>
          </a:solidFill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 b="1">
                <a:solidFill>
                  <a:srgbClr val="336699"/>
                </a:solidFill>
                <a:latin typeface="Calibri" pitchFamily="34" charset="0"/>
                <a:sym typeface="Gill Sans"/>
              </a:rPr>
              <a:t>Корреспондентский счет ТОФК №2</a:t>
            </a:r>
          </a:p>
        </p:txBody>
      </p:sp>
      <p:sp>
        <p:nvSpPr>
          <p:cNvPr id="34825" name="Rectangle 330"/>
          <p:cNvSpPr>
            <a:spLocks/>
          </p:cNvSpPr>
          <p:nvPr/>
        </p:nvSpPr>
        <p:spPr bwMode="auto">
          <a:xfrm>
            <a:off x="900113" y="2997200"/>
            <a:ext cx="3240087" cy="2881313"/>
          </a:xfrm>
          <a:prstGeom prst="rect">
            <a:avLst/>
          </a:prstGeom>
          <a:solidFill>
            <a:schemeClr val="bg2"/>
          </a:solidFill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 b="1">
                <a:solidFill>
                  <a:srgbClr val="336699"/>
                </a:solidFill>
                <a:latin typeface="Calibri" pitchFamily="34" charset="0"/>
                <a:sym typeface="Gill Sans"/>
              </a:rPr>
              <a:t>Корреспондентский счет ТОФК №</a:t>
            </a:r>
            <a:r>
              <a:rPr lang="en-US" sz="1200" b="1">
                <a:solidFill>
                  <a:srgbClr val="336699"/>
                </a:solidFill>
                <a:latin typeface="Calibri" pitchFamily="34" charset="0"/>
                <a:sym typeface="Gill Sans"/>
              </a:rPr>
              <a:t>3</a:t>
            </a:r>
            <a:endParaRPr lang="ru-RU" sz="1200" b="1">
              <a:solidFill>
                <a:srgbClr val="336699"/>
              </a:solidFill>
              <a:latin typeface="Calibri" pitchFamily="34" charset="0"/>
              <a:sym typeface="Gill Sans"/>
            </a:endParaRPr>
          </a:p>
        </p:txBody>
      </p:sp>
      <p:sp>
        <p:nvSpPr>
          <p:cNvPr id="34826" name="Rectangle 331"/>
          <p:cNvSpPr>
            <a:spLocks/>
          </p:cNvSpPr>
          <p:nvPr/>
        </p:nvSpPr>
        <p:spPr bwMode="auto">
          <a:xfrm>
            <a:off x="1057275" y="3722688"/>
            <a:ext cx="534988" cy="252412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200" b="1">
                <a:solidFill>
                  <a:srgbClr val="1F497D"/>
                </a:solidFill>
                <a:latin typeface="Lucida Grande"/>
                <a:sym typeface="Lucida Grande"/>
              </a:rPr>
              <a:t>40101</a:t>
            </a:r>
          </a:p>
        </p:txBody>
      </p:sp>
      <p:sp>
        <p:nvSpPr>
          <p:cNvPr id="34827" name="Rectangle 332"/>
          <p:cNvSpPr>
            <a:spLocks/>
          </p:cNvSpPr>
          <p:nvPr/>
        </p:nvSpPr>
        <p:spPr bwMode="auto">
          <a:xfrm>
            <a:off x="1146175" y="3803650"/>
            <a:ext cx="533400" cy="2540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200" b="1">
                <a:solidFill>
                  <a:srgbClr val="1F497D"/>
                </a:solidFill>
                <a:latin typeface="Lucida Grande"/>
                <a:sym typeface="Lucida Grande"/>
              </a:rPr>
              <a:t>40101</a:t>
            </a:r>
          </a:p>
        </p:txBody>
      </p:sp>
      <p:sp>
        <p:nvSpPr>
          <p:cNvPr id="34828" name="Rectangle 333"/>
          <p:cNvSpPr>
            <a:spLocks/>
          </p:cNvSpPr>
          <p:nvPr/>
        </p:nvSpPr>
        <p:spPr bwMode="auto">
          <a:xfrm>
            <a:off x="1233488" y="3886200"/>
            <a:ext cx="533400" cy="2540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200" b="1">
                <a:solidFill>
                  <a:srgbClr val="1F497D"/>
                </a:solidFill>
                <a:latin typeface="Lucida Grande"/>
                <a:sym typeface="Lucida Grande"/>
              </a:rPr>
              <a:t>40101</a:t>
            </a:r>
          </a:p>
        </p:txBody>
      </p:sp>
      <p:sp>
        <p:nvSpPr>
          <p:cNvPr id="34829" name="Rectangle 334"/>
          <p:cNvSpPr>
            <a:spLocks/>
          </p:cNvSpPr>
          <p:nvPr/>
        </p:nvSpPr>
        <p:spPr bwMode="auto">
          <a:xfrm>
            <a:off x="1925638" y="3508375"/>
            <a:ext cx="531812" cy="2540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200" b="1">
                <a:solidFill>
                  <a:srgbClr val="1F497D"/>
                </a:solidFill>
                <a:latin typeface="Lucida Grande"/>
                <a:sym typeface="Lucida Grande"/>
              </a:rPr>
              <a:t>40101</a:t>
            </a:r>
          </a:p>
        </p:txBody>
      </p:sp>
      <p:sp>
        <p:nvSpPr>
          <p:cNvPr id="34830" name="Rectangle 335"/>
          <p:cNvSpPr>
            <a:spLocks/>
          </p:cNvSpPr>
          <p:nvPr/>
        </p:nvSpPr>
        <p:spPr bwMode="auto">
          <a:xfrm>
            <a:off x="2012950" y="3590925"/>
            <a:ext cx="533400" cy="2540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200" b="1">
                <a:solidFill>
                  <a:srgbClr val="1F497D"/>
                </a:solidFill>
                <a:latin typeface="Lucida Grande"/>
                <a:sym typeface="Lucida Grande"/>
              </a:rPr>
              <a:t>40101</a:t>
            </a:r>
          </a:p>
        </p:txBody>
      </p:sp>
      <p:sp>
        <p:nvSpPr>
          <p:cNvPr id="34831" name="Rectangle 336"/>
          <p:cNvSpPr>
            <a:spLocks/>
          </p:cNvSpPr>
          <p:nvPr/>
        </p:nvSpPr>
        <p:spPr bwMode="auto">
          <a:xfrm>
            <a:off x="2100263" y="3673475"/>
            <a:ext cx="533400" cy="252413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200" b="1">
                <a:solidFill>
                  <a:srgbClr val="1F497D"/>
                </a:solidFill>
                <a:latin typeface="Lucida Grande"/>
                <a:sym typeface="Lucida Grande"/>
              </a:rPr>
              <a:t>40105</a:t>
            </a:r>
          </a:p>
        </p:txBody>
      </p:sp>
      <p:sp>
        <p:nvSpPr>
          <p:cNvPr id="34832" name="Rectangle 337"/>
          <p:cNvSpPr>
            <a:spLocks/>
          </p:cNvSpPr>
          <p:nvPr/>
        </p:nvSpPr>
        <p:spPr bwMode="auto">
          <a:xfrm>
            <a:off x="1925638" y="4230688"/>
            <a:ext cx="531812" cy="252412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200" b="1">
                <a:solidFill>
                  <a:srgbClr val="1F497D"/>
                </a:solidFill>
                <a:latin typeface="Lucida Grande"/>
                <a:sym typeface="Lucida Grande"/>
              </a:rPr>
              <a:t>40101</a:t>
            </a:r>
          </a:p>
        </p:txBody>
      </p:sp>
      <p:sp>
        <p:nvSpPr>
          <p:cNvPr id="34833" name="Rectangle 338"/>
          <p:cNvSpPr>
            <a:spLocks/>
          </p:cNvSpPr>
          <p:nvPr/>
        </p:nvSpPr>
        <p:spPr bwMode="auto">
          <a:xfrm>
            <a:off x="2012950" y="4311650"/>
            <a:ext cx="533400" cy="2540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200" b="1">
                <a:solidFill>
                  <a:srgbClr val="1F497D"/>
                </a:solidFill>
                <a:latin typeface="Lucida Grande"/>
                <a:sym typeface="Lucida Grande"/>
              </a:rPr>
              <a:t>40101</a:t>
            </a:r>
          </a:p>
        </p:txBody>
      </p:sp>
      <p:sp>
        <p:nvSpPr>
          <p:cNvPr id="34834" name="Rectangle 339"/>
          <p:cNvSpPr>
            <a:spLocks/>
          </p:cNvSpPr>
          <p:nvPr/>
        </p:nvSpPr>
        <p:spPr bwMode="auto">
          <a:xfrm>
            <a:off x="2100263" y="4394200"/>
            <a:ext cx="533400" cy="2540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200" b="1">
                <a:solidFill>
                  <a:srgbClr val="1F497D"/>
                </a:solidFill>
                <a:latin typeface="Lucida Grande"/>
                <a:sym typeface="Lucida Grande"/>
              </a:rPr>
              <a:t>40201</a:t>
            </a:r>
          </a:p>
        </p:txBody>
      </p:sp>
      <p:sp>
        <p:nvSpPr>
          <p:cNvPr id="34835" name="Rectangle 340"/>
          <p:cNvSpPr>
            <a:spLocks/>
          </p:cNvSpPr>
          <p:nvPr/>
        </p:nvSpPr>
        <p:spPr bwMode="auto">
          <a:xfrm>
            <a:off x="1925638" y="4949825"/>
            <a:ext cx="465137" cy="255588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200" b="1">
                <a:solidFill>
                  <a:srgbClr val="1F497D"/>
                </a:solidFill>
                <a:latin typeface="Lucida Grande"/>
                <a:sym typeface="Lucida Grande"/>
              </a:rPr>
              <a:t>40101</a:t>
            </a:r>
          </a:p>
        </p:txBody>
      </p:sp>
      <p:sp>
        <p:nvSpPr>
          <p:cNvPr id="34836" name="Rectangle 341"/>
          <p:cNvSpPr>
            <a:spLocks/>
          </p:cNvSpPr>
          <p:nvPr/>
        </p:nvSpPr>
        <p:spPr bwMode="auto">
          <a:xfrm>
            <a:off x="2012950" y="5032375"/>
            <a:ext cx="481013" cy="255588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200" b="1">
                <a:solidFill>
                  <a:srgbClr val="1F497D"/>
                </a:solidFill>
                <a:latin typeface="Lucida Grande"/>
                <a:sym typeface="Lucida Grande"/>
              </a:rPr>
              <a:t>40101</a:t>
            </a:r>
          </a:p>
        </p:txBody>
      </p:sp>
      <p:sp>
        <p:nvSpPr>
          <p:cNvPr id="34837" name="Rectangle 342"/>
          <p:cNvSpPr>
            <a:spLocks/>
          </p:cNvSpPr>
          <p:nvPr/>
        </p:nvSpPr>
        <p:spPr bwMode="auto">
          <a:xfrm>
            <a:off x="2100263" y="5113338"/>
            <a:ext cx="533400" cy="255587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200" b="1">
                <a:solidFill>
                  <a:srgbClr val="1F497D"/>
                </a:solidFill>
                <a:latin typeface="Lucida Grande"/>
                <a:sym typeface="Lucida Grande"/>
              </a:rPr>
              <a:t>40204</a:t>
            </a:r>
          </a:p>
        </p:txBody>
      </p:sp>
      <p:sp>
        <p:nvSpPr>
          <p:cNvPr id="34838" name="Rectangle 343"/>
          <p:cNvSpPr>
            <a:spLocks/>
          </p:cNvSpPr>
          <p:nvPr/>
        </p:nvSpPr>
        <p:spPr bwMode="auto">
          <a:xfrm>
            <a:off x="2643188" y="4024313"/>
            <a:ext cx="533400" cy="2540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200" b="1">
                <a:solidFill>
                  <a:srgbClr val="1F497D"/>
                </a:solidFill>
                <a:latin typeface="Lucida Grande"/>
                <a:sym typeface="Lucida Grande"/>
              </a:rPr>
              <a:t>40501</a:t>
            </a:r>
          </a:p>
        </p:txBody>
      </p:sp>
      <p:sp>
        <p:nvSpPr>
          <p:cNvPr id="34839" name="Rectangle 344"/>
          <p:cNvSpPr>
            <a:spLocks/>
          </p:cNvSpPr>
          <p:nvPr/>
        </p:nvSpPr>
        <p:spPr bwMode="auto">
          <a:xfrm>
            <a:off x="2651125" y="4754563"/>
            <a:ext cx="534988" cy="2540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200" b="1">
                <a:solidFill>
                  <a:srgbClr val="1F497D"/>
                </a:solidFill>
                <a:latin typeface="Lucida Grande"/>
                <a:sym typeface="Lucida Grande"/>
              </a:rPr>
              <a:t>40601</a:t>
            </a:r>
          </a:p>
        </p:txBody>
      </p:sp>
      <p:sp>
        <p:nvSpPr>
          <p:cNvPr id="34840" name="Rectangle 345"/>
          <p:cNvSpPr>
            <a:spLocks/>
          </p:cNvSpPr>
          <p:nvPr/>
        </p:nvSpPr>
        <p:spPr bwMode="auto">
          <a:xfrm>
            <a:off x="2651125" y="5441950"/>
            <a:ext cx="534988" cy="2540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200" b="1">
                <a:solidFill>
                  <a:srgbClr val="1F497D"/>
                </a:solidFill>
                <a:latin typeface="Lucida Grande"/>
                <a:sym typeface="Lucida Grande"/>
              </a:rPr>
              <a:t>40701</a:t>
            </a:r>
          </a:p>
        </p:txBody>
      </p:sp>
      <p:sp>
        <p:nvSpPr>
          <p:cNvPr id="34841" name="Rectangle 346"/>
          <p:cNvSpPr>
            <a:spLocks/>
          </p:cNvSpPr>
          <p:nvPr/>
        </p:nvSpPr>
        <p:spPr bwMode="auto">
          <a:xfrm>
            <a:off x="3440113" y="3673475"/>
            <a:ext cx="544512" cy="474663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200" b="1">
                <a:solidFill>
                  <a:srgbClr val="1F497D"/>
                </a:solidFill>
                <a:latin typeface="Lucida Grande"/>
                <a:sym typeface="Lucida Grande"/>
              </a:rPr>
              <a:t>40105</a:t>
            </a:r>
          </a:p>
          <a:p>
            <a:pPr marL="265113" indent="-265113" algn="ctr">
              <a:lnSpc>
                <a:spcPct val="80000"/>
              </a:lnSpc>
            </a:pPr>
            <a:r>
              <a:rPr lang="en-US" sz="1200" b="1">
                <a:solidFill>
                  <a:srgbClr val="1F497D"/>
                </a:solidFill>
                <a:latin typeface="Lucida Grande"/>
                <a:sym typeface="Lucida Grande"/>
              </a:rPr>
              <a:t>ЕКС</a:t>
            </a:r>
          </a:p>
        </p:txBody>
      </p:sp>
      <p:sp>
        <p:nvSpPr>
          <p:cNvPr id="34842" name="Rectangle 347"/>
          <p:cNvSpPr>
            <a:spLocks/>
          </p:cNvSpPr>
          <p:nvPr/>
        </p:nvSpPr>
        <p:spPr bwMode="auto">
          <a:xfrm>
            <a:off x="1979613" y="5622925"/>
            <a:ext cx="430212" cy="204788"/>
          </a:xfrm>
          <a:prstGeom prst="rect">
            <a:avLst/>
          </a:prstGeom>
          <a:noFill/>
          <a:ln w="1905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 b="1">
                <a:solidFill>
                  <a:srgbClr val="336699"/>
                </a:solidFill>
                <a:cs typeface="Arial" charset="0"/>
                <a:sym typeface="Arial" charset="0"/>
              </a:rPr>
              <a:t>G2G</a:t>
            </a:r>
          </a:p>
        </p:txBody>
      </p:sp>
      <p:cxnSp>
        <p:nvCxnSpPr>
          <p:cNvPr id="34843" name="AutoShape 52"/>
          <p:cNvCxnSpPr>
            <a:cxnSpLocks noChangeShapeType="1"/>
            <a:stCxn id="34826" idx="0"/>
            <a:endCxn id="34841" idx="0"/>
          </p:cNvCxnSpPr>
          <p:nvPr/>
        </p:nvCxnSpPr>
        <p:spPr bwMode="auto">
          <a:xfrm rot="-5400000">
            <a:off x="2494756" y="2504282"/>
            <a:ext cx="49213" cy="2387600"/>
          </a:xfrm>
          <a:prstGeom prst="bentConnector3">
            <a:avLst>
              <a:gd name="adj1" fmla="val 651162"/>
            </a:avLst>
          </a:pr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</p:cxnSp>
      <p:cxnSp>
        <p:nvCxnSpPr>
          <p:cNvPr id="34844" name="AutoShape 82"/>
          <p:cNvCxnSpPr>
            <a:cxnSpLocks noChangeShapeType="1"/>
            <a:stCxn id="34828" idx="3"/>
            <a:endCxn id="34829" idx="1"/>
          </p:cNvCxnSpPr>
          <p:nvPr/>
        </p:nvCxnSpPr>
        <p:spPr bwMode="auto">
          <a:xfrm flipV="1">
            <a:off x="1766888" y="3635375"/>
            <a:ext cx="158750" cy="377825"/>
          </a:xfrm>
          <a:prstGeom prst="bentConnector3">
            <a:avLst>
              <a:gd name="adj1" fmla="val 49639"/>
            </a:avLst>
          </a:pr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</p:cxnSp>
      <p:cxnSp>
        <p:nvCxnSpPr>
          <p:cNvPr id="34845" name="AutoShape 82"/>
          <p:cNvCxnSpPr>
            <a:cxnSpLocks noChangeShapeType="1"/>
            <a:stCxn id="34828" idx="3"/>
            <a:endCxn id="34832" idx="1"/>
          </p:cNvCxnSpPr>
          <p:nvPr/>
        </p:nvCxnSpPr>
        <p:spPr bwMode="auto">
          <a:xfrm>
            <a:off x="1766888" y="4013200"/>
            <a:ext cx="158750" cy="344488"/>
          </a:xfrm>
          <a:prstGeom prst="bentConnector3">
            <a:avLst>
              <a:gd name="adj1" fmla="val 49639"/>
            </a:avLst>
          </a:pr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</p:cxnSp>
      <p:cxnSp>
        <p:nvCxnSpPr>
          <p:cNvPr id="34846" name="AutoShape 82"/>
          <p:cNvCxnSpPr>
            <a:cxnSpLocks noChangeShapeType="1"/>
            <a:stCxn id="34828" idx="2"/>
            <a:endCxn id="34835" idx="1"/>
          </p:cNvCxnSpPr>
          <p:nvPr/>
        </p:nvCxnSpPr>
        <p:spPr bwMode="auto">
          <a:xfrm rot="16200000" flipH="1">
            <a:off x="1243806" y="4396582"/>
            <a:ext cx="938213" cy="425450"/>
          </a:xfrm>
          <a:prstGeom prst="bentConnector2">
            <a:avLst/>
          </a:pr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</p:cxnSp>
      <p:cxnSp>
        <p:nvCxnSpPr>
          <p:cNvPr id="34847" name="AutoShape 82"/>
          <p:cNvCxnSpPr>
            <a:cxnSpLocks noChangeShapeType="1"/>
            <a:stCxn id="34831" idx="2"/>
            <a:endCxn id="34832" idx="0"/>
          </p:cNvCxnSpPr>
          <p:nvPr/>
        </p:nvCxnSpPr>
        <p:spPr bwMode="auto">
          <a:xfrm rot="5400000">
            <a:off x="2126457" y="3990181"/>
            <a:ext cx="304800" cy="176213"/>
          </a:xfrm>
          <a:prstGeom prst="bentConnector3">
            <a:avLst>
              <a:gd name="adj1" fmla="val 49625"/>
            </a:avLst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34848" name="AutoShape 82"/>
          <p:cNvCxnSpPr>
            <a:cxnSpLocks noChangeShapeType="1"/>
            <a:stCxn id="34834" idx="2"/>
            <a:endCxn id="34835" idx="0"/>
          </p:cNvCxnSpPr>
          <p:nvPr/>
        </p:nvCxnSpPr>
        <p:spPr bwMode="auto">
          <a:xfrm rot="5400000">
            <a:off x="2112169" y="4695031"/>
            <a:ext cx="301625" cy="207963"/>
          </a:xfrm>
          <a:prstGeom prst="bentConnector3">
            <a:avLst>
              <a:gd name="adj1" fmla="val 49815"/>
            </a:avLst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34849" name="AutoShape 82"/>
          <p:cNvCxnSpPr>
            <a:cxnSpLocks noChangeShapeType="1"/>
            <a:stCxn id="34834" idx="3"/>
            <a:endCxn id="34839" idx="0"/>
          </p:cNvCxnSpPr>
          <p:nvPr/>
        </p:nvCxnSpPr>
        <p:spPr bwMode="auto">
          <a:xfrm>
            <a:off x="2633663" y="4521200"/>
            <a:ext cx="285750" cy="233363"/>
          </a:xfrm>
          <a:prstGeom prst="bentConnector2">
            <a:avLst/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34850" name="AutoShape 82"/>
          <p:cNvCxnSpPr>
            <a:cxnSpLocks noChangeShapeType="1"/>
            <a:stCxn id="34840" idx="0"/>
            <a:endCxn id="34837" idx="3"/>
          </p:cNvCxnSpPr>
          <p:nvPr/>
        </p:nvCxnSpPr>
        <p:spPr bwMode="auto">
          <a:xfrm rot="5400000" flipH="1">
            <a:off x="2676525" y="5199063"/>
            <a:ext cx="200025" cy="285750"/>
          </a:xfrm>
          <a:prstGeom prst="bentConnector2">
            <a:avLst/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34851" name="AutoShape 82"/>
          <p:cNvCxnSpPr>
            <a:cxnSpLocks noChangeShapeType="1"/>
            <a:stCxn id="34831" idx="3"/>
            <a:endCxn id="34838" idx="0"/>
          </p:cNvCxnSpPr>
          <p:nvPr/>
        </p:nvCxnSpPr>
        <p:spPr bwMode="auto">
          <a:xfrm>
            <a:off x="2633663" y="3800475"/>
            <a:ext cx="276225" cy="223838"/>
          </a:xfrm>
          <a:prstGeom prst="bentConnector2">
            <a:avLst/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34852" name="AutoShape 82"/>
          <p:cNvCxnSpPr>
            <a:cxnSpLocks noChangeShapeType="1"/>
            <a:stCxn id="34841" idx="1"/>
            <a:endCxn id="34838" idx="3"/>
          </p:cNvCxnSpPr>
          <p:nvPr/>
        </p:nvCxnSpPr>
        <p:spPr bwMode="auto">
          <a:xfrm rot="10800000" flipV="1">
            <a:off x="3176588" y="3910013"/>
            <a:ext cx="263525" cy="2413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34853" name="AutoShape 82"/>
          <p:cNvCxnSpPr>
            <a:cxnSpLocks noChangeShapeType="1"/>
            <a:stCxn id="34841" idx="1"/>
            <a:endCxn id="34831" idx="3"/>
          </p:cNvCxnSpPr>
          <p:nvPr/>
        </p:nvCxnSpPr>
        <p:spPr bwMode="auto">
          <a:xfrm rot="10800000">
            <a:off x="2633663" y="3800475"/>
            <a:ext cx="806450" cy="109538"/>
          </a:xfrm>
          <a:prstGeom prst="bentConnector3">
            <a:avLst>
              <a:gd name="adj1" fmla="val 49931"/>
            </a:avLst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34854" name="AutoShape 368"/>
          <p:cNvSpPr>
            <a:spLocks/>
          </p:cNvSpPr>
          <p:nvPr/>
        </p:nvSpPr>
        <p:spPr bwMode="auto">
          <a:xfrm>
            <a:off x="3708400" y="1628775"/>
            <a:ext cx="358775" cy="1438275"/>
          </a:xfrm>
          <a:prstGeom prst="upDownArrow">
            <a:avLst>
              <a:gd name="adj1" fmla="val 70796"/>
              <a:gd name="adj2" fmla="val 45953"/>
            </a:avLst>
          </a:prstGeom>
          <a:solidFill>
            <a:schemeClr val="bg2"/>
          </a:solidFill>
          <a:ln w="25400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b="1">
              <a:solidFill>
                <a:srgbClr val="336699"/>
              </a:solidFill>
              <a:latin typeface="Gill Sans"/>
              <a:sym typeface="Gill Sans"/>
            </a:endParaRPr>
          </a:p>
        </p:txBody>
      </p:sp>
      <p:sp>
        <p:nvSpPr>
          <p:cNvPr id="34855" name="Rectangle 370"/>
          <p:cNvSpPr>
            <a:spLocks/>
          </p:cNvSpPr>
          <p:nvPr/>
        </p:nvSpPr>
        <p:spPr bwMode="auto">
          <a:xfrm>
            <a:off x="4572000" y="2205038"/>
            <a:ext cx="3313113" cy="3600450"/>
          </a:xfrm>
          <a:prstGeom prst="rect">
            <a:avLst/>
          </a:prstGeom>
          <a:solidFill>
            <a:schemeClr val="bg2"/>
          </a:solidFill>
          <a:ln w="25400">
            <a:solidFill>
              <a:srgbClr val="003D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sz="4200">
              <a:solidFill>
                <a:srgbClr val="000000"/>
              </a:solidFill>
              <a:latin typeface="Calibri" pitchFamily="34" charset="0"/>
              <a:sym typeface="Gill Sans"/>
            </a:endParaRPr>
          </a:p>
        </p:txBody>
      </p:sp>
      <p:sp>
        <p:nvSpPr>
          <p:cNvPr id="34856" name="Rectangle 371"/>
          <p:cNvSpPr>
            <a:spLocks/>
          </p:cNvSpPr>
          <p:nvPr/>
        </p:nvSpPr>
        <p:spPr bwMode="auto">
          <a:xfrm>
            <a:off x="4805363" y="3182938"/>
            <a:ext cx="546100" cy="315912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200" b="1">
                <a:solidFill>
                  <a:srgbClr val="1F497D"/>
                </a:solidFill>
                <a:latin typeface="Lucida Grande"/>
                <a:sym typeface="Lucida Grande"/>
              </a:rPr>
              <a:t>40101</a:t>
            </a:r>
          </a:p>
        </p:txBody>
      </p:sp>
      <p:sp>
        <p:nvSpPr>
          <p:cNvPr id="34857" name="Rectangle 372"/>
          <p:cNvSpPr>
            <a:spLocks/>
          </p:cNvSpPr>
          <p:nvPr/>
        </p:nvSpPr>
        <p:spPr bwMode="auto">
          <a:xfrm>
            <a:off x="4894263" y="3284538"/>
            <a:ext cx="546100" cy="3175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200" b="1">
                <a:solidFill>
                  <a:srgbClr val="1F497D"/>
                </a:solidFill>
                <a:latin typeface="Lucida Grande"/>
                <a:sym typeface="Lucida Grande"/>
              </a:rPr>
              <a:t>40101</a:t>
            </a:r>
          </a:p>
        </p:txBody>
      </p:sp>
      <p:sp>
        <p:nvSpPr>
          <p:cNvPr id="34858" name="Rectangle 373"/>
          <p:cNvSpPr>
            <a:spLocks/>
          </p:cNvSpPr>
          <p:nvPr/>
        </p:nvSpPr>
        <p:spPr bwMode="auto">
          <a:xfrm>
            <a:off x="4984750" y="3386138"/>
            <a:ext cx="546100" cy="3175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200" b="1">
                <a:solidFill>
                  <a:srgbClr val="1F497D"/>
                </a:solidFill>
                <a:latin typeface="Lucida Grande"/>
                <a:sym typeface="Lucida Grande"/>
              </a:rPr>
              <a:t>40101</a:t>
            </a:r>
          </a:p>
        </p:txBody>
      </p:sp>
      <p:sp>
        <p:nvSpPr>
          <p:cNvPr id="34859" name="Rectangle 374"/>
          <p:cNvSpPr>
            <a:spLocks/>
          </p:cNvSpPr>
          <p:nvPr/>
        </p:nvSpPr>
        <p:spPr bwMode="auto">
          <a:xfrm>
            <a:off x="5691188" y="2916238"/>
            <a:ext cx="544512" cy="3175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200" b="1">
                <a:solidFill>
                  <a:srgbClr val="1F497D"/>
                </a:solidFill>
                <a:latin typeface="Lucida Grande"/>
                <a:sym typeface="Lucida Grande"/>
              </a:rPr>
              <a:t>40101</a:t>
            </a:r>
          </a:p>
        </p:txBody>
      </p:sp>
      <p:sp>
        <p:nvSpPr>
          <p:cNvPr id="34860" name="Rectangle 375"/>
          <p:cNvSpPr>
            <a:spLocks/>
          </p:cNvSpPr>
          <p:nvPr/>
        </p:nvSpPr>
        <p:spPr bwMode="auto">
          <a:xfrm>
            <a:off x="5780088" y="3019425"/>
            <a:ext cx="546100" cy="315913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200" b="1">
                <a:solidFill>
                  <a:srgbClr val="1F497D"/>
                </a:solidFill>
                <a:latin typeface="Lucida Grande"/>
                <a:sym typeface="Lucida Grande"/>
              </a:rPr>
              <a:t>40101</a:t>
            </a:r>
          </a:p>
        </p:txBody>
      </p:sp>
      <p:sp>
        <p:nvSpPr>
          <p:cNvPr id="34861" name="Rectangle 376"/>
          <p:cNvSpPr>
            <a:spLocks/>
          </p:cNvSpPr>
          <p:nvPr/>
        </p:nvSpPr>
        <p:spPr bwMode="auto">
          <a:xfrm>
            <a:off x="5870575" y="3121025"/>
            <a:ext cx="546100" cy="315913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200" b="1">
                <a:solidFill>
                  <a:srgbClr val="1F497D"/>
                </a:solidFill>
                <a:latin typeface="Lucida Grande"/>
                <a:sym typeface="Lucida Grande"/>
              </a:rPr>
              <a:t>40105</a:t>
            </a:r>
          </a:p>
        </p:txBody>
      </p:sp>
      <p:sp>
        <p:nvSpPr>
          <p:cNvPr id="34862" name="Rectangle 377"/>
          <p:cNvSpPr>
            <a:spLocks/>
          </p:cNvSpPr>
          <p:nvPr/>
        </p:nvSpPr>
        <p:spPr bwMode="auto">
          <a:xfrm>
            <a:off x="5691188" y="3817938"/>
            <a:ext cx="544512" cy="315912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200" b="1">
                <a:solidFill>
                  <a:srgbClr val="1F497D"/>
                </a:solidFill>
                <a:latin typeface="Lucida Grande"/>
                <a:sym typeface="Lucida Grande"/>
              </a:rPr>
              <a:t>40101</a:t>
            </a:r>
          </a:p>
        </p:txBody>
      </p:sp>
      <p:sp>
        <p:nvSpPr>
          <p:cNvPr id="34863" name="Rectangle 378"/>
          <p:cNvSpPr>
            <a:spLocks/>
          </p:cNvSpPr>
          <p:nvPr/>
        </p:nvSpPr>
        <p:spPr bwMode="auto">
          <a:xfrm>
            <a:off x="5780088" y="3919538"/>
            <a:ext cx="546100" cy="3175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200" b="1">
                <a:solidFill>
                  <a:srgbClr val="1F497D"/>
                </a:solidFill>
                <a:latin typeface="Lucida Grande"/>
                <a:sym typeface="Lucida Grande"/>
              </a:rPr>
              <a:t>40101</a:t>
            </a:r>
          </a:p>
        </p:txBody>
      </p:sp>
      <p:sp>
        <p:nvSpPr>
          <p:cNvPr id="34864" name="Rectangle 379"/>
          <p:cNvSpPr>
            <a:spLocks/>
          </p:cNvSpPr>
          <p:nvPr/>
        </p:nvSpPr>
        <p:spPr bwMode="auto">
          <a:xfrm>
            <a:off x="5870575" y="4021138"/>
            <a:ext cx="546100" cy="3175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200" b="1">
                <a:solidFill>
                  <a:srgbClr val="1F497D"/>
                </a:solidFill>
                <a:latin typeface="Lucida Grande"/>
                <a:sym typeface="Lucida Grande"/>
              </a:rPr>
              <a:t>40201</a:t>
            </a:r>
          </a:p>
        </p:txBody>
      </p:sp>
      <p:sp>
        <p:nvSpPr>
          <p:cNvPr id="34865" name="Rectangle 380"/>
          <p:cNvSpPr>
            <a:spLocks/>
          </p:cNvSpPr>
          <p:nvPr/>
        </p:nvSpPr>
        <p:spPr bwMode="auto">
          <a:xfrm>
            <a:off x="5691188" y="4718050"/>
            <a:ext cx="476250" cy="3175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200" b="1">
                <a:solidFill>
                  <a:srgbClr val="1F497D"/>
                </a:solidFill>
                <a:latin typeface="Lucida Grande"/>
                <a:sym typeface="Lucida Grande"/>
              </a:rPr>
              <a:t>40101</a:t>
            </a:r>
          </a:p>
        </p:txBody>
      </p:sp>
      <p:sp>
        <p:nvSpPr>
          <p:cNvPr id="34866" name="Rectangle 381"/>
          <p:cNvSpPr>
            <a:spLocks/>
          </p:cNvSpPr>
          <p:nvPr/>
        </p:nvSpPr>
        <p:spPr bwMode="auto">
          <a:xfrm>
            <a:off x="5780088" y="4819650"/>
            <a:ext cx="493712" cy="319088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200" b="1">
                <a:solidFill>
                  <a:srgbClr val="1F497D"/>
                </a:solidFill>
                <a:latin typeface="Lucida Grande"/>
                <a:sym typeface="Lucida Grande"/>
              </a:rPr>
              <a:t>40101</a:t>
            </a:r>
          </a:p>
        </p:txBody>
      </p:sp>
      <p:sp>
        <p:nvSpPr>
          <p:cNvPr id="34867" name="Rectangle 382"/>
          <p:cNvSpPr>
            <a:spLocks/>
          </p:cNvSpPr>
          <p:nvPr/>
        </p:nvSpPr>
        <p:spPr bwMode="auto">
          <a:xfrm>
            <a:off x="5870575" y="4921250"/>
            <a:ext cx="546100" cy="319088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200" b="1">
                <a:solidFill>
                  <a:srgbClr val="1F497D"/>
                </a:solidFill>
                <a:latin typeface="Lucida Grande"/>
                <a:sym typeface="Lucida Grande"/>
              </a:rPr>
              <a:t>40204</a:t>
            </a:r>
          </a:p>
        </p:txBody>
      </p:sp>
      <p:sp>
        <p:nvSpPr>
          <p:cNvPr id="34868" name="Rectangle 383"/>
          <p:cNvSpPr>
            <a:spLocks/>
          </p:cNvSpPr>
          <p:nvPr/>
        </p:nvSpPr>
        <p:spPr bwMode="auto">
          <a:xfrm>
            <a:off x="6424613" y="3560763"/>
            <a:ext cx="546100" cy="3175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200" b="1">
                <a:solidFill>
                  <a:srgbClr val="1F497D"/>
                </a:solidFill>
                <a:latin typeface="Lucida Grande"/>
                <a:sym typeface="Lucida Grande"/>
              </a:rPr>
              <a:t>40501</a:t>
            </a:r>
          </a:p>
        </p:txBody>
      </p:sp>
      <p:sp>
        <p:nvSpPr>
          <p:cNvPr id="34869" name="Rectangle 384"/>
          <p:cNvSpPr>
            <a:spLocks/>
          </p:cNvSpPr>
          <p:nvPr/>
        </p:nvSpPr>
        <p:spPr bwMode="auto">
          <a:xfrm>
            <a:off x="6434138" y="4471988"/>
            <a:ext cx="546100" cy="3175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200" b="1">
                <a:solidFill>
                  <a:srgbClr val="1F497D"/>
                </a:solidFill>
                <a:latin typeface="Lucida Grande"/>
                <a:sym typeface="Lucida Grande"/>
              </a:rPr>
              <a:t>40601</a:t>
            </a:r>
          </a:p>
        </p:txBody>
      </p:sp>
      <p:sp>
        <p:nvSpPr>
          <p:cNvPr id="34870" name="Rectangle 385"/>
          <p:cNvSpPr>
            <a:spLocks/>
          </p:cNvSpPr>
          <p:nvPr/>
        </p:nvSpPr>
        <p:spPr bwMode="auto">
          <a:xfrm>
            <a:off x="6434138" y="5330825"/>
            <a:ext cx="546100" cy="3175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200" b="1">
                <a:solidFill>
                  <a:srgbClr val="1F497D"/>
                </a:solidFill>
                <a:latin typeface="Lucida Grande"/>
                <a:sym typeface="Lucida Grande"/>
              </a:rPr>
              <a:t>40701</a:t>
            </a:r>
          </a:p>
        </p:txBody>
      </p:sp>
      <p:sp>
        <p:nvSpPr>
          <p:cNvPr id="34871" name="Rectangle 386"/>
          <p:cNvSpPr>
            <a:spLocks/>
          </p:cNvSpPr>
          <p:nvPr/>
        </p:nvSpPr>
        <p:spPr bwMode="auto">
          <a:xfrm>
            <a:off x="7240588" y="3121025"/>
            <a:ext cx="557212" cy="592138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200" b="1">
                <a:solidFill>
                  <a:srgbClr val="1F497D"/>
                </a:solidFill>
                <a:latin typeface="Lucida Grande"/>
                <a:sym typeface="Lucida Grande"/>
              </a:rPr>
              <a:t>40105</a:t>
            </a:r>
          </a:p>
          <a:p>
            <a:pPr marL="265113" indent="-265113" algn="ctr">
              <a:lnSpc>
                <a:spcPct val="80000"/>
              </a:lnSpc>
            </a:pPr>
            <a:r>
              <a:rPr lang="en-US" sz="1200" b="1">
                <a:solidFill>
                  <a:srgbClr val="1F497D"/>
                </a:solidFill>
                <a:latin typeface="Lucida Grande"/>
                <a:sym typeface="Lucida Grande"/>
              </a:rPr>
              <a:t>ЕКС</a:t>
            </a:r>
          </a:p>
        </p:txBody>
      </p:sp>
      <p:sp>
        <p:nvSpPr>
          <p:cNvPr id="34872" name="Rectangle 387"/>
          <p:cNvSpPr>
            <a:spLocks/>
          </p:cNvSpPr>
          <p:nvPr/>
        </p:nvSpPr>
        <p:spPr bwMode="auto">
          <a:xfrm>
            <a:off x="5746750" y="5556250"/>
            <a:ext cx="439738" cy="257175"/>
          </a:xfrm>
          <a:prstGeom prst="rect">
            <a:avLst/>
          </a:prstGeom>
          <a:noFill/>
          <a:ln w="1905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 b="1">
                <a:solidFill>
                  <a:srgbClr val="336699"/>
                </a:solidFill>
                <a:cs typeface="Arial" charset="0"/>
                <a:sym typeface="Arial" charset="0"/>
              </a:rPr>
              <a:t>G2G</a:t>
            </a:r>
          </a:p>
        </p:txBody>
      </p:sp>
      <p:cxnSp>
        <p:nvCxnSpPr>
          <p:cNvPr id="34873" name="AutoShape 52"/>
          <p:cNvCxnSpPr>
            <a:cxnSpLocks noChangeShapeType="1"/>
            <a:stCxn id="34856" idx="0"/>
            <a:endCxn id="34871" idx="0"/>
          </p:cNvCxnSpPr>
          <p:nvPr/>
        </p:nvCxnSpPr>
        <p:spPr bwMode="auto">
          <a:xfrm rot="-5400000">
            <a:off x="6268244" y="1931194"/>
            <a:ext cx="61913" cy="2441575"/>
          </a:xfrm>
          <a:prstGeom prst="bentConnector3">
            <a:avLst>
              <a:gd name="adj1" fmla="val 651162"/>
            </a:avLst>
          </a:pr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</p:cxnSp>
      <p:cxnSp>
        <p:nvCxnSpPr>
          <p:cNvPr id="34874" name="AutoShape 82"/>
          <p:cNvCxnSpPr>
            <a:cxnSpLocks noChangeShapeType="1"/>
            <a:stCxn id="34858" idx="3"/>
            <a:endCxn id="34859" idx="1"/>
          </p:cNvCxnSpPr>
          <p:nvPr/>
        </p:nvCxnSpPr>
        <p:spPr bwMode="auto">
          <a:xfrm flipV="1">
            <a:off x="5530850" y="3074988"/>
            <a:ext cx="160338" cy="469900"/>
          </a:xfrm>
          <a:prstGeom prst="bentConnector3">
            <a:avLst>
              <a:gd name="adj1" fmla="val 49639"/>
            </a:avLst>
          </a:pr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</p:cxnSp>
      <p:cxnSp>
        <p:nvCxnSpPr>
          <p:cNvPr id="34875" name="AutoShape 82"/>
          <p:cNvCxnSpPr>
            <a:cxnSpLocks noChangeShapeType="1"/>
            <a:stCxn id="34858" idx="3"/>
            <a:endCxn id="34862" idx="1"/>
          </p:cNvCxnSpPr>
          <p:nvPr/>
        </p:nvCxnSpPr>
        <p:spPr bwMode="auto">
          <a:xfrm>
            <a:off x="5530850" y="3544888"/>
            <a:ext cx="160338" cy="431800"/>
          </a:xfrm>
          <a:prstGeom prst="bentConnector3">
            <a:avLst>
              <a:gd name="adj1" fmla="val 49639"/>
            </a:avLst>
          </a:pr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</p:cxnSp>
      <p:cxnSp>
        <p:nvCxnSpPr>
          <p:cNvPr id="34876" name="AutoShape 82"/>
          <p:cNvCxnSpPr>
            <a:cxnSpLocks noChangeShapeType="1"/>
            <a:stCxn id="34858" idx="2"/>
            <a:endCxn id="34865" idx="1"/>
          </p:cNvCxnSpPr>
          <p:nvPr/>
        </p:nvCxnSpPr>
        <p:spPr bwMode="auto">
          <a:xfrm rot="16200000" flipH="1">
            <a:off x="4887913" y="4073525"/>
            <a:ext cx="1173162" cy="433388"/>
          </a:xfrm>
          <a:prstGeom prst="bentConnector2">
            <a:avLst/>
          </a:prstGeom>
          <a:noFill/>
          <a:ln w="38100">
            <a:solidFill>
              <a:srgbClr val="558ED5"/>
            </a:solidFill>
            <a:miter lim="800000"/>
            <a:headEnd/>
            <a:tailEnd type="triangle" w="med" len="med"/>
          </a:ln>
        </p:spPr>
      </p:cxnSp>
      <p:cxnSp>
        <p:nvCxnSpPr>
          <p:cNvPr id="34877" name="AutoShape 82"/>
          <p:cNvCxnSpPr>
            <a:cxnSpLocks noChangeShapeType="1"/>
            <a:stCxn id="34861" idx="2"/>
            <a:endCxn id="34862" idx="0"/>
          </p:cNvCxnSpPr>
          <p:nvPr/>
        </p:nvCxnSpPr>
        <p:spPr bwMode="auto">
          <a:xfrm rot="5400000">
            <a:off x="5863432" y="3537744"/>
            <a:ext cx="381000" cy="179387"/>
          </a:xfrm>
          <a:prstGeom prst="bentConnector3">
            <a:avLst>
              <a:gd name="adj1" fmla="val 49625"/>
            </a:avLst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34878" name="AutoShape 82"/>
          <p:cNvCxnSpPr>
            <a:cxnSpLocks noChangeShapeType="1"/>
            <a:stCxn id="34864" idx="2"/>
            <a:endCxn id="34865" idx="0"/>
          </p:cNvCxnSpPr>
          <p:nvPr/>
        </p:nvCxnSpPr>
        <p:spPr bwMode="auto">
          <a:xfrm rot="5400000">
            <a:off x="5847557" y="4421981"/>
            <a:ext cx="379412" cy="212725"/>
          </a:xfrm>
          <a:prstGeom prst="bentConnector3">
            <a:avLst>
              <a:gd name="adj1" fmla="val 49815"/>
            </a:avLst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34879" name="AutoShape 82"/>
          <p:cNvCxnSpPr>
            <a:cxnSpLocks noChangeShapeType="1"/>
            <a:stCxn id="34864" idx="3"/>
            <a:endCxn id="34869" idx="0"/>
          </p:cNvCxnSpPr>
          <p:nvPr/>
        </p:nvCxnSpPr>
        <p:spPr bwMode="auto">
          <a:xfrm>
            <a:off x="6416675" y="4179888"/>
            <a:ext cx="292100" cy="292100"/>
          </a:xfrm>
          <a:prstGeom prst="bentConnector2">
            <a:avLst/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34880" name="AutoShape 82"/>
          <p:cNvCxnSpPr>
            <a:cxnSpLocks noChangeShapeType="1"/>
            <a:stCxn id="34870" idx="0"/>
            <a:endCxn id="34867" idx="3"/>
          </p:cNvCxnSpPr>
          <p:nvPr/>
        </p:nvCxnSpPr>
        <p:spPr bwMode="auto">
          <a:xfrm rot="5400000" flipH="1">
            <a:off x="6438106" y="5060157"/>
            <a:ext cx="249237" cy="292100"/>
          </a:xfrm>
          <a:prstGeom prst="bentConnector2">
            <a:avLst/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34881" name="AutoShape 82"/>
          <p:cNvCxnSpPr>
            <a:cxnSpLocks noChangeShapeType="1"/>
            <a:stCxn id="34861" idx="3"/>
            <a:endCxn id="34868" idx="0"/>
          </p:cNvCxnSpPr>
          <p:nvPr/>
        </p:nvCxnSpPr>
        <p:spPr bwMode="auto">
          <a:xfrm>
            <a:off x="6416675" y="3279775"/>
            <a:ext cx="282575" cy="280988"/>
          </a:xfrm>
          <a:prstGeom prst="bentConnector2">
            <a:avLst/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34882" name="AutoShape 82"/>
          <p:cNvCxnSpPr>
            <a:cxnSpLocks noChangeShapeType="1"/>
            <a:stCxn id="34871" idx="1"/>
            <a:endCxn id="34868" idx="3"/>
          </p:cNvCxnSpPr>
          <p:nvPr/>
        </p:nvCxnSpPr>
        <p:spPr bwMode="auto">
          <a:xfrm rot="10800000" flipV="1">
            <a:off x="6970713" y="3417888"/>
            <a:ext cx="269875" cy="30162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34883" name="AutoShape 82"/>
          <p:cNvCxnSpPr>
            <a:cxnSpLocks noChangeShapeType="1"/>
            <a:stCxn id="34871" idx="1"/>
            <a:endCxn id="34861" idx="3"/>
          </p:cNvCxnSpPr>
          <p:nvPr/>
        </p:nvCxnSpPr>
        <p:spPr bwMode="auto">
          <a:xfrm rot="10800000">
            <a:off x="6416675" y="3279775"/>
            <a:ext cx="823913" cy="138113"/>
          </a:xfrm>
          <a:prstGeom prst="bentConnector3">
            <a:avLst>
              <a:gd name="adj1" fmla="val 49931"/>
            </a:avLst>
          </a:prstGeom>
          <a:noFill/>
          <a:ln w="38100">
            <a:solidFill>
              <a:srgbClr val="558ED5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34884" name="Text Box 402"/>
          <p:cNvSpPr txBox="1">
            <a:spLocks/>
          </p:cNvSpPr>
          <p:nvPr/>
        </p:nvSpPr>
        <p:spPr bwMode="auto">
          <a:xfrm>
            <a:off x="4643438" y="2341563"/>
            <a:ext cx="3313112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336699"/>
                </a:solidFill>
                <a:latin typeface="Calibri" pitchFamily="34" charset="0"/>
                <a:sym typeface="Gill Sans"/>
              </a:rPr>
              <a:t>Единый корреспондентский счет Федерального казначейства</a:t>
            </a:r>
          </a:p>
        </p:txBody>
      </p:sp>
      <p:sp>
        <p:nvSpPr>
          <p:cNvPr id="34885" name="AutoShape 242"/>
          <p:cNvSpPr>
            <a:spLocks/>
          </p:cNvSpPr>
          <p:nvPr/>
        </p:nvSpPr>
        <p:spPr bwMode="auto">
          <a:xfrm>
            <a:off x="6011863" y="1557338"/>
            <a:ext cx="360362" cy="792162"/>
          </a:xfrm>
          <a:prstGeom prst="upDownArrow">
            <a:avLst>
              <a:gd name="adj1" fmla="val 71944"/>
              <a:gd name="adj2" fmla="val 44179"/>
            </a:avLst>
          </a:prstGeom>
          <a:solidFill>
            <a:schemeClr val="bg2"/>
          </a:solidFill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4200">
              <a:solidFill>
                <a:srgbClr val="000000"/>
              </a:solidFill>
              <a:latin typeface="Calibri" pitchFamily="34" charset="0"/>
              <a:sym typeface="Gill Sans"/>
            </a:endParaRPr>
          </a:p>
        </p:txBody>
      </p:sp>
      <p:sp>
        <p:nvSpPr>
          <p:cNvPr id="34886" name="Text Box 411"/>
          <p:cNvSpPr txBox="1">
            <a:spLocks/>
          </p:cNvSpPr>
          <p:nvPr/>
        </p:nvSpPr>
        <p:spPr bwMode="auto">
          <a:xfrm>
            <a:off x="755650" y="6092825"/>
            <a:ext cx="25923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solidFill>
                  <a:srgbClr val="000000"/>
                </a:solidFill>
                <a:latin typeface="Calibri" pitchFamily="34" charset="0"/>
                <a:sym typeface="Gill Sans"/>
              </a:rPr>
              <a:t>ЭТАП 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sym typeface="Gill Sans"/>
              </a:rPr>
              <a:t>I</a:t>
            </a:r>
            <a:endParaRPr lang="ru-RU" sz="1600">
              <a:solidFill>
                <a:srgbClr val="000000"/>
              </a:solidFill>
              <a:latin typeface="Calibri" pitchFamily="34" charset="0"/>
              <a:sym typeface="Gill Sans"/>
            </a:endParaRPr>
          </a:p>
        </p:txBody>
      </p:sp>
      <p:sp>
        <p:nvSpPr>
          <p:cNvPr id="34887" name="Text Box 412"/>
          <p:cNvSpPr txBox="1">
            <a:spLocks/>
          </p:cNvSpPr>
          <p:nvPr/>
        </p:nvSpPr>
        <p:spPr bwMode="auto">
          <a:xfrm>
            <a:off x="5076825" y="6092825"/>
            <a:ext cx="25923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solidFill>
                  <a:srgbClr val="000000"/>
                </a:solidFill>
                <a:latin typeface="Calibri" pitchFamily="34" charset="0"/>
                <a:sym typeface="Gill Sans"/>
              </a:rPr>
              <a:t>ЭТАП 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sym typeface="Gill Sans"/>
              </a:rPr>
              <a:t>II</a:t>
            </a:r>
            <a:endParaRPr lang="ru-RU" sz="1600">
              <a:solidFill>
                <a:srgbClr val="000000"/>
              </a:solidFill>
              <a:latin typeface="Calibri" pitchFamily="34" charset="0"/>
              <a:sym typeface="Gill Sans"/>
            </a:endParaRPr>
          </a:p>
        </p:txBody>
      </p:sp>
      <p:sp>
        <p:nvSpPr>
          <p:cNvPr id="34888" name="Номер слайда 3"/>
          <p:cNvSpPr txBox="1">
            <a:spLocks noGrp="1"/>
          </p:cNvSpPr>
          <p:nvPr/>
        </p:nvSpPr>
        <p:spPr bwMode="auto">
          <a:xfrm>
            <a:off x="8861425" y="6591300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43FA7B75-1217-4F9D-BA21-1C3F8FE44486}" type="slidenum">
              <a:rPr lang="en-US" sz="1400" b="1">
                <a:solidFill>
                  <a:schemeClr val="tx2"/>
                </a:solidFill>
                <a:latin typeface="Calibri" pitchFamily="34" charset="0"/>
                <a:sym typeface="Lucida Grande"/>
              </a:rPr>
              <a:pPr algn="r"/>
              <a:t>7</a:t>
            </a:fld>
            <a:endParaRPr lang="en-US" sz="1400" b="1">
              <a:solidFill>
                <a:schemeClr val="tx2"/>
              </a:solidFill>
              <a:latin typeface="Calibri" pitchFamily="34" charset="0"/>
              <a:sym typeface="Lucida Grande"/>
            </a:endParaRPr>
          </a:p>
        </p:txBody>
      </p:sp>
      <p:sp>
        <p:nvSpPr>
          <p:cNvPr id="34889" name="Rectangle 146"/>
          <p:cNvSpPr>
            <a:spLocks/>
          </p:cNvSpPr>
          <p:nvPr/>
        </p:nvSpPr>
        <p:spPr bwMode="auto">
          <a:xfrm>
            <a:off x="4932363" y="5300663"/>
            <a:ext cx="603250" cy="287337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200" b="1">
                <a:solidFill>
                  <a:srgbClr val="1F497D"/>
                </a:solidFill>
                <a:latin typeface="Lucida Grande"/>
                <a:sym typeface="Lucida Grande"/>
              </a:rPr>
              <a:t>40</a:t>
            </a:r>
            <a:r>
              <a:rPr lang="ru-RU" sz="1200" b="1">
                <a:solidFill>
                  <a:srgbClr val="1F497D"/>
                </a:solidFill>
                <a:latin typeface="Lucida Grande"/>
                <a:sym typeface="Lucida Grande"/>
              </a:rPr>
              <a:t>116</a:t>
            </a:r>
            <a:endParaRPr lang="en-US" sz="1200" b="1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4890" name="Rectangle 146"/>
          <p:cNvSpPr>
            <a:spLocks/>
          </p:cNvSpPr>
          <p:nvPr/>
        </p:nvSpPr>
        <p:spPr bwMode="auto">
          <a:xfrm>
            <a:off x="5292725" y="4437063"/>
            <a:ext cx="603250" cy="287337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200" b="1">
                <a:solidFill>
                  <a:srgbClr val="1F497D"/>
                </a:solidFill>
                <a:latin typeface="Lucida Grande"/>
                <a:sym typeface="Lucida Grande"/>
              </a:rPr>
              <a:t>40</a:t>
            </a:r>
            <a:r>
              <a:rPr lang="ru-RU" sz="1200" b="1">
                <a:solidFill>
                  <a:srgbClr val="1F497D"/>
                </a:solidFill>
                <a:latin typeface="Lucida Grande"/>
                <a:sym typeface="Lucida Grande"/>
              </a:rPr>
              <a:t>116</a:t>
            </a:r>
            <a:endParaRPr lang="en-US" sz="1200" b="1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4891" name="Rectangle 146"/>
          <p:cNvSpPr>
            <a:spLocks/>
          </p:cNvSpPr>
          <p:nvPr/>
        </p:nvSpPr>
        <p:spPr bwMode="auto">
          <a:xfrm>
            <a:off x="6732588" y="2852738"/>
            <a:ext cx="603250" cy="2159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200" b="1">
                <a:solidFill>
                  <a:srgbClr val="1F497D"/>
                </a:solidFill>
                <a:latin typeface="Lucida Grande"/>
                <a:sym typeface="Lucida Grande"/>
              </a:rPr>
              <a:t>40</a:t>
            </a:r>
            <a:r>
              <a:rPr lang="ru-RU" sz="1200" b="1">
                <a:solidFill>
                  <a:srgbClr val="1F497D"/>
                </a:solidFill>
                <a:latin typeface="Lucida Grande"/>
                <a:sym typeface="Lucida Grande"/>
              </a:rPr>
              <a:t>116</a:t>
            </a:r>
            <a:endParaRPr lang="en-US" sz="1200" b="1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4892" name="Line 53"/>
          <p:cNvSpPr>
            <a:spLocks noChangeShapeType="1"/>
          </p:cNvSpPr>
          <p:nvPr/>
        </p:nvSpPr>
        <p:spPr bwMode="auto">
          <a:xfrm flipH="1">
            <a:off x="5292725" y="5084763"/>
            <a:ext cx="574675" cy="2159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93" name="Line 53"/>
          <p:cNvSpPr>
            <a:spLocks noChangeShapeType="1"/>
          </p:cNvSpPr>
          <p:nvPr/>
        </p:nvSpPr>
        <p:spPr bwMode="auto">
          <a:xfrm flipH="1">
            <a:off x="5580063" y="4221163"/>
            <a:ext cx="287337" cy="2159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94" name="Line 53"/>
          <p:cNvSpPr>
            <a:spLocks noChangeShapeType="1"/>
          </p:cNvSpPr>
          <p:nvPr/>
        </p:nvSpPr>
        <p:spPr bwMode="auto">
          <a:xfrm flipV="1">
            <a:off x="6424613" y="2997200"/>
            <a:ext cx="307975" cy="23971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95" name="Rectangle 146"/>
          <p:cNvSpPr>
            <a:spLocks/>
          </p:cNvSpPr>
          <p:nvPr/>
        </p:nvSpPr>
        <p:spPr bwMode="auto">
          <a:xfrm>
            <a:off x="1116013" y="5373688"/>
            <a:ext cx="603250" cy="287337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200" b="1">
                <a:solidFill>
                  <a:srgbClr val="1F497D"/>
                </a:solidFill>
                <a:latin typeface="Lucida Grande"/>
                <a:sym typeface="Lucida Grande"/>
              </a:rPr>
              <a:t>40</a:t>
            </a:r>
            <a:r>
              <a:rPr lang="ru-RU" sz="1200" b="1">
                <a:solidFill>
                  <a:srgbClr val="1F497D"/>
                </a:solidFill>
                <a:latin typeface="Lucida Grande"/>
                <a:sym typeface="Lucida Grande"/>
              </a:rPr>
              <a:t>116</a:t>
            </a:r>
            <a:endParaRPr lang="en-US" sz="1200" b="1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4896" name="Rectangle 146"/>
          <p:cNvSpPr>
            <a:spLocks/>
          </p:cNvSpPr>
          <p:nvPr/>
        </p:nvSpPr>
        <p:spPr bwMode="auto">
          <a:xfrm>
            <a:off x="1547813" y="4652963"/>
            <a:ext cx="503237" cy="2159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200" b="1">
                <a:solidFill>
                  <a:srgbClr val="1F497D"/>
                </a:solidFill>
                <a:latin typeface="Lucida Grande"/>
                <a:sym typeface="Lucida Grande"/>
              </a:rPr>
              <a:t>40</a:t>
            </a:r>
            <a:r>
              <a:rPr lang="ru-RU" sz="1200" b="1">
                <a:solidFill>
                  <a:srgbClr val="1F497D"/>
                </a:solidFill>
                <a:latin typeface="Lucida Grande"/>
                <a:sym typeface="Lucida Grande"/>
              </a:rPr>
              <a:t>116</a:t>
            </a:r>
            <a:endParaRPr lang="en-US" sz="1200" b="1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4897" name="Rectangle 146"/>
          <p:cNvSpPr>
            <a:spLocks/>
          </p:cNvSpPr>
          <p:nvPr/>
        </p:nvSpPr>
        <p:spPr bwMode="auto">
          <a:xfrm>
            <a:off x="2987675" y="3438525"/>
            <a:ext cx="603250" cy="2159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en-US" sz="1200" b="1">
                <a:solidFill>
                  <a:srgbClr val="1F497D"/>
                </a:solidFill>
                <a:latin typeface="Lucida Grande"/>
                <a:sym typeface="Lucida Grande"/>
              </a:rPr>
              <a:t>40</a:t>
            </a:r>
            <a:r>
              <a:rPr lang="ru-RU" sz="1200" b="1">
                <a:solidFill>
                  <a:srgbClr val="1F497D"/>
                </a:solidFill>
                <a:latin typeface="Lucida Grande"/>
                <a:sym typeface="Lucida Grande"/>
              </a:rPr>
              <a:t>116</a:t>
            </a:r>
            <a:endParaRPr lang="en-US" sz="1200" b="1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4898" name="Line 53"/>
          <p:cNvSpPr>
            <a:spLocks noChangeShapeType="1"/>
          </p:cNvSpPr>
          <p:nvPr/>
        </p:nvSpPr>
        <p:spPr bwMode="auto">
          <a:xfrm flipV="1">
            <a:off x="2627313" y="3500438"/>
            <a:ext cx="360362" cy="2889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99" name="Line 53"/>
          <p:cNvSpPr>
            <a:spLocks noChangeShapeType="1"/>
          </p:cNvSpPr>
          <p:nvPr/>
        </p:nvSpPr>
        <p:spPr bwMode="auto">
          <a:xfrm flipH="1">
            <a:off x="1735138" y="4508500"/>
            <a:ext cx="358775" cy="14446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900" name="Line 53"/>
          <p:cNvSpPr>
            <a:spLocks noChangeShapeType="1"/>
          </p:cNvSpPr>
          <p:nvPr/>
        </p:nvSpPr>
        <p:spPr bwMode="auto">
          <a:xfrm flipH="1">
            <a:off x="1711325" y="5229225"/>
            <a:ext cx="358775" cy="2873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901" name="Rectangle 385"/>
          <p:cNvSpPr>
            <a:spLocks/>
          </p:cNvSpPr>
          <p:nvPr/>
        </p:nvSpPr>
        <p:spPr bwMode="auto">
          <a:xfrm>
            <a:off x="7956550" y="5229225"/>
            <a:ext cx="792163" cy="576263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ru-RU" sz="1200" b="1">
                <a:solidFill>
                  <a:srgbClr val="1F497D"/>
                </a:solidFill>
                <a:latin typeface="Lucida Grande"/>
                <a:sym typeface="Lucida Grande"/>
              </a:rPr>
              <a:t>ТОФК</a:t>
            </a:r>
          </a:p>
          <a:p>
            <a:pPr marL="265113" indent="-265113" algn="ctr">
              <a:lnSpc>
                <a:spcPct val="80000"/>
              </a:lnSpc>
            </a:pPr>
            <a:r>
              <a:rPr lang="ru-RU" sz="1200" b="1">
                <a:solidFill>
                  <a:srgbClr val="1F497D"/>
                </a:solidFill>
                <a:latin typeface="Lucida Grande"/>
                <a:sym typeface="Lucida Grande"/>
              </a:rPr>
              <a:t>№84</a:t>
            </a:r>
            <a:endParaRPr lang="en-US" sz="1200" b="1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4902" name="Rectangle 385"/>
          <p:cNvSpPr>
            <a:spLocks/>
          </p:cNvSpPr>
          <p:nvPr/>
        </p:nvSpPr>
        <p:spPr bwMode="auto">
          <a:xfrm>
            <a:off x="7956550" y="4259263"/>
            <a:ext cx="792163" cy="576262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ru-RU" sz="1200" b="1">
                <a:solidFill>
                  <a:srgbClr val="1F497D"/>
                </a:solidFill>
                <a:latin typeface="Lucida Grande"/>
                <a:sym typeface="Lucida Grande"/>
              </a:rPr>
              <a:t>ТОФК</a:t>
            </a:r>
          </a:p>
          <a:p>
            <a:pPr marL="265113" indent="-265113" algn="ctr">
              <a:lnSpc>
                <a:spcPct val="80000"/>
              </a:lnSpc>
            </a:pPr>
            <a:r>
              <a:rPr lang="ru-RU" sz="1200" b="1">
                <a:solidFill>
                  <a:srgbClr val="1F497D"/>
                </a:solidFill>
                <a:latin typeface="Lucida Grande"/>
                <a:sym typeface="Lucida Grande"/>
              </a:rPr>
              <a:t>№2</a:t>
            </a:r>
            <a:endParaRPr lang="en-US" sz="1200" b="1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4903" name="Rectangle 385"/>
          <p:cNvSpPr>
            <a:spLocks/>
          </p:cNvSpPr>
          <p:nvPr/>
        </p:nvSpPr>
        <p:spPr bwMode="auto">
          <a:xfrm>
            <a:off x="7948613" y="3624263"/>
            <a:ext cx="792162" cy="576262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5113" indent="-265113" algn="ctr">
              <a:lnSpc>
                <a:spcPct val="80000"/>
              </a:lnSpc>
            </a:pPr>
            <a:r>
              <a:rPr lang="ru-RU" sz="1200" b="1">
                <a:solidFill>
                  <a:srgbClr val="1F497D"/>
                </a:solidFill>
                <a:latin typeface="Lucida Grande"/>
                <a:sym typeface="Lucida Grande"/>
              </a:rPr>
              <a:t>ТОФК</a:t>
            </a:r>
          </a:p>
          <a:p>
            <a:pPr marL="265113" indent="-265113" algn="ctr">
              <a:lnSpc>
                <a:spcPct val="80000"/>
              </a:lnSpc>
            </a:pPr>
            <a:r>
              <a:rPr lang="ru-RU" sz="1200" b="1">
                <a:solidFill>
                  <a:srgbClr val="1F497D"/>
                </a:solidFill>
                <a:latin typeface="Lucida Grande"/>
                <a:sym typeface="Lucida Grande"/>
              </a:rPr>
              <a:t>№1</a:t>
            </a:r>
            <a:endParaRPr lang="en-US" sz="1200" b="1">
              <a:solidFill>
                <a:srgbClr val="1F497D"/>
              </a:solidFill>
              <a:latin typeface="Lucida Grande"/>
              <a:sym typeface="Lucida Grande"/>
            </a:endParaRPr>
          </a:p>
        </p:txBody>
      </p:sp>
      <p:sp>
        <p:nvSpPr>
          <p:cNvPr id="34904" name="AutoShape 367"/>
          <p:cNvSpPr>
            <a:spLocks/>
          </p:cNvSpPr>
          <p:nvPr/>
        </p:nvSpPr>
        <p:spPr bwMode="auto">
          <a:xfrm>
            <a:off x="3203575" y="1628775"/>
            <a:ext cx="360363" cy="1006475"/>
          </a:xfrm>
          <a:prstGeom prst="upDownArrow">
            <a:avLst>
              <a:gd name="adj1" fmla="val 70796"/>
              <a:gd name="adj2" fmla="val 46252"/>
            </a:avLst>
          </a:prstGeom>
          <a:solidFill>
            <a:schemeClr val="bg2"/>
          </a:solidFill>
          <a:ln w="25400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b="1">
              <a:solidFill>
                <a:srgbClr val="336699"/>
              </a:solidFill>
              <a:latin typeface="Gill Sans"/>
              <a:sym typeface="Gill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/>
          </p:cNvSpPr>
          <p:nvPr/>
        </p:nvSpPr>
        <p:spPr bwMode="auto">
          <a:xfrm>
            <a:off x="609600" y="298450"/>
            <a:ext cx="8153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>
              <a:lnSpc>
                <a:spcPct val="90000"/>
              </a:lnSpc>
            </a:pPr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Направление </a:t>
            </a:r>
            <a:r>
              <a:rPr lang="en-US">
                <a:solidFill>
                  <a:srgbClr val="1F497D"/>
                </a:solidFill>
                <a:cs typeface="Arial" charset="0"/>
                <a:sym typeface="Arial" charset="0"/>
              </a:rPr>
              <a:t>2. </a:t>
            </a:r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Управление свободными </a:t>
            </a:r>
          </a:p>
          <a:p>
            <a:pPr algn="ctr">
              <a:lnSpc>
                <a:spcPct val="90000"/>
              </a:lnSpc>
            </a:pPr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остатками денежных средств</a:t>
            </a:r>
            <a:endParaRPr lang="en-US">
              <a:solidFill>
                <a:srgbClr val="1F497D"/>
              </a:solidFill>
              <a:cs typeface="Arial" charset="0"/>
              <a:sym typeface="Arial" charset="0"/>
            </a:endParaRPr>
          </a:p>
        </p:txBody>
      </p:sp>
      <p:grpSp>
        <p:nvGrpSpPr>
          <p:cNvPr id="35842" name="Group 6"/>
          <p:cNvGrpSpPr>
            <a:grpSpLocks/>
          </p:cNvGrpSpPr>
          <p:nvPr/>
        </p:nvGrpSpPr>
        <p:grpSpPr bwMode="auto">
          <a:xfrm>
            <a:off x="468313" y="1195388"/>
            <a:ext cx="8134350" cy="1009650"/>
            <a:chOff x="0" y="0"/>
            <a:chExt cx="5124" cy="499"/>
          </a:xfrm>
        </p:grpSpPr>
        <p:sp>
          <p:nvSpPr>
            <p:cNvPr id="35846" name="AutoShape 4"/>
            <p:cNvSpPr>
              <a:spLocks/>
            </p:cNvSpPr>
            <p:nvPr/>
          </p:nvSpPr>
          <p:spPr bwMode="auto">
            <a:xfrm>
              <a:off x="0" y="0"/>
              <a:ext cx="5124" cy="499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3366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just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35847" name="Rectangle 5"/>
            <p:cNvSpPr>
              <a:spLocks/>
            </p:cNvSpPr>
            <p:nvPr/>
          </p:nvSpPr>
          <p:spPr bwMode="auto">
            <a:xfrm>
              <a:off x="24" y="85"/>
              <a:ext cx="5080" cy="328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pPr algn="just">
                <a:lnSpc>
                  <a:spcPct val="90000"/>
                </a:lnSpc>
                <a:spcBef>
                  <a:spcPts val="763"/>
                </a:spcBef>
                <a:defRPr/>
              </a:pPr>
              <a:r>
                <a:rPr lang="en-US" sz="1600" b="1" dirty="0" err="1">
                  <a:solidFill>
                    <a:srgbClr val="1F497D"/>
                  </a:solidFill>
                  <a:latin typeface="+mn-lt"/>
                  <a:sym typeface="Lucida Grande"/>
                </a:rPr>
                <a:t>Таргетирование</a:t>
              </a:r>
              <a:r>
                <a:rPr lang="en-US" sz="1600" b="1" dirty="0">
                  <a:solidFill>
                    <a:srgbClr val="1F497D"/>
                  </a:solidFill>
                  <a:latin typeface="+mn-lt"/>
                  <a:sym typeface="Lucida Grande"/>
                </a:rPr>
                <a:t> </a:t>
              </a:r>
              <a:r>
                <a:rPr lang="ru-RU" sz="1600" b="1" dirty="0">
                  <a:solidFill>
                    <a:srgbClr val="1F497D"/>
                  </a:solidFill>
                  <a:latin typeface="+mn-lt"/>
                  <a:sym typeface="Lucida Grande"/>
                </a:rPr>
                <a:t>остатков</a:t>
              </a:r>
              <a:r>
                <a:rPr lang="en-US" sz="1600" dirty="0">
                  <a:solidFill>
                    <a:srgbClr val="1F497D"/>
                  </a:solidFill>
                  <a:latin typeface="+mn-lt"/>
                  <a:sym typeface="Lucida Grande"/>
                </a:rPr>
                <a:t> </a:t>
              </a:r>
              <a:r>
                <a:rPr lang="ru-RU" sz="1600" dirty="0">
                  <a:solidFill>
                    <a:srgbClr val="1F497D"/>
                  </a:solidFill>
                  <a:latin typeface="+mn-lt"/>
                  <a:sym typeface="Lucida Grande"/>
                </a:rPr>
                <a:t>- управление размером ежедневного сальдо на корреспондентском счете путем мониторинга обязательств Федерального казначейства по кассовому обслуживанию исполнения бюджетов бюджетной системы РФ.</a:t>
              </a:r>
              <a:endParaRPr lang="en-US" sz="1600" dirty="0">
                <a:solidFill>
                  <a:srgbClr val="1F497D"/>
                </a:solidFill>
                <a:latin typeface="+mn-lt"/>
                <a:sym typeface="Lucida Grande"/>
              </a:endParaRPr>
            </a:p>
          </p:txBody>
        </p:sp>
      </p:grpSp>
      <p:sp>
        <p:nvSpPr>
          <p:cNvPr id="35843" name="Rectangle 11"/>
          <p:cNvSpPr>
            <a:spLocks/>
          </p:cNvSpPr>
          <p:nvPr/>
        </p:nvSpPr>
        <p:spPr bwMode="auto">
          <a:xfrm>
            <a:off x="1187450" y="2565400"/>
            <a:ext cx="73533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marL="342900" indent="-342900" algn="just">
              <a:lnSpc>
                <a:spcPct val="95000"/>
              </a:lnSpc>
              <a:spcBef>
                <a:spcPts val="575"/>
              </a:spcBef>
              <a:buClr>
                <a:srgbClr val="014B65"/>
              </a:buClr>
              <a:buSzPct val="100000"/>
              <a:buFont typeface="Lucida Grande"/>
              <a:buChar char="●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sym typeface="Lucida Grande"/>
              </a:rPr>
              <a:t>Составление платежного календаря;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+mn-lt"/>
              <a:sym typeface="Arial" charset="0"/>
            </a:endParaRPr>
          </a:p>
          <a:p>
            <a:pPr marL="342900" indent="-342900" algn="just">
              <a:lnSpc>
                <a:spcPct val="95000"/>
              </a:lnSpc>
              <a:spcBef>
                <a:spcPts val="575"/>
              </a:spcBef>
              <a:buClr>
                <a:srgbClr val="014B65"/>
              </a:buClr>
              <a:buSzPct val="100000"/>
              <a:buFont typeface="Lucida Grande"/>
              <a:buChar char="●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sym typeface="Lucida Grande"/>
              </a:rPr>
              <a:t>Прогнозирование остатка денежных средств на корреспондентском счете;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+mn-lt"/>
              <a:sym typeface="Arial" charset="0"/>
            </a:endParaRPr>
          </a:p>
          <a:p>
            <a:pPr marL="342900" indent="-342900" algn="just">
              <a:lnSpc>
                <a:spcPct val="95000"/>
              </a:lnSpc>
              <a:spcBef>
                <a:spcPts val="575"/>
              </a:spcBef>
              <a:buClr>
                <a:srgbClr val="014B65"/>
              </a:buClr>
              <a:buSzPct val="100000"/>
              <a:buFont typeface="Lucida Grande"/>
              <a:buChar char="●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sym typeface="Lucida Grande"/>
              </a:rPr>
              <a:t>Размещение временно свободных денежных средств в финансовые инструменты в соответствии с политикой Банка России в области регулирования денежно-кредитного обращения;</a:t>
            </a:r>
          </a:p>
          <a:p>
            <a:pPr marL="342900" indent="-342900" algn="just">
              <a:lnSpc>
                <a:spcPct val="95000"/>
              </a:lnSpc>
              <a:spcBef>
                <a:spcPts val="575"/>
              </a:spcBef>
              <a:buClr>
                <a:srgbClr val="014B65"/>
              </a:buClr>
              <a:buSzPct val="100000"/>
              <a:buFont typeface="Lucida Grande"/>
              <a:buChar char="●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sym typeface="Lucida Grande"/>
              </a:rPr>
              <a:t>Предоставление краткосрочных бюджетных кредитов за счет средств федерального бюджета на покрытие временных кассовых разрывов бюджетов субъектов РФ и бюджетов муниципальных образований.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+mn-lt"/>
              <a:sym typeface="Lucida Grande"/>
            </a:endParaRPr>
          </a:p>
        </p:txBody>
      </p:sp>
      <p:pic>
        <p:nvPicPr>
          <p:cNvPr id="3584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57563"/>
            <a:ext cx="900113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Номер слайда 3"/>
          <p:cNvSpPr txBox="1">
            <a:spLocks noGrp="1"/>
          </p:cNvSpPr>
          <p:nvPr/>
        </p:nvSpPr>
        <p:spPr bwMode="auto">
          <a:xfrm>
            <a:off x="8861425" y="6591300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B63FE4B0-9275-4912-8AC8-8679A4110599}" type="slidenum">
              <a:rPr lang="en-US" sz="1400" b="1">
                <a:solidFill>
                  <a:schemeClr val="tx2"/>
                </a:solidFill>
                <a:latin typeface="Calibri" pitchFamily="34" charset="0"/>
                <a:sym typeface="Lucida Grande"/>
              </a:rPr>
              <a:pPr algn="r"/>
              <a:t>8</a:t>
            </a:fld>
            <a:endParaRPr lang="en-US" sz="1400" b="1">
              <a:solidFill>
                <a:schemeClr val="tx2"/>
              </a:solidFill>
              <a:latin typeface="Calibri" pitchFamily="34" charset="0"/>
              <a:sym typeface="Lucida Grand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517"/>
          <p:cNvSpPr>
            <a:spLocks/>
          </p:cNvSpPr>
          <p:nvPr/>
        </p:nvSpPr>
        <p:spPr bwMode="auto">
          <a:xfrm>
            <a:off x="609600" y="419100"/>
            <a:ext cx="81534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>
              <a:lnSpc>
                <a:spcPct val="90000"/>
              </a:lnSpc>
            </a:pPr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Мировой опыт размещения свободных средств </a:t>
            </a:r>
          </a:p>
          <a:p>
            <a:pPr algn="ctr">
              <a:lnSpc>
                <a:spcPct val="90000"/>
              </a:lnSpc>
            </a:pPr>
            <a:r>
              <a:rPr lang="ru-RU">
                <a:solidFill>
                  <a:srgbClr val="1F497D"/>
                </a:solidFill>
                <a:cs typeface="Arial" charset="0"/>
                <a:sym typeface="Arial" charset="0"/>
              </a:rPr>
              <a:t> по данным Всемирного банка</a:t>
            </a:r>
            <a:endParaRPr lang="en-US">
              <a:solidFill>
                <a:srgbClr val="1F497D"/>
              </a:solidFill>
              <a:cs typeface="Arial" charset="0"/>
              <a:sym typeface="Arial" charset="0"/>
            </a:endParaRPr>
          </a:p>
        </p:txBody>
      </p:sp>
      <p:sp>
        <p:nvSpPr>
          <p:cNvPr id="36866" name="Номер слайда 3"/>
          <p:cNvSpPr txBox="1">
            <a:spLocks noGrp="1"/>
          </p:cNvSpPr>
          <p:nvPr/>
        </p:nvSpPr>
        <p:spPr bwMode="auto">
          <a:xfrm>
            <a:off x="8861425" y="6591300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3C998785-5020-4D81-9672-CFEA2765D3A8}" type="slidenum">
              <a:rPr lang="en-US" sz="1400" b="1">
                <a:solidFill>
                  <a:schemeClr val="tx2"/>
                </a:solidFill>
                <a:latin typeface="Calibri" pitchFamily="34" charset="0"/>
                <a:sym typeface="Lucida Grande"/>
              </a:rPr>
              <a:pPr algn="r"/>
              <a:t>9</a:t>
            </a:fld>
            <a:endParaRPr lang="en-US" sz="1400" b="1">
              <a:solidFill>
                <a:schemeClr val="tx2"/>
              </a:solidFill>
              <a:latin typeface="Calibri" pitchFamily="34" charset="0"/>
              <a:sym typeface="Lucida Grande"/>
            </a:endParaRPr>
          </a:p>
        </p:txBody>
      </p:sp>
      <p:graphicFrame>
        <p:nvGraphicFramePr>
          <p:cNvPr id="37033" name="Group 169"/>
          <p:cNvGraphicFramePr>
            <a:graphicFrameLocks noGrp="1"/>
          </p:cNvGraphicFramePr>
          <p:nvPr/>
        </p:nvGraphicFramePr>
        <p:xfrm>
          <a:off x="179388" y="1268413"/>
          <a:ext cx="8775700" cy="4892675"/>
        </p:xfrm>
        <a:graphic>
          <a:graphicData uri="http://schemas.openxmlformats.org/drawingml/2006/table">
            <a:tbl>
              <a:tblPr/>
              <a:tblGrid>
                <a:gridCol w="1841500"/>
                <a:gridCol w="1282700"/>
                <a:gridCol w="838200"/>
                <a:gridCol w="914400"/>
                <a:gridCol w="1130300"/>
                <a:gridCol w="609600"/>
                <a:gridCol w="609600"/>
                <a:gridCol w="939800"/>
                <a:gridCol w="609600"/>
              </a:tblGrid>
              <a:tr h="3905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Times New Roman" pitchFamily="18" charset="0"/>
                        </a:rPr>
                        <a:t>Экономики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0" marR="0" marT="0" marB="612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Times New Roman" pitchFamily="18" charset="0"/>
                        </a:rPr>
                        <a:t>Управление остатками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0" marR="0" marT="0" marB="540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Times New Roman" pitchFamily="18" charset="0"/>
                        </a:rPr>
                        <a:t>Инструменты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Times New Roman" pitchFamily="18" charset="0"/>
                        </a:rPr>
                        <a:t>Организации, принимающие участие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ＭＳ Ｐゴシック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0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Times New Roman" pitchFamily="18" charset="0"/>
                        </a:rPr>
                        <a:t>Депозит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Arial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Arial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Times New Roman" pitchFamily="18" charset="0"/>
                        </a:rPr>
                        <a:t>Банках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Times New Roman" pitchFamily="18" charset="0"/>
                        </a:rPr>
                        <a:t>Покупка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Arial" charset="0"/>
                        </a:rPr>
                        <a:t>\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Times New Roman" pitchFamily="18" charset="0"/>
                        </a:rPr>
                        <a:t>    продажа  ценных бумаг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Times New Roman" pitchFamily="18" charset="0"/>
                        </a:rPr>
                        <a:t>Кр. срочные кредиты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cs typeface="Times New Roman" pitchFamily="18" charset="0"/>
                        </a:rPr>
                        <a:t>Иные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ＭＳ Ｐゴシック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Times New Roman" pitchFamily="18" charset="0"/>
                        </a:rPr>
                        <a:t>Минфин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Times New Roman" pitchFamily="18" charset="0"/>
                        </a:rPr>
                        <a:t>Казначейство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Times New Roman" pitchFamily="18" charset="0"/>
                        </a:rPr>
                        <a:t>ЦБ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Вьетнам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ＭＳ Ｐゴシック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+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+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Х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ＭＳ Ｐゴシック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Times New Roman" pitchFamily="18" charset="0"/>
                        </a:rPr>
                        <a:t>Китай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+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/>
                          <a:ea typeface="ＭＳ Ｐゴシック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+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Х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Arial" charset="0"/>
                        </a:rPr>
                        <a:t> 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Х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Times New Roman" pitchFamily="18" charset="0"/>
                        </a:rPr>
                        <a:t>Китай, Гонконг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+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Arial" charset="0"/>
                        </a:rPr>
                        <a:t>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Arial" charset="0"/>
                        </a:rPr>
                        <a:t> 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Arial" charset="0"/>
                        </a:rPr>
                        <a:t> 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Х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Times New Roman" pitchFamily="18" charset="0"/>
                        </a:rPr>
                        <a:t>Китайский Тайбэй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+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+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Arial" charset="0"/>
                        </a:rPr>
                        <a:t> 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Х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Х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Times New Roman" pitchFamily="18" charset="0"/>
                        </a:rPr>
                        <a:t>Мексика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+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Х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Х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Arial" charset="0"/>
                        </a:rPr>
                        <a:t>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Х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Times New Roman" pitchFamily="18" charset="0"/>
                        </a:rPr>
                        <a:t>Новая Зеландия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+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+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/>
                          <a:ea typeface="ＭＳ Ｐゴシック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+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Arial" charset="0"/>
                        </a:rPr>
                        <a:t>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Arial" charset="0"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Arial" charset="0"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Х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Times New Roman" pitchFamily="18" charset="0"/>
                        </a:rPr>
                        <a:t>Перу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+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Arial" charset="0"/>
                        </a:rPr>
                        <a:t> 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Х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Arial" charset="0"/>
                        </a:rPr>
                        <a:t>  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Times New Roman" pitchFamily="18" charset="0"/>
                        </a:rPr>
                        <a:t>Республика Корея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/>
                          <a:ea typeface="ＭＳ Ｐゴシック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+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/>
                          <a:ea typeface="ＭＳ Ｐゴシック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/>
                          <a:ea typeface="ＭＳ Ｐゴシック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Arial" charset="0"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Arial" charset="0"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Arial" charset="0"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Times New Roman" pitchFamily="18" charset="0"/>
                        </a:rPr>
                        <a:t>Россия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+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Х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Х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Х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Times New Roman" pitchFamily="18" charset="0"/>
                        </a:rPr>
                        <a:t>Сингапур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+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Х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Arial" charset="0"/>
                        </a:rPr>
                        <a:t> 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Arial" charset="0"/>
                        </a:rPr>
                        <a:t> 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Times New Roman" pitchFamily="18" charset="0"/>
                        </a:rPr>
                        <a:t>США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+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+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+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Arial" charset="0"/>
                        </a:rPr>
                        <a:t> 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Х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Arial" charset="0"/>
                        </a:rPr>
                        <a:t>  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Times New Roman" pitchFamily="18" charset="0"/>
                        </a:rPr>
                        <a:t>Таиланд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+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Х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Arial" charset="0"/>
                        </a:rPr>
                        <a:t> 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Arial" charset="0"/>
                        </a:rPr>
                        <a:t>  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Филиппины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+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Arial" charset="0"/>
                        </a:rPr>
                        <a:t> 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Х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Arial" charset="0"/>
                        </a:rPr>
                        <a:t>  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Times New Roman" pitchFamily="18" charset="0"/>
                        </a:rPr>
                        <a:t>Чили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+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+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/>
                          <a:ea typeface="ＭＳ Ｐゴシック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+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ＭＳ Ｐゴシック"/>
                        </a:rPr>
                        <a:t>Х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Arial" charset="0"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ＭＳ Ｐゴシック"/>
                          <a:ea typeface="ＭＳ Ｐゴシック"/>
                          <a:cs typeface="Arial" charset="0"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3">
      <a:dk1>
        <a:srgbClr val="003864"/>
      </a:dk1>
      <a:lt1>
        <a:srgbClr val="FFFFFF"/>
      </a:lt1>
      <a:dk2>
        <a:srgbClr val="000066"/>
      </a:dk2>
      <a:lt2>
        <a:srgbClr val="C8C8C8"/>
      </a:lt2>
      <a:accent1>
        <a:srgbClr val="003864"/>
      </a:accent1>
      <a:accent2>
        <a:srgbClr val="333399"/>
      </a:accent2>
      <a:accent3>
        <a:srgbClr val="FFFFFF"/>
      </a:accent3>
      <a:accent4>
        <a:srgbClr val="002E54"/>
      </a:accent4>
      <a:accent5>
        <a:srgbClr val="AAAEB8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3">
        <a:dk1>
          <a:srgbClr val="003864"/>
        </a:dk1>
        <a:lt1>
          <a:srgbClr val="FFFFFF"/>
        </a:lt1>
        <a:dk2>
          <a:srgbClr val="000066"/>
        </a:dk2>
        <a:lt2>
          <a:srgbClr val="C8C8C8"/>
        </a:lt2>
        <a:accent1>
          <a:srgbClr val="003864"/>
        </a:accent1>
        <a:accent2>
          <a:srgbClr val="333399"/>
        </a:accent2>
        <a:accent3>
          <a:srgbClr val="FFFFFF"/>
        </a:accent3>
        <a:accent4>
          <a:srgbClr val="002E54"/>
        </a:accent4>
        <a:accent5>
          <a:srgbClr val="AAAEB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666666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FFFFFF"/>
        </a:accent3>
        <a:accent4>
          <a:srgbClr val="000000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2124</Words>
  <Application>Microsoft Office PowerPoint</Application>
  <PresentationFormat>Экран (4:3)</PresentationFormat>
  <Paragraphs>530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1_Оформление по умолчанию</vt:lpstr>
      <vt:lpstr>Тема Office</vt:lpstr>
      <vt:lpstr>Слайд 1</vt:lpstr>
      <vt:lpstr>Слайд 2</vt:lpstr>
      <vt:lpstr>Предпосылки и цели развития системы бюджетных платежей</vt:lpstr>
      <vt:lpstr>Слайд 4</vt:lpstr>
      <vt:lpstr>Основные направления  реформирования системы бюджетных платежей</vt:lpstr>
      <vt:lpstr>Направление 1. Корреспондентский счет Целевая архитектура</vt:lpstr>
      <vt:lpstr>Направление 1. Корреспондентский счет Этапы развития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перехода  на современные технологии банковского обслуживания  для ГРБС</dc:title>
  <dc:creator/>
  <cp:lastModifiedBy/>
  <cp:revision>206</cp:revision>
  <dcterms:created xsi:type="dcterms:W3CDTF">2010-11-12T06:22:57Z</dcterms:created>
  <dcterms:modified xsi:type="dcterms:W3CDTF">2013-02-28T05:25:46Z</dcterms:modified>
</cp:coreProperties>
</file>