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7" r:id="rId2"/>
    <p:sldId id="394" r:id="rId3"/>
    <p:sldId id="267" r:id="rId4"/>
    <p:sldId id="423" r:id="rId5"/>
    <p:sldId id="396" r:id="rId6"/>
    <p:sldId id="404" r:id="rId7"/>
    <p:sldId id="262" r:id="rId8"/>
    <p:sldId id="424" r:id="rId9"/>
    <p:sldId id="269" r:id="rId10"/>
    <p:sldId id="399" r:id="rId11"/>
    <p:sldId id="400" r:id="rId12"/>
    <p:sldId id="412" r:id="rId13"/>
    <p:sldId id="413" r:id="rId14"/>
    <p:sldId id="420" r:id="rId15"/>
    <p:sldId id="397" r:id="rId16"/>
    <p:sldId id="425" r:id="rId17"/>
    <p:sldId id="408" r:id="rId18"/>
    <p:sldId id="422" r:id="rId19"/>
    <p:sldId id="409" r:id="rId20"/>
    <p:sldId id="426" r:id="rId21"/>
    <p:sldId id="428" r:id="rId22"/>
    <p:sldId id="427" r:id="rId23"/>
    <p:sldId id="405" r:id="rId24"/>
  </p:sldIdLst>
  <p:sldSz cx="9144000" cy="6858000" type="screen4x3"/>
  <p:notesSz cx="6858000" cy="9144000"/>
  <p:defaultTextStyle>
    <a:defPPr>
      <a:defRPr lang="en-N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0929"/>
  </p:normalViewPr>
  <p:slideViewPr>
    <p:cSldViewPr>
      <p:cViewPr>
        <p:scale>
          <a:sx n="100" d="100"/>
          <a:sy n="100" d="100"/>
        </p:scale>
        <p:origin x="-56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6E51B06-B819-4275-8563-405914882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732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BBA0F0-D5B7-43C1-B9D0-13F78E42530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E51B06-B819-4275-8563-40591488291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0814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NZ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B1777F-0067-4763-91BE-35D345A7DCBE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E51B06-B819-4275-8563-40591488291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7154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48940-9512-4D2E-B096-39962FCCE48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FBD069-4FEA-4812-A4D0-4E5372D0890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B67C3-E7D5-4B31-8F42-D230BF1EDBCF}" type="slidenum">
              <a:rPr lang="en-AU" smtClean="0"/>
              <a:pPr/>
              <a:t>23</a:t>
            </a:fld>
            <a:endParaRPr lang="en-A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late_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11113"/>
            <a:ext cx="9161463" cy="68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0480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6050" y="762000"/>
            <a:ext cx="203835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596265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1336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2133600"/>
            <a:ext cx="4000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133600"/>
            <a:ext cx="8153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pic>
        <p:nvPicPr>
          <p:cNvPr id="2052" name="Picture 11" descr="Plate_2ne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7938" y="-11113"/>
            <a:ext cx="9161463" cy="68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NewCenturySchlb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geus72t2FLM8gA9tdXNyoA;_ylu=X3oDMTB0cDFibzAyBHNlYwNzYwRjb2xvA2FjMgR2dGlkA0g0OTdfMTM4/SIG=1jps2cp6m/EXP=1264781686/**http:/images.search.yahoo.com/images/view?back=http://search.yahoo.com/search?ei=UTF-8&amp;p=world+bank+logo&amp;w=100&amp;h=86&amp;imgurl=www.unesco.org/water/logos/world_bank.gif&amp;size=2.5kB&amp;name=world+bank+gif&amp;rcurl=http://www.unesco.org/water/news/archives/semestre1_07.shtml&amp;rurl=http://www.unesco.org/water/news/archives/semestre1_07.shtml&amp;p=world+bank+logo&amp;type=gif&amp;no=1&amp;tt=6,702&amp;oid=10ba4a7c026e4206&amp;tit=world+bank+gif&amp;sigr=11s8tk1cm&amp;sigi=1190nbavk&amp;sigb=11p89lcg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484784"/>
            <a:ext cx="8439472" cy="1182216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</a:rPr>
              <a:t>Практика управления денежными средствами в </a:t>
            </a:r>
            <a:r>
              <a:rPr lang="ru-RU" sz="3600" b="1" dirty="0" smtClean="0">
                <a:solidFill>
                  <a:srgbClr val="C00000"/>
                </a:solidFill>
              </a:rPr>
              <a:t>экономиках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АТЭС</a:t>
            </a:r>
            <a:endParaRPr lang="en-US" sz="3600" dirty="0" smtClean="0">
              <a:solidFill>
                <a:srgbClr val="C0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Автор презентации</a:t>
            </a:r>
            <a:r>
              <a:rPr lang="en-AU" dirty="0" smtClean="0"/>
              <a:t>:</a:t>
            </a:r>
            <a:br>
              <a:rPr lang="en-AU" dirty="0" smtClean="0"/>
            </a:br>
            <a:r>
              <a:rPr lang="ru-RU" dirty="0" smtClean="0"/>
              <a:t>Ян </a:t>
            </a:r>
            <a:r>
              <a:rPr lang="ru-RU" dirty="0" err="1" smtClean="0"/>
              <a:t>Сторки</a:t>
            </a:r>
            <a:r>
              <a:rPr lang="ru-RU" dirty="0" smtClean="0"/>
              <a:t> (</a:t>
            </a:r>
            <a:r>
              <a:rPr lang="en-AU" dirty="0" smtClean="0"/>
              <a:t>Ian </a:t>
            </a:r>
            <a:r>
              <a:rPr lang="en-AU" dirty="0" err="1" smtClean="0"/>
              <a:t>Storkey</a:t>
            </a:r>
            <a:r>
              <a:rPr lang="ru-RU" dirty="0" smtClean="0"/>
              <a:t>)</a:t>
            </a:r>
            <a:endParaRPr lang="en-AU" dirty="0" smtClean="0"/>
          </a:p>
          <a:p>
            <a:pPr eaLnBrk="1" hangingPunct="1">
              <a:lnSpc>
                <a:spcPct val="90000"/>
              </a:lnSpc>
            </a:pPr>
            <a:endParaRPr lang="en-AU" sz="2400" dirty="0" smtClean="0"/>
          </a:p>
          <a:p>
            <a:pPr eaLnBrk="1" hangingPunct="1">
              <a:lnSpc>
                <a:spcPct val="90000"/>
              </a:lnSpc>
            </a:pPr>
            <a:r>
              <a:rPr lang="en-AU" sz="2400" dirty="0" smtClean="0"/>
              <a:t>27</a:t>
            </a:r>
            <a:r>
              <a:rPr lang="ru-RU" sz="2400" dirty="0" smtClean="0"/>
              <a:t> марта</a:t>
            </a:r>
            <a:r>
              <a:rPr lang="en-AU" sz="2400" dirty="0" smtClean="0"/>
              <a:t> 2012</a:t>
            </a:r>
            <a:r>
              <a:rPr lang="ru-RU" sz="2400" dirty="0" smtClean="0"/>
              <a:t> года</a:t>
            </a:r>
            <a:endParaRPr lang="en-AU" sz="2400" dirty="0" smtClean="0"/>
          </a:p>
        </p:txBody>
      </p:sp>
      <p:pic>
        <p:nvPicPr>
          <p:cNvPr id="4101" name="Picture 8" descr="www.unesco.org/water/logos/world_bank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8640"/>
            <a:ext cx="1165844" cy="100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Box 10"/>
          <p:cNvSpPr txBox="1">
            <a:spLocks noChangeArrowheads="1"/>
          </p:cNvSpPr>
          <p:nvPr/>
        </p:nvSpPr>
        <p:spPr bwMode="auto">
          <a:xfrm>
            <a:off x="3131840" y="5229200"/>
            <a:ext cx="5832648" cy="14773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 smtClean="0"/>
              <a:t>Рабочее совещание АТЭС организовано Федеральным казначейством и Министерством финансов Российской Федерации при участии Всемирного банка и Секретариата АТЭС, Казань</a:t>
            </a:r>
            <a:r>
              <a:rPr lang="en-NZ" sz="1800" dirty="0" smtClean="0"/>
              <a:t>, </a:t>
            </a:r>
            <a:r>
              <a:rPr lang="ru-RU" sz="1800" dirty="0" smtClean="0"/>
              <a:t>Российская Федерация</a:t>
            </a:r>
            <a:r>
              <a:rPr lang="en-NZ" sz="1800" dirty="0" smtClean="0"/>
              <a:t>, 25-27</a:t>
            </a:r>
            <a:r>
              <a:rPr lang="ru-RU" sz="1800" dirty="0" smtClean="0"/>
              <a:t> марта</a:t>
            </a:r>
            <a:r>
              <a:rPr lang="en-NZ" sz="1800" dirty="0" smtClean="0"/>
              <a:t> 2012</a:t>
            </a:r>
            <a:r>
              <a:rPr lang="ru-RU" sz="1800" dirty="0" smtClean="0"/>
              <a:t> года.</a:t>
            </a:r>
            <a:endParaRPr lang="en-NZ" sz="1800" dirty="0"/>
          </a:p>
        </p:txBody>
      </p:sp>
      <p:pic>
        <p:nvPicPr>
          <p:cNvPr id="4106" name="Picture 10" descr="Федеральное Казначейство - официальный сай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7380" y="44624"/>
            <a:ext cx="931124" cy="1282737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3949" y="5733256"/>
            <a:ext cx="278588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Прогнозирование остатков</a:t>
            </a:r>
            <a:endParaRPr lang="en-NZ" dirty="0" smtClean="0"/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4572000" y="4643438"/>
            <a:ext cx="0" cy="639762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35495" y="1666875"/>
            <a:ext cx="3312369" cy="1295399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Отраслевые 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Министерства консультируют по 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ожидаемым и реальным потокам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6438900" y="1666875"/>
            <a:ext cx="2247900" cy="1219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Исторические данные</a:t>
            </a:r>
            <a:r>
              <a:rPr lang="en-AU" sz="1600" dirty="0" smtClean="0">
                <a:latin typeface="Arial" charset="0"/>
                <a:cs typeface="Arial" charset="0"/>
              </a:rPr>
              <a:t>,</a:t>
            </a:r>
            <a:endParaRPr lang="en-AU" sz="1600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Модели и т.д.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40966" name="Oval 6"/>
          <p:cNvSpPr>
            <a:spLocks noChangeAspect="1" noChangeArrowheads="1"/>
          </p:cNvSpPr>
          <p:nvPr/>
        </p:nvSpPr>
        <p:spPr bwMode="auto">
          <a:xfrm>
            <a:off x="3429000" y="1546076"/>
            <a:ext cx="2927350" cy="1514773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Бюджет</a:t>
            </a:r>
            <a:r>
              <a:rPr lang="en-US" sz="1600" dirty="0" smtClean="0">
                <a:latin typeface="Arial" charset="0"/>
                <a:cs typeface="Arial" charset="0"/>
              </a:rPr>
              <a:t>, </a:t>
            </a:r>
            <a:r>
              <a:rPr lang="ru-RU" sz="1600" dirty="0" smtClean="0">
                <a:latin typeface="Arial" charset="0"/>
                <a:cs typeface="Arial" charset="0"/>
              </a:rPr>
              <a:t>Распределение</a:t>
            </a:r>
            <a:r>
              <a:rPr lang="en-US" sz="1600" dirty="0" smtClean="0">
                <a:latin typeface="Arial" charset="0"/>
                <a:cs typeface="Arial" charset="0"/>
              </a:rPr>
              <a:t>, </a:t>
            </a:r>
            <a:r>
              <a:rPr lang="ru-RU" sz="1600" dirty="0" smtClean="0">
                <a:latin typeface="Arial" charset="0"/>
                <a:cs typeface="Arial" charset="0"/>
              </a:rPr>
              <a:t>Потолки денежных средств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2278063" y="2817813"/>
            <a:ext cx="1371600" cy="83820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4572000" y="2886075"/>
            <a:ext cx="0" cy="6159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5480050" y="2840038"/>
            <a:ext cx="1752600" cy="91440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0" name="Oval 10"/>
          <p:cNvSpPr>
            <a:spLocks noChangeArrowheads="1"/>
          </p:cNvSpPr>
          <p:nvPr/>
        </p:nvSpPr>
        <p:spPr bwMode="auto">
          <a:xfrm>
            <a:off x="533400" y="4257675"/>
            <a:ext cx="2057400" cy="1219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Данные по </a:t>
            </a:r>
          </a:p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банковским </a:t>
            </a:r>
          </a:p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операциям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2476500" y="5153025"/>
            <a:ext cx="1033463" cy="490538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2" name="Oval 12"/>
          <p:cNvSpPr>
            <a:spLocks noChangeArrowheads="1"/>
          </p:cNvSpPr>
          <p:nvPr/>
        </p:nvSpPr>
        <p:spPr bwMode="auto">
          <a:xfrm>
            <a:off x="6629400" y="4257675"/>
            <a:ext cx="2057400" cy="1219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1600" dirty="0" smtClean="0">
                <a:latin typeface="Arial" charset="0"/>
                <a:cs typeface="Arial" charset="0"/>
              </a:rPr>
              <a:t>Выпуск долга</a:t>
            </a:r>
            <a:r>
              <a:rPr lang="en-AU" sz="1600" dirty="0" smtClean="0">
                <a:latin typeface="Arial" charset="0"/>
                <a:cs typeface="Arial" charset="0"/>
              </a:rPr>
              <a:t>, </a:t>
            </a:r>
            <a:r>
              <a:rPr lang="ru-RU" sz="1600" dirty="0" smtClean="0">
                <a:latin typeface="Arial" charset="0"/>
                <a:cs typeface="Arial" charset="0"/>
              </a:rPr>
              <a:t>Погашения</a:t>
            </a:r>
            <a:r>
              <a:rPr lang="en-AU" sz="1600" dirty="0" smtClean="0">
                <a:latin typeface="Arial" charset="0"/>
                <a:cs typeface="Arial" charset="0"/>
              </a:rPr>
              <a:t> </a:t>
            </a:r>
            <a:r>
              <a:rPr lang="ru-RU" sz="1600" dirty="0" smtClean="0">
                <a:latin typeface="Arial" charset="0"/>
                <a:cs typeface="Arial" charset="0"/>
              </a:rPr>
              <a:t>Платежей</a:t>
            </a: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 flipH="1">
            <a:off x="5708650" y="5089525"/>
            <a:ext cx="990600" cy="60960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3563888" y="3486150"/>
            <a:ext cx="1944216" cy="1200329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800" dirty="0" smtClean="0">
                <a:latin typeface="Trebuchet MS" pitchFamily="34" charset="0"/>
              </a:rPr>
              <a:t>Прогнозы агрегированных доходов и расходов</a:t>
            </a:r>
            <a:endParaRPr lang="en-GB" sz="1800" dirty="0">
              <a:latin typeface="Trebuchet MS" pitchFamily="34" charset="0"/>
            </a:endParaRPr>
          </a:p>
        </p:txBody>
      </p:sp>
      <p:sp>
        <p:nvSpPr>
          <p:cNvPr id="11279" name="AutoShape 16"/>
          <p:cNvSpPr>
            <a:spLocks noChangeArrowheads="1"/>
          </p:cNvSpPr>
          <p:nvPr/>
        </p:nvSpPr>
        <p:spPr bwMode="auto">
          <a:xfrm>
            <a:off x="2699792" y="5589240"/>
            <a:ext cx="4104456" cy="1044922"/>
          </a:xfrm>
          <a:prstGeom prst="hexagon">
            <a:avLst>
              <a:gd name="adj" fmla="val 50000"/>
              <a:gd name="vf" fmla="val 1154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b="1" dirty="0" smtClean="0">
                <a:solidFill>
                  <a:srgbClr val="C00000"/>
                </a:solidFill>
                <a:latin typeface="Trebuchet MS" pitchFamily="34" charset="0"/>
              </a:rPr>
              <a:t>Прогнозы остатка денежных средств</a:t>
            </a:r>
            <a:endParaRPr lang="en-GB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11280" name="TextBox 16"/>
          <p:cNvSpPr txBox="1">
            <a:spLocks noChangeArrowheads="1"/>
          </p:cNvSpPr>
          <p:nvPr/>
        </p:nvSpPr>
        <p:spPr bwMode="auto">
          <a:xfrm>
            <a:off x="2606041" y="2840107"/>
            <a:ext cx="4108450" cy="707886"/>
          </a:xfrm>
          <a:prstGeom prst="rect">
            <a:avLst/>
          </a:prstGeom>
          <a:solidFill>
            <a:srgbClr val="92D05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Бюджетный и финансовый контроль</a:t>
            </a:r>
            <a:endParaRPr lang="en-NZ" sz="2000" b="1" dirty="0">
              <a:solidFill>
                <a:srgbClr val="C00000"/>
              </a:solidFill>
            </a:endParaRPr>
          </a:p>
        </p:txBody>
      </p:sp>
      <p:sp>
        <p:nvSpPr>
          <p:cNvPr id="11281" name="TextBox 17"/>
          <p:cNvSpPr txBox="1">
            <a:spLocks noChangeArrowheads="1"/>
          </p:cNvSpPr>
          <p:nvPr/>
        </p:nvSpPr>
        <p:spPr bwMode="auto">
          <a:xfrm>
            <a:off x="2963862" y="4762500"/>
            <a:ext cx="3322637" cy="707886"/>
          </a:xfrm>
          <a:prstGeom prst="rect">
            <a:avLst/>
          </a:prstGeom>
          <a:solidFill>
            <a:srgbClr val="92D050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Управление остатками средств</a:t>
            </a:r>
            <a:endParaRPr lang="en-NZ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1521" y="908720"/>
            <a:ext cx="8649592" cy="996280"/>
          </a:xfrm>
        </p:spPr>
        <p:txBody>
          <a:bodyPr/>
          <a:lstStyle/>
          <a:p>
            <a:pPr algn="ctr" eaLnBrk="1" hangingPunct="1"/>
            <a:r>
              <a:rPr lang="ru-RU" sz="3600" dirty="0" smtClean="0"/>
              <a:t>Планирование управления денежными средствами</a:t>
            </a:r>
            <a:endParaRPr lang="en-NZ" sz="3600" dirty="0" smtClean="0"/>
          </a:p>
        </p:txBody>
      </p:sp>
      <p:sp>
        <p:nvSpPr>
          <p:cNvPr id="12291" name="Line 2"/>
          <p:cNvSpPr>
            <a:spLocks noChangeShapeType="1"/>
          </p:cNvSpPr>
          <p:nvPr/>
        </p:nvSpPr>
        <p:spPr bwMode="auto">
          <a:xfrm flipH="1">
            <a:off x="5334000" y="2786063"/>
            <a:ext cx="666750" cy="5905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Line 3"/>
          <p:cNvSpPr>
            <a:spLocks noChangeShapeType="1"/>
          </p:cNvSpPr>
          <p:nvPr/>
        </p:nvSpPr>
        <p:spPr bwMode="auto">
          <a:xfrm flipH="1" flipV="1">
            <a:off x="4643438" y="4300538"/>
            <a:ext cx="0" cy="128587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Line 4"/>
          <p:cNvSpPr>
            <a:spLocks noChangeShapeType="1"/>
          </p:cNvSpPr>
          <p:nvPr/>
        </p:nvSpPr>
        <p:spPr bwMode="auto">
          <a:xfrm>
            <a:off x="1785938" y="3143250"/>
            <a:ext cx="928687" cy="42862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 flipV="1">
            <a:off x="1666875" y="4152900"/>
            <a:ext cx="1214438" cy="14287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 flipV="1">
            <a:off x="6696075" y="2814638"/>
            <a:ext cx="1000125" cy="8572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Text Box 7"/>
          <p:cNvSpPr txBox="1">
            <a:spLocks noChangeArrowheads="1"/>
          </p:cNvSpPr>
          <p:nvPr/>
        </p:nvSpPr>
        <p:spPr bwMode="auto">
          <a:xfrm>
            <a:off x="2280761" y="2632174"/>
            <a:ext cx="37310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Ежедневные отчеты о денежных </a:t>
            </a: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потоках на  счетах сектора гос. управления</a:t>
            </a:r>
            <a:endParaRPr lang="en-US" sz="1400" b="1" i="1" dirty="0">
              <a:solidFill>
                <a:srgbClr val="C00000"/>
              </a:solidFill>
            </a:endParaRPr>
          </a:p>
        </p:txBody>
      </p:sp>
      <p:sp>
        <p:nvSpPr>
          <p:cNvPr id="12297" name="Text Box 8"/>
          <p:cNvSpPr txBox="1">
            <a:spLocks noChangeArrowheads="1"/>
          </p:cNvSpPr>
          <p:nvPr/>
        </p:nvSpPr>
        <p:spPr bwMode="auto">
          <a:xfrm>
            <a:off x="3379788" y="4648200"/>
            <a:ext cx="14763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C00000"/>
                </a:solidFill>
              </a:rPr>
              <a:t>Прогнозы бюджетных расходов</a:t>
            </a:r>
            <a:endParaRPr lang="en-US" sz="1400" b="1" i="1" dirty="0">
              <a:solidFill>
                <a:srgbClr val="C00000"/>
              </a:solidFill>
            </a:endParaRPr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6929439" y="3214688"/>
            <a:ext cx="210705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</a:rPr>
              <a:t>Прогнозы денежных потоков относящихся к долгам</a:t>
            </a:r>
            <a:endParaRPr lang="en-US" sz="1400" b="1" i="1" dirty="0">
              <a:solidFill>
                <a:srgbClr val="C00000"/>
              </a:solidFill>
            </a:endParaRPr>
          </a:p>
        </p:txBody>
      </p:sp>
      <p:sp>
        <p:nvSpPr>
          <p:cNvPr id="12299" name="Text Box 10"/>
          <p:cNvSpPr txBox="1">
            <a:spLocks noChangeArrowheads="1"/>
          </p:cNvSpPr>
          <p:nvPr/>
        </p:nvSpPr>
        <p:spPr bwMode="auto">
          <a:xfrm>
            <a:off x="1262063" y="3332163"/>
            <a:ext cx="1162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</a:rPr>
              <a:t>Прогнозы доходов</a:t>
            </a:r>
            <a:endParaRPr lang="en-US" sz="1400" b="1" i="1" dirty="0">
              <a:solidFill>
                <a:srgbClr val="C00000"/>
              </a:solidFill>
            </a:endParaRPr>
          </a:p>
        </p:txBody>
      </p:sp>
      <p:sp>
        <p:nvSpPr>
          <p:cNvPr id="12300" name="Text Box 11"/>
          <p:cNvSpPr txBox="1">
            <a:spLocks noChangeArrowheads="1"/>
          </p:cNvSpPr>
          <p:nvPr/>
        </p:nvSpPr>
        <p:spPr bwMode="auto">
          <a:xfrm>
            <a:off x="914400" y="4724400"/>
            <a:ext cx="1514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</a:rPr>
              <a:t>Прогнозы внебюджетных потоков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12301" name="Text Box 12"/>
          <p:cNvSpPr txBox="1">
            <a:spLocks noChangeArrowheads="1"/>
          </p:cNvSpPr>
          <p:nvPr/>
        </p:nvSpPr>
        <p:spPr bwMode="auto">
          <a:xfrm>
            <a:off x="6929438" y="4429125"/>
            <a:ext cx="18910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</a:rPr>
              <a:t>Прогноз денежных потоков по зарегистрированным обязательствам</a:t>
            </a:r>
            <a:endParaRPr lang="en-US" sz="1400" b="1" i="1" dirty="0">
              <a:solidFill>
                <a:srgbClr val="C00000"/>
              </a:solidFill>
            </a:endParaRPr>
          </a:p>
        </p:txBody>
      </p:sp>
      <p:sp>
        <p:nvSpPr>
          <p:cNvPr id="12302" name="Line 13"/>
          <p:cNvSpPr>
            <a:spLocks noChangeShapeType="1"/>
          </p:cNvSpPr>
          <p:nvPr/>
        </p:nvSpPr>
        <p:spPr bwMode="auto">
          <a:xfrm>
            <a:off x="6357938" y="4143375"/>
            <a:ext cx="714375" cy="157162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9" name="Oval 14"/>
          <p:cNvSpPr>
            <a:spLocks noChangeArrowheads="1"/>
          </p:cNvSpPr>
          <p:nvPr/>
        </p:nvSpPr>
        <p:spPr bwMode="auto">
          <a:xfrm>
            <a:off x="533400" y="5562600"/>
            <a:ext cx="1752600" cy="9906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304" name="Text Box 15"/>
          <p:cNvSpPr txBox="1">
            <a:spLocks noChangeArrowheads="1"/>
          </p:cNvSpPr>
          <p:nvPr/>
        </p:nvSpPr>
        <p:spPr bwMode="auto">
          <a:xfrm>
            <a:off x="457200" y="5715000"/>
            <a:ext cx="1905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600" b="1" dirty="0" smtClean="0">
                <a:latin typeface="Arial" charset="0"/>
                <a:cs typeface="Arial" charset="0"/>
              </a:rPr>
              <a:t>Управляющие внебюджетными фондами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42001" name="Oval 16"/>
          <p:cNvSpPr>
            <a:spLocks noChangeArrowheads="1"/>
          </p:cNvSpPr>
          <p:nvPr/>
        </p:nvSpPr>
        <p:spPr bwMode="auto">
          <a:xfrm>
            <a:off x="152400" y="2386013"/>
            <a:ext cx="1752600" cy="9906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endParaRPr lang="en-GB" sz="1800">
              <a:latin typeface="Arial" charset="0"/>
              <a:cs typeface="Arial" charset="0"/>
            </a:endParaRPr>
          </a:p>
        </p:txBody>
      </p:sp>
      <p:sp>
        <p:nvSpPr>
          <p:cNvPr id="12306" name="Text Box 17"/>
          <p:cNvSpPr txBox="1">
            <a:spLocks noChangeArrowheads="1"/>
          </p:cNvSpPr>
          <p:nvPr/>
        </p:nvSpPr>
        <p:spPr bwMode="auto">
          <a:xfrm>
            <a:off x="152400" y="2508250"/>
            <a:ext cx="1752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600" b="1" dirty="0" smtClean="0">
                <a:latin typeface="Arial" charset="0"/>
                <a:cs typeface="Arial" charset="0"/>
              </a:rPr>
              <a:t>Налоговый орган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42003" name="Oval 18"/>
          <p:cNvSpPr>
            <a:spLocks noChangeArrowheads="1"/>
          </p:cNvSpPr>
          <p:nvPr/>
        </p:nvSpPr>
        <p:spPr bwMode="auto">
          <a:xfrm>
            <a:off x="6553200" y="5661248"/>
            <a:ext cx="1600200" cy="891952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Региональные </a:t>
            </a:r>
          </a:p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казначейства</a:t>
            </a:r>
            <a:endParaRPr lang="en-US" sz="1800" dirty="0">
              <a:latin typeface="Arial" charset="0"/>
              <a:cs typeface="Arial" charset="0"/>
            </a:endParaRPr>
          </a:p>
        </p:txBody>
      </p:sp>
      <p:sp>
        <p:nvSpPr>
          <p:cNvPr id="42004" name="Oval 19"/>
          <p:cNvSpPr>
            <a:spLocks noChangeArrowheads="1"/>
          </p:cNvSpPr>
          <p:nvPr/>
        </p:nvSpPr>
        <p:spPr bwMode="auto">
          <a:xfrm>
            <a:off x="3886200" y="5562600"/>
            <a:ext cx="1600200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Arial" charset="0"/>
              </a:rPr>
              <a:t>Отраслевые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Arial" charset="0"/>
              </a:rPr>
              <a:t>министерства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  <p:sp>
        <p:nvSpPr>
          <p:cNvPr id="42005" name="Oval 20"/>
          <p:cNvSpPr>
            <a:spLocks noChangeArrowheads="1"/>
          </p:cNvSpPr>
          <p:nvPr/>
        </p:nvSpPr>
        <p:spPr bwMode="auto">
          <a:xfrm>
            <a:off x="7391400" y="2005013"/>
            <a:ext cx="1524000" cy="9144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Управляющий </a:t>
            </a:r>
          </a:p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долгом</a:t>
            </a:r>
            <a:endParaRPr lang="en-US" sz="1800" dirty="0">
              <a:latin typeface="Arial" charset="0"/>
              <a:cs typeface="Arial" charset="0"/>
            </a:endParaRPr>
          </a:p>
        </p:txBody>
      </p:sp>
      <p:sp>
        <p:nvSpPr>
          <p:cNvPr id="42006" name="Oval 21"/>
          <p:cNvSpPr>
            <a:spLocks noChangeArrowheads="1"/>
          </p:cNvSpPr>
          <p:nvPr/>
        </p:nvSpPr>
        <p:spPr bwMode="auto">
          <a:xfrm>
            <a:off x="5364088" y="1928813"/>
            <a:ext cx="1722512" cy="9144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Arial" charset="0"/>
              </a:rPr>
              <a:t>Центральный </a:t>
            </a:r>
          </a:p>
          <a:p>
            <a:pPr algn="ctr" eaLnBrk="1" hangingPunct="1">
              <a:defRPr/>
            </a:pPr>
            <a:r>
              <a:rPr lang="ru-RU" sz="1800" b="1" dirty="0" smtClean="0">
                <a:latin typeface="Arial" charset="0"/>
                <a:cs typeface="Arial" charset="0"/>
              </a:rPr>
              <a:t>банк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  <p:sp>
        <p:nvSpPr>
          <p:cNvPr id="42007" name="Oval 22"/>
          <p:cNvSpPr>
            <a:spLocks noChangeArrowheads="1"/>
          </p:cNvSpPr>
          <p:nvPr/>
        </p:nvSpPr>
        <p:spPr bwMode="auto">
          <a:xfrm>
            <a:off x="2408238" y="3357563"/>
            <a:ext cx="4471987" cy="985837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Минфин</a:t>
            </a:r>
            <a:r>
              <a:rPr lang="en-US" sz="1800" dirty="0" smtClean="0">
                <a:latin typeface="Arial" charset="0"/>
                <a:cs typeface="Arial" charset="0"/>
              </a:rPr>
              <a:t>/</a:t>
            </a:r>
            <a:r>
              <a:rPr lang="ru-RU" sz="1800" dirty="0" smtClean="0">
                <a:latin typeface="Arial" charset="0"/>
                <a:cs typeface="Arial" charset="0"/>
              </a:rPr>
              <a:t> Национальное казначейство</a:t>
            </a:r>
            <a:endParaRPr lang="en-US" sz="1800" dirty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en-US" sz="1800" dirty="0" smtClean="0">
                <a:latin typeface="Arial" charset="0"/>
                <a:cs typeface="Arial" charset="0"/>
              </a:rPr>
              <a:t>(</a:t>
            </a:r>
            <a:r>
              <a:rPr lang="ru-RU" sz="1800" dirty="0" smtClean="0">
                <a:latin typeface="Arial" charset="0"/>
                <a:cs typeface="Arial" charset="0"/>
              </a:rPr>
              <a:t>Подразделение по управлению </a:t>
            </a:r>
          </a:p>
          <a:p>
            <a:pPr algn="ctr" eaLnBrk="1" hangingPunct="1">
              <a:defRPr/>
            </a:pPr>
            <a:r>
              <a:rPr lang="ru-RU" sz="1800" dirty="0" smtClean="0">
                <a:latin typeface="Arial" charset="0"/>
                <a:cs typeface="Arial" charset="0"/>
              </a:rPr>
              <a:t>денежными средствами</a:t>
            </a:r>
            <a:r>
              <a:rPr lang="en-US" sz="1800" dirty="0" smtClean="0">
                <a:latin typeface="Arial" charset="0"/>
                <a:cs typeface="Arial" charset="0"/>
              </a:rPr>
              <a:t>)</a:t>
            </a:r>
            <a:endParaRPr lang="en-US" sz="18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32"/>
          <p:cNvSpPr>
            <a:spLocks noChangeShapeType="1"/>
          </p:cNvSpPr>
          <p:nvPr/>
        </p:nvSpPr>
        <p:spPr bwMode="auto">
          <a:xfrm flipV="1">
            <a:off x="1500188" y="4505325"/>
            <a:ext cx="0" cy="57150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19" name="Line 16"/>
          <p:cNvSpPr>
            <a:spLocks noChangeShapeType="1"/>
          </p:cNvSpPr>
          <p:nvPr/>
        </p:nvSpPr>
        <p:spPr bwMode="auto">
          <a:xfrm>
            <a:off x="2000250" y="4486275"/>
            <a:ext cx="0" cy="57150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0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120063" cy="1143000"/>
          </a:xfrm>
        </p:spPr>
        <p:txBody>
          <a:bodyPr/>
          <a:lstStyle/>
          <a:p>
            <a:pPr algn="ctr"/>
            <a:r>
              <a:rPr lang="ru-RU" dirty="0" smtClean="0"/>
              <a:t>Институциональные структуры и системы</a:t>
            </a:r>
            <a:endParaRPr lang="en-NZ" dirty="0" smtClean="0"/>
          </a:p>
        </p:txBody>
      </p:sp>
      <p:sp>
        <p:nvSpPr>
          <p:cNvPr id="9221" name="Text Box 24"/>
          <p:cNvSpPr txBox="1">
            <a:spLocks noChangeArrowheads="1"/>
          </p:cNvSpPr>
          <p:nvPr/>
        </p:nvSpPr>
        <p:spPr bwMode="auto">
          <a:xfrm>
            <a:off x="1428750" y="6015038"/>
            <a:ext cx="2095500" cy="707886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000" b="1" dirty="0" smtClean="0">
                <a:solidFill>
                  <a:srgbClr val="C00000"/>
                </a:solidFill>
                <a:latin typeface="Arial" charset="0"/>
              </a:rPr>
              <a:t>Долговые операции</a:t>
            </a:r>
            <a:endParaRPr lang="en-GB" sz="10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000" dirty="0" smtClean="0">
                <a:latin typeface="Arial" charset="0"/>
              </a:rPr>
              <a:t>Платежи по обслуживанию долга</a:t>
            </a:r>
            <a:endParaRPr lang="en-GB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GB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Выдачи</a:t>
            </a:r>
            <a:r>
              <a:rPr lang="en-GB" sz="1000" dirty="0" smtClean="0">
                <a:latin typeface="Arial" charset="0"/>
              </a:rPr>
              <a:t>/</a:t>
            </a:r>
            <a:r>
              <a:rPr lang="ru-RU" sz="1000" dirty="0" smtClean="0">
                <a:latin typeface="Arial" charset="0"/>
              </a:rPr>
              <a:t>Поступления</a:t>
            </a:r>
            <a:endParaRPr lang="en-GB" sz="1000" dirty="0">
              <a:latin typeface="Arial" charset="0"/>
            </a:endParaRPr>
          </a:p>
        </p:txBody>
      </p:sp>
      <p:sp>
        <p:nvSpPr>
          <p:cNvPr id="9222" name="Line 25"/>
          <p:cNvSpPr>
            <a:spLocks noChangeShapeType="1"/>
          </p:cNvSpPr>
          <p:nvPr/>
        </p:nvSpPr>
        <p:spPr bwMode="auto">
          <a:xfrm flipH="1">
            <a:off x="3500438" y="6286500"/>
            <a:ext cx="3857625" cy="14288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3" name="Text Box 27"/>
          <p:cNvSpPr txBox="1">
            <a:spLocks noChangeArrowheads="1"/>
          </p:cNvSpPr>
          <p:nvPr/>
        </p:nvSpPr>
        <p:spPr bwMode="auto">
          <a:xfrm>
            <a:off x="7405688" y="2633663"/>
            <a:ext cx="1357312" cy="92333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Информирование рынка </a:t>
            </a:r>
            <a:endParaRPr lang="en-GB" sz="1200" b="1" dirty="0">
              <a:solidFill>
                <a:srgbClr val="C00000"/>
              </a:solidFill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Извещения с рынка</a:t>
            </a:r>
            <a:endParaRPr lang="en-GB" sz="1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7812360" y="3501008"/>
            <a:ext cx="0" cy="28518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5" name="Line 29"/>
          <p:cNvSpPr>
            <a:spLocks noChangeShapeType="1"/>
          </p:cNvSpPr>
          <p:nvPr/>
        </p:nvSpPr>
        <p:spPr bwMode="auto">
          <a:xfrm flipV="1">
            <a:off x="8388424" y="3429000"/>
            <a:ext cx="0" cy="357188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6" name="Line 33"/>
          <p:cNvSpPr>
            <a:spLocks noChangeShapeType="1"/>
          </p:cNvSpPr>
          <p:nvPr/>
        </p:nvSpPr>
        <p:spPr bwMode="auto">
          <a:xfrm flipV="1">
            <a:off x="304800" y="3843338"/>
            <a:ext cx="0" cy="2500312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Line 35"/>
          <p:cNvSpPr>
            <a:spLocks noChangeShapeType="1"/>
          </p:cNvSpPr>
          <p:nvPr/>
        </p:nvSpPr>
        <p:spPr bwMode="auto">
          <a:xfrm flipV="1">
            <a:off x="3357563" y="5357813"/>
            <a:ext cx="0" cy="642937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8" name="Line 36"/>
          <p:cNvSpPr>
            <a:spLocks noChangeShapeType="1"/>
          </p:cNvSpPr>
          <p:nvPr/>
        </p:nvSpPr>
        <p:spPr bwMode="auto">
          <a:xfrm flipH="1">
            <a:off x="6877050" y="4772025"/>
            <a:ext cx="1214438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9" name="Text Box 37"/>
          <p:cNvSpPr txBox="1">
            <a:spLocks noChangeArrowheads="1"/>
          </p:cNvSpPr>
          <p:nvPr/>
        </p:nvSpPr>
        <p:spPr bwMode="auto">
          <a:xfrm>
            <a:off x="5999798" y="5624513"/>
            <a:ext cx="13487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Обслуживание долга</a:t>
            </a:r>
            <a:endParaRPr lang="en-GB" sz="12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30" name="Line 38"/>
          <p:cNvSpPr>
            <a:spLocks noChangeShapeType="1"/>
          </p:cNvSpPr>
          <p:nvPr/>
        </p:nvSpPr>
        <p:spPr bwMode="auto">
          <a:xfrm flipH="1" flipV="1">
            <a:off x="285750" y="6357938"/>
            <a:ext cx="1143000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1" name="Text Box 5"/>
          <p:cNvSpPr txBox="1">
            <a:spLocks noChangeArrowheads="1"/>
          </p:cNvSpPr>
          <p:nvPr/>
        </p:nvSpPr>
        <p:spPr bwMode="auto">
          <a:xfrm>
            <a:off x="742950" y="3152775"/>
            <a:ext cx="1914525" cy="135731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Arial" charset="0"/>
              </a:rPr>
              <a:t>Мониторинг и контроль расходов сектора гос. управления</a:t>
            </a:r>
            <a:endParaRPr lang="en-US" sz="10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Полномочия по выдаче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Сбор доходов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Мониторинг бюджета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Планирование потоков денежных средств</a:t>
            </a:r>
            <a:endParaRPr lang="en-GB" sz="1000" dirty="0"/>
          </a:p>
        </p:txBody>
      </p:sp>
      <p:sp>
        <p:nvSpPr>
          <p:cNvPr id="9232" name="Text Box 6"/>
          <p:cNvSpPr txBox="1">
            <a:spLocks noChangeArrowheads="1"/>
          </p:cNvSpPr>
          <p:nvPr/>
        </p:nvSpPr>
        <p:spPr bwMode="auto">
          <a:xfrm>
            <a:off x="733425" y="2147094"/>
            <a:ext cx="1495425" cy="645319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Опубликованная финансовая отчетность</a:t>
            </a:r>
            <a:endParaRPr lang="en-GB" sz="12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9233" name="Text Box 7"/>
          <p:cNvSpPr txBox="1">
            <a:spLocks noChangeArrowheads="1"/>
          </p:cNvSpPr>
          <p:nvPr/>
        </p:nvSpPr>
        <p:spPr bwMode="auto">
          <a:xfrm>
            <a:off x="3090863" y="2979738"/>
            <a:ext cx="2052637" cy="980281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000" b="1" dirty="0" smtClean="0">
                <a:solidFill>
                  <a:srgbClr val="C00000"/>
                </a:solidFill>
                <a:latin typeface="Arial" charset="0"/>
              </a:rPr>
              <a:t>Планирование потоков </a:t>
            </a:r>
            <a:r>
              <a:rPr lang="ru-RU" sz="1000" b="1" dirty="0">
                <a:solidFill>
                  <a:srgbClr val="C00000"/>
                </a:solidFill>
                <a:latin typeface="Arial" charset="0"/>
              </a:rPr>
              <a:t>средств Сектора гос. управления</a:t>
            </a:r>
            <a:endParaRPr lang="en-US" sz="10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 smtClean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Планы потока бюджетных средств</a:t>
            </a:r>
            <a:endParaRPr lang="en-GB" sz="1000" dirty="0">
              <a:latin typeface="Arial" charset="0"/>
            </a:endParaRPr>
          </a:p>
        </p:txBody>
      </p:sp>
      <p:sp>
        <p:nvSpPr>
          <p:cNvPr id="9234" name="Text Box 8"/>
          <p:cNvSpPr txBox="1">
            <a:spLocks noChangeArrowheads="1"/>
          </p:cNvSpPr>
          <p:nvPr/>
        </p:nvSpPr>
        <p:spPr bwMode="auto">
          <a:xfrm>
            <a:off x="395536" y="5057775"/>
            <a:ext cx="2238127" cy="649288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Банковские счета</a:t>
            </a:r>
            <a:endParaRPr lang="en-US" sz="12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200" dirty="0">
                <a:latin typeface="Arial" charset="0"/>
              </a:rPr>
              <a:t> </a:t>
            </a:r>
            <a:r>
              <a:rPr lang="ru-RU" sz="1200" dirty="0" smtClean="0">
                <a:latin typeface="Arial" charset="0"/>
              </a:rPr>
              <a:t>Центральный банк</a:t>
            </a:r>
            <a:endParaRPr lang="en-US" sz="12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200" dirty="0">
                <a:latin typeface="Arial" charset="0"/>
              </a:rPr>
              <a:t> </a:t>
            </a:r>
            <a:r>
              <a:rPr lang="ru-RU" sz="1200" dirty="0" smtClean="0">
                <a:latin typeface="Arial" charset="0"/>
              </a:rPr>
              <a:t>Коммерческий(</a:t>
            </a:r>
            <a:r>
              <a:rPr lang="ru-RU" sz="1200" dirty="0" err="1" smtClean="0">
                <a:latin typeface="Arial" charset="0"/>
              </a:rPr>
              <a:t>ие</a:t>
            </a:r>
            <a:r>
              <a:rPr lang="ru-RU" sz="1200" dirty="0" smtClean="0">
                <a:latin typeface="Arial" charset="0"/>
              </a:rPr>
              <a:t>) банк(и)</a:t>
            </a:r>
            <a:endParaRPr lang="en-US" sz="1200" dirty="0">
              <a:latin typeface="Arial" charset="0"/>
            </a:endParaRPr>
          </a:p>
          <a:p>
            <a:pPr>
              <a:buFont typeface="Wingdings" pitchFamily="2" charset="2"/>
              <a:buChar char="§"/>
            </a:pPr>
            <a:endParaRPr lang="en-GB" sz="1200" dirty="0">
              <a:latin typeface="Arial" charset="0"/>
            </a:endParaRPr>
          </a:p>
          <a:p>
            <a:pPr>
              <a:buFont typeface="Wingdings" pitchFamily="2" charset="2"/>
              <a:buChar char="§"/>
            </a:pPr>
            <a:endParaRPr lang="en-GB" sz="1200" dirty="0">
              <a:latin typeface="Arial" charset="0"/>
            </a:endParaRPr>
          </a:p>
        </p:txBody>
      </p:sp>
      <p:sp>
        <p:nvSpPr>
          <p:cNvPr id="9235" name="Text Box 9"/>
          <p:cNvSpPr txBox="1">
            <a:spLocks noChangeArrowheads="1"/>
          </p:cNvSpPr>
          <p:nvPr/>
        </p:nvSpPr>
        <p:spPr bwMode="auto">
          <a:xfrm>
            <a:off x="3086100" y="4148138"/>
            <a:ext cx="2057400" cy="1209675"/>
          </a:xfrm>
          <a:prstGeom prst="rect">
            <a:avLst/>
          </a:prstGeom>
          <a:solidFill>
            <a:srgbClr val="CCFF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000" b="1" dirty="0" smtClean="0">
                <a:solidFill>
                  <a:srgbClr val="C00000"/>
                </a:solidFill>
                <a:latin typeface="Arial" charset="0"/>
              </a:rPr>
              <a:t>Прогнозирование потоков средств Сектора гос. управления</a:t>
            </a:r>
            <a:endParaRPr lang="en-US" sz="10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Исторические данные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Профили потоков средств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Моделирование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Прогнозы</a:t>
            </a:r>
            <a:endParaRPr lang="en-GB" sz="1000" dirty="0">
              <a:latin typeface="Arial" charset="0"/>
            </a:endParaRPr>
          </a:p>
        </p:txBody>
      </p:sp>
      <p:sp>
        <p:nvSpPr>
          <p:cNvPr id="9236" name="Text Box 10"/>
          <p:cNvSpPr txBox="1">
            <a:spLocks noChangeArrowheads="1"/>
          </p:cNvSpPr>
          <p:nvPr/>
        </p:nvSpPr>
        <p:spPr bwMode="auto">
          <a:xfrm>
            <a:off x="5253038" y="2914650"/>
            <a:ext cx="1983258" cy="11684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Управление долгом</a:t>
            </a:r>
            <a:endParaRPr lang="en-US" sz="12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2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Разработка стратегии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Моделирование и анализ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Управление рисками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000" dirty="0" smtClean="0">
                <a:latin typeface="Arial" charset="0"/>
              </a:rPr>
              <a:t> Планы заимствования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Реструктуризация долга</a:t>
            </a:r>
            <a:endParaRPr lang="en-GB" sz="1000" dirty="0">
              <a:latin typeface="Arial" charset="0"/>
            </a:endParaRPr>
          </a:p>
        </p:txBody>
      </p:sp>
      <p:sp>
        <p:nvSpPr>
          <p:cNvPr id="9237" name="Text Box 11"/>
          <p:cNvSpPr txBox="1">
            <a:spLocks noChangeArrowheads="1"/>
          </p:cNvSpPr>
          <p:nvPr/>
        </p:nvSpPr>
        <p:spPr bwMode="auto">
          <a:xfrm>
            <a:off x="7608442" y="3789040"/>
            <a:ext cx="1535558" cy="102354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100" b="1" dirty="0" smtClean="0">
                <a:solidFill>
                  <a:srgbClr val="C00000"/>
                </a:solidFill>
                <a:latin typeface="Arial" charset="0"/>
              </a:rPr>
              <a:t>Эмиссия ценных бумаг</a:t>
            </a:r>
            <a:endParaRPr lang="en-US" sz="11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1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Казначейские векселя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Облигации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err="1" smtClean="0">
                <a:latin typeface="Arial" charset="0"/>
              </a:rPr>
              <a:t>Репо</a:t>
            </a:r>
            <a:r>
              <a:rPr lang="en-US" sz="1000" dirty="0" smtClean="0">
                <a:latin typeface="Arial" charset="0"/>
              </a:rPr>
              <a:t> </a:t>
            </a:r>
            <a:endParaRPr lang="en-US" sz="1000" dirty="0">
              <a:latin typeface="Arial" charset="0"/>
            </a:endParaRPr>
          </a:p>
          <a:p>
            <a:pPr>
              <a:buFont typeface="Wingdings" pitchFamily="2" charset="2"/>
              <a:buChar char="§"/>
            </a:pPr>
            <a:endParaRPr lang="en-GB" sz="1200" dirty="0">
              <a:latin typeface="Arial" charset="0"/>
            </a:endParaRPr>
          </a:p>
        </p:txBody>
      </p:sp>
      <p:sp>
        <p:nvSpPr>
          <p:cNvPr id="9238" name="Text Box 12"/>
          <p:cNvSpPr txBox="1">
            <a:spLocks noChangeArrowheads="1"/>
          </p:cNvSpPr>
          <p:nvPr/>
        </p:nvSpPr>
        <p:spPr bwMode="auto">
          <a:xfrm>
            <a:off x="7380312" y="5373216"/>
            <a:ext cx="1673671" cy="1146969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1200" b="1" dirty="0" smtClean="0">
                <a:solidFill>
                  <a:srgbClr val="C00000"/>
                </a:solidFill>
                <a:latin typeface="Arial" charset="0"/>
              </a:rPr>
              <a:t>Обработка и учет долговых </a:t>
            </a:r>
            <a:r>
              <a:rPr lang="ru-RU" sz="1000" b="1" dirty="0" smtClean="0">
                <a:solidFill>
                  <a:srgbClr val="C00000"/>
                </a:solidFill>
                <a:latin typeface="Arial" charset="0"/>
              </a:rPr>
              <a:t>операций</a:t>
            </a:r>
            <a:endParaRPr lang="en-US" sz="1000" b="1" dirty="0">
              <a:solidFill>
                <a:srgbClr val="C00000"/>
              </a:solidFill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000" dirty="0" smtClean="0">
                <a:latin typeface="Arial" charset="0"/>
              </a:rPr>
              <a:t>Учет долга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Подтверждение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Урегулирование</a:t>
            </a:r>
            <a:endParaRPr lang="en-US" sz="1000" dirty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1000" dirty="0">
                <a:latin typeface="Arial" charset="0"/>
              </a:rPr>
              <a:t> </a:t>
            </a:r>
            <a:r>
              <a:rPr lang="ru-RU" sz="1000" dirty="0" smtClean="0">
                <a:latin typeface="Arial" charset="0"/>
              </a:rPr>
              <a:t>Отчет по Главной книге</a:t>
            </a:r>
            <a:endParaRPr lang="en-GB" sz="1000" dirty="0">
              <a:latin typeface="Arial" charset="0"/>
            </a:endParaRPr>
          </a:p>
        </p:txBody>
      </p:sp>
      <p:sp>
        <p:nvSpPr>
          <p:cNvPr id="9239" name="Line 13"/>
          <p:cNvSpPr>
            <a:spLocks noChangeShapeType="1"/>
          </p:cNvSpPr>
          <p:nvPr/>
        </p:nvSpPr>
        <p:spPr bwMode="auto">
          <a:xfrm flipH="1" flipV="1">
            <a:off x="1714500" y="2790825"/>
            <a:ext cx="0" cy="357188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0" name="Line 14"/>
          <p:cNvSpPr>
            <a:spLocks noChangeShapeType="1"/>
          </p:cNvSpPr>
          <p:nvPr/>
        </p:nvSpPr>
        <p:spPr bwMode="auto">
          <a:xfrm>
            <a:off x="2657475" y="3443288"/>
            <a:ext cx="428625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1" name="Line 15"/>
          <p:cNvSpPr>
            <a:spLocks noChangeShapeType="1"/>
          </p:cNvSpPr>
          <p:nvPr/>
        </p:nvSpPr>
        <p:spPr bwMode="auto">
          <a:xfrm>
            <a:off x="2643188" y="5129213"/>
            <a:ext cx="571500" cy="1587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2" name="Line 17"/>
          <p:cNvSpPr>
            <a:spLocks noChangeShapeType="1"/>
          </p:cNvSpPr>
          <p:nvPr/>
        </p:nvSpPr>
        <p:spPr bwMode="auto">
          <a:xfrm>
            <a:off x="6143625" y="5143500"/>
            <a:ext cx="0" cy="77152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3" name="Line 18"/>
          <p:cNvSpPr>
            <a:spLocks noChangeShapeType="1"/>
          </p:cNvSpPr>
          <p:nvPr/>
        </p:nvSpPr>
        <p:spPr bwMode="auto">
          <a:xfrm>
            <a:off x="304800" y="3843338"/>
            <a:ext cx="428625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" name="Line 19"/>
          <p:cNvSpPr>
            <a:spLocks noChangeShapeType="1"/>
          </p:cNvSpPr>
          <p:nvPr/>
        </p:nvSpPr>
        <p:spPr bwMode="auto">
          <a:xfrm>
            <a:off x="4942047" y="4217849"/>
            <a:ext cx="2571750" cy="1587"/>
          </a:xfrm>
          <a:prstGeom prst="line">
            <a:avLst/>
          </a:prstGeom>
          <a:noFill/>
          <a:ln w="57150">
            <a:solidFill>
              <a:srgbClr val="92D050"/>
            </a:solidFill>
            <a:prstDash val="sysDash"/>
            <a:round/>
            <a:headEnd/>
            <a:tailEnd type="triangl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9245" name="Line 20"/>
          <p:cNvSpPr>
            <a:spLocks noChangeShapeType="1"/>
          </p:cNvSpPr>
          <p:nvPr/>
        </p:nvSpPr>
        <p:spPr bwMode="auto">
          <a:xfrm>
            <a:off x="4000500" y="3771900"/>
            <a:ext cx="0" cy="376238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6" name="Line 21"/>
          <p:cNvSpPr>
            <a:spLocks noChangeShapeType="1"/>
          </p:cNvSpPr>
          <p:nvPr/>
        </p:nvSpPr>
        <p:spPr bwMode="auto">
          <a:xfrm>
            <a:off x="6143625" y="5915025"/>
            <a:ext cx="1228725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7" name="Line 22"/>
          <p:cNvSpPr>
            <a:spLocks noChangeShapeType="1"/>
          </p:cNvSpPr>
          <p:nvPr/>
        </p:nvSpPr>
        <p:spPr bwMode="auto">
          <a:xfrm>
            <a:off x="7143750" y="3843338"/>
            <a:ext cx="357188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8" name="Line 23"/>
          <p:cNvSpPr>
            <a:spLocks noChangeShapeType="1"/>
          </p:cNvSpPr>
          <p:nvPr/>
        </p:nvSpPr>
        <p:spPr bwMode="auto">
          <a:xfrm>
            <a:off x="8172400" y="4797152"/>
            <a:ext cx="0" cy="505271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5499736" y="4362450"/>
            <a:ext cx="1363027" cy="785813"/>
            <a:chOff x="5137790" y="4000504"/>
            <a:chExt cx="1363036" cy="785818"/>
          </a:xfrm>
        </p:grpSpPr>
        <p:sp>
          <p:nvSpPr>
            <p:cNvPr id="9257" name="Flowchart: Direct Access Storage 42"/>
            <p:cNvSpPr>
              <a:spLocks noChangeArrowheads="1"/>
            </p:cNvSpPr>
            <p:nvPr/>
          </p:nvSpPr>
          <p:spPr bwMode="auto">
            <a:xfrm>
              <a:off x="5143504" y="4000504"/>
              <a:ext cx="1357322" cy="785818"/>
            </a:xfrm>
            <a:prstGeom prst="flowChartMagneticDrum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8" name="TextBox 43"/>
            <p:cNvSpPr txBox="1">
              <a:spLocks noChangeArrowheads="1"/>
            </p:cNvSpPr>
            <p:nvPr/>
          </p:nvSpPr>
          <p:spPr bwMode="auto">
            <a:xfrm>
              <a:off x="5137790" y="4040749"/>
              <a:ext cx="1000132" cy="738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C00000"/>
                  </a:solidFill>
                </a:rPr>
                <a:t>База данных по долгу</a:t>
              </a:r>
              <a:endParaRPr lang="en-NZ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9250" name="TextBox 45"/>
          <p:cNvSpPr txBox="1">
            <a:spLocks noChangeArrowheads="1"/>
          </p:cNvSpPr>
          <p:nvPr/>
        </p:nvSpPr>
        <p:spPr bwMode="auto">
          <a:xfrm>
            <a:off x="5999798" y="1750750"/>
            <a:ext cx="2108358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charset="0"/>
                <a:cs typeface="Arial" charset="0"/>
              </a:rPr>
              <a:t>Управляющий долгом</a:t>
            </a:r>
            <a:endParaRPr lang="en-NZ" sz="1800" b="1" dirty="0">
              <a:latin typeface="Arial" charset="0"/>
              <a:cs typeface="Arial" charset="0"/>
            </a:endParaRPr>
          </a:p>
        </p:txBody>
      </p:sp>
      <p:sp>
        <p:nvSpPr>
          <p:cNvPr id="9251" name="TextBox 46"/>
          <p:cNvSpPr txBox="1">
            <a:spLocks noChangeArrowheads="1"/>
          </p:cNvSpPr>
          <p:nvPr/>
        </p:nvSpPr>
        <p:spPr bwMode="auto">
          <a:xfrm>
            <a:off x="3714750" y="5500688"/>
            <a:ext cx="2214563" cy="1015663"/>
          </a:xfrm>
          <a:prstGeom prst="rect">
            <a:avLst/>
          </a:prstGeom>
          <a:solidFill>
            <a:srgbClr val="CCFF99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 smtClean="0">
                <a:latin typeface="Arial" charset="0"/>
              </a:rPr>
              <a:t>Подразделение по управлению денежными средствами</a:t>
            </a:r>
            <a:r>
              <a:rPr lang="en-NZ" sz="1200" b="1" dirty="0">
                <a:latin typeface="Arial" charset="0"/>
              </a:rPr>
              <a:t/>
            </a:r>
            <a:br>
              <a:rPr lang="en-NZ" sz="1200" b="1" dirty="0">
                <a:latin typeface="Arial" charset="0"/>
              </a:rPr>
            </a:br>
            <a:r>
              <a:rPr lang="ru-RU" sz="1200" b="1" dirty="0" smtClean="0">
                <a:latin typeface="Arial" charset="0"/>
              </a:rPr>
              <a:t>Казначейство или Управляющий долгом</a:t>
            </a:r>
            <a:r>
              <a:rPr lang="en-NZ" sz="1200" b="1" dirty="0" smtClean="0">
                <a:latin typeface="Arial" charset="0"/>
              </a:rPr>
              <a:t>?</a:t>
            </a:r>
            <a:endParaRPr lang="en-NZ" sz="1200" b="1" dirty="0">
              <a:latin typeface="Arial" charset="0"/>
            </a:endParaRPr>
          </a:p>
        </p:txBody>
      </p:sp>
      <p:sp>
        <p:nvSpPr>
          <p:cNvPr id="9252" name="TextBox 47"/>
          <p:cNvSpPr txBox="1">
            <a:spLocks noChangeArrowheads="1"/>
          </p:cNvSpPr>
          <p:nvPr/>
        </p:nvSpPr>
        <p:spPr bwMode="auto">
          <a:xfrm>
            <a:off x="2555776" y="1966913"/>
            <a:ext cx="2808312" cy="419100"/>
          </a:xfrm>
          <a:prstGeom prst="rect">
            <a:avLst/>
          </a:prstGeom>
          <a:solidFill>
            <a:srgbClr val="CCFFFF"/>
          </a:solidFill>
          <a:ln w="38100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800" b="1" dirty="0" smtClean="0">
                <a:latin typeface="Arial" charset="0"/>
              </a:rPr>
              <a:t>Минфин</a:t>
            </a:r>
            <a:r>
              <a:rPr lang="en-NZ" sz="1800" b="1" dirty="0" smtClean="0">
                <a:latin typeface="Arial" charset="0"/>
              </a:rPr>
              <a:t>/</a:t>
            </a:r>
            <a:r>
              <a:rPr lang="ru-RU" sz="1800" b="1" dirty="0" smtClean="0">
                <a:latin typeface="Arial" charset="0"/>
              </a:rPr>
              <a:t>Казначейство</a:t>
            </a:r>
            <a:endParaRPr lang="en-NZ" sz="1600" b="1" dirty="0">
              <a:latin typeface="Arial" charset="0"/>
            </a:endParaRPr>
          </a:p>
        </p:txBody>
      </p:sp>
      <p:sp>
        <p:nvSpPr>
          <p:cNvPr id="9253" name="Line 35"/>
          <p:cNvSpPr>
            <a:spLocks noChangeShapeType="1"/>
          </p:cNvSpPr>
          <p:nvPr/>
        </p:nvSpPr>
        <p:spPr bwMode="auto">
          <a:xfrm flipV="1">
            <a:off x="6143625" y="4071938"/>
            <a:ext cx="0" cy="28575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4" name="TextBox 49"/>
          <p:cNvSpPr txBox="1">
            <a:spLocks noChangeArrowheads="1"/>
          </p:cNvSpPr>
          <p:nvPr/>
        </p:nvSpPr>
        <p:spPr bwMode="auto">
          <a:xfrm>
            <a:off x="5500688" y="2671763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err="1" smtClean="0"/>
              <a:t>Мидл</a:t>
            </a:r>
            <a:r>
              <a:rPr lang="ru-RU" sz="1400" b="1" dirty="0" smtClean="0"/>
              <a:t>-офис</a:t>
            </a:r>
            <a:endParaRPr lang="en-NZ" sz="1400" b="1" dirty="0"/>
          </a:p>
        </p:txBody>
      </p:sp>
      <p:sp>
        <p:nvSpPr>
          <p:cNvPr id="9255" name="TextBox 50"/>
          <p:cNvSpPr txBox="1">
            <a:spLocks noChangeArrowheads="1"/>
          </p:cNvSpPr>
          <p:nvPr/>
        </p:nvSpPr>
        <p:spPr bwMode="auto">
          <a:xfrm>
            <a:off x="7500938" y="2386013"/>
            <a:ext cx="1214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Фронт-офис</a:t>
            </a:r>
            <a:endParaRPr lang="en-NZ" sz="1400" b="1" dirty="0"/>
          </a:p>
        </p:txBody>
      </p:sp>
      <p:sp>
        <p:nvSpPr>
          <p:cNvPr id="9256" name="TextBox 51"/>
          <p:cNvSpPr txBox="1">
            <a:spLocks noChangeArrowheads="1"/>
          </p:cNvSpPr>
          <p:nvPr/>
        </p:nvSpPr>
        <p:spPr bwMode="auto">
          <a:xfrm>
            <a:off x="7596336" y="5085184"/>
            <a:ext cx="1214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err="1" smtClean="0"/>
              <a:t>Бэк</a:t>
            </a:r>
            <a:r>
              <a:rPr lang="ru-RU" sz="1400" b="1" dirty="0" smtClean="0"/>
              <a:t>-офис</a:t>
            </a:r>
            <a:endParaRPr lang="en-NZ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err="1" smtClean="0"/>
              <a:t>Суб</a:t>
            </a:r>
            <a:r>
              <a:rPr lang="ru-RU" sz="3600" dirty="0" smtClean="0"/>
              <a:t>-портфели остатков средств</a:t>
            </a:r>
            <a:endParaRPr lang="en-NZ" sz="3600" dirty="0" smtClean="0"/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133357" y="1981200"/>
            <a:ext cx="5353043" cy="4162425"/>
            <a:chOff x="819305" y="2286000"/>
            <a:chExt cx="5352895" cy="4162818"/>
          </a:xfrm>
        </p:grpSpPr>
        <p:grpSp>
          <p:nvGrpSpPr>
            <p:cNvPr id="3" name="Group 39"/>
            <p:cNvGrpSpPr>
              <a:grpSpLocks/>
            </p:cNvGrpSpPr>
            <p:nvPr/>
          </p:nvGrpSpPr>
          <p:grpSpPr bwMode="auto">
            <a:xfrm>
              <a:off x="1219199" y="2286000"/>
              <a:ext cx="4953001" cy="3581994"/>
              <a:chOff x="1219199" y="1981200"/>
              <a:chExt cx="4953001" cy="3581994"/>
            </a:xfrm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447799" y="1981200"/>
                <a:ext cx="4343401" cy="3581994"/>
                <a:chOff x="1828799" y="1219200"/>
                <a:chExt cx="4343401" cy="3581994"/>
              </a:xfrm>
            </p:grpSpPr>
            <p:sp>
              <p:nvSpPr>
                <p:cNvPr id="40" name="Rectangle 39"/>
                <p:cNvSpPr/>
                <p:nvPr/>
              </p:nvSpPr>
              <p:spPr bwMode="auto">
                <a:xfrm>
                  <a:off x="1828931" y="4267488"/>
                  <a:ext cx="4343280" cy="533450"/>
                </a:xfrm>
                <a:prstGeom prst="rect">
                  <a:avLst/>
                </a:prstGeom>
                <a:solidFill>
                  <a:schemeClr val="accent5">
                    <a:lumMod val="2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  <p:txBody>
                <a:bodyPr wrap="none" lIns="92075" tIns="46038" rIns="92075" bIns="46038"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40"/>
                <p:cNvSpPr/>
                <p:nvPr/>
              </p:nvSpPr>
              <p:spPr bwMode="auto">
                <a:xfrm flipH="1">
                  <a:off x="1828931" y="3048173"/>
                  <a:ext cx="4343280" cy="1219315"/>
                </a:xfrm>
                <a:prstGeom prst="rect">
                  <a:avLst/>
                </a:prstGeom>
                <a:solidFill>
                  <a:srgbClr val="0070C0"/>
                </a:solidFill>
                <a:ln w="9525" cap="flat" cmpd="sng" algn="ctr">
                  <a:solidFill>
                    <a:schemeClr val="accent3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  <p:txBody>
                <a:bodyPr wrap="none" lIns="92075" tIns="46038" rIns="92075" bIns="46038"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2" name="Straight Connector 9"/>
                <p:cNvCxnSpPr/>
                <p:nvPr/>
              </p:nvCxnSpPr>
              <p:spPr bwMode="auto">
                <a:xfrm rot="5400000" flipH="1" flipV="1">
                  <a:off x="1600300" y="1981281"/>
                  <a:ext cx="609658" cy="152396"/>
                </a:xfrm>
                <a:prstGeom prst="line">
                  <a:avLst/>
                </a:prstGeom>
                <a:gradFill rotWithShape="0">
                  <a:gsLst>
                    <a:gs pos="0">
                      <a:schemeClr val="accent2">
                        <a:gamma/>
                        <a:shade val="20000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20000"/>
                        <a:invGamma/>
                      </a:schemeClr>
                    </a:gs>
                  </a:gsLst>
                  <a:lin ang="54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</p:cxnSp>
            <p:sp>
              <p:nvSpPr>
                <p:cNvPr id="43" name="Freeform 42"/>
                <p:cNvSpPr/>
                <p:nvPr/>
              </p:nvSpPr>
              <p:spPr bwMode="auto">
                <a:xfrm>
                  <a:off x="1828931" y="1219200"/>
                  <a:ext cx="2073218" cy="1868664"/>
                </a:xfrm>
                <a:custGeom>
                  <a:avLst/>
                  <a:gdLst>
                    <a:gd name="connsiteX0" fmla="*/ 0 w 2073275"/>
                    <a:gd name="connsiteY0" fmla="*/ 1838325 h 1868487"/>
                    <a:gd name="connsiteX1" fmla="*/ 66675 w 2073275"/>
                    <a:gd name="connsiteY1" fmla="*/ 1171575 h 1868487"/>
                    <a:gd name="connsiteX2" fmla="*/ 114300 w 2073275"/>
                    <a:gd name="connsiteY2" fmla="*/ 1714500 h 1868487"/>
                    <a:gd name="connsiteX3" fmla="*/ 209550 w 2073275"/>
                    <a:gd name="connsiteY3" fmla="*/ 971550 h 1868487"/>
                    <a:gd name="connsiteX4" fmla="*/ 276225 w 2073275"/>
                    <a:gd name="connsiteY4" fmla="*/ 1333500 h 1868487"/>
                    <a:gd name="connsiteX5" fmla="*/ 352425 w 2073275"/>
                    <a:gd name="connsiteY5" fmla="*/ 609600 h 1868487"/>
                    <a:gd name="connsiteX6" fmla="*/ 438150 w 2073275"/>
                    <a:gd name="connsiteY6" fmla="*/ 1352550 h 1868487"/>
                    <a:gd name="connsiteX7" fmla="*/ 523875 w 2073275"/>
                    <a:gd name="connsiteY7" fmla="*/ 666750 h 1868487"/>
                    <a:gd name="connsiteX8" fmla="*/ 657225 w 2073275"/>
                    <a:gd name="connsiteY8" fmla="*/ 1638300 h 1868487"/>
                    <a:gd name="connsiteX9" fmla="*/ 809625 w 2073275"/>
                    <a:gd name="connsiteY9" fmla="*/ 171450 h 1868487"/>
                    <a:gd name="connsiteX10" fmla="*/ 904875 w 2073275"/>
                    <a:gd name="connsiteY10" fmla="*/ 609600 h 1868487"/>
                    <a:gd name="connsiteX11" fmla="*/ 942975 w 2073275"/>
                    <a:gd name="connsiteY11" fmla="*/ 209550 h 1868487"/>
                    <a:gd name="connsiteX12" fmla="*/ 1133475 w 2073275"/>
                    <a:gd name="connsiteY12" fmla="*/ 1343025 h 1868487"/>
                    <a:gd name="connsiteX13" fmla="*/ 1219200 w 2073275"/>
                    <a:gd name="connsiteY13" fmla="*/ 790575 h 1868487"/>
                    <a:gd name="connsiteX14" fmla="*/ 1390650 w 2073275"/>
                    <a:gd name="connsiteY14" fmla="*/ 1704975 h 1868487"/>
                    <a:gd name="connsiteX15" fmla="*/ 1485900 w 2073275"/>
                    <a:gd name="connsiteY15" fmla="*/ 1495425 h 1868487"/>
                    <a:gd name="connsiteX16" fmla="*/ 1533525 w 2073275"/>
                    <a:gd name="connsiteY16" fmla="*/ 1666875 h 1868487"/>
                    <a:gd name="connsiteX17" fmla="*/ 1590675 w 2073275"/>
                    <a:gd name="connsiteY17" fmla="*/ 1552575 h 1868487"/>
                    <a:gd name="connsiteX18" fmla="*/ 1647825 w 2073275"/>
                    <a:gd name="connsiteY18" fmla="*/ 1695450 h 1868487"/>
                    <a:gd name="connsiteX19" fmla="*/ 1724025 w 2073275"/>
                    <a:gd name="connsiteY19" fmla="*/ 1571625 h 1868487"/>
                    <a:gd name="connsiteX20" fmla="*/ 1800225 w 2073275"/>
                    <a:gd name="connsiteY20" fmla="*/ 1676400 h 1868487"/>
                    <a:gd name="connsiteX21" fmla="*/ 1847850 w 2073275"/>
                    <a:gd name="connsiteY21" fmla="*/ 1552575 h 1868487"/>
                    <a:gd name="connsiteX22" fmla="*/ 1914525 w 2073275"/>
                    <a:gd name="connsiteY22" fmla="*/ 1685925 h 1868487"/>
                    <a:gd name="connsiteX23" fmla="*/ 1990725 w 2073275"/>
                    <a:gd name="connsiteY23" fmla="*/ 1562100 h 1868487"/>
                    <a:gd name="connsiteX24" fmla="*/ 2019300 w 2073275"/>
                    <a:gd name="connsiteY24" fmla="*/ 1828800 h 1868487"/>
                    <a:gd name="connsiteX25" fmla="*/ 2028825 w 2073275"/>
                    <a:gd name="connsiteY25" fmla="*/ 1800225 h 1868487"/>
                    <a:gd name="connsiteX26" fmla="*/ 2066925 w 2073275"/>
                    <a:gd name="connsiteY26" fmla="*/ 1590675 h 1868487"/>
                    <a:gd name="connsiteX27" fmla="*/ 2066925 w 2073275"/>
                    <a:gd name="connsiteY27" fmla="*/ 1581150 h 1868487"/>
                    <a:gd name="connsiteX0" fmla="*/ 0 w 2073275"/>
                    <a:gd name="connsiteY0" fmla="*/ 1838325 h 1868487"/>
                    <a:gd name="connsiteX1" fmla="*/ 66675 w 2073275"/>
                    <a:gd name="connsiteY1" fmla="*/ 1171575 h 1868487"/>
                    <a:gd name="connsiteX2" fmla="*/ 114300 w 2073275"/>
                    <a:gd name="connsiteY2" fmla="*/ 1714500 h 1868487"/>
                    <a:gd name="connsiteX3" fmla="*/ 209550 w 2073275"/>
                    <a:gd name="connsiteY3" fmla="*/ 971550 h 1868487"/>
                    <a:gd name="connsiteX4" fmla="*/ 276225 w 2073275"/>
                    <a:gd name="connsiteY4" fmla="*/ 1333500 h 1868487"/>
                    <a:gd name="connsiteX5" fmla="*/ 352425 w 2073275"/>
                    <a:gd name="connsiteY5" fmla="*/ 609600 h 1868487"/>
                    <a:gd name="connsiteX6" fmla="*/ 438150 w 2073275"/>
                    <a:gd name="connsiteY6" fmla="*/ 1352550 h 1868487"/>
                    <a:gd name="connsiteX7" fmla="*/ 523875 w 2073275"/>
                    <a:gd name="connsiteY7" fmla="*/ 666750 h 1868487"/>
                    <a:gd name="connsiteX8" fmla="*/ 657225 w 2073275"/>
                    <a:gd name="connsiteY8" fmla="*/ 1638300 h 1868487"/>
                    <a:gd name="connsiteX9" fmla="*/ 809625 w 2073275"/>
                    <a:gd name="connsiteY9" fmla="*/ 171450 h 1868487"/>
                    <a:gd name="connsiteX10" fmla="*/ 904875 w 2073275"/>
                    <a:gd name="connsiteY10" fmla="*/ 609600 h 1868487"/>
                    <a:gd name="connsiteX11" fmla="*/ 942975 w 2073275"/>
                    <a:gd name="connsiteY11" fmla="*/ 209550 h 1868487"/>
                    <a:gd name="connsiteX12" fmla="*/ 1133475 w 2073275"/>
                    <a:gd name="connsiteY12" fmla="*/ 1343025 h 1868487"/>
                    <a:gd name="connsiteX13" fmla="*/ 1219200 w 2073275"/>
                    <a:gd name="connsiteY13" fmla="*/ 790575 h 1868487"/>
                    <a:gd name="connsiteX14" fmla="*/ 1390650 w 2073275"/>
                    <a:gd name="connsiteY14" fmla="*/ 1704975 h 1868487"/>
                    <a:gd name="connsiteX15" fmla="*/ 1485900 w 2073275"/>
                    <a:gd name="connsiteY15" fmla="*/ 1495425 h 1868487"/>
                    <a:gd name="connsiteX16" fmla="*/ 1533525 w 2073275"/>
                    <a:gd name="connsiteY16" fmla="*/ 1666875 h 1868487"/>
                    <a:gd name="connsiteX17" fmla="*/ 1590675 w 2073275"/>
                    <a:gd name="connsiteY17" fmla="*/ 1552575 h 1868487"/>
                    <a:gd name="connsiteX18" fmla="*/ 1647825 w 2073275"/>
                    <a:gd name="connsiteY18" fmla="*/ 1695450 h 1868487"/>
                    <a:gd name="connsiteX19" fmla="*/ 1724025 w 2073275"/>
                    <a:gd name="connsiteY19" fmla="*/ 1571625 h 1868487"/>
                    <a:gd name="connsiteX20" fmla="*/ 1800225 w 2073275"/>
                    <a:gd name="connsiteY20" fmla="*/ 1676400 h 1868487"/>
                    <a:gd name="connsiteX21" fmla="*/ 1847850 w 2073275"/>
                    <a:gd name="connsiteY21" fmla="*/ 1552575 h 1868487"/>
                    <a:gd name="connsiteX22" fmla="*/ 1914525 w 2073275"/>
                    <a:gd name="connsiteY22" fmla="*/ 1685925 h 1868487"/>
                    <a:gd name="connsiteX23" fmla="*/ 1990725 w 2073275"/>
                    <a:gd name="connsiteY23" fmla="*/ 1562100 h 1868487"/>
                    <a:gd name="connsiteX24" fmla="*/ 2019300 w 2073275"/>
                    <a:gd name="connsiteY24" fmla="*/ 1828800 h 1868487"/>
                    <a:gd name="connsiteX25" fmla="*/ 2028825 w 2073275"/>
                    <a:gd name="connsiteY25" fmla="*/ 1800225 h 1868487"/>
                    <a:gd name="connsiteX26" fmla="*/ 2066925 w 2073275"/>
                    <a:gd name="connsiteY26" fmla="*/ 1590675 h 1868487"/>
                    <a:gd name="connsiteX27" fmla="*/ 2066925 w 2073275"/>
                    <a:gd name="connsiteY27" fmla="*/ 1809750 h 186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073275" h="1868487">
                      <a:moveTo>
                        <a:pt x="0" y="1838325"/>
                      </a:moveTo>
                      <a:cubicBezTo>
                        <a:pt x="23812" y="1515268"/>
                        <a:pt x="47625" y="1192212"/>
                        <a:pt x="66675" y="1171575"/>
                      </a:cubicBezTo>
                      <a:cubicBezTo>
                        <a:pt x="85725" y="1150938"/>
                        <a:pt x="90488" y="1747837"/>
                        <a:pt x="114300" y="1714500"/>
                      </a:cubicBezTo>
                      <a:cubicBezTo>
                        <a:pt x="138112" y="1681163"/>
                        <a:pt x="182563" y="1035050"/>
                        <a:pt x="209550" y="971550"/>
                      </a:cubicBezTo>
                      <a:cubicBezTo>
                        <a:pt x="236537" y="908050"/>
                        <a:pt x="252413" y="1393825"/>
                        <a:pt x="276225" y="1333500"/>
                      </a:cubicBezTo>
                      <a:cubicBezTo>
                        <a:pt x="300037" y="1273175"/>
                        <a:pt x="325437" y="606425"/>
                        <a:pt x="352425" y="609600"/>
                      </a:cubicBezTo>
                      <a:cubicBezTo>
                        <a:pt x="379413" y="612775"/>
                        <a:pt x="409575" y="1343025"/>
                        <a:pt x="438150" y="1352550"/>
                      </a:cubicBezTo>
                      <a:cubicBezTo>
                        <a:pt x="466725" y="1362075"/>
                        <a:pt x="487363" y="619125"/>
                        <a:pt x="523875" y="666750"/>
                      </a:cubicBezTo>
                      <a:cubicBezTo>
                        <a:pt x="560388" y="714375"/>
                        <a:pt x="609600" y="1720850"/>
                        <a:pt x="657225" y="1638300"/>
                      </a:cubicBezTo>
                      <a:cubicBezTo>
                        <a:pt x="704850" y="1555750"/>
                        <a:pt x="768350" y="342900"/>
                        <a:pt x="809625" y="171450"/>
                      </a:cubicBezTo>
                      <a:cubicBezTo>
                        <a:pt x="850900" y="0"/>
                        <a:pt x="882650" y="603250"/>
                        <a:pt x="904875" y="609600"/>
                      </a:cubicBezTo>
                      <a:cubicBezTo>
                        <a:pt x="927100" y="615950"/>
                        <a:pt x="904875" y="87313"/>
                        <a:pt x="942975" y="209550"/>
                      </a:cubicBezTo>
                      <a:cubicBezTo>
                        <a:pt x="981075" y="331787"/>
                        <a:pt x="1087438" y="1246188"/>
                        <a:pt x="1133475" y="1343025"/>
                      </a:cubicBezTo>
                      <a:cubicBezTo>
                        <a:pt x="1179513" y="1439863"/>
                        <a:pt x="1176338" y="730250"/>
                        <a:pt x="1219200" y="790575"/>
                      </a:cubicBezTo>
                      <a:cubicBezTo>
                        <a:pt x="1262062" y="850900"/>
                        <a:pt x="1346200" y="1587500"/>
                        <a:pt x="1390650" y="1704975"/>
                      </a:cubicBezTo>
                      <a:cubicBezTo>
                        <a:pt x="1435100" y="1822450"/>
                        <a:pt x="1462088" y="1501775"/>
                        <a:pt x="1485900" y="1495425"/>
                      </a:cubicBezTo>
                      <a:cubicBezTo>
                        <a:pt x="1509712" y="1489075"/>
                        <a:pt x="1516063" y="1657350"/>
                        <a:pt x="1533525" y="1666875"/>
                      </a:cubicBezTo>
                      <a:cubicBezTo>
                        <a:pt x="1550988" y="1676400"/>
                        <a:pt x="1571625" y="1547813"/>
                        <a:pt x="1590675" y="1552575"/>
                      </a:cubicBezTo>
                      <a:cubicBezTo>
                        <a:pt x="1609725" y="1557337"/>
                        <a:pt x="1625600" y="1692275"/>
                        <a:pt x="1647825" y="1695450"/>
                      </a:cubicBezTo>
                      <a:cubicBezTo>
                        <a:pt x="1670050" y="1698625"/>
                        <a:pt x="1698625" y="1574800"/>
                        <a:pt x="1724025" y="1571625"/>
                      </a:cubicBezTo>
                      <a:cubicBezTo>
                        <a:pt x="1749425" y="1568450"/>
                        <a:pt x="1779588" y="1679575"/>
                        <a:pt x="1800225" y="1676400"/>
                      </a:cubicBezTo>
                      <a:cubicBezTo>
                        <a:pt x="1820863" y="1673225"/>
                        <a:pt x="1828800" y="1550988"/>
                        <a:pt x="1847850" y="1552575"/>
                      </a:cubicBezTo>
                      <a:cubicBezTo>
                        <a:pt x="1866900" y="1554162"/>
                        <a:pt x="1890712" y="1684337"/>
                        <a:pt x="1914525" y="1685925"/>
                      </a:cubicBezTo>
                      <a:cubicBezTo>
                        <a:pt x="1938338" y="1687513"/>
                        <a:pt x="1973263" y="1538288"/>
                        <a:pt x="1990725" y="1562100"/>
                      </a:cubicBezTo>
                      <a:cubicBezTo>
                        <a:pt x="2008187" y="1585912"/>
                        <a:pt x="2012950" y="1789113"/>
                        <a:pt x="2019300" y="1828800"/>
                      </a:cubicBezTo>
                      <a:cubicBezTo>
                        <a:pt x="2025650" y="1868487"/>
                        <a:pt x="2020888" y="1839912"/>
                        <a:pt x="2028825" y="1800225"/>
                      </a:cubicBezTo>
                      <a:cubicBezTo>
                        <a:pt x="2036762" y="1760538"/>
                        <a:pt x="2060575" y="1589088"/>
                        <a:pt x="2066925" y="1590675"/>
                      </a:cubicBezTo>
                      <a:cubicBezTo>
                        <a:pt x="2073275" y="1592263"/>
                        <a:pt x="2070100" y="1796256"/>
                        <a:pt x="2066925" y="180975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  <p:txBody>
                <a:bodyPr wrap="none" lIns="92075" tIns="46038" rIns="92075" bIns="46038"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44" name="Freeform 43"/>
                <p:cNvSpPr/>
                <p:nvPr/>
              </p:nvSpPr>
              <p:spPr bwMode="auto">
                <a:xfrm>
                  <a:off x="3914848" y="3048173"/>
                  <a:ext cx="123822" cy="773186"/>
                </a:xfrm>
                <a:custGeom>
                  <a:avLst/>
                  <a:gdLst>
                    <a:gd name="connsiteX0" fmla="*/ 0 w 123825"/>
                    <a:gd name="connsiteY0" fmla="*/ 0 h 773112"/>
                    <a:gd name="connsiteX1" fmla="*/ 47625 w 123825"/>
                    <a:gd name="connsiteY1" fmla="*/ 771525 h 773112"/>
                    <a:gd name="connsiteX2" fmla="*/ 123825 w 123825"/>
                    <a:gd name="connsiteY2" fmla="*/ 9525 h 773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825" h="773112">
                      <a:moveTo>
                        <a:pt x="0" y="0"/>
                      </a:moveTo>
                      <a:cubicBezTo>
                        <a:pt x="13494" y="384969"/>
                        <a:pt x="26988" y="769938"/>
                        <a:pt x="47625" y="771525"/>
                      </a:cubicBezTo>
                      <a:cubicBezTo>
                        <a:pt x="68262" y="773112"/>
                        <a:pt x="112713" y="123825"/>
                        <a:pt x="123825" y="9525"/>
                      </a:cubicBezTo>
                    </a:path>
                  </a:pathLst>
                </a:custGeom>
                <a:solidFill>
                  <a:schemeClr val="accent3">
                    <a:lumMod val="9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  <p:txBody>
                <a:bodyPr wrap="none" lIns="92075" tIns="46038" rIns="92075" bIns="46038"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EEEFF5"/>
                    </a:solidFill>
                  </a:endParaRPr>
                </a:p>
              </p:txBody>
            </p:sp>
            <p:sp>
              <p:nvSpPr>
                <p:cNvPr id="45" name="Freeform 44"/>
                <p:cNvSpPr/>
                <p:nvPr/>
              </p:nvSpPr>
              <p:spPr bwMode="auto">
                <a:xfrm>
                  <a:off x="4029145" y="1854260"/>
                  <a:ext cx="2143066" cy="1184387"/>
                </a:xfrm>
                <a:custGeom>
                  <a:avLst/>
                  <a:gdLst>
                    <a:gd name="connsiteX0" fmla="*/ 0 w 2143125"/>
                    <a:gd name="connsiteY0" fmla="*/ 1184275 h 1184275"/>
                    <a:gd name="connsiteX1" fmla="*/ 38100 w 2143125"/>
                    <a:gd name="connsiteY1" fmla="*/ 546100 h 1184275"/>
                    <a:gd name="connsiteX2" fmla="*/ 104775 w 2143125"/>
                    <a:gd name="connsiteY2" fmla="*/ 946150 h 1184275"/>
                    <a:gd name="connsiteX3" fmla="*/ 161925 w 2143125"/>
                    <a:gd name="connsiteY3" fmla="*/ 412750 h 1184275"/>
                    <a:gd name="connsiteX4" fmla="*/ 228600 w 2143125"/>
                    <a:gd name="connsiteY4" fmla="*/ 936625 h 1184275"/>
                    <a:gd name="connsiteX5" fmla="*/ 266700 w 2143125"/>
                    <a:gd name="connsiteY5" fmla="*/ 193675 h 1184275"/>
                    <a:gd name="connsiteX6" fmla="*/ 352425 w 2143125"/>
                    <a:gd name="connsiteY6" fmla="*/ 1012825 h 1184275"/>
                    <a:gd name="connsiteX7" fmla="*/ 400050 w 2143125"/>
                    <a:gd name="connsiteY7" fmla="*/ 136525 h 1184275"/>
                    <a:gd name="connsiteX8" fmla="*/ 514350 w 2143125"/>
                    <a:gd name="connsiteY8" fmla="*/ 984250 h 1184275"/>
                    <a:gd name="connsiteX9" fmla="*/ 571500 w 2143125"/>
                    <a:gd name="connsiteY9" fmla="*/ 622300 h 1184275"/>
                    <a:gd name="connsiteX10" fmla="*/ 647700 w 2143125"/>
                    <a:gd name="connsiteY10" fmla="*/ 1060450 h 1184275"/>
                    <a:gd name="connsiteX11" fmla="*/ 695325 w 2143125"/>
                    <a:gd name="connsiteY11" fmla="*/ 450850 h 1184275"/>
                    <a:gd name="connsiteX12" fmla="*/ 781050 w 2143125"/>
                    <a:gd name="connsiteY12" fmla="*/ 1117600 h 1184275"/>
                    <a:gd name="connsiteX13" fmla="*/ 885825 w 2143125"/>
                    <a:gd name="connsiteY13" fmla="*/ 193675 h 1184275"/>
                    <a:gd name="connsiteX14" fmla="*/ 914400 w 2143125"/>
                    <a:gd name="connsiteY14" fmla="*/ 1098550 h 1184275"/>
                    <a:gd name="connsiteX15" fmla="*/ 1019175 w 2143125"/>
                    <a:gd name="connsiteY15" fmla="*/ 346075 h 1184275"/>
                    <a:gd name="connsiteX16" fmla="*/ 1047750 w 2143125"/>
                    <a:gd name="connsiteY16" fmla="*/ 1012825 h 1184275"/>
                    <a:gd name="connsiteX17" fmla="*/ 1133475 w 2143125"/>
                    <a:gd name="connsiteY17" fmla="*/ 260350 h 1184275"/>
                    <a:gd name="connsiteX18" fmla="*/ 1200150 w 2143125"/>
                    <a:gd name="connsiteY18" fmla="*/ 669925 h 1184275"/>
                    <a:gd name="connsiteX19" fmla="*/ 1238250 w 2143125"/>
                    <a:gd name="connsiteY19" fmla="*/ 384175 h 1184275"/>
                    <a:gd name="connsiteX20" fmla="*/ 1276350 w 2143125"/>
                    <a:gd name="connsiteY20" fmla="*/ 850900 h 1184275"/>
                    <a:gd name="connsiteX21" fmla="*/ 1343025 w 2143125"/>
                    <a:gd name="connsiteY21" fmla="*/ 88900 h 1184275"/>
                    <a:gd name="connsiteX22" fmla="*/ 1371600 w 2143125"/>
                    <a:gd name="connsiteY22" fmla="*/ 317500 h 1184275"/>
                    <a:gd name="connsiteX23" fmla="*/ 1390650 w 2143125"/>
                    <a:gd name="connsiteY23" fmla="*/ 117475 h 1184275"/>
                    <a:gd name="connsiteX24" fmla="*/ 1476375 w 2143125"/>
                    <a:gd name="connsiteY24" fmla="*/ 669925 h 1184275"/>
                    <a:gd name="connsiteX25" fmla="*/ 1543050 w 2143125"/>
                    <a:gd name="connsiteY25" fmla="*/ 346075 h 1184275"/>
                    <a:gd name="connsiteX26" fmla="*/ 1647825 w 2143125"/>
                    <a:gd name="connsiteY26" fmla="*/ 917575 h 1184275"/>
                    <a:gd name="connsiteX27" fmla="*/ 1724025 w 2143125"/>
                    <a:gd name="connsiteY27" fmla="*/ 641350 h 1184275"/>
                    <a:gd name="connsiteX28" fmla="*/ 1819275 w 2143125"/>
                    <a:gd name="connsiteY28" fmla="*/ 1012825 h 1184275"/>
                    <a:gd name="connsiteX29" fmla="*/ 1885950 w 2143125"/>
                    <a:gd name="connsiteY29" fmla="*/ 755650 h 1184275"/>
                    <a:gd name="connsiteX30" fmla="*/ 1952625 w 2143125"/>
                    <a:gd name="connsiteY30" fmla="*/ 1069975 h 1184275"/>
                    <a:gd name="connsiteX31" fmla="*/ 2028825 w 2143125"/>
                    <a:gd name="connsiteY31" fmla="*/ 908050 h 1184275"/>
                    <a:gd name="connsiteX32" fmla="*/ 2143125 w 2143125"/>
                    <a:gd name="connsiteY32" fmla="*/ 1184275 h 1184275"/>
                    <a:gd name="connsiteX33" fmla="*/ 2143125 w 2143125"/>
                    <a:gd name="connsiteY33" fmla="*/ 1184275 h 118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143125" h="1184275">
                      <a:moveTo>
                        <a:pt x="0" y="1184275"/>
                      </a:moveTo>
                      <a:cubicBezTo>
                        <a:pt x="10319" y="885031"/>
                        <a:pt x="20638" y="585788"/>
                        <a:pt x="38100" y="546100"/>
                      </a:cubicBezTo>
                      <a:cubicBezTo>
                        <a:pt x="55563" y="506413"/>
                        <a:pt x="84138" y="968375"/>
                        <a:pt x="104775" y="946150"/>
                      </a:cubicBezTo>
                      <a:cubicBezTo>
                        <a:pt x="125412" y="923925"/>
                        <a:pt x="141288" y="414337"/>
                        <a:pt x="161925" y="412750"/>
                      </a:cubicBezTo>
                      <a:cubicBezTo>
                        <a:pt x="182562" y="411163"/>
                        <a:pt x="211138" y="973137"/>
                        <a:pt x="228600" y="936625"/>
                      </a:cubicBezTo>
                      <a:cubicBezTo>
                        <a:pt x="246062" y="900113"/>
                        <a:pt x="246063" y="180975"/>
                        <a:pt x="266700" y="193675"/>
                      </a:cubicBezTo>
                      <a:cubicBezTo>
                        <a:pt x="287337" y="206375"/>
                        <a:pt x="330200" y="1022350"/>
                        <a:pt x="352425" y="1012825"/>
                      </a:cubicBezTo>
                      <a:cubicBezTo>
                        <a:pt x="374650" y="1003300"/>
                        <a:pt x="373063" y="141287"/>
                        <a:pt x="400050" y="136525"/>
                      </a:cubicBezTo>
                      <a:cubicBezTo>
                        <a:pt x="427037" y="131763"/>
                        <a:pt x="485775" y="903288"/>
                        <a:pt x="514350" y="984250"/>
                      </a:cubicBezTo>
                      <a:cubicBezTo>
                        <a:pt x="542925" y="1065213"/>
                        <a:pt x="549275" y="609600"/>
                        <a:pt x="571500" y="622300"/>
                      </a:cubicBezTo>
                      <a:cubicBezTo>
                        <a:pt x="593725" y="635000"/>
                        <a:pt x="627063" y="1089025"/>
                        <a:pt x="647700" y="1060450"/>
                      </a:cubicBezTo>
                      <a:cubicBezTo>
                        <a:pt x="668337" y="1031875"/>
                        <a:pt x="673100" y="441325"/>
                        <a:pt x="695325" y="450850"/>
                      </a:cubicBezTo>
                      <a:cubicBezTo>
                        <a:pt x="717550" y="460375"/>
                        <a:pt x="749300" y="1160462"/>
                        <a:pt x="781050" y="1117600"/>
                      </a:cubicBezTo>
                      <a:cubicBezTo>
                        <a:pt x="812800" y="1074738"/>
                        <a:pt x="863600" y="196850"/>
                        <a:pt x="885825" y="193675"/>
                      </a:cubicBezTo>
                      <a:cubicBezTo>
                        <a:pt x="908050" y="190500"/>
                        <a:pt x="892175" y="1073150"/>
                        <a:pt x="914400" y="1098550"/>
                      </a:cubicBezTo>
                      <a:cubicBezTo>
                        <a:pt x="936625" y="1123950"/>
                        <a:pt x="996950" y="360363"/>
                        <a:pt x="1019175" y="346075"/>
                      </a:cubicBezTo>
                      <a:cubicBezTo>
                        <a:pt x="1041400" y="331787"/>
                        <a:pt x="1028700" y="1027113"/>
                        <a:pt x="1047750" y="1012825"/>
                      </a:cubicBezTo>
                      <a:cubicBezTo>
                        <a:pt x="1066800" y="998538"/>
                        <a:pt x="1108075" y="317500"/>
                        <a:pt x="1133475" y="260350"/>
                      </a:cubicBezTo>
                      <a:cubicBezTo>
                        <a:pt x="1158875" y="203200"/>
                        <a:pt x="1182688" y="649288"/>
                        <a:pt x="1200150" y="669925"/>
                      </a:cubicBezTo>
                      <a:cubicBezTo>
                        <a:pt x="1217612" y="690562"/>
                        <a:pt x="1225550" y="354013"/>
                        <a:pt x="1238250" y="384175"/>
                      </a:cubicBezTo>
                      <a:cubicBezTo>
                        <a:pt x="1250950" y="414338"/>
                        <a:pt x="1258888" y="900112"/>
                        <a:pt x="1276350" y="850900"/>
                      </a:cubicBezTo>
                      <a:cubicBezTo>
                        <a:pt x="1293812" y="801688"/>
                        <a:pt x="1327150" y="177800"/>
                        <a:pt x="1343025" y="88900"/>
                      </a:cubicBezTo>
                      <a:cubicBezTo>
                        <a:pt x="1358900" y="0"/>
                        <a:pt x="1363663" y="312738"/>
                        <a:pt x="1371600" y="317500"/>
                      </a:cubicBezTo>
                      <a:cubicBezTo>
                        <a:pt x="1379538" y="322263"/>
                        <a:pt x="1373188" y="58738"/>
                        <a:pt x="1390650" y="117475"/>
                      </a:cubicBezTo>
                      <a:cubicBezTo>
                        <a:pt x="1408112" y="176212"/>
                        <a:pt x="1450975" y="631825"/>
                        <a:pt x="1476375" y="669925"/>
                      </a:cubicBezTo>
                      <a:cubicBezTo>
                        <a:pt x="1501775" y="708025"/>
                        <a:pt x="1514475" y="304800"/>
                        <a:pt x="1543050" y="346075"/>
                      </a:cubicBezTo>
                      <a:cubicBezTo>
                        <a:pt x="1571625" y="387350"/>
                        <a:pt x="1617663" y="868363"/>
                        <a:pt x="1647825" y="917575"/>
                      </a:cubicBezTo>
                      <a:cubicBezTo>
                        <a:pt x="1677987" y="966787"/>
                        <a:pt x="1695450" y="625475"/>
                        <a:pt x="1724025" y="641350"/>
                      </a:cubicBezTo>
                      <a:cubicBezTo>
                        <a:pt x="1752600" y="657225"/>
                        <a:pt x="1792288" y="993775"/>
                        <a:pt x="1819275" y="1012825"/>
                      </a:cubicBezTo>
                      <a:cubicBezTo>
                        <a:pt x="1846262" y="1031875"/>
                        <a:pt x="1863725" y="746125"/>
                        <a:pt x="1885950" y="755650"/>
                      </a:cubicBezTo>
                      <a:cubicBezTo>
                        <a:pt x="1908175" y="765175"/>
                        <a:pt x="1928813" y="1044575"/>
                        <a:pt x="1952625" y="1069975"/>
                      </a:cubicBezTo>
                      <a:cubicBezTo>
                        <a:pt x="1976438" y="1095375"/>
                        <a:pt x="1997075" y="889000"/>
                        <a:pt x="2028825" y="908050"/>
                      </a:cubicBezTo>
                      <a:cubicBezTo>
                        <a:pt x="2060575" y="927100"/>
                        <a:pt x="2143125" y="1184275"/>
                        <a:pt x="2143125" y="1184275"/>
                      </a:cubicBezTo>
                      <a:lnTo>
                        <a:pt x="2143125" y="1184275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</p:spPr>
              <p:txBody>
                <a:bodyPr wrap="none" lIns="92075" tIns="46038" rIns="92075" bIns="46038" anchor="ctr"/>
                <a:lstStyle/>
                <a:p>
                  <a:pPr algn="ctr">
                    <a:defRPr/>
                  </a:pPr>
                  <a:endParaRPr lang="en-US"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grpSp>
            <p:nvGrpSpPr>
              <p:cNvPr id="5" name="Group 38"/>
              <p:cNvGrpSpPr>
                <a:grpSpLocks/>
              </p:cNvGrpSpPr>
              <p:nvPr/>
            </p:nvGrpSpPr>
            <p:grpSpPr bwMode="auto">
              <a:xfrm>
                <a:off x="1219199" y="2514688"/>
                <a:ext cx="4953001" cy="2899256"/>
                <a:chOff x="1219199" y="2514688"/>
                <a:chExt cx="4953001" cy="2899256"/>
              </a:xfrm>
            </p:grpSpPr>
            <p:sp>
              <p:nvSpPr>
                <p:cNvPr id="10268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1219199" y="5105918"/>
                  <a:ext cx="4953001" cy="3080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400" dirty="0" smtClean="0">
                      <a:solidFill>
                        <a:schemeClr val="bg1"/>
                      </a:solidFill>
                    </a:rPr>
                    <a:t>Полупостоянные остатки средств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69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1219199" y="4648642"/>
                  <a:ext cx="4953001" cy="3080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400" dirty="0" smtClean="0">
                      <a:solidFill>
                        <a:schemeClr val="bg1"/>
                      </a:solidFill>
                    </a:rPr>
                    <a:t>Резервный остаток средств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70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219199" y="2514688"/>
                  <a:ext cx="4953001" cy="3080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ru-RU" sz="1400" b="1" dirty="0" smtClean="0">
                      <a:solidFill>
                        <a:srgbClr val="C00000"/>
                      </a:solidFill>
                    </a:rPr>
                    <a:t>Операционный остаток средств</a:t>
                  </a:r>
                  <a:endParaRPr lang="en-US" sz="14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  <p:grpSp>
          <p:nvGrpSpPr>
            <p:cNvPr id="6" name="Group 40"/>
            <p:cNvGrpSpPr>
              <a:grpSpLocks/>
            </p:cNvGrpSpPr>
            <p:nvPr/>
          </p:nvGrpSpPr>
          <p:grpSpPr bwMode="auto">
            <a:xfrm>
              <a:off x="819305" y="2362213"/>
              <a:ext cx="476094" cy="3581994"/>
              <a:chOff x="743105" y="2362213"/>
              <a:chExt cx="476094" cy="3581994"/>
            </a:xfrm>
          </p:grpSpPr>
          <p:sp>
            <p:nvSpPr>
              <p:cNvPr id="33" name="Down Arrow 32"/>
              <p:cNvSpPr/>
              <p:nvPr/>
            </p:nvSpPr>
            <p:spPr bwMode="auto">
              <a:xfrm rot="10800000">
                <a:off x="761999" y="2514600"/>
                <a:ext cx="457200" cy="3352800"/>
              </a:xfrm>
              <a:prstGeom prst="downArrow">
                <a:avLst/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20000"/>
                      <a:invGamma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2075" tIns="46038" rIns="92075" bIns="46038"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265" name="TextBox 33"/>
              <p:cNvSpPr txBox="1">
                <a:spLocks noChangeArrowheads="1"/>
              </p:cNvSpPr>
              <p:nvPr/>
            </p:nvSpPr>
            <p:spPr bwMode="auto">
              <a:xfrm rot="16200000">
                <a:off x="-817066" y="3922384"/>
                <a:ext cx="3581994" cy="4616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chemeClr val="bg1"/>
                    </a:solidFill>
                  </a:rPr>
                  <a:t>Остаток средств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1447800" y="5943600"/>
              <a:ext cx="4343400" cy="505218"/>
              <a:chOff x="1828800" y="5791200"/>
              <a:chExt cx="4343400" cy="505218"/>
            </a:xfrm>
          </p:grpSpPr>
          <p:sp>
            <p:nvSpPr>
              <p:cNvPr id="31" name="Down Arrow 30"/>
              <p:cNvSpPr/>
              <p:nvPr/>
            </p:nvSpPr>
            <p:spPr bwMode="auto">
              <a:xfrm rot="16200000">
                <a:off x="3771900" y="3848100"/>
                <a:ext cx="457200" cy="4343400"/>
              </a:xfrm>
              <a:prstGeom prst="downArrow">
                <a:avLst/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20000"/>
                      <a:invGamma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2075" tIns="46038" rIns="92075" bIns="46038" anchor="ctr"/>
              <a:lstStyle/>
              <a:p>
                <a:pPr algn="ctr">
                  <a:defRPr/>
                </a:pPr>
                <a:endParaRPr 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0261" name="TextBox 31"/>
              <p:cNvSpPr txBox="1">
                <a:spLocks noChangeArrowheads="1"/>
              </p:cNvSpPr>
              <p:nvPr/>
            </p:nvSpPr>
            <p:spPr bwMode="auto">
              <a:xfrm>
                <a:off x="2133599" y="5834676"/>
                <a:ext cx="3581401" cy="4617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chemeClr val="bg1"/>
                    </a:solidFill>
                  </a:rPr>
                  <a:t>Время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46" name="Straight Connector 45"/>
          <p:cNvCxnSpPr/>
          <p:nvPr/>
        </p:nvCxnSpPr>
        <p:spPr bwMode="auto">
          <a:xfrm flipV="1">
            <a:off x="762000" y="3810000"/>
            <a:ext cx="4343400" cy="19050"/>
          </a:xfrm>
          <a:prstGeom prst="line">
            <a:avLst/>
          </a:prstGeom>
          <a:gradFill rotWithShape="0">
            <a:gsLst>
              <a:gs pos="0">
                <a:schemeClr val="accent2">
                  <a:gamma/>
                  <a:shade val="2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20000"/>
                  <a:invGamma/>
                </a:schemeClr>
              </a:gs>
            </a:gsLst>
            <a:lin ang="5400000" scaled="1"/>
          </a:gradFill>
          <a:ln w="190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flipV="1">
            <a:off x="762000" y="5038725"/>
            <a:ext cx="4343400" cy="19050"/>
          </a:xfrm>
          <a:prstGeom prst="line">
            <a:avLst/>
          </a:prstGeom>
          <a:gradFill rotWithShape="0">
            <a:gsLst>
              <a:gs pos="0">
                <a:schemeClr val="accent2">
                  <a:gamma/>
                  <a:shade val="2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20000"/>
                  <a:invGamma/>
                </a:schemeClr>
              </a:gs>
            </a:gsLst>
            <a:lin ang="5400000" scaled="1"/>
          </a:gradFill>
          <a:ln w="15875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flipV="1">
            <a:off x="762000" y="5562600"/>
            <a:ext cx="4343400" cy="19050"/>
          </a:xfrm>
          <a:prstGeom prst="line">
            <a:avLst/>
          </a:prstGeom>
          <a:gradFill rotWithShape="0">
            <a:gsLst>
              <a:gs pos="0">
                <a:schemeClr val="accent2">
                  <a:gamma/>
                  <a:shade val="2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20000"/>
                  <a:invGamma/>
                </a:schemeClr>
              </a:gs>
            </a:gsLst>
            <a:lin ang="5400000" scaled="1"/>
          </a:gradFill>
          <a:ln w="317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0247" name="TextBox 35"/>
          <p:cNvSpPr txBox="1">
            <a:spLocks noChangeArrowheads="1"/>
          </p:cNvSpPr>
          <p:nvPr/>
        </p:nvSpPr>
        <p:spPr bwMode="auto">
          <a:xfrm>
            <a:off x="457200" y="3619500"/>
            <a:ext cx="990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 dirty="0" smtClean="0">
                <a:solidFill>
                  <a:srgbClr val="C00000"/>
                </a:solidFill>
              </a:rPr>
              <a:t>Уровень</a:t>
            </a:r>
            <a:r>
              <a:rPr lang="en-US" sz="1000" b="1" dirty="0" smtClean="0">
                <a:solidFill>
                  <a:srgbClr val="C00000"/>
                </a:solidFill>
              </a:rPr>
              <a:t> </a:t>
            </a:r>
            <a:r>
              <a:rPr lang="en-US" sz="1000" b="1" dirty="0">
                <a:solidFill>
                  <a:srgbClr val="C00000"/>
                </a:solidFill>
              </a:rPr>
              <a:t>1</a:t>
            </a:r>
            <a:r>
              <a:rPr lang="en-US" sz="1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0248" name="TextBox 37"/>
          <p:cNvSpPr txBox="1">
            <a:spLocks noChangeArrowheads="1"/>
          </p:cNvSpPr>
          <p:nvPr/>
        </p:nvSpPr>
        <p:spPr bwMode="auto">
          <a:xfrm>
            <a:off x="457200" y="4840288"/>
            <a:ext cx="8024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C00000"/>
                </a:solidFill>
              </a:rPr>
              <a:t>Уровень</a:t>
            </a:r>
            <a:r>
              <a:rPr lang="en-US" sz="1000" b="1" dirty="0" smtClean="0">
                <a:solidFill>
                  <a:srgbClr val="C00000"/>
                </a:solidFill>
              </a:rPr>
              <a:t>  </a:t>
            </a:r>
            <a:r>
              <a:rPr lang="en-US" sz="1000" b="1" dirty="0">
                <a:solidFill>
                  <a:srgbClr val="C00000"/>
                </a:solidFill>
              </a:rPr>
              <a:t>2 </a:t>
            </a:r>
          </a:p>
        </p:txBody>
      </p:sp>
      <p:sp>
        <p:nvSpPr>
          <p:cNvPr id="10249" name="TextBox 38"/>
          <p:cNvSpPr txBox="1">
            <a:spLocks noChangeArrowheads="1"/>
          </p:cNvSpPr>
          <p:nvPr/>
        </p:nvSpPr>
        <p:spPr bwMode="auto">
          <a:xfrm>
            <a:off x="457200" y="5334000"/>
            <a:ext cx="914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 dirty="0" smtClean="0">
                <a:solidFill>
                  <a:srgbClr val="C00000"/>
                </a:solidFill>
              </a:rPr>
              <a:t>Уровень</a:t>
            </a:r>
            <a:r>
              <a:rPr lang="en-US" sz="1000" b="1" dirty="0" smtClean="0">
                <a:solidFill>
                  <a:srgbClr val="C00000"/>
                </a:solidFill>
              </a:rPr>
              <a:t>  </a:t>
            </a:r>
            <a:r>
              <a:rPr lang="en-US" sz="1000" b="1" dirty="0">
                <a:solidFill>
                  <a:srgbClr val="C00000"/>
                </a:solidFill>
              </a:rPr>
              <a:t>3</a:t>
            </a:r>
            <a:r>
              <a:rPr lang="en-US" sz="1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5172075" y="2492896"/>
            <a:ext cx="3962400" cy="85100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91440">
              <a:buFont typeface="Wingdings" pitchFamily="2" charset="2"/>
              <a:buChar char="§"/>
              <a:defRPr/>
            </a:pPr>
            <a:r>
              <a:rPr lang="en-US" sz="13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 smtClean="0"/>
              <a:t>Остаток часто изменяется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dirty="0" smtClean="0"/>
              <a:t>Реальный остаток скорее всего отличается от прогноза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dirty="0" smtClean="0"/>
              <a:t>Ликвидность – первоочередная забота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dirty="0" smtClean="0"/>
              <a:t>Более близкий горизонт инвестирования</a:t>
            </a:r>
            <a:r>
              <a:rPr lang="en-US" sz="1200" dirty="0" smtClean="0"/>
              <a:t>(</a:t>
            </a:r>
            <a:r>
              <a:rPr lang="ru-RU" sz="1200" dirty="0" smtClean="0"/>
              <a:t>овернайт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 bwMode="auto">
          <a:xfrm>
            <a:off x="5172075" y="3483496"/>
            <a:ext cx="3962400" cy="17743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91440">
              <a:buFont typeface="Wingdings" pitchFamily="2" charset="2"/>
              <a:buChar char="§"/>
              <a:defRPr/>
            </a:pPr>
            <a:r>
              <a:rPr lang="en-US" sz="13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 smtClean="0"/>
              <a:t>Остаток изменяется редко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dirty="0" smtClean="0"/>
              <a:t>Служит «подушкой» в случае отличия реальных операционных остатков от прогнозов  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dirty="0" smtClean="0"/>
              <a:t>Возможность повышения отдачи за счет расширения горизонта инвестирования </a:t>
            </a:r>
            <a:r>
              <a:rPr lang="en-US" sz="1200" dirty="0" smtClean="0"/>
              <a:t>(</a:t>
            </a:r>
            <a:r>
              <a:rPr lang="ru-RU" sz="1200" dirty="0" smtClean="0"/>
              <a:t>овернайт</a:t>
            </a:r>
            <a:r>
              <a:rPr lang="en-US" sz="1200" dirty="0" smtClean="0"/>
              <a:t>/</a:t>
            </a:r>
            <a:r>
              <a:rPr lang="ru-RU" sz="1200" dirty="0" smtClean="0"/>
              <a:t>месячный</a:t>
            </a:r>
            <a:r>
              <a:rPr lang="en-US" sz="1200" dirty="0" smtClean="0"/>
              <a:t>)</a:t>
            </a:r>
            <a:endParaRPr lang="en-US" sz="1200" dirty="0"/>
          </a:p>
          <a:p>
            <a:pPr defTabSz="91440">
              <a:buFont typeface="Wingdings" pitchFamily="2" charset="2"/>
              <a:buChar char="§"/>
              <a:defRPr/>
            </a:pPr>
            <a:r>
              <a:rPr lang="en-US" sz="1200" dirty="0"/>
              <a:t> </a:t>
            </a:r>
            <a:r>
              <a:rPr lang="ru-RU" sz="1200" i="1" dirty="0" smtClean="0"/>
              <a:t>При надежном прогнозе потоков денежных средств и краткосрочных источниках финансирования данный уровень остатка средств может сокращен или ликвидирован для сокращения долга </a:t>
            </a:r>
            <a:r>
              <a:rPr lang="en-US" sz="1200" i="1" dirty="0"/>
              <a:t>				</a:t>
            </a:r>
          </a:p>
        </p:txBody>
      </p:sp>
      <p:sp>
        <p:nvSpPr>
          <p:cNvPr id="56" name="TextBox 55"/>
          <p:cNvSpPr txBox="1"/>
          <p:nvPr/>
        </p:nvSpPr>
        <p:spPr bwMode="auto">
          <a:xfrm>
            <a:off x="5172075" y="5220920"/>
            <a:ext cx="3962400" cy="147732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90488">
              <a:buFont typeface="Wingdings" pitchFamily="2" charset="2"/>
              <a:buChar char="§"/>
              <a:defRPr/>
            </a:pPr>
            <a:r>
              <a:rPr lang="en-US" sz="1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1100" dirty="0" smtClean="0"/>
              <a:t>Отсутствие потребности в ликвидности в обозримой перспективе</a:t>
            </a:r>
            <a:endParaRPr lang="en-US" sz="1100" dirty="0"/>
          </a:p>
          <a:p>
            <a:pPr defTabSz="90488">
              <a:buFont typeface="Wingdings" pitchFamily="2" charset="2"/>
              <a:buChar char="§"/>
              <a:defRPr/>
            </a:pPr>
            <a:r>
              <a:rPr lang="en-US" sz="1100" dirty="0"/>
              <a:t> </a:t>
            </a:r>
            <a:r>
              <a:rPr lang="ru-RU" sz="1100" dirty="0" smtClean="0"/>
              <a:t>Дает возможность </a:t>
            </a:r>
            <a:r>
              <a:rPr lang="ru-RU" sz="1100" dirty="0"/>
              <a:t>повышения за счет расширения горизонта инвестирования</a:t>
            </a:r>
            <a:r>
              <a:rPr lang="en-US" sz="1100" dirty="0" smtClean="0"/>
              <a:t> (</a:t>
            </a:r>
            <a:r>
              <a:rPr lang="ru-RU" sz="1100" dirty="0" smtClean="0"/>
              <a:t>месячный/индекс краткосрочных облигаций</a:t>
            </a:r>
            <a:r>
              <a:rPr lang="en-US" sz="1100" dirty="0" smtClean="0"/>
              <a:t>)</a:t>
            </a:r>
            <a:endParaRPr lang="en-US" sz="1100" dirty="0"/>
          </a:p>
          <a:p>
            <a:pPr defTabSz="90488">
              <a:buFont typeface="Wingdings" pitchFamily="2" charset="2"/>
              <a:buChar char="§"/>
              <a:defRPr/>
            </a:pPr>
            <a:r>
              <a:rPr lang="en-US" sz="1100" dirty="0"/>
              <a:t> </a:t>
            </a:r>
            <a:r>
              <a:rPr lang="ru-RU" sz="1100" i="1" dirty="0" smtClean="0"/>
              <a:t>Проверьте, нужен ли данный уровень остатка средств на самом деле</a:t>
            </a:r>
            <a:r>
              <a:rPr lang="en-US" sz="1100" i="1" dirty="0" smtClean="0"/>
              <a:t>; </a:t>
            </a:r>
            <a:r>
              <a:rPr lang="ru-RU" sz="1100" i="1" dirty="0" smtClean="0"/>
              <a:t>когда затраты на финансирование превышают прибыль от инвестиций, может оказаться более выгодным вернуть долг. </a:t>
            </a:r>
            <a:endParaRPr lang="en-US" sz="11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304800" y="1685925"/>
            <a:ext cx="848201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ctr" eaLnBrk="1" hangingPunct="1">
              <a:spcBef>
                <a:spcPct val="100000"/>
              </a:spcBef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ru-RU" sz="1800" kern="0" dirty="0" err="1" smtClean="0">
                <a:latin typeface="Helvetica" pitchFamily="34" charset="0"/>
              </a:rPr>
              <a:t>Аллоцирование</a:t>
            </a:r>
            <a:r>
              <a:rPr lang="ru-RU" sz="1800" kern="0" dirty="0" smtClean="0">
                <a:latin typeface="Helvetica" pitchFamily="34" charset="0"/>
              </a:rPr>
              <a:t> средств по</a:t>
            </a:r>
            <a:r>
              <a:rPr lang="en-US" sz="1800" kern="0" dirty="0" smtClean="0">
                <a:latin typeface="Helvetica" pitchFamily="34" charset="0"/>
              </a:rPr>
              <a:t> </a:t>
            </a:r>
            <a:r>
              <a:rPr lang="en-US" sz="1800" kern="0" dirty="0">
                <a:latin typeface="Helvetica" pitchFamily="34" charset="0"/>
              </a:rPr>
              <a:t>2-3 </a:t>
            </a:r>
            <a:r>
              <a:rPr lang="ru-RU" sz="1800" kern="0" dirty="0" smtClean="0">
                <a:latin typeface="Helvetica" pitchFamily="34" charset="0"/>
              </a:rPr>
              <a:t>уровням </a:t>
            </a:r>
            <a:r>
              <a:rPr lang="ru-RU" sz="1800" kern="0" dirty="0" err="1" smtClean="0">
                <a:latin typeface="Helvetica" pitchFamily="34" charset="0"/>
              </a:rPr>
              <a:t>суб</a:t>
            </a:r>
            <a:r>
              <a:rPr lang="ru-RU" sz="1800" kern="0" dirty="0" smtClean="0">
                <a:latin typeface="Helvetica" pitchFamily="34" charset="0"/>
              </a:rPr>
              <a:t>-портфелей в соответствии с различными потребностями в ликвидности  </a:t>
            </a:r>
            <a:endParaRPr lang="en-US" sz="1800" kern="0" dirty="0">
              <a:latin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dirty="0" smtClean="0"/>
              <a:t>Целевые ориентиры по остаткам средств</a:t>
            </a:r>
            <a:endParaRPr lang="en-NZ" sz="3600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5559152" cy="4463752"/>
          </a:xfrm>
        </p:spPr>
        <p:txBody>
          <a:bodyPr/>
          <a:lstStyle/>
          <a:p>
            <a:pPr eaLnBrk="1" hangingPunct="1"/>
            <a:r>
              <a:rPr lang="ru-RU" sz="1400" dirty="0" smtClean="0"/>
              <a:t>Согласно обзора </a:t>
            </a:r>
            <a:r>
              <a:rPr lang="en-US" sz="1400" dirty="0" smtClean="0"/>
              <a:t>22 </a:t>
            </a:r>
            <a:r>
              <a:rPr lang="ru-RU" sz="1400" dirty="0" smtClean="0"/>
              <a:t>стран ОЭСР</a:t>
            </a:r>
            <a:r>
              <a:rPr lang="en-US" sz="1400" dirty="0" smtClean="0"/>
              <a:t>, 16 </a:t>
            </a:r>
            <a:r>
              <a:rPr lang="ru-RU" sz="1400" dirty="0" smtClean="0"/>
              <a:t>из них поддерживает целевой уровень остатка средств</a:t>
            </a:r>
            <a:endParaRPr lang="en-US" sz="1400" dirty="0" smtClean="0"/>
          </a:p>
          <a:p>
            <a:pPr eaLnBrk="1" hangingPunct="1"/>
            <a:r>
              <a:rPr lang="ru-RU" sz="1400" dirty="0" smtClean="0"/>
              <a:t>Виды целевых ориентиров - отличаются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Минимальный нижний уровень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Максимальный уровень потолка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Различные цели и стимулы</a:t>
            </a:r>
            <a:endParaRPr lang="en-US" sz="1400" dirty="0" smtClean="0"/>
          </a:p>
          <a:p>
            <a:pPr eaLnBrk="1" hangingPunct="1"/>
            <a:r>
              <a:rPr lang="ru-RU" sz="1400" dirty="0" smtClean="0"/>
              <a:t>Целевой уровень остатка средств зависит от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Бюджетная позиция и ее долгосрочный тренд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Источник остатка средств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(</a:t>
            </a:r>
            <a:r>
              <a:rPr lang="ru-RU" sz="1400" dirty="0" smtClean="0"/>
              <a:t>например, при финансировании за счет долга</a:t>
            </a:r>
            <a:r>
              <a:rPr lang="en-US" sz="1400" dirty="0" smtClean="0"/>
              <a:t>)</a:t>
            </a:r>
          </a:p>
          <a:p>
            <a:pPr lvl="1" eaLnBrk="1" hangingPunct="1"/>
            <a:r>
              <a:rPr lang="ru-RU" sz="1400" dirty="0" smtClean="0"/>
              <a:t>Точность прогнозов потоков денежных средств</a:t>
            </a:r>
            <a:endParaRPr lang="en-US" sz="1400" dirty="0" smtClean="0"/>
          </a:p>
          <a:p>
            <a:pPr lvl="1" eaLnBrk="1" hangingPunct="1"/>
            <a:r>
              <a:rPr lang="ru-RU" sz="1400" dirty="0" smtClean="0"/>
              <a:t>Наличие краткосрочного финансирования </a:t>
            </a:r>
            <a:r>
              <a:rPr lang="en-US" sz="1400" dirty="0" smtClean="0"/>
              <a:t>(</a:t>
            </a:r>
            <a:r>
              <a:rPr lang="ru-RU" sz="1400" dirty="0" smtClean="0"/>
              <a:t>и надежность</a:t>
            </a:r>
            <a:r>
              <a:rPr lang="en-US" sz="1400" dirty="0" smtClean="0"/>
              <a:t>)</a:t>
            </a:r>
          </a:p>
          <a:p>
            <a:pPr lvl="1" eaLnBrk="1" hangingPunct="1"/>
            <a:r>
              <a:rPr lang="ru-RU" sz="1400" dirty="0" smtClean="0"/>
              <a:t>Издержки по поддержанию позиции </a:t>
            </a:r>
            <a:r>
              <a:rPr lang="en-US" sz="1400" dirty="0" smtClean="0"/>
              <a:t>(</a:t>
            </a:r>
            <a:r>
              <a:rPr lang="ru-RU" sz="1400" dirty="0" smtClean="0"/>
              <a:t>разница между доходом от инвестиций и стоимостью финансирования</a:t>
            </a:r>
            <a:r>
              <a:rPr lang="en-US" sz="1400" dirty="0" smtClean="0"/>
              <a:t>) </a:t>
            </a:r>
          </a:p>
          <a:p>
            <a:pPr lvl="1" eaLnBrk="1" hangingPunct="1"/>
            <a:r>
              <a:rPr lang="ru-RU" sz="1400" dirty="0" smtClean="0"/>
              <a:t>Приемлемость риска</a:t>
            </a:r>
            <a:endParaRPr lang="en-NZ" sz="1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868144" y="2636912"/>
            <a:ext cx="3024336" cy="353943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Примеры стран АТЭС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ru-RU" sz="2200" b="1" dirty="0" smtClean="0"/>
              <a:t>Австралия</a:t>
            </a:r>
            <a:r>
              <a:rPr lang="en-NZ" sz="2200" dirty="0"/>
              <a:t/>
            </a:r>
            <a:br>
              <a:rPr lang="en-NZ" sz="2200" dirty="0"/>
            </a:br>
            <a:r>
              <a:rPr lang="en-NZ" sz="2200" dirty="0" smtClean="0"/>
              <a:t>750</a:t>
            </a:r>
            <a:r>
              <a:rPr lang="ru-RU" sz="2200" dirty="0"/>
              <a:t>млн. </a:t>
            </a:r>
            <a:r>
              <a:rPr lang="ru-RU" sz="2200" dirty="0" smtClean="0"/>
              <a:t>Австрал. </a:t>
            </a:r>
            <a:r>
              <a:rPr lang="en-NZ" sz="2200" dirty="0"/>
              <a:t>$</a:t>
            </a:r>
            <a:r>
              <a:rPr lang="ru-RU" sz="2200" dirty="0"/>
              <a:t> </a:t>
            </a:r>
            <a:r>
              <a:rPr lang="en-NZ" sz="2200" dirty="0" smtClean="0"/>
              <a:t> ± 250</a:t>
            </a:r>
            <a:r>
              <a:rPr lang="ru-RU" sz="2200" dirty="0"/>
              <a:t>млн. </a:t>
            </a:r>
            <a:r>
              <a:rPr lang="ru-RU" sz="2200" dirty="0" smtClean="0"/>
              <a:t>Австрал. </a:t>
            </a:r>
            <a:r>
              <a:rPr lang="en-NZ" sz="2200" dirty="0"/>
              <a:t>$</a:t>
            </a:r>
            <a:endParaRPr lang="en-NZ" sz="2200" dirty="0" smtClean="0"/>
          </a:p>
          <a:p>
            <a:r>
              <a:rPr lang="ru-RU" sz="2200" b="1" dirty="0" smtClean="0"/>
              <a:t>США</a:t>
            </a:r>
            <a:endParaRPr lang="en-NZ" sz="2200" b="1" dirty="0" smtClean="0"/>
          </a:p>
          <a:p>
            <a:r>
              <a:rPr lang="ru-RU" sz="2200" dirty="0" smtClean="0"/>
              <a:t>5 млрд. </a:t>
            </a:r>
            <a:r>
              <a:rPr lang="en-NZ" sz="2200" dirty="0"/>
              <a:t>$</a:t>
            </a:r>
            <a:r>
              <a:rPr lang="ru-RU" sz="2200" dirty="0" smtClean="0"/>
              <a:t> США (</a:t>
            </a:r>
            <a:r>
              <a:rPr lang="en-NZ" sz="2200" dirty="0" smtClean="0"/>
              <a:t>7</a:t>
            </a:r>
            <a:r>
              <a:rPr lang="ru-RU" sz="2200" dirty="0" smtClean="0"/>
              <a:t> </a:t>
            </a:r>
            <a:r>
              <a:rPr lang="ru-RU" sz="2200" dirty="0"/>
              <a:t>млрд. </a:t>
            </a:r>
            <a:r>
              <a:rPr lang="en-NZ" sz="2200" dirty="0"/>
              <a:t>$</a:t>
            </a:r>
            <a:r>
              <a:rPr lang="ru-RU" sz="2200" dirty="0"/>
              <a:t> США </a:t>
            </a:r>
            <a:r>
              <a:rPr lang="ru-RU" sz="2200" dirty="0" smtClean="0"/>
              <a:t>при высокой волатильности налогов</a:t>
            </a:r>
            <a:r>
              <a:rPr lang="en-NZ" sz="22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120063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Характеристики более развитых стран региона АТЭС  </a:t>
            </a:r>
            <a:endParaRPr lang="en-NZ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6855296" cy="4391744"/>
          </a:xfrm>
        </p:spPr>
        <p:txBody>
          <a:bodyPr/>
          <a:lstStyle/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Централизация остатков средств сектора гос. Управления и создание структуры ЕКС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Четкое понимание рамок планирования денежных средств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Способность точно прогнозировать краткосрочные входящие и исходящие потоки средств  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Адекватная основа обработки и учета операции  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Своевременный обмен информацией между Центральным Казначейством, агентствами по сбору доходов, расходными министерствами и/или филиалами Казначейства  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Надлежащие институциональные механизмы и ответственность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Использование современных банковских, платежных и расчетных систем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Использование краткосрочных инструментов финансовых рынков для управления денежными средствами</a:t>
            </a:r>
            <a:endParaRPr lang="en-NZ" sz="16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600" dirty="0" smtClean="0"/>
              <a:t>Интеграция управления долгом и денежными средствами</a:t>
            </a:r>
            <a:endParaRPr lang="en-NZ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164288" y="2737371"/>
            <a:ext cx="1979712" cy="286232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Лучшие примеры среди стран АТЭС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Австралия</a:t>
            </a:r>
            <a:endParaRPr lang="en-NZ" sz="2000" dirty="0" smtClean="0"/>
          </a:p>
          <a:p>
            <a:r>
              <a:rPr lang="ru-RU" sz="2000" dirty="0" smtClean="0"/>
              <a:t>Канада</a:t>
            </a:r>
            <a:endParaRPr lang="en-NZ" sz="2000" dirty="0" smtClean="0"/>
          </a:p>
          <a:p>
            <a:r>
              <a:rPr lang="ru-RU" sz="2000" dirty="0" smtClean="0"/>
              <a:t>Япония</a:t>
            </a:r>
            <a:endParaRPr lang="en-NZ" sz="2000" dirty="0" smtClean="0"/>
          </a:p>
          <a:p>
            <a:r>
              <a:rPr lang="ru-RU" sz="2000" dirty="0" smtClean="0"/>
              <a:t>Новая Зеландия</a:t>
            </a:r>
            <a:endParaRPr lang="en-NZ" sz="2000" dirty="0" smtClean="0"/>
          </a:p>
          <a:p>
            <a:r>
              <a:rPr lang="ru-RU" sz="2000" dirty="0" smtClean="0"/>
              <a:t>Сингапур</a:t>
            </a:r>
            <a:endParaRPr lang="en-NZ" sz="2000" dirty="0" smtClean="0"/>
          </a:p>
          <a:p>
            <a:r>
              <a:rPr lang="ru-RU" sz="2000" dirty="0" smtClean="0"/>
              <a:t>США</a:t>
            </a:r>
            <a:endParaRPr lang="en-NZ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120063" cy="1143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Характеристики менее развитых стран региона АТЭС</a:t>
            </a:r>
            <a:endParaRPr lang="en-NZ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6999312" cy="4535760"/>
          </a:xfrm>
        </p:spPr>
        <p:txBody>
          <a:bodyPr/>
          <a:lstStyle/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Банковская система недостаточно развита или недостаточно используется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Платежи осуществляются чеками и банкнотами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Существует множество банковских счетов сектора гос. управления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Ежедневные остатки средств на всех счетах сектора гос. управления неизвестны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Имеют место ненужные заимствования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Прогнозы потоков денежных средств не готовятся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en-US" sz="1300" dirty="0" smtClean="0"/>
              <a:t>“</a:t>
            </a:r>
            <a:r>
              <a:rPr lang="ru-RU" sz="1300" dirty="0" smtClean="0"/>
              <a:t>Управление денежными средствами</a:t>
            </a:r>
            <a:r>
              <a:rPr lang="en-US" sz="1300" dirty="0" smtClean="0"/>
              <a:t>” </a:t>
            </a:r>
            <a:r>
              <a:rPr lang="ru-RU" sz="1300" dirty="0" smtClean="0"/>
              <a:t>в основном сводится к контролю расходов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Появляется задолженность по расходам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ИТ системы недостаточно развиты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Отсутствие персонала с навыками современного управления денежными средствами и пониманием важности планирования денежных средств  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Сбор доходов вознаграждается с включением дней, в которые ресурсы находятся на депозитах в банках </a:t>
            </a:r>
            <a:r>
              <a:rPr lang="en-US" sz="1300" dirty="0" smtClean="0"/>
              <a:t> </a:t>
            </a:r>
            <a:r>
              <a:rPr lang="ru-RU" sz="1300" dirty="0" smtClean="0"/>
              <a:t> 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Услуги, оказываемые Центральным банком не прозрачны или не адекватно вознаграждаются  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Управление ликвидностью сектора гос. управления  (инвестиции и т.д.) осуществляет Центральный банк, а не Казначейство  </a:t>
            </a:r>
            <a:endParaRPr lang="en-US" sz="1300" dirty="0" smtClean="0"/>
          </a:p>
          <a:p>
            <a:pPr marL="400050" eaLnBrk="1" hangingPunct="1">
              <a:buFont typeface="+mj-lt"/>
              <a:buAutoNum type="arabicPeriod"/>
            </a:pPr>
            <a:r>
              <a:rPr lang="ru-RU" sz="1300" dirty="0" smtClean="0"/>
              <a:t>На депозиты в Центральном банке не начисляются проценты</a:t>
            </a:r>
            <a:endParaRPr lang="en-US" sz="13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64288" y="2348880"/>
            <a:ext cx="2088232" cy="378565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Программы реформирования управления денежными средствами УГФ   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КНР</a:t>
            </a:r>
            <a:endParaRPr lang="en-NZ" sz="2000" dirty="0" smtClean="0"/>
          </a:p>
          <a:p>
            <a:r>
              <a:rPr lang="ru-RU" sz="2000" dirty="0" smtClean="0"/>
              <a:t>Индонезия</a:t>
            </a:r>
            <a:endParaRPr lang="en-NZ" sz="2000" dirty="0" smtClean="0"/>
          </a:p>
          <a:p>
            <a:r>
              <a:rPr lang="ru-RU" sz="2000" dirty="0" smtClean="0"/>
              <a:t>Мексика</a:t>
            </a:r>
            <a:endParaRPr lang="en-NZ" sz="2000" dirty="0" smtClean="0"/>
          </a:p>
          <a:p>
            <a:r>
              <a:rPr lang="ru-RU" sz="2000" dirty="0" smtClean="0"/>
              <a:t>Перу</a:t>
            </a:r>
            <a:endParaRPr lang="en-NZ" sz="2000" dirty="0" smtClean="0"/>
          </a:p>
          <a:p>
            <a:r>
              <a:rPr lang="ru-RU" sz="2000" dirty="0" smtClean="0"/>
              <a:t>Филиппины</a:t>
            </a:r>
            <a:endParaRPr lang="en-NZ" sz="2000" dirty="0" smtClean="0"/>
          </a:p>
          <a:p>
            <a:r>
              <a:rPr lang="ru-RU" sz="2000" dirty="0" smtClean="0"/>
              <a:t>Вьетнам</a:t>
            </a:r>
            <a:endParaRPr lang="en-NZ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439472" cy="1143000"/>
          </a:xfrm>
        </p:spPr>
        <p:txBody>
          <a:bodyPr/>
          <a:lstStyle/>
          <a:p>
            <a:r>
              <a:rPr lang="ru-RU" dirty="0" smtClean="0"/>
              <a:t>Пример страны АТЭС</a:t>
            </a:r>
            <a:r>
              <a:rPr lang="en-NZ" dirty="0" smtClean="0"/>
              <a:t>: </a:t>
            </a:r>
            <a:r>
              <a:rPr lang="ru-RU" dirty="0" smtClean="0"/>
              <a:t>Австралия</a:t>
            </a:r>
            <a:endParaRPr lang="en-NZ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133600"/>
            <a:ext cx="4048125" cy="4510088"/>
          </a:xfrm>
        </p:spPr>
        <p:txBody>
          <a:bodyPr/>
          <a:lstStyle/>
          <a:p>
            <a:pPr>
              <a:defRPr/>
            </a:pPr>
            <a:r>
              <a:rPr lang="ru-RU" sz="1200" dirty="0" smtClean="0"/>
              <a:t>Основная цель управления денежными средствами</a:t>
            </a:r>
            <a:r>
              <a:rPr lang="en-AU" sz="1200" dirty="0" smtClean="0"/>
              <a:t>:</a:t>
            </a:r>
          </a:p>
          <a:p>
            <a:pPr lvl="1">
              <a:defRPr/>
            </a:pPr>
            <a:r>
              <a:rPr lang="en-US" sz="1200" dirty="0" smtClean="0"/>
              <a:t>“</a:t>
            </a:r>
            <a:r>
              <a:rPr lang="ru-RU" sz="1200" dirty="0" smtClean="0"/>
              <a:t>Обеспечить, чтобы Правительство Австралии имело достаточные средства для уплаты своих платежных обязательств так и тогда, когда по ним подходят сроки уплаты</a:t>
            </a:r>
            <a:r>
              <a:rPr lang="en-US" sz="1200" dirty="0" smtClean="0"/>
              <a:t>”</a:t>
            </a:r>
            <a:endParaRPr lang="en-AU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Резервный банк Австралии</a:t>
            </a:r>
            <a:r>
              <a:rPr lang="en-AU" sz="1200" dirty="0" smtClean="0"/>
              <a:t> (</a:t>
            </a:r>
            <a:r>
              <a:rPr lang="ru-RU" sz="1200" dirty="0" smtClean="0"/>
              <a:t>РБА</a:t>
            </a:r>
            <a:r>
              <a:rPr lang="en-AU" sz="1200" dirty="0" smtClean="0"/>
              <a:t>) </a:t>
            </a:r>
            <a:r>
              <a:rPr lang="ru-RU" sz="1200" dirty="0" smtClean="0"/>
              <a:t>управляет чистой позиций в</a:t>
            </a:r>
            <a:r>
              <a:rPr lang="en-AU" sz="1200" dirty="0" smtClean="0"/>
              <a:t> OPA (</a:t>
            </a:r>
            <a:r>
              <a:rPr lang="ru-RU" sz="1200" dirty="0" smtClean="0"/>
              <a:t>ЕКС</a:t>
            </a:r>
            <a:r>
              <a:rPr lang="en-AU" sz="1200" dirty="0" smtClean="0"/>
              <a:t>)</a:t>
            </a:r>
            <a:r>
              <a:rPr lang="ru-RU" sz="1200" dirty="0" smtClean="0"/>
              <a:t> (официальный гос. счет)</a:t>
            </a:r>
            <a:endParaRPr lang="en-AU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Обработка операций в РБА и коммерческих банках, там где это необходимо</a:t>
            </a:r>
            <a:endParaRPr lang="en-AU" sz="1200" dirty="0" smtClean="0"/>
          </a:p>
          <a:p>
            <a:pPr marL="342900" lvl="1" indent="-342900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/>
              <a:t>Банковские счета</a:t>
            </a:r>
            <a:r>
              <a:rPr lang="en-US" sz="1200" dirty="0" smtClean="0"/>
              <a:t>:</a:t>
            </a:r>
          </a:p>
          <a:p>
            <a:pPr marL="742950" lvl="2" indent="-342900">
              <a:lnSpc>
                <a:spcPct val="95000"/>
              </a:lnSpc>
              <a:defRPr/>
            </a:pPr>
            <a:r>
              <a:rPr lang="ru-RU" sz="1200" dirty="0" smtClean="0"/>
              <a:t>Администрируемые поступления</a:t>
            </a:r>
            <a:endParaRPr lang="en-US" sz="1200" dirty="0" smtClean="0"/>
          </a:p>
          <a:p>
            <a:pPr marL="742950" lvl="2" indent="-342900">
              <a:lnSpc>
                <a:spcPct val="95000"/>
              </a:lnSpc>
              <a:defRPr/>
            </a:pPr>
            <a:r>
              <a:rPr lang="ru-RU" sz="1200" dirty="0" smtClean="0"/>
              <a:t>Администрируемые платежи</a:t>
            </a:r>
            <a:endParaRPr lang="en-US" sz="1200" dirty="0" smtClean="0"/>
          </a:p>
          <a:p>
            <a:pPr marL="742950" lvl="2" indent="-342900">
              <a:lnSpc>
                <a:spcPct val="95000"/>
              </a:lnSpc>
              <a:defRPr/>
            </a:pPr>
            <a:r>
              <a:rPr lang="ru-RU" sz="1200" dirty="0" smtClean="0"/>
              <a:t>Ведомственные поступления и платежи</a:t>
            </a:r>
            <a:endParaRPr lang="en-US" sz="1200" dirty="0" smtClean="0"/>
          </a:p>
          <a:p>
            <a:pPr marL="342900" lvl="1" indent="-342900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/>
              <a:t>Передача счетов коммерческих банков в </a:t>
            </a:r>
            <a:r>
              <a:rPr lang="en-US" sz="1200" dirty="0" smtClean="0"/>
              <a:t>OPA </a:t>
            </a:r>
            <a:r>
              <a:rPr lang="ru-RU" sz="1200" dirty="0" smtClean="0"/>
              <a:t>каждый вечер</a:t>
            </a:r>
            <a:endParaRPr lang="en-US" sz="1200" dirty="0" smtClean="0"/>
          </a:p>
          <a:p>
            <a:pPr marL="342900" lvl="1" indent="-342900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/>
              <a:t>Офис финансового управления Австралии</a:t>
            </a:r>
            <a:r>
              <a:rPr lang="en-US" sz="1200" dirty="0" smtClean="0"/>
              <a:t> (</a:t>
            </a:r>
            <a:r>
              <a:rPr lang="ru-RU" sz="1200" dirty="0" smtClean="0"/>
              <a:t>ОФУА</a:t>
            </a:r>
            <a:r>
              <a:rPr lang="en-US" sz="1200" dirty="0" smtClean="0"/>
              <a:t>) </a:t>
            </a:r>
            <a:r>
              <a:rPr lang="ru-RU" sz="1200" dirty="0" smtClean="0"/>
              <a:t>отвечает за прогнозирование и управление остатками денежных средств  </a:t>
            </a:r>
            <a:endParaRPr lang="en-US" sz="1200" dirty="0" smtClean="0"/>
          </a:p>
        </p:txBody>
      </p:sp>
      <p:sp>
        <p:nvSpPr>
          <p:cNvPr id="18436" name="Content Placeholder 4"/>
          <p:cNvSpPr>
            <a:spLocks noGrp="1"/>
          </p:cNvSpPr>
          <p:nvPr>
            <p:ph sz="half" idx="2"/>
          </p:nvPr>
        </p:nvSpPr>
        <p:spPr>
          <a:xfrm>
            <a:off x="4355976" y="2132856"/>
            <a:ext cx="4464496" cy="4510832"/>
          </a:xfrm>
        </p:spPr>
        <p:txBody>
          <a:bodyPr/>
          <a:lstStyle/>
          <a:p>
            <a:r>
              <a:rPr lang="ru-RU" sz="1100" dirty="0" smtClean="0"/>
              <a:t>Операции ОФУВ/А по управлению денежными средствами</a:t>
            </a:r>
            <a:r>
              <a:rPr lang="en-NZ" sz="1100" dirty="0" smtClean="0"/>
              <a:t>:</a:t>
            </a:r>
          </a:p>
          <a:p>
            <a:pPr lvl="1"/>
            <a:r>
              <a:rPr lang="ru-RU" sz="1100" dirty="0" smtClean="0"/>
              <a:t>Прогнозирование остатка денежных средств на </a:t>
            </a:r>
            <a:r>
              <a:rPr lang="en-US" sz="1100" dirty="0" smtClean="0"/>
              <a:t>OPA </a:t>
            </a:r>
            <a:r>
              <a:rPr lang="ru-RU" sz="1100" dirty="0" smtClean="0"/>
              <a:t>в Резервном банке Австралии на ежедневной основе  </a:t>
            </a:r>
            <a:endParaRPr lang="en-US" sz="1100" dirty="0" smtClean="0"/>
          </a:p>
          <a:p>
            <a:pPr lvl="1"/>
            <a:r>
              <a:rPr lang="ru-RU" sz="1100" dirty="0" smtClean="0"/>
              <a:t>Когда прогноз остатка денежных средств на </a:t>
            </a:r>
            <a:r>
              <a:rPr lang="en-US" sz="1100" dirty="0" smtClean="0"/>
              <a:t>OPA </a:t>
            </a:r>
            <a:r>
              <a:rPr lang="ru-RU" sz="1100" dirty="0" smtClean="0"/>
              <a:t>негативный, выпускаются краткосрочные долговые обязательства</a:t>
            </a:r>
            <a:r>
              <a:rPr lang="en-US" sz="1100" dirty="0" smtClean="0"/>
              <a:t> (</a:t>
            </a:r>
            <a:r>
              <a:rPr lang="ru-RU" sz="1100" dirty="0" smtClean="0"/>
              <a:t>Казначейские обязательства</a:t>
            </a:r>
            <a:r>
              <a:rPr lang="en-US" sz="1100" dirty="0" smtClean="0"/>
              <a:t>) </a:t>
            </a:r>
            <a:r>
              <a:rPr lang="ru-RU" sz="1100" dirty="0" smtClean="0"/>
              <a:t>для покрытия ожидаемой нехватки</a:t>
            </a:r>
            <a:r>
              <a:rPr lang="en-US" sz="1100" dirty="0" smtClean="0"/>
              <a:t>l</a:t>
            </a:r>
          </a:p>
          <a:p>
            <a:pPr lvl="1"/>
            <a:r>
              <a:rPr lang="ru-RU" sz="1100" dirty="0" smtClean="0"/>
              <a:t>Инвестирование излишних остатков денежных средств, находящихся на </a:t>
            </a:r>
            <a:r>
              <a:rPr lang="en-US" sz="1100" dirty="0" smtClean="0"/>
              <a:t>OPA </a:t>
            </a:r>
            <a:r>
              <a:rPr lang="ru-RU" sz="1100" dirty="0" smtClean="0"/>
              <a:t> </a:t>
            </a:r>
            <a:endParaRPr lang="en-US" sz="1100" dirty="0" smtClean="0"/>
          </a:p>
          <a:p>
            <a:r>
              <a:rPr lang="ru-RU" sz="1100" dirty="0" smtClean="0"/>
              <a:t>РБА предоставляет Федеральному правительству</a:t>
            </a:r>
            <a:r>
              <a:rPr lang="en-US" sz="1100" dirty="0" smtClean="0"/>
              <a:t>:</a:t>
            </a:r>
          </a:p>
          <a:p>
            <a:pPr lvl="1"/>
            <a:r>
              <a:rPr lang="ru-RU" sz="1100" dirty="0" smtClean="0"/>
              <a:t>Банковские услуги - агрегированный остаток средств на </a:t>
            </a:r>
            <a:r>
              <a:rPr lang="en-US" sz="1100" dirty="0" smtClean="0"/>
              <a:t>OPA </a:t>
            </a:r>
            <a:r>
              <a:rPr lang="ru-RU" sz="1100" dirty="0" smtClean="0"/>
              <a:t>или ежедневную позицию по денежным средствам</a:t>
            </a:r>
            <a:endParaRPr lang="en-US" sz="1100" dirty="0" smtClean="0"/>
          </a:p>
          <a:p>
            <a:pPr lvl="1"/>
            <a:r>
              <a:rPr lang="ru-RU" sz="1100" dirty="0" smtClean="0"/>
              <a:t>Краткосрочные инвестиционные механизмы </a:t>
            </a:r>
            <a:r>
              <a:rPr lang="en-US" sz="1100" dirty="0" smtClean="0"/>
              <a:t>(</a:t>
            </a:r>
            <a:r>
              <a:rPr lang="ru-RU" sz="1100" dirty="0" smtClean="0"/>
              <a:t>депозиты овернайт и срочные депозиты</a:t>
            </a:r>
            <a:r>
              <a:rPr lang="en-US" sz="1100" dirty="0" smtClean="0"/>
              <a:t>)</a:t>
            </a:r>
          </a:p>
          <a:p>
            <a:pPr lvl="1"/>
            <a:r>
              <a:rPr lang="en-US" sz="1100" dirty="0" smtClean="0"/>
              <a:t>overdraft facility</a:t>
            </a:r>
          </a:p>
          <a:p>
            <a:r>
              <a:rPr lang="ru-RU" sz="1100" dirty="0" smtClean="0"/>
              <a:t>Департамент финансов и </a:t>
            </a:r>
            <a:r>
              <a:rPr lang="ru-RU" sz="1100" dirty="0" err="1" smtClean="0"/>
              <a:t>дерегулирования</a:t>
            </a:r>
            <a:r>
              <a:rPr lang="ru-RU" sz="1100" dirty="0" smtClean="0"/>
              <a:t> управляет перечислениями на банковские счета ведомств и агентств используя Систему управления денежными средствами и распределения </a:t>
            </a:r>
            <a:r>
              <a:rPr lang="en-US" sz="1100" dirty="0" smtClean="0"/>
              <a:t>(CAMM)</a:t>
            </a:r>
          </a:p>
          <a:p>
            <a:pPr lvl="1"/>
            <a:r>
              <a:rPr lang="ru-RU" sz="1100" dirty="0" smtClean="0"/>
              <a:t>ОФУА получает информацию для прогнозирования остатка средств на конец дня </a:t>
            </a:r>
            <a:r>
              <a:rPr lang="en-US" sz="1100" dirty="0" smtClean="0"/>
              <a:t> </a:t>
            </a:r>
            <a:r>
              <a:rPr lang="ru-RU" sz="1100" dirty="0" smtClean="0"/>
              <a:t> </a:t>
            </a:r>
            <a:endParaRPr 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3009" y="764704"/>
            <a:ext cx="8439472" cy="1143000"/>
          </a:xfrm>
        </p:spPr>
        <p:txBody>
          <a:bodyPr/>
          <a:lstStyle/>
          <a:p>
            <a:pPr eaLnBrk="1" hangingPunct="1"/>
            <a:r>
              <a:rPr lang="ru-RU" dirty="0"/>
              <a:t>Пример страны АТЭС</a:t>
            </a:r>
            <a:r>
              <a:rPr lang="en-NZ" dirty="0"/>
              <a:t>: </a:t>
            </a:r>
            <a:r>
              <a:rPr lang="ru-RU" dirty="0"/>
              <a:t>Австралия</a:t>
            </a:r>
            <a:endParaRPr lang="en-AU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00808"/>
            <a:ext cx="4896544" cy="4896544"/>
          </a:xfrm>
        </p:spPr>
        <p:txBody>
          <a:bodyPr/>
          <a:lstStyle/>
          <a:p>
            <a:pPr eaLnBrk="1" hangingPunct="1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Средний остаток средств на Официальном гос. 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чете </a:t>
            </a:r>
            <a:r>
              <a:rPr lang="ru-RU" sz="1600" b="1" dirty="0" smtClean="0">
                <a:solidFill>
                  <a:srgbClr val="C00000"/>
                </a:solidFill>
              </a:rPr>
              <a:t>(</a:t>
            </a:r>
            <a:r>
              <a:rPr lang="en-US" sz="1600" b="1" dirty="0" smtClean="0">
                <a:solidFill>
                  <a:srgbClr val="C00000"/>
                </a:solidFill>
              </a:rPr>
              <a:t>OPA)</a:t>
            </a:r>
            <a:r>
              <a:rPr lang="en-AU" sz="1600" b="1" dirty="0" smtClean="0">
                <a:solidFill>
                  <a:srgbClr val="C00000"/>
                </a:solidFill>
              </a:rPr>
              <a:t>:</a:t>
            </a:r>
          </a:p>
          <a:p>
            <a:pPr lvl="1" eaLnBrk="1" hangingPunct="1"/>
            <a:r>
              <a:rPr lang="ru-RU" sz="1600" dirty="0" smtClean="0"/>
              <a:t>Лимит министерства</a:t>
            </a:r>
            <a:r>
              <a:rPr lang="en-AU" sz="1600" dirty="0" smtClean="0"/>
              <a:t> (</a:t>
            </a:r>
            <a:r>
              <a:rPr lang="ru-RU" sz="1600" dirty="0" smtClean="0"/>
              <a:t>Политики</a:t>
            </a:r>
            <a:r>
              <a:rPr lang="en-AU" sz="1600" dirty="0" smtClean="0"/>
              <a:t>): </a:t>
            </a:r>
            <a:r>
              <a:rPr lang="ru-RU" sz="1600" dirty="0" smtClean="0"/>
              <a:t>Переходящий средний остаток за</a:t>
            </a:r>
            <a:r>
              <a:rPr lang="en-AU" sz="1600" dirty="0" smtClean="0"/>
              <a:t> 91-</a:t>
            </a:r>
            <a:r>
              <a:rPr lang="ru-RU" sz="1600" dirty="0" smtClean="0"/>
              <a:t>день менее </a:t>
            </a:r>
            <a:r>
              <a:rPr lang="en-AU" sz="1600" dirty="0" smtClean="0"/>
              <a:t>1</a:t>
            </a:r>
            <a:r>
              <a:rPr lang="ru-RU" sz="1600" dirty="0" smtClean="0"/>
              <a:t> </a:t>
            </a:r>
            <a:r>
              <a:rPr lang="en-AU" sz="1600" dirty="0" smtClean="0"/>
              <a:t>500</a:t>
            </a:r>
            <a:r>
              <a:rPr lang="ru-RU" sz="1600" dirty="0" smtClean="0"/>
              <a:t> млн. Австрал.</a:t>
            </a:r>
            <a:r>
              <a:rPr lang="en-AU" sz="1600" dirty="0"/>
              <a:t> $</a:t>
            </a:r>
            <a:endParaRPr lang="en-AU" sz="1600" dirty="0" smtClean="0"/>
          </a:p>
          <a:p>
            <a:pPr lvl="1" eaLnBrk="1" hangingPunct="1"/>
            <a:r>
              <a:rPr lang="ru-RU" sz="1600" dirty="0" smtClean="0"/>
              <a:t>Операционный лимит</a:t>
            </a:r>
            <a:r>
              <a:rPr lang="en-AU" sz="1600" dirty="0" smtClean="0"/>
              <a:t>: </a:t>
            </a:r>
            <a:r>
              <a:rPr lang="ru-RU" sz="1600" dirty="0"/>
              <a:t>средний </a:t>
            </a:r>
            <a:r>
              <a:rPr lang="ru-RU" sz="1600" dirty="0" smtClean="0"/>
              <a:t>верхний лимит </a:t>
            </a:r>
            <a:r>
              <a:rPr lang="ru-RU" sz="1600" dirty="0"/>
              <a:t>за</a:t>
            </a:r>
            <a:r>
              <a:rPr lang="en-AU" sz="1600" dirty="0"/>
              <a:t> 91-</a:t>
            </a:r>
            <a:r>
              <a:rPr lang="ru-RU" sz="1600" dirty="0"/>
              <a:t>день </a:t>
            </a:r>
            <a:r>
              <a:rPr lang="en-AU" sz="1600" dirty="0" smtClean="0"/>
              <a:t>1</a:t>
            </a:r>
            <a:r>
              <a:rPr lang="ru-RU" sz="1600" dirty="0" smtClean="0"/>
              <a:t> </a:t>
            </a:r>
            <a:r>
              <a:rPr lang="en-AU" sz="1600" dirty="0" smtClean="0"/>
              <a:t>000</a:t>
            </a:r>
            <a:r>
              <a:rPr lang="ru-RU" sz="1600" dirty="0" smtClean="0"/>
              <a:t> млн</a:t>
            </a:r>
            <a:r>
              <a:rPr lang="ru-RU" sz="1600" dirty="0"/>
              <a:t>. Австрал.</a:t>
            </a:r>
            <a:r>
              <a:rPr lang="en-AU" sz="1600" dirty="0"/>
              <a:t> </a:t>
            </a:r>
            <a:r>
              <a:rPr lang="en-AU" sz="1600" dirty="0" smtClean="0"/>
              <a:t>$, </a:t>
            </a:r>
            <a:r>
              <a:rPr lang="ru-RU" sz="1600" dirty="0" smtClean="0"/>
              <a:t>нижний лимит </a:t>
            </a:r>
            <a:r>
              <a:rPr lang="en-AU" sz="1600" dirty="0" smtClean="0"/>
              <a:t>500</a:t>
            </a:r>
            <a:r>
              <a:rPr lang="ru-RU" sz="1600" dirty="0" smtClean="0"/>
              <a:t> </a:t>
            </a:r>
            <a:r>
              <a:rPr lang="ru-RU" sz="1600" dirty="0"/>
              <a:t>млн. Австрал.</a:t>
            </a:r>
            <a:r>
              <a:rPr lang="en-AU" sz="1600" dirty="0"/>
              <a:t> $</a:t>
            </a:r>
          </a:p>
          <a:p>
            <a:pPr lvl="1" eaLnBrk="1" hangingPunct="1"/>
            <a:r>
              <a:rPr lang="en-AU" sz="1600" dirty="0" smtClean="0"/>
              <a:t> </a:t>
            </a:r>
            <a:r>
              <a:rPr lang="ru-RU" sz="1600" dirty="0" smtClean="0"/>
              <a:t>поэтому</a:t>
            </a:r>
            <a:r>
              <a:rPr lang="en-AU" sz="1600" dirty="0" smtClean="0"/>
              <a:t>,</a:t>
            </a:r>
            <a:r>
              <a:rPr lang="ru-RU" sz="1600" dirty="0" smtClean="0"/>
              <a:t> центральный целевой показатель</a:t>
            </a:r>
            <a:r>
              <a:rPr lang="en-AU" sz="1600" dirty="0" smtClean="0"/>
              <a:t> 750</a:t>
            </a:r>
            <a:r>
              <a:rPr lang="ru-RU" sz="1600" dirty="0"/>
              <a:t> млн. Австрал.</a:t>
            </a:r>
            <a:r>
              <a:rPr lang="en-AU" sz="1600" dirty="0"/>
              <a:t> $</a:t>
            </a:r>
          </a:p>
          <a:p>
            <a:pPr marL="342900" lvl="1" indent="-342900" eaLnBrk="1" hangingPunct="1">
              <a:buFontTx/>
              <a:buChar char="•"/>
            </a:pPr>
            <a:r>
              <a:rPr lang="ru-RU" sz="1600" dirty="0" smtClean="0"/>
              <a:t> </a:t>
            </a:r>
            <a:r>
              <a:rPr lang="en-AU" sz="1600" dirty="0" smtClean="0"/>
              <a:t>750</a:t>
            </a:r>
            <a:r>
              <a:rPr lang="ru-RU" sz="1600" dirty="0"/>
              <a:t> млн. Австрал.</a:t>
            </a:r>
            <a:r>
              <a:rPr lang="en-AU" sz="1600" dirty="0"/>
              <a:t> </a:t>
            </a:r>
            <a:r>
              <a:rPr lang="en-AU" sz="1600" dirty="0" smtClean="0"/>
              <a:t>$</a:t>
            </a:r>
            <a:r>
              <a:rPr lang="ru-RU" sz="1600" dirty="0" smtClean="0"/>
              <a:t> рассматривается как достаточная «подушка» ликвидности</a:t>
            </a:r>
            <a:r>
              <a:rPr lang="en-AU" sz="1600" dirty="0" smtClean="0"/>
              <a:t> </a:t>
            </a:r>
            <a:r>
              <a:rPr lang="ru-RU" sz="1600" dirty="0" smtClean="0"/>
              <a:t>против волатильности доходов и расходов  </a:t>
            </a:r>
            <a:endParaRPr lang="en-AU" sz="1600" dirty="0" smtClean="0"/>
          </a:p>
          <a:p>
            <a:pPr eaLnBrk="1" hangingPunct="1"/>
            <a:r>
              <a:rPr lang="ru-RU" sz="1600" dirty="0" smtClean="0"/>
              <a:t>На остатки средств на </a:t>
            </a:r>
            <a:r>
              <a:rPr lang="en-AU" sz="1600" dirty="0" smtClean="0"/>
              <a:t>OPA </a:t>
            </a:r>
            <a:r>
              <a:rPr lang="ru-RU" sz="1600" dirty="0" smtClean="0"/>
              <a:t>в Резервном банке Австралии начисляются проценты по ставке овернайт для денежных средств  </a:t>
            </a:r>
            <a:endParaRPr lang="en-AU" sz="1600" dirty="0" smtClean="0"/>
          </a:p>
        </p:txBody>
      </p:sp>
      <p:graphicFrame>
        <p:nvGraphicFramePr>
          <p:cNvPr id="39937" name="Object 2"/>
          <p:cNvGraphicFramePr>
            <a:graphicFrameLocks noChangeAspect="1"/>
          </p:cNvGraphicFramePr>
          <p:nvPr/>
        </p:nvGraphicFramePr>
        <p:xfrm>
          <a:off x="4788024" y="2978865"/>
          <a:ext cx="4276460" cy="2394351"/>
        </p:xfrm>
        <a:graphic>
          <a:graphicData uri="http://schemas.openxmlformats.org/presentationml/2006/ole">
            <p:oleObj spid="_x0000_s39962" name="Chart" r:id="rId3" imgW="7896256" imgH="4162415" progId="MSGraph.Chart.8">
              <p:embed followColorScheme="full"/>
            </p:oleObj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932041" y="5301208"/>
            <a:ext cx="39604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 dirty="0" smtClean="0">
                <a:solidFill>
                  <a:srgbClr val="C00000"/>
                </a:solidFill>
              </a:rPr>
              <a:t>Источник</a:t>
            </a:r>
            <a:r>
              <a:rPr lang="en-AU" sz="1200" b="1" dirty="0" smtClean="0">
                <a:solidFill>
                  <a:srgbClr val="C00000"/>
                </a:solidFill>
              </a:rPr>
              <a:t>: </a:t>
            </a:r>
            <a:r>
              <a:rPr lang="ru-RU" sz="1200" b="1" dirty="0" smtClean="0">
                <a:solidFill>
                  <a:srgbClr val="C00000"/>
                </a:solidFill>
              </a:rPr>
              <a:t>Офис финансового управления Австралии</a:t>
            </a:r>
            <a:endParaRPr lang="en-AU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страны АТЭС</a:t>
            </a:r>
            <a:r>
              <a:rPr lang="en-NZ" dirty="0"/>
              <a:t>: </a:t>
            </a:r>
            <a:r>
              <a:rPr lang="ru-RU" dirty="0" smtClean="0"/>
              <a:t>США</a:t>
            </a:r>
            <a:endParaRPr lang="en-NZ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133600"/>
            <a:ext cx="3762375" cy="4319736"/>
          </a:xfrm>
        </p:spPr>
        <p:txBody>
          <a:bodyPr/>
          <a:lstStyle/>
          <a:p>
            <a:pPr>
              <a:defRPr/>
            </a:pPr>
            <a:r>
              <a:rPr lang="ru-RU" sz="1200" dirty="0" smtClean="0"/>
              <a:t>Цель управления денежными средствами</a:t>
            </a:r>
            <a:endParaRPr lang="en-AU" sz="1200" dirty="0" smtClean="0"/>
          </a:p>
          <a:p>
            <a:pPr lvl="1">
              <a:defRPr/>
            </a:pPr>
            <a:r>
              <a:rPr lang="ru-RU" sz="1200" dirty="0" smtClean="0"/>
              <a:t>Ликвидация неработающих остатков средств</a:t>
            </a:r>
            <a:endParaRPr lang="en-AU" sz="1200" dirty="0" smtClean="0"/>
          </a:p>
          <a:p>
            <a:pPr lvl="1">
              <a:defRPr/>
            </a:pPr>
            <a:r>
              <a:rPr lang="ru-RU" sz="1200" dirty="0" smtClean="0"/>
              <a:t>Своевременное размещение собранных поступлений на депозитах</a:t>
            </a:r>
            <a:endParaRPr lang="en-AU" sz="1200" dirty="0" smtClean="0"/>
          </a:p>
          <a:p>
            <a:pPr lvl="1">
              <a:defRPr/>
            </a:pPr>
            <a:r>
              <a:rPr lang="ru-RU" sz="1200" dirty="0" smtClean="0"/>
              <a:t>Корректное планирование выплат</a:t>
            </a:r>
            <a:endParaRPr lang="en-AU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Федеральный резервный банк </a:t>
            </a:r>
            <a:r>
              <a:rPr lang="en-AU" sz="1200" dirty="0" smtClean="0"/>
              <a:t>(</a:t>
            </a:r>
            <a:r>
              <a:rPr lang="ru-RU" sz="1200" dirty="0" smtClean="0"/>
              <a:t>ФРБ</a:t>
            </a:r>
            <a:r>
              <a:rPr lang="en-AU" sz="1200" dirty="0" smtClean="0"/>
              <a:t>) </a:t>
            </a:r>
            <a:r>
              <a:rPr lang="ru-RU" sz="1200" dirty="0" smtClean="0"/>
              <a:t>Нью Йорка управляет чистой позицией на ЕКС</a:t>
            </a:r>
            <a:endParaRPr lang="en-AU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Обработка операций через </a:t>
            </a:r>
            <a:r>
              <a:rPr lang="ru-RU" sz="1200" dirty="0"/>
              <a:t>ФРБ Нью Йорка</a:t>
            </a:r>
            <a:r>
              <a:rPr lang="en-AU" sz="1200" dirty="0" smtClean="0"/>
              <a:t>, </a:t>
            </a:r>
            <a:r>
              <a:rPr lang="ru-RU" sz="1200" dirty="0" smtClean="0"/>
              <a:t>другие ФРБ</a:t>
            </a:r>
            <a:r>
              <a:rPr lang="en-AU" sz="1200" dirty="0" smtClean="0"/>
              <a:t>, </a:t>
            </a:r>
            <a:r>
              <a:rPr lang="ru-RU" sz="1200" dirty="0" smtClean="0"/>
              <a:t>и коммерческие банки там, где это необходимо</a:t>
            </a:r>
            <a:endParaRPr lang="en-AU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Процентное стимулирование и штрафы  </a:t>
            </a:r>
            <a:endParaRPr lang="en-AU" sz="1200" dirty="0" smtClean="0"/>
          </a:p>
          <a:p>
            <a:pPr marL="342900" lvl="1" indent="-342900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/>
              <a:t>Автоматизированная система </a:t>
            </a:r>
            <a:r>
              <a:rPr lang="en-US" sz="1200" dirty="0" smtClean="0"/>
              <a:t>CASH TRACK </a:t>
            </a:r>
            <a:r>
              <a:rPr lang="ru-RU" sz="1200" dirty="0" smtClean="0"/>
              <a:t>используется для мониторинга движения денежных средств</a:t>
            </a:r>
            <a:endParaRPr lang="en-US" sz="1200" dirty="0" smtClean="0"/>
          </a:p>
          <a:p>
            <a:pPr>
              <a:lnSpc>
                <a:spcPct val="95000"/>
              </a:lnSpc>
              <a:defRPr/>
            </a:pPr>
            <a:r>
              <a:rPr lang="ru-RU" sz="1200" dirty="0" smtClean="0"/>
              <a:t>Информация также ежедневно скачивается с </a:t>
            </a:r>
            <a:r>
              <a:rPr lang="en-US" sz="1200" dirty="0" smtClean="0"/>
              <a:t> </a:t>
            </a:r>
            <a:r>
              <a:rPr lang="ru-RU" sz="1200" dirty="0" smtClean="0"/>
              <a:t>системы </a:t>
            </a:r>
            <a:r>
              <a:rPr lang="en-US" sz="1200" dirty="0" smtClean="0"/>
              <a:t>CA$H-LINK</a:t>
            </a:r>
            <a:endParaRPr lang="en-AU" sz="1200" dirty="0" smtClean="0"/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685800" y="6357938"/>
            <a:ext cx="64784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C00000"/>
                </a:solidFill>
              </a:rPr>
              <a:t>С деталями можно ознакомиться в </a:t>
            </a:r>
            <a:r>
              <a:rPr lang="en-US" sz="1600" b="1" i="1" dirty="0" smtClean="0">
                <a:solidFill>
                  <a:srgbClr val="C00000"/>
                </a:solidFill>
              </a:rPr>
              <a:t>Cash </a:t>
            </a:r>
            <a:r>
              <a:rPr lang="en-US" sz="1600" b="1" i="1" dirty="0">
                <a:solidFill>
                  <a:srgbClr val="C00000"/>
                </a:solidFill>
              </a:rPr>
              <a:t>Management Made Easy</a:t>
            </a:r>
            <a:endParaRPr lang="en-AU" sz="16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5" y="5805264"/>
          <a:ext cx="676275" cy="874713"/>
        </p:xfrm>
        <a:graphic>
          <a:graphicData uri="http://schemas.openxmlformats.org/presentationml/2006/ole">
            <p:oleObj spid="_x0000_s1050" name="Acrobat Document" r:id="rId3" imgW="4196520" imgH="6516720" progId="AcroExch.Document.7">
              <p:embed/>
            </p:oleObj>
          </a:graphicData>
        </a:graphic>
      </p:graphicFrame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2166938"/>
            <a:ext cx="23733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2162175"/>
            <a:ext cx="2363787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3" y="4433888"/>
            <a:ext cx="23780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3213" y="4433888"/>
            <a:ext cx="2359025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11"/>
          <p:cNvSpPr txBox="1">
            <a:spLocks noChangeArrowheads="1"/>
          </p:cNvSpPr>
          <p:nvPr/>
        </p:nvSpPr>
        <p:spPr bwMode="auto">
          <a:xfrm>
            <a:off x="5581650" y="4133850"/>
            <a:ext cx="207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</a:rPr>
              <a:t>Выплаты</a:t>
            </a:r>
            <a:endParaRPr lang="en-NZ" sz="1800" b="1" dirty="0">
              <a:solidFill>
                <a:srgbClr val="C00000"/>
              </a:solidFill>
            </a:endParaRPr>
          </a:p>
        </p:txBody>
      </p:sp>
      <p:sp>
        <p:nvSpPr>
          <p:cNvPr id="1035" name="TextBox 12"/>
          <p:cNvSpPr txBox="1">
            <a:spLocks noChangeArrowheads="1"/>
          </p:cNvSpPr>
          <p:nvPr/>
        </p:nvSpPr>
        <p:spPr bwMode="auto">
          <a:xfrm>
            <a:off x="5586413" y="1847850"/>
            <a:ext cx="28020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</a:rPr>
              <a:t>Сбор поступлений</a:t>
            </a:r>
            <a:endParaRPr lang="en-NZ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Два ключевых вопроса</a:t>
            </a:r>
            <a:endParaRPr lang="en-NZ" dirty="0" smtClean="0"/>
          </a:p>
        </p:txBody>
      </p:sp>
      <p:sp>
        <p:nvSpPr>
          <p:cNvPr id="512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NewCenturySchlbk" pitchFamily="18" charset="0"/>
              <a:buAutoNum type="arabicPeriod"/>
            </a:pPr>
            <a:r>
              <a:rPr lang="ru-RU" sz="3600" dirty="0" smtClean="0">
                <a:solidFill>
                  <a:schemeClr val="tx2"/>
                </a:solidFill>
                <a:latin typeface="NewCenturySchlbk" pitchFamily="18" charset="0"/>
              </a:rPr>
              <a:t>Каковы ключевые элементы эффективного управления денежными средствами</a:t>
            </a:r>
            <a:r>
              <a:rPr lang="en-AU" sz="3600" dirty="0" smtClean="0">
                <a:solidFill>
                  <a:schemeClr val="tx2"/>
                </a:solidFill>
                <a:latin typeface="NewCenturySchlbk" pitchFamily="18" charset="0"/>
              </a:rPr>
              <a:t>?</a:t>
            </a:r>
          </a:p>
          <a:p>
            <a:pPr marL="514350" indent="-514350">
              <a:buFont typeface="NewCenturySchlbk" pitchFamily="18" charset="0"/>
              <a:buAutoNum type="arabicPeriod"/>
            </a:pPr>
            <a:endParaRPr lang="en-AU" sz="3600" dirty="0" smtClean="0">
              <a:solidFill>
                <a:schemeClr val="tx2"/>
              </a:solidFill>
              <a:latin typeface="NewCenturySchlbk" pitchFamily="18" charset="0"/>
            </a:endParaRPr>
          </a:p>
          <a:p>
            <a:pPr marL="514350" indent="-514350">
              <a:buFont typeface="NewCenturySchlbk" pitchFamily="18" charset="0"/>
              <a:buAutoNum type="arabicPeriod"/>
            </a:pPr>
            <a:r>
              <a:rPr lang="ru-RU" sz="3600" dirty="0" smtClean="0">
                <a:solidFill>
                  <a:schemeClr val="tx2"/>
                </a:solidFill>
                <a:latin typeface="NewCenturySchlbk" pitchFamily="18" charset="0"/>
              </a:rPr>
              <a:t>Каков апробированный международный опыт и опыт стран АТЭС</a:t>
            </a:r>
            <a:r>
              <a:rPr lang="en-AU" sz="3600" dirty="0" smtClean="0">
                <a:solidFill>
                  <a:schemeClr val="tx2"/>
                </a:solidFill>
                <a:latin typeface="NewCenturySchlbk" pitchFamily="18" charset="0"/>
              </a:rPr>
              <a:t>?</a:t>
            </a:r>
            <a:endParaRPr lang="en-NZ" sz="3600" dirty="0" smtClean="0">
              <a:solidFill>
                <a:schemeClr val="tx2"/>
              </a:solidFill>
              <a:latin typeface="NewCenturySchlb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страны АТЭС</a:t>
            </a:r>
            <a:r>
              <a:rPr lang="en-NZ" dirty="0"/>
              <a:t>: </a:t>
            </a:r>
            <a:r>
              <a:rPr lang="ru-RU" dirty="0" smtClean="0"/>
              <a:t>Китай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568952" cy="4824536"/>
          </a:xfrm>
        </p:spPr>
        <p:txBody>
          <a:bodyPr/>
          <a:lstStyle/>
          <a:p>
            <a:r>
              <a:rPr lang="ru-RU" sz="1600" dirty="0" smtClean="0"/>
              <a:t>Реформа управления денежными средствами началась в </a:t>
            </a:r>
            <a:r>
              <a:rPr lang="en-US" sz="1600" dirty="0" smtClean="0"/>
              <a:t>2000 </a:t>
            </a:r>
            <a:r>
              <a:rPr lang="ru-RU" sz="1600" dirty="0" smtClean="0"/>
              <a:t>году как на уровне центрального так и местного правительств, хотя прогресс был медленным особенно на уровне местных правительств  </a:t>
            </a:r>
            <a:endParaRPr lang="en-US" sz="1600" dirty="0" smtClean="0"/>
          </a:p>
          <a:p>
            <a:pPr lvl="1"/>
            <a:r>
              <a:rPr lang="ru-RU" sz="1600" dirty="0" smtClean="0"/>
              <a:t>Минфин и ЦБ (НБК)</a:t>
            </a:r>
            <a:r>
              <a:rPr lang="en-US" sz="1600" dirty="0" smtClean="0"/>
              <a:t> </a:t>
            </a:r>
            <a:r>
              <a:rPr lang="ru-RU" sz="1600" dirty="0" smtClean="0"/>
              <a:t>подготовили </a:t>
            </a:r>
            <a:r>
              <a:rPr lang="en-US" sz="1600" dirty="0" smtClean="0"/>
              <a:t>“</a:t>
            </a:r>
            <a:r>
              <a:rPr lang="ru-RU" sz="1600" dirty="0" smtClean="0"/>
              <a:t>Пилотные программы реформирования системы казначейского управления</a:t>
            </a:r>
            <a:r>
              <a:rPr lang="en-US" sz="1600" dirty="0" smtClean="0"/>
              <a:t>” </a:t>
            </a:r>
            <a:r>
              <a:rPr lang="ru-RU" sz="1600" dirty="0" smtClean="0"/>
              <a:t>одобренные Госсоветом в </a:t>
            </a:r>
            <a:r>
              <a:rPr lang="en-US" sz="1600" dirty="0" smtClean="0"/>
              <a:t>2001</a:t>
            </a:r>
            <a:r>
              <a:rPr lang="ru-RU" sz="1600" dirty="0" smtClean="0"/>
              <a:t> году</a:t>
            </a:r>
            <a:r>
              <a:rPr lang="en-US" sz="1600" dirty="0" smtClean="0"/>
              <a:t>, </a:t>
            </a:r>
            <a:r>
              <a:rPr lang="ru-RU" sz="1600" dirty="0" smtClean="0"/>
              <a:t>в которых предложено создать систему казначейского управления на основе ЕКС  </a:t>
            </a:r>
            <a:endParaRPr lang="en-US" sz="1600" dirty="0" smtClean="0"/>
          </a:p>
          <a:p>
            <a:pPr lvl="1"/>
            <a:r>
              <a:rPr lang="ru-RU" sz="1600" dirty="0" smtClean="0"/>
              <a:t>К концу </a:t>
            </a:r>
            <a:r>
              <a:rPr lang="en-US" sz="1600" dirty="0" smtClean="0"/>
              <a:t>2009</a:t>
            </a:r>
            <a:r>
              <a:rPr lang="ru-RU" sz="1600" dirty="0" smtClean="0"/>
              <a:t> года</a:t>
            </a:r>
            <a:r>
              <a:rPr lang="en-US" sz="1600" dirty="0" smtClean="0"/>
              <a:t>, 36 </a:t>
            </a:r>
            <a:r>
              <a:rPr lang="ru-RU" sz="1600" dirty="0" smtClean="0"/>
              <a:t>провинций</a:t>
            </a:r>
            <a:r>
              <a:rPr lang="en-US" sz="1600" dirty="0" smtClean="0"/>
              <a:t>, </a:t>
            </a:r>
            <a:r>
              <a:rPr lang="ru-RU" sz="1600" dirty="0" smtClean="0"/>
              <a:t>специальных муниципалитетов и городов с отдельным планированием вместе с более чем </a:t>
            </a:r>
            <a:r>
              <a:rPr lang="en-US" sz="1600" dirty="0" smtClean="0"/>
              <a:t> 320 </a:t>
            </a:r>
            <a:r>
              <a:rPr lang="ru-RU" sz="1600" dirty="0" smtClean="0"/>
              <a:t>городами</a:t>
            </a:r>
            <a:r>
              <a:rPr lang="en-US" sz="1600" dirty="0" smtClean="0"/>
              <a:t> </a:t>
            </a:r>
            <a:r>
              <a:rPr lang="ru-RU" sz="1600" dirty="0" smtClean="0"/>
              <a:t>и</a:t>
            </a:r>
            <a:r>
              <a:rPr lang="en-US" sz="1600" dirty="0" smtClean="0"/>
              <a:t> 2100 </a:t>
            </a:r>
            <a:r>
              <a:rPr lang="ru-RU" sz="1600" dirty="0" smtClean="0"/>
              <a:t>районами</a:t>
            </a:r>
            <a:r>
              <a:rPr lang="en-US" sz="1600" dirty="0" smtClean="0"/>
              <a:t>, </a:t>
            </a:r>
            <a:r>
              <a:rPr lang="ru-RU" sz="1600" dirty="0" smtClean="0"/>
              <a:t>а также более чем </a:t>
            </a:r>
            <a:r>
              <a:rPr lang="en-US" sz="1600" dirty="0" smtClean="0"/>
              <a:t>310</a:t>
            </a:r>
            <a:r>
              <a:rPr lang="ru-RU" sz="1600" dirty="0" smtClean="0"/>
              <a:t> </a:t>
            </a:r>
            <a:r>
              <a:rPr lang="en-US" sz="1600" dirty="0" smtClean="0"/>
              <a:t>000 </a:t>
            </a:r>
            <a:r>
              <a:rPr lang="ru-RU" sz="1600" dirty="0" smtClean="0"/>
              <a:t>первичных бюджетных учреждений реализовали Казначейскую систему централизованных поступлений и платежей  и создали ЕКС  </a:t>
            </a:r>
            <a:endParaRPr lang="en-US" sz="1600" dirty="0" smtClean="0"/>
          </a:p>
          <a:p>
            <a:r>
              <a:rPr lang="ru-RU" sz="1600" dirty="0" smtClean="0"/>
              <a:t>Еще остаются нерешенные проблемы в связи с необходимостью укрепления</a:t>
            </a:r>
            <a:endParaRPr lang="en-US" sz="1600" dirty="0" smtClean="0"/>
          </a:p>
          <a:p>
            <a:pPr lvl="1"/>
            <a:r>
              <a:rPr lang="ru-RU" sz="1600" dirty="0" smtClean="0"/>
              <a:t>Управления бюджетом</a:t>
            </a:r>
            <a:endParaRPr lang="en-US" sz="1600" dirty="0" smtClean="0"/>
          </a:p>
          <a:p>
            <a:pPr lvl="1"/>
            <a:r>
              <a:rPr lang="ru-RU" sz="1600" dirty="0" smtClean="0"/>
              <a:t>Прогнозирования потоков денежных средств</a:t>
            </a:r>
            <a:endParaRPr lang="en-US" sz="1600" dirty="0" smtClean="0"/>
          </a:p>
          <a:p>
            <a:pPr lvl="1"/>
            <a:r>
              <a:rPr lang="ru-RU" sz="1600" dirty="0" smtClean="0"/>
              <a:t>Управления потоками денежных средств и остатками включая задолженность и инвестиции</a:t>
            </a:r>
            <a:endParaRPr lang="en-US" sz="1600" dirty="0" smtClean="0"/>
          </a:p>
          <a:p>
            <a:pPr lvl="1"/>
            <a:r>
              <a:rPr lang="ru-RU" sz="1600" dirty="0" smtClean="0"/>
              <a:t>Четкое разграничение полномочий между Правительством и ЦБ (НБК)  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страны АТЭС</a:t>
            </a:r>
            <a:r>
              <a:rPr lang="en-NZ" dirty="0"/>
              <a:t>: </a:t>
            </a:r>
            <a:r>
              <a:rPr lang="ru-RU" dirty="0" smtClean="0"/>
              <a:t>Мексика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153400" cy="4824536"/>
          </a:xfrm>
        </p:spPr>
        <p:txBody>
          <a:bodyPr/>
          <a:lstStyle/>
          <a:p>
            <a:r>
              <a:rPr lang="ru-RU" sz="1800" dirty="0" smtClean="0"/>
              <a:t>Реформа управления денежными средствами осуществляется Федеральным Казначейством</a:t>
            </a:r>
            <a:r>
              <a:rPr lang="es-ES" sz="1800" dirty="0" smtClean="0"/>
              <a:t> (</a:t>
            </a:r>
            <a:r>
              <a:rPr lang="es-ES" sz="1800" i="1" dirty="0" smtClean="0"/>
              <a:t>Tesorería de la Federación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s-ES" sz="1800" i="1" dirty="0" smtClean="0"/>
              <a:t> TESOFE</a:t>
            </a:r>
            <a:r>
              <a:rPr lang="es-ES" sz="1800" dirty="0" smtClean="0"/>
              <a:t>)</a:t>
            </a:r>
            <a:endParaRPr lang="en-US" sz="1800" dirty="0" smtClean="0"/>
          </a:p>
          <a:p>
            <a:r>
              <a:rPr lang="ru-RU" sz="1800" dirty="0" smtClean="0"/>
              <a:t>ЕКС имеется</a:t>
            </a:r>
            <a:r>
              <a:rPr lang="en-US" sz="1800" dirty="0" smtClean="0"/>
              <a:t>, </a:t>
            </a:r>
            <a:r>
              <a:rPr lang="ru-RU" sz="1800" dirty="0" smtClean="0"/>
              <a:t>но есть нехватка передового международного опыта</a:t>
            </a:r>
            <a:endParaRPr lang="en-US" sz="1800" dirty="0" smtClean="0"/>
          </a:p>
          <a:p>
            <a:r>
              <a:rPr lang="ru-RU" sz="1800" dirty="0" smtClean="0"/>
              <a:t>Программа дальнейшей реформы управления денежными средствами была начата в </a:t>
            </a:r>
            <a:r>
              <a:rPr lang="en-US" sz="1800" dirty="0" smtClean="0"/>
              <a:t>2010 </a:t>
            </a:r>
            <a:r>
              <a:rPr lang="ru-RU" sz="1800" dirty="0" smtClean="0"/>
              <a:t>с помощью МВФ</a:t>
            </a:r>
            <a:endParaRPr lang="en-US" sz="1800" dirty="0" smtClean="0"/>
          </a:p>
          <a:p>
            <a:pPr lvl="1"/>
            <a:r>
              <a:rPr lang="ru-RU" sz="1400" dirty="0" smtClean="0"/>
              <a:t>Пересмотр закона о казначействе и подзаконных актов</a:t>
            </a:r>
            <a:endParaRPr lang="en-US" sz="1400" dirty="0" smtClean="0"/>
          </a:p>
          <a:p>
            <a:pPr lvl="1"/>
            <a:r>
              <a:rPr lang="ru-RU" sz="1400" dirty="0" smtClean="0"/>
              <a:t>Расширение охвата ЕКС</a:t>
            </a:r>
            <a:endParaRPr lang="en-US" sz="1400" dirty="0" smtClean="0"/>
          </a:p>
          <a:p>
            <a:pPr lvl="1"/>
            <a:r>
              <a:rPr lang="ru-RU" sz="1400" dirty="0" smtClean="0"/>
              <a:t>Совершенствование прогнозирования потоков денежных средств</a:t>
            </a:r>
            <a:endParaRPr lang="en-US" sz="1400" dirty="0" smtClean="0"/>
          </a:p>
          <a:p>
            <a:pPr lvl="1"/>
            <a:r>
              <a:rPr lang="ru-RU" sz="1400" dirty="0" smtClean="0"/>
              <a:t>Установление оптимального целевого показателя по остатку денежных средств</a:t>
            </a:r>
            <a:endParaRPr lang="en-US" sz="1400" dirty="0" smtClean="0"/>
          </a:p>
          <a:p>
            <a:pPr lvl="1"/>
            <a:r>
              <a:rPr lang="ru-RU" sz="1400" dirty="0" smtClean="0"/>
              <a:t>Переход к более активному управлению потоками средств</a:t>
            </a:r>
            <a:endParaRPr lang="en-US" sz="1400" dirty="0" smtClean="0"/>
          </a:p>
          <a:p>
            <a:pPr lvl="1"/>
            <a:r>
              <a:rPr lang="ru-RU" sz="1400" dirty="0" smtClean="0"/>
              <a:t>Переход к более тесному согласованию управления денежными средствами и управления долгом</a:t>
            </a:r>
            <a:endParaRPr lang="en-US" sz="1400" dirty="0" smtClean="0"/>
          </a:p>
          <a:p>
            <a:pPr lvl="1"/>
            <a:r>
              <a:rPr lang="ru-RU" sz="1400" dirty="0" smtClean="0"/>
              <a:t>Разработка системы управления операционными рисками, включающую обеспечение непрерывности бизнеса и план восстановления деятельности после аварии</a:t>
            </a:r>
            <a:r>
              <a:rPr lang="en-US" sz="1400" dirty="0" smtClean="0"/>
              <a:t> </a:t>
            </a:r>
            <a:r>
              <a:rPr lang="ru-RU" sz="1400" dirty="0" smtClean="0"/>
              <a:t> </a:t>
            </a:r>
            <a:endParaRPr lang="en-US" sz="1400" dirty="0" smtClean="0"/>
          </a:p>
          <a:p>
            <a:pPr lvl="1"/>
            <a:r>
              <a:rPr lang="ru-RU" sz="1400" dirty="0" smtClean="0"/>
              <a:t>Более широкое использование электронных платежей и сбора поступлений  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страны АТЭС</a:t>
            </a:r>
            <a:r>
              <a:rPr lang="en-NZ" dirty="0"/>
              <a:t>: </a:t>
            </a:r>
            <a:r>
              <a:rPr lang="ru-RU" dirty="0" smtClean="0"/>
              <a:t>Перу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8153400" cy="4391744"/>
          </a:xfrm>
        </p:spPr>
        <p:txBody>
          <a:bodyPr/>
          <a:lstStyle/>
          <a:p>
            <a:r>
              <a:rPr lang="ru-RU" sz="1600" dirty="0" smtClean="0"/>
              <a:t>Реформа управления денежными средствами осуществляется </a:t>
            </a:r>
            <a:r>
              <a:rPr lang="en-US" sz="1600" dirty="0" err="1" smtClean="0"/>
              <a:t>Dirección</a:t>
            </a:r>
            <a:r>
              <a:rPr lang="en-US" sz="1600" dirty="0" smtClean="0"/>
              <a:t> General de </a:t>
            </a:r>
            <a:r>
              <a:rPr lang="en-US" sz="1600" dirty="0" err="1" smtClean="0"/>
              <a:t>Endeudamiento</a:t>
            </a:r>
            <a:r>
              <a:rPr lang="en-US" sz="1600" dirty="0" smtClean="0"/>
              <a:t> y Tesoro </a:t>
            </a:r>
            <a:r>
              <a:rPr lang="en-US" sz="1600" dirty="0" err="1" smtClean="0"/>
              <a:t>Público</a:t>
            </a:r>
            <a:r>
              <a:rPr lang="en-US" sz="1600" dirty="0" smtClean="0"/>
              <a:t> (DGETP)</a:t>
            </a:r>
          </a:p>
          <a:p>
            <a:pPr lvl="1"/>
            <a:r>
              <a:rPr lang="ru-RU" sz="1600" dirty="0" smtClean="0"/>
              <a:t>Слияние Казначейства и Управления долгом в </a:t>
            </a:r>
            <a:r>
              <a:rPr lang="en-US" sz="1600" dirty="0" smtClean="0"/>
              <a:t>2011</a:t>
            </a:r>
          </a:p>
          <a:p>
            <a:r>
              <a:rPr lang="ru-RU" sz="1600" dirty="0" smtClean="0"/>
              <a:t>Современный закон о казначейских системах с </a:t>
            </a:r>
            <a:r>
              <a:rPr lang="en-US" sz="1600" dirty="0" smtClean="0"/>
              <a:t>2006</a:t>
            </a:r>
            <a:r>
              <a:rPr lang="ru-RU" sz="1600" dirty="0" smtClean="0"/>
              <a:t> года</a:t>
            </a:r>
            <a:endParaRPr lang="en-US" sz="1600" dirty="0" smtClean="0"/>
          </a:p>
          <a:p>
            <a:r>
              <a:rPr lang="ru-RU" sz="1600" dirty="0" smtClean="0"/>
              <a:t>ЕКС был хорошо развит с момента введения в  </a:t>
            </a:r>
            <a:r>
              <a:rPr lang="en-US" sz="1600" dirty="0" smtClean="0"/>
              <a:t>2008</a:t>
            </a:r>
            <a:r>
              <a:rPr lang="ru-RU" sz="1600" dirty="0" smtClean="0"/>
              <a:t> году</a:t>
            </a:r>
            <a:endParaRPr lang="en-US" sz="1600" dirty="0" smtClean="0"/>
          </a:p>
          <a:p>
            <a:pPr lvl="1"/>
            <a:r>
              <a:rPr lang="ru-RU" sz="1600" dirty="0" smtClean="0"/>
              <a:t>Более</a:t>
            </a:r>
            <a:r>
              <a:rPr lang="en-US" sz="1600" dirty="0" smtClean="0"/>
              <a:t> 80% </a:t>
            </a:r>
            <a:r>
              <a:rPr lang="ru-RU" sz="1600" dirty="0" smtClean="0"/>
              <a:t>потоков бюджетных средств идут через ЕКС</a:t>
            </a:r>
            <a:endParaRPr lang="en-US" sz="1600" dirty="0" smtClean="0"/>
          </a:p>
          <a:p>
            <a:r>
              <a:rPr lang="ru-RU" sz="1600" dirty="0" smtClean="0"/>
              <a:t>Проект дальнейшей реформы управления денежными средствами начат в 2011 году с помощью МВФ  </a:t>
            </a:r>
            <a:endParaRPr lang="en-US" sz="1600" dirty="0" smtClean="0"/>
          </a:p>
          <a:p>
            <a:pPr lvl="1"/>
            <a:r>
              <a:rPr lang="ru-RU" sz="1400" dirty="0" smtClean="0"/>
              <a:t>Будут созданы комитеты по принятию решений</a:t>
            </a:r>
            <a:endParaRPr lang="en-US" sz="1400" dirty="0" smtClean="0"/>
          </a:p>
          <a:p>
            <a:pPr lvl="1"/>
            <a:r>
              <a:rPr lang="ru-RU" sz="1400" dirty="0" smtClean="0"/>
              <a:t>Пересмотр закона о казначейской системе и подзаконных актов</a:t>
            </a:r>
            <a:endParaRPr lang="en-US" sz="1400" dirty="0" smtClean="0"/>
          </a:p>
          <a:p>
            <a:pPr lvl="1"/>
            <a:r>
              <a:rPr lang="ru-RU" sz="1400" dirty="0" smtClean="0"/>
              <a:t>Совершенствование прогнозирования потоков денежных средств</a:t>
            </a:r>
            <a:endParaRPr lang="en-US" sz="1400" dirty="0" smtClean="0"/>
          </a:p>
          <a:p>
            <a:pPr lvl="1"/>
            <a:r>
              <a:rPr lang="ru-RU" sz="1400" dirty="0" smtClean="0"/>
              <a:t>Создание минимальной подушки для потока денежных средств</a:t>
            </a:r>
            <a:endParaRPr lang="en-US" sz="1400" dirty="0" smtClean="0"/>
          </a:p>
          <a:p>
            <a:pPr lvl="1"/>
            <a:r>
              <a:rPr lang="ru-RU" sz="1400" dirty="0"/>
              <a:t>Переход к более активному управлению потоками средств</a:t>
            </a:r>
            <a:endParaRPr lang="en-US" sz="1400" dirty="0"/>
          </a:p>
          <a:p>
            <a:pPr lvl="1"/>
            <a:r>
              <a:rPr lang="ru-RU" sz="1400" dirty="0" smtClean="0"/>
              <a:t>Сформулировать структуру отношений между </a:t>
            </a:r>
            <a:r>
              <a:rPr lang="en-US" sz="1400" dirty="0" smtClean="0"/>
              <a:t>DGETP </a:t>
            </a:r>
            <a:r>
              <a:rPr lang="ru-RU" sz="1400" dirty="0" smtClean="0"/>
              <a:t>и центральным банком</a:t>
            </a:r>
            <a:endParaRPr lang="en-US" sz="1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740352" y="4149080"/>
            <a:ext cx="1368152" cy="250982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Процесс реформы управления денежными средствами УГФ идентичен в других странах проводимым  под контролем МВФ  программам реформ   в Мексике и Перу  </a:t>
            </a:r>
            <a:endParaRPr lang="en-US" sz="12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990600" y="2705100"/>
            <a:ext cx="7162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AU" sz="4000">
              <a:solidFill>
                <a:schemeClr val="tx2"/>
              </a:solidFill>
              <a:latin typeface="NewCenturySchlb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2708920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Спасибо!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24272" y="621294"/>
            <a:ext cx="8295456" cy="1140296"/>
          </a:xfrm>
        </p:spPr>
        <p:txBody>
          <a:bodyPr/>
          <a:lstStyle/>
          <a:p>
            <a:pPr eaLnBrk="1" hangingPunct="1"/>
            <a:r>
              <a:rPr lang="ru-RU" sz="3600" dirty="0" smtClean="0"/>
              <a:t>Задачи управления денежными средствами</a:t>
            </a:r>
            <a:endParaRPr lang="en-NZ" sz="36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62000" y="3544889"/>
            <a:ext cx="7914456" cy="30988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tIns="82800" bIns="82800"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Экономия денежных средств в рамках сектора гос. управления  </a:t>
            </a:r>
            <a:endParaRPr lang="en-GB" sz="1600" kern="0" dirty="0">
              <a:latin typeface="+mn-lt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Экономия расходов и сокращение рисков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Заимствование средств только по необходимости  </a:t>
            </a:r>
            <a:endParaRPr lang="en-GB" sz="1600" kern="0" dirty="0"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Эффективное управление агрегированными кратко-срочными денежными потоками </a:t>
            </a:r>
            <a:r>
              <a:rPr lang="ru-RU" sz="1600" dirty="0" smtClean="0">
                <a:latin typeface="+mn-lt"/>
              </a:rPr>
              <a:t>сектора </a:t>
            </a:r>
            <a:r>
              <a:rPr lang="ru-RU" sz="1600" dirty="0">
                <a:latin typeface="+mn-lt"/>
              </a:rPr>
              <a:t>гос. управления</a:t>
            </a:r>
            <a:r>
              <a:rPr lang="ru-RU" sz="1600" kern="0" dirty="0" smtClean="0">
                <a:latin typeface="+mn-lt"/>
              </a:rPr>
              <a:t> </a:t>
            </a:r>
            <a:endParaRPr lang="en-US" sz="1600" kern="0" dirty="0" smtClean="0"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1600" kern="0" dirty="0" smtClean="0">
                <a:latin typeface="+mn-lt"/>
              </a:rPr>
              <a:t>       -   </a:t>
            </a:r>
            <a:r>
              <a:rPr lang="ru-RU" sz="1600" kern="0" dirty="0" smtClean="0">
                <a:latin typeface="+mn-lt"/>
              </a:rPr>
              <a:t>Как дефицитом так и профицитом денежных средств </a:t>
            </a:r>
            <a:endParaRPr lang="en-GB" sz="1600" kern="0" dirty="0">
              <a:latin typeface="+mn-lt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Максимальное увеличение дохода от неиспользуемых денежных средств</a:t>
            </a:r>
            <a:r>
              <a:rPr lang="en-GB" sz="1600" kern="0" dirty="0" smtClean="0">
                <a:latin typeface="+mn-lt"/>
              </a:rPr>
              <a:t> </a:t>
            </a:r>
            <a:endParaRPr lang="en-GB" sz="1600" kern="0" dirty="0"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1600" kern="0" dirty="0" smtClean="0">
                <a:latin typeface="+mn-lt"/>
              </a:rPr>
              <a:t>Таким образом, чтобы также принести пользу </a:t>
            </a:r>
            <a:r>
              <a:rPr lang="en-GB" sz="1600" kern="0" dirty="0">
                <a:latin typeface="+mn-lt"/>
              </a:rPr>
              <a:t>	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Управлению долгом</a:t>
            </a:r>
            <a:r>
              <a:rPr lang="en-GB" sz="1600" kern="0" dirty="0" smtClean="0">
                <a:latin typeface="+mn-lt"/>
              </a:rPr>
              <a:t> </a:t>
            </a:r>
            <a:endParaRPr lang="en-GB" sz="1600" kern="0" dirty="0">
              <a:latin typeface="+mn-lt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Денежно-кредитной и валютной политике</a:t>
            </a:r>
            <a:endParaRPr lang="en-GB" sz="1600" kern="0" dirty="0">
              <a:latin typeface="+mn-lt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ru-RU" sz="1600" kern="0" dirty="0" smtClean="0">
                <a:latin typeface="+mn-lt"/>
              </a:rPr>
              <a:t>Финансовым рынкам</a:t>
            </a:r>
            <a:r>
              <a:rPr lang="en-GB" sz="1600" kern="0" dirty="0" smtClean="0">
                <a:latin typeface="+mn-lt"/>
              </a:rPr>
              <a:t> (</a:t>
            </a:r>
            <a:r>
              <a:rPr lang="ru-RU" sz="1600" kern="0" dirty="0" smtClean="0">
                <a:latin typeface="+mn-lt"/>
              </a:rPr>
              <a:t>рыночной ликвидности и инфраструктуре</a:t>
            </a:r>
            <a:r>
              <a:rPr lang="en-GB" sz="1600" kern="0" dirty="0" smtClean="0">
                <a:latin typeface="+mn-lt"/>
              </a:rPr>
              <a:t>)</a:t>
            </a:r>
            <a:endParaRPr lang="en-GB" sz="1600" kern="0" dirty="0">
              <a:latin typeface="+mn-lt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609600" y="2759075"/>
            <a:ext cx="7924800" cy="48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ru-RU" sz="2800" b="1" i="1" dirty="0" smtClean="0">
                <a:solidFill>
                  <a:srgbClr val="C00000"/>
                </a:solidFill>
                <a:latin typeface="Garamond" pitchFamily="18" charset="0"/>
              </a:rPr>
              <a:t>Прочие цели</a:t>
            </a:r>
            <a:r>
              <a:rPr lang="en-GB" sz="2800" b="1" i="1" dirty="0" smtClean="0">
                <a:solidFill>
                  <a:srgbClr val="C00000"/>
                </a:solidFill>
                <a:latin typeface="Garamond" pitchFamily="18" charset="0"/>
              </a:rPr>
              <a:t>: </a:t>
            </a:r>
            <a:r>
              <a:rPr lang="ru-RU" sz="2800" i="1" dirty="0" smtClean="0">
                <a:solidFill>
                  <a:schemeClr val="tx2"/>
                </a:solidFill>
                <a:latin typeface="Garamond" pitchFamily="18" charset="0"/>
              </a:rPr>
              <a:t>должны быть подчинены основной цели</a:t>
            </a:r>
            <a:endParaRPr lang="en-GB" sz="3200" dirty="0"/>
          </a:p>
        </p:txBody>
      </p:sp>
      <p:sp>
        <p:nvSpPr>
          <p:cNvPr id="9221" name="AutoShape 6"/>
          <p:cNvSpPr>
            <a:spLocks noChangeArrowheads="1"/>
          </p:cNvSpPr>
          <p:nvPr/>
        </p:nvSpPr>
        <p:spPr bwMode="auto">
          <a:xfrm>
            <a:off x="2133600" y="3195638"/>
            <a:ext cx="485775" cy="349250"/>
          </a:xfrm>
          <a:prstGeom prst="downArrow">
            <a:avLst>
              <a:gd name="adj1" fmla="val 50000"/>
              <a:gd name="adj2" fmla="val 31347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9222" name="AutoShape 7"/>
          <p:cNvSpPr>
            <a:spLocks noChangeArrowheads="1"/>
          </p:cNvSpPr>
          <p:nvPr/>
        </p:nvSpPr>
        <p:spPr bwMode="auto">
          <a:xfrm>
            <a:off x="6248400" y="3195638"/>
            <a:ext cx="485775" cy="349250"/>
          </a:xfrm>
          <a:prstGeom prst="downArrow">
            <a:avLst>
              <a:gd name="adj1" fmla="val 50000"/>
              <a:gd name="adj2" fmla="val 31347"/>
            </a:avLst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785813" y="1785938"/>
            <a:ext cx="7572375" cy="106699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txBody>
          <a:bodyPr tIns="82800" bIns="82800"/>
          <a:lstStyle/>
          <a:p>
            <a:pPr marL="342900" indent="-342900"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Garamond" pitchFamily="18" charset="0"/>
              </a:rPr>
              <a:t>Основная цель</a:t>
            </a:r>
            <a:r>
              <a:rPr lang="en-GB" sz="2800" b="1" i="1" dirty="0" smtClean="0">
                <a:solidFill>
                  <a:srgbClr val="C00000"/>
                </a:solidFill>
                <a:latin typeface="Garamond" pitchFamily="18" charset="0"/>
              </a:rPr>
              <a:t>: </a:t>
            </a:r>
            <a:r>
              <a:rPr lang="en-GB" sz="2800" dirty="0" smtClean="0"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kern="0" dirty="0" smtClean="0">
                <a:latin typeface="+mn-lt"/>
              </a:rPr>
              <a:t>Обеспечение наличия денежных средств для исполнения обязательств</a:t>
            </a:r>
            <a:endParaRPr lang="en-GB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3448" cy="1143000"/>
          </a:xfrm>
        </p:spPr>
        <p:txBody>
          <a:bodyPr/>
          <a:lstStyle/>
          <a:p>
            <a:pPr algn="ctr"/>
            <a:r>
              <a:rPr lang="ru-RU" sz="3600" dirty="0" smtClean="0"/>
              <a:t>Подходы к управлению денежными средствами</a:t>
            </a:r>
            <a:endParaRPr lang="en-NZ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1628" y="2060848"/>
            <a:ext cx="4248472" cy="4114800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Традиционный</a:t>
            </a:r>
            <a:r>
              <a:rPr lang="en-GB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пассивный</a:t>
            </a:r>
            <a:r>
              <a:rPr lang="en-GB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подход</a:t>
            </a:r>
            <a:endParaRPr lang="en-GB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500" dirty="0" smtClean="0"/>
              <a:t>В основном пассивный</a:t>
            </a:r>
            <a:endParaRPr lang="en-GB" sz="1500" dirty="0" smtClean="0"/>
          </a:p>
          <a:p>
            <a:pPr>
              <a:defRPr/>
            </a:pPr>
            <a:r>
              <a:rPr lang="ru-RU" sz="1500" dirty="0" smtClean="0"/>
              <a:t>Мониторинг остатков денежных средств</a:t>
            </a:r>
            <a:r>
              <a:rPr lang="en-GB" sz="1500" dirty="0" smtClean="0"/>
              <a:t>, </a:t>
            </a:r>
            <a:r>
              <a:rPr lang="ru-RU" sz="1500" dirty="0" smtClean="0"/>
              <a:t>поддержание «подушки»</a:t>
            </a:r>
            <a:r>
              <a:rPr lang="en-GB" sz="1500" dirty="0" smtClean="0"/>
              <a:t> </a:t>
            </a:r>
            <a:r>
              <a:rPr lang="ru-RU" sz="1500" dirty="0" smtClean="0"/>
              <a:t>денежных средств на случай  волатильности или неожиданных исходящих денежных потоков</a:t>
            </a:r>
            <a:endParaRPr lang="en-GB" sz="1500" dirty="0" smtClean="0"/>
          </a:p>
          <a:p>
            <a:pPr>
              <a:defRPr/>
            </a:pPr>
            <a:r>
              <a:rPr lang="ru-RU" sz="1500" dirty="0" smtClean="0"/>
              <a:t>В случае необходимости ограничение</a:t>
            </a:r>
            <a:r>
              <a:rPr lang="en-GB" sz="1500" dirty="0" smtClean="0"/>
              <a:t> / </a:t>
            </a:r>
            <a:r>
              <a:rPr lang="ru-RU" sz="1500" dirty="0" smtClean="0"/>
              <a:t>замедление расходов или задержка с оплатой счетов </a:t>
            </a:r>
            <a:r>
              <a:rPr lang="en-GB" sz="1500" dirty="0" smtClean="0"/>
              <a:t>– </a:t>
            </a:r>
            <a:r>
              <a:rPr lang="ru-RU" sz="1500" dirty="0" smtClean="0"/>
              <a:t>«нормирование» не является </a:t>
            </a:r>
            <a:r>
              <a:rPr lang="ru-RU" sz="1500" dirty="0"/>
              <a:t>управлением </a:t>
            </a:r>
            <a:r>
              <a:rPr lang="ru-RU" sz="1500" dirty="0" smtClean="0"/>
              <a:t>денежными средствами  </a:t>
            </a:r>
            <a:endParaRPr lang="en-GB" sz="15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499992" y="2060848"/>
            <a:ext cx="4214564" cy="4115544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Современный</a:t>
            </a:r>
            <a:r>
              <a:rPr lang="en-GB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активный</a:t>
            </a:r>
            <a:r>
              <a:rPr lang="en-GB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подход</a:t>
            </a:r>
            <a:endParaRPr lang="en-GB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/>
              <a:t>Более активное управление денежными средствами</a:t>
            </a:r>
            <a:endParaRPr lang="en-GB" sz="1500" dirty="0" smtClean="0"/>
          </a:p>
          <a:p>
            <a:r>
              <a:rPr lang="ru-RU" sz="1500" dirty="0" smtClean="0"/>
              <a:t>Усилия по сглаживанию недельных или дневных потоков денежных средств путем активизации заимствования и кредитования на денежном рынке</a:t>
            </a:r>
            <a:endParaRPr lang="en-GB" sz="1500" dirty="0" smtClean="0"/>
          </a:p>
          <a:p>
            <a:r>
              <a:rPr lang="ru-RU" sz="1500" dirty="0" smtClean="0"/>
              <a:t>Позволяет уменьшить средний размер «подушки» денежных средств</a:t>
            </a:r>
            <a:r>
              <a:rPr lang="en-GB" sz="1500" dirty="0" smtClean="0"/>
              <a:t> – </a:t>
            </a:r>
            <a:r>
              <a:rPr lang="ru-RU" sz="1500" dirty="0" smtClean="0"/>
              <a:t>оказывая положительный эффект на другие политики  </a:t>
            </a:r>
            <a:endParaRPr lang="en-GB" sz="1500" dirty="0" smtClean="0"/>
          </a:p>
          <a:p>
            <a:r>
              <a:rPr lang="ru-RU" sz="1500" dirty="0" smtClean="0"/>
              <a:t>Предоставляет инструменты защиты планов расходов от волатильности потоков денежных средств</a:t>
            </a:r>
            <a:endParaRPr lang="en-NZ" sz="15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536" y="5877272"/>
            <a:ext cx="8424936" cy="70788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ОЭСР</a:t>
            </a:r>
            <a:r>
              <a:rPr lang="en-GB" sz="2000" dirty="0" smtClean="0"/>
              <a:t>, </a:t>
            </a:r>
            <a:r>
              <a:rPr lang="ru-RU" sz="2000" dirty="0" smtClean="0"/>
              <a:t>страны со средним уровнем доходов</a:t>
            </a:r>
            <a:r>
              <a:rPr lang="en-GB" sz="2000" dirty="0" smtClean="0"/>
              <a:t> (</a:t>
            </a:r>
            <a:r>
              <a:rPr lang="ru-RU" sz="2000" dirty="0" smtClean="0"/>
              <a:t>особенно в Европе</a:t>
            </a:r>
            <a:r>
              <a:rPr lang="en-GB" sz="2000" dirty="0" smtClean="0"/>
              <a:t>), </a:t>
            </a:r>
            <a:r>
              <a:rPr lang="ru-RU" sz="2000" dirty="0" smtClean="0"/>
              <a:t>и некоторые страны АТЭС движутся в направлении более активного подхода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Взаимодействие политик</a:t>
            </a:r>
            <a:endParaRPr lang="en-NZ" dirty="0" smtClean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700338" y="5199063"/>
            <a:ext cx="1368425" cy="1384995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 smtClean="0"/>
              <a:t>Остаток денежных средств </a:t>
            </a:r>
            <a:r>
              <a:rPr lang="en-GB" sz="1200" dirty="0" smtClean="0"/>
              <a:t>(</a:t>
            </a:r>
            <a:r>
              <a:rPr lang="ru-RU" sz="1200" dirty="0" smtClean="0"/>
              <a:t>Единый казначейский счет - ЕКС</a:t>
            </a:r>
            <a:r>
              <a:rPr lang="en-GB" sz="1200" dirty="0" smtClean="0"/>
              <a:t>)</a:t>
            </a:r>
            <a:endParaRPr lang="en-GB" sz="1200" dirty="0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755650" y="5848350"/>
            <a:ext cx="1584325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5536" y="5895976"/>
            <a:ext cx="215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/>
              <a:t>Налоговые и прочие входящие потоки</a:t>
            </a:r>
            <a:endParaRPr lang="en-GB" sz="1600" dirty="0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755650" y="5630863"/>
            <a:ext cx="1512888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51520" y="5057889"/>
            <a:ext cx="20313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 smtClean="0"/>
              <a:t>Расходы</a:t>
            </a:r>
            <a:r>
              <a:rPr lang="en-GB" sz="1600" dirty="0" smtClean="0"/>
              <a:t>, </a:t>
            </a:r>
            <a:r>
              <a:rPr lang="ru-RU" sz="1600" dirty="0" smtClean="0"/>
              <a:t>прочие исходящие потоки  </a:t>
            </a:r>
            <a:endParaRPr lang="en-GB" sz="1600" dirty="0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11188" y="3543300"/>
            <a:ext cx="1657350" cy="805066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 tIns="154800" bIns="154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1. </a:t>
            </a:r>
            <a:r>
              <a:rPr lang="ru-RU" sz="1600" dirty="0" smtClean="0"/>
              <a:t>Исполнение бюджета</a:t>
            </a:r>
            <a:endParaRPr lang="en-GB" sz="1600" dirty="0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3492500" y="2822575"/>
            <a:ext cx="0" cy="2233613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700338" y="1724427"/>
            <a:ext cx="1584325" cy="1543730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 tIns="154800" bIns="154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2. </a:t>
            </a:r>
            <a:r>
              <a:rPr lang="ru-RU" sz="1600" dirty="0" smtClean="0"/>
              <a:t>Установление целевых ориентиров по остаткам</a:t>
            </a:r>
            <a:endParaRPr lang="en-GB" sz="1600" dirty="0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4427538" y="5630863"/>
            <a:ext cx="1460500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 flipV="1">
            <a:off x="4398963" y="5902625"/>
            <a:ext cx="1511300" cy="25232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140199" y="4864487"/>
            <a:ext cx="23034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/>
              <a:t>Погашение долгов</a:t>
            </a:r>
            <a:r>
              <a:rPr lang="en-GB" sz="1600" dirty="0" smtClean="0"/>
              <a:t>, </a:t>
            </a:r>
            <a:r>
              <a:rPr lang="ru-RU" sz="1600" dirty="0" smtClean="0"/>
              <a:t>меньшие поступления капитала</a:t>
            </a:r>
            <a:endParaRPr lang="en-GB" sz="1600" dirty="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408488" y="5895975"/>
            <a:ext cx="15017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/>
              <a:t>Выпуск долга</a:t>
            </a:r>
            <a:endParaRPr lang="en-GB" sz="1600" dirty="0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619875" y="5056188"/>
            <a:ext cx="2376487" cy="83099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6. </a:t>
            </a:r>
            <a:r>
              <a:rPr lang="ru-RU" sz="1600" dirty="0" smtClean="0"/>
              <a:t>Политика управления долгом </a:t>
            </a:r>
            <a:r>
              <a:rPr lang="en-GB" sz="1600" dirty="0" smtClean="0"/>
              <a:t>(</a:t>
            </a:r>
            <a:r>
              <a:rPr lang="ru-RU" sz="1600" dirty="0" smtClean="0"/>
              <a:t>и балансом Правительства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356099" y="3255963"/>
            <a:ext cx="1871663" cy="1323439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4. </a:t>
            </a:r>
            <a:r>
              <a:rPr lang="ru-RU" sz="1600" dirty="0" smtClean="0"/>
              <a:t>Управление потоками денежных средств на денежном рынке</a:t>
            </a:r>
            <a:endParaRPr lang="en-GB" sz="1600" dirty="0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6977063" y="1743075"/>
            <a:ext cx="1915417" cy="1051287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 tIns="154800" bIns="154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3. </a:t>
            </a:r>
            <a:r>
              <a:rPr lang="ru-RU" sz="1600" dirty="0" smtClean="0"/>
              <a:t>Денежно -кредитная и валютная политика</a:t>
            </a:r>
            <a:endParaRPr lang="en-GB" sz="1600" dirty="0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7020272" y="3268157"/>
            <a:ext cx="1872208" cy="866621"/>
          </a:xfrm>
          <a:prstGeom prst="rect">
            <a:avLst/>
          </a:prstGeom>
          <a:solidFill>
            <a:srgbClr val="CCFF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 tIns="154800" bIns="154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5</a:t>
            </a:r>
            <a:r>
              <a:rPr lang="en-GB" sz="2000" dirty="0"/>
              <a:t>. </a:t>
            </a:r>
            <a:r>
              <a:rPr lang="ru-RU" sz="1600" dirty="0" smtClean="0"/>
              <a:t>Развитие ситуации на рынке</a:t>
            </a:r>
            <a:endParaRPr lang="en-GB" sz="1600" dirty="0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 flipH="1">
            <a:off x="3635375" y="3725863"/>
            <a:ext cx="649288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 flipV="1">
            <a:off x="6372225" y="2606675"/>
            <a:ext cx="504825" cy="576263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6300788" y="4264025"/>
            <a:ext cx="647700" cy="64770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 flipH="1">
            <a:off x="8027988" y="4292451"/>
            <a:ext cx="0" cy="7207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>
            <a:off x="4356100" y="2247900"/>
            <a:ext cx="244951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2" name="Line 24"/>
          <p:cNvSpPr>
            <a:spLocks noChangeShapeType="1"/>
          </p:cNvSpPr>
          <p:nvPr/>
        </p:nvSpPr>
        <p:spPr bwMode="auto">
          <a:xfrm>
            <a:off x="1476375" y="4508351"/>
            <a:ext cx="0" cy="5048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>
            <a:off x="8027988" y="2751138"/>
            <a:ext cx="0" cy="43180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 flipV="1">
            <a:off x="6262688" y="3719513"/>
            <a:ext cx="714375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5" name="AutoShape 27"/>
          <p:cNvSpPr>
            <a:spLocks/>
          </p:cNvSpPr>
          <p:nvPr/>
        </p:nvSpPr>
        <p:spPr bwMode="auto">
          <a:xfrm>
            <a:off x="6245226" y="5250388"/>
            <a:ext cx="219075" cy="935037"/>
          </a:xfrm>
          <a:prstGeom prst="rightBracket">
            <a:avLst>
              <a:gd name="adj" fmla="val 35568"/>
            </a:avLst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 flipH="1">
            <a:off x="6408738" y="57038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187192" y="1743075"/>
            <a:ext cx="2016001" cy="1051287"/>
          </a:xfrm>
          <a:prstGeom prst="rect">
            <a:avLst/>
          </a:prstGeom>
          <a:solidFill>
            <a:srgbClr val="99CCFF"/>
          </a:solidFill>
          <a:ln w="12700">
            <a:solidFill>
              <a:srgbClr val="000099"/>
            </a:solidFill>
            <a:miter lim="800000"/>
            <a:headEnd/>
            <a:tailEnd/>
          </a:ln>
        </p:spPr>
        <p:txBody>
          <a:bodyPr wrap="square" tIns="154800" bIns="154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 smtClean="0"/>
              <a:t>Прогнозирование потоков денежных средств</a:t>
            </a:r>
            <a:endParaRPr lang="en-GB" sz="1600" dirty="0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 flipV="1">
            <a:off x="1476375" y="2895600"/>
            <a:ext cx="0" cy="576263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2339975" y="2319338"/>
            <a:ext cx="287338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2268538" y="2895600"/>
            <a:ext cx="935037" cy="2160588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Управление денежными средствами: определения</a:t>
            </a:r>
            <a:endParaRPr lang="en-NZ" dirty="0" smtClean="0"/>
          </a:p>
        </p:txBody>
      </p:sp>
      <p:sp>
        <p:nvSpPr>
          <p:cNvPr id="6147" name="Content Placeholder 9"/>
          <p:cNvSpPr>
            <a:spLocks noGrp="1"/>
          </p:cNvSpPr>
          <p:nvPr>
            <p:ph sz="half" idx="1"/>
          </p:nvPr>
        </p:nvSpPr>
        <p:spPr>
          <a:ln w="28575">
            <a:solidFill>
              <a:srgbClr val="C00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AU" sz="2400" dirty="0" smtClean="0"/>
              <a:t>   </a:t>
            </a:r>
            <a:r>
              <a:rPr lang="en-AU" sz="2000" dirty="0" smtClean="0"/>
              <a:t>“</a:t>
            </a:r>
            <a:r>
              <a:rPr lang="ru-RU" sz="2000" dirty="0" smtClean="0"/>
              <a:t>Располагать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правильной</a:t>
            </a:r>
            <a:r>
              <a:rPr lang="en-AU" sz="2000" dirty="0" smtClean="0"/>
              <a:t> </a:t>
            </a:r>
            <a:r>
              <a:rPr lang="ru-RU" sz="2000" dirty="0" smtClean="0"/>
              <a:t>суммой денег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ru-RU" sz="2000" dirty="0" smtClean="0"/>
              <a:t>в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правильном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/>
              <a:t>месте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ru-RU" sz="2000" dirty="0" smtClean="0"/>
              <a:t>в</a:t>
            </a:r>
            <a:r>
              <a:rPr lang="en-AU" sz="2000" dirty="0" smtClean="0"/>
              <a:t> </a:t>
            </a:r>
            <a:br>
              <a:rPr lang="en-AU" sz="2000" dirty="0" smtClean="0"/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правильный</a:t>
            </a:r>
            <a:r>
              <a:rPr lang="en-AU" sz="2000" dirty="0" smtClean="0"/>
              <a:t> </a:t>
            </a:r>
            <a:r>
              <a:rPr lang="ru-RU" sz="2000" dirty="0" smtClean="0"/>
              <a:t>момент времени </a:t>
            </a:r>
            <a:r>
              <a:rPr lang="en-AU" sz="2000" dirty="0" smtClean="0"/>
              <a:t/>
            </a:r>
            <a:br>
              <a:rPr lang="en-AU" sz="2000" dirty="0" smtClean="0"/>
            </a:br>
            <a:r>
              <a:rPr lang="ru-RU" sz="2000" dirty="0" smtClean="0"/>
              <a:t>для того, чтобы выполнить </a:t>
            </a:r>
            <a:r>
              <a:rPr lang="ru-RU" sz="2000" dirty="0"/>
              <a:t>обязательства Сектора гос. управления </a:t>
            </a:r>
            <a:r>
              <a:rPr lang="ru-RU" sz="2000" dirty="0" smtClean="0"/>
              <a:t>наименее затратным способом</a:t>
            </a:r>
            <a:r>
              <a:rPr lang="en-AU" sz="2000" dirty="0" smtClean="0"/>
              <a:t>”</a:t>
            </a:r>
            <a:endParaRPr lang="en-NZ" sz="2000" dirty="0" smtClean="0"/>
          </a:p>
        </p:txBody>
      </p:sp>
      <p:sp>
        <p:nvSpPr>
          <p:cNvPr id="6148" name="Content Placeholder 10"/>
          <p:cNvSpPr>
            <a:spLocks noGrp="1"/>
          </p:cNvSpPr>
          <p:nvPr>
            <p:ph sz="half" idx="2"/>
          </p:nvPr>
        </p:nvSpPr>
        <p:spPr>
          <a:ln w="28575">
            <a:solidFill>
              <a:srgbClr val="C00000"/>
            </a:solidFill>
          </a:ln>
        </p:spPr>
        <p:txBody>
          <a:bodyPr/>
          <a:lstStyle/>
          <a:p>
            <a:pPr>
              <a:spcBef>
                <a:spcPts val="600"/>
              </a:spcBef>
              <a:buFontTx/>
              <a:buNone/>
            </a:pPr>
            <a:r>
              <a:rPr lang="en-AU" sz="2400" dirty="0" smtClean="0"/>
              <a:t>   </a:t>
            </a:r>
            <a:r>
              <a:rPr lang="en-AU" sz="2000" dirty="0" smtClean="0"/>
              <a:t>“</a:t>
            </a:r>
            <a:r>
              <a:rPr lang="ru-RU" sz="2000" dirty="0" smtClean="0"/>
              <a:t>Стратегия и связанные с ней процессы экономичного управления краткосрочными денежными потоками и остатками денежных средств Сектора гос. управления как внутри </a:t>
            </a:r>
            <a:r>
              <a:rPr lang="ru-RU" sz="2000" dirty="0"/>
              <a:t>самого Сектора гос. </a:t>
            </a:r>
            <a:r>
              <a:rPr lang="ru-RU" sz="2000" dirty="0" smtClean="0"/>
              <a:t>управления так и </a:t>
            </a:r>
            <a:r>
              <a:rPr lang="ru-RU" sz="2000" dirty="0"/>
              <a:t>между </a:t>
            </a:r>
            <a:r>
              <a:rPr lang="ru-RU" sz="2000" dirty="0" smtClean="0"/>
              <a:t>Сектором </a:t>
            </a:r>
            <a:r>
              <a:rPr lang="ru-RU" sz="2000" dirty="0"/>
              <a:t>гос. управления </a:t>
            </a:r>
            <a:r>
              <a:rPr lang="ru-RU" sz="2000" dirty="0" smtClean="0"/>
              <a:t>и другими секторами</a:t>
            </a:r>
            <a:r>
              <a:rPr lang="en-AU" sz="2000" dirty="0" smtClean="0"/>
              <a:t>”</a:t>
            </a:r>
            <a:endParaRPr lang="en-NZ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Две основных цели государственной политики</a:t>
            </a:r>
            <a:endParaRPr lang="en-NZ" dirty="0" smtClean="0"/>
          </a:p>
        </p:txBody>
      </p:sp>
      <p:sp>
        <p:nvSpPr>
          <p:cNvPr id="8195" name="Content Placeholder 3"/>
          <p:cNvSpPr>
            <a:spLocks noGrp="1"/>
          </p:cNvSpPr>
          <p:nvPr>
            <p:ph sz="half" idx="1"/>
          </p:nvPr>
        </p:nvSpPr>
        <p:spPr>
          <a:xfrm>
            <a:off x="395536" y="2132856"/>
            <a:ext cx="4000500" cy="4536504"/>
          </a:xfrm>
          <a:ln w="28575">
            <a:solidFill>
              <a:srgbClr val="C00000"/>
            </a:solidFill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Бюджетная</a:t>
            </a:r>
            <a:endParaRPr lang="en-A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AU" sz="2200" dirty="0" smtClean="0"/>
              <a:t>    </a:t>
            </a:r>
            <a:r>
              <a:rPr lang="ru-RU" sz="2200" dirty="0" smtClean="0"/>
              <a:t>Обеспечить, чтобы министерства или ведомства и государственные агентства эффективно управляли остатками своих средств, с тем чтобы у Сектора гос. управления не оставалось на руках </a:t>
            </a:r>
            <a:r>
              <a:rPr lang="en-AU" sz="2200" b="1" dirty="0" smtClean="0">
                <a:solidFill>
                  <a:srgbClr val="C00000"/>
                </a:solidFill>
              </a:rPr>
              <a:t>“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избыточных</a:t>
            </a:r>
            <a:r>
              <a:rPr lang="en-AU" sz="2200" b="1" dirty="0" smtClean="0">
                <a:solidFill>
                  <a:srgbClr val="C00000"/>
                </a:solidFill>
              </a:rPr>
              <a:t>”</a:t>
            </a:r>
            <a:r>
              <a:rPr lang="en-AU" sz="2200" dirty="0" smtClean="0"/>
              <a:t> </a:t>
            </a:r>
            <a:r>
              <a:rPr lang="ru-RU" sz="2200" dirty="0" smtClean="0"/>
              <a:t>средств</a:t>
            </a:r>
            <a:endParaRPr lang="en-NZ" sz="2200" dirty="0" smtClean="0"/>
          </a:p>
        </p:txBody>
      </p:sp>
      <p:sp>
        <p:nvSpPr>
          <p:cNvPr id="8196" name="Content Placeholder 4"/>
          <p:cNvSpPr>
            <a:spLocks noGrp="1"/>
          </p:cNvSpPr>
          <p:nvPr>
            <p:ph sz="half" idx="2"/>
          </p:nvPr>
        </p:nvSpPr>
        <p:spPr>
          <a:xfrm>
            <a:off x="4533900" y="2132856"/>
            <a:ext cx="4286572" cy="4536504"/>
          </a:xfrm>
          <a:ln w="28575">
            <a:solidFill>
              <a:srgbClr val="C00000"/>
            </a:solidFill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Денежно-кредитная и валютная</a:t>
            </a:r>
            <a:endParaRPr lang="en-A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sz="2400" dirty="0" smtClean="0"/>
              <a:t>   </a:t>
            </a:r>
            <a:r>
              <a:rPr lang="ru-RU" sz="2100" dirty="0" smtClean="0"/>
              <a:t>Нейтрализация воздействия денежных потоков Сектора гос. управления на банковский сектор страны с целью обеспечения</a:t>
            </a:r>
            <a:r>
              <a:rPr lang="en-AU" sz="2100" dirty="0" smtClean="0"/>
              <a:t>:</a:t>
            </a:r>
          </a:p>
          <a:p>
            <a:pPr lvl="1" eaLnBrk="1" hangingPunct="1">
              <a:spcBef>
                <a:spcPct val="0"/>
              </a:spcBef>
            </a:pPr>
            <a:r>
              <a:rPr lang="ru-RU" sz="1800" dirty="0" smtClean="0"/>
              <a:t>Отсутствия крупных и непредсказуемых изменений в ликвидности банковской системы  </a:t>
            </a:r>
            <a:endParaRPr lang="en-AU" sz="1800" dirty="0" smtClean="0"/>
          </a:p>
          <a:p>
            <a:pPr lvl="1" eaLnBrk="1" hangingPunct="1">
              <a:spcBef>
                <a:spcPct val="0"/>
              </a:spcBef>
            </a:pPr>
            <a:r>
              <a:rPr lang="ru-RU" sz="1800" dirty="0" smtClean="0"/>
              <a:t>Основы денежно-кредитной и валютной политики не подорваны</a:t>
            </a:r>
            <a:endParaRPr lang="en-AU" sz="1800" dirty="0" smtClean="0"/>
          </a:p>
          <a:p>
            <a:pPr eaLnBrk="1" hangingPunct="1"/>
            <a:endParaRPr lang="en-N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0"/>
            <a:ext cx="851148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Управление гос. финансами </a:t>
            </a:r>
            <a:r>
              <a:rPr lang="en-AU" dirty="0" smtClean="0"/>
              <a:t>(</a:t>
            </a:r>
            <a:r>
              <a:rPr lang="ru-RU" dirty="0" smtClean="0"/>
              <a:t>УГФ</a:t>
            </a:r>
            <a:r>
              <a:rPr lang="en-AU" dirty="0" smtClean="0"/>
              <a:t>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916832"/>
            <a:ext cx="8153400" cy="4114800"/>
          </a:xfrm>
        </p:spPr>
        <p:txBody>
          <a:bodyPr/>
          <a:lstStyle/>
          <a:p>
            <a:pPr eaLnBrk="1" hangingPunct="1"/>
            <a:r>
              <a:rPr lang="ru-RU" sz="2200" dirty="0" smtClean="0"/>
              <a:t>В основе реформы управления денежными средствами</a:t>
            </a:r>
            <a:r>
              <a:rPr lang="en-AU" sz="2200" dirty="0" smtClean="0"/>
              <a:t> </a:t>
            </a:r>
            <a:r>
              <a:rPr lang="ru-RU" sz="2200" dirty="0" smtClean="0"/>
              <a:t>Сектора гос. Управления в рамках  УГФ  находятся</a:t>
            </a:r>
            <a:r>
              <a:rPr lang="en-AU" sz="2200" dirty="0" smtClean="0"/>
              <a:t>:</a:t>
            </a:r>
          </a:p>
          <a:p>
            <a:pPr lvl="1" eaLnBrk="1" hangingPunct="1"/>
            <a:r>
              <a:rPr lang="ru-RU" sz="2200" dirty="0" smtClean="0"/>
              <a:t>Эффективная государственная бюджетная система и система учета и отчетности </a:t>
            </a:r>
            <a:r>
              <a:rPr lang="en-AU" sz="2200" b="1" dirty="0" smtClean="0">
                <a:solidFill>
                  <a:srgbClr val="C00000"/>
                </a:solidFill>
              </a:rPr>
              <a:t>(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200" b="1" dirty="0" smtClean="0">
                <a:solidFill>
                  <a:srgbClr val="C00000"/>
                </a:solidFill>
              </a:rPr>
              <a:t>,</a:t>
            </a:r>
            <a:r>
              <a:rPr lang="en-AU" sz="2200" b="1" dirty="0" smtClean="0">
                <a:solidFill>
                  <a:srgbClr val="C00000"/>
                </a:solidFill>
              </a:rPr>
              <a:t> FMIS)</a:t>
            </a:r>
          </a:p>
          <a:p>
            <a:pPr lvl="1" eaLnBrk="1" hangingPunct="1"/>
            <a:r>
              <a:rPr lang="ru-RU" sz="2200" dirty="0" smtClean="0"/>
              <a:t>Среднесрочная основа бюджета и расходов </a:t>
            </a:r>
            <a:r>
              <a:rPr lang="en-AU" sz="2200" dirty="0" smtClean="0"/>
              <a:t>(MTFF/MTEF) </a:t>
            </a:r>
            <a:r>
              <a:rPr lang="ru-RU" sz="2200" dirty="0" smtClean="0"/>
              <a:t>с разумной политикой и процедурами для обеспечения точного и своевременного </a:t>
            </a:r>
            <a:r>
              <a:rPr lang="en-AU" sz="2200" dirty="0" smtClean="0"/>
              <a:t>:</a:t>
            </a:r>
          </a:p>
          <a:p>
            <a:pPr lvl="2" eaLnBrk="1" hangingPunct="1"/>
            <a:r>
              <a:rPr lang="ru-RU" sz="2000" dirty="0" smtClean="0"/>
              <a:t>Мониторинга и контроля расходов сектора гос. управления</a:t>
            </a:r>
            <a:endParaRPr lang="en-AU" sz="2000" dirty="0" smtClean="0"/>
          </a:p>
          <a:p>
            <a:pPr lvl="2" eaLnBrk="1" hangingPunct="1"/>
            <a:r>
              <a:rPr lang="ru-RU" sz="2000" dirty="0" smtClean="0"/>
              <a:t>Прогнозирование доходов сектора гос. управления</a:t>
            </a:r>
            <a:endParaRPr lang="en-AU" sz="2000" dirty="0" smtClean="0"/>
          </a:p>
          <a:p>
            <a:pPr lvl="1" eaLnBrk="1" hangingPunct="1"/>
            <a:r>
              <a:rPr lang="ru-RU" sz="2200" dirty="0" smtClean="0"/>
              <a:t>Единый Казначейский Счет </a:t>
            </a:r>
            <a:r>
              <a:rPr lang="en-AU" sz="2200" dirty="0" smtClean="0"/>
              <a:t>(</a:t>
            </a:r>
            <a:r>
              <a:rPr lang="ru-RU" sz="2200" dirty="0" smtClean="0"/>
              <a:t>ЕКС</a:t>
            </a:r>
            <a:r>
              <a:rPr lang="en-AU" sz="22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0"/>
            <a:ext cx="8548688" cy="1143000"/>
          </a:xfrm>
        </p:spPr>
        <p:txBody>
          <a:bodyPr/>
          <a:lstStyle/>
          <a:p>
            <a:pPr algn="ctr" eaLnBrk="1" hangingPunct="1"/>
            <a:r>
              <a:rPr lang="ru-RU" sz="3600" dirty="0" smtClean="0"/>
              <a:t>Бюджетный контроль и управление денежными средствами</a:t>
            </a:r>
            <a:endParaRPr lang="en-AU" sz="36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133600"/>
            <a:ext cx="3992563" cy="4114800"/>
          </a:xfrm>
          <a:ln w="28575">
            <a:solidFill>
              <a:srgbClr val="C00000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Бюджетный и финансовый контроль</a:t>
            </a:r>
            <a:endParaRPr lang="en-NZ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/>
              <a:t>Бюджетное планирование доходов и расходов</a:t>
            </a:r>
            <a:endParaRPr lang="en-NZ" sz="2000" dirty="0" smtClean="0"/>
          </a:p>
          <a:p>
            <a:pPr eaLnBrk="1" hangingPunct="1"/>
            <a:r>
              <a:rPr lang="ru-RU" sz="2000" dirty="0" smtClean="0"/>
              <a:t>Сверка с бюджетными цифрами и ордерами  </a:t>
            </a:r>
            <a:endParaRPr lang="en-NZ" sz="2000" dirty="0" smtClean="0"/>
          </a:p>
          <a:p>
            <a:pPr eaLnBrk="1" hangingPunct="1"/>
            <a:r>
              <a:rPr lang="ru-RU" sz="2000" dirty="0" smtClean="0"/>
              <a:t>Финансовый контроль платежей и поступлений</a:t>
            </a:r>
            <a:endParaRPr lang="en-NZ" sz="2000" dirty="0" smtClean="0"/>
          </a:p>
          <a:p>
            <a:pPr eaLnBrk="1" hangingPunct="1"/>
            <a:r>
              <a:rPr lang="ru-RU" sz="2000" dirty="0" smtClean="0"/>
              <a:t>Государственный учет</a:t>
            </a:r>
          </a:p>
          <a:p>
            <a:pPr eaLnBrk="1" hangingPunct="1"/>
            <a:r>
              <a:rPr lang="ru-RU" sz="2000" dirty="0" smtClean="0"/>
              <a:t>Финансовая отчетность</a:t>
            </a:r>
            <a:endParaRPr lang="en-NZ" sz="2000" dirty="0" smtClean="0"/>
          </a:p>
          <a:p>
            <a:pPr algn="ctr" eaLnBrk="1" hangingPunct="1">
              <a:buFontTx/>
              <a:buNone/>
            </a:pPr>
            <a:r>
              <a:rPr lang="en-NZ" sz="2000" b="1" dirty="0" smtClean="0">
                <a:solidFill>
                  <a:srgbClr val="C00000"/>
                </a:solidFill>
              </a:rPr>
              <a:t>--FMIS--</a:t>
            </a:r>
            <a:endParaRPr lang="en-NZ" sz="2400" b="1" dirty="0" smtClean="0">
              <a:solidFill>
                <a:srgbClr val="C00000"/>
              </a:solidFill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38663" y="2133600"/>
            <a:ext cx="4137025" cy="4114800"/>
          </a:xfrm>
          <a:ln w="28575">
            <a:solidFill>
              <a:srgbClr val="C00000"/>
            </a:solidFill>
          </a:ln>
        </p:spPr>
        <p:txBody>
          <a:bodyPr/>
          <a:lstStyle/>
          <a:p>
            <a:pPr algn="ctr" eaLnBrk="1" hangingPunct="1">
              <a:lnSpc>
                <a:spcPct val="85000"/>
              </a:lnSpc>
              <a:spcBef>
                <a:spcPts val="525"/>
              </a:spcBef>
              <a:buFontTx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Управление остатками денежных средств</a:t>
            </a:r>
            <a:endParaRPr lang="en-NZ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575"/>
              </a:spcBef>
            </a:pPr>
            <a:r>
              <a:rPr lang="ru-RU" sz="1600" dirty="0" smtClean="0"/>
              <a:t>Прогнозирование потоков денежных средств</a:t>
            </a:r>
            <a:endParaRPr lang="en-NZ" sz="1600" dirty="0" smtClean="0"/>
          </a:p>
          <a:p>
            <a:pPr eaLnBrk="1" hangingPunct="1">
              <a:spcBef>
                <a:spcPts val="575"/>
              </a:spcBef>
            </a:pPr>
            <a:r>
              <a:rPr lang="ru-RU" sz="1600" dirty="0" smtClean="0"/>
              <a:t>Ведение банковских счетов и построение отношений</a:t>
            </a:r>
            <a:endParaRPr lang="en-NZ" sz="1600" dirty="0" smtClean="0"/>
          </a:p>
          <a:p>
            <a:pPr eaLnBrk="1" hangingPunct="1">
              <a:spcBef>
                <a:spcPts val="575"/>
              </a:spcBef>
            </a:pPr>
            <a:r>
              <a:rPr lang="ru-RU" sz="1600" dirty="0" smtClean="0"/>
              <a:t>Эффективная и своевременная обработка платежей и поступлений  </a:t>
            </a:r>
            <a:endParaRPr lang="en-NZ" sz="1600" dirty="0" smtClean="0"/>
          </a:p>
          <a:p>
            <a:pPr eaLnBrk="1" hangingPunct="1">
              <a:spcBef>
                <a:spcPts val="575"/>
              </a:spcBef>
            </a:pPr>
            <a:r>
              <a:rPr lang="ru-RU" sz="1600" dirty="0" smtClean="0"/>
              <a:t>Управление средствами сектора гос. Управления, находящимися в обращении и оборотными средствами  </a:t>
            </a:r>
            <a:endParaRPr lang="en-NZ" sz="1600" dirty="0" smtClean="0"/>
          </a:p>
          <a:p>
            <a:pPr eaLnBrk="1" hangingPunct="1">
              <a:spcBef>
                <a:spcPts val="575"/>
              </a:spcBef>
            </a:pPr>
            <a:r>
              <a:rPr lang="ru-RU" sz="1600" dirty="0" smtClean="0"/>
              <a:t>Минимизация операционных и процентных расходов</a:t>
            </a:r>
            <a:endParaRPr lang="en-NZ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nStorkeyPPoint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NewCenturySchlbk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N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N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IanStorkeyPPoint</Template>
  <TotalTime>2137</TotalTime>
  <Words>2120</Words>
  <Application>Microsoft Office PowerPoint</Application>
  <PresentationFormat>Экран (4:3)</PresentationFormat>
  <Paragraphs>320</Paragraphs>
  <Slides>23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IanStorkeyPPoint</vt:lpstr>
      <vt:lpstr>Chart</vt:lpstr>
      <vt:lpstr>Acrobat Document</vt:lpstr>
      <vt:lpstr>Практика управления денежными средствами в экономиках АТЭС</vt:lpstr>
      <vt:lpstr>Два ключевых вопроса</vt:lpstr>
      <vt:lpstr>Задачи управления денежными средствами</vt:lpstr>
      <vt:lpstr>Подходы к управлению денежными средствами</vt:lpstr>
      <vt:lpstr>Взаимодействие политик</vt:lpstr>
      <vt:lpstr>Управление денежными средствами: определения</vt:lpstr>
      <vt:lpstr>Две основных цели государственной политики</vt:lpstr>
      <vt:lpstr>Управление гос. финансами (УГФ)</vt:lpstr>
      <vt:lpstr>Бюджетный контроль и управление денежными средствами</vt:lpstr>
      <vt:lpstr>Прогнозирование остатков</vt:lpstr>
      <vt:lpstr>Планирование управления денежными средствами</vt:lpstr>
      <vt:lpstr>Институциональные структуры и системы</vt:lpstr>
      <vt:lpstr>Суб-портфели остатков средств</vt:lpstr>
      <vt:lpstr>Целевые ориентиры по остаткам средств</vt:lpstr>
      <vt:lpstr>Характеристики более развитых стран региона АТЭС  </vt:lpstr>
      <vt:lpstr>Характеристики менее развитых стран региона АТЭС</vt:lpstr>
      <vt:lpstr>Пример страны АТЭС: Австралия</vt:lpstr>
      <vt:lpstr>Пример страны АТЭС: Австралия</vt:lpstr>
      <vt:lpstr>Пример страны АТЭС: США</vt:lpstr>
      <vt:lpstr>Пример страны АТЭС: Китай</vt:lpstr>
      <vt:lpstr>Пример страны АТЭС: Мексика</vt:lpstr>
      <vt:lpstr>Пример страны АТЭС: Перу</vt:lpstr>
      <vt:lpstr>Слайд 23</vt:lpstr>
    </vt:vector>
  </TitlesOfParts>
  <Manager>World Bank</Manager>
  <Company>Storkey &amp; Co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Cash Management Practices in APEC Economies</dc:title>
  <dc:subject>APEC Workshop Kazan March 25-27, 2012</dc:subject>
  <dc:creator>Ian Storkey</dc:creator>
  <cp:lastModifiedBy>Елена</cp:lastModifiedBy>
  <cp:revision>140</cp:revision>
  <cp:lastPrinted>2012-03-13T15:22:27Z</cp:lastPrinted>
  <dcterms:created xsi:type="dcterms:W3CDTF">2009-04-06T07:10:02Z</dcterms:created>
  <dcterms:modified xsi:type="dcterms:W3CDTF">2012-03-25T11:35:42Z</dcterms:modified>
</cp:coreProperties>
</file>