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96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369" r:id="rId4"/>
    <p:sldId id="373" r:id="rId5"/>
    <p:sldId id="343" r:id="rId6"/>
    <p:sldId id="331" r:id="rId7"/>
    <p:sldId id="341" r:id="rId8"/>
    <p:sldId id="366" r:id="rId9"/>
    <p:sldId id="258" r:id="rId10"/>
    <p:sldId id="329" r:id="rId11"/>
    <p:sldId id="306" r:id="rId12"/>
    <p:sldId id="345" r:id="rId13"/>
    <p:sldId id="330" r:id="rId14"/>
    <p:sldId id="335" r:id="rId15"/>
    <p:sldId id="368" r:id="rId16"/>
    <p:sldId id="337" r:id="rId17"/>
    <p:sldId id="371" r:id="rId18"/>
    <p:sldId id="370" r:id="rId19"/>
    <p:sldId id="367" r:id="rId20"/>
    <p:sldId id="354" r:id="rId21"/>
    <p:sldId id="374" r:id="rId22"/>
    <p:sldId id="372" r:id="rId23"/>
    <p:sldId id="376" r:id="rId24"/>
    <p:sldId id="349" r:id="rId25"/>
    <p:sldId id="342" r:id="rId26"/>
    <p:sldId id="350" r:id="rId27"/>
    <p:sldId id="351" r:id="rId28"/>
    <p:sldId id="303" r:id="rId29"/>
    <p:sldId id="304" r:id="rId30"/>
    <p:sldId id="296" r:id="rId31"/>
  </p:sldIdLst>
  <p:sldSz cx="9144000" cy="6858000" type="screen4x3"/>
  <p:notesSz cx="6997700" cy="9271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b353911" initials="j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0000FF"/>
    <a:srgbClr val="CCFFFF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45" autoAdjust="0"/>
  </p:normalViewPr>
  <p:slideViewPr>
    <p:cSldViewPr snapToGrid="0">
      <p:cViewPr>
        <p:scale>
          <a:sx n="60" d="100"/>
          <a:sy n="60" d="100"/>
        </p:scale>
        <p:origin x="-3084" y="-12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8BFBB9-02B7-466C-AC8E-6E06BF4F7629}" type="doc">
      <dgm:prSet loTypeId="urn:microsoft.com/office/officeart/2005/8/layout/cycle5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4E6B80F0-BF56-4CC1-969A-B7E520552418}">
      <dgm:prSet phldrT="[Text]" custT="1"/>
      <dgm:spPr>
        <a:ln>
          <a:solidFill>
            <a:srgbClr val="0000CC"/>
          </a:solidFill>
        </a:ln>
      </dgm:spPr>
      <dgm:t>
        <a:bodyPr/>
        <a:lstStyle/>
        <a:p>
          <a:r>
            <a:rPr lang="ru-RU" sz="1000" b="1" dirty="0" smtClean="0">
              <a:solidFill>
                <a:srgbClr val="C00000"/>
              </a:solidFill>
            </a:rPr>
            <a:t>План</a:t>
          </a:r>
          <a:endParaRPr lang="en-US" sz="1000" b="1" dirty="0">
            <a:solidFill>
              <a:srgbClr val="C00000"/>
            </a:solidFill>
          </a:endParaRPr>
        </a:p>
      </dgm:t>
    </dgm:pt>
    <dgm:pt modelId="{CDDD8EE1-EA03-4CEA-9403-4BA2619154CE}" type="parTrans" cxnId="{3D63C152-7515-4208-A671-69ABC5629389}">
      <dgm:prSet/>
      <dgm:spPr/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55F87B41-D7BE-47B2-969B-E96728784534}" type="sibTrans" cxnId="{3D63C152-7515-4208-A671-69ABC5629389}">
      <dgm:prSet/>
      <dgm:spPr>
        <a:ln w="38100">
          <a:solidFill>
            <a:srgbClr val="0000CC"/>
          </a:solidFill>
          <a:tailEnd type="triangle" w="med" len="sm"/>
        </a:ln>
      </dgm:spPr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DD7523EE-433F-49ED-B7B1-1D531F914BA0}">
      <dgm:prSet phldrT="[Text]" custT="1"/>
      <dgm:spPr>
        <a:ln>
          <a:solidFill>
            <a:srgbClr val="0000CC"/>
          </a:solidFill>
        </a:ln>
      </dgm:spPr>
      <dgm:t>
        <a:bodyPr/>
        <a:lstStyle/>
        <a:p>
          <a:r>
            <a:rPr lang="ru-RU" sz="1000" b="1" dirty="0" smtClean="0">
              <a:solidFill>
                <a:srgbClr val="C00000"/>
              </a:solidFill>
            </a:rPr>
            <a:t>Выполнение</a:t>
          </a:r>
          <a:endParaRPr lang="en-US" sz="1000" b="1" dirty="0">
            <a:solidFill>
              <a:srgbClr val="C00000"/>
            </a:solidFill>
          </a:endParaRPr>
        </a:p>
      </dgm:t>
    </dgm:pt>
    <dgm:pt modelId="{638A42ED-E255-4617-BABC-29C3ED1B9AB1}" type="parTrans" cxnId="{59D5E4E7-3AED-4FC3-9FBB-28A552D04271}">
      <dgm:prSet/>
      <dgm:spPr/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04F739F5-7521-4F8A-9269-EDEAFD0CFF47}" type="sibTrans" cxnId="{59D5E4E7-3AED-4FC3-9FBB-28A552D04271}">
      <dgm:prSet/>
      <dgm:spPr>
        <a:ln w="38100">
          <a:solidFill>
            <a:srgbClr val="0000CC"/>
          </a:solidFill>
          <a:tailEnd type="triangle" w="med" len="sm"/>
        </a:ln>
      </dgm:spPr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D2A5A494-1A15-466A-B76B-7F219284B997}">
      <dgm:prSet phldrT="[Text]" custT="1"/>
      <dgm:spPr>
        <a:ln>
          <a:solidFill>
            <a:srgbClr val="0000CC"/>
          </a:solidFill>
        </a:ln>
      </dgm:spPr>
      <dgm:t>
        <a:bodyPr/>
        <a:lstStyle/>
        <a:p>
          <a:r>
            <a:rPr lang="ru-RU" sz="1000" b="1" dirty="0" smtClean="0">
              <a:solidFill>
                <a:srgbClr val="C00000"/>
              </a:solidFill>
            </a:rPr>
            <a:t>Мониторинг и оценка</a:t>
          </a:r>
          <a:endParaRPr lang="en-US" sz="1000" b="1" dirty="0">
            <a:solidFill>
              <a:srgbClr val="C00000"/>
            </a:solidFill>
          </a:endParaRPr>
        </a:p>
      </dgm:t>
    </dgm:pt>
    <dgm:pt modelId="{F315D770-091C-43DC-9428-0CEA7F7976DA}" type="parTrans" cxnId="{F99CF847-AC55-4982-9249-2B95FAA6DC6F}">
      <dgm:prSet/>
      <dgm:spPr/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DC08F1D7-15BA-41FD-8270-BC4D743CD5B5}" type="sibTrans" cxnId="{F99CF847-AC55-4982-9249-2B95FAA6DC6F}">
      <dgm:prSet/>
      <dgm:spPr>
        <a:ln w="38100">
          <a:solidFill>
            <a:srgbClr val="0000CC"/>
          </a:solidFill>
          <a:tailEnd type="triangle" w="med" len="sm"/>
        </a:ln>
      </dgm:spPr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23434101-64F5-4D44-AB42-424B15293463}">
      <dgm:prSet custT="1"/>
      <dgm:spPr>
        <a:ln>
          <a:solidFill>
            <a:srgbClr val="0000CC"/>
          </a:solidFill>
        </a:ln>
      </dgm:spPr>
      <dgm:t>
        <a:bodyPr/>
        <a:lstStyle/>
        <a:p>
          <a:r>
            <a:rPr lang="ru-RU" sz="1000" b="1" dirty="0" smtClean="0">
              <a:solidFill>
                <a:srgbClr val="C00000"/>
              </a:solidFill>
            </a:rPr>
            <a:t>Отчет</a:t>
          </a:r>
          <a:endParaRPr lang="en-US" sz="1000" b="1" dirty="0">
            <a:solidFill>
              <a:srgbClr val="C00000"/>
            </a:solidFill>
          </a:endParaRPr>
        </a:p>
      </dgm:t>
    </dgm:pt>
    <dgm:pt modelId="{AC7B3DE7-2063-4FD9-8D13-2761B1E1EA36}" type="parTrans" cxnId="{22CF9B08-33D1-4496-B5B7-198300C53DCA}">
      <dgm:prSet/>
      <dgm:spPr/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7CFAC1B6-E505-49D6-BD91-B5C0ABDF1BC5}" type="sibTrans" cxnId="{22CF9B08-33D1-4496-B5B7-198300C53DCA}">
      <dgm:prSet/>
      <dgm:spPr>
        <a:ln w="38100">
          <a:solidFill>
            <a:srgbClr val="0000CC"/>
          </a:solidFill>
          <a:tailEnd type="triangle" w="med" len="sm"/>
        </a:ln>
      </dgm:spPr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305D8E9B-6A99-4AEE-9905-4A52FB16E370}">
      <dgm:prSet custT="1"/>
      <dgm:spPr>
        <a:ln>
          <a:solidFill>
            <a:srgbClr val="0000CC"/>
          </a:solidFill>
        </a:ln>
      </dgm:spPr>
      <dgm:t>
        <a:bodyPr/>
        <a:lstStyle/>
        <a:p>
          <a:r>
            <a:rPr lang="ru-RU" sz="1000" b="1" dirty="0" smtClean="0">
              <a:solidFill>
                <a:srgbClr val="C00000"/>
              </a:solidFill>
            </a:rPr>
            <a:t>Счет</a:t>
          </a:r>
          <a:endParaRPr lang="en-US" sz="1000" b="1" dirty="0">
            <a:solidFill>
              <a:srgbClr val="C00000"/>
            </a:solidFill>
          </a:endParaRPr>
        </a:p>
      </dgm:t>
    </dgm:pt>
    <dgm:pt modelId="{DD70360B-99AB-47F1-837D-8DA236FDA0E3}" type="parTrans" cxnId="{2C234A14-6FFE-44A1-A0C8-5A9287DE4CA4}">
      <dgm:prSet/>
      <dgm:spPr/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53FA94F4-C20C-41A4-A529-256F7CC3CDA3}" type="sibTrans" cxnId="{2C234A14-6FFE-44A1-A0C8-5A9287DE4CA4}">
      <dgm:prSet/>
      <dgm:spPr>
        <a:ln w="38100">
          <a:solidFill>
            <a:srgbClr val="0000CC"/>
          </a:solidFill>
          <a:tailEnd type="triangle" w="med" len="sm"/>
        </a:ln>
      </dgm:spPr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A1938C6A-A1E8-4D48-A9E7-DD533B6C95B1}">
      <dgm:prSet custT="1"/>
      <dgm:spPr>
        <a:ln>
          <a:solidFill>
            <a:srgbClr val="0000CC"/>
          </a:solidFill>
        </a:ln>
      </dgm:spPr>
      <dgm:t>
        <a:bodyPr/>
        <a:lstStyle/>
        <a:p>
          <a:r>
            <a:rPr lang="ru-RU" sz="1000" b="1" dirty="0" smtClean="0">
              <a:solidFill>
                <a:srgbClr val="C00000"/>
              </a:solidFill>
            </a:rPr>
            <a:t>Аудит</a:t>
          </a:r>
          <a:endParaRPr lang="en-US" sz="1000" b="1" dirty="0">
            <a:solidFill>
              <a:srgbClr val="C00000"/>
            </a:solidFill>
          </a:endParaRPr>
        </a:p>
      </dgm:t>
    </dgm:pt>
    <dgm:pt modelId="{3D681521-C216-40B5-84DF-03DEF7457FB8}" type="parTrans" cxnId="{8DC87EF4-4AC3-4A2D-8943-D6D134BD678B}">
      <dgm:prSet/>
      <dgm:spPr/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D4C26C14-9666-4143-BC89-79A31D5E2285}" type="sibTrans" cxnId="{8DC87EF4-4AC3-4A2D-8943-D6D134BD678B}">
      <dgm:prSet/>
      <dgm:spPr>
        <a:ln w="38100">
          <a:solidFill>
            <a:srgbClr val="0000CC"/>
          </a:solidFill>
          <a:tailEnd type="triangle" w="med" len="sm"/>
        </a:ln>
      </dgm:spPr>
      <dgm:t>
        <a:bodyPr/>
        <a:lstStyle/>
        <a:p>
          <a:endParaRPr lang="en-US" sz="1600" b="1">
            <a:solidFill>
              <a:srgbClr val="C00000"/>
            </a:solidFill>
          </a:endParaRPr>
        </a:p>
      </dgm:t>
    </dgm:pt>
    <dgm:pt modelId="{7FA6C679-5D94-4FD5-8B07-F5C13D9C1E59}" type="pres">
      <dgm:prSet presAssocID="{D88BFBB9-02B7-466C-AC8E-6E06BF4F762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B2BEA7-D373-41A7-A1BA-B724B7D8D68F}" type="pres">
      <dgm:prSet presAssocID="{4E6B80F0-BF56-4CC1-969A-B7E520552418}" presName="node" presStyleLbl="node1" presStyleIdx="0" presStyleCnt="6" custScaleX="117797" custScaleY="627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60D37F-585A-45CC-8D17-935879F6A467}" type="pres">
      <dgm:prSet presAssocID="{4E6B80F0-BF56-4CC1-969A-B7E520552418}" presName="spNode" presStyleCnt="0"/>
      <dgm:spPr/>
    </dgm:pt>
    <dgm:pt modelId="{7027F637-E029-4BCD-9C22-A2DF1E2FB38A}" type="pres">
      <dgm:prSet presAssocID="{55F87B41-D7BE-47B2-969B-E96728784534}" presName="sibTrans" presStyleLbl="sibTrans1D1" presStyleIdx="0" presStyleCnt="6"/>
      <dgm:spPr/>
      <dgm:t>
        <a:bodyPr/>
        <a:lstStyle/>
        <a:p>
          <a:endParaRPr lang="en-US"/>
        </a:p>
      </dgm:t>
    </dgm:pt>
    <dgm:pt modelId="{56ECE45B-5688-4768-80D8-09832D4C915C}" type="pres">
      <dgm:prSet presAssocID="{DD7523EE-433F-49ED-B7B1-1D531F914BA0}" presName="node" presStyleLbl="node1" presStyleIdx="1" presStyleCnt="6" custScaleX="168372" custScaleY="447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58D387-8D70-4019-A6B9-53A498FA4BB1}" type="pres">
      <dgm:prSet presAssocID="{DD7523EE-433F-49ED-B7B1-1D531F914BA0}" presName="spNode" presStyleCnt="0"/>
      <dgm:spPr/>
    </dgm:pt>
    <dgm:pt modelId="{EE3CB313-0394-403E-8AB8-9D3F1C693286}" type="pres">
      <dgm:prSet presAssocID="{04F739F5-7521-4F8A-9269-EDEAFD0CFF47}" presName="sibTrans" presStyleLbl="sibTrans1D1" presStyleIdx="1" presStyleCnt="6"/>
      <dgm:spPr/>
      <dgm:t>
        <a:bodyPr/>
        <a:lstStyle/>
        <a:p>
          <a:endParaRPr lang="en-US"/>
        </a:p>
      </dgm:t>
    </dgm:pt>
    <dgm:pt modelId="{358B6CF4-E66B-4A81-9D9B-679FBE2F1888}" type="pres">
      <dgm:prSet presAssocID="{305D8E9B-6A99-4AEE-9905-4A52FB16E370}" presName="node" presStyleLbl="node1" presStyleIdx="2" presStyleCnt="6" custScaleX="117797" custScaleY="627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0F840C-C7BB-4402-8393-8D3D49EBAA6D}" type="pres">
      <dgm:prSet presAssocID="{305D8E9B-6A99-4AEE-9905-4A52FB16E370}" presName="spNode" presStyleCnt="0"/>
      <dgm:spPr/>
    </dgm:pt>
    <dgm:pt modelId="{2723475A-B27C-4ADE-BBFD-A9CA3865F0A7}" type="pres">
      <dgm:prSet presAssocID="{53FA94F4-C20C-41A4-A529-256F7CC3CDA3}" presName="sibTrans" presStyleLbl="sibTrans1D1" presStyleIdx="2" presStyleCnt="6"/>
      <dgm:spPr/>
      <dgm:t>
        <a:bodyPr/>
        <a:lstStyle/>
        <a:p>
          <a:endParaRPr lang="en-US"/>
        </a:p>
      </dgm:t>
    </dgm:pt>
    <dgm:pt modelId="{3150EBF6-8801-4CD1-81C4-00C7B38BBFAB}" type="pres">
      <dgm:prSet presAssocID="{23434101-64F5-4D44-AB42-424B15293463}" presName="node" presStyleLbl="node1" presStyleIdx="3" presStyleCnt="6" custScaleX="117797" custScaleY="627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408128-3454-4655-9138-3F038BBFC075}" type="pres">
      <dgm:prSet presAssocID="{23434101-64F5-4D44-AB42-424B15293463}" presName="spNode" presStyleCnt="0"/>
      <dgm:spPr/>
    </dgm:pt>
    <dgm:pt modelId="{F839AA2D-21C4-462D-80CB-4D60FD52E738}" type="pres">
      <dgm:prSet presAssocID="{7CFAC1B6-E505-49D6-BD91-B5C0ABDF1BC5}" presName="sibTrans" presStyleLbl="sibTrans1D1" presStyleIdx="3" presStyleCnt="6"/>
      <dgm:spPr/>
      <dgm:t>
        <a:bodyPr/>
        <a:lstStyle/>
        <a:p>
          <a:endParaRPr lang="en-US"/>
        </a:p>
      </dgm:t>
    </dgm:pt>
    <dgm:pt modelId="{71B45E1B-D681-466E-8D5F-892F6B4621C6}" type="pres">
      <dgm:prSet presAssocID="{A1938C6A-A1E8-4D48-A9E7-DD533B6C95B1}" presName="node" presStyleLbl="node1" presStyleIdx="4" presStyleCnt="6" custScaleX="117797" custScaleY="627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4C44EC-6245-42C5-8256-30814D36E6FF}" type="pres">
      <dgm:prSet presAssocID="{A1938C6A-A1E8-4D48-A9E7-DD533B6C95B1}" presName="spNode" presStyleCnt="0"/>
      <dgm:spPr/>
    </dgm:pt>
    <dgm:pt modelId="{AB47DE27-56F3-498C-A19B-AB3B5B9A9BB7}" type="pres">
      <dgm:prSet presAssocID="{D4C26C14-9666-4143-BC89-79A31D5E2285}" presName="sibTrans" presStyleLbl="sibTrans1D1" presStyleIdx="4" presStyleCnt="6"/>
      <dgm:spPr/>
      <dgm:t>
        <a:bodyPr/>
        <a:lstStyle/>
        <a:p>
          <a:endParaRPr lang="en-US"/>
        </a:p>
      </dgm:t>
    </dgm:pt>
    <dgm:pt modelId="{7F090359-EDE6-4A8A-A549-3F7208530FAF}" type="pres">
      <dgm:prSet presAssocID="{D2A5A494-1A15-466A-B76B-7F219284B997}" presName="node" presStyleLbl="node1" presStyleIdx="5" presStyleCnt="6" custScaleX="162176" custScaleY="697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86A320-D9FB-4191-8B3D-EBC8B50332B4}" type="pres">
      <dgm:prSet presAssocID="{D2A5A494-1A15-466A-B76B-7F219284B997}" presName="spNode" presStyleCnt="0"/>
      <dgm:spPr/>
    </dgm:pt>
    <dgm:pt modelId="{D743222E-019C-4E97-9B90-B67DFDEAF4B1}" type="pres">
      <dgm:prSet presAssocID="{DC08F1D7-15BA-41FD-8270-BC4D743CD5B5}" presName="sibTrans" presStyleLbl="sibTrans1D1" presStyleIdx="5" presStyleCnt="6"/>
      <dgm:spPr/>
      <dgm:t>
        <a:bodyPr/>
        <a:lstStyle/>
        <a:p>
          <a:endParaRPr lang="en-US"/>
        </a:p>
      </dgm:t>
    </dgm:pt>
  </dgm:ptLst>
  <dgm:cxnLst>
    <dgm:cxn modelId="{41303D1C-D521-43E0-9A4E-E07B91A0EFA3}" type="presOf" srcId="{55F87B41-D7BE-47B2-969B-E96728784534}" destId="{7027F637-E029-4BCD-9C22-A2DF1E2FB38A}" srcOrd="0" destOrd="0" presId="urn:microsoft.com/office/officeart/2005/8/layout/cycle5"/>
    <dgm:cxn modelId="{9EC1FD28-4326-4918-8C80-F174C751CEE5}" type="presOf" srcId="{D88BFBB9-02B7-466C-AC8E-6E06BF4F7629}" destId="{7FA6C679-5D94-4FD5-8B07-F5C13D9C1E59}" srcOrd="0" destOrd="0" presId="urn:microsoft.com/office/officeart/2005/8/layout/cycle5"/>
    <dgm:cxn modelId="{2C234A14-6FFE-44A1-A0C8-5A9287DE4CA4}" srcId="{D88BFBB9-02B7-466C-AC8E-6E06BF4F7629}" destId="{305D8E9B-6A99-4AEE-9905-4A52FB16E370}" srcOrd="2" destOrd="0" parTransId="{DD70360B-99AB-47F1-837D-8DA236FDA0E3}" sibTransId="{53FA94F4-C20C-41A4-A529-256F7CC3CDA3}"/>
    <dgm:cxn modelId="{880491F2-6A11-42AB-ACF6-1DE8853BE28E}" type="presOf" srcId="{DD7523EE-433F-49ED-B7B1-1D531F914BA0}" destId="{56ECE45B-5688-4768-80D8-09832D4C915C}" srcOrd="0" destOrd="0" presId="urn:microsoft.com/office/officeart/2005/8/layout/cycle5"/>
    <dgm:cxn modelId="{1457185C-1219-4816-B4D2-D4A4F2DE82E4}" type="presOf" srcId="{4E6B80F0-BF56-4CC1-969A-B7E520552418}" destId="{64B2BEA7-D373-41A7-A1BA-B724B7D8D68F}" srcOrd="0" destOrd="0" presId="urn:microsoft.com/office/officeart/2005/8/layout/cycle5"/>
    <dgm:cxn modelId="{22CF9B08-33D1-4496-B5B7-198300C53DCA}" srcId="{D88BFBB9-02B7-466C-AC8E-6E06BF4F7629}" destId="{23434101-64F5-4D44-AB42-424B15293463}" srcOrd="3" destOrd="0" parTransId="{AC7B3DE7-2063-4FD9-8D13-2761B1E1EA36}" sibTransId="{7CFAC1B6-E505-49D6-BD91-B5C0ABDF1BC5}"/>
    <dgm:cxn modelId="{4D2DAE7D-4876-47E3-B2D7-E2E94DD8B806}" type="presOf" srcId="{23434101-64F5-4D44-AB42-424B15293463}" destId="{3150EBF6-8801-4CD1-81C4-00C7B38BBFAB}" srcOrd="0" destOrd="0" presId="urn:microsoft.com/office/officeart/2005/8/layout/cycle5"/>
    <dgm:cxn modelId="{19146677-7419-4563-AE3B-B242D725A41D}" type="presOf" srcId="{D2A5A494-1A15-466A-B76B-7F219284B997}" destId="{7F090359-EDE6-4A8A-A549-3F7208530FAF}" srcOrd="0" destOrd="0" presId="urn:microsoft.com/office/officeart/2005/8/layout/cycle5"/>
    <dgm:cxn modelId="{3D63C152-7515-4208-A671-69ABC5629389}" srcId="{D88BFBB9-02B7-466C-AC8E-6E06BF4F7629}" destId="{4E6B80F0-BF56-4CC1-969A-B7E520552418}" srcOrd="0" destOrd="0" parTransId="{CDDD8EE1-EA03-4CEA-9403-4BA2619154CE}" sibTransId="{55F87B41-D7BE-47B2-969B-E96728784534}"/>
    <dgm:cxn modelId="{F0442F8A-639F-4419-89E5-A8CCF9FB19F6}" type="presOf" srcId="{305D8E9B-6A99-4AEE-9905-4A52FB16E370}" destId="{358B6CF4-E66B-4A81-9D9B-679FBE2F1888}" srcOrd="0" destOrd="0" presId="urn:microsoft.com/office/officeart/2005/8/layout/cycle5"/>
    <dgm:cxn modelId="{C1B3A186-DE40-4242-B71A-2A35ABE73014}" type="presOf" srcId="{53FA94F4-C20C-41A4-A529-256F7CC3CDA3}" destId="{2723475A-B27C-4ADE-BBFD-A9CA3865F0A7}" srcOrd="0" destOrd="0" presId="urn:microsoft.com/office/officeart/2005/8/layout/cycle5"/>
    <dgm:cxn modelId="{59D5E4E7-3AED-4FC3-9FBB-28A552D04271}" srcId="{D88BFBB9-02B7-466C-AC8E-6E06BF4F7629}" destId="{DD7523EE-433F-49ED-B7B1-1D531F914BA0}" srcOrd="1" destOrd="0" parTransId="{638A42ED-E255-4617-BABC-29C3ED1B9AB1}" sibTransId="{04F739F5-7521-4F8A-9269-EDEAFD0CFF47}"/>
    <dgm:cxn modelId="{8DC87EF4-4AC3-4A2D-8943-D6D134BD678B}" srcId="{D88BFBB9-02B7-466C-AC8E-6E06BF4F7629}" destId="{A1938C6A-A1E8-4D48-A9E7-DD533B6C95B1}" srcOrd="4" destOrd="0" parTransId="{3D681521-C216-40B5-84DF-03DEF7457FB8}" sibTransId="{D4C26C14-9666-4143-BC89-79A31D5E2285}"/>
    <dgm:cxn modelId="{582DE1E8-A473-4BE9-A824-A67B77B116B4}" type="presOf" srcId="{7CFAC1B6-E505-49D6-BD91-B5C0ABDF1BC5}" destId="{F839AA2D-21C4-462D-80CB-4D60FD52E738}" srcOrd="0" destOrd="0" presId="urn:microsoft.com/office/officeart/2005/8/layout/cycle5"/>
    <dgm:cxn modelId="{F4977078-A6C2-45F4-88C5-4555F0D09ED7}" type="presOf" srcId="{04F739F5-7521-4F8A-9269-EDEAFD0CFF47}" destId="{EE3CB313-0394-403E-8AB8-9D3F1C693286}" srcOrd="0" destOrd="0" presId="urn:microsoft.com/office/officeart/2005/8/layout/cycle5"/>
    <dgm:cxn modelId="{E2D22BF1-9114-4F35-B7EE-F3722241F1D3}" type="presOf" srcId="{DC08F1D7-15BA-41FD-8270-BC4D743CD5B5}" destId="{D743222E-019C-4E97-9B90-B67DFDEAF4B1}" srcOrd="0" destOrd="0" presId="urn:microsoft.com/office/officeart/2005/8/layout/cycle5"/>
    <dgm:cxn modelId="{8315C911-7C4D-4850-8860-619B0F9D3136}" type="presOf" srcId="{D4C26C14-9666-4143-BC89-79A31D5E2285}" destId="{AB47DE27-56F3-498C-A19B-AB3B5B9A9BB7}" srcOrd="0" destOrd="0" presId="urn:microsoft.com/office/officeart/2005/8/layout/cycle5"/>
    <dgm:cxn modelId="{B1671324-E508-48F3-A37F-0FFE51FC6FAB}" type="presOf" srcId="{A1938C6A-A1E8-4D48-A9E7-DD533B6C95B1}" destId="{71B45E1B-D681-466E-8D5F-892F6B4621C6}" srcOrd="0" destOrd="0" presId="urn:microsoft.com/office/officeart/2005/8/layout/cycle5"/>
    <dgm:cxn modelId="{F99CF847-AC55-4982-9249-2B95FAA6DC6F}" srcId="{D88BFBB9-02B7-466C-AC8E-6E06BF4F7629}" destId="{D2A5A494-1A15-466A-B76B-7F219284B997}" srcOrd="5" destOrd="0" parTransId="{F315D770-091C-43DC-9428-0CEA7F7976DA}" sibTransId="{DC08F1D7-15BA-41FD-8270-BC4D743CD5B5}"/>
    <dgm:cxn modelId="{055D8B81-5E24-4F2E-8565-D7294388C0F8}" type="presParOf" srcId="{7FA6C679-5D94-4FD5-8B07-F5C13D9C1E59}" destId="{64B2BEA7-D373-41A7-A1BA-B724B7D8D68F}" srcOrd="0" destOrd="0" presId="urn:microsoft.com/office/officeart/2005/8/layout/cycle5"/>
    <dgm:cxn modelId="{9BBF6296-4542-43B0-B236-6F6F50CA4278}" type="presParOf" srcId="{7FA6C679-5D94-4FD5-8B07-F5C13D9C1E59}" destId="{D660D37F-585A-45CC-8D17-935879F6A467}" srcOrd="1" destOrd="0" presId="urn:microsoft.com/office/officeart/2005/8/layout/cycle5"/>
    <dgm:cxn modelId="{69537DA6-3183-4B5A-9E3A-8DA5FEDFFF25}" type="presParOf" srcId="{7FA6C679-5D94-4FD5-8B07-F5C13D9C1E59}" destId="{7027F637-E029-4BCD-9C22-A2DF1E2FB38A}" srcOrd="2" destOrd="0" presId="urn:microsoft.com/office/officeart/2005/8/layout/cycle5"/>
    <dgm:cxn modelId="{7FEBBCEE-4C62-4F62-8333-195F25CDD53E}" type="presParOf" srcId="{7FA6C679-5D94-4FD5-8B07-F5C13D9C1E59}" destId="{56ECE45B-5688-4768-80D8-09832D4C915C}" srcOrd="3" destOrd="0" presId="urn:microsoft.com/office/officeart/2005/8/layout/cycle5"/>
    <dgm:cxn modelId="{9EFDF848-D8FD-46F5-BF9B-A4D5121B93A2}" type="presParOf" srcId="{7FA6C679-5D94-4FD5-8B07-F5C13D9C1E59}" destId="{2758D387-8D70-4019-A6B9-53A498FA4BB1}" srcOrd="4" destOrd="0" presId="urn:microsoft.com/office/officeart/2005/8/layout/cycle5"/>
    <dgm:cxn modelId="{72D738D1-B794-4815-98F0-40933063C0AB}" type="presParOf" srcId="{7FA6C679-5D94-4FD5-8B07-F5C13D9C1E59}" destId="{EE3CB313-0394-403E-8AB8-9D3F1C693286}" srcOrd="5" destOrd="0" presId="urn:microsoft.com/office/officeart/2005/8/layout/cycle5"/>
    <dgm:cxn modelId="{1D5F17A8-E47F-40CF-8F98-00AB3F3421A4}" type="presParOf" srcId="{7FA6C679-5D94-4FD5-8B07-F5C13D9C1E59}" destId="{358B6CF4-E66B-4A81-9D9B-679FBE2F1888}" srcOrd="6" destOrd="0" presId="urn:microsoft.com/office/officeart/2005/8/layout/cycle5"/>
    <dgm:cxn modelId="{41854231-A9E3-4DB5-924A-F7DF03965A06}" type="presParOf" srcId="{7FA6C679-5D94-4FD5-8B07-F5C13D9C1E59}" destId="{550F840C-C7BB-4402-8393-8D3D49EBAA6D}" srcOrd="7" destOrd="0" presId="urn:microsoft.com/office/officeart/2005/8/layout/cycle5"/>
    <dgm:cxn modelId="{2FABA944-9BB0-44EF-B977-3DEAF9A33345}" type="presParOf" srcId="{7FA6C679-5D94-4FD5-8B07-F5C13D9C1E59}" destId="{2723475A-B27C-4ADE-BBFD-A9CA3865F0A7}" srcOrd="8" destOrd="0" presId="urn:microsoft.com/office/officeart/2005/8/layout/cycle5"/>
    <dgm:cxn modelId="{D09D8279-83A1-4036-BDFA-EE494B1F4978}" type="presParOf" srcId="{7FA6C679-5D94-4FD5-8B07-F5C13D9C1E59}" destId="{3150EBF6-8801-4CD1-81C4-00C7B38BBFAB}" srcOrd="9" destOrd="0" presId="urn:microsoft.com/office/officeart/2005/8/layout/cycle5"/>
    <dgm:cxn modelId="{EB9BC0E9-27E4-4E04-892C-70889CC7B6D7}" type="presParOf" srcId="{7FA6C679-5D94-4FD5-8B07-F5C13D9C1E59}" destId="{D6408128-3454-4655-9138-3F038BBFC075}" srcOrd="10" destOrd="0" presId="urn:microsoft.com/office/officeart/2005/8/layout/cycle5"/>
    <dgm:cxn modelId="{D0237C62-A3FB-45A8-B1F6-FD768F35C8BE}" type="presParOf" srcId="{7FA6C679-5D94-4FD5-8B07-F5C13D9C1E59}" destId="{F839AA2D-21C4-462D-80CB-4D60FD52E738}" srcOrd="11" destOrd="0" presId="urn:microsoft.com/office/officeart/2005/8/layout/cycle5"/>
    <dgm:cxn modelId="{0B41B49F-0E89-4596-930B-B37F77A22AB5}" type="presParOf" srcId="{7FA6C679-5D94-4FD5-8B07-F5C13D9C1E59}" destId="{71B45E1B-D681-466E-8D5F-892F6B4621C6}" srcOrd="12" destOrd="0" presId="urn:microsoft.com/office/officeart/2005/8/layout/cycle5"/>
    <dgm:cxn modelId="{1B76C6AA-E21F-4993-8F1B-E573587B5E74}" type="presParOf" srcId="{7FA6C679-5D94-4FD5-8B07-F5C13D9C1E59}" destId="{C84C44EC-6245-42C5-8256-30814D36E6FF}" srcOrd="13" destOrd="0" presId="urn:microsoft.com/office/officeart/2005/8/layout/cycle5"/>
    <dgm:cxn modelId="{0DFD5C24-162C-46FF-92A2-CD7DCEE9ABF2}" type="presParOf" srcId="{7FA6C679-5D94-4FD5-8B07-F5C13D9C1E59}" destId="{AB47DE27-56F3-498C-A19B-AB3B5B9A9BB7}" srcOrd="14" destOrd="0" presId="urn:microsoft.com/office/officeart/2005/8/layout/cycle5"/>
    <dgm:cxn modelId="{856766B9-583D-492D-9DE8-17C7F9DED469}" type="presParOf" srcId="{7FA6C679-5D94-4FD5-8B07-F5C13D9C1E59}" destId="{7F090359-EDE6-4A8A-A549-3F7208530FAF}" srcOrd="15" destOrd="0" presId="urn:microsoft.com/office/officeart/2005/8/layout/cycle5"/>
    <dgm:cxn modelId="{A0ADDF96-0091-46EF-A811-E306EDE92559}" type="presParOf" srcId="{7FA6C679-5D94-4FD5-8B07-F5C13D9C1E59}" destId="{3D86A320-D9FB-4191-8B3D-EBC8B50332B4}" srcOrd="16" destOrd="0" presId="urn:microsoft.com/office/officeart/2005/8/layout/cycle5"/>
    <dgm:cxn modelId="{BBBF3601-FC57-438E-8AE6-574C40BCB7E9}" type="presParOf" srcId="{7FA6C679-5D94-4FD5-8B07-F5C13D9C1E59}" destId="{D743222E-019C-4E97-9B90-B67DFDEAF4B1}" srcOrd="17" destOrd="0" presId="urn:microsoft.com/office/officeart/2005/8/layout/cycle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6F9D9-C3C4-4845-81A3-C6FECAF1727D}" type="datetimeFigureOut">
              <a:rPr lang="en-US" smtClean="0"/>
              <a:pPr/>
              <a:t>3/23/2012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058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4AC303-F656-4CA2-9242-E989723535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930392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3744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4D0F13E7-81C4-49F8-AE56-2169D445AA82}" type="datetimeFigureOut">
              <a:rPr lang="en-US" smtClean="0"/>
              <a:pPr/>
              <a:t>3/23/2012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9770" y="4403725"/>
            <a:ext cx="5598160" cy="4171950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3744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DE2F7A96-C20A-47A4-B256-A23E2C6F0B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8848105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3738"/>
            <a:ext cx="4635500" cy="3476625"/>
          </a:xfrm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391" y="4403725"/>
            <a:ext cx="5594920" cy="4173560"/>
          </a:xfrm>
          <a:noFill/>
          <a:ln/>
        </p:spPr>
        <p:txBody>
          <a:bodyPr/>
          <a:lstStyle/>
          <a:p>
            <a:endParaRPr lang="sl-S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3738"/>
            <a:ext cx="4635500" cy="3476625"/>
          </a:xfrm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391" y="4403725"/>
            <a:ext cx="5594920" cy="4173560"/>
          </a:xfrm>
          <a:noFill/>
          <a:ln/>
        </p:spPr>
        <p:txBody>
          <a:bodyPr/>
          <a:lstStyle/>
          <a:p>
            <a:endParaRPr lang="sl-S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l-S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l-S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FF0DD-E9F7-431E-8070-FEA08546CC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13.jpeg"/><Relationship Id="rId10" Type="http://schemas.microsoft.com/office/2007/relationships/diagramDrawing" Target="../diagrams/drawing1.xml"/><Relationship Id="rId4" Type="http://schemas.openxmlformats.org/officeDocument/2006/relationships/image" Target="../media/image12.jpeg"/><Relationship Id="rId9" Type="http://schemas.openxmlformats.org/officeDocument/2006/relationships/diagramColors" Target="../diagrams/colors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eteam.worldbank.org/FMIS" TargetMode="External"/><Relationship Id="rId2" Type="http://schemas.openxmlformats.org/officeDocument/2006/relationships/hyperlink" Target="http://www.worldbank.org/publicsector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FMIS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716" y="99087"/>
            <a:ext cx="1148727" cy="486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rcRect l="13564" t="6597" r="11781" b="20831"/>
          <a:stretch>
            <a:fillRect/>
          </a:stretch>
        </p:blipFill>
        <p:spPr bwMode="auto">
          <a:xfrm>
            <a:off x="7908966" y="47502"/>
            <a:ext cx="1119825" cy="68701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5535" y="766745"/>
            <a:ext cx="8952931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Семинар</a:t>
            </a:r>
            <a:r>
              <a:rPr lang="en-US" sz="24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  <a:p>
            <a:pPr algn="ctr">
              <a:spcAft>
                <a:spcPts val="600"/>
              </a:spcAft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Модернизация казначейских систем в странах</a:t>
            </a:r>
            <a:r>
              <a:rPr lang="en-US" sz="24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АТЭС</a:t>
            </a:r>
            <a:r>
              <a:rPr lang="en-US" sz="24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  <a:p>
            <a:pPr algn="ctr">
              <a:spcAft>
                <a:spcPts val="600"/>
              </a:spcAft>
            </a:pPr>
            <a:endParaRPr lang="en-US" sz="2000" i="1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0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0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Тенденции развития казначейств /решения на основе ИСУФ</a:t>
            </a:r>
            <a:endParaRPr lang="en-US" sz="2800" b="1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4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4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4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28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Джем </a:t>
            </a:r>
            <a:r>
              <a:rPr lang="ru-RU" sz="2800" dirty="0" err="1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Денер</a:t>
            </a:r>
            <a:endParaRPr lang="en-US" sz="28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8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8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8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>
              <a:spcAft>
                <a:spcPts val="600"/>
              </a:spcAft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Казань, март 2012</a:t>
            </a:r>
            <a:endParaRPr lang="en-US" sz="2400" dirty="0" smtClean="0">
              <a:solidFill>
                <a:srgbClr val="0000FF"/>
              </a:solidFill>
              <a:effectLst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Предпосылки ИСУФ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388673" y="701961"/>
            <a:ext cx="8400482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600"/>
              </a:spcAft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Предпосылки ИКТ решений</a:t>
            </a:r>
            <a:r>
              <a:rPr lang="en-US" sz="16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для ИСУФ</a:t>
            </a:r>
            <a:endParaRPr lang="en-US" sz="1600" dirty="0" smtClean="0">
              <a:solidFill>
                <a:srgbClr val="C00000"/>
              </a:solidFill>
              <a:effectLst>
                <a:glow rad="101600">
                  <a:schemeClr val="accent1">
                    <a:lumMod val="20000"/>
                    <a:lumOff val="80000"/>
                    <a:alpha val="60000"/>
                  </a:schemeClr>
                </a:glow>
              </a:effectLst>
              <a:latin typeface="Trebuchet MS" pitchFamily="34" charset="0"/>
            </a:endParaRPr>
          </a:p>
          <a:p>
            <a:pPr marL="361950" indent="-361950"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rebuchet MS" pitchFamily="34" charset="0"/>
              </a:rPr>
              <a:t>Функциональные аспекты</a:t>
            </a:r>
            <a:endParaRPr lang="en-US" sz="16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361950" indent="-361950">
              <a:spcAft>
                <a:spcPts val="600"/>
              </a:spcAft>
            </a:pP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•	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Совершенствование бюджетной классификации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(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ключевые сегменты источников финансирования, ведомственной, функциональной и экономической классификаций, кодов программы/проекта/ вида деятельности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)</a:t>
            </a:r>
          </a:p>
          <a:p>
            <a:pPr marL="361950" indent="-361950">
              <a:spcAft>
                <a:spcPts val="600"/>
              </a:spcAft>
            </a:pP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•	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Разработка единого плана счетов, интегрированного с бюджетной (экономической) классификацией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61950">
              <a:spcAft>
                <a:spcPts val="600"/>
              </a:spcAft>
            </a:pP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•	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Совершенствование  операций единого казначейского счета (работа по созданию централизованного единого казначейского счета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)</a:t>
            </a:r>
          </a:p>
          <a:p>
            <a:pPr marL="361950" indent="-361950">
              <a:spcAft>
                <a:spcPts val="600"/>
              </a:spcAft>
            </a:pP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•	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Разработка механизмов контроля за обязательствами и системы мониторинга</a:t>
            </a:r>
          </a:p>
          <a:p>
            <a:pPr marL="361950" indent="-361950">
              <a:spcAft>
                <a:spcPts val="600"/>
              </a:spcAft>
            </a:pP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•	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Созданий функций управления денежными средствами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61950"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rebuchet MS" pitchFamily="34" charset="0"/>
              </a:rPr>
              <a:t>Технические аспекты</a:t>
            </a:r>
            <a:endParaRPr lang="en-US" sz="16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361950" indent="-361950">
              <a:spcAft>
                <a:spcPts val="600"/>
              </a:spcAft>
            </a:pP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•	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Создание надежной коммуникационной системы на всей территории страны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61950">
              <a:spcAft>
                <a:spcPts val="1200"/>
              </a:spcAft>
            </a:pP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•	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Подготовка центров системной/информационной поддержки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61950"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rebuchet MS" pitchFamily="34" charset="0"/>
              </a:rPr>
              <a:t>Людские ресурсы</a:t>
            </a:r>
            <a:endParaRPr lang="en-US" sz="16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361950" indent="-361950">
              <a:spcAft>
                <a:spcPts val="600"/>
              </a:spcAft>
            </a:pP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•	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Наличие основной команды специалистов ИКТ в организациях управления ГФ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9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1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 Box 58"/>
          <p:cNvSpPr txBox="1">
            <a:spLocks noChangeArrowheads="1"/>
          </p:cNvSpPr>
          <p:nvPr/>
        </p:nvSpPr>
        <p:spPr bwMode="auto">
          <a:xfrm>
            <a:off x="273050" y="697675"/>
            <a:ext cx="8778875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Trebuchet MS" pitchFamily="34" charset="0"/>
              </a:rPr>
              <a:t>Методология разработки ИСУФ</a:t>
            </a:r>
            <a:r>
              <a:rPr lang="en-US" sz="1200" b="1" dirty="0" smtClean="0">
                <a:solidFill>
                  <a:srgbClr val="FF0000"/>
                </a:solidFill>
                <a:latin typeface="Trebuchet MS" pitchFamily="34" charset="0"/>
              </a:rPr>
              <a:t>                              </a:t>
            </a:r>
            <a:r>
              <a:rPr lang="ru-RU" sz="1100" b="1" dirty="0" smtClean="0">
                <a:solidFill>
                  <a:srgbClr val="000099"/>
                </a:solidFill>
                <a:latin typeface="Trebuchet MS" pitchFamily="34" charset="0"/>
              </a:rPr>
              <a:t>Годы</a:t>
            </a:r>
            <a:r>
              <a:rPr lang="en-US" sz="1100" dirty="0" smtClean="0">
                <a:solidFill>
                  <a:srgbClr val="000099"/>
                </a:solidFill>
                <a:latin typeface="Trebuchet MS" pitchFamily="34" charset="0"/>
              </a:rPr>
              <a:t>  &gt;  </a:t>
            </a:r>
            <a:r>
              <a:rPr lang="en-US" sz="1100" b="1" dirty="0" smtClean="0">
                <a:solidFill>
                  <a:srgbClr val="000099"/>
                </a:solidFill>
                <a:latin typeface="Trebuchet MS" pitchFamily="34" charset="0"/>
              </a:rPr>
              <a:t>0        </a:t>
            </a:r>
            <a:r>
              <a:rPr lang="en-US" sz="1100" b="1" dirty="0">
                <a:solidFill>
                  <a:srgbClr val="000099"/>
                </a:solidFill>
                <a:latin typeface="Trebuchet MS" pitchFamily="34" charset="0"/>
              </a:rPr>
              <a:t>1  </a:t>
            </a:r>
            <a:r>
              <a:rPr lang="en-US" sz="1100" b="1" dirty="0" smtClean="0">
                <a:solidFill>
                  <a:srgbClr val="000099"/>
                </a:solidFill>
                <a:latin typeface="Trebuchet MS" pitchFamily="34" charset="0"/>
              </a:rPr>
              <a:t>      </a:t>
            </a:r>
            <a:r>
              <a:rPr lang="en-US" sz="1100" b="1" dirty="0">
                <a:solidFill>
                  <a:srgbClr val="000099"/>
                </a:solidFill>
                <a:latin typeface="Trebuchet MS" pitchFamily="34" charset="0"/>
              </a:rPr>
              <a:t>2     </a:t>
            </a:r>
            <a:r>
              <a:rPr lang="en-US" sz="1100" b="1" dirty="0" smtClean="0">
                <a:solidFill>
                  <a:srgbClr val="000099"/>
                </a:solidFill>
                <a:latin typeface="Trebuchet MS" pitchFamily="34" charset="0"/>
              </a:rPr>
              <a:t>   </a:t>
            </a:r>
            <a:r>
              <a:rPr lang="en-US" sz="1100" b="1" dirty="0">
                <a:solidFill>
                  <a:srgbClr val="000099"/>
                </a:solidFill>
                <a:latin typeface="Trebuchet MS" pitchFamily="34" charset="0"/>
              </a:rPr>
              <a:t>3      </a:t>
            </a:r>
            <a:r>
              <a:rPr lang="en-US" sz="1100" b="1" dirty="0" smtClean="0">
                <a:solidFill>
                  <a:srgbClr val="000099"/>
                </a:solidFill>
                <a:latin typeface="Trebuchet MS" pitchFamily="34" charset="0"/>
              </a:rPr>
              <a:t>  </a:t>
            </a:r>
            <a:r>
              <a:rPr lang="en-US" sz="1100" b="1" dirty="0">
                <a:solidFill>
                  <a:srgbClr val="000099"/>
                </a:solidFill>
                <a:latin typeface="Trebuchet MS" pitchFamily="34" charset="0"/>
              </a:rPr>
              <a:t>4       </a:t>
            </a:r>
            <a:r>
              <a:rPr lang="en-US" sz="1100" b="1" dirty="0" smtClean="0">
                <a:solidFill>
                  <a:srgbClr val="000099"/>
                </a:solidFill>
                <a:latin typeface="Trebuchet MS" pitchFamily="34" charset="0"/>
              </a:rPr>
              <a:t> </a:t>
            </a:r>
            <a:r>
              <a:rPr lang="en-US" sz="1100" b="1" dirty="0">
                <a:solidFill>
                  <a:srgbClr val="000099"/>
                </a:solidFill>
                <a:latin typeface="Trebuchet MS" pitchFamily="34" charset="0"/>
              </a:rPr>
              <a:t>5     </a:t>
            </a:r>
            <a:r>
              <a:rPr lang="en-US" sz="1100" b="1" dirty="0" smtClean="0">
                <a:solidFill>
                  <a:srgbClr val="000099"/>
                </a:solidFill>
                <a:latin typeface="Trebuchet MS" pitchFamily="34" charset="0"/>
              </a:rPr>
              <a:t>   </a:t>
            </a:r>
            <a:r>
              <a:rPr lang="en-US" sz="1100" b="1" dirty="0">
                <a:solidFill>
                  <a:srgbClr val="000099"/>
                </a:solidFill>
                <a:latin typeface="Trebuchet MS" pitchFamily="34" charset="0"/>
              </a:rPr>
              <a:t>6    </a:t>
            </a:r>
            <a:r>
              <a:rPr lang="en-US" sz="1100" b="1" dirty="0" smtClean="0">
                <a:solidFill>
                  <a:srgbClr val="000099"/>
                </a:solidFill>
                <a:latin typeface="Trebuchet MS" pitchFamily="34" charset="0"/>
              </a:rPr>
              <a:t>    </a:t>
            </a:r>
            <a:r>
              <a:rPr lang="en-US" sz="1100" b="1" dirty="0">
                <a:solidFill>
                  <a:srgbClr val="000099"/>
                </a:solidFill>
                <a:latin typeface="Trebuchet MS" pitchFamily="34" charset="0"/>
              </a:rPr>
              <a:t>7    </a:t>
            </a:r>
            <a:r>
              <a:rPr lang="en-US" sz="1100" b="1" dirty="0" smtClean="0">
                <a:solidFill>
                  <a:srgbClr val="000099"/>
                </a:solidFill>
                <a:latin typeface="Trebuchet MS" pitchFamily="34" charset="0"/>
              </a:rPr>
              <a:t>    </a:t>
            </a:r>
            <a:r>
              <a:rPr lang="en-US" sz="1100" b="1" dirty="0">
                <a:solidFill>
                  <a:srgbClr val="000099"/>
                </a:solidFill>
                <a:latin typeface="Trebuchet MS" pitchFamily="34" charset="0"/>
              </a:rPr>
              <a:t>8     </a:t>
            </a:r>
            <a:r>
              <a:rPr lang="en-US" sz="1100" b="1" dirty="0" smtClean="0">
                <a:solidFill>
                  <a:srgbClr val="000099"/>
                </a:solidFill>
                <a:latin typeface="Trebuchet MS" pitchFamily="34" charset="0"/>
              </a:rPr>
              <a:t>   </a:t>
            </a:r>
            <a:r>
              <a:rPr lang="en-US" sz="1100" b="1" dirty="0">
                <a:solidFill>
                  <a:srgbClr val="000099"/>
                </a:solidFill>
                <a:latin typeface="Trebuchet MS" pitchFamily="34" charset="0"/>
              </a:rPr>
              <a:t>9     </a:t>
            </a:r>
            <a:r>
              <a:rPr lang="en-US" sz="1100" b="1" dirty="0" smtClean="0">
                <a:solidFill>
                  <a:srgbClr val="000099"/>
                </a:solidFill>
                <a:latin typeface="Trebuchet MS" pitchFamily="34" charset="0"/>
              </a:rPr>
              <a:t>  10</a:t>
            </a:r>
            <a:endParaRPr lang="en-US" sz="1100" b="1" dirty="0">
              <a:solidFill>
                <a:srgbClr val="000099"/>
              </a:solidFill>
              <a:latin typeface="Trebuchet MS" pitchFamily="34" charset="0"/>
            </a:endParaRPr>
          </a:p>
        </p:txBody>
      </p:sp>
      <p:sp>
        <p:nvSpPr>
          <p:cNvPr id="136" name="Line 65"/>
          <p:cNvSpPr>
            <a:spLocks noChangeShapeType="1"/>
          </p:cNvSpPr>
          <p:nvPr/>
        </p:nvSpPr>
        <p:spPr bwMode="auto">
          <a:xfrm>
            <a:off x="5025015" y="914525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7" name="Line 67"/>
          <p:cNvSpPr>
            <a:spLocks noChangeShapeType="1"/>
          </p:cNvSpPr>
          <p:nvPr/>
        </p:nvSpPr>
        <p:spPr bwMode="auto">
          <a:xfrm>
            <a:off x="5457280" y="914525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" name="Line 68"/>
          <p:cNvSpPr>
            <a:spLocks noChangeShapeType="1"/>
          </p:cNvSpPr>
          <p:nvPr/>
        </p:nvSpPr>
        <p:spPr bwMode="auto">
          <a:xfrm>
            <a:off x="5889545" y="916113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" name="Line 70"/>
          <p:cNvSpPr>
            <a:spLocks noChangeShapeType="1"/>
          </p:cNvSpPr>
          <p:nvPr/>
        </p:nvSpPr>
        <p:spPr bwMode="auto">
          <a:xfrm>
            <a:off x="6321810" y="916113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0" name="Line 72"/>
          <p:cNvSpPr>
            <a:spLocks noChangeShapeType="1"/>
          </p:cNvSpPr>
          <p:nvPr/>
        </p:nvSpPr>
        <p:spPr bwMode="auto">
          <a:xfrm>
            <a:off x="6754075" y="912938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1" name="Line 73"/>
          <p:cNvSpPr>
            <a:spLocks noChangeShapeType="1"/>
          </p:cNvSpPr>
          <p:nvPr/>
        </p:nvSpPr>
        <p:spPr bwMode="auto">
          <a:xfrm>
            <a:off x="7186340" y="912938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2" name="Line 75"/>
          <p:cNvSpPr>
            <a:spLocks noChangeShapeType="1"/>
          </p:cNvSpPr>
          <p:nvPr/>
        </p:nvSpPr>
        <p:spPr bwMode="auto">
          <a:xfrm>
            <a:off x="7618605" y="912938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" name="Line 76"/>
          <p:cNvSpPr>
            <a:spLocks noChangeShapeType="1"/>
          </p:cNvSpPr>
          <p:nvPr/>
        </p:nvSpPr>
        <p:spPr bwMode="auto">
          <a:xfrm>
            <a:off x="8050870" y="914525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4" name="Line 78"/>
          <p:cNvSpPr>
            <a:spLocks noChangeShapeType="1"/>
          </p:cNvSpPr>
          <p:nvPr/>
        </p:nvSpPr>
        <p:spPr bwMode="auto">
          <a:xfrm>
            <a:off x="8483135" y="914525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5" name="Line 79"/>
          <p:cNvSpPr>
            <a:spLocks noChangeShapeType="1"/>
          </p:cNvSpPr>
          <p:nvPr/>
        </p:nvSpPr>
        <p:spPr bwMode="auto">
          <a:xfrm>
            <a:off x="8915400" y="914525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" name="Text Box 80"/>
          <p:cNvSpPr txBox="1">
            <a:spLocks noChangeArrowheads="1"/>
          </p:cNvSpPr>
          <p:nvPr/>
        </p:nvSpPr>
        <p:spPr bwMode="auto">
          <a:xfrm>
            <a:off x="2196924" y="1637731"/>
            <a:ext cx="2334133" cy="28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Консультационная поддержка реформ УГФ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47" name="Text Box 84"/>
          <p:cNvSpPr txBox="1">
            <a:spLocks noChangeArrowheads="1"/>
          </p:cNvSpPr>
          <p:nvPr/>
        </p:nvSpPr>
        <p:spPr bwMode="auto">
          <a:xfrm>
            <a:off x="2196925" y="2866030"/>
            <a:ext cx="2320484" cy="313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Оценить имеющиеся навыки и ресурсы ИКТ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48" name="Text Box 90"/>
          <p:cNvSpPr txBox="1">
            <a:spLocks noChangeArrowheads="1"/>
          </p:cNvSpPr>
          <p:nvPr/>
        </p:nvSpPr>
        <p:spPr bwMode="auto">
          <a:xfrm>
            <a:off x="136525" y="955342"/>
            <a:ext cx="4298997" cy="28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99"/>
                </a:solidFill>
                <a:latin typeface="Trebuchet MS" pitchFamily="34" charset="0"/>
              </a:rPr>
              <a:t>1.</a:t>
            </a:r>
            <a:r>
              <a:rPr lang="ru-RU" sz="1000" b="1" dirty="0" smtClean="0">
                <a:solidFill>
                  <a:srgbClr val="000099"/>
                </a:solidFill>
                <a:latin typeface="Trebuchet MS" pitchFamily="34" charset="0"/>
              </a:rPr>
              <a:t>Выявить потребности правительства в реформировании УГФ (Что? Почему?)</a:t>
            </a:r>
            <a:endParaRPr lang="en-US" sz="1000" dirty="0">
              <a:solidFill>
                <a:srgbClr val="000099"/>
              </a:solidFill>
              <a:latin typeface="Trebuchet MS" pitchFamily="34" charset="0"/>
            </a:endParaRPr>
          </a:p>
        </p:txBody>
      </p:sp>
      <p:sp>
        <p:nvSpPr>
          <p:cNvPr id="149" name="Text Box 94"/>
          <p:cNvSpPr txBox="1">
            <a:spLocks noChangeArrowheads="1"/>
          </p:cNvSpPr>
          <p:nvPr/>
        </p:nvSpPr>
        <p:spPr bwMode="auto">
          <a:xfrm>
            <a:off x="2196925" y="1245488"/>
            <a:ext cx="2340000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Оценить потенциал и практику УГФ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50" name="Text Box 98"/>
          <p:cNvSpPr txBox="1">
            <a:spLocks noChangeArrowheads="1"/>
          </p:cNvSpPr>
          <p:nvPr/>
        </p:nvSpPr>
        <p:spPr bwMode="auto">
          <a:xfrm>
            <a:off x="2196924" y="2047164"/>
            <a:ext cx="2361427" cy="27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Помощь в наращивании потенциала УГФ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51" name="Text Box 101"/>
          <p:cNvSpPr txBox="1">
            <a:spLocks noChangeArrowheads="1"/>
          </p:cNvSpPr>
          <p:nvPr/>
        </p:nvSpPr>
        <p:spPr bwMode="auto">
          <a:xfrm>
            <a:off x="2196925" y="3632189"/>
            <a:ext cx="2340000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FF0000"/>
                </a:solidFill>
                <a:latin typeface="Trebuchet MS" pitchFamily="34" charset="0"/>
              </a:rPr>
              <a:t>  </a:t>
            </a:r>
            <a:r>
              <a:rPr lang="ru-RU" sz="1000" b="1" dirty="0" err="1" smtClean="0">
                <a:solidFill>
                  <a:srgbClr val="FF0000"/>
                </a:solidFill>
                <a:latin typeface="Trebuchet MS" pitchFamily="34" charset="0"/>
              </a:rPr>
              <a:t>Техн</a:t>
            </a:r>
            <a:r>
              <a:rPr lang="ru-RU" sz="1000" b="1" dirty="0" smtClean="0">
                <a:solidFill>
                  <a:srgbClr val="FF0000"/>
                </a:solidFill>
                <a:latin typeface="Trebuchet MS" pitchFamily="34" charset="0"/>
              </a:rPr>
              <a:t>. спецификации</a:t>
            </a:r>
            <a:r>
              <a:rPr lang="en-US" sz="1000" b="1" dirty="0" smtClean="0">
                <a:solidFill>
                  <a:srgbClr val="FF0000"/>
                </a:solidFill>
                <a:latin typeface="Trebuchet MS" pitchFamily="34" charset="0"/>
              </a:rPr>
              <a:t>  [</a:t>
            </a:r>
            <a:r>
              <a:rPr lang="ru-RU" sz="1000" b="1" dirty="0" smtClean="0">
                <a:solidFill>
                  <a:srgbClr val="FF0000"/>
                </a:solidFill>
                <a:latin typeface="Trebuchet MS" pitchFamily="34" charset="0"/>
              </a:rPr>
              <a:t>док</a:t>
            </a:r>
            <a:r>
              <a:rPr lang="en-US" sz="1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u-RU" sz="1000" b="1" dirty="0" smtClean="0">
                <a:solidFill>
                  <a:srgbClr val="FF0000"/>
                </a:solidFill>
                <a:latin typeface="Trebuchet MS" pitchFamily="34" charset="0"/>
              </a:rPr>
              <a:t>СПК</a:t>
            </a:r>
            <a:r>
              <a:rPr lang="en-US" sz="1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000" b="1" dirty="0">
                <a:solidFill>
                  <a:srgbClr val="FF0000"/>
                </a:solidFill>
                <a:latin typeface="Trebuchet MS" pitchFamily="34" charset="0"/>
              </a:rPr>
              <a:t>]</a:t>
            </a:r>
            <a:endParaRPr lang="en-US" sz="1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52" name="Text Box 104"/>
          <p:cNvSpPr txBox="1">
            <a:spLocks noChangeArrowheads="1"/>
          </p:cNvSpPr>
          <p:nvPr/>
        </p:nvSpPr>
        <p:spPr bwMode="auto">
          <a:xfrm>
            <a:off x="2196925" y="3176178"/>
            <a:ext cx="2306836" cy="263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Создать</a:t>
            </a: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000" b="1" dirty="0" smtClean="0">
                <a:solidFill>
                  <a:srgbClr val="FF0000"/>
                </a:solidFill>
                <a:latin typeface="Trebuchet MS" pitchFamily="34" charset="0"/>
              </a:rPr>
              <a:t>стратегию ИКТ/электронное правительство</a:t>
            </a:r>
            <a:endParaRPr lang="en-US" sz="1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53" name="Text Box 107"/>
          <p:cNvSpPr txBox="1">
            <a:spLocks noChangeArrowheads="1"/>
          </p:cNvSpPr>
          <p:nvPr/>
        </p:nvSpPr>
        <p:spPr bwMode="auto">
          <a:xfrm>
            <a:off x="2196925" y="3439236"/>
            <a:ext cx="2347780" cy="204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FF0000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FF0000"/>
                </a:solidFill>
                <a:latin typeface="Trebuchet MS" pitchFamily="34" charset="0"/>
              </a:rPr>
              <a:t>Дизайн системы</a:t>
            </a:r>
            <a:endParaRPr lang="en-US" sz="1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54" name="Text Box 110"/>
          <p:cNvSpPr txBox="1">
            <a:spLocks noChangeArrowheads="1"/>
          </p:cNvSpPr>
          <p:nvPr/>
        </p:nvSpPr>
        <p:spPr bwMode="auto">
          <a:xfrm>
            <a:off x="136525" y="2743325"/>
            <a:ext cx="43200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tabLst>
                <a:tab pos="1028700" algn="l"/>
                <a:tab pos="2628900" algn="l"/>
              </a:tabLst>
            </a:pPr>
            <a:r>
              <a:rPr lang="en-US" sz="1000" b="1" dirty="0">
                <a:solidFill>
                  <a:srgbClr val="000099"/>
                </a:solidFill>
                <a:latin typeface="Trebuchet MS" pitchFamily="34" charset="0"/>
              </a:rPr>
              <a:t>2. </a:t>
            </a:r>
            <a:r>
              <a:rPr lang="ru-RU" sz="1000" b="1" dirty="0" smtClean="0">
                <a:solidFill>
                  <a:srgbClr val="000099"/>
                </a:solidFill>
                <a:latin typeface="Trebuchet MS" pitchFamily="34" charset="0"/>
              </a:rPr>
              <a:t>Разработать </a:t>
            </a:r>
            <a:r>
              <a:rPr lang="ru-RU" sz="1000" b="1" dirty="0" err="1" smtClean="0">
                <a:solidFill>
                  <a:srgbClr val="000099"/>
                </a:solidFill>
                <a:latin typeface="Trebuchet MS" pitchFamily="34" charset="0"/>
              </a:rPr>
              <a:t>кастомизированные</a:t>
            </a:r>
            <a:r>
              <a:rPr lang="ru-RU" sz="1000" b="1" dirty="0" smtClean="0">
                <a:solidFill>
                  <a:srgbClr val="000099"/>
                </a:solidFill>
                <a:latin typeface="Trebuchet MS" pitchFamily="34" charset="0"/>
              </a:rPr>
              <a:t> решения</a:t>
            </a:r>
            <a:r>
              <a:rPr lang="en-US" sz="1000" b="1" dirty="0" smtClean="0">
                <a:solidFill>
                  <a:srgbClr val="000099"/>
                </a:solidFill>
                <a:latin typeface="Trebuchet MS" pitchFamily="34" charset="0"/>
              </a:rPr>
              <a:t>   (</a:t>
            </a:r>
            <a:r>
              <a:rPr lang="ru-RU" sz="1000" b="1" dirty="0" smtClean="0">
                <a:solidFill>
                  <a:srgbClr val="000099"/>
                </a:solidFill>
                <a:latin typeface="Trebuchet MS" pitchFamily="34" charset="0"/>
              </a:rPr>
              <a:t>Как</a:t>
            </a:r>
            <a:r>
              <a:rPr lang="en-US" sz="1000" b="1" dirty="0" smtClean="0">
                <a:solidFill>
                  <a:srgbClr val="000099"/>
                </a:solidFill>
                <a:latin typeface="Trebuchet MS" pitchFamily="34" charset="0"/>
              </a:rPr>
              <a:t>? </a:t>
            </a:r>
            <a:r>
              <a:rPr lang="ru-RU" sz="1000" b="1" dirty="0" smtClean="0">
                <a:solidFill>
                  <a:srgbClr val="000099"/>
                </a:solidFill>
                <a:latin typeface="Trebuchet MS" pitchFamily="34" charset="0"/>
              </a:rPr>
              <a:t>Где</a:t>
            </a:r>
            <a:r>
              <a:rPr lang="en-US" sz="1000" b="1" dirty="0" smtClean="0">
                <a:solidFill>
                  <a:srgbClr val="000099"/>
                </a:solidFill>
                <a:latin typeface="Trebuchet MS" pitchFamily="34" charset="0"/>
              </a:rPr>
              <a:t>? </a:t>
            </a:r>
            <a:r>
              <a:rPr lang="ru-RU" sz="1000" b="1" dirty="0" smtClean="0">
                <a:solidFill>
                  <a:srgbClr val="000099"/>
                </a:solidFill>
                <a:latin typeface="Trebuchet MS" pitchFamily="34" charset="0"/>
              </a:rPr>
              <a:t>Когда?</a:t>
            </a:r>
            <a:r>
              <a:rPr lang="en-US" sz="1000" b="1" dirty="0" smtClean="0">
                <a:solidFill>
                  <a:srgbClr val="000099"/>
                </a:solidFill>
                <a:latin typeface="Trebuchet MS" pitchFamily="34" charset="0"/>
              </a:rPr>
              <a:t>)</a:t>
            </a:r>
            <a:endParaRPr lang="en-US" sz="1000" dirty="0">
              <a:solidFill>
                <a:srgbClr val="000099"/>
              </a:solidFill>
              <a:latin typeface="Trebuchet MS" pitchFamily="34" charset="0"/>
            </a:endParaRPr>
          </a:p>
        </p:txBody>
      </p:sp>
      <p:sp>
        <p:nvSpPr>
          <p:cNvPr id="155" name="Text Box 114"/>
          <p:cNvSpPr txBox="1">
            <a:spLocks noChangeArrowheads="1"/>
          </p:cNvSpPr>
          <p:nvPr/>
        </p:nvSpPr>
        <p:spPr bwMode="auto">
          <a:xfrm>
            <a:off x="2196925" y="1468744"/>
            <a:ext cx="2340000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 Создать стратегию реформы УГФ</a:t>
            </a:r>
            <a:endParaRPr lang="en-US" sz="1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56" name="Text Box 118"/>
          <p:cNvSpPr txBox="1">
            <a:spLocks noChangeArrowheads="1"/>
          </p:cNvSpPr>
          <p:nvPr/>
        </p:nvSpPr>
        <p:spPr bwMode="auto">
          <a:xfrm>
            <a:off x="2196925" y="1915256"/>
            <a:ext cx="2340000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FF0000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FF0000"/>
                </a:solidFill>
                <a:latin typeface="Trebuchet MS" pitchFamily="34" charset="0"/>
              </a:rPr>
              <a:t>Концептуальный дизайн</a:t>
            </a:r>
            <a:endParaRPr lang="en-US" sz="1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57" name="Text Box 122"/>
          <p:cNvSpPr txBox="1">
            <a:spLocks noChangeArrowheads="1"/>
          </p:cNvSpPr>
          <p:nvPr/>
        </p:nvSpPr>
        <p:spPr bwMode="auto">
          <a:xfrm>
            <a:off x="136525" y="4480050"/>
            <a:ext cx="43200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tabLst>
                <a:tab pos="1028700" algn="l"/>
                <a:tab pos="2628900" algn="l"/>
              </a:tabLst>
            </a:pPr>
            <a:r>
              <a:rPr lang="en-US" sz="1000" b="1" dirty="0">
                <a:solidFill>
                  <a:srgbClr val="000099"/>
                </a:solidFill>
                <a:latin typeface="Trebuchet MS" pitchFamily="34" charset="0"/>
              </a:rPr>
              <a:t>3. </a:t>
            </a:r>
            <a:r>
              <a:rPr lang="ru-RU" sz="1000" b="1" dirty="0" smtClean="0">
                <a:solidFill>
                  <a:srgbClr val="000099"/>
                </a:solidFill>
                <a:latin typeface="Trebuchet MS" pitchFamily="34" charset="0"/>
              </a:rPr>
              <a:t>Усилить потенциал и осуществить проект</a:t>
            </a:r>
            <a:r>
              <a:rPr lang="en-US" sz="1000" b="1" dirty="0" smtClean="0">
                <a:solidFill>
                  <a:srgbClr val="000099"/>
                </a:solidFill>
                <a:latin typeface="Trebuchet MS" pitchFamily="34" charset="0"/>
              </a:rPr>
              <a:t>   (</a:t>
            </a:r>
            <a:r>
              <a:rPr lang="ru-RU" sz="1000" b="1" dirty="0" smtClean="0">
                <a:solidFill>
                  <a:srgbClr val="000099"/>
                </a:solidFill>
                <a:latin typeface="Trebuchet MS" pitchFamily="34" charset="0"/>
              </a:rPr>
              <a:t>Кто</a:t>
            </a:r>
            <a:r>
              <a:rPr lang="en-US" sz="1000" b="1" dirty="0" smtClean="0">
                <a:solidFill>
                  <a:srgbClr val="000099"/>
                </a:solidFill>
                <a:latin typeface="Trebuchet MS" pitchFamily="34" charset="0"/>
              </a:rPr>
              <a:t>?)</a:t>
            </a:r>
            <a:endParaRPr lang="en-US" sz="1000" dirty="0">
              <a:solidFill>
                <a:srgbClr val="000099"/>
              </a:solidFill>
              <a:latin typeface="Trebuchet MS" pitchFamily="34" charset="0"/>
            </a:endParaRPr>
          </a:p>
        </p:txBody>
      </p:sp>
      <p:sp>
        <p:nvSpPr>
          <p:cNvPr id="158" name="Text Box 125"/>
          <p:cNvSpPr txBox="1">
            <a:spLocks noChangeArrowheads="1"/>
          </p:cNvSpPr>
          <p:nvPr/>
        </p:nvSpPr>
        <p:spPr bwMode="auto">
          <a:xfrm>
            <a:off x="2196924" y="4626590"/>
            <a:ext cx="2347780" cy="31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Группа управления проектом (ГУП)и отдел реализации проекта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59" name="Text Box 136"/>
          <p:cNvSpPr txBox="1">
            <a:spLocks noChangeArrowheads="1"/>
          </p:cNvSpPr>
          <p:nvPr/>
        </p:nvSpPr>
        <p:spPr bwMode="auto">
          <a:xfrm>
            <a:off x="2196925" y="2361767"/>
            <a:ext cx="2340000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Координация с другими донорами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60" name="Line 139"/>
          <p:cNvSpPr>
            <a:spLocks noChangeShapeType="1"/>
          </p:cNvSpPr>
          <p:nvPr/>
        </p:nvSpPr>
        <p:spPr bwMode="auto">
          <a:xfrm>
            <a:off x="139700" y="2649663"/>
            <a:ext cx="8775700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1" name="Line 140"/>
          <p:cNvSpPr>
            <a:spLocks noChangeShapeType="1"/>
          </p:cNvSpPr>
          <p:nvPr/>
        </p:nvSpPr>
        <p:spPr bwMode="auto">
          <a:xfrm>
            <a:off x="139700" y="4387975"/>
            <a:ext cx="8775700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2" name="Line 141"/>
          <p:cNvSpPr>
            <a:spLocks noChangeShapeType="1"/>
          </p:cNvSpPr>
          <p:nvPr/>
        </p:nvSpPr>
        <p:spPr bwMode="auto">
          <a:xfrm>
            <a:off x="139700" y="6136113"/>
            <a:ext cx="8775700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" name="Line 143"/>
          <p:cNvSpPr>
            <a:spLocks noChangeShapeType="1"/>
          </p:cNvSpPr>
          <p:nvPr/>
        </p:nvSpPr>
        <p:spPr bwMode="auto">
          <a:xfrm>
            <a:off x="138113" y="911350"/>
            <a:ext cx="8775700" cy="0"/>
          </a:xfrm>
          <a:prstGeom prst="line">
            <a:avLst/>
          </a:prstGeom>
          <a:noFill/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" name="Text Box 166"/>
          <p:cNvSpPr txBox="1">
            <a:spLocks noChangeArrowheads="1"/>
          </p:cNvSpPr>
          <p:nvPr/>
        </p:nvSpPr>
        <p:spPr bwMode="auto">
          <a:xfrm>
            <a:off x="5318677" y="1365664"/>
            <a:ext cx="11430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100" b="1" dirty="0" smtClean="0">
                <a:solidFill>
                  <a:srgbClr val="0000FF"/>
                </a:solidFill>
                <a:latin typeface="Trebuchet MS" pitchFamily="34" charset="0"/>
              </a:rPr>
              <a:t>Подготовка</a:t>
            </a:r>
            <a:endParaRPr lang="en-US" sz="11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65" name="Text Box 225"/>
          <p:cNvSpPr txBox="1">
            <a:spLocks noChangeArrowheads="1"/>
          </p:cNvSpPr>
          <p:nvPr/>
        </p:nvSpPr>
        <p:spPr bwMode="auto">
          <a:xfrm>
            <a:off x="2195338" y="3821373"/>
            <a:ext cx="2335719" cy="30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Помощь в наращивании технического потенциала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66" name="Text Box 226"/>
          <p:cNvSpPr txBox="1">
            <a:spLocks noChangeArrowheads="1"/>
          </p:cNvSpPr>
          <p:nvPr/>
        </p:nvSpPr>
        <p:spPr bwMode="auto">
          <a:xfrm>
            <a:off x="2019869" y="4107976"/>
            <a:ext cx="2593074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Координация с другими инициативами по </a:t>
            </a:r>
            <a:r>
              <a:rPr lang="ru-RU" sz="1000" b="1" dirty="0" err="1" smtClean="0">
                <a:solidFill>
                  <a:srgbClr val="0000FF"/>
                </a:solidFill>
                <a:latin typeface="Trebuchet MS" pitchFamily="34" charset="0"/>
              </a:rPr>
              <a:t>созд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. </a:t>
            </a:r>
            <a:r>
              <a:rPr lang="ru-RU" sz="1000" b="1" dirty="0" err="1" smtClean="0">
                <a:solidFill>
                  <a:srgbClr val="0000FF"/>
                </a:solidFill>
                <a:latin typeface="Trebuchet MS" pitchFamily="34" charset="0"/>
              </a:rPr>
              <a:t>эл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. правительства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67" name="Text Box 228"/>
          <p:cNvSpPr txBox="1">
            <a:spLocks noChangeArrowheads="1"/>
          </p:cNvSpPr>
          <p:nvPr/>
        </p:nvSpPr>
        <p:spPr bwMode="auto">
          <a:xfrm>
            <a:off x="2196925" y="5049672"/>
            <a:ext cx="2320484" cy="3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FF0000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FF0000"/>
                </a:solidFill>
                <a:latin typeface="Trebuchet MS" pitchFamily="34" charset="0"/>
              </a:rPr>
              <a:t>Закупка ИКТ решений </a:t>
            </a:r>
            <a:r>
              <a:rPr lang="en-US" sz="1000" b="1" dirty="0" smtClean="0">
                <a:solidFill>
                  <a:srgbClr val="FF0000"/>
                </a:solidFill>
                <a:latin typeface="Trebuchet MS" pitchFamily="34" charset="0"/>
              </a:rPr>
              <a:t>[</a:t>
            </a:r>
            <a:r>
              <a:rPr lang="ru-RU" sz="1000" b="1" dirty="0" smtClean="0">
                <a:solidFill>
                  <a:srgbClr val="FF0000"/>
                </a:solidFill>
                <a:latin typeface="Trebuchet MS" pitchFamily="34" charset="0"/>
              </a:rPr>
              <a:t>СПК – стандарт </a:t>
            </a:r>
            <a:r>
              <a:rPr lang="ru-RU" sz="1000" b="1" dirty="0" err="1" smtClean="0">
                <a:solidFill>
                  <a:srgbClr val="FF0000"/>
                </a:solidFill>
                <a:latin typeface="Trebuchet MS" pitchFamily="34" charset="0"/>
              </a:rPr>
              <a:t>пром</a:t>
            </a:r>
            <a:r>
              <a:rPr lang="ru-RU" sz="1000" b="1" dirty="0" smtClean="0">
                <a:solidFill>
                  <a:srgbClr val="FF0000"/>
                </a:solidFill>
                <a:latin typeface="Trebuchet MS" pitchFamily="34" charset="0"/>
              </a:rPr>
              <a:t>. классификации</a:t>
            </a:r>
            <a:r>
              <a:rPr lang="en-US" sz="1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000" b="1" dirty="0">
                <a:solidFill>
                  <a:srgbClr val="FF0000"/>
                </a:solidFill>
                <a:latin typeface="Trebuchet MS" pitchFamily="34" charset="0"/>
              </a:rPr>
              <a:t>]</a:t>
            </a:r>
            <a:endParaRPr lang="en-US" sz="1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68" name="Text Box 229"/>
          <p:cNvSpPr txBox="1">
            <a:spLocks noChangeArrowheads="1"/>
          </p:cNvSpPr>
          <p:nvPr/>
        </p:nvSpPr>
        <p:spPr bwMode="auto">
          <a:xfrm>
            <a:off x="2196925" y="5369748"/>
            <a:ext cx="2340000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Внедрение ИСУФ</a:t>
            </a:r>
            <a:endParaRPr lang="en-US" sz="1000" b="1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69" name="Text Box 230"/>
          <p:cNvSpPr txBox="1">
            <a:spLocks noChangeArrowheads="1"/>
          </p:cNvSpPr>
          <p:nvPr/>
        </p:nvSpPr>
        <p:spPr bwMode="auto">
          <a:xfrm>
            <a:off x="2196925" y="5826312"/>
            <a:ext cx="2340000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Мониторинг и оценка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70" name="Text Box 231"/>
          <p:cNvSpPr txBox="1">
            <a:spLocks noChangeArrowheads="1"/>
          </p:cNvSpPr>
          <p:nvPr/>
        </p:nvSpPr>
        <p:spPr bwMode="auto">
          <a:xfrm>
            <a:off x="2196924" y="5513696"/>
            <a:ext cx="2361428" cy="28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Наращивание потенциала и замены в руководстве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71" name="Line 232"/>
          <p:cNvSpPr>
            <a:spLocks noChangeShapeType="1"/>
          </p:cNvSpPr>
          <p:nvPr/>
        </p:nvSpPr>
        <p:spPr bwMode="auto">
          <a:xfrm>
            <a:off x="4592750" y="916113"/>
            <a:ext cx="0" cy="5220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000"/>
          </a:p>
        </p:txBody>
      </p:sp>
      <p:sp>
        <p:nvSpPr>
          <p:cNvPr id="172" name="Text Box 247"/>
          <p:cNvSpPr txBox="1">
            <a:spLocks noChangeArrowheads="1"/>
          </p:cNvSpPr>
          <p:nvPr/>
        </p:nvSpPr>
        <p:spPr bwMode="auto">
          <a:xfrm>
            <a:off x="7451678" y="5581934"/>
            <a:ext cx="846161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900" b="1" dirty="0" smtClean="0">
                <a:solidFill>
                  <a:srgbClr val="0000FF"/>
                </a:solidFill>
                <a:latin typeface="Trebuchet MS" pitchFamily="34" charset="0"/>
              </a:rPr>
              <a:t>Гарантийное обслуживание</a:t>
            </a:r>
            <a:endParaRPr lang="en-US" sz="900" b="1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73" name="Text Box 248"/>
          <p:cNvSpPr txBox="1">
            <a:spLocks noChangeArrowheads="1"/>
          </p:cNvSpPr>
          <p:nvPr/>
        </p:nvSpPr>
        <p:spPr bwMode="auto">
          <a:xfrm>
            <a:off x="2196925" y="4913182"/>
            <a:ext cx="2340000" cy="1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Char char="•"/>
              <a:tabLst>
                <a:tab pos="1028700" algn="l"/>
                <a:tab pos="2628900" algn="l"/>
              </a:tabLst>
            </a:pPr>
            <a:r>
              <a:rPr lang="en-US" sz="10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000" b="1" dirty="0" smtClean="0">
                <a:solidFill>
                  <a:srgbClr val="0000FF"/>
                </a:solidFill>
                <a:latin typeface="Trebuchet MS" pitchFamily="34" charset="0"/>
              </a:rPr>
              <a:t>Создать национальную сеть</a:t>
            </a:r>
            <a:endParaRPr lang="en-US" sz="10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74" name="Text Box 252"/>
          <p:cNvSpPr txBox="1">
            <a:spLocks noChangeArrowheads="1"/>
          </p:cNvSpPr>
          <p:nvPr/>
        </p:nvSpPr>
        <p:spPr bwMode="auto">
          <a:xfrm>
            <a:off x="6773224" y="4515779"/>
            <a:ext cx="123348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100" b="1" dirty="0" smtClean="0">
                <a:solidFill>
                  <a:srgbClr val="0000FF"/>
                </a:solidFill>
                <a:latin typeface="Trebuchet MS" pitchFamily="34" charset="0"/>
              </a:rPr>
              <a:t>Внедрение</a:t>
            </a:r>
            <a:endParaRPr lang="en-US" sz="11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75" name="Text Box 253"/>
          <p:cNvSpPr txBox="1">
            <a:spLocks noChangeArrowheads="1"/>
          </p:cNvSpPr>
          <p:nvPr/>
        </p:nvSpPr>
        <p:spPr bwMode="auto">
          <a:xfrm>
            <a:off x="6531450" y="5067800"/>
            <a:ext cx="8640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900" b="1" dirty="0" smtClean="0">
                <a:latin typeface="Trebuchet MS" pitchFamily="34" charset="0"/>
              </a:rPr>
              <a:t>Старт ИСУФ</a:t>
            </a:r>
            <a:endParaRPr lang="en-US" sz="900" dirty="0">
              <a:latin typeface="Trebuchet MS" pitchFamily="34" charset="0"/>
            </a:endParaRPr>
          </a:p>
        </p:txBody>
      </p:sp>
      <p:sp>
        <p:nvSpPr>
          <p:cNvPr id="176" name="AutoShape 254"/>
          <p:cNvSpPr>
            <a:spLocks noChangeArrowheads="1"/>
          </p:cNvSpPr>
          <p:nvPr/>
        </p:nvSpPr>
        <p:spPr bwMode="auto">
          <a:xfrm>
            <a:off x="6685750" y="5259188"/>
            <a:ext cx="144000" cy="108000"/>
          </a:xfrm>
          <a:prstGeom prst="flowChartMerge">
            <a:avLst/>
          </a:prstGeom>
          <a:solidFill>
            <a:srgbClr val="FFFF00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77" name="AutoShape 255"/>
          <p:cNvSpPr>
            <a:spLocks noChangeArrowheads="1"/>
          </p:cNvSpPr>
          <p:nvPr/>
        </p:nvSpPr>
        <p:spPr bwMode="auto">
          <a:xfrm>
            <a:off x="7104400" y="5259188"/>
            <a:ext cx="144000" cy="108000"/>
          </a:xfrm>
          <a:prstGeom prst="flowChartMerge">
            <a:avLst/>
          </a:prstGeom>
          <a:solidFill>
            <a:srgbClr val="FFFF00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78" name="Oval 256"/>
          <p:cNvSpPr>
            <a:spLocks noChangeArrowheads="1"/>
          </p:cNvSpPr>
          <p:nvPr/>
        </p:nvSpPr>
        <p:spPr bwMode="auto">
          <a:xfrm rot="20869578">
            <a:off x="4570092" y="1096575"/>
            <a:ext cx="1135881" cy="3258260"/>
          </a:xfrm>
          <a:prstGeom prst="ellipse">
            <a:avLst/>
          </a:prstGeom>
          <a:noFill/>
          <a:ln w="9525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79" name="Oval 257"/>
          <p:cNvSpPr>
            <a:spLocks noChangeArrowheads="1"/>
          </p:cNvSpPr>
          <p:nvPr/>
        </p:nvSpPr>
        <p:spPr bwMode="auto">
          <a:xfrm>
            <a:off x="5094514" y="4647689"/>
            <a:ext cx="2363190" cy="1417637"/>
          </a:xfrm>
          <a:prstGeom prst="ellipse">
            <a:avLst/>
          </a:prstGeom>
          <a:noFill/>
          <a:ln w="9525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80" name="Text Box 259"/>
          <p:cNvSpPr txBox="1">
            <a:spLocks noChangeArrowheads="1"/>
          </p:cNvSpPr>
          <p:nvPr/>
        </p:nvSpPr>
        <p:spPr bwMode="auto">
          <a:xfrm>
            <a:off x="5284594" y="4432424"/>
            <a:ext cx="7762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100" b="1" dirty="0" smtClean="0">
                <a:solidFill>
                  <a:srgbClr val="0000FF"/>
                </a:solidFill>
                <a:latin typeface="Trebuchet MS" pitchFamily="34" charset="0"/>
              </a:rPr>
              <a:t>Одобрение</a:t>
            </a:r>
            <a:endParaRPr lang="en-US" sz="1100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81" name="Oval 267"/>
          <p:cNvSpPr>
            <a:spLocks noChangeArrowheads="1"/>
          </p:cNvSpPr>
          <p:nvPr/>
        </p:nvSpPr>
        <p:spPr bwMode="auto">
          <a:xfrm rot="4246593">
            <a:off x="5235506" y="4000561"/>
            <a:ext cx="731837" cy="1004887"/>
          </a:xfrm>
          <a:prstGeom prst="ellipse">
            <a:avLst/>
          </a:prstGeom>
          <a:noFill/>
          <a:ln w="9525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82" name="Text Box 275"/>
          <p:cNvSpPr txBox="1">
            <a:spLocks noChangeArrowheads="1"/>
          </p:cNvSpPr>
          <p:nvPr/>
        </p:nvSpPr>
        <p:spPr bwMode="auto">
          <a:xfrm>
            <a:off x="8440613" y="5108501"/>
            <a:ext cx="503237" cy="30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ru-RU" sz="900" b="1" dirty="0" err="1" smtClean="0">
                <a:latin typeface="Trebuchet MS" pitchFamily="34" charset="0"/>
              </a:rPr>
              <a:t>Самост</a:t>
            </a:r>
            <a:r>
              <a:rPr lang="ru-RU" sz="900" b="1" dirty="0" smtClean="0">
                <a:latin typeface="Trebuchet MS" pitchFamily="34" charset="0"/>
              </a:rPr>
              <a:t> полет</a:t>
            </a:r>
            <a:endParaRPr lang="en-US" sz="900" b="1" dirty="0">
              <a:latin typeface="Trebuchet MS" pitchFamily="34" charset="0"/>
            </a:endParaRPr>
          </a:p>
        </p:txBody>
      </p:sp>
      <p:sp>
        <p:nvSpPr>
          <p:cNvPr id="183" name="Text Box 276"/>
          <p:cNvSpPr txBox="1">
            <a:spLocks noChangeArrowheads="1"/>
          </p:cNvSpPr>
          <p:nvPr/>
        </p:nvSpPr>
        <p:spPr bwMode="auto">
          <a:xfrm>
            <a:off x="7486188" y="5090615"/>
            <a:ext cx="893537" cy="31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900" b="1" dirty="0" smtClean="0">
                <a:solidFill>
                  <a:srgbClr val="0000FF"/>
                </a:solidFill>
                <a:latin typeface="Trebuchet MS" pitchFamily="34" charset="0"/>
              </a:rPr>
              <a:t>Поддержка и обслуживание</a:t>
            </a:r>
            <a:endParaRPr lang="en-US" sz="900" b="1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84" name="Text Box 247"/>
          <p:cNvSpPr txBox="1">
            <a:spLocks noChangeArrowheads="1"/>
          </p:cNvSpPr>
          <p:nvPr/>
        </p:nvSpPr>
        <p:spPr bwMode="auto">
          <a:xfrm>
            <a:off x="8152250" y="5539475"/>
            <a:ext cx="759738" cy="28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/>
            <a:r>
              <a:rPr lang="ru-RU" sz="900" b="1" dirty="0" err="1" smtClean="0">
                <a:solidFill>
                  <a:srgbClr val="0000FF"/>
                </a:solidFill>
                <a:latin typeface="Trebuchet MS" pitchFamily="34" charset="0"/>
              </a:rPr>
              <a:t>Послегарант</a:t>
            </a:r>
            <a:r>
              <a:rPr lang="ru-RU" sz="900" b="1" dirty="0" smtClean="0">
                <a:solidFill>
                  <a:srgbClr val="0000FF"/>
                </a:solidFill>
                <a:latin typeface="Trebuchet MS" pitchFamily="34" charset="0"/>
              </a:rPr>
              <a:t>. обслуживание</a:t>
            </a:r>
            <a:endParaRPr lang="en-US" sz="900" b="1" dirty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185" name="Freeform 184"/>
          <p:cNvSpPr>
            <a:spLocks noChangeArrowheads="1"/>
          </p:cNvSpPr>
          <p:nvPr/>
        </p:nvSpPr>
        <p:spPr bwMode="auto">
          <a:xfrm>
            <a:off x="6622617" y="2755689"/>
            <a:ext cx="2222271" cy="1234418"/>
          </a:xfrm>
          <a:custGeom>
            <a:avLst/>
            <a:gdLst>
              <a:gd name="T0" fmla="*/ 139405027 w 1684337"/>
              <a:gd name="T1" fmla="*/ 540612 h 1166812"/>
              <a:gd name="T2" fmla="*/ 31273408 w 1684337"/>
              <a:gd name="T3" fmla="*/ 1602190 h 1166812"/>
              <a:gd name="T4" fmla="*/ 9010968 w 1684337"/>
              <a:gd name="T5" fmla="*/ 4845894 h 1166812"/>
              <a:gd name="T6" fmla="*/ 63076968 w 1684337"/>
              <a:gd name="T7" fmla="*/ 6615190 h 1166812"/>
              <a:gd name="T8" fmla="*/ 201421930 w 1684337"/>
              <a:gd name="T9" fmla="*/ 6674167 h 1166812"/>
              <a:gd name="T10" fmla="*/ 277750068 w 1684337"/>
              <a:gd name="T11" fmla="*/ 3312512 h 1166812"/>
              <a:gd name="T12" fmla="*/ 212552944 w 1684337"/>
              <a:gd name="T13" fmla="*/ 422655 h 1166812"/>
              <a:gd name="T14" fmla="*/ 115552593 w 1684337"/>
              <a:gd name="T15" fmla="*/ 304706 h 1166812"/>
              <a:gd name="T16" fmla="*/ 42404609 w 1684337"/>
              <a:gd name="T17" fmla="*/ 2250934 h 116681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84337"/>
              <a:gd name="T28" fmla="*/ 0 h 1166812"/>
              <a:gd name="T29" fmla="*/ 1684337 w 1684337"/>
              <a:gd name="T30" fmla="*/ 1166812 h 1166812"/>
              <a:gd name="connsiteX0" fmla="*/ 835025 w 1684337"/>
              <a:gd name="connsiteY0" fmla="*/ 87312 h 1166812"/>
              <a:gd name="connsiteX1" fmla="*/ 187325 w 1684337"/>
              <a:gd name="connsiteY1" fmla="*/ 258762 h 1166812"/>
              <a:gd name="connsiteX2" fmla="*/ 53975 w 1684337"/>
              <a:gd name="connsiteY2" fmla="*/ 782637 h 1166812"/>
              <a:gd name="connsiteX3" fmla="*/ 377825 w 1684337"/>
              <a:gd name="connsiteY3" fmla="*/ 1068387 h 1166812"/>
              <a:gd name="connsiteX4" fmla="*/ 1206500 w 1684337"/>
              <a:gd name="connsiteY4" fmla="*/ 1077912 h 1166812"/>
              <a:gd name="connsiteX5" fmla="*/ 1663700 w 1684337"/>
              <a:gd name="connsiteY5" fmla="*/ 534987 h 1166812"/>
              <a:gd name="connsiteX6" fmla="*/ 1273175 w 1684337"/>
              <a:gd name="connsiteY6" fmla="*/ 68262 h 1166812"/>
              <a:gd name="connsiteX7" fmla="*/ 692150 w 1684337"/>
              <a:gd name="connsiteY7" fmla="*/ 49212 h 1166812"/>
              <a:gd name="connsiteX8" fmla="*/ 254000 w 1684337"/>
              <a:gd name="connsiteY8" fmla="*/ 363537 h 1166812"/>
              <a:gd name="connsiteX0" fmla="*/ 835025 w 1684337"/>
              <a:gd name="connsiteY0" fmla="*/ 87312 h 1166812"/>
              <a:gd name="connsiteX1" fmla="*/ 187325 w 1684337"/>
              <a:gd name="connsiteY1" fmla="*/ 258762 h 1166812"/>
              <a:gd name="connsiteX2" fmla="*/ 53975 w 1684337"/>
              <a:gd name="connsiteY2" fmla="*/ 782637 h 1166812"/>
              <a:gd name="connsiteX3" fmla="*/ 377825 w 1684337"/>
              <a:gd name="connsiteY3" fmla="*/ 1068387 h 1166812"/>
              <a:gd name="connsiteX4" fmla="*/ 1206500 w 1684337"/>
              <a:gd name="connsiteY4" fmla="*/ 1077912 h 1166812"/>
              <a:gd name="connsiteX5" fmla="*/ 1663700 w 1684337"/>
              <a:gd name="connsiteY5" fmla="*/ 534987 h 1166812"/>
              <a:gd name="connsiteX6" fmla="*/ 1273175 w 1684337"/>
              <a:gd name="connsiteY6" fmla="*/ 68262 h 1166812"/>
              <a:gd name="connsiteX7" fmla="*/ 692150 w 1684337"/>
              <a:gd name="connsiteY7" fmla="*/ 49212 h 1166812"/>
              <a:gd name="connsiteX8" fmla="*/ 254000 w 1684337"/>
              <a:gd name="connsiteY8" fmla="*/ 363537 h 1166812"/>
              <a:gd name="connsiteX0" fmla="*/ 835025 w 1684337"/>
              <a:gd name="connsiteY0" fmla="*/ 87312 h 1166812"/>
              <a:gd name="connsiteX1" fmla="*/ 187325 w 1684337"/>
              <a:gd name="connsiteY1" fmla="*/ 258762 h 1166812"/>
              <a:gd name="connsiteX2" fmla="*/ 53975 w 1684337"/>
              <a:gd name="connsiteY2" fmla="*/ 782637 h 1166812"/>
              <a:gd name="connsiteX3" fmla="*/ 377825 w 1684337"/>
              <a:gd name="connsiteY3" fmla="*/ 1068387 h 1166812"/>
              <a:gd name="connsiteX4" fmla="*/ 1206500 w 1684337"/>
              <a:gd name="connsiteY4" fmla="*/ 1077912 h 1166812"/>
              <a:gd name="connsiteX5" fmla="*/ 1663700 w 1684337"/>
              <a:gd name="connsiteY5" fmla="*/ 534987 h 1166812"/>
              <a:gd name="connsiteX6" fmla="*/ 1273175 w 1684337"/>
              <a:gd name="connsiteY6" fmla="*/ 68262 h 1166812"/>
              <a:gd name="connsiteX7" fmla="*/ 692150 w 1684337"/>
              <a:gd name="connsiteY7" fmla="*/ 49212 h 1166812"/>
              <a:gd name="connsiteX8" fmla="*/ 254000 w 1684337"/>
              <a:gd name="connsiteY8" fmla="*/ 363537 h 1166812"/>
              <a:gd name="connsiteX0" fmla="*/ 835025 w 1684337"/>
              <a:gd name="connsiteY0" fmla="*/ 87312 h 1166812"/>
              <a:gd name="connsiteX1" fmla="*/ 187325 w 1684337"/>
              <a:gd name="connsiteY1" fmla="*/ 258762 h 1166812"/>
              <a:gd name="connsiteX2" fmla="*/ 53975 w 1684337"/>
              <a:gd name="connsiteY2" fmla="*/ 782637 h 1166812"/>
              <a:gd name="connsiteX3" fmla="*/ 377825 w 1684337"/>
              <a:gd name="connsiteY3" fmla="*/ 1068387 h 1166812"/>
              <a:gd name="connsiteX4" fmla="*/ 1206500 w 1684337"/>
              <a:gd name="connsiteY4" fmla="*/ 1077912 h 1166812"/>
              <a:gd name="connsiteX5" fmla="*/ 1663700 w 1684337"/>
              <a:gd name="connsiteY5" fmla="*/ 534987 h 1166812"/>
              <a:gd name="connsiteX6" fmla="*/ 1273175 w 1684337"/>
              <a:gd name="connsiteY6" fmla="*/ 68262 h 1166812"/>
              <a:gd name="connsiteX7" fmla="*/ 692150 w 1684337"/>
              <a:gd name="connsiteY7" fmla="*/ 49212 h 1166812"/>
              <a:gd name="connsiteX8" fmla="*/ 254000 w 1684337"/>
              <a:gd name="connsiteY8" fmla="*/ 363537 h 1166812"/>
              <a:gd name="connsiteX0" fmla="*/ 835025 w 1684337"/>
              <a:gd name="connsiteY0" fmla="*/ 71438 h 1150938"/>
              <a:gd name="connsiteX1" fmla="*/ 187325 w 1684337"/>
              <a:gd name="connsiteY1" fmla="*/ 242888 h 1150938"/>
              <a:gd name="connsiteX2" fmla="*/ 53975 w 1684337"/>
              <a:gd name="connsiteY2" fmla="*/ 766763 h 1150938"/>
              <a:gd name="connsiteX3" fmla="*/ 377825 w 1684337"/>
              <a:gd name="connsiteY3" fmla="*/ 1052513 h 1150938"/>
              <a:gd name="connsiteX4" fmla="*/ 1206500 w 1684337"/>
              <a:gd name="connsiteY4" fmla="*/ 1062038 h 1150938"/>
              <a:gd name="connsiteX5" fmla="*/ 1663700 w 1684337"/>
              <a:gd name="connsiteY5" fmla="*/ 519113 h 1150938"/>
              <a:gd name="connsiteX6" fmla="*/ 1273175 w 1684337"/>
              <a:gd name="connsiteY6" fmla="*/ 52388 h 1150938"/>
              <a:gd name="connsiteX7" fmla="*/ 692150 w 1684337"/>
              <a:gd name="connsiteY7" fmla="*/ 33338 h 1150938"/>
              <a:gd name="connsiteX8" fmla="*/ 394362 w 1684337"/>
              <a:gd name="connsiteY8" fmla="*/ 207538 h 1150938"/>
              <a:gd name="connsiteX0" fmla="*/ 835025 w 1684337"/>
              <a:gd name="connsiteY0" fmla="*/ 71438 h 1150938"/>
              <a:gd name="connsiteX1" fmla="*/ 187325 w 1684337"/>
              <a:gd name="connsiteY1" fmla="*/ 242888 h 1150938"/>
              <a:gd name="connsiteX2" fmla="*/ 53975 w 1684337"/>
              <a:gd name="connsiteY2" fmla="*/ 766763 h 1150938"/>
              <a:gd name="connsiteX3" fmla="*/ 377825 w 1684337"/>
              <a:gd name="connsiteY3" fmla="*/ 1052513 h 1150938"/>
              <a:gd name="connsiteX4" fmla="*/ 1206500 w 1684337"/>
              <a:gd name="connsiteY4" fmla="*/ 1062038 h 1150938"/>
              <a:gd name="connsiteX5" fmla="*/ 1663700 w 1684337"/>
              <a:gd name="connsiteY5" fmla="*/ 519113 h 1150938"/>
              <a:gd name="connsiteX6" fmla="*/ 1273175 w 1684337"/>
              <a:gd name="connsiteY6" fmla="*/ 52388 h 1150938"/>
              <a:gd name="connsiteX7" fmla="*/ 692150 w 1684337"/>
              <a:gd name="connsiteY7" fmla="*/ 33338 h 1150938"/>
              <a:gd name="connsiteX8" fmla="*/ 394362 w 1684337"/>
              <a:gd name="connsiteY8" fmla="*/ 207538 h 1150938"/>
              <a:gd name="connsiteX0" fmla="*/ 835025 w 1684337"/>
              <a:gd name="connsiteY0" fmla="*/ 71438 h 1150938"/>
              <a:gd name="connsiteX1" fmla="*/ 187325 w 1684337"/>
              <a:gd name="connsiteY1" fmla="*/ 242888 h 1150938"/>
              <a:gd name="connsiteX2" fmla="*/ 53975 w 1684337"/>
              <a:gd name="connsiteY2" fmla="*/ 766763 h 1150938"/>
              <a:gd name="connsiteX3" fmla="*/ 377825 w 1684337"/>
              <a:gd name="connsiteY3" fmla="*/ 1052513 h 1150938"/>
              <a:gd name="connsiteX4" fmla="*/ 1320544 w 1684337"/>
              <a:gd name="connsiteY4" fmla="*/ 1062038 h 1150938"/>
              <a:gd name="connsiteX5" fmla="*/ 1663700 w 1684337"/>
              <a:gd name="connsiteY5" fmla="*/ 519113 h 1150938"/>
              <a:gd name="connsiteX6" fmla="*/ 1273175 w 1684337"/>
              <a:gd name="connsiteY6" fmla="*/ 52388 h 1150938"/>
              <a:gd name="connsiteX7" fmla="*/ 692150 w 1684337"/>
              <a:gd name="connsiteY7" fmla="*/ 33338 h 1150938"/>
              <a:gd name="connsiteX8" fmla="*/ 394362 w 1684337"/>
              <a:gd name="connsiteY8" fmla="*/ 207538 h 1150938"/>
              <a:gd name="connsiteX0" fmla="*/ 835025 w 1684337"/>
              <a:gd name="connsiteY0" fmla="*/ 71438 h 1101726"/>
              <a:gd name="connsiteX1" fmla="*/ 187325 w 1684337"/>
              <a:gd name="connsiteY1" fmla="*/ 242888 h 1101726"/>
              <a:gd name="connsiteX2" fmla="*/ 53975 w 1684337"/>
              <a:gd name="connsiteY2" fmla="*/ 766763 h 1101726"/>
              <a:gd name="connsiteX3" fmla="*/ 377825 w 1684337"/>
              <a:gd name="connsiteY3" fmla="*/ 1052513 h 1101726"/>
              <a:gd name="connsiteX4" fmla="*/ 1320544 w 1684337"/>
              <a:gd name="connsiteY4" fmla="*/ 1062038 h 1101726"/>
              <a:gd name="connsiteX5" fmla="*/ 1663700 w 1684337"/>
              <a:gd name="connsiteY5" fmla="*/ 519113 h 1101726"/>
              <a:gd name="connsiteX6" fmla="*/ 1273175 w 1684337"/>
              <a:gd name="connsiteY6" fmla="*/ 52388 h 1101726"/>
              <a:gd name="connsiteX7" fmla="*/ 692150 w 1684337"/>
              <a:gd name="connsiteY7" fmla="*/ 33338 h 1101726"/>
              <a:gd name="connsiteX8" fmla="*/ 394362 w 1684337"/>
              <a:gd name="connsiteY8" fmla="*/ 207538 h 1101726"/>
              <a:gd name="connsiteX0" fmla="*/ 835025 w 1684337"/>
              <a:gd name="connsiteY0" fmla="*/ 71438 h 1140159"/>
              <a:gd name="connsiteX1" fmla="*/ 187325 w 1684337"/>
              <a:gd name="connsiteY1" fmla="*/ 242888 h 1140159"/>
              <a:gd name="connsiteX2" fmla="*/ 53975 w 1684337"/>
              <a:gd name="connsiteY2" fmla="*/ 766763 h 1140159"/>
              <a:gd name="connsiteX3" fmla="*/ 377825 w 1684337"/>
              <a:gd name="connsiteY3" fmla="*/ 1052513 h 1140159"/>
              <a:gd name="connsiteX4" fmla="*/ 1320544 w 1684337"/>
              <a:gd name="connsiteY4" fmla="*/ 1062038 h 1140159"/>
              <a:gd name="connsiteX5" fmla="*/ 1663700 w 1684337"/>
              <a:gd name="connsiteY5" fmla="*/ 519113 h 1140159"/>
              <a:gd name="connsiteX6" fmla="*/ 1273175 w 1684337"/>
              <a:gd name="connsiteY6" fmla="*/ 52388 h 1140159"/>
              <a:gd name="connsiteX7" fmla="*/ 692150 w 1684337"/>
              <a:gd name="connsiteY7" fmla="*/ 33338 h 1140159"/>
              <a:gd name="connsiteX8" fmla="*/ 394362 w 1684337"/>
              <a:gd name="connsiteY8" fmla="*/ 207538 h 1140159"/>
              <a:gd name="connsiteX0" fmla="*/ 835025 w 1684337"/>
              <a:gd name="connsiteY0" fmla="*/ 71438 h 1140159"/>
              <a:gd name="connsiteX1" fmla="*/ 187325 w 1684337"/>
              <a:gd name="connsiteY1" fmla="*/ 242888 h 1140159"/>
              <a:gd name="connsiteX2" fmla="*/ 53975 w 1684337"/>
              <a:gd name="connsiteY2" fmla="*/ 766763 h 1140159"/>
              <a:gd name="connsiteX3" fmla="*/ 377825 w 1684337"/>
              <a:gd name="connsiteY3" fmla="*/ 1052513 h 1140159"/>
              <a:gd name="connsiteX4" fmla="*/ 1320544 w 1684337"/>
              <a:gd name="connsiteY4" fmla="*/ 1062038 h 1140159"/>
              <a:gd name="connsiteX5" fmla="*/ 1663700 w 1684337"/>
              <a:gd name="connsiteY5" fmla="*/ 519113 h 1140159"/>
              <a:gd name="connsiteX6" fmla="*/ 1273175 w 1684337"/>
              <a:gd name="connsiteY6" fmla="*/ 52388 h 1140159"/>
              <a:gd name="connsiteX7" fmla="*/ 692150 w 1684337"/>
              <a:gd name="connsiteY7" fmla="*/ 33338 h 1140159"/>
              <a:gd name="connsiteX8" fmla="*/ 394362 w 1684337"/>
              <a:gd name="connsiteY8" fmla="*/ 207538 h 1140159"/>
              <a:gd name="connsiteX0" fmla="*/ 835025 w 1675565"/>
              <a:gd name="connsiteY0" fmla="*/ 71438 h 1140159"/>
              <a:gd name="connsiteX1" fmla="*/ 187325 w 1675565"/>
              <a:gd name="connsiteY1" fmla="*/ 242888 h 1140159"/>
              <a:gd name="connsiteX2" fmla="*/ 53975 w 1675565"/>
              <a:gd name="connsiteY2" fmla="*/ 766763 h 1140159"/>
              <a:gd name="connsiteX3" fmla="*/ 377825 w 1675565"/>
              <a:gd name="connsiteY3" fmla="*/ 1052513 h 1140159"/>
              <a:gd name="connsiteX4" fmla="*/ 1320544 w 1675565"/>
              <a:gd name="connsiteY4" fmla="*/ 1062038 h 1140159"/>
              <a:gd name="connsiteX5" fmla="*/ 1663700 w 1675565"/>
              <a:gd name="connsiteY5" fmla="*/ 519113 h 1140159"/>
              <a:gd name="connsiteX6" fmla="*/ 1273175 w 1675565"/>
              <a:gd name="connsiteY6" fmla="*/ 52388 h 1140159"/>
              <a:gd name="connsiteX7" fmla="*/ 692150 w 1675565"/>
              <a:gd name="connsiteY7" fmla="*/ 33338 h 1140159"/>
              <a:gd name="connsiteX8" fmla="*/ 394362 w 1675565"/>
              <a:gd name="connsiteY8" fmla="*/ 207538 h 1140159"/>
              <a:gd name="connsiteX0" fmla="*/ 835025 w 1675565"/>
              <a:gd name="connsiteY0" fmla="*/ 71438 h 1140159"/>
              <a:gd name="connsiteX1" fmla="*/ 187325 w 1675565"/>
              <a:gd name="connsiteY1" fmla="*/ 242888 h 1140159"/>
              <a:gd name="connsiteX2" fmla="*/ 53975 w 1675565"/>
              <a:gd name="connsiteY2" fmla="*/ 766763 h 1140159"/>
              <a:gd name="connsiteX3" fmla="*/ 377825 w 1675565"/>
              <a:gd name="connsiteY3" fmla="*/ 1052513 h 1140159"/>
              <a:gd name="connsiteX4" fmla="*/ 1320544 w 1675565"/>
              <a:gd name="connsiteY4" fmla="*/ 1062038 h 1140159"/>
              <a:gd name="connsiteX5" fmla="*/ 1663700 w 1675565"/>
              <a:gd name="connsiteY5" fmla="*/ 519113 h 1140159"/>
              <a:gd name="connsiteX6" fmla="*/ 1273175 w 1675565"/>
              <a:gd name="connsiteY6" fmla="*/ 52388 h 1140159"/>
              <a:gd name="connsiteX7" fmla="*/ 692150 w 1675565"/>
              <a:gd name="connsiteY7" fmla="*/ 33338 h 1140159"/>
              <a:gd name="connsiteX8" fmla="*/ 394362 w 1675565"/>
              <a:gd name="connsiteY8" fmla="*/ 207538 h 1140159"/>
              <a:gd name="connsiteX0" fmla="*/ 835025 w 1675565"/>
              <a:gd name="connsiteY0" fmla="*/ 71438 h 1140159"/>
              <a:gd name="connsiteX1" fmla="*/ 187325 w 1675565"/>
              <a:gd name="connsiteY1" fmla="*/ 242888 h 1140159"/>
              <a:gd name="connsiteX2" fmla="*/ 159246 w 1675565"/>
              <a:gd name="connsiteY2" fmla="*/ 766763 h 1140159"/>
              <a:gd name="connsiteX3" fmla="*/ 377825 w 1675565"/>
              <a:gd name="connsiteY3" fmla="*/ 1052513 h 1140159"/>
              <a:gd name="connsiteX4" fmla="*/ 1320544 w 1675565"/>
              <a:gd name="connsiteY4" fmla="*/ 1062038 h 1140159"/>
              <a:gd name="connsiteX5" fmla="*/ 1663700 w 1675565"/>
              <a:gd name="connsiteY5" fmla="*/ 519113 h 1140159"/>
              <a:gd name="connsiteX6" fmla="*/ 1273175 w 1675565"/>
              <a:gd name="connsiteY6" fmla="*/ 52388 h 1140159"/>
              <a:gd name="connsiteX7" fmla="*/ 692150 w 1675565"/>
              <a:gd name="connsiteY7" fmla="*/ 33338 h 1140159"/>
              <a:gd name="connsiteX8" fmla="*/ 394362 w 1675565"/>
              <a:gd name="connsiteY8" fmla="*/ 207538 h 1140159"/>
              <a:gd name="connsiteX0" fmla="*/ 835025 w 1675565"/>
              <a:gd name="connsiteY0" fmla="*/ 71438 h 1140159"/>
              <a:gd name="connsiteX1" fmla="*/ 187325 w 1675565"/>
              <a:gd name="connsiteY1" fmla="*/ 242888 h 1140159"/>
              <a:gd name="connsiteX2" fmla="*/ 159246 w 1675565"/>
              <a:gd name="connsiteY2" fmla="*/ 766763 h 1140159"/>
              <a:gd name="connsiteX3" fmla="*/ 377825 w 1675565"/>
              <a:gd name="connsiteY3" fmla="*/ 1052513 h 1140159"/>
              <a:gd name="connsiteX4" fmla="*/ 1320544 w 1675565"/>
              <a:gd name="connsiteY4" fmla="*/ 1062038 h 1140159"/>
              <a:gd name="connsiteX5" fmla="*/ 1663700 w 1675565"/>
              <a:gd name="connsiteY5" fmla="*/ 519113 h 1140159"/>
              <a:gd name="connsiteX6" fmla="*/ 1273175 w 1675565"/>
              <a:gd name="connsiteY6" fmla="*/ 52388 h 1140159"/>
              <a:gd name="connsiteX7" fmla="*/ 692150 w 1675565"/>
              <a:gd name="connsiteY7" fmla="*/ 33338 h 1140159"/>
              <a:gd name="connsiteX8" fmla="*/ 394362 w 1675565"/>
              <a:gd name="connsiteY8" fmla="*/ 207538 h 1140159"/>
              <a:gd name="connsiteX0" fmla="*/ 729754 w 1570294"/>
              <a:gd name="connsiteY0" fmla="*/ 71438 h 1140159"/>
              <a:gd name="connsiteX1" fmla="*/ 187325 w 1570294"/>
              <a:gd name="connsiteY1" fmla="*/ 242888 h 1140159"/>
              <a:gd name="connsiteX2" fmla="*/ 53975 w 1570294"/>
              <a:gd name="connsiteY2" fmla="*/ 766763 h 1140159"/>
              <a:gd name="connsiteX3" fmla="*/ 272554 w 1570294"/>
              <a:gd name="connsiteY3" fmla="*/ 1052513 h 1140159"/>
              <a:gd name="connsiteX4" fmla="*/ 1215273 w 1570294"/>
              <a:gd name="connsiteY4" fmla="*/ 1062038 h 1140159"/>
              <a:gd name="connsiteX5" fmla="*/ 1558429 w 1570294"/>
              <a:gd name="connsiteY5" fmla="*/ 519113 h 1140159"/>
              <a:gd name="connsiteX6" fmla="*/ 1167904 w 1570294"/>
              <a:gd name="connsiteY6" fmla="*/ 52388 h 1140159"/>
              <a:gd name="connsiteX7" fmla="*/ 586879 w 1570294"/>
              <a:gd name="connsiteY7" fmla="*/ 33338 h 1140159"/>
              <a:gd name="connsiteX8" fmla="*/ 289091 w 1570294"/>
              <a:gd name="connsiteY8" fmla="*/ 207538 h 1140159"/>
              <a:gd name="connsiteX0" fmla="*/ 729754 w 1570294"/>
              <a:gd name="connsiteY0" fmla="*/ 71438 h 1140159"/>
              <a:gd name="connsiteX1" fmla="*/ 187325 w 1570294"/>
              <a:gd name="connsiteY1" fmla="*/ 242888 h 1140159"/>
              <a:gd name="connsiteX2" fmla="*/ 53975 w 1570294"/>
              <a:gd name="connsiteY2" fmla="*/ 766763 h 1140159"/>
              <a:gd name="connsiteX3" fmla="*/ 272554 w 1570294"/>
              <a:gd name="connsiteY3" fmla="*/ 1052513 h 1140159"/>
              <a:gd name="connsiteX4" fmla="*/ 1215273 w 1570294"/>
              <a:gd name="connsiteY4" fmla="*/ 1062038 h 1140159"/>
              <a:gd name="connsiteX5" fmla="*/ 1558429 w 1570294"/>
              <a:gd name="connsiteY5" fmla="*/ 519113 h 1140159"/>
              <a:gd name="connsiteX6" fmla="*/ 1167904 w 1570294"/>
              <a:gd name="connsiteY6" fmla="*/ 52388 h 1140159"/>
              <a:gd name="connsiteX7" fmla="*/ 586879 w 1570294"/>
              <a:gd name="connsiteY7" fmla="*/ 33338 h 1140159"/>
              <a:gd name="connsiteX8" fmla="*/ 289091 w 1570294"/>
              <a:gd name="connsiteY8" fmla="*/ 207538 h 1140159"/>
              <a:gd name="connsiteX0" fmla="*/ 691489 w 1532029"/>
              <a:gd name="connsiteY0" fmla="*/ 71438 h 1140159"/>
              <a:gd name="connsiteX1" fmla="*/ 149060 w 1532029"/>
              <a:gd name="connsiteY1" fmla="*/ 242888 h 1140159"/>
              <a:gd name="connsiteX2" fmla="*/ 15710 w 1532029"/>
              <a:gd name="connsiteY2" fmla="*/ 766763 h 1140159"/>
              <a:gd name="connsiteX3" fmla="*/ 234289 w 1532029"/>
              <a:gd name="connsiteY3" fmla="*/ 1052513 h 1140159"/>
              <a:gd name="connsiteX4" fmla="*/ 1177008 w 1532029"/>
              <a:gd name="connsiteY4" fmla="*/ 1062038 h 1140159"/>
              <a:gd name="connsiteX5" fmla="*/ 1520164 w 1532029"/>
              <a:gd name="connsiteY5" fmla="*/ 519113 h 1140159"/>
              <a:gd name="connsiteX6" fmla="*/ 1129639 w 1532029"/>
              <a:gd name="connsiteY6" fmla="*/ 52388 h 1140159"/>
              <a:gd name="connsiteX7" fmla="*/ 548614 w 1532029"/>
              <a:gd name="connsiteY7" fmla="*/ 33338 h 1140159"/>
              <a:gd name="connsiteX8" fmla="*/ 250826 w 1532029"/>
              <a:gd name="connsiteY8" fmla="*/ 207538 h 1140159"/>
              <a:gd name="connsiteX0" fmla="*/ 489719 w 1532029"/>
              <a:gd name="connsiteY0" fmla="*/ 71438 h 1140159"/>
              <a:gd name="connsiteX1" fmla="*/ 149060 w 1532029"/>
              <a:gd name="connsiteY1" fmla="*/ 242888 h 1140159"/>
              <a:gd name="connsiteX2" fmla="*/ 15710 w 1532029"/>
              <a:gd name="connsiteY2" fmla="*/ 766763 h 1140159"/>
              <a:gd name="connsiteX3" fmla="*/ 234289 w 1532029"/>
              <a:gd name="connsiteY3" fmla="*/ 1052513 h 1140159"/>
              <a:gd name="connsiteX4" fmla="*/ 1177008 w 1532029"/>
              <a:gd name="connsiteY4" fmla="*/ 1062038 h 1140159"/>
              <a:gd name="connsiteX5" fmla="*/ 1520164 w 1532029"/>
              <a:gd name="connsiteY5" fmla="*/ 519113 h 1140159"/>
              <a:gd name="connsiteX6" fmla="*/ 1129639 w 1532029"/>
              <a:gd name="connsiteY6" fmla="*/ 52388 h 1140159"/>
              <a:gd name="connsiteX7" fmla="*/ 548614 w 1532029"/>
              <a:gd name="connsiteY7" fmla="*/ 33338 h 1140159"/>
              <a:gd name="connsiteX8" fmla="*/ 250826 w 1532029"/>
              <a:gd name="connsiteY8" fmla="*/ 207538 h 1140159"/>
              <a:gd name="connsiteX0" fmla="*/ 589392 w 1631702"/>
              <a:gd name="connsiteY0" fmla="*/ 71438 h 1140159"/>
              <a:gd name="connsiteX1" fmla="*/ 143462 w 1631702"/>
              <a:gd name="connsiteY1" fmla="*/ 242888 h 1140159"/>
              <a:gd name="connsiteX2" fmla="*/ 115383 w 1631702"/>
              <a:gd name="connsiteY2" fmla="*/ 766763 h 1140159"/>
              <a:gd name="connsiteX3" fmla="*/ 333962 w 1631702"/>
              <a:gd name="connsiteY3" fmla="*/ 1052513 h 1140159"/>
              <a:gd name="connsiteX4" fmla="*/ 1276681 w 1631702"/>
              <a:gd name="connsiteY4" fmla="*/ 1062038 h 1140159"/>
              <a:gd name="connsiteX5" fmla="*/ 1619837 w 1631702"/>
              <a:gd name="connsiteY5" fmla="*/ 519113 h 1140159"/>
              <a:gd name="connsiteX6" fmla="*/ 1229312 w 1631702"/>
              <a:gd name="connsiteY6" fmla="*/ 52388 h 1140159"/>
              <a:gd name="connsiteX7" fmla="*/ 648287 w 1631702"/>
              <a:gd name="connsiteY7" fmla="*/ 33338 h 1140159"/>
              <a:gd name="connsiteX8" fmla="*/ 350499 w 1631702"/>
              <a:gd name="connsiteY8" fmla="*/ 207538 h 1140159"/>
              <a:gd name="connsiteX0" fmla="*/ 603763 w 1646073"/>
              <a:gd name="connsiteY0" fmla="*/ 71438 h 1140159"/>
              <a:gd name="connsiteX1" fmla="*/ 157833 w 1646073"/>
              <a:gd name="connsiteY1" fmla="*/ 242888 h 1140159"/>
              <a:gd name="connsiteX2" fmla="*/ 15710 w 1646073"/>
              <a:gd name="connsiteY2" fmla="*/ 766763 h 1140159"/>
              <a:gd name="connsiteX3" fmla="*/ 348333 w 1646073"/>
              <a:gd name="connsiteY3" fmla="*/ 1052513 h 1140159"/>
              <a:gd name="connsiteX4" fmla="*/ 1291052 w 1646073"/>
              <a:gd name="connsiteY4" fmla="*/ 1062038 h 1140159"/>
              <a:gd name="connsiteX5" fmla="*/ 1634208 w 1646073"/>
              <a:gd name="connsiteY5" fmla="*/ 519113 h 1140159"/>
              <a:gd name="connsiteX6" fmla="*/ 1243683 w 1646073"/>
              <a:gd name="connsiteY6" fmla="*/ 52388 h 1140159"/>
              <a:gd name="connsiteX7" fmla="*/ 662658 w 1646073"/>
              <a:gd name="connsiteY7" fmla="*/ 33338 h 1140159"/>
              <a:gd name="connsiteX8" fmla="*/ 364870 w 1646073"/>
              <a:gd name="connsiteY8" fmla="*/ 207538 h 1140159"/>
              <a:gd name="connsiteX0" fmla="*/ 603763 w 1646073"/>
              <a:gd name="connsiteY0" fmla="*/ 71438 h 1140159"/>
              <a:gd name="connsiteX1" fmla="*/ 157833 w 1646073"/>
              <a:gd name="connsiteY1" fmla="*/ 242888 h 1140159"/>
              <a:gd name="connsiteX2" fmla="*/ 15710 w 1646073"/>
              <a:gd name="connsiteY2" fmla="*/ 766763 h 1140159"/>
              <a:gd name="connsiteX3" fmla="*/ 488694 w 1646073"/>
              <a:gd name="connsiteY3" fmla="*/ 1052513 h 1140159"/>
              <a:gd name="connsiteX4" fmla="*/ 1291052 w 1646073"/>
              <a:gd name="connsiteY4" fmla="*/ 1062038 h 1140159"/>
              <a:gd name="connsiteX5" fmla="*/ 1634208 w 1646073"/>
              <a:gd name="connsiteY5" fmla="*/ 519113 h 1140159"/>
              <a:gd name="connsiteX6" fmla="*/ 1243683 w 1646073"/>
              <a:gd name="connsiteY6" fmla="*/ 52388 h 1140159"/>
              <a:gd name="connsiteX7" fmla="*/ 662658 w 1646073"/>
              <a:gd name="connsiteY7" fmla="*/ 33338 h 1140159"/>
              <a:gd name="connsiteX8" fmla="*/ 364870 w 1646073"/>
              <a:gd name="connsiteY8" fmla="*/ 207538 h 1140159"/>
              <a:gd name="connsiteX0" fmla="*/ 603763 w 1646073"/>
              <a:gd name="connsiteY0" fmla="*/ 71438 h 1140159"/>
              <a:gd name="connsiteX1" fmla="*/ 157833 w 1646073"/>
              <a:gd name="connsiteY1" fmla="*/ 242888 h 1140159"/>
              <a:gd name="connsiteX2" fmla="*/ 15710 w 1646073"/>
              <a:gd name="connsiteY2" fmla="*/ 637417 h 1140159"/>
              <a:gd name="connsiteX3" fmla="*/ 488694 w 1646073"/>
              <a:gd name="connsiteY3" fmla="*/ 1052513 h 1140159"/>
              <a:gd name="connsiteX4" fmla="*/ 1291052 w 1646073"/>
              <a:gd name="connsiteY4" fmla="*/ 1062038 h 1140159"/>
              <a:gd name="connsiteX5" fmla="*/ 1634208 w 1646073"/>
              <a:gd name="connsiteY5" fmla="*/ 519113 h 1140159"/>
              <a:gd name="connsiteX6" fmla="*/ 1243683 w 1646073"/>
              <a:gd name="connsiteY6" fmla="*/ 52388 h 1140159"/>
              <a:gd name="connsiteX7" fmla="*/ 662658 w 1646073"/>
              <a:gd name="connsiteY7" fmla="*/ 33338 h 1140159"/>
              <a:gd name="connsiteX8" fmla="*/ 364870 w 1646073"/>
              <a:gd name="connsiteY8" fmla="*/ 207538 h 1140159"/>
              <a:gd name="connsiteX0" fmla="*/ 603763 w 1646073"/>
              <a:gd name="connsiteY0" fmla="*/ 71438 h 1140159"/>
              <a:gd name="connsiteX1" fmla="*/ 157833 w 1646073"/>
              <a:gd name="connsiteY1" fmla="*/ 242888 h 1140159"/>
              <a:gd name="connsiteX2" fmla="*/ 15710 w 1646073"/>
              <a:gd name="connsiteY2" fmla="*/ 637417 h 1140159"/>
              <a:gd name="connsiteX3" fmla="*/ 488694 w 1646073"/>
              <a:gd name="connsiteY3" fmla="*/ 1052513 h 1140159"/>
              <a:gd name="connsiteX4" fmla="*/ 1291052 w 1646073"/>
              <a:gd name="connsiteY4" fmla="*/ 1062038 h 1140159"/>
              <a:gd name="connsiteX5" fmla="*/ 1634208 w 1646073"/>
              <a:gd name="connsiteY5" fmla="*/ 519113 h 1140159"/>
              <a:gd name="connsiteX6" fmla="*/ 1243683 w 1646073"/>
              <a:gd name="connsiteY6" fmla="*/ 52388 h 1140159"/>
              <a:gd name="connsiteX7" fmla="*/ 662658 w 1646073"/>
              <a:gd name="connsiteY7" fmla="*/ 33338 h 1140159"/>
              <a:gd name="connsiteX8" fmla="*/ 364870 w 1646073"/>
              <a:gd name="connsiteY8" fmla="*/ 207538 h 1140159"/>
              <a:gd name="connsiteX0" fmla="*/ 643713 w 1686023"/>
              <a:gd name="connsiteY0" fmla="*/ 71438 h 1140159"/>
              <a:gd name="connsiteX1" fmla="*/ 197783 w 1686023"/>
              <a:gd name="connsiteY1" fmla="*/ 242888 h 1140159"/>
              <a:gd name="connsiteX2" fmla="*/ 194682 w 1686023"/>
              <a:gd name="connsiteY2" fmla="*/ 245514 h 1140159"/>
              <a:gd name="connsiteX3" fmla="*/ 55660 w 1686023"/>
              <a:gd name="connsiteY3" fmla="*/ 637417 h 1140159"/>
              <a:gd name="connsiteX4" fmla="*/ 528644 w 1686023"/>
              <a:gd name="connsiteY4" fmla="*/ 1052513 h 1140159"/>
              <a:gd name="connsiteX5" fmla="*/ 1331002 w 1686023"/>
              <a:gd name="connsiteY5" fmla="*/ 1062038 h 1140159"/>
              <a:gd name="connsiteX6" fmla="*/ 1674158 w 1686023"/>
              <a:gd name="connsiteY6" fmla="*/ 519113 h 1140159"/>
              <a:gd name="connsiteX7" fmla="*/ 1283633 w 1686023"/>
              <a:gd name="connsiteY7" fmla="*/ 52388 h 1140159"/>
              <a:gd name="connsiteX8" fmla="*/ 702608 w 1686023"/>
              <a:gd name="connsiteY8" fmla="*/ 33338 h 1140159"/>
              <a:gd name="connsiteX9" fmla="*/ 404820 w 1686023"/>
              <a:gd name="connsiteY9" fmla="*/ 207538 h 1140159"/>
              <a:gd name="connsiteX0" fmla="*/ 643713 w 1686023"/>
              <a:gd name="connsiteY0" fmla="*/ 71438 h 1140159"/>
              <a:gd name="connsiteX1" fmla="*/ 197783 w 1686023"/>
              <a:gd name="connsiteY1" fmla="*/ 242888 h 1140159"/>
              <a:gd name="connsiteX2" fmla="*/ 194682 w 1686023"/>
              <a:gd name="connsiteY2" fmla="*/ 245514 h 1140159"/>
              <a:gd name="connsiteX3" fmla="*/ 55660 w 1686023"/>
              <a:gd name="connsiteY3" fmla="*/ 637417 h 1140159"/>
              <a:gd name="connsiteX4" fmla="*/ 528644 w 1686023"/>
              <a:gd name="connsiteY4" fmla="*/ 1052513 h 1140159"/>
              <a:gd name="connsiteX5" fmla="*/ 1331002 w 1686023"/>
              <a:gd name="connsiteY5" fmla="*/ 1062038 h 1140159"/>
              <a:gd name="connsiteX6" fmla="*/ 1674158 w 1686023"/>
              <a:gd name="connsiteY6" fmla="*/ 519113 h 1140159"/>
              <a:gd name="connsiteX7" fmla="*/ 1283633 w 1686023"/>
              <a:gd name="connsiteY7" fmla="*/ 52388 h 1140159"/>
              <a:gd name="connsiteX8" fmla="*/ 702608 w 1686023"/>
              <a:gd name="connsiteY8" fmla="*/ 33338 h 1140159"/>
              <a:gd name="connsiteX9" fmla="*/ 404820 w 1686023"/>
              <a:gd name="connsiteY9" fmla="*/ 207538 h 1140159"/>
              <a:gd name="connsiteX0" fmla="*/ 898119 w 1686023"/>
              <a:gd name="connsiteY0" fmla="*/ 71438 h 1140159"/>
              <a:gd name="connsiteX1" fmla="*/ 197783 w 1686023"/>
              <a:gd name="connsiteY1" fmla="*/ 242888 h 1140159"/>
              <a:gd name="connsiteX2" fmla="*/ 194682 w 1686023"/>
              <a:gd name="connsiteY2" fmla="*/ 245514 h 1140159"/>
              <a:gd name="connsiteX3" fmla="*/ 55660 w 1686023"/>
              <a:gd name="connsiteY3" fmla="*/ 637417 h 1140159"/>
              <a:gd name="connsiteX4" fmla="*/ 528644 w 1686023"/>
              <a:gd name="connsiteY4" fmla="*/ 1052513 h 1140159"/>
              <a:gd name="connsiteX5" fmla="*/ 1331002 w 1686023"/>
              <a:gd name="connsiteY5" fmla="*/ 1062038 h 1140159"/>
              <a:gd name="connsiteX6" fmla="*/ 1674158 w 1686023"/>
              <a:gd name="connsiteY6" fmla="*/ 519113 h 1140159"/>
              <a:gd name="connsiteX7" fmla="*/ 1283633 w 1686023"/>
              <a:gd name="connsiteY7" fmla="*/ 52388 h 1140159"/>
              <a:gd name="connsiteX8" fmla="*/ 702608 w 1686023"/>
              <a:gd name="connsiteY8" fmla="*/ 33338 h 1140159"/>
              <a:gd name="connsiteX9" fmla="*/ 404820 w 1686023"/>
              <a:gd name="connsiteY9" fmla="*/ 207538 h 1140159"/>
              <a:gd name="connsiteX0" fmla="*/ 898119 w 1686023"/>
              <a:gd name="connsiteY0" fmla="*/ 89109 h 1157830"/>
              <a:gd name="connsiteX1" fmla="*/ 197783 w 1686023"/>
              <a:gd name="connsiteY1" fmla="*/ 260559 h 1157830"/>
              <a:gd name="connsiteX2" fmla="*/ 194682 w 1686023"/>
              <a:gd name="connsiteY2" fmla="*/ 263185 h 1157830"/>
              <a:gd name="connsiteX3" fmla="*/ 55660 w 1686023"/>
              <a:gd name="connsiteY3" fmla="*/ 655088 h 1157830"/>
              <a:gd name="connsiteX4" fmla="*/ 528644 w 1686023"/>
              <a:gd name="connsiteY4" fmla="*/ 1070184 h 1157830"/>
              <a:gd name="connsiteX5" fmla="*/ 1331002 w 1686023"/>
              <a:gd name="connsiteY5" fmla="*/ 1079709 h 1157830"/>
              <a:gd name="connsiteX6" fmla="*/ 1674158 w 1686023"/>
              <a:gd name="connsiteY6" fmla="*/ 536784 h 1157830"/>
              <a:gd name="connsiteX7" fmla="*/ 1283633 w 1686023"/>
              <a:gd name="connsiteY7" fmla="*/ 70059 h 1157830"/>
              <a:gd name="connsiteX8" fmla="*/ 702608 w 1686023"/>
              <a:gd name="connsiteY8" fmla="*/ 51009 h 1157830"/>
              <a:gd name="connsiteX9" fmla="*/ 264459 w 1686023"/>
              <a:gd name="connsiteY9" fmla="*/ 376112 h 1157830"/>
              <a:gd name="connsiteX0" fmla="*/ 898119 w 1686023"/>
              <a:gd name="connsiteY0" fmla="*/ 89109 h 1157830"/>
              <a:gd name="connsiteX1" fmla="*/ 197783 w 1686023"/>
              <a:gd name="connsiteY1" fmla="*/ 260559 h 1157830"/>
              <a:gd name="connsiteX2" fmla="*/ 194682 w 1686023"/>
              <a:gd name="connsiteY2" fmla="*/ 263185 h 1157830"/>
              <a:gd name="connsiteX3" fmla="*/ 55660 w 1686023"/>
              <a:gd name="connsiteY3" fmla="*/ 655088 h 1157830"/>
              <a:gd name="connsiteX4" fmla="*/ 528644 w 1686023"/>
              <a:gd name="connsiteY4" fmla="*/ 1070184 h 1157830"/>
              <a:gd name="connsiteX5" fmla="*/ 1331002 w 1686023"/>
              <a:gd name="connsiteY5" fmla="*/ 1079709 h 1157830"/>
              <a:gd name="connsiteX6" fmla="*/ 1674158 w 1686023"/>
              <a:gd name="connsiteY6" fmla="*/ 536784 h 1157830"/>
              <a:gd name="connsiteX7" fmla="*/ 1283633 w 1686023"/>
              <a:gd name="connsiteY7" fmla="*/ 70059 h 1157830"/>
              <a:gd name="connsiteX8" fmla="*/ 702608 w 1686023"/>
              <a:gd name="connsiteY8" fmla="*/ 51009 h 1157830"/>
              <a:gd name="connsiteX9" fmla="*/ 264459 w 1686023"/>
              <a:gd name="connsiteY9" fmla="*/ 376112 h 1157830"/>
              <a:gd name="connsiteX0" fmla="*/ 898119 w 1686023"/>
              <a:gd name="connsiteY0" fmla="*/ 89109 h 1157830"/>
              <a:gd name="connsiteX1" fmla="*/ 197783 w 1686023"/>
              <a:gd name="connsiteY1" fmla="*/ 260559 h 1157830"/>
              <a:gd name="connsiteX2" fmla="*/ 194682 w 1686023"/>
              <a:gd name="connsiteY2" fmla="*/ 263185 h 1157830"/>
              <a:gd name="connsiteX3" fmla="*/ 55660 w 1686023"/>
              <a:gd name="connsiteY3" fmla="*/ 655088 h 1157830"/>
              <a:gd name="connsiteX4" fmla="*/ 528644 w 1686023"/>
              <a:gd name="connsiteY4" fmla="*/ 1070184 h 1157830"/>
              <a:gd name="connsiteX5" fmla="*/ 1331002 w 1686023"/>
              <a:gd name="connsiteY5" fmla="*/ 1079709 h 1157830"/>
              <a:gd name="connsiteX6" fmla="*/ 1674158 w 1686023"/>
              <a:gd name="connsiteY6" fmla="*/ 536784 h 1157830"/>
              <a:gd name="connsiteX7" fmla="*/ 1283633 w 1686023"/>
              <a:gd name="connsiteY7" fmla="*/ 70059 h 1157830"/>
              <a:gd name="connsiteX8" fmla="*/ 702608 w 1686023"/>
              <a:gd name="connsiteY8" fmla="*/ 51009 h 1157830"/>
              <a:gd name="connsiteX9" fmla="*/ 159188 w 1686023"/>
              <a:gd name="connsiteY9" fmla="*/ 376112 h 1157830"/>
              <a:gd name="connsiteX0" fmla="*/ 955211 w 1743115"/>
              <a:gd name="connsiteY0" fmla="*/ 89109 h 1157830"/>
              <a:gd name="connsiteX1" fmla="*/ 254875 w 1743115"/>
              <a:gd name="connsiteY1" fmla="*/ 260559 h 1157830"/>
              <a:gd name="connsiteX2" fmla="*/ 76322 w 1743115"/>
              <a:gd name="connsiteY2" fmla="*/ 263185 h 1157830"/>
              <a:gd name="connsiteX3" fmla="*/ 112752 w 1743115"/>
              <a:gd name="connsiteY3" fmla="*/ 655088 h 1157830"/>
              <a:gd name="connsiteX4" fmla="*/ 585736 w 1743115"/>
              <a:gd name="connsiteY4" fmla="*/ 1070184 h 1157830"/>
              <a:gd name="connsiteX5" fmla="*/ 1388094 w 1743115"/>
              <a:gd name="connsiteY5" fmla="*/ 1079709 h 1157830"/>
              <a:gd name="connsiteX6" fmla="*/ 1731250 w 1743115"/>
              <a:gd name="connsiteY6" fmla="*/ 536784 h 1157830"/>
              <a:gd name="connsiteX7" fmla="*/ 1340725 w 1743115"/>
              <a:gd name="connsiteY7" fmla="*/ 70059 h 1157830"/>
              <a:gd name="connsiteX8" fmla="*/ 759700 w 1743115"/>
              <a:gd name="connsiteY8" fmla="*/ 51009 h 1157830"/>
              <a:gd name="connsiteX9" fmla="*/ 216280 w 1743115"/>
              <a:gd name="connsiteY9" fmla="*/ 376112 h 1157830"/>
              <a:gd name="connsiteX0" fmla="*/ 955211 w 1743115"/>
              <a:gd name="connsiteY0" fmla="*/ 89109 h 1157830"/>
              <a:gd name="connsiteX1" fmla="*/ 254875 w 1743115"/>
              <a:gd name="connsiteY1" fmla="*/ 131213 h 1157830"/>
              <a:gd name="connsiteX2" fmla="*/ 76322 w 1743115"/>
              <a:gd name="connsiteY2" fmla="*/ 263185 h 1157830"/>
              <a:gd name="connsiteX3" fmla="*/ 112752 w 1743115"/>
              <a:gd name="connsiteY3" fmla="*/ 655088 h 1157830"/>
              <a:gd name="connsiteX4" fmla="*/ 585736 w 1743115"/>
              <a:gd name="connsiteY4" fmla="*/ 1070184 h 1157830"/>
              <a:gd name="connsiteX5" fmla="*/ 1388094 w 1743115"/>
              <a:gd name="connsiteY5" fmla="*/ 1079709 h 1157830"/>
              <a:gd name="connsiteX6" fmla="*/ 1731250 w 1743115"/>
              <a:gd name="connsiteY6" fmla="*/ 536784 h 1157830"/>
              <a:gd name="connsiteX7" fmla="*/ 1340725 w 1743115"/>
              <a:gd name="connsiteY7" fmla="*/ 70059 h 1157830"/>
              <a:gd name="connsiteX8" fmla="*/ 759700 w 1743115"/>
              <a:gd name="connsiteY8" fmla="*/ 51009 h 1157830"/>
              <a:gd name="connsiteX9" fmla="*/ 216280 w 1743115"/>
              <a:gd name="connsiteY9" fmla="*/ 376112 h 1157830"/>
              <a:gd name="connsiteX0" fmla="*/ 897602 w 1685506"/>
              <a:gd name="connsiteY0" fmla="*/ 89109 h 1157830"/>
              <a:gd name="connsiteX1" fmla="*/ 197266 w 1685506"/>
              <a:gd name="connsiteY1" fmla="*/ 131213 h 1157830"/>
              <a:gd name="connsiteX2" fmla="*/ 55143 w 1685506"/>
              <a:gd name="connsiteY2" fmla="*/ 655088 h 1157830"/>
              <a:gd name="connsiteX3" fmla="*/ 528127 w 1685506"/>
              <a:gd name="connsiteY3" fmla="*/ 1070184 h 1157830"/>
              <a:gd name="connsiteX4" fmla="*/ 1330485 w 1685506"/>
              <a:gd name="connsiteY4" fmla="*/ 1079709 h 1157830"/>
              <a:gd name="connsiteX5" fmla="*/ 1673641 w 1685506"/>
              <a:gd name="connsiteY5" fmla="*/ 536784 h 1157830"/>
              <a:gd name="connsiteX6" fmla="*/ 1283116 w 1685506"/>
              <a:gd name="connsiteY6" fmla="*/ 70059 h 1157830"/>
              <a:gd name="connsiteX7" fmla="*/ 702091 w 1685506"/>
              <a:gd name="connsiteY7" fmla="*/ 51009 h 1157830"/>
              <a:gd name="connsiteX8" fmla="*/ 158671 w 1685506"/>
              <a:gd name="connsiteY8" fmla="*/ 376112 h 1157830"/>
              <a:gd name="connsiteX0" fmla="*/ 897602 w 1685506"/>
              <a:gd name="connsiteY0" fmla="*/ 84056 h 1152777"/>
              <a:gd name="connsiteX1" fmla="*/ 197266 w 1685506"/>
              <a:gd name="connsiteY1" fmla="*/ 126160 h 1152777"/>
              <a:gd name="connsiteX2" fmla="*/ 55143 w 1685506"/>
              <a:gd name="connsiteY2" fmla="*/ 650035 h 1152777"/>
              <a:gd name="connsiteX3" fmla="*/ 528127 w 1685506"/>
              <a:gd name="connsiteY3" fmla="*/ 1065131 h 1152777"/>
              <a:gd name="connsiteX4" fmla="*/ 1330485 w 1685506"/>
              <a:gd name="connsiteY4" fmla="*/ 1074656 h 1152777"/>
              <a:gd name="connsiteX5" fmla="*/ 1673641 w 1685506"/>
              <a:gd name="connsiteY5" fmla="*/ 531731 h 1152777"/>
              <a:gd name="connsiteX6" fmla="*/ 1283116 w 1685506"/>
              <a:gd name="connsiteY6" fmla="*/ 65006 h 1152777"/>
              <a:gd name="connsiteX7" fmla="*/ 702091 w 1685506"/>
              <a:gd name="connsiteY7" fmla="*/ 45956 h 1152777"/>
              <a:gd name="connsiteX8" fmla="*/ 281488 w 1685506"/>
              <a:gd name="connsiteY8" fmla="*/ 220155 h 1152777"/>
              <a:gd name="connsiteX0" fmla="*/ 774786 w 1685506"/>
              <a:gd name="connsiteY0" fmla="*/ 84056 h 1152777"/>
              <a:gd name="connsiteX1" fmla="*/ 197266 w 1685506"/>
              <a:gd name="connsiteY1" fmla="*/ 126160 h 1152777"/>
              <a:gd name="connsiteX2" fmla="*/ 55143 w 1685506"/>
              <a:gd name="connsiteY2" fmla="*/ 650035 h 1152777"/>
              <a:gd name="connsiteX3" fmla="*/ 528127 w 1685506"/>
              <a:gd name="connsiteY3" fmla="*/ 1065131 h 1152777"/>
              <a:gd name="connsiteX4" fmla="*/ 1330485 w 1685506"/>
              <a:gd name="connsiteY4" fmla="*/ 1074656 h 1152777"/>
              <a:gd name="connsiteX5" fmla="*/ 1673641 w 1685506"/>
              <a:gd name="connsiteY5" fmla="*/ 531731 h 1152777"/>
              <a:gd name="connsiteX6" fmla="*/ 1283116 w 1685506"/>
              <a:gd name="connsiteY6" fmla="*/ 65006 h 1152777"/>
              <a:gd name="connsiteX7" fmla="*/ 702091 w 1685506"/>
              <a:gd name="connsiteY7" fmla="*/ 45956 h 1152777"/>
              <a:gd name="connsiteX8" fmla="*/ 281488 w 1685506"/>
              <a:gd name="connsiteY8" fmla="*/ 220155 h 1152777"/>
              <a:gd name="connsiteX0" fmla="*/ 774786 w 1685506"/>
              <a:gd name="connsiteY0" fmla="*/ 84056 h 1152777"/>
              <a:gd name="connsiteX1" fmla="*/ 197266 w 1685506"/>
              <a:gd name="connsiteY1" fmla="*/ 126160 h 1152777"/>
              <a:gd name="connsiteX2" fmla="*/ 55143 w 1685506"/>
              <a:gd name="connsiteY2" fmla="*/ 650035 h 1152777"/>
              <a:gd name="connsiteX3" fmla="*/ 528127 w 1685506"/>
              <a:gd name="connsiteY3" fmla="*/ 1065131 h 1152777"/>
              <a:gd name="connsiteX4" fmla="*/ 1330485 w 1685506"/>
              <a:gd name="connsiteY4" fmla="*/ 1074656 h 1152777"/>
              <a:gd name="connsiteX5" fmla="*/ 1673641 w 1685506"/>
              <a:gd name="connsiteY5" fmla="*/ 531731 h 1152777"/>
              <a:gd name="connsiteX6" fmla="*/ 1283116 w 1685506"/>
              <a:gd name="connsiteY6" fmla="*/ 65006 h 1152777"/>
              <a:gd name="connsiteX7" fmla="*/ 702091 w 1685506"/>
              <a:gd name="connsiteY7" fmla="*/ 45956 h 1152777"/>
              <a:gd name="connsiteX8" fmla="*/ 281488 w 1685506"/>
              <a:gd name="connsiteY8" fmla="*/ 220155 h 115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506" h="1152777">
                <a:moveTo>
                  <a:pt x="774786" y="84056"/>
                </a:moveTo>
                <a:cubicBezTo>
                  <a:pt x="604502" y="178098"/>
                  <a:pt x="310905" y="0"/>
                  <a:pt x="197266" y="126160"/>
                </a:cubicBezTo>
                <a:cubicBezTo>
                  <a:pt x="56856" y="220490"/>
                  <a:pt x="0" y="493540"/>
                  <a:pt x="55143" y="650035"/>
                </a:cubicBezTo>
                <a:cubicBezTo>
                  <a:pt x="110287" y="806530"/>
                  <a:pt x="315570" y="994361"/>
                  <a:pt x="528127" y="1065131"/>
                </a:cubicBezTo>
                <a:cubicBezTo>
                  <a:pt x="740684" y="1135901"/>
                  <a:pt x="1151263" y="1152777"/>
                  <a:pt x="1330485" y="1074656"/>
                </a:cubicBezTo>
                <a:cubicBezTo>
                  <a:pt x="1544797" y="985756"/>
                  <a:pt x="1661024" y="865693"/>
                  <a:pt x="1673641" y="531731"/>
                </a:cubicBezTo>
                <a:cubicBezTo>
                  <a:pt x="1685506" y="346165"/>
                  <a:pt x="1492666" y="136444"/>
                  <a:pt x="1283116" y="65006"/>
                </a:cubicBezTo>
                <a:cubicBezTo>
                  <a:pt x="1102141" y="12618"/>
                  <a:pt x="869029" y="20098"/>
                  <a:pt x="702091" y="45956"/>
                </a:cubicBezTo>
                <a:cubicBezTo>
                  <a:pt x="535153" y="71814"/>
                  <a:pt x="418178" y="12862"/>
                  <a:pt x="281488" y="220155"/>
                </a:cubicBezTo>
              </a:path>
            </a:pathLst>
          </a:custGeom>
          <a:noFill/>
          <a:ln w="28575" algn="ctr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86" name="Rectangle 84"/>
          <p:cNvSpPr>
            <a:spLocks noChangeArrowheads="1"/>
          </p:cNvSpPr>
          <p:nvPr/>
        </p:nvSpPr>
        <p:spPr bwMode="auto">
          <a:xfrm>
            <a:off x="6805301" y="2965716"/>
            <a:ext cx="1954109" cy="931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200" dirty="0" smtClean="0">
                <a:solidFill>
                  <a:srgbClr val="0000FF"/>
                </a:solidFill>
                <a:latin typeface="Comic Sans MS" pitchFamily="66" charset="0"/>
              </a:rPr>
              <a:t>Разработка  и установка ИСУФ</a:t>
            </a:r>
            <a:r>
              <a:rPr lang="en-US" sz="1200" dirty="0" smtClean="0">
                <a:solidFill>
                  <a:srgbClr val="0000FF"/>
                </a:solidFill>
                <a:latin typeface="Comic Sans MS" pitchFamily="66" charset="0"/>
              </a:rPr>
              <a:t>FMIS </a:t>
            </a:r>
            <a:r>
              <a:rPr lang="ru-RU" sz="1200" dirty="0" smtClean="0">
                <a:solidFill>
                  <a:srgbClr val="0000FF"/>
                </a:solidFill>
                <a:latin typeface="Comic Sans MS" pitchFamily="66" charset="0"/>
              </a:rPr>
              <a:t>длится не  менее 6-7 лет несмотря на технологические достижения</a:t>
            </a:r>
            <a:endParaRPr lang="en-US" sz="12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187" name="Picture 186" descr="p3_questio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008" y="1263548"/>
            <a:ext cx="1584000" cy="1188000"/>
          </a:xfrm>
          <a:prstGeom prst="rect">
            <a:avLst/>
          </a:prstGeom>
        </p:spPr>
      </p:pic>
      <p:pic>
        <p:nvPicPr>
          <p:cNvPr id="188" name="Picture 187" descr="p3_economy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5006" y="2985660"/>
            <a:ext cx="1828800" cy="1219200"/>
          </a:xfrm>
          <a:prstGeom prst="rect">
            <a:avLst/>
          </a:prstGeom>
        </p:spPr>
      </p:pic>
      <p:sp>
        <p:nvSpPr>
          <p:cNvPr id="189" name="Line 233"/>
          <p:cNvSpPr>
            <a:spLocks noChangeShapeType="1"/>
          </p:cNvSpPr>
          <p:nvPr/>
        </p:nvSpPr>
        <p:spPr bwMode="auto">
          <a:xfrm>
            <a:off x="4703657" y="1313019"/>
            <a:ext cx="180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0" name="Line 233"/>
          <p:cNvSpPr>
            <a:spLocks noChangeShapeType="1"/>
          </p:cNvSpPr>
          <p:nvPr/>
        </p:nvSpPr>
        <p:spPr bwMode="auto">
          <a:xfrm>
            <a:off x="4796682" y="1541619"/>
            <a:ext cx="216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1" name="Line 233"/>
          <p:cNvSpPr>
            <a:spLocks noChangeShapeType="1"/>
          </p:cNvSpPr>
          <p:nvPr/>
        </p:nvSpPr>
        <p:spPr bwMode="auto">
          <a:xfrm>
            <a:off x="4842199" y="1770219"/>
            <a:ext cx="1908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2" name="Line 233"/>
          <p:cNvSpPr>
            <a:spLocks noChangeShapeType="1"/>
          </p:cNvSpPr>
          <p:nvPr/>
        </p:nvSpPr>
        <p:spPr bwMode="auto">
          <a:xfrm>
            <a:off x="4925333" y="1998819"/>
            <a:ext cx="252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3" name="Line 233"/>
          <p:cNvSpPr>
            <a:spLocks noChangeShapeType="1"/>
          </p:cNvSpPr>
          <p:nvPr/>
        </p:nvSpPr>
        <p:spPr bwMode="auto">
          <a:xfrm>
            <a:off x="4935222" y="2230394"/>
            <a:ext cx="2232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" name="Line 233"/>
          <p:cNvSpPr>
            <a:spLocks noChangeShapeType="1"/>
          </p:cNvSpPr>
          <p:nvPr/>
        </p:nvSpPr>
        <p:spPr bwMode="auto">
          <a:xfrm>
            <a:off x="4956993" y="2464924"/>
            <a:ext cx="2232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" name="Line 233"/>
          <p:cNvSpPr>
            <a:spLocks noChangeShapeType="1"/>
          </p:cNvSpPr>
          <p:nvPr/>
        </p:nvSpPr>
        <p:spPr bwMode="auto">
          <a:xfrm>
            <a:off x="4844186" y="3051331"/>
            <a:ext cx="180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6" name="Line 233"/>
          <p:cNvSpPr>
            <a:spLocks noChangeShapeType="1"/>
          </p:cNvSpPr>
          <p:nvPr/>
        </p:nvSpPr>
        <p:spPr bwMode="auto">
          <a:xfrm>
            <a:off x="5032211" y="3279931"/>
            <a:ext cx="216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7" name="Line 233"/>
          <p:cNvSpPr>
            <a:spLocks noChangeShapeType="1"/>
          </p:cNvSpPr>
          <p:nvPr/>
        </p:nvSpPr>
        <p:spPr bwMode="auto">
          <a:xfrm>
            <a:off x="5113360" y="3508531"/>
            <a:ext cx="252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8" name="Line 233"/>
          <p:cNvSpPr>
            <a:spLocks noChangeShapeType="1"/>
          </p:cNvSpPr>
          <p:nvPr/>
        </p:nvSpPr>
        <p:spPr bwMode="auto">
          <a:xfrm>
            <a:off x="5218257" y="3737131"/>
            <a:ext cx="252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9" name="Line 233"/>
          <p:cNvSpPr>
            <a:spLocks noChangeShapeType="1"/>
          </p:cNvSpPr>
          <p:nvPr/>
        </p:nvSpPr>
        <p:spPr bwMode="auto">
          <a:xfrm>
            <a:off x="4945126" y="3968706"/>
            <a:ext cx="1800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0" name="Line 233"/>
          <p:cNvSpPr>
            <a:spLocks noChangeShapeType="1"/>
          </p:cNvSpPr>
          <p:nvPr/>
        </p:nvSpPr>
        <p:spPr bwMode="auto">
          <a:xfrm>
            <a:off x="4955022" y="4191356"/>
            <a:ext cx="223200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1" name="Line 233"/>
          <p:cNvSpPr>
            <a:spLocks noChangeShapeType="1"/>
          </p:cNvSpPr>
          <p:nvPr/>
        </p:nvSpPr>
        <p:spPr bwMode="auto">
          <a:xfrm>
            <a:off x="4620535" y="4788056"/>
            <a:ext cx="2556000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2" name="Line 233"/>
          <p:cNvSpPr>
            <a:spLocks noChangeShapeType="1"/>
          </p:cNvSpPr>
          <p:nvPr/>
        </p:nvSpPr>
        <p:spPr bwMode="auto">
          <a:xfrm>
            <a:off x="5477536" y="5009144"/>
            <a:ext cx="396000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3" name="Line 233"/>
          <p:cNvSpPr>
            <a:spLocks noChangeShapeType="1"/>
          </p:cNvSpPr>
          <p:nvPr/>
        </p:nvSpPr>
        <p:spPr bwMode="auto">
          <a:xfrm>
            <a:off x="5877339" y="5233381"/>
            <a:ext cx="216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" name="Line 233"/>
          <p:cNvSpPr>
            <a:spLocks noChangeShapeType="1"/>
          </p:cNvSpPr>
          <p:nvPr/>
        </p:nvSpPr>
        <p:spPr bwMode="auto">
          <a:xfrm>
            <a:off x="5487432" y="5233381"/>
            <a:ext cx="396000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" name="Line 233"/>
          <p:cNvSpPr>
            <a:spLocks noChangeShapeType="1"/>
          </p:cNvSpPr>
          <p:nvPr/>
        </p:nvSpPr>
        <p:spPr bwMode="auto">
          <a:xfrm>
            <a:off x="6754122" y="5463369"/>
            <a:ext cx="396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" name="Line 233"/>
          <p:cNvSpPr>
            <a:spLocks noChangeShapeType="1"/>
          </p:cNvSpPr>
          <p:nvPr/>
        </p:nvSpPr>
        <p:spPr bwMode="auto">
          <a:xfrm>
            <a:off x="5889215" y="5463369"/>
            <a:ext cx="864000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7" name="Line 233"/>
          <p:cNvSpPr>
            <a:spLocks noChangeShapeType="1"/>
          </p:cNvSpPr>
          <p:nvPr/>
        </p:nvSpPr>
        <p:spPr bwMode="auto">
          <a:xfrm>
            <a:off x="7262779" y="5463369"/>
            <a:ext cx="1224000" cy="0"/>
          </a:xfrm>
          <a:prstGeom prst="line">
            <a:avLst/>
          </a:prstGeom>
          <a:noFill/>
          <a:ln w="38100">
            <a:solidFill>
              <a:srgbClr val="006666"/>
            </a:solidFill>
            <a:prstDash val="sysDash"/>
            <a:round/>
            <a:headEnd type="none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8" name="Line 233"/>
          <p:cNvSpPr>
            <a:spLocks noChangeShapeType="1"/>
          </p:cNvSpPr>
          <p:nvPr/>
        </p:nvSpPr>
        <p:spPr bwMode="auto">
          <a:xfrm>
            <a:off x="8578950" y="5463369"/>
            <a:ext cx="324000" cy="0"/>
          </a:xfrm>
          <a:prstGeom prst="line">
            <a:avLst/>
          </a:prstGeom>
          <a:noFill/>
          <a:ln w="38100">
            <a:solidFill>
              <a:srgbClr val="006666"/>
            </a:solidFill>
            <a:prstDash val="sysDash"/>
            <a:round/>
            <a:headEnd type="non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9" name="Line 233"/>
          <p:cNvSpPr>
            <a:spLocks noChangeShapeType="1"/>
          </p:cNvSpPr>
          <p:nvPr/>
        </p:nvSpPr>
        <p:spPr bwMode="auto">
          <a:xfrm>
            <a:off x="4966909" y="5694944"/>
            <a:ext cx="1800000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0" name="Line 233"/>
          <p:cNvSpPr>
            <a:spLocks noChangeShapeType="1"/>
          </p:cNvSpPr>
          <p:nvPr/>
        </p:nvSpPr>
        <p:spPr bwMode="auto">
          <a:xfrm>
            <a:off x="4834305" y="5929469"/>
            <a:ext cx="2340000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1" name="Freeform 127"/>
          <p:cNvSpPr>
            <a:spLocks/>
          </p:cNvSpPr>
          <p:nvPr/>
        </p:nvSpPr>
        <p:spPr bwMode="auto">
          <a:xfrm>
            <a:off x="4702627" y="1551525"/>
            <a:ext cx="522515" cy="443529"/>
          </a:xfrm>
          <a:custGeom>
            <a:avLst/>
            <a:gdLst/>
            <a:ahLst/>
            <a:cxnLst>
              <a:cxn ang="0">
                <a:pos x="652" y="0"/>
              </a:cxn>
              <a:cxn ang="0">
                <a:pos x="802" y="135"/>
              </a:cxn>
              <a:cxn ang="0">
                <a:pos x="82" y="645"/>
              </a:cxn>
              <a:cxn ang="0">
                <a:pos x="310" y="732"/>
              </a:cxn>
            </a:cxnLst>
            <a:rect l="0" t="0" r="r" b="b"/>
            <a:pathLst>
              <a:path w="897" h="744">
                <a:moveTo>
                  <a:pt x="652" y="0"/>
                </a:moveTo>
                <a:cubicBezTo>
                  <a:pt x="677" y="22"/>
                  <a:pt x="897" y="27"/>
                  <a:pt x="802" y="135"/>
                </a:cubicBezTo>
                <a:cubicBezTo>
                  <a:pt x="707" y="243"/>
                  <a:pt x="164" y="546"/>
                  <a:pt x="82" y="645"/>
                </a:cubicBezTo>
                <a:cubicBezTo>
                  <a:pt x="0" y="744"/>
                  <a:pt x="263" y="714"/>
                  <a:pt x="310" y="732"/>
                </a:cubicBezTo>
              </a:path>
            </a:pathLst>
          </a:custGeom>
          <a:noFill/>
          <a:ln w="9525">
            <a:solidFill>
              <a:srgbClr val="7F7F7F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128"/>
          <p:cNvSpPr>
            <a:spLocks/>
          </p:cNvSpPr>
          <p:nvPr/>
        </p:nvSpPr>
        <p:spPr bwMode="auto">
          <a:xfrm>
            <a:off x="4773881" y="1971451"/>
            <a:ext cx="646964" cy="1603021"/>
          </a:xfrm>
          <a:custGeom>
            <a:avLst/>
            <a:gdLst/>
            <a:ahLst/>
            <a:cxnLst>
              <a:cxn ang="0">
                <a:pos x="801" y="53"/>
              </a:cxn>
              <a:cxn ang="0">
                <a:pos x="965" y="370"/>
              </a:cxn>
              <a:cxn ang="0">
                <a:pos x="80" y="2275"/>
              </a:cxn>
              <a:cxn ang="0">
                <a:pos x="485" y="2530"/>
              </a:cxn>
            </a:cxnLst>
            <a:rect l="0" t="0" r="r" b="b"/>
            <a:pathLst>
              <a:path w="1085" h="2635">
                <a:moveTo>
                  <a:pt x="801" y="53"/>
                </a:moveTo>
                <a:cubicBezTo>
                  <a:pt x="828" y="106"/>
                  <a:pt x="1085" y="0"/>
                  <a:pt x="965" y="370"/>
                </a:cubicBezTo>
                <a:cubicBezTo>
                  <a:pt x="845" y="740"/>
                  <a:pt x="160" y="1915"/>
                  <a:pt x="80" y="2275"/>
                </a:cubicBezTo>
                <a:cubicBezTo>
                  <a:pt x="0" y="2635"/>
                  <a:pt x="401" y="2477"/>
                  <a:pt x="485" y="2530"/>
                </a:cubicBezTo>
              </a:path>
            </a:pathLst>
          </a:custGeom>
          <a:noFill/>
          <a:ln w="9525">
            <a:solidFill>
              <a:srgbClr val="7F7F7F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129"/>
          <p:cNvSpPr>
            <a:spLocks/>
          </p:cNvSpPr>
          <p:nvPr/>
        </p:nvSpPr>
        <p:spPr bwMode="auto">
          <a:xfrm>
            <a:off x="4909482" y="3516273"/>
            <a:ext cx="720000" cy="212579"/>
          </a:xfrm>
          <a:custGeom>
            <a:avLst/>
            <a:gdLst/>
            <a:ahLst/>
            <a:cxnLst>
              <a:cxn ang="0">
                <a:pos x="963" y="0"/>
              </a:cxn>
              <a:cxn ang="0">
                <a:pos x="1143" y="105"/>
              </a:cxn>
              <a:cxn ang="0">
                <a:pos x="123" y="240"/>
              </a:cxn>
              <a:cxn ang="0">
                <a:pos x="408" y="360"/>
              </a:cxn>
            </a:cxnLst>
            <a:rect l="0" t="0" r="r" b="b"/>
            <a:pathLst>
              <a:path w="1283" h="360">
                <a:moveTo>
                  <a:pt x="963" y="0"/>
                </a:moveTo>
                <a:cubicBezTo>
                  <a:pt x="993" y="18"/>
                  <a:pt x="1283" y="65"/>
                  <a:pt x="1143" y="105"/>
                </a:cubicBezTo>
                <a:cubicBezTo>
                  <a:pt x="1003" y="145"/>
                  <a:pt x="246" y="197"/>
                  <a:pt x="123" y="240"/>
                </a:cubicBezTo>
                <a:cubicBezTo>
                  <a:pt x="0" y="283"/>
                  <a:pt x="349" y="335"/>
                  <a:pt x="408" y="360"/>
                </a:cubicBezTo>
              </a:path>
            </a:pathLst>
          </a:custGeom>
          <a:noFill/>
          <a:ln w="9525">
            <a:solidFill>
              <a:srgbClr val="7F7F7F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130"/>
          <p:cNvSpPr>
            <a:spLocks/>
          </p:cNvSpPr>
          <p:nvPr/>
        </p:nvSpPr>
        <p:spPr bwMode="auto">
          <a:xfrm>
            <a:off x="5094514" y="3719474"/>
            <a:ext cx="643008" cy="1565045"/>
          </a:xfrm>
          <a:custGeom>
            <a:avLst/>
            <a:gdLst/>
            <a:ahLst/>
            <a:cxnLst>
              <a:cxn ang="0">
                <a:pos x="789" y="33"/>
              </a:cxn>
              <a:cxn ang="0">
                <a:pos x="994" y="370"/>
              </a:cxn>
              <a:cxn ang="0">
                <a:pos x="68" y="2255"/>
              </a:cxn>
              <a:cxn ang="0">
                <a:pos x="589" y="2530"/>
              </a:cxn>
            </a:cxnLst>
            <a:rect l="0" t="0" r="r" b="b"/>
            <a:pathLst>
              <a:path w="1114" h="2615">
                <a:moveTo>
                  <a:pt x="789" y="33"/>
                </a:moveTo>
                <a:cubicBezTo>
                  <a:pt x="823" y="89"/>
                  <a:pt x="1114" y="0"/>
                  <a:pt x="994" y="370"/>
                </a:cubicBezTo>
                <a:cubicBezTo>
                  <a:pt x="874" y="740"/>
                  <a:pt x="136" y="1895"/>
                  <a:pt x="68" y="2255"/>
                </a:cubicBezTo>
                <a:cubicBezTo>
                  <a:pt x="0" y="2615"/>
                  <a:pt x="481" y="2473"/>
                  <a:pt x="589" y="2530"/>
                </a:cubicBezTo>
              </a:path>
            </a:pathLst>
          </a:custGeom>
          <a:noFill/>
          <a:ln w="9525">
            <a:solidFill>
              <a:srgbClr val="7F7F7F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15" name="Picture 214" descr="Fig32_networks_96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4165" y="4733368"/>
            <a:ext cx="1975485" cy="1224000"/>
          </a:xfrm>
          <a:prstGeom prst="rect">
            <a:avLst/>
          </a:prstGeom>
        </p:spPr>
      </p:pic>
      <p:sp>
        <p:nvSpPr>
          <p:cNvPr id="216" name="Text Box 131"/>
          <p:cNvSpPr txBox="1">
            <a:spLocks noChangeArrowheads="1"/>
          </p:cNvSpPr>
          <p:nvPr/>
        </p:nvSpPr>
        <p:spPr bwMode="auto">
          <a:xfrm>
            <a:off x="174418" y="6183909"/>
            <a:ext cx="2011363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altLang="ja-JP" sz="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Images:  </a:t>
            </a:r>
            <a:r>
              <a:rPr kumimoji="0" lang="en-US" altLang="ja-JP" sz="8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jscreationzs</a:t>
            </a:r>
            <a:r>
              <a:rPr kumimoji="0" lang="en-US" altLang="ja-JP" sz="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 / </a:t>
            </a:r>
            <a:r>
              <a:rPr kumimoji="0" lang="en-US" altLang="ja-JP" sz="8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cs typeface="Arial" pitchFamily="34" charset="0"/>
              </a:rPr>
              <a:t>FreeDigitalPhotos.net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92" name="Picture 91" descr="FMIS head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3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Предлагаемая методология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94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9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10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9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0" animBg="1"/>
      <p:bldP spid="1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11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pic>
        <p:nvPicPr>
          <p:cNvPr id="10" name="Picture 9" descr="FMIS 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АТЭС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Россия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2012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297713" y="3216789"/>
            <a:ext cx="360000" cy="360000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671759" y="929260"/>
            <a:ext cx="7861109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600"/>
              </a:spcAft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Содержание</a:t>
            </a:r>
            <a:endParaRPr lang="tr-TR" sz="1600" b="1" dirty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Терминология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Исследование ИСУФ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: 25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-летний опыт ВБ относительно того, что работает, а что нет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Основные выводы исследования и предпосылки создания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Предлагаемый дизайн и методология реализации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Общие тенденции реализации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Консолидация информации по ГФ бюджетов всех уровней при помощи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Вопросы ИКТ при создании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Расширение возможностей ИСУФ для бюджетополучателей (</a:t>
            </a:r>
            <a:r>
              <a:rPr lang="ru-RU" sz="1600" b="1" dirty="0" err="1" smtClean="0">
                <a:solidFill>
                  <a:srgbClr val="0000FF"/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порталы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)</a:t>
            </a: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Повышение прозрачности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: 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раскрытии информации в сети</a:t>
            </a: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ИСУФ в странах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АТЭС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Центр инициатив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Общие тенденции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12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92725" y="765716"/>
            <a:ext cx="8817925" cy="543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1200"/>
              </a:spcAft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CC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Консолидация информации по ГФ при помощи ИСУФ</a:t>
            </a:r>
            <a:endParaRPr lang="tr-TR" sz="1600" b="1" dirty="0" smtClean="0">
              <a:solidFill>
                <a:srgbClr val="0000CC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en-US" sz="1600" b="1" dirty="0" smtClean="0">
                <a:solidFill>
                  <a:srgbClr val="0000CC"/>
                </a:solidFill>
                <a:latin typeface="Trebuchet MS" pitchFamily="34" charset="0"/>
              </a:rPr>
              <a:t></a:t>
            </a:r>
            <a:r>
              <a:rPr lang="ru-RU" sz="1500" b="1" dirty="0" smtClean="0">
                <a:solidFill>
                  <a:srgbClr val="0000CC"/>
                </a:solidFill>
                <a:latin typeface="Trebuchet MS" pitchFamily="34" charset="0"/>
              </a:rPr>
              <a:t>Большинство стран пользуются преимуществами информационной системы для консолидации подробных баз данных по государственным финансам (ГФ) для анализа госрасходов и других целей.</a:t>
            </a:r>
            <a:endParaRPr lang="en-US" sz="1500" b="1" dirty="0" smtClean="0">
              <a:solidFill>
                <a:srgbClr val="0000CC"/>
              </a:solidFill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500" b="1" dirty="0" smtClean="0">
                <a:solidFill>
                  <a:srgbClr val="0000CC"/>
                </a:solidFill>
                <a:latin typeface="Trebuchet MS" pitchFamily="34" charset="0"/>
              </a:rPr>
              <a:t>Разрабатываются решения ИСУФ следующего поколения, комбинирующие операционные системы УГФ</a:t>
            </a:r>
            <a:r>
              <a:rPr lang="en-US" sz="1500" b="1" dirty="0" smtClean="0">
                <a:solidFill>
                  <a:srgbClr val="0000CC"/>
                </a:solidFill>
                <a:latin typeface="Trebuchet MS" pitchFamily="34" charset="0"/>
              </a:rPr>
              <a:t> </a:t>
            </a:r>
            <a:r>
              <a:rPr lang="ru-RU" sz="1500" b="1" dirty="0" smtClean="0">
                <a:solidFill>
                  <a:srgbClr val="0000CC"/>
                </a:solidFill>
                <a:latin typeface="Trebuchet MS" pitchFamily="34" charset="0"/>
              </a:rPr>
              <a:t> (операционные он-</a:t>
            </a:r>
            <a:r>
              <a:rPr lang="ru-RU" sz="1500" b="1" dirty="0" err="1" smtClean="0">
                <a:solidFill>
                  <a:srgbClr val="0000CC"/>
                </a:solidFill>
                <a:latin typeface="Trebuchet MS" pitchFamily="34" charset="0"/>
              </a:rPr>
              <a:t>лайн</a:t>
            </a:r>
            <a:r>
              <a:rPr lang="ru-RU" sz="1500" b="1" dirty="0" smtClean="0">
                <a:solidFill>
                  <a:srgbClr val="0000CC"/>
                </a:solidFill>
                <a:latin typeface="Trebuchet MS" pitchFamily="34" charset="0"/>
              </a:rPr>
              <a:t> системы) с широкими возможностями «хранилища данных» и многомерные аналитические запросы, чтобы помочь проведению эффективного прогнозирования/планирования, мониторинга качества работы и обеспечить поддержку принятия решений.</a:t>
            </a:r>
            <a:endParaRPr lang="en-US" sz="1500" b="1" dirty="0" smtClean="0">
              <a:solidFill>
                <a:srgbClr val="0000CC"/>
              </a:solidFill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500" b="1" dirty="0" smtClean="0">
                <a:solidFill>
                  <a:srgbClr val="0000CC"/>
                </a:solidFill>
                <a:latin typeface="Trebuchet MS" pitchFamily="34" charset="0"/>
              </a:rPr>
              <a:t>Однако, многие страны публикуют «статические» данные по ГФ (таблицы или документы), полученные из базы данных ИСУФ или других информационных систем.</a:t>
            </a:r>
            <a:endParaRPr lang="en-US" sz="1500" b="1" dirty="0" smtClean="0">
              <a:solidFill>
                <a:srgbClr val="0000CC"/>
              </a:solidFill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500" b="1" dirty="0" smtClean="0">
                <a:solidFill>
                  <a:srgbClr val="0000CC"/>
                </a:solidFill>
                <a:latin typeface="Trebuchet MS" pitchFamily="34" charset="0"/>
              </a:rPr>
              <a:t>Некоторые страны публикуют «динамические» данные по ГФ, полученные автоматически из интегрированных баз данных ИСУФ и/или «хранилища данных». </a:t>
            </a:r>
            <a:r>
              <a:rPr lang="en-US" sz="1500" b="1" dirty="0" smtClean="0">
                <a:solidFill>
                  <a:srgbClr val="0000CC"/>
                </a:solidFill>
                <a:latin typeface="Trebuchet MS" pitchFamily="34" charset="0"/>
              </a:rPr>
              <a:t> </a:t>
            </a: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500" b="1" dirty="0" smtClean="0">
                <a:solidFill>
                  <a:srgbClr val="0000CC"/>
                </a:solidFill>
                <a:latin typeface="Trebuchet MS" pitchFamily="34" charset="0"/>
              </a:rPr>
              <a:t>Интегрированные решения ИСУФ также помогают своевременно раскрывать населению/НПО/компаниям информацию по ГФ на </a:t>
            </a:r>
            <a:r>
              <a:rPr lang="ru-RU" sz="1500" b="1" dirty="0" err="1" smtClean="0">
                <a:solidFill>
                  <a:srgbClr val="0000CC"/>
                </a:solidFill>
                <a:latin typeface="Trebuchet MS" pitchFamily="34" charset="0"/>
              </a:rPr>
              <a:t>вэб</a:t>
            </a:r>
            <a:r>
              <a:rPr lang="ru-RU" sz="1500" b="1" dirty="0" smtClean="0">
                <a:solidFill>
                  <a:srgbClr val="0000CC"/>
                </a:solidFill>
                <a:latin typeface="Trebuchet MS" pitchFamily="34" charset="0"/>
              </a:rPr>
              <a:t> порталах, что повышает участие, прозрачность и подотчетность правительства. </a:t>
            </a: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500" b="1" dirty="0" smtClean="0">
                <a:solidFill>
                  <a:srgbClr val="0000CC"/>
                </a:solidFill>
                <a:latin typeface="Trebuchet MS" pitchFamily="34" charset="0"/>
              </a:rPr>
              <a:t>Однако, консолидация данных по ГФ с использованием единой бюджетной классификации/единого плана счетов для бюджетов всех уровней остается главной задачей. </a:t>
            </a:r>
            <a:endParaRPr lang="en-US" sz="15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95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13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96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pic>
        <p:nvPicPr>
          <p:cNvPr id="97" name="Picture 96" descr="FMIS 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8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Общие направления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pic>
        <p:nvPicPr>
          <p:cNvPr id="99" name="Picture 98" descr="38957roly5kos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46051" y="4103341"/>
            <a:ext cx="2426973" cy="1820230"/>
          </a:xfrm>
          <a:prstGeom prst="rect">
            <a:avLst/>
          </a:prstGeom>
        </p:spPr>
      </p:pic>
      <p:pic>
        <p:nvPicPr>
          <p:cNvPr id="100" name="Picture 99" descr="22025gps0dhzmq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63393" y="1454881"/>
            <a:ext cx="2592289" cy="1944217"/>
          </a:xfrm>
          <a:prstGeom prst="rect">
            <a:avLst/>
          </a:prstGeom>
        </p:spPr>
      </p:pic>
      <p:sp>
        <p:nvSpPr>
          <p:cNvPr id="101" name="TextBox 100"/>
          <p:cNvSpPr txBox="1"/>
          <p:nvPr/>
        </p:nvSpPr>
        <p:spPr>
          <a:xfrm>
            <a:off x="6341537" y="1477193"/>
            <a:ext cx="1836000" cy="184666"/>
          </a:xfrm>
          <a:prstGeom prst="rect">
            <a:avLst/>
          </a:prstGeom>
          <a:noFill/>
          <a:ln w="6350"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CC"/>
                </a:solidFill>
              </a:rPr>
              <a:t>Учреждения госсектора</a:t>
            </a:r>
            <a:endParaRPr lang="en-US" sz="1200" b="1" dirty="0">
              <a:solidFill>
                <a:srgbClr val="0000CC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341537" y="5788125"/>
            <a:ext cx="1836000" cy="184666"/>
          </a:xfrm>
          <a:prstGeom prst="rect">
            <a:avLst/>
          </a:prstGeom>
          <a:noFill/>
          <a:ln w="6350"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CC"/>
                </a:solidFill>
              </a:rPr>
              <a:t>Население, НПО, компании</a:t>
            </a:r>
            <a:endParaRPr lang="en-US" sz="1200" b="1" dirty="0">
              <a:solidFill>
                <a:srgbClr val="0000CC"/>
              </a:solidFill>
            </a:endParaRPr>
          </a:p>
        </p:txBody>
      </p:sp>
      <p:cxnSp>
        <p:nvCxnSpPr>
          <p:cNvPr id="103" name="Straight Arrow Connector 102"/>
          <p:cNvCxnSpPr/>
          <p:nvPr/>
        </p:nvCxnSpPr>
        <p:spPr>
          <a:xfrm>
            <a:off x="5400091" y="1819411"/>
            <a:ext cx="46805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/>
          <p:nvPr/>
        </p:nvCxnSpPr>
        <p:spPr>
          <a:xfrm>
            <a:off x="5400091" y="2124211"/>
            <a:ext cx="46805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5400091" y="2429011"/>
            <a:ext cx="46805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>
          <a:xfrm>
            <a:off x="5400091" y="2733811"/>
            <a:ext cx="46805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/>
          <p:nvPr/>
        </p:nvCxnSpPr>
        <p:spPr>
          <a:xfrm>
            <a:off x="5400091" y="3038611"/>
            <a:ext cx="46805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/>
          <p:nvPr/>
        </p:nvCxnSpPr>
        <p:spPr>
          <a:xfrm>
            <a:off x="5400091" y="4482566"/>
            <a:ext cx="46805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/>
          <p:nvPr/>
        </p:nvCxnSpPr>
        <p:spPr>
          <a:xfrm>
            <a:off x="5400091" y="4787366"/>
            <a:ext cx="46805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/>
          <p:nvPr/>
        </p:nvCxnSpPr>
        <p:spPr>
          <a:xfrm>
            <a:off x="5400091" y="5092166"/>
            <a:ext cx="46805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>
            <a:off x="5400091" y="5396966"/>
            <a:ext cx="46805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>
            <a:off x="5400091" y="5701766"/>
            <a:ext cx="468052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276225" y="6201648"/>
            <a:ext cx="8640000" cy="461665"/>
          </a:xfrm>
          <a:prstGeom prst="rect">
            <a:avLst/>
          </a:prstGeom>
          <a:noFill/>
          <a:ln w="6350"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00CC"/>
                </a:solidFill>
              </a:rPr>
              <a:t>OLTP </a:t>
            </a:r>
            <a:r>
              <a:rPr lang="en-US" sz="1000" dirty="0" smtClean="0">
                <a:solidFill>
                  <a:srgbClr val="0000CC"/>
                </a:solidFill>
              </a:rPr>
              <a:t>: </a:t>
            </a:r>
            <a:r>
              <a:rPr lang="ru-RU" sz="1000" dirty="0" smtClean="0">
                <a:solidFill>
                  <a:srgbClr val="0000CC"/>
                </a:solidFill>
              </a:rPr>
              <a:t>Обработка транзакций </a:t>
            </a:r>
            <a:r>
              <a:rPr lang="ru-RU" sz="1000" dirty="0" err="1" smtClean="0">
                <a:solidFill>
                  <a:srgbClr val="0000CC"/>
                </a:solidFill>
              </a:rPr>
              <a:t>он-лайн</a:t>
            </a:r>
            <a:r>
              <a:rPr lang="en-US" sz="1000" dirty="0" smtClean="0">
                <a:solidFill>
                  <a:srgbClr val="0000CC"/>
                </a:solidFill>
              </a:rPr>
              <a:t>        </a:t>
            </a:r>
            <a:r>
              <a:rPr lang="en-US" sz="1000" b="1" dirty="0" smtClean="0">
                <a:solidFill>
                  <a:srgbClr val="0000CC"/>
                </a:solidFill>
              </a:rPr>
              <a:t>OLAP</a:t>
            </a:r>
            <a:r>
              <a:rPr lang="en-US" sz="1000" dirty="0" smtClean="0">
                <a:solidFill>
                  <a:srgbClr val="0000CC"/>
                </a:solidFill>
              </a:rPr>
              <a:t> : </a:t>
            </a:r>
            <a:r>
              <a:rPr lang="ru-RU" sz="1000" dirty="0" smtClean="0">
                <a:solidFill>
                  <a:srgbClr val="0000CC"/>
                </a:solidFill>
              </a:rPr>
              <a:t> Аналитическая обработка </a:t>
            </a:r>
            <a:r>
              <a:rPr lang="ru-RU" sz="1000" dirty="0" err="1" smtClean="0">
                <a:solidFill>
                  <a:srgbClr val="0000CC"/>
                </a:solidFill>
              </a:rPr>
              <a:t>он-лайн</a:t>
            </a:r>
            <a:r>
              <a:rPr lang="en-US" sz="1000" dirty="0" smtClean="0">
                <a:solidFill>
                  <a:srgbClr val="0000CC"/>
                </a:solidFill>
              </a:rPr>
              <a:t>     </a:t>
            </a:r>
            <a:r>
              <a:rPr lang="en-US" sz="1000" b="1" dirty="0" smtClean="0">
                <a:solidFill>
                  <a:srgbClr val="0000CC"/>
                </a:solidFill>
              </a:rPr>
              <a:t>ELT </a:t>
            </a:r>
            <a:r>
              <a:rPr lang="en-US" sz="1000" dirty="0" smtClean="0">
                <a:solidFill>
                  <a:srgbClr val="0000CC"/>
                </a:solidFill>
              </a:rPr>
              <a:t>: </a:t>
            </a:r>
            <a:r>
              <a:rPr lang="ru-RU" sz="1000" dirty="0" smtClean="0">
                <a:solidFill>
                  <a:srgbClr val="0000CC"/>
                </a:solidFill>
              </a:rPr>
              <a:t>Извлечь, преобразовать, загрузить</a:t>
            </a:r>
            <a:r>
              <a:rPr lang="en-US" sz="1000" dirty="0" smtClean="0">
                <a:solidFill>
                  <a:srgbClr val="0000CC"/>
                </a:solidFill>
              </a:rPr>
              <a:t>       </a:t>
            </a:r>
            <a:r>
              <a:rPr lang="en-US" sz="1000" b="1" dirty="0" smtClean="0">
                <a:solidFill>
                  <a:srgbClr val="0000CC"/>
                </a:solidFill>
              </a:rPr>
              <a:t>BI</a:t>
            </a:r>
            <a:r>
              <a:rPr lang="en-US" sz="1000" dirty="0" smtClean="0">
                <a:solidFill>
                  <a:srgbClr val="0000CC"/>
                </a:solidFill>
              </a:rPr>
              <a:t> : </a:t>
            </a:r>
            <a:r>
              <a:rPr lang="ru-RU" sz="1000" dirty="0" smtClean="0">
                <a:solidFill>
                  <a:srgbClr val="0000CC"/>
                </a:solidFill>
              </a:rPr>
              <a:t>коммерческая разведка</a:t>
            </a:r>
            <a:r>
              <a:rPr lang="en-US" sz="1000" dirty="0" smtClean="0">
                <a:solidFill>
                  <a:srgbClr val="0000CC"/>
                </a:solidFill>
              </a:rPr>
              <a:t>       </a:t>
            </a:r>
            <a:r>
              <a:rPr lang="en-US" sz="1000" b="1" dirty="0" smtClean="0">
                <a:solidFill>
                  <a:srgbClr val="0000CC"/>
                </a:solidFill>
              </a:rPr>
              <a:t>DM </a:t>
            </a:r>
            <a:r>
              <a:rPr lang="en-US" sz="1000" dirty="0" smtClean="0">
                <a:solidFill>
                  <a:srgbClr val="0000CC"/>
                </a:solidFill>
              </a:rPr>
              <a:t>: </a:t>
            </a:r>
            <a:r>
              <a:rPr lang="ru-RU" sz="1000" dirty="0" smtClean="0">
                <a:solidFill>
                  <a:srgbClr val="0000CC"/>
                </a:solidFill>
              </a:rPr>
              <a:t>Интеллектуальный анализ информации</a:t>
            </a:r>
            <a:endParaRPr lang="en-US" sz="1000" dirty="0" smtClean="0">
              <a:solidFill>
                <a:srgbClr val="0000CC"/>
              </a:solidFill>
            </a:endParaRPr>
          </a:p>
          <a:p>
            <a:r>
              <a:rPr lang="en-US" sz="1000" dirty="0" smtClean="0">
                <a:solidFill>
                  <a:srgbClr val="0000CC"/>
                </a:solidFill>
              </a:rPr>
              <a:t>				</a:t>
            </a:r>
            <a:endParaRPr lang="en-US" sz="1000" dirty="0">
              <a:solidFill>
                <a:srgbClr val="0000CC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70011" y="3493578"/>
            <a:ext cx="3240000" cy="153888"/>
          </a:xfrm>
          <a:prstGeom prst="rect">
            <a:avLst/>
          </a:prstGeom>
          <a:noFill/>
          <a:ln w="6350"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 smtClean="0">
                <a:solidFill>
                  <a:srgbClr val="0000CC"/>
                </a:solidFill>
                <a:latin typeface="Comic Sans MS" pitchFamily="66" charset="0"/>
              </a:rPr>
              <a:t>ИСУФ</a:t>
            </a:r>
            <a:r>
              <a:rPr lang="en-US" sz="1000" b="1" dirty="0" smtClean="0">
                <a:solidFill>
                  <a:srgbClr val="0000CC"/>
                </a:solidFill>
                <a:latin typeface="Comic Sans MS" pitchFamily="66" charset="0"/>
              </a:rPr>
              <a:t> : </a:t>
            </a:r>
            <a:r>
              <a:rPr lang="ru-RU" sz="1000" b="1" dirty="0" smtClean="0">
                <a:solidFill>
                  <a:srgbClr val="0000CC"/>
                </a:solidFill>
                <a:latin typeface="Comic Sans MS" pitchFamily="66" charset="0"/>
              </a:rPr>
              <a:t>Сотрудничество и координация</a:t>
            </a:r>
            <a:endParaRPr lang="en-US" sz="1000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  <p:grpSp>
        <p:nvGrpSpPr>
          <p:cNvPr id="116" name="Group 115"/>
          <p:cNvGrpSpPr/>
          <p:nvPr/>
        </p:nvGrpSpPr>
        <p:grpSpPr>
          <a:xfrm>
            <a:off x="423155" y="1230972"/>
            <a:ext cx="5096716" cy="4940512"/>
            <a:chOff x="423155" y="1230972"/>
            <a:chExt cx="5096716" cy="4940512"/>
          </a:xfrm>
        </p:grpSpPr>
        <p:sp>
          <p:nvSpPr>
            <p:cNvPr id="117" name="Rectangle 116"/>
            <p:cNvSpPr/>
            <p:nvPr/>
          </p:nvSpPr>
          <p:spPr>
            <a:xfrm>
              <a:off x="4815155" y="1533525"/>
              <a:ext cx="432000" cy="44640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TextBox 117"/>
            <p:cNvSpPr txBox="1">
              <a:spLocks/>
            </p:cNvSpPr>
            <p:nvPr/>
          </p:nvSpPr>
          <p:spPr>
            <a:xfrm rot="16200000">
              <a:off x="4131155" y="4972229"/>
              <a:ext cx="1800000" cy="21544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noFill/>
            </a:ln>
          </p:spPr>
          <p:txBody>
            <a:bodyPr wrap="square" lIns="0" tIns="0" rIns="0" bIns="0" rtlCol="0" anchor="ctr" anchorCtr="1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ru-RU" sz="1400" b="1" dirty="0" smtClean="0">
                  <a:solidFill>
                    <a:srgbClr val="0000CC"/>
                  </a:solidFill>
                </a:rPr>
                <a:t>Интернет </a:t>
              </a:r>
              <a:r>
                <a:rPr lang="ru-RU" sz="1400" b="1" dirty="0" err="1" smtClean="0">
                  <a:solidFill>
                    <a:srgbClr val="0000CC"/>
                  </a:solidFill>
                </a:rPr>
                <a:t>вэб</a:t>
              </a:r>
              <a:r>
                <a:rPr lang="ru-RU" sz="1400" b="1" dirty="0" smtClean="0">
                  <a:solidFill>
                    <a:srgbClr val="0000CC"/>
                  </a:solidFill>
                </a:rPr>
                <a:t> портал</a:t>
              </a:r>
              <a:endParaRPr lang="en-US" sz="1400" b="1" dirty="0" smtClean="0">
                <a:solidFill>
                  <a:srgbClr val="0000CC"/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 rot="16200000">
              <a:off x="4131155" y="2343799"/>
              <a:ext cx="1800000" cy="21544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noFill/>
            </a:ln>
          </p:spPr>
          <p:txBody>
            <a:bodyPr wrap="square" lIns="0" tIns="0" rIns="0" bIns="0" rtlCol="0" anchor="ctr" anchorCtr="1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ru-RU" sz="1400" b="1" dirty="0" err="1" smtClean="0">
                  <a:solidFill>
                    <a:srgbClr val="0000CC"/>
                  </a:solidFill>
                </a:rPr>
                <a:t>Интранет</a:t>
              </a:r>
              <a:r>
                <a:rPr lang="ru-RU" sz="1400" b="1" dirty="0" smtClean="0">
                  <a:solidFill>
                    <a:srgbClr val="0000CC"/>
                  </a:solidFill>
                </a:rPr>
                <a:t> - </a:t>
              </a:r>
              <a:r>
                <a:rPr lang="ru-RU" sz="1400" b="1" dirty="0" err="1" smtClean="0">
                  <a:solidFill>
                    <a:srgbClr val="0000CC"/>
                  </a:solidFill>
                </a:rPr>
                <a:t>вэб</a:t>
              </a:r>
              <a:r>
                <a:rPr lang="ru-RU" sz="1400" b="1" dirty="0" smtClean="0">
                  <a:solidFill>
                    <a:srgbClr val="0000CC"/>
                  </a:solidFill>
                </a:rPr>
                <a:t> портал</a:t>
              </a:r>
              <a:endParaRPr lang="en-US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423155" y="3764751"/>
              <a:ext cx="4392000" cy="2232000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423155" y="1530221"/>
              <a:ext cx="4392000" cy="22320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2" name="Flowchart: Magnetic Disk 121"/>
            <p:cNvSpPr/>
            <p:nvPr/>
          </p:nvSpPr>
          <p:spPr>
            <a:xfrm>
              <a:off x="660325" y="4260773"/>
              <a:ext cx="1296000" cy="1080000"/>
            </a:xfrm>
            <a:prstGeom prst="flowChartMagneticDisk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00CC"/>
                  </a:solidFill>
                </a:rPr>
                <a:t>Хранилище данных</a:t>
              </a:r>
              <a:endParaRPr lang="en-US" dirty="0">
                <a:solidFill>
                  <a:srgbClr val="0000CC"/>
                </a:solidFill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487848" y="3476719"/>
              <a:ext cx="368370" cy="215444"/>
            </a:xfrm>
            <a:prstGeom prst="rect">
              <a:avLst/>
            </a:prstGeom>
            <a:solidFill>
              <a:srgbClr val="FFFFCC"/>
            </a:solidFill>
            <a:ln w="6350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b="1" dirty="0" err="1" smtClean="0">
                  <a:solidFill>
                    <a:srgbClr val="0000CC"/>
                  </a:solidFill>
                </a:rPr>
                <a:t>OLTP</a:t>
              </a:r>
              <a:endParaRPr lang="en-US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487848" y="3817429"/>
              <a:ext cx="402354" cy="215444"/>
            </a:xfrm>
            <a:prstGeom prst="rect">
              <a:avLst/>
            </a:prstGeom>
            <a:solidFill>
              <a:srgbClr val="CCFFFF"/>
            </a:solidFill>
            <a:ln w="6350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400" b="1" dirty="0" err="1" smtClean="0">
                  <a:solidFill>
                    <a:srgbClr val="0000CC"/>
                  </a:solidFill>
                </a:rPr>
                <a:t>OLAP</a:t>
              </a:r>
              <a:endParaRPr lang="en-US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125" name="Down Arrow 124"/>
            <p:cNvSpPr/>
            <p:nvPr/>
          </p:nvSpPr>
          <p:spPr>
            <a:xfrm>
              <a:off x="984325" y="3226101"/>
              <a:ext cx="648000" cy="792000"/>
            </a:xfrm>
            <a:prstGeom prst="downArrow">
              <a:avLst>
                <a:gd name="adj1" fmla="val 48032"/>
                <a:gd name="adj2" fmla="val 31828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>
                  <a:solidFill>
                    <a:srgbClr val="0000CC"/>
                  </a:solidFill>
                </a:rPr>
                <a:t>E</a:t>
              </a:r>
            </a:p>
            <a:p>
              <a:pPr algn="ctr"/>
              <a:r>
                <a:rPr lang="en-US" sz="1200" b="1" dirty="0" smtClean="0">
                  <a:solidFill>
                    <a:srgbClr val="0000CC"/>
                  </a:solidFill>
                </a:rPr>
                <a:t>T</a:t>
              </a:r>
            </a:p>
            <a:p>
              <a:pPr algn="ctr"/>
              <a:r>
                <a:rPr lang="en-US" sz="1200" b="1" dirty="0" smtClean="0">
                  <a:solidFill>
                    <a:srgbClr val="0000CC"/>
                  </a:solidFill>
                </a:rPr>
                <a:t>L</a:t>
              </a:r>
              <a:endParaRPr lang="en-US" sz="1200" b="1" dirty="0">
                <a:solidFill>
                  <a:srgbClr val="0000CC"/>
                </a:solidFill>
              </a:endParaRPr>
            </a:p>
          </p:txBody>
        </p:sp>
        <p:graphicFrame>
          <p:nvGraphicFramePr>
            <p:cNvPr id="126" name="Diagram 125"/>
            <p:cNvGraphicFramePr/>
            <p:nvPr/>
          </p:nvGraphicFramePr>
          <p:xfrm>
            <a:off x="2538106" y="1792835"/>
            <a:ext cx="2124000" cy="1908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sp>
          <p:nvSpPr>
            <p:cNvPr id="127" name="TextBox 126"/>
            <p:cNvSpPr txBox="1"/>
            <p:nvPr/>
          </p:nvSpPr>
          <p:spPr>
            <a:xfrm>
              <a:off x="3428433" y="2636276"/>
              <a:ext cx="341247" cy="246221"/>
            </a:xfrm>
            <a:prstGeom prst="rect">
              <a:avLst/>
            </a:prstGeom>
            <a:solidFill>
              <a:srgbClr val="FFFFCC"/>
            </a:solidFill>
            <a:ln w="6350"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00CC"/>
                  </a:solidFill>
                </a:rPr>
                <a:t>УГФ</a:t>
              </a:r>
              <a:endParaRPr lang="en-US" sz="1600" b="1" dirty="0">
                <a:solidFill>
                  <a:srgbClr val="0000CC"/>
                </a:solidFill>
              </a:endParaRPr>
            </a:p>
          </p:txBody>
        </p:sp>
        <p:sp>
          <p:nvSpPr>
            <p:cNvPr id="128" name="Flowchart: Magnetic Disk 127"/>
            <p:cNvSpPr/>
            <p:nvPr/>
          </p:nvSpPr>
          <p:spPr>
            <a:xfrm>
              <a:off x="732325" y="2253362"/>
              <a:ext cx="1152000" cy="936000"/>
            </a:xfrm>
            <a:prstGeom prst="flowChartMagneticDisk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1200"/>
                </a:spcBef>
              </a:pPr>
              <a:endParaRPr lang="en-US" sz="700" dirty="0" smtClean="0">
                <a:solidFill>
                  <a:srgbClr val="0000CC"/>
                </a:solidFill>
              </a:endParaRPr>
            </a:p>
            <a:p>
              <a:pPr algn="ctr"/>
              <a:r>
                <a:rPr lang="ru-RU" dirty="0" smtClean="0">
                  <a:solidFill>
                    <a:srgbClr val="0000CC"/>
                  </a:solidFill>
                </a:rPr>
                <a:t>База данных ИСУФ</a:t>
              </a:r>
              <a:endParaRPr lang="en-US" dirty="0">
                <a:solidFill>
                  <a:srgbClr val="0000CC"/>
                </a:solidFill>
              </a:endParaRPr>
            </a:p>
          </p:txBody>
        </p:sp>
        <p:grpSp>
          <p:nvGrpSpPr>
            <p:cNvPr id="129" name="Group 59"/>
            <p:cNvGrpSpPr/>
            <p:nvPr/>
          </p:nvGrpSpPr>
          <p:grpSpPr>
            <a:xfrm>
              <a:off x="3140551" y="3972111"/>
              <a:ext cx="936060" cy="1657325"/>
              <a:chOff x="3312001" y="3953061"/>
              <a:chExt cx="936060" cy="1657325"/>
            </a:xfrm>
          </p:grpSpPr>
          <p:sp>
            <p:nvSpPr>
              <p:cNvPr id="138" name="Cube 137"/>
              <p:cNvSpPr/>
              <p:nvPr/>
            </p:nvSpPr>
            <p:spPr>
              <a:xfrm>
                <a:off x="3312001" y="3953061"/>
                <a:ext cx="396000" cy="360000"/>
              </a:xfrm>
              <a:prstGeom prst="cube">
                <a:avLst/>
              </a:prstGeom>
              <a:solidFill>
                <a:schemeClr val="bg1"/>
              </a:solidFill>
              <a:ln w="1905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C00000"/>
                    </a:solidFill>
                  </a:rPr>
                  <a:t>BI</a:t>
                </a:r>
                <a:endParaRPr lang="en-US" sz="16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39" name="Cube 138"/>
              <p:cNvSpPr/>
              <p:nvPr/>
            </p:nvSpPr>
            <p:spPr>
              <a:xfrm>
                <a:off x="3852061" y="4133081"/>
                <a:ext cx="396000" cy="360000"/>
              </a:xfrm>
              <a:prstGeom prst="cube">
                <a:avLst/>
              </a:prstGeom>
              <a:solidFill>
                <a:schemeClr val="bg1"/>
              </a:solidFill>
              <a:ln w="1905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C00000"/>
                    </a:solidFill>
                  </a:rPr>
                  <a:t>BI</a:t>
                </a:r>
                <a:endParaRPr lang="en-US" sz="16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40" name="Cube 139"/>
              <p:cNvSpPr/>
              <p:nvPr/>
            </p:nvSpPr>
            <p:spPr>
              <a:xfrm>
                <a:off x="3312001" y="4375624"/>
                <a:ext cx="396000" cy="360000"/>
              </a:xfrm>
              <a:prstGeom prst="cube">
                <a:avLst/>
              </a:prstGeom>
              <a:solidFill>
                <a:schemeClr val="bg1"/>
              </a:solidFill>
              <a:ln w="1905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C00000"/>
                    </a:solidFill>
                  </a:rPr>
                  <a:t>BI</a:t>
                </a:r>
              </a:p>
            </p:txBody>
          </p:sp>
          <p:sp>
            <p:nvSpPr>
              <p:cNvPr id="141" name="Flowchart: Magnetic Disk 140"/>
              <p:cNvSpPr/>
              <p:nvPr/>
            </p:nvSpPr>
            <p:spPr>
              <a:xfrm>
                <a:off x="3852061" y="4827863"/>
                <a:ext cx="396000" cy="360000"/>
              </a:xfrm>
              <a:prstGeom prst="flowChartMagneticDisk">
                <a:avLst/>
              </a:prstGeom>
              <a:solidFill>
                <a:schemeClr val="bg1"/>
              </a:solidFill>
              <a:ln w="1905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C00000"/>
                    </a:solidFill>
                  </a:rPr>
                  <a:t>DM</a:t>
                </a:r>
                <a:endParaRPr lang="en-US" sz="14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42" name="Flowchart: Magnetic Disk 141"/>
              <p:cNvSpPr/>
              <p:nvPr/>
            </p:nvSpPr>
            <p:spPr>
              <a:xfrm>
                <a:off x="3852061" y="5250386"/>
                <a:ext cx="396000" cy="360000"/>
              </a:xfrm>
              <a:prstGeom prst="flowChartMagneticDisk">
                <a:avLst/>
              </a:prstGeom>
              <a:solidFill>
                <a:schemeClr val="bg1"/>
              </a:solidFill>
              <a:ln w="1905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C00000"/>
                    </a:solidFill>
                  </a:rPr>
                  <a:t>DM</a:t>
                </a:r>
                <a:endParaRPr lang="en-US" sz="16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43" name="Flowchart: Magnetic Disk 142"/>
              <p:cNvSpPr/>
              <p:nvPr/>
            </p:nvSpPr>
            <p:spPr>
              <a:xfrm>
                <a:off x="3312001" y="5043887"/>
                <a:ext cx="396000" cy="360000"/>
              </a:xfrm>
              <a:prstGeom prst="flowChartMagneticDisk">
                <a:avLst/>
              </a:prstGeom>
              <a:solidFill>
                <a:schemeClr val="bg1"/>
              </a:solidFill>
              <a:ln w="1905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C00000"/>
                    </a:solidFill>
                  </a:rPr>
                  <a:t>DM</a:t>
                </a:r>
                <a:endParaRPr lang="en-US" sz="16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0" name="Right Arrow 129"/>
            <p:cNvSpPr/>
            <p:nvPr/>
          </p:nvSpPr>
          <p:spPr>
            <a:xfrm flipH="1">
              <a:off x="2124868" y="2543386"/>
              <a:ext cx="504000" cy="432000"/>
            </a:xfrm>
            <a:prstGeom prst="rightArrow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Right Arrow 130"/>
            <p:cNvSpPr/>
            <p:nvPr/>
          </p:nvSpPr>
          <p:spPr>
            <a:xfrm>
              <a:off x="2124868" y="4584773"/>
              <a:ext cx="504000" cy="432000"/>
            </a:xfrm>
            <a:prstGeom prst="rightArrow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816493" y="1580803"/>
              <a:ext cx="1584176" cy="169277"/>
            </a:xfrm>
            <a:prstGeom prst="rect">
              <a:avLst/>
            </a:prstGeom>
            <a:solidFill>
              <a:srgbClr val="FFFFCC"/>
            </a:solidFill>
            <a:ln w="635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100" b="1" dirty="0" smtClean="0">
                  <a:solidFill>
                    <a:srgbClr val="0000CC"/>
                  </a:solidFill>
                </a:rPr>
                <a:t>Операционные системы</a:t>
              </a:r>
              <a:endParaRPr lang="en-US" sz="1100" b="1" dirty="0">
                <a:solidFill>
                  <a:srgbClr val="0000CC"/>
                </a:solidFill>
              </a:endParaRP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423155" y="1246101"/>
              <a:ext cx="4824000" cy="4752000"/>
            </a:xfrm>
            <a:prstGeom prst="rect">
              <a:avLst/>
            </a:prstGeom>
            <a:noFill/>
            <a:ln w="1270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423155" y="1230972"/>
              <a:ext cx="5096716" cy="246221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00CC"/>
                  </a:solidFill>
                </a:rPr>
                <a:t>Информационная система управления финансами</a:t>
              </a:r>
              <a:endParaRPr lang="en-US" sz="1600" b="1" dirty="0">
                <a:solidFill>
                  <a:srgbClr val="0000CC"/>
                </a:solidFill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2335831" y="5750287"/>
              <a:ext cx="2448000" cy="369332"/>
            </a:xfrm>
            <a:prstGeom prst="rect">
              <a:avLst/>
            </a:prstGeom>
            <a:solidFill>
              <a:srgbClr val="CCFFFF"/>
            </a:solidFill>
            <a:ln w="635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00CC"/>
                  </a:solidFill>
                </a:rPr>
                <a:t>Многомерные аналитические запросы</a:t>
              </a:r>
              <a:endParaRPr lang="en-US" sz="1200" b="1" dirty="0">
                <a:solidFill>
                  <a:srgbClr val="0000CC"/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876276" y="5363571"/>
              <a:ext cx="1116297" cy="807913"/>
            </a:xfrm>
            <a:prstGeom prst="rect">
              <a:avLst/>
            </a:prstGeom>
            <a:solidFill>
              <a:srgbClr val="CCFFFF"/>
            </a:solidFill>
            <a:ln w="635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050" dirty="0" smtClean="0">
                  <a:solidFill>
                    <a:srgbClr val="0000CC"/>
                  </a:solidFill>
                </a:rPr>
                <a:t>  </a:t>
              </a:r>
              <a:r>
                <a:rPr lang="ru-RU" sz="1050" dirty="0" smtClean="0">
                  <a:solidFill>
                    <a:srgbClr val="0000CC"/>
                  </a:solidFill>
                </a:rPr>
                <a:t>консолидация</a:t>
              </a:r>
              <a:endParaRPr lang="en-US" sz="1050" dirty="0" smtClean="0">
                <a:solidFill>
                  <a:srgbClr val="0000CC"/>
                </a:solidFill>
              </a:endParaRPr>
            </a:p>
            <a:p>
              <a:pPr>
                <a:buFont typeface="Arial" pitchFamily="34" charset="0"/>
                <a:buChar char="•"/>
              </a:pPr>
              <a:r>
                <a:rPr lang="en-US" sz="1050" dirty="0" smtClean="0">
                  <a:solidFill>
                    <a:srgbClr val="0000CC"/>
                  </a:solidFill>
                </a:rPr>
                <a:t>  </a:t>
              </a:r>
              <a:r>
                <a:rPr lang="ru-RU" sz="1050" dirty="0" smtClean="0">
                  <a:solidFill>
                    <a:srgbClr val="0000CC"/>
                  </a:solidFill>
                </a:rPr>
                <a:t>ассигнование</a:t>
              </a:r>
              <a:endParaRPr lang="en-US" sz="1050" dirty="0" smtClean="0">
                <a:solidFill>
                  <a:srgbClr val="0000CC"/>
                </a:solidFill>
              </a:endParaRPr>
            </a:p>
            <a:p>
              <a:pPr>
                <a:buFont typeface="Arial" pitchFamily="34" charset="0"/>
                <a:buChar char="•"/>
              </a:pPr>
              <a:r>
                <a:rPr lang="en-US" sz="1050" dirty="0" smtClean="0">
                  <a:solidFill>
                    <a:srgbClr val="0000CC"/>
                  </a:solidFill>
                </a:rPr>
                <a:t>  </a:t>
              </a:r>
              <a:r>
                <a:rPr lang="ru-RU" sz="1050" dirty="0" smtClean="0">
                  <a:solidFill>
                    <a:srgbClr val="0000CC"/>
                  </a:solidFill>
                </a:rPr>
                <a:t>доведение до бюджетополучателей</a:t>
              </a:r>
              <a:endParaRPr lang="en-US" sz="1050" dirty="0">
                <a:solidFill>
                  <a:srgbClr val="0000CC"/>
                </a:solidFill>
              </a:endParaRPr>
            </a:p>
          </p:txBody>
        </p:sp>
        <p:sp>
          <p:nvSpPr>
            <p:cNvPr id="137" name="Oval 136"/>
            <p:cNvSpPr/>
            <p:nvPr/>
          </p:nvSpPr>
          <p:spPr>
            <a:xfrm>
              <a:off x="4377830" y="3333750"/>
              <a:ext cx="864000" cy="864000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ru-RU" sz="1200" b="1" dirty="0" smtClean="0">
                  <a:solidFill>
                    <a:srgbClr val="0000CC"/>
                  </a:solidFill>
                </a:rPr>
                <a:t>Интерфейсы</a:t>
              </a:r>
              <a:endParaRPr lang="en-US" sz="1200" b="1" dirty="0">
                <a:solidFill>
                  <a:srgbClr val="0000CC"/>
                </a:solidFill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5570011" y="3883124"/>
            <a:ext cx="3240000" cy="307777"/>
          </a:xfrm>
          <a:prstGeom prst="rect">
            <a:avLst/>
          </a:prstGeom>
          <a:noFill/>
          <a:ln w="6350"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000" b="1" dirty="0" smtClean="0">
                <a:solidFill>
                  <a:srgbClr val="0000CC"/>
                </a:solidFill>
                <a:latin typeface="Comic Sans MS" pitchFamily="66" charset="0"/>
              </a:rPr>
              <a:t>DW : </a:t>
            </a:r>
            <a:r>
              <a:rPr lang="ru-RU" sz="1000" b="1" dirty="0" smtClean="0">
                <a:solidFill>
                  <a:srgbClr val="0000CC"/>
                </a:solidFill>
                <a:latin typeface="Comic Sans MS" pitchFamily="66" charset="0"/>
              </a:rPr>
              <a:t>Быстрое ежемесячное обновление и варианты запросов</a:t>
            </a:r>
            <a:endParaRPr lang="en-US" sz="1000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145" name="Freeform 144"/>
          <p:cNvSpPr/>
          <p:nvPr/>
        </p:nvSpPr>
        <p:spPr>
          <a:xfrm>
            <a:off x="5105401" y="4033836"/>
            <a:ext cx="648000" cy="180000"/>
          </a:xfrm>
          <a:custGeom>
            <a:avLst/>
            <a:gdLst>
              <a:gd name="connsiteX0" fmla="*/ 0 w 447675"/>
              <a:gd name="connsiteY0" fmla="*/ 203200 h 203200"/>
              <a:gd name="connsiteX1" fmla="*/ 152400 w 447675"/>
              <a:gd name="connsiteY1" fmla="*/ 3175 h 203200"/>
              <a:gd name="connsiteX2" fmla="*/ 161925 w 447675"/>
              <a:gd name="connsiteY2" fmla="*/ 184150 h 203200"/>
              <a:gd name="connsiteX3" fmla="*/ 447675 w 447675"/>
              <a:gd name="connsiteY3" fmla="*/ 12700 h 203200"/>
              <a:gd name="connsiteX0" fmla="*/ 0 w 447675"/>
              <a:gd name="connsiteY0" fmla="*/ 203200 h 203200"/>
              <a:gd name="connsiteX1" fmla="*/ 152400 w 447675"/>
              <a:gd name="connsiteY1" fmla="*/ 3175 h 203200"/>
              <a:gd name="connsiteX2" fmla="*/ 276225 w 447675"/>
              <a:gd name="connsiteY2" fmla="*/ 184150 h 203200"/>
              <a:gd name="connsiteX3" fmla="*/ 447675 w 447675"/>
              <a:gd name="connsiteY3" fmla="*/ 12700 h 203200"/>
              <a:gd name="connsiteX0" fmla="*/ 0 w 447675"/>
              <a:gd name="connsiteY0" fmla="*/ 203200 h 203200"/>
              <a:gd name="connsiteX1" fmla="*/ 276225 w 447675"/>
              <a:gd name="connsiteY1" fmla="*/ 3175 h 203200"/>
              <a:gd name="connsiteX2" fmla="*/ 276225 w 447675"/>
              <a:gd name="connsiteY2" fmla="*/ 184150 h 203200"/>
              <a:gd name="connsiteX3" fmla="*/ 447675 w 447675"/>
              <a:gd name="connsiteY3" fmla="*/ 12700 h 203200"/>
              <a:gd name="connsiteX0" fmla="*/ 0 w 447675"/>
              <a:gd name="connsiteY0" fmla="*/ 203200 h 204787"/>
              <a:gd name="connsiteX1" fmla="*/ 276225 w 447675"/>
              <a:gd name="connsiteY1" fmla="*/ 3175 h 204787"/>
              <a:gd name="connsiteX2" fmla="*/ 276225 w 447675"/>
              <a:gd name="connsiteY2" fmla="*/ 184150 h 204787"/>
              <a:gd name="connsiteX3" fmla="*/ 447675 w 447675"/>
              <a:gd name="connsiteY3" fmla="*/ 127000 h 204787"/>
              <a:gd name="connsiteX0" fmla="*/ 0 w 536575"/>
              <a:gd name="connsiteY0" fmla="*/ 203200 h 204787"/>
              <a:gd name="connsiteX1" fmla="*/ 276225 w 536575"/>
              <a:gd name="connsiteY1" fmla="*/ 3175 h 204787"/>
              <a:gd name="connsiteX2" fmla="*/ 276225 w 536575"/>
              <a:gd name="connsiteY2" fmla="*/ 184150 h 204787"/>
              <a:gd name="connsiteX3" fmla="*/ 447675 w 536575"/>
              <a:gd name="connsiteY3" fmla="*/ 127000 h 204787"/>
              <a:gd name="connsiteX0" fmla="*/ 0 w 679450"/>
              <a:gd name="connsiteY0" fmla="*/ 233363 h 233363"/>
              <a:gd name="connsiteX1" fmla="*/ 276225 w 679450"/>
              <a:gd name="connsiteY1" fmla="*/ 33338 h 233363"/>
              <a:gd name="connsiteX2" fmla="*/ 276225 w 679450"/>
              <a:gd name="connsiteY2" fmla="*/ 214313 h 233363"/>
              <a:gd name="connsiteX3" fmla="*/ 590550 w 679450"/>
              <a:gd name="connsiteY3" fmla="*/ 33338 h 23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450" h="233363">
                <a:moveTo>
                  <a:pt x="0" y="233363"/>
                </a:moveTo>
                <a:cubicBezTo>
                  <a:pt x="62706" y="134938"/>
                  <a:pt x="230188" y="36513"/>
                  <a:pt x="276225" y="33338"/>
                </a:cubicBezTo>
                <a:cubicBezTo>
                  <a:pt x="322262" y="30163"/>
                  <a:pt x="223838" y="214313"/>
                  <a:pt x="276225" y="214313"/>
                </a:cubicBezTo>
                <a:cubicBezTo>
                  <a:pt x="328612" y="214313"/>
                  <a:pt x="679450" y="0"/>
                  <a:pt x="590550" y="33338"/>
                </a:cubicBezTo>
              </a:path>
            </a:pathLst>
          </a:custGeom>
          <a:ln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 flipV="1">
            <a:off x="5105401" y="3319461"/>
            <a:ext cx="648000" cy="180000"/>
          </a:xfrm>
          <a:custGeom>
            <a:avLst/>
            <a:gdLst>
              <a:gd name="connsiteX0" fmla="*/ 0 w 447675"/>
              <a:gd name="connsiteY0" fmla="*/ 203200 h 203200"/>
              <a:gd name="connsiteX1" fmla="*/ 152400 w 447675"/>
              <a:gd name="connsiteY1" fmla="*/ 3175 h 203200"/>
              <a:gd name="connsiteX2" fmla="*/ 161925 w 447675"/>
              <a:gd name="connsiteY2" fmla="*/ 184150 h 203200"/>
              <a:gd name="connsiteX3" fmla="*/ 447675 w 447675"/>
              <a:gd name="connsiteY3" fmla="*/ 12700 h 203200"/>
              <a:gd name="connsiteX0" fmla="*/ 0 w 447675"/>
              <a:gd name="connsiteY0" fmla="*/ 203200 h 203200"/>
              <a:gd name="connsiteX1" fmla="*/ 152400 w 447675"/>
              <a:gd name="connsiteY1" fmla="*/ 3175 h 203200"/>
              <a:gd name="connsiteX2" fmla="*/ 276225 w 447675"/>
              <a:gd name="connsiteY2" fmla="*/ 184150 h 203200"/>
              <a:gd name="connsiteX3" fmla="*/ 447675 w 447675"/>
              <a:gd name="connsiteY3" fmla="*/ 12700 h 203200"/>
              <a:gd name="connsiteX0" fmla="*/ 0 w 447675"/>
              <a:gd name="connsiteY0" fmla="*/ 203200 h 203200"/>
              <a:gd name="connsiteX1" fmla="*/ 276225 w 447675"/>
              <a:gd name="connsiteY1" fmla="*/ 3175 h 203200"/>
              <a:gd name="connsiteX2" fmla="*/ 276225 w 447675"/>
              <a:gd name="connsiteY2" fmla="*/ 184150 h 203200"/>
              <a:gd name="connsiteX3" fmla="*/ 447675 w 447675"/>
              <a:gd name="connsiteY3" fmla="*/ 12700 h 203200"/>
              <a:gd name="connsiteX0" fmla="*/ 0 w 447675"/>
              <a:gd name="connsiteY0" fmla="*/ 203200 h 204787"/>
              <a:gd name="connsiteX1" fmla="*/ 276225 w 447675"/>
              <a:gd name="connsiteY1" fmla="*/ 3175 h 204787"/>
              <a:gd name="connsiteX2" fmla="*/ 276225 w 447675"/>
              <a:gd name="connsiteY2" fmla="*/ 184150 h 204787"/>
              <a:gd name="connsiteX3" fmla="*/ 447675 w 447675"/>
              <a:gd name="connsiteY3" fmla="*/ 127000 h 204787"/>
              <a:gd name="connsiteX0" fmla="*/ 0 w 536575"/>
              <a:gd name="connsiteY0" fmla="*/ 203200 h 204787"/>
              <a:gd name="connsiteX1" fmla="*/ 276225 w 536575"/>
              <a:gd name="connsiteY1" fmla="*/ 3175 h 204787"/>
              <a:gd name="connsiteX2" fmla="*/ 276225 w 536575"/>
              <a:gd name="connsiteY2" fmla="*/ 184150 h 204787"/>
              <a:gd name="connsiteX3" fmla="*/ 447675 w 536575"/>
              <a:gd name="connsiteY3" fmla="*/ 127000 h 204787"/>
              <a:gd name="connsiteX0" fmla="*/ 0 w 679450"/>
              <a:gd name="connsiteY0" fmla="*/ 233363 h 233363"/>
              <a:gd name="connsiteX1" fmla="*/ 276225 w 679450"/>
              <a:gd name="connsiteY1" fmla="*/ 33338 h 233363"/>
              <a:gd name="connsiteX2" fmla="*/ 276225 w 679450"/>
              <a:gd name="connsiteY2" fmla="*/ 214313 h 233363"/>
              <a:gd name="connsiteX3" fmla="*/ 590550 w 679450"/>
              <a:gd name="connsiteY3" fmla="*/ 33338 h 23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450" h="233363">
                <a:moveTo>
                  <a:pt x="0" y="233363"/>
                </a:moveTo>
                <a:cubicBezTo>
                  <a:pt x="62706" y="134938"/>
                  <a:pt x="230188" y="36513"/>
                  <a:pt x="276225" y="33338"/>
                </a:cubicBezTo>
                <a:cubicBezTo>
                  <a:pt x="322262" y="30163"/>
                  <a:pt x="223838" y="214313"/>
                  <a:pt x="276225" y="214313"/>
                </a:cubicBezTo>
                <a:cubicBezTo>
                  <a:pt x="328612" y="214313"/>
                  <a:pt x="679450" y="0"/>
                  <a:pt x="590550" y="33338"/>
                </a:cubicBezTo>
              </a:path>
            </a:pathLst>
          </a:custGeom>
          <a:ln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151418" y="5961412"/>
            <a:ext cx="22563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Images: </a:t>
            </a:r>
            <a:r>
              <a:rPr kumimoji="0" lang="en-US" sz="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jscreationzs</a:t>
            </a: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/ FreeDigitalPhotos.net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7" name="Text Box 398"/>
          <p:cNvSpPr txBox="1">
            <a:spLocks noChangeArrowheads="1"/>
          </p:cNvSpPr>
          <p:nvPr/>
        </p:nvSpPr>
        <p:spPr bwMode="auto">
          <a:xfrm>
            <a:off x="262375" y="685800"/>
            <a:ext cx="86400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8288" rIns="0" bIns="0"/>
          <a:lstStyle/>
          <a:p>
            <a:pPr algn="ctr">
              <a:spcBef>
                <a:spcPts val="200"/>
              </a:spcBef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Цель</a:t>
            </a:r>
            <a:r>
              <a:rPr lang="en-US" b="1" dirty="0" smtClean="0">
                <a:solidFill>
                  <a:srgbClr val="C0000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: </a:t>
            </a:r>
            <a:r>
              <a:rPr lang="ru-RU" b="1" dirty="0" smtClean="0">
                <a:solidFill>
                  <a:srgbClr val="C0000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Ежедневное отражение/отчетность о государственных финансах посредством ИСУФ</a:t>
            </a:r>
            <a:endParaRPr lang="en-US" dirty="0" smtClean="0">
              <a:solidFill>
                <a:srgbClr val="C00000"/>
              </a:solidFill>
              <a:effectLst>
                <a:glow rad="101600">
                  <a:schemeClr val="accent1">
                    <a:lumMod val="20000"/>
                    <a:lumOff val="80000"/>
                    <a:alpha val="60000"/>
                  </a:schemeClr>
                </a:glo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95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14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96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pic>
        <p:nvPicPr>
          <p:cNvPr id="97" name="Picture 96" descr="FMIS 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8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Общие тенденции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5515037" y="2024243"/>
            <a:ext cx="864001" cy="3663004"/>
            <a:chOff x="5515037" y="2024243"/>
            <a:chExt cx="864001" cy="3663004"/>
          </a:xfrm>
        </p:grpSpPr>
        <p:cxnSp>
          <p:nvCxnSpPr>
            <p:cNvPr id="57" name="Straight Arrow Connector 56"/>
            <p:cNvCxnSpPr/>
            <p:nvPr/>
          </p:nvCxnSpPr>
          <p:spPr>
            <a:xfrm rot="10800000">
              <a:off x="5515037" y="3797359"/>
              <a:ext cx="864000" cy="1588"/>
            </a:xfrm>
            <a:prstGeom prst="straightConnector1">
              <a:avLst/>
            </a:prstGeom>
            <a:ln w="28575">
              <a:solidFill>
                <a:srgbClr val="0000FF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rot="10800000">
              <a:off x="5515037" y="2024243"/>
              <a:ext cx="864000" cy="1588"/>
            </a:xfrm>
            <a:prstGeom prst="straightConnector1">
              <a:avLst/>
            </a:prstGeom>
            <a:ln w="28575">
              <a:solidFill>
                <a:srgbClr val="0000FF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 rot="10800000">
              <a:off x="5515038" y="5685659"/>
              <a:ext cx="864000" cy="1588"/>
            </a:xfrm>
            <a:prstGeom prst="straightConnector1">
              <a:avLst/>
            </a:prstGeom>
            <a:ln w="28575">
              <a:solidFill>
                <a:srgbClr val="0000FF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 rot="10800000">
              <a:off x="5515037" y="2840775"/>
              <a:ext cx="864000" cy="1588"/>
            </a:xfrm>
            <a:prstGeom prst="straightConnector1">
              <a:avLst/>
            </a:prstGeom>
            <a:ln w="28575">
              <a:solidFill>
                <a:srgbClr val="0000FF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 rot="10800000">
              <a:off x="5515037" y="3254434"/>
              <a:ext cx="864000" cy="1588"/>
            </a:xfrm>
            <a:prstGeom prst="straightConnector1">
              <a:avLst/>
            </a:prstGeom>
            <a:ln w="28575">
              <a:solidFill>
                <a:srgbClr val="0000FF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rot="10800000">
              <a:off x="5515038" y="4987479"/>
              <a:ext cx="864000" cy="1588"/>
            </a:xfrm>
            <a:prstGeom prst="straightConnector1">
              <a:avLst/>
            </a:prstGeom>
            <a:ln w="28575">
              <a:solidFill>
                <a:srgbClr val="0000FF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 rot="10800000">
              <a:off x="5515038" y="4364409"/>
              <a:ext cx="864000" cy="1588"/>
            </a:xfrm>
            <a:prstGeom prst="straightConnector1">
              <a:avLst/>
            </a:prstGeom>
            <a:ln w="28575">
              <a:solidFill>
                <a:srgbClr val="0000FF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Rectangle 63"/>
          <p:cNvSpPr/>
          <p:nvPr/>
        </p:nvSpPr>
        <p:spPr>
          <a:xfrm>
            <a:off x="5781674" y="4724400"/>
            <a:ext cx="360000" cy="133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781674" y="3495675"/>
            <a:ext cx="360000" cy="1224000"/>
          </a:xfrm>
          <a:prstGeom prst="rect">
            <a:avLst/>
          </a:prstGeom>
          <a:solidFill>
            <a:srgbClr val="FFCCCC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781674" y="1447800"/>
            <a:ext cx="360000" cy="2052000"/>
          </a:xfrm>
          <a:prstGeom prst="rect">
            <a:avLst/>
          </a:prstGeom>
          <a:solidFill>
            <a:srgbClr val="FFFFCC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1445326" y="5326453"/>
            <a:ext cx="3780000" cy="903770"/>
          </a:xfrm>
          <a:prstGeom prst="roundRect">
            <a:avLst>
              <a:gd name="adj" fmla="val 10825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Calibri" pitchFamily="34" charset="0"/>
              </a:rPr>
              <a:t>Финансовые </a:t>
            </a:r>
            <a:r>
              <a:rPr lang="ru-RU" sz="1600" b="1" dirty="0" err="1" smtClean="0">
                <a:solidFill>
                  <a:srgbClr val="0000CC"/>
                </a:solidFill>
                <a:latin typeface="Calibri" pitchFamily="34" charset="0"/>
              </a:rPr>
              <a:t>госкорпорации</a:t>
            </a:r>
            <a:endParaRPr lang="en-US" sz="1600" b="1" dirty="0" smtClean="0">
              <a:solidFill>
                <a:srgbClr val="0000CC"/>
              </a:solidFill>
              <a:latin typeface="Calibri" pitchFamily="34" charset="0"/>
            </a:endParaRPr>
          </a:p>
          <a:p>
            <a:pPr marL="180975" indent="-180975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CC"/>
                </a:solidFill>
                <a:latin typeface="Calibri" pitchFamily="34" charset="0"/>
              </a:rPr>
              <a:t>Финансовые денежно-кредитные </a:t>
            </a:r>
            <a:r>
              <a:rPr lang="ru-RU" sz="1200" dirty="0" err="1" smtClean="0">
                <a:solidFill>
                  <a:srgbClr val="0000CC"/>
                </a:solidFill>
                <a:latin typeface="Calibri" pitchFamily="34" charset="0"/>
              </a:rPr>
              <a:t>госкорпорации</a:t>
            </a:r>
            <a:r>
              <a:rPr lang="en-US" sz="1200" dirty="0" smtClean="0">
                <a:solidFill>
                  <a:srgbClr val="0000CC"/>
                </a:solidFill>
                <a:latin typeface="Calibri" pitchFamily="34" charset="0"/>
              </a:rPr>
              <a:t> (</a:t>
            </a:r>
            <a:r>
              <a:rPr lang="ru-RU" sz="1200" dirty="0" smtClean="0">
                <a:solidFill>
                  <a:srgbClr val="0000CC"/>
                </a:solidFill>
                <a:latin typeface="Calibri" pitchFamily="34" charset="0"/>
              </a:rPr>
              <a:t> Центробанк</a:t>
            </a:r>
            <a:r>
              <a:rPr lang="en-US" sz="1200" dirty="0" smtClean="0">
                <a:solidFill>
                  <a:srgbClr val="0000CC"/>
                </a:solidFill>
                <a:latin typeface="Calibri" pitchFamily="34" charset="0"/>
              </a:rPr>
              <a:t>)</a:t>
            </a:r>
            <a:endParaRPr lang="ru-RU" sz="1200" dirty="0" smtClean="0">
              <a:solidFill>
                <a:srgbClr val="0000CC"/>
              </a:solidFill>
              <a:latin typeface="Calibri" pitchFamily="34" charset="0"/>
            </a:endParaRPr>
          </a:p>
          <a:p>
            <a:pPr marL="180975" indent="-180975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00CC"/>
                </a:solidFill>
                <a:latin typeface="Calibri" pitchFamily="34" charset="0"/>
              </a:rPr>
              <a:t>Небанковские финансовые </a:t>
            </a:r>
            <a:r>
              <a:rPr lang="ru-RU" sz="1200" dirty="0" err="1" smtClean="0">
                <a:solidFill>
                  <a:srgbClr val="0000CC"/>
                </a:solidFill>
                <a:latin typeface="Calibri" pitchFamily="34" charset="0"/>
              </a:rPr>
              <a:t>госкорпорации</a:t>
            </a:r>
            <a:endParaRPr lang="en-US" sz="1200" dirty="0" smtClean="0">
              <a:solidFill>
                <a:srgbClr val="0000CC"/>
              </a:solidFill>
              <a:latin typeface="Calibri" pitchFamily="34" charset="0"/>
            </a:endParaRPr>
          </a:p>
          <a:p>
            <a:pPr algn="ctr"/>
            <a:endParaRPr lang="en-US" sz="1600" b="1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1445326" y="4772273"/>
            <a:ext cx="3780000" cy="432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Calibri" pitchFamily="34" charset="0"/>
              </a:rPr>
              <a:t>Нефинансовые </a:t>
            </a:r>
            <a:r>
              <a:rPr lang="ru-RU" sz="1600" b="1" dirty="0" err="1" smtClean="0">
                <a:solidFill>
                  <a:srgbClr val="0000CC"/>
                </a:solidFill>
                <a:latin typeface="Calibri" pitchFamily="34" charset="0"/>
              </a:rPr>
              <a:t>госкорпорации</a:t>
            </a:r>
            <a:endParaRPr lang="en-US" sz="1600" b="1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1445325" y="3580421"/>
            <a:ext cx="3780000" cy="432000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Calibri" pitchFamily="34" charset="0"/>
              </a:rPr>
              <a:t>Региональные правительства</a:t>
            </a:r>
            <a:endParaRPr lang="en-US" sz="1600" b="1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1445326" y="4077203"/>
            <a:ext cx="3780000" cy="576000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Calibri" pitchFamily="34" charset="0"/>
              </a:rPr>
              <a:t>Местные правительства</a:t>
            </a:r>
            <a:endParaRPr lang="en-US" sz="1600" b="1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1445326" y="1449037"/>
            <a:ext cx="3780000" cy="1152000"/>
          </a:xfrm>
          <a:prstGeom prst="roundRect">
            <a:avLst>
              <a:gd name="adj" fmla="val 4755"/>
            </a:avLst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  <a:latin typeface="Calibri" pitchFamily="34" charset="0"/>
              </a:rPr>
              <a:t>Центральное правительство (национальный бюджет)</a:t>
            </a:r>
            <a:endParaRPr lang="en-US" sz="2000" b="1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445326" y="2661569"/>
            <a:ext cx="3780000" cy="360000"/>
          </a:xfrm>
          <a:prstGeom prst="roundRect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Calibri" pitchFamily="34" charset="0"/>
              </a:rPr>
              <a:t>Внебюджетные фонды</a:t>
            </a:r>
            <a:endParaRPr lang="en-US" sz="1600" b="1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445326" y="3075228"/>
            <a:ext cx="3780000" cy="360000"/>
          </a:xfrm>
          <a:prstGeom prst="roundRect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  <a:latin typeface="Calibri" pitchFamily="34" charset="0"/>
              </a:rPr>
              <a:t>Фонды социального обеспечения</a:t>
            </a:r>
            <a:endParaRPr lang="en-US" sz="1600" b="1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1037230" y="1389664"/>
            <a:ext cx="4259133" cy="2131457"/>
          </a:xfrm>
          <a:prstGeom prst="roundRect">
            <a:avLst>
              <a:gd name="adj" fmla="val 2956"/>
            </a:avLst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72000" rIns="0" bIns="0" rtlCol="0" anchor="t"/>
          <a:lstStyle/>
          <a:p>
            <a:pPr algn="r"/>
            <a:r>
              <a:rPr lang="ru-RU" sz="1500" b="1" dirty="0" smtClean="0">
                <a:solidFill>
                  <a:srgbClr val="00B050"/>
                </a:solidFill>
                <a:latin typeface="Calibri" pitchFamily="34" charset="0"/>
              </a:rPr>
              <a:t>Центральное правительство</a:t>
            </a:r>
            <a:endParaRPr lang="en-US" sz="15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215733" y="1211532"/>
            <a:ext cx="5256000" cy="4896000"/>
          </a:xfrm>
          <a:prstGeom prst="roundRect">
            <a:avLst>
              <a:gd name="adj" fmla="val 1456"/>
            </a:avLst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72000" rIns="0" bIns="0" rtlCol="0" anchor="t"/>
          <a:lstStyle/>
          <a:p>
            <a:pPr algn="r"/>
            <a:r>
              <a:rPr lang="ru-RU" sz="2000" b="1" dirty="0" smtClean="0">
                <a:solidFill>
                  <a:srgbClr val="0000CC"/>
                </a:solidFill>
                <a:latin typeface="Calibri" pitchFamily="34" charset="0"/>
              </a:rPr>
              <a:t>Государственный сектор</a:t>
            </a:r>
            <a:r>
              <a:rPr lang="en-US" sz="2000" b="1" dirty="0" smtClean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US" baseline="30000" dirty="0" smtClean="0">
                <a:solidFill>
                  <a:srgbClr val="0000CC"/>
                </a:solidFill>
                <a:latin typeface="Calibri" pitchFamily="34" charset="0"/>
              </a:rPr>
              <a:t>*</a:t>
            </a:r>
            <a:endParaRPr lang="en-US" baseline="30000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76" name="Rounded Rectangle 75"/>
          <p:cNvSpPr/>
          <p:nvPr/>
        </p:nvSpPr>
        <p:spPr>
          <a:xfrm>
            <a:off x="821499" y="1328307"/>
            <a:ext cx="4536000" cy="3384000"/>
          </a:xfrm>
          <a:prstGeom prst="roundRect">
            <a:avLst>
              <a:gd name="adj" fmla="val 1456"/>
            </a:avLst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108000" rIns="0" bIns="0" rtlCol="0" anchor="t"/>
          <a:lstStyle/>
          <a:p>
            <a:pPr algn="r"/>
            <a:r>
              <a:rPr lang="ru-RU" sz="1600" b="1" dirty="0" smtClean="0">
                <a:solidFill>
                  <a:srgbClr val="0000FF"/>
                </a:solidFill>
                <a:latin typeface="Calibri" pitchFamily="34" charset="0"/>
              </a:rPr>
              <a:t>Государственное управление</a:t>
            </a:r>
            <a:endParaRPr lang="en-US" sz="1600" b="1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513116" y="1270908"/>
            <a:ext cx="4896000" cy="3996000"/>
          </a:xfrm>
          <a:prstGeom prst="roundRect">
            <a:avLst>
              <a:gd name="adj" fmla="val 1456"/>
            </a:avLst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144000" rIns="0" bIns="0" rtlCol="0" anchor="t"/>
          <a:lstStyle/>
          <a:p>
            <a:pPr algn="r"/>
            <a:r>
              <a:rPr lang="ru-RU" sz="1600" b="1" dirty="0" smtClean="0">
                <a:solidFill>
                  <a:srgbClr val="C00000"/>
                </a:solidFill>
                <a:latin typeface="Calibri" pitchFamily="34" charset="0"/>
              </a:rPr>
              <a:t>Нефинансовый государственный сектор</a:t>
            </a:r>
            <a:endParaRPr lang="en-US" sz="16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6457949" y="3409950"/>
            <a:ext cx="2520000" cy="720000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11296" y="4361447"/>
            <a:ext cx="3831369" cy="5847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</a:rPr>
              <a:t>Распределенные базы данных</a:t>
            </a:r>
            <a:endParaRPr lang="en-US" sz="2000" b="1" dirty="0" smtClean="0">
              <a:solidFill>
                <a:srgbClr val="C00000"/>
              </a:solidFill>
              <a:latin typeface="Calibri" pitchFamily="34" charset="0"/>
            </a:endParaRPr>
          </a:p>
          <a:p>
            <a:pPr algn="ctr"/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</a:rPr>
              <a:t>Другие государственные организации</a:t>
            </a:r>
            <a:endParaRPr lang="en-US" sz="1800" b="1" dirty="0">
              <a:solidFill>
                <a:schemeClr val="accent2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sp>
        <p:nvSpPr>
          <p:cNvPr id="80" name="Flowchart: Magnetic Disk 79"/>
          <p:cNvSpPr/>
          <p:nvPr/>
        </p:nvSpPr>
        <p:spPr>
          <a:xfrm>
            <a:off x="6637949" y="1558265"/>
            <a:ext cx="2160000" cy="1620000"/>
          </a:xfrm>
          <a:prstGeom prst="flowChartMagneticDisk">
            <a:avLst/>
          </a:prstGeom>
          <a:solidFill>
            <a:srgbClr val="CCFFFF"/>
          </a:solidFill>
          <a:ln w="952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6580799" y="5047166"/>
            <a:ext cx="2264775" cy="832050"/>
            <a:chOff x="6580799" y="5047166"/>
            <a:chExt cx="2264775" cy="832050"/>
          </a:xfrm>
        </p:grpSpPr>
        <p:sp>
          <p:nvSpPr>
            <p:cNvPr id="82" name="Flowchart: Magnetic Disk 81"/>
            <p:cNvSpPr/>
            <p:nvPr/>
          </p:nvSpPr>
          <p:spPr>
            <a:xfrm>
              <a:off x="7849049" y="5047166"/>
              <a:ext cx="576000" cy="432000"/>
            </a:xfrm>
            <a:prstGeom prst="flowChartMagneticDisk">
              <a:avLst/>
            </a:prstGeom>
            <a:solidFill>
              <a:srgbClr val="CCFFFF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  <p:sp>
          <p:nvSpPr>
            <p:cNvPr id="83" name="Flowchart: Magnetic Disk 82"/>
            <p:cNvSpPr/>
            <p:nvPr/>
          </p:nvSpPr>
          <p:spPr>
            <a:xfrm>
              <a:off x="6999899" y="5047166"/>
              <a:ext cx="576000" cy="432000"/>
            </a:xfrm>
            <a:prstGeom prst="flowChartMagneticDisk">
              <a:avLst/>
            </a:prstGeom>
            <a:solidFill>
              <a:srgbClr val="CCFFFF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  <p:sp>
          <p:nvSpPr>
            <p:cNvPr id="84" name="Flowchart: Magnetic Disk 83"/>
            <p:cNvSpPr/>
            <p:nvPr/>
          </p:nvSpPr>
          <p:spPr>
            <a:xfrm>
              <a:off x="6580799" y="5228141"/>
              <a:ext cx="576000" cy="432000"/>
            </a:xfrm>
            <a:prstGeom prst="flowChartMagneticDisk">
              <a:avLst/>
            </a:prstGeom>
            <a:solidFill>
              <a:srgbClr val="CCFFFF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  <p:sp>
          <p:nvSpPr>
            <p:cNvPr id="85" name="Flowchart: Magnetic Disk 84"/>
            <p:cNvSpPr/>
            <p:nvPr/>
          </p:nvSpPr>
          <p:spPr>
            <a:xfrm>
              <a:off x="8269574" y="5228141"/>
              <a:ext cx="576000" cy="432000"/>
            </a:xfrm>
            <a:prstGeom prst="flowChartMagneticDisk">
              <a:avLst/>
            </a:prstGeom>
            <a:solidFill>
              <a:srgbClr val="CCFFFF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  <p:sp>
          <p:nvSpPr>
            <p:cNvPr id="86" name="Flowchart: Magnetic Disk 85"/>
            <p:cNvSpPr/>
            <p:nvPr/>
          </p:nvSpPr>
          <p:spPr>
            <a:xfrm>
              <a:off x="7925249" y="5447216"/>
              <a:ext cx="576000" cy="432000"/>
            </a:xfrm>
            <a:prstGeom prst="flowChartMagneticDisk">
              <a:avLst/>
            </a:prstGeom>
            <a:solidFill>
              <a:srgbClr val="CCFFFF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  <p:sp>
          <p:nvSpPr>
            <p:cNvPr id="87" name="Flowchart: Magnetic Disk 86"/>
            <p:cNvSpPr/>
            <p:nvPr/>
          </p:nvSpPr>
          <p:spPr>
            <a:xfrm>
              <a:off x="6942749" y="5447216"/>
              <a:ext cx="576000" cy="432000"/>
            </a:xfrm>
            <a:prstGeom prst="flowChartMagneticDisk">
              <a:avLst/>
            </a:prstGeom>
            <a:solidFill>
              <a:srgbClr val="CCFFFF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</a:endParaRPr>
            </a:p>
          </p:txBody>
        </p:sp>
      </p:grpSp>
      <p:cxnSp>
        <p:nvCxnSpPr>
          <p:cNvPr id="88" name="Straight Arrow Connector 87"/>
          <p:cNvCxnSpPr/>
          <p:nvPr/>
        </p:nvCxnSpPr>
        <p:spPr>
          <a:xfrm rot="16200000" flipH="1">
            <a:off x="8421899" y="3559611"/>
            <a:ext cx="396000" cy="0"/>
          </a:xfrm>
          <a:prstGeom prst="straightConnector1">
            <a:avLst/>
          </a:prstGeom>
          <a:ln w="28575">
            <a:solidFill>
              <a:srgbClr val="C00000"/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ounded Rectangle 88"/>
          <p:cNvSpPr/>
          <p:nvPr/>
        </p:nvSpPr>
        <p:spPr>
          <a:xfrm>
            <a:off x="7284673" y="3643952"/>
            <a:ext cx="1095051" cy="233998"/>
          </a:xfrm>
          <a:prstGeom prst="round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 smtClean="0">
                <a:solidFill>
                  <a:srgbClr val="0000CC"/>
                </a:solidFill>
                <a:latin typeface="Calibri" pitchFamily="34" charset="0"/>
              </a:rPr>
              <a:t>Интерфейсы</a:t>
            </a:r>
            <a:endParaRPr lang="en-US" sz="1400" b="1" dirty="0" smtClean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817949" y="2147547"/>
            <a:ext cx="1800000" cy="1200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libri" pitchFamily="34" charset="0"/>
              </a:rPr>
              <a:t>Централизованная база данных</a:t>
            </a:r>
            <a:endParaRPr lang="en-US" sz="2000" b="1" dirty="0" smtClean="0">
              <a:solidFill>
                <a:srgbClr val="0000FF"/>
              </a:solidFill>
              <a:latin typeface="Calibri" pitchFamily="34" charset="0"/>
            </a:endParaRPr>
          </a:p>
          <a:p>
            <a:pPr algn="ctr"/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</a:rPr>
              <a:t>МФ</a:t>
            </a:r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</a:rPr>
              <a:t> &gt; </a:t>
            </a: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</a:rPr>
              <a:t>ИСУФ</a:t>
            </a:r>
            <a:endParaRPr lang="en-US" sz="1800" b="1" dirty="0">
              <a:solidFill>
                <a:schemeClr val="accent2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sp>
        <p:nvSpPr>
          <p:cNvPr id="91" name="Can 90"/>
          <p:cNvSpPr/>
          <p:nvPr/>
        </p:nvSpPr>
        <p:spPr>
          <a:xfrm>
            <a:off x="6457950" y="1219200"/>
            <a:ext cx="2520000" cy="4896000"/>
          </a:xfrm>
          <a:prstGeom prst="can">
            <a:avLst>
              <a:gd name="adj" fmla="val 30292"/>
            </a:avLst>
          </a:prstGeom>
          <a:noFill/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7150" y="6230223"/>
            <a:ext cx="5760000" cy="307777"/>
          </a:xfrm>
          <a:prstGeom prst="rect">
            <a:avLst/>
          </a:prstGeom>
          <a:noFill/>
          <a:ln w="6350"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CC"/>
                </a:solidFill>
                <a:latin typeface="Calibri" pitchFamily="34" charset="0"/>
              </a:rPr>
              <a:t>* </a:t>
            </a:r>
            <a:r>
              <a:rPr lang="ru-RU" sz="1000" dirty="0" smtClean="0">
                <a:solidFill>
                  <a:srgbClr val="0000CC"/>
                </a:solidFill>
                <a:latin typeface="Calibri" pitchFamily="34" charset="0"/>
              </a:rPr>
              <a:t>Институциональная структура «государственного сектора по определению Руководства по Статистике государственных финансов МВФ 2001 года</a:t>
            </a:r>
            <a:endParaRPr lang="en-US" sz="1000" dirty="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 rot="16200000">
            <a:off x="3729674" y="3660748"/>
            <a:ext cx="4464000" cy="216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00CC"/>
                </a:solidFill>
                <a:latin typeface="Calibri" pitchFamily="34" charset="0"/>
              </a:rPr>
              <a:t>  </a:t>
            </a:r>
            <a:r>
              <a:rPr lang="ru-RU" sz="1400" b="1" dirty="0" smtClean="0">
                <a:solidFill>
                  <a:srgbClr val="0000CC"/>
                </a:solidFill>
                <a:latin typeface="Calibri" pitchFamily="34" charset="0"/>
              </a:rPr>
              <a:t>Бюджетная классификация</a:t>
            </a:r>
            <a:r>
              <a:rPr lang="en-US" sz="1400" b="1" dirty="0" smtClean="0">
                <a:solidFill>
                  <a:srgbClr val="0000CC"/>
                </a:solidFill>
                <a:latin typeface="Calibri" pitchFamily="34" charset="0"/>
              </a:rPr>
              <a:t>  /  </a:t>
            </a:r>
            <a:r>
              <a:rPr lang="ru-RU" sz="1400" b="1" dirty="0" smtClean="0">
                <a:solidFill>
                  <a:srgbClr val="0000CC"/>
                </a:solidFill>
                <a:latin typeface="Calibri" pitchFamily="34" charset="0"/>
              </a:rPr>
              <a:t>План счетов</a:t>
            </a:r>
            <a:endParaRPr lang="en-US" sz="1400" b="1" dirty="0">
              <a:solidFill>
                <a:srgbClr val="0000CC"/>
              </a:solidFill>
              <a:latin typeface="Calibri" pitchFamily="34" charset="0"/>
            </a:endParaRPr>
          </a:p>
        </p:txBody>
      </p:sp>
      <p:cxnSp>
        <p:nvCxnSpPr>
          <p:cNvPr id="115" name="Straight Arrow Connector 114"/>
          <p:cNvCxnSpPr/>
          <p:nvPr/>
        </p:nvCxnSpPr>
        <p:spPr>
          <a:xfrm rot="16200000" flipH="1">
            <a:off x="7911674" y="3407211"/>
            <a:ext cx="396000" cy="0"/>
          </a:xfrm>
          <a:prstGeom prst="straightConnector1">
            <a:avLst/>
          </a:prstGeom>
          <a:ln w="28575">
            <a:solidFill>
              <a:srgbClr val="C00000"/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rot="16200000" flipH="1">
            <a:off x="7093725" y="3407211"/>
            <a:ext cx="396000" cy="0"/>
          </a:xfrm>
          <a:prstGeom prst="straightConnector1">
            <a:avLst/>
          </a:prstGeom>
          <a:ln w="28575">
            <a:solidFill>
              <a:srgbClr val="C00000"/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/>
          <p:nvPr/>
        </p:nvCxnSpPr>
        <p:spPr>
          <a:xfrm rot="16200000" flipH="1">
            <a:off x="6613236" y="3559612"/>
            <a:ext cx="396000" cy="0"/>
          </a:xfrm>
          <a:prstGeom prst="straightConnector1">
            <a:avLst/>
          </a:prstGeom>
          <a:ln w="28575">
            <a:solidFill>
              <a:srgbClr val="C00000"/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/>
          <p:cNvCxnSpPr/>
          <p:nvPr/>
        </p:nvCxnSpPr>
        <p:spPr>
          <a:xfrm rot="16200000" flipH="1">
            <a:off x="8045024" y="3721535"/>
            <a:ext cx="396000" cy="0"/>
          </a:xfrm>
          <a:prstGeom prst="straightConnector1">
            <a:avLst/>
          </a:prstGeom>
          <a:ln w="28575">
            <a:solidFill>
              <a:srgbClr val="C00000"/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/>
          <p:nvPr/>
        </p:nvCxnSpPr>
        <p:spPr>
          <a:xfrm rot="16200000" flipH="1">
            <a:off x="6969900" y="3721536"/>
            <a:ext cx="396000" cy="0"/>
          </a:xfrm>
          <a:prstGeom prst="straightConnector1">
            <a:avLst/>
          </a:prstGeom>
          <a:ln w="28575">
            <a:solidFill>
              <a:srgbClr val="C00000"/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/>
          <p:cNvCxnSpPr/>
          <p:nvPr/>
        </p:nvCxnSpPr>
        <p:spPr>
          <a:xfrm rot="5400000" flipH="1" flipV="1">
            <a:off x="8135024" y="4213686"/>
            <a:ext cx="216000" cy="0"/>
          </a:xfrm>
          <a:prstGeom prst="straightConnector1">
            <a:avLst/>
          </a:prstGeom>
          <a:ln w="28575">
            <a:solidFill>
              <a:srgbClr val="C00000"/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/>
          <p:nvPr/>
        </p:nvCxnSpPr>
        <p:spPr>
          <a:xfrm rot="5400000" flipH="1" flipV="1">
            <a:off x="8547899" y="4101486"/>
            <a:ext cx="144000" cy="0"/>
          </a:xfrm>
          <a:prstGeom prst="straightConnector1">
            <a:avLst/>
          </a:prstGeom>
          <a:ln w="28575">
            <a:solidFill>
              <a:srgbClr val="C00000"/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/>
          <p:nvPr/>
        </p:nvCxnSpPr>
        <p:spPr>
          <a:xfrm rot="5400000" flipH="1" flipV="1">
            <a:off x="7059900" y="4204161"/>
            <a:ext cx="216000" cy="0"/>
          </a:xfrm>
          <a:prstGeom prst="straightConnector1">
            <a:avLst/>
          </a:prstGeom>
          <a:ln w="28575">
            <a:solidFill>
              <a:srgbClr val="C00000"/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/>
          <p:nvPr/>
        </p:nvCxnSpPr>
        <p:spPr>
          <a:xfrm rot="5400000" flipH="1" flipV="1">
            <a:off x="6739236" y="4101486"/>
            <a:ext cx="144000" cy="0"/>
          </a:xfrm>
          <a:prstGeom prst="straightConnector1">
            <a:avLst/>
          </a:prstGeom>
          <a:ln w="28575">
            <a:solidFill>
              <a:srgbClr val="C00000"/>
            </a:solidFill>
            <a:headEnd type="triangle" w="lg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Text Box 398"/>
          <p:cNvSpPr txBox="1">
            <a:spLocks noChangeArrowheads="1"/>
          </p:cNvSpPr>
          <p:nvPr/>
        </p:nvSpPr>
        <p:spPr bwMode="auto">
          <a:xfrm>
            <a:off x="428625" y="685800"/>
            <a:ext cx="82296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8288" rIns="0" bIns="0"/>
          <a:lstStyle/>
          <a:p>
            <a:pPr algn="ctr">
              <a:spcBef>
                <a:spcPts val="200"/>
              </a:spcBef>
              <a:spcAft>
                <a:spcPts val="1000"/>
              </a:spcAft>
            </a:pPr>
            <a:r>
              <a:rPr lang="ru-RU" sz="2000" b="1" dirty="0" smtClean="0">
                <a:solidFill>
                  <a:srgbClr val="C0000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Задача</a:t>
            </a:r>
            <a:r>
              <a:rPr lang="en-US" sz="2000" b="1" dirty="0" smtClean="0">
                <a:solidFill>
                  <a:srgbClr val="C0000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: </a:t>
            </a:r>
            <a:r>
              <a:rPr lang="ru-RU" sz="2000" b="1" dirty="0" smtClean="0">
                <a:solidFill>
                  <a:srgbClr val="C0000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Объем и источник данных по ГФ</a:t>
            </a:r>
            <a:endParaRPr lang="en-US" sz="2000" dirty="0" smtClean="0">
              <a:solidFill>
                <a:srgbClr val="C00000"/>
              </a:solidFill>
              <a:effectLst>
                <a:glow rad="101600">
                  <a:schemeClr val="accent1">
                    <a:lumMod val="20000"/>
                    <a:lumOff val="80000"/>
                    <a:alpha val="60000"/>
                  </a:schemeClr>
                </a:glo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209550" y="957857"/>
            <a:ext cx="8734425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1200"/>
              </a:spcAft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Эффективное использование ИКТ в проектах ИСУФ</a:t>
            </a:r>
            <a:endParaRPr lang="tr-TR" sz="1600" b="1" dirty="0" smtClean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Инструменты, которые могут использоваться в проектах ИСУФ для повышения надежности, рентабельности и подотчетности информационных систем, включают следующее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: </a:t>
            </a:r>
          </a:p>
          <a:p>
            <a:pPr marL="714375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Использование систем электронных платежей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(EPS) 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для осуществления всех государственных платежей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14375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Преимущества наличия цифровой/электронной подписи для всех финансовых операций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14375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Управление электронными записями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14375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FF0000"/>
                </a:solidFill>
                <a:latin typeface="Trebuchet MS" pitchFamily="34" charset="0"/>
              </a:rPr>
              <a:t>Ежемесячное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опубликование на </a:t>
            </a:r>
            <a:r>
              <a:rPr lang="ru-RU" sz="1600" b="1" dirty="0" err="1" smtClean="0">
                <a:solidFill>
                  <a:srgbClr val="0000FF"/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сайтах результатов исполнения бюджета и показателей качества 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(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эффективное использование </a:t>
            </a:r>
            <a:r>
              <a:rPr lang="ru-RU" sz="1600" b="1" dirty="0" err="1" smtClean="0">
                <a:solidFill>
                  <a:srgbClr val="0000FF"/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порталов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)</a:t>
            </a:r>
          </a:p>
          <a:p>
            <a:pPr marL="714375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Акцент на взаимодействии и повторном использовании информационных систем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14375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Разработка ИСУФ и управление проектом на основе производственных стандартов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14375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Использование </a:t>
            </a:r>
            <a:r>
              <a:rPr lang="ru-RU" sz="1600" b="1" dirty="0" smtClean="0">
                <a:solidFill>
                  <a:srgbClr val="FF0000"/>
                </a:solidFill>
                <a:latin typeface="Trebuchet MS" pitchFamily="34" charset="0"/>
              </a:rPr>
              <a:t>свободного программного обеспечения с открытыми кодами</a:t>
            </a:r>
            <a:r>
              <a:rPr lang="en-US" sz="16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(FLOSS) 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в приложениях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</p:txBody>
      </p:sp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Вопросы ИКТ при создании ИСУФ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15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Расширение ИСУФ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16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95741" y="598952"/>
            <a:ext cx="8788771" cy="573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600"/>
              </a:spcAft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Поддержка операций бюджетополучателей</a:t>
            </a:r>
            <a:endParaRPr lang="tr-TR" sz="1600" b="1" dirty="0" smtClean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Бюджетополучатели (БП) обычно осуществляют следующие функции УГФ, которые можно поддерживать посредством централизованных ИСУФ решений через </a:t>
            </a:r>
            <a:r>
              <a:rPr lang="ru-RU" sz="1600" b="1" dirty="0" err="1" smtClean="0">
                <a:solidFill>
                  <a:srgbClr val="0000FF"/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сайты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:</a:t>
            </a:r>
          </a:p>
          <a:p>
            <a:pPr marL="712788" indent="-352425">
              <a:spcAft>
                <a:spcPts val="300"/>
              </a:spcAft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Подготовка бюджета</a:t>
            </a:r>
            <a:endParaRPr lang="en-US" sz="1600" b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marL="712788" indent="-352425">
              <a:spcAft>
                <a:spcPts val="300"/>
              </a:spcAft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Исполнение бюджета</a:t>
            </a:r>
            <a:endParaRPr lang="en-US" sz="1600" b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marL="712788" indent="-352425">
              <a:spcAft>
                <a:spcPts val="300"/>
              </a:spcAft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Учет и отчетность</a:t>
            </a:r>
            <a:endParaRPr lang="en-US" sz="1600" b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marL="712788" indent="-352425">
              <a:spcAft>
                <a:spcPts val="300"/>
              </a:spcAft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Управление активами и запасами</a:t>
            </a:r>
            <a:endParaRPr lang="en-US" sz="1600" b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marL="712788" indent="-352425">
              <a:spcAft>
                <a:spcPts val="300"/>
              </a:spcAft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Управление персоналом</a:t>
            </a:r>
            <a:r>
              <a:rPr lang="en-US" sz="1600" b="1" dirty="0" smtClean="0">
                <a:solidFill>
                  <a:srgbClr val="C00000"/>
                </a:solidFill>
                <a:latin typeface="Trebuchet MS" pitchFamily="34" charset="0"/>
              </a:rPr>
              <a:t> / </a:t>
            </a:r>
            <a:endParaRPr lang="ru-RU" sz="1600" b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marL="712788" indent="-352425">
              <a:spcAft>
                <a:spcPts val="300"/>
              </a:spcAft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фондом заработной платы</a:t>
            </a:r>
            <a:endParaRPr lang="en-US" sz="1600" b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marL="712788" indent="-352425">
              <a:spcAft>
                <a:spcPts val="300"/>
              </a:spcAft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Закупки</a:t>
            </a:r>
            <a:endParaRPr lang="en-US" sz="1600" b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marL="712788" indent="-352425">
              <a:spcAft>
                <a:spcPts val="300"/>
              </a:spcAft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Мониторинг результатов работы</a:t>
            </a:r>
            <a:endParaRPr lang="en-US" sz="1600" b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marL="712788" indent="-352425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Другие характерные для сектора операции</a:t>
            </a:r>
            <a:endParaRPr lang="en-US" sz="1600" b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marL="361950" indent="-352425">
              <a:spcAft>
                <a:spcPts val="6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Существуют стандартные способы поддержки деятельности БП посредством централизованного ИСУФ решения через </a:t>
            </a:r>
            <a:r>
              <a:rPr lang="ru-RU" sz="1600" b="1" dirty="0" err="1" smtClean="0">
                <a:solidFill>
                  <a:srgbClr val="0000FF"/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сайты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:</a:t>
            </a:r>
          </a:p>
          <a:p>
            <a:pPr marL="712788" indent="-352425">
              <a:spcAft>
                <a:spcPts val="300"/>
              </a:spcAft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Доступ через </a:t>
            </a:r>
            <a:r>
              <a:rPr lang="ru-RU" sz="1600" b="1" dirty="0" err="1" smtClean="0">
                <a:solidFill>
                  <a:srgbClr val="C00000"/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 портал</a:t>
            </a:r>
            <a:r>
              <a:rPr lang="en-US" sz="1600" b="1" dirty="0" smtClean="0">
                <a:solidFill>
                  <a:srgbClr val="C00000"/>
                </a:solidFill>
                <a:latin typeface="Trebuchet MS" pitchFamily="34" charset="0"/>
              </a:rPr>
              <a:t> (</a:t>
            </a: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обеспечить связь через Интернет или </a:t>
            </a:r>
            <a:r>
              <a:rPr lang="ru-RU" sz="1600" b="1" dirty="0" err="1" smtClean="0">
                <a:solidFill>
                  <a:srgbClr val="C00000"/>
                </a:solidFill>
                <a:latin typeface="Trebuchet MS" pitchFamily="34" charset="0"/>
              </a:rPr>
              <a:t>интранет</a:t>
            </a:r>
            <a:r>
              <a:rPr lang="en-US" sz="1600" b="1" dirty="0" smtClean="0">
                <a:solidFill>
                  <a:srgbClr val="C00000"/>
                </a:solidFill>
                <a:latin typeface="Trebuchet MS" pitchFamily="34" charset="0"/>
              </a:rPr>
              <a:t>)</a:t>
            </a:r>
          </a:p>
          <a:p>
            <a:pPr marL="712788" indent="-352425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Прямой доступ</a:t>
            </a:r>
            <a:r>
              <a:rPr lang="en-US" sz="1600" b="1" dirty="0" smtClean="0">
                <a:solidFill>
                  <a:srgbClr val="C00000"/>
                </a:solidFill>
                <a:latin typeface="Trebuchet MS" pitchFamily="34" charset="0"/>
              </a:rPr>
              <a:t> (</a:t>
            </a: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через надежный </a:t>
            </a:r>
            <a:r>
              <a:rPr lang="ru-RU" sz="1600" b="1" dirty="0" err="1" smtClean="0">
                <a:solidFill>
                  <a:srgbClr val="C00000"/>
                </a:solidFill>
                <a:latin typeface="Trebuchet MS" pitchFamily="34" charset="0"/>
              </a:rPr>
              <a:t>интранет</a:t>
            </a:r>
            <a:r>
              <a:rPr lang="en-US" sz="1600" b="1" dirty="0" smtClean="0">
                <a:solidFill>
                  <a:srgbClr val="C00000"/>
                </a:solidFill>
                <a:latin typeface="Trebuchet MS" pitchFamily="34" charset="0"/>
              </a:rPr>
              <a:t>)    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&lt;&lt;&lt;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дорого и трудно</a:t>
            </a:r>
            <a:endParaRPr lang="en-US" sz="1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dirty="0" err="1" smtClean="0">
                <a:solidFill>
                  <a:srgbClr val="0000FF"/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порталы могут использоваться для обеспечения связи между БП и вышестоящими отраслевыми министерствами/ведомствами.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4803257" y="1687748"/>
            <a:ext cx="4003158" cy="2769952"/>
            <a:chOff x="4747438" y="2146005"/>
            <a:chExt cx="4003158" cy="2769952"/>
          </a:xfrm>
        </p:grpSpPr>
        <p:sp>
          <p:nvSpPr>
            <p:cNvPr id="12" name="TextBox 11"/>
            <p:cNvSpPr txBox="1"/>
            <p:nvPr/>
          </p:nvSpPr>
          <p:spPr>
            <a:xfrm>
              <a:off x="4965404" y="2371059"/>
              <a:ext cx="3678865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0" indent="-276225"/>
              <a:r>
                <a:rPr lang="ru-RU" sz="1600" dirty="0" smtClean="0">
                  <a:latin typeface="Comic Sans MS" pitchFamily="66" charset="0"/>
                </a:rPr>
                <a:t>Режимы операций БП</a:t>
              </a:r>
              <a:r>
                <a:rPr lang="en-US" sz="1600" dirty="0" smtClean="0">
                  <a:latin typeface="Comic Sans MS" pitchFamily="66" charset="0"/>
                </a:rPr>
                <a:t>:</a:t>
              </a:r>
            </a:p>
            <a:p>
              <a:pPr marL="361950" indent="-276225">
                <a:buFont typeface="Arial" pitchFamily="34" charset="0"/>
                <a:buChar char="•"/>
              </a:pPr>
              <a:r>
                <a:rPr lang="ru-RU" sz="1600" dirty="0" smtClean="0">
                  <a:latin typeface="Comic Sans MS" pitchFamily="66" charset="0"/>
                </a:rPr>
                <a:t>Ручной</a:t>
              </a:r>
              <a:endParaRPr lang="en-US" sz="1600" dirty="0" smtClean="0">
                <a:latin typeface="Comic Sans MS" pitchFamily="66" charset="0"/>
              </a:endParaRPr>
            </a:p>
            <a:p>
              <a:pPr marL="361950" indent="-276225">
                <a:buFont typeface="Arial" pitchFamily="34" charset="0"/>
                <a:buChar char="•"/>
              </a:pPr>
              <a:r>
                <a:rPr lang="ru-RU" sz="1600" dirty="0" smtClean="0">
                  <a:latin typeface="Comic Sans MS" pitchFamily="66" charset="0"/>
                </a:rPr>
                <a:t>Отдельные программные решения</a:t>
              </a:r>
              <a:endParaRPr lang="en-US" sz="1600" dirty="0" smtClean="0">
                <a:latin typeface="Comic Sans MS" pitchFamily="66" charset="0"/>
              </a:endParaRPr>
            </a:p>
            <a:p>
              <a:pPr marL="361950" indent="-276225">
                <a:buFont typeface="Arial" pitchFamily="34" charset="0"/>
                <a:buChar char="•"/>
              </a:pPr>
              <a:r>
                <a:rPr lang="ru-RU" sz="1600" dirty="0" smtClean="0">
                  <a:latin typeface="Comic Sans MS" pitchFamily="66" charset="0"/>
                </a:rPr>
                <a:t>Приложения для конкретного министерства</a:t>
              </a:r>
            </a:p>
            <a:p>
              <a:pPr marL="361950" indent="-276225">
                <a:buFont typeface="Arial" pitchFamily="34" charset="0"/>
                <a:buChar char="•"/>
              </a:pPr>
              <a:r>
                <a:rPr lang="ru-RU" sz="1600" dirty="0" smtClean="0">
                  <a:latin typeface="Comic Sans MS" pitchFamily="66" charset="0"/>
                </a:rPr>
                <a:t>Связь с централизованными ИСУФ (обычно через </a:t>
              </a:r>
              <a:r>
                <a:rPr lang="ru-RU" sz="1600" dirty="0" err="1" smtClean="0">
                  <a:latin typeface="Comic Sans MS" pitchFamily="66" charset="0"/>
                </a:rPr>
                <a:t>вэб</a:t>
              </a:r>
              <a:r>
                <a:rPr lang="ru-RU" sz="1600" dirty="0" smtClean="0">
                  <a:latin typeface="Comic Sans MS" pitchFamily="66" charset="0"/>
                </a:rPr>
                <a:t> портал)</a:t>
              </a:r>
              <a:endParaRPr lang="en-US" sz="1600" dirty="0" smtClean="0">
                <a:latin typeface="Comic Sans MS" pitchFamily="66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47438" y="2146005"/>
              <a:ext cx="4003158" cy="2769952"/>
            </a:xfrm>
            <a:custGeom>
              <a:avLst/>
              <a:gdLst>
                <a:gd name="connsiteX0" fmla="*/ 1355650 w 4003158"/>
                <a:gd name="connsiteY0" fmla="*/ 2021958 h 2075121"/>
                <a:gd name="connsiteX1" fmla="*/ 2759148 w 4003158"/>
                <a:gd name="connsiteY1" fmla="*/ 1979428 h 2075121"/>
                <a:gd name="connsiteX2" fmla="*/ 3758609 w 4003158"/>
                <a:gd name="connsiteY2" fmla="*/ 1734879 h 2075121"/>
                <a:gd name="connsiteX3" fmla="*/ 3992525 w 4003158"/>
                <a:gd name="connsiteY3" fmla="*/ 1171353 h 2075121"/>
                <a:gd name="connsiteX4" fmla="*/ 3694813 w 4003158"/>
                <a:gd name="connsiteY4" fmla="*/ 437707 h 2075121"/>
                <a:gd name="connsiteX5" fmla="*/ 2546497 w 4003158"/>
                <a:gd name="connsiteY5" fmla="*/ 65567 h 2075121"/>
                <a:gd name="connsiteX6" fmla="*/ 909083 w 4003158"/>
                <a:gd name="connsiteY6" fmla="*/ 44302 h 2075121"/>
                <a:gd name="connsiteX7" fmla="*/ 249864 w 4003158"/>
                <a:gd name="connsiteY7" fmla="*/ 310116 h 2075121"/>
                <a:gd name="connsiteX8" fmla="*/ 26581 w 4003158"/>
                <a:gd name="connsiteY8" fmla="*/ 1096925 h 2075121"/>
                <a:gd name="connsiteX9" fmla="*/ 292395 w 4003158"/>
                <a:gd name="connsiteY9" fmla="*/ 1798674 h 2075121"/>
                <a:gd name="connsiteX10" fmla="*/ 1780953 w 4003158"/>
                <a:gd name="connsiteY10" fmla="*/ 1958162 h 2075121"/>
                <a:gd name="connsiteX11" fmla="*/ 2684720 w 4003158"/>
                <a:gd name="connsiteY11" fmla="*/ 2075121 h 207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03158" h="2075121">
                  <a:moveTo>
                    <a:pt x="1355650" y="2021958"/>
                  </a:moveTo>
                  <a:cubicBezTo>
                    <a:pt x="1857152" y="2024616"/>
                    <a:pt x="2358655" y="2027274"/>
                    <a:pt x="2759148" y="1979428"/>
                  </a:cubicBezTo>
                  <a:cubicBezTo>
                    <a:pt x="3159641" y="1931582"/>
                    <a:pt x="3553046" y="1869558"/>
                    <a:pt x="3758609" y="1734879"/>
                  </a:cubicBezTo>
                  <a:cubicBezTo>
                    <a:pt x="3964172" y="1600200"/>
                    <a:pt x="4003158" y="1387548"/>
                    <a:pt x="3992525" y="1171353"/>
                  </a:cubicBezTo>
                  <a:cubicBezTo>
                    <a:pt x="3981892" y="955158"/>
                    <a:pt x="3935818" y="622005"/>
                    <a:pt x="3694813" y="437707"/>
                  </a:cubicBezTo>
                  <a:cubicBezTo>
                    <a:pt x="3453808" y="253409"/>
                    <a:pt x="3010785" y="131135"/>
                    <a:pt x="2546497" y="65567"/>
                  </a:cubicBezTo>
                  <a:cubicBezTo>
                    <a:pt x="2082209" y="0"/>
                    <a:pt x="1291855" y="3544"/>
                    <a:pt x="909083" y="44302"/>
                  </a:cubicBezTo>
                  <a:cubicBezTo>
                    <a:pt x="526311" y="85060"/>
                    <a:pt x="396948" y="134679"/>
                    <a:pt x="249864" y="310116"/>
                  </a:cubicBezTo>
                  <a:cubicBezTo>
                    <a:pt x="102780" y="485553"/>
                    <a:pt x="19493" y="848832"/>
                    <a:pt x="26581" y="1096925"/>
                  </a:cubicBezTo>
                  <a:cubicBezTo>
                    <a:pt x="33669" y="1345018"/>
                    <a:pt x="0" y="1655135"/>
                    <a:pt x="292395" y="1798674"/>
                  </a:cubicBezTo>
                  <a:cubicBezTo>
                    <a:pt x="584790" y="1942213"/>
                    <a:pt x="1382232" y="1912088"/>
                    <a:pt x="1780953" y="1958162"/>
                  </a:cubicBezTo>
                  <a:cubicBezTo>
                    <a:pt x="2179674" y="2004237"/>
                    <a:pt x="2546497" y="2062716"/>
                    <a:pt x="2684720" y="2075121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Сетевые решения ИСУФ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17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pic>
        <p:nvPicPr>
          <p:cNvPr id="20" name="Picture 2" descr="pc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5225" y="2776538"/>
            <a:ext cx="9429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 descr="pc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4524375"/>
            <a:ext cx="9429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Line 4"/>
          <p:cNvSpPr>
            <a:spLocks noChangeShapeType="1"/>
          </p:cNvSpPr>
          <p:nvPr/>
        </p:nvSpPr>
        <p:spPr bwMode="auto">
          <a:xfrm flipV="1">
            <a:off x="314325" y="2220913"/>
            <a:ext cx="5849938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lgDash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028597" y="1897039"/>
            <a:ext cx="1937982" cy="27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buFont typeface="Symbol" pitchFamily="18" charset="2"/>
              <a:buNone/>
            </a:pPr>
            <a:r>
              <a:rPr lang="ru-RU" sz="1200" dirty="0" smtClean="0">
                <a:solidFill>
                  <a:srgbClr val="0000CC"/>
                </a:solidFill>
                <a:latin typeface="Trebuchet MS" pitchFamily="34" charset="0"/>
              </a:rPr>
              <a:t>Терминалы пользователей</a:t>
            </a:r>
            <a:endParaRPr lang="tr-TR" sz="1200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081213" y="2114550"/>
            <a:ext cx="1155700" cy="180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Системный центр</a:t>
            </a:r>
            <a:endParaRPr lang="tr-TR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349250" y="1868488"/>
            <a:ext cx="1124708" cy="3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dirty="0" smtClean="0">
                <a:solidFill>
                  <a:srgbClr val="0000CC"/>
                </a:solidFill>
                <a:latin typeface="Trebuchet MS" pitchFamily="34" charset="0"/>
              </a:rPr>
              <a:t>Сервер базы данных</a:t>
            </a:r>
            <a:endParaRPr lang="tr-TR" sz="1200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2560638" y="1868488"/>
            <a:ext cx="15684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dirty="0" smtClean="0">
                <a:solidFill>
                  <a:srgbClr val="0000CC"/>
                </a:solidFill>
                <a:latin typeface="Trebuchet MS" pitchFamily="34" charset="0"/>
              </a:rPr>
              <a:t>Серверы приложений</a:t>
            </a:r>
            <a:r>
              <a:rPr lang="tr-TR" sz="1200" dirty="0" smtClean="0">
                <a:solidFill>
                  <a:srgbClr val="0000CC"/>
                </a:solidFill>
                <a:latin typeface="Trebuchet MS" pitchFamily="34" charset="0"/>
              </a:rPr>
              <a:t> </a:t>
            </a:r>
            <a:endParaRPr lang="tr-TR" sz="1200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6280150" y="2219325"/>
            <a:ext cx="2452688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lgDash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7243762" y="2112963"/>
            <a:ext cx="1122315" cy="1662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Пользователи</a:t>
            </a:r>
            <a:endParaRPr lang="tr-TR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4708525" y="1868488"/>
            <a:ext cx="9144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dirty="0" err="1" smtClean="0">
                <a:solidFill>
                  <a:srgbClr val="0000CC"/>
                </a:solidFill>
                <a:latin typeface="Trebuchet MS" pitchFamily="34" charset="0"/>
              </a:rPr>
              <a:t>Вэб</a:t>
            </a:r>
            <a:r>
              <a:rPr lang="ru-RU" sz="1200" dirty="0" smtClean="0">
                <a:solidFill>
                  <a:srgbClr val="0000CC"/>
                </a:solidFill>
                <a:latin typeface="Trebuchet MS" pitchFamily="34" charset="0"/>
              </a:rPr>
              <a:t> сервер</a:t>
            </a:r>
            <a:endParaRPr lang="tr-TR" sz="1200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 flipH="1">
            <a:off x="6478588" y="3321050"/>
            <a:ext cx="1025525" cy="900113"/>
          </a:xfrm>
          <a:prstGeom prst="line">
            <a:avLst/>
          </a:prstGeom>
          <a:noFill/>
          <a:ln w="12700">
            <a:solidFill>
              <a:srgbClr val="000099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Line 13"/>
          <p:cNvSpPr>
            <a:spLocks noChangeShapeType="1"/>
          </p:cNvSpPr>
          <p:nvPr/>
        </p:nvSpPr>
        <p:spPr bwMode="auto">
          <a:xfrm flipV="1">
            <a:off x="1279525" y="3319463"/>
            <a:ext cx="1562100" cy="0"/>
          </a:xfrm>
          <a:prstGeom prst="line">
            <a:avLst/>
          </a:prstGeom>
          <a:noFill/>
          <a:ln w="25400" cmpd="dbl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2897188" y="2932173"/>
            <a:ext cx="1096962" cy="70637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ru-RU" sz="1000" dirty="0" smtClean="0">
                <a:solidFill>
                  <a:srgbClr val="0000CC"/>
                </a:solidFill>
                <a:latin typeface="Arial" charset="0"/>
              </a:rPr>
              <a:t>Модули ИСУФ</a:t>
            </a:r>
            <a:endParaRPr lang="en-US" sz="1000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 rot="-5400000">
            <a:off x="3846513" y="4883150"/>
            <a:ext cx="2281237" cy="423863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ru-RU" sz="1200" b="1" dirty="0" err="1" smtClean="0">
                <a:solidFill>
                  <a:srgbClr val="0000CC"/>
                </a:solidFill>
                <a:latin typeface="Arial" charset="0"/>
              </a:rPr>
              <a:t>Вэб</a:t>
            </a:r>
            <a:r>
              <a:rPr lang="ru-RU" sz="1200" b="1" dirty="0" smtClean="0">
                <a:solidFill>
                  <a:srgbClr val="0000CC"/>
                </a:solidFill>
                <a:latin typeface="Arial" charset="0"/>
              </a:rPr>
              <a:t> портал</a:t>
            </a:r>
            <a:endParaRPr lang="en-US" sz="1200" b="1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2767013" y="2532063"/>
            <a:ext cx="1357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 b="1" dirty="0" err="1" smtClean="0">
                <a:solidFill>
                  <a:srgbClr val="0000CC"/>
                </a:solidFill>
                <a:latin typeface="Arial" charset="0"/>
              </a:rPr>
              <a:t>Кастомизированные</a:t>
            </a:r>
            <a:r>
              <a:rPr lang="ru-RU" sz="1000" b="1" dirty="0" smtClean="0">
                <a:solidFill>
                  <a:srgbClr val="0000CC"/>
                </a:solidFill>
                <a:latin typeface="Arial" charset="0"/>
              </a:rPr>
              <a:t> </a:t>
            </a:r>
            <a:r>
              <a:rPr lang="en-US" sz="1000" b="1" dirty="0" smtClean="0">
                <a:solidFill>
                  <a:srgbClr val="0000CC"/>
                </a:solidFill>
                <a:latin typeface="Arial" charset="0"/>
              </a:rPr>
              <a:t>COTS</a:t>
            </a:r>
            <a:endParaRPr lang="en-US" sz="1000" b="1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auto">
          <a:xfrm>
            <a:off x="2960688" y="4681538"/>
            <a:ext cx="9382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 b="1">
                <a:solidFill>
                  <a:srgbClr val="0000CC"/>
                </a:solidFill>
                <a:latin typeface="Arial" charset="0"/>
              </a:rPr>
              <a:t>LDSW</a:t>
            </a:r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2884488" y="6065838"/>
            <a:ext cx="10858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/>
            <a:r>
              <a:rPr lang="ru-RU" sz="1000" dirty="0" smtClean="0">
                <a:solidFill>
                  <a:srgbClr val="0000CC"/>
                </a:solidFill>
                <a:latin typeface="Arial" charset="0"/>
              </a:rPr>
              <a:t>Внутренний</a:t>
            </a:r>
            <a:r>
              <a:rPr lang="en-US" sz="1000" dirty="0" smtClean="0">
                <a:solidFill>
                  <a:srgbClr val="0000CC"/>
                </a:solidFill>
                <a:latin typeface="Arial" charset="0"/>
              </a:rPr>
              <a:t> /</a:t>
            </a:r>
            <a:r>
              <a:rPr lang="ru-RU" sz="1000" dirty="0" smtClean="0">
                <a:solidFill>
                  <a:srgbClr val="0000CC"/>
                </a:solidFill>
                <a:latin typeface="Arial" charset="0"/>
              </a:rPr>
              <a:t> Внешний</a:t>
            </a:r>
            <a:endParaRPr lang="en-US" sz="1000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2682875" y="2365375"/>
            <a:ext cx="1514475" cy="4033838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l-SI"/>
          </a:p>
        </p:txBody>
      </p:sp>
      <p:sp>
        <p:nvSpPr>
          <p:cNvPr id="38" name="Text Box 20"/>
          <p:cNvSpPr txBox="1">
            <a:spLocks noChangeArrowheads="1"/>
          </p:cNvSpPr>
          <p:nvPr/>
        </p:nvSpPr>
        <p:spPr bwMode="auto">
          <a:xfrm>
            <a:off x="3141663" y="2374710"/>
            <a:ext cx="70700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tIns="0" bIns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CC"/>
                </a:solidFill>
                <a:latin typeface="Arial" charset="0"/>
              </a:rPr>
              <a:t>ИСУФ</a:t>
            </a:r>
            <a:endParaRPr lang="en-US" sz="1200" b="1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4673600" y="3857625"/>
            <a:ext cx="612775" cy="2474913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Line 22"/>
          <p:cNvSpPr>
            <a:spLocks noChangeShapeType="1"/>
          </p:cNvSpPr>
          <p:nvPr/>
        </p:nvSpPr>
        <p:spPr bwMode="auto">
          <a:xfrm flipH="1" flipV="1">
            <a:off x="6729413" y="5075238"/>
            <a:ext cx="731837" cy="0"/>
          </a:xfrm>
          <a:prstGeom prst="line">
            <a:avLst/>
          </a:prstGeom>
          <a:noFill/>
          <a:ln w="12700">
            <a:solidFill>
              <a:srgbClr val="000099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Rectangle 23"/>
          <p:cNvSpPr>
            <a:spLocks noChangeArrowheads="1"/>
          </p:cNvSpPr>
          <p:nvPr/>
        </p:nvSpPr>
        <p:spPr bwMode="auto">
          <a:xfrm>
            <a:off x="2892425" y="4926013"/>
            <a:ext cx="1096963" cy="838200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ru-RU" sz="1000" dirty="0" smtClean="0">
                <a:solidFill>
                  <a:srgbClr val="0000CC"/>
                </a:solidFill>
                <a:latin typeface="Arial" charset="0"/>
              </a:rPr>
              <a:t>Модули приложений, разработанные на местном уровне</a:t>
            </a:r>
            <a:endParaRPr lang="en-US" sz="1000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42" name="AutoShape 24"/>
          <p:cNvSpPr>
            <a:spLocks noChangeArrowheads="1"/>
          </p:cNvSpPr>
          <p:nvPr/>
        </p:nvSpPr>
        <p:spPr bwMode="auto">
          <a:xfrm>
            <a:off x="604838" y="3108325"/>
            <a:ext cx="638175" cy="41910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rgbClr val="99CCFF"/>
              </a:gs>
              <a:gs pos="100000">
                <a:srgbClr val="475E76"/>
              </a:gs>
            </a:gsLst>
            <a:lin ang="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" name="Text Box 25"/>
          <p:cNvSpPr txBox="1">
            <a:spLocks noChangeArrowheads="1"/>
          </p:cNvSpPr>
          <p:nvPr/>
        </p:nvSpPr>
        <p:spPr bwMode="auto">
          <a:xfrm>
            <a:off x="738189" y="3029803"/>
            <a:ext cx="1117908" cy="54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000" b="1" dirty="0" smtClean="0">
                <a:solidFill>
                  <a:srgbClr val="0000CC"/>
                </a:solidFill>
                <a:latin typeface="Arial" charset="0"/>
              </a:rPr>
              <a:t>Широкодоступные компоненты базы данных</a:t>
            </a:r>
            <a:endParaRPr lang="tr-TR" sz="1000" b="1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44" name="Rectangle 26"/>
          <p:cNvSpPr>
            <a:spLocks noChangeArrowheads="1"/>
          </p:cNvSpPr>
          <p:nvPr/>
        </p:nvSpPr>
        <p:spPr bwMode="auto">
          <a:xfrm>
            <a:off x="7281864" y="3398293"/>
            <a:ext cx="1657420" cy="614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ru-RU" sz="1000" dirty="0" smtClean="0">
                <a:solidFill>
                  <a:srgbClr val="0000CC"/>
                </a:solidFill>
                <a:latin typeface="Trebuchet MS" pitchFamily="34" charset="0"/>
              </a:rPr>
              <a:t>Организация УГФ</a:t>
            </a:r>
            <a:endParaRPr lang="en-US" sz="1000" dirty="0">
              <a:solidFill>
                <a:srgbClr val="0000CC"/>
              </a:solidFill>
              <a:latin typeface="Trebuchet MS" pitchFamily="34" charset="0"/>
            </a:endParaRPr>
          </a:p>
          <a:p>
            <a:pPr algn="ctr"/>
            <a:r>
              <a:rPr lang="en-US" sz="1000" dirty="0" smtClean="0">
                <a:solidFill>
                  <a:srgbClr val="0000CC"/>
                </a:solidFill>
                <a:latin typeface="Trebuchet MS" pitchFamily="34" charset="0"/>
              </a:rPr>
              <a:t>(</a:t>
            </a:r>
            <a:r>
              <a:rPr lang="ru-RU" sz="1000" dirty="0" smtClean="0">
                <a:solidFill>
                  <a:srgbClr val="0000CC"/>
                </a:solidFill>
                <a:latin typeface="Trebuchet MS" pitchFamily="34" charset="0"/>
              </a:rPr>
              <a:t>подразделения МФ, Казначейства, отраслевые министерства</a:t>
            </a:r>
            <a:r>
              <a:rPr lang="en-US" sz="1000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US" sz="1000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45" name="Rectangle 27"/>
          <p:cNvSpPr>
            <a:spLocks noChangeArrowheads="1"/>
          </p:cNvSpPr>
          <p:nvPr/>
        </p:nvSpPr>
        <p:spPr bwMode="auto">
          <a:xfrm>
            <a:off x="7267574" y="5295330"/>
            <a:ext cx="1658061" cy="681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ru-RU" sz="1000" dirty="0" err="1" smtClean="0">
                <a:solidFill>
                  <a:srgbClr val="0000CC"/>
                </a:solidFill>
                <a:latin typeface="Trebuchet MS" pitchFamily="34" charset="0"/>
              </a:rPr>
              <a:t>Бюджетополучатели,местные</a:t>
            </a:r>
            <a:r>
              <a:rPr lang="ru-RU" sz="1000" dirty="0" smtClean="0">
                <a:solidFill>
                  <a:srgbClr val="0000CC"/>
                </a:solidFill>
                <a:latin typeface="Trebuchet MS" pitchFamily="34" charset="0"/>
              </a:rPr>
              <a:t> управления финансов, местные госорганы, муниципалитеты и т.д.</a:t>
            </a:r>
            <a:endParaRPr lang="en-US" sz="1000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46" name="Text Box 28"/>
          <p:cNvSpPr txBox="1">
            <a:spLocks noChangeArrowheads="1"/>
          </p:cNvSpPr>
          <p:nvPr/>
        </p:nvSpPr>
        <p:spPr bwMode="auto">
          <a:xfrm>
            <a:off x="7315200" y="2456598"/>
            <a:ext cx="1351128" cy="327878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buFont typeface="Symbol" pitchFamily="18" charset="2"/>
              <a:buNone/>
            </a:pPr>
            <a:r>
              <a:rPr lang="ru-RU" sz="1200" b="1" dirty="0" smtClean="0">
                <a:solidFill>
                  <a:srgbClr val="0000CC"/>
                </a:solidFill>
                <a:latin typeface="Arial" charset="0"/>
              </a:rPr>
              <a:t>Внутренний доступ</a:t>
            </a:r>
            <a:endParaRPr lang="tr-TR" sz="1200" b="1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47" name="Text Box 29"/>
          <p:cNvSpPr txBox="1">
            <a:spLocks noChangeArrowheads="1"/>
          </p:cNvSpPr>
          <p:nvPr/>
        </p:nvSpPr>
        <p:spPr bwMode="auto">
          <a:xfrm>
            <a:off x="7315200" y="4341813"/>
            <a:ext cx="1371600" cy="20320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buFont typeface="Symbol" pitchFamily="18" charset="2"/>
              <a:buNone/>
            </a:pPr>
            <a:r>
              <a:rPr lang="ru-RU" sz="1200" b="1" dirty="0" smtClean="0">
                <a:solidFill>
                  <a:srgbClr val="0000CC"/>
                </a:solidFill>
                <a:latin typeface="Arial" charset="0"/>
              </a:rPr>
              <a:t>Внешний доступ</a:t>
            </a:r>
            <a:endParaRPr lang="tr-TR" sz="1200" b="1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48" name="Line 30"/>
          <p:cNvSpPr>
            <a:spLocks noChangeShapeType="1"/>
          </p:cNvSpPr>
          <p:nvPr/>
        </p:nvSpPr>
        <p:spPr bwMode="auto">
          <a:xfrm>
            <a:off x="4030663" y="4100513"/>
            <a:ext cx="647700" cy="0"/>
          </a:xfrm>
          <a:prstGeom prst="line">
            <a:avLst/>
          </a:prstGeom>
          <a:noFill/>
          <a:ln w="9525">
            <a:solidFill>
              <a:srgbClr val="000099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9" name="Line 31"/>
          <p:cNvSpPr>
            <a:spLocks noChangeShapeType="1"/>
          </p:cNvSpPr>
          <p:nvPr/>
        </p:nvSpPr>
        <p:spPr bwMode="auto">
          <a:xfrm>
            <a:off x="4030663" y="5376863"/>
            <a:ext cx="647700" cy="0"/>
          </a:xfrm>
          <a:prstGeom prst="line">
            <a:avLst/>
          </a:prstGeom>
          <a:noFill/>
          <a:ln w="9525">
            <a:solidFill>
              <a:srgbClr val="000099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32"/>
          <p:cNvSpPr>
            <a:spLocks/>
          </p:cNvSpPr>
          <p:nvPr/>
        </p:nvSpPr>
        <p:spPr bwMode="auto">
          <a:xfrm>
            <a:off x="2320925" y="3814763"/>
            <a:ext cx="517525" cy="1323975"/>
          </a:xfrm>
          <a:custGeom>
            <a:avLst/>
            <a:gdLst>
              <a:gd name="T0" fmla="*/ 2147483647 w 326"/>
              <a:gd name="T1" fmla="*/ 2147483647 h 912"/>
              <a:gd name="T2" fmla="*/ 2147483647 w 326"/>
              <a:gd name="T3" fmla="*/ 2147483647 h 912"/>
              <a:gd name="T4" fmla="*/ 2147483647 w 326"/>
              <a:gd name="T5" fmla="*/ 2147483647 h 912"/>
              <a:gd name="T6" fmla="*/ 2147483647 w 326"/>
              <a:gd name="T7" fmla="*/ 2147483647 h 912"/>
              <a:gd name="T8" fmla="*/ 2147483647 w 326"/>
              <a:gd name="T9" fmla="*/ 0 h 9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6"/>
              <a:gd name="T16" fmla="*/ 0 h 912"/>
              <a:gd name="T17" fmla="*/ 326 w 326"/>
              <a:gd name="T18" fmla="*/ 912 h 9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6" h="912">
                <a:moveTo>
                  <a:pt x="319" y="909"/>
                </a:moveTo>
                <a:cubicBezTo>
                  <a:pt x="282" y="902"/>
                  <a:pt x="148" y="912"/>
                  <a:pt x="96" y="866"/>
                </a:cubicBezTo>
                <a:cubicBezTo>
                  <a:pt x="44" y="820"/>
                  <a:pt x="0" y="737"/>
                  <a:pt x="10" y="634"/>
                </a:cubicBezTo>
                <a:cubicBezTo>
                  <a:pt x="20" y="531"/>
                  <a:pt x="103" y="353"/>
                  <a:pt x="156" y="247"/>
                </a:cubicBezTo>
                <a:cubicBezTo>
                  <a:pt x="209" y="141"/>
                  <a:pt x="291" y="51"/>
                  <a:pt x="326" y="0"/>
                </a:cubicBezTo>
              </a:path>
            </a:pathLst>
          </a:custGeom>
          <a:noFill/>
          <a:ln w="9525">
            <a:solidFill>
              <a:srgbClr val="000099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" name="Freeform 33"/>
          <p:cNvSpPr>
            <a:spLocks/>
          </p:cNvSpPr>
          <p:nvPr/>
        </p:nvSpPr>
        <p:spPr bwMode="auto">
          <a:xfrm>
            <a:off x="1962150" y="3608388"/>
            <a:ext cx="879475" cy="2635250"/>
          </a:xfrm>
          <a:custGeom>
            <a:avLst/>
            <a:gdLst>
              <a:gd name="T0" fmla="*/ 2147483647 w 554"/>
              <a:gd name="T1" fmla="*/ 2147483647 h 1660"/>
              <a:gd name="T2" fmla="*/ 2147483647 w 554"/>
              <a:gd name="T3" fmla="*/ 2147483647 h 1660"/>
              <a:gd name="T4" fmla="*/ 2147483647 w 554"/>
              <a:gd name="T5" fmla="*/ 2147483647 h 1660"/>
              <a:gd name="T6" fmla="*/ 2147483647 w 554"/>
              <a:gd name="T7" fmla="*/ 2147483647 h 1660"/>
              <a:gd name="T8" fmla="*/ 2147483647 w 554"/>
              <a:gd name="T9" fmla="*/ 0 h 16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4"/>
              <a:gd name="T16" fmla="*/ 0 h 1660"/>
              <a:gd name="T17" fmla="*/ 554 w 554"/>
              <a:gd name="T18" fmla="*/ 1660 h 16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4" h="1660">
                <a:moveTo>
                  <a:pt x="552" y="1660"/>
                </a:moveTo>
                <a:cubicBezTo>
                  <a:pt x="486" y="1641"/>
                  <a:pt x="247" y="1639"/>
                  <a:pt x="157" y="1548"/>
                </a:cubicBezTo>
                <a:cubicBezTo>
                  <a:pt x="67" y="1457"/>
                  <a:pt x="0" y="1293"/>
                  <a:pt x="13" y="1112"/>
                </a:cubicBezTo>
                <a:cubicBezTo>
                  <a:pt x="26" y="931"/>
                  <a:pt x="146" y="646"/>
                  <a:pt x="236" y="461"/>
                </a:cubicBezTo>
                <a:cubicBezTo>
                  <a:pt x="326" y="276"/>
                  <a:pt x="488" y="96"/>
                  <a:pt x="554" y="0"/>
                </a:cubicBezTo>
              </a:path>
            </a:pathLst>
          </a:custGeom>
          <a:noFill/>
          <a:ln w="9525">
            <a:solidFill>
              <a:srgbClr val="000099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" name="Rectangle 34"/>
          <p:cNvSpPr>
            <a:spLocks noChangeArrowheads="1"/>
          </p:cNvSpPr>
          <p:nvPr/>
        </p:nvSpPr>
        <p:spPr bwMode="auto">
          <a:xfrm>
            <a:off x="2852738" y="2738438"/>
            <a:ext cx="1184275" cy="1866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Rectangle 35"/>
          <p:cNvSpPr>
            <a:spLocks noChangeArrowheads="1"/>
          </p:cNvSpPr>
          <p:nvPr/>
        </p:nvSpPr>
        <p:spPr bwMode="auto">
          <a:xfrm>
            <a:off x="2852738" y="4887913"/>
            <a:ext cx="1184275" cy="920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Rectangle 36"/>
          <p:cNvSpPr>
            <a:spLocks noChangeArrowheads="1"/>
          </p:cNvSpPr>
          <p:nvPr/>
        </p:nvSpPr>
        <p:spPr bwMode="auto">
          <a:xfrm>
            <a:off x="2852738" y="6086475"/>
            <a:ext cx="1171575" cy="214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AutoShape 37"/>
          <p:cNvSpPr>
            <a:spLocks noChangeArrowheads="1"/>
          </p:cNvSpPr>
          <p:nvPr/>
        </p:nvSpPr>
        <p:spPr bwMode="auto">
          <a:xfrm>
            <a:off x="614363" y="5165725"/>
            <a:ext cx="638175" cy="41910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rgbClr val="99CCFF"/>
              </a:gs>
              <a:gs pos="100000">
                <a:srgbClr val="475E76"/>
              </a:gs>
            </a:gsLst>
            <a:lin ang="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" name="Text Box 38"/>
          <p:cNvSpPr txBox="1">
            <a:spLocks noChangeArrowheads="1"/>
          </p:cNvSpPr>
          <p:nvPr/>
        </p:nvSpPr>
        <p:spPr bwMode="auto">
          <a:xfrm>
            <a:off x="684213" y="5273675"/>
            <a:ext cx="707859" cy="5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000" b="1" dirty="0" smtClean="0">
                <a:solidFill>
                  <a:srgbClr val="0000CC"/>
                </a:solidFill>
                <a:latin typeface="Arial" charset="0"/>
              </a:rPr>
              <a:t>База данных</a:t>
            </a:r>
            <a:r>
              <a:rPr lang="en-US" sz="1000" b="1" dirty="0" smtClean="0">
                <a:solidFill>
                  <a:srgbClr val="0000CC"/>
                </a:solidFill>
                <a:latin typeface="Arial" charset="0"/>
              </a:rPr>
              <a:t>LDSW</a:t>
            </a:r>
            <a:endParaRPr lang="tr-TR" sz="1000" b="1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57" name="Line 39"/>
          <p:cNvSpPr>
            <a:spLocks noChangeShapeType="1"/>
          </p:cNvSpPr>
          <p:nvPr/>
        </p:nvSpPr>
        <p:spPr bwMode="auto">
          <a:xfrm flipV="1">
            <a:off x="1279525" y="5389563"/>
            <a:ext cx="1562100" cy="0"/>
          </a:xfrm>
          <a:prstGeom prst="line">
            <a:avLst/>
          </a:prstGeom>
          <a:noFill/>
          <a:ln w="25400" cmpd="dbl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Line 40"/>
          <p:cNvSpPr>
            <a:spLocks noChangeShapeType="1"/>
          </p:cNvSpPr>
          <p:nvPr/>
        </p:nvSpPr>
        <p:spPr bwMode="auto">
          <a:xfrm flipV="1">
            <a:off x="1274763" y="3338513"/>
            <a:ext cx="1565275" cy="2036762"/>
          </a:xfrm>
          <a:prstGeom prst="line">
            <a:avLst/>
          </a:prstGeom>
          <a:noFill/>
          <a:ln w="25400" cmpd="dbl">
            <a:solidFill>
              <a:srgbClr val="000099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Line 41"/>
          <p:cNvSpPr>
            <a:spLocks noChangeShapeType="1"/>
          </p:cNvSpPr>
          <p:nvPr/>
        </p:nvSpPr>
        <p:spPr bwMode="auto">
          <a:xfrm flipH="1" flipV="1">
            <a:off x="4027488" y="3273425"/>
            <a:ext cx="3473450" cy="0"/>
          </a:xfrm>
          <a:prstGeom prst="line">
            <a:avLst/>
          </a:prstGeom>
          <a:noFill/>
          <a:ln w="12700">
            <a:solidFill>
              <a:srgbClr val="000099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Rectangle 42"/>
          <p:cNvSpPr>
            <a:spLocks noChangeArrowheads="1"/>
          </p:cNvSpPr>
          <p:nvPr/>
        </p:nvSpPr>
        <p:spPr bwMode="auto">
          <a:xfrm>
            <a:off x="204788" y="6001693"/>
            <a:ext cx="20685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11163" indent="-338138">
              <a:buSzPct val="80000"/>
              <a:buFont typeface="Wingdings 3" pitchFamily="18" charset="2"/>
              <a:buNone/>
              <a:tabLst>
                <a:tab pos="798513" algn="l"/>
              </a:tabLst>
            </a:pPr>
            <a:r>
              <a:rPr lang="en-US" sz="800" b="1" dirty="0">
                <a:solidFill>
                  <a:srgbClr val="0000CC"/>
                </a:solidFill>
                <a:latin typeface="Arial" charset="0"/>
              </a:rPr>
              <a:t>LDSW :</a:t>
            </a:r>
            <a:r>
              <a:rPr lang="en-US" sz="800" dirty="0">
                <a:solidFill>
                  <a:srgbClr val="0000CC"/>
                </a:solidFill>
                <a:latin typeface="Arial" charset="0"/>
              </a:rPr>
              <a:t> </a:t>
            </a:r>
            <a:r>
              <a:rPr lang="ru-RU" sz="800" dirty="0" smtClean="0">
                <a:solidFill>
                  <a:srgbClr val="0000CC"/>
                </a:solidFill>
                <a:latin typeface="Arial" charset="0"/>
              </a:rPr>
              <a:t>Местные программы</a:t>
            </a:r>
            <a:r>
              <a:rPr lang="en-US" sz="800" dirty="0" smtClean="0">
                <a:solidFill>
                  <a:srgbClr val="0000CC"/>
                </a:solidFill>
                <a:latin typeface="Arial" charset="0"/>
              </a:rPr>
              <a:t>        </a:t>
            </a:r>
            <a:endParaRPr lang="en-US" sz="800" dirty="0">
              <a:solidFill>
                <a:srgbClr val="0000CC"/>
              </a:solidFill>
              <a:latin typeface="Arial" charset="0"/>
            </a:endParaRPr>
          </a:p>
          <a:p>
            <a:pPr marL="411163" indent="-338138">
              <a:buSzPct val="80000"/>
              <a:buFont typeface="Wingdings 3" pitchFamily="18" charset="2"/>
              <a:buNone/>
              <a:tabLst>
                <a:tab pos="798513" algn="l"/>
              </a:tabLst>
            </a:pPr>
            <a:r>
              <a:rPr lang="en-US" sz="800" b="1" dirty="0">
                <a:solidFill>
                  <a:srgbClr val="0000CC"/>
                </a:solidFill>
                <a:latin typeface="Arial" charset="0"/>
              </a:rPr>
              <a:t>COTS  :</a:t>
            </a:r>
            <a:r>
              <a:rPr lang="en-US" sz="800" dirty="0">
                <a:solidFill>
                  <a:srgbClr val="0000CC"/>
                </a:solidFill>
                <a:latin typeface="Arial" charset="0"/>
              </a:rPr>
              <a:t> </a:t>
            </a:r>
            <a:r>
              <a:rPr lang="ru-RU" sz="800" dirty="0" smtClean="0">
                <a:solidFill>
                  <a:srgbClr val="0000CC"/>
                </a:solidFill>
                <a:latin typeface="Arial" charset="0"/>
              </a:rPr>
              <a:t>широкодоступные компоненты</a:t>
            </a:r>
            <a:r>
              <a:rPr lang="en-US" sz="800" dirty="0" smtClean="0">
                <a:solidFill>
                  <a:srgbClr val="0000CC"/>
                </a:solidFill>
                <a:latin typeface="Arial" charset="0"/>
              </a:rPr>
              <a:t> </a:t>
            </a:r>
            <a:r>
              <a:rPr lang="en-US" sz="800" dirty="0">
                <a:solidFill>
                  <a:srgbClr val="0000CC"/>
                </a:solidFill>
                <a:latin typeface="Arial" charset="0"/>
              </a:rPr>
              <a:t>SW</a:t>
            </a:r>
          </a:p>
        </p:txBody>
      </p:sp>
      <p:grpSp>
        <p:nvGrpSpPr>
          <p:cNvPr id="61" name="Group 43"/>
          <p:cNvGrpSpPr>
            <a:grpSpLocks/>
          </p:cNvGrpSpPr>
          <p:nvPr/>
        </p:nvGrpSpPr>
        <p:grpSpPr bwMode="auto">
          <a:xfrm>
            <a:off x="5735638" y="3024188"/>
            <a:ext cx="1003300" cy="550862"/>
            <a:chOff x="3583" y="2296"/>
            <a:chExt cx="1349" cy="712"/>
          </a:xfrm>
        </p:grpSpPr>
        <p:sp>
          <p:nvSpPr>
            <p:cNvPr id="62" name="Oval 44"/>
            <p:cNvSpPr>
              <a:spLocks noChangeArrowheads="1"/>
            </p:cNvSpPr>
            <p:nvPr/>
          </p:nvSpPr>
          <p:spPr bwMode="auto">
            <a:xfrm>
              <a:off x="3583" y="2490"/>
              <a:ext cx="485" cy="230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Oval 45"/>
            <p:cNvSpPr>
              <a:spLocks noChangeArrowheads="1"/>
            </p:cNvSpPr>
            <p:nvPr/>
          </p:nvSpPr>
          <p:spPr bwMode="auto">
            <a:xfrm>
              <a:off x="4447" y="2689"/>
              <a:ext cx="485" cy="230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Oval 46"/>
            <p:cNvSpPr>
              <a:spLocks noChangeArrowheads="1"/>
            </p:cNvSpPr>
            <p:nvPr/>
          </p:nvSpPr>
          <p:spPr bwMode="auto">
            <a:xfrm>
              <a:off x="4048" y="2400"/>
              <a:ext cx="878" cy="362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Oval 47"/>
            <p:cNvSpPr>
              <a:spLocks noChangeArrowheads="1"/>
            </p:cNvSpPr>
            <p:nvPr/>
          </p:nvSpPr>
          <p:spPr bwMode="auto">
            <a:xfrm>
              <a:off x="3748" y="2300"/>
              <a:ext cx="460" cy="411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Oval 48"/>
            <p:cNvSpPr>
              <a:spLocks noChangeArrowheads="1"/>
            </p:cNvSpPr>
            <p:nvPr/>
          </p:nvSpPr>
          <p:spPr bwMode="auto">
            <a:xfrm>
              <a:off x="4206" y="2545"/>
              <a:ext cx="517" cy="461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Oval 49"/>
            <p:cNvSpPr>
              <a:spLocks noChangeArrowheads="1"/>
            </p:cNvSpPr>
            <p:nvPr/>
          </p:nvSpPr>
          <p:spPr bwMode="auto">
            <a:xfrm>
              <a:off x="3728" y="2524"/>
              <a:ext cx="385" cy="419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50"/>
            <p:cNvSpPr>
              <a:spLocks noChangeArrowheads="1"/>
            </p:cNvSpPr>
            <p:nvPr/>
          </p:nvSpPr>
          <p:spPr bwMode="auto">
            <a:xfrm>
              <a:off x="3996" y="2589"/>
              <a:ext cx="385" cy="419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Oval 51"/>
            <p:cNvSpPr>
              <a:spLocks noChangeArrowheads="1"/>
            </p:cNvSpPr>
            <p:nvPr/>
          </p:nvSpPr>
          <p:spPr bwMode="auto">
            <a:xfrm>
              <a:off x="4098" y="2296"/>
              <a:ext cx="460" cy="411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0" name="Group 52"/>
          <p:cNvGrpSpPr>
            <a:grpSpLocks/>
          </p:cNvGrpSpPr>
          <p:nvPr/>
        </p:nvGrpSpPr>
        <p:grpSpPr bwMode="auto">
          <a:xfrm>
            <a:off x="5848350" y="3963988"/>
            <a:ext cx="879475" cy="2228850"/>
            <a:chOff x="3583" y="2296"/>
            <a:chExt cx="1349" cy="712"/>
          </a:xfrm>
        </p:grpSpPr>
        <p:sp>
          <p:nvSpPr>
            <p:cNvPr id="71" name="Oval 53"/>
            <p:cNvSpPr>
              <a:spLocks noChangeArrowheads="1"/>
            </p:cNvSpPr>
            <p:nvPr/>
          </p:nvSpPr>
          <p:spPr bwMode="auto">
            <a:xfrm>
              <a:off x="3583" y="2490"/>
              <a:ext cx="485" cy="230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Oval 54"/>
            <p:cNvSpPr>
              <a:spLocks noChangeArrowheads="1"/>
            </p:cNvSpPr>
            <p:nvPr/>
          </p:nvSpPr>
          <p:spPr bwMode="auto">
            <a:xfrm>
              <a:off x="4447" y="2689"/>
              <a:ext cx="485" cy="230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Oval 55"/>
            <p:cNvSpPr>
              <a:spLocks noChangeArrowheads="1"/>
            </p:cNvSpPr>
            <p:nvPr/>
          </p:nvSpPr>
          <p:spPr bwMode="auto">
            <a:xfrm>
              <a:off x="4048" y="2400"/>
              <a:ext cx="878" cy="362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Oval 56"/>
            <p:cNvSpPr>
              <a:spLocks noChangeArrowheads="1"/>
            </p:cNvSpPr>
            <p:nvPr/>
          </p:nvSpPr>
          <p:spPr bwMode="auto">
            <a:xfrm>
              <a:off x="3748" y="2300"/>
              <a:ext cx="460" cy="411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Oval 57"/>
            <p:cNvSpPr>
              <a:spLocks noChangeArrowheads="1"/>
            </p:cNvSpPr>
            <p:nvPr/>
          </p:nvSpPr>
          <p:spPr bwMode="auto">
            <a:xfrm>
              <a:off x="4206" y="2545"/>
              <a:ext cx="517" cy="461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" name="Oval 58"/>
            <p:cNvSpPr>
              <a:spLocks noChangeArrowheads="1"/>
            </p:cNvSpPr>
            <p:nvPr/>
          </p:nvSpPr>
          <p:spPr bwMode="auto">
            <a:xfrm>
              <a:off x="3728" y="2524"/>
              <a:ext cx="385" cy="419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" name="Oval 59"/>
            <p:cNvSpPr>
              <a:spLocks noChangeArrowheads="1"/>
            </p:cNvSpPr>
            <p:nvPr/>
          </p:nvSpPr>
          <p:spPr bwMode="auto">
            <a:xfrm>
              <a:off x="3996" y="2589"/>
              <a:ext cx="385" cy="419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Oval 60"/>
            <p:cNvSpPr>
              <a:spLocks noChangeArrowheads="1"/>
            </p:cNvSpPr>
            <p:nvPr/>
          </p:nvSpPr>
          <p:spPr bwMode="auto">
            <a:xfrm>
              <a:off x="4098" y="2296"/>
              <a:ext cx="460" cy="411"/>
            </a:xfrm>
            <a:prstGeom prst="ellipse">
              <a:avLst/>
            </a:prstGeom>
            <a:solidFill>
              <a:srgbClr val="FFCC00"/>
            </a:solidFill>
            <a:ln w="12700" cap="sq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9" name="Rectangle 61"/>
          <p:cNvSpPr>
            <a:spLocks noChangeArrowheads="1"/>
          </p:cNvSpPr>
          <p:nvPr/>
        </p:nvSpPr>
        <p:spPr bwMode="auto">
          <a:xfrm>
            <a:off x="5759355" y="3108030"/>
            <a:ext cx="1228299" cy="40011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1000" b="1" dirty="0" smtClean="0">
                <a:solidFill>
                  <a:srgbClr val="0000CC"/>
                </a:solidFill>
                <a:latin typeface="Verdana" pitchFamily="34" charset="0"/>
              </a:rPr>
              <a:t>Виртуальная частная сеть</a:t>
            </a:r>
            <a:endParaRPr lang="tr-TR" sz="1000" b="1" dirty="0">
              <a:solidFill>
                <a:srgbClr val="0000CC"/>
              </a:solidFill>
              <a:latin typeface="Verdana" pitchFamily="34" charset="0"/>
            </a:endParaRPr>
          </a:p>
        </p:txBody>
      </p:sp>
      <p:sp>
        <p:nvSpPr>
          <p:cNvPr id="80" name="Rectangle 62"/>
          <p:cNvSpPr>
            <a:spLocks noChangeArrowheads="1"/>
          </p:cNvSpPr>
          <p:nvPr/>
        </p:nvSpPr>
        <p:spPr bwMode="auto">
          <a:xfrm>
            <a:off x="5905499" y="4944530"/>
            <a:ext cx="877437" cy="246221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1000" b="1" dirty="0" smtClean="0">
                <a:solidFill>
                  <a:srgbClr val="0000CC"/>
                </a:solidFill>
                <a:latin typeface="Verdana" pitchFamily="34" charset="0"/>
              </a:rPr>
              <a:t>Интернет</a:t>
            </a:r>
            <a:endParaRPr lang="tr-TR" sz="1000" b="1" dirty="0">
              <a:solidFill>
                <a:srgbClr val="0000CC"/>
              </a:solidFill>
              <a:latin typeface="Verdana" pitchFamily="34" charset="0"/>
            </a:endParaRPr>
          </a:p>
        </p:txBody>
      </p:sp>
      <p:sp>
        <p:nvSpPr>
          <p:cNvPr id="81" name="Line 63"/>
          <p:cNvSpPr>
            <a:spLocks noChangeShapeType="1"/>
          </p:cNvSpPr>
          <p:nvPr/>
        </p:nvSpPr>
        <p:spPr bwMode="auto">
          <a:xfrm flipH="1">
            <a:off x="5307013" y="5057775"/>
            <a:ext cx="547687" cy="0"/>
          </a:xfrm>
          <a:prstGeom prst="line">
            <a:avLst/>
          </a:prstGeom>
          <a:noFill/>
          <a:ln w="12700">
            <a:solidFill>
              <a:srgbClr val="000099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Text Box 64"/>
          <p:cNvSpPr txBox="1">
            <a:spLocks noChangeArrowheads="1"/>
          </p:cNvSpPr>
          <p:nvPr/>
        </p:nvSpPr>
        <p:spPr bwMode="auto">
          <a:xfrm>
            <a:off x="1573213" y="1778000"/>
            <a:ext cx="531812" cy="36988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eaLnBrk="0" hangingPunct="0"/>
            <a:r>
              <a:rPr lang="en-US" b="1">
                <a:solidFill>
                  <a:srgbClr val="0000CC"/>
                </a:solidFill>
                <a:latin typeface="Verdana" pitchFamily="34" charset="0"/>
              </a:rPr>
              <a:t>1</a:t>
            </a:r>
          </a:p>
        </p:txBody>
      </p:sp>
      <p:sp>
        <p:nvSpPr>
          <p:cNvPr id="83" name="Text Box 65"/>
          <p:cNvSpPr txBox="1">
            <a:spLocks noChangeArrowheads="1"/>
          </p:cNvSpPr>
          <p:nvPr/>
        </p:nvSpPr>
        <p:spPr bwMode="auto">
          <a:xfrm>
            <a:off x="4086225" y="1776413"/>
            <a:ext cx="531813" cy="36988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eaLnBrk="0" hangingPunct="0"/>
            <a:r>
              <a:rPr lang="en-US" b="1">
                <a:solidFill>
                  <a:srgbClr val="0000CC"/>
                </a:solidFill>
                <a:latin typeface="Verdana" pitchFamily="34" charset="0"/>
              </a:rPr>
              <a:t>2</a:t>
            </a:r>
          </a:p>
        </p:txBody>
      </p:sp>
      <p:sp>
        <p:nvSpPr>
          <p:cNvPr id="84" name="Oval 66"/>
          <p:cNvSpPr>
            <a:spLocks noChangeArrowheads="1"/>
          </p:cNvSpPr>
          <p:nvPr/>
        </p:nvSpPr>
        <p:spPr bwMode="auto">
          <a:xfrm>
            <a:off x="4157663" y="1779588"/>
            <a:ext cx="360362" cy="360362"/>
          </a:xfrm>
          <a:prstGeom prst="ellipse">
            <a:avLst/>
          </a:prstGeom>
          <a:noFill/>
          <a:ln w="12700" cap="sq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Oval 67"/>
          <p:cNvSpPr>
            <a:spLocks noChangeArrowheads="1"/>
          </p:cNvSpPr>
          <p:nvPr/>
        </p:nvSpPr>
        <p:spPr bwMode="auto">
          <a:xfrm>
            <a:off x="1638300" y="1781175"/>
            <a:ext cx="360363" cy="360363"/>
          </a:xfrm>
          <a:prstGeom prst="ellipse">
            <a:avLst/>
          </a:prstGeom>
          <a:noFill/>
          <a:ln w="12700" cap="sq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86" name="Text Box 68"/>
          <p:cNvSpPr txBox="1">
            <a:spLocks noChangeArrowheads="1"/>
          </p:cNvSpPr>
          <p:nvPr/>
        </p:nvSpPr>
        <p:spPr bwMode="auto">
          <a:xfrm>
            <a:off x="6561138" y="1778000"/>
            <a:ext cx="531812" cy="36988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eaLnBrk="0" hangingPunct="0"/>
            <a:r>
              <a:rPr lang="en-US" b="1">
                <a:solidFill>
                  <a:srgbClr val="0000CC"/>
                </a:solidFill>
                <a:latin typeface="Verdana" pitchFamily="34" charset="0"/>
              </a:rPr>
              <a:t>3</a:t>
            </a:r>
          </a:p>
        </p:txBody>
      </p:sp>
      <p:sp>
        <p:nvSpPr>
          <p:cNvPr id="87" name="Oval 69"/>
          <p:cNvSpPr>
            <a:spLocks noChangeArrowheads="1"/>
          </p:cNvSpPr>
          <p:nvPr/>
        </p:nvSpPr>
        <p:spPr bwMode="auto">
          <a:xfrm>
            <a:off x="6632575" y="1781175"/>
            <a:ext cx="360363" cy="360363"/>
          </a:xfrm>
          <a:prstGeom prst="ellipse">
            <a:avLst/>
          </a:prstGeom>
          <a:noFill/>
          <a:ln w="12700" cap="sq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AutoShape 70"/>
          <p:cNvSpPr>
            <a:spLocks noChangeArrowheads="1"/>
          </p:cNvSpPr>
          <p:nvPr/>
        </p:nvSpPr>
        <p:spPr bwMode="auto">
          <a:xfrm>
            <a:off x="5827713" y="1079500"/>
            <a:ext cx="804862" cy="260350"/>
          </a:xfrm>
          <a:prstGeom prst="leftRightArrow">
            <a:avLst>
              <a:gd name="adj1" fmla="val 50000"/>
              <a:gd name="adj2" fmla="val 61829"/>
            </a:avLst>
          </a:prstGeom>
          <a:solidFill>
            <a:srgbClr val="FFFF00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AutoShape 71"/>
          <p:cNvSpPr>
            <a:spLocks noChangeArrowheads="1"/>
          </p:cNvSpPr>
          <p:nvPr/>
        </p:nvSpPr>
        <p:spPr bwMode="auto">
          <a:xfrm>
            <a:off x="1874838" y="1081088"/>
            <a:ext cx="804862" cy="260350"/>
          </a:xfrm>
          <a:prstGeom prst="leftRightArrow">
            <a:avLst>
              <a:gd name="adj1" fmla="val 50000"/>
              <a:gd name="adj2" fmla="val 61829"/>
            </a:avLst>
          </a:prstGeom>
          <a:solidFill>
            <a:srgbClr val="FFFF00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Line 72"/>
          <p:cNvSpPr>
            <a:spLocks noChangeShapeType="1"/>
          </p:cNvSpPr>
          <p:nvPr/>
        </p:nvSpPr>
        <p:spPr bwMode="auto">
          <a:xfrm>
            <a:off x="6224588" y="739775"/>
            <a:ext cx="0" cy="1611313"/>
          </a:xfrm>
          <a:prstGeom prst="line">
            <a:avLst/>
          </a:prstGeom>
          <a:noFill/>
          <a:ln w="9525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" name="Arc 73"/>
          <p:cNvSpPr>
            <a:spLocks/>
          </p:cNvSpPr>
          <p:nvPr/>
        </p:nvSpPr>
        <p:spPr bwMode="auto">
          <a:xfrm flipH="1" flipV="1">
            <a:off x="2333625" y="5641975"/>
            <a:ext cx="504825" cy="492125"/>
          </a:xfrm>
          <a:custGeom>
            <a:avLst/>
            <a:gdLst>
              <a:gd name="T0" fmla="*/ 0 w 21600"/>
              <a:gd name="T1" fmla="*/ 0 h 43195"/>
              <a:gd name="T2" fmla="*/ 2147483647 w 21600"/>
              <a:gd name="T3" fmla="*/ 2147483647 h 43195"/>
              <a:gd name="T4" fmla="*/ 0 w 21600"/>
              <a:gd name="T5" fmla="*/ 2147483647 h 43195"/>
              <a:gd name="T6" fmla="*/ 0 60000 65536"/>
              <a:gd name="T7" fmla="*/ 0 60000 65536"/>
              <a:gd name="T8" fmla="*/ 0 60000 65536"/>
              <a:gd name="T9" fmla="*/ 0 w 21600"/>
              <a:gd name="T10" fmla="*/ 0 h 43195"/>
              <a:gd name="T11" fmla="*/ 21600 w 21600"/>
              <a:gd name="T12" fmla="*/ 43195 h 431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319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343"/>
                  <a:pt x="12217" y="42935"/>
                  <a:pt x="475" y="43194"/>
                </a:cubicBezTo>
              </a:path>
              <a:path w="21600" h="4319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343"/>
                  <a:pt x="12217" y="42935"/>
                  <a:pt x="475" y="43194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99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Text Box 74"/>
          <p:cNvSpPr txBox="1">
            <a:spLocks noChangeArrowheads="1"/>
          </p:cNvSpPr>
          <p:nvPr/>
        </p:nvSpPr>
        <p:spPr bwMode="auto">
          <a:xfrm>
            <a:off x="2851150" y="5843588"/>
            <a:ext cx="116681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00CC"/>
                </a:solidFill>
                <a:latin typeface="Arial" charset="0"/>
              </a:rPr>
              <a:t>Интерфейсы</a:t>
            </a:r>
            <a:endParaRPr lang="en-US" sz="1000" b="1" dirty="0">
              <a:solidFill>
                <a:srgbClr val="0000CC"/>
              </a:solidFill>
              <a:latin typeface="Arial" charset="0"/>
            </a:endParaRPr>
          </a:p>
        </p:txBody>
      </p:sp>
      <p:sp>
        <p:nvSpPr>
          <p:cNvPr id="93" name="AutoShape 77"/>
          <p:cNvSpPr>
            <a:spLocks noChangeArrowheads="1"/>
          </p:cNvSpPr>
          <p:nvPr/>
        </p:nvSpPr>
        <p:spPr bwMode="auto">
          <a:xfrm>
            <a:off x="431800" y="2789238"/>
            <a:ext cx="1003300" cy="2959100"/>
          </a:xfrm>
          <a:prstGeom prst="can">
            <a:avLst>
              <a:gd name="adj" fmla="val 18038"/>
            </a:avLst>
          </a:prstGeom>
          <a:noFill/>
          <a:ln w="9525">
            <a:solidFill>
              <a:schemeClr val="accent2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" name="Text Box 78"/>
          <p:cNvSpPr txBox="1">
            <a:spLocks noChangeArrowheads="1"/>
          </p:cNvSpPr>
          <p:nvPr/>
        </p:nvSpPr>
        <p:spPr bwMode="auto">
          <a:xfrm>
            <a:off x="525463" y="4121624"/>
            <a:ext cx="1221450" cy="5595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Интегрированные базы данных ИСУФ</a:t>
            </a:r>
            <a:endParaRPr lang="tr-TR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95" name="Line 79"/>
          <p:cNvSpPr>
            <a:spLocks noChangeShapeType="1"/>
          </p:cNvSpPr>
          <p:nvPr/>
        </p:nvSpPr>
        <p:spPr bwMode="auto">
          <a:xfrm>
            <a:off x="4030663" y="6186488"/>
            <a:ext cx="647700" cy="0"/>
          </a:xfrm>
          <a:prstGeom prst="line">
            <a:avLst/>
          </a:prstGeom>
          <a:noFill/>
          <a:ln w="9525">
            <a:solidFill>
              <a:srgbClr val="000099"/>
            </a:solidFill>
            <a:prstDash val="lgDash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6" name="Picture 80" descr="pc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841375"/>
            <a:ext cx="10763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81" descr="server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9275" y="642938"/>
            <a:ext cx="8223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Picture 82" descr="serv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21075" y="649288"/>
            <a:ext cx="164465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" name="Rectangle 83"/>
          <p:cNvSpPr>
            <a:spLocks noChangeArrowheads="1"/>
          </p:cNvSpPr>
          <p:nvPr/>
        </p:nvSpPr>
        <p:spPr bwMode="auto">
          <a:xfrm>
            <a:off x="2895600" y="3694113"/>
            <a:ext cx="1096963" cy="8588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ru-RU" sz="1000" dirty="0" smtClean="0">
                <a:solidFill>
                  <a:srgbClr val="0000CC"/>
                </a:solidFill>
                <a:latin typeface="Arial" charset="0"/>
              </a:rPr>
              <a:t>Главная казначейская система</a:t>
            </a:r>
            <a:endParaRPr lang="en-US" sz="1000" dirty="0">
              <a:solidFill>
                <a:srgbClr val="0000CC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Раскрытие информации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18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362688" y="892950"/>
            <a:ext cx="8306297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1200"/>
              </a:spcAft>
              <a:tabLst>
                <a:tab pos="1790700" algn="l"/>
              </a:tabLst>
            </a:pPr>
            <a:r>
              <a:rPr lang="ru-RU" sz="1600" b="1" dirty="0" smtClean="0">
                <a:solidFill>
                  <a:srgbClr val="C0000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Опубликование результатов, полученных из Казначейских систем/ИСУФ</a:t>
            </a:r>
            <a:endParaRPr lang="tr-TR" sz="1600" b="1" dirty="0" smtClean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Около 75% стран (42 из 53), включенных в базу данных ИСУФ, регулярно публикуют в сети результаты исполнения бюджета. 32 из 42 опубликованных результатов доступны также и на английском языке.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39 из 42 опубликованных результатов являются </a:t>
            </a:r>
            <a:r>
              <a:rPr lang="ru-RU" sz="1600" b="1" dirty="0" smtClean="0">
                <a:solidFill>
                  <a:srgbClr val="FF0000"/>
                </a:solidFill>
                <a:latin typeface="Trebuchet MS" pitchFamily="34" charset="0"/>
              </a:rPr>
              <a:t>статическими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(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представление результатов при помощи файлов, выданных базой данных).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Только 3 </a:t>
            </a:r>
            <a:r>
              <a:rPr lang="ru-RU" sz="1600" b="1" dirty="0" err="1" smtClean="0">
                <a:solidFill>
                  <a:srgbClr val="0000FF"/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сайта представляют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Trebuchet MS" pitchFamily="34" charset="0"/>
              </a:rPr>
              <a:t>динамические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связи с базой данных, обеспечивающие интерактивные запросы пользователей.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Большинство результатов публикуются в виде сравнения плановых и достигнутых показателей консолидированного бюджета. Подробные расходы и динамические ежемесячные обновления из базы данных ИСУФ пока увидеть нельзя.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Новый </a:t>
            </a:r>
            <a:r>
              <a:rPr lang="ru-RU" sz="1600" b="1" dirty="0" err="1" smtClean="0">
                <a:solidFill>
                  <a:srgbClr val="0000FF"/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сайт, показывающий состояние раскрытия информации на базе казначейских/ИСУФ баз данных, будет готовиться и регулярно обновляться с целью обмена информацией по наблюдаемым тенденциям</a:t>
            </a:r>
            <a:r>
              <a:rPr lang="ru-RU" sz="2000" b="1" dirty="0" smtClean="0">
                <a:solidFill>
                  <a:srgbClr val="0000FF"/>
                </a:solidFill>
                <a:latin typeface="Trebuchet MS" pitchFamily="34" charset="0"/>
              </a:rPr>
              <a:t>.</a:t>
            </a:r>
            <a:endParaRPr lang="en-US" sz="2000" b="1" dirty="0" smtClean="0">
              <a:solidFill>
                <a:srgbClr val="0000FF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671759" y="929260"/>
            <a:ext cx="7861109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600"/>
              </a:spcAft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Содержание</a:t>
            </a:r>
            <a:endParaRPr lang="tr-TR" sz="1600" b="1" dirty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Терминология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Исследование ИСУФ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: 25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-летний опыт ВБ относительно того, что работает, а что нет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Основные выводы исследования и предпосылки создания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Предлагаемый дизайн и методология реализации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Общие направления реализации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Консолидация информации по ГФ  (гос. финансам) бюджетов всех уровней при помощи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Тенденции ИКТ при создании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Расширение возможностей ИСУФ для бюджетополучателей (</a:t>
            </a:r>
            <a:r>
              <a:rPr lang="ru-RU" sz="1600" b="1" dirty="0" err="1" smtClean="0">
                <a:solidFill>
                  <a:srgbClr val="0000FF"/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порталы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)</a:t>
            </a: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Повышение прозрачности: раскрытие информации в сети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ИСУФ в странах 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АТЭС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Центр инициатив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pic>
        <p:nvPicPr>
          <p:cNvPr id="10" name="Picture 9" descr="FMIS 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АТЭС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Россия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2012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Выводы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19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59375" y="593766"/>
            <a:ext cx="9000000" cy="577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600"/>
              </a:spcAft>
              <a:tabLst>
                <a:tab pos="1790700" algn="l"/>
              </a:tabLst>
            </a:pPr>
            <a:r>
              <a:rPr lang="ru-RU" b="1" dirty="0" smtClean="0">
                <a:solidFill>
                  <a:srgbClr val="C0000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Выводы</a:t>
            </a:r>
            <a:endParaRPr lang="tr-TR" b="1" dirty="0" smtClean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b="1" dirty="0" smtClean="0">
                <a:solidFill>
                  <a:srgbClr val="C00000"/>
                </a:solidFill>
                <a:latin typeface="Trebuchet MS" pitchFamily="34" charset="0"/>
              </a:rPr>
              <a:t>ИСУФ – это сложная система,</a:t>
            </a:r>
            <a:r>
              <a:rPr lang="en-US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которая постоянно развивается и расширяется одновременно с изменением потребностей УГФ и развитием технологий.</a:t>
            </a:r>
            <a:r>
              <a:rPr lang="en-US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Важными элементами являются лидерство, сотрудничество и инновации.</a:t>
            </a:r>
            <a:r>
              <a:rPr lang="en-US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Очень важно четко определить ключевые </a:t>
            </a:r>
            <a:r>
              <a:rPr lang="ru-RU" b="1" dirty="0" smtClean="0">
                <a:solidFill>
                  <a:srgbClr val="FF0000"/>
                </a:solidFill>
                <a:latin typeface="Trebuchet MS" pitchFamily="34" charset="0"/>
              </a:rPr>
              <a:t>«параметры дизайна» </a:t>
            </a: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и выявить, «</a:t>
            </a:r>
            <a:r>
              <a:rPr lang="ru-RU" b="1" dirty="0" smtClean="0">
                <a:solidFill>
                  <a:srgbClr val="FF0000"/>
                </a:solidFill>
                <a:latin typeface="Trebuchet MS" pitchFamily="34" charset="0"/>
              </a:rPr>
              <a:t>какое решение соответствует какой проблеме в какой ситуации» </a:t>
            </a: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на ранних этапах разработки проекта/системы.</a:t>
            </a:r>
            <a:endParaRPr lang="en-US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Растет интерес к разработке новых настраиваемых платформ на основе программного обеспечения с открытыми кодами и других инновационных решений для удовлетворения основных требований ИСУФ по разумной цене.</a:t>
            </a:r>
            <a:r>
              <a:rPr lang="en-US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Разработка общих стандартов и форматов </a:t>
            </a:r>
            <a:r>
              <a:rPr lang="ru-RU" b="1" dirty="0" smtClean="0">
                <a:solidFill>
                  <a:srgbClr val="FF0000"/>
                </a:solidFill>
                <a:latin typeface="Trebuchet MS" pitchFamily="34" charset="0"/>
              </a:rPr>
              <a:t>сетевых публикаций  </a:t>
            </a: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(например, инициатива использования открытых данных) очень важна для обеспечения подотчетности и прозрачности в области УГФ</a:t>
            </a:r>
            <a:r>
              <a:rPr lang="en-US" b="1" dirty="0" smtClean="0">
                <a:solidFill>
                  <a:srgbClr val="0000FF"/>
                </a:solidFill>
                <a:latin typeface="Trebuchet MS" pitchFamily="34" charset="0"/>
              </a:rPr>
              <a:t>. </a:t>
            </a:r>
          </a:p>
          <a:p>
            <a:pPr marL="361950" indent="-352425">
              <a:spcAft>
                <a:spcPts val="1200"/>
              </a:spcAft>
              <a:buFont typeface="Wingdings 3" pitchFamily="18" charset="2"/>
              <a:buChar char=""/>
            </a:pP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Улучшение </a:t>
            </a:r>
            <a:r>
              <a:rPr lang="ru-RU" b="1" dirty="0" smtClean="0">
                <a:solidFill>
                  <a:srgbClr val="FF0000"/>
                </a:solidFill>
                <a:latin typeface="Trebuchet MS" pitchFamily="34" charset="0"/>
              </a:rPr>
              <a:t>обмена знаниями и процесса обучения </a:t>
            </a: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между странами, участвующими в ИСУФ, имеет первоочередное значение (центры инициатив/партнерские учебные платформы в различных регионах). </a:t>
            </a:r>
            <a:endParaRPr lang="en-US" b="1" dirty="0" smtClean="0">
              <a:solidFill>
                <a:srgbClr val="0000FF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АТЭС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Россия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2012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20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297713" y="5113243"/>
            <a:ext cx="360000" cy="360000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71759" y="929260"/>
            <a:ext cx="7861109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600"/>
              </a:spcAft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Содержание</a:t>
            </a:r>
            <a:endParaRPr lang="tr-TR" sz="1600" b="1" dirty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Терминология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Исследование ИСУФ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: 25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-летний опыт ВБ относительно того, что работает, а что нет.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Основные выводы исследования и предпосылки создания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Предлагаемый дизайн и методология создания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Общие направления создания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Консолидирование информации по ГФ бюджетов всех уровней при помощи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Вопросы ИКТ при создании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Расширение возможностей ИСУФ для бюджетополучателей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(</a:t>
            </a:r>
            <a:r>
              <a:rPr lang="ru-RU" sz="1600" b="1" dirty="0" err="1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порталы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)</a:t>
            </a: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Повышение прозрачности: раскрытие информации в сети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CC"/>
                </a:solidFill>
                <a:latin typeface="Trebuchet MS" pitchFamily="34" charset="0"/>
              </a:rPr>
              <a:t>ИСУФ в странах </a:t>
            </a:r>
            <a:r>
              <a:rPr lang="en-US" sz="1600" b="1" dirty="0" smtClean="0">
                <a:solidFill>
                  <a:srgbClr val="0000CC"/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rgbClr val="0000CC"/>
                </a:solidFill>
                <a:latin typeface="Trebuchet MS" pitchFamily="34" charset="0"/>
              </a:rPr>
              <a:t>АТЭС</a:t>
            </a:r>
            <a:endParaRPr lang="en-US" sz="1600" b="1" dirty="0" smtClean="0">
              <a:solidFill>
                <a:srgbClr val="0000CC"/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Центр инициатив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ИСУФ в странах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АТЭС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21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213" y="1071495"/>
            <a:ext cx="8789987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На пути к интегрированной ИСУФ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22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230496" y="3497560"/>
            <a:ext cx="0" cy="28800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 flipV="1">
            <a:off x="230496" y="6363912"/>
            <a:ext cx="2880000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 rot="16200000">
            <a:off x="-389639" y="2681917"/>
            <a:ext cx="1256404" cy="232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sz="1400" dirty="0" smtClean="0">
                <a:solidFill>
                  <a:srgbClr val="0000FF"/>
                </a:solidFill>
              </a:rPr>
              <a:t>Эффективность</a:t>
            </a:r>
            <a:endParaRPr lang="en-AU" sz="1400" dirty="0">
              <a:solidFill>
                <a:srgbClr val="0000FF"/>
              </a:solidFill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197487" y="6254942"/>
            <a:ext cx="936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sz="1400" dirty="0" smtClean="0">
                <a:solidFill>
                  <a:srgbClr val="0000FF"/>
                </a:solidFill>
              </a:rPr>
              <a:t>Ресурсы</a:t>
            </a:r>
            <a:endParaRPr lang="en-AU" sz="1400" dirty="0">
              <a:solidFill>
                <a:srgbClr val="0000FF"/>
              </a:solidFill>
            </a:endParaRPr>
          </a:p>
        </p:txBody>
      </p:sp>
      <p:sp>
        <p:nvSpPr>
          <p:cNvPr id="18" name="Freeform 10"/>
          <p:cNvSpPr>
            <a:spLocks/>
          </p:cNvSpPr>
          <p:nvPr/>
        </p:nvSpPr>
        <p:spPr bwMode="auto">
          <a:xfrm>
            <a:off x="307072" y="5359641"/>
            <a:ext cx="1979613" cy="900113"/>
          </a:xfrm>
          <a:custGeom>
            <a:avLst/>
            <a:gdLst/>
            <a:ahLst/>
            <a:cxnLst>
              <a:cxn ang="0">
                <a:pos x="0" y="1539"/>
              </a:cxn>
              <a:cxn ang="0">
                <a:pos x="0" y="0"/>
              </a:cxn>
              <a:cxn ang="0">
                <a:pos x="2679" y="0"/>
              </a:cxn>
            </a:cxnLst>
            <a:rect l="0" t="0" r="r" b="b"/>
            <a:pathLst>
              <a:path w="2679" h="1539">
                <a:moveTo>
                  <a:pt x="0" y="1539"/>
                </a:moveTo>
                <a:lnTo>
                  <a:pt x="0" y="0"/>
                </a:lnTo>
                <a:lnTo>
                  <a:pt x="2679" y="0"/>
                </a:ln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" name="Freeform 11"/>
          <p:cNvSpPr>
            <a:spLocks/>
          </p:cNvSpPr>
          <p:nvPr/>
        </p:nvSpPr>
        <p:spPr bwMode="auto">
          <a:xfrm>
            <a:off x="2286685" y="4450004"/>
            <a:ext cx="1979612" cy="898525"/>
          </a:xfrm>
          <a:custGeom>
            <a:avLst/>
            <a:gdLst/>
            <a:ahLst/>
            <a:cxnLst>
              <a:cxn ang="0">
                <a:pos x="0" y="1539"/>
              </a:cxn>
              <a:cxn ang="0">
                <a:pos x="0" y="0"/>
              </a:cxn>
              <a:cxn ang="0">
                <a:pos x="2679" y="0"/>
              </a:cxn>
            </a:cxnLst>
            <a:rect l="0" t="0" r="r" b="b"/>
            <a:pathLst>
              <a:path w="2679" h="1539">
                <a:moveTo>
                  <a:pt x="0" y="1539"/>
                </a:moveTo>
                <a:lnTo>
                  <a:pt x="0" y="0"/>
                </a:lnTo>
                <a:lnTo>
                  <a:pt x="2679" y="0"/>
                </a:ln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4277410" y="3545129"/>
            <a:ext cx="1979612" cy="898525"/>
          </a:xfrm>
          <a:custGeom>
            <a:avLst/>
            <a:gdLst/>
            <a:ahLst/>
            <a:cxnLst>
              <a:cxn ang="0">
                <a:pos x="0" y="1539"/>
              </a:cxn>
              <a:cxn ang="0">
                <a:pos x="0" y="0"/>
              </a:cxn>
              <a:cxn ang="0">
                <a:pos x="2679" y="0"/>
              </a:cxn>
            </a:cxnLst>
            <a:rect l="0" t="0" r="r" b="b"/>
            <a:pathLst>
              <a:path w="2679" h="1539">
                <a:moveTo>
                  <a:pt x="0" y="1539"/>
                </a:moveTo>
                <a:lnTo>
                  <a:pt x="0" y="0"/>
                </a:lnTo>
                <a:lnTo>
                  <a:pt x="2679" y="0"/>
                </a:ln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6268135" y="2645016"/>
            <a:ext cx="1979612" cy="900113"/>
          </a:xfrm>
          <a:custGeom>
            <a:avLst/>
            <a:gdLst/>
            <a:ahLst/>
            <a:cxnLst>
              <a:cxn ang="0">
                <a:pos x="0" y="1539"/>
              </a:cxn>
              <a:cxn ang="0">
                <a:pos x="0" y="0"/>
              </a:cxn>
              <a:cxn ang="0">
                <a:pos x="2679" y="0"/>
              </a:cxn>
            </a:cxnLst>
            <a:rect l="0" t="0" r="r" b="b"/>
            <a:pathLst>
              <a:path w="2679" h="1539">
                <a:moveTo>
                  <a:pt x="0" y="1539"/>
                </a:moveTo>
                <a:lnTo>
                  <a:pt x="0" y="0"/>
                </a:lnTo>
                <a:lnTo>
                  <a:pt x="2679" y="0"/>
                </a:ln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" name="Line 14"/>
          <p:cNvSpPr>
            <a:spLocks noChangeAspect="1" noChangeShapeType="1"/>
          </p:cNvSpPr>
          <p:nvPr/>
        </p:nvSpPr>
        <p:spPr bwMode="auto">
          <a:xfrm flipV="1">
            <a:off x="573380" y="1561964"/>
            <a:ext cx="7272000" cy="3294154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495014" y="4899546"/>
            <a:ext cx="1333786" cy="37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sz="1600" b="1" dirty="0" smtClean="0">
                <a:solidFill>
                  <a:srgbClr val="C00000"/>
                </a:solidFill>
              </a:rPr>
              <a:t>Отсутствие автоматизации</a:t>
            </a:r>
            <a:endParaRPr lang="en-AU" sz="1100" b="1" dirty="0">
              <a:solidFill>
                <a:srgbClr val="C00000"/>
              </a:solidFill>
            </a:endParaRPr>
          </a:p>
        </p:txBody>
      </p:sp>
      <p:sp>
        <p:nvSpPr>
          <p:cNvPr id="24" name="Oval 20"/>
          <p:cNvSpPr>
            <a:spLocks noChangeAspect="1" noChangeArrowheads="1"/>
          </p:cNvSpPr>
          <p:nvPr/>
        </p:nvSpPr>
        <p:spPr bwMode="auto">
          <a:xfrm>
            <a:off x="470193" y="4763554"/>
            <a:ext cx="179387" cy="179388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" name="Oval 21"/>
          <p:cNvSpPr>
            <a:spLocks noChangeAspect="1" noChangeArrowheads="1"/>
          </p:cNvSpPr>
          <p:nvPr/>
        </p:nvSpPr>
        <p:spPr bwMode="auto">
          <a:xfrm>
            <a:off x="2408861" y="3872327"/>
            <a:ext cx="179388" cy="179388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" name="Oval 22"/>
          <p:cNvSpPr>
            <a:spLocks noChangeAspect="1" noChangeArrowheads="1"/>
          </p:cNvSpPr>
          <p:nvPr/>
        </p:nvSpPr>
        <p:spPr bwMode="auto">
          <a:xfrm>
            <a:off x="4399586" y="2981100"/>
            <a:ext cx="179388" cy="179388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2458443" y="4176214"/>
            <a:ext cx="1513056" cy="20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sz="1600" b="1" dirty="0" smtClean="0">
                <a:solidFill>
                  <a:srgbClr val="C00000"/>
                </a:solidFill>
              </a:rPr>
              <a:t>Казначейство (К)</a:t>
            </a:r>
            <a:endParaRPr lang="en-AU" sz="1100" b="1" dirty="0">
              <a:solidFill>
                <a:srgbClr val="C00000"/>
              </a:solidFill>
            </a:endParaRP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4462816" y="3264713"/>
            <a:ext cx="1224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sz="1600" b="1" dirty="0" smtClean="0">
                <a:solidFill>
                  <a:srgbClr val="C00000"/>
                </a:solidFill>
              </a:rPr>
              <a:t>ИСУФ</a:t>
            </a:r>
            <a:r>
              <a:rPr lang="en-AU" sz="1600" b="1" dirty="0" smtClean="0">
                <a:solidFill>
                  <a:srgbClr val="C00000"/>
                </a:solidFill>
              </a:rPr>
              <a:t> (</a:t>
            </a:r>
            <a:r>
              <a:rPr lang="ru-RU" sz="1600" b="1" dirty="0" smtClean="0">
                <a:solidFill>
                  <a:srgbClr val="C00000"/>
                </a:solidFill>
              </a:rPr>
              <a:t>Б+К</a:t>
            </a:r>
            <a:r>
              <a:rPr lang="en-AU" sz="1600" b="1" dirty="0" smtClean="0">
                <a:solidFill>
                  <a:srgbClr val="C00000"/>
                </a:solidFill>
              </a:rPr>
              <a:t>)</a:t>
            </a:r>
            <a:endParaRPr lang="en-AU" sz="1100" b="1" dirty="0">
              <a:solidFill>
                <a:srgbClr val="C00000"/>
              </a:solidFill>
            </a:endParaRPr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auto">
          <a:xfrm>
            <a:off x="6391318" y="2183642"/>
            <a:ext cx="2329601" cy="42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sz="1600" b="1" dirty="0" smtClean="0">
                <a:solidFill>
                  <a:srgbClr val="C00000"/>
                </a:solidFill>
              </a:rPr>
              <a:t>Интегрированная ИСУФ</a:t>
            </a:r>
            <a:endParaRPr lang="en-AU" sz="1100" b="1" dirty="0">
              <a:solidFill>
                <a:srgbClr val="C00000"/>
              </a:solidFill>
            </a:endParaRPr>
          </a:p>
        </p:txBody>
      </p: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313900" y="5390866"/>
            <a:ext cx="1951628" cy="928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95250" indent="-95250" algn="l" eaLnBrk="0" hangingPunct="0">
              <a:buFontTx/>
              <a:buChar char="•"/>
            </a:pPr>
            <a:r>
              <a:rPr lang="ru-RU" sz="1200" dirty="0" smtClean="0">
                <a:solidFill>
                  <a:srgbClr val="000099"/>
                </a:solidFill>
              </a:rPr>
              <a:t>Подготовка бюджета</a:t>
            </a:r>
            <a:r>
              <a:rPr lang="en-US" sz="1200" dirty="0" smtClean="0">
                <a:solidFill>
                  <a:srgbClr val="000099"/>
                </a:solidFill>
              </a:rPr>
              <a:t> (</a:t>
            </a:r>
            <a:r>
              <a:rPr lang="ru-RU" sz="1200" dirty="0" smtClean="0">
                <a:solidFill>
                  <a:srgbClr val="000099"/>
                </a:solidFill>
              </a:rPr>
              <a:t>Б</a:t>
            </a:r>
            <a:r>
              <a:rPr lang="en-US" sz="1200" dirty="0" smtClean="0">
                <a:solidFill>
                  <a:srgbClr val="000099"/>
                </a:solidFill>
              </a:rPr>
              <a:t>), </a:t>
            </a:r>
            <a:r>
              <a:rPr lang="ru-RU" sz="1200" dirty="0" smtClean="0">
                <a:solidFill>
                  <a:srgbClr val="000099"/>
                </a:solidFill>
              </a:rPr>
              <a:t>исполнение</a:t>
            </a:r>
            <a:r>
              <a:rPr lang="en-US" sz="1200" dirty="0" smtClean="0">
                <a:solidFill>
                  <a:srgbClr val="000099"/>
                </a:solidFill>
              </a:rPr>
              <a:t> (</a:t>
            </a:r>
            <a:r>
              <a:rPr lang="ru-RU" sz="1200" dirty="0" smtClean="0">
                <a:solidFill>
                  <a:srgbClr val="000099"/>
                </a:solidFill>
              </a:rPr>
              <a:t>К</a:t>
            </a:r>
            <a:r>
              <a:rPr lang="en-US" sz="1200" dirty="0" smtClean="0">
                <a:solidFill>
                  <a:srgbClr val="000099"/>
                </a:solidFill>
              </a:rPr>
              <a:t>), </a:t>
            </a:r>
            <a:r>
              <a:rPr lang="ru-RU" sz="1200" dirty="0" smtClean="0">
                <a:solidFill>
                  <a:srgbClr val="000099"/>
                </a:solidFill>
              </a:rPr>
              <a:t>и другие операции (О) УГФ недостаточно автоматизированы</a:t>
            </a:r>
            <a:endParaRPr lang="en-US" sz="1600" dirty="0">
              <a:solidFill>
                <a:srgbClr val="000099"/>
              </a:solidFill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2375607" y="4540514"/>
            <a:ext cx="2016000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95250" indent="-95250" eaLnBrk="0" hangingPunct="0">
              <a:buFontTx/>
              <a:buChar char="•"/>
            </a:pPr>
            <a:r>
              <a:rPr lang="ru-RU" sz="1200" dirty="0" smtClean="0">
                <a:solidFill>
                  <a:srgbClr val="000099"/>
                </a:solidFill>
              </a:rPr>
              <a:t>Главная казначейская система</a:t>
            </a:r>
            <a:r>
              <a:rPr lang="en-US" sz="1200" dirty="0" smtClean="0">
                <a:solidFill>
                  <a:srgbClr val="000099"/>
                </a:solidFill>
              </a:rPr>
              <a:t> (</a:t>
            </a:r>
            <a:r>
              <a:rPr lang="ru-RU" sz="1200" dirty="0" smtClean="0">
                <a:solidFill>
                  <a:srgbClr val="000099"/>
                </a:solidFill>
              </a:rPr>
              <a:t>К</a:t>
            </a:r>
            <a:r>
              <a:rPr lang="en-US" sz="1200" dirty="0" smtClean="0">
                <a:solidFill>
                  <a:srgbClr val="000099"/>
                </a:solidFill>
              </a:rPr>
              <a:t>) </a:t>
            </a:r>
            <a:r>
              <a:rPr lang="ru-RU" sz="1200" dirty="0" smtClean="0">
                <a:solidFill>
                  <a:srgbClr val="000099"/>
                </a:solidFill>
              </a:rPr>
              <a:t>автоматизирует все функции исполнения бюджета и составления отчетности</a:t>
            </a:r>
            <a:endParaRPr lang="en-US" sz="1200" dirty="0" smtClean="0">
              <a:solidFill>
                <a:srgbClr val="000099"/>
              </a:solidFill>
            </a:endParaRPr>
          </a:p>
          <a:p>
            <a:pPr marL="95250" indent="-95250" eaLnBrk="0" hangingPunct="0">
              <a:buFontTx/>
              <a:buChar char="•"/>
            </a:pPr>
            <a:r>
              <a:rPr lang="ru-RU" sz="1200" dirty="0" smtClean="0">
                <a:solidFill>
                  <a:srgbClr val="000099"/>
                </a:solidFill>
              </a:rPr>
              <a:t>По единому  казначейскому счету (ЕКС) проходят все платежи и поступления</a:t>
            </a:r>
            <a:endParaRPr lang="en-US" sz="1600" dirty="0">
              <a:solidFill>
                <a:srgbClr val="000099"/>
              </a:solidFill>
            </a:endParaRPr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auto">
          <a:xfrm>
            <a:off x="4379980" y="3633411"/>
            <a:ext cx="169200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95250" indent="-95250" algn="l" eaLnBrk="0" hangingPunct="0">
              <a:buFontTx/>
              <a:buChar char="•"/>
            </a:pPr>
            <a:r>
              <a:rPr lang="ru-RU" sz="1200" dirty="0" smtClean="0">
                <a:solidFill>
                  <a:srgbClr val="000099"/>
                </a:solidFill>
              </a:rPr>
              <a:t>Главная ИСУФ</a:t>
            </a:r>
            <a:r>
              <a:rPr lang="en-US" sz="1200" dirty="0" smtClean="0">
                <a:solidFill>
                  <a:srgbClr val="000099"/>
                </a:solidFill>
              </a:rPr>
              <a:t> (</a:t>
            </a:r>
            <a:r>
              <a:rPr lang="ru-RU" sz="1200" dirty="0" smtClean="0">
                <a:solidFill>
                  <a:srgbClr val="000099"/>
                </a:solidFill>
              </a:rPr>
              <a:t>Б+К</a:t>
            </a:r>
            <a:r>
              <a:rPr lang="en-US" sz="1200" dirty="0" smtClean="0">
                <a:solidFill>
                  <a:srgbClr val="000099"/>
                </a:solidFill>
              </a:rPr>
              <a:t>) </a:t>
            </a:r>
            <a:r>
              <a:rPr lang="ru-RU" sz="1200" dirty="0" smtClean="0">
                <a:solidFill>
                  <a:srgbClr val="000099"/>
                </a:solidFill>
              </a:rPr>
              <a:t>для интегрированных функций подготовки и исполнения бюджета</a:t>
            </a:r>
            <a:endParaRPr lang="en-US" sz="1200" dirty="0" smtClean="0">
              <a:solidFill>
                <a:srgbClr val="000099"/>
              </a:solidFill>
            </a:endParaRPr>
          </a:p>
          <a:p>
            <a:pPr marL="95250" indent="-95250" algn="l" eaLnBrk="0" hangingPunct="0">
              <a:buFontTx/>
              <a:buChar char="•"/>
            </a:pPr>
            <a:r>
              <a:rPr lang="ru-RU" sz="1200" dirty="0" smtClean="0">
                <a:solidFill>
                  <a:srgbClr val="000099"/>
                </a:solidFill>
              </a:rPr>
              <a:t>Все услуги оказываются в режиме </a:t>
            </a:r>
            <a:r>
              <a:rPr lang="ru-RU" sz="1200" dirty="0" err="1" smtClean="0">
                <a:solidFill>
                  <a:srgbClr val="000099"/>
                </a:solidFill>
              </a:rPr>
              <a:t>от-лайн</a:t>
            </a:r>
            <a:r>
              <a:rPr lang="en-US" sz="1200" dirty="0" smtClean="0">
                <a:solidFill>
                  <a:srgbClr val="000099"/>
                </a:solidFill>
              </a:rPr>
              <a:t> (OLTP)</a:t>
            </a:r>
          </a:p>
        </p:txBody>
      </p:sp>
      <p:sp>
        <p:nvSpPr>
          <p:cNvPr id="33" name="Text Box 29"/>
          <p:cNvSpPr txBox="1">
            <a:spLocks noChangeArrowheads="1"/>
          </p:cNvSpPr>
          <p:nvPr/>
        </p:nvSpPr>
        <p:spPr bwMode="auto">
          <a:xfrm>
            <a:off x="6384354" y="2732968"/>
            <a:ext cx="2500339" cy="21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95250" indent="-95250" algn="l" eaLnBrk="0" hangingPunct="0">
              <a:buFontTx/>
              <a:buChar char="•"/>
            </a:pPr>
            <a:r>
              <a:rPr lang="ru-RU" sz="1200" dirty="0" smtClean="0">
                <a:solidFill>
                  <a:srgbClr val="000099"/>
                </a:solidFill>
              </a:rPr>
              <a:t>Интегрированные системы УГФ</a:t>
            </a:r>
            <a:r>
              <a:rPr lang="en-US" sz="1200" dirty="0" smtClean="0">
                <a:solidFill>
                  <a:srgbClr val="000099"/>
                </a:solidFill>
              </a:rPr>
              <a:t> (B+T+O)</a:t>
            </a:r>
          </a:p>
          <a:p>
            <a:pPr marL="95250" indent="-95250" eaLnBrk="0" hangingPunct="0">
              <a:buFontTx/>
              <a:buChar char="•"/>
            </a:pPr>
            <a:r>
              <a:rPr lang="ru-RU" sz="1200" dirty="0" smtClean="0">
                <a:solidFill>
                  <a:srgbClr val="000099"/>
                </a:solidFill>
              </a:rPr>
              <a:t>Централизованная база данных ИСУФ для поддержки децентрализованных операций</a:t>
            </a:r>
            <a:r>
              <a:rPr lang="en-US" sz="1200" dirty="0" smtClean="0">
                <a:solidFill>
                  <a:srgbClr val="000099"/>
                </a:solidFill>
              </a:rPr>
              <a:t> (OLTP)</a:t>
            </a:r>
          </a:p>
          <a:p>
            <a:pPr marL="95250" indent="-95250" eaLnBrk="0" hangingPunct="0">
              <a:buFontTx/>
              <a:buChar char="•"/>
            </a:pPr>
            <a:r>
              <a:rPr lang="ru-RU" sz="1200" dirty="0" smtClean="0">
                <a:solidFill>
                  <a:srgbClr val="000099"/>
                </a:solidFill>
                <a:cs typeface="Times New Roman" pitchFamily="18" charset="0"/>
              </a:rPr>
              <a:t>Сетевые публикации и интерактивные запросы из хранилища данных</a:t>
            </a:r>
            <a:r>
              <a:rPr lang="en-US" sz="1200" dirty="0" smtClean="0">
                <a:solidFill>
                  <a:srgbClr val="000099"/>
                </a:solidFill>
                <a:cs typeface="Times New Roman" pitchFamily="18" charset="0"/>
              </a:rPr>
              <a:t> (OLAP)</a:t>
            </a:r>
            <a:endParaRPr lang="en-US" sz="1200" dirty="0" smtClean="0">
              <a:solidFill>
                <a:srgbClr val="000099"/>
              </a:solidFill>
            </a:endParaRPr>
          </a:p>
          <a:p>
            <a:pPr marL="95250" indent="-95250" algn="l" eaLnBrk="0" hangingPunct="0">
              <a:buFontTx/>
              <a:buChar char="•"/>
            </a:pPr>
            <a:r>
              <a:rPr lang="ru-RU" sz="1200" dirty="0" smtClean="0">
                <a:solidFill>
                  <a:srgbClr val="000099"/>
                </a:solidFill>
                <a:cs typeface="Times New Roman" pitchFamily="18" charset="0"/>
              </a:rPr>
              <a:t>Ресурсы общего пользования как часть структуры электронного правительства</a:t>
            </a:r>
            <a:endParaRPr lang="en-US" sz="1200" dirty="0" smtClean="0">
              <a:solidFill>
                <a:srgbClr val="000099"/>
              </a:solidFill>
              <a:cs typeface="Times New Roman" pitchFamily="18" charset="0"/>
            </a:endParaRP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4800975" y="4876996"/>
            <a:ext cx="4042774" cy="1537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spcAft>
                <a:spcPts val="600"/>
              </a:spcAft>
              <a:tabLst>
                <a:tab pos="177800" algn="l"/>
              </a:tabLst>
            </a:pPr>
            <a:r>
              <a:rPr lang="ru-RU" sz="1050" b="1" dirty="0" smtClean="0">
                <a:solidFill>
                  <a:srgbClr val="C00000"/>
                </a:solidFill>
              </a:rPr>
              <a:t>Преимущества интегрированной ИСУФ и электронных услуг:</a:t>
            </a:r>
            <a:endParaRPr lang="en-US" sz="1050" b="1" dirty="0">
              <a:solidFill>
                <a:srgbClr val="C00000"/>
              </a:solidFill>
            </a:endParaRPr>
          </a:p>
          <a:p>
            <a:pPr marL="177800" indent="-177800" algn="l" eaLnBrk="0" hangingPunct="0">
              <a:buFontTx/>
              <a:buChar char="•"/>
            </a:pPr>
            <a:r>
              <a:rPr lang="ru-RU" sz="1050" dirty="0" smtClean="0">
                <a:solidFill>
                  <a:srgbClr val="000099"/>
                </a:solidFill>
                <a:cs typeface="Times New Roman" pitchFamily="18" charset="0"/>
              </a:rPr>
              <a:t>Своевременное предоставление государственных услуг населению и компаниям</a:t>
            </a:r>
            <a:endParaRPr lang="en-US" sz="1050" dirty="0">
              <a:solidFill>
                <a:srgbClr val="000099"/>
              </a:solidFill>
              <a:cs typeface="Times New Roman" pitchFamily="18" charset="0"/>
            </a:endParaRPr>
          </a:p>
          <a:p>
            <a:pPr marL="177800" indent="-177800" algn="l" eaLnBrk="0" hangingPunct="0">
              <a:buFontTx/>
              <a:buChar char="•"/>
            </a:pPr>
            <a:r>
              <a:rPr lang="ru-RU" sz="1050" dirty="0" smtClean="0">
                <a:solidFill>
                  <a:srgbClr val="000099"/>
                </a:solidFill>
              </a:rPr>
              <a:t>Эффективное управление государственными доходами и расходами</a:t>
            </a:r>
            <a:endParaRPr lang="en-US" sz="1050" dirty="0">
              <a:solidFill>
                <a:srgbClr val="000099"/>
              </a:solidFill>
            </a:endParaRPr>
          </a:p>
          <a:p>
            <a:pPr marL="177800" indent="-177800" algn="l" eaLnBrk="0" hangingPunct="0">
              <a:buFontTx/>
              <a:buChar char="•"/>
            </a:pPr>
            <a:r>
              <a:rPr lang="ru-RU" sz="1050" dirty="0" smtClean="0">
                <a:solidFill>
                  <a:srgbClr val="000099"/>
                </a:solidFill>
                <a:cs typeface="Times New Roman" pitchFamily="18" charset="0"/>
              </a:rPr>
              <a:t>Повышение надежности и безопасности баз данных по УГФ</a:t>
            </a:r>
            <a:endParaRPr lang="en-US" sz="1050" dirty="0" smtClean="0">
              <a:solidFill>
                <a:srgbClr val="000099"/>
              </a:solidFill>
              <a:cs typeface="Times New Roman" pitchFamily="18" charset="0"/>
            </a:endParaRPr>
          </a:p>
          <a:p>
            <a:pPr marL="177800" indent="-177800" algn="l" eaLnBrk="0" hangingPunct="0">
              <a:buFontTx/>
              <a:buChar char="•"/>
            </a:pPr>
            <a:r>
              <a:rPr lang="ru-RU" sz="1050" dirty="0" smtClean="0">
                <a:solidFill>
                  <a:srgbClr val="000099"/>
                </a:solidFill>
                <a:cs typeface="Times New Roman" pitchFamily="18" charset="0"/>
              </a:rPr>
              <a:t>Помощь в прогнозировании, принятии решений и осуществлении контроля качества</a:t>
            </a:r>
            <a:endParaRPr lang="en-US" sz="1050" dirty="0">
              <a:solidFill>
                <a:srgbClr val="000099"/>
              </a:solidFill>
            </a:endParaRPr>
          </a:p>
          <a:p>
            <a:pPr marL="177800" indent="-177800" algn="l" eaLnBrk="0" hangingPunct="0">
              <a:buFontTx/>
              <a:buChar char="•"/>
            </a:pPr>
            <a:r>
              <a:rPr lang="ru-RU" sz="1200" dirty="0" smtClean="0">
                <a:solidFill>
                  <a:srgbClr val="000099"/>
                </a:solidFill>
              </a:rPr>
              <a:t>Повышение прозрачности, подотчетности и участия</a:t>
            </a:r>
            <a:endParaRPr lang="en-US" sz="1200" dirty="0">
              <a:solidFill>
                <a:srgbClr val="000099"/>
              </a:solidFill>
            </a:endParaRPr>
          </a:p>
        </p:txBody>
      </p:sp>
      <p:sp>
        <p:nvSpPr>
          <p:cNvPr id="42" name="Oval 40"/>
          <p:cNvSpPr>
            <a:spLocks noChangeAspect="1" noChangeArrowheads="1"/>
          </p:cNvSpPr>
          <p:nvPr/>
        </p:nvSpPr>
        <p:spPr bwMode="auto">
          <a:xfrm>
            <a:off x="6358561" y="2083215"/>
            <a:ext cx="179388" cy="179387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5818061" y="1228367"/>
            <a:ext cx="1224184" cy="34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Республика Корея (ИС)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35" name="Text Box 23"/>
          <p:cNvSpPr txBox="1">
            <a:spLocks noChangeArrowheads="1"/>
          </p:cNvSpPr>
          <p:nvPr/>
        </p:nvSpPr>
        <p:spPr bwMode="auto">
          <a:xfrm>
            <a:off x="3138980" y="1742441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США (ИС)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4635251" y="1228374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Австралия (ИС)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38" name="Text Box 23"/>
          <p:cNvSpPr txBox="1">
            <a:spLocks noChangeArrowheads="1"/>
          </p:cNvSpPr>
          <p:nvPr/>
        </p:nvSpPr>
        <p:spPr bwMode="auto">
          <a:xfrm>
            <a:off x="4771736" y="1449019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Канада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 (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39" name="Text Box 23"/>
          <p:cNvSpPr txBox="1">
            <a:spLocks noChangeArrowheads="1"/>
          </p:cNvSpPr>
          <p:nvPr/>
        </p:nvSpPr>
        <p:spPr bwMode="auto">
          <a:xfrm>
            <a:off x="2358344" y="2551085"/>
            <a:ext cx="1620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Бруней Дар.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 (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К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&gt;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41" name="Text Box 23"/>
          <p:cNvSpPr txBox="1">
            <a:spLocks noChangeArrowheads="1"/>
          </p:cNvSpPr>
          <p:nvPr/>
        </p:nvSpPr>
        <p:spPr bwMode="auto">
          <a:xfrm>
            <a:off x="3593915" y="2192822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Чили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 (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45" name="Text Box 23"/>
          <p:cNvSpPr txBox="1">
            <a:spLocks noChangeArrowheads="1"/>
          </p:cNvSpPr>
          <p:nvPr/>
        </p:nvSpPr>
        <p:spPr bwMode="auto">
          <a:xfrm>
            <a:off x="3275025" y="1510439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Китай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 (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46" name="Text Box 23"/>
          <p:cNvSpPr txBox="1">
            <a:spLocks noChangeArrowheads="1"/>
          </p:cNvSpPr>
          <p:nvPr/>
        </p:nvSpPr>
        <p:spPr bwMode="auto">
          <a:xfrm>
            <a:off x="3077140" y="1285243"/>
            <a:ext cx="133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РФ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 (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К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&gt;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47" name="Text Box 23"/>
          <p:cNvSpPr txBox="1">
            <a:spLocks noChangeArrowheads="1"/>
          </p:cNvSpPr>
          <p:nvPr/>
        </p:nvSpPr>
        <p:spPr bwMode="auto">
          <a:xfrm>
            <a:off x="3475200" y="1976729"/>
            <a:ext cx="1260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Индонезия (ИС)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48" name="Text Box 23"/>
          <p:cNvSpPr txBox="1">
            <a:spLocks noChangeArrowheads="1"/>
          </p:cNvSpPr>
          <p:nvPr/>
        </p:nvSpPr>
        <p:spPr bwMode="auto">
          <a:xfrm>
            <a:off x="968991" y="3248167"/>
            <a:ext cx="1964118" cy="254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eaLnBrk="0" hangingPunct="0"/>
            <a:r>
              <a:rPr lang="ru-RU" sz="1200" b="1" dirty="0" err="1" smtClean="0">
                <a:solidFill>
                  <a:srgbClr val="0000CC"/>
                </a:solidFill>
                <a:latin typeface="Trebuchet MS" pitchFamily="34" charset="0"/>
              </a:rPr>
              <a:t>Гонг-Конг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, Китай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 (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К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&gt;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49" name="Text Box 23"/>
          <p:cNvSpPr txBox="1">
            <a:spLocks noChangeArrowheads="1"/>
          </p:cNvSpPr>
          <p:nvPr/>
        </p:nvSpPr>
        <p:spPr bwMode="auto">
          <a:xfrm>
            <a:off x="2372005" y="2044410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Япония (ИС)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4680754" y="1869743"/>
            <a:ext cx="1651807" cy="22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Новая Зеландия (ИС)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1" name="Text Box 23"/>
          <p:cNvSpPr txBox="1">
            <a:spLocks noChangeArrowheads="1"/>
          </p:cNvSpPr>
          <p:nvPr/>
        </p:nvSpPr>
        <p:spPr bwMode="auto">
          <a:xfrm>
            <a:off x="4830876" y="1660557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Малайзия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 (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2" name="Text Box 23"/>
          <p:cNvSpPr txBox="1">
            <a:spLocks noChangeArrowheads="1"/>
          </p:cNvSpPr>
          <p:nvPr/>
        </p:nvSpPr>
        <p:spPr bwMode="auto">
          <a:xfrm>
            <a:off x="3980594" y="2627273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Мексика (ИС)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3" name="Text Box 23"/>
          <p:cNvSpPr txBox="1">
            <a:spLocks noChangeArrowheads="1"/>
          </p:cNvSpPr>
          <p:nvPr/>
        </p:nvSpPr>
        <p:spPr bwMode="auto">
          <a:xfrm>
            <a:off x="313900" y="2947916"/>
            <a:ext cx="2415652" cy="35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Тайвань(К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&gt;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4" name="Text Box 23"/>
          <p:cNvSpPr txBox="1">
            <a:spLocks noChangeArrowheads="1"/>
          </p:cNvSpPr>
          <p:nvPr/>
        </p:nvSpPr>
        <p:spPr bwMode="auto">
          <a:xfrm>
            <a:off x="4926420" y="2083636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Сингапур (ИС)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5" name="Text Box 23"/>
          <p:cNvSpPr txBox="1">
            <a:spLocks noChangeArrowheads="1"/>
          </p:cNvSpPr>
          <p:nvPr/>
        </p:nvSpPr>
        <p:spPr bwMode="auto">
          <a:xfrm>
            <a:off x="2238233" y="2292824"/>
            <a:ext cx="1533608" cy="216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Филиппины 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(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К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&gt;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6" name="Text Box 23"/>
          <p:cNvSpPr txBox="1">
            <a:spLocks noChangeArrowheads="1"/>
          </p:cNvSpPr>
          <p:nvPr/>
        </p:nvSpPr>
        <p:spPr bwMode="auto">
          <a:xfrm>
            <a:off x="696036" y="3452884"/>
            <a:ext cx="2218481" cy="295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Папуа Новая Гвинея (К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&gt;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7" name="Text Box 23"/>
          <p:cNvSpPr txBox="1">
            <a:spLocks noChangeArrowheads="1"/>
          </p:cNvSpPr>
          <p:nvPr/>
        </p:nvSpPr>
        <p:spPr bwMode="auto">
          <a:xfrm>
            <a:off x="3737218" y="2411182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Перу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 (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8" name="Text Box 23"/>
          <p:cNvSpPr txBox="1">
            <a:spLocks noChangeArrowheads="1"/>
          </p:cNvSpPr>
          <p:nvPr/>
        </p:nvSpPr>
        <p:spPr bwMode="auto">
          <a:xfrm>
            <a:off x="2772339" y="2800157"/>
            <a:ext cx="1152000" cy="2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Таиланд (ИС)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9" name="Text Box 23"/>
          <p:cNvSpPr txBox="1">
            <a:spLocks noChangeArrowheads="1"/>
          </p:cNvSpPr>
          <p:nvPr/>
        </p:nvSpPr>
        <p:spPr bwMode="auto">
          <a:xfrm>
            <a:off x="1105469" y="2784143"/>
            <a:ext cx="1333528" cy="22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eaLnBrk="0" hangingPunct="0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Вьетнам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 (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К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&gt;</a:t>
            </a:r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ИС)</a:t>
            </a:r>
            <a:r>
              <a:rPr lang="en-AU" sz="1200" b="1" dirty="0" smtClean="0">
                <a:solidFill>
                  <a:srgbClr val="0000CC"/>
                </a:solidFill>
                <a:latin typeface="Trebuchet MS" pitchFamily="34" charset="0"/>
              </a:rPr>
              <a:t>)</a:t>
            </a:r>
            <a:endParaRPr lang="en-AU" sz="12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4462818" y="900756"/>
            <a:ext cx="2906973" cy="1555841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 rot="20636700">
            <a:off x="2308011" y="828466"/>
            <a:ext cx="4019384" cy="2416937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 rot="20310623">
            <a:off x="998010" y="2015926"/>
            <a:ext cx="2984455" cy="2103915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 Box 26"/>
          <p:cNvSpPr txBox="1">
            <a:spLocks noChangeArrowheads="1"/>
          </p:cNvSpPr>
          <p:nvPr/>
        </p:nvSpPr>
        <p:spPr bwMode="auto">
          <a:xfrm>
            <a:off x="2858560" y="1050878"/>
            <a:ext cx="1576961" cy="184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95250" algn="l" eaLnBrk="0" hangingPunct="0"/>
            <a:r>
              <a:rPr lang="ru-RU" sz="1200" b="1" dirty="0" smtClean="0">
                <a:solidFill>
                  <a:srgbClr val="C00000"/>
                </a:solidFill>
              </a:rPr>
              <a:t>Модернизация ИСУФ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65" name="Text Box 26"/>
          <p:cNvSpPr txBox="1">
            <a:spLocks noChangeArrowheads="1"/>
          </p:cNvSpPr>
          <p:nvPr/>
        </p:nvSpPr>
        <p:spPr bwMode="auto">
          <a:xfrm>
            <a:off x="704467" y="2374710"/>
            <a:ext cx="1492823" cy="34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95250" algn="l" eaLnBrk="0" hangingPunct="0"/>
            <a:r>
              <a:rPr lang="ru-RU" sz="1200" b="1" dirty="0" smtClean="0">
                <a:solidFill>
                  <a:srgbClr val="C00000"/>
                </a:solidFill>
              </a:rPr>
              <a:t>Модернизация казначейства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66" name="Text Box 26"/>
          <p:cNvSpPr txBox="1">
            <a:spLocks noChangeArrowheads="1"/>
          </p:cNvSpPr>
          <p:nvPr/>
        </p:nvSpPr>
        <p:spPr bwMode="auto">
          <a:xfrm>
            <a:off x="1514901" y="1719618"/>
            <a:ext cx="1651380" cy="20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95250" algn="l" eaLnBrk="0" hangingPunct="0"/>
            <a:r>
              <a:rPr lang="ru-RU" sz="1200" b="1" dirty="0" smtClean="0">
                <a:solidFill>
                  <a:srgbClr val="C00000"/>
                </a:solidFill>
              </a:rPr>
              <a:t>Переход от казначейства к ИСУФ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67" name="Text Box 26"/>
          <p:cNvSpPr txBox="1">
            <a:spLocks noChangeArrowheads="1"/>
          </p:cNvSpPr>
          <p:nvPr/>
        </p:nvSpPr>
        <p:spPr bwMode="auto">
          <a:xfrm>
            <a:off x="4530394" y="641445"/>
            <a:ext cx="1297199" cy="49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95250" algn="l" eaLnBrk="0" hangingPunct="0"/>
            <a:r>
              <a:rPr lang="ru-RU" sz="1200" b="1" dirty="0" smtClean="0">
                <a:solidFill>
                  <a:srgbClr val="C00000"/>
                </a:solidFill>
              </a:rPr>
              <a:t>Переход к интегрированной ИСУФ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68" name="Text Box 19"/>
          <p:cNvSpPr txBox="1">
            <a:spLocks noChangeArrowheads="1"/>
          </p:cNvSpPr>
          <p:nvPr/>
        </p:nvSpPr>
        <p:spPr bwMode="auto">
          <a:xfrm>
            <a:off x="579177" y="2470026"/>
            <a:ext cx="216000" cy="2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b="1" dirty="0" smtClean="0">
                <a:solidFill>
                  <a:srgbClr val="0000CC"/>
                </a:solidFill>
              </a:rPr>
              <a:t>Г</a:t>
            </a:r>
            <a:endParaRPr lang="en-AU" sz="1200" b="1" dirty="0">
              <a:solidFill>
                <a:srgbClr val="0000CC"/>
              </a:solidFill>
            </a:endParaRPr>
          </a:p>
        </p:txBody>
      </p:sp>
      <p:sp>
        <p:nvSpPr>
          <p:cNvPr id="69" name="Text Box 19"/>
          <p:cNvSpPr txBox="1">
            <a:spLocks noChangeArrowheads="1"/>
          </p:cNvSpPr>
          <p:nvPr/>
        </p:nvSpPr>
        <p:spPr bwMode="auto">
          <a:xfrm>
            <a:off x="1673270" y="1530607"/>
            <a:ext cx="216000" cy="2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b="1" dirty="0" smtClean="0">
                <a:solidFill>
                  <a:srgbClr val="0000CC"/>
                </a:solidFill>
              </a:rPr>
              <a:t>В</a:t>
            </a:r>
            <a:endParaRPr lang="en-AU" sz="1200" b="1" dirty="0">
              <a:solidFill>
                <a:srgbClr val="0000CC"/>
              </a:solidFill>
            </a:endParaRPr>
          </a:p>
        </p:txBody>
      </p:sp>
      <p:sp>
        <p:nvSpPr>
          <p:cNvPr id="70" name="Text Box 19"/>
          <p:cNvSpPr txBox="1">
            <a:spLocks noChangeArrowheads="1"/>
          </p:cNvSpPr>
          <p:nvPr/>
        </p:nvSpPr>
        <p:spPr bwMode="auto">
          <a:xfrm>
            <a:off x="4361880" y="752683"/>
            <a:ext cx="216000" cy="2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en-AU" b="1" dirty="0" smtClean="0">
                <a:solidFill>
                  <a:srgbClr val="0000CC"/>
                </a:solidFill>
              </a:rPr>
              <a:t>A</a:t>
            </a:r>
            <a:endParaRPr lang="en-AU" sz="1200" b="1" dirty="0">
              <a:solidFill>
                <a:srgbClr val="0000CC"/>
              </a:solidFill>
            </a:endParaRPr>
          </a:p>
        </p:txBody>
      </p:sp>
      <p:sp>
        <p:nvSpPr>
          <p:cNvPr id="71" name="Text Box 19"/>
          <p:cNvSpPr txBox="1">
            <a:spLocks noChangeArrowheads="1"/>
          </p:cNvSpPr>
          <p:nvPr/>
        </p:nvSpPr>
        <p:spPr bwMode="auto">
          <a:xfrm>
            <a:off x="2685479" y="1000618"/>
            <a:ext cx="216000" cy="2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ru-RU" b="1" dirty="0" smtClean="0">
                <a:solidFill>
                  <a:srgbClr val="0000CC"/>
                </a:solidFill>
              </a:rPr>
              <a:t>Б</a:t>
            </a:r>
            <a:endParaRPr lang="en-AU" sz="12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АТЭС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Россия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2012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0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23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297713" y="5590923"/>
            <a:ext cx="360000" cy="360000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71759" y="929260"/>
            <a:ext cx="7861109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600"/>
              </a:spcAft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Содержание</a:t>
            </a:r>
            <a:endParaRPr lang="tr-TR" sz="1600" b="1" dirty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Терминология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Исследование ИСУФ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: 25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-летний опыт ВБ относительно  того, что работает, а что нет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Основные выводы исследования и предпосылки создания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Предлагаемый дизайн и методология создания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Общие направления создания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Консолидирование информации по ГФ бюджетов всех уровней при помощи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Вопросы ИКТ при создании ИСУФ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Расширение возможностей ИСУФ для бюджетополучателей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(</a:t>
            </a:r>
            <a:r>
              <a:rPr lang="ru-RU" sz="1600" b="1" dirty="0" err="1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вэб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порталы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)</a:t>
            </a: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Повышение прозрачности: раскрытие информации в сети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ИСУФ в странах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АТЭС</a:t>
            </a:r>
            <a:endParaRPr lang="en-US" sz="16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Центр инициатив ИСУФ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  <a:latin typeface="Trebuchet MS" pitchFamily="34" charset="0"/>
              </a:rPr>
              <a:t>Вэб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 сайт центра инициатив ИСУФ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5685704" y="197800"/>
            <a:ext cx="3240000" cy="288000"/>
          </a:xfrm>
          <a:prstGeom prst="rect">
            <a:avLst/>
          </a:prstGeom>
          <a:solidFill>
            <a:schemeClr val="bg1"/>
          </a:solidFill>
          <a:ln w="6350">
            <a:solidFill>
              <a:srgbClr val="0000FF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Aft>
                <a:spcPct val="50000"/>
              </a:spcAft>
            </a:pPr>
            <a:r>
              <a:rPr lang="en-US" sz="1400" b="1" dirty="0" smtClean="0">
                <a:solidFill>
                  <a:srgbClr val="0000FF"/>
                </a:solidFill>
                <a:latin typeface="Trebuchet MS" pitchFamily="34" charset="0"/>
              </a:rPr>
              <a:t>https://eTeam.worldbank.org/FMIS  </a:t>
            </a:r>
          </a:p>
        </p:txBody>
      </p:sp>
      <p:pic>
        <p:nvPicPr>
          <p:cNvPr id="14" name="Picture 13" descr="FMIS CoP Feb2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502" y="736204"/>
            <a:ext cx="8684609" cy="5611273"/>
          </a:xfrm>
          <a:prstGeom prst="rect">
            <a:avLst/>
          </a:prstGeom>
        </p:spPr>
      </p:pic>
      <p:sp>
        <p:nvSpPr>
          <p:cNvPr id="15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24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7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Что такое центр инициатив ИСУФ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?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2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25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40403" y="388504"/>
            <a:ext cx="8640000" cy="63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Aft>
                <a:spcPct val="50000"/>
              </a:spcAft>
            </a:pPr>
            <a:r>
              <a:rPr lang="ru-RU" sz="2400" b="1" dirty="0" smtClean="0">
                <a:solidFill>
                  <a:srgbClr val="C0000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Центр инициатив ИСУФ</a:t>
            </a:r>
            <a:endParaRPr lang="en-US" sz="2400" dirty="0">
              <a:solidFill>
                <a:srgbClr val="C00000"/>
              </a:solidFill>
              <a:effectLst>
                <a:glow rad="101600">
                  <a:schemeClr val="accent1">
                    <a:lumMod val="20000"/>
                    <a:lumOff val="80000"/>
                    <a:alpha val="60000"/>
                  </a:schemeClr>
                </a:glow>
              </a:effectLst>
              <a:latin typeface="Trebuchet MS" pitchFamily="34" charset="0"/>
            </a:endParaRPr>
          </a:p>
          <a:p>
            <a:pPr marL="360363" lvl="1" indent="-360363">
              <a:lnSpc>
                <a:spcPct val="150000"/>
              </a:lnSpc>
              <a:spcAft>
                <a:spcPct val="50000"/>
              </a:spcAft>
              <a:buSzPct val="80000"/>
              <a:buFont typeface="Wingdings 3" pitchFamily="18" charset="2"/>
              <a:buChar char="u"/>
            </a:pP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Создан в сентябре 2010 года, как </a:t>
            </a:r>
            <a:r>
              <a:rPr lang="ru-RU" b="1" dirty="0" smtClean="0">
                <a:solidFill>
                  <a:srgbClr val="FF0000"/>
                </a:solidFill>
                <a:latin typeface="Trebuchet MS" pitchFamily="34" charset="0"/>
              </a:rPr>
              <a:t>платформа для обмена информацией, передовым опытом и знаниями</a:t>
            </a: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 , полученными при разработке и внедрении ИСУФ, главным образом с государствами заказчиками, участниками проектов и партнерами по разработке. </a:t>
            </a:r>
            <a:r>
              <a:rPr lang="en-US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</a:p>
          <a:p>
            <a:pPr marL="360363" lvl="1" indent="-360363">
              <a:lnSpc>
                <a:spcPct val="150000"/>
              </a:lnSpc>
              <a:spcAft>
                <a:spcPct val="50000"/>
              </a:spcAft>
              <a:buSzPct val="80000"/>
              <a:buFont typeface="Wingdings 3" pitchFamily="18" charset="2"/>
              <a:buChar char="u"/>
            </a:pP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Центр инициатив ИСУФ также уделяет внимание разработке и распространению ведущих передовых </a:t>
            </a:r>
            <a:r>
              <a:rPr lang="ru-RU" b="1" dirty="0" smtClean="0">
                <a:solidFill>
                  <a:srgbClr val="FF0000"/>
                </a:solidFill>
                <a:latin typeface="Trebuchet MS" pitchFamily="34" charset="0"/>
              </a:rPr>
              <a:t>продуктов знаний</a:t>
            </a: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, а также созданию </a:t>
            </a:r>
            <a:r>
              <a:rPr lang="ru-RU" b="1" dirty="0" smtClean="0">
                <a:solidFill>
                  <a:srgbClr val="FF0000"/>
                </a:solidFill>
                <a:latin typeface="Trebuchet MS" pitchFamily="34" charset="0"/>
              </a:rPr>
              <a:t>дискуссионной платформы</a:t>
            </a:r>
            <a:r>
              <a:rPr lang="ru-RU" b="1" dirty="0" smtClean="0">
                <a:solidFill>
                  <a:srgbClr val="0000FF"/>
                </a:solidFill>
                <a:latin typeface="Trebuchet MS" pitchFamily="34" charset="0"/>
              </a:rPr>
              <a:t>, которая поможет  повысить качество и уровень осуществляемых мероприятий по ИСУФ</a:t>
            </a:r>
            <a:r>
              <a:rPr lang="en-US" dirty="0" smtClean="0">
                <a:solidFill>
                  <a:srgbClr val="0000FF"/>
                </a:solidFill>
                <a:latin typeface="Trebuchet MS" pitchFamily="34" charset="0"/>
              </a:rPr>
              <a:t>.</a:t>
            </a:r>
          </a:p>
          <a:p>
            <a:pPr marL="360363" lvl="1" indent="-360363">
              <a:lnSpc>
                <a:spcPct val="150000"/>
              </a:lnSpc>
              <a:spcAft>
                <a:spcPct val="50000"/>
              </a:spcAft>
              <a:buSzPct val="80000"/>
              <a:buFont typeface="Wingdings 3" pitchFamily="18" charset="2"/>
              <a:buChar char="u"/>
            </a:pPr>
            <a:r>
              <a:rPr lang="ru-RU" sz="1800" b="1" dirty="0" smtClean="0">
                <a:solidFill>
                  <a:srgbClr val="0000FF"/>
                </a:solidFill>
                <a:latin typeface="Trebuchet MS" pitchFamily="34" charset="0"/>
              </a:rPr>
              <a:t>Членство в центре инициатив ИСУФ</a:t>
            </a:r>
            <a:r>
              <a:rPr lang="en-US" sz="18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800" b="1" dirty="0" smtClean="0">
                <a:solidFill>
                  <a:srgbClr val="0000FF"/>
                </a:solidFill>
                <a:latin typeface="Trebuchet MS" pitchFamily="34" charset="0"/>
              </a:rPr>
              <a:t>открыто для всех специалистов и официальных лиц из заинтересованных стран и партнеров по разработке, которые стремятся общаться и сотрудничать с целью улучшить управление госфинансами  (УГФ) при помощи решений ИСУФ</a:t>
            </a:r>
            <a:r>
              <a:rPr lang="en-US" dirty="0" smtClean="0">
                <a:solidFill>
                  <a:srgbClr val="0000FF"/>
                </a:solidFill>
                <a:latin typeface="Trebuchet MS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Продукты знаний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2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26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02469" y="1198740"/>
            <a:ext cx="8554928" cy="4912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Aft>
                <a:spcPct val="50000"/>
              </a:spcAft>
            </a:pPr>
            <a:endParaRPr lang="en-US" sz="2400" dirty="0">
              <a:solidFill>
                <a:srgbClr val="C00000"/>
              </a:solidFill>
              <a:effectLst>
                <a:glow rad="101600">
                  <a:schemeClr val="accent1">
                    <a:lumMod val="20000"/>
                    <a:lumOff val="80000"/>
                    <a:alpha val="60000"/>
                  </a:schemeClr>
                </a:glow>
              </a:effectLst>
              <a:latin typeface="Trebuchet MS" pitchFamily="34" charset="0"/>
            </a:endParaRPr>
          </a:p>
          <a:p>
            <a:pPr marL="360363" lvl="1" indent="-360363">
              <a:lnSpc>
                <a:spcPct val="150000"/>
              </a:lnSpc>
              <a:spcAft>
                <a:spcPts val="600"/>
              </a:spcAft>
              <a:buSzPct val="80000"/>
              <a:buFont typeface="Wingdings 3" pitchFamily="18" charset="2"/>
              <a:buChar char="u"/>
            </a:pPr>
            <a:r>
              <a:rPr lang="ru-RU" sz="1500" b="1" dirty="0" smtClean="0">
                <a:solidFill>
                  <a:srgbClr val="C00000"/>
                </a:solidFill>
                <a:latin typeface="Trebuchet MS" pitchFamily="34" charset="0"/>
              </a:rPr>
              <a:t>База данных ИСУФ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ru-RU" sz="1500" dirty="0" smtClean="0">
                <a:solidFill>
                  <a:srgbClr val="0000FF"/>
                </a:solidFill>
                <a:latin typeface="Trebuchet MS" pitchFamily="34" charset="0"/>
              </a:rPr>
              <a:t>содержит большой массив операционных данных и показателей качества для использования членами оперативных групп, а также государствами-заказчиками, участвующими в казначейских/ИСУФ проектах (98 проектов из 54 стран на январь 2012 года)</a:t>
            </a:r>
            <a:r>
              <a:rPr lang="en-US" sz="1500" dirty="0" smtClean="0">
                <a:solidFill>
                  <a:srgbClr val="0000FF"/>
                </a:solidFill>
                <a:latin typeface="Trebuchet MS" pitchFamily="34" charset="0"/>
              </a:rPr>
              <a:t>.</a:t>
            </a:r>
          </a:p>
          <a:p>
            <a:pPr marL="360363" lvl="1" indent="-360363">
              <a:lnSpc>
                <a:spcPct val="150000"/>
              </a:lnSpc>
              <a:buSzPct val="80000"/>
              <a:buFont typeface="Wingdings 3" pitchFamily="18" charset="2"/>
              <a:buChar char="u"/>
            </a:pPr>
            <a:r>
              <a:rPr lang="ru-RU" sz="1500" b="1" dirty="0" smtClean="0">
                <a:solidFill>
                  <a:srgbClr val="C00000"/>
                </a:solidFill>
                <a:latin typeface="Trebuchet MS" pitchFamily="34" charset="0"/>
              </a:rPr>
              <a:t>Исследование ИСУФ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en-US" sz="1500" b="1" dirty="0" smtClean="0">
                <a:solidFill>
                  <a:srgbClr val="0000FF"/>
                </a:solidFill>
                <a:latin typeface="Trebuchet MS" pitchFamily="34" charset="0"/>
              </a:rPr>
              <a:t>(1984-2010) </a:t>
            </a:r>
            <a:r>
              <a:rPr lang="ru-RU" sz="1500" b="1" dirty="0" smtClean="0">
                <a:solidFill>
                  <a:srgbClr val="0000FF"/>
                </a:solidFill>
                <a:latin typeface="Trebuchet MS" pitchFamily="34" charset="0"/>
              </a:rPr>
              <a:t>представляет опыт ВБ по работе в области ИСУФ с перечислением увиденных достижений и проблем, и предлагает руководство по повышению качества проектов в будущем. </a:t>
            </a:r>
            <a:r>
              <a:rPr lang="en-US" sz="1500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500" dirty="0" smtClean="0">
                <a:solidFill>
                  <a:srgbClr val="0000FF"/>
                </a:solidFill>
                <a:latin typeface="Trebuchet MS" pitchFamily="34" charset="0"/>
              </a:rPr>
              <a:t>Заключения настоящего отчета базируются  главным образом на обширной базе данных 55 завершенных + 32 осуществляемых казначейских/ИСУФ проектов в 51 стране</a:t>
            </a:r>
            <a:r>
              <a:rPr lang="en-US" sz="1500" dirty="0" smtClean="0">
                <a:solidFill>
                  <a:srgbClr val="0000FF"/>
                </a:solidFill>
                <a:latin typeface="Trebuchet MS" pitchFamily="34" charset="0"/>
              </a:rPr>
              <a:t> (</a:t>
            </a:r>
            <a:r>
              <a:rPr lang="ru-RU" sz="1500" dirty="0" smtClean="0">
                <a:solidFill>
                  <a:srgbClr val="0000FF"/>
                </a:solidFill>
                <a:latin typeface="Trebuchet MS" pitchFamily="34" charset="0"/>
              </a:rPr>
              <a:t>на август 2010 года</a:t>
            </a:r>
            <a:r>
              <a:rPr lang="en-US" sz="1500" dirty="0" smtClean="0">
                <a:solidFill>
                  <a:srgbClr val="0000FF"/>
                </a:solidFill>
                <a:latin typeface="Trebuchet MS" pitchFamily="34" charset="0"/>
              </a:rPr>
              <a:t>).</a:t>
            </a:r>
          </a:p>
          <a:p>
            <a:pPr marL="360363" lvl="1" indent="-360363">
              <a:lnSpc>
                <a:spcPct val="150000"/>
              </a:lnSpc>
              <a:spcAft>
                <a:spcPts val="600"/>
              </a:spcAft>
              <a:buSzPct val="80000"/>
            </a:pPr>
            <a:r>
              <a:rPr lang="en-US" sz="1500" dirty="0" smtClean="0">
                <a:solidFill>
                  <a:srgbClr val="0000FF"/>
                </a:solidFill>
                <a:latin typeface="Trebuchet MS" pitchFamily="34" charset="0"/>
              </a:rPr>
              <a:t>	</a:t>
            </a:r>
            <a:r>
              <a:rPr lang="ru-RU" sz="1500" dirty="0" smtClean="0">
                <a:solidFill>
                  <a:srgbClr val="0000FF"/>
                </a:solidFill>
                <a:latin typeface="Trebuchet MS" pitchFamily="34" charset="0"/>
              </a:rPr>
              <a:t>Имеется текст на девяти языках</a:t>
            </a:r>
            <a:r>
              <a:rPr lang="en-US" sz="1500" dirty="0" smtClean="0">
                <a:solidFill>
                  <a:srgbClr val="0000FF"/>
                </a:solidFill>
                <a:latin typeface="Trebuchet MS" pitchFamily="34" charset="0"/>
              </a:rPr>
              <a:t>: </a:t>
            </a:r>
            <a:r>
              <a:rPr lang="ru-RU" sz="1500" dirty="0" err="1" smtClean="0">
                <a:solidFill>
                  <a:srgbClr val="0000FF"/>
                </a:solidFill>
                <a:latin typeface="Trebuchet MS" pitchFamily="34" charset="0"/>
              </a:rPr>
              <a:t>англ</a:t>
            </a:r>
            <a:r>
              <a:rPr lang="ru-RU" sz="1500" dirty="0" smtClean="0">
                <a:solidFill>
                  <a:srgbClr val="0000FF"/>
                </a:solidFill>
                <a:latin typeface="Trebuchet MS" pitchFamily="34" charset="0"/>
              </a:rPr>
              <a:t>, рус, </a:t>
            </a:r>
            <a:r>
              <a:rPr lang="ru-RU" sz="1500" dirty="0" err="1" smtClean="0">
                <a:solidFill>
                  <a:srgbClr val="0000FF"/>
                </a:solidFill>
                <a:latin typeface="Trebuchet MS" pitchFamily="34" charset="0"/>
              </a:rPr>
              <a:t>франц,исп</a:t>
            </a:r>
            <a:r>
              <a:rPr lang="ru-RU" sz="1500" dirty="0" smtClean="0">
                <a:solidFill>
                  <a:srgbClr val="0000FF"/>
                </a:solidFill>
                <a:latin typeface="Trebuchet MS" pitchFamily="34" charset="0"/>
              </a:rPr>
              <a:t>, </a:t>
            </a:r>
            <a:r>
              <a:rPr lang="ru-RU" sz="1500" dirty="0" err="1" smtClean="0">
                <a:solidFill>
                  <a:srgbClr val="0000FF"/>
                </a:solidFill>
                <a:latin typeface="Trebuchet MS" pitchFamily="34" charset="0"/>
              </a:rPr>
              <a:t>португ</a:t>
            </a:r>
            <a:r>
              <a:rPr lang="ru-RU" sz="1500" dirty="0" smtClean="0">
                <a:solidFill>
                  <a:srgbClr val="0000FF"/>
                </a:solidFill>
                <a:latin typeface="Trebuchet MS" pitchFamily="34" charset="0"/>
              </a:rPr>
              <a:t>, араб, кит, тур, вьет.</a:t>
            </a:r>
            <a:endParaRPr lang="en-US" sz="1500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marL="360363" lvl="1" indent="-360363">
              <a:lnSpc>
                <a:spcPct val="150000"/>
              </a:lnSpc>
              <a:spcAft>
                <a:spcPts val="600"/>
              </a:spcAft>
              <a:buSzPct val="80000"/>
              <a:buFont typeface="Wingdings 3" pitchFamily="18" charset="2"/>
              <a:buChar char="u"/>
            </a:pPr>
            <a:r>
              <a:rPr lang="ru-RU" sz="1500" b="1" dirty="0" err="1" smtClean="0">
                <a:solidFill>
                  <a:srgbClr val="C00000"/>
                </a:solidFill>
                <a:latin typeface="Trebuchet MS" pitchFamily="34" charset="0"/>
              </a:rPr>
              <a:t>Маппер</a:t>
            </a:r>
            <a:r>
              <a:rPr lang="ru-RU" sz="1500" b="1" dirty="0" smtClean="0">
                <a:solidFill>
                  <a:srgbClr val="C00000"/>
                </a:solidFill>
                <a:latin typeface="Trebuchet MS" pitchFamily="34" charset="0"/>
              </a:rPr>
              <a:t> базы данных ИСУФ </a:t>
            </a:r>
            <a:r>
              <a:rPr lang="ru-RU" sz="1500" dirty="0" smtClean="0">
                <a:solidFill>
                  <a:srgbClr val="0000FF"/>
                </a:solidFill>
                <a:latin typeface="Trebuchet MS" pitchFamily="34" charset="0"/>
              </a:rPr>
              <a:t>имеется в разделе</a:t>
            </a:r>
            <a:r>
              <a:rPr lang="en-US" sz="1500" dirty="0" smtClean="0">
                <a:solidFill>
                  <a:srgbClr val="0000FF"/>
                </a:solidFill>
                <a:latin typeface="Trebuchet MS" pitchFamily="34" charset="0"/>
              </a:rPr>
              <a:t> Google Maps </a:t>
            </a:r>
            <a:r>
              <a:rPr lang="ru-RU" sz="1500" dirty="0" smtClean="0">
                <a:solidFill>
                  <a:srgbClr val="0000FF"/>
                </a:solidFill>
                <a:latin typeface="Trebuchet MS" pitchFamily="34" charset="0"/>
              </a:rPr>
              <a:t>и представляет ключевую информацию по проектам ИСУФ при помощи интерактивной настраиваемой карты мира</a:t>
            </a:r>
            <a:r>
              <a:rPr lang="en-US" sz="1500" dirty="0" smtClean="0">
                <a:solidFill>
                  <a:srgbClr val="0000FF"/>
                </a:solidFill>
                <a:latin typeface="Trebuchet MS" pitchFamily="34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  <a:latin typeface="Trebuchet MS" pitchFamily="34" charset="0"/>
              </a:rPr>
              <a:t>Маппер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 данных ИСУФ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95301" y="788657"/>
            <a:ext cx="81438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ct val="50000"/>
              </a:spcAft>
            </a:pPr>
            <a:r>
              <a:rPr lang="ru-RU" sz="2400" b="1" dirty="0" err="1" smtClean="0">
                <a:solidFill>
                  <a:srgbClr val="000099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Маппер</a:t>
            </a:r>
            <a:r>
              <a:rPr lang="ru-RU" sz="2400" b="1" dirty="0" smtClean="0">
                <a:solidFill>
                  <a:srgbClr val="000099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 данных ИСУФ на</a:t>
            </a:r>
            <a:r>
              <a:rPr lang="en-US" sz="2400" b="1" dirty="0" smtClean="0">
                <a:solidFill>
                  <a:srgbClr val="000099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 Google Maps</a:t>
            </a:r>
            <a:endParaRPr lang="en-US" sz="2400" dirty="0">
              <a:solidFill>
                <a:srgbClr val="000099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</p:txBody>
      </p:sp>
      <p:sp>
        <p:nvSpPr>
          <p:cNvPr id="13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27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pic>
        <p:nvPicPr>
          <p:cNvPr id="10" name="Picture 9" descr="FMIS Data Mapper_2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535" y="1445146"/>
            <a:ext cx="8863965" cy="465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FMIS Data Map_Li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255" y="2153023"/>
            <a:ext cx="3058698" cy="3266655"/>
          </a:xfrm>
          <a:prstGeom prst="rect">
            <a:avLst/>
          </a:prstGeom>
        </p:spPr>
      </p:pic>
      <p:grpSp>
        <p:nvGrpSpPr>
          <p:cNvPr id="2" name="Group 15"/>
          <p:cNvGrpSpPr/>
          <p:nvPr/>
        </p:nvGrpSpPr>
        <p:grpSpPr>
          <a:xfrm>
            <a:off x="193229" y="2567104"/>
            <a:ext cx="3502471" cy="1095442"/>
            <a:chOff x="193229" y="2428875"/>
            <a:chExt cx="3502471" cy="1095442"/>
          </a:xfrm>
        </p:grpSpPr>
        <p:sp>
          <p:nvSpPr>
            <p:cNvPr id="10" name="Oval 9"/>
            <p:cNvSpPr/>
            <p:nvPr/>
          </p:nvSpPr>
          <p:spPr>
            <a:xfrm>
              <a:off x="193229" y="3290317"/>
              <a:ext cx="2124000" cy="2340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14575" y="2438400"/>
              <a:ext cx="1381125" cy="1009650"/>
            </a:xfrm>
            <a:custGeom>
              <a:avLst/>
              <a:gdLst>
                <a:gd name="connsiteX0" fmla="*/ 0 w 2524125"/>
                <a:gd name="connsiteY0" fmla="*/ 971550 h 990600"/>
                <a:gd name="connsiteX1" fmla="*/ 1304925 w 2524125"/>
                <a:gd name="connsiteY1" fmla="*/ 828675 h 990600"/>
                <a:gd name="connsiteX2" fmla="*/ 2524125 w 2524125"/>
                <a:gd name="connsiteY2" fmla="*/ 0 h 990600"/>
                <a:gd name="connsiteX0" fmla="*/ 0 w 2524125"/>
                <a:gd name="connsiteY0" fmla="*/ 971550 h 990600"/>
                <a:gd name="connsiteX1" fmla="*/ 1304925 w 2524125"/>
                <a:gd name="connsiteY1" fmla="*/ 828675 h 990600"/>
                <a:gd name="connsiteX2" fmla="*/ 2524125 w 2524125"/>
                <a:gd name="connsiteY2" fmla="*/ 0 h 990600"/>
                <a:gd name="connsiteX0" fmla="*/ 0 w 2524125"/>
                <a:gd name="connsiteY0" fmla="*/ 971550 h 990600"/>
                <a:gd name="connsiteX1" fmla="*/ 1304925 w 2524125"/>
                <a:gd name="connsiteY1" fmla="*/ 828675 h 990600"/>
                <a:gd name="connsiteX2" fmla="*/ 2524125 w 2524125"/>
                <a:gd name="connsiteY2" fmla="*/ 0 h 990600"/>
                <a:gd name="connsiteX0" fmla="*/ 0 w 2524125"/>
                <a:gd name="connsiteY0" fmla="*/ 971550 h 990600"/>
                <a:gd name="connsiteX1" fmla="*/ 1304925 w 2524125"/>
                <a:gd name="connsiteY1" fmla="*/ 828675 h 990600"/>
                <a:gd name="connsiteX2" fmla="*/ 2524125 w 2524125"/>
                <a:gd name="connsiteY2" fmla="*/ 0 h 990600"/>
                <a:gd name="connsiteX0" fmla="*/ 0 w 2524125"/>
                <a:gd name="connsiteY0" fmla="*/ 971550 h 990600"/>
                <a:gd name="connsiteX1" fmla="*/ 1304925 w 2524125"/>
                <a:gd name="connsiteY1" fmla="*/ 828675 h 990600"/>
                <a:gd name="connsiteX2" fmla="*/ 2524125 w 2524125"/>
                <a:gd name="connsiteY2" fmla="*/ 0 h 990600"/>
                <a:gd name="connsiteX0" fmla="*/ 0 w 2524125"/>
                <a:gd name="connsiteY0" fmla="*/ 971550 h 990600"/>
                <a:gd name="connsiteX1" fmla="*/ 1078625 w 2524125"/>
                <a:gd name="connsiteY1" fmla="*/ 828675 h 990600"/>
                <a:gd name="connsiteX2" fmla="*/ 2524125 w 2524125"/>
                <a:gd name="connsiteY2" fmla="*/ 0 h 990600"/>
                <a:gd name="connsiteX0" fmla="*/ 0 w 2524125"/>
                <a:gd name="connsiteY0" fmla="*/ 971550 h 990600"/>
                <a:gd name="connsiteX1" fmla="*/ 1078625 w 2524125"/>
                <a:gd name="connsiteY1" fmla="*/ 828675 h 990600"/>
                <a:gd name="connsiteX2" fmla="*/ 1705960 w 2524125"/>
                <a:gd name="connsiteY2" fmla="*/ 514350 h 990600"/>
                <a:gd name="connsiteX3" fmla="*/ 2524125 w 2524125"/>
                <a:gd name="connsiteY3" fmla="*/ 0 h 990600"/>
                <a:gd name="connsiteX0" fmla="*/ 0 w 2524125"/>
                <a:gd name="connsiteY0" fmla="*/ 971550 h 990600"/>
                <a:gd name="connsiteX1" fmla="*/ 1078625 w 2524125"/>
                <a:gd name="connsiteY1" fmla="*/ 828675 h 990600"/>
                <a:gd name="connsiteX2" fmla="*/ 1705960 w 2524125"/>
                <a:gd name="connsiteY2" fmla="*/ 514350 h 990600"/>
                <a:gd name="connsiteX3" fmla="*/ 1705960 w 2524125"/>
                <a:gd name="connsiteY3" fmla="*/ 238125 h 990600"/>
                <a:gd name="connsiteX4" fmla="*/ 2524125 w 2524125"/>
                <a:gd name="connsiteY4" fmla="*/ 0 h 990600"/>
                <a:gd name="connsiteX0" fmla="*/ 0 w 2524125"/>
                <a:gd name="connsiteY0" fmla="*/ 971550 h 990600"/>
                <a:gd name="connsiteX1" fmla="*/ 1078625 w 2524125"/>
                <a:gd name="connsiteY1" fmla="*/ 828675 h 990600"/>
                <a:gd name="connsiteX2" fmla="*/ 1705960 w 2524125"/>
                <a:gd name="connsiteY2" fmla="*/ 238125 h 990600"/>
                <a:gd name="connsiteX3" fmla="*/ 2524125 w 2524125"/>
                <a:gd name="connsiteY3" fmla="*/ 0 h 990600"/>
                <a:gd name="connsiteX0" fmla="*/ 0 w 2524125"/>
                <a:gd name="connsiteY0" fmla="*/ 971550 h 990600"/>
                <a:gd name="connsiteX1" fmla="*/ 1078625 w 2524125"/>
                <a:gd name="connsiteY1" fmla="*/ 828675 h 990600"/>
                <a:gd name="connsiteX2" fmla="*/ 1705960 w 2524125"/>
                <a:gd name="connsiteY2" fmla="*/ 238125 h 990600"/>
                <a:gd name="connsiteX3" fmla="*/ 2524125 w 2524125"/>
                <a:gd name="connsiteY3" fmla="*/ 0 h 990600"/>
                <a:gd name="connsiteX0" fmla="*/ 0 w 2524125"/>
                <a:gd name="connsiteY0" fmla="*/ 971550 h 990600"/>
                <a:gd name="connsiteX1" fmla="*/ 1078625 w 2524125"/>
                <a:gd name="connsiteY1" fmla="*/ 828675 h 990600"/>
                <a:gd name="connsiteX2" fmla="*/ 1705960 w 2524125"/>
                <a:gd name="connsiteY2" fmla="*/ 238125 h 990600"/>
                <a:gd name="connsiteX3" fmla="*/ 2524125 w 2524125"/>
                <a:gd name="connsiteY3" fmla="*/ 0 h 990600"/>
                <a:gd name="connsiteX0" fmla="*/ 0 w 2524125"/>
                <a:gd name="connsiteY0" fmla="*/ 971550 h 1009650"/>
                <a:gd name="connsiteX1" fmla="*/ 1078625 w 2524125"/>
                <a:gd name="connsiteY1" fmla="*/ 828675 h 1009650"/>
                <a:gd name="connsiteX2" fmla="*/ 1705960 w 2524125"/>
                <a:gd name="connsiteY2" fmla="*/ 238125 h 1009650"/>
                <a:gd name="connsiteX3" fmla="*/ 2524125 w 2524125"/>
                <a:gd name="connsiteY3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4125" h="1009650">
                  <a:moveTo>
                    <a:pt x="0" y="971550"/>
                  </a:moveTo>
                  <a:cubicBezTo>
                    <a:pt x="442119" y="981075"/>
                    <a:pt x="779793" y="1009650"/>
                    <a:pt x="1078625" y="828675"/>
                  </a:cubicBezTo>
                  <a:cubicBezTo>
                    <a:pt x="1345544" y="611188"/>
                    <a:pt x="1169111" y="481012"/>
                    <a:pt x="1705960" y="238125"/>
                  </a:cubicBezTo>
                  <a:lnTo>
                    <a:pt x="2524125" y="0"/>
                  </a:lnTo>
                </a:path>
              </a:pathLst>
            </a:cu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14725" y="2428875"/>
              <a:ext cx="180975" cy="161925"/>
            </a:xfrm>
            <a:custGeom>
              <a:avLst/>
              <a:gdLst>
                <a:gd name="connsiteX0" fmla="*/ 0 w 180975"/>
                <a:gd name="connsiteY0" fmla="*/ 0 h 161925"/>
                <a:gd name="connsiteX1" fmla="*/ 180975 w 180975"/>
                <a:gd name="connsiteY1" fmla="*/ 9525 h 161925"/>
                <a:gd name="connsiteX2" fmla="*/ 104775 w 180975"/>
                <a:gd name="connsiteY2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975" h="161925">
                  <a:moveTo>
                    <a:pt x="0" y="0"/>
                  </a:moveTo>
                  <a:lnTo>
                    <a:pt x="180975" y="9525"/>
                  </a:lnTo>
                  <a:lnTo>
                    <a:pt x="104775" y="161925"/>
                  </a:lnTo>
                </a:path>
              </a:pathLst>
            </a:cu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 descr="FMIS 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  <a:latin typeface="Trebuchet MS" pitchFamily="34" charset="0"/>
              </a:rPr>
              <a:t>Маппер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 данных ИСУФ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pic>
        <p:nvPicPr>
          <p:cNvPr id="13" name="Picture 12" descr="FMIS Data Map_Link_W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53486" y="641268"/>
            <a:ext cx="5141131" cy="6136189"/>
          </a:xfrm>
          <a:prstGeom prst="rect">
            <a:avLst/>
          </a:prstGeom>
        </p:spPr>
      </p:pic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Март 2012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F0DD-E9F7-431E-8070-FEA08546CC76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Общие тенденции развития ИСУФ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Text Box 50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Что такое ИСУФ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?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pic>
        <p:nvPicPr>
          <p:cNvPr id="63" name="Picture 62" descr="FMIS 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190500" y="948332"/>
            <a:ext cx="8734425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ru-RU" sz="1600" b="1" dirty="0" smtClean="0">
                <a:solidFill>
                  <a:srgbClr val="C0000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Trebuchet MS" pitchFamily="34" charset="0"/>
              </a:rPr>
              <a:t>Определения</a:t>
            </a:r>
            <a:endParaRPr lang="en-US" sz="1600" dirty="0" smtClean="0">
              <a:solidFill>
                <a:srgbClr val="C00000"/>
              </a:solidFill>
              <a:effectLst>
                <a:glow rad="101600">
                  <a:schemeClr val="accent1">
                    <a:lumMod val="20000"/>
                    <a:lumOff val="80000"/>
                    <a:alpha val="60000"/>
                  </a:schemeClr>
                </a:glow>
              </a:effectLst>
              <a:latin typeface="Trebuchet MS" pitchFamily="34" charset="0"/>
            </a:endParaRPr>
          </a:p>
          <a:p>
            <a:pPr marL="361950" indent="-361950">
              <a:spcAft>
                <a:spcPts val="1200"/>
              </a:spcAft>
              <a:buSzPct val="80000"/>
              <a:buFont typeface="Wingdings 3" pitchFamily="18" charset="2"/>
              <a:buChar char="u"/>
            </a:pP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Информационную систему управления финансами (ИСУФ) 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можно в целом определить как комплекс автоматизированных решений, позволяющий правительствам осуществлять планирование, исполнение и мониторинг бюджета путем содействия в определении приоритетов, в осуществлении расходов и составлении соответствующей отчетности, а также выполнять функции хранения и предоставления отчетности о доходах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. </a:t>
            </a:r>
          </a:p>
          <a:p>
            <a:pPr marL="361950" indent="-361950">
              <a:spcAft>
                <a:spcPts val="1200"/>
              </a:spcAft>
              <a:buSzPct val="80000"/>
              <a:buFont typeface="Wingdings 3" pitchFamily="18" charset="2"/>
              <a:buChar char="u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Решения ИСУФ способны внести вклад в обеспечение </a:t>
            </a: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эффективности</a:t>
            </a:r>
            <a:r>
              <a:rPr lang="en-US" sz="1600" b="1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и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Trebuchet MS" pitchFamily="34" charset="0"/>
              </a:rPr>
              <a:t>справедливости</a:t>
            </a:r>
            <a:r>
              <a:rPr lang="en-US" sz="1600" b="1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 деятельности правительства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. </a:t>
            </a:r>
          </a:p>
          <a:p>
            <a:pPr marL="361950" indent="-361950">
              <a:spcAft>
                <a:spcPts val="1200"/>
              </a:spcAft>
              <a:buSzPct val="80000"/>
              <a:buFont typeface="Wingdings 3" pitchFamily="18" charset="2"/>
              <a:buChar char="u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Современные платформы ИСУФ помогают правительствам соблюдать внутренние и международные финансовые нормативы и стандарты отчетности, а также осуществлять децентрализованные операции при помощи централизованных сетевых решений, предоставляющих доступ к большому числу уполномоченных бюджетополучателей всех уровней.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</a:p>
          <a:p>
            <a:pPr marL="361950" indent="-361950">
              <a:spcAft>
                <a:spcPts val="1200"/>
              </a:spcAft>
              <a:buSzPct val="80000"/>
              <a:buFont typeface="Wingdings 3" pitchFamily="18" charset="2"/>
              <a:buChar char="u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Таким образом, решения ИСУФ предоставляют большие возможности для повышения прогнозируемости, участия, прозрачности и подотчетности правительства. 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5536" y="688772"/>
            <a:ext cx="893928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hlinkClick r:id="rId2"/>
              </a:rPr>
              <a:t>www.worldbank.org/publicsector</a:t>
            </a:r>
            <a:endParaRPr lang="en-US" sz="20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0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0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0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0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0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20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4800" b="1" smtClean="0">
                <a:solidFill>
                  <a:srgbClr val="0000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Спасибо</a:t>
            </a:r>
            <a:endParaRPr lang="en-US" sz="48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48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48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sz="48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2000" b="1" dirty="0" smtClean="0">
                <a:solidFill>
                  <a:srgbClr val="0000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hlinkClick r:id="rId3"/>
              </a:rPr>
              <a:t>https://eteam.worldbank.org/FMIS</a:t>
            </a:r>
            <a:endParaRPr lang="en-US" sz="2000" b="1" dirty="0" smtClean="0">
              <a:solidFill>
                <a:srgbClr val="0000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Picture 3" descr="FMIS 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716" y="99087"/>
            <a:ext cx="1148727" cy="4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5"/>
          <p:cNvGrpSpPr>
            <a:grpSpLocks/>
          </p:cNvGrpSpPr>
          <p:nvPr/>
        </p:nvGrpSpPr>
        <p:grpSpPr bwMode="auto">
          <a:xfrm>
            <a:off x="2618781" y="683627"/>
            <a:ext cx="3482621" cy="1354659"/>
            <a:chOff x="2797175" y="614363"/>
            <a:chExt cx="3386138" cy="1308100"/>
          </a:xfrm>
          <a:solidFill>
            <a:srgbClr val="CCFFFF"/>
          </a:solidFill>
        </p:grpSpPr>
        <p:sp>
          <p:nvSpPr>
            <p:cNvPr id="82" name="Freeform 52"/>
            <p:cNvSpPr>
              <a:spLocks/>
            </p:cNvSpPr>
            <p:nvPr/>
          </p:nvSpPr>
          <p:spPr bwMode="auto">
            <a:xfrm>
              <a:off x="2797175" y="614363"/>
              <a:ext cx="3386138" cy="1308100"/>
            </a:xfrm>
            <a:custGeom>
              <a:avLst/>
              <a:gdLst>
                <a:gd name="T0" fmla="*/ 2147483647 w 3878"/>
                <a:gd name="T1" fmla="*/ 2147483647 h 3150"/>
                <a:gd name="T2" fmla="*/ 2147483647 w 3878"/>
                <a:gd name="T3" fmla="*/ 2147483647 h 3150"/>
                <a:gd name="T4" fmla="*/ 2147483647 w 3878"/>
                <a:gd name="T5" fmla="*/ 2147483647 h 3150"/>
                <a:gd name="T6" fmla="*/ 2147483647 w 3878"/>
                <a:gd name="T7" fmla="*/ 2147483647 h 3150"/>
                <a:gd name="T8" fmla="*/ 2147483647 w 3878"/>
                <a:gd name="T9" fmla="*/ 2147483647 h 3150"/>
                <a:gd name="T10" fmla="*/ 2147483647 w 3878"/>
                <a:gd name="T11" fmla="*/ 2147483647 h 3150"/>
                <a:gd name="T12" fmla="*/ 2147483647 w 3878"/>
                <a:gd name="T13" fmla="*/ 2147483647 h 3150"/>
                <a:gd name="T14" fmla="*/ 2147483647 w 3878"/>
                <a:gd name="T15" fmla="*/ 2147483647 h 3150"/>
                <a:gd name="T16" fmla="*/ 2147483647 w 3878"/>
                <a:gd name="T17" fmla="*/ 2147483647 h 3150"/>
                <a:gd name="T18" fmla="*/ 2147483647 w 3878"/>
                <a:gd name="T19" fmla="*/ 2147483647 h 3150"/>
                <a:gd name="T20" fmla="*/ 2147483647 w 3878"/>
                <a:gd name="T21" fmla="*/ 2147483647 h 3150"/>
                <a:gd name="T22" fmla="*/ 2147483647 w 3878"/>
                <a:gd name="T23" fmla="*/ 2147483647 h 3150"/>
                <a:gd name="T24" fmla="*/ 2147483647 w 3878"/>
                <a:gd name="T25" fmla="*/ 2147483647 h 3150"/>
                <a:gd name="T26" fmla="*/ 2147483647 w 3878"/>
                <a:gd name="T27" fmla="*/ 2147483647 h 3150"/>
                <a:gd name="T28" fmla="*/ 2147483647 w 3878"/>
                <a:gd name="T29" fmla="*/ 2147483647 h 31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78"/>
                <a:gd name="T46" fmla="*/ 0 h 3150"/>
                <a:gd name="T47" fmla="*/ 3878 w 3878"/>
                <a:gd name="T48" fmla="*/ 3150 h 3150"/>
                <a:gd name="connsiteX0" fmla="*/ 1099 w 3860"/>
                <a:gd name="connsiteY0" fmla="*/ 256 h 3150"/>
                <a:gd name="connsiteX1" fmla="*/ 283 w 3860"/>
                <a:gd name="connsiteY1" fmla="*/ 662 h 3150"/>
                <a:gd name="connsiteX2" fmla="*/ 7 w 3860"/>
                <a:gd name="connsiteY2" fmla="*/ 1238 h 3150"/>
                <a:gd name="connsiteX3" fmla="*/ 239 w 3860"/>
                <a:gd name="connsiteY3" fmla="*/ 1630 h 3150"/>
                <a:gd name="connsiteX4" fmla="*/ 575 w 3860"/>
                <a:gd name="connsiteY4" fmla="*/ 1910 h 3150"/>
                <a:gd name="connsiteX5" fmla="*/ 831 w 3860"/>
                <a:gd name="connsiteY5" fmla="*/ 2206 h 3150"/>
                <a:gd name="connsiteX6" fmla="*/ 874 w 3860"/>
                <a:gd name="connsiteY6" fmla="*/ 2782 h 3150"/>
                <a:gd name="connsiteX7" fmla="*/ 1284 w 3860"/>
                <a:gd name="connsiteY7" fmla="*/ 3094 h 3150"/>
                <a:gd name="connsiteX8" fmla="*/ 2308 w 3860"/>
                <a:gd name="connsiteY8" fmla="*/ 3030 h 3150"/>
                <a:gd name="connsiteX9" fmla="*/ 3283 w 3860"/>
                <a:gd name="connsiteY9" fmla="*/ 2374 h 3150"/>
                <a:gd name="connsiteX10" fmla="*/ 3654 w 3860"/>
                <a:gd name="connsiteY10" fmla="*/ 1542 h 3150"/>
                <a:gd name="connsiteX11" fmla="*/ 3807 w 3860"/>
                <a:gd name="connsiteY11" fmla="*/ 598 h 3150"/>
                <a:gd name="connsiteX12" fmla="*/ 3337 w 3860"/>
                <a:gd name="connsiteY12" fmla="*/ 86 h 3150"/>
                <a:gd name="connsiteX13" fmla="*/ 2507 w 3860"/>
                <a:gd name="connsiteY13" fmla="*/ 30 h 3150"/>
                <a:gd name="connsiteX14" fmla="*/ 1099 w 3860"/>
                <a:gd name="connsiteY14" fmla="*/ 256 h 3150"/>
                <a:gd name="connsiteX0" fmla="*/ 1099 w 3860"/>
                <a:gd name="connsiteY0" fmla="*/ 256 h 3150"/>
                <a:gd name="connsiteX1" fmla="*/ 283 w 3860"/>
                <a:gd name="connsiteY1" fmla="*/ 662 h 3150"/>
                <a:gd name="connsiteX2" fmla="*/ 7 w 3860"/>
                <a:gd name="connsiteY2" fmla="*/ 1238 h 3150"/>
                <a:gd name="connsiteX3" fmla="*/ 239 w 3860"/>
                <a:gd name="connsiteY3" fmla="*/ 1630 h 3150"/>
                <a:gd name="connsiteX4" fmla="*/ 575 w 3860"/>
                <a:gd name="connsiteY4" fmla="*/ 1910 h 3150"/>
                <a:gd name="connsiteX5" fmla="*/ 831 w 3860"/>
                <a:gd name="connsiteY5" fmla="*/ 2206 h 3150"/>
                <a:gd name="connsiteX6" fmla="*/ 874 w 3860"/>
                <a:gd name="connsiteY6" fmla="*/ 2782 h 3150"/>
                <a:gd name="connsiteX7" fmla="*/ 1284 w 3860"/>
                <a:gd name="connsiteY7" fmla="*/ 3094 h 3150"/>
                <a:gd name="connsiteX8" fmla="*/ 2308 w 3860"/>
                <a:gd name="connsiteY8" fmla="*/ 3030 h 3150"/>
                <a:gd name="connsiteX9" fmla="*/ 3283 w 3860"/>
                <a:gd name="connsiteY9" fmla="*/ 2374 h 3150"/>
                <a:gd name="connsiteX10" fmla="*/ 3290 w 3860"/>
                <a:gd name="connsiteY10" fmla="*/ 2224 h 3150"/>
                <a:gd name="connsiteX11" fmla="*/ 3654 w 3860"/>
                <a:gd name="connsiteY11" fmla="*/ 1542 h 3150"/>
                <a:gd name="connsiteX12" fmla="*/ 3807 w 3860"/>
                <a:gd name="connsiteY12" fmla="*/ 598 h 3150"/>
                <a:gd name="connsiteX13" fmla="*/ 3337 w 3860"/>
                <a:gd name="connsiteY13" fmla="*/ 86 h 3150"/>
                <a:gd name="connsiteX14" fmla="*/ 2507 w 3860"/>
                <a:gd name="connsiteY14" fmla="*/ 30 h 3150"/>
                <a:gd name="connsiteX15" fmla="*/ 1099 w 3860"/>
                <a:gd name="connsiteY15" fmla="*/ 256 h 3150"/>
                <a:gd name="connsiteX0" fmla="*/ 1099 w 3860"/>
                <a:gd name="connsiteY0" fmla="*/ 256 h 3135"/>
                <a:gd name="connsiteX1" fmla="*/ 283 w 3860"/>
                <a:gd name="connsiteY1" fmla="*/ 662 h 3135"/>
                <a:gd name="connsiteX2" fmla="*/ 7 w 3860"/>
                <a:gd name="connsiteY2" fmla="*/ 1238 h 3135"/>
                <a:gd name="connsiteX3" fmla="*/ 239 w 3860"/>
                <a:gd name="connsiteY3" fmla="*/ 1630 h 3135"/>
                <a:gd name="connsiteX4" fmla="*/ 575 w 3860"/>
                <a:gd name="connsiteY4" fmla="*/ 1910 h 3135"/>
                <a:gd name="connsiteX5" fmla="*/ 831 w 3860"/>
                <a:gd name="connsiteY5" fmla="*/ 2206 h 3135"/>
                <a:gd name="connsiteX6" fmla="*/ 874 w 3860"/>
                <a:gd name="connsiteY6" fmla="*/ 2782 h 3135"/>
                <a:gd name="connsiteX7" fmla="*/ 1284 w 3860"/>
                <a:gd name="connsiteY7" fmla="*/ 3094 h 3135"/>
                <a:gd name="connsiteX8" fmla="*/ 2308 w 3860"/>
                <a:gd name="connsiteY8" fmla="*/ 3030 h 3135"/>
                <a:gd name="connsiteX9" fmla="*/ 2851 w 3860"/>
                <a:gd name="connsiteY9" fmla="*/ 2697 h 3135"/>
                <a:gd name="connsiteX10" fmla="*/ 3290 w 3860"/>
                <a:gd name="connsiteY10" fmla="*/ 2224 h 3135"/>
                <a:gd name="connsiteX11" fmla="*/ 3654 w 3860"/>
                <a:gd name="connsiteY11" fmla="*/ 1542 h 3135"/>
                <a:gd name="connsiteX12" fmla="*/ 3807 w 3860"/>
                <a:gd name="connsiteY12" fmla="*/ 598 h 3135"/>
                <a:gd name="connsiteX13" fmla="*/ 3337 w 3860"/>
                <a:gd name="connsiteY13" fmla="*/ 86 h 3135"/>
                <a:gd name="connsiteX14" fmla="*/ 2507 w 3860"/>
                <a:gd name="connsiteY14" fmla="*/ 30 h 3135"/>
                <a:gd name="connsiteX15" fmla="*/ 1099 w 3860"/>
                <a:gd name="connsiteY15" fmla="*/ 256 h 3135"/>
                <a:gd name="connsiteX0" fmla="*/ 1099 w 3860"/>
                <a:gd name="connsiteY0" fmla="*/ 256 h 3135"/>
                <a:gd name="connsiteX1" fmla="*/ 283 w 3860"/>
                <a:gd name="connsiteY1" fmla="*/ 662 h 3135"/>
                <a:gd name="connsiteX2" fmla="*/ 7 w 3860"/>
                <a:gd name="connsiteY2" fmla="*/ 1238 h 3135"/>
                <a:gd name="connsiteX3" fmla="*/ 239 w 3860"/>
                <a:gd name="connsiteY3" fmla="*/ 1630 h 3135"/>
                <a:gd name="connsiteX4" fmla="*/ 575 w 3860"/>
                <a:gd name="connsiteY4" fmla="*/ 1910 h 3135"/>
                <a:gd name="connsiteX5" fmla="*/ 831 w 3860"/>
                <a:gd name="connsiteY5" fmla="*/ 2206 h 3135"/>
                <a:gd name="connsiteX6" fmla="*/ 874 w 3860"/>
                <a:gd name="connsiteY6" fmla="*/ 2782 h 3135"/>
                <a:gd name="connsiteX7" fmla="*/ 1284 w 3860"/>
                <a:gd name="connsiteY7" fmla="*/ 3094 h 3135"/>
                <a:gd name="connsiteX8" fmla="*/ 2199 w 3860"/>
                <a:gd name="connsiteY8" fmla="*/ 3030 h 3135"/>
                <a:gd name="connsiteX9" fmla="*/ 2851 w 3860"/>
                <a:gd name="connsiteY9" fmla="*/ 2697 h 3135"/>
                <a:gd name="connsiteX10" fmla="*/ 3290 w 3860"/>
                <a:gd name="connsiteY10" fmla="*/ 2224 h 3135"/>
                <a:gd name="connsiteX11" fmla="*/ 3654 w 3860"/>
                <a:gd name="connsiteY11" fmla="*/ 1542 h 3135"/>
                <a:gd name="connsiteX12" fmla="*/ 3807 w 3860"/>
                <a:gd name="connsiteY12" fmla="*/ 598 h 3135"/>
                <a:gd name="connsiteX13" fmla="*/ 3337 w 3860"/>
                <a:gd name="connsiteY13" fmla="*/ 86 h 3135"/>
                <a:gd name="connsiteX14" fmla="*/ 2507 w 3860"/>
                <a:gd name="connsiteY14" fmla="*/ 30 h 3135"/>
                <a:gd name="connsiteX15" fmla="*/ 1099 w 3860"/>
                <a:gd name="connsiteY15" fmla="*/ 256 h 3135"/>
                <a:gd name="connsiteX0" fmla="*/ 1099 w 3751"/>
                <a:gd name="connsiteY0" fmla="*/ 256 h 3135"/>
                <a:gd name="connsiteX1" fmla="*/ 283 w 3751"/>
                <a:gd name="connsiteY1" fmla="*/ 662 h 3135"/>
                <a:gd name="connsiteX2" fmla="*/ 7 w 3751"/>
                <a:gd name="connsiteY2" fmla="*/ 1238 h 3135"/>
                <a:gd name="connsiteX3" fmla="*/ 239 w 3751"/>
                <a:gd name="connsiteY3" fmla="*/ 1630 h 3135"/>
                <a:gd name="connsiteX4" fmla="*/ 575 w 3751"/>
                <a:gd name="connsiteY4" fmla="*/ 1910 h 3135"/>
                <a:gd name="connsiteX5" fmla="*/ 831 w 3751"/>
                <a:gd name="connsiteY5" fmla="*/ 2206 h 3135"/>
                <a:gd name="connsiteX6" fmla="*/ 874 w 3751"/>
                <a:gd name="connsiteY6" fmla="*/ 2782 h 3135"/>
                <a:gd name="connsiteX7" fmla="*/ 1284 w 3751"/>
                <a:gd name="connsiteY7" fmla="*/ 3094 h 3135"/>
                <a:gd name="connsiteX8" fmla="*/ 2199 w 3751"/>
                <a:gd name="connsiteY8" fmla="*/ 3030 h 3135"/>
                <a:gd name="connsiteX9" fmla="*/ 2851 w 3751"/>
                <a:gd name="connsiteY9" fmla="*/ 2697 h 3135"/>
                <a:gd name="connsiteX10" fmla="*/ 3290 w 3751"/>
                <a:gd name="connsiteY10" fmla="*/ 2224 h 3135"/>
                <a:gd name="connsiteX11" fmla="*/ 3654 w 3751"/>
                <a:gd name="connsiteY11" fmla="*/ 1542 h 3135"/>
                <a:gd name="connsiteX12" fmla="*/ 3698 w 3751"/>
                <a:gd name="connsiteY12" fmla="*/ 598 h 3135"/>
                <a:gd name="connsiteX13" fmla="*/ 3337 w 3751"/>
                <a:gd name="connsiteY13" fmla="*/ 86 h 3135"/>
                <a:gd name="connsiteX14" fmla="*/ 2507 w 3751"/>
                <a:gd name="connsiteY14" fmla="*/ 30 h 3135"/>
                <a:gd name="connsiteX15" fmla="*/ 1099 w 3751"/>
                <a:gd name="connsiteY15" fmla="*/ 256 h 3135"/>
                <a:gd name="connsiteX0" fmla="*/ 2641 w 3885"/>
                <a:gd name="connsiteY0" fmla="*/ 30 h 3135"/>
                <a:gd name="connsiteX1" fmla="*/ 417 w 3885"/>
                <a:gd name="connsiteY1" fmla="*/ 662 h 3135"/>
                <a:gd name="connsiteX2" fmla="*/ 141 w 3885"/>
                <a:gd name="connsiteY2" fmla="*/ 1238 h 3135"/>
                <a:gd name="connsiteX3" fmla="*/ 373 w 3885"/>
                <a:gd name="connsiteY3" fmla="*/ 1630 h 3135"/>
                <a:gd name="connsiteX4" fmla="*/ 709 w 3885"/>
                <a:gd name="connsiteY4" fmla="*/ 1910 h 3135"/>
                <a:gd name="connsiteX5" fmla="*/ 965 w 3885"/>
                <a:gd name="connsiteY5" fmla="*/ 2206 h 3135"/>
                <a:gd name="connsiteX6" fmla="*/ 1008 w 3885"/>
                <a:gd name="connsiteY6" fmla="*/ 2782 h 3135"/>
                <a:gd name="connsiteX7" fmla="*/ 1418 w 3885"/>
                <a:gd name="connsiteY7" fmla="*/ 3094 h 3135"/>
                <a:gd name="connsiteX8" fmla="*/ 2333 w 3885"/>
                <a:gd name="connsiteY8" fmla="*/ 3030 h 3135"/>
                <a:gd name="connsiteX9" fmla="*/ 2985 w 3885"/>
                <a:gd name="connsiteY9" fmla="*/ 2697 h 3135"/>
                <a:gd name="connsiteX10" fmla="*/ 3424 w 3885"/>
                <a:gd name="connsiteY10" fmla="*/ 2224 h 3135"/>
                <a:gd name="connsiteX11" fmla="*/ 3788 w 3885"/>
                <a:gd name="connsiteY11" fmla="*/ 1542 h 3135"/>
                <a:gd name="connsiteX12" fmla="*/ 3832 w 3885"/>
                <a:gd name="connsiteY12" fmla="*/ 598 h 3135"/>
                <a:gd name="connsiteX13" fmla="*/ 3471 w 3885"/>
                <a:gd name="connsiteY13" fmla="*/ 86 h 3135"/>
                <a:gd name="connsiteX14" fmla="*/ 2641 w 3885"/>
                <a:gd name="connsiteY14" fmla="*/ 30 h 3135"/>
                <a:gd name="connsiteX0" fmla="*/ 2878 w 4122"/>
                <a:gd name="connsiteY0" fmla="*/ 30 h 3135"/>
                <a:gd name="connsiteX1" fmla="*/ 378 w 4122"/>
                <a:gd name="connsiteY1" fmla="*/ 1238 h 3135"/>
                <a:gd name="connsiteX2" fmla="*/ 610 w 4122"/>
                <a:gd name="connsiteY2" fmla="*/ 1630 h 3135"/>
                <a:gd name="connsiteX3" fmla="*/ 946 w 4122"/>
                <a:gd name="connsiteY3" fmla="*/ 1910 h 3135"/>
                <a:gd name="connsiteX4" fmla="*/ 1202 w 4122"/>
                <a:gd name="connsiteY4" fmla="*/ 2206 h 3135"/>
                <a:gd name="connsiteX5" fmla="*/ 1245 w 4122"/>
                <a:gd name="connsiteY5" fmla="*/ 2782 h 3135"/>
                <a:gd name="connsiteX6" fmla="*/ 1655 w 4122"/>
                <a:gd name="connsiteY6" fmla="*/ 3094 h 3135"/>
                <a:gd name="connsiteX7" fmla="*/ 2570 w 4122"/>
                <a:gd name="connsiteY7" fmla="*/ 3030 h 3135"/>
                <a:gd name="connsiteX8" fmla="*/ 3222 w 4122"/>
                <a:gd name="connsiteY8" fmla="*/ 2697 h 3135"/>
                <a:gd name="connsiteX9" fmla="*/ 3661 w 4122"/>
                <a:gd name="connsiteY9" fmla="*/ 2224 h 3135"/>
                <a:gd name="connsiteX10" fmla="*/ 4025 w 4122"/>
                <a:gd name="connsiteY10" fmla="*/ 1542 h 3135"/>
                <a:gd name="connsiteX11" fmla="*/ 4069 w 4122"/>
                <a:gd name="connsiteY11" fmla="*/ 598 h 3135"/>
                <a:gd name="connsiteX12" fmla="*/ 3708 w 4122"/>
                <a:gd name="connsiteY12" fmla="*/ 86 h 3135"/>
                <a:gd name="connsiteX13" fmla="*/ 2878 w 4122"/>
                <a:gd name="connsiteY13" fmla="*/ 30 h 3135"/>
                <a:gd name="connsiteX0" fmla="*/ 2590 w 3834"/>
                <a:gd name="connsiteY0" fmla="*/ 30 h 3135"/>
                <a:gd name="connsiteX1" fmla="*/ 322 w 3834"/>
                <a:gd name="connsiteY1" fmla="*/ 1630 h 3135"/>
                <a:gd name="connsiteX2" fmla="*/ 658 w 3834"/>
                <a:gd name="connsiteY2" fmla="*/ 1910 h 3135"/>
                <a:gd name="connsiteX3" fmla="*/ 914 w 3834"/>
                <a:gd name="connsiteY3" fmla="*/ 2206 h 3135"/>
                <a:gd name="connsiteX4" fmla="*/ 957 w 3834"/>
                <a:gd name="connsiteY4" fmla="*/ 2782 h 3135"/>
                <a:gd name="connsiteX5" fmla="*/ 1367 w 3834"/>
                <a:gd name="connsiteY5" fmla="*/ 3094 h 3135"/>
                <a:gd name="connsiteX6" fmla="*/ 2282 w 3834"/>
                <a:gd name="connsiteY6" fmla="*/ 3030 h 3135"/>
                <a:gd name="connsiteX7" fmla="*/ 2934 w 3834"/>
                <a:gd name="connsiteY7" fmla="*/ 2697 h 3135"/>
                <a:gd name="connsiteX8" fmla="*/ 3373 w 3834"/>
                <a:gd name="connsiteY8" fmla="*/ 2224 h 3135"/>
                <a:gd name="connsiteX9" fmla="*/ 3737 w 3834"/>
                <a:gd name="connsiteY9" fmla="*/ 1542 h 3135"/>
                <a:gd name="connsiteX10" fmla="*/ 3781 w 3834"/>
                <a:gd name="connsiteY10" fmla="*/ 598 h 3135"/>
                <a:gd name="connsiteX11" fmla="*/ 3420 w 3834"/>
                <a:gd name="connsiteY11" fmla="*/ 86 h 3135"/>
                <a:gd name="connsiteX12" fmla="*/ 2590 w 3834"/>
                <a:gd name="connsiteY12" fmla="*/ 30 h 3135"/>
                <a:gd name="connsiteX0" fmla="*/ 2211 w 3455"/>
                <a:gd name="connsiteY0" fmla="*/ 30 h 3135"/>
                <a:gd name="connsiteX1" fmla="*/ 279 w 3455"/>
                <a:gd name="connsiteY1" fmla="*/ 1910 h 3135"/>
                <a:gd name="connsiteX2" fmla="*/ 535 w 3455"/>
                <a:gd name="connsiteY2" fmla="*/ 2206 h 3135"/>
                <a:gd name="connsiteX3" fmla="*/ 578 w 3455"/>
                <a:gd name="connsiteY3" fmla="*/ 2782 h 3135"/>
                <a:gd name="connsiteX4" fmla="*/ 988 w 3455"/>
                <a:gd name="connsiteY4" fmla="*/ 3094 h 3135"/>
                <a:gd name="connsiteX5" fmla="*/ 1903 w 3455"/>
                <a:gd name="connsiteY5" fmla="*/ 3030 h 3135"/>
                <a:gd name="connsiteX6" fmla="*/ 2555 w 3455"/>
                <a:gd name="connsiteY6" fmla="*/ 2697 h 3135"/>
                <a:gd name="connsiteX7" fmla="*/ 2994 w 3455"/>
                <a:gd name="connsiteY7" fmla="*/ 2224 h 3135"/>
                <a:gd name="connsiteX8" fmla="*/ 3358 w 3455"/>
                <a:gd name="connsiteY8" fmla="*/ 1542 h 3135"/>
                <a:gd name="connsiteX9" fmla="*/ 3402 w 3455"/>
                <a:gd name="connsiteY9" fmla="*/ 598 h 3135"/>
                <a:gd name="connsiteX10" fmla="*/ 3041 w 3455"/>
                <a:gd name="connsiteY10" fmla="*/ 86 h 3135"/>
                <a:gd name="connsiteX11" fmla="*/ 2211 w 3455"/>
                <a:gd name="connsiteY11" fmla="*/ 30 h 3135"/>
                <a:gd name="connsiteX0" fmla="*/ 1789 w 3033"/>
                <a:gd name="connsiteY0" fmla="*/ 30 h 3135"/>
                <a:gd name="connsiteX1" fmla="*/ 836 w 3033"/>
                <a:gd name="connsiteY1" fmla="*/ 447 h 3135"/>
                <a:gd name="connsiteX2" fmla="*/ 113 w 3033"/>
                <a:gd name="connsiteY2" fmla="*/ 2206 h 3135"/>
                <a:gd name="connsiteX3" fmla="*/ 156 w 3033"/>
                <a:gd name="connsiteY3" fmla="*/ 2782 h 3135"/>
                <a:gd name="connsiteX4" fmla="*/ 566 w 3033"/>
                <a:gd name="connsiteY4" fmla="*/ 3094 h 3135"/>
                <a:gd name="connsiteX5" fmla="*/ 1481 w 3033"/>
                <a:gd name="connsiteY5" fmla="*/ 3030 h 3135"/>
                <a:gd name="connsiteX6" fmla="*/ 2133 w 3033"/>
                <a:gd name="connsiteY6" fmla="*/ 2697 h 3135"/>
                <a:gd name="connsiteX7" fmla="*/ 2572 w 3033"/>
                <a:gd name="connsiteY7" fmla="*/ 2224 h 3135"/>
                <a:gd name="connsiteX8" fmla="*/ 2936 w 3033"/>
                <a:gd name="connsiteY8" fmla="*/ 1542 h 3135"/>
                <a:gd name="connsiteX9" fmla="*/ 2980 w 3033"/>
                <a:gd name="connsiteY9" fmla="*/ 598 h 3135"/>
                <a:gd name="connsiteX10" fmla="*/ 2619 w 3033"/>
                <a:gd name="connsiteY10" fmla="*/ 86 h 3135"/>
                <a:gd name="connsiteX11" fmla="*/ 1789 w 3033"/>
                <a:gd name="connsiteY11" fmla="*/ 30 h 3135"/>
                <a:gd name="connsiteX0" fmla="*/ 1721 w 2965"/>
                <a:gd name="connsiteY0" fmla="*/ 30 h 3231"/>
                <a:gd name="connsiteX1" fmla="*/ 768 w 2965"/>
                <a:gd name="connsiteY1" fmla="*/ 447 h 3231"/>
                <a:gd name="connsiteX2" fmla="*/ 45 w 2965"/>
                <a:gd name="connsiteY2" fmla="*/ 2206 h 3231"/>
                <a:gd name="connsiteX3" fmla="*/ 498 w 2965"/>
                <a:gd name="connsiteY3" fmla="*/ 3094 h 3231"/>
                <a:gd name="connsiteX4" fmla="*/ 1413 w 2965"/>
                <a:gd name="connsiteY4" fmla="*/ 3030 h 3231"/>
                <a:gd name="connsiteX5" fmla="*/ 2065 w 2965"/>
                <a:gd name="connsiteY5" fmla="*/ 2697 h 3231"/>
                <a:gd name="connsiteX6" fmla="*/ 2504 w 2965"/>
                <a:gd name="connsiteY6" fmla="*/ 2224 h 3231"/>
                <a:gd name="connsiteX7" fmla="*/ 2868 w 2965"/>
                <a:gd name="connsiteY7" fmla="*/ 1542 h 3231"/>
                <a:gd name="connsiteX8" fmla="*/ 2912 w 2965"/>
                <a:gd name="connsiteY8" fmla="*/ 598 h 3231"/>
                <a:gd name="connsiteX9" fmla="*/ 2551 w 2965"/>
                <a:gd name="connsiteY9" fmla="*/ 86 h 3231"/>
                <a:gd name="connsiteX10" fmla="*/ 1721 w 2965"/>
                <a:gd name="connsiteY10" fmla="*/ 30 h 3231"/>
                <a:gd name="connsiteX0" fmla="*/ 1784 w 3028"/>
                <a:gd name="connsiteY0" fmla="*/ 30 h 3112"/>
                <a:gd name="connsiteX1" fmla="*/ 831 w 3028"/>
                <a:gd name="connsiteY1" fmla="*/ 447 h 3112"/>
                <a:gd name="connsiteX2" fmla="*/ 108 w 3028"/>
                <a:gd name="connsiteY2" fmla="*/ 2206 h 3112"/>
                <a:gd name="connsiteX3" fmla="*/ 1476 w 3028"/>
                <a:gd name="connsiteY3" fmla="*/ 3030 h 3112"/>
                <a:gd name="connsiteX4" fmla="*/ 2128 w 3028"/>
                <a:gd name="connsiteY4" fmla="*/ 2697 h 3112"/>
                <a:gd name="connsiteX5" fmla="*/ 2567 w 3028"/>
                <a:gd name="connsiteY5" fmla="*/ 2224 h 3112"/>
                <a:gd name="connsiteX6" fmla="*/ 2931 w 3028"/>
                <a:gd name="connsiteY6" fmla="*/ 1542 h 3112"/>
                <a:gd name="connsiteX7" fmla="*/ 2975 w 3028"/>
                <a:gd name="connsiteY7" fmla="*/ 598 h 3112"/>
                <a:gd name="connsiteX8" fmla="*/ 2614 w 3028"/>
                <a:gd name="connsiteY8" fmla="*/ 86 h 3112"/>
                <a:gd name="connsiteX9" fmla="*/ 1784 w 3028"/>
                <a:gd name="connsiteY9" fmla="*/ 30 h 3112"/>
                <a:gd name="connsiteX0" fmla="*/ 1892 w 3136"/>
                <a:gd name="connsiteY0" fmla="*/ 30 h 2700"/>
                <a:gd name="connsiteX1" fmla="*/ 939 w 3136"/>
                <a:gd name="connsiteY1" fmla="*/ 447 h 2700"/>
                <a:gd name="connsiteX2" fmla="*/ 216 w 3136"/>
                <a:gd name="connsiteY2" fmla="*/ 2206 h 2700"/>
                <a:gd name="connsiteX3" fmla="*/ 2236 w 3136"/>
                <a:gd name="connsiteY3" fmla="*/ 2697 h 2700"/>
                <a:gd name="connsiteX4" fmla="*/ 2675 w 3136"/>
                <a:gd name="connsiteY4" fmla="*/ 2224 h 2700"/>
                <a:gd name="connsiteX5" fmla="*/ 3039 w 3136"/>
                <a:gd name="connsiteY5" fmla="*/ 1542 h 2700"/>
                <a:gd name="connsiteX6" fmla="*/ 3083 w 3136"/>
                <a:gd name="connsiteY6" fmla="*/ 598 h 2700"/>
                <a:gd name="connsiteX7" fmla="*/ 2722 w 3136"/>
                <a:gd name="connsiteY7" fmla="*/ 86 h 2700"/>
                <a:gd name="connsiteX8" fmla="*/ 1892 w 3136"/>
                <a:gd name="connsiteY8" fmla="*/ 30 h 2700"/>
                <a:gd name="connsiteX0" fmla="*/ 1965 w 3219"/>
                <a:gd name="connsiteY0" fmla="*/ 30 h 2502"/>
                <a:gd name="connsiteX1" fmla="*/ 1012 w 3219"/>
                <a:gd name="connsiteY1" fmla="*/ 447 h 2502"/>
                <a:gd name="connsiteX2" fmla="*/ 289 w 3219"/>
                <a:gd name="connsiteY2" fmla="*/ 2206 h 2502"/>
                <a:gd name="connsiteX3" fmla="*/ 2748 w 3219"/>
                <a:gd name="connsiteY3" fmla="*/ 2224 h 2502"/>
                <a:gd name="connsiteX4" fmla="*/ 3112 w 3219"/>
                <a:gd name="connsiteY4" fmla="*/ 1542 h 2502"/>
                <a:gd name="connsiteX5" fmla="*/ 3156 w 3219"/>
                <a:gd name="connsiteY5" fmla="*/ 598 h 2502"/>
                <a:gd name="connsiteX6" fmla="*/ 2795 w 3219"/>
                <a:gd name="connsiteY6" fmla="*/ 86 h 2502"/>
                <a:gd name="connsiteX7" fmla="*/ 1965 w 3219"/>
                <a:gd name="connsiteY7" fmla="*/ 30 h 2502"/>
                <a:gd name="connsiteX0" fmla="*/ 2026 w 3651"/>
                <a:gd name="connsiteY0" fmla="*/ 30 h 2388"/>
                <a:gd name="connsiteX1" fmla="*/ 1073 w 3651"/>
                <a:gd name="connsiteY1" fmla="*/ 447 h 2388"/>
                <a:gd name="connsiteX2" fmla="*/ 350 w 3651"/>
                <a:gd name="connsiteY2" fmla="*/ 2206 h 2388"/>
                <a:gd name="connsiteX3" fmla="*/ 3173 w 3651"/>
                <a:gd name="connsiteY3" fmla="*/ 1542 h 2388"/>
                <a:gd name="connsiteX4" fmla="*/ 3217 w 3651"/>
                <a:gd name="connsiteY4" fmla="*/ 598 h 2388"/>
                <a:gd name="connsiteX5" fmla="*/ 2856 w 3651"/>
                <a:gd name="connsiteY5" fmla="*/ 86 h 2388"/>
                <a:gd name="connsiteX6" fmla="*/ 2026 w 3651"/>
                <a:gd name="connsiteY6" fmla="*/ 30 h 2388"/>
                <a:gd name="connsiteX0" fmla="*/ 1876 w 3165"/>
                <a:gd name="connsiteY0" fmla="*/ 30 h 2288"/>
                <a:gd name="connsiteX1" fmla="*/ 923 w 3165"/>
                <a:gd name="connsiteY1" fmla="*/ 447 h 2288"/>
                <a:gd name="connsiteX2" fmla="*/ 200 w 3165"/>
                <a:gd name="connsiteY2" fmla="*/ 2206 h 2288"/>
                <a:gd name="connsiteX3" fmla="*/ 2121 w 3165"/>
                <a:gd name="connsiteY3" fmla="*/ 941 h 2288"/>
                <a:gd name="connsiteX4" fmla="*/ 3067 w 3165"/>
                <a:gd name="connsiteY4" fmla="*/ 598 h 2288"/>
                <a:gd name="connsiteX5" fmla="*/ 2706 w 3165"/>
                <a:gd name="connsiteY5" fmla="*/ 86 h 2288"/>
                <a:gd name="connsiteX6" fmla="*/ 1876 w 3165"/>
                <a:gd name="connsiteY6" fmla="*/ 30 h 2288"/>
                <a:gd name="connsiteX0" fmla="*/ 1876 w 2963"/>
                <a:gd name="connsiteY0" fmla="*/ 30 h 2288"/>
                <a:gd name="connsiteX1" fmla="*/ 923 w 2963"/>
                <a:gd name="connsiteY1" fmla="*/ 447 h 2288"/>
                <a:gd name="connsiteX2" fmla="*/ 200 w 2963"/>
                <a:gd name="connsiteY2" fmla="*/ 2206 h 2288"/>
                <a:gd name="connsiteX3" fmla="*/ 2121 w 2963"/>
                <a:gd name="connsiteY3" fmla="*/ 941 h 2288"/>
                <a:gd name="connsiteX4" fmla="*/ 2664 w 2963"/>
                <a:gd name="connsiteY4" fmla="*/ 598 h 2288"/>
                <a:gd name="connsiteX5" fmla="*/ 2706 w 2963"/>
                <a:gd name="connsiteY5" fmla="*/ 86 h 2288"/>
                <a:gd name="connsiteX6" fmla="*/ 1876 w 2963"/>
                <a:gd name="connsiteY6" fmla="*/ 30 h 2288"/>
                <a:gd name="connsiteX0" fmla="*/ 1084 w 2171"/>
                <a:gd name="connsiteY0" fmla="*/ 30 h 955"/>
                <a:gd name="connsiteX1" fmla="*/ 131 w 2171"/>
                <a:gd name="connsiteY1" fmla="*/ 447 h 955"/>
                <a:gd name="connsiteX2" fmla="*/ 299 w 2171"/>
                <a:gd name="connsiteY2" fmla="*/ 681 h 955"/>
                <a:gd name="connsiteX3" fmla="*/ 1329 w 2171"/>
                <a:gd name="connsiteY3" fmla="*/ 941 h 955"/>
                <a:gd name="connsiteX4" fmla="*/ 1872 w 2171"/>
                <a:gd name="connsiteY4" fmla="*/ 598 h 955"/>
                <a:gd name="connsiteX5" fmla="*/ 1914 w 2171"/>
                <a:gd name="connsiteY5" fmla="*/ 86 h 955"/>
                <a:gd name="connsiteX6" fmla="*/ 1084 w 2171"/>
                <a:gd name="connsiteY6" fmla="*/ 30 h 955"/>
                <a:gd name="connsiteX0" fmla="*/ 963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963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658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658 w 2050"/>
                <a:gd name="connsiteY6" fmla="*/ 46 h 971"/>
                <a:gd name="connsiteX0" fmla="*/ 606 w 1998"/>
                <a:gd name="connsiteY0" fmla="*/ 46 h 863"/>
                <a:gd name="connsiteX1" fmla="*/ 85 w 1998"/>
                <a:gd name="connsiteY1" fmla="*/ 108 h 863"/>
                <a:gd name="connsiteX2" fmla="*/ 126 w 1998"/>
                <a:gd name="connsiteY2" fmla="*/ 697 h 863"/>
                <a:gd name="connsiteX3" fmla="*/ 842 w 1998"/>
                <a:gd name="connsiteY3" fmla="*/ 849 h 863"/>
                <a:gd name="connsiteX4" fmla="*/ 1699 w 1998"/>
                <a:gd name="connsiteY4" fmla="*/ 614 h 863"/>
                <a:gd name="connsiteX5" fmla="*/ 1741 w 1998"/>
                <a:gd name="connsiteY5" fmla="*/ 102 h 863"/>
                <a:gd name="connsiteX6" fmla="*/ 606 w 1998"/>
                <a:gd name="connsiteY6" fmla="*/ 46 h 863"/>
                <a:gd name="connsiteX0" fmla="*/ 606 w 1998"/>
                <a:gd name="connsiteY0" fmla="*/ 46 h 863"/>
                <a:gd name="connsiteX1" fmla="*/ 85 w 1998"/>
                <a:gd name="connsiteY1" fmla="*/ 108 h 863"/>
                <a:gd name="connsiteX2" fmla="*/ 126 w 1998"/>
                <a:gd name="connsiteY2" fmla="*/ 697 h 863"/>
                <a:gd name="connsiteX3" fmla="*/ 842 w 1998"/>
                <a:gd name="connsiteY3" fmla="*/ 849 h 863"/>
                <a:gd name="connsiteX4" fmla="*/ 1826 w 1998"/>
                <a:gd name="connsiteY4" fmla="*/ 614 h 863"/>
                <a:gd name="connsiteX5" fmla="*/ 1741 w 1998"/>
                <a:gd name="connsiteY5" fmla="*/ 102 h 863"/>
                <a:gd name="connsiteX6" fmla="*/ 606 w 1998"/>
                <a:gd name="connsiteY6" fmla="*/ 46 h 863"/>
                <a:gd name="connsiteX0" fmla="*/ 606 w 1924"/>
                <a:gd name="connsiteY0" fmla="*/ 46 h 863"/>
                <a:gd name="connsiteX1" fmla="*/ 85 w 1924"/>
                <a:gd name="connsiteY1" fmla="*/ 108 h 863"/>
                <a:gd name="connsiteX2" fmla="*/ 126 w 1924"/>
                <a:gd name="connsiteY2" fmla="*/ 697 h 863"/>
                <a:gd name="connsiteX3" fmla="*/ 842 w 1924"/>
                <a:gd name="connsiteY3" fmla="*/ 849 h 863"/>
                <a:gd name="connsiteX4" fmla="*/ 1826 w 1924"/>
                <a:gd name="connsiteY4" fmla="*/ 614 h 863"/>
                <a:gd name="connsiteX5" fmla="*/ 1662 w 1924"/>
                <a:gd name="connsiteY5" fmla="*/ 102 h 863"/>
                <a:gd name="connsiteX6" fmla="*/ 606 w 1924"/>
                <a:gd name="connsiteY6" fmla="*/ 46 h 863"/>
                <a:gd name="connsiteX0" fmla="*/ 606 w 1924"/>
                <a:gd name="connsiteY0" fmla="*/ 34 h 851"/>
                <a:gd name="connsiteX1" fmla="*/ 85 w 1924"/>
                <a:gd name="connsiteY1" fmla="*/ 296 h 851"/>
                <a:gd name="connsiteX2" fmla="*/ 126 w 1924"/>
                <a:gd name="connsiteY2" fmla="*/ 685 h 851"/>
                <a:gd name="connsiteX3" fmla="*/ 842 w 1924"/>
                <a:gd name="connsiteY3" fmla="*/ 837 h 851"/>
                <a:gd name="connsiteX4" fmla="*/ 1826 w 1924"/>
                <a:gd name="connsiteY4" fmla="*/ 602 h 851"/>
                <a:gd name="connsiteX5" fmla="*/ 1662 w 1924"/>
                <a:gd name="connsiteY5" fmla="*/ 90 h 851"/>
                <a:gd name="connsiteX6" fmla="*/ 606 w 1924"/>
                <a:gd name="connsiteY6" fmla="*/ 34 h 851"/>
                <a:gd name="connsiteX0" fmla="*/ 606 w 1924"/>
                <a:gd name="connsiteY0" fmla="*/ 34 h 851"/>
                <a:gd name="connsiteX1" fmla="*/ 85 w 1924"/>
                <a:gd name="connsiteY1" fmla="*/ 296 h 851"/>
                <a:gd name="connsiteX2" fmla="*/ 126 w 1924"/>
                <a:gd name="connsiteY2" fmla="*/ 685 h 851"/>
                <a:gd name="connsiteX3" fmla="*/ 842 w 1924"/>
                <a:gd name="connsiteY3" fmla="*/ 837 h 851"/>
                <a:gd name="connsiteX4" fmla="*/ 1826 w 1924"/>
                <a:gd name="connsiteY4" fmla="*/ 602 h 851"/>
                <a:gd name="connsiteX5" fmla="*/ 1662 w 1924"/>
                <a:gd name="connsiteY5" fmla="*/ 90 h 851"/>
                <a:gd name="connsiteX6" fmla="*/ 606 w 1924"/>
                <a:gd name="connsiteY6" fmla="*/ 34 h 851"/>
                <a:gd name="connsiteX0" fmla="*/ 606 w 1924"/>
                <a:gd name="connsiteY0" fmla="*/ 34 h 851"/>
                <a:gd name="connsiteX1" fmla="*/ 85 w 1924"/>
                <a:gd name="connsiteY1" fmla="*/ 296 h 851"/>
                <a:gd name="connsiteX2" fmla="*/ 126 w 1924"/>
                <a:gd name="connsiteY2" fmla="*/ 685 h 851"/>
                <a:gd name="connsiteX3" fmla="*/ 842 w 1924"/>
                <a:gd name="connsiteY3" fmla="*/ 837 h 851"/>
                <a:gd name="connsiteX4" fmla="*/ 1826 w 1924"/>
                <a:gd name="connsiteY4" fmla="*/ 602 h 851"/>
                <a:gd name="connsiteX5" fmla="*/ 1662 w 1924"/>
                <a:gd name="connsiteY5" fmla="*/ 90 h 851"/>
                <a:gd name="connsiteX6" fmla="*/ 606 w 1924"/>
                <a:gd name="connsiteY6" fmla="*/ 34 h 851"/>
                <a:gd name="connsiteX0" fmla="*/ 601 w 1919"/>
                <a:gd name="connsiteY0" fmla="*/ 34 h 851"/>
                <a:gd name="connsiteX1" fmla="*/ 80 w 1919"/>
                <a:gd name="connsiteY1" fmla="*/ 296 h 851"/>
                <a:gd name="connsiteX2" fmla="*/ 121 w 1919"/>
                <a:gd name="connsiteY2" fmla="*/ 685 h 851"/>
                <a:gd name="connsiteX3" fmla="*/ 640 w 1919"/>
                <a:gd name="connsiteY3" fmla="*/ 837 h 851"/>
                <a:gd name="connsiteX4" fmla="*/ 1821 w 1919"/>
                <a:gd name="connsiteY4" fmla="*/ 602 h 851"/>
                <a:gd name="connsiteX5" fmla="*/ 1657 w 1919"/>
                <a:gd name="connsiteY5" fmla="*/ 90 h 851"/>
                <a:gd name="connsiteX6" fmla="*/ 601 w 1919"/>
                <a:gd name="connsiteY6" fmla="*/ 34 h 851"/>
                <a:gd name="connsiteX0" fmla="*/ 601 w 1919"/>
                <a:gd name="connsiteY0" fmla="*/ 34 h 851"/>
                <a:gd name="connsiteX1" fmla="*/ 80 w 1919"/>
                <a:gd name="connsiteY1" fmla="*/ 296 h 851"/>
                <a:gd name="connsiteX2" fmla="*/ 121 w 1919"/>
                <a:gd name="connsiteY2" fmla="*/ 685 h 851"/>
                <a:gd name="connsiteX3" fmla="*/ 531 w 1919"/>
                <a:gd name="connsiteY3" fmla="*/ 837 h 851"/>
                <a:gd name="connsiteX4" fmla="*/ 1821 w 1919"/>
                <a:gd name="connsiteY4" fmla="*/ 602 h 851"/>
                <a:gd name="connsiteX5" fmla="*/ 1657 w 1919"/>
                <a:gd name="connsiteY5" fmla="*/ 90 h 851"/>
                <a:gd name="connsiteX6" fmla="*/ 601 w 1919"/>
                <a:gd name="connsiteY6" fmla="*/ 34 h 851"/>
                <a:gd name="connsiteX0" fmla="*/ 601 w 1919"/>
                <a:gd name="connsiteY0" fmla="*/ 34 h 842"/>
                <a:gd name="connsiteX1" fmla="*/ 80 w 1919"/>
                <a:gd name="connsiteY1" fmla="*/ 296 h 842"/>
                <a:gd name="connsiteX2" fmla="*/ 121 w 1919"/>
                <a:gd name="connsiteY2" fmla="*/ 685 h 842"/>
                <a:gd name="connsiteX3" fmla="*/ 531 w 1919"/>
                <a:gd name="connsiteY3" fmla="*/ 837 h 842"/>
                <a:gd name="connsiteX4" fmla="*/ 1821 w 1919"/>
                <a:gd name="connsiteY4" fmla="*/ 602 h 842"/>
                <a:gd name="connsiteX5" fmla="*/ 1657 w 1919"/>
                <a:gd name="connsiteY5" fmla="*/ 90 h 842"/>
                <a:gd name="connsiteX6" fmla="*/ 601 w 1919"/>
                <a:gd name="connsiteY6" fmla="*/ 34 h 842"/>
                <a:gd name="connsiteX0" fmla="*/ 601 w 1919"/>
                <a:gd name="connsiteY0" fmla="*/ 34 h 842"/>
                <a:gd name="connsiteX1" fmla="*/ 80 w 1919"/>
                <a:gd name="connsiteY1" fmla="*/ 296 h 842"/>
                <a:gd name="connsiteX2" fmla="*/ 121 w 1919"/>
                <a:gd name="connsiteY2" fmla="*/ 685 h 842"/>
                <a:gd name="connsiteX3" fmla="*/ 531 w 1919"/>
                <a:gd name="connsiteY3" fmla="*/ 837 h 842"/>
                <a:gd name="connsiteX4" fmla="*/ 1821 w 1919"/>
                <a:gd name="connsiteY4" fmla="*/ 602 h 842"/>
                <a:gd name="connsiteX5" fmla="*/ 1657 w 1919"/>
                <a:gd name="connsiteY5" fmla="*/ 90 h 842"/>
                <a:gd name="connsiteX6" fmla="*/ 601 w 1919"/>
                <a:gd name="connsiteY6" fmla="*/ 34 h 842"/>
                <a:gd name="connsiteX0" fmla="*/ 601 w 2128"/>
                <a:gd name="connsiteY0" fmla="*/ 34 h 842"/>
                <a:gd name="connsiteX1" fmla="*/ 80 w 2128"/>
                <a:gd name="connsiteY1" fmla="*/ 296 h 842"/>
                <a:gd name="connsiteX2" fmla="*/ 121 w 2128"/>
                <a:gd name="connsiteY2" fmla="*/ 685 h 842"/>
                <a:gd name="connsiteX3" fmla="*/ 531 w 2128"/>
                <a:gd name="connsiteY3" fmla="*/ 837 h 842"/>
                <a:gd name="connsiteX4" fmla="*/ 1821 w 2128"/>
                <a:gd name="connsiteY4" fmla="*/ 602 h 842"/>
                <a:gd name="connsiteX5" fmla="*/ 1657 w 2128"/>
                <a:gd name="connsiteY5" fmla="*/ 90 h 842"/>
                <a:gd name="connsiteX6" fmla="*/ 601 w 2128"/>
                <a:gd name="connsiteY6" fmla="*/ 34 h 842"/>
                <a:gd name="connsiteX0" fmla="*/ 601 w 2037"/>
                <a:gd name="connsiteY0" fmla="*/ 34 h 842"/>
                <a:gd name="connsiteX1" fmla="*/ 80 w 2037"/>
                <a:gd name="connsiteY1" fmla="*/ 296 h 842"/>
                <a:gd name="connsiteX2" fmla="*/ 121 w 2037"/>
                <a:gd name="connsiteY2" fmla="*/ 685 h 842"/>
                <a:gd name="connsiteX3" fmla="*/ 531 w 2037"/>
                <a:gd name="connsiteY3" fmla="*/ 837 h 842"/>
                <a:gd name="connsiteX4" fmla="*/ 1821 w 2037"/>
                <a:gd name="connsiteY4" fmla="*/ 602 h 842"/>
                <a:gd name="connsiteX5" fmla="*/ 1981 w 2037"/>
                <a:gd name="connsiteY5" fmla="*/ 339 h 842"/>
                <a:gd name="connsiteX6" fmla="*/ 1657 w 2037"/>
                <a:gd name="connsiteY6" fmla="*/ 90 h 842"/>
                <a:gd name="connsiteX7" fmla="*/ 601 w 2037"/>
                <a:gd name="connsiteY7" fmla="*/ 34 h 842"/>
                <a:gd name="connsiteX0" fmla="*/ 601 w 1990"/>
                <a:gd name="connsiteY0" fmla="*/ 34 h 865"/>
                <a:gd name="connsiteX1" fmla="*/ 80 w 1990"/>
                <a:gd name="connsiteY1" fmla="*/ 296 h 865"/>
                <a:gd name="connsiteX2" fmla="*/ 121 w 1990"/>
                <a:gd name="connsiteY2" fmla="*/ 685 h 865"/>
                <a:gd name="connsiteX3" fmla="*/ 531 w 1990"/>
                <a:gd name="connsiteY3" fmla="*/ 837 h 865"/>
                <a:gd name="connsiteX4" fmla="*/ 1712 w 1990"/>
                <a:gd name="connsiteY4" fmla="*/ 709 h 865"/>
                <a:gd name="connsiteX5" fmla="*/ 1981 w 1990"/>
                <a:gd name="connsiteY5" fmla="*/ 339 h 865"/>
                <a:gd name="connsiteX6" fmla="*/ 1657 w 1990"/>
                <a:gd name="connsiteY6" fmla="*/ 90 h 865"/>
                <a:gd name="connsiteX7" fmla="*/ 601 w 1990"/>
                <a:gd name="connsiteY7" fmla="*/ 34 h 865"/>
                <a:gd name="connsiteX0" fmla="*/ 601 w 1990"/>
                <a:gd name="connsiteY0" fmla="*/ 34 h 842"/>
                <a:gd name="connsiteX1" fmla="*/ 80 w 1990"/>
                <a:gd name="connsiteY1" fmla="*/ 296 h 842"/>
                <a:gd name="connsiteX2" fmla="*/ 121 w 1990"/>
                <a:gd name="connsiteY2" fmla="*/ 685 h 842"/>
                <a:gd name="connsiteX3" fmla="*/ 531 w 1990"/>
                <a:gd name="connsiteY3" fmla="*/ 837 h 842"/>
                <a:gd name="connsiteX4" fmla="*/ 1712 w 1990"/>
                <a:gd name="connsiteY4" fmla="*/ 709 h 842"/>
                <a:gd name="connsiteX5" fmla="*/ 1981 w 1990"/>
                <a:gd name="connsiteY5" fmla="*/ 339 h 842"/>
                <a:gd name="connsiteX6" fmla="*/ 1657 w 1990"/>
                <a:gd name="connsiteY6" fmla="*/ 90 h 842"/>
                <a:gd name="connsiteX7" fmla="*/ 601 w 1990"/>
                <a:gd name="connsiteY7" fmla="*/ 34 h 842"/>
                <a:gd name="connsiteX0" fmla="*/ 601 w 2007"/>
                <a:gd name="connsiteY0" fmla="*/ 34 h 842"/>
                <a:gd name="connsiteX1" fmla="*/ 80 w 2007"/>
                <a:gd name="connsiteY1" fmla="*/ 296 h 842"/>
                <a:gd name="connsiteX2" fmla="*/ 121 w 2007"/>
                <a:gd name="connsiteY2" fmla="*/ 685 h 842"/>
                <a:gd name="connsiteX3" fmla="*/ 531 w 2007"/>
                <a:gd name="connsiteY3" fmla="*/ 837 h 842"/>
                <a:gd name="connsiteX4" fmla="*/ 1712 w 2007"/>
                <a:gd name="connsiteY4" fmla="*/ 709 h 842"/>
                <a:gd name="connsiteX5" fmla="*/ 1981 w 2007"/>
                <a:gd name="connsiteY5" fmla="*/ 339 h 842"/>
                <a:gd name="connsiteX6" fmla="*/ 1657 w 2007"/>
                <a:gd name="connsiteY6" fmla="*/ 90 h 842"/>
                <a:gd name="connsiteX7" fmla="*/ 601 w 2007"/>
                <a:gd name="connsiteY7" fmla="*/ 34 h 842"/>
                <a:gd name="connsiteX0" fmla="*/ 601 w 2007"/>
                <a:gd name="connsiteY0" fmla="*/ 34 h 842"/>
                <a:gd name="connsiteX1" fmla="*/ 80 w 2007"/>
                <a:gd name="connsiteY1" fmla="*/ 296 h 842"/>
                <a:gd name="connsiteX2" fmla="*/ 121 w 2007"/>
                <a:gd name="connsiteY2" fmla="*/ 685 h 842"/>
                <a:gd name="connsiteX3" fmla="*/ 531 w 2007"/>
                <a:gd name="connsiteY3" fmla="*/ 837 h 842"/>
                <a:gd name="connsiteX4" fmla="*/ 1712 w 2007"/>
                <a:gd name="connsiteY4" fmla="*/ 709 h 842"/>
                <a:gd name="connsiteX5" fmla="*/ 1981 w 2007"/>
                <a:gd name="connsiteY5" fmla="*/ 477 h 842"/>
                <a:gd name="connsiteX6" fmla="*/ 1657 w 2007"/>
                <a:gd name="connsiteY6" fmla="*/ 90 h 842"/>
                <a:gd name="connsiteX7" fmla="*/ 601 w 2007"/>
                <a:gd name="connsiteY7" fmla="*/ 34 h 842"/>
                <a:gd name="connsiteX0" fmla="*/ 601 w 2007"/>
                <a:gd name="connsiteY0" fmla="*/ 34 h 842"/>
                <a:gd name="connsiteX1" fmla="*/ 80 w 2007"/>
                <a:gd name="connsiteY1" fmla="*/ 296 h 842"/>
                <a:gd name="connsiteX2" fmla="*/ 121 w 2007"/>
                <a:gd name="connsiteY2" fmla="*/ 685 h 842"/>
                <a:gd name="connsiteX3" fmla="*/ 531 w 2007"/>
                <a:gd name="connsiteY3" fmla="*/ 837 h 842"/>
                <a:gd name="connsiteX4" fmla="*/ 1712 w 2007"/>
                <a:gd name="connsiteY4" fmla="*/ 709 h 842"/>
                <a:gd name="connsiteX5" fmla="*/ 1981 w 2007"/>
                <a:gd name="connsiteY5" fmla="*/ 477 h 842"/>
                <a:gd name="connsiteX6" fmla="*/ 1754 w 2007"/>
                <a:gd name="connsiteY6" fmla="*/ 90 h 842"/>
                <a:gd name="connsiteX7" fmla="*/ 601 w 2007"/>
                <a:gd name="connsiteY7" fmla="*/ 34 h 842"/>
                <a:gd name="connsiteX0" fmla="*/ 601 w 2085"/>
                <a:gd name="connsiteY0" fmla="*/ 34 h 842"/>
                <a:gd name="connsiteX1" fmla="*/ 80 w 2085"/>
                <a:gd name="connsiteY1" fmla="*/ 296 h 842"/>
                <a:gd name="connsiteX2" fmla="*/ 121 w 2085"/>
                <a:gd name="connsiteY2" fmla="*/ 685 h 842"/>
                <a:gd name="connsiteX3" fmla="*/ 531 w 2085"/>
                <a:gd name="connsiteY3" fmla="*/ 837 h 842"/>
                <a:gd name="connsiteX4" fmla="*/ 1712 w 2085"/>
                <a:gd name="connsiteY4" fmla="*/ 709 h 842"/>
                <a:gd name="connsiteX5" fmla="*/ 2078 w 2085"/>
                <a:gd name="connsiteY5" fmla="*/ 399 h 842"/>
                <a:gd name="connsiteX6" fmla="*/ 1754 w 2085"/>
                <a:gd name="connsiteY6" fmla="*/ 90 h 842"/>
                <a:gd name="connsiteX7" fmla="*/ 601 w 2085"/>
                <a:gd name="connsiteY7" fmla="*/ 34 h 842"/>
                <a:gd name="connsiteX0" fmla="*/ 601 w 2085"/>
                <a:gd name="connsiteY0" fmla="*/ 34 h 842"/>
                <a:gd name="connsiteX1" fmla="*/ 80 w 2085"/>
                <a:gd name="connsiteY1" fmla="*/ 296 h 842"/>
                <a:gd name="connsiteX2" fmla="*/ 121 w 2085"/>
                <a:gd name="connsiteY2" fmla="*/ 685 h 842"/>
                <a:gd name="connsiteX3" fmla="*/ 746 w 2085"/>
                <a:gd name="connsiteY3" fmla="*/ 837 h 842"/>
                <a:gd name="connsiteX4" fmla="*/ 1712 w 2085"/>
                <a:gd name="connsiteY4" fmla="*/ 709 h 842"/>
                <a:gd name="connsiteX5" fmla="*/ 2078 w 2085"/>
                <a:gd name="connsiteY5" fmla="*/ 399 h 842"/>
                <a:gd name="connsiteX6" fmla="*/ 1754 w 2085"/>
                <a:gd name="connsiteY6" fmla="*/ 90 h 842"/>
                <a:gd name="connsiteX7" fmla="*/ 601 w 2085"/>
                <a:gd name="connsiteY7" fmla="*/ 34 h 842"/>
                <a:gd name="connsiteX0" fmla="*/ 601 w 2085"/>
                <a:gd name="connsiteY0" fmla="*/ 34 h 842"/>
                <a:gd name="connsiteX1" fmla="*/ 80 w 2085"/>
                <a:gd name="connsiteY1" fmla="*/ 296 h 842"/>
                <a:gd name="connsiteX2" fmla="*/ 121 w 2085"/>
                <a:gd name="connsiteY2" fmla="*/ 685 h 842"/>
                <a:gd name="connsiteX3" fmla="*/ 746 w 2085"/>
                <a:gd name="connsiteY3" fmla="*/ 837 h 842"/>
                <a:gd name="connsiteX4" fmla="*/ 1712 w 2085"/>
                <a:gd name="connsiteY4" fmla="*/ 709 h 842"/>
                <a:gd name="connsiteX5" fmla="*/ 2078 w 2085"/>
                <a:gd name="connsiteY5" fmla="*/ 399 h 842"/>
                <a:gd name="connsiteX6" fmla="*/ 1754 w 2085"/>
                <a:gd name="connsiteY6" fmla="*/ 90 h 842"/>
                <a:gd name="connsiteX7" fmla="*/ 601 w 2085"/>
                <a:gd name="connsiteY7" fmla="*/ 34 h 842"/>
                <a:gd name="connsiteX0" fmla="*/ 601 w 2085"/>
                <a:gd name="connsiteY0" fmla="*/ 34 h 875"/>
                <a:gd name="connsiteX1" fmla="*/ 80 w 2085"/>
                <a:gd name="connsiteY1" fmla="*/ 296 h 875"/>
                <a:gd name="connsiteX2" fmla="*/ 121 w 2085"/>
                <a:gd name="connsiteY2" fmla="*/ 685 h 875"/>
                <a:gd name="connsiteX3" fmla="*/ 746 w 2085"/>
                <a:gd name="connsiteY3" fmla="*/ 837 h 875"/>
                <a:gd name="connsiteX4" fmla="*/ 1712 w 2085"/>
                <a:gd name="connsiteY4" fmla="*/ 709 h 875"/>
                <a:gd name="connsiteX5" fmla="*/ 2078 w 2085"/>
                <a:gd name="connsiteY5" fmla="*/ 399 h 875"/>
                <a:gd name="connsiteX6" fmla="*/ 1754 w 2085"/>
                <a:gd name="connsiteY6" fmla="*/ 90 h 875"/>
                <a:gd name="connsiteX7" fmla="*/ 601 w 2085"/>
                <a:gd name="connsiteY7" fmla="*/ 34 h 875"/>
                <a:gd name="connsiteX0" fmla="*/ 601 w 2085"/>
                <a:gd name="connsiteY0" fmla="*/ 34 h 875"/>
                <a:gd name="connsiteX1" fmla="*/ 80 w 2085"/>
                <a:gd name="connsiteY1" fmla="*/ 296 h 875"/>
                <a:gd name="connsiteX2" fmla="*/ 121 w 2085"/>
                <a:gd name="connsiteY2" fmla="*/ 685 h 875"/>
                <a:gd name="connsiteX3" fmla="*/ 746 w 2085"/>
                <a:gd name="connsiteY3" fmla="*/ 837 h 875"/>
                <a:gd name="connsiteX4" fmla="*/ 1712 w 2085"/>
                <a:gd name="connsiteY4" fmla="*/ 709 h 875"/>
                <a:gd name="connsiteX5" fmla="*/ 2078 w 2085"/>
                <a:gd name="connsiteY5" fmla="*/ 399 h 875"/>
                <a:gd name="connsiteX6" fmla="*/ 1754 w 2085"/>
                <a:gd name="connsiteY6" fmla="*/ 90 h 875"/>
                <a:gd name="connsiteX7" fmla="*/ 601 w 2085"/>
                <a:gd name="connsiteY7" fmla="*/ 34 h 875"/>
                <a:gd name="connsiteX0" fmla="*/ 601 w 2085"/>
                <a:gd name="connsiteY0" fmla="*/ 34 h 875"/>
                <a:gd name="connsiteX1" fmla="*/ 80 w 2085"/>
                <a:gd name="connsiteY1" fmla="*/ 296 h 875"/>
                <a:gd name="connsiteX2" fmla="*/ 121 w 2085"/>
                <a:gd name="connsiteY2" fmla="*/ 685 h 875"/>
                <a:gd name="connsiteX3" fmla="*/ 746 w 2085"/>
                <a:gd name="connsiteY3" fmla="*/ 837 h 875"/>
                <a:gd name="connsiteX4" fmla="*/ 1712 w 2085"/>
                <a:gd name="connsiteY4" fmla="*/ 709 h 875"/>
                <a:gd name="connsiteX5" fmla="*/ 2078 w 2085"/>
                <a:gd name="connsiteY5" fmla="*/ 399 h 875"/>
                <a:gd name="connsiteX6" fmla="*/ 1754 w 2085"/>
                <a:gd name="connsiteY6" fmla="*/ 90 h 875"/>
                <a:gd name="connsiteX7" fmla="*/ 601 w 2085"/>
                <a:gd name="connsiteY7" fmla="*/ 34 h 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85" h="875">
                  <a:moveTo>
                    <a:pt x="601" y="34"/>
                  </a:moveTo>
                  <a:cubicBezTo>
                    <a:pt x="322" y="68"/>
                    <a:pt x="160" y="188"/>
                    <a:pt x="80" y="296"/>
                  </a:cubicBezTo>
                  <a:cubicBezTo>
                    <a:pt x="0" y="404"/>
                    <a:pt x="10" y="595"/>
                    <a:pt x="121" y="685"/>
                  </a:cubicBezTo>
                  <a:cubicBezTo>
                    <a:pt x="232" y="775"/>
                    <a:pt x="373" y="875"/>
                    <a:pt x="746" y="837"/>
                  </a:cubicBezTo>
                  <a:cubicBezTo>
                    <a:pt x="1054" y="805"/>
                    <a:pt x="1455" y="734"/>
                    <a:pt x="1712" y="709"/>
                  </a:cubicBezTo>
                  <a:cubicBezTo>
                    <a:pt x="2007" y="677"/>
                    <a:pt x="2071" y="502"/>
                    <a:pt x="2078" y="399"/>
                  </a:cubicBezTo>
                  <a:cubicBezTo>
                    <a:pt x="2085" y="296"/>
                    <a:pt x="1991" y="156"/>
                    <a:pt x="1754" y="90"/>
                  </a:cubicBezTo>
                  <a:cubicBezTo>
                    <a:pt x="1471" y="4"/>
                    <a:pt x="880" y="0"/>
                    <a:pt x="601" y="34"/>
                  </a:cubicBezTo>
                  <a:close/>
                </a:path>
              </a:pathLst>
            </a:custGeom>
            <a:grpFill/>
            <a:ln w="9525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5179" name="TextBox 51"/>
            <p:cNvSpPr txBox="1">
              <a:spLocks noChangeArrowheads="1"/>
            </p:cNvSpPr>
            <p:nvPr/>
          </p:nvSpPr>
          <p:spPr bwMode="auto">
            <a:xfrm>
              <a:off x="5492750" y="804863"/>
              <a:ext cx="336550" cy="4000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rebuchet MS" pitchFamily="34" charset="0"/>
                </a:rPr>
                <a:t>B</a:t>
              </a:r>
            </a:p>
          </p:txBody>
        </p:sp>
      </p:grpSp>
      <p:grpSp>
        <p:nvGrpSpPr>
          <p:cNvPr id="3" name="Group 127"/>
          <p:cNvGrpSpPr>
            <a:grpSpLocks/>
          </p:cNvGrpSpPr>
          <p:nvPr/>
        </p:nvGrpSpPr>
        <p:grpSpPr bwMode="auto">
          <a:xfrm>
            <a:off x="973298" y="4408903"/>
            <a:ext cx="2106612" cy="1228725"/>
            <a:chOff x="1090613" y="4322763"/>
            <a:chExt cx="2106612" cy="1228725"/>
          </a:xfrm>
          <a:solidFill>
            <a:srgbClr val="CCFFFF"/>
          </a:solidFill>
        </p:grpSpPr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1090613" y="4322763"/>
              <a:ext cx="2106612" cy="1228725"/>
            </a:xfrm>
            <a:custGeom>
              <a:avLst/>
              <a:gdLst>
                <a:gd name="T0" fmla="*/ 2147483647 w 3878"/>
                <a:gd name="T1" fmla="*/ 2147483647 h 3150"/>
                <a:gd name="T2" fmla="*/ 2147483647 w 3878"/>
                <a:gd name="T3" fmla="*/ 2147483647 h 3150"/>
                <a:gd name="T4" fmla="*/ 2147483647 w 3878"/>
                <a:gd name="T5" fmla="*/ 2147483647 h 3150"/>
                <a:gd name="T6" fmla="*/ 2147483647 w 3878"/>
                <a:gd name="T7" fmla="*/ 2147483647 h 3150"/>
                <a:gd name="T8" fmla="*/ 2147483647 w 3878"/>
                <a:gd name="T9" fmla="*/ 2147483647 h 3150"/>
                <a:gd name="T10" fmla="*/ 2147483647 w 3878"/>
                <a:gd name="T11" fmla="*/ 2147483647 h 3150"/>
                <a:gd name="T12" fmla="*/ 2147483647 w 3878"/>
                <a:gd name="T13" fmla="*/ 2147483647 h 3150"/>
                <a:gd name="T14" fmla="*/ 2147483647 w 3878"/>
                <a:gd name="T15" fmla="*/ 2147483647 h 3150"/>
                <a:gd name="T16" fmla="*/ 2147483647 w 3878"/>
                <a:gd name="T17" fmla="*/ 2147483647 h 3150"/>
                <a:gd name="T18" fmla="*/ 2147483647 w 3878"/>
                <a:gd name="T19" fmla="*/ 2147483647 h 3150"/>
                <a:gd name="T20" fmla="*/ 2147483647 w 3878"/>
                <a:gd name="T21" fmla="*/ 2147483647 h 3150"/>
                <a:gd name="T22" fmla="*/ 2147483647 w 3878"/>
                <a:gd name="T23" fmla="*/ 2147483647 h 3150"/>
                <a:gd name="T24" fmla="*/ 2147483647 w 3878"/>
                <a:gd name="T25" fmla="*/ 2147483647 h 3150"/>
                <a:gd name="T26" fmla="*/ 2147483647 w 3878"/>
                <a:gd name="T27" fmla="*/ 2147483647 h 3150"/>
                <a:gd name="T28" fmla="*/ 2147483647 w 3878"/>
                <a:gd name="T29" fmla="*/ 2147483647 h 31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78"/>
                <a:gd name="T46" fmla="*/ 0 h 3150"/>
                <a:gd name="T47" fmla="*/ 3878 w 3878"/>
                <a:gd name="T48" fmla="*/ 3150 h 3150"/>
                <a:gd name="connsiteX0" fmla="*/ 1099 w 3860"/>
                <a:gd name="connsiteY0" fmla="*/ 256 h 3150"/>
                <a:gd name="connsiteX1" fmla="*/ 283 w 3860"/>
                <a:gd name="connsiteY1" fmla="*/ 662 h 3150"/>
                <a:gd name="connsiteX2" fmla="*/ 7 w 3860"/>
                <a:gd name="connsiteY2" fmla="*/ 1238 h 3150"/>
                <a:gd name="connsiteX3" fmla="*/ 239 w 3860"/>
                <a:gd name="connsiteY3" fmla="*/ 1630 h 3150"/>
                <a:gd name="connsiteX4" fmla="*/ 575 w 3860"/>
                <a:gd name="connsiteY4" fmla="*/ 1910 h 3150"/>
                <a:gd name="connsiteX5" fmla="*/ 831 w 3860"/>
                <a:gd name="connsiteY5" fmla="*/ 2206 h 3150"/>
                <a:gd name="connsiteX6" fmla="*/ 874 w 3860"/>
                <a:gd name="connsiteY6" fmla="*/ 2782 h 3150"/>
                <a:gd name="connsiteX7" fmla="*/ 1284 w 3860"/>
                <a:gd name="connsiteY7" fmla="*/ 3094 h 3150"/>
                <a:gd name="connsiteX8" fmla="*/ 2308 w 3860"/>
                <a:gd name="connsiteY8" fmla="*/ 3030 h 3150"/>
                <a:gd name="connsiteX9" fmla="*/ 3283 w 3860"/>
                <a:gd name="connsiteY9" fmla="*/ 2374 h 3150"/>
                <a:gd name="connsiteX10" fmla="*/ 3654 w 3860"/>
                <a:gd name="connsiteY10" fmla="*/ 1542 h 3150"/>
                <a:gd name="connsiteX11" fmla="*/ 3807 w 3860"/>
                <a:gd name="connsiteY11" fmla="*/ 598 h 3150"/>
                <a:gd name="connsiteX12" fmla="*/ 3337 w 3860"/>
                <a:gd name="connsiteY12" fmla="*/ 86 h 3150"/>
                <a:gd name="connsiteX13" fmla="*/ 2507 w 3860"/>
                <a:gd name="connsiteY13" fmla="*/ 30 h 3150"/>
                <a:gd name="connsiteX14" fmla="*/ 1099 w 3860"/>
                <a:gd name="connsiteY14" fmla="*/ 256 h 3150"/>
                <a:gd name="connsiteX0" fmla="*/ 1099 w 3860"/>
                <a:gd name="connsiteY0" fmla="*/ 256 h 3150"/>
                <a:gd name="connsiteX1" fmla="*/ 283 w 3860"/>
                <a:gd name="connsiteY1" fmla="*/ 662 h 3150"/>
                <a:gd name="connsiteX2" fmla="*/ 7 w 3860"/>
                <a:gd name="connsiteY2" fmla="*/ 1238 h 3150"/>
                <a:gd name="connsiteX3" fmla="*/ 239 w 3860"/>
                <a:gd name="connsiteY3" fmla="*/ 1630 h 3150"/>
                <a:gd name="connsiteX4" fmla="*/ 575 w 3860"/>
                <a:gd name="connsiteY4" fmla="*/ 1910 h 3150"/>
                <a:gd name="connsiteX5" fmla="*/ 831 w 3860"/>
                <a:gd name="connsiteY5" fmla="*/ 2206 h 3150"/>
                <a:gd name="connsiteX6" fmla="*/ 874 w 3860"/>
                <a:gd name="connsiteY6" fmla="*/ 2782 h 3150"/>
                <a:gd name="connsiteX7" fmla="*/ 1284 w 3860"/>
                <a:gd name="connsiteY7" fmla="*/ 3094 h 3150"/>
                <a:gd name="connsiteX8" fmla="*/ 2308 w 3860"/>
                <a:gd name="connsiteY8" fmla="*/ 3030 h 3150"/>
                <a:gd name="connsiteX9" fmla="*/ 3283 w 3860"/>
                <a:gd name="connsiteY9" fmla="*/ 2374 h 3150"/>
                <a:gd name="connsiteX10" fmla="*/ 3290 w 3860"/>
                <a:gd name="connsiteY10" fmla="*/ 2224 h 3150"/>
                <a:gd name="connsiteX11" fmla="*/ 3654 w 3860"/>
                <a:gd name="connsiteY11" fmla="*/ 1542 h 3150"/>
                <a:gd name="connsiteX12" fmla="*/ 3807 w 3860"/>
                <a:gd name="connsiteY12" fmla="*/ 598 h 3150"/>
                <a:gd name="connsiteX13" fmla="*/ 3337 w 3860"/>
                <a:gd name="connsiteY13" fmla="*/ 86 h 3150"/>
                <a:gd name="connsiteX14" fmla="*/ 2507 w 3860"/>
                <a:gd name="connsiteY14" fmla="*/ 30 h 3150"/>
                <a:gd name="connsiteX15" fmla="*/ 1099 w 3860"/>
                <a:gd name="connsiteY15" fmla="*/ 256 h 3150"/>
                <a:gd name="connsiteX0" fmla="*/ 1099 w 3860"/>
                <a:gd name="connsiteY0" fmla="*/ 256 h 3135"/>
                <a:gd name="connsiteX1" fmla="*/ 283 w 3860"/>
                <a:gd name="connsiteY1" fmla="*/ 662 h 3135"/>
                <a:gd name="connsiteX2" fmla="*/ 7 w 3860"/>
                <a:gd name="connsiteY2" fmla="*/ 1238 h 3135"/>
                <a:gd name="connsiteX3" fmla="*/ 239 w 3860"/>
                <a:gd name="connsiteY3" fmla="*/ 1630 h 3135"/>
                <a:gd name="connsiteX4" fmla="*/ 575 w 3860"/>
                <a:gd name="connsiteY4" fmla="*/ 1910 h 3135"/>
                <a:gd name="connsiteX5" fmla="*/ 831 w 3860"/>
                <a:gd name="connsiteY5" fmla="*/ 2206 h 3135"/>
                <a:gd name="connsiteX6" fmla="*/ 874 w 3860"/>
                <a:gd name="connsiteY6" fmla="*/ 2782 h 3135"/>
                <a:gd name="connsiteX7" fmla="*/ 1284 w 3860"/>
                <a:gd name="connsiteY7" fmla="*/ 3094 h 3135"/>
                <a:gd name="connsiteX8" fmla="*/ 2308 w 3860"/>
                <a:gd name="connsiteY8" fmla="*/ 3030 h 3135"/>
                <a:gd name="connsiteX9" fmla="*/ 2851 w 3860"/>
                <a:gd name="connsiteY9" fmla="*/ 2697 h 3135"/>
                <a:gd name="connsiteX10" fmla="*/ 3290 w 3860"/>
                <a:gd name="connsiteY10" fmla="*/ 2224 h 3135"/>
                <a:gd name="connsiteX11" fmla="*/ 3654 w 3860"/>
                <a:gd name="connsiteY11" fmla="*/ 1542 h 3135"/>
                <a:gd name="connsiteX12" fmla="*/ 3807 w 3860"/>
                <a:gd name="connsiteY12" fmla="*/ 598 h 3135"/>
                <a:gd name="connsiteX13" fmla="*/ 3337 w 3860"/>
                <a:gd name="connsiteY13" fmla="*/ 86 h 3135"/>
                <a:gd name="connsiteX14" fmla="*/ 2507 w 3860"/>
                <a:gd name="connsiteY14" fmla="*/ 30 h 3135"/>
                <a:gd name="connsiteX15" fmla="*/ 1099 w 3860"/>
                <a:gd name="connsiteY15" fmla="*/ 256 h 3135"/>
                <a:gd name="connsiteX0" fmla="*/ 1099 w 3860"/>
                <a:gd name="connsiteY0" fmla="*/ 256 h 3135"/>
                <a:gd name="connsiteX1" fmla="*/ 283 w 3860"/>
                <a:gd name="connsiteY1" fmla="*/ 662 h 3135"/>
                <a:gd name="connsiteX2" fmla="*/ 7 w 3860"/>
                <a:gd name="connsiteY2" fmla="*/ 1238 h 3135"/>
                <a:gd name="connsiteX3" fmla="*/ 239 w 3860"/>
                <a:gd name="connsiteY3" fmla="*/ 1630 h 3135"/>
                <a:gd name="connsiteX4" fmla="*/ 575 w 3860"/>
                <a:gd name="connsiteY4" fmla="*/ 1910 h 3135"/>
                <a:gd name="connsiteX5" fmla="*/ 831 w 3860"/>
                <a:gd name="connsiteY5" fmla="*/ 2206 h 3135"/>
                <a:gd name="connsiteX6" fmla="*/ 874 w 3860"/>
                <a:gd name="connsiteY6" fmla="*/ 2782 h 3135"/>
                <a:gd name="connsiteX7" fmla="*/ 1284 w 3860"/>
                <a:gd name="connsiteY7" fmla="*/ 3094 h 3135"/>
                <a:gd name="connsiteX8" fmla="*/ 2199 w 3860"/>
                <a:gd name="connsiteY8" fmla="*/ 3030 h 3135"/>
                <a:gd name="connsiteX9" fmla="*/ 2851 w 3860"/>
                <a:gd name="connsiteY9" fmla="*/ 2697 h 3135"/>
                <a:gd name="connsiteX10" fmla="*/ 3290 w 3860"/>
                <a:gd name="connsiteY10" fmla="*/ 2224 h 3135"/>
                <a:gd name="connsiteX11" fmla="*/ 3654 w 3860"/>
                <a:gd name="connsiteY11" fmla="*/ 1542 h 3135"/>
                <a:gd name="connsiteX12" fmla="*/ 3807 w 3860"/>
                <a:gd name="connsiteY12" fmla="*/ 598 h 3135"/>
                <a:gd name="connsiteX13" fmla="*/ 3337 w 3860"/>
                <a:gd name="connsiteY13" fmla="*/ 86 h 3135"/>
                <a:gd name="connsiteX14" fmla="*/ 2507 w 3860"/>
                <a:gd name="connsiteY14" fmla="*/ 30 h 3135"/>
                <a:gd name="connsiteX15" fmla="*/ 1099 w 3860"/>
                <a:gd name="connsiteY15" fmla="*/ 256 h 3135"/>
                <a:gd name="connsiteX0" fmla="*/ 1099 w 3751"/>
                <a:gd name="connsiteY0" fmla="*/ 256 h 3135"/>
                <a:gd name="connsiteX1" fmla="*/ 283 w 3751"/>
                <a:gd name="connsiteY1" fmla="*/ 662 h 3135"/>
                <a:gd name="connsiteX2" fmla="*/ 7 w 3751"/>
                <a:gd name="connsiteY2" fmla="*/ 1238 h 3135"/>
                <a:gd name="connsiteX3" fmla="*/ 239 w 3751"/>
                <a:gd name="connsiteY3" fmla="*/ 1630 h 3135"/>
                <a:gd name="connsiteX4" fmla="*/ 575 w 3751"/>
                <a:gd name="connsiteY4" fmla="*/ 1910 h 3135"/>
                <a:gd name="connsiteX5" fmla="*/ 831 w 3751"/>
                <a:gd name="connsiteY5" fmla="*/ 2206 h 3135"/>
                <a:gd name="connsiteX6" fmla="*/ 874 w 3751"/>
                <a:gd name="connsiteY6" fmla="*/ 2782 h 3135"/>
                <a:gd name="connsiteX7" fmla="*/ 1284 w 3751"/>
                <a:gd name="connsiteY7" fmla="*/ 3094 h 3135"/>
                <a:gd name="connsiteX8" fmla="*/ 2199 w 3751"/>
                <a:gd name="connsiteY8" fmla="*/ 3030 h 3135"/>
                <a:gd name="connsiteX9" fmla="*/ 2851 w 3751"/>
                <a:gd name="connsiteY9" fmla="*/ 2697 h 3135"/>
                <a:gd name="connsiteX10" fmla="*/ 3290 w 3751"/>
                <a:gd name="connsiteY10" fmla="*/ 2224 h 3135"/>
                <a:gd name="connsiteX11" fmla="*/ 3654 w 3751"/>
                <a:gd name="connsiteY11" fmla="*/ 1542 h 3135"/>
                <a:gd name="connsiteX12" fmla="*/ 3698 w 3751"/>
                <a:gd name="connsiteY12" fmla="*/ 598 h 3135"/>
                <a:gd name="connsiteX13" fmla="*/ 3337 w 3751"/>
                <a:gd name="connsiteY13" fmla="*/ 86 h 3135"/>
                <a:gd name="connsiteX14" fmla="*/ 2507 w 3751"/>
                <a:gd name="connsiteY14" fmla="*/ 30 h 3135"/>
                <a:gd name="connsiteX15" fmla="*/ 1099 w 3751"/>
                <a:gd name="connsiteY15" fmla="*/ 256 h 3135"/>
                <a:gd name="connsiteX0" fmla="*/ 2641 w 3885"/>
                <a:gd name="connsiteY0" fmla="*/ 30 h 3135"/>
                <a:gd name="connsiteX1" fmla="*/ 417 w 3885"/>
                <a:gd name="connsiteY1" fmla="*/ 662 h 3135"/>
                <a:gd name="connsiteX2" fmla="*/ 141 w 3885"/>
                <a:gd name="connsiteY2" fmla="*/ 1238 h 3135"/>
                <a:gd name="connsiteX3" fmla="*/ 373 w 3885"/>
                <a:gd name="connsiteY3" fmla="*/ 1630 h 3135"/>
                <a:gd name="connsiteX4" fmla="*/ 709 w 3885"/>
                <a:gd name="connsiteY4" fmla="*/ 1910 h 3135"/>
                <a:gd name="connsiteX5" fmla="*/ 965 w 3885"/>
                <a:gd name="connsiteY5" fmla="*/ 2206 h 3135"/>
                <a:gd name="connsiteX6" fmla="*/ 1008 w 3885"/>
                <a:gd name="connsiteY6" fmla="*/ 2782 h 3135"/>
                <a:gd name="connsiteX7" fmla="*/ 1418 w 3885"/>
                <a:gd name="connsiteY7" fmla="*/ 3094 h 3135"/>
                <a:gd name="connsiteX8" fmla="*/ 2333 w 3885"/>
                <a:gd name="connsiteY8" fmla="*/ 3030 h 3135"/>
                <a:gd name="connsiteX9" fmla="*/ 2985 w 3885"/>
                <a:gd name="connsiteY9" fmla="*/ 2697 h 3135"/>
                <a:gd name="connsiteX10" fmla="*/ 3424 w 3885"/>
                <a:gd name="connsiteY10" fmla="*/ 2224 h 3135"/>
                <a:gd name="connsiteX11" fmla="*/ 3788 w 3885"/>
                <a:gd name="connsiteY11" fmla="*/ 1542 h 3135"/>
                <a:gd name="connsiteX12" fmla="*/ 3832 w 3885"/>
                <a:gd name="connsiteY12" fmla="*/ 598 h 3135"/>
                <a:gd name="connsiteX13" fmla="*/ 3471 w 3885"/>
                <a:gd name="connsiteY13" fmla="*/ 86 h 3135"/>
                <a:gd name="connsiteX14" fmla="*/ 2641 w 3885"/>
                <a:gd name="connsiteY14" fmla="*/ 30 h 3135"/>
                <a:gd name="connsiteX0" fmla="*/ 2878 w 4122"/>
                <a:gd name="connsiteY0" fmla="*/ 30 h 3135"/>
                <a:gd name="connsiteX1" fmla="*/ 378 w 4122"/>
                <a:gd name="connsiteY1" fmla="*/ 1238 h 3135"/>
                <a:gd name="connsiteX2" fmla="*/ 610 w 4122"/>
                <a:gd name="connsiteY2" fmla="*/ 1630 h 3135"/>
                <a:gd name="connsiteX3" fmla="*/ 946 w 4122"/>
                <a:gd name="connsiteY3" fmla="*/ 1910 h 3135"/>
                <a:gd name="connsiteX4" fmla="*/ 1202 w 4122"/>
                <a:gd name="connsiteY4" fmla="*/ 2206 h 3135"/>
                <a:gd name="connsiteX5" fmla="*/ 1245 w 4122"/>
                <a:gd name="connsiteY5" fmla="*/ 2782 h 3135"/>
                <a:gd name="connsiteX6" fmla="*/ 1655 w 4122"/>
                <a:gd name="connsiteY6" fmla="*/ 3094 h 3135"/>
                <a:gd name="connsiteX7" fmla="*/ 2570 w 4122"/>
                <a:gd name="connsiteY7" fmla="*/ 3030 h 3135"/>
                <a:gd name="connsiteX8" fmla="*/ 3222 w 4122"/>
                <a:gd name="connsiteY8" fmla="*/ 2697 h 3135"/>
                <a:gd name="connsiteX9" fmla="*/ 3661 w 4122"/>
                <a:gd name="connsiteY9" fmla="*/ 2224 h 3135"/>
                <a:gd name="connsiteX10" fmla="*/ 4025 w 4122"/>
                <a:gd name="connsiteY10" fmla="*/ 1542 h 3135"/>
                <a:gd name="connsiteX11" fmla="*/ 4069 w 4122"/>
                <a:gd name="connsiteY11" fmla="*/ 598 h 3135"/>
                <a:gd name="connsiteX12" fmla="*/ 3708 w 4122"/>
                <a:gd name="connsiteY12" fmla="*/ 86 h 3135"/>
                <a:gd name="connsiteX13" fmla="*/ 2878 w 4122"/>
                <a:gd name="connsiteY13" fmla="*/ 30 h 3135"/>
                <a:gd name="connsiteX0" fmla="*/ 2590 w 3834"/>
                <a:gd name="connsiteY0" fmla="*/ 30 h 3135"/>
                <a:gd name="connsiteX1" fmla="*/ 322 w 3834"/>
                <a:gd name="connsiteY1" fmla="*/ 1630 h 3135"/>
                <a:gd name="connsiteX2" fmla="*/ 658 w 3834"/>
                <a:gd name="connsiteY2" fmla="*/ 1910 h 3135"/>
                <a:gd name="connsiteX3" fmla="*/ 914 w 3834"/>
                <a:gd name="connsiteY3" fmla="*/ 2206 h 3135"/>
                <a:gd name="connsiteX4" fmla="*/ 957 w 3834"/>
                <a:gd name="connsiteY4" fmla="*/ 2782 h 3135"/>
                <a:gd name="connsiteX5" fmla="*/ 1367 w 3834"/>
                <a:gd name="connsiteY5" fmla="*/ 3094 h 3135"/>
                <a:gd name="connsiteX6" fmla="*/ 2282 w 3834"/>
                <a:gd name="connsiteY6" fmla="*/ 3030 h 3135"/>
                <a:gd name="connsiteX7" fmla="*/ 2934 w 3834"/>
                <a:gd name="connsiteY7" fmla="*/ 2697 h 3135"/>
                <a:gd name="connsiteX8" fmla="*/ 3373 w 3834"/>
                <a:gd name="connsiteY8" fmla="*/ 2224 h 3135"/>
                <a:gd name="connsiteX9" fmla="*/ 3737 w 3834"/>
                <a:gd name="connsiteY9" fmla="*/ 1542 h 3135"/>
                <a:gd name="connsiteX10" fmla="*/ 3781 w 3834"/>
                <a:gd name="connsiteY10" fmla="*/ 598 h 3135"/>
                <a:gd name="connsiteX11" fmla="*/ 3420 w 3834"/>
                <a:gd name="connsiteY11" fmla="*/ 86 h 3135"/>
                <a:gd name="connsiteX12" fmla="*/ 2590 w 3834"/>
                <a:gd name="connsiteY12" fmla="*/ 30 h 3135"/>
                <a:gd name="connsiteX0" fmla="*/ 2211 w 3455"/>
                <a:gd name="connsiteY0" fmla="*/ 30 h 3135"/>
                <a:gd name="connsiteX1" fmla="*/ 279 w 3455"/>
                <a:gd name="connsiteY1" fmla="*/ 1910 h 3135"/>
                <a:gd name="connsiteX2" fmla="*/ 535 w 3455"/>
                <a:gd name="connsiteY2" fmla="*/ 2206 h 3135"/>
                <a:gd name="connsiteX3" fmla="*/ 578 w 3455"/>
                <a:gd name="connsiteY3" fmla="*/ 2782 h 3135"/>
                <a:gd name="connsiteX4" fmla="*/ 988 w 3455"/>
                <a:gd name="connsiteY4" fmla="*/ 3094 h 3135"/>
                <a:gd name="connsiteX5" fmla="*/ 1903 w 3455"/>
                <a:gd name="connsiteY5" fmla="*/ 3030 h 3135"/>
                <a:gd name="connsiteX6" fmla="*/ 2555 w 3455"/>
                <a:gd name="connsiteY6" fmla="*/ 2697 h 3135"/>
                <a:gd name="connsiteX7" fmla="*/ 2994 w 3455"/>
                <a:gd name="connsiteY7" fmla="*/ 2224 h 3135"/>
                <a:gd name="connsiteX8" fmla="*/ 3358 w 3455"/>
                <a:gd name="connsiteY8" fmla="*/ 1542 h 3135"/>
                <a:gd name="connsiteX9" fmla="*/ 3402 w 3455"/>
                <a:gd name="connsiteY9" fmla="*/ 598 h 3135"/>
                <a:gd name="connsiteX10" fmla="*/ 3041 w 3455"/>
                <a:gd name="connsiteY10" fmla="*/ 86 h 3135"/>
                <a:gd name="connsiteX11" fmla="*/ 2211 w 3455"/>
                <a:gd name="connsiteY11" fmla="*/ 30 h 3135"/>
                <a:gd name="connsiteX0" fmla="*/ 1789 w 3033"/>
                <a:gd name="connsiteY0" fmla="*/ 30 h 3135"/>
                <a:gd name="connsiteX1" fmla="*/ 836 w 3033"/>
                <a:gd name="connsiteY1" fmla="*/ 447 h 3135"/>
                <a:gd name="connsiteX2" fmla="*/ 113 w 3033"/>
                <a:gd name="connsiteY2" fmla="*/ 2206 h 3135"/>
                <a:gd name="connsiteX3" fmla="*/ 156 w 3033"/>
                <a:gd name="connsiteY3" fmla="*/ 2782 h 3135"/>
                <a:gd name="connsiteX4" fmla="*/ 566 w 3033"/>
                <a:gd name="connsiteY4" fmla="*/ 3094 h 3135"/>
                <a:gd name="connsiteX5" fmla="*/ 1481 w 3033"/>
                <a:gd name="connsiteY5" fmla="*/ 3030 h 3135"/>
                <a:gd name="connsiteX6" fmla="*/ 2133 w 3033"/>
                <a:gd name="connsiteY6" fmla="*/ 2697 h 3135"/>
                <a:gd name="connsiteX7" fmla="*/ 2572 w 3033"/>
                <a:gd name="connsiteY7" fmla="*/ 2224 h 3135"/>
                <a:gd name="connsiteX8" fmla="*/ 2936 w 3033"/>
                <a:gd name="connsiteY8" fmla="*/ 1542 h 3135"/>
                <a:gd name="connsiteX9" fmla="*/ 2980 w 3033"/>
                <a:gd name="connsiteY9" fmla="*/ 598 h 3135"/>
                <a:gd name="connsiteX10" fmla="*/ 2619 w 3033"/>
                <a:gd name="connsiteY10" fmla="*/ 86 h 3135"/>
                <a:gd name="connsiteX11" fmla="*/ 1789 w 3033"/>
                <a:gd name="connsiteY11" fmla="*/ 30 h 3135"/>
                <a:gd name="connsiteX0" fmla="*/ 1721 w 2965"/>
                <a:gd name="connsiteY0" fmla="*/ 30 h 3231"/>
                <a:gd name="connsiteX1" fmla="*/ 768 w 2965"/>
                <a:gd name="connsiteY1" fmla="*/ 447 h 3231"/>
                <a:gd name="connsiteX2" fmla="*/ 45 w 2965"/>
                <a:gd name="connsiteY2" fmla="*/ 2206 h 3231"/>
                <a:gd name="connsiteX3" fmla="*/ 498 w 2965"/>
                <a:gd name="connsiteY3" fmla="*/ 3094 h 3231"/>
                <a:gd name="connsiteX4" fmla="*/ 1413 w 2965"/>
                <a:gd name="connsiteY4" fmla="*/ 3030 h 3231"/>
                <a:gd name="connsiteX5" fmla="*/ 2065 w 2965"/>
                <a:gd name="connsiteY5" fmla="*/ 2697 h 3231"/>
                <a:gd name="connsiteX6" fmla="*/ 2504 w 2965"/>
                <a:gd name="connsiteY6" fmla="*/ 2224 h 3231"/>
                <a:gd name="connsiteX7" fmla="*/ 2868 w 2965"/>
                <a:gd name="connsiteY7" fmla="*/ 1542 h 3231"/>
                <a:gd name="connsiteX8" fmla="*/ 2912 w 2965"/>
                <a:gd name="connsiteY8" fmla="*/ 598 h 3231"/>
                <a:gd name="connsiteX9" fmla="*/ 2551 w 2965"/>
                <a:gd name="connsiteY9" fmla="*/ 86 h 3231"/>
                <a:gd name="connsiteX10" fmla="*/ 1721 w 2965"/>
                <a:gd name="connsiteY10" fmla="*/ 30 h 3231"/>
                <a:gd name="connsiteX0" fmla="*/ 1784 w 3028"/>
                <a:gd name="connsiteY0" fmla="*/ 30 h 3112"/>
                <a:gd name="connsiteX1" fmla="*/ 831 w 3028"/>
                <a:gd name="connsiteY1" fmla="*/ 447 h 3112"/>
                <a:gd name="connsiteX2" fmla="*/ 108 w 3028"/>
                <a:gd name="connsiteY2" fmla="*/ 2206 h 3112"/>
                <a:gd name="connsiteX3" fmla="*/ 1476 w 3028"/>
                <a:gd name="connsiteY3" fmla="*/ 3030 h 3112"/>
                <a:gd name="connsiteX4" fmla="*/ 2128 w 3028"/>
                <a:gd name="connsiteY4" fmla="*/ 2697 h 3112"/>
                <a:gd name="connsiteX5" fmla="*/ 2567 w 3028"/>
                <a:gd name="connsiteY5" fmla="*/ 2224 h 3112"/>
                <a:gd name="connsiteX6" fmla="*/ 2931 w 3028"/>
                <a:gd name="connsiteY6" fmla="*/ 1542 h 3112"/>
                <a:gd name="connsiteX7" fmla="*/ 2975 w 3028"/>
                <a:gd name="connsiteY7" fmla="*/ 598 h 3112"/>
                <a:gd name="connsiteX8" fmla="*/ 2614 w 3028"/>
                <a:gd name="connsiteY8" fmla="*/ 86 h 3112"/>
                <a:gd name="connsiteX9" fmla="*/ 1784 w 3028"/>
                <a:gd name="connsiteY9" fmla="*/ 30 h 3112"/>
                <a:gd name="connsiteX0" fmla="*/ 1892 w 3136"/>
                <a:gd name="connsiteY0" fmla="*/ 30 h 2700"/>
                <a:gd name="connsiteX1" fmla="*/ 939 w 3136"/>
                <a:gd name="connsiteY1" fmla="*/ 447 h 2700"/>
                <a:gd name="connsiteX2" fmla="*/ 216 w 3136"/>
                <a:gd name="connsiteY2" fmla="*/ 2206 h 2700"/>
                <a:gd name="connsiteX3" fmla="*/ 2236 w 3136"/>
                <a:gd name="connsiteY3" fmla="*/ 2697 h 2700"/>
                <a:gd name="connsiteX4" fmla="*/ 2675 w 3136"/>
                <a:gd name="connsiteY4" fmla="*/ 2224 h 2700"/>
                <a:gd name="connsiteX5" fmla="*/ 3039 w 3136"/>
                <a:gd name="connsiteY5" fmla="*/ 1542 h 2700"/>
                <a:gd name="connsiteX6" fmla="*/ 3083 w 3136"/>
                <a:gd name="connsiteY6" fmla="*/ 598 h 2700"/>
                <a:gd name="connsiteX7" fmla="*/ 2722 w 3136"/>
                <a:gd name="connsiteY7" fmla="*/ 86 h 2700"/>
                <a:gd name="connsiteX8" fmla="*/ 1892 w 3136"/>
                <a:gd name="connsiteY8" fmla="*/ 30 h 2700"/>
                <a:gd name="connsiteX0" fmla="*/ 1965 w 3219"/>
                <a:gd name="connsiteY0" fmla="*/ 30 h 2502"/>
                <a:gd name="connsiteX1" fmla="*/ 1012 w 3219"/>
                <a:gd name="connsiteY1" fmla="*/ 447 h 2502"/>
                <a:gd name="connsiteX2" fmla="*/ 289 w 3219"/>
                <a:gd name="connsiteY2" fmla="*/ 2206 h 2502"/>
                <a:gd name="connsiteX3" fmla="*/ 2748 w 3219"/>
                <a:gd name="connsiteY3" fmla="*/ 2224 h 2502"/>
                <a:gd name="connsiteX4" fmla="*/ 3112 w 3219"/>
                <a:gd name="connsiteY4" fmla="*/ 1542 h 2502"/>
                <a:gd name="connsiteX5" fmla="*/ 3156 w 3219"/>
                <a:gd name="connsiteY5" fmla="*/ 598 h 2502"/>
                <a:gd name="connsiteX6" fmla="*/ 2795 w 3219"/>
                <a:gd name="connsiteY6" fmla="*/ 86 h 2502"/>
                <a:gd name="connsiteX7" fmla="*/ 1965 w 3219"/>
                <a:gd name="connsiteY7" fmla="*/ 30 h 2502"/>
                <a:gd name="connsiteX0" fmla="*/ 2026 w 3651"/>
                <a:gd name="connsiteY0" fmla="*/ 30 h 2388"/>
                <a:gd name="connsiteX1" fmla="*/ 1073 w 3651"/>
                <a:gd name="connsiteY1" fmla="*/ 447 h 2388"/>
                <a:gd name="connsiteX2" fmla="*/ 350 w 3651"/>
                <a:gd name="connsiteY2" fmla="*/ 2206 h 2388"/>
                <a:gd name="connsiteX3" fmla="*/ 3173 w 3651"/>
                <a:gd name="connsiteY3" fmla="*/ 1542 h 2388"/>
                <a:gd name="connsiteX4" fmla="*/ 3217 w 3651"/>
                <a:gd name="connsiteY4" fmla="*/ 598 h 2388"/>
                <a:gd name="connsiteX5" fmla="*/ 2856 w 3651"/>
                <a:gd name="connsiteY5" fmla="*/ 86 h 2388"/>
                <a:gd name="connsiteX6" fmla="*/ 2026 w 3651"/>
                <a:gd name="connsiteY6" fmla="*/ 30 h 2388"/>
                <a:gd name="connsiteX0" fmla="*/ 1876 w 3165"/>
                <a:gd name="connsiteY0" fmla="*/ 30 h 2288"/>
                <a:gd name="connsiteX1" fmla="*/ 923 w 3165"/>
                <a:gd name="connsiteY1" fmla="*/ 447 h 2288"/>
                <a:gd name="connsiteX2" fmla="*/ 200 w 3165"/>
                <a:gd name="connsiteY2" fmla="*/ 2206 h 2288"/>
                <a:gd name="connsiteX3" fmla="*/ 2121 w 3165"/>
                <a:gd name="connsiteY3" fmla="*/ 941 h 2288"/>
                <a:gd name="connsiteX4" fmla="*/ 3067 w 3165"/>
                <a:gd name="connsiteY4" fmla="*/ 598 h 2288"/>
                <a:gd name="connsiteX5" fmla="*/ 2706 w 3165"/>
                <a:gd name="connsiteY5" fmla="*/ 86 h 2288"/>
                <a:gd name="connsiteX6" fmla="*/ 1876 w 3165"/>
                <a:gd name="connsiteY6" fmla="*/ 30 h 2288"/>
                <a:gd name="connsiteX0" fmla="*/ 1876 w 2963"/>
                <a:gd name="connsiteY0" fmla="*/ 30 h 2288"/>
                <a:gd name="connsiteX1" fmla="*/ 923 w 2963"/>
                <a:gd name="connsiteY1" fmla="*/ 447 h 2288"/>
                <a:gd name="connsiteX2" fmla="*/ 200 w 2963"/>
                <a:gd name="connsiteY2" fmla="*/ 2206 h 2288"/>
                <a:gd name="connsiteX3" fmla="*/ 2121 w 2963"/>
                <a:gd name="connsiteY3" fmla="*/ 941 h 2288"/>
                <a:gd name="connsiteX4" fmla="*/ 2664 w 2963"/>
                <a:gd name="connsiteY4" fmla="*/ 598 h 2288"/>
                <a:gd name="connsiteX5" fmla="*/ 2706 w 2963"/>
                <a:gd name="connsiteY5" fmla="*/ 86 h 2288"/>
                <a:gd name="connsiteX6" fmla="*/ 1876 w 2963"/>
                <a:gd name="connsiteY6" fmla="*/ 30 h 2288"/>
                <a:gd name="connsiteX0" fmla="*/ 1084 w 2171"/>
                <a:gd name="connsiteY0" fmla="*/ 30 h 955"/>
                <a:gd name="connsiteX1" fmla="*/ 131 w 2171"/>
                <a:gd name="connsiteY1" fmla="*/ 447 h 955"/>
                <a:gd name="connsiteX2" fmla="*/ 299 w 2171"/>
                <a:gd name="connsiteY2" fmla="*/ 681 h 955"/>
                <a:gd name="connsiteX3" fmla="*/ 1329 w 2171"/>
                <a:gd name="connsiteY3" fmla="*/ 941 h 955"/>
                <a:gd name="connsiteX4" fmla="*/ 1872 w 2171"/>
                <a:gd name="connsiteY4" fmla="*/ 598 h 955"/>
                <a:gd name="connsiteX5" fmla="*/ 1914 w 2171"/>
                <a:gd name="connsiteY5" fmla="*/ 86 h 955"/>
                <a:gd name="connsiteX6" fmla="*/ 1084 w 2171"/>
                <a:gd name="connsiteY6" fmla="*/ 30 h 955"/>
                <a:gd name="connsiteX0" fmla="*/ 963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963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658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658 w 2050"/>
                <a:gd name="connsiteY6" fmla="*/ 46 h 971"/>
                <a:gd name="connsiteX0" fmla="*/ 606 w 1998"/>
                <a:gd name="connsiteY0" fmla="*/ 46 h 863"/>
                <a:gd name="connsiteX1" fmla="*/ 85 w 1998"/>
                <a:gd name="connsiteY1" fmla="*/ 108 h 863"/>
                <a:gd name="connsiteX2" fmla="*/ 126 w 1998"/>
                <a:gd name="connsiteY2" fmla="*/ 697 h 863"/>
                <a:gd name="connsiteX3" fmla="*/ 842 w 1998"/>
                <a:gd name="connsiteY3" fmla="*/ 849 h 863"/>
                <a:gd name="connsiteX4" fmla="*/ 1699 w 1998"/>
                <a:gd name="connsiteY4" fmla="*/ 614 h 863"/>
                <a:gd name="connsiteX5" fmla="*/ 1741 w 1998"/>
                <a:gd name="connsiteY5" fmla="*/ 102 h 863"/>
                <a:gd name="connsiteX6" fmla="*/ 606 w 1998"/>
                <a:gd name="connsiteY6" fmla="*/ 46 h 863"/>
                <a:gd name="connsiteX0" fmla="*/ 606 w 1998"/>
                <a:gd name="connsiteY0" fmla="*/ 46 h 863"/>
                <a:gd name="connsiteX1" fmla="*/ 85 w 1998"/>
                <a:gd name="connsiteY1" fmla="*/ 108 h 863"/>
                <a:gd name="connsiteX2" fmla="*/ 126 w 1998"/>
                <a:gd name="connsiteY2" fmla="*/ 697 h 863"/>
                <a:gd name="connsiteX3" fmla="*/ 842 w 1998"/>
                <a:gd name="connsiteY3" fmla="*/ 849 h 863"/>
                <a:gd name="connsiteX4" fmla="*/ 1826 w 1998"/>
                <a:gd name="connsiteY4" fmla="*/ 614 h 863"/>
                <a:gd name="connsiteX5" fmla="*/ 1741 w 1998"/>
                <a:gd name="connsiteY5" fmla="*/ 102 h 863"/>
                <a:gd name="connsiteX6" fmla="*/ 606 w 1998"/>
                <a:gd name="connsiteY6" fmla="*/ 46 h 863"/>
                <a:gd name="connsiteX0" fmla="*/ 606 w 1924"/>
                <a:gd name="connsiteY0" fmla="*/ 46 h 863"/>
                <a:gd name="connsiteX1" fmla="*/ 85 w 1924"/>
                <a:gd name="connsiteY1" fmla="*/ 108 h 863"/>
                <a:gd name="connsiteX2" fmla="*/ 126 w 1924"/>
                <a:gd name="connsiteY2" fmla="*/ 697 h 863"/>
                <a:gd name="connsiteX3" fmla="*/ 842 w 1924"/>
                <a:gd name="connsiteY3" fmla="*/ 849 h 863"/>
                <a:gd name="connsiteX4" fmla="*/ 1826 w 1924"/>
                <a:gd name="connsiteY4" fmla="*/ 614 h 863"/>
                <a:gd name="connsiteX5" fmla="*/ 1662 w 1924"/>
                <a:gd name="connsiteY5" fmla="*/ 102 h 863"/>
                <a:gd name="connsiteX6" fmla="*/ 606 w 1924"/>
                <a:gd name="connsiteY6" fmla="*/ 46 h 863"/>
                <a:gd name="connsiteX0" fmla="*/ 606 w 1924"/>
                <a:gd name="connsiteY0" fmla="*/ 34 h 851"/>
                <a:gd name="connsiteX1" fmla="*/ 85 w 1924"/>
                <a:gd name="connsiteY1" fmla="*/ 296 h 851"/>
                <a:gd name="connsiteX2" fmla="*/ 126 w 1924"/>
                <a:gd name="connsiteY2" fmla="*/ 685 h 851"/>
                <a:gd name="connsiteX3" fmla="*/ 842 w 1924"/>
                <a:gd name="connsiteY3" fmla="*/ 837 h 851"/>
                <a:gd name="connsiteX4" fmla="*/ 1826 w 1924"/>
                <a:gd name="connsiteY4" fmla="*/ 602 h 851"/>
                <a:gd name="connsiteX5" fmla="*/ 1662 w 1924"/>
                <a:gd name="connsiteY5" fmla="*/ 90 h 851"/>
                <a:gd name="connsiteX6" fmla="*/ 606 w 1924"/>
                <a:gd name="connsiteY6" fmla="*/ 34 h 851"/>
                <a:gd name="connsiteX0" fmla="*/ 606 w 1924"/>
                <a:gd name="connsiteY0" fmla="*/ 34 h 851"/>
                <a:gd name="connsiteX1" fmla="*/ 85 w 1924"/>
                <a:gd name="connsiteY1" fmla="*/ 296 h 851"/>
                <a:gd name="connsiteX2" fmla="*/ 126 w 1924"/>
                <a:gd name="connsiteY2" fmla="*/ 685 h 851"/>
                <a:gd name="connsiteX3" fmla="*/ 842 w 1924"/>
                <a:gd name="connsiteY3" fmla="*/ 837 h 851"/>
                <a:gd name="connsiteX4" fmla="*/ 1826 w 1924"/>
                <a:gd name="connsiteY4" fmla="*/ 602 h 851"/>
                <a:gd name="connsiteX5" fmla="*/ 1662 w 1924"/>
                <a:gd name="connsiteY5" fmla="*/ 90 h 851"/>
                <a:gd name="connsiteX6" fmla="*/ 606 w 1924"/>
                <a:gd name="connsiteY6" fmla="*/ 34 h 851"/>
                <a:gd name="connsiteX0" fmla="*/ 606 w 1924"/>
                <a:gd name="connsiteY0" fmla="*/ 34 h 851"/>
                <a:gd name="connsiteX1" fmla="*/ 85 w 1924"/>
                <a:gd name="connsiteY1" fmla="*/ 296 h 851"/>
                <a:gd name="connsiteX2" fmla="*/ 126 w 1924"/>
                <a:gd name="connsiteY2" fmla="*/ 685 h 851"/>
                <a:gd name="connsiteX3" fmla="*/ 842 w 1924"/>
                <a:gd name="connsiteY3" fmla="*/ 837 h 851"/>
                <a:gd name="connsiteX4" fmla="*/ 1826 w 1924"/>
                <a:gd name="connsiteY4" fmla="*/ 602 h 851"/>
                <a:gd name="connsiteX5" fmla="*/ 1662 w 1924"/>
                <a:gd name="connsiteY5" fmla="*/ 90 h 851"/>
                <a:gd name="connsiteX6" fmla="*/ 606 w 1924"/>
                <a:gd name="connsiteY6" fmla="*/ 34 h 851"/>
                <a:gd name="connsiteX0" fmla="*/ 601 w 1919"/>
                <a:gd name="connsiteY0" fmla="*/ 34 h 851"/>
                <a:gd name="connsiteX1" fmla="*/ 80 w 1919"/>
                <a:gd name="connsiteY1" fmla="*/ 296 h 851"/>
                <a:gd name="connsiteX2" fmla="*/ 121 w 1919"/>
                <a:gd name="connsiteY2" fmla="*/ 685 h 851"/>
                <a:gd name="connsiteX3" fmla="*/ 640 w 1919"/>
                <a:gd name="connsiteY3" fmla="*/ 837 h 851"/>
                <a:gd name="connsiteX4" fmla="*/ 1821 w 1919"/>
                <a:gd name="connsiteY4" fmla="*/ 602 h 851"/>
                <a:gd name="connsiteX5" fmla="*/ 1657 w 1919"/>
                <a:gd name="connsiteY5" fmla="*/ 90 h 851"/>
                <a:gd name="connsiteX6" fmla="*/ 601 w 1919"/>
                <a:gd name="connsiteY6" fmla="*/ 34 h 851"/>
                <a:gd name="connsiteX0" fmla="*/ 601 w 1919"/>
                <a:gd name="connsiteY0" fmla="*/ 34 h 851"/>
                <a:gd name="connsiteX1" fmla="*/ 80 w 1919"/>
                <a:gd name="connsiteY1" fmla="*/ 296 h 851"/>
                <a:gd name="connsiteX2" fmla="*/ 121 w 1919"/>
                <a:gd name="connsiteY2" fmla="*/ 685 h 851"/>
                <a:gd name="connsiteX3" fmla="*/ 531 w 1919"/>
                <a:gd name="connsiteY3" fmla="*/ 837 h 851"/>
                <a:gd name="connsiteX4" fmla="*/ 1821 w 1919"/>
                <a:gd name="connsiteY4" fmla="*/ 602 h 851"/>
                <a:gd name="connsiteX5" fmla="*/ 1657 w 1919"/>
                <a:gd name="connsiteY5" fmla="*/ 90 h 851"/>
                <a:gd name="connsiteX6" fmla="*/ 601 w 1919"/>
                <a:gd name="connsiteY6" fmla="*/ 34 h 851"/>
                <a:gd name="connsiteX0" fmla="*/ 601 w 1919"/>
                <a:gd name="connsiteY0" fmla="*/ 34 h 842"/>
                <a:gd name="connsiteX1" fmla="*/ 80 w 1919"/>
                <a:gd name="connsiteY1" fmla="*/ 296 h 842"/>
                <a:gd name="connsiteX2" fmla="*/ 121 w 1919"/>
                <a:gd name="connsiteY2" fmla="*/ 685 h 842"/>
                <a:gd name="connsiteX3" fmla="*/ 531 w 1919"/>
                <a:gd name="connsiteY3" fmla="*/ 837 h 842"/>
                <a:gd name="connsiteX4" fmla="*/ 1821 w 1919"/>
                <a:gd name="connsiteY4" fmla="*/ 602 h 842"/>
                <a:gd name="connsiteX5" fmla="*/ 1657 w 1919"/>
                <a:gd name="connsiteY5" fmla="*/ 90 h 842"/>
                <a:gd name="connsiteX6" fmla="*/ 601 w 1919"/>
                <a:gd name="connsiteY6" fmla="*/ 34 h 842"/>
                <a:gd name="connsiteX0" fmla="*/ 601 w 1919"/>
                <a:gd name="connsiteY0" fmla="*/ 34 h 842"/>
                <a:gd name="connsiteX1" fmla="*/ 80 w 1919"/>
                <a:gd name="connsiteY1" fmla="*/ 296 h 842"/>
                <a:gd name="connsiteX2" fmla="*/ 121 w 1919"/>
                <a:gd name="connsiteY2" fmla="*/ 685 h 842"/>
                <a:gd name="connsiteX3" fmla="*/ 531 w 1919"/>
                <a:gd name="connsiteY3" fmla="*/ 837 h 842"/>
                <a:gd name="connsiteX4" fmla="*/ 1821 w 1919"/>
                <a:gd name="connsiteY4" fmla="*/ 602 h 842"/>
                <a:gd name="connsiteX5" fmla="*/ 1657 w 1919"/>
                <a:gd name="connsiteY5" fmla="*/ 90 h 842"/>
                <a:gd name="connsiteX6" fmla="*/ 601 w 1919"/>
                <a:gd name="connsiteY6" fmla="*/ 34 h 842"/>
                <a:gd name="connsiteX0" fmla="*/ 601 w 2128"/>
                <a:gd name="connsiteY0" fmla="*/ 34 h 842"/>
                <a:gd name="connsiteX1" fmla="*/ 80 w 2128"/>
                <a:gd name="connsiteY1" fmla="*/ 296 h 842"/>
                <a:gd name="connsiteX2" fmla="*/ 121 w 2128"/>
                <a:gd name="connsiteY2" fmla="*/ 685 h 842"/>
                <a:gd name="connsiteX3" fmla="*/ 531 w 2128"/>
                <a:gd name="connsiteY3" fmla="*/ 837 h 842"/>
                <a:gd name="connsiteX4" fmla="*/ 1821 w 2128"/>
                <a:gd name="connsiteY4" fmla="*/ 602 h 842"/>
                <a:gd name="connsiteX5" fmla="*/ 1657 w 2128"/>
                <a:gd name="connsiteY5" fmla="*/ 90 h 842"/>
                <a:gd name="connsiteX6" fmla="*/ 601 w 2128"/>
                <a:gd name="connsiteY6" fmla="*/ 34 h 842"/>
                <a:gd name="connsiteX0" fmla="*/ 601 w 2037"/>
                <a:gd name="connsiteY0" fmla="*/ 34 h 842"/>
                <a:gd name="connsiteX1" fmla="*/ 80 w 2037"/>
                <a:gd name="connsiteY1" fmla="*/ 296 h 842"/>
                <a:gd name="connsiteX2" fmla="*/ 121 w 2037"/>
                <a:gd name="connsiteY2" fmla="*/ 685 h 842"/>
                <a:gd name="connsiteX3" fmla="*/ 531 w 2037"/>
                <a:gd name="connsiteY3" fmla="*/ 837 h 842"/>
                <a:gd name="connsiteX4" fmla="*/ 1821 w 2037"/>
                <a:gd name="connsiteY4" fmla="*/ 602 h 842"/>
                <a:gd name="connsiteX5" fmla="*/ 1981 w 2037"/>
                <a:gd name="connsiteY5" fmla="*/ 339 h 842"/>
                <a:gd name="connsiteX6" fmla="*/ 1657 w 2037"/>
                <a:gd name="connsiteY6" fmla="*/ 90 h 842"/>
                <a:gd name="connsiteX7" fmla="*/ 601 w 2037"/>
                <a:gd name="connsiteY7" fmla="*/ 34 h 842"/>
                <a:gd name="connsiteX0" fmla="*/ 601 w 1990"/>
                <a:gd name="connsiteY0" fmla="*/ 34 h 865"/>
                <a:gd name="connsiteX1" fmla="*/ 80 w 1990"/>
                <a:gd name="connsiteY1" fmla="*/ 296 h 865"/>
                <a:gd name="connsiteX2" fmla="*/ 121 w 1990"/>
                <a:gd name="connsiteY2" fmla="*/ 685 h 865"/>
                <a:gd name="connsiteX3" fmla="*/ 531 w 1990"/>
                <a:gd name="connsiteY3" fmla="*/ 837 h 865"/>
                <a:gd name="connsiteX4" fmla="*/ 1712 w 1990"/>
                <a:gd name="connsiteY4" fmla="*/ 709 h 865"/>
                <a:gd name="connsiteX5" fmla="*/ 1981 w 1990"/>
                <a:gd name="connsiteY5" fmla="*/ 339 h 865"/>
                <a:gd name="connsiteX6" fmla="*/ 1657 w 1990"/>
                <a:gd name="connsiteY6" fmla="*/ 90 h 865"/>
                <a:gd name="connsiteX7" fmla="*/ 601 w 1990"/>
                <a:gd name="connsiteY7" fmla="*/ 34 h 865"/>
                <a:gd name="connsiteX0" fmla="*/ 601 w 1990"/>
                <a:gd name="connsiteY0" fmla="*/ 34 h 842"/>
                <a:gd name="connsiteX1" fmla="*/ 80 w 1990"/>
                <a:gd name="connsiteY1" fmla="*/ 296 h 842"/>
                <a:gd name="connsiteX2" fmla="*/ 121 w 1990"/>
                <a:gd name="connsiteY2" fmla="*/ 685 h 842"/>
                <a:gd name="connsiteX3" fmla="*/ 531 w 1990"/>
                <a:gd name="connsiteY3" fmla="*/ 837 h 842"/>
                <a:gd name="connsiteX4" fmla="*/ 1712 w 1990"/>
                <a:gd name="connsiteY4" fmla="*/ 709 h 842"/>
                <a:gd name="connsiteX5" fmla="*/ 1981 w 1990"/>
                <a:gd name="connsiteY5" fmla="*/ 339 h 842"/>
                <a:gd name="connsiteX6" fmla="*/ 1657 w 1990"/>
                <a:gd name="connsiteY6" fmla="*/ 90 h 842"/>
                <a:gd name="connsiteX7" fmla="*/ 601 w 1990"/>
                <a:gd name="connsiteY7" fmla="*/ 34 h 842"/>
                <a:gd name="connsiteX0" fmla="*/ 601 w 2007"/>
                <a:gd name="connsiteY0" fmla="*/ 34 h 842"/>
                <a:gd name="connsiteX1" fmla="*/ 80 w 2007"/>
                <a:gd name="connsiteY1" fmla="*/ 296 h 842"/>
                <a:gd name="connsiteX2" fmla="*/ 121 w 2007"/>
                <a:gd name="connsiteY2" fmla="*/ 685 h 842"/>
                <a:gd name="connsiteX3" fmla="*/ 531 w 2007"/>
                <a:gd name="connsiteY3" fmla="*/ 837 h 842"/>
                <a:gd name="connsiteX4" fmla="*/ 1712 w 2007"/>
                <a:gd name="connsiteY4" fmla="*/ 709 h 842"/>
                <a:gd name="connsiteX5" fmla="*/ 1981 w 2007"/>
                <a:gd name="connsiteY5" fmla="*/ 339 h 842"/>
                <a:gd name="connsiteX6" fmla="*/ 1657 w 2007"/>
                <a:gd name="connsiteY6" fmla="*/ 90 h 842"/>
                <a:gd name="connsiteX7" fmla="*/ 601 w 2007"/>
                <a:gd name="connsiteY7" fmla="*/ 34 h 842"/>
                <a:gd name="connsiteX0" fmla="*/ 601 w 2007"/>
                <a:gd name="connsiteY0" fmla="*/ 34 h 842"/>
                <a:gd name="connsiteX1" fmla="*/ 80 w 2007"/>
                <a:gd name="connsiteY1" fmla="*/ 296 h 842"/>
                <a:gd name="connsiteX2" fmla="*/ 121 w 2007"/>
                <a:gd name="connsiteY2" fmla="*/ 685 h 842"/>
                <a:gd name="connsiteX3" fmla="*/ 531 w 2007"/>
                <a:gd name="connsiteY3" fmla="*/ 837 h 842"/>
                <a:gd name="connsiteX4" fmla="*/ 1712 w 2007"/>
                <a:gd name="connsiteY4" fmla="*/ 709 h 842"/>
                <a:gd name="connsiteX5" fmla="*/ 1981 w 2007"/>
                <a:gd name="connsiteY5" fmla="*/ 477 h 842"/>
                <a:gd name="connsiteX6" fmla="*/ 1657 w 2007"/>
                <a:gd name="connsiteY6" fmla="*/ 90 h 842"/>
                <a:gd name="connsiteX7" fmla="*/ 601 w 2007"/>
                <a:gd name="connsiteY7" fmla="*/ 34 h 842"/>
                <a:gd name="connsiteX0" fmla="*/ 601 w 2007"/>
                <a:gd name="connsiteY0" fmla="*/ 34 h 842"/>
                <a:gd name="connsiteX1" fmla="*/ 80 w 2007"/>
                <a:gd name="connsiteY1" fmla="*/ 296 h 842"/>
                <a:gd name="connsiteX2" fmla="*/ 121 w 2007"/>
                <a:gd name="connsiteY2" fmla="*/ 685 h 842"/>
                <a:gd name="connsiteX3" fmla="*/ 531 w 2007"/>
                <a:gd name="connsiteY3" fmla="*/ 837 h 842"/>
                <a:gd name="connsiteX4" fmla="*/ 1712 w 2007"/>
                <a:gd name="connsiteY4" fmla="*/ 709 h 842"/>
                <a:gd name="connsiteX5" fmla="*/ 1981 w 2007"/>
                <a:gd name="connsiteY5" fmla="*/ 477 h 842"/>
                <a:gd name="connsiteX6" fmla="*/ 1754 w 2007"/>
                <a:gd name="connsiteY6" fmla="*/ 90 h 842"/>
                <a:gd name="connsiteX7" fmla="*/ 601 w 2007"/>
                <a:gd name="connsiteY7" fmla="*/ 34 h 842"/>
                <a:gd name="connsiteX0" fmla="*/ 601 w 2085"/>
                <a:gd name="connsiteY0" fmla="*/ 34 h 842"/>
                <a:gd name="connsiteX1" fmla="*/ 80 w 2085"/>
                <a:gd name="connsiteY1" fmla="*/ 296 h 842"/>
                <a:gd name="connsiteX2" fmla="*/ 121 w 2085"/>
                <a:gd name="connsiteY2" fmla="*/ 685 h 842"/>
                <a:gd name="connsiteX3" fmla="*/ 531 w 2085"/>
                <a:gd name="connsiteY3" fmla="*/ 837 h 842"/>
                <a:gd name="connsiteX4" fmla="*/ 1712 w 2085"/>
                <a:gd name="connsiteY4" fmla="*/ 709 h 842"/>
                <a:gd name="connsiteX5" fmla="*/ 2078 w 2085"/>
                <a:gd name="connsiteY5" fmla="*/ 399 h 842"/>
                <a:gd name="connsiteX6" fmla="*/ 1754 w 2085"/>
                <a:gd name="connsiteY6" fmla="*/ 90 h 842"/>
                <a:gd name="connsiteX7" fmla="*/ 601 w 2085"/>
                <a:gd name="connsiteY7" fmla="*/ 34 h 842"/>
                <a:gd name="connsiteX0" fmla="*/ 601 w 2085"/>
                <a:gd name="connsiteY0" fmla="*/ 34 h 842"/>
                <a:gd name="connsiteX1" fmla="*/ 80 w 2085"/>
                <a:gd name="connsiteY1" fmla="*/ 296 h 842"/>
                <a:gd name="connsiteX2" fmla="*/ 121 w 2085"/>
                <a:gd name="connsiteY2" fmla="*/ 685 h 842"/>
                <a:gd name="connsiteX3" fmla="*/ 746 w 2085"/>
                <a:gd name="connsiteY3" fmla="*/ 837 h 842"/>
                <a:gd name="connsiteX4" fmla="*/ 1712 w 2085"/>
                <a:gd name="connsiteY4" fmla="*/ 709 h 842"/>
                <a:gd name="connsiteX5" fmla="*/ 2078 w 2085"/>
                <a:gd name="connsiteY5" fmla="*/ 399 h 842"/>
                <a:gd name="connsiteX6" fmla="*/ 1754 w 2085"/>
                <a:gd name="connsiteY6" fmla="*/ 90 h 842"/>
                <a:gd name="connsiteX7" fmla="*/ 601 w 2085"/>
                <a:gd name="connsiteY7" fmla="*/ 34 h 842"/>
                <a:gd name="connsiteX0" fmla="*/ 601 w 2085"/>
                <a:gd name="connsiteY0" fmla="*/ 34 h 842"/>
                <a:gd name="connsiteX1" fmla="*/ 80 w 2085"/>
                <a:gd name="connsiteY1" fmla="*/ 296 h 842"/>
                <a:gd name="connsiteX2" fmla="*/ 121 w 2085"/>
                <a:gd name="connsiteY2" fmla="*/ 685 h 842"/>
                <a:gd name="connsiteX3" fmla="*/ 746 w 2085"/>
                <a:gd name="connsiteY3" fmla="*/ 837 h 842"/>
                <a:gd name="connsiteX4" fmla="*/ 1712 w 2085"/>
                <a:gd name="connsiteY4" fmla="*/ 709 h 842"/>
                <a:gd name="connsiteX5" fmla="*/ 2078 w 2085"/>
                <a:gd name="connsiteY5" fmla="*/ 399 h 842"/>
                <a:gd name="connsiteX6" fmla="*/ 1754 w 2085"/>
                <a:gd name="connsiteY6" fmla="*/ 90 h 842"/>
                <a:gd name="connsiteX7" fmla="*/ 601 w 2085"/>
                <a:gd name="connsiteY7" fmla="*/ 34 h 842"/>
                <a:gd name="connsiteX0" fmla="*/ 601 w 2085"/>
                <a:gd name="connsiteY0" fmla="*/ 34 h 875"/>
                <a:gd name="connsiteX1" fmla="*/ 80 w 2085"/>
                <a:gd name="connsiteY1" fmla="*/ 296 h 875"/>
                <a:gd name="connsiteX2" fmla="*/ 121 w 2085"/>
                <a:gd name="connsiteY2" fmla="*/ 685 h 875"/>
                <a:gd name="connsiteX3" fmla="*/ 746 w 2085"/>
                <a:gd name="connsiteY3" fmla="*/ 837 h 875"/>
                <a:gd name="connsiteX4" fmla="*/ 1712 w 2085"/>
                <a:gd name="connsiteY4" fmla="*/ 709 h 875"/>
                <a:gd name="connsiteX5" fmla="*/ 2078 w 2085"/>
                <a:gd name="connsiteY5" fmla="*/ 399 h 875"/>
                <a:gd name="connsiteX6" fmla="*/ 1754 w 2085"/>
                <a:gd name="connsiteY6" fmla="*/ 90 h 875"/>
                <a:gd name="connsiteX7" fmla="*/ 601 w 2085"/>
                <a:gd name="connsiteY7" fmla="*/ 34 h 875"/>
                <a:gd name="connsiteX0" fmla="*/ 601 w 2085"/>
                <a:gd name="connsiteY0" fmla="*/ 34 h 875"/>
                <a:gd name="connsiteX1" fmla="*/ 80 w 2085"/>
                <a:gd name="connsiteY1" fmla="*/ 296 h 875"/>
                <a:gd name="connsiteX2" fmla="*/ 121 w 2085"/>
                <a:gd name="connsiteY2" fmla="*/ 685 h 875"/>
                <a:gd name="connsiteX3" fmla="*/ 746 w 2085"/>
                <a:gd name="connsiteY3" fmla="*/ 837 h 875"/>
                <a:gd name="connsiteX4" fmla="*/ 1712 w 2085"/>
                <a:gd name="connsiteY4" fmla="*/ 709 h 875"/>
                <a:gd name="connsiteX5" fmla="*/ 2078 w 2085"/>
                <a:gd name="connsiteY5" fmla="*/ 399 h 875"/>
                <a:gd name="connsiteX6" fmla="*/ 1754 w 2085"/>
                <a:gd name="connsiteY6" fmla="*/ 90 h 875"/>
                <a:gd name="connsiteX7" fmla="*/ 601 w 2085"/>
                <a:gd name="connsiteY7" fmla="*/ 34 h 875"/>
                <a:gd name="connsiteX0" fmla="*/ 601 w 2085"/>
                <a:gd name="connsiteY0" fmla="*/ 34 h 875"/>
                <a:gd name="connsiteX1" fmla="*/ 80 w 2085"/>
                <a:gd name="connsiteY1" fmla="*/ 296 h 875"/>
                <a:gd name="connsiteX2" fmla="*/ 121 w 2085"/>
                <a:gd name="connsiteY2" fmla="*/ 685 h 875"/>
                <a:gd name="connsiteX3" fmla="*/ 746 w 2085"/>
                <a:gd name="connsiteY3" fmla="*/ 837 h 875"/>
                <a:gd name="connsiteX4" fmla="*/ 1712 w 2085"/>
                <a:gd name="connsiteY4" fmla="*/ 709 h 875"/>
                <a:gd name="connsiteX5" fmla="*/ 2078 w 2085"/>
                <a:gd name="connsiteY5" fmla="*/ 399 h 875"/>
                <a:gd name="connsiteX6" fmla="*/ 1754 w 2085"/>
                <a:gd name="connsiteY6" fmla="*/ 90 h 875"/>
                <a:gd name="connsiteX7" fmla="*/ 601 w 2085"/>
                <a:gd name="connsiteY7" fmla="*/ 34 h 875"/>
                <a:gd name="connsiteX0" fmla="*/ 1306 w 2186"/>
                <a:gd name="connsiteY0" fmla="*/ 34 h 875"/>
                <a:gd name="connsiteX1" fmla="*/ 181 w 2186"/>
                <a:gd name="connsiteY1" fmla="*/ 296 h 875"/>
                <a:gd name="connsiteX2" fmla="*/ 222 w 2186"/>
                <a:gd name="connsiteY2" fmla="*/ 685 h 875"/>
                <a:gd name="connsiteX3" fmla="*/ 847 w 2186"/>
                <a:gd name="connsiteY3" fmla="*/ 837 h 875"/>
                <a:gd name="connsiteX4" fmla="*/ 1813 w 2186"/>
                <a:gd name="connsiteY4" fmla="*/ 709 h 875"/>
                <a:gd name="connsiteX5" fmla="*/ 2179 w 2186"/>
                <a:gd name="connsiteY5" fmla="*/ 399 h 875"/>
                <a:gd name="connsiteX6" fmla="*/ 1855 w 2186"/>
                <a:gd name="connsiteY6" fmla="*/ 90 h 875"/>
                <a:gd name="connsiteX7" fmla="*/ 1306 w 2186"/>
                <a:gd name="connsiteY7" fmla="*/ 34 h 875"/>
                <a:gd name="connsiteX0" fmla="*/ 1090 w 1970"/>
                <a:gd name="connsiteY0" fmla="*/ 34 h 875"/>
                <a:gd name="connsiteX1" fmla="*/ 597 w 1970"/>
                <a:gd name="connsiteY1" fmla="*/ 296 h 875"/>
                <a:gd name="connsiteX2" fmla="*/ 6 w 1970"/>
                <a:gd name="connsiteY2" fmla="*/ 685 h 875"/>
                <a:gd name="connsiteX3" fmla="*/ 631 w 1970"/>
                <a:gd name="connsiteY3" fmla="*/ 837 h 875"/>
                <a:gd name="connsiteX4" fmla="*/ 1597 w 1970"/>
                <a:gd name="connsiteY4" fmla="*/ 709 h 875"/>
                <a:gd name="connsiteX5" fmla="*/ 1963 w 1970"/>
                <a:gd name="connsiteY5" fmla="*/ 399 h 875"/>
                <a:gd name="connsiteX6" fmla="*/ 1639 w 1970"/>
                <a:gd name="connsiteY6" fmla="*/ 90 h 875"/>
                <a:gd name="connsiteX7" fmla="*/ 1090 w 1970"/>
                <a:gd name="connsiteY7" fmla="*/ 34 h 875"/>
                <a:gd name="connsiteX0" fmla="*/ 832 w 1712"/>
                <a:gd name="connsiteY0" fmla="*/ 34 h 875"/>
                <a:gd name="connsiteX1" fmla="*/ 339 w 1712"/>
                <a:gd name="connsiteY1" fmla="*/ 296 h 875"/>
                <a:gd name="connsiteX2" fmla="*/ 437 w 1712"/>
                <a:gd name="connsiteY2" fmla="*/ 685 h 875"/>
                <a:gd name="connsiteX3" fmla="*/ 373 w 1712"/>
                <a:gd name="connsiteY3" fmla="*/ 837 h 875"/>
                <a:gd name="connsiteX4" fmla="*/ 1339 w 1712"/>
                <a:gd name="connsiteY4" fmla="*/ 709 h 875"/>
                <a:gd name="connsiteX5" fmla="*/ 1705 w 1712"/>
                <a:gd name="connsiteY5" fmla="*/ 399 h 875"/>
                <a:gd name="connsiteX6" fmla="*/ 1381 w 1712"/>
                <a:gd name="connsiteY6" fmla="*/ 90 h 875"/>
                <a:gd name="connsiteX7" fmla="*/ 832 w 1712"/>
                <a:gd name="connsiteY7" fmla="*/ 34 h 875"/>
                <a:gd name="connsiteX0" fmla="*/ 559 w 1439"/>
                <a:gd name="connsiteY0" fmla="*/ 34 h 747"/>
                <a:gd name="connsiteX1" fmla="*/ 66 w 1439"/>
                <a:gd name="connsiteY1" fmla="*/ 296 h 747"/>
                <a:gd name="connsiteX2" fmla="*/ 164 w 1439"/>
                <a:gd name="connsiteY2" fmla="*/ 685 h 747"/>
                <a:gd name="connsiteX3" fmla="*/ 647 w 1439"/>
                <a:gd name="connsiteY3" fmla="*/ 667 h 747"/>
                <a:gd name="connsiteX4" fmla="*/ 1066 w 1439"/>
                <a:gd name="connsiteY4" fmla="*/ 709 h 747"/>
                <a:gd name="connsiteX5" fmla="*/ 1432 w 1439"/>
                <a:gd name="connsiteY5" fmla="*/ 399 h 747"/>
                <a:gd name="connsiteX6" fmla="*/ 1108 w 1439"/>
                <a:gd name="connsiteY6" fmla="*/ 90 h 747"/>
                <a:gd name="connsiteX7" fmla="*/ 559 w 1439"/>
                <a:gd name="connsiteY7" fmla="*/ 34 h 747"/>
                <a:gd name="connsiteX0" fmla="*/ 559 w 1483"/>
                <a:gd name="connsiteY0" fmla="*/ 34 h 747"/>
                <a:gd name="connsiteX1" fmla="*/ 66 w 1483"/>
                <a:gd name="connsiteY1" fmla="*/ 296 h 747"/>
                <a:gd name="connsiteX2" fmla="*/ 164 w 1483"/>
                <a:gd name="connsiteY2" fmla="*/ 685 h 747"/>
                <a:gd name="connsiteX3" fmla="*/ 647 w 1483"/>
                <a:gd name="connsiteY3" fmla="*/ 667 h 747"/>
                <a:gd name="connsiteX4" fmla="*/ 1188 w 1483"/>
                <a:gd name="connsiteY4" fmla="*/ 709 h 747"/>
                <a:gd name="connsiteX5" fmla="*/ 1432 w 1483"/>
                <a:gd name="connsiteY5" fmla="*/ 399 h 747"/>
                <a:gd name="connsiteX6" fmla="*/ 1108 w 1483"/>
                <a:gd name="connsiteY6" fmla="*/ 90 h 747"/>
                <a:gd name="connsiteX7" fmla="*/ 559 w 1483"/>
                <a:gd name="connsiteY7" fmla="*/ 34 h 747"/>
                <a:gd name="connsiteX0" fmla="*/ 559 w 1483"/>
                <a:gd name="connsiteY0" fmla="*/ 34 h 747"/>
                <a:gd name="connsiteX1" fmla="*/ 66 w 1483"/>
                <a:gd name="connsiteY1" fmla="*/ 296 h 747"/>
                <a:gd name="connsiteX2" fmla="*/ 164 w 1483"/>
                <a:gd name="connsiteY2" fmla="*/ 685 h 747"/>
                <a:gd name="connsiteX3" fmla="*/ 647 w 1483"/>
                <a:gd name="connsiteY3" fmla="*/ 667 h 747"/>
                <a:gd name="connsiteX4" fmla="*/ 1188 w 1483"/>
                <a:gd name="connsiteY4" fmla="*/ 709 h 747"/>
                <a:gd name="connsiteX5" fmla="*/ 1432 w 1483"/>
                <a:gd name="connsiteY5" fmla="*/ 399 h 747"/>
                <a:gd name="connsiteX6" fmla="*/ 1108 w 1483"/>
                <a:gd name="connsiteY6" fmla="*/ 90 h 747"/>
                <a:gd name="connsiteX7" fmla="*/ 559 w 1483"/>
                <a:gd name="connsiteY7" fmla="*/ 34 h 747"/>
                <a:gd name="connsiteX0" fmla="*/ 452 w 1376"/>
                <a:gd name="connsiteY0" fmla="*/ 30 h 761"/>
                <a:gd name="connsiteX1" fmla="*/ 195 w 1376"/>
                <a:gd name="connsiteY1" fmla="*/ 184 h 761"/>
                <a:gd name="connsiteX2" fmla="*/ 57 w 1376"/>
                <a:gd name="connsiteY2" fmla="*/ 681 h 761"/>
                <a:gd name="connsiteX3" fmla="*/ 540 w 1376"/>
                <a:gd name="connsiteY3" fmla="*/ 663 h 761"/>
                <a:gd name="connsiteX4" fmla="*/ 1081 w 1376"/>
                <a:gd name="connsiteY4" fmla="*/ 705 h 761"/>
                <a:gd name="connsiteX5" fmla="*/ 1325 w 1376"/>
                <a:gd name="connsiteY5" fmla="*/ 395 h 761"/>
                <a:gd name="connsiteX6" fmla="*/ 1001 w 1376"/>
                <a:gd name="connsiteY6" fmla="*/ 86 h 761"/>
                <a:gd name="connsiteX7" fmla="*/ 452 w 1376"/>
                <a:gd name="connsiteY7" fmla="*/ 30 h 761"/>
                <a:gd name="connsiteX0" fmla="*/ 301 w 1225"/>
                <a:gd name="connsiteY0" fmla="*/ 30 h 730"/>
                <a:gd name="connsiteX1" fmla="*/ 44 w 1225"/>
                <a:gd name="connsiteY1" fmla="*/ 184 h 730"/>
                <a:gd name="connsiteX2" fmla="*/ 57 w 1225"/>
                <a:gd name="connsiteY2" fmla="*/ 511 h 730"/>
                <a:gd name="connsiteX3" fmla="*/ 389 w 1225"/>
                <a:gd name="connsiteY3" fmla="*/ 663 h 730"/>
                <a:gd name="connsiteX4" fmla="*/ 930 w 1225"/>
                <a:gd name="connsiteY4" fmla="*/ 705 h 730"/>
                <a:gd name="connsiteX5" fmla="*/ 1174 w 1225"/>
                <a:gd name="connsiteY5" fmla="*/ 395 h 730"/>
                <a:gd name="connsiteX6" fmla="*/ 850 w 1225"/>
                <a:gd name="connsiteY6" fmla="*/ 86 h 730"/>
                <a:gd name="connsiteX7" fmla="*/ 301 w 1225"/>
                <a:gd name="connsiteY7" fmla="*/ 30 h 730"/>
                <a:gd name="connsiteX0" fmla="*/ 301 w 1225"/>
                <a:gd name="connsiteY0" fmla="*/ 30 h 839"/>
                <a:gd name="connsiteX1" fmla="*/ 44 w 1225"/>
                <a:gd name="connsiteY1" fmla="*/ 184 h 839"/>
                <a:gd name="connsiteX2" fmla="*/ 57 w 1225"/>
                <a:gd name="connsiteY2" fmla="*/ 511 h 839"/>
                <a:gd name="connsiteX3" fmla="*/ 389 w 1225"/>
                <a:gd name="connsiteY3" fmla="*/ 801 h 839"/>
                <a:gd name="connsiteX4" fmla="*/ 930 w 1225"/>
                <a:gd name="connsiteY4" fmla="*/ 705 h 839"/>
                <a:gd name="connsiteX5" fmla="*/ 1174 w 1225"/>
                <a:gd name="connsiteY5" fmla="*/ 395 h 839"/>
                <a:gd name="connsiteX6" fmla="*/ 850 w 1225"/>
                <a:gd name="connsiteY6" fmla="*/ 86 h 839"/>
                <a:gd name="connsiteX7" fmla="*/ 301 w 1225"/>
                <a:gd name="connsiteY7" fmla="*/ 30 h 839"/>
                <a:gd name="connsiteX0" fmla="*/ 301 w 1187"/>
                <a:gd name="connsiteY0" fmla="*/ 30 h 724"/>
                <a:gd name="connsiteX1" fmla="*/ 44 w 1187"/>
                <a:gd name="connsiteY1" fmla="*/ 184 h 724"/>
                <a:gd name="connsiteX2" fmla="*/ 57 w 1187"/>
                <a:gd name="connsiteY2" fmla="*/ 511 h 724"/>
                <a:gd name="connsiteX3" fmla="*/ 930 w 1187"/>
                <a:gd name="connsiteY3" fmla="*/ 705 h 724"/>
                <a:gd name="connsiteX4" fmla="*/ 1174 w 1187"/>
                <a:gd name="connsiteY4" fmla="*/ 395 h 724"/>
                <a:gd name="connsiteX5" fmla="*/ 850 w 1187"/>
                <a:gd name="connsiteY5" fmla="*/ 86 h 724"/>
                <a:gd name="connsiteX6" fmla="*/ 301 w 1187"/>
                <a:gd name="connsiteY6" fmla="*/ 30 h 724"/>
                <a:gd name="connsiteX0" fmla="*/ 272 w 1158"/>
                <a:gd name="connsiteY0" fmla="*/ 30 h 724"/>
                <a:gd name="connsiteX1" fmla="*/ 15 w 1158"/>
                <a:gd name="connsiteY1" fmla="*/ 184 h 724"/>
                <a:gd name="connsiteX2" fmla="*/ 179 w 1158"/>
                <a:gd name="connsiteY2" fmla="*/ 511 h 724"/>
                <a:gd name="connsiteX3" fmla="*/ 901 w 1158"/>
                <a:gd name="connsiteY3" fmla="*/ 705 h 724"/>
                <a:gd name="connsiteX4" fmla="*/ 1145 w 1158"/>
                <a:gd name="connsiteY4" fmla="*/ 395 h 724"/>
                <a:gd name="connsiteX5" fmla="*/ 821 w 1158"/>
                <a:gd name="connsiteY5" fmla="*/ 86 h 724"/>
                <a:gd name="connsiteX6" fmla="*/ 272 w 1158"/>
                <a:gd name="connsiteY6" fmla="*/ 30 h 724"/>
                <a:gd name="connsiteX0" fmla="*/ 273 w 1159"/>
                <a:gd name="connsiteY0" fmla="*/ 30 h 724"/>
                <a:gd name="connsiteX1" fmla="*/ 16 w 1159"/>
                <a:gd name="connsiteY1" fmla="*/ 184 h 724"/>
                <a:gd name="connsiteX2" fmla="*/ 180 w 1159"/>
                <a:gd name="connsiteY2" fmla="*/ 511 h 724"/>
                <a:gd name="connsiteX3" fmla="*/ 902 w 1159"/>
                <a:gd name="connsiteY3" fmla="*/ 705 h 724"/>
                <a:gd name="connsiteX4" fmla="*/ 1146 w 1159"/>
                <a:gd name="connsiteY4" fmla="*/ 395 h 724"/>
                <a:gd name="connsiteX5" fmla="*/ 822 w 1159"/>
                <a:gd name="connsiteY5" fmla="*/ 86 h 724"/>
                <a:gd name="connsiteX6" fmla="*/ 273 w 1159"/>
                <a:gd name="connsiteY6" fmla="*/ 30 h 724"/>
                <a:gd name="connsiteX0" fmla="*/ 273 w 1159"/>
                <a:gd name="connsiteY0" fmla="*/ 30 h 705"/>
                <a:gd name="connsiteX1" fmla="*/ 16 w 1159"/>
                <a:gd name="connsiteY1" fmla="*/ 184 h 705"/>
                <a:gd name="connsiteX2" fmla="*/ 180 w 1159"/>
                <a:gd name="connsiteY2" fmla="*/ 511 h 705"/>
                <a:gd name="connsiteX3" fmla="*/ 902 w 1159"/>
                <a:gd name="connsiteY3" fmla="*/ 705 h 705"/>
                <a:gd name="connsiteX4" fmla="*/ 1146 w 1159"/>
                <a:gd name="connsiteY4" fmla="*/ 395 h 705"/>
                <a:gd name="connsiteX5" fmla="*/ 822 w 1159"/>
                <a:gd name="connsiteY5" fmla="*/ 86 h 705"/>
                <a:gd name="connsiteX6" fmla="*/ 273 w 1159"/>
                <a:gd name="connsiteY6" fmla="*/ 30 h 705"/>
                <a:gd name="connsiteX0" fmla="*/ 273 w 1186"/>
                <a:gd name="connsiteY0" fmla="*/ 30 h 705"/>
                <a:gd name="connsiteX1" fmla="*/ 16 w 1186"/>
                <a:gd name="connsiteY1" fmla="*/ 184 h 705"/>
                <a:gd name="connsiteX2" fmla="*/ 180 w 1186"/>
                <a:gd name="connsiteY2" fmla="*/ 511 h 705"/>
                <a:gd name="connsiteX3" fmla="*/ 902 w 1186"/>
                <a:gd name="connsiteY3" fmla="*/ 705 h 705"/>
                <a:gd name="connsiteX4" fmla="*/ 1146 w 1186"/>
                <a:gd name="connsiteY4" fmla="*/ 395 h 705"/>
                <a:gd name="connsiteX5" fmla="*/ 822 w 1186"/>
                <a:gd name="connsiteY5" fmla="*/ 86 h 705"/>
                <a:gd name="connsiteX6" fmla="*/ 273 w 1186"/>
                <a:gd name="connsiteY6" fmla="*/ 30 h 705"/>
                <a:gd name="connsiteX0" fmla="*/ 273 w 1186"/>
                <a:gd name="connsiteY0" fmla="*/ 30 h 705"/>
                <a:gd name="connsiteX1" fmla="*/ 16 w 1186"/>
                <a:gd name="connsiteY1" fmla="*/ 184 h 705"/>
                <a:gd name="connsiteX2" fmla="*/ 180 w 1186"/>
                <a:gd name="connsiteY2" fmla="*/ 511 h 705"/>
                <a:gd name="connsiteX3" fmla="*/ 902 w 1186"/>
                <a:gd name="connsiteY3" fmla="*/ 705 h 705"/>
                <a:gd name="connsiteX4" fmla="*/ 1146 w 1186"/>
                <a:gd name="connsiteY4" fmla="*/ 395 h 705"/>
                <a:gd name="connsiteX5" fmla="*/ 822 w 1186"/>
                <a:gd name="connsiteY5" fmla="*/ 86 h 705"/>
                <a:gd name="connsiteX6" fmla="*/ 273 w 1186"/>
                <a:gd name="connsiteY6" fmla="*/ 30 h 705"/>
                <a:gd name="connsiteX0" fmla="*/ 273 w 1186"/>
                <a:gd name="connsiteY0" fmla="*/ 30 h 705"/>
                <a:gd name="connsiteX1" fmla="*/ 16 w 1186"/>
                <a:gd name="connsiteY1" fmla="*/ 184 h 705"/>
                <a:gd name="connsiteX2" fmla="*/ 180 w 1186"/>
                <a:gd name="connsiteY2" fmla="*/ 511 h 705"/>
                <a:gd name="connsiteX3" fmla="*/ 902 w 1186"/>
                <a:gd name="connsiteY3" fmla="*/ 705 h 705"/>
                <a:gd name="connsiteX4" fmla="*/ 1146 w 1186"/>
                <a:gd name="connsiteY4" fmla="*/ 395 h 705"/>
                <a:gd name="connsiteX5" fmla="*/ 822 w 1186"/>
                <a:gd name="connsiteY5" fmla="*/ 86 h 705"/>
                <a:gd name="connsiteX6" fmla="*/ 273 w 1186"/>
                <a:gd name="connsiteY6" fmla="*/ 30 h 705"/>
                <a:gd name="connsiteX0" fmla="*/ 273 w 1186"/>
                <a:gd name="connsiteY0" fmla="*/ 16 h 691"/>
                <a:gd name="connsiteX1" fmla="*/ 16 w 1186"/>
                <a:gd name="connsiteY1" fmla="*/ 170 h 691"/>
                <a:gd name="connsiteX2" fmla="*/ 180 w 1186"/>
                <a:gd name="connsiteY2" fmla="*/ 497 h 691"/>
                <a:gd name="connsiteX3" fmla="*/ 902 w 1186"/>
                <a:gd name="connsiteY3" fmla="*/ 691 h 691"/>
                <a:gd name="connsiteX4" fmla="*/ 1146 w 1186"/>
                <a:gd name="connsiteY4" fmla="*/ 381 h 691"/>
                <a:gd name="connsiteX5" fmla="*/ 822 w 1186"/>
                <a:gd name="connsiteY5" fmla="*/ 72 h 691"/>
                <a:gd name="connsiteX6" fmla="*/ 273 w 1186"/>
                <a:gd name="connsiteY6" fmla="*/ 16 h 691"/>
                <a:gd name="connsiteX0" fmla="*/ 273 w 1186"/>
                <a:gd name="connsiteY0" fmla="*/ 16 h 691"/>
                <a:gd name="connsiteX1" fmla="*/ 16 w 1186"/>
                <a:gd name="connsiteY1" fmla="*/ 170 h 691"/>
                <a:gd name="connsiteX2" fmla="*/ 180 w 1186"/>
                <a:gd name="connsiteY2" fmla="*/ 497 h 691"/>
                <a:gd name="connsiteX3" fmla="*/ 902 w 1186"/>
                <a:gd name="connsiteY3" fmla="*/ 691 h 691"/>
                <a:gd name="connsiteX4" fmla="*/ 1146 w 1186"/>
                <a:gd name="connsiteY4" fmla="*/ 381 h 691"/>
                <a:gd name="connsiteX5" fmla="*/ 822 w 1186"/>
                <a:gd name="connsiteY5" fmla="*/ 72 h 691"/>
                <a:gd name="connsiteX6" fmla="*/ 273 w 1186"/>
                <a:gd name="connsiteY6" fmla="*/ 16 h 691"/>
                <a:gd name="connsiteX0" fmla="*/ 273 w 1186"/>
                <a:gd name="connsiteY0" fmla="*/ 16 h 691"/>
                <a:gd name="connsiteX1" fmla="*/ 16 w 1186"/>
                <a:gd name="connsiteY1" fmla="*/ 170 h 691"/>
                <a:gd name="connsiteX2" fmla="*/ 180 w 1186"/>
                <a:gd name="connsiteY2" fmla="*/ 497 h 691"/>
                <a:gd name="connsiteX3" fmla="*/ 902 w 1186"/>
                <a:gd name="connsiteY3" fmla="*/ 691 h 691"/>
                <a:gd name="connsiteX4" fmla="*/ 1146 w 1186"/>
                <a:gd name="connsiteY4" fmla="*/ 381 h 691"/>
                <a:gd name="connsiteX5" fmla="*/ 822 w 1186"/>
                <a:gd name="connsiteY5" fmla="*/ 72 h 691"/>
                <a:gd name="connsiteX6" fmla="*/ 273 w 1186"/>
                <a:gd name="connsiteY6" fmla="*/ 16 h 691"/>
                <a:gd name="connsiteX0" fmla="*/ 822 w 1186"/>
                <a:gd name="connsiteY0" fmla="*/ 35 h 654"/>
                <a:gd name="connsiteX1" fmla="*/ 16 w 1186"/>
                <a:gd name="connsiteY1" fmla="*/ 133 h 654"/>
                <a:gd name="connsiteX2" fmla="*/ 180 w 1186"/>
                <a:gd name="connsiteY2" fmla="*/ 460 h 654"/>
                <a:gd name="connsiteX3" fmla="*/ 902 w 1186"/>
                <a:gd name="connsiteY3" fmla="*/ 654 h 654"/>
                <a:gd name="connsiteX4" fmla="*/ 1146 w 1186"/>
                <a:gd name="connsiteY4" fmla="*/ 344 h 654"/>
                <a:gd name="connsiteX5" fmla="*/ 822 w 1186"/>
                <a:gd name="connsiteY5" fmla="*/ 35 h 654"/>
                <a:gd name="connsiteX0" fmla="*/ 822 w 1186"/>
                <a:gd name="connsiteY0" fmla="*/ 35 h 654"/>
                <a:gd name="connsiteX1" fmla="*/ 16 w 1186"/>
                <a:gd name="connsiteY1" fmla="*/ 133 h 654"/>
                <a:gd name="connsiteX2" fmla="*/ 180 w 1186"/>
                <a:gd name="connsiteY2" fmla="*/ 460 h 654"/>
                <a:gd name="connsiteX3" fmla="*/ 902 w 1186"/>
                <a:gd name="connsiteY3" fmla="*/ 654 h 654"/>
                <a:gd name="connsiteX4" fmla="*/ 1146 w 1186"/>
                <a:gd name="connsiteY4" fmla="*/ 344 h 654"/>
                <a:gd name="connsiteX5" fmla="*/ 822 w 1186"/>
                <a:gd name="connsiteY5" fmla="*/ 35 h 654"/>
                <a:gd name="connsiteX0" fmla="*/ 822 w 1186"/>
                <a:gd name="connsiteY0" fmla="*/ 188 h 807"/>
                <a:gd name="connsiteX1" fmla="*/ 16 w 1186"/>
                <a:gd name="connsiteY1" fmla="*/ 286 h 807"/>
                <a:gd name="connsiteX2" fmla="*/ 180 w 1186"/>
                <a:gd name="connsiteY2" fmla="*/ 613 h 807"/>
                <a:gd name="connsiteX3" fmla="*/ 902 w 1186"/>
                <a:gd name="connsiteY3" fmla="*/ 807 h 807"/>
                <a:gd name="connsiteX4" fmla="*/ 1146 w 1186"/>
                <a:gd name="connsiteY4" fmla="*/ 497 h 807"/>
                <a:gd name="connsiteX5" fmla="*/ 822 w 1186"/>
                <a:gd name="connsiteY5" fmla="*/ 188 h 807"/>
                <a:gd name="connsiteX0" fmla="*/ 853 w 1217"/>
                <a:gd name="connsiteY0" fmla="*/ 188 h 807"/>
                <a:gd name="connsiteX1" fmla="*/ 47 w 1217"/>
                <a:gd name="connsiteY1" fmla="*/ 286 h 807"/>
                <a:gd name="connsiteX2" fmla="*/ 211 w 1217"/>
                <a:gd name="connsiteY2" fmla="*/ 613 h 807"/>
                <a:gd name="connsiteX3" fmla="*/ 933 w 1217"/>
                <a:gd name="connsiteY3" fmla="*/ 807 h 807"/>
                <a:gd name="connsiteX4" fmla="*/ 1177 w 1217"/>
                <a:gd name="connsiteY4" fmla="*/ 497 h 807"/>
                <a:gd name="connsiteX5" fmla="*/ 853 w 1217"/>
                <a:gd name="connsiteY5" fmla="*/ 188 h 807"/>
                <a:gd name="connsiteX0" fmla="*/ 853 w 1217"/>
                <a:gd name="connsiteY0" fmla="*/ 188 h 838"/>
                <a:gd name="connsiteX1" fmla="*/ 47 w 1217"/>
                <a:gd name="connsiteY1" fmla="*/ 286 h 838"/>
                <a:gd name="connsiteX2" fmla="*/ 409 w 1217"/>
                <a:gd name="connsiteY2" fmla="*/ 751 h 838"/>
                <a:gd name="connsiteX3" fmla="*/ 933 w 1217"/>
                <a:gd name="connsiteY3" fmla="*/ 807 h 838"/>
                <a:gd name="connsiteX4" fmla="*/ 1177 w 1217"/>
                <a:gd name="connsiteY4" fmla="*/ 497 h 838"/>
                <a:gd name="connsiteX5" fmla="*/ 853 w 1217"/>
                <a:gd name="connsiteY5" fmla="*/ 188 h 838"/>
                <a:gd name="connsiteX0" fmla="*/ 853 w 1217"/>
                <a:gd name="connsiteY0" fmla="*/ 188 h 807"/>
                <a:gd name="connsiteX1" fmla="*/ 47 w 1217"/>
                <a:gd name="connsiteY1" fmla="*/ 286 h 807"/>
                <a:gd name="connsiteX2" fmla="*/ 409 w 1217"/>
                <a:gd name="connsiteY2" fmla="*/ 751 h 807"/>
                <a:gd name="connsiteX3" fmla="*/ 933 w 1217"/>
                <a:gd name="connsiteY3" fmla="*/ 807 h 807"/>
                <a:gd name="connsiteX4" fmla="*/ 1177 w 1217"/>
                <a:gd name="connsiteY4" fmla="*/ 497 h 807"/>
                <a:gd name="connsiteX5" fmla="*/ 853 w 1217"/>
                <a:gd name="connsiteY5" fmla="*/ 188 h 807"/>
                <a:gd name="connsiteX0" fmla="*/ 853 w 1217"/>
                <a:gd name="connsiteY0" fmla="*/ 188 h 807"/>
                <a:gd name="connsiteX1" fmla="*/ 47 w 1217"/>
                <a:gd name="connsiteY1" fmla="*/ 286 h 807"/>
                <a:gd name="connsiteX2" fmla="*/ 409 w 1217"/>
                <a:gd name="connsiteY2" fmla="*/ 751 h 807"/>
                <a:gd name="connsiteX3" fmla="*/ 933 w 1217"/>
                <a:gd name="connsiteY3" fmla="*/ 807 h 807"/>
                <a:gd name="connsiteX4" fmla="*/ 1177 w 1217"/>
                <a:gd name="connsiteY4" fmla="*/ 497 h 807"/>
                <a:gd name="connsiteX5" fmla="*/ 853 w 1217"/>
                <a:gd name="connsiteY5" fmla="*/ 188 h 807"/>
                <a:gd name="connsiteX0" fmla="*/ 853 w 1217"/>
                <a:gd name="connsiteY0" fmla="*/ 188 h 813"/>
                <a:gd name="connsiteX1" fmla="*/ 47 w 1217"/>
                <a:gd name="connsiteY1" fmla="*/ 286 h 813"/>
                <a:gd name="connsiteX2" fmla="*/ 409 w 1217"/>
                <a:gd name="connsiteY2" fmla="*/ 751 h 813"/>
                <a:gd name="connsiteX3" fmla="*/ 933 w 1217"/>
                <a:gd name="connsiteY3" fmla="*/ 807 h 813"/>
                <a:gd name="connsiteX4" fmla="*/ 1177 w 1217"/>
                <a:gd name="connsiteY4" fmla="*/ 497 h 813"/>
                <a:gd name="connsiteX5" fmla="*/ 853 w 1217"/>
                <a:gd name="connsiteY5" fmla="*/ 188 h 813"/>
                <a:gd name="connsiteX0" fmla="*/ 933 w 1297"/>
                <a:gd name="connsiteY0" fmla="*/ 188 h 813"/>
                <a:gd name="connsiteX1" fmla="*/ 127 w 1297"/>
                <a:gd name="connsiteY1" fmla="*/ 286 h 813"/>
                <a:gd name="connsiteX2" fmla="*/ 386 w 1297"/>
                <a:gd name="connsiteY2" fmla="*/ 751 h 813"/>
                <a:gd name="connsiteX3" fmla="*/ 1013 w 1297"/>
                <a:gd name="connsiteY3" fmla="*/ 807 h 813"/>
                <a:gd name="connsiteX4" fmla="*/ 1257 w 1297"/>
                <a:gd name="connsiteY4" fmla="*/ 497 h 813"/>
                <a:gd name="connsiteX5" fmla="*/ 933 w 1297"/>
                <a:gd name="connsiteY5" fmla="*/ 188 h 813"/>
                <a:gd name="connsiteX0" fmla="*/ 933 w 1297"/>
                <a:gd name="connsiteY0" fmla="*/ 188 h 813"/>
                <a:gd name="connsiteX1" fmla="*/ 127 w 1297"/>
                <a:gd name="connsiteY1" fmla="*/ 286 h 813"/>
                <a:gd name="connsiteX2" fmla="*/ 386 w 1297"/>
                <a:gd name="connsiteY2" fmla="*/ 751 h 813"/>
                <a:gd name="connsiteX3" fmla="*/ 1013 w 1297"/>
                <a:gd name="connsiteY3" fmla="*/ 807 h 813"/>
                <a:gd name="connsiteX4" fmla="*/ 1257 w 1297"/>
                <a:gd name="connsiteY4" fmla="*/ 497 h 813"/>
                <a:gd name="connsiteX5" fmla="*/ 933 w 1297"/>
                <a:gd name="connsiteY5" fmla="*/ 188 h 813"/>
                <a:gd name="connsiteX0" fmla="*/ 933 w 1297"/>
                <a:gd name="connsiteY0" fmla="*/ 188 h 816"/>
                <a:gd name="connsiteX1" fmla="*/ 127 w 1297"/>
                <a:gd name="connsiteY1" fmla="*/ 286 h 816"/>
                <a:gd name="connsiteX2" fmla="*/ 386 w 1297"/>
                <a:gd name="connsiteY2" fmla="*/ 751 h 816"/>
                <a:gd name="connsiteX3" fmla="*/ 1013 w 1297"/>
                <a:gd name="connsiteY3" fmla="*/ 807 h 816"/>
                <a:gd name="connsiteX4" fmla="*/ 1257 w 1297"/>
                <a:gd name="connsiteY4" fmla="*/ 497 h 816"/>
                <a:gd name="connsiteX5" fmla="*/ 933 w 1297"/>
                <a:gd name="connsiteY5" fmla="*/ 188 h 816"/>
                <a:gd name="connsiteX0" fmla="*/ 933 w 1297"/>
                <a:gd name="connsiteY0" fmla="*/ 188 h 822"/>
                <a:gd name="connsiteX1" fmla="*/ 127 w 1297"/>
                <a:gd name="connsiteY1" fmla="*/ 286 h 822"/>
                <a:gd name="connsiteX2" fmla="*/ 386 w 1297"/>
                <a:gd name="connsiteY2" fmla="*/ 751 h 822"/>
                <a:gd name="connsiteX3" fmla="*/ 1013 w 1297"/>
                <a:gd name="connsiteY3" fmla="*/ 807 h 822"/>
                <a:gd name="connsiteX4" fmla="*/ 1257 w 1297"/>
                <a:gd name="connsiteY4" fmla="*/ 497 h 822"/>
                <a:gd name="connsiteX5" fmla="*/ 933 w 1297"/>
                <a:gd name="connsiteY5" fmla="*/ 188 h 822"/>
                <a:gd name="connsiteX0" fmla="*/ 806 w 1297"/>
                <a:gd name="connsiteY0" fmla="*/ 67 h 822"/>
                <a:gd name="connsiteX1" fmla="*/ 127 w 1297"/>
                <a:gd name="connsiteY1" fmla="*/ 286 h 822"/>
                <a:gd name="connsiteX2" fmla="*/ 386 w 1297"/>
                <a:gd name="connsiteY2" fmla="*/ 751 h 822"/>
                <a:gd name="connsiteX3" fmla="*/ 1013 w 1297"/>
                <a:gd name="connsiteY3" fmla="*/ 807 h 822"/>
                <a:gd name="connsiteX4" fmla="*/ 1257 w 1297"/>
                <a:gd name="connsiteY4" fmla="*/ 497 h 822"/>
                <a:gd name="connsiteX5" fmla="*/ 806 w 1297"/>
                <a:gd name="connsiteY5" fmla="*/ 67 h 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7" h="822">
                  <a:moveTo>
                    <a:pt x="806" y="67"/>
                  </a:moveTo>
                  <a:cubicBezTo>
                    <a:pt x="618" y="32"/>
                    <a:pt x="290" y="0"/>
                    <a:pt x="127" y="286"/>
                  </a:cubicBezTo>
                  <a:cubicBezTo>
                    <a:pt x="80" y="375"/>
                    <a:pt x="0" y="658"/>
                    <a:pt x="386" y="751"/>
                  </a:cubicBezTo>
                  <a:cubicBezTo>
                    <a:pt x="630" y="822"/>
                    <a:pt x="804" y="816"/>
                    <a:pt x="1013" y="807"/>
                  </a:cubicBezTo>
                  <a:cubicBezTo>
                    <a:pt x="1297" y="761"/>
                    <a:pt x="1292" y="620"/>
                    <a:pt x="1257" y="497"/>
                  </a:cubicBezTo>
                  <a:cubicBezTo>
                    <a:pt x="1223" y="374"/>
                    <a:pt x="1122" y="133"/>
                    <a:pt x="806" y="67"/>
                  </a:cubicBezTo>
                  <a:close/>
                </a:path>
              </a:pathLst>
            </a:custGeom>
            <a:grpFill/>
            <a:ln w="9525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Calibri" pitchFamily="34" charset="0"/>
              </a:endParaRPr>
            </a:p>
          </p:txBody>
        </p:sp>
        <p:sp>
          <p:nvSpPr>
            <p:cNvPr id="5177" name="TextBox 53"/>
            <p:cNvSpPr txBox="1">
              <a:spLocks noChangeArrowheads="1"/>
            </p:cNvSpPr>
            <p:nvPr/>
          </p:nvSpPr>
          <p:spPr bwMode="auto">
            <a:xfrm>
              <a:off x="1385888" y="4833938"/>
              <a:ext cx="365806" cy="40011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rebuchet MS" pitchFamily="34" charset="0"/>
                </a:rPr>
                <a:t>O</a:t>
              </a:r>
            </a:p>
          </p:txBody>
        </p:sp>
      </p:grpSp>
      <p:grpSp>
        <p:nvGrpSpPr>
          <p:cNvPr id="4" name="Group 126"/>
          <p:cNvGrpSpPr>
            <a:grpSpLocks/>
          </p:cNvGrpSpPr>
          <p:nvPr/>
        </p:nvGrpSpPr>
        <p:grpSpPr bwMode="auto">
          <a:xfrm>
            <a:off x="6523826" y="3061755"/>
            <a:ext cx="2422525" cy="4384675"/>
            <a:chOff x="6630988" y="2970213"/>
            <a:chExt cx="2422525" cy="4384675"/>
          </a:xfrm>
          <a:solidFill>
            <a:srgbClr val="CCFFFF"/>
          </a:solidFill>
        </p:grpSpPr>
        <p:sp>
          <p:nvSpPr>
            <p:cNvPr id="81" name="Freeform 52"/>
            <p:cNvSpPr>
              <a:spLocks/>
            </p:cNvSpPr>
            <p:nvPr/>
          </p:nvSpPr>
          <p:spPr bwMode="auto">
            <a:xfrm rot="18623085">
              <a:off x="5649913" y="3951288"/>
              <a:ext cx="4384675" cy="2422525"/>
            </a:xfrm>
            <a:custGeom>
              <a:avLst/>
              <a:gdLst>
                <a:gd name="T0" fmla="*/ 2147483647 w 3878"/>
                <a:gd name="T1" fmla="*/ 2147483647 h 3150"/>
                <a:gd name="T2" fmla="*/ 2147483647 w 3878"/>
                <a:gd name="T3" fmla="*/ 2147483647 h 3150"/>
                <a:gd name="T4" fmla="*/ 2147483647 w 3878"/>
                <a:gd name="T5" fmla="*/ 2147483647 h 3150"/>
                <a:gd name="T6" fmla="*/ 2147483647 w 3878"/>
                <a:gd name="T7" fmla="*/ 2147483647 h 3150"/>
                <a:gd name="T8" fmla="*/ 2147483647 w 3878"/>
                <a:gd name="T9" fmla="*/ 2147483647 h 3150"/>
                <a:gd name="T10" fmla="*/ 2147483647 w 3878"/>
                <a:gd name="T11" fmla="*/ 2147483647 h 3150"/>
                <a:gd name="T12" fmla="*/ 2147483647 w 3878"/>
                <a:gd name="T13" fmla="*/ 2147483647 h 3150"/>
                <a:gd name="T14" fmla="*/ 2147483647 w 3878"/>
                <a:gd name="T15" fmla="*/ 2147483647 h 3150"/>
                <a:gd name="T16" fmla="*/ 2147483647 w 3878"/>
                <a:gd name="T17" fmla="*/ 2147483647 h 3150"/>
                <a:gd name="T18" fmla="*/ 2147483647 w 3878"/>
                <a:gd name="T19" fmla="*/ 2147483647 h 3150"/>
                <a:gd name="T20" fmla="*/ 2147483647 w 3878"/>
                <a:gd name="T21" fmla="*/ 2147483647 h 3150"/>
                <a:gd name="T22" fmla="*/ 2147483647 w 3878"/>
                <a:gd name="T23" fmla="*/ 2147483647 h 3150"/>
                <a:gd name="T24" fmla="*/ 2147483647 w 3878"/>
                <a:gd name="T25" fmla="*/ 2147483647 h 3150"/>
                <a:gd name="T26" fmla="*/ 2147483647 w 3878"/>
                <a:gd name="T27" fmla="*/ 2147483647 h 3150"/>
                <a:gd name="T28" fmla="*/ 2147483647 w 3878"/>
                <a:gd name="T29" fmla="*/ 2147483647 h 31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78"/>
                <a:gd name="T46" fmla="*/ 0 h 3150"/>
                <a:gd name="T47" fmla="*/ 3878 w 3878"/>
                <a:gd name="T48" fmla="*/ 3150 h 3150"/>
                <a:gd name="connsiteX0" fmla="*/ 1099 w 3860"/>
                <a:gd name="connsiteY0" fmla="*/ 256 h 3150"/>
                <a:gd name="connsiteX1" fmla="*/ 283 w 3860"/>
                <a:gd name="connsiteY1" fmla="*/ 662 h 3150"/>
                <a:gd name="connsiteX2" fmla="*/ 7 w 3860"/>
                <a:gd name="connsiteY2" fmla="*/ 1238 h 3150"/>
                <a:gd name="connsiteX3" fmla="*/ 239 w 3860"/>
                <a:gd name="connsiteY3" fmla="*/ 1630 h 3150"/>
                <a:gd name="connsiteX4" fmla="*/ 575 w 3860"/>
                <a:gd name="connsiteY4" fmla="*/ 1910 h 3150"/>
                <a:gd name="connsiteX5" fmla="*/ 831 w 3860"/>
                <a:gd name="connsiteY5" fmla="*/ 2206 h 3150"/>
                <a:gd name="connsiteX6" fmla="*/ 874 w 3860"/>
                <a:gd name="connsiteY6" fmla="*/ 2782 h 3150"/>
                <a:gd name="connsiteX7" fmla="*/ 1284 w 3860"/>
                <a:gd name="connsiteY7" fmla="*/ 3094 h 3150"/>
                <a:gd name="connsiteX8" fmla="*/ 2308 w 3860"/>
                <a:gd name="connsiteY8" fmla="*/ 3030 h 3150"/>
                <a:gd name="connsiteX9" fmla="*/ 3283 w 3860"/>
                <a:gd name="connsiteY9" fmla="*/ 2374 h 3150"/>
                <a:gd name="connsiteX10" fmla="*/ 3654 w 3860"/>
                <a:gd name="connsiteY10" fmla="*/ 1542 h 3150"/>
                <a:gd name="connsiteX11" fmla="*/ 3807 w 3860"/>
                <a:gd name="connsiteY11" fmla="*/ 598 h 3150"/>
                <a:gd name="connsiteX12" fmla="*/ 3337 w 3860"/>
                <a:gd name="connsiteY12" fmla="*/ 86 h 3150"/>
                <a:gd name="connsiteX13" fmla="*/ 2507 w 3860"/>
                <a:gd name="connsiteY13" fmla="*/ 30 h 3150"/>
                <a:gd name="connsiteX14" fmla="*/ 1099 w 3860"/>
                <a:gd name="connsiteY14" fmla="*/ 256 h 3150"/>
                <a:gd name="connsiteX0" fmla="*/ 1099 w 3860"/>
                <a:gd name="connsiteY0" fmla="*/ 256 h 3150"/>
                <a:gd name="connsiteX1" fmla="*/ 283 w 3860"/>
                <a:gd name="connsiteY1" fmla="*/ 662 h 3150"/>
                <a:gd name="connsiteX2" fmla="*/ 7 w 3860"/>
                <a:gd name="connsiteY2" fmla="*/ 1238 h 3150"/>
                <a:gd name="connsiteX3" fmla="*/ 239 w 3860"/>
                <a:gd name="connsiteY3" fmla="*/ 1630 h 3150"/>
                <a:gd name="connsiteX4" fmla="*/ 575 w 3860"/>
                <a:gd name="connsiteY4" fmla="*/ 1910 h 3150"/>
                <a:gd name="connsiteX5" fmla="*/ 831 w 3860"/>
                <a:gd name="connsiteY5" fmla="*/ 2206 h 3150"/>
                <a:gd name="connsiteX6" fmla="*/ 874 w 3860"/>
                <a:gd name="connsiteY6" fmla="*/ 2782 h 3150"/>
                <a:gd name="connsiteX7" fmla="*/ 1284 w 3860"/>
                <a:gd name="connsiteY7" fmla="*/ 3094 h 3150"/>
                <a:gd name="connsiteX8" fmla="*/ 2308 w 3860"/>
                <a:gd name="connsiteY8" fmla="*/ 3030 h 3150"/>
                <a:gd name="connsiteX9" fmla="*/ 3283 w 3860"/>
                <a:gd name="connsiteY9" fmla="*/ 2374 h 3150"/>
                <a:gd name="connsiteX10" fmla="*/ 3290 w 3860"/>
                <a:gd name="connsiteY10" fmla="*/ 2224 h 3150"/>
                <a:gd name="connsiteX11" fmla="*/ 3654 w 3860"/>
                <a:gd name="connsiteY11" fmla="*/ 1542 h 3150"/>
                <a:gd name="connsiteX12" fmla="*/ 3807 w 3860"/>
                <a:gd name="connsiteY12" fmla="*/ 598 h 3150"/>
                <a:gd name="connsiteX13" fmla="*/ 3337 w 3860"/>
                <a:gd name="connsiteY13" fmla="*/ 86 h 3150"/>
                <a:gd name="connsiteX14" fmla="*/ 2507 w 3860"/>
                <a:gd name="connsiteY14" fmla="*/ 30 h 3150"/>
                <a:gd name="connsiteX15" fmla="*/ 1099 w 3860"/>
                <a:gd name="connsiteY15" fmla="*/ 256 h 3150"/>
                <a:gd name="connsiteX0" fmla="*/ 1099 w 3860"/>
                <a:gd name="connsiteY0" fmla="*/ 256 h 3135"/>
                <a:gd name="connsiteX1" fmla="*/ 283 w 3860"/>
                <a:gd name="connsiteY1" fmla="*/ 662 h 3135"/>
                <a:gd name="connsiteX2" fmla="*/ 7 w 3860"/>
                <a:gd name="connsiteY2" fmla="*/ 1238 h 3135"/>
                <a:gd name="connsiteX3" fmla="*/ 239 w 3860"/>
                <a:gd name="connsiteY3" fmla="*/ 1630 h 3135"/>
                <a:gd name="connsiteX4" fmla="*/ 575 w 3860"/>
                <a:gd name="connsiteY4" fmla="*/ 1910 h 3135"/>
                <a:gd name="connsiteX5" fmla="*/ 831 w 3860"/>
                <a:gd name="connsiteY5" fmla="*/ 2206 h 3135"/>
                <a:gd name="connsiteX6" fmla="*/ 874 w 3860"/>
                <a:gd name="connsiteY6" fmla="*/ 2782 h 3135"/>
                <a:gd name="connsiteX7" fmla="*/ 1284 w 3860"/>
                <a:gd name="connsiteY7" fmla="*/ 3094 h 3135"/>
                <a:gd name="connsiteX8" fmla="*/ 2308 w 3860"/>
                <a:gd name="connsiteY8" fmla="*/ 3030 h 3135"/>
                <a:gd name="connsiteX9" fmla="*/ 2851 w 3860"/>
                <a:gd name="connsiteY9" fmla="*/ 2697 h 3135"/>
                <a:gd name="connsiteX10" fmla="*/ 3290 w 3860"/>
                <a:gd name="connsiteY10" fmla="*/ 2224 h 3135"/>
                <a:gd name="connsiteX11" fmla="*/ 3654 w 3860"/>
                <a:gd name="connsiteY11" fmla="*/ 1542 h 3135"/>
                <a:gd name="connsiteX12" fmla="*/ 3807 w 3860"/>
                <a:gd name="connsiteY12" fmla="*/ 598 h 3135"/>
                <a:gd name="connsiteX13" fmla="*/ 3337 w 3860"/>
                <a:gd name="connsiteY13" fmla="*/ 86 h 3135"/>
                <a:gd name="connsiteX14" fmla="*/ 2507 w 3860"/>
                <a:gd name="connsiteY14" fmla="*/ 30 h 3135"/>
                <a:gd name="connsiteX15" fmla="*/ 1099 w 3860"/>
                <a:gd name="connsiteY15" fmla="*/ 256 h 3135"/>
                <a:gd name="connsiteX0" fmla="*/ 1099 w 3860"/>
                <a:gd name="connsiteY0" fmla="*/ 256 h 3135"/>
                <a:gd name="connsiteX1" fmla="*/ 283 w 3860"/>
                <a:gd name="connsiteY1" fmla="*/ 662 h 3135"/>
                <a:gd name="connsiteX2" fmla="*/ 7 w 3860"/>
                <a:gd name="connsiteY2" fmla="*/ 1238 h 3135"/>
                <a:gd name="connsiteX3" fmla="*/ 239 w 3860"/>
                <a:gd name="connsiteY3" fmla="*/ 1630 h 3135"/>
                <a:gd name="connsiteX4" fmla="*/ 575 w 3860"/>
                <a:gd name="connsiteY4" fmla="*/ 1910 h 3135"/>
                <a:gd name="connsiteX5" fmla="*/ 831 w 3860"/>
                <a:gd name="connsiteY5" fmla="*/ 2206 h 3135"/>
                <a:gd name="connsiteX6" fmla="*/ 874 w 3860"/>
                <a:gd name="connsiteY6" fmla="*/ 2782 h 3135"/>
                <a:gd name="connsiteX7" fmla="*/ 1284 w 3860"/>
                <a:gd name="connsiteY7" fmla="*/ 3094 h 3135"/>
                <a:gd name="connsiteX8" fmla="*/ 2199 w 3860"/>
                <a:gd name="connsiteY8" fmla="*/ 3030 h 3135"/>
                <a:gd name="connsiteX9" fmla="*/ 2851 w 3860"/>
                <a:gd name="connsiteY9" fmla="*/ 2697 h 3135"/>
                <a:gd name="connsiteX10" fmla="*/ 3290 w 3860"/>
                <a:gd name="connsiteY10" fmla="*/ 2224 h 3135"/>
                <a:gd name="connsiteX11" fmla="*/ 3654 w 3860"/>
                <a:gd name="connsiteY11" fmla="*/ 1542 h 3135"/>
                <a:gd name="connsiteX12" fmla="*/ 3807 w 3860"/>
                <a:gd name="connsiteY12" fmla="*/ 598 h 3135"/>
                <a:gd name="connsiteX13" fmla="*/ 3337 w 3860"/>
                <a:gd name="connsiteY13" fmla="*/ 86 h 3135"/>
                <a:gd name="connsiteX14" fmla="*/ 2507 w 3860"/>
                <a:gd name="connsiteY14" fmla="*/ 30 h 3135"/>
                <a:gd name="connsiteX15" fmla="*/ 1099 w 3860"/>
                <a:gd name="connsiteY15" fmla="*/ 256 h 3135"/>
                <a:gd name="connsiteX0" fmla="*/ 1099 w 3751"/>
                <a:gd name="connsiteY0" fmla="*/ 256 h 3135"/>
                <a:gd name="connsiteX1" fmla="*/ 283 w 3751"/>
                <a:gd name="connsiteY1" fmla="*/ 662 h 3135"/>
                <a:gd name="connsiteX2" fmla="*/ 7 w 3751"/>
                <a:gd name="connsiteY2" fmla="*/ 1238 h 3135"/>
                <a:gd name="connsiteX3" fmla="*/ 239 w 3751"/>
                <a:gd name="connsiteY3" fmla="*/ 1630 h 3135"/>
                <a:gd name="connsiteX4" fmla="*/ 575 w 3751"/>
                <a:gd name="connsiteY4" fmla="*/ 1910 h 3135"/>
                <a:gd name="connsiteX5" fmla="*/ 831 w 3751"/>
                <a:gd name="connsiteY5" fmla="*/ 2206 h 3135"/>
                <a:gd name="connsiteX6" fmla="*/ 874 w 3751"/>
                <a:gd name="connsiteY6" fmla="*/ 2782 h 3135"/>
                <a:gd name="connsiteX7" fmla="*/ 1284 w 3751"/>
                <a:gd name="connsiteY7" fmla="*/ 3094 h 3135"/>
                <a:gd name="connsiteX8" fmla="*/ 2199 w 3751"/>
                <a:gd name="connsiteY8" fmla="*/ 3030 h 3135"/>
                <a:gd name="connsiteX9" fmla="*/ 2851 w 3751"/>
                <a:gd name="connsiteY9" fmla="*/ 2697 h 3135"/>
                <a:gd name="connsiteX10" fmla="*/ 3290 w 3751"/>
                <a:gd name="connsiteY10" fmla="*/ 2224 h 3135"/>
                <a:gd name="connsiteX11" fmla="*/ 3654 w 3751"/>
                <a:gd name="connsiteY11" fmla="*/ 1542 h 3135"/>
                <a:gd name="connsiteX12" fmla="*/ 3698 w 3751"/>
                <a:gd name="connsiteY12" fmla="*/ 598 h 3135"/>
                <a:gd name="connsiteX13" fmla="*/ 3337 w 3751"/>
                <a:gd name="connsiteY13" fmla="*/ 86 h 3135"/>
                <a:gd name="connsiteX14" fmla="*/ 2507 w 3751"/>
                <a:gd name="connsiteY14" fmla="*/ 30 h 3135"/>
                <a:gd name="connsiteX15" fmla="*/ 1099 w 3751"/>
                <a:gd name="connsiteY15" fmla="*/ 256 h 3135"/>
                <a:gd name="connsiteX0" fmla="*/ 2641 w 3885"/>
                <a:gd name="connsiteY0" fmla="*/ 30 h 3135"/>
                <a:gd name="connsiteX1" fmla="*/ 417 w 3885"/>
                <a:gd name="connsiteY1" fmla="*/ 662 h 3135"/>
                <a:gd name="connsiteX2" fmla="*/ 141 w 3885"/>
                <a:gd name="connsiteY2" fmla="*/ 1238 h 3135"/>
                <a:gd name="connsiteX3" fmla="*/ 373 w 3885"/>
                <a:gd name="connsiteY3" fmla="*/ 1630 h 3135"/>
                <a:gd name="connsiteX4" fmla="*/ 709 w 3885"/>
                <a:gd name="connsiteY4" fmla="*/ 1910 h 3135"/>
                <a:gd name="connsiteX5" fmla="*/ 965 w 3885"/>
                <a:gd name="connsiteY5" fmla="*/ 2206 h 3135"/>
                <a:gd name="connsiteX6" fmla="*/ 1008 w 3885"/>
                <a:gd name="connsiteY6" fmla="*/ 2782 h 3135"/>
                <a:gd name="connsiteX7" fmla="*/ 1418 w 3885"/>
                <a:gd name="connsiteY7" fmla="*/ 3094 h 3135"/>
                <a:gd name="connsiteX8" fmla="*/ 2333 w 3885"/>
                <a:gd name="connsiteY8" fmla="*/ 3030 h 3135"/>
                <a:gd name="connsiteX9" fmla="*/ 2985 w 3885"/>
                <a:gd name="connsiteY9" fmla="*/ 2697 h 3135"/>
                <a:gd name="connsiteX10" fmla="*/ 3424 w 3885"/>
                <a:gd name="connsiteY10" fmla="*/ 2224 h 3135"/>
                <a:gd name="connsiteX11" fmla="*/ 3788 w 3885"/>
                <a:gd name="connsiteY11" fmla="*/ 1542 h 3135"/>
                <a:gd name="connsiteX12" fmla="*/ 3832 w 3885"/>
                <a:gd name="connsiteY12" fmla="*/ 598 h 3135"/>
                <a:gd name="connsiteX13" fmla="*/ 3471 w 3885"/>
                <a:gd name="connsiteY13" fmla="*/ 86 h 3135"/>
                <a:gd name="connsiteX14" fmla="*/ 2641 w 3885"/>
                <a:gd name="connsiteY14" fmla="*/ 30 h 3135"/>
                <a:gd name="connsiteX0" fmla="*/ 2878 w 4122"/>
                <a:gd name="connsiteY0" fmla="*/ 30 h 3135"/>
                <a:gd name="connsiteX1" fmla="*/ 378 w 4122"/>
                <a:gd name="connsiteY1" fmla="*/ 1238 h 3135"/>
                <a:gd name="connsiteX2" fmla="*/ 610 w 4122"/>
                <a:gd name="connsiteY2" fmla="*/ 1630 h 3135"/>
                <a:gd name="connsiteX3" fmla="*/ 946 w 4122"/>
                <a:gd name="connsiteY3" fmla="*/ 1910 h 3135"/>
                <a:gd name="connsiteX4" fmla="*/ 1202 w 4122"/>
                <a:gd name="connsiteY4" fmla="*/ 2206 h 3135"/>
                <a:gd name="connsiteX5" fmla="*/ 1245 w 4122"/>
                <a:gd name="connsiteY5" fmla="*/ 2782 h 3135"/>
                <a:gd name="connsiteX6" fmla="*/ 1655 w 4122"/>
                <a:gd name="connsiteY6" fmla="*/ 3094 h 3135"/>
                <a:gd name="connsiteX7" fmla="*/ 2570 w 4122"/>
                <a:gd name="connsiteY7" fmla="*/ 3030 h 3135"/>
                <a:gd name="connsiteX8" fmla="*/ 3222 w 4122"/>
                <a:gd name="connsiteY8" fmla="*/ 2697 h 3135"/>
                <a:gd name="connsiteX9" fmla="*/ 3661 w 4122"/>
                <a:gd name="connsiteY9" fmla="*/ 2224 h 3135"/>
                <a:gd name="connsiteX10" fmla="*/ 4025 w 4122"/>
                <a:gd name="connsiteY10" fmla="*/ 1542 h 3135"/>
                <a:gd name="connsiteX11" fmla="*/ 4069 w 4122"/>
                <a:gd name="connsiteY11" fmla="*/ 598 h 3135"/>
                <a:gd name="connsiteX12" fmla="*/ 3708 w 4122"/>
                <a:gd name="connsiteY12" fmla="*/ 86 h 3135"/>
                <a:gd name="connsiteX13" fmla="*/ 2878 w 4122"/>
                <a:gd name="connsiteY13" fmla="*/ 30 h 3135"/>
                <a:gd name="connsiteX0" fmla="*/ 2590 w 3834"/>
                <a:gd name="connsiteY0" fmla="*/ 30 h 3135"/>
                <a:gd name="connsiteX1" fmla="*/ 322 w 3834"/>
                <a:gd name="connsiteY1" fmla="*/ 1630 h 3135"/>
                <a:gd name="connsiteX2" fmla="*/ 658 w 3834"/>
                <a:gd name="connsiteY2" fmla="*/ 1910 h 3135"/>
                <a:gd name="connsiteX3" fmla="*/ 914 w 3834"/>
                <a:gd name="connsiteY3" fmla="*/ 2206 h 3135"/>
                <a:gd name="connsiteX4" fmla="*/ 957 w 3834"/>
                <a:gd name="connsiteY4" fmla="*/ 2782 h 3135"/>
                <a:gd name="connsiteX5" fmla="*/ 1367 w 3834"/>
                <a:gd name="connsiteY5" fmla="*/ 3094 h 3135"/>
                <a:gd name="connsiteX6" fmla="*/ 2282 w 3834"/>
                <a:gd name="connsiteY6" fmla="*/ 3030 h 3135"/>
                <a:gd name="connsiteX7" fmla="*/ 2934 w 3834"/>
                <a:gd name="connsiteY7" fmla="*/ 2697 h 3135"/>
                <a:gd name="connsiteX8" fmla="*/ 3373 w 3834"/>
                <a:gd name="connsiteY8" fmla="*/ 2224 h 3135"/>
                <a:gd name="connsiteX9" fmla="*/ 3737 w 3834"/>
                <a:gd name="connsiteY9" fmla="*/ 1542 h 3135"/>
                <a:gd name="connsiteX10" fmla="*/ 3781 w 3834"/>
                <a:gd name="connsiteY10" fmla="*/ 598 h 3135"/>
                <a:gd name="connsiteX11" fmla="*/ 3420 w 3834"/>
                <a:gd name="connsiteY11" fmla="*/ 86 h 3135"/>
                <a:gd name="connsiteX12" fmla="*/ 2590 w 3834"/>
                <a:gd name="connsiteY12" fmla="*/ 30 h 3135"/>
                <a:gd name="connsiteX0" fmla="*/ 2211 w 3455"/>
                <a:gd name="connsiteY0" fmla="*/ 30 h 3135"/>
                <a:gd name="connsiteX1" fmla="*/ 279 w 3455"/>
                <a:gd name="connsiteY1" fmla="*/ 1910 h 3135"/>
                <a:gd name="connsiteX2" fmla="*/ 535 w 3455"/>
                <a:gd name="connsiteY2" fmla="*/ 2206 h 3135"/>
                <a:gd name="connsiteX3" fmla="*/ 578 w 3455"/>
                <a:gd name="connsiteY3" fmla="*/ 2782 h 3135"/>
                <a:gd name="connsiteX4" fmla="*/ 988 w 3455"/>
                <a:gd name="connsiteY4" fmla="*/ 3094 h 3135"/>
                <a:gd name="connsiteX5" fmla="*/ 1903 w 3455"/>
                <a:gd name="connsiteY5" fmla="*/ 3030 h 3135"/>
                <a:gd name="connsiteX6" fmla="*/ 2555 w 3455"/>
                <a:gd name="connsiteY6" fmla="*/ 2697 h 3135"/>
                <a:gd name="connsiteX7" fmla="*/ 2994 w 3455"/>
                <a:gd name="connsiteY7" fmla="*/ 2224 h 3135"/>
                <a:gd name="connsiteX8" fmla="*/ 3358 w 3455"/>
                <a:gd name="connsiteY8" fmla="*/ 1542 h 3135"/>
                <a:gd name="connsiteX9" fmla="*/ 3402 w 3455"/>
                <a:gd name="connsiteY9" fmla="*/ 598 h 3135"/>
                <a:gd name="connsiteX10" fmla="*/ 3041 w 3455"/>
                <a:gd name="connsiteY10" fmla="*/ 86 h 3135"/>
                <a:gd name="connsiteX11" fmla="*/ 2211 w 3455"/>
                <a:gd name="connsiteY11" fmla="*/ 30 h 3135"/>
                <a:gd name="connsiteX0" fmla="*/ 1789 w 3033"/>
                <a:gd name="connsiteY0" fmla="*/ 30 h 3135"/>
                <a:gd name="connsiteX1" fmla="*/ 836 w 3033"/>
                <a:gd name="connsiteY1" fmla="*/ 447 h 3135"/>
                <a:gd name="connsiteX2" fmla="*/ 113 w 3033"/>
                <a:gd name="connsiteY2" fmla="*/ 2206 h 3135"/>
                <a:gd name="connsiteX3" fmla="*/ 156 w 3033"/>
                <a:gd name="connsiteY3" fmla="*/ 2782 h 3135"/>
                <a:gd name="connsiteX4" fmla="*/ 566 w 3033"/>
                <a:gd name="connsiteY4" fmla="*/ 3094 h 3135"/>
                <a:gd name="connsiteX5" fmla="*/ 1481 w 3033"/>
                <a:gd name="connsiteY5" fmla="*/ 3030 h 3135"/>
                <a:gd name="connsiteX6" fmla="*/ 2133 w 3033"/>
                <a:gd name="connsiteY6" fmla="*/ 2697 h 3135"/>
                <a:gd name="connsiteX7" fmla="*/ 2572 w 3033"/>
                <a:gd name="connsiteY7" fmla="*/ 2224 h 3135"/>
                <a:gd name="connsiteX8" fmla="*/ 2936 w 3033"/>
                <a:gd name="connsiteY8" fmla="*/ 1542 h 3135"/>
                <a:gd name="connsiteX9" fmla="*/ 2980 w 3033"/>
                <a:gd name="connsiteY9" fmla="*/ 598 h 3135"/>
                <a:gd name="connsiteX10" fmla="*/ 2619 w 3033"/>
                <a:gd name="connsiteY10" fmla="*/ 86 h 3135"/>
                <a:gd name="connsiteX11" fmla="*/ 1789 w 3033"/>
                <a:gd name="connsiteY11" fmla="*/ 30 h 3135"/>
                <a:gd name="connsiteX0" fmla="*/ 1721 w 2965"/>
                <a:gd name="connsiteY0" fmla="*/ 30 h 3231"/>
                <a:gd name="connsiteX1" fmla="*/ 768 w 2965"/>
                <a:gd name="connsiteY1" fmla="*/ 447 h 3231"/>
                <a:gd name="connsiteX2" fmla="*/ 45 w 2965"/>
                <a:gd name="connsiteY2" fmla="*/ 2206 h 3231"/>
                <a:gd name="connsiteX3" fmla="*/ 498 w 2965"/>
                <a:gd name="connsiteY3" fmla="*/ 3094 h 3231"/>
                <a:gd name="connsiteX4" fmla="*/ 1413 w 2965"/>
                <a:gd name="connsiteY4" fmla="*/ 3030 h 3231"/>
                <a:gd name="connsiteX5" fmla="*/ 2065 w 2965"/>
                <a:gd name="connsiteY5" fmla="*/ 2697 h 3231"/>
                <a:gd name="connsiteX6" fmla="*/ 2504 w 2965"/>
                <a:gd name="connsiteY6" fmla="*/ 2224 h 3231"/>
                <a:gd name="connsiteX7" fmla="*/ 2868 w 2965"/>
                <a:gd name="connsiteY7" fmla="*/ 1542 h 3231"/>
                <a:gd name="connsiteX8" fmla="*/ 2912 w 2965"/>
                <a:gd name="connsiteY8" fmla="*/ 598 h 3231"/>
                <a:gd name="connsiteX9" fmla="*/ 2551 w 2965"/>
                <a:gd name="connsiteY9" fmla="*/ 86 h 3231"/>
                <a:gd name="connsiteX10" fmla="*/ 1721 w 2965"/>
                <a:gd name="connsiteY10" fmla="*/ 30 h 3231"/>
                <a:gd name="connsiteX0" fmla="*/ 1784 w 3028"/>
                <a:gd name="connsiteY0" fmla="*/ 30 h 3112"/>
                <a:gd name="connsiteX1" fmla="*/ 831 w 3028"/>
                <a:gd name="connsiteY1" fmla="*/ 447 h 3112"/>
                <a:gd name="connsiteX2" fmla="*/ 108 w 3028"/>
                <a:gd name="connsiteY2" fmla="*/ 2206 h 3112"/>
                <a:gd name="connsiteX3" fmla="*/ 1476 w 3028"/>
                <a:gd name="connsiteY3" fmla="*/ 3030 h 3112"/>
                <a:gd name="connsiteX4" fmla="*/ 2128 w 3028"/>
                <a:gd name="connsiteY4" fmla="*/ 2697 h 3112"/>
                <a:gd name="connsiteX5" fmla="*/ 2567 w 3028"/>
                <a:gd name="connsiteY5" fmla="*/ 2224 h 3112"/>
                <a:gd name="connsiteX6" fmla="*/ 2931 w 3028"/>
                <a:gd name="connsiteY6" fmla="*/ 1542 h 3112"/>
                <a:gd name="connsiteX7" fmla="*/ 2975 w 3028"/>
                <a:gd name="connsiteY7" fmla="*/ 598 h 3112"/>
                <a:gd name="connsiteX8" fmla="*/ 2614 w 3028"/>
                <a:gd name="connsiteY8" fmla="*/ 86 h 3112"/>
                <a:gd name="connsiteX9" fmla="*/ 1784 w 3028"/>
                <a:gd name="connsiteY9" fmla="*/ 30 h 3112"/>
                <a:gd name="connsiteX0" fmla="*/ 1892 w 3136"/>
                <a:gd name="connsiteY0" fmla="*/ 30 h 2700"/>
                <a:gd name="connsiteX1" fmla="*/ 939 w 3136"/>
                <a:gd name="connsiteY1" fmla="*/ 447 h 2700"/>
                <a:gd name="connsiteX2" fmla="*/ 216 w 3136"/>
                <a:gd name="connsiteY2" fmla="*/ 2206 h 2700"/>
                <a:gd name="connsiteX3" fmla="*/ 2236 w 3136"/>
                <a:gd name="connsiteY3" fmla="*/ 2697 h 2700"/>
                <a:gd name="connsiteX4" fmla="*/ 2675 w 3136"/>
                <a:gd name="connsiteY4" fmla="*/ 2224 h 2700"/>
                <a:gd name="connsiteX5" fmla="*/ 3039 w 3136"/>
                <a:gd name="connsiteY5" fmla="*/ 1542 h 2700"/>
                <a:gd name="connsiteX6" fmla="*/ 3083 w 3136"/>
                <a:gd name="connsiteY6" fmla="*/ 598 h 2700"/>
                <a:gd name="connsiteX7" fmla="*/ 2722 w 3136"/>
                <a:gd name="connsiteY7" fmla="*/ 86 h 2700"/>
                <a:gd name="connsiteX8" fmla="*/ 1892 w 3136"/>
                <a:gd name="connsiteY8" fmla="*/ 30 h 2700"/>
                <a:gd name="connsiteX0" fmla="*/ 1965 w 3219"/>
                <a:gd name="connsiteY0" fmla="*/ 30 h 2502"/>
                <a:gd name="connsiteX1" fmla="*/ 1012 w 3219"/>
                <a:gd name="connsiteY1" fmla="*/ 447 h 2502"/>
                <a:gd name="connsiteX2" fmla="*/ 289 w 3219"/>
                <a:gd name="connsiteY2" fmla="*/ 2206 h 2502"/>
                <a:gd name="connsiteX3" fmla="*/ 2748 w 3219"/>
                <a:gd name="connsiteY3" fmla="*/ 2224 h 2502"/>
                <a:gd name="connsiteX4" fmla="*/ 3112 w 3219"/>
                <a:gd name="connsiteY4" fmla="*/ 1542 h 2502"/>
                <a:gd name="connsiteX5" fmla="*/ 3156 w 3219"/>
                <a:gd name="connsiteY5" fmla="*/ 598 h 2502"/>
                <a:gd name="connsiteX6" fmla="*/ 2795 w 3219"/>
                <a:gd name="connsiteY6" fmla="*/ 86 h 2502"/>
                <a:gd name="connsiteX7" fmla="*/ 1965 w 3219"/>
                <a:gd name="connsiteY7" fmla="*/ 30 h 2502"/>
                <a:gd name="connsiteX0" fmla="*/ 2026 w 3651"/>
                <a:gd name="connsiteY0" fmla="*/ 30 h 2388"/>
                <a:gd name="connsiteX1" fmla="*/ 1073 w 3651"/>
                <a:gd name="connsiteY1" fmla="*/ 447 h 2388"/>
                <a:gd name="connsiteX2" fmla="*/ 350 w 3651"/>
                <a:gd name="connsiteY2" fmla="*/ 2206 h 2388"/>
                <a:gd name="connsiteX3" fmla="*/ 3173 w 3651"/>
                <a:gd name="connsiteY3" fmla="*/ 1542 h 2388"/>
                <a:gd name="connsiteX4" fmla="*/ 3217 w 3651"/>
                <a:gd name="connsiteY4" fmla="*/ 598 h 2388"/>
                <a:gd name="connsiteX5" fmla="*/ 2856 w 3651"/>
                <a:gd name="connsiteY5" fmla="*/ 86 h 2388"/>
                <a:gd name="connsiteX6" fmla="*/ 2026 w 3651"/>
                <a:gd name="connsiteY6" fmla="*/ 30 h 2388"/>
                <a:gd name="connsiteX0" fmla="*/ 1876 w 3165"/>
                <a:gd name="connsiteY0" fmla="*/ 30 h 2288"/>
                <a:gd name="connsiteX1" fmla="*/ 923 w 3165"/>
                <a:gd name="connsiteY1" fmla="*/ 447 h 2288"/>
                <a:gd name="connsiteX2" fmla="*/ 200 w 3165"/>
                <a:gd name="connsiteY2" fmla="*/ 2206 h 2288"/>
                <a:gd name="connsiteX3" fmla="*/ 2121 w 3165"/>
                <a:gd name="connsiteY3" fmla="*/ 941 h 2288"/>
                <a:gd name="connsiteX4" fmla="*/ 3067 w 3165"/>
                <a:gd name="connsiteY4" fmla="*/ 598 h 2288"/>
                <a:gd name="connsiteX5" fmla="*/ 2706 w 3165"/>
                <a:gd name="connsiteY5" fmla="*/ 86 h 2288"/>
                <a:gd name="connsiteX6" fmla="*/ 1876 w 3165"/>
                <a:gd name="connsiteY6" fmla="*/ 30 h 2288"/>
                <a:gd name="connsiteX0" fmla="*/ 1876 w 2963"/>
                <a:gd name="connsiteY0" fmla="*/ 30 h 2288"/>
                <a:gd name="connsiteX1" fmla="*/ 923 w 2963"/>
                <a:gd name="connsiteY1" fmla="*/ 447 h 2288"/>
                <a:gd name="connsiteX2" fmla="*/ 200 w 2963"/>
                <a:gd name="connsiteY2" fmla="*/ 2206 h 2288"/>
                <a:gd name="connsiteX3" fmla="*/ 2121 w 2963"/>
                <a:gd name="connsiteY3" fmla="*/ 941 h 2288"/>
                <a:gd name="connsiteX4" fmla="*/ 2664 w 2963"/>
                <a:gd name="connsiteY4" fmla="*/ 598 h 2288"/>
                <a:gd name="connsiteX5" fmla="*/ 2706 w 2963"/>
                <a:gd name="connsiteY5" fmla="*/ 86 h 2288"/>
                <a:gd name="connsiteX6" fmla="*/ 1876 w 2963"/>
                <a:gd name="connsiteY6" fmla="*/ 30 h 2288"/>
                <a:gd name="connsiteX0" fmla="*/ 1084 w 2171"/>
                <a:gd name="connsiteY0" fmla="*/ 30 h 955"/>
                <a:gd name="connsiteX1" fmla="*/ 131 w 2171"/>
                <a:gd name="connsiteY1" fmla="*/ 447 h 955"/>
                <a:gd name="connsiteX2" fmla="*/ 299 w 2171"/>
                <a:gd name="connsiteY2" fmla="*/ 681 h 955"/>
                <a:gd name="connsiteX3" fmla="*/ 1329 w 2171"/>
                <a:gd name="connsiteY3" fmla="*/ 941 h 955"/>
                <a:gd name="connsiteX4" fmla="*/ 1872 w 2171"/>
                <a:gd name="connsiteY4" fmla="*/ 598 h 955"/>
                <a:gd name="connsiteX5" fmla="*/ 1914 w 2171"/>
                <a:gd name="connsiteY5" fmla="*/ 86 h 955"/>
                <a:gd name="connsiteX6" fmla="*/ 1084 w 2171"/>
                <a:gd name="connsiteY6" fmla="*/ 30 h 955"/>
                <a:gd name="connsiteX0" fmla="*/ 963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963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796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796 w 2050"/>
                <a:gd name="connsiteY6" fmla="*/ 46 h 971"/>
                <a:gd name="connsiteX0" fmla="*/ 658 w 2050"/>
                <a:gd name="connsiteY0" fmla="*/ 46 h 971"/>
                <a:gd name="connsiteX1" fmla="*/ 137 w 2050"/>
                <a:gd name="connsiteY1" fmla="*/ 108 h 971"/>
                <a:gd name="connsiteX2" fmla="*/ 178 w 2050"/>
                <a:gd name="connsiteY2" fmla="*/ 697 h 971"/>
                <a:gd name="connsiteX3" fmla="*/ 1208 w 2050"/>
                <a:gd name="connsiteY3" fmla="*/ 957 h 971"/>
                <a:gd name="connsiteX4" fmla="*/ 1751 w 2050"/>
                <a:gd name="connsiteY4" fmla="*/ 614 h 971"/>
                <a:gd name="connsiteX5" fmla="*/ 1793 w 2050"/>
                <a:gd name="connsiteY5" fmla="*/ 102 h 971"/>
                <a:gd name="connsiteX6" fmla="*/ 658 w 2050"/>
                <a:gd name="connsiteY6" fmla="*/ 46 h 971"/>
                <a:gd name="connsiteX0" fmla="*/ 606 w 1998"/>
                <a:gd name="connsiteY0" fmla="*/ 46 h 863"/>
                <a:gd name="connsiteX1" fmla="*/ 85 w 1998"/>
                <a:gd name="connsiteY1" fmla="*/ 108 h 863"/>
                <a:gd name="connsiteX2" fmla="*/ 126 w 1998"/>
                <a:gd name="connsiteY2" fmla="*/ 697 h 863"/>
                <a:gd name="connsiteX3" fmla="*/ 842 w 1998"/>
                <a:gd name="connsiteY3" fmla="*/ 849 h 863"/>
                <a:gd name="connsiteX4" fmla="*/ 1699 w 1998"/>
                <a:gd name="connsiteY4" fmla="*/ 614 h 863"/>
                <a:gd name="connsiteX5" fmla="*/ 1741 w 1998"/>
                <a:gd name="connsiteY5" fmla="*/ 102 h 863"/>
                <a:gd name="connsiteX6" fmla="*/ 606 w 1998"/>
                <a:gd name="connsiteY6" fmla="*/ 46 h 863"/>
                <a:gd name="connsiteX0" fmla="*/ 606 w 1998"/>
                <a:gd name="connsiteY0" fmla="*/ 46 h 863"/>
                <a:gd name="connsiteX1" fmla="*/ 85 w 1998"/>
                <a:gd name="connsiteY1" fmla="*/ 108 h 863"/>
                <a:gd name="connsiteX2" fmla="*/ 126 w 1998"/>
                <a:gd name="connsiteY2" fmla="*/ 697 h 863"/>
                <a:gd name="connsiteX3" fmla="*/ 842 w 1998"/>
                <a:gd name="connsiteY3" fmla="*/ 849 h 863"/>
                <a:gd name="connsiteX4" fmla="*/ 1826 w 1998"/>
                <a:gd name="connsiteY4" fmla="*/ 614 h 863"/>
                <a:gd name="connsiteX5" fmla="*/ 1741 w 1998"/>
                <a:gd name="connsiteY5" fmla="*/ 102 h 863"/>
                <a:gd name="connsiteX6" fmla="*/ 606 w 1998"/>
                <a:gd name="connsiteY6" fmla="*/ 46 h 863"/>
                <a:gd name="connsiteX0" fmla="*/ 606 w 1924"/>
                <a:gd name="connsiteY0" fmla="*/ 46 h 863"/>
                <a:gd name="connsiteX1" fmla="*/ 85 w 1924"/>
                <a:gd name="connsiteY1" fmla="*/ 108 h 863"/>
                <a:gd name="connsiteX2" fmla="*/ 126 w 1924"/>
                <a:gd name="connsiteY2" fmla="*/ 697 h 863"/>
                <a:gd name="connsiteX3" fmla="*/ 842 w 1924"/>
                <a:gd name="connsiteY3" fmla="*/ 849 h 863"/>
                <a:gd name="connsiteX4" fmla="*/ 1826 w 1924"/>
                <a:gd name="connsiteY4" fmla="*/ 614 h 863"/>
                <a:gd name="connsiteX5" fmla="*/ 1662 w 1924"/>
                <a:gd name="connsiteY5" fmla="*/ 102 h 863"/>
                <a:gd name="connsiteX6" fmla="*/ 606 w 1924"/>
                <a:gd name="connsiteY6" fmla="*/ 46 h 863"/>
                <a:gd name="connsiteX0" fmla="*/ 606 w 1924"/>
                <a:gd name="connsiteY0" fmla="*/ 34 h 851"/>
                <a:gd name="connsiteX1" fmla="*/ 85 w 1924"/>
                <a:gd name="connsiteY1" fmla="*/ 296 h 851"/>
                <a:gd name="connsiteX2" fmla="*/ 126 w 1924"/>
                <a:gd name="connsiteY2" fmla="*/ 685 h 851"/>
                <a:gd name="connsiteX3" fmla="*/ 842 w 1924"/>
                <a:gd name="connsiteY3" fmla="*/ 837 h 851"/>
                <a:gd name="connsiteX4" fmla="*/ 1826 w 1924"/>
                <a:gd name="connsiteY4" fmla="*/ 602 h 851"/>
                <a:gd name="connsiteX5" fmla="*/ 1662 w 1924"/>
                <a:gd name="connsiteY5" fmla="*/ 90 h 851"/>
                <a:gd name="connsiteX6" fmla="*/ 606 w 1924"/>
                <a:gd name="connsiteY6" fmla="*/ 34 h 851"/>
                <a:gd name="connsiteX0" fmla="*/ 606 w 1924"/>
                <a:gd name="connsiteY0" fmla="*/ 34 h 851"/>
                <a:gd name="connsiteX1" fmla="*/ 85 w 1924"/>
                <a:gd name="connsiteY1" fmla="*/ 296 h 851"/>
                <a:gd name="connsiteX2" fmla="*/ 126 w 1924"/>
                <a:gd name="connsiteY2" fmla="*/ 685 h 851"/>
                <a:gd name="connsiteX3" fmla="*/ 842 w 1924"/>
                <a:gd name="connsiteY3" fmla="*/ 837 h 851"/>
                <a:gd name="connsiteX4" fmla="*/ 1826 w 1924"/>
                <a:gd name="connsiteY4" fmla="*/ 602 h 851"/>
                <a:gd name="connsiteX5" fmla="*/ 1662 w 1924"/>
                <a:gd name="connsiteY5" fmla="*/ 90 h 851"/>
                <a:gd name="connsiteX6" fmla="*/ 606 w 1924"/>
                <a:gd name="connsiteY6" fmla="*/ 34 h 851"/>
                <a:gd name="connsiteX0" fmla="*/ 606 w 1924"/>
                <a:gd name="connsiteY0" fmla="*/ 34 h 851"/>
                <a:gd name="connsiteX1" fmla="*/ 85 w 1924"/>
                <a:gd name="connsiteY1" fmla="*/ 296 h 851"/>
                <a:gd name="connsiteX2" fmla="*/ 126 w 1924"/>
                <a:gd name="connsiteY2" fmla="*/ 685 h 851"/>
                <a:gd name="connsiteX3" fmla="*/ 842 w 1924"/>
                <a:gd name="connsiteY3" fmla="*/ 837 h 851"/>
                <a:gd name="connsiteX4" fmla="*/ 1826 w 1924"/>
                <a:gd name="connsiteY4" fmla="*/ 602 h 851"/>
                <a:gd name="connsiteX5" fmla="*/ 1662 w 1924"/>
                <a:gd name="connsiteY5" fmla="*/ 90 h 851"/>
                <a:gd name="connsiteX6" fmla="*/ 606 w 1924"/>
                <a:gd name="connsiteY6" fmla="*/ 34 h 851"/>
                <a:gd name="connsiteX0" fmla="*/ 606 w 2482"/>
                <a:gd name="connsiteY0" fmla="*/ 34 h 846"/>
                <a:gd name="connsiteX1" fmla="*/ 85 w 2482"/>
                <a:gd name="connsiteY1" fmla="*/ 296 h 846"/>
                <a:gd name="connsiteX2" fmla="*/ 126 w 2482"/>
                <a:gd name="connsiteY2" fmla="*/ 685 h 846"/>
                <a:gd name="connsiteX3" fmla="*/ 842 w 2482"/>
                <a:gd name="connsiteY3" fmla="*/ 837 h 846"/>
                <a:gd name="connsiteX4" fmla="*/ 2384 w 2482"/>
                <a:gd name="connsiteY4" fmla="*/ 703 h 846"/>
                <a:gd name="connsiteX5" fmla="*/ 1662 w 2482"/>
                <a:gd name="connsiteY5" fmla="*/ 90 h 846"/>
                <a:gd name="connsiteX6" fmla="*/ 606 w 2482"/>
                <a:gd name="connsiteY6" fmla="*/ 34 h 846"/>
                <a:gd name="connsiteX0" fmla="*/ 606 w 2482"/>
                <a:gd name="connsiteY0" fmla="*/ 46 h 858"/>
                <a:gd name="connsiteX1" fmla="*/ 85 w 2482"/>
                <a:gd name="connsiteY1" fmla="*/ 308 h 858"/>
                <a:gd name="connsiteX2" fmla="*/ 126 w 2482"/>
                <a:gd name="connsiteY2" fmla="*/ 697 h 858"/>
                <a:gd name="connsiteX3" fmla="*/ 842 w 2482"/>
                <a:gd name="connsiteY3" fmla="*/ 849 h 858"/>
                <a:gd name="connsiteX4" fmla="*/ 2384 w 2482"/>
                <a:gd name="connsiteY4" fmla="*/ 715 h 858"/>
                <a:gd name="connsiteX5" fmla="*/ 1662 w 2482"/>
                <a:gd name="connsiteY5" fmla="*/ 102 h 858"/>
                <a:gd name="connsiteX6" fmla="*/ 2103 w 2482"/>
                <a:gd name="connsiteY6" fmla="*/ 77 h 858"/>
                <a:gd name="connsiteX7" fmla="*/ 606 w 2482"/>
                <a:gd name="connsiteY7" fmla="*/ 46 h 858"/>
                <a:gd name="connsiteX0" fmla="*/ 606 w 2742"/>
                <a:gd name="connsiteY0" fmla="*/ 38 h 850"/>
                <a:gd name="connsiteX1" fmla="*/ 85 w 2742"/>
                <a:gd name="connsiteY1" fmla="*/ 300 h 850"/>
                <a:gd name="connsiteX2" fmla="*/ 126 w 2742"/>
                <a:gd name="connsiteY2" fmla="*/ 689 h 850"/>
                <a:gd name="connsiteX3" fmla="*/ 842 w 2742"/>
                <a:gd name="connsiteY3" fmla="*/ 841 h 850"/>
                <a:gd name="connsiteX4" fmla="*/ 2384 w 2742"/>
                <a:gd name="connsiteY4" fmla="*/ 707 h 850"/>
                <a:gd name="connsiteX5" fmla="*/ 2485 w 2742"/>
                <a:gd name="connsiteY5" fmla="*/ 241 h 850"/>
                <a:gd name="connsiteX6" fmla="*/ 2103 w 2742"/>
                <a:gd name="connsiteY6" fmla="*/ 69 h 850"/>
                <a:gd name="connsiteX7" fmla="*/ 606 w 2742"/>
                <a:gd name="connsiteY7" fmla="*/ 38 h 850"/>
                <a:gd name="connsiteX0" fmla="*/ 606 w 2637"/>
                <a:gd name="connsiteY0" fmla="*/ 38 h 850"/>
                <a:gd name="connsiteX1" fmla="*/ 85 w 2637"/>
                <a:gd name="connsiteY1" fmla="*/ 300 h 850"/>
                <a:gd name="connsiteX2" fmla="*/ 126 w 2637"/>
                <a:gd name="connsiteY2" fmla="*/ 689 h 850"/>
                <a:gd name="connsiteX3" fmla="*/ 842 w 2637"/>
                <a:gd name="connsiteY3" fmla="*/ 841 h 850"/>
                <a:gd name="connsiteX4" fmla="*/ 2384 w 2637"/>
                <a:gd name="connsiteY4" fmla="*/ 707 h 850"/>
                <a:gd name="connsiteX5" fmla="*/ 2485 w 2637"/>
                <a:gd name="connsiteY5" fmla="*/ 241 h 850"/>
                <a:gd name="connsiteX6" fmla="*/ 2103 w 2637"/>
                <a:gd name="connsiteY6" fmla="*/ 69 h 850"/>
                <a:gd name="connsiteX7" fmla="*/ 606 w 2637"/>
                <a:gd name="connsiteY7" fmla="*/ 38 h 850"/>
                <a:gd name="connsiteX0" fmla="*/ 661 w 2692"/>
                <a:gd name="connsiteY0" fmla="*/ 38 h 1346"/>
                <a:gd name="connsiteX1" fmla="*/ 140 w 2692"/>
                <a:gd name="connsiteY1" fmla="*/ 300 h 1346"/>
                <a:gd name="connsiteX2" fmla="*/ 181 w 2692"/>
                <a:gd name="connsiteY2" fmla="*/ 689 h 1346"/>
                <a:gd name="connsiteX3" fmla="*/ 1225 w 2692"/>
                <a:gd name="connsiteY3" fmla="*/ 1343 h 1346"/>
                <a:gd name="connsiteX4" fmla="*/ 2439 w 2692"/>
                <a:gd name="connsiteY4" fmla="*/ 707 h 1346"/>
                <a:gd name="connsiteX5" fmla="*/ 2540 w 2692"/>
                <a:gd name="connsiteY5" fmla="*/ 241 h 1346"/>
                <a:gd name="connsiteX6" fmla="*/ 2158 w 2692"/>
                <a:gd name="connsiteY6" fmla="*/ 69 h 1346"/>
                <a:gd name="connsiteX7" fmla="*/ 661 w 2692"/>
                <a:gd name="connsiteY7" fmla="*/ 38 h 1346"/>
                <a:gd name="connsiteX0" fmla="*/ 656 w 2692"/>
                <a:gd name="connsiteY0" fmla="*/ 248 h 1288"/>
                <a:gd name="connsiteX1" fmla="*/ 140 w 2692"/>
                <a:gd name="connsiteY1" fmla="*/ 242 h 1288"/>
                <a:gd name="connsiteX2" fmla="*/ 181 w 2692"/>
                <a:gd name="connsiteY2" fmla="*/ 631 h 1288"/>
                <a:gd name="connsiteX3" fmla="*/ 1225 w 2692"/>
                <a:gd name="connsiteY3" fmla="*/ 1285 h 1288"/>
                <a:gd name="connsiteX4" fmla="*/ 2439 w 2692"/>
                <a:gd name="connsiteY4" fmla="*/ 649 h 1288"/>
                <a:gd name="connsiteX5" fmla="*/ 2540 w 2692"/>
                <a:gd name="connsiteY5" fmla="*/ 183 h 1288"/>
                <a:gd name="connsiteX6" fmla="*/ 2158 w 2692"/>
                <a:gd name="connsiteY6" fmla="*/ 11 h 1288"/>
                <a:gd name="connsiteX7" fmla="*/ 656 w 2692"/>
                <a:gd name="connsiteY7" fmla="*/ 248 h 1288"/>
                <a:gd name="connsiteX0" fmla="*/ 656 w 2692"/>
                <a:gd name="connsiteY0" fmla="*/ 265 h 1305"/>
                <a:gd name="connsiteX1" fmla="*/ 140 w 2692"/>
                <a:gd name="connsiteY1" fmla="*/ 259 h 1305"/>
                <a:gd name="connsiteX2" fmla="*/ 181 w 2692"/>
                <a:gd name="connsiteY2" fmla="*/ 648 h 1305"/>
                <a:gd name="connsiteX3" fmla="*/ 1225 w 2692"/>
                <a:gd name="connsiteY3" fmla="*/ 1302 h 1305"/>
                <a:gd name="connsiteX4" fmla="*/ 2439 w 2692"/>
                <a:gd name="connsiteY4" fmla="*/ 666 h 1305"/>
                <a:gd name="connsiteX5" fmla="*/ 2540 w 2692"/>
                <a:gd name="connsiteY5" fmla="*/ 200 h 1305"/>
                <a:gd name="connsiteX6" fmla="*/ 2158 w 2692"/>
                <a:gd name="connsiteY6" fmla="*/ 28 h 1305"/>
                <a:gd name="connsiteX7" fmla="*/ 1524 w 2692"/>
                <a:gd name="connsiteY7" fmla="*/ 211 h 1305"/>
                <a:gd name="connsiteX8" fmla="*/ 656 w 2692"/>
                <a:gd name="connsiteY8" fmla="*/ 265 h 1305"/>
                <a:gd name="connsiteX0" fmla="*/ 769 w 2805"/>
                <a:gd name="connsiteY0" fmla="*/ 265 h 1310"/>
                <a:gd name="connsiteX1" fmla="*/ 253 w 2805"/>
                <a:gd name="connsiteY1" fmla="*/ 259 h 1310"/>
                <a:gd name="connsiteX2" fmla="*/ 181 w 2805"/>
                <a:gd name="connsiteY2" fmla="*/ 615 h 1310"/>
                <a:gd name="connsiteX3" fmla="*/ 1338 w 2805"/>
                <a:gd name="connsiteY3" fmla="*/ 1302 h 1310"/>
                <a:gd name="connsiteX4" fmla="*/ 2552 w 2805"/>
                <a:gd name="connsiteY4" fmla="*/ 666 h 1310"/>
                <a:gd name="connsiteX5" fmla="*/ 2653 w 2805"/>
                <a:gd name="connsiteY5" fmla="*/ 200 h 1310"/>
                <a:gd name="connsiteX6" fmla="*/ 2271 w 2805"/>
                <a:gd name="connsiteY6" fmla="*/ 28 h 1310"/>
                <a:gd name="connsiteX7" fmla="*/ 1637 w 2805"/>
                <a:gd name="connsiteY7" fmla="*/ 211 h 1310"/>
                <a:gd name="connsiteX8" fmla="*/ 769 w 2805"/>
                <a:gd name="connsiteY8" fmla="*/ 265 h 1310"/>
                <a:gd name="connsiteX0" fmla="*/ 769 w 2805"/>
                <a:gd name="connsiteY0" fmla="*/ 265 h 1468"/>
                <a:gd name="connsiteX1" fmla="*/ 253 w 2805"/>
                <a:gd name="connsiteY1" fmla="*/ 259 h 1468"/>
                <a:gd name="connsiteX2" fmla="*/ 181 w 2805"/>
                <a:gd name="connsiteY2" fmla="*/ 615 h 1468"/>
                <a:gd name="connsiteX3" fmla="*/ 1338 w 2805"/>
                <a:gd name="connsiteY3" fmla="*/ 1302 h 1468"/>
                <a:gd name="connsiteX4" fmla="*/ 1566 w 2805"/>
                <a:gd name="connsiteY4" fmla="*/ 1362 h 1468"/>
                <a:gd name="connsiteX5" fmla="*/ 2552 w 2805"/>
                <a:gd name="connsiteY5" fmla="*/ 666 h 1468"/>
                <a:gd name="connsiteX6" fmla="*/ 2653 w 2805"/>
                <a:gd name="connsiteY6" fmla="*/ 200 h 1468"/>
                <a:gd name="connsiteX7" fmla="*/ 2271 w 2805"/>
                <a:gd name="connsiteY7" fmla="*/ 28 h 1468"/>
                <a:gd name="connsiteX8" fmla="*/ 1637 w 2805"/>
                <a:gd name="connsiteY8" fmla="*/ 211 h 1468"/>
                <a:gd name="connsiteX9" fmla="*/ 769 w 2805"/>
                <a:gd name="connsiteY9" fmla="*/ 265 h 1468"/>
                <a:gd name="connsiteX0" fmla="*/ 690 w 2726"/>
                <a:gd name="connsiteY0" fmla="*/ 265 h 1463"/>
                <a:gd name="connsiteX1" fmla="*/ 174 w 2726"/>
                <a:gd name="connsiteY1" fmla="*/ 259 h 1463"/>
                <a:gd name="connsiteX2" fmla="*/ 102 w 2726"/>
                <a:gd name="connsiteY2" fmla="*/ 615 h 1463"/>
                <a:gd name="connsiteX3" fmla="*/ 788 w 2726"/>
                <a:gd name="connsiteY3" fmla="*/ 1270 h 1463"/>
                <a:gd name="connsiteX4" fmla="*/ 1487 w 2726"/>
                <a:gd name="connsiteY4" fmla="*/ 1362 h 1463"/>
                <a:gd name="connsiteX5" fmla="*/ 2473 w 2726"/>
                <a:gd name="connsiteY5" fmla="*/ 666 h 1463"/>
                <a:gd name="connsiteX6" fmla="*/ 2574 w 2726"/>
                <a:gd name="connsiteY6" fmla="*/ 200 h 1463"/>
                <a:gd name="connsiteX7" fmla="*/ 2192 w 2726"/>
                <a:gd name="connsiteY7" fmla="*/ 28 h 1463"/>
                <a:gd name="connsiteX8" fmla="*/ 1558 w 2726"/>
                <a:gd name="connsiteY8" fmla="*/ 211 h 1463"/>
                <a:gd name="connsiteX9" fmla="*/ 690 w 2726"/>
                <a:gd name="connsiteY9" fmla="*/ 265 h 1463"/>
                <a:gd name="connsiteX0" fmla="*/ 804 w 2840"/>
                <a:gd name="connsiteY0" fmla="*/ 265 h 1463"/>
                <a:gd name="connsiteX1" fmla="*/ 98 w 2840"/>
                <a:gd name="connsiteY1" fmla="*/ 134 h 1463"/>
                <a:gd name="connsiteX2" fmla="*/ 216 w 2840"/>
                <a:gd name="connsiteY2" fmla="*/ 615 h 1463"/>
                <a:gd name="connsiteX3" fmla="*/ 902 w 2840"/>
                <a:gd name="connsiteY3" fmla="*/ 1270 h 1463"/>
                <a:gd name="connsiteX4" fmla="*/ 1601 w 2840"/>
                <a:gd name="connsiteY4" fmla="*/ 1362 h 1463"/>
                <a:gd name="connsiteX5" fmla="*/ 2587 w 2840"/>
                <a:gd name="connsiteY5" fmla="*/ 666 h 1463"/>
                <a:gd name="connsiteX6" fmla="*/ 2688 w 2840"/>
                <a:gd name="connsiteY6" fmla="*/ 200 h 1463"/>
                <a:gd name="connsiteX7" fmla="*/ 2306 w 2840"/>
                <a:gd name="connsiteY7" fmla="*/ 28 h 1463"/>
                <a:gd name="connsiteX8" fmla="*/ 1672 w 2840"/>
                <a:gd name="connsiteY8" fmla="*/ 211 h 1463"/>
                <a:gd name="connsiteX9" fmla="*/ 804 w 2840"/>
                <a:gd name="connsiteY9" fmla="*/ 265 h 1463"/>
                <a:gd name="connsiteX0" fmla="*/ 804 w 2840"/>
                <a:gd name="connsiteY0" fmla="*/ 327 h 1525"/>
                <a:gd name="connsiteX1" fmla="*/ 98 w 2840"/>
                <a:gd name="connsiteY1" fmla="*/ 196 h 1525"/>
                <a:gd name="connsiteX2" fmla="*/ 216 w 2840"/>
                <a:gd name="connsiteY2" fmla="*/ 677 h 1525"/>
                <a:gd name="connsiteX3" fmla="*/ 902 w 2840"/>
                <a:gd name="connsiteY3" fmla="*/ 1332 h 1525"/>
                <a:gd name="connsiteX4" fmla="*/ 1601 w 2840"/>
                <a:gd name="connsiteY4" fmla="*/ 1424 h 1525"/>
                <a:gd name="connsiteX5" fmla="*/ 2587 w 2840"/>
                <a:gd name="connsiteY5" fmla="*/ 728 h 1525"/>
                <a:gd name="connsiteX6" fmla="*/ 2688 w 2840"/>
                <a:gd name="connsiteY6" fmla="*/ 262 h 1525"/>
                <a:gd name="connsiteX7" fmla="*/ 2344 w 2840"/>
                <a:gd name="connsiteY7" fmla="*/ 28 h 1525"/>
                <a:gd name="connsiteX8" fmla="*/ 1672 w 2840"/>
                <a:gd name="connsiteY8" fmla="*/ 273 h 1525"/>
                <a:gd name="connsiteX9" fmla="*/ 804 w 2840"/>
                <a:gd name="connsiteY9" fmla="*/ 327 h 1525"/>
                <a:gd name="connsiteX0" fmla="*/ 804 w 2840"/>
                <a:gd name="connsiteY0" fmla="*/ 327 h 1525"/>
                <a:gd name="connsiteX1" fmla="*/ 98 w 2840"/>
                <a:gd name="connsiteY1" fmla="*/ 196 h 1525"/>
                <a:gd name="connsiteX2" fmla="*/ 216 w 2840"/>
                <a:gd name="connsiteY2" fmla="*/ 677 h 1525"/>
                <a:gd name="connsiteX3" fmla="*/ 902 w 2840"/>
                <a:gd name="connsiteY3" fmla="*/ 1332 h 1525"/>
                <a:gd name="connsiteX4" fmla="*/ 1601 w 2840"/>
                <a:gd name="connsiteY4" fmla="*/ 1424 h 1525"/>
                <a:gd name="connsiteX5" fmla="*/ 2587 w 2840"/>
                <a:gd name="connsiteY5" fmla="*/ 728 h 1525"/>
                <a:gd name="connsiteX6" fmla="*/ 2688 w 2840"/>
                <a:gd name="connsiteY6" fmla="*/ 262 h 1525"/>
                <a:gd name="connsiteX7" fmla="*/ 2344 w 2840"/>
                <a:gd name="connsiteY7" fmla="*/ 28 h 1525"/>
                <a:gd name="connsiteX8" fmla="*/ 1642 w 2840"/>
                <a:gd name="connsiteY8" fmla="*/ 262 h 1525"/>
                <a:gd name="connsiteX9" fmla="*/ 804 w 2840"/>
                <a:gd name="connsiteY9" fmla="*/ 327 h 1525"/>
                <a:gd name="connsiteX0" fmla="*/ 804 w 2989"/>
                <a:gd name="connsiteY0" fmla="*/ 338 h 1536"/>
                <a:gd name="connsiteX1" fmla="*/ 98 w 2989"/>
                <a:gd name="connsiteY1" fmla="*/ 207 h 1536"/>
                <a:gd name="connsiteX2" fmla="*/ 216 w 2989"/>
                <a:gd name="connsiteY2" fmla="*/ 688 h 1536"/>
                <a:gd name="connsiteX3" fmla="*/ 902 w 2989"/>
                <a:gd name="connsiteY3" fmla="*/ 1343 h 1536"/>
                <a:gd name="connsiteX4" fmla="*/ 1601 w 2989"/>
                <a:gd name="connsiteY4" fmla="*/ 1435 h 1536"/>
                <a:gd name="connsiteX5" fmla="*/ 2587 w 2989"/>
                <a:gd name="connsiteY5" fmla="*/ 739 h 1536"/>
                <a:gd name="connsiteX6" fmla="*/ 2837 w 2989"/>
                <a:gd name="connsiteY6" fmla="*/ 102 h 1536"/>
                <a:gd name="connsiteX7" fmla="*/ 2344 w 2989"/>
                <a:gd name="connsiteY7" fmla="*/ 39 h 1536"/>
                <a:gd name="connsiteX8" fmla="*/ 1642 w 2989"/>
                <a:gd name="connsiteY8" fmla="*/ 273 h 1536"/>
                <a:gd name="connsiteX9" fmla="*/ 804 w 2989"/>
                <a:gd name="connsiteY9" fmla="*/ 338 h 1536"/>
                <a:gd name="connsiteX0" fmla="*/ 804 w 2791"/>
                <a:gd name="connsiteY0" fmla="*/ 327 h 1525"/>
                <a:gd name="connsiteX1" fmla="*/ 98 w 2791"/>
                <a:gd name="connsiteY1" fmla="*/ 196 h 1525"/>
                <a:gd name="connsiteX2" fmla="*/ 216 w 2791"/>
                <a:gd name="connsiteY2" fmla="*/ 677 h 1525"/>
                <a:gd name="connsiteX3" fmla="*/ 902 w 2791"/>
                <a:gd name="connsiteY3" fmla="*/ 1332 h 1525"/>
                <a:gd name="connsiteX4" fmla="*/ 1601 w 2791"/>
                <a:gd name="connsiteY4" fmla="*/ 1424 h 1525"/>
                <a:gd name="connsiteX5" fmla="*/ 2587 w 2791"/>
                <a:gd name="connsiteY5" fmla="*/ 728 h 1525"/>
                <a:gd name="connsiteX6" fmla="*/ 2639 w 2791"/>
                <a:gd name="connsiteY6" fmla="*/ 186 h 1525"/>
                <a:gd name="connsiteX7" fmla="*/ 2344 w 2791"/>
                <a:gd name="connsiteY7" fmla="*/ 28 h 1525"/>
                <a:gd name="connsiteX8" fmla="*/ 1642 w 2791"/>
                <a:gd name="connsiteY8" fmla="*/ 262 h 1525"/>
                <a:gd name="connsiteX9" fmla="*/ 804 w 2791"/>
                <a:gd name="connsiteY9" fmla="*/ 327 h 1525"/>
                <a:gd name="connsiteX0" fmla="*/ 804 w 2791"/>
                <a:gd name="connsiteY0" fmla="*/ 269 h 1467"/>
                <a:gd name="connsiteX1" fmla="*/ 98 w 2791"/>
                <a:gd name="connsiteY1" fmla="*/ 138 h 1467"/>
                <a:gd name="connsiteX2" fmla="*/ 216 w 2791"/>
                <a:gd name="connsiteY2" fmla="*/ 619 h 1467"/>
                <a:gd name="connsiteX3" fmla="*/ 902 w 2791"/>
                <a:gd name="connsiteY3" fmla="*/ 1274 h 1467"/>
                <a:gd name="connsiteX4" fmla="*/ 1601 w 2791"/>
                <a:gd name="connsiteY4" fmla="*/ 1366 h 1467"/>
                <a:gd name="connsiteX5" fmla="*/ 2587 w 2791"/>
                <a:gd name="connsiteY5" fmla="*/ 670 h 1467"/>
                <a:gd name="connsiteX6" fmla="*/ 2639 w 2791"/>
                <a:gd name="connsiteY6" fmla="*/ 128 h 1467"/>
                <a:gd name="connsiteX7" fmla="*/ 2131 w 2791"/>
                <a:gd name="connsiteY7" fmla="*/ 28 h 1467"/>
                <a:gd name="connsiteX8" fmla="*/ 1642 w 2791"/>
                <a:gd name="connsiteY8" fmla="*/ 204 h 1467"/>
                <a:gd name="connsiteX9" fmla="*/ 804 w 2791"/>
                <a:gd name="connsiteY9" fmla="*/ 269 h 1467"/>
                <a:gd name="connsiteX0" fmla="*/ 804 w 2791"/>
                <a:gd name="connsiteY0" fmla="*/ 252 h 1450"/>
                <a:gd name="connsiteX1" fmla="*/ 98 w 2791"/>
                <a:gd name="connsiteY1" fmla="*/ 121 h 1450"/>
                <a:gd name="connsiteX2" fmla="*/ 216 w 2791"/>
                <a:gd name="connsiteY2" fmla="*/ 602 h 1450"/>
                <a:gd name="connsiteX3" fmla="*/ 902 w 2791"/>
                <a:gd name="connsiteY3" fmla="*/ 1257 h 1450"/>
                <a:gd name="connsiteX4" fmla="*/ 1601 w 2791"/>
                <a:gd name="connsiteY4" fmla="*/ 1349 h 1450"/>
                <a:gd name="connsiteX5" fmla="*/ 2587 w 2791"/>
                <a:gd name="connsiteY5" fmla="*/ 653 h 1450"/>
                <a:gd name="connsiteX6" fmla="*/ 2639 w 2791"/>
                <a:gd name="connsiteY6" fmla="*/ 111 h 1450"/>
                <a:gd name="connsiteX7" fmla="*/ 2131 w 2791"/>
                <a:gd name="connsiteY7" fmla="*/ 11 h 1450"/>
                <a:gd name="connsiteX8" fmla="*/ 1642 w 2791"/>
                <a:gd name="connsiteY8" fmla="*/ 187 h 1450"/>
                <a:gd name="connsiteX9" fmla="*/ 804 w 2791"/>
                <a:gd name="connsiteY9" fmla="*/ 252 h 1450"/>
                <a:gd name="connsiteX0" fmla="*/ 804 w 2791"/>
                <a:gd name="connsiteY0" fmla="*/ 358 h 1556"/>
                <a:gd name="connsiteX1" fmla="*/ 98 w 2791"/>
                <a:gd name="connsiteY1" fmla="*/ 227 h 1556"/>
                <a:gd name="connsiteX2" fmla="*/ 216 w 2791"/>
                <a:gd name="connsiteY2" fmla="*/ 708 h 1556"/>
                <a:gd name="connsiteX3" fmla="*/ 902 w 2791"/>
                <a:gd name="connsiteY3" fmla="*/ 1363 h 1556"/>
                <a:gd name="connsiteX4" fmla="*/ 1601 w 2791"/>
                <a:gd name="connsiteY4" fmla="*/ 1455 h 1556"/>
                <a:gd name="connsiteX5" fmla="*/ 2587 w 2791"/>
                <a:gd name="connsiteY5" fmla="*/ 759 h 1556"/>
                <a:gd name="connsiteX6" fmla="*/ 2639 w 2791"/>
                <a:gd name="connsiteY6" fmla="*/ 217 h 1556"/>
                <a:gd name="connsiteX7" fmla="*/ 2131 w 2791"/>
                <a:gd name="connsiteY7" fmla="*/ 117 h 1556"/>
                <a:gd name="connsiteX8" fmla="*/ 1642 w 2791"/>
                <a:gd name="connsiteY8" fmla="*/ 293 h 1556"/>
                <a:gd name="connsiteX9" fmla="*/ 804 w 2791"/>
                <a:gd name="connsiteY9" fmla="*/ 358 h 1556"/>
                <a:gd name="connsiteX0" fmla="*/ 804 w 2791"/>
                <a:gd name="connsiteY0" fmla="*/ 358 h 1556"/>
                <a:gd name="connsiteX1" fmla="*/ 98 w 2791"/>
                <a:gd name="connsiteY1" fmla="*/ 227 h 1556"/>
                <a:gd name="connsiteX2" fmla="*/ 216 w 2791"/>
                <a:gd name="connsiteY2" fmla="*/ 708 h 1556"/>
                <a:gd name="connsiteX3" fmla="*/ 902 w 2791"/>
                <a:gd name="connsiteY3" fmla="*/ 1363 h 1556"/>
                <a:gd name="connsiteX4" fmla="*/ 1601 w 2791"/>
                <a:gd name="connsiteY4" fmla="*/ 1455 h 1556"/>
                <a:gd name="connsiteX5" fmla="*/ 2587 w 2791"/>
                <a:gd name="connsiteY5" fmla="*/ 759 h 1556"/>
                <a:gd name="connsiteX6" fmla="*/ 2639 w 2791"/>
                <a:gd name="connsiteY6" fmla="*/ 217 h 1556"/>
                <a:gd name="connsiteX7" fmla="*/ 2131 w 2791"/>
                <a:gd name="connsiteY7" fmla="*/ 117 h 1556"/>
                <a:gd name="connsiteX8" fmla="*/ 1642 w 2791"/>
                <a:gd name="connsiteY8" fmla="*/ 293 h 1556"/>
                <a:gd name="connsiteX9" fmla="*/ 804 w 2791"/>
                <a:gd name="connsiteY9" fmla="*/ 358 h 1556"/>
                <a:gd name="connsiteX0" fmla="*/ 804 w 2800"/>
                <a:gd name="connsiteY0" fmla="*/ 358 h 1556"/>
                <a:gd name="connsiteX1" fmla="*/ 98 w 2800"/>
                <a:gd name="connsiteY1" fmla="*/ 227 h 1556"/>
                <a:gd name="connsiteX2" fmla="*/ 216 w 2800"/>
                <a:gd name="connsiteY2" fmla="*/ 708 h 1556"/>
                <a:gd name="connsiteX3" fmla="*/ 902 w 2800"/>
                <a:gd name="connsiteY3" fmla="*/ 1363 h 1556"/>
                <a:gd name="connsiteX4" fmla="*/ 1601 w 2800"/>
                <a:gd name="connsiteY4" fmla="*/ 1455 h 1556"/>
                <a:gd name="connsiteX5" fmla="*/ 2587 w 2800"/>
                <a:gd name="connsiteY5" fmla="*/ 759 h 1556"/>
                <a:gd name="connsiteX6" fmla="*/ 2639 w 2800"/>
                <a:gd name="connsiteY6" fmla="*/ 217 h 1556"/>
                <a:gd name="connsiteX7" fmla="*/ 2131 w 2800"/>
                <a:gd name="connsiteY7" fmla="*/ 117 h 1556"/>
                <a:gd name="connsiteX8" fmla="*/ 1642 w 2800"/>
                <a:gd name="connsiteY8" fmla="*/ 293 h 1556"/>
                <a:gd name="connsiteX9" fmla="*/ 804 w 2800"/>
                <a:gd name="connsiteY9" fmla="*/ 358 h 1556"/>
                <a:gd name="connsiteX0" fmla="*/ 804 w 2800"/>
                <a:gd name="connsiteY0" fmla="*/ 358 h 1556"/>
                <a:gd name="connsiteX1" fmla="*/ 98 w 2800"/>
                <a:gd name="connsiteY1" fmla="*/ 227 h 1556"/>
                <a:gd name="connsiteX2" fmla="*/ 216 w 2800"/>
                <a:gd name="connsiteY2" fmla="*/ 708 h 1556"/>
                <a:gd name="connsiteX3" fmla="*/ 902 w 2800"/>
                <a:gd name="connsiteY3" fmla="*/ 1363 h 1556"/>
                <a:gd name="connsiteX4" fmla="*/ 1601 w 2800"/>
                <a:gd name="connsiteY4" fmla="*/ 1455 h 1556"/>
                <a:gd name="connsiteX5" fmla="*/ 2587 w 2800"/>
                <a:gd name="connsiteY5" fmla="*/ 759 h 1556"/>
                <a:gd name="connsiteX6" fmla="*/ 2639 w 2800"/>
                <a:gd name="connsiteY6" fmla="*/ 217 h 1556"/>
                <a:gd name="connsiteX7" fmla="*/ 2131 w 2800"/>
                <a:gd name="connsiteY7" fmla="*/ 117 h 1556"/>
                <a:gd name="connsiteX8" fmla="*/ 1642 w 2800"/>
                <a:gd name="connsiteY8" fmla="*/ 293 h 1556"/>
                <a:gd name="connsiteX9" fmla="*/ 804 w 2800"/>
                <a:gd name="connsiteY9" fmla="*/ 358 h 1556"/>
                <a:gd name="connsiteX0" fmla="*/ 804 w 2800"/>
                <a:gd name="connsiteY0" fmla="*/ 358 h 1548"/>
                <a:gd name="connsiteX1" fmla="*/ 98 w 2800"/>
                <a:gd name="connsiteY1" fmla="*/ 227 h 1548"/>
                <a:gd name="connsiteX2" fmla="*/ 216 w 2800"/>
                <a:gd name="connsiteY2" fmla="*/ 708 h 1548"/>
                <a:gd name="connsiteX3" fmla="*/ 902 w 2800"/>
                <a:gd name="connsiteY3" fmla="*/ 1363 h 1548"/>
                <a:gd name="connsiteX4" fmla="*/ 1601 w 2800"/>
                <a:gd name="connsiteY4" fmla="*/ 1455 h 1548"/>
                <a:gd name="connsiteX5" fmla="*/ 2467 w 2800"/>
                <a:gd name="connsiteY5" fmla="*/ 806 h 1548"/>
                <a:gd name="connsiteX6" fmla="*/ 2639 w 2800"/>
                <a:gd name="connsiteY6" fmla="*/ 217 h 1548"/>
                <a:gd name="connsiteX7" fmla="*/ 2131 w 2800"/>
                <a:gd name="connsiteY7" fmla="*/ 117 h 1548"/>
                <a:gd name="connsiteX8" fmla="*/ 1642 w 2800"/>
                <a:gd name="connsiteY8" fmla="*/ 293 h 1548"/>
                <a:gd name="connsiteX9" fmla="*/ 804 w 2800"/>
                <a:gd name="connsiteY9" fmla="*/ 358 h 1548"/>
                <a:gd name="connsiteX0" fmla="*/ 804 w 2800"/>
                <a:gd name="connsiteY0" fmla="*/ 358 h 1620"/>
                <a:gd name="connsiteX1" fmla="*/ 98 w 2800"/>
                <a:gd name="connsiteY1" fmla="*/ 227 h 1620"/>
                <a:gd name="connsiteX2" fmla="*/ 216 w 2800"/>
                <a:gd name="connsiteY2" fmla="*/ 708 h 1620"/>
                <a:gd name="connsiteX3" fmla="*/ 902 w 2800"/>
                <a:gd name="connsiteY3" fmla="*/ 1363 h 1620"/>
                <a:gd name="connsiteX4" fmla="*/ 1497 w 2800"/>
                <a:gd name="connsiteY4" fmla="*/ 1527 h 1620"/>
                <a:gd name="connsiteX5" fmla="*/ 2467 w 2800"/>
                <a:gd name="connsiteY5" fmla="*/ 806 h 1620"/>
                <a:gd name="connsiteX6" fmla="*/ 2639 w 2800"/>
                <a:gd name="connsiteY6" fmla="*/ 217 h 1620"/>
                <a:gd name="connsiteX7" fmla="*/ 2131 w 2800"/>
                <a:gd name="connsiteY7" fmla="*/ 117 h 1620"/>
                <a:gd name="connsiteX8" fmla="*/ 1642 w 2800"/>
                <a:gd name="connsiteY8" fmla="*/ 293 h 1620"/>
                <a:gd name="connsiteX9" fmla="*/ 804 w 2800"/>
                <a:gd name="connsiteY9" fmla="*/ 358 h 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00" h="1620">
                  <a:moveTo>
                    <a:pt x="804" y="358"/>
                  </a:moveTo>
                  <a:cubicBezTo>
                    <a:pt x="547" y="347"/>
                    <a:pt x="196" y="169"/>
                    <a:pt x="98" y="227"/>
                  </a:cubicBezTo>
                  <a:cubicBezTo>
                    <a:pt x="0" y="285"/>
                    <a:pt x="82" y="519"/>
                    <a:pt x="216" y="708"/>
                  </a:cubicBezTo>
                  <a:cubicBezTo>
                    <a:pt x="350" y="897"/>
                    <a:pt x="689" y="1227"/>
                    <a:pt x="902" y="1363"/>
                  </a:cubicBezTo>
                  <a:cubicBezTo>
                    <a:pt x="1115" y="1499"/>
                    <a:pt x="1236" y="1620"/>
                    <a:pt x="1497" y="1527"/>
                  </a:cubicBezTo>
                  <a:cubicBezTo>
                    <a:pt x="1758" y="1434"/>
                    <a:pt x="2250" y="990"/>
                    <a:pt x="2467" y="806"/>
                  </a:cubicBezTo>
                  <a:cubicBezTo>
                    <a:pt x="2575" y="700"/>
                    <a:pt x="2800" y="430"/>
                    <a:pt x="2639" y="217"/>
                  </a:cubicBezTo>
                  <a:cubicBezTo>
                    <a:pt x="2546" y="94"/>
                    <a:pt x="2409" y="0"/>
                    <a:pt x="2131" y="117"/>
                  </a:cubicBezTo>
                  <a:cubicBezTo>
                    <a:pt x="1902" y="190"/>
                    <a:pt x="1863" y="253"/>
                    <a:pt x="1642" y="293"/>
                  </a:cubicBezTo>
                  <a:cubicBezTo>
                    <a:pt x="1421" y="333"/>
                    <a:pt x="1061" y="369"/>
                    <a:pt x="804" y="358"/>
                  </a:cubicBezTo>
                  <a:close/>
                </a:path>
              </a:pathLst>
            </a:custGeom>
            <a:grpFill/>
            <a:ln w="9525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175" name="TextBox 53"/>
            <p:cNvSpPr txBox="1">
              <a:spLocks noChangeArrowheads="1"/>
            </p:cNvSpPr>
            <p:nvPr/>
          </p:nvSpPr>
          <p:spPr bwMode="auto">
            <a:xfrm>
              <a:off x="8162925" y="3290888"/>
              <a:ext cx="365806" cy="40011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>
                  <a:latin typeface="Trebuchet MS" pitchFamily="34" charset="0"/>
                </a:rPr>
                <a:t>O</a:t>
              </a:r>
            </a:p>
          </p:txBody>
        </p:sp>
      </p:grpSp>
      <p:grpSp>
        <p:nvGrpSpPr>
          <p:cNvPr id="5" name="Group 125"/>
          <p:cNvGrpSpPr>
            <a:grpSpLocks/>
          </p:cNvGrpSpPr>
          <p:nvPr/>
        </p:nvGrpSpPr>
        <p:grpSpPr bwMode="auto">
          <a:xfrm>
            <a:off x="1762125" y="1702375"/>
            <a:ext cx="5808663" cy="4733925"/>
            <a:chOff x="1876424" y="1618933"/>
            <a:chExt cx="5807981" cy="4734241"/>
          </a:xfrm>
          <a:solidFill>
            <a:srgbClr val="CCFFFF"/>
          </a:solidFill>
        </p:grpSpPr>
        <p:sp>
          <p:nvSpPr>
            <p:cNvPr id="83" name="Freeform 52"/>
            <p:cNvSpPr>
              <a:spLocks/>
            </p:cNvSpPr>
            <p:nvPr/>
          </p:nvSpPr>
          <p:spPr bwMode="auto">
            <a:xfrm>
              <a:off x="1876424" y="1618933"/>
              <a:ext cx="5807981" cy="4734241"/>
            </a:xfrm>
            <a:custGeom>
              <a:avLst/>
              <a:gdLst>
                <a:gd name="T0" fmla="*/ 2147483647 w 3878"/>
                <a:gd name="T1" fmla="*/ 2147483647 h 3150"/>
                <a:gd name="T2" fmla="*/ 2147483647 w 3878"/>
                <a:gd name="T3" fmla="*/ 2147483647 h 3150"/>
                <a:gd name="T4" fmla="*/ 2147483647 w 3878"/>
                <a:gd name="T5" fmla="*/ 2147483647 h 3150"/>
                <a:gd name="T6" fmla="*/ 2147483647 w 3878"/>
                <a:gd name="T7" fmla="*/ 2147483647 h 3150"/>
                <a:gd name="T8" fmla="*/ 2147483647 w 3878"/>
                <a:gd name="T9" fmla="*/ 2147483647 h 3150"/>
                <a:gd name="T10" fmla="*/ 2147483647 w 3878"/>
                <a:gd name="T11" fmla="*/ 2147483647 h 3150"/>
                <a:gd name="T12" fmla="*/ 2147483647 w 3878"/>
                <a:gd name="T13" fmla="*/ 2147483647 h 3150"/>
                <a:gd name="T14" fmla="*/ 2147483647 w 3878"/>
                <a:gd name="T15" fmla="*/ 2147483647 h 3150"/>
                <a:gd name="T16" fmla="*/ 2147483647 w 3878"/>
                <a:gd name="T17" fmla="*/ 2147483647 h 3150"/>
                <a:gd name="T18" fmla="*/ 2147483647 w 3878"/>
                <a:gd name="T19" fmla="*/ 2147483647 h 3150"/>
                <a:gd name="T20" fmla="*/ 2147483647 w 3878"/>
                <a:gd name="T21" fmla="*/ 2147483647 h 3150"/>
                <a:gd name="T22" fmla="*/ 2147483647 w 3878"/>
                <a:gd name="T23" fmla="*/ 2147483647 h 3150"/>
                <a:gd name="T24" fmla="*/ 2147483647 w 3878"/>
                <a:gd name="T25" fmla="*/ 2147483647 h 3150"/>
                <a:gd name="T26" fmla="*/ 2147483647 w 3878"/>
                <a:gd name="T27" fmla="*/ 2147483647 h 3150"/>
                <a:gd name="T28" fmla="*/ 2147483647 w 3878"/>
                <a:gd name="T29" fmla="*/ 2147483647 h 31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878"/>
                <a:gd name="T46" fmla="*/ 0 h 3150"/>
                <a:gd name="T47" fmla="*/ 3878 w 3878"/>
                <a:gd name="T48" fmla="*/ 3150 h 3150"/>
                <a:gd name="connsiteX0" fmla="*/ 1099 w 3860"/>
                <a:gd name="connsiteY0" fmla="*/ 256 h 3150"/>
                <a:gd name="connsiteX1" fmla="*/ 283 w 3860"/>
                <a:gd name="connsiteY1" fmla="*/ 662 h 3150"/>
                <a:gd name="connsiteX2" fmla="*/ 7 w 3860"/>
                <a:gd name="connsiteY2" fmla="*/ 1238 h 3150"/>
                <a:gd name="connsiteX3" fmla="*/ 239 w 3860"/>
                <a:gd name="connsiteY3" fmla="*/ 1630 h 3150"/>
                <a:gd name="connsiteX4" fmla="*/ 575 w 3860"/>
                <a:gd name="connsiteY4" fmla="*/ 1910 h 3150"/>
                <a:gd name="connsiteX5" fmla="*/ 831 w 3860"/>
                <a:gd name="connsiteY5" fmla="*/ 2206 h 3150"/>
                <a:gd name="connsiteX6" fmla="*/ 874 w 3860"/>
                <a:gd name="connsiteY6" fmla="*/ 2782 h 3150"/>
                <a:gd name="connsiteX7" fmla="*/ 1284 w 3860"/>
                <a:gd name="connsiteY7" fmla="*/ 3094 h 3150"/>
                <a:gd name="connsiteX8" fmla="*/ 2308 w 3860"/>
                <a:gd name="connsiteY8" fmla="*/ 3030 h 3150"/>
                <a:gd name="connsiteX9" fmla="*/ 3283 w 3860"/>
                <a:gd name="connsiteY9" fmla="*/ 2374 h 3150"/>
                <a:gd name="connsiteX10" fmla="*/ 3654 w 3860"/>
                <a:gd name="connsiteY10" fmla="*/ 1542 h 3150"/>
                <a:gd name="connsiteX11" fmla="*/ 3807 w 3860"/>
                <a:gd name="connsiteY11" fmla="*/ 598 h 3150"/>
                <a:gd name="connsiteX12" fmla="*/ 3337 w 3860"/>
                <a:gd name="connsiteY12" fmla="*/ 86 h 3150"/>
                <a:gd name="connsiteX13" fmla="*/ 2507 w 3860"/>
                <a:gd name="connsiteY13" fmla="*/ 30 h 3150"/>
                <a:gd name="connsiteX14" fmla="*/ 1099 w 3860"/>
                <a:gd name="connsiteY14" fmla="*/ 256 h 3150"/>
                <a:gd name="connsiteX0" fmla="*/ 1099 w 3860"/>
                <a:gd name="connsiteY0" fmla="*/ 256 h 3150"/>
                <a:gd name="connsiteX1" fmla="*/ 283 w 3860"/>
                <a:gd name="connsiteY1" fmla="*/ 662 h 3150"/>
                <a:gd name="connsiteX2" fmla="*/ 7 w 3860"/>
                <a:gd name="connsiteY2" fmla="*/ 1238 h 3150"/>
                <a:gd name="connsiteX3" fmla="*/ 239 w 3860"/>
                <a:gd name="connsiteY3" fmla="*/ 1630 h 3150"/>
                <a:gd name="connsiteX4" fmla="*/ 575 w 3860"/>
                <a:gd name="connsiteY4" fmla="*/ 1910 h 3150"/>
                <a:gd name="connsiteX5" fmla="*/ 831 w 3860"/>
                <a:gd name="connsiteY5" fmla="*/ 2206 h 3150"/>
                <a:gd name="connsiteX6" fmla="*/ 874 w 3860"/>
                <a:gd name="connsiteY6" fmla="*/ 2782 h 3150"/>
                <a:gd name="connsiteX7" fmla="*/ 1284 w 3860"/>
                <a:gd name="connsiteY7" fmla="*/ 3094 h 3150"/>
                <a:gd name="connsiteX8" fmla="*/ 2308 w 3860"/>
                <a:gd name="connsiteY8" fmla="*/ 3030 h 3150"/>
                <a:gd name="connsiteX9" fmla="*/ 3283 w 3860"/>
                <a:gd name="connsiteY9" fmla="*/ 2374 h 3150"/>
                <a:gd name="connsiteX10" fmla="*/ 3290 w 3860"/>
                <a:gd name="connsiteY10" fmla="*/ 2224 h 3150"/>
                <a:gd name="connsiteX11" fmla="*/ 3654 w 3860"/>
                <a:gd name="connsiteY11" fmla="*/ 1542 h 3150"/>
                <a:gd name="connsiteX12" fmla="*/ 3807 w 3860"/>
                <a:gd name="connsiteY12" fmla="*/ 598 h 3150"/>
                <a:gd name="connsiteX13" fmla="*/ 3337 w 3860"/>
                <a:gd name="connsiteY13" fmla="*/ 86 h 3150"/>
                <a:gd name="connsiteX14" fmla="*/ 2507 w 3860"/>
                <a:gd name="connsiteY14" fmla="*/ 30 h 3150"/>
                <a:gd name="connsiteX15" fmla="*/ 1099 w 3860"/>
                <a:gd name="connsiteY15" fmla="*/ 256 h 3150"/>
                <a:gd name="connsiteX0" fmla="*/ 1099 w 3860"/>
                <a:gd name="connsiteY0" fmla="*/ 256 h 3135"/>
                <a:gd name="connsiteX1" fmla="*/ 283 w 3860"/>
                <a:gd name="connsiteY1" fmla="*/ 662 h 3135"/>
                <a:gd name="connsiteX2" fmla="*/ 7 w 3860"/>
                <a:gd name="connsiteY2" fmla="*/ 1238 h 3135"/>
                <a:gd name="connsiteX3" fmla="*/ 239 w 3860"/>
                <a:gd name="connsiteY3" fmla="*/ 1630 h 3135"/>
                <a:gd name="connsiteX4" fmla="*/ 575 w 3860"/>
                <a:gd name="connsiteY4" fmla="*/ 1910 h 3135"/>
                <a:gd name="connsiteX5" fmla="*/ 831 w 3860"/>
                <a:gd name="connsiteY5" fmla="*/ 2206 h 3135"/>
                <a:gd name="connsiteX6" fmla="*/ 874 w 3860"/>
                <a:gd name="connsiteY6" fmla="*/ 2782 h 3135"/>
                <a:gd name="connsiteX7" fmla="*/ 1284 w 3860"/>
                <a:gd name="connsiteY7" fmla="*/ 3094 h 3135"/>
                <a:gd name="connsiteX8" fmla="*/ 2308 w 3860"/>
                <a:gd name="connsiteY8" fmla="*/ 3030 h 3135"/>
                <a:gd name="connsiteX9" fmla="*/ 2851 w 3860"/>
                <a:gd name="connsiteY9" fmla="*/ 2697 h 3135"/>
                <a:gd name="connsiteX10" fmla="*/ 3290 w 3860"/>
                <a:gd name="connsiteY10" fmla="*/ 2224 h 3135"/>
                <a:gd name="connsiteX11" fmla="*/ 3654 w 3860"/>
                <a:gd name="connsiteY11" fmla="*/ 1542 h 3135"/>
                <a:gd name="connsiteX12" fmla="*/ 3807 w 3860"/>
                <a:gd name="connsiteY12" fmla="*/ 598 h 3135"/>
                <a:gd name="connsiteX13" fmla="*/ 3337 w 3860"/>
                <a:gd name="connsiteY13" fmla="*/ 86 h 3135"/>
                <a:gd name="connsiteX14" fmla="*/ 2507 w 3860"/>
                <a:gd name="connsiteY14" fmla="*/ 30 h 3135"/>
                <a:gd name="connsiteX15" fmla="*/ 1099 w 3860"/>
                <a:gd name="connsiteY15" fmla="*/ 256 h 3135"/>
                <a:gd name="connsiteX0" fmla="*/ 1099 w 3860"/>
                <a:gd name="connsiteY0" fmla="*/ 256 h 3135"/>
                <a:gd name="connsiteX1" fmla="*/ 283 w 3860"/>
                <a:gd name="connsiteY1" fmla="*/ 662 h 3135"/>
                <a:gd name="connsiteX2" fmla="*/ 7 w 3860"/>
                <a:gd name="connsiteY2" fmla="*/ 1238 h 3135"/>
                <a:gd name="connsiteX3" fmla="*/ 239 w 3860"/>
                <a:gd name="connsiteY3" fmla="*/ 1630 h 3135"/>
                <a:gd name="connsiteX4" fmla="*/ 575 w 3860"/>
                <a:gd name="connsiteY4" fmla="*/ 1910 h 3135"/>
                <a:gd name="connsiteX5" fmla="*/ 831 w 3860"/>
                <a:gd name="connsiteY5" fmla="*/ 2206 h 3135"/>
                <a:gd name="connsiteX6" fmla="*/ 874 w 3860"/>
                <a:gd name="connsiteY6" fmla="*/ 2782 h 3135"/>
                <a:gd name="connsiteX7" fmla="*/ 1284 w 3860"/>
                <a:gd name="connsiteY7" fmla="*/ 3094 h 3135"/>
                <a:gd name="connsiteX8" fmla="*/ 2199 w 3860"/>
                <a:gd name="connsiteY8" fmla="*/ 3030 h 3135"/>
                <a:gd name="connsiteX9" fmla="*/ 2851 w 3860"/>
                <a:gd name="connsiteY9" fmla="*/ 2697 h 3135"/>
                <a:gd name="connsiteX10" fmla="*/ 3290 w 3860"/>
                <a:gd name="connsiteY10" fmla="*/ 2224 h 3135"/>
                <a:gd name="connsiteX11" fmla="*/ 3654 w 3860"/>
                <a:gd name="connsiteY11" fmla="*/ 1542 h 3135"/>
                <a:gd name="connsiteX12" fmla="*/ 3807 w 3860"/>
                <a:gd name="connsiteY12" fmla="*/ 598 h 3135"/>
                <a:gd name="connsiteX13" fmla="*/ 3337 w 3860"/>
                <a:gd name="connsiteY13" fmla="*/ 86 h 3135"/>
                <a:gd name="connsiteX14" fmla="*/ 2507 w 3860"/>
                <a:gd name="connsiteY14" fmla="*/ 30 h 3135"/>
                <a:gd name="connsiteX15" fmla="*/ 1099 w 3860"/>
                <a:gd name="connsiteY15" fmla="*/ 256 h 3135"/>
                <a:gd name="connsiteX0" fmla="*/ 1099 w 3751"/>
                <a:gd name="connsiteY0" fmla="*/ 256 h 3135"/>
                <a:gd name="connsiteX1" fmla="*/ 283 w 3751"/>
                <a:gd name="connsiteY1" fmla="*/ 662 h 3135"/>
                <a:gd name="connsiteX2" fmla="*/ 7 w 3751"/>
                <a:gd name="connsiteY2" fmla="*/ 1238 h 3135"/>
                <a:gd name="connsiteX3" fmla="*/ 239 w 3751"/>
                <a:gd name="connsiteY3" fmla="*/ 1630 h 3135"/>
                <a:gd name="connsiteX4" fmla="*/ 575 w 3751"/>
                <a:gd name="connsiteY4" fmla="*/ 1910 h 3135"/>
                <a:gd name="connsiteX5" fmla="*/ 831 w 3751"/>
                <a:gd name="connsiteY5" fmla="*/ 2206 h 3135"/>
                <a:gd name="connsiteX6" fmla="*/ 874 w 3751"/>
                <a:gd name="connsiteY6" fmla="*/ 2782 h 3135"/>
                <a:gd name="connsiteX7" fmla="*/ 1284 w 3751"/>
                <a:gd name="connsiteY7" fmla="*/ 3094 h 3135"/>
                <a:gd name="connsiteX8" fmla="*/ 2199 w 3751"/>
                <a:gd name="connsiteY8" fmla="*/ 3030 h 3135"/>
                <a:gd name="connsiteX9" fmla="*/ 2851 w 3751"/>
                <a:gd name="connsiteY9" fmla="*/ 2697 h 3135"/>
                <a:gd name="connsiteX10" fmla="*/ 3290 w 3751"/>
                <a:gd name="connsiteY10" fmla="*/ 2224 h 3135"/>
                <a:gd name="connsiteX11" fmla="*/ 3654 w 3751"/>
                <a:gd name="connsiteY11" fmla="*/ 1542 h 3135"/>
                <a:gd name="connsiteX12" fmla="*/ 3698 w 3751"/>
                <a:gd name="connsiteY12" fmla="*/ 598 h 3135"/>
                <a:gd name="connsiteX13" fmla="*/ 3337 w 3751"/>
                <a:gd name="connsiteY13" fmla="*/ 86 h 3135"/>
                <a:gd name="connsiteX14" fmla="*/ 2507 w 3751"/>
                <a:gd name="connsiteY14" fmla="*/ 30 h 3135"/>
                <a:gd name="connsiteX15" fmla="*/ 1099 w 3751"/>
                <a:gd name="connsiteY15" fmla="*/ 256 h 3135"/>
                <a:gd name="connsiteX0" fmla="*/ 1099 w 3751"/>
                <a:gd name="connsiteY0" fmla="*/ 256 h 3135"/>
                <a:gd name="connsiteX1" fmla="*/ 283 w 3751"/>
                <a:gd name="connsiteY1" fmla="*/ 662 h 3135"/>
                <a:gd name="connsiteX2" fmla="*/ 7 w 3751"/>
                <a:gd name="connsiteY2" fmla="*/ 1238 h 3135"/>
                <a:gd name="connsiteX3" fmla="*/ 239 w 3751"/>
                <a:gd name="connsiteY3" fmla="*/ 1630 h 3135"/>
                <a:gd name="connsiteX4" fmla="*/ 575 w 3751"/>
                <a:gd name="connsiteY4" fmla="*/ 1910 h 3135"/>
                <a:gd name="connsiteX5" fmla="*/ 831 w 3751"/>
                <a:gd name="connsiteY5" fmla="*/ 2206 h 3135"/>
                <a:gd name="connsiteX6" fmla="*/ 874 w 3751"/>
                <a:gd name="connsiteY6" fmla="*/ 2782 h 3135"/>
                <a:gd name="connsiteX7" fmla="*/ 1284 w 3751"/>
                <a:gd name="connsiteY7" fmla="*/ 3094 h 3135"/>
                <a:gd name="connsiteX8" fmla="*/ 2199 w 3751"/>
                <a:gd name="connsiteY8" fmla="*/ 3030 h 3135"/>
                <a:gd name="connsiteX9" fmla="*/ 2851 w 3751"/>
                <a:gd name="connsiteY9" fmla="*/ 2697 h 3135"/>
                <a:gd name="connsiteX10" fmla="*/ 3290 w 3751"/>
                <a:gd name="connsiteY10" fmla="*/ 2224 h 3135"/>
                <a:gd name="connsiteX11" fmla="*/ 3654 w 3751"/>
                <a:gd name="connsiteY11" fmla="*/ 1542 h 3135"/>
                <a:gd name="connsiteX12" fmla="*/ 3698 w 3751"/>
                <a:gd name="connsiteY12" fmla="*/ 598 h 3135"/>
                <a:gd name="connsiteX13" fmla="*/ 3337 w 3751"/>
                <a:gd name="connsiteY13" fmla="*/ 86 h 3135"/>
                <a:gd name="connsiteX14" fmla="*/ 2507 w 3751"/>
                <a:gd name="connsiteY14" fmla="*/ 30 h 3135"/>
                <a:gd name="connsiteX15" fmla="*/ 1099 w 3751"/>
                <a:gd name="connsiteY15" fmla="*/ 256 h 3135"/>
                <a:gd name="connsiteX0" fmla="*/ 1099 w 3751"/>
                <a:gd name="connsiteY0" fmla="*/ 256 h 3135"/>
                <a:gd name="connsiteX1" fmla="*/ 283 w 3751"/>
                <a:gd name="connsiteY1" fmla="*/ 662 h 3135"/>
                <a:gd name="connsiteX2" fmla="*/ 7 w 3751"/>
                <a:gd name="connsiteY2" fmla="*/ 1238 h 3135"/>
                <a:gd name="connsiteX3" fmla="*/ 239 w 3751"/>
                <a:gd name="connsiteY3" fmla="*/ 1630 h 3135"/>
                <a:gd name="connsiteX4" fmla="*/ 575 w 3751"/>
                <a:gd name="connsiteY4" fmla="*/ 1910 h 3135"/>
                <a:gd name="connsiteX5" fmla="*/ 831 w 3751"/>
                <a:gd name="connsiteY5" fmla="*/ 2206 h 3135"/>
                <a:gd name="connsiteX6" fmla="*/ 874 w 3751"/>
                <a:gd name="connsiteY6" fmla="*/ 2782 h 3135"/>
                <a:gd name="connsiteX7" fmla="*/ 1284 w 3751"/>
                <a:gd name="connsiteY7" fmla="*/ 3094 h 3135"/>
                <a:gd name="connsiteX8" fmla="*/ 2199 w 3751"/>
                <a:gd name="connsiteY8" fmla="*/ 3030 h 3135"/>
                <a:gd name="connsiteX9" fmla="*/ 2851 w 3751"/>
                <a:gd name="connsiteY9" fmla="*/ 2697 h 3135"/>
                <a:gd name="connsiteX10" fmla="*/ 3290 w 3751"/>
                <a:gd name="connsiteY10" fmla="*/ 2224 h 3135"/>
                <a:gd name="connsiteX11" fmla="*/ 3654 w 3751"/>
                <a:gd name="connsiteY11" fmla="*/ 1542 h 3135"/>
                <a:gd name="connsiteX12" fmla="*/ 3698 w 3751"/>
                <a:gd name="connsiteY12" fmla="*/ 598 h 3135"/>
                <a:gd name="connsiteX13" fmla="*/ 3337 w 3751"/>
                <a:gd name="connsiteY13" fmla="*/ 86 h 3135"/>
                <a:gd name="connsiteX14" fmla="*/ 2507 w 3751"/>
                <a:gd name="connsiteY14" fmla="*/ 30 h 3135"/>
                <a:gd name="connsiteX15" fmla="*/ 1099 w 3751"/>
                <a:gd name="connsiteY15" fmla="*/ 256 h 3135"/>
                <a:gd name="connsiteX0" fmla="*/ 1099 w 3751"/>
                <a:gd name="connsiteY0" fmla="*/ 256 h 3135"/>
                <a:gd name="connsiteX1" fmla="*/ 283 w 3751"/>
                <a:gd name="connsiteY1" fmla="*/ 662 h 3135"/>
                <a:gd name="connsiteX2" fmla="*/ 7 w 3751"/>
                <a:gd name="connsiteY2" fmla="*/ 1238 h 3135"/>
                <a:gd name="connsiteX3" fmla="*/ 239 w 3751"/>
                <a:gd name="connsiteY3" fmla="*/ 1630 h 3135"/>
                <a:gd name="connsiteX4" fmla="*/ 575 w 3751"/>
                <a:gd name="connsiteY4" fmla="*/ 1910 h 3135"/>
                <a:gd name="connsiteX5" fmla="*/ 831 w 3751"/>
                <a:gd name="connsiteY5" fmla="*/ 2206 h 3135"/>
                <a:gd name="connsiteX6" fmla="*/ 874 w 3751"/>
                <a:gd name="connsiteY6" fmla="*/ 2782 h 3135"/>
                <a:gd name="connsiteX7" fmla="*/ 1284 w 3751"/>
                <a:gd name="connsiteY7" fmla="*/ 3094 h 3135"/>
                <a:gd name="connsiteX8" fmla="*/ 2199 w 3751"/>
                <a:gd name="connsiteY8" fmla="*/ 3030 h 3135"/>
                <a:gd name="connsiteX9" fmla="*/ 2851 w 3751"/>
                <a:gd name="connsiteY9" fmla="*/ 2697 h 3135"/>
                <a:gd name="connsiteX10" fmla="*/ 3290 w 3751"/>
                <a:gd name="connsiteY10" fmla="*/ 2224 h 3135"/>
                <a:gd name="connsiteX11" fmla="*/ 3654 w 3751"/>
                <a:gd name="connsiteY11" fmla="*/ 1542 h 3135"/>
                <a:gd name="connsiteX12" fmla="*/ 3698 w 3751"/>
                <a:gd name="connsiteY12" fmla="*/ 598 h 3135"/>
                <a:gd name="connsiteX13" fmla="*/ 3337 w 3751"/>
                <a:gd name="connsiteY13" fmla="*/ 86 h 3135"/>
                <a:gd name="connsiteX14" fmla="*/ 2507 w 3751"/>
                <a:gd name="connsiteY14" fmla="*/ 30 h 3135"/>
                <a:gd name="connsiteX15" fmla="*/ 1099 w 3751"/>
                <a:gd name="connsiteY15" fmla="*/ 256 h 3135"/>
                <a:gd name="connsiteX0" fmla="*/ 1099 w 3767"/>
                <a:gd name="connsiteY0" fmla="*/ 256 h 3135"/>
                <a:gd name="connsiteX1" fmla="*/ 283 w 3767"/>
                <a:gd name="connsiteY1" fmla="*/ 662 h 3135"/>
                <a:gd name="connsiteX2" fmla="*/ 7 w 3767"/>
                <a:gd name="connsiteY2" fmla="*/ 1238 h 3135"/>
                <a:gd name="connsiteX3" fmla="*/ 239 w 3767"/>
                <a:gd name="connsiteY3" fmla="*/ 1630 h 3135"/>
                <a:gd name="connsiteX4" fmla="*/ 575 w 3767"/>
                <a:gd name="connsiteY4" fmla="*/ 1910 h 3135"/>
                <a:gd name="connsiteX5" fmla="*/ 831 w 3767"/>
                <a:gd name="connsiteY5" fmla="*/ 2206 h 3135"/>
                <a:gd name="connsiteX6" fmla="*/ 874 w 3767"/>
                <a:gd name="connsiteY6" fmla="*/ 2782 h 3135"/>
                <a:gd name="connsiteX7" fmla="*/ 1284 w 3767"/>
                <a:gd name="connsiteY7" fmla="*/ 3094 h 3135"/>
                <a:gd name="connsiteX8" fmla="*/ 2199 w 3767"/>
                <a:gd name="connsiteY8" fmla="*/ 3030 h 3135"/>
                <a:gd name="connsiteX9" fmla="*/ 2851 w 3767"/>
                <a:gd name="connsiteY9" fmla="*/ 2697 h 3135"/>
                <a:gd name="connsiteX10" fmla="*/ 3290 w 3767"/>
                <a:gd name="connsiteY10" fmla="*/ 2224 h 3135"/>
                <a:gd name="connsiteX11" fmla="*/ 3654 w 3767"/>
                <a:gd name="connsiteY11" fmla="*/ 1542 h 3135"/>
                <a:gd name="connsiteX12" fmla="*/ 3698 w 3767"/>
                <a:gd name="connsiteY12" fmla="*/ 598 h 3135"/>
                <a:gd name="connsiteX13" fmla="*/ 3240 w 3767"/>
                <a:gd name="connsiteY13" fmla="*/ 86 h 3135"/>
                <a:gd name="connsiteX14" fmla="*/ 2507 w 3767"/>
                <a:gd name="connsiteY14" fmla="*/ 30 h 3135"/>
                <a:gd name="connsiteX15" fmla="*/ 1099 w 3767"/>
                <a:gd name="connsiteY15" fmla="*/ 256 h 3135"/>
                <a:gd name="connsiteX0" fmla="*/ 1099 w 3767"/>
                <a:gd name="connsiteY0" fmla="*/ 281 h 3160"/>
                <a:gd name="connsiteX1" fmla="*/ 283 w 3767"/>
                <a:gd name="connsiteY1" fmla="*/ 687 h 3160"/>
                <a:gd name="connsiteX2" fmla="*/ 7 w 3767"/>
                <a:gd name="connsiteY2" fmla="*/ 1263 h 3160"/>
                <a:gd name="connsiteX3" fmla="*/ 239 w 3767"/>
                <a:gd name="connsiteY3" fmla="*/ 1655 h 3160"/>
                <a:gd name="connsiteX4" fmla="*/ 575 w 3767"/>
                <a:gd name="connsiteY4" fmla="*/ 1935 h 3160"/>
                <a:gd name="connsiteX5" fmla="*/ 831 w 3767"/>
                <a:gd name="connsiteY5" fmla="*/ 2231 h 3160"/>
                <a:gd name="connsiteX6" fmla="*/ 874 w 3767"/>
                <a:gd name="connsiteY6" fmla="*/ 2807 h 3160"/>
                <a:gd name="connsiteX7" fmla="*/ 1284 w 3767"/>
                <a:gd name="connsiteY7" fmla="*/ 3119 h 3160"/>
                <a:gd name="connsiteX8" fmla="*/ 2199 w 3767"/>
                <a:gd name="connsiteY8" fmla="*/ 3055 h 3160"/>
                <a:gd name="connsiteX9" fmla="*/ 2851 w 3767"/>
                <a:gd name="connsiteY9" fmla="*/ 2722 h 3160"/>
                <a:gd name="connsiteX10" fmla="*/ 3290 w 3767"/>
                <a:gd name="connsiteY10" fmla="*/ 2249 h 3160"/>
                <a:gd name="connsiteX11" fmla="*/ 3654 w 3767"/>
                <a:gd name="connsiteY11" fmla="*/ 1567 h 3160"/>
                <a:gd name="connsiteX12" fmla="*/ 3698 w 3767"/>
                <a:gd name="connsiteY12" fmla="*/ 623 h 3160"/>
                <a:gd name="connsiteX13" fmla="*/ 3240 w 3767"/>
                <a:gd name="connsiteY13" fmla="*/ 111 h 3160"/>
                <a:gd name="connsiteX14" fmla="*/ 2507 w 3767"/>
                <a:gd name="connsiteY14" fmla="*/ 55 h 3160"/>
                <a:gd name="connsiteX15" fmla="*/ 1099 w 3767"/>
                <a:gd name="connsiteY15" fmla="*/ 281 h 3160"/>
                <a:gd name="connsiteX0" fmla="*/ 1099 w 3767"/>
                <a:gd name="connsiteY0" fmla="*/ 243 h 3122"/>
                <a:gd name="connsiteX1" fmla="*/ 283 w 3767"/>
                <a:gd name="connsiteY1" fmla="*/ 649 h 3122"/>
                <a:gd name="connsiteX2" fmla="*/ 7 w 3767"/>
                <a:gd name="connsiteY2" fmla="*/ 1225 h 3122"/>
                <a:gd name="connsiteX3" fmla="*/ 239 w 3767"/>
                <a:gd name="connsiteY3" fmla="*/ 1617 h 3122"/>
                <a:gd name="connsiteX4" fmla="*/ 575 w 3767"/>
                <a:gd name="connsiteY4" fmla="*/ 1897 h 3122"/>
                <a:gd name="connsiteX5" fmla="*/ 831 w 3767"/>
                <a:gd name="connsiteY5" fmla="*/ 2193 h 3122"/>
                <a:gd name="connsiteX6" fmla="*/ 874 w 3767"/>
                <a:gd name="connsiteY6" fmla="*/ 2769 h 3122"/>
                <a:gd name="connsiteX7" fmla="*/ 1284 w 3767"/>
                <a:gd name="connsiteY7" fmla="*/ 3081 h 3122"/>
                <a:gd name="connsiteX8" fmla="*/ 2199 w 3767"/>
                <a:gd name="connsiteY8" fmla="*/ 3017 h 3122"/>
                <a:gd name="connsiteX9" fmla="*/ 2851 w 3767"/>
                <a:gd name="connsiteY9" fmla="*/ 2684 h 3122"/>
                <a:gd name="connsiteX10" fmla="*/ 3290 w 3767"/>
                <a:gd name="connsiteY10" fmla="*/ 2211 h 3122"/>
                <a:gd name="connsiteX11" fmla="*/ 3654 w 3767"/>
                <a:gd name="connsiteY11" fmla="*/ 1529 h 3122"/>
                <a:gd name="connsiteX12" fmla="*/ 3698 w 3767"/>
                <a:gd name="connsiteY12" fmla="*/ 585 h 3122"/>
                <a:gd name="connsiteX13" fmla="*/ 3240 w 3767"/>
                <a:gd name="connsiteY13" fmla="*/ 73 h 3122"/>
                <a:gd name="connsiteX14" fmla="*/ 2507 w 3767"/>
                <a:gd name="connsiteY14" fmla="*/ 17 h 3122"/>
                <a:gd name="connsiteX15" fmla="*/ 1099 w 3767"/>
                <a:gd name="connsiteY15" fmla="*/ 243 h 3122"/>
                <a:gd name="connsiteX0" fmla="*/ 1099 w 3767"/>
                <a:gd name="connsiteY0" fmla="*/ 243 h 3122"/>
                <a:gd name="connsiteX1" fmla="*/ 283 w 3767"/>
                <a:gd name="connsiteY1" fmla="*/ 649 h 3122"/>
                <a:gd name="connsiteX2" fmla="*/ 7 w 3767"/>
                <a:gd name="connsiteY2" fmla="*/ 1225 h 3122"/>
                <a:gd name="connsiteX3" fmla="*/ 239 w 3767"/>
                <a:gd name="connsiteY3" fmla="*/ 1617 h 3122"/>
                <a:gd name="connsiteX4" fmla="*/ 575 w 3767"/>
                <a:gd name="connsiteY4" fmla="*/ 1897 h 3122"/>
                <a:gd name="connsiteX5" fmla="*/ 831 w 3767"/>
                <a:gd name="connsiteY5" fmla="*/ 2193 h 3122"/>
                <a:gd name="connsiteX6" fmla="*/ 874 w 3767"/>
                <a:gd name="connsiteY6" fmla="*/ 2769 h 3122"/>
                <a:gd name="connsiteX7" fmla="*/ 1284 w 3767"/>
                <a:gd name="connsiteY7" fmla="*/ 3081 h 3122"/>
                <a:gd name="connsiteX8" fmla="*/ 2199 w 3767"/>
                <a:gd name="connsiteY8" fmla="*/ 3017 h 3122"/>
                <a:gd name="connsiteX9" fmla="*/ 2851 w 3767"/>
                <a:gd name="connsiteY9" fmla="*/ 2684 h 3122"/>
                <a:gd name="connsiteX10" fmla="*/ 3290 w 3767"/>
                <a:gd name="connsiteY10" fmla="*/ 2211 h 3122"/>
                <a:gd name="connsiteX11" fmla="*/ 3654 w 3767"/>
                <a:gd name="connsiteY11" fmla="*/ 1529 h 3122"/>
                <a:gd name="connsiteX12" fmla="*/ 3698 w 3767"/>
                <a:gd name="connsiteY12" fmla="*/ 585 h 3122"/>
                <a:gd name="connsiteX13" fmla="*/ 3240 w 3767"/>
                <a:gd name="connsiteY13" fmla="*/ 73 h 3122"/>
                <a:gd name="connsiteX14" fmla="*/ 2507 w 3767"/>
                <a:gd name="connsiteY14" fmla="*/ 17 h 3122"/>
                <a:gd name="connsiteX15" fmla="*/ 1099 w 3767"/>
                <a:gd name="connsiteY15" fmla="*/ 243 h 3122"/>
                <a:gd name="connsiteX0" fmla="*/ 1099 w 3767"/>
                <a:gd name="connsiteY0" fmla="*/ 326 h 3205"/>
                <a:gd name="connsiteX1" fmla="*/ 283 w 3767"/>
                <a:gd name="connsiteY1" fmla="*/ 732 h 3205"/>
                <a:gd name="connsiteX2" fmla="*/ 7 w 3767"/>
                <a:gd name="connsiteY2" fmla="*/ 1308 h 3205"/>
                <a:gd name="connsiteX3" fmla="*/ 239 w 3767"/>
                <a:gd name="connsiteY3" fmla="*/ 1700 h 3205"/>
                <a:gd name="connsiteX4" fmla="*/ 575 w 3767"/>
                <a:gd name="connsiteY4" fmla="*/ 1980 h 3205"/>
                <a:gd name="connsiteX5" fmla="*/ 831 w 3767"/>
                <a:gd name="connsiteY5" fmla="*/ 2276 h 3205"/>
                <a:gd name="connsiteX6" fmla="*/ 874 w 3767"/>
                <a:gd name="connsiteY6" fmla="*/ 2852 h 3205"/>
                <a:gd name="connsiteX7" fmla="*/ 1284 w 3767"/>
                <a:gd name="connsiteY7" fmla="*/ 3164 h 3205"/>
                <a:gd name="connsiteX8" fmla="*/ 2199 w 3767"/>
                <a:gd name="connsiteY8" fmla="*/ 3100 h 3205"/>
                <a:gd name="connsiteX9" fmla="*/ 2851 w 3767"/>
                <a:gd name="connsiteY9" fmla="*/ 2767 h 3205"/>
                <a:gd name="connsiteX10" fmla="*/ 3290 w 3767"/>
                <a:gd name="connsiteY10" fmla="*/ 2294 h 3205"/>
                <a:gd name="connsiteX11" fmla="*/ 3654 w 3767"/>
                <a:gd name="connsiteY11" fmla="*/ 1612 h 3205"/>
                <a:gd name="connsiteX12" fmla="*/ 3698 w 3767"/>
                <a:gd name="connsiteY12" fmla="*/ 668 h 3205"/>
                <a:gd name="connsiteX13" fmla="*/ 3240 w 3767"/>
                <a:gd name="connsiteY13" fmla="*/ 73 h 3205"/>
                <a:gd name="connsiteX14" fmla="*/ 2507 w 3767"/>
                <a:gd name="connsiteY14" fmla="*/ 100 h 3205"/>
                <a:gd name="connsiteX15" fmla="*/ 1099 w 3767"/>
                <a:gd name="connsiteY15" fmla="*/ 326 h 3205"/>
                <a:gd name="connsiteX0" fmla="*/ 1099 w 3787"/>
                <a:gd name="connsiteY0" fmla="*/ 326 h 3205"/>
                <a:gd name="connsiteX1" fmla="*/ 283 w 3787"/>
                <a:gd name="connsiteY1" fmla="*/ 732 h 3205"/>
                <a:gd name="connsiteX2" fmla="*/ 7 w 3787"/>
                <a:gd name="connsiteY2" fmla="*/ 1308 h 3205"/>
                <a:gd name="connsiteX3" fmla="*/ 239 w 3787"/>
                <a:gd name="connsiteY3" fmla="*/ 1700 h 3205"/>
                <a:gd name="connsiteX4" fmla="*/ 575 w 3787"/>
                <a:gd name="connsiteY4" fmla="*/ 1980 h 3205"/>
                <a:gd name="connsiteX5" fmla="*/ 831 w 3787"/>
                <a:gd name="connsiteY5" fmla="*/ 2276 h 3205"/>
                <a:gd name="connsiteX6" fmla="*/ 874 w 3787"/>
                <a:gd name="connsiteY6" fmla="*/ 2852 h 3205"/>
                <a:gd name="connsiteX7" fmla="*/ 1284 w 3787"/>
                <a:gd name="connsiteY7" fmla="*/ 3164 h 3205"/>
                <a:gd name="connsiteX8" fmla="*/ 2199 w 3787"/>
                <a:gd name="connsiteY8" fmla="*/ 3100 h 3205"/>
                <a:gd name="connsiteX9" fmla="*/ 2851 w 3787"/>
                <a:gd name="connsiteY9" fmla="*/ 2767 h 3205"/>
                <a:gd name="connsiteX10" fmla="*/ 3290 w 3787"/>
                <a:gd name="connsiteY10" fmla="*/ 2294 h 3205"/>
                <a:gd name="connsiteX11" fmla="*/ 3654 w 3787"/>
                <a:gd name="connsiteY11" fmla="*/ 1612 h 3205"/>
                <a:gd name="connsiteX12" fmla="*/ 3698 w 3787"/>
                <a:gd name="connsiteY12" fmla="*/ 668 h 3205"/>
                <a:gd name="connsiteX13" fmla="*/ 3118 w 3787"/>
                <a:gd name="connsiteY13" fmla="*/ 73 h 3205"/>
                <a:gd name="connsiteX14" fmla="*/ 2507 w 3787"/>
                <a:gd name="connsiteY14" fmla="*/ 100 h 3205"/>
                <a:gd name="connsiteX15" fmla="*/ 1099 w 3787"/>
                <a:gd name="connsiteY15" fmla="*/ 326 h 3205"/>
                <a:gd name="connsiteX0" fmla="*/ 1099 w 3787"/>
                <a:gd name="connsiteY0" fmla="*/ 262 h 3141"/>
                <a:gd name="connsiteX1" fmla="*/ 283 w 3787"/>
                <a:gd name="connsiteY1" fmla="*/ 668 h 3141"/>
                <a:gd name="connsiteX2" fmla="*/ 7 w 3787"/>
                <a:gd name="connsiteY2" fmla="*/ 1244 h 3141"/>
                <a:gd name="connsiteX3" fmla="*/ 239 w 3787"/>
                <a:gd name="connsiteY3" fmla="*/ 1636 h 3141"/>
                <a:gd name="connsiteX4" fmla="*/ 575 w 3787"/>
                <a:gd name="connsiteY4" fmla="*/ 1916 h 3141"/>
                <a:gd name="connsiteX5" fmla="*/ 831 w 3787"/>
                <a:gd name="connsiteY5" fmla="*/ 2212 h 3141"/>
                <a:gd name="connsiteX6" fmla="*/ 874 w 3787"/>
                <a:gd name="connsiteY6" fmla="*/ 2788 h 3141"/>
                <a:gd name="connsiteX7" fmla="*/ 1284 w 3787"/>
                <a:gd name="connsiteY7" fmla="*/ 3100 h 3141"/>
                <a:gd name="connsiteX8" fmla="*/ 2199 w 3787"/>
                <a:gd name="connsiteY8" fmla="*/ 3036 h 3141"/>
                <a:gd name="connsiteX9" fmla="*/ 2851 w 3787"/>
                <a:gd name="connsiteY9" fmla="*/ 2703 h 3141"/>
                <a:gd name="connsiteX10" fmla="*/ 3290 w 3787"/>
                <a:gd name="connsiteY10" fmla="*/ 2230 h 3141"/>
                <a:gd name="connsiteX11" fmla="*/ 3654 w 3787"/>
                <a:gd name="connsiteY11" fmla="*/ 1548 h 3141"/>
                <a:gd name="connsiteX12" fmla="*/ 3698 w 3787"/>
                <a:gd name="connsiteY12" fmla="*/ 604 h 3141"/>
                <a:gd name="connsiteX13" fmla="*/ 3118 w 3787"/>
                <a:gd name="connsiteY13" fmla="*/ 9 h 3141"/>
                <a:gd name="connsiteX14" fmla="*/ 2507 w 3787"/>
                <a:gd name="connsiteY14" fmla="*/ 36 h 3141"/>
                <a:gd name="connsiteX15" fmla="*/ 1099 w 3787"/>
                <a:gd name="connsiteY15" fmla="*/ 262 h 3141"/>
                <a:gd name="connsiteX0" fmla="*/ 1099 w 3787"/>
                <a:gd name="connsiteY0" fmla="*/ 262 h 3141"/>
                <a:gd name="connsiteX1" fmla="*/ 283 w 3787"/>
                <a:gd name="connsiteY1" fmla="*/ 668 h 3141"/>
                <a:gd name="connsiteX2" fmla="*/ 7 w 3787"/>
                <a:gd name="connsiteY2" fmla="*/ 1244 h 3141"/>
                <a:gd name="connsiteX3" fmla="*/ 239 w 3787"/>
                <a:gd name="connsiteY3" fmla="*/ 1636 h 3141"/>
                <a:gd name="connsiteX4" fmla="*/ 575 w 3787"/>
                <a:gd name="connsiteY4" fmla="*/ 1916 h 3141"/>
                <a:gd name="connsiteX5" fmla="*/ 831 w 3787"/>
                <a:gd name="connsiteY5" fmla="*/ 2212 h 3141"/>
                <a:gd name="connsiteX6" fmla="*/ 874 w 3787"/>
                <a:gd name="connsiteY6" fmla="*/ 2788 h 3141"/>
                <a:gd name="connsiteX7" fmla="*/ 1284 w 3787"/>
                <a:gd name="connsiteY7" fmla="*/ 3100 h 3141"/>
                <a:gd name="connsiteX8" fmla="*/ 2199 w 3787"/>
                <a:gd name="connsiteY8" fmla="*/ 3036 h 3141"/>
                <a:gd name="connsiteX9" fmla="*/ 2851 w 3787"/>
                <a:gd name="connsiteY9" fmla="*/ 2703 h 3141"/>
                <a:gd name="connsiteX10" fmla="*/ 3290 w 3787"/>
                <a:gd name="connsiteY10" fmla="*/ 2230 h 3141"/>
                <a:gd name="connsiteX11" fmla="*/ 3654 w 3787"/>
                <a:gd name="connsiteY11" fmla="*/ 1548 h 3141"/>
                <a:gd name="connsiteX12" fmla="*/ 3698 w 3787"/>
                <a:gd name="connsiteY12" fmla="*/ 604 h 3141"/>
                <a:gd name="connsiteX13" fmla="*/ 3118 w 3787"/>
                <a:gd name="connsiteY13" fmla="*/ 9 h 3141"/>
                <a:gd name="connsiteX14" fmla="*/ 2507 w 3787"/>
                <a:gd name="connsiteY14" fmla="*/ 36 h 3141"/>
                <a:gd name="connsiteX15" fmla="*/ 1099 w 3787"/>
                <a:gd name="connsiteY15" fmla="*/ 262 h 3141"/>
                <a:gd name="connsiteX0" fmla="*/ 1099 w 3722"/>
                <a:gd name="connsiteY0" fmla="*/ 262 h 3141"/>
                <a:gd name="connsiteX1" fmla="*/ 283 w 3722"/>
                <a:gd name="connsiteY1" fmla="*/ 668 h 3141"/>
                <a:gd name="connsiteX2" fmla="*/ 7 w 3722"/>
                <a:gd name="connsiteY2" fmla="*/ 1244 h 3141"/>
                <a:gd name="connsiteX3" fmla="*/ 239 w 3722"/>
                <a:gd name="connsiteY3" fmla="*/ 1636 h 3141"/>
                <a:gd name="connsiteX4" fmla="*/ 575 w 3722"/>
                <a:gd name="connsiteY4" fmla="*/ 1916 h 3141"/>
                <a:gd name="connsiteX5" fmla="*/ 831 w 3722"/>
                <a:gd name="connsiteY5" fmla="*/ 2212 h 3141"/>
                <a:gd name="connsiteX6" fmla="*/ 874 w 3722"/>
                <a:gd name="connsiteY6" fmla="*/ 2788 h 3141"/>
                <a:gd name="connsiteX7" fmla="*/ 1284 w 3722"/>
                <a:gd name="connsiteY7" fmla="*/ 3100 h 3141"/>
                <a:gd name="connsiteX8" fmla="*/ 2199 w 3722"/>
                <a:gd name="connsiteY8" fmla="*/ 3036 h 3141"/>
                <a:gd name="connsiteX9" fmla="*/ 2851 w 3722"/>
                <a:gd name="connsiteY9" fmla="*/ 2703 h 3141"/>
                <a:gd name="connsiteX10" fmla="*/ 3290 w 3722"/>
                <a:gd name="connsiteY10" fmla="*/ 2230 h 3141"/>
                <a:gd name="connsiteX11" fmla="*/ 3654 w 3722"/>
                <a:gd name="connsiteY11" fmla="*/ 1548 h 3141"/>
                <a:gd name="connsiteX12" fmla="*/ 3698 w 3722"/>
                <a:gd name="connsiteY12" fmla="*/ 604 h 3141"/>
                <a:gd name="connsiteX13" fmla="*/ 3118 w 3722"/>
                <a:gd name="connsiteY13" fmla="*/ 9 h 3141"/>
                <a:gd name="connsiteX14" fmla="*/ 2507 w 3722"/>
                <a:gd name="connsiteY14" fmla="*/ 36 h 3141"/>
                <a:gd name="connsiteX15" fmla="*/ 1099 w 3722"/>
                <a:gd name="connsiteY15" fmla="*/ 262 h 3141"/>
                <a:gd name="connsiteX0" fmla="*/ 1099 w 3709"/>
                <a:gd name="connsiteY0" fmla="*/ 262 h 3141"/>
                <a:gd name="connsiteX1" fmla="*/ 283 w 3709"/>
                <a:gd name="connsiteY1" fmla="*/ 668 h 3141"/>
                <a:gd name="connsiteX2" fmla="*/ 7 w 3709"/>
                <a:gd name="connsiteY2" fmla="*/ 1244 h 3141"/>
                <a:gd name="connsiteX3" fmla="*/ 239 w 3709"/>
                <a:gd name="connsiteY3" fmla="*/ 1636 h 3141"/>
                <a:gd name="connsiteX4" fmla="*/ 575 w 3709"/>
                <a:gd name="connsiteY4" fmla="*/ 1916 h 3141"/>
                <a:gd name="connsiteX5" fmla="*/ 831 w 3709"/>
                <a:gd name="connsiteY5" fmla="*/ 2212 h 3141"/>
                <a:gd name="connsiteX6" fmla="*/ 874 w 3709"/>
                <a:gd name="connsiteY6" fmla="*/ 2788 h 3141"/>
                <a:gd name="connsiteX7" fmla="*/ 1284 w 3709"/>
                <a:gd name="connsiteY7" fmla="*/ 3100 h 3141"/>
                <a:gd name="connsiteX8" fmla="*/ 2199 w 3709"/>
                <a:gd name="connsiteY8" fmla="*/ 3036 h 3141"/>
                <a:gd name="connsiteX9" fmla="*/ 2851 w 3709"/>
                <a:gd name="connsiteY9" fmla="*/ 2703 h 3141"/>
                <a:gd name="connsiteX10" fmla="*/ 3290 w 3709"/>
                <a:gd name="connsiteY10" fmla="*/ 2230 h 3141"/>
                <a:gd name="connsiteX11" fmla="*/ 3654 w 3709"/>
                <a:gd name="connsiteY11" fmla="*/ 1548 h 3141"/>
                <a:gd name="connsiteX12" fmla="*/ 3619 w 3709"/>
                <a:gd name="connsiteY12" fmla="*/ 604 h 3141"/>
                <a:gd name="connsiteX13" fmla="*/ 3118 w 3709"/>
                <a:gd name="connsiteY13" fmla="*/ 9 h 3141"/>
                <a:gd name="connsiteX14" fmla="*/ 2507 w 3709"/>
                <a:gd name="connsiteY14" fmla="*/ 36 h 3141"/>
                <a:gd name="connsiteX15" fmla="*/ 1099 w 3709"/>
                <a:gd name="connsiteY15" fmla="*/ 262 h 3141"/>
                <a:gd name="connsiteX0" fmla="*/ 1099 w 3709"/>
                <a:gd name="connsiteY0" fmla="*/ 262 h 3141"/>
                <a:gd name="connsiteX1" fmla="*/ 283 w 3709"/>
                <a:gd name="connsiteY1" fmla="*/ 668 h 3141"/>
                <a:gd name="connsiteX2" fmla="*/ 7 w 3709"/>
                <a:gd name="connsiteY2" fmla="*/ 1244 h 3141"/>
                <a:gd name="connsiteX3" fmla="*/ 239 w 3709"/>
                <a:gd name="connsiteY3" fmla="*/ 1636 h 3141"/>
                <a:gd name="connsiteX4" fmla="*/ 575 w 3709"/>
                <a:gd name="connsiteY4" fmla="*/ 1916 h 3141"/>
                <a:gd name="connsiteX5" fmla="*/ 831 w 3709"/>
                <a:gd name="connsiteY5" fmla="*/ 2212 h 3141"/>
                <a:gd name="connsiteX6" fmla="*/ 874 w 3709"/>
                <a:gd name="connsiteY6" fmla="*/ 2788 h 3141"/>
                <a:gd name="connsiteX7" fmla="*/ 1284 w 3709"/>
                <a:gd name="connsiteY7" fmla="*/ 3100 h 3141"/>
                <a:gd name="connsiteX8" fmla="*/ 2199 w 3709"/>
                <a:gd name="connsiteY8" fmla="*/ 3036 h 3141"/>
                <a:gd name="connsiteX9" fmla="*/ 2851 w 3709"/>
                <a:gd name="connsiteY9" fmla="*/ 2703 h 3141"/>
                <a:gd name="connsiteX10" fmla="*/ 3290 w 3709"/>
                <a:gd name="connsiteY10" fmla="*/ 2230 h 3141"/>
                <a:gd name="connsiteX11" fmla="*/ 3654 w 3709"/>
                <a:gd name="connsiteY11" fmla="*/ 1548 h 3141"/>
                <a:gd name="connsiteX12" fmla="*/ 3619 w 3709"/>
                <a:gd name="connsiteY12" fmla="*/ 604 h 3141"/>
                <a:gd name="connsiteX13" fmla="*/ 3118 w 3709"/>
                <a:gd name="connsiteY13" fmla="*/ 9 h 3141"/>
                <a:gd name="connsiteX14" fmla="*/ 2507 w 3709"/>
                <a:gd name="connsiteY14" fmla="*/ 36 h 3141"/>
                <a:gd name="connsiteX15" fmla="*/ 1099 w 3709"/>
                <a:gd name="connsiteY15" fmla="*/ 262 h 3141"/>
                <a:gd name="connsiteX0" fmla="*/ 1099 w 3709"/>
                <a:gd name="connsiteY0" fmla="*/ 262 h 3141"/>
                <a:gd name="connsiteX1" fmla="*/ 283 w 3709"/>
                <a:gd name="connsiteY1" fmla="*/ 668 h 3141"/>
                <a:gd name="connsiteX2" fmla="*/ 7 w 3709"/>
                <a:gd name="connsiteY2" fmla="*/ 1244 h 3141"/>
                <a:gd name="connsiteX3" fmla="*/ 239 w 3709"/>
                <a:gd name="connsiteY3" fmla="*/ 1636 h 3141"/>
                <a:gd name="connsiteX4" fmla="*/ 575 w 3709"/>
                <a:gd name="connsiteY4" fmla="*/ 1916 h 3141"/>
                <a:gd name="connsiteX5" fmla="*/ 831 w 3709"/>
                <a:gd name="connsiteY5" fmla="*/ 2212 h 3141"/>
                <a:gd name="connsiteX6" fmla="*/ 874 w 3709"/>
                <a:gd name="connsiteY6" fmla="*/ 2788 h 3141"/>
                <a:gd name="connsiteX7" fmla="*/ 1284 w 3709"/>
                <a:gd name="connsiteY7" fmla="*/ 3100 h 3141"/>
                <a:gd name="connsiteX8" fmla="*/ 2199 w 3709"/>
                <a:gd name="connsiteY8" fmla="*/ 3036 h 3141"/>
                <a:gd name="connsiteX9" fmla="*/ 2851 w 3709"/>
                <a:gd name="connsiteY9" fmla="*/ 2703 h 3141"/>
                <a:gd name="connsiteX10" fmla="*/ 3290 w 3709"/>
                <a:gd name="connsiteY10" fmla="*/ 2230 h 3141"/>
                <a:gd name="connsiteX11" fmla="*/ 3654 w 3709"/>
                <a:gd name="connsiteY11" fmla="*/ 1548 h 3141"/>
                <a:gd name="connsiteX12" fmla="*/ 3619 w 3709"/>
                <a:gd name="connsiteY12" fmla="*/ 604 h 3141"/>
                <a:gd name="connsiteX13" fmla="*/ 3118 w 3709"/>
                <a:gd name="connsiteY13" fmla="*/ 9 h 3141"/>
                <a:gd name="connsiteX14" fmla="*/ 2507 w 3709"/>
                <a:gd name="connsiteY14" fmla="*/ 36 h 3141"/>
                <a:gd name="connsiteX15" fmla="*/ 1099 w 3709"/>
                <a:gd name="connsiteY15" fmla="*/ 262 h 3141"/>
                <a:gd name="connsiteX0" fmla="*/ 1099 w 3709"/>
                <a:gd name="connsiteY0" fmla="*/ 262 h 3141"/>
                <a:gd name="connsiteX1" fmla="*/ 283 w 3709"/>
                <a:gd name="connsiteY1" fmla="*/ 668 h 3141"/>
                <a:gd name="connsiteX2" fmla="*/ 7 w 3709"/>
                <a:gd name="connsiteY2" fmla="*/ 1244 h 3141"/>
                <a:gd name="connsiteX3" fmla="*/ 239 w 3709"/>
                <a:gd name="connsiteY3" fmla="*/ 1636 h 3141"/>
                <a:gd name="connsiteX4" fmla="*/ 575 w 3709"/>
                <a:gd name="connsiteY4" fmla="*/ 1916 h 3141"/>
                <a:gd name="connsiteX5" fmla="*/ 831 w 3709"/>
                <a:gd name="connsiteY5" fmla="*/ 2212 h 3141"/>
                <a:gd name="connsiteX6" fmla="*/ 874 w 3709"/>
                <a:gd name="connsiteY6" fmla="*/ 2788 h 3141"/>
                <a:gd name="connsiteX7" fmla="*/ 1284 w 3709"/>
                <a:gd name="connsiteY7" fmla="*/ 3100 h 3141"/>
                <a:gd name="connsiteX8" fmla="*/ 2199 w 3709"/>
                <a:gd name="connsiteY8" fmla="*/ 3036 h 3141"/>
                <a:gd name="connsiteX9" fmla="*/ 2851 w 3709"/>
                <a:gd name="connsiteY9" fmla="*/ 2703 h 3141"/>
                <a:gd name="connsiteX10" fmla="*/ 3290 w 3709"/>
                <a:gd name="connsiteY10" fmla="*/ 2230 h 3141"/>
                <a:gd name="connsiteX11" fmla="*/ 3654 w 3709"/>
                <a:gd name="connsiteY11" fmla="*/ 1548 h 3141"/>
                <a:gd name="connsiteX12" fmla="*/ 3619 w 3709"/>
                <a:gd name="connsiteY12" fmla="*/ 604 h 3141"/>
                <a:gd name="connsiteX13" fmla="*/ 3118 w 3709"/>
                <a:gd name="connsiteY13" fmla="*/ 9 h 3141"/>
                <a:gd name="connsiteX14" fmla="*/ 2507 w 3709"/>
                <a:gd name="connsiteY14" fmla="*/ 36 h 3141"/>
                <a:gd name="connsiteX15" fmla="*/ 1099 w 3709"/>
                <a:gd name="connsiteY15" fmla="*/ 262 h 3141"/>
                <a:gd name="connsiteX0" fmla="*/ 1099 w 3709"/>
                <a:gd name="connsiteY0" fmla="*/ 287 h 3166"/>
                <a:gd name="connsiteX1" fmla="*/ 283 w 3709"/>
                <a:gd name="connsiteY1" fmla="*/ 693 h 3166"/>
                <a:gd name="connsiteX2" fmla="*/ 7 w 3709"/>
                <a:gd name="connsiteY2" fmla="*/ 1269 h 3166"/>
                <a:gd name="connsiteX3" fmla="*/ 239 w 3709"/>
                <a:gd name="connsiteY3" fmla="*/ 1661 h 3166"/>
                <a:gd name="connsiteX4" fmla="*/ 575 w 3709"/>
                <a:gd name="connsiteY4" fmla="*/ 1941 h 3166"/>
                <a:gd name="connsiteX5" fmla="*/ 831 w 3709"/>
                <a:gd name="connsiteY5" fmla="*/ 2237 h 3166"/>
                <a:gd name="connsiteX6" fmla="*/ 874 w 3709"/>
                <a:gd name="connsiteY6" fmla="*/ 2813 h 3166"/>
                <a:gd name="connsiteX7" fmla="*/ 1284 w 3709"/>
                <a:gd name="connsiteY7" fmla="*/ 3125 h 3166"/>
                <a:gd name="connsiteX8" fmla="*/ 2199 w 3709"/>
                <a:gd name="connsiteY8" fmla="*/ 3061 h 3166"/>
                <a:gd name="connsiteX9" fmla="*/ 2851 w 3709"/>
                <a:gd name="connsiteY9" fmla="*/ 2728 h 3166"/>
                <a:gd name="connsiteX10" fmla="*/ 3290 w 3709"/>
                <a:gd name="connsiteY10" fmla="*/ 2255 h 3166"/>
                <a:gd name="connsiteX11" fmla="*/ 3654 w 3709"/>
                <a:gd name="connsiteY11" fmla="*/ 1573 h 3166"/>
                <a:gd name="connsiteX12" fmla="*/ 3619 w 3709"/>
                <a:gd name="connsiteY12" fmla="*/ 629 h 3166"/>
                <a:gd name="connsiteX13" fmla="*/ 3118 w 3709"/>
                <a:gd name="connsiteY13" fmla="*/ 34 h 3166"/>
                <a:gd name="connsiteX14" fmla="*/ 2507 w 3709"/>
                <a:gd name="connsiteY14" fmla="*/ 61 h 3166"/>
                <a:gd name="connsiteX15" fmla="*/ 1099 w 3709"/>
                <a:gd name="connsiteY15" fmla="*/ 287 h 3166"/>
                <a:gd name="connsiteX0" fmla="*/ 1099 w 3709"/>
                <a:gd name="connsiteY0" fmla="*/ 293 h 3172"/>
                <a:gd name="connsiteX1" fmla="*/ 283 w 3709"/>
                <a:gd name="connsiteY1" fmla="*/ 699 h 3172"/>
                <a:gd name="connsiteX2" fmla="*/ 7 w 3709"/>
                <a:gd name="connsiteY2" fmla="*/ 1275 h 3172"/>
                <a:gd name="connsiteX3" fmla="*/ 239 w 3709"/>
                <a:gd name="connsiteY3" fmla="*/ 1667 h 3172"/>
                <a:gd name="connsiteX4" fmla="*/ 575 w 3709"/>
                <a:gd name="connsiteY4" fmla="*/ 1947 h 3172"/>
                <a:gd name="connsiteX5" fmla="*/ 831 w 3709"/>
                <a:gd name="connsiteY5" fmla="*/ 2243 h 3172"/>
                <a:gd name="connsiteX6" fmla="*/ 874 w 3709"/>
                <a:gd name="connsiteY6" fmla="*/ 2819 h 3172"/>
                <a:gd name="connsiteX7" fmla="*/ 1284 w 3709"/>
                <a:gd name="connsiteY7" fmla="*/ 3131 h 3172"/>
                <a:gd name="connsiteX8" fmla="*/ 2199 w 3709"/>
                <a:gd name="connsiteY8" fmla="*/ 3067 h 3172"/>
                <a:gd name="connsiteX9" fmla="*/ 2851 w 3709"/>
                <a:gd name="connsiteY9" fmla="*/ 2734 h 3172"/>
                <a:gd name="connsiteX10" fmla="*/ 3290 w 3709"/>
                <a:gd name="connsiteY10" fmla="*/ 2261 h 3172"/>
                <a:gd name="connsiteX11" fmla="*/ 3654 w 3709"/>
                <a:gd name="connsiteY11" fmla="*/ 1579 h 3172"/>
                <a:gd name="connsiteX12" fmla="*/ 3619 w 3709"/>
                <a:gd name="connsiteY12" fmla="*/ 635 h 3172"/>
                <a:gd name="connsiteX13" fmla="*/ 3118 w 3709"/>
                <a:gd name="connsiteY13" fmla="*/ 40 h 3172"/>
                <a:gd name="connsiteX14" fmla="*/ 2507 w 3709"/>
                <a:gd name="connsiteY14" fmla="*/ 67 h 3172"/>
                <a:gd name="connsiteX15" fmla="*/ 1099 w 3709"/>
                <a:gd name="connsiteY15" fmla="*/ 293 h 3172"/>
                <a:gd name="connsiteX0" fmla="*/ 1099 w 3709"/>
                <a:gd name="connsiteY0" fmla="*/ 293 h 3172"/>
                <a:gd name="connsiteX1" fmla="*/ 283 w 3709"/>
                <a:gd name="connsiteY1" fmla="*/ 699 h 3172"/>
                <a:gd name="connsiteX2" fmla="*/ 7 w 3709"/>
                <a:gd name="connsiteY2" fmla="*/ 1275 h 3172"/>
                <a:gd name="connsiteX3" fmla="*/ 239 w 3709"/>
                <a:gd name="connsiteY3" fmla="*/ 1667 h 3172"/>
                <a:gd name="connsiteX4" fmla="*/ 575 w 3709"/>
                <a:gd name="connsiteY4" fmla="*/ 1947 h 3172"/>
                <a:gd name="connsiteX5" fmla="*/ 831 w 3709"/>
                <a:gd name="connsiteY5" fmla="*/ 2243 h 3172"/>
                <a:gd name="connsiteX6" fmla="*/ 874 w 3709"/>
                <a:gd name="connsiteY6" fmla="*/ 2819 h 3172"/>
                <a:gd name="connsiteX7" fmla="*/ 1284 w 3709"/>
                <a:gd name="connsiteY7" fmla="*/ 3131 h 3172"/>
                <a:gd name="connsiteX8" fmla="*/ 2199 w 3709"/>
                <a:gd name="connsiteY8" fmla="*/ 3067 h 3172"/>
                <a:gd name="connsiteX9" fmla="*/ 2851 w 3709"/>
                <a:gd name="connsiteY9" fmla="*/ 2734 h 3172"/>
                <a:gd name="connsiteX10" fmla="*/ 3290 w 3709"/>
                <a:gd name="connsiteY10" fmla="*/ 2261 h 3172"/>
                <a:gd name="connsiteX11" fmla="*/ 3654 w 3709"/>
                <a:gd name="connsiteY11" fmla="*/ 1579 h 3172"/>
                <a:gd name="connsiteX12" fmla="*/ 3619 w 3709"/>
                <a:gd name="connsiteY12" fmla="*/ 635 h 3172"/>
                <a:gd name="connsiteX13" fmla="*/ 3118 w 3709"/>
                <a:gd name="connsiteY13" fmla="*/ 40 h 3172"/>
                <a:gd name="connsiteX14" fmla="*/ 2507 w 3709"/>
                <a:gd name="connsiteY14" fmla="*/ 67 h 3172"/>
                <a:gd name="connsiteX15" fmla="*/ 1099 w 3709"/>
                <a:gd name="connsiteY15" fmla="*/ 293 h 3172"/>
                <a:gd name="connsiteX0" fmla="*/ 1099 w 3709"/>
                <a:gd name="connsiteY0" fmla="*/ 287 h 3166"/>
                <a:gd name="connsiteX1" fmla="*/ 283 w 3709"/>
                <a:gd name="connsiteY1" fmla="*/ 693 h 3166"/>
                <a:gd name="connsiteX2" fmla="*/ 7 w 3709"/>
                <a:gd name="connsiteY2" fmla="*/ 1269 h 3166"/>
                <a:gd name="connsiteX3" fmla="*/ 239 w 3709"/>
                <a:gd name="connsiteY3" fmla="*/ 1661 h 3166"/>
                <a:gd name="connsiteX4" fmla="*/ 575 w 3709"/>
                <a:gd name="connsiteY4" fmla="*/ 1941 h 3166"/>
                <a:gd name="connsiteX5" fmla="*/ 831 w 3709"/>
                <a:gd name="connsiteY5" fmla="*/ 2237 h 3166"/>
                <a:gd name="connsiteX6" fmla="*/ 874 w 3709"/>
                <a:gd name="connsiteY6" fmla="*/ 2813 h 3166"/>
                <a:gd name="connsiteX7" fmla="*/ 1284 w 3709"/>
                <a:gd name="connsiteY7" fmla="*/ 3125 h 3166"/>
                <a:gd name="connsiteX8" fmla="*/ 2199 w 3709"/>
                <a:gd name="connsiteY8" fmla="*/ 3061 h 3166"/>
                <a:gd name="connsiteX9" fmla="*/ 2851 w 3709"/>
                <a:gd name="connsiteY9" fmla="*/ 2728 h 3166"/>
                <a:gd name="connsiteX10" fmla="*/ 3290 w 3709"/>
                <a:gd name="connsiteY10" fmla="*/ 2255 h 3166"/>
                <a:gd name="connsiteX11" fmla="*/ 3654 w 3709"/>
                <a:gd name="connsiteY11" fmla="*/ 1573 h 3166"/>
                <a:gd name="connsiteX12" fmla="*/ 3619 w 3709"/>
                <a:gd name="connsiteY12" fmla="*/ 629 h 3166"/>
                <a:gd name="connsiteX13" fmla="*/ 3118 w 3709"/>
                <a:gd name="connsiteY13" fmla="*/ 34 h 3166"/>
                <a:gd name="connsiteX14" fmla="*/ 2507 w 3709"/>
                <a:gd name="connsiteY14" fmla="*/ 61 h 3166"/>
                <a:gd name="connsiteX15" fmla="*/ 1099 w 3709"/>
                <a:gd name="connsiteY15" fmla="*/ 287 h 3166"/>
                <a:gd name="connsiteX0" fmla="*/ 1099 w 3709"/>
                <a:gd name="connsiteY0" fmla="*/ 287 h 3166"/>
                <a:gd name="connsiteX1" fmla="*/ 283 w 3709"/>
                <a:gd name="connsiteY1" fmla="*/ 693 h 3166"/>
                <a:gd name="connsiteX2" fmla="*/ 7 w 3709"/>
                <a:gd name="connsiteY2" fmla="*/ 1269 h 3166"/>
                <a:gd name="connsiteX3" fmla="*/ 239 w 3709"/>
                <a:gd name="connsiteY3" fmla="*/ 1661 h 3166"/>
                <a:gd name="connsiteX4" fmla="*/ 575 w 3709"/>
                <a:gd name="connsiteY4" fmla="*/ 1941 h 3166"/>
                <a:gd name="connsiteX5" fmla="*/ 831 w 3709"/>
                <a:gd name="connsiteY5" fmla="*/ 2237 h 3166"/>
                <a:gd name="connsiteX6" fmla="*/ 874 w 3709"/>
                <a:gd name="connsiteY6" fmla="*/ 2813 h 3166"/>
                <a:gd name="connsiteX7" fmla="*/ 1284 w 3709"/>
                <a:gd name="connsiteY7" fmla="*/ 3125 h 3166"/>
                <a:gd name="connsiteX8" fmla="*/ 2199 w 3709"/>
                <a:gd name="connsiteY8" fmla="*/ 3061 h 3166"/>
                <a:gd name="connsiteX9" fmla="*/ 2851 w 3709"/>
                <a:gd name="connsiteY9" fmla="*/ 2728 h 3166"/>
                <a:gd name="connsiteX10" fmla="*/ 3290 w 3709"/>
                <a:gd name="connsiteY10" fmla="*/ 2255 h 3166"/>
                <a:gd name="connsiteX11" fmla="*/ 3654 w 3709"/>
                <a:gd name="connsiteY11" fmla="*/ 1573 h 3166"/>
                <a:gd name="connsiteX12" fmla="*/ 3619 w 3709"/>
                <a:gd name="connsiteY12" fmla="*/ 629 h 3166"/>
                <a:gd name="connsiteX13" fmla="*/ 3118 w 3709"/>
                <a:gd name="connsiteY13" fmla="*/ 34 h 3166"/>
                <a:gd name="connsiteX14" fmla="*/ 2507 w 3709"/>
                <a:gd name="connsiteY14" fmla="*/ 61 h 3166"/>
                <a:gd name="connsiteX15" fmla="*/ 1099 w 3709"/>
                <a:gd name="connsiteY15" fmla="*/ 287 h 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09" h="3166">
                  <a:moveTo>
                    <a:pt x="1099" y="287"/>
                  </a:moveTo>
                  <a:cubicBezTo>
                    <a:pt x="662" y="446"/>
                    <a:pt x="465" y="529"/>
                    <a:pt x="283" y="693"/>
                  </a:cubicBezTo>
                  <a:cubicBezTo>
                    <a:pt x="101" y="857"/>
                    <a:pt x="14" y="1108"/>
                    <a:pt x="7" y="1269"/>
                  </a:cubicBezTo>
                  <a:cubicBezTo>
                    <a:pt x="0" y="1430"/>
                    <a:pt x="121" y="1560"/>
                    <a:pt x="239" y="1661"/>
                  </a:cubicBezTo>
                  <a:cubicBezTo>
                    <a:pt x="394" y="1807"/>
                    <a:pt x="476" y="1845"/>
                    <a:pt x="575" y="1941"/>
                  </a:cubicBezTo>
                  <a:cubicBezTo>
                    <a:pt x="674" y="2037"/>
                    <a:pt x="781" y="2092"/>
                    <a:pt x="831" y="2237"/>
                  </a:cubicBezTo>
                  <a:cubicBezTo>
                    <a:pt x="881" y="2382"/>
                    <a:pt x="799" y="2665"/>
                    <a:pt x="874" y="2813"/>
                  </a:cubicBezTo>
                  <a:cubicBezTo>
                    <a:pt x="949" y="2961"/>
                    <a:pt x="1063" y="3084"/>
                    <a:pt x="1284" y="3125"/>
                  </a:cubicBezTo>
                  <a:cubicBezTo>
                    <a:pt x="1505" y="3166"/>
                    <a:pt x="1938" y="3127"/>
                    <a:pt x="2199" y="3061"/>
                  </a:cubicBezTo>
                  <a:cubicBezTo>
                    <a:pt x="2460" y="2995"/>
                    <a:pt x="2669" y="2862"/>
                    <a:pt x="2851" y="2728"/>
                  </a:cubicBezTo>
                  <a:cubicBezTo>
                    <a:pt x="3033" y="2594"/>
                    <a:pt x="3156" y="2447"/>
                    <a:pt x="3290" y="2255"/>
                  </a:cubicBezTo>
                  <a:cubicBezTo>
                    <a:pt x="3424" y="2063"/>
                    <a:pt x="3599" y="1844"/>
                    <a:pt x="3654" y="1573"/>
                  </a:cubicBezTo>
                  <a:cubicBezTo>
                    <a:pt x="3709" y="1302"/>
                    <a:pt x="3690" y="891"/>
                    <a:pt x="3619" y="629"/>
                  </a:cubicBezTo>
                  <a:cubicBezTo>
                    <a:pt x="3530" y="373"/>
                    <a:pt x="3411" y="84"/>
                    <a:pt x="3118" y="34"/>
                  </a:cubicBezTo>
                  <a:cubicBezTo>
                    <a:pt x="2902" y="0"/>
                    <a:pt x="2709" y="26"/>
                    <a:pt x="2507" y="61"/>
                  </a:cubicBezTo>
                  <a:cubicBezTo>
                    <a:pt x="2060" y="124"/>
                    <a:pt x="1603" y="170"/>
                    <a:pt x="1099" y="287"/>
                  </a:cubicBezTo>
                  <a:close/>
                </a:path>
              </a:pathLst>
            </a:custGeom>
            <a:grpFill/>
            <a:ln w="9525">
              <a:solidFill>
                <a:srgbClr val="CC0000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173" name="TextBox 52"/>
            <p:cNvSpPr txBox="1">
              <a:spLocks noChangeArrowheads="1"/>
            </p:cNvSpPr>
            <p:nvPr/>
          </p:nvSpPr>
          <p:spPr bwMode="auto">
            <a:xfrm>
              <a:off x="4175964" y="2300181"/>
              <a:ext cx="466739" cy="64637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 dirty="0">
                  <a:latin typeface="Trebuchet MS" pitchFamily="34" charset="0"/>
                </a:rPr>
                <a:t>T</a:t>
              </a:r>
            </a:p>
          </p:txBody>
        </p:sp>
      </p:grpSp>
      <p:sp>
        <p:nvSpPr>
          <p:cNvPr id="5126" name="Text Box 50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Что такое ИСУФ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?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5131" name="Text Box 58"/>
          <p:cNvSpPr txBox="1">
            <a:spLocks noChangeArrowheads="1"/>
          </p:cNvSpPr>
          <p:nvPr/>
        </p:nvSpPr>
        <p:spPr bwMode="auto">
          <a:xfrm>
            <a:off x="6769100" y="5363569"/>
            <a:ext cx="1788046" cy="447255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Управление активами и запасами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32" name="Text Box 57"/>
          <p:cNvSpPr txBox="1">
            <a:spLocks noChangeArrowheads="1"/>
          </p:cNvSpPr>
          <p:nvPr/>
        </p:nvSpPr>
        <p:spPr bwMode="auto">
          <a:xfrm>
            <a:off x="7321550" y="3880425"/>
            <a:ext cx="1371600" cy="4572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Государственные закупки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33" name="Arc 38"/>
          <p:cNvSpPr>
            <a:spLocks/>
          </p:cNvSpPr>
          <p:nvPr/>
        </p:nvSpPr>
        <p:spPr bwMode="auto">
          <a:xfrm>
            <a:off x="4276725" y="2372300"/>
            <a:ext cx="2500313" cy="1179513"/>
          </a:xfrm>
          <a:custGeom>
            <a:avLst/>
            <a:gdLst>
              <a:gd name="T0" fmla="*/ 2147483647 w 21477"/>
              <a:gd name="T1" fmla="*/ 0 h 10136"/>
              <a:gd name="T2" fmla="*/ 2147483647 w 21477"/>
              <a:gd name="T3" fmla="*/ 2147483647 h 10136"/>
              <a:gd name="T4" fmla="*/ 0 w 21477"/>
              <a:gd name="T5" fmla="*/ 2147483647 h 10136"/>
              <a:gd name="T6" fmla="*/ 0 60000 65536"/>
              <a:gd name="T7" fmla="*/ 0 60000 65536"/>
              <a:gd name="T8" fmla="*/ 0 60000 65536"/>
              <a:gd name="T9" fmla="*/ 0 w 21477"/>
              <a:gd name="T10" fmla="*/ 0 h 10136"/>
              <a:gd name="T11" fmla="*/ 21477 w 21477"/>
              <a:gd name="T12" fmla="*/ 10136 h 10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477" h="10136" fill="none" extrusionOk="0">
                <a:moveTo>
                  <a:pt x="19074" y="-1"/>
                </a:moveTo>
                <a:cubicBezTo>
                  <a:pt x="20367" y="2434"/>
                  <a:pt x="21183" y="5093"/>
                  <a:pt x="21477" y="7834"/>
                </a:cubicBezTo>
              </a:path>
              <a:path w="21477" h="10136" stroke="0" extrusionOk="0">
                <a:moveTo>
                  <a:pt x="19074" y="-1"/>
                </a:moveTo>
                <a:cubicBezTo>
                  <a:pt x="20367" y="2434"/>
                  <a:pt x="21183" y="5093"/>
                  <a:pt x="21477" y="7834"/>
                </a:cubicBezTo>
                <a:lnTo>
                  <a:pt x="0" y="10136"/>
                </a:lnTo>
                <a:close/>
              </a:path>
            </a:pathLst>
          </a:custGeom>
          <a:noFill/>
          <a:ln w="76200">
            <a:solidFill>
              <a:srgbClr val="0000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34" name="Text Box 3"/>
          <p:cNvSpPr txBox="1">
            <a:spLocks noChangeArrowheads="1"/>
          </p:cNvSpPr>
          <p:nvPr/>
        </p:nvSpPr>
        <p:spPr bwMode="auto">
          <a:xfrm>
            <a:off x="5365750" y="1872238"/>
            <a:ext cx="1321653" cy="625302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Управление бюджетными ассигнованиями</a:t>
            </a:r>
            <a:r>
              <a:rPr lang="en-US" sz="1400" b="1" dirty="0" smtClean="0">
                <a:solidFill>
                  <a:srgbClr val="0000FF"/>
                </a:solidFill>
              </a:rPr>
              <a:t>s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35" name="Text Box 4"/>
          <p:cNvSpPr txBox="1">
            <a:spLocks noChangeArrowheads="1"/>
          </p:cNvSpPr>
          <p:nvPr/>
        </p:nvSpPr>
        <p:spPr bwMode="auto">
          <a:xfrm>
            <a:off x="5927763" y="3268225"/>
            <a:ext cx="1698549" cy="6096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Принятие обязательств по расходам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36" name="Text Box 5"/>
          <p:cNvSpPr txBox="1">
            <a:spLocks noChangeArrowheads="1"/>
          </p:cNvSpPr>
          <p:nvPr/>
        </p:nvSpPr>
        <p:spPr bwMode="auto">
          <a:xfrm>
            <a:off x="5268035" y="4667534"/>
            <a:ext cx="1542198" cy="594016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Управление платежами и поступлениями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37" name="Text Box 6"/>
          <p:cNvSpPr txBox="1">
            <a:spLocks noChangeArrowheads="1"/>
          </p:cNvSpPr>
          <p:nvPr/>
        </p:nvSpPr>
        <p:spPr bwMode="auto">
          <a:xfrm>
            <a:off x="3589337" y="5609230"/>
            <a:ext cx="1392095" cy="673083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Управление денежными средствами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38" name="Text Box 7"/>
          <p:cNvSpPr txBox="1">
            <a:spLocks noChangeArrowheads="1"/>
          </p:cNvSpPr>
          <p:nvPr/>
        </p:nvSpPr>
        <p:spPr bwMode="auto">
          <a:xfrm>
            <a:off x="1811337" y="4517409"/>
            <a:ext cx="1709785" cy="846161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Управление долгом и  средствами, полученными в виде помощи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39" name="Text Box 8"/>
          <p:cNvSpPr txBox="1">
            <a:spLocks noChangeArrowheads="1"/>
          </p:cNvSpPr>
          <p:nvPr/>
        </p:nvSpPr>
        <p:spPr bwMode="auto">
          <a:xfrm>
            <a:off x="1117600" y="3125337"/>
            <a:ext cx="1393588" cy="666188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Финансовая отчетность и оценка бюджета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40" name="Text Box 9"/>
          <p:cNvSpPr txBox="1">
            <a:spLocks noChangeArrowheads="1"/>
          </p:cNvSpPr>
          <p:nvPr/>
        </p:nvSpPr>
        <p:spPr bwMode="auto">
          <a:xfrm>
            <a:off x="1811338" y="1872238"/>
            <a:ext cx="1371600" cy="4572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Аудит и оценка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41" name="Text Box 10"/>
          <p:cNvSpPr txBox="1">
            <a:spLocks noChangeArrowheads="1"/>
          </p:cNvSpPr>
          <p:nvPr/>
        </p:nvSpPr>
        <p:spPr bwMode="auto">
          <a:xfrm>
            <a:off x="3589338" y="835600"/>
            <a:ext cx="1371600" cy="4572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Подготовка бюджета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42" name="Arc 19"/>
          <p:cNvSpPr>
            <a:spLocks/>
          </p:cNvSpPr>
          <p:nvPr/>
        </p:nvSpPr>
        <p:spPr bwMode="auto">
          <a:xfrm>
            <a:off x="3352800" y="4937125"/>
            <a:ext cx="838200" cy="1939925"/>
          </a:xfrm>
          <a:custGeom>
            <a:avLst/>
            <a:gdLst>
              <a:gd name="T0" fmla="*/ 0 w 17332"/>
              <a:gd name="T1" fmla="*/ 0 h 21600"/>
              <a:gd name="T2" fmla="*/ 2147483647 w 17332"/>
              <a:gd name="T3" fmla="*/ 2147483647 h 21600"/>
              <a:gd name="T4" fmla="*/ 2147483647 w 17332"/>
              <a:gd name="T5" fmla="*/ 2147483647 h 21600"/>
              <a:gd name="T6" fmla="*/ 0 60000 65536"/>
              <a:gd name="T7" fmla="*/ 0 60000 65536"/>
              <a:gd name="T8" fmla="*/ 0 60000 65536"/>
              <a:gd name="T9" fmla="*/ 0 w 17332"/>
              <a:gd name="T10" fmla="*/ 0 h 21600"/>
              <a:gd name="T11" fmla="*/ 17332 w 173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332" h="21600" fill="none" extrusionOk="0">
                <a:moveTo>
                  <a:pt x="0" y="0"/>
                </a:moveTo>
                <a:cubicBezTo>
                  <a:pt x="43" y="0"/>
                  <a:pt x="87" y="-1"/>
                  <a:pt x="131" y="0"/>
                </a:cubicBezTo>
                <a:cubicBezTo>
                  <a:pt x="6883" y="0"/>
                  <a:pt x="13247" y="3157"/>
                  <a:pt x="17331" y="8535"/>
                </a:cubicBezTo>
              </a:path>
              <a:path w="17332" h="21600" stroke="0" extrusionOk="0">
                <a:moveTo>
                  <a:pt x="0" y="0"/>
                </a:moveTo>
                <a:cubicBezTo>
                  <a:pt x="43" y="0"/>
                  <a:pt x="87" y="-1"/>
                  <a:pt x="131" y="0"/>
                </a:cubicBezTo>
                <a:cubicBezTo>
                  <a:pt x="6883" y="0"/>
                  <a:pt x="13247" y="3157"/>
                  <a:pt x="17331" y="8535"/>
                </a:cubicBezTo>
                <a:lnTo>
                  <a:pt x="131" y="21600"/>
                </a:lnTo>
                <a:close/>
              </a:path>
            </a:pathLst>
          </a:custGeom>
          <a:noFill/>
          <a:ln w="76200">
            <a:solidFill>
              <a:srgbClr val="00CC99"/>
            </a:solidFill>
            <a:round/>
            <a:headEnd/>
            <a:tailEnd type="triangle" w="med" len="sm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43" name="Arc 20"/>
          <p:cNvSpPr>
            <a:spLocks/>
          </p:cNvSpPr>
          <p:nvPr/>
        </p:nvSpPr>
        <p:spPr bwMode="auto">
          <a:xfrm>
            <a:off x="4457700" y="3553400"/>
            <a:ext cx="1579563" cy="2495550"/>
          </a:xfrm>
          <a:custGeom>
            <a:avLst/>
            <a:gdLst>
              <a:gd name="T0" fmla="*/ 0 w 23048"/>
              <a:gd name="T1" fmla="*/ 2147483647 h 21600"/>
              <a:gd name="T2" fmla="*/ 2147483647 w 23048"/>
              <a:gd name="T3" fmla="*/ 2147483647 h 21600"/>
              <a:gd name="T4" fmla="*/ 2147483647 w 23048"/>
              <a:gd name="T5" fmla="*/ 2147483647 h 21600"/>
              <a:gd name="T6" fmla="*/ 0 60000 65536"/>
              <a:gd name="T7" fmla="*/ 0 60000 65536"/>
              <a:gd name="T8" fmla="*/ 0 60000 65536"/>
              <a:gd name="T9" fmla="*/ 0 w 23048"/>
              <a:gd name="T10" fmla="*/ 0 h 21600"/>
              <a:gd name="T11" fmla="*/ 23048 w 2304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048" h="21600" fill="none" extrusionOk="0">
                <a:moveTo>
                  <a:pt x="0" y="19099"/>
                </a:moveTo>
                <a:cubicBezTo>
                  <a:pt x="1269" y="8210"/>
                  <a:pt x="10493" y="-1"/>
                  <a:pt x="21455" y="0"/>
                </a:cubicBezTo>
                <a:cubicBezTo>
                  <a:pt x="21986" y="0"/>
                  <a:pt x="22517" y="19"/>
                  <a:pt x="23048" y="58"/>
                </a:cubicBezTo>
              </a:path>
              <a:path w="23048" h="21600" stroke="0" extrusionOk="0">
                <a:moveTo>
                  <a:pt x="0" y="19099"/>
                </a:moveTo>
                <a:cubicBezTo>
                  <a:pt x="1269" y="8210"/>
                  <a:pt x="10493" y="-1"/>
                  <a:pt x="21455" y="0"/>
                </a:cubicBezTo>
                <a:cubicBezTo>
                  <a:pt x="21986" y="0"/>
                  <a:pt x="22517" y="19"/>
                  <a:pt x="23048" y="58"/>
                </a:cubicBezTo>
                <a:lnTo>
                  <a:pt x="21455" y="21600"/>
                </a:lnTo>
                <a:close/>
              </a:path>
            </a:pathLst>
          </a:custGeom>
          <a:noFill/>
          <a:ln w="76200">
            <a:solidFill>
              <a:srgbClr val="00CC99"/>
            </a:solidFill>
            <a:round/>
            <a:headEnd/>
            <a:tailEnd type="triangle" w="med" len="sm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44" name="Arc 21"/>
          <p:cNvSpPr>
            <a:spLocks/>
          </p:cNvSpPr>
          <p:nvPr/>
        </p:nvSpPr>
        <p:spPr bwMode="auto">
          <a:xfrm>
            <a:off x="2063750" y="2113538"/>
            <a:ext cx="3263900" cy="1430337"/>
          </a:xfrm>
          <a:custGeom>
            <a:avLst/>
            <a:gdLst>
              <a:gd name="T0" fmla="*/ 0 w 21425"/>
              <a:gd name="T1" fmla="*/ 2147483647 h 21600"/>
              <a:gd name="T2" fmla="*/ 2147483647 w 21425"/>
              <a:gd name="T3" fmla="*/ 2147483647 h 21600"/>
              <a:gd name="T4" fmla="*/ 2147483647 w 21425"/>
              <a:gd name="T5" fmla="*/ 2147483647 h 21600"/>
              <a:gd name="T6" fmla="*/ 0 60000 65536"/>
              <a:gd name="T7" fmla="*/ 0 60000 65536"/>
              <a:gd name="T8" fmla="*/ 0 60000 65536"/>
              <a:gd name="T9" fmla="*/ 0 w 21425"/>
              <a:gd name="T10" fmla="*/ 0 h 21600"/>
              <a:gd name="T11" fmla="*/ 21425 w 2142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425" h="21600" fill="none" extrusionOk="0">
                <a:moveTo>
                  <a:pt x="-1" y="17689"/>
                </a:moveTo>
                <a:cubicBezTo>
                  <a:pt x="1886" y="7440"/>
                  <a:pt x="10821" y="-1"/>
                  <a:pt x="21243" y="0"/>
                </a:cubicBezTo>
                <a:cubicBezTo>
                  <a:pt x="21303" y="0"/>
                  <a:pt x="21364" y="0"/>
                  <a:pt x="21425" y="0"/>
                </a:cubicBezTo>
              </a:path>
              <a:path w="21425" h="21600" stroke="0" extrusionOk="0">
                <a:moveTo>
                  <a:pt x="-1" y="17689"/>
                </a:moveTo>
                <a:cubicBezTo>
                  <a:pt x="1886" y="7440"/>
                  <a:pt x="10821" y="-1"/>
                  <a:pt x="21243" y="0"/>
                </a:cubicBezTo>
                <a:cubicBezTo>
                  <a:pt x="21303" y="0"/>
                  <a:pt x="21364" y="0"/>
                  <a:pt x="21425" y="0"/>
                </a:cubicBezTo>
                <a:lnTo>
                  <a:pt x="21243" y="21600"/>
                </a:lnTo>
                <a:close/>
              </a:path>
            </a:pathLst>
          </a:custGeom>
          <a:noFill/>
          <a:ln w="76200">
            <a:solidFill>
              <a:srgbClr val="00CC99"/>
            </a:solidFill>
            <a:round/>
            <a:headEnd/>
            <a:tailEnd type="triangle" w="med" len="sm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45" name="Text Box 30"/>
          <p:cNvSpPr txBox="1">
            <a:spLocks noChangeArrowheads="1"/>
          </p:cNvSpPr>
          <p:nvPr/>
        </p:nvSpPr>
        <p:spPr bwMode="auto">
          <a:xfrm>
            <a:off x="463550" y="835600"/>
            <a:ext cx="1828800" cy="4572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i="1" dirty="0" smtClean="0">
                <a:solidFill>
                  <a:srgbClr val="339966"/>
                </a:solidFill>
              </a:rPr>
              <a:t>Разработка и обзор политики</a:t>
            </a:r>
            <a:endParaRPr lang="en-US" sz="1400" b="1" i="1" dirty="0">
              <a:solidFill>
                <a:srgbClr val="339966"/>
              </a:solidFill>
            </a:endParaRPr>
          </a:p>
        </p:txBody>
      </p:sp>
      <p:sp>
        <p:nvSpPr>
          <p:cNvPr id="5146" name="Arc 32"/>
          <p:cNvSpPr>
            <a:spLocks/>
          </p:cNvSpPr>
          <p:nvPr/>
        </p:nvSpPr>
        <p:spPr bwMode="auto">
          <a:xfrm rot="-249457">
            <a:off x="701675" y="1253113"/>
            <a:ext cx="3052763" cy="1968500"/>
          </a:xfrm>
          <a:custGeom>
            <a:avLst/>
            <a:gdLst>
              <a:gd name="T0" fmla="*/ 2147483647 w 21600"/>
              <a:gd name="T1" fmla="*/ 2147483647 h 22092"/>
              <a:gd name="T2" fmla="*/ 2147483647 w 21600"/>
              <a:gd name="T3" fmla="*/ 0 h 22092"/>
              <a:gd name="T4" fmla="*/ 2147483647 w 21600"/>
              <a:gd name="T5" fmla="*/ 2147483647 h 22092"/>
              <a:gd name="T6" fmla="*/ 0 60000 65536"/>
              <a:gd name="T7" fmla="*/ 0 60000 65536"/>
              <a:gd name="T8" fmla="*/ 0 60000 65536"/>
              <a:gd name="T9" fmla="*/ 0 w 21600"/>
              <a:gd name="T10" fmla="*/ 0 h 22092"/>
              <a:gd name="T11" fmla="*/ 21600 w 21600"/>
              <a:gd name="T12" fmla="*/ 22092 h 220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092" fill="none" extrusionOk="0">
                <a:moveTo>
                  <a:pt x="2335" y="22091"/>
                </a:moveTo>
                <a:cubicBezTo>
                  <a:pt x="800" y="19064"/>
                  <a:pt x="0" y="15717"/>
                  <a:pt x="0" y="12323"/>
                </a:cubicBezTo>
                <a:cubicBezTo>
                  <a:pt x="-1" y="7917"/>
                  <a:pt x="1346" y="3617"/>
                  <a:pt x="3860" y="0"/>
                </a:cubicBezTo>
              </a:path>
              <a:path w="21600" h="22092" stroke="0" extrusionOk="0">
                <a:moveTo>
                  <a:pt x="2335" y="22091"/>
                </a:moveTo>
                <a:cubicBezTo>
                  <a:pt x="800" y="19064"/>
                  <a:pt x="0" y="15717"/>
                  <a:pt x="0" y="12323"/>
                </a:cubicBezTo>
                <a:cubicBezTo>
                  <a:pt x="-1" y="7917"/>
                  <a:pt x="1346" y="3617"/>
                  <a:pt x="3860" y="0"/>
                </a:cubicBezTo>
                <a:lnTo>
                  <a:pt x="21600" y="12323"/>
                </a:lnTo>
                <a:close/>
              </a:path>
            </a:pathLst>
          </a:custGeom>
          <a:noFill/>
          <a:ln w="76200">
            <a:solidFill>
              <a:srgbClr val="CC0000"/>
            </a:solidFill>
            <a:round/>
            <a:headEnd/>
            <a:tailEnd type="triangle" w="med" len="sm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47" name="Arc 33"/>
          <p:cNvSpPr>
            <a:spLocks/>
          </p:cNvSpPr>
          <p:nvPr/>
        </p:nvSpPr>
        <p:spPr bwMode="auto">
          <a:xfrm>
            <a:off x="1484313" y="1119763"/>
            <a:ext cx="4470400" cy="723900"/>
          </a:xfrm>
          <a:custGeom>
            <a:avLst/>
            <a:gdLst>
              <a:gd name="T0" fmla="*/ 2147483647 w 21476"/>
              <a:gd name="T1" fmla="*/ 2147483647 h 8115"/>
              <a:gd name="T2" fmla="*/ 0 w 21476"/>
              <a:gd name="T3" fmla="*/ 2147483647 h 8115"/>
              <a:gd name="T4" fmla="*/ 2147483647 w 21476"/>
              <a:gd name="T5" fmla="*/ 0 h 8115"/>
              <a:gd name="T6" fmla="*/ 0 60000 65536"/>
              <a:gd name="T7" fmla="*/ 0 60000 65536"/>
              <a:gd name="T8" fmla="*/ 0 60000 65536"/>
              <a:gd name="T9" fmla="*/ 0 w 21476"/>
              <a:gd name="T10" fmla="*/ 0 h 8115"/>
              <a:gd name="T11" fmla="*/ 21476 w 21476"/>
              <a:gd name="T12" fmla="*/ 8115 h 81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476" h="8115" fill="none" extrusionOk="0">
                <a:moveTo>
                  <a:pt x="1458" y="8114"/>
                </a:moveTo>
                <a:cubicBezTo>
                  <a:pt x="705" y="6256"/>
                  <a:pt x="214" y="4303"/>
                  <a:pt x="-1" y="2310"/>
                </a:cubicBezTo>
              </a:path>
              <a:path w="21476" h="8115" stroke="0" extrusionOk="0">
                <a:moveTo>
                  <a:pt x="1458" y="8114"/>
                </a:moveTo>
                <a:cubicBezTo>
                  <a:pt x="705" y="6256"/>
                  <a:pt x="214" y="4303"/>
                  <a:pt x="-1" y="2310"/>
                </a:cubicBezTo>
                <a:lnTo>
                  <a:pt x="21476" y="0"/>
                </a:lnTo>
                <a:close/>
              </a:path>
            </a:pathLst>
          </a:custGeom>
          <a:noFill/>
          <a:ln w="76200">
            <a:solidFill>
              <a:srgbClr val="CC0000"/>
            </a:solidFill>
            <a:round/>
            <a:headEnd/>
            <a:tailEnd type="triangle" w="med" len="sm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48" name="Arc 37"/>
          <p:cNvSpPr>
            <a:spLocks/>
          </p:cNvSpPr>
          <p:nvPr/>
        </p:nvSpPr>
        <p:spPr bwMode="auto">
          <a:xfrm>
            <a:off x="4318000" y="1149925"/>
            <a:ext cx="1809750" cy="2414588"/>
          </a:xfrm>
          <a:custGeom>
            <a:avLst/>
            <a:gdLst>
              <a:gd name="T0" fmla="*/ 2147483647 w 15545"/>
              <a:gd name="T1" fmla="*/ 0 h 20740"/>
              <a:gd name="T2" fmla="*/ 2147483647 w 15545"/>
              <a:gd name="T3" fmla="*/ 2147483647 h 20740"/>
              <a:gd name="T4" fmla="*/ 0 w 15545"/>
              <a:gd name="T5" fmla="*/ 2147483647 h 20740"/>
              <a:gd name="T6" fmla="*/ 0 60000 65536"/>
              <a:gd name="T7" fmla="*/ 0 60000 65536"/>
              <a:gd name="T8" fmla="*/ 0 60000 65536"/>
              <a:gd name="T9" fmla="*/ 0 w 15545"/>
              <a:gd name="T10" fmla="*/ 0 h 20740"/>
              <a:gd name="T11" fmla="*/ 15545 w 15545"/>
              <a:gd name="T12" fmla="*/ 20740 h 207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545" h="20740" fill="none" extrusionOk="0">
                <a:moveTo>
                  <a:pt x="6034" y="0"/>
                </a:moveTo>
                <a:cubicBezTo>
                  <a:pt x="9651" y="1052"/>
                  <a:pt x="12929" y="3032"/>
                  <a:pt x="15545" y="5742"/>
                </a:cubicBezTo>
              </a:path>
              <a:path w="15545" h="20740" stroke="0" extrusionOk="0">
                <a:moveTo>
                  <a:pt x="6034" y="0"/>
                </a:moveTo>
                <a:cubicBezTo>
                  <a:pt x="9651" y="1052"/>
                  <a:pt x="12929" y="3032"/>
                  <a:pt x="15545" y="5742"/>
                </a:cubicBezTo>
                <a:lnTo>
                  <a:pt x="0" y="20740"/>
                </a:lnTo>
                <a:close/>
              </a:path>
            </a:pathLst>
          </a:custGeom>
          <a:noFill/>
          <a:ln w="76200">
            <a:solidFill>
              <a:srgbClr val="0000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49" name="Arc 39"/>
          <p:cNvSpPr>
            <a:spLocks/>
          </p:cNvSpPr>
          <p:nvPr/>
        </p:nvSpPr>
        <p:spPr bwMode="auto">
          <a:xfrm flipH="1">
            <a:off x="2420938" y="1130875"/>
            <a:ext cx="1827212" cy="2406650"/>
          </a:xfrm>
          <a:custGeom>
            <a:avLst/>
            <a:gdLst>
              <a:gd name="T0" fmla="*/ 2147483647 w 15699"/>
              <a:gd name="T1" fmla="*/ 0 h 20668"/>
              <a:gd name="T2" fmla="*/ 2147483647 w 15699"/>
              <a:gd name="T3" fmla="*/ 2147483647 h 20668"/>
              <a:gd name="T4" fmla="*/ 0 w 15699"/>
              <a:gd name="T5" fmla="*/ 2147483647 h 20668"/>
              <a:gd name="T6" fmla="*/ 0 60000 65536"/>
              <a:gd name="T7" fmla="*/ 0 60000 65536"/>
              <a:gd name="T8" fmla="*/ 0 60000 65536"/>
              <a:gd name="T9" fmla="*/ 0 w 15699"/>
              <a:gd name="T10" fmla="*/ 0 h 20668"/>
              <a:gd name="T11" fmla="*/ 15699 w 15699"/>
              <a:gd name="T12" fmla="*/ 20668 h 206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699" h="20668" fill="none" extrusionOk="0">
                <a:moveTo>
                  <a:pt x="6276" y="-1"/>
                </a:moveTo>
                <a:cubicBezTo>
                  <a:pt x="9870" y="1091"/>
                  <a:pt x="13118" y="3101"/>
                  <a:pt x="15698" y="5832"/>
                </a:cubicBezTo>
              </a:path>
              <a:path w="15699" h="20668" stroke="0" extrusionOk="0">
                <a:moveTo>
                  <a:pt x="6276" y="-1"/>
                </a:moveTo>
                <a:cubicBezTo>
                  <a:pt x="9870" y="1091"/>
                  <a:pt x="13118" y="3101"/>
                  <a:pt x="15698" y="5832"/>
                </a:cubicBezTo>
                <a:lnTo>
                  <a:pt x="0" y="20668"/>
                </a:lnTo>
                <a:close/>
              </a:path>
            </a:pathLst>
          </a:custGeom>
          <a:noFill/>
          <a:ln w="76200">
            <a:solidFill>
              <a:srgbClr val="000099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50" name="Arc 40"/>
          <p:cNvSpPr>
            <a:spLocks/>
          </p:cNvSpPr>
          <p:nvPr/>
        </p:nvSpPr>
        <p:spPr bwMode="auto">
          <a:xfrm flipH="1">
            <a:off x="1778000" y="2343725"/>
            <a:ext cx="2498725" cy="1220788"/>
          </a:xfrm>
          <a:custGeom>
            <a:avLst/>
            <a:gdLst>
              <a:gd name="T0" fmla="*/ 2147483647 w 21467"/>
              <a:gd name="T1" fmla="*/ 0 h 10481"/>
              <a:gd name="T2" fmla="*/ 2147483647 w 21467"/>
              <a:gd name="T3" fmla="*/ 2147483647 h 10481"/>
              <a:gd name="T4" fmla="*/ 0 w 21467"/>
              <a:gd name="T5" fmla="*/ 2147483647 h 10481"/>
              <a:gd name="T6" fmla="*/ 0 60000 65536"/>
              <a:gd name="T7" fmla="*/ 0 60000 65536"/>
              <a:gd name="T8" fmla="*/ 0 60000 65536"/>
              <a:gd name="T9" fmla="*/ 0 w 21467"/>
              <a:gd name="T10" fmla="*/ 0 h 10481"/>
              <a:gd name="T11" fmla="*/ 21467 w 21467"/>
              <a:gd name="T12" fmla="*/ 10481 h 104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467" h="10481" fill="none" extrusionOk="0">
                <a:moveTo>
                  <a:pt x="18886" y="0"/>
                </a:moveTo>
                <a:cubicBezTo>
                  <a:pt x="20272" y="2497"/>
                  <a:pt x="21149" y="5245"/>
                  <a:pt x="21466" y="8085"/>
                </a:cubicBezTo>
              </a:path>
              <a:path w="21467" h="10481" stroke="0" extrusionOk="0">
                <a:moveTo>
                  <a:pt x="18886" y="0"/>
                </a:moveTo>
                <a:cubicBezTo>
                  <a:pt x="20272" y="2497"/>
                  <a:pt x="21149" y="5245"/>
                  <a:pt x="21466" y="8085"/>
                </a:cubicBezTo>
                <a:lnTo>
                  <a:pt x="0" y="10481"/>
                </a:lnTo>
                <a:close/>
              </a:path>
            </a:pathLst>
          </a:custGeom>
          <a:noFill/>
          <a:ln w="76200">
            <a:solidFill>
              <a:srgbClr val="000099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51" name="Arc 42"/>
          <p:cNvSpPr>
            <a:spLocks/>
          </p:cNvSpPr>
          <p:nvPr/>
        </p:nvSpPr>
        <p:spPr bwMode="auto">
          <a:xfrm flipH="1" flipV="1">
            <a:off x="2420938" y="3581975"/>
            <a:ext cx="1841500" cy="2406650"/>
          </a:xfrm>
          <a:custGeom>
            <a:avLst/>
            <a:gdLst>
              <a:gd name="T0" fmla="*/ 2147483647 w 15814"/>
              <a:gd name="T1" fmla="*/ 0 h 20668"/>
              <a:gd name="T2" fmla="*/ 2147483647 w 15814"/>
              <a:gd name="T3" fmla="*/ 2147483647 h 20668"/>
              <a:gd name="T4" fmla="*/ 0 w 15814"/>
              <a:gd name="T5" fmla="*/ 2147483647 h 20668"/>
              <a:gd name="T6" fmla="*/ 0 60000 65536"/>
              <a:gd name="T7" fmla="*/ 0 60000 65536"/>
              <a:gd name="T8" fmla="*/ 0 60000 65536"/>
              <a:gd name="T9" fmla="*/ 0 w 15814"/>
              <a:gd name="T10" fmla="*/ 0 h 20668"/>
              <a:gd name="T11" fmla="*/ 15814 w 15814"/>
              <a:gd name="T12" fmla="*/ 20668 h 206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814" h="20668" fill="none" extrusionOk="0">
                <a:moveTo>
                  <a:pt x="6276" y="-1"/>
                </a:moveTo>
                <a:cubicBezTo>
                  <a:pt x="9925" y="1108"/>
                  <a:pt x="13216" y="3162"/>
                  <a:pt x="15814" y="5954"/>
                </a:cubicBezTo>
              </a:path>
              <a:path w="15814" h="20668" stroke="0" extrusionOk="0">
                <a:moveTo>
                  <a:pt x="6276" y="-1"/>
                </a:moveTo>
                <a:cubicBezTo>
                  <a:pt x="9925" y="1108"/>
                  <a:pt x="13216" y="3162"/>
                  <a:pt x="15814" y="5954"/>
                </a:cubicBezTo>
                <a:lnTo>
                  <a:pt x="0" y="20668"/>
                </a:lnTo>
                <a:close/>
              </a:path>
            </a:pathLst>
          </a:custGeom>
          <a:noFill/>
          <a:ln w="76200">
            <a:solidFill>
              <a:srgbClr val="0000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52" name="Arc 45"/>
          <p:cNvSpPr>
            <a:spLocks/>
          </p:cNvSpPr>
          <p:nvPr/>
        </p:nvSpPr>
        <p:spPr bwMode="auto">
          <a:xfrm flipV="1">
            <a:off x="4264025" y="3578800"/>
            <a:ext cx="1820863" cy="2408238"/>
          </a:xfrm>
          <a:custGeom>
            <a:avLst/>
            <a:gdLst>
              <a:gd name="T0" fmla="*/ 2147483647 w 15647"/>
              <a:gd name="T1" fmla="*/ 0 h 20680"/>
              <a:gd name="T2" fmla="*/ 2147483647 w 15647"/>
              <a:gd name="T3" fmla="*/ 2147483647 h 20680"/>
              <a:gd name="T4" fmla="*/ 0 w 15647"/>
              <a:gd name="T5" fmla="*/ 2147483647 h 20680"/>
              <a:gd name="T6" fmla="*/ 0 60000 65536"/>
              <a:gd name="T7" fmla="*/ 0 60000 65536"/>
              <a:gd name="T8" fmla="*/ 0 60000 65536"/>
              <a:gd name="T9" fmla="*/ 0 w 15647"/>
              <a:gd name="T10" fmla="*/ 0 h 20680"/>
              <a:gd name="T11" fmla="*/ 15647 w 15647"/>
              <a:gd name="T12" fmla="*/ 20680 h 206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647" h="20680" fill="none" extrusionOk="0">
                <a:moveTo>
                  <a:pt x="6236" y="-1"/>
                </a:moveTo>
                <a:cubicBezTo>
                  <a:pt x="9821" y="1081"/>
                  <a:pt x="13064" y="3076"/>
                  <a:pt x="15646" y="5789"/>
                </a:cubicBezTo>
              </a:path>
              <a:path w="15647" h="20680" stroke="0" extrusionOk="0">
                <a:moveTo>
                  <a:pt x="6236" y="-1"/>
                </a:moveTo>
                <a:cubicBezTo>
                  <a:pt x="9821" y="1081"/>
                  <a:pt x="13064" y="3076"/>
                  <a:pt x="15646" y="5789"/>
                </a:cubicBezTo>
                <a:lnTo>
                  <a:pt x="0" y="20680"/>
                </a:lnTo>
                <a:close/>
              </a:path>
            </a:pathLst>
          </a:custGeom>
          <a:noFill/>
          <a:ln w="76200">
            <a:solidFill>
              <a:srgbClr val="000099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53" name="Arc 46"/>
          <p:cNvSpPr>
            <a:spLocks/>
          </p:cNvSpPr>
          <p:nvPr/>
        </p:nvSpPr>
        <p:spPr bwMode="auto">
          <a:xfrm flipV="1">
            <a:off x="4276725" y="3578800"/>
            <a:ext cx="2501900" cy="1192213"/>
          </a:xfrm>
          <a:custGeom>
            <a:avLst/>
            <a:gdLst>
              <a:gd name="T0" fmla="*/ 2147483647 w 21487"/>
              <a:gd name="T1" fmla="*/ 0 h 10238"/>
              <a:gd name="T2" fmla="*/ 2147483647 w 21487"/>
              <a:gd name="T3" fmla="*/ 2147483647 h 10238"/>
              <a:gd name="T4" fmla="*/ 0 w 21487"/>
              <a:gd name="T5" fmla="*/ 2147483647 h 10238"/>
              <a:gd name="T6" fmla="*/ 0 60000 65536"/>
              <a:gd name="T7" fmla="*/ 0 60000 65536"/>
              <a:gd name="T8" fmla="*/ 0 60000 65536"/>
              <a:gd name="T9" fmla="*/ 0 w 21487"/>
              <a:gd name="T10" fmla="*/ 0 h 10238"/>
              <a:gd name="T11" fmla="*/ 21487 w 21487"/>
              <a:gd name="T12" fmla="*/ 10238 h 102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487" h="10238" fill="none" extrusionOk="0">
                <a:moveTo>
                  <a:pt x="19019" y="-1"/>
                </a:moveTo>
                <a:cubicBezTo>
                  <a:pt x="20359" y="2489"/>
                  <a:pt x="21198" y="5218"/>
                  <a:pt x="21487" y="8031"/>
                </a:cubicBezTo>
              </a:path>
              <a:path w="21487" h="10238" stroke="0" extrusionOk="0">
                <a:moveTo>
                  <a:pt x="19019" y="-1"/>
                </a:moveTo>
                <a:cubicBezTo>
                  <a:pt x="20359" y="2489"/>
                  <a:pt x="21198" y="5218"/>
                  <a:pt x="21487" y="8031"/>
                </a:cubicBezTo>
                <a:lnTo>
                  <a:pt x="0" y="10238"/>
                </a:lnTo>
                <a:close/>
              </a:path>
            </a:pathLst>
          </a:custGeom>
          <a:noFill/>
          <a:ln w="76200">
            <a:solidFill>
              <a:srgbClr val="000099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54" name="Arc 47"/>
          <p:cNvSpPr>
            <a:spLocks/>
          </p:cNvSpPr>
          <p:nvPr/>
        </p:nvSpPr>
        <p:spPr bwMode="auto">
          <a:xfrm flipH="1" flipV="1">
            <a:off x="1774825" y="3553400"/>
            <a:ext cx="2501900" cy="1204913"/>
          </a:xfrm>
          <a:custGeom>
            <a:avLst/>
            <a:gdLst>
              <a:gd name="T0" fmla="*/ 2147483647 w 21489"/>
              <a:gd name="T1" fmla="*/ 0 h 10351"/>
              <a:gd name="T2" fmla="*/ 2147483647 w 21489"/>
              <a:gd name="T3" fmla="*/ 2147483647 h 10351"/>
              <a:gd name="T4" fmla="*/ 0 w 21489"/>
              <a:gd name="T5" fmla="*/ 2147483647 h 10351"/>
              <a:gd name="T6" fmla="*/ 0 60000 65536"/>
              <a:gd name="T7" fmla="*/ 0 60000 65536"/>
              <a:gd name="T8" fmla="*/ 0 60000 65536"/>
              <a:gd name="T9" fmla="*/ 0 w 21489"/>
              <a:gd name="T10" fmla="*/ 0 h 10351"/>
              <a:gd name="T11" fmla="*/ 21489 w 21489"/>
              <a:gd name="T12" fmla="*/ 10351 h 1035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489" h="10351" fill="none" extrusionOk="0">
                <a:moveTo>
                  <a:pt x="18958" y="-1"/>
                </a:moveTo>
                <a:cubicBezTo>
                  <a:pt x="20337" y="2526"/>
                  <a:pt x="21198" y="5303"/>
                  <a:pt x="21489" y="8166"/>
                </a:cubicBezTo>
              </a:path>
              <a:path w="21489" h="10351" stroke="0" extrusionOk="0">
                <a:moveTo>
                  <a:pt x="18958" y="-1"/>
                </a:moveTo>
                <a:cubicBezTo>
                  <a:pt x="20337" y="2526"/>
                  <a:pt x="21198" y="5303"/>
                  <a:pt x="21489" y="8166"/>
                </a:cubicBezTo>
                <a:lnTo>
                  <a:pt x="0" y="10351"/>
                </a:lnTo>
                <a:close/>
              </a:path>
            </a:pathLst>
          </a:custGeom>
          <a:noFill/>
          <a:ln w="76200">
            <a:solidFill>
              <a:srgbClr val="0000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55" name="Line 48"/>
          <p:cNvSpPr>
            <a:spLocks noChangeShapeType="1"/>
          </p:cNvSpPr>
          <p:nvPr/>
        </p:nvSpPr>
        <p:spPr bwMode="auto">
          <a:xfrm>
            <a:off x="2333625" y="986413"/>
            <a:ext cx="1189038" cy="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56" name="Text Box 59"/>
          <p:cNvSpPr txBox="1">
            <a:spLocks noChangeArrowheads="1"/>
          </p:cNvSpPr>
          <p:nvPr/>
        </p:nvSpPr>
        <p:spPr bwMode="auto">
          <a:xfrm>
            <a:off x="6069013" y="5936775"/>
            <a:ext cx="2024109" cy="477673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Расчет фонда зарплаты и управление персоналом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57" name="Text Box 60"/>
          <p:cNvSpPr txBox="1">
            <a:spLocks noChangeArrowheads="1"/>
          </p:cNvSpPr>
          <p:nvPr/>
        </p:nvSpPr>
        <p:spPr bwMode="auto">
          <a:xfrm>
            <a:off x="0" y="3889611"/>
            <a:ext cx="1665027" cy="627797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err="1" smtClean="0">
                <a:solidFill>
                  <a:srgbClr val="0000FF"/>
                </a:solidFill>
              </a:rPr>
              <a:t>Вэб</a:t>
            </a:r>
            <a:r>
              <a:rPr lang="ru-RU" sz="1400" b="1" dirty="0" smtClean="0">
                <a:solidFill>
                  <a:srgbClr val="0000FF"/>
                </a:solidFill>
              </a:rPr>
              <a:t> портал</a:t>
            </a:r>
            <a:endParaRPr lang="en-US" sz="1400" b="1" dirty="0" smtClean="0">
              <a:solidFill>
                <a:srgbClr val="0000FF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Публикации</a:t>
            </a:r>
            <a:r>
              <a:rPr lang="en-US" sz="1400" b="1" dirty="0" smtClean="0">
                <a:solidFill>
                  <a:srgbClr val="FF0000"/>
                </a:solidFill>
              </a:rPr>
              <a:t>/</a:t>
            </a:r>
            <a:r>
              <a:rPr lang="ru-RU" sz="1400" b="1" dirty="0" smtClean="0">
                <a:solidFill>
                  <a:srgbClr val="FF0000"/>
                </a:solidFill>
              </a:rPr>
              <a:t>мониторинг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pSp>
        <p:nvGrpSpPr>
          <p:cNvPr id="6" name="Group 64"/>
          <p:cNvGrpSpPr>
            <a:grpSpLocks/>
          </p:cNvGrpSpPr>
          <p:nvPr/>
        </p:nvGrpSpPr>
        <p:grpSpPr bwMode="auto">
          <a:xfrm>
            <a:off x="3555361" y="3203443"/>
            <a:ext cx="1476000" cy="720000"/>
            <a:chOff x="2352" y="1848"/>
            <a:chExt cx="960" cy="528"/>
          </a:xfrm>
        </p:grpSpPr>
        <p:sp>
          <p:nvSpPr>
            <p:cNvPr id="5170" name="AutoShape 61"/>
            <p:cNvSpPr>
              <a:spLocks noChangeArrowheads="1"/>
            </p:cNvSpPr>
            <p:nvPr/>
          </p:nvSpPr>
          <p:spPr bwMode="auto">
            <a:xfrm>
              <a:off x="2352" y="1848"/>
              <a:ext cx="960" cy="528"/>
            </a:xfrm>
            <a:prstGeom prst="can">
              <a:avLst>
                <a:gd name="adj" fmla="val 25000"/>
              </a:avLst>
            </a:prstGeom>
            <a:solidFill>
              <a:srgbClr val="FFFF99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l-SI">
                <a:latin typeface="Calibri" pitchFamily="34" charset="0"/>
              </a:endParaRPr>
            </a:p>
          </p:txBody>
        </p:sp>
        <p:sp>
          <p:nvSpPr>
            <p:cNvPr id="5171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2429" y="2047"/>
              <a:ext cx="822" cy="217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25806"/>
                </a:avLst>
              </a:prstTxWarp>
            </a:bodyPr>
            <a:lstStyle/>
            <a:p>
              <a:r>
                <a:rPr lang="ru-RU" sz="2000" kern="1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000080"/>
                  </a:solidFill>
                  <a:latin typeface="Times New Roman"/>
                  <a:cs typeface="Times New Roman"/>
                </a:rPr>
                <a:t>База данных ИСУФ</a:t>
              </a:r>
              <a:endParaRPr lang="en-US" sz="2000" kern="10" dirty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5159" name="Text Box 10"/>
          <p:cNvSpPr txBox="1">
            <a:spLocks noChangeArrowheads="1"/>
          </p:cNvSpPr>
          <p:nvPr/>
        </p:nvSpPr>
        <p:spPr bwMode="auto">
          <a:xfrm>
            <a:off x="3260725" y="1397575"/>
            <a:ext cx="1371600" cy="4572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Государственные инвестиции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5160" name="Text Box 58"/>
          <p:cNvSpPr txBox="1">
            <a:spLocks noChangeArrowheads="1"/>
          </p:cNvSpPr>
          <p:nvPr/>
        </p:nvSpPr>
        <p:spPr bwMode="auto">
          <a:xfrm>
            <a:off x="7596188" y="4612943"/>
            <a:ext cx="1029197" cy="651782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Налоги и таможенные сборы</a:t>
            </a:r>
            <a:endParaRPr lang="en-US" sz="1400" b="1" dirty="0">
              <a:solidFill>
                <a:srgbClr val="0000FF"/>
              </a:solidFill>
            </a:endParaRPr>
          </a:p>
        </p:txBody>
      </p:sp>
      <p:cxnSp>
        <p:nvCxnSpPr>
          <p:cNvPr id="116" name="Straight Arrow Connector 115"/>
          <p:cNvCxnSpPr/>
          <p:nvPr/>
        </p:nvCxnSpPr>
        <p:spPr>
          <a:xfrm rot="10800000">
            <a:off x="6810375" y="5036125"/>
            <a:ext cx="731838" cy="1588"/>
          </a:xfrm>
          <a:prstGeom prst="straightConnector1">
            <a:avLst/>
          </a:prstGeom>
          <a:ln w="63500">
            <a:solidFill>
              <a:srgbClr val="00CC99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62" name="Arc 19"/>
          <p:cNvSpPr>
            <a:spLocks/>
          </p:cNvSpPr>
          <p:nvPr/>
        </p:nvSpPr>
        <p:spPr bwMode="auto">
          <a:xfrm rot="-10316598">
            <a:off x="6229350" y="4696400"/>
            <a:ext cx="563563" cy="1100138"/>
          </a:xfrm>
          <a:custGeom>
            <a:avLst/>
            <a:gdLst>
              <a:gd name="T0" fmla="*/ 0 w 17332"/>
              <a:gd name="T1" fmla="*/ 0 h 21600"/>
              <a:gd name="T2" fmla="*/ 2147483647 w 17332"/>
              <a:gd name="T3" fmla="*/ 2147483647 h 21600"/>
              <a:gd name="T4" fmla="*/ 2147483647 w 17332"/>
              <a:gd name="T5" fmla="*/ 2147483647 h 21600"/>
              <a:gd name="T6" fmla="*/ 0 60000 65536"/>
              <a:gd name="T7" fmla="*/ 0 60000 65536"/>
              <a:gd name="T8" fmla="*/ 0 60000 65536"/>
              <a:gd name="T9" fmla="*/ 0 w 17332"/>
              <a:gd name="T10" fmla="*/ 0 h 21600"/>
              <a:gd name="T11" fmla="*/ 17332 w 173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332" h="21600" fill="none" extrusionOk="0">
                <a:moveTo>
                  <a:pt x="0" y="0"/>
                </a:moveTo>
                <a:cubicBezTo>
                  <a:pt x="43" y="0"/>
                  <a:pt x="87" y="-1"/>
                  <a:pt x="131" y="0"/>
                </a:cubicBezTo>
                <a:cubicBezTo>
                  <a:pt x="6883" y="0"/>
                  <a:pt x="13247" y="3157"/>
                  <a:pt x="17331" y="8535"/>
                </a:cubicBezTo>
              </a:path>
              <a:path w="17332" h="21600" stroke="0" extrusionOk="0">
                <a:moveTo>
                  <a:pt x="0" y="0"/>
                </a:moveTo>
                <a:cubicBezTo>
                  <a:pt x="43" y="0"/>
                  <a:pt x="87" y="-1"/>
                  <a:pt x="131" y="0"/>
                </a:cubicBezTo>
                <a:cubicBezTo>
                  <a:pt x="6883" y="0"/>
                  <a:pt x="13247" y="3157"/>
                  <a:pt x="17331" y="8535"/>
                </a:cubicBezTo>
                <a:lnTo>
                  <a:pt x="131" y="21600"/>
                </a:lnTo>
                <a:close/>
              </a:path>
            </a:pathLst>
          </a:custGeom>
          <a:noFill/>
          <a:ln w="76200">
            <a:solidFill>
              <a:srgbClr val="00CC99"/>
            </a:solidFill>
            <a:round/>
            <a:headEnd/>
            <a:tailEnd type="triangle" w="med" len="sm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63" name="Arc 19"/>
          <p:cNvSpPr>
            <a:spLocks/>
          </p:cNvSpPr>
          <p:nvPr/>
        </p:nvSpPr>
        <p:spPr bwMode="auto">
          <a:xfrm rot="10800000">
            <a:off x="6921500" y="3388300"/>
            <a:ext cx="344488" cy="735013"/>
          </a:xfrm>
          <a:custGeom>
            <a:avLst/>
            <a:gdLst>
              <a:gd name="T0" fmla="*/ 0 w 17332"/>
              <a:gd name="T1" fmla="*/ 0 h 21600"/>
              <a:gd name="T2" fmla="*/ 2147483647 w 17332"/>
              <a:gd name="T3" fmla="*/ 2147483647 h 21600"/>
              <a:gd name="T4" fmla="*/ 2147483647 w 17332"/>
              <a:gd name="T5" fmla="*/ 2147483647 h 21600"/>
              <a:gd name="T6" fmla="*/ 0 60000 65536"/>
              <a:gd name="T7" fmla="*/ 0 60000 65536"/>
              <a:gd name="T8" fmla="*/ 0 60000 65536"/>
              <a:gd name="T9" fmla="*/ 0 w 17332"/>
              <a:gd name="T10" fmla="*/ 0 h 21600"/>
              <a:gd name="T11" fmla="*/ 17332 w 173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332" h="21600" fill="none" extrusionOk="0">
                <a:moveTo>
                  <a:pt x="0" y="0"/>
                </a:moveTo>
                <a:cubicBezTo>
                  <a:pt x="43" y="0"/>
                  <a:pt x="87" y="-1"/>
                  <a:pt x="131" y="0"/>
                </a:cubicBezTo>
                <a:cubicBezTo>
                  <a:pt x="6883" y="0"/>
                  <a:pt x="13247" y="3157"/>
                  <a:pt x="17331" y="8535"/>
                </a:cubicBezTo>
              </a:path>
              <a:path w="17332" h="21600" stroke="0" extrusionOk="0">
                <a:moveTo>
                  <a:pt x="0" y="0"/>
                </a:moveTo>
                <a:cubicBezTo>
                  <a:pt x="43" y="0"/>
                  <a:pt x="87" y="-1"/>
                  <a:pt x="131" y="0"/>
                </a:cubicBezTo>
                <a:cubicBezTo>
                  <a:pt x="6883" y="0"/>
                  <a:pt x="13247" y="3157"/>
                  <a:pt x="17331" y="8535"/>
                </a:cubicBezTo>
                <a:lnTo>
                  <a:pt x="131" y="21600"/>
                </a:lnTo>
                <a:close/>
              </a:path>
            </a:pathLst>
          </a:custGeom>
          <a:noFill/>
          <a:ln w="76200">
            <a:solidFill>
              <a:srgbClr val="00CC99"/>
            </a:solidFill>
            <a:round/>
            <a:headEnd/>
            <a:tailEnd type="triangle" w="med" len="sm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64" name="Arc 19"/>
          <p:cNvSpPr>
            <a:spLocks/>
          </p:cNvSpPr>
          <p:nvPr/>
        </p:nvSpPr>
        <p:spPr bwMode="auto">
          <a:xfrm rot="10800000" flipH="1">
            <a:off x="4687888" y="887988"/>
            <a:ext cx="344487" cy="733425"/>
          </a:xfrm>
          <a:custGeom>
            <a:avLst/>
            <a:gdLst>
              <a:gd name="T0" fmla="*/ 0 w 17332"/>
              <a:gd name="T1" fmla="*/ 0 h 21600"/>
              <a:gd name="T2" fmla="*/ 2147483647 w 17332"/>
              <a:gd name="T3" fmla="*/ 2147483647 h 21600"/>
              <a:gd name="T4" fmla="*/ 2147483647 w 17332"/>
              <a:gd name="T5" fmla="*/ 2147483647 h 21600"/>
              <a:gd name="T6" fmla="*/ 0 60000 65536"/>
              <a:gd name="T7" fmla="*/ 0 60000 65536"/>
              <a:gd name="T8" fmla="*/ 0 60000 65536"/>
              <a:gd name="T9" fmla="*/ 0 w 17332"/>
              <a:gd name="T10" fmla="*/ 0 h 21600"/>
              <a:gd name="T11" fmla="*/ 17332 w 173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332" h="21600" fill="none" extrusionOk="0">
                <a:moveTo>
                  <a:pt x="0" y="0"/>
                </a:moveTo>
                <a:cubicBezTo>
                  <a:pt x="43" y="0"/>
                  <a:pt x="87" y="-1"/>
                  <a:pt x="131" y="0"/>
                </a:cubicBezTo>
                <a:cubicBezTo>
                  <a:pt x="6883" y="0"/>
                  <a:pt x="13247" y="3157"/>
                  <a:pt x="17331" y="8535"/>
                </a:cubicBezTo>
              </a:path>
              <a:path w="17332" h="21600" stroke="0" extrusionOk="0">
                <a:moveTo>
                  <a:pt x="0" y="0"/>
                </a:moveTo>
                <a:cubicBezTo>
                  <a:pt x="43" y="0"/>
                  <a:pt x="87" y="-1"/>
                  <a:pt x="131" y="0"/>
                </a:cubicBezTo>
                <a:cubicBezTo>
                  <a:pt x="6883" y="0"/>
                  <a:pt x="13247" y="3157"/>
                  <a:pt x="17331" y="8535"/>
                </a:cubicBezTo>
                <a:lnTo>
                  <a:pt x="131" y="21600"/>
                </a:lnTo>
                <a:close/>
              </a:path>
            </a:pathLst>
          </a:custGeom>
          <a:noFill/>
          <a:ln w="76200">
            <a:solidFill>
              <a:srgbClr val="00CC99"/>
            </a:solidFill>
            <a:round/>
            <a:headEnd/>
            <a:tailEnd type="triangle" w="med" len="sm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65" name="Arc 19"/>
          <p:cNvSpPr>
            <a:spLocks/>
          </p:cNvSpPr>
          <p:nvPr/>
        </p:nvSpPr>
        <p:spPr bwMode="auto">
          <a:xfrm rot="10800000" flipV="1">
            <a:off x="682625" y="3558163"/>
            <a:ext cx="390525" cy="733425"/>
          </a:xfrm>
          <a:custGeom>
            <a:avLst/>
            <a:gdLst>
              <a:gd name="T0" fmla="*/ 0 w 17332"/>
              <a:gd name="T1" fmla="*/ 0 h 21600"/>
              <a:gd name="T2" fmla="*/ 2147483647 w 17332"/>
              <a:gd name="T3" fmla="*/ 2147483647 h 21600"/>
              <a:gd name="T4" fmla="*/ 2147483647 w 17332"/>
              <a:gd name="T5" fmla="*/ 2147483647 h 21600"/>
              <a:gd name="T6" fmla="*/ 0 60000 65536"/>
              <a:gd name="T7" fmla="*/ 0 60000 65536"/>
              <a:gd name="T8" fmla="*/ 0 60000 65536"/>
              <a:gd name="T9" fmla="*/ 0 w 17332"/>
              <a:gd name="T10" fmla="*/ 0 h 21600"/>
              <a:gd name="T11" fmla="*/ 17332 w 173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332" h="21600" fill="none" extrusionOk="0">
                <a:moveTo>
                  <a:pt x="0" y="0"/>
                </a:moveTo>
                <a:cubicBezTo>
                  <a:pt x="43" y="0"/>
                  <a:pt x="87" y="-1"/>
                  <a:pt x="131" y="0"/>
                </a:cubicBezTo>
                <a:cubicBezTo>
                  <a:pt x="6883" y="0"/>
                  <a:pt x="13247" y="3157"/>
                  <a:pt x="17331" y="8535"/>
                </a:cubicBezTo>
              </a:path>
              <a:path w="17332" h="21600" stroke="0" extrusionOk="0">
                <a:moveTo>
                  <a:pt x="0" y="0"/>
                </a:moveTo>
                <a:cubicBezTo>
                  <a:pt x="43" y="0"/>
                  <a:pt x="87" y="-1"/>
                  <a:pt x="131" y="0"/>
                </a:cubicBezTo>
                <a:cubicBezTo>
                  <a:pt x="6883" y="0"/>
                  <a:pt x="13247" y="3157"/>
                  <a:pt x="17331" y="8535"/>
                </a:cubicBezTo>
                <a:lnTo>
                  <a:pt x="131" y="21600"/>
                </a:lnTo>
                <a:close/>
              </a:path>
            </a:pathLst>
          </a:custGeom>
          <a:noFill/>
          <a:ln w="76200">
            <a:solidFill>
              <a:srgbClr val="00CC99"/>
            </a:solidFill>
            <a:round/>
            <a:headEnd/>
            <a:tailEnd type="triangle" w="med" len="sm"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25" name="TextBox 51"/>
          <p:cNvSpPr txBox="1">
            <a:spLocks noChangeArrowheads="1"/>
          </p:cNvSpPr>
          <p:nvPr/>
        </p:nvSpPr>
        <p:spPr bwMode="auto">
          <a:xfrm>
            <a:off x="6059607" y="900751"/>
            <a:ext cx="29700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rebuchet MS" pitchFamily="34" charset="0"/>
              </a:rPr>
              <a:t>ИСУФ</a:t>
            </a:r>
            <a:r>
              <a:rPr lang="en-US" sz="2000" b="1" dirty="0" smtClean="0">
                <a:solidFill>
                  <a:srgbClr val="000099"/>
                </a:solidFill>
                <a:latin typeface="Trebuchet MS" pitchFamily="34" charset="0"/>
              </a:rPr>
              <a:t>:  </a:t>
            </a:r>
            <a:r>
              <a:rPr lang="ru-RU" sz="2000" b="1" dirty="0" smtClean="0">
                <a:solidFill>
                  <a:srgbClr val="000099"/>
                </a:solidFill>
                <a:latin typeface="Trebuchet MS" pitchFamily="34" charset="0"/>
              </a:rPr>
              <a:t>Ф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>
                <a:latin typeface="Trebuchet MS" pitchFamily="34" charset="0"/>
              </a:rPr>
              <a:t>= </a:t>
            </a:r>
            <a:r>
              <a:rPr lang="ru-RU" sz="2000" b="1" dirty="0" smtClean="0">
                <a:latin typeface="Trebuchet MS" pitchFamily="34" charset="0"/>
              </a:rPr>
              <a:t>Б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>
                <a:latin typeface="Trebuchet MS" pitchFamily="34" charset="0"/>
              </a:rPr>
              <a:t>+ </a:t>
            </a:r>
            <a:r>
              <a:rPr lang="ru-RU" sz="2000" b="1" dirty="0" smtClean="0">
                <a:latin typeface="Trebuchet MS" pitchFamily="34" charset="0"/>
              </a:rPr>
              <a:t>К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>
                <a:latin typeface="Trebuchet MS" pitchFamily="34" charset="0"/>
              </a:rPr>
              <a:t>(+ O)</a:t>
            </a:r>
          </a:p>
        </p:txBody>
      </p:sp>
      <p:sp>
        <p:nvSpPr>
          <p:cNvPr id="5168" name="TextBox 51"/>
          <p:cNvSpPr txBox="1">
            <a:spLocks noChangeArrowheads="1"/>
          </p:cNvSpPr>
          <p:nvPr/>
        </p:nvSpPr>
        <p:spPr bwMode="auto">
          <a:xfrm>
            <a:off x="4431244" y="2461341"/>
            <a:ext cx="205953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rebuchet MS" pitchFamily="34" charset="0"/>
              </a:rPr>
              <a:t>Главная казначейская система (Исполнение бюджета)</a:t>
            </a:r>
            <a:endParaRPr lang="en-US" sz="1400" b="1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43098" y="3789937"/>
            <a:ext cx="1409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Главная бухгалтерская книга</a:t>
            </a:r>
            <a:endParaRPr lang="en-US" sz="18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038724" y="4080682"/>
            <a:ext cx="1430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CC"/>
                </a:solidFill>
                <a:latin typeface="Trebuchet MS" pitchFamily="34" charset="0"/>
              </a:rPr>
              <a:t>Ежедневные операции</a:t>
            </a:r>
            <a:endParaRPr lang="en-US" sz="1800" b="1" dirty="0">
              <a:solidFill>
                <a:srgbClr val="0000CC"/>
              </a:solidFill>
              <a:latin typeface="Trebuchet MS" pitchFamily="34" charset="0"/>
            </a:endParaRPr>
          </a:p>
        </p:txBody>
      </p:sp>
      <p:pic>
        <p:nvPicPr>
          <p:cNvPr id="63" name="Picture 62" descr="FMIS head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51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4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pic>
        <p:nvPicPr>
          <p:cNvPr id="10" name="Picture 9" descr="FMIS 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АТЭС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Россия 2012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297713" y="2016958"/>
            <a:ext cx="360000" cy="360000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671759" y="929260"/>
            <a:ext cx="7861109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600"/>
              </a:spcAft>
              <a:tabLst>
                <a:tab pos="1790700" algn="l"/>
              </a:tabLst>
            </a:pPr>
            <a:r>
              <a:rPr lang="ru-RU" sz="14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Содержание</a:t>
            </a:r>
            <a:endParaRPr lang="tr-TR" sz="1400" b="1" dirty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Терминология ИСУФ</a:t>
            </a:r>
            <a:endParaRPr lang="en-US" sz="14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400" b="1" dirty="0" smtClean="0">
                <a:solidFill>
                  <a:srgbClr val="0000FF"/>
                </a:solidFill>
                <a:latin typeface="Trebuchet MS" pitchFamily="34" charset="0"/>
              </a:rPr>
              <a:t>Исследование ИСУФ</a:t>
            </a:r>
            <a:r>
              <a:rPr lang="en-US" sz="1400" b="1" dirty="0" smtClean="0">
                <a:solidFill>
                  <a:srgbClr val="0000FF"/>
                </a:solidFill>
                <a:latin typeface="Trebuchet MS" pitchFamily="34" charset="0"/>
              </a:rPr>
              <a:t>: </a:t>
            </a:r>
            <a:r>
              <a:rPr lang="ru-RU" sz="1400" b="1" dirty="0" smtClean="0">
                <a:solidFill>
                  <a:srgbClr val="0000FF"/>
                </a:solidFill>
                <a:latin typeface="Trebuchet MS" pitchFamily="34" charset="0"/>
              </a:rPr>
              <a:t>25-летний опыт ВБ относительно того, что работает, а что нет</a:t>
            </a:r>
            <a:endParaRPr lang="en-US" sz="14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400" b="1" dirty="0" smtClean="0">
                <a:solidFill>
                  <a:srgbClr val="0000FF"/>
                </a:solidFill>
                <a:latin typeface="Trebuchet MS" pitchFamily="34" charset="0"/>
              </a:rPr>
              <a:t>Основные выводы исследования</a:t>
            </a:r>
            <a:r>
              <a:rPr lang="en-US" sz="14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400" b="1" dirty="0" smtClean="0">
                <a:solidFill>
                  <a:srgbClr val="0000FF"/>
                </a:solidFill>
                <a:latin typeface="Trebuchet MS" pitchFamily="34" charset="0"/>
              </a:rPr>
              <a:t>и предпосылки создания</a:t>
            </a:r>
            <a:r>
              <a:rPr lang="en-US" sz="14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400" b="1" dirty="0" smtClean="0">
                <a:solidFill>
                  <a:srgbClr val="0000FF"/>
                </a:solidFill>
                <a:latin typeface="Trebuchet MS" pitchFamily="34" charset="0"/>
              </a:rPr>
              <a:t>ИСУФ</a:t>
            </a:r>
            <a:r>
              <a:rPr lang="en-US" sz="14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400" b="1" dirty="0" smtClean="0">
                <a:solidFill>
                  <a:srgbClr val="0000FF"/>
                </a:solidFill>
                <a:latin typeface="Trebuchet MS" pitchFamily="34" charset="0"/>
              </a:rPr>
              <a:t>Предлагаемый дизайн</a:t>
            </a:r>
            <a:r>
              <a:rPr lang="en-US" sz="1400" b="1" dirty="0" smtClean="0">
                <a:solidFill>
                  <a:srgbClr val="0000FF"/>
                </a:solidFill>
                <a:latin typeface="Trebuchet MS" pitchFamily="34" charset="0"/>
              </a:rPr>
              <a:t>  </a:t>
            </a:r>
            <a:r>
              <a:rPr lang="ru-RU" sz="1400" b="1" dirty="0" smtClean="0">
                <a:solidFill>
                  <a:srgbClr val="0000FF"/>
                </a:solidFill>
                <a:latin typeface="Trebuchet MS" pitchFamily="34" charset="0"/>
              </a:rPr>
              <a:t> и методология реализации ИСУФ</a:t>
            </a:r>
            <a:r>
              <a:rPr lang="en-US" sz="14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Общие направления создания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</a:t>
            </a: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ИСУФ</a:t>
            </a:r>
            <a:endParaRPr lang="en-US" sz="14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Консолидирование информации по ГФ бюджетов всех уровней  при помощи ИСУФ</a:t>
            </a:r>
            <a:endParaRPr lang="en-US" sz="14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Вопросы ИКТ при создании ИСУФ</a:t>
            </a:r>
            <a:endParaRPr lang="en-US" sz="14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Расширение возможностей ИСУФ для бюджетополучателей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(</a:t>
            </a:r>
            <a:r>
              <a:rPr lang="ru-RU" sz="1400" b="1" dirty="0" err="1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вэб</a:t>
            </a: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порталы)</a:t>
            </a:r>
            <a:endParaRPr lang="en-US" sz="14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798513" lvl="1" indent="-341313">
              <a:lnSpc>
                <a:spcPct val="150000"/>
              </a:lnSpc>
              <a:buFont typeface="Wingdings" pitchFamily="2" charset="2"/>
              <a:buChar char="Ø"/>
              <a:tabLst>
                <a:tab pos="1790700" algn="l"/>
              </a:tabLst>
            </a:pP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Повышение прозрачности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: </a:t>
            </a: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раскрытие информации в сети</a:t>
            </a:r>
            <a:endParaRPr lang="en-US" sz="14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ИСУФ в странах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</a:t>
            </a: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АТЭС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</a:t>
            </a:r>
          </a:p>
          <a:p>
            <a:pPr marL="341313" indent="-341313">
              <a:lnSpc>
                <a:spcPct val="150000"/>
              </a:lnSpc>
              <a:buFontTx/>
              <a:buChar char="•"/>
              <a:tabLst>
                <a:tab pos="1790700" algn="l"/>
              </a:tabLst>
            </a:pPr>
            <a:r>
              <a:rPr lang="ru-RU" sz="1400" b="1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Центр инициатив ИСУФ</a:t>
            </a:r>
            <a:endParaRPr lang="en-US" sz="1400" b="1" dirty="0" smtClean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5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pic>
        <p:nvPicPr>
          <p:cNvPr id="10" name="Picture 9" descr="FMIS 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rebuchet MS" pitchFamily="34" charset="0"/>
              </a:rPr>
              <a:t>FMIS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Study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pic>
        <p:nvPicPr>
          <p:cNvPr id="13" name="Picture 12" descr="FMIS cover_fron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18285" y="887760"/>
            <a:ext cx="3737610" cy="5332095"/>
          </a:xfrm>
          <a:prstGeom prst="rect">
            <a:avLst/>
          </a:prstGeom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59900" y="1397443"/>
            <a:ext cx="4177351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marL="0" lvl="1" algn="ctr">
              <a:spcAft>
                <a:spcPts val="600"/>
              </a:spcAft>
              <a:buSzPct val="80000"/>
            </a:pPr>
            <a:r>
              <a:rPr lang="ru-RU" sz="1400" b="1" dirty="0" smtClean="0">
                <a:solidFill>
                  <a:srgbClr val="0000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Информационные системы управления финансами</a:t>
            </a:r>
            <a:endParaRPr lang="en-US" sz="1400" b="1" dirty="0" smtClean="0">
              <a:solidFill>
                <a:srgbClr val="0000FF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0" lvl="1" algn="ctr">
              <a:spcAft>
                <a:spcPts val="600"/>
              </a:spcAft>
              <a:buSzPct val="80000"/>
            </a:pPr>
            <a:r>
              <a:rPr lang="en-US" sz="1400" b="1" dirty="0" smtClean="0">
                <a:solidFill>
                  <a:srgbClr val="0000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25</a:t>
            </a:r>
            <a:r>
              <a:rPr lang="ru-RU" sz="1400" b="1" dirty="0" smtClean="0">
                <a:solidFill>
                  <a:srgbClr val="0000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-летный опыт Всемирного банка в отношении того, что работает, а что нет</a:t>
            </a:r>
            <a:r>
              <a:rPr lang="en-US" sz="1400" b="1" dirty="0" smtClean="0">
                <a:solidFill>
                  <a:srgbClr val="0000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 </a:t>
            </a:r>
          </a:p>
          <a:p>
            <a:pPr marL="0" lvl="1" algn="ctr">
              <a:lnSpc>
                <a:spcPct val="150000"/>
              </a:lnSpc>
              <a:spcAft>
                <a:spcPts val="1200"/>
              </a:spcAft>
              <a:buSzPct val="80000"/>
            </a:pPr>
            <a:r>
              <a:rPr lang="ru-RU" sz="1400" b="1" dirty="0" smtClean="0">
                <a:solidFill>
                  <a:srgbClr val="0000FF"/>
                </a:solidFill>
                <a:latin typeface="Trebuchet MS" pitchFamily="34" charset="0"/>
              </a:rPr>
              <a:t>Апрель</a:t>
            </a:r>
            <a:r>
              <a:rPr lang="en-US" sz="1400" b="1" dirty="0" smtClean="0">
                <a:solidFill>
                  <a:srgbClr val="0000FF"/>
                </a:solidFill>
                <a:latin typeface="Trebuchet MS" pitchFamily="34" charset="0"/>
              </a:rPr>
              <a:t> 2011</a:t>
            </a:r>
          </a:p>
          <a:p>
            <a:pPr marL="0" lvl="1" algn="ctr">
              <a:spcAft>
                <a:spcPts val="600"/>
              </a:spcAft>
              <a:buSzPct val="80000"/>
            </a:pPr>
            <a:r>
              <a:rPr lang="ru-RU" sz="1400" b="1" dirty="0" smtClean="0">
                <a:solidFill>
                  <a:srgbClr val="FF0000"/>
                </a:solidFill>
                <a:latin typeface="Trebuchet MS" pitchFamily="34" charset="0"/>
              </a:rPr>
              <a:t>Цель</a:t>
            </a:r>
            <a:endParaRPr lang="en-US" sz="14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lvl="1" algn="ctr">
              <a:lnSpc>
                <a:spcPct val="150000"/>
              </a:lnSpc>
              <a:spcAft>
                <a:spcPts val="1200"/>
              </a:spcAft>
              <a:buSzPct val="80000"/>
            </a:pPr>
            <a:r>
              <a:rPr lang="ru-RU" sz="1400" dirty="0" smtClean="0">
                <a:solidFill>
                  <a:srgbClr val="0000FF"/>
                </a:solidFill>
                <a:latin typeface="Trebuchet MS" pitchFamily="34" charset="0"/>
              </a:rPr>
              <a:t>В связи с разработкой новой базы данных ИСУФ Всемирного банка в 2010 году настоящее исследование Всемирного банка направлено на выявление общих тенденций разработки и реализации решений ИСУФ в финансируемых Всемирным банком проектах</a:t>
            </a:r>
            <a:r>
              <a:rPr lang="en-US" sz="1400" dirty="0" smtClean="0">
                <a:solidFill>
                  <a:srgbClr val="0000FF"/>
                </a:solidFill>
                <a:latin typeface="Trebuchet MS" pitchFamily="34" charset="0"/>
              </a:rPr>
              <a:t> (1984-2010) </a:t>
            </a:r>
            <a:r>
              <a:rPr lang="ru-RU" sz="1400" dirty="0" smtClean="0">
                <a:solidFill>
                  <a:srgbClr val="0000FF"/>
                </a:solidFill>
                <a:latin typeface="Trebuchet MS" pitchFamily="34" charset="0"/>
              </a:rPr>
              <a:t>и обмен полученными достижениями, проблемами и уроками с заинтересованными сторонами.</a:t>
            </a:r>
            <a:endParaRPr lang="en-US" sz="1400" dirty="0" smtClean="0">
              <a:solidFill>
                <a:srgbClr val="0000FF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 smtClean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База данных ИСУФ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(2012)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4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6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8" name="Rectangle 84"/>
          <p:cNvSpPr>
            <a:spLocks noChangeArrowheads="1"/>
          </p:cNvSpPr>
          <p:nvPr/>
        </p:nvSpPr>
        <p:spPr bwMode="auto">
          <a:xfrm>
            <a:off x="4735773" y="1013240"/>
            <a:ext cx="3971499" cy="602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Финансируемые ВБ казначейские/ИСУФ проекты</a:t>
            </a:r>
            <a:endParaRPr lang="en-US" sz="2000" b="1" dirty="0" smtClean="0">
              <a:solidFill>
                <a:srgbClr val="000099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  <a:p>
            <a:pPr algn="ctr"/>
            <a:r>
              <a:rPr lang="en-US" sz="2000" b="1" dirty="0" smtClean="0">
                <a:solidFill>
                  <a:srgbClr val="000099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(1984-2012)</a:t>
            </a:r>
            <a:endParaRPr lang="en-US" sz="2000" b="1" dirty="0">
              <a:solidFill>
                <a:srgbClr val="000099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515" y="866900"/>
            <a:ext cx="3685715" cy="543571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7" y="2040282"/>
            <a:ext cx="3685715" cy="3721429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875" y="1102612"/>
            <a:ext cx="7448000" cy="4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FMIS 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 smtClean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rebuchet MS" pitchFamily="34" charset="0"/>
              </a:rPr>
              <a:t>Проекты ИСУФ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(2012)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4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7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160201" y="1567637"/>
            <a:ext cx="2709496" cy="3096000"/>
            <a:chOff x="5160201" y="2069768"/>
            <a:chExt cx="2709496" cy="3096000"/>
          </a:xfrm>
        </p:grpSpPr>
        <p:cxnSp>
          <p:nvCxnSpPr>
            <p:cNvPr id="17" name="Straight Connector 16"/>
            <p:cNvCxnSpPr/>
            <p:nvPr/>
          </p:nvCxnSpPr>
          <p:spPr>
            <a:xfrm rot="16200000" flipH="1">
              <a:off x="5232816" y="3617768"/>
              <a:ext cx="3096000" cy="0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5355284" y="4528221"/>
              <a:ext cx="1031868" cy="49374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100" b="1" dirty="0" smtClean="0">
                  <a:solidFill>
                    <a:srgbClr val="0000CC"/>
                  </a:solidFill>
                  <a:latin typeface="Calibri" pitchFamily="34" charset="0"/>
                  <a:cs typeface="Arial" pitchFamily="34" charset="0"/>
                </a:rPr>
                <a:t>60</a:t>
              </a:r>
              <a:r>
                <a:rPr lang="ru-RU" sz="1100" b="1" dirty="0" smtClean="0">
                  <a:solidFill>
                    <a:srgbClr val="0000CC"/>
                  </a:solidFill>
                  <a:latin typeface="Calibri" pitchFamily="34" charset="0"/>
                  <a:cs typeface="Arial" pitchFamily="34" charset="0"/>
                </a:rPr>
                <a:t> завершенных К/ИС</a:t>
              </a: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Calibri" pitchFamily="34" charset="0"/>
                  <a:cs typeface="Arial" pitchFamily="34" charset="0"/>
                </a:rPr>
                <a:t> на январь 2012 года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>
              <a:off x="7137778" y="2847793"/>
              <a:ext cx="731919" cy="83426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Calibri" pitchFamily="34" charset="0"/>
                  <a:cs typeface="Arial" pitchFamily="34" charset="0"/>
                </a:rPr>
                <a:t>33 </a:t>
              </a: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Calibri" pitchFamily="34" charset="0"/>
                  <a:cs typeface="Arial" pitchFamily="34" charset="0"/>
                </a:rPr>
                <a:t>действующих </a:t>
              </a:r>
              <a:r>
                <a:rPr kumimoji="0" lang="ru-RU" sz="1100" b="1" i="0" u="none" strike="noStrike" cap="none" normalizeH="0" baseline="0" dirty="0" err="1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Calibri" pitchFamily="34" charset="0"/>
                  <a:cs typeface="Arial" pitchFamily="34" charset="0"/>
                </a:rPr>
                <a:t>казн</a:t>
              </a: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Calibri" pitchFamily="34" charset="0"/>
                  <a:cs typeface="Arial" pitchFamily="34" charset="0"/>
                </a:rPr>
                <a:t>/ИСУФ проектов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5521779" y="3313570"/>
              <a:ext cx="947260" cy="805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Среднее время осуществления проекта</a:t>
              </a: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 6.5 </a:t>
              </a: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лет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30" name="AutoShape 6"/>
            <p:cNvCxnSpPr>
              <a:cxnSpLocks noChangeShapeType="1"/>
            </p:cNvCxnSpPr>
            <p:nvPr/>
          </p:nvCxnSpPr>
          <p:spPr bwMode="auto">
            <a:xfrm>
              <a:off x="5160201" y="3670445"/>
              <a:ext cx="1116000" cy="0"/>
            </a:xfrm>
            <a:prstGeom prst="straightConnector1">
              <a:avLst/>
            </a:prstGeom>
            <a:noFill/>
            <a:ln w="9525">
              <a:solidFill>
                <a:srgbClr val="3366FF"/>
              </a:solidFill>
              <a:prstDash val="dash"/>
              <a:round/>
              <a:headEnd type="triangle" w="med" len="med"/>
              <a:tailEnd type="triangle" w="med" len="med"/>
            </a:ln>
          </p:spPr>
        </p:cxn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6873346" y="3958318"/>
              <a:ext cx="987764" cy="118405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В </a:t>
              </a: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53 </a:t>
              </a: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из 60 </a:t>
              </a:r>
              <a:r>
                <a:rPr kumimoji="0" lang="ru-RU" sz="11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осуществл</a:t>
              </a: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. проектов </a:t>
              </a: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(89%) </a:t>
              </a: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созданы операционные </a:t>
              </a:r>
              <a:r>
                <a:rPr kumimoji="0" lang="ru-RU" sz="1100" b="1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казн</a:t>
              </a:r>
              <a:r>
                <a:rPr kumimoji="0" lang="ru-RU" sz="11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/ИСУФ решения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97464" y="5499100"/>
            <a:ext cx="8111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rebuchet MS" pitchFamily="34" charset="0"/>
              </a:rPr>
              <a:t>С 1984 года Группа ВБ профинансировала 93 осуществляемых/завершенных проекта в 54 странах на общую сумму более</a:t>
            </a:r>
            <a:r>
              <a:rPr lang="en-US" sz="1600" b="1" dirty="0" smtClean="0">
                <a:latin typeface="Trebuchet MS" pitchFamily="34" charset="0"/>
              </a:rPr>
              <a:t>  $2</a:t>
            </a:r>
            <a:r>
              <a:rPr lang="ru-RU" sz="1600" b="1" dirty="0" smtClean="0">
                <a:latin typeface="Trebuchet MS" pitchFamily="34" charset="0"/>
              </a:rPr>
              <a:t>,</a:t>
            </a:r>
            <a:r>
              <a:rPr lang="en-US" sz="1600" b="1" dirty="0" smtClean="0">
                <a:latin typeface="Trebuchet MS" pitchFamily="34" charset="0"/>
              </a:rPr>
              <a:t>4 </a:t>
            </a:r>
            <a:r>
              <a:rPr lang="ru-RU" sz="1600" b="1" dirty="0" smtClean="0">
                <a:latin typeface="Trebuchet MS" pitchFamily="34" charset="0"/>
              </a:rPr>
              <a:t>миллиарда долларов США</a:t>
            </a:r>
            <a:r>
              <a:rPr lang="en-US" sz="1600" b="1" dirty="0" smtClean="0">
                <a:latin typeface="Trebuchet MS" pitchFamily="34" charset="0"/>
              </a:rPr>
              <a:t> (</a:t>
            </a:r>
            <a:r>
              <a:rPr lang="ru-RU" sz="1600" b="1" dirty="0" smtClean="0">
                <a:latin typeface="Trebuchet MS" pitchFamily="34" charset="0"/>
              </a:rPr>
              <a:t>Общая стоимость</a:t>
            </a:r>
            <a:r>
              <a:rPr lang="en-US" sz="1600" b="1" dirty="0" smtClean="0">
                <a:latin typeface="Trebuchet MS" pitchFamily="34" charset="0"/>
              </a:rPr>
              <a:t>: 3</a:t>
            </a:r>
            <a:r>
              <a:rPr lang="ru-RU" sz="1600" b="1" dirty="0" smtClean="0">
                <a:latin typeface="Trebuchet MS" pitchFamily="34" charset="0"/>
              </a:rPr>
              <a:t>,</a:t>
            </a:r>
            <a:r>
              <a:rPr lang="en-US" sz="1600" b="1" dirty="0" smtClean="0">
                <a:latin typeface="Trebuchet MS" pitchFamily="34" charset="0"/>
              </a:rPr>
              <a:t>6 </a:t>
            </a:r>
            <a:r>
              <a:rPr lang="ru-RU" sz="1600" b="1" dirty="0" smtClean="0">
                <a:latin typeface="Trebuchet MS" pitchFamily="34" charset="0"/>
              </a:rPr>
              <a:t>миллиарда долларов США</a:t>
            </a:r>
            <a:r>
              <a:rPr lang="en-US" sz="1600" b="1" dirty="0" smtClean="0">
                <a:latin typeface="Trebuchet MS" pitchFamily="34" charset="0"/>
              </a:rPr>
              <a:t>).</a:t>
            </a:r>
            <a:endParaRPr lang="en-US" b="1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80974" y="770681"/>
            <a:ext cx="8791576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1313" indent="-341313" algn="ctr">
              <a:spcAft>
                <a:spcPts val="1200"/>
              </a:spcAft>
              <a:tabLst>
                <a:tab pos="1790700" algn="l"/>
              </a:tabLst>
            </a:pPr>
            <a:r>
              <a:rPr lang="ru-RU" sz="1600" b="1" dirty="0" smtClean="0"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Основные выводы исследования ИСУФ</a:t>
            </a:r>
            <a:endParaRPr lang="tr-TR" sz="1600" b="1" dirty="0" smtClean="0"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  <a:p>
            <a:pPr marL="361950" indent="-361950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i="1" dirty="0" smtClean="0">
                <a:solidFill>
                  <a:srgbClr val="0000FF"/>
                </a:solidFill>
                <a:latin typeface="Trebuchet MS" pitchFamily="34" charset="0"/>
              </a:rPr>
              <a:t>Политическая воля и ответственность в вопросах заимствования</a:t>
            </a:r>
            <a:r>
              <a:rPr lang="en-US" sz="1600" b="1" i="1" dirty="0" smtClean="0">
                <a:solidFill>
                  <a:srgbClr val="0000FF"/>
                </a:solidFill>
                <a:latin typeface="Trebuchet MS" pitchFamily="34" charset="0"/>
              </a:rPr>
              <a:t>.</a:t>
            </a:r>
          </a:p>
          <a:p>
            <a:pPr marL="361950" indent="-361950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i="1" dirty="0" smtClean="0">
                <a:solidFill>
                  <a:srgbClr val="0000FF"/>
                </a:solidFill>
                <a:latin typeface="Trebuchet MS" pitchFamily="34" charset="0"/>
              </a:rPr>
              <a:t>Успех приходит при условии правильной подготовки</a:t>
            </a:r>
            <a:r>
              <a:rPr lang="en-US" sz="1600" b="1" i="1" dirty="0" smtClean="0">
                <a:solidFill>
                  <a:srgbClr val="0000FF"/>
                </a:solidFill>
                <a:latin typeface="Trebuchet MS" pitchFamily="34" charset="0"/>
              </a:rPr>
              <a:t>.</a:t>
            </a:r>
          </a:p>
          <a:p>
            <a:pPr marL="361950" indent="-361950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i="1" dirty="0" smtClean="0">
                <a:solidFill>
                  <a:srgbClr val="0000FF"/>
                </a:solidFill>
                <a:latin typeface="Trebuchet MS" pitchFamily="34" charset="0"/>
              </a:rPr>
              <a:t>В вопросах ИСУФ необходимо уделять внимание приоритетам и последовательности шагов</a:t>
            </a:r>
            <a:r>
              <a:rPr lang="en-US" sz="1600" b="1" i="1" dirty="0" smtClean="0">
                <a:solidFill>
                  <a:srgbClr val="0000FF"/>
                </a:solidFill>
                <a:latin typeface="Trebuchet MS" pitchFamily="34" charset="0"/>
              </a:rPr>
              <a:t>.</a:t>
            </a:r>
          </a:p>
          <a:p>
            <a:pPr marL="361950" indent="-361950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Абсолютно необходимо с самого начала сосредоточиться на развитии институционального потенциала.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61950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Реализация ИСУФ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 </a:t>
            </a: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является сложным процессом и требует создания специального проекта.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61950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Параметры решения ИСУФ оказывают влияние на реализацию.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61950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Необходимо присутствие ИКТ специалиста команды Всемирного банка</a:t>
            </a:r>
            <a:r>
              <a:rPr lang="en-US" sz="1600" b="1" dirty="0" smtClean="0">
                <a:solidFill>
                  <a:srgbClr val="0000FF"/>
                </a:solidFill>
                <a:latin typeface="Trebuchet MS" pitchFamily="34" charset="0"/>
              </a:rPr>
              <a:t>.</a:t>
            </a:r>
          </a:p>
          <a:p>
            <a:pPr marL="361950" indent="-361950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Общее число и сложность приобретаемых пакетов влияет на длительность осуществления проекта. </a:t>
            </a:r>
          </a:p>
          <a:p>
            <a:pPr marL="361950" indent="-361950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Расходы по ИСУФ проектам осуществляются поздно из-за объемных ИКТ контрактов, которые завершаются на более поздних этапах.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  <a:p>
            <a:pPr marL="361950" indent="-361950">
              <a:spcAft>
                <a:spcPts val="1200"/>
              </a:spcAft>
              <a:buFont typeface="Wingdings 3" pitchFamily="18" charset="2"/>
              <a:buChar char=""/>
            </a:pPr>
            <a:r>
              <a:rPr lang="ru-RU" sz="1600" b="1" dirty="0" smtClean="0">
                <a:solidFill>
                  <a:srgbClr val="0000FF"/>
                </a:solidFill>
                <a:latin typeface="Trebuchet MS" pitchFamily="34" charset="0"/>
              </a:rPr>
              <a:t>Необходимо четко выявить связанные с ИКТ риски на этапе подготовки проекта.</a:t>
            </a:r>
            <a:endParaRPr lang="en-US" sz="1600" b="1" dirty="0" smtClean="0">
              <a:solidFill>
                <a:srgbClr val="0000FF"/>
              </a:solidFill>
              <a:latin typeface="Trebuchet MS" pitchFamily="34" charset="0"/>
            </a:endParaRPr>
          </a:p>
        </p:txBody>
      </p:sp>
      <p:pic>
        <p:nvPicPr>
          <p:cNvPr id="12" name="Picture 11" descr="FMIS 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425" y="95675"/>
            <a:ext cx="622079" cy="486000"/>
          </a:xfrm>
          <a:prstGeom prst="rect">
            <a:avLst/>
          </a:prstGeom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20000" y="117475"/>
            <a:ext cx="8280000" cy="450000"/>
          </a:xfrm>
          <a:prstGeom prst="rect">
            <a:avLst/>
          </a:prstGeom>
          <a:gradFill rotWithShape="1">
            <a:gsLst>
              <a:gs pos="0">
                <a:srgbClr val="00009C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l"/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  </a:t>
            </a:r>
            <a:r>
              <a:rPr lang="tr-TR" sz="2000" b="1" dirty="0" smtClean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Trebuchet MS" pitchFamily="34" charset="0"/>
              </a:rPr>
              <a:t>Key Findings</a:t>
            </a:r>
            <a:endParaRPr lang="en-US" sz="2000" b="1" dirty="0">
              <a:solidFill>
                <a:srgbClr val="FFFF00"/>
              </a:solidFill>
              <a:latin typeface="Trebuchet MS" pitchFamily="34" charset="0"/>
            </a:endParaRPr>
          </a:p>
        </p:txBody>
      </p:sp>
      <p:sp>
        <p:nvSpPr>
          <p:cNvPr id="14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453360"/>
            <a:ext cx="2133600" cy="216000"/>
          </a:xfrm>
        </p:spPr>
        <p:txBody>
          <a:bodyPr/>
          <a:lstStyle/>
          <a:p>
            <a:r>
              <a:rPr lang="ru-RU" sz="1100" smtClean="0">
                <a:solidFill>
                  <a:srgbClr val="3333FF"/>
                </a:solidFill>
              </a:rPr>
              <a:t>Март 2012</a:t>
            </a:r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53360"/>
            <a:ext cx="2133600" cy="216000"/>
          </a:xfrm>
        </p:spPr>
        <p:txBody>
          <a:bodyPr/>
          <a:lstStyle/>
          <a:p>
            <a:fld id="{9A1FF0DD-E9F7-431E-8070-FEA08546CC76}" type="slidenum">
              <a:rPr lang="en-US" sz="1100" smtClean="0">
                <a:solidFill>
                  <a:srgbClr val="3333FF"/>
                </a:solidFill>
              </a:rPr>
              <a:pPr/>
              <a:t>8</a:t>
            </a:fld>
            <a:endParaRPr lang="en-US" sz="1100" dirty="0">
              <a:solidFill>
                <a:srgbClr val="3333FF"/>
              </a:solidFill>
            </a:endParaRPr>
          </a:p>
        </p:txBody>
      </p:sp>
      <p:sp>
        <p:nvSpPr>
          <p:cNvPr id="16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53360"/>
            <a:ext cx="2895600" cy="216000"/>
          </a:xfrm>
        </p:spPr>
        <p:txBody>
          <a:bodyPr/>
          <a:lstStyle/>
          <a:p>
            <a:r>
              <a:rPr lang="ru-RU" sz="1100" dirty="0" smtClean="0">
                <a:solidFill>
                  <a:srgbClr val="3333FF"/>
                </a:solidFill>
              </a:rPr>
              <a:t>Общие тенденции развития ИСУФ</a:t>
            </a:r>
            <a:endParaRPr lang="en-US" sz="11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5285</TotalTime>
  <Words>2785</Words>
  <Application>Microsoft Office PowerPoint</Application>
  <PresentationFormat>On-screen Show (4:3)</PresentationFormat>
  <Paragraphs>487</Paragraphs>
  <Slides>30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Slide 0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The World Bank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Cem Dener</dc:creator>
  <cp:lastModifiedBy>wb272716</cp:lastModifiedBy>
  <cp:revision>537</cp:revision>
  <dcterms:created xsi:type="dcterms:W3CDTF">2010-10-03T19:12:30Z</dcterms:created>
  <dcterms:modified xsi:type="dcterms:W3CDTF">2012-03-23T06:12:11Z</dcterms:modified>
</cp:coreProperties>
</file>