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sldIdLst>
    <p:sldId id="257" r:id="rId2"/>
    <p:sldId id="394" r:id="rId3"/>
    <p:sldId id="267" r:id="rId4"/>
    <p:sldId id="423" r:id="rId5"/>
    <p:sldId id="396" r:id="rId6"/>
    <p:sldId id="404" r:id="rId7"/>
    <p:sldId id="262" r:id="rId8"/>
    <p:sldId id="424" r:id="rId9"/>
    <p:sldId id="269" r:id="rId10"/>
    <p:sldId id="399" r:id="rId11"/>
    <p:sldId id="400" r:id="rId12"/>
    <p:sldId id="412" r:id="rId13"/>
    <p:sldId id="413" r:id="rId14"/>
    <p:sldId id="420" r:id="rId15"/>
    <p:sldId id="397" r:id="rId16"/>
    <p:sldId id="425" r:id="rId17"/>
    <p:sldId id="408" r:id="rId18"/>
    <p:sldId id="422" r:id="rId19"/>
    <p:sldId id="409" r:id="rId20"/>
    <p:sldId id="426" r:id="rId21"/>
    <p:sldId id="428" r:id="rId22"/>
    <p:sldId id="427" r:id="rId23"/>
    <p:sldId id="405" r:id="rId24"/>
  </p:sldIdLst>
  <p:sldSz cx="9144000" cy="6858000" type="screen4x3"/>
  <p:notesSz cx="6858000" cy="9144000"/>
  <p:defaultTextStyle>
    <a:defPPr>
      <a:defRPr lang="en-NZ"/>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90929"/>
  </p:normalViewPr>
  <p:slideViewPr>
    <p:cSldViewPr>
      <p:cViewPr>
        <p:scale>
          <a:sx n="100" d="100"/>
          <a:sy n="100" d="100"/>
        </p:scale>
        <p:origin x="-1974"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6E51B06-B819-4275-8563-40591488291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5CBBA0F0-D5B7-43C1-B9D0-13F78E42530A}" type="slidenum">
              <a:rPr lang="en-US" smtClean="0"/>
              <a:pPr/>
              <a:t>1</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endParaRPr lang="en-NZ" dirty="0" smtClean="0"/>
          </a:p>
        </p:txBody>
      </p:sp>
      <p:sp>
        <p:nvSpPr>
          <p:cNvPr id="22532" name="Slide Number Placeholder 3"/>
          <p:cNvSpPr>
            <a:spLocks noGrp="1"/>
          </p:cNvSpPr>
          <p:nvPr>
            <p:ph type="sldNum" sz="quarter" idx="5"/>
          </p:nvPr>
        </p:nvSpPr>
        <p:spPr>
          <a:noFill/>
        </p:spPr>
        <p:txBody>
          <a:bodyPr/>
          <a:lstStyle/>
          <a:p>
            <a:fld id="{E9B1777F-0067-4763-91BE-35D345A7DCBE}" type="slidenum">
              <a:rPr lang="en-US" smtClean="0"/>
              <a:pPr/>
              <a:t>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0148940-9512-4D2E-B096-39962FCCE48B}" type="slidenum">
              <a:rPr lang="en-US" smtClean="0"/>
              <a:pPr/>
              <a:t>8</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37FBD069-4FEA-4812-A4D0-4E5372D08904}" type="slidenum">
              <a:rPr lang="en-US" smtClean="0"/>
              <a:pPr/>
              <a:t>9</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CE9B67C3-E7D5-4B31-8F42-D230BF1EDBCF}" type="slidenum">
              <a:rPr lang="en-AU" smtClean="0"/>
              <a:pPr/>
              <a:t>23</a:t>
            </a:fld>
            <a:endParaRPr lang="en-AU"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9" descr="Plate_1"/>
          <p:cNvPicPr>
            <a:picLocks noChangeAspect="1" noChangeArrowheads="1"/>
          </p:cNvPicPr>
          <p:nvPr userDrawn="1"/>
        </p:nvPicPr>
        <p:blipFill>
          <a:blip r:embed="rId2" cstate="print"/>
          <a:srcRect/>
          <a:stretch>
            <a:fillRect/>
          </a:stretch>
        </p:blipFill>
        <p:spPr bwMode="auto">
          <a:xfrm>
            <a:off x="-7938" y="-11113"/>
            <a:ext cx="9161463" cy="6880226"/>
          </a:xfrm>
          <a:prstGeom prst="rect">
            <a:avLst/>
          </a:prstGeom>
          <a:noFill/>
          <a:ln w="9525">
            <a:noFill/>
            <a:miter lim="800000"/>
            <a:headEnd/>
            <a:tailEnd/>
          </a:ln>
        </p:spPr>
      </p:pic>
      <p:sp>
        <p:nvSpPr>
          <p:cNvPr id="3075" name="Rectangle 3"/>
          <p:cNvSpPr>
            <a:spLocks noGrp="1" noChangeArrowheads="1"/>
          </p:cNvSpPr>
          <p:nvPr>
            <p:ph type="ctrTitle"/>
          </p:nvPr>
        </p:nvSpPr>
        <p:spPr>
          <a:xfrm>
            <a:off x="381000" y="1524000"/>
            <a:ext cx="7772400" cy="1143000"/>
          </a:xfrm>
        </p:spPr>
        <p:txBody>
          <a:bodyPr/>
          <a:lstStyle>
            <a:lvl1pPr>
              <a:defRPr/>
            </a:lvl1pPr>
          </a:lstStyle>
          <a:p>
            <a:r>
              <a:rPr lang="en-US" smtClean="0"/>
              <a:t>Click to edit Master title style</a:t>
            </a:r>
            <a:endParaRPr lang="en-NZ"/>
          </a:p>
        </p:txBody>
      </p:sp>
      <p:sp>
        <p:nvSpPr>
          <p:cNvPr id="3076" name="Rectangle 4"/>
          <p:cNvSpPr>
            <a:spLocks noGrp="1" noChangeArrowheads="1"/>
          </p:cNvSpPr>
          <p:nvPr>
            <p:ph type="subTitle" idx="1"/>
          </p:nvPr>
        </p:nvSpPr>
        <p:spPr>
          <a:xfrm>
            <a:off x="381000" y="3048000"/>
            <a:ext cx="6400800" cy="1752600"/>
          </a:xfrm>
        </p:spPr>
        <p:txBody>
          <a:bodyPr/>
          <a:lstStyle>
            <a:lvl1pPr marL="0" indent="0">
              <a:buFontTx/>
              <a:buNone/>
              <a:defRPr/>
            </a:lvl1pPr>
          </a:lstStyle>
          <a:p>
            <a:r>
              <a:rPr lang="en-US" smtClean="0"/>
              <a:t>Click to edit Master subtitle style</a:t>
            </a:r>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6050" y="762000"/>
            <a:ext cx="2038350" cy="54864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381000" y="762000"/>
            <a:ext cx="596265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381000" y="21336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533900" y="2133600"/>
            <a:ext cx="4000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7620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NZ" smtClean="0"/>
          </a:p>
        </p:txBody>
      </p:sp>
      <p:sp>
        <p:nvSpPr>
          <p:cNvPr id="2051" name="Rectangle 3"/>
          <p:cNvSpPr>
            <a:spLocks noGrp="1" noChangeArrowheads="1"/>
          </p:cNvSpPr>
          <p:nvPr>
            <p:ph type="body" idx="1"/>
          </p:nvPr>
        </p:nvSpPr>
        <p:spPr bwMode="auto">
          <a:xfrm>
            <a:off x="381000" y="2133600"/>
            <a:ext cx="8153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pic>
        <p:nvPicPr>
          <p:cNvPr id="2052" name="Picture 11" descr="Plate_2new"/>
          <p:cNvPicPr>
            <a:picLocks noChangeAspect="1" noChangeArrowheads="1"/>
          </p:cNvPicPr>
          <p:nvPr/>
        </p:nvPicPr>
        <p:blipFill>
          <a:blip r:embed="rId13" cstate="print"/>
          <a:srcRect/>
          <a:stretch>
            <a:fillRect/>
          </a:stretch>
        </p:blipFill>
        <p:spPr bwMode="auto">
          <a:xfrm>
            <a:off x="-7938" y="-11113"/>
            <a:ext cx="9161463" cy="6880226"/>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07"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NewCenturySchlbk" pitchFamily="18" charset="0"/>
        </a:defRPr>
      </a:lvl2pPr>
      <a:lvl3pPr algn="l" rtl="0" eaLnBrk="0" fontAlgn="base" hangingPunct="0">
        <a:spcBef>
          <a:spcPct val="0"/>
        </a:spcBef>
        <a:spcAft>
          <a:spcPct val="0"/>
        </a:spcAft>
        <a:defRPr sz="4000">
          <a:solidFill>
            <a:schemeClr val="tx2"/>
          </a:solidFill>
          <a:latin typeface="NewCenturySchlbk" pitchFamily="18" charset="0"/>
        </a:defRPr>
      </a:lvl3pPr>
      <a:lvl4pPr algn="l" rtl="0" eaLnBrk="0" fontAlgn="base" hangingPunct="0">
        <a:spcBef>
          <a:spcPct val="0"/>
        </a:spcBef>
        <a:spcAft>
          <a:spcPct val="0"/>
        </a:spcAft>
        <a:defRPr sz="4000">
          <a:solidFill>
            <a:schemeClr val="tx2"/>
          </a:solidFill>
          <a:latin typeface="NewCenturySchlbk" pitchFamily="18" charset="0"/>
        </a:defRPr>
      </a:lvl4pPr>
      <a:lvl5pPr algn="l" rtl="0" eaLnBrk="0" fontAlgn="base" hangingPunct="0">
        <a:spcBef>
          <a:spcPct val="0"/>
        </a:spcBef>
        <a:spcAft>
          <a:spcPct val="0"/>
        </a:spcAft>
        <a:defRPr sz="4000">
          <a:solidFill>
            <a:schemeClr val="tx2"/>
          </a:solidFill>
          <a:latin typeface="NewCenturySchlbk" pitchFamily="18" charset="0"/>
        </a:defRPr>
      </a:lvl5pPr>
      <a:lvl6pPr marL="457200" algn="l" rtl="0" eaLnBrk="1" fontAlgn="base" hangingPunct="1">
        <a:spcBef>
          <a:spcPct val="0"/>
        </a:spcBef>
        <a:spcAft>
          <a:spcPct val="0"/>
        </a:spcAft>
        <a:defRPr sz="4000">
          <a:solidFill>
            <a:schemeClr val="tx2"/>
          </a:solidFill>
          <a:latin typeface="NewCenturySchlbk" pitchFamily="18" charset="0"/>
        </a:defRPr>
      </a:lvl6pPr>
      <a:lvl7pPr marL="914400" algn="l" rtl="0" eaLnBrk="1" fontAlgn="base" hangingPunct="1">
        <a:spcBef>
          <a:spcPct val="0"/>
        </a:spcBef>
        <a:spcAft>
          <a:spcPct val="0"/>
        </a:spcAft>
        <a:defRPr sz="4000">
          <a:solidFill>
            <a:schemeClr val="tx2"/>
          </a:solidFill>
          <a:latin typeface="NewCenturySchlbk" pitchFamily="18" charset="0"/>
        </a:defRPr>
      </a:lvl7pPr>
      <a:lvl8pPr marL="1371600" algn="l" rtl="0" eaLnBrk="1" fontAlgn="base" hangingPunct="1">
        <a:spcBef>
          <a:spcPct val="0"/>
        </a:spcBef>
        <a:spcAft>
          <a:spcPct val="0"/>
        </a:spcAft>
        <a:defRPr sz="4000">
          <a:solidFill>
            <a:schemeClr val="tx2"/>
          </a:solidFill>
          <a:latin typeface="NewCenturySchlbk" pitchFamily="18" charset="0"/>
        </a:defRPr>
      </a:lvl8pPr>
      <a:lvl9pPr marL="1828800" algn="l" rtl="0" eaLnBrk="1" fontAlgn="base" hangingPunct="1">
        <a:spcBef>
          <a:spcPct val="0"/>
        </a:spcBef>
        <a:spcAft>
          <a:spcPct val="0"/>
        </a:spcAft>
        <a:defRPr sz="4000">
          <a:solidFill>
            <a:schemeClr val="tx2"/>
          </a:solidFill>
          <a:latin typeface="NewCenturySchlbk"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rds.yahoo.com/_ylt=A0geus72t2FLM8gA9tdXNyoA;_ylu=X3oDMTB0cDFibzAyBHNlYwNzYwRjb2xvA2FjMgR2dGlkA0g0OTdfMTM4/SIG=1jps2cp6m/EXP=1264781686/**http:/images.search.yahoo.com/images/view?back=http://search.yahoo.com/search?ei=UTF-8&amp;p=world+bank+logo&amp;w=100&amp;h=86&amp;imgurl=www.unesco.org/water/logos/world_bank.gif&amp;size=2.5kB&amp;name=world+bank+gif&amp;rcurl=http://www.unesco.org/water/news/archives/semestre1_07.shtml&amp;rurl=http://www.unesco.org/water/news/archives/semestre1_07.shtml&amp;p=world+bank+logo&amp;type=gif&amp;no=1&amp;tt=6,702&amp;oid=10ba4a7c026e4206&amp;tit=world+bank+gif&amp;sigr=11s8tk1cm&amp;sigi=1190nbavk&amp;sigb=11p89lcg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1.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sz="3600" b="1" dirty="0" smtClean="0">
                <a:solidFill>
                  <a:srgbClr val="C00000"/>
                </a:solidFill>
              </a:rPr>
              <a:t>Cash Management Practices in APEC Economies</a:t>
            </a:r>
            <a:endParaRPr lang="en-US" sz="3600" dirty="0" smtClean="0">
              <a:solidFill>
                <a:srgbClr val="C00000"/>
              </a:solidFill>
            </a:endParaRPr>
          </a:p>
        </p:txBody>
      </p:sp>
      <p:sp>
        <p:nvSpPr>
          <p:cNvPr id="4099" name="Rectangle 3"/>
          <p:cNvSpPr>
            <a:spLocks noGrp="1" noChangeArrowheads="1"/>
          </p:cNvSpPr>
          <p:nvPr>
            <p:ph type="subTitle" idx="1"/>
          </p:nvPr>
        </p:nvSpPr>
        <p:spPr/>
        <p:txBody>
          <a:bodyPr/>
          <a:lstStyle/>
          <a:p>
            <a:pPr eaLnBrk="1" hangingPunct="1">
              <a:lnSpc>
                <a:spcPct val="90000"/>
              </a:lnSpc>
            </a:pPr>
            <a:r>
              <a:rPr lang="en-AU" dirty="0" smtClean="0"/>
              <a:t>Presentation by:</a:t>
            </a:r>
            <a:br>
              <a:rPr lang="en-AU" dirty="0" smtClean="0"/>
            </a:br>
            <a:r>
              <a:rPr lang="en-AU" dirty="0" smtClean="0"/>
              <a:t>Ian Storkey</a:t>
            </a:r>
          </a:p>
          <a:p>
            <a:pPr eaLnBrk="1" hangingPunct="1">
              <a:lnSpc>
                <a:spcPct val="90000"/>
              </a:lnSpc>
            </a:pPr>
            <a:endParaRPr lang="en-AU" sz="2400" dirty="0" smtClean="0"/>
          </a:p>
          <a:p>
            <a:pPr eaLnBrk="1" hangingPunct="1">
              <a:lnSpc>
                <a:spcPct val="90000"/>
              </a:lnSpc>
            </a:pPr>
            <a:r>
              <a:rPr lang="en-AU" sz="2400" dirty="0" smtClean="0"/>
              <a:t>March 27, 2012</a:t>
            </a:r>
          </a:p>
        </p:txBody>
      </p:sp>
      <p:pic>
        <p:nvPicPr>
          <p:cNvPr id="4101" name="Picture 8" descr="www.unesco.org/water/logos/world_bank.gif">
            <a:hlinkClick r:id="rId3"/>
          </p:cNvPr>
          <p:cNvPicPr>
            <a:picLocks noChangeAspect="1" noChangeArrowheads="1"/>
          </p:cNvPicPr>
          <p:nvPr/>
        </p:nvPicPr>
        <p:blipFill>
          <a:blip r:embed="rId4" cstate="print"/>
          <a:srcRect/>
          <a:stretch>
            <a:fillRect/>
          </a:stretch>
        </p:blipFill>
        <p:spPr bwMode="auto">
          <a:xfrm>
            <a:off x="107504" y="188640"/>
            <a:ext cx="1165844" cy="1001430"/>
          </a:xfrm>
          <a:prstGeom prst="rect">
            <a:avLst/>
          </a:prstGeom>
          <a:noFill/>
          <a:ln w="9525">
            <a:noFill/>
            <a:miter lim="800000"/>
            <a:headEnd/>
            <a:tailEnd/>
          </a:ln>
        </p:spPr>
      </p:pic>
      <p:sp>
        <p:nvSpPr>
          <p:cNvPr id="4104" name="TextBox 10"/>
          <p:cNvSpPr txBox="1">
            <a:spLocks noChangeArrowheads="1"/>
          </p:cNvSpPr>
          <p:nvPr/>
        </p:nvSpPr>
        <p:spPr bwMode="auto">
          <a:xfrm>
            <a:off x="3347864" y="5445224"/>
            <a:ext cx="5472608" cy="1200329"/>
          </a:xfrm>
          <a:prstGeom prst="rect">
            <a:avLst/>
          </a:prstGeom>
          <a:noFill/>
          <a:ln w="28575">
            <a:solidFill>
              <a:srgbClr val="C00000"/>
            </a:solidFill>
            <a:miter lim="800000"/>
            <a:headEnd/>
            <a:tailEnd/>
          </a:ln>
        </p:spPr>
        <p:txBody>
          <a:bodyPr wrap="square">
            <a:spAutoFit/>
          </a:bodyPr>
          <a:lstStyle/>
          <a:p>
            <a:r>
              <a:rPr lang="en-NZ" sz="1800" dirty="0" smtClean="0"/>
              <a:t>APEC Workshop </a:t>
            </a:r>
            <a:r>
              <a:rPr lang="en-US" sz="1800" dirty="0" smtClean="0"/>
              <a:t>hosted by the Federal Treasury and the Ministry of Finance of the Russian Federation with the participation of the World Bank and APEC Secretariat</a:t>
            </a:r>
            <a:endParaRPr lang="en-NZ" sz="1800" dirty="0"/>
          </a:p>
          <a:p>
            <a:r>
              <a:rPr lang="en-NZ" sz="1800" dirty="0" smtClean="0"/>
              <a:t>Kazan, Russian Federation, March 25-27, 2012</a:t>
            </a:r>
            <a:endParaRPr lang="en-NZ" sz="1800" dirty="0"/>
          </a:p>
        </p:txBody>
      </p:sp>
      <p:pic>
        <p:nvPicPr>
          <p:cNvPr id="4106" name="Picture 10" descr="Федеральное Казначейство - официальный сайт"/>
          <p:cNvPicPr>
            <a:picLocks noChangeAspect="1" noChangeArrowheads="1"/>
          </p:cNvPicPr>
          <p:nvPr/>
        </p:nvPicPr>
        <p:blipFill>
          <a:blip r:embed="rId5" cstate="print"/>
          <a:srcRect/>
          <a:stretch>
            <a:fillRect/>
          </a:stretch>
        </p:blipFill>
        <p:spPr bwMode="auto">
          <a:xfrm>
            <a:off x="8177380" y="44624"/>
            <a:ext cx="931124" cy="1282737"/>
          </a:xfrm>
          <a:prstGeom prst="rect">
            <a:avLst/>
          </a:prstGeom>
          <a:noFill/>
        </p:spPr>
      </p:pic>
      <p:pic>
        <p:nvPicPr>
          <p:cNvPr id="19457" name="Picture 1"/>
          <p:cNvPicPr>
            <a:picLocks noChangeAspect="1" noChangeArrowheads="1"/>
          </p:cNvPicPr>
          <p:nvPr/>
        </p:nvPicPr>
        <p:blipFill>
          <a:blip r:embed="rId6" cstate="print"/>
          <a:srcRect/>
          <a:stretch>
            <a:fillRect/>
          </a:stretch>
        </p:blipFill>
        <p:spPr bwMode="auto">
          <a:xfrm>
            <a:off x="273949" y="5733256"/>
            <a:ext cx="2785883" cy="7200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Cash Balance Forecasting</a:t>
            </a:r>
            <a:endParaRPr lang="en-NZ" smtClean="0"/>
          </a:p>
        </p:txBody>
      </p:sp>
      <p:sp>
        <p:nvSpPr>
          <p:cNvPr id="11267" name="Line 3"/>
          <p:cNvSpPr>
            <a:spLocks noChangeShapeType="1"/>
          </p:cNvSpPr>
          <p:nvPr/>
        </p:nvSpPr>
        <p:spPr bwMode="auto">
          <a:xfrm>
            <a:off x="4572000" y="4643438"/>
            <a:ext cx="0" cy="639762"/>
          </a:xfrm>
          <a:prstGeom prst="line">
            <a:avLst/>
          </a:prstGeom>
          <a:noFill/>
          <a:ln w="28575">
            <a:solidFill>
              <a:srgbClr val="C00000"/>
            </a:solidFill>
            <a:round/>
            <a:headEnd/>
            <a:tailEnd type="triangle" w="med" len="med"/>
          </a:ln>
        </p:spPr>
        <p:txBody>
          <a:bodyPr/>
          <a:lstStyle/>
          <a:p>
            <a:endParaRPr lang="en-US"/>
          </a:p>
        </p:txBody>
      </p:sp>
      <p:sp>
        <p:nvSpPr>
          <p:cNvPr id="40964" name="Oval 4"/>
          <p:cNvSpPr>
            <a:spLocks noChangeArrowheads="1"/>
          </p:cNvSpPr>
          <p:nvPr/>
        </p:nvSpPr>
        <p:spPr bwMode="auto">
          <a:xfrm>
            <a:off x="533400" y="1743075"/>
            <a:ext cx="2057400" cy="1219200"/>
          </a:xfrm>
          <a:prstGeom prst="ellipse">
            <a:avLst/>
          </a:prstGeom>
          <a:solidFill>
            <a:schemeClr val="bg1">
              <a:lumMod val="85000"/>
            </a:schemeClr>
          </a:solidFill>
          <a:ln w="9525">
            <a:solidFill>
              <a:schemeClr val="tx1"/>
            </a:solidFill>
            <a:round/>
            <a:headEnd/>
            <a:tailEnd/>
          </a:ln>
        </p:spPr>
        <p:txBody>
          <a:bodyPr wrap="none" anchor="ctr"/>
          <a:lstStyle/>
          <a:p>
            <a:pPr algn="ctr" eaLnBrk="1" hangingPunct="1">
              <a:lnSpc>
                <a:spcPct val="50000"/>
              </a:lnSpc>
              <a:spcBef>
                <a:spcPct val="50000"/>
              </a:spcBef>
              <a:defRPr/>
            </a:pPr>
            <a:r>
              <a:rPr lang="en-US" sz="1600" dirty="0">
                <a:latin typeface="Arial" charset="0"/>
                <a:cs typeface="Arial" charset="0"/>
              </a:rPr>
              <a:t>Line Ministries</a:t>
            </a:r>
          </a:p>
          <a:p>
            <a:pPr algn="ctr" eaLnBrk="1" hangingPunct="1">
              <a:lnSpc>
                <a:spcPct val="50000"/>
              </a:lnSpc>
              <a:spcBef>
                <a:spcPct val="50000"/>
              </a:spcBef>
              <a:defRPr/>
            </a:pPr>
            <a:r>
              <a:rPr lang="en-US" sz="1600" dirty="0">
                <a:latin typeface="Arial" charset="0"/>
                <a:cs typeface="Arial" charset="0"/>
              </a:rPr>
              <a:t>Advise on</a:t>
            </a:r>
          </a:p>
          <a:p>
            <a:pPr algn="ctr" eaLnBrk="1" hangingPunct="1">
              <a:lnSpc>
                <a:spcPct val="50000"/>
              </a:lnSpc>
              <a:spcBef>
                <a:spcPct val="50000"/>
              </a:spcBef>
              <a:defRPr/>
            </a:pPr>
            <a:r>
              <a:rPr lang="en-US" sz="1600" dirty="0">
                <a:latin typeface="Arial" charset="0"/>
                <a:cs typeface="Arial" charset="0"/>
              </a:rPr>
              <a:t> Expected and </a:t>
            </a:r>
          </a:p>
          <a:p>
            <a:pPr algn="ctr" eaLnBrk="1" hangingPunct="1">
              <a:lnSpc>
                <a:spcPct val="50000"/>
              </a:lnSpc>
              <a:spcBef>
                <a:spcPct val="50000"/>
              </a:spcBef>
              <a:defRPr/>
            </a:pPr>
            <a:r>
              <a:rPr lang="en-US" sz="1600" dirty="0">
                <a:latin typeface="Arial" charset="0"/>
                <a:cs typeface="Arial" charset="0"/>
              </a:rPr>
              <a:t>Actual Flows</a:t>
            </a:r>
          </a:p>
        </p:txBody>
      </p:sp>
      <p:sp>
        <p:nvSpPr>
          <p:cNvPr id="40965" name="Oval 5"/>
          <p:cNvSpPr>
            <a:spLocks noChangeArrowheads="1"/>
          </p:cNvSpPr>
          <p:nvPr/>
        </p:nvSpPr>
        <p:spPr bwMode="auto">
          <a:xfrm>
            <a:off x="6629400" y="1666875"/>
            <a:ext cx="1905000" cy="1219200"/>
          </a:xfrm>
          <a:prstGeom prst="ellipse">
            <a:avLst/>
          </a:prstGeom>
          <a:solidFill>
            <a:schemeClr val="bg1">
              <a:lumMod val="85000"/>
            </a:schemeClr>
          </a:solidFill>
          <a:ln w="9525">
            <a:solidFill>
              <a:schemeClr val="tx1"/>
            </a:solidFill>
            <a:round/>
            <a:headEnd/>
            <a:tailEnd/>
          </a:ln>
        </p:spPr>
        <p:txBody>
          <a:bodyPr wrap="none" anchor="ctr"/>
          <a:lstStyle/>
          <a:p>
            <a:pPr algn="ctr" eaLnBrk="1" hangingPunct="1">
              <a:defRPr/>
            </a:pPr>
            <a:r>
              <a:rPr lang="en-AU" sz="1600" dirty="0">
                <a:latin typeface="Arial" charset="0"/>
                <a:cs typeface="Arial" charset="0"/>
              </a:rPr>
              <a:t>Historical Patterns,</a:t>
            </a:r>
          </a:p>
          <a:p>
            <a:pPr algn="ctr" eaLnBrk="1" hangingPunct="1">
              <a:defRPr/>
            </a:pPr>
            <a:r>
              <a:rPr lang="en-AU" sz="1600" dirty="0">
                <a:latin typeface="Arial" charset="0"/>
                <a:cs typeface="Arial" charset="0"/>
              </a:rPr>
              <a:t>Models etc</a:t>
            </a:r>
            <a:endParaRPr lang="en-US" sz="1600" dirty="0">
              <a:latin typeface="Arial" charset="0"/>
              <a:cs typeface="Arial" charset="0"/>
            </a:endParaRPr>
          </a:p>
        </p:txBody>
      </p:sp>
      <p:sp>
        <p:nvSpPr>
          <p:cNvPr id="40966" name="Oval 6"/>
          <p:cNvSpPr>
            <a:spLocks noChangeAspect="1" noChangeArrowheads="1"/>
          </p:cNvSpPr>
          <p:nvPr/>
        </p:nvSpPr>
        <p:spPr bwMode="auto">
          <a:xfrm>
            <a:off x="3429000" y="1719263"/>
            <a:ext cx="2209800" cy="1168400"/>
          </a:xfrm>
          <a:prstGeom prst="ellipse">
            <a:avLst/>
          </a:prstGeom>
          <a:solidFill>
            <a:schemeClr val="bg1">
              <a:lumMod val="85000"/>
            </a:schemeClr>
          </a:solidFill>
          <a:ln w="9525">
            <a:solidFill>
              <a:schemeClr val="tx1"/>
            </a:solidFill>
            <a:round/>
            <a:headEnd/>
            <a:tailEnd/>
          </a:ln>
        </p:spPr>
        <p:txBody>
          <a:bodyPr anchor="ctr">
            <a:spAutoFit/>
          </a:bodyPr>
          <a:lstStyle/>
          <a:p>
            <a:pPr algn="ctr" eaLnBrk="1" hangingPunct="1">
              <a:defRPr/>
            </a:pPr>
            <a:r>
              <a:rPr lang="en-US" sz="1600" dirty="0">
                <a:latin typeface="Arial" charset="0"/>
                <a:cs typeface="Arial" charset="0"/>
              </a:rPr>
              <a:t>Budget, Allotment, Cash Ceilings</a:t>
            </a:r>
          </a:p>
        </p:txBody>
      </p:sp>
      <p:sp>
        <p:nvSpPr>
          <p:cNvPr id="11271" name="Line 7"/>
          <p:cNvSpPr>
            <a:spLocks noChangeShapeType="1"/>
          </p:cNvSpPr>
          <p:nvPr/>
        </p:nvSpPr>
        <p:spPr bwMode="auto">
          <a:xfrm>
            <a:off x="2278063" y="2817813"/>
            <a:ext cx="1371600" cy="838200"/>
          </a:xfrm>
          <a:prstGeom prst="line">
            <a:avLst/>
          </a:prstGeom>
          <a:noFill/>
          <a:ln w="28575">
            <a:solidFill>
              <a:srgbClr val="C00000"/>
            </a:solidFill>
            <a:round/>
            <a:headEnd/>
            <a:tailEnd type="triangle" w="med" len="med"/>
          </a:ln>
        </p:spPr>
        <p:txBody>
          <a:bodyPr/>
          <a:lstStyle/>
          <a:p>
            <a:endParaRPr lang="en-US"/>
          </a:p>
        </p:txBody>
      </p:sp>
      <p:sp>
        <p:nvSpPr>
          <p:cNvPr id="11272" name="Line 8"/>
          <p:cNvSpPr>
            <a:spLocks noChangeShapeType="1"/>
          </p:cNvSpPr>
          <p:nvPr/>
        </p:nvSpPr>
        <p:spPr bwMode="auto">
          <a:xfrm>
            <a:off x="4572000" y="2886075"/>
            <a:ext cx="0" cy="615950"/>
          </a:xfrm>
          <a:prstGeom prst="line">
            <a:avLst/>
          </a:prstGeom>
          <a:noFill/>
          <a:ln w="28575">
            <a:solidFill>
              <a:srgbClr val="C00000"/>
            </a:solidFill>
            <a:round/>
            <a:headEnd/>
            <a:tailEnd type="triangle" w="med" len="med"/>
          </a:ln>
        </p:spPr>
        <p:txBody>
          <a:bodyPr/>
          <a:lstStyle/>
          <a:p>
            <a:endParaRPr lang="en-US"/>
          </a:p>
        </p:txBody>
      </p:sp>
      <p:sp>
        <p:nvSpPr>
          <p:cNvPr id="11273" name="Line 9"/>
          <p:cNvSpPr>
            <a:spLocks noChangeShapeType="1"/>
          </p:cNvSpPr>
          <p:nvPr/>
        </p:nvSpPr>
        <p:spPr bwMode="auto">
          <a:xfrm flipH="1">
            <a:off x="5480050" y="2840038"/>
            <a:ext cx="1752600" cy="914400"/>
          </a:xfrm>
          <a:prstGeom prst="line">
            <a:avLst/>
          </a:prstGeom>
          <a:noFill/>
          <a:ln w="28575">
            <a:solidFill>
              <a:srgbClr val="C00000"/>
            </a:solidFill>
            <a:round/>
            <a:headEnd/>
            <a:tailEnd type="triangle" w="med" len="med"/>
          </a:ln>
        </p:spPr>
        <p:txBody>
          <a:bodyPr/>
          <a:lstStyle/>
          <a:p>
            <a:endParaRPr lang="en-US"/>
          </a:p>
        </p:txBody>
      </p:sp>
      <p:sp>
        <p:nvSpPr>
          <p:cNvPr id="40970" name="Oval 10"/>
          <p:cNvSpPr>
            <a:spLocks noChangeArrowheads="1"/>
          </p:cNvSpPr>
          <p:nvPr/>
        </p:nvSpPr>
        <p:spPr bwMode="auto">
          <a:xfrm>
            <a:off x="533400" y="4257675"/>
            <a:ext cx="2057400" cy="1219200"/>
          </a:xfrm>
          <a:prstGeom prst="ellipse">
            <a:avLst/>
          </a:prstGeom>
          <a:solidFill>
            <a:schemeClr val="bg1">
              <a:lumMod val="85000"/>
            </a:schemeClr>
          </a:solidFill>
          <a:ln w="9525">
            <a:solidFill>
              <a:schemeClr val="tx1"/>
            </a:solidFill>
            <a:round/>
            <a:headEnd/>
            <a:tailEnd/>
          </a:ln>
        </p:spPr>
        <p:txBody>
          <a:bodyPr wrap="none" anchor="ctr"/>
          <a:lstStyle/>
          <a:p>
            <a:pPr algn="ctr" eaLnBrk="1" hangingPunct="1">
              <a:defRPr/>
            </a:pPr>
            <a:r>
              <a:rPr lang="en-AU" sz="1600" dirty="0">
                <a:latin typeface="Arial" charset="0"/>
                <a:cs typeface="Arial" charset="0"/>
              </a:rPr>
              <a:t>Banking Data</a:t>
            </a:r>
            <a:endParaRPr lang="en-US" sz="1600" dirty="0">
              <a:latin typeface="Arial" charset="0"/>
              <a:cs typeface="Arial" charset="0"/>
            </a:endParaRPr>
          </a:p>
        </p:txBody>
      </p:sp>
      <p:sp>
        <p:nvSpPr>
          <p:cNvPr id="11275" name="Line 11"/>
          <p:cNvSpPr>
            <a:spLocks noChangeShapeType="1"/>
          </p:cNvSpPr>
          <p:nvPr/>
        </p:nvSpPr>
        <p:spPr bwMode="auto">
          <a:xfrm>
            <a:off x="2476500" y="5153025"/>
            <a:ext cx="1033463" cy="490538"/>
          </a:xfrm>
          <a:prstGeom prst="line">
            <a:avLst/>
          </a:prstGeom>
          <a:noFill/>
          <a:ln w="28575">
            <a:solidFill>
              <a:srgbClr val="C00000"/>
            </a:solidFill>
            <a:round/>
            <a:headEnd type="triangle" w="med" len="med"/>
            <a:tailEnd type="triangle" w="med" len="med"/>
          </a:ln>
        </p:spPr>
        <p:txBody>
          <a:bodyPr/>
          <a:lstStyle/>
          <a:p>
            <a:endParaRPr lang="en-US"/>
          </a:p>
        </p:txBody>
      </p:sp>
      <p:sp>
        <p:nvSpPr>
          <p:cNvPr id="40972" name="Oval 12"/>
          <p:cNvSpPr>
            <a:spLocks noChangeArrowheads="1"/>
          </p:cNvSpPr>
          <p:nvPr/>
        </p:nvSpPr>
        <p:spPr bwMode="auto">
          <a:xfrm>
            <a:off x="6629400" y="4257675"/>
            <a:ext cx="2057400" cy="1219200"/>
          </a:xfrm>
          <a:prstGeom prst="ellipse">
            <a:avLst/>
          </a:prstGeom>
          <a:solidFill>
            <a:schemeClr val="bg1">
              <a:lumMod val="85000"/>
            </a:schemeClr>
          </a:solidFill>
          <a:ln w="9525">
            <a:solidFill>
              <a:schemeClr val="tx1"/>
            </a:solidFill>
            <a:round/>
            <a:headEnd/>
            <a:tailEnd/>
          </a:ln>
        </p:spPr>
        <p:txBody>
          <a:bodyPr anchor="ctr"/>
          <a:lstStyle/>
          <a:p>
            <a:pPr algn="ctr" eaLnBrk="1" hangingPunct="1">
              <a:defRPr/>
            </a:pPr>
            <a:r>
              <a:rPr lang="en-AU" sz="1600" dirty="0">
                <a:latin typeface="Arial" charset="0"/>
                <a:cs typeface="Arial" charset="0"/>
              </a:rPr>
              <a:t>Debt Issuance, Redemption Payments</a:t>
            </a:r>
            <a:endParaRPr lang="en-US" sz="1600" dirty="0">
              <a:latin typeface="Arial" charset="0"/>
              <a:cs typeface="Arial" charset="0"/>
            </a:endParaRPr>
          </a:p>
        </p:txBody>
      </p:sp>
      <p:sp>
        <p:nvSpPr>
          <p:cNvPr id="11277" name="Line 13"/>
          <p:cNvSpPr>
            <a:spLocks noChangeShapeType="1"/>
          </p:cNvSpPr>
          <p:nvPr/>
        </p:nvSpPr>
        <p:spPr bwMode="auto">
          <a:xfrm flipH="1">
            <a:off x="5708650" y="5089525"/>
            <a:ext cx="990600" cy="609600"/>
          </a:xfrm>
          <a:prstGeom prst="line">
            <a:avLst/>
          </a:prstGeom>
          <a:noFill/>
          <a:ln w="28575">
            <a:solidFill>
              <a:srgbClr val="C00000"/>
            </a:solidFill>
            <a:round/>
            <a:headEnd type="triangle" w="med" len="med"/>
            <a:tailEnd type="triangle" w="med" len="med"/>
          </a:ln>
        </p:spPr>
        <p:txBody>
          <a:bodyPr/>
          <a:lstStyle/>
          <a:p>
            <a:endParaRPr lang="en-US"/>
          </a:p>
        </p:txBody>
      </p:sp>
      <p:sp>
        <p:nvSpPr>
          <p:cNvPr id="11278" name="Text Box 15"/>
          <p:cNvSpPr txBox="1">
            <a:spLocks noChangeArrowheads="1"/>
          </p:cNvSpPr>
          <p:nvPr/>
        </p:nvSpPr>
        <p:spPr bwMode="auto">
          <a:xfrm>
            <a:off x="3657600" y="3486150"/>
            <a:ext cx="1828800" cy="1200150"/>
          </a:xfrm>
          <a:prstGeom prst="rect">
            <a:avLst/>
          </a:prstGeom>
          <a:solidFill>
            <a:srgbClr val="99CCFF"/>
          </a:solidFill>
          <a:ln w="9525">
            <a:solidFill>
              <a:schemeClr val="tx1"/>
            </a:solidFill>
            <a:miter lim="800000"/>
            <a:headEnd/>
            <a:tailEnd/>
          </a:ln>
        </p:spPr>
        <p:txBody>
          <a:bodyPr>
            <a:spAutoFit/>
          </a:bodyPr>
          <a:lstStyle/>
          <a:p>
            <a:pPr algn="ctr" eaLnBrk="1" hangingPunct="1"/>
            <a:r>
              <a:rPr lang="en-AU" sz="1800" dirty="0">
                <a:latin typeface="Trebuchet MS" pitchFamily="34" charset="0"/>
              </a:rPr>
              <a:t>Aggregate </a:t>
            </a:r>
          </a:p>
          <a:p>
            <a:pPr algn="ctr" eaLnBrk="1" hangingPunct="1"/>
            <a:r>
              <a:rPr lang="en-AU" sz="1800" dirty="0">
                <a:latin typeface="Trebuchet MS" pitchFamily="34" charset="0"/>
              </a:rPr>
              <a:t>Revenue &amp; Expenditure </a:t>
            </a:r>
          </a:p>
          <a:p>
            <a:pPr algn="ctr" eaLnBrk="1" hangingPunct="1"/>
            <a:r>
              <a:rPr lang="en-AU" sz="1800" dirty="0">
                <a:latin typeface="Trebuchet MS" pitchFamily="34" charset="0"/>
              </a:rPr>
              <a:t>Forecasts</a:t>
            </a:r>
            <a:endParaRPr lang="en-GB" sz="1800" dirty="0">
              <a:latin typeface="Trebuchet MS" pitchFamily="34" charset="0"/>
            </a:endParaRPr>
          </a:p>
        </p:txBody>
      </p:sp>
      <p:sp>
        <p:nvSpPr>
          <p:cNvPr id="11279" name="AutoShape 16"/>
          <p:cNvSpPr>
            <a:spLocks noChangeArrowheads="1"/>
          </p:cNvSpPr>
          <p:nvPr/>
        </p:nvSpPr>
        <p:spPr bwMode="auto">
          <a:xfrm>
            <a:off x="3214688" y="5262563"/>
            <a:ext cx="2743200" cy="1371600"/>
          </a:xfrm>
          <a:prstGeom prst="hexagon">
            <a:avLst>
              <a:gd name="adj" fmla="val 50000"/>
              <a:gd name="vf" fmla="val 115470"/>
            </a:avLst>
          </a:prstGeom>
          <a:solidFill>
            <a:schemeClr val="accent1"/>
          </a:solidFill>
          <a:ln w="9525">
            <a:solidFill>
              <a:schemeClr val="tx1"/>
            </a:solidFill>
            <a:miter lim="800000"/>
            <a:headEnd/>
            <a:tailEnd/>
          </a:ln>
        </p:spPr>
        <p:txBody>
          <a:bodyPr anchor="ctr"/>
          <a:lstStyle/>
          <a:p>
            <a:pPr algn="ctr" eaLnBrk="1" hangingPunct="1"/>
            <a:r>
              <a:rPr lang="en-GB" b="1" dirty="0">
                <a:solidFill>
                  <a:srgbClr val="C00000"/>
                </a:solidFill>
                <a:latin typeface="Trebuchet MS" pitchFamily="34" charset="0"/>
              </a:rPr>
              <a:t>Cash Balance Forecasts</a:t>
            </a:r>
          </a:p>
        </p:txBody>
      </p:sp>
      <p:sp>
        <p:nvSpPr>
          <p:cNvPr id="11280" name="TextBox 16"/>
          <p:cNvSpPr txBox="1">
            <a:spLocks noChangeArrowheads="1"/>
          </p:cNvSpPr>
          <p:nvPr/>
        </p:nvSpPr>
        <p:spPr bwMode="auto">
          <a:xfrm>
            <a:off x="2728913" y="2986088"/>
            <a:ext cx="3709987" cy="400050"/>
          </a:xfrm>
          <a:prstGeom prst="rect">
            <a:avLst/>
          </a:prstGeom>
          <a:solidFill>
            <a:srgbClr val="92D050"/>
          </a:solidFill>
          <a:ln w="28575">
            <a:solidFill>
              <a:srgbClr val="C00000"/>
            </a:solidFill>
            <a:miter lim="800000"/>
            <a:headEnd/>
            <a:tailEnd/>
          </a:ln>
        </p:spPr>
        <p:txBody>
          <a:bodyPr>
            <a:spAutoFit/>
          </a:bodyPr>
          <a:lstStyle/>
          <a:p>
            <a:pPr algn="ctr"/>
            <a:r>
              <a:rPr lang="en-NZ" sz="2000" b="1" dirty="0">
                <a:solidFill>
                  <a:srgbClr val="C00000"/>
                </a:solidFill>
              </a:rPr>
              <a:t>Budget &amp; Financial Control</a:t>
            </a:r>
          </a:p>
        </p:txBody>
      </p:sp>
      <p:sp>
        <p:nvSpPr>
          <p:cNvPr id="11281" name="TextBox 17"/>
          <p:cNvSpPr txBox="1">
            <a:spLocks noChangeArrowheads="1"/>
          </p:cNvSpPr>
          <p:nvPr/>
        </p:nvSpPr>
        <p:spPr bwMode="auto">
          <a:xfrm>
            <a:off x="2857500" y="4762500"/>
            <a:ext cx="3429000" cy="400050"/>
          </a:xfrm>
          <a:prstGeom prst="rect">
            <a:avLst/>
          </a:prstGeom>
          <a:solidFill>
            <a:srgbClr val="92D050"/>
          </a:solidFill>
          <a:ln w="28575">
            <a:solidFill>
              <a:srgbClr val="C00000"/>
            </a:solidFill>
            <a:miter lim="800000"/>
            <a:headEnd/>
            <a:tailEnd/>
          </a:ln>
        </p:spPr>
        <p:txBody>
          <a:bodyPr>
            <a:spAutoFit/>
          </a:bodyPr>
          <a:lstStyle/>
          <a:p>
            <a:pPr algn="ctr"/>
            <a:r>
              <a:rPr lang="en-NZ" sz="2000" b="1" dirty="0">
                <a:solidFill>
                  <a:srgbClr val="C00000"/>
                </a:solidFill>
              </a:rPr>
              <a:t>Cash Balance Management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GB" smtClean="0"/>
              <a:t>Cash Management Planning</a:t>
            </a:r>
            <a:endParaRPr lang="en-NZ" smtClean="0"/>
          </a:p>
        </p:txBody>
      </p:sp>
      <p:sp>
        <p:nvSpPr>
          <p:cNvPr id="12291" name="Line 2"/>
          <p:cNvSpPr>
            <a:spLocks noChangeShapeType="1"/>
          </p:cNvSpPr>
          <p:nvPr/>
        </p:nvSpPr>
        <p:spPr bwMode="auto">
          <a:xfrm flipH="1">
            <a:off x="5334000" y="2786063"/>
            <a:ext cx="666750" cy="590550"/>
          </a:xfrm>
          <a:prstGeom prst="line">
            <a:avLst/>
          </a:prstGeom>
          <a:noFill/>
          <a:ln w="28575">
            <a:solidFill>
              <a:srgbClr val="C00000"/>
            </a:solidFill>
            <a:round/>
            <a:headEnd type="triangle" w="med" len="med"/>
            <a:tailEnd type="triangle" w="med" len="med"/>
          </a:ln>
        </p:spPr>
        <p:txBody>
          <a:bodyPr wrap="none" anchor="ctr"/>
          <a:lstStyle/>
          <a:p>
            <a:endParaRPr lang="en-US"/>
          </a:p>
        </p:txBody>
      </p:sp>
      <p:sp>
        <p:nvSpPr>
          <p:cNvPr id="12292" name="Line 3"/>
          <p:cNvSpPr>
            <a:spLocks noChangeShapeType="1"/>
          </p:cNvSpPr>
          <p:nvPr/>
        </p:nvSpPr>
        <p:spPr bwMode="auto">
          <a:xfrm flipH="1" flipV="1">
            <a:off x="4643438" y="4300538"/>
            <a:ext cx="0" cy="1285875"/>
          </a:xfrm>
          <a:prstGeom prst="line">
            <a:avLst/>
          </a:prstGeom>
          <a:noFill/>
          <a:ln w="28575">
            <a:solidFill>
              <a:srgbClr val="C00000"/>
            </a:solidFill>
            <a:round/>
            <a:headEnd type="triangle" w="med" len="med"/>
            <a:tailEnd type="triangle" w="med" len="med"/>
          </a:ln>
        </p:spPr>
        <p:txBody>
          <a:bodyPr wrap="none" anchor="ctr"/>
          <a:lstStyle/>
          <a:p>
            <a:endParaRPr lang="en-US"/>
          </a:p>
        </p:txBody>
      </p:sp>
      <p:sp>
        <p:nvSpPr>
          <p:cNvPr id="12293" name="Line 4"/>
          <p:cNvSpPr>
            <a:spLocks noChangeShapeType="1"/>
          </p:cNvSpPr>
          <p:nvPr/>
        </p:nvSpPr>
        <p:spPr bwMode="auto">
          <a:xfrm>
            <a:off x="1785938" y="3143250"/>
            <a:ext cx="928687" cy="428625"/>
          </a:xfrm>
          <a:prstGeom prst="line">
            <a:avLst/>
          </a:prstGeom>
          <a:noFill/>
          <a:ln w="28575">
            <a:solidFill>
              <a:srgbClr val="C00000"/>
            </a:solidFill>
            <a:round/>
            <a:headEnd/>
            <a:tailEnd type="triangle" w="med" len="med"/>
          </a:ln>
        </p:spPr>
        <p:txBody>
          <a:bodyPr wrap="none" anchor="ctr"/>
          <a:lstStyle/>
          <a:p>
            <a:endParaRPr lang="en-US"/>
          </a:p>
        </p:txBody>
      </p:sp>
      <p:sp>
        <p:nvSpPr>
          <p:cNvPr id="12294" name="Line 5"/>
          <p:cNvSpPr>
            <a:spLocks noChangeShapeType="1"/>
          </p:cNvSpPr>
          <p:nvPr/>
        </p:nvSpPr>
        <p:spPr bwMode="auto">
          <a:xfrm flipV="1">
            <a:off x="1666875" y="4152900"/>
            <a:ext cx="1214438" cy="1428750"/>
          </a:xfrm>
          <a:prstGeom prst="line">
            <a:avLst/>
          </a:prstGeom>
          <a:noFill/>
          <a:ln w="28575">
            <a:solidFill>
              <a:srgbClr val="C00000"/>
            </a:solidFill>
            <a:round/>
            <a:headEnd type="triangle" w="med" len="med"/>
            <a:tailEnd type="triangle" w="med" len="med"/>
          </a:ln>
        </p:spPr>
        <p:txBody>
          <a:bodyPr wrap="none" anchor="ctr"/>
          <a:lstStyle/>
          <a:p>
            <a:endParaRPr lang="en-US"/>
          </a:p>
        </p:txBody>
      </p:sp>
      <p:sp>
        <p:nvSpPr>
          <p:cNvPr id="12295" name="Line 6"/>
          <p:cNvSpPr>
            <a:spLocks noChangeShapeType="1"/>
          </p:cNvSpPr>
          <p:nvPr/>
        </p:nvSpPr>
        <p:spPr bwMode="auto">
          <a:xfrm flipV="1">
            <a:off x="6696075" y="2814638"/>
            <a:ext cx="1000125" cy="857250"/>
          </a:xfrm>
          <a:prstGeom prst="line">
            <a:avLst/>
          </a:prstGeom>
          <a:noFill/>
          <a:ln w="28575">
            <a:solidFill>
              <a:srgbClr val="C00000"/>
            </a:solidFill>
            <a:round/>
            <a:headEnd type="triangle" w="med" len="med"/>
            <a:tailEnd type="triangle" w="med" len="med"/>
          </a:ln>
        </p:spPr>
        <p:txBody>
          <a:bodyPr wrap="none" anchor="ctr"/>
          <a:lstStyle/>
          <a:p>
            <a:endParaRPr lang="en-US"/>
          </a:p>
        </p:txBody>
      </p:sp>
      <p:sp>
        <p:nvSpPr>
          <p:cNvPr id="12296" name="Text Box 7"/>
          <p:cNvSpPr txBox="1">
            <a:spLocks noChangeArrowheads="1"/>
          </p:cNvSpPr>
          <p:nvPr/>
        </p:nvSpPr>
        <p:spPr bwMode="auto">
          <a:xfrm>
            <a:off x="3200400" y="2614613"/>
            <a:ext cx="2409825" cy="523875"/>
          </a:xfrm>
          <a:prstGeom prst="rect">
            <a:avLst/>
          </a:prstGeom>
          <a:noFill/>
          <a:ln w="9525">
            <a:noFill/>
            <a:miter lim="800000"/>
            <a:headEnd/>
            <a:tailEnd/>
          </a:ln>
        </p:spPr>
        <p:txBody>
          <a:bodyPr wrap="none">
            <a:spAutoFit/>
          </a:bodyPr>
          <a:lstStyle/>
          <a:p>
            <a:r>
              <a:rPr lang="en-US" sz="1400" b="1" i="1">
                <a:solidFill>
                  <a:srgbClr val="C00000"/>
                </a:solidFill>
              </a:rPr>
              <a:t>Daily reports on cash flows </a:t>
            </a:r>
          </a:p>
          <a:p>
            <a:r>
              <a:rPr lang="en-US" sz="1400" b="1" i="1">
                <a:solidFill>
                  <a:srgbClr val="C00000"/>
                </a:solidFill>
              </a:rPr>
              <a:t>through government accounts</a:t>
            </a:r>
          </a:p>
        </p:txBody>
      </p:sp>
      <p:sp>
        <p:nvSpPr>
          <p:cNvPr id="12297" name="Text Box 8"/>
          <p:cNvSpPr txBox="1">
            <a:spLocks noChangeArrowheads="1"/>
          </p:cNvSpPr>
          <p:nvPr/>
        </p:nvSpPr>
        <p:spPr bwMode="auto">
          <a:xfrm>
            <a:off x="3379788" y="4648200"/>
            <a:ext cx="1476375" cy="738188"/>
          </a:xfrm>
          <a:prstGeom prst="rect">
            <a:avLst/>
          </a:prstGeom>
          <a:noFill/>
          <a:ln w="9525">
            <a:noFill/>
            <a:miter lim="800000"/>
            <a:headEnd/>
            <a:tailEnd/>
          </a:ln>
        </p:spPr>
        <p:txBody>
          <a:bodyPr>
            <a:spAutoFit/>
          </a:bodyPr>
          <a:lstStyle/>
          <a:p>
            <a:pPr algn="ctr"/>
            <a:r>
              <a:rPr lang="en-US" sz="1400" b="1" i="1" dirty="0">
                <a:solidFill>
                  <a:srgbClr val="C00000"/>
                </a:solidFill>
              </a:rPr>
              <a:t>Forecasts of </a:t>
            </a:r>
          </a:p>
          <a:p>
            <a:pPr algn="ctr"/>
            <a:r>
              <a:rPr lang="en-US" sz="1400" b="1" i="1" dirty="0">
                <a:solidFill>
                  <a:srgbClr val="C00000"/>
                </a:solidFill>
              </a:rPr>
              <a:t>budgetary expenditures</a:t>
            </a:r>
          </a:p>
        </p:txBody>
      </p:sp>
      <p:sp>
        <p:nvSpPr>
          <p:cNvPr id="12298" name="Text Box 9"/>
          <p:cNvSpPr txBox="1">
            <a:spLocks noChangeArrowheads="1"/>
          </p:cNvSpPr>
          <p:nvPr/>
        </p:nvSpPr>
        <p:spPr bwMode="auto">
          <a:xfrm>
            <a:off x="7143750" y="3214688"/>
            <a:ext cx="1757363" cy="523875"/>
          </a:xfrm>
          <a:prstGeom prst="rect">
            <a:avLst/>
          </a:prstGeom>
          <a:noFill/>
          <a:ln w="9525">
            <a:noFill/>
            <a:miter lim="800000"/>
            <a:headEnd/>
            <a:tailEnd/>
          </a:ln>
        </p:spPr>
        <p:txBody>
          <a:bodyPr>
            <a:spAutoFit/>
          </a:bodyPr>
          <a:lstStyle/>
          <a:p>
            <a:r>
              <a:rPr lang="en-US" sz="1400" b="1" i="1">
                <a:solidFill>
                  <a:srgbClr val="C00000"/>
                </a:solidFill>
              </a:rPr>
              <a:t>Forecasts of debt related cash flows</a:t>
            </a:r>
          </a:p>
        </p:txBody>
      </p:sp>
      <p:sp>
        <p:nvSpPr>
          <p:cNvPr id="12299" name="Text Box 10"/>
          <p:cNvSpPr txBox="1">
            <a:spLocks noChangeArrowheads="1"/>
          </p:cNvSpPr>
          <p:nvPr/>
        </p:nvSpPr>
        <p:spPr bwMode="auto">
          <a:xfrm>
            <a:off x="1262063" y="3332163"/>
            <a:ext cx="1162050" cy="523875"/>
          </a:xfrm>
          <a:prstGeom prst="rect">
            <a:avLst/>
          </a:prstGeom>
          <a:noFill/>
          <a:ln w="9525">
            <a:noFill/>
            <a:miter lim="800000"/>
            <a:headEnd/>
            <a:tailEnd/>
          </a:ln>
        </p:spPr>
        <p:txBody>
          <a:bodyPr>
            <a:spAutoFit/>
          </a:bodyPr>
          <a:lstStyle/>
          <a:p>
            <a:r>
              <a:rPr lang="en-US" sz="1400" b="1" i="1">
                <a:solidFill>
                  <a:srgbClr val="C00000"/>
                </a:solidFill>
              </a:rPr>
              <a:t>Forecasts of revenue</a:t>
            </a:r>
          </a:p>
        </p:txBody>
      </p:sp>
      <p:sp>
        <p:nvSpPr>
          <p:cNvPr id="12300" name="Text Box 11"/>
          <p:cNvSpPr txBox="1">
            <a:spLocks noChangeArrowheads="1"/>
          </p:cNvSpPr>
          <p:nvPr/>
        </p:nvSpPr>
        <p:spPr bwMode="auto">
          <a:xfrm>
            <a:off x="914400" y="4724400"/>
            <a:ext cx="1514475" cy="738188"/>
          </a:xfrm>
          <a:prstGeom prst="rect">
            <a:avLst/>
          </a:prstGeom>
          <a:noFill/>
          <a:ln w="9525">
            <a:noFill/>
            <a:miter lim="800000"/>
            <a:headEnd/>
            <a:tailEnd/>
          </a:ln>
        </p:spPr>
        <p:txBody>
          <a:bodyPr>
            <a:spAutoFit/>
          </a:bodyPr>
          <a:lstStyle/>
          <a:p>
            <a:r>
              <a:rPr lang="en-US" sz="1400" b="1" i="1">
                <a:solidFill>
                  <a:srgbClr val="C00000"/>
                </a:solidFill>
              </a:rPr>
              <a:t>Forecasts of  extra-budget flows</a:t>
            </a:r>
            <a:r>
              <a:rPr lang="en-US" sz="1200" i="1">
                <a:solidFill>
                  <a:srgbClr val="C00000"/>
                </a:solidFill>
              </a:rPr>
              <a:t> </a:t>
            </a:r>
          </a:p>
        </p:txBody>
      </p:sp>
      <p:sp>
        <p:nvSpPr>
          <p:cNvPr id="12301" name="Text Box 12"/>
          <p:cNvSpPr txBox="1">
            <a:spLocks noChangeArrowheads="1"/>
          </p:cNvSpPr>
          <p:nvPr/>
        </p:nvSpPr>
        <p:spPr bwMode="auto">
          <a:xfrm>
            <a:off x="6929438" y="4429125"/>
            <a:ext cx="1785937" cy="954088"/>
          </a:xfrm>
          <a:prstGeom prst="rect">
            <a:avLst/>
          </a:prstGeom>
          <a:noFill/>
          <a:ln w="9525">
            <a:noFill/>
            <a:miter lim="800000"/>
            <a:headEnd/>
            <a:tailEnd/>
          </a:ln>
        </p:spPr>
        <p:txBody>
          <a:bodyPr>
            <a:spAutoFit/>
          </a:bodyPr>
          <a:lstStyle/>
          <a:p>
            <a:r>
              <a:rPr lang="en-US" sz="1400" b="1" i="1">
                <a:solidFill>
                  <a:srgbClr val="C00000"/>
                </a:solidFill>
              </a:rPr>
              <a:t>Forecasts of cash flows against </a:t>
            </a:r>
          </a:p>
          <a:p>
            <a:r>
              <a:rPr lang="en-US" sz="1400" b="1" i="1">
                <a:solidFill>
                  <a:srgbClr val="C00000"/>
                </a:solidFill>
              </a:rPr>
              <a:t>registered commitments</a:t>
            </a:r>
          </a:p>
        </p:txBody>
      </p:sp>
      <p:sp>
        <p:nvSpPr>
          <p:cNvPr id="12302" name="Line 13"/>
          <p:cNvSpPr>
            <a:spLocks noChangeShapeType="1"/>
          </p:cNvSpPr>
          <p:nvPr/>
        </p:nvSpPr>
        <p:spPr bwMode="auto">
          <a:xfrm>
            <a:off x="6357938" y="4143375"/>
            <a:ext cx="714375" cy="1571625"/>
          </a:xfrm>
          <a:prstGeom prst="line">
            <a:avLst/>
          </a:prstGeom>
          <a:noFill/>
          <a:ln w="28575">
            <a:solidFill>
              <a:srgbClr val="C00000"/>
            </a:solidFill>
            <a:round/>
            <a:headEnd type="triangle" w="med" len="med"/>
            <a:tailEnd type="triangle" w="med" len="med"/>
          </a:ln>
        </p:spPr>
        <p:txBody>
          <a:bodyPr wrap="none" anchor="ctr"/>
          <a:lstStyle/>
          <a:p>
            <a:endParaRPr lang="en-US"/>
          </a:p>
        </p:txBody>
      </p:sp>
      <p:sp>
        <p:nvSpPr>
          <p:cNvPr id="41999" name="Oval 14"/>
          <p:cNvSpPr>
            <a:spLocks noChangeArrowheads="1"/>
          </p:cNvSpPr>
          <p:nvPr/>
        </p:nvSpPr>
        <p:spPr bwMode="auto">
          <a:xfrm>
            <a:off x="533400" y="5562600"/>
            <a:ext cx="1752600" cy="990600"/>
          </a:xfrm>
          <a:prstGeom prst="ellipse">
            <a:avLst/>
          </a:prstGeom>
          <a:solidFill>
            <a:schemeClr val="bg1">
              <a:lumMod val="75000"/>
            </a:schemeClr>
          </a:solidFill>
          <a:ln w="9525">
            <a:noFill/>
            <a:round/>
            <a:headEnd/>
            <a:tailEnd/>
          </a:ln>
        </p:spPr>
        <p:txBody>
          <a:bodyPr wrap="none" anchor="ctr"/>
          <a:lstStyle/>
          <a:p>
            <a:pPr>
              <a:defRPr/>
            </a:pPr>
            <a:endParaRPr lang="en-US"/>
          </a:p>
        </p:txBody>
      </p:sp>
      <p:sp>
        <p:nvSpPr>
          <p:cNvPr id="12304" name="Text Box 15"/>
          <p:cNvSpPr txBox="1">
            <a:spLocks noChangeArrowheads="1"/>
          </p:cNvSpPr>
          <p:nvPr/>
        </p:nvSpPr>
        <p:spPr bwMode="auto">
          <a:xfrm>
            <a:off x="457200" y="5715000"/>
            <a:ext cx="1905000" cy="581025"/>
          </a:xfrm>
          <a:prstGeom prst="rect">
            <a:avLst/>
          </a:prstGeom>
          <a:noFill/>
          <a:ln w="9525">
            <a:noFill/>
            <a:miter lim="800000"/>
            <a:headEnd/>
            <a:tailEnd/>
          </a:ln>
        </p:spPr>
        <p:txBody>
          <a:bodyPr>
            <a:spAutoFit/>
          </a:bodyPr>
          <a:lstStyle/>
          <a:p>
            <a:pPr algn="ctr" eaLnBrk="1" hangingPunct="1"/>
            <a:r>
              <a:rPr lang="en-US" sz="1600" b="1" dirty="0">
                <a:latin typeface="Arial" charset="0"/>
                <a:cs typeface="Arial" charset="0"/>
              </a:rPr>
              <a:t>Extra-budget</a:t>
            </a:r>
          </a:p>
          <a:p>
            <a:pPr algn="ctr" eaLnBrk="1" hangingPunct="1"/>
            <a:r>
              <a:rPr lang="en-US" sz="1600" b="1" dirty="0">
                <a:latin typeface="Arial" charset="0"/>
                <a:cs typeface="Arial" charset="0"/>
              </a:rPr>
              <a:t>Fund Managers</a:t>
            </a:r>
          </a:p>
        </p:txBody>
      </p:sp>
      <p:sp>
        <p:nvSpPr>
          <p:cNvPr id="42001" name="Oval 16"/>
          <p:cNvSpPr>
            <a:spLocks noChangeArrowheads="1"/>
          </p:cNvSpPr>
          <p:nvPr/>
        </p:nvSpPr>
        <p:spPr bwMode="auto">
          <a:xfrm>
            <a:off x="152400" y="2386013"/>
            <a:ext cx="1752600" cy="990600"/>
          </a:xfrm>
          <a:prstGeom prst="ellipse">
            <a:avLst/>
          </a:prstGeom>
          <a:solidFill>
            <a:schemeClr val="accent1">
              <a:lumMod val="90000"/>
            </a:schemeClr>
          </a:solidFill>
          <a:ln w="9525">
            <a:noFill/>
            <a:round/>
            <a:headEnd/>
            <a:tailEnd/>
          </a:ln>
        </p:spPr>
        <p:txBody>
          <a:bodyPr wrap="none" anchor="ctr"/>
          <a:lstStyle/>
          <a:p>
            <a:pPr algn="ctr" eaLnBrk="1" hangingPunct="1">
              <a:defRPr/>
            </a:pPr>
            <a:endParaRPr lang="en-GB" sz="1800">
              <a:latin typeface="Arial" charset="0"/>
              <a:cs typeface="Arial" charset="0"/>
            </a:endParaRPr>
          </a:p>
        </p:txBody>
      </p:sp>
      <p:sp>
        <p:nvSpPr>
          <p:cNvPr id="12306" name="Text Box 17"/>
          <p:cNvSpPr txBox="1">
            <a:spLocks noChangeArrowheads="1"/>
          </p:cNvSpPr>
          <p:nvPr/>
        </p:nvSpPr>
        <p:spPr bwMode="auto">
          <a:xfrm>
            <a:off x="152400" y="2508250"/>
            <a:ext cx="1752600" cy="581025"/>
          </a:xfrm>
          <a:prstGeom prst="rect">
            <a:avLst/>
          </a:prstGeom>
          <a:noFill/>
          <a:ln w="9525">
            <a:noFill/>
            <a:miter lim="800000"/>
            <a:headEnd/>
            <a:tailEnd/>
          </a:ln>
        </p:spPr>
        <p:txBody>
          <a:bodyPr>
            <a:spAutoFit/>
          </a:bodyPr>
          <a:lstStyle/>
          <a:p>
            <a:pPr algn="ctr" eaLnBrk="1" hangingPunct="1"/>
            <a:r>
              <a:rPr lang="en-US" sz="1600" b="1">
                <a:latin typeface="Arial" charset="0"/>
                <a:cs typeface="Arial" charset="0"/>
              </a:rPr>
              <a:t>Tax</a:t>
            </a:r>
          </a:p>
          <a:p>
            <a:pPr algn="ctr" eaLnBrk="1" hangingPunct="1"/>
            <a:r>
              <a:rPr lang="en-US" sz="1600" b="1">
                <a:latin typeface="Arial" charset="0"/>
                <a:cs typeface="Arial" charset="0"/>
              </a:rPr>
              <a:t>Administration</a:t>
            </a:r>
          </a:p>
        </p:txBody>
      </p:sp>
      <p:sp>
        <p:nvSpPr>
          <p:cNvPr id="42003" name="Oval 18"/>
          <p:cNvSpPr>
            <a:spLocks noChangeArrowheads="1"/>
          </p:cNvSpPr>
          <p:nvPr/>
        </p:nvSpPr>
        <p:spPr bwMode="auto">
          <a:xfrm>
            <a:off x="6553200" y="5715000"/>
            <a:ext cx="1371600" cy="838200"/>
          </a:xfrm>
          <a:prstGeom prst="ellipse">
            <a:avLst/>
          </a:prstGeom>
          <a:solidFill>
            <a:schemeClr val="accent1">
              <a:lumMod val="90000"/>
            </a:schemeClr>
          </a:solidFill>
          <a:ln w="9525">
            <a:noFill/>
            <a:round/>
            <a:headEnd/>
            <a:tailEnd/>
          </a:ln>
        </p:spPr>
        <p:txBody>
          <a:bodyPr wrap="none" anchor="ctr"/>
          <a:lstStyle/>
          <a:p>
            <a:pPr algn="ctr" eaLnBrk="1" hangingPunct="1">
              <a:defRPr/>
            </a:pPr>
            <a:r>
              <a:rPr lang="en-US" sz="1800" dirty="0">
                <a:latin typeface="Arial" charset="0"/>
                <a:cs typeface="Arial" charset="0"/>
              </a:rPr>
              <a:t>Regional </a:t>
            </a:r>
          </a:p>
          <a:p>
            <a:pPr algn="ctr" eaLnBrk="1" hangingPunct="1">
              <a:defRPr/>
            </a:pPr>
            <a:r>
              <a:rPr lang="en-US" sz="1800" dirty="0">
                <a:latin typeface="Arial" charset="0"/>
                <a:cs typeface="Arial" charset="0"/>
              </a:rPr>
              <a:t>Treasuries</a:t>
            </a:r>
          </a:p>
        </p:txBody>
      </p:sp>
      <p:sp>
        <p:nvSpPr>
          <p:cNvPr id="42004" name="Oval 19"/>
          <p:cNvSpPr>
            <a:spLocks noChangeArrowheads="1"/>
          </p:cNvSpPr>
          <p:nvPr/>
        </p:nvSpPr>
        <p:spPr bwMode="auto">
          <a:xfrm>
            <a:off x="3886200" y="5562600"/>
            <a:ext cx="1600200" cy="914400"/>
          </a:xfrm>
          <a:prstGeom prst="ellipse">
            <a:avLst/>
          </a:prstGeom>
          <a:solidFill>
            <a:schemeClr val="bg1">
              <a:lumMod val="75000"/>
            </a:schemeClr>
          </a:solidFill>
          <a:ln w="9525">
            <a:noFill/>
            <a:round/>
            <a:headEnd/>
            <a:tailEnd/>
          </a:ln>
        </p:spPr>
        <p:txBody>
          <a:bodyPr wrap="none" anchor="ctr"/>
          <a:lstStyle/>
          <a:p>
            <a:pPr algn="ctr" eaLnBrk="1" hangingPunct="1">
              <a:defRPr/>
            </a:pPr>
            <a:r>
              <a:rPr lang="en-US" sz="1800" b="1" dirty="0">
                <a:latin typeface="Arial" charset="0"/>
                <a:cs typeface="Arial" charset="0"/>
              </a:rPr>
              <a:t>Line</a:t>
            </a:r>
          </a:p>
          <a:p>
            <a:pPr algn="ctr" eaLnBrk="1" hangingPunct="1">
              <a:defRPr/>
            </a:pPr>
            <a:r>
              <a:rPr lang="en-US" sz="1800" b="1" dirty="0">
                <a:latin typeface="Arial" charset="0"/>
                <a:cs typeface="Arial" charset="0"/>
              </a:rPr>
              <a:t>Ministries</a:t>
            </a:r>
          </a:p>
        </p:txBody>
      </p:sp>
      <p:sp>
        <p:nvSpPr>
          <p:cNvPr id="42005" name="Oval 20"/>
          <p:cNvSpPr>
            <a:spLocks noChangeArrowheads="1"/>
          </p:cNvSpPr>
          <p:nvPr/>
        </p:nvSpPr>
        <p:spPr bwMode="auto">
          <a:xfrm>
            <a:off x="7391400" y="2005013"/>
            <a:ext cx="1524000" cy="914400"/>
          </a:xfrm>
          <a:prstGeom prst="ellipse">
            <a:avLst/>
          </a:prstGeom>
          <a:solidFill>
            <a:schemeClr val="accent1">
              <a:lumMod val="90000"/>
            </a:schemeClr>
          </a:solidFill>
          <a:ln w="9525">
            <a:noFill/>
            <a:round/>
            <a:headEnd/>
            <a:tailEnd/>
          </a:ln>
        </p:spPr>
        <p:txBody>
          <a:bodyPr wrap="none" anchor="ctr"/>
          <a:lstStyle/>
          <a:p>
            <a:pPr algn="ctr" eaLnBrk="1" hangingPunct="1">
              <a:defRPr/>
            </a:pPr>
            <a:r>
              <a:rPr lang="en-US" sz="1800" dirty="0">
                <a:latin typeface="Arial" charset="0"/>
                <a:cs typeface="Arial" charset="0"/>
              </a:rPr>
              <a:t>Debt </a:t>
            </a:r>
          </a:p>
          <a:p>
            <a:pPr algn="ctr" eaLnBrk="1" hangingPunct="1">
              <a:defRPr/>
            </a:pPr>
            <a:r>
              <a:rPr lang="en-US" sz="1800" dirty="0">
                <a:latin typeface="Arial" charset="0"/>
                <a:cs typeface="Arial" charset="0"/>
              </a:rPr>
              <a:t>Manager</a:t>
            </a:r>
          </a:p>
        </p:txBody>
      </p:sp>
      <p:sp>
        <p:nvSpPr>
          <p:cNvPr id="42006" name="Oval 21"/>
          <p:cNvSpPr>
            <a:spLocks noChangeArrowheads="1"/>
          </p:cNvSpPr>
          <p:nvPr/>
        </p:nvSpPr>
        <p:spPr bwMode="auto">
          <a:xfrm>
            <a:off x="5562600" y="1928813"/>
            <a:ext cx="1524000" cy="914400"/>
          </a:xfrm>
          <a:prstGeom prst="ellipse">
            <a:avLst/>
          </a:prstGeom>
          <a:solidFill>
            <a:schemeClr val="bg1">
              <a:lumMod val="75000"/>
            </a:schemeClr>
          </a:solidFill>
          <a:ln w="9525">
            <a:noFill/>
            <a:round/>
            <a:headEnd/>
            <a:tailEnd/>
          </a:ln>
        </p:spPr>
        <p:txBody>
          <a:bodyPr wrap="none" anchor="ctr"/>
          <a:lstStyle/>
          <a:p>
            <a:pPr algn="ctr" eaLnBrk="1" hangingPunct="1">
              <a:defRPr/>
            </a:pPr>
            <a:r>
              <a:rPr lang="en-US" sz="1800" b="1" dirty="0">
                <a:latin typeface="Arial" charset="0"/>
                <a:cs typeface="Arial" charset="0"/>
              </a:rPr>
              <a:t>Central</a:t>
            </a:r>
            <a:br>
              <a:rPr lang="en-US" sz="1800" b="1" dirty="0">
                <a:latin typeface="Arial" charset="0"/>
                <a:cs typeface="Arial" charset="0"/>
              </a:rPr>
            </a:br>
            <a:r>
              <a:rPr lang="en-US" sz="1800" b="1" dirty="0">
                <a:latin typeface="Arial" charset="0"/>
                <a:cs typeface="Arial" charset="0"/>
              </a:rPr>
              <a:t>Bank</a:t>
            </a:r>
          </a:p>
        </p:txBody>
      </p:sp>
      <p:sp>
        <p:nvSpPr>
          <p:cNvPr id="42007" name="Oval 22"/>
          <p:cNvSpPr>
            <a:spLocks noChangeArrowheads="1"/>
          </p:cNvSpPr>
          <p:nvPr/>
        </p:nvSpPr>
        <p:spPr bwMode="auto">
          <a:xfrm>
            <a:off x="2408238" y="3357563"/>
            <a:ext cx="4471987" cy="985837"/>
          </a:xfrm>
          <a:prstGeom prst="ellipse">
            <a:avLst/>
          </a:prstGeom>
          <a:solidFill>
            <a:schemeClr val="accent1">
              <a:lumMod val="90000"/>
            </a:schemeClr>
          </a:solidFill>
          <a:ln w="9525" algn="ctr">
            <a:noFill/>
            <a:round/>
            <a:headEnd/>
            <a:tailEnd/>
          </a:ln>
        </p:spPr>
        <p:txBody>
          <a:bodyPr wrap="none" anchor="ctr"/>
          <a:lstStyle/>
          <a:p>
            <a:pPr algn="ctr" eaLnBrk="1" hangingPunct="1">
              <a:defRPr/>
            </a:pPr>
            <a:r>
              <a:rPr lang="en-US" sz="1800" dirty="0">
                <a:latin typeface="Arial" charset="0"/>
                <a:cs typeface="Arial" charset="0"/>
              </a:rPr>
              <a:t>MOF/National Treasury</a:t>
            </a:r>
          </a:p>
          <a:p>
            <a:pPr algn="ctr" eaLnBrk="1" hangingPunct="1">
              <a:defRPr/>
            </a:pPr>
            <a:r>
              <a:rPr lang="en-US" sz="1800" dirty="0" smtClean="0">
                <a:latin typeface="Arial" charset="0"/>
                <a:cs typeface="Arial" charset="0"/>
              </a:rPr>
              <a:t>(Cash </a:t>
            </a:r>
            <a:r>
              <a:rPr lang="en-US" sz="1800" dirty="0">
                <a:latin typeface="Arial" charset="0"/>
                <a:cs typeface="Arial" charset="0"/>
              </a:rPr>
              <a:t>Management </a:t>
            </a:r>
            <a:r>
              <a:rPr lang="en-US" sz="1800" dirty="0" smtClean="0">
                <a:latin typeface="Arial" charset="0"/>
                <a:cs typeface="Arial" charset="0"/>
              </a:rPr>
              <a:t>Unit)</a:t>
            </a:r>
            <a:endParaRPr lang="en-US" sz="1800" dirty="0">
              <a:latin typeface="Arial" charset="0"/>
              <a:cs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32"/>
          <p:cNvSpPr>
            <a:spLocks noChangeShapeType="1"/>
          </p:cNvSpPr>
          <p:nvPr/>
        </p:nvSpPr>
        <p:spPr bwMode="auto">
          <a:xfrm flipV="1">
            <a:off x="1500188" y="4505325"/>
            <a:ext cx="0" cy="571500"/>
          </a:xfrm>
          <a:prstGeom prst="line">
            <a:avLst/>
          </a:prstGeom>
          <a:noFill/>
          <a:ln w="28575">
            <a:solidFill>
              <a:srgbClr val="C00000"/>
            </a:solidFill>
            <a:round/>
            <a:headEnd/>
            <a:tailEnd type="triangle" w="med" len="med"/>
          </a:ln>
        </p:spPr>
        <p:txBody>
          <a:bodyPr/>
          <a:lstStyle/>
          <a:p>
            <a:endParaRPr lang="en-US"/>
          </a:p>
        </p:txBody>
      </p:sp>
      <p:sp>
        <p:nvSpPr>
          <p:cNvPr id="9219" name="Line 16"/>
          <p:cNvSpPr>
            <a:spLocks noChangeShapeType="1"/>
          </p:cNvSpPr>
          <p:nvPr/>
        </p:nvSpPr>
        <p:spPr bwMode="auto">
          <a:xfrm>
            <a:off x="2000250" y="4486275"/>
            <a:ext cx="0" cy="571500"/>
          </a:xfrm>
          <a:prstGeom prst="line">
            <a:avLst/>
          </a:prstGeom>
          <a:noFill/>
          <a:ln w="28575">
            <a:solidFill>
              <a:srgbClr val="C00000"/>
            </a:solidFill>
            <a:round/>
            <a:headEnd/>
            <a:tailEnd type="triangle" w="med" len="med"/>
          </a:ln>
        </p:spPr>
        <p:txBody>
          <a:bodyPr/>
          <a:lstStyle/>
          <a:p>
            <a:endParaRPr lang="en-US"/>
          </a:p>
        </p:txBody>
      </p:sp>
      <p:sp>
        <p:nvSpPr>
          <p:cNvPr id="9220" name="Title 1"/>
          <p:cNvSpPr>
            <a:spLocks noGrp="1"/>
          </p:cNvSpPr>
          <p:nvPr>
            <p:ph type="title"/>
          </p:nvPr>
        </p:nvSpPr>
        <p:spPr>
          <a:xfrm>
            <a:off x="381000" y="762000"/>
            <a:ext cx="8120063" cy="1143000"/>
          </a:xfrm>
        </p:spPr>
        <p:txBody>
          <a:bodyPr/>
          <a:lstStyle/>
          <a:p>
            <a:r>
              <a:rPr lang="en-NZ" smtClean="0"/>
              <a:t>Institutional Structures &amp; Systems</a:t>
            </a:r>
          </a:p>
        </p:txBody>
      </p:sp>
      <p:sp>
        <p:nvSpPr>
          <p:cNvPr id="9221" name="Text Box 24"/>
          <p:cNvSpPr txBox="1">
            <a:spLocks noChangeArrowheads="1"/>
          </p:cNvSpPr>
          <p:nvPr/>
        </p:nvSpPr>
        <p:spPr bwMode="auto">
          <a:xfrm>
            <a:off x="1428750" y="6015038"/>
            <a:ext cx="2095500" cy="646112"/>
          </a:xfrm>
          <a:prstGeom prst="rect">
            <a:avLst/>
          </a:prstGeom>
          <a:solidFill>
            <a:srgbClr val="CCFFFF"/>
          </a:solidFill>
          <a:ln w="9525">
            <a:solidFill>
              <a:schemeClr val="tx1"/>
            </a:solidFill>
            <a:miter lim="800000"/>
            <a:headEnd/>
            <a:tailEnd/>
          </a:ln>
        </p:spPr>
        <p:txBody>
          <a:bodyPr>
            <a:spAutoFit/>
          </a:bodyPr>
          <a:lstStyle/>
          <a:p>
            <a:pPr algn="ctr">
              <a:spcBef>
                <a:spcPct val="50000"/>
              </a:spcBef>
            </a:pPr>
            <a:r>
              <a:rPr lang="en-GB" sz="1200" b="1">
                <a:solidFill>
                  <a:srgbClr val="C00000"/>
                </a:solidFill>
                <a:latin typeface="Arial" charset="0"/>
              </a:rPr>
              <a:t>Debt Transactions</a:t>
            </a:r>
          </a:p>
          <a:p>
            <a:pPr>
              <a:buFont typeface="Arial" charset="0"/>
              <a:buChar char="•"/>
            </a:pPr>
            <a:r>
              <a:rPr lang="en-GB" sz="1200">
                <a:latin typeface="Arial" charset="0"/>
              </a:rPr>
              <a:t> Debt Service Payments</a:t>
            </a:r>
          </a:p>
          <a:p>
            <a:pPr>
              <a:buFont typeface="Arial" charset="0"/>
              <a:buChar char="•"/>
            </a:pPr>
            <a:r>
              <a:rPr lang="en-GB" sz="1200">
                <a:latin typeface="Arial" charset="0"/>
              </a:rPr>
              <a:t> Disbursements/Proceeds</a:t>
            </a:r>
          </a:p>
        </p:txBody>
      </p:sp>
      <p:sp>
        <p:nvSpPr>
          <p:cNvPr id="9222" name="Line 25"/>
          <p:cNvSpPr>
            <a:spLocks noChangeShapeType="1"/>
          </p:cNvSpPr>
          <p:nvPr/>
        </p:nvSpPr>
        <p:spPr bwMode="auto">
          <a:xfrm flipH="1">
            <a:off x="3500438" y="6286500"/>
            <a:ext cx="3857625" cy="14288"/>
          </a:xfrm>
          <a:prstGeom prst="line">
            <a:avLst/>
          </a:prstGeom>
          <a:noFill/>
          <a:ln w="28575">
            <a:solidFill>
              <a:srgbClr val="C00000"/>
            </a:solidFill>
            <a:round/>
            <a:headEnd/>
            <a:tailEnd type="triangle" w="med" len="med"/>
          </a:ln>
        </p:spPr>
        <p:txBody>
          <a:bodyPr/>
          <a:lstStyle/>
          <a:p>
            <a:endParaRPr lang="en-US"/>
          </a:p>
        </p:txBody>
      </p:sp>
      <p:sp>
        <p:nvSpPr>
          <p:cNvPr id="9223" name="Text Box 27"/>
          <p:cNvSpPr txBox="1">
            <a:spLocks noChangeArrowheads="1"/>
          </p:cNvSpPr>
          <p:nvPr/>
        </p:nvSpPr>
        <p:spPr bwMode="auto">
          <a:xfrm>
            <a:off x="7405688" y="2633663"/>
            <a:ext cx="1357312" cy="55403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r>
              <a:rPr lang="en-GB" sz="1200" b="1">
                <a:solidFill>
                  <a:srgbClr val="C00000"/>
                </a:solidFill>
                <a:latin typeface="Arial" charset="0"/>
              </a:rPr>
              <a:t>Market Feeds</a:t>
            </a:r>
          </a:p>
          <a:p>
            <a:pPr algn="ctr">
              <a:spcBef>
                <a:spcPct val="50000"/>
              </a:spcBef>
            </a:pPr>
            <a:r>
              <a:rPr lang="en-GB" sz="1200" b="1">
                <a:solidFill>
                  <a:srgbClr val="C00000"/>
                </a:solidFill>
                <a:latin typeface="Arial" charset="0"/>
              </a:rPr>
              <a:t>Market Notices</a:t>
            </a:r>
          </a:p>
        </p:txBody>
      </p:sp>
      <p:sp>
        <p:nvSpPr>
          <p:cNvPr id="9224" name="Line 28"/>
          <p:cNvSpPr>
            <a:spLocks noChangeShapeType="1"/>
          </p:cNvSpPr>
          <p:nvPr/>
        </p:nvSpPr>
        <p:spPr bwMode="auto">
          <a:xfrm>
            <a:off x="7858125" y="3200400"/>
            <a:ext cx="0" cy="357188"/>
          </a:xfrm>
          <a:prstGeom prst="line">
            <a:avLst/>
          </a:prstGeom>
          <a:noFill/>
          <a:ln w="28575">
            <a:solidFill>
              <a:srgbClr val="C00000"/>
            </a:solidFill>
            <a:round/>
            <a:headEnd/>
            <a:tailEnd type="triangle" w="med" len="med"/>
          </a:ln>
        </p:spPr>
        <p:txBody>
          <a:bodyPr/>
          <a:lstStyle/>
          <a:p>
            <a:endParaRPr lang="en-US"/>
          </a:p>
        </p:txBody>
      </p:sp>
      <p:sp>
        <p:nvSpPr>
          <p:cNvPr id="9225" name="Line 29"/>
          <p:cNvSpPr>
            <a:spLocks noChangeShapeType="1"/>
          </p:cNvSpPr>
          <p:nvPr/>
        </p:nvSpPr>
        <p:spPr bwMode="auto">
          <a:xfrm flipV="1">
            <a:off x="8286750" y="3200400"/>
            <a:ext cx="0" cy="357188"/>
          </a:xfrm>
          <a:prstGeom prst="line">
            <a:avLst/>
          </a:prstGeom>
          <a:noFill/>
          <a:ln w="28575">
            <a:solidFill>
              <a:srgbClr val="C00000"/>
            </a:solidFill>
            <a:round/>
            <a:headEnd/>
            <a:tailEnd type="triangle" w="med" len="med"/>
          </a:ln>
        </p:spPr>
        <p:txBody>
          <a:bodyPr/>
          <a:lstStyle/>
          <a:p>
            <a:endParaRPr lang="en-US"/>
          </a:p>
        </p:txBody>
      </p:sp>
      <p:sp>
        <p:nvSpPr>
          <p:cNvPr id="9226" name="Line 33"/>
          <p:cNvSpPr>
            <a:spLocks noChangeShapeType="1"/>
          </p:cNvSpPr>
          <p:nvPr/>
        </p:nvSpPr>
        <p:spPr bwMode="auto">
          <a:xfrm flipV="1">
            <a:off x="304800" y="3843338"/>
            <a:ext cx="0" cy="2500312"/>
          </a:xfrm>
          <a:prstGeom prst="line">
            <a:avLst/>
          </a:prstGeom>
          <a:noFill/>
          <a:ln w="28575">
            <a:solidFill>
              <a:srgbClr val="C00000"/>
            </a:solidFill>
            <a:round/>
            <a:headEnd/>
            <a:tailEnd/>
          </a:ln>
        </p:spPr>
        <p:txBody>
          <a:bodyPr/>
          <a:lstStyle/>
          <a:p>
            <a:endParaRPr lang="en-US"/>
          </a:p>
        </p:txBody>
      </p:sp>
      <p:sp>
        <p:nvSpPr>
          <p:cNvPr id="9227" name="Line 35"/>
          <p:cNvSpPr>
            <a:spLocks noChangeShapeType="1"/>
          </p:cNvSpPr>
          <p:nvPr/>
        </p:nvSpPr>
        <p:spPr bwMode="auto">
          <a:xfrm flipV="1">
            <a:off x="3357563" y="5357813"/>
            <a:ext cx="0" cy="642937"/>
          </a:xfrm>
          <a:prstGeom prst="line">
            <a:avLst/>
          </a:prstGeom>
          <a:noFill/>
          <a:ln w="28575">
            <a:solidFill>
              <a:srgbClr val="C00000"/>
            </a:solidFill>
            <a:round/>
            <a:headEnd/>
            <a:tailEnd type="triangle" w="med" len="med"/>
          </a:ln>
        </p:spPr>
        <p:txBody>
          <a:bodyPr/>
          <a:lstStyle/>
          <a:p>
            <a:endParaRPr lang="en-US"/>
          </a:p>
        </p:txBody>
      </p:sp>
      <p:sp>
        <p:nvSpPr>
          <p:cNvPr id="9228" name="Line 36"/>
          <p:cNvSpPr>
            <a:spLocks noChangeShapeType="1"/>
          </p:cNvSpPr>
          <p:nvPr/>
        </p:nvSpPr>
        <p:spPr bwMode="auto">
          <a:xfrm flipH="1">
            <a:off x="6877050" y="4772025"/>
            <a:ext cx="1214438" cy="0"/>
          </a:xfrm>
          <a:prstGeom prst="line">
            <a:avLst/>
          </a:prstGeom>
          <a:noFill/>
          <a:ln w="28575">
            <a:solidFill>
              <a:srgbClr val="C00000"/>
            </a:solidFill>
            <a:round/>
            <a:headEnd/>
            <a:tailEnd type="triangle" w="med" len="med"/>
          </a:ln>
        </p:spPr>
        <p:txBody>
          <a:bodyPr/>
          <a:lstStyle/>
          <a:p>
            <a:endParaRPr lang="en-US"/>
          </a:p>
        </p:txBody>
      </p:sp>
      <p:sp>
        <p:nvSpPr>
          <p:cNvPr id="9229" name="Text Box 37"/>
          <p:cNvSpPr txBox="1">
            <a:spLocks noChangeArrowheads="1"/>
          </p:cNvSpPr>
          <p:nvPr/>
        </p:nvSpPr>
        <p:spPr bwMode="auto">
          <a:xfrm>
            <a:off x="6129338" y="5624513"/>
            <a:ext cx="1219200" cy="276225"/>
          </a:xfrm>
          <a:prstGeom prst="rect">
            <a:avLst/>
          </a:prstGeom>
          <a:noFill/>
          <a:ln w="9525">
            <a:noFill/>
            <a:miter lim="800000"/>
            <a:headEnd/>
            <a:tailEnd/>
          </a:ln>
        </p:spPr>
        <p:txBody>
          <a:bodyPr>
            <a:spAutoFit/>
          </a:bodyPr>
          <a:lstStyle/>
          <a:p>
            <a:pPr algn="r">
              <a:spcBef>
                <a:spcPct val="50000"/>
              </a:spcBef>
            </a:pPr>
            <a:r>
              <a:rPr lang="en-GB" sz="1200" b="1">
                <a:solidFill>
                  <a:srgbClr val="C00000"/>
                </a:solidFill>
                <a:latin typeface="Arial Unicode MS" pitchFamily="34" charset="-128"/>
                <a:ea typeface="Arial Unicode MS" pitchFamily="34" charset="-128"/>
                <a:cs typeface="Arial Unicode MS" pitchFamily="34" charset="-128"/>
              </a:rPr>
              <a:t>Debt Servicing</a:t>
            </a:r>
          </a:p>
        </p:txBody>
      </p:sp>
      <p:sp>
        <p:nvSpPr>
          <p:cNvPr id="9230" name="Line 38"/>
          <p:cNvSpPr>
            <a:spLocks noChangeShapeType="1"/>
          </p:cNvSpPr>
          <p:nvPr/>
        </p:nvSpPr>
        <p:spPr bwMode="auto">
          <a:xfrm flipH="1" flipV="1">
            <a:off x="285750" y="6357938"/>
            <a:ext cx="1143000" cy="0"/>
          </a:xfrm>
          <a:prstGeom prst="line">
            <a:avLst/>
          </a:prstGeom>
          <a:noFill/>
          <a:ln w="28575">
            <a:solidFill>
              <a:srgbClr val="C00000"/>
            </a:solidFill>
            <a:round/>
            <a:headEnd/>
            <a:tailEnd/>
          </a:ln>
        </p:spPr>
        <p:txBody>
          <a:bodyPr/>
          <a:lstStyle/>
          <a:p>
            <a:endParaRPr lang="en-US"/>
          </a:p>
        </p:txBody>
      </p:sp>
      <p:sp>
        <p:nvSpPr>
          <p:cNvPr id="9231" name="Text Box 5"/>
          <p:cNvSpPr txBox="1">
            <a:spLocks noChangeArrowheads="1"/>
          </p:cNvSpPr>
          <p:nvPr/>
        </p:nvSpPr>
        <p:spPr bwMode="auto">
          <a:xfrm>
            <a:off x="742950" y="3152775"/>
            <a:ext cx="1914525" cy="1357313"/>
          </a:xfrm>
          <a:prstGeom prst="rect">
            <a:avLst/>
          </a:prstGeom>
          <a:solidFill>
            <a:srgbClr val="CCFFFF"/>
          </a:solidFill>
          <a:ln w="9525">
            <a:solidFill>
              <a:srgbClr val="000000"/>
            </a:solidFill>
            <a:miter lim="800000"/>
            <a:headEnd/>
            <a:tailEnd/>
          </a:ln>
        </p:spPr>
        <p:txBody>
          <a:bodyPr/>
          <a:lstStyle/>
          <a:p>
            <a:pPr algn="ctr"/>
            <a:r>
              <a:rPr lang="en-US" sz="1200" b="1">
                <a:solidFill>
                  <a:srgbClr val="C00000"/>
                </a:solidFill>
                <a:latin typeface="Arial" charset="0"/>
              </a:rPr>
              <a:t>Government Expenditure Monitoring and Control</a:t>
            </a:r>
          </a:p>
          <a:p>
            <a:pPr>
              <a:buFont typeface="Arial" charset="0"/>
              <a:buChar char="•"/>
            </a:pPr>
            <a:r>
              <a:rPr lang="en-US" sz="1200">
                <a:latin typeface="Arial" charset="0"/>
              </a:rPr>
              <a:t> Disbursement  Authority</a:t>
            </a:r>
          </a:p>
          <a:p>
            <a:pPr>
              <a:buFont typeface="Arial" charset="0"/>
              <a:buChar char="•"/>
            </a:pPr>
            <a:r>
              <a:rPr lang="en-US" sz="1200">
                <a:latin typeface="Arial" charset="0"/>
              </a:rPr>
              <a:t> Revenue Collection</a:t>
            </a:r>
          </a:p>
          <a:p>
            <a:pPr>
              <a:buFont typeface="Arial" charset="0"/>
              <a:buChar char="•"/>
            </a:pPr>
            <a:r>
              <a:rPr lang="en-US" sz="1200">
                <a:latin typeface="Arial" charset="0"/>
              </a:rPr>
              <a:t> Budget Monitoring</a:t>
            </a:r>
          </a:p>
          <a:p>
            <a:pPr>
              <a:buFont typeface="Arial" charset="0"/>
              <a:buChar char="•"/>
            </a:pPr>
            <a:r>
              <a:rPr lang="en-US" sz="1200">
                <a:latin typeface="Arial" charset="0"/>
              </a:rPr>
              <a:t> Cash Flow Planning</a:t>
            </a:r>
            <a:endParaRPr lang="en-GB"/>
          </a:p>
        </p:txBody>
      </p:sp>
      <p:sp>
        <p:nvSpPr>
          <p:cNvPr id="9232" name="Text Box 6"/>
          <p:cNvSpPr txBox="1">
            <a:spLocks noChangeArrowheads="1"/>
          </p:cNvSpPr>
          <p:nvPr/>
        </p:nvSpPr>
        <p:spPr bwMode="auto">
          <a:xfrm>
            <a:off x="1285875" y="2128838"/>
            <a:ext cx="942975" cy="663575"/>
          </a:xfrm>
          <a:prstGeom prst="rect">
            <a:avLst/>
          </a:prstGeom>
          <a:solidFill>
            <a:srgbClr val="CCFFFF"/>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Published Financial Accounts</a:t>
            </a:r>
            <a:endParaRPr lang="en-GB" sz="1200" b="1">
              <a:solidFill>
                <a:srgbClr val="C00000"/>
              </a:solidFill>
              <a:latin typeface="Arial" charset="0"/>
            </a:endParaRPr>
          </a:p>
        </p:txBody>
      </p:sp>
      <p:sp>
        <p:nvSpPr>
          <p:cNvPr id="9233" name="Text Box 7"/>
          <p:cNvSpPr txBox="1">
            <a:spLocks noChangeArrowheads="1"/>
          </p:cNvSpPr>
          <p:nvPr/>
        </p:nvSpPr>
        <p:spPr bwMode="auto">
          <a:xfrm>
            <a:off x="3090863" y="3143250"/>
            <a:ext cx="2052637" cy="619125"/>
          </a:xfrm>
          <a:prstGeom prst="rect">
            <a:avLst/>
          </a:prstGeom>
          <a:solidFill>
            <a:srgbClr val="CCFFFF"/>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Government Cash Flow Planning</a:t>
            </a:r>
          </a:p>
          <a:p>
            <a:pPr>
              <a:buFont typeface="Arial" charset="0"/>
              <a:buChar char="•"/>
            </a:pPr>
            <a:r>
              <a:rPr lang="en-US" sz="1200">
                <a:latin typeface="Arial" charset="0"/>
              </a:rPr>
              <a:t> Budget Cash Flow Plans</a:t>
            </a:r>
            <a:endParaRPr lang="en-GB" sz="1200">
              <a:latin typeface="Arial" charset="0"/>
            </a:endParaRPr>
          </a:p>
        </p:txBody>
      </p:sp>
      <p:sp>
        <p:nvSpPr>
          <p:cNvPr id="9234" name="Text Box 8"/>
          <p:cNvSpPr txBox="1">
            <a:spLocks noChangeArrowheads="1"/>
          </p:cNvSpPr>
          <p:nvPr/>
        </p:nvSpPr>
        <p:spPr bwMode="auto">
          <a:xfrm>
            <a:off x="904875" y="5057775"/>
            <a:ext cx="1728788" cy="649288"/>
          </a:xfrm>
          <a:prstGeom prst="rect">
            <a:avLst/>
          </a:prstGeom>
          <a:solidFill>
            <a:srgbClr val="CCFFFF"/>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Bank Accounts</a:t>
            </a:r>
          </a:p>
          <a:p>
            <a:pPr>
              <a:buFont typeface="Arial" charset="0"/>
              <a:buChar char="•"/>
            </a:pPr>
            <a:r>
              <a:rPr lang="en-US" sz="1200">
                <a:latin typeface="Arial" charset="0"/>
              </a:rPr>
              <a:t> Central Bank</a:t>
            </a:r>
          </a:p>
          <a:p>
            <a:pPr>
              <a:buFont typeface="Arial" charset="0"/>
              <a:buChar char="•"/>
            </a:pPr>
            <a:r>
              <a:rPr lang="en-US" sz="1200">
                <a:latin typeface="Arial" charset="0"/>
              </a:rPr>
              <a:t> Commercial Bank(s)</a:t>
            </a:r>
          </a:p>
          <a:p>
            <a:pPr>
              <a:buFont typeface="Wingdings" pitchFamily="2" charset="2"/>
              <a:buChar char="§"/>
            </a:pPr>
            <a:endParaRPr lang="en-GB" sz="1200">
              <a:latin typeface="Arial" charset="0"/>
            </a:endParaRPr>
          </a:p>
          <a:p>
            <a:pPr>
              <a:buFont typeface="Wingdings" pitchFamily="2" charset="2"/>
              <a:buChar char="§"/>
            </a:pPr>
            <a:endParaRPr lang="en-GB" sz="1200">
              <a:latin typeface="Arial" charset="0"/>
            </a:endParaRPr>
          </a:p>
        </p:txBody>
      </p:sp>
      <p:sp>
        <p:nvSpPr>
          <p:cNvPr id="9235" name="Text Box 9"/>
          <p:cNvSpPr txBox="1">
            <a:spLocks noChangeArrowheads="1"/>
          </p:cNvSpPr>
          <p:nvPr/>
        </p:nvSpPr>
        <p:spPr bwMode="auto">
          <a:xfrm>
            <a:off x="3214688" y="4148138"/>
            <a:ext cx="1700212" cy="1216025"/>
          </a:xfrm>
          <a:prstGeom prst="rect">
            <a:avLst/>
          </a:prstGeom>
          <a:solidFill>
            <a:srgbClr val="CCFF99"/>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Government Cash Flow Forecasting</a:t>
            </a:r>
          </a:p>
          <a:p>
            <a:pPr>
              <a:buFont typeface="Arial" charset="0"/>
              <a:buChar char="•"/>
            </a:pPr>
            <a:r>
              <a:rPr lang="en-US" sz="1200">
                <a:latin typeface="Arial" charset="0"/>
              </a:rPr>
              <a:t> Historical Patterns </a:t>
            </a:r>
          </a:p>
          <a:p>
            <a:pPr>
              <a:buFont typeface="Arial" charset="0"/>
              <a:buChar char="•"/>
            </a:pPr>
            <a:r>
              <a:rPr lang="en-US" sz="1200">
                <a:latin typeface="Arial" charset="0"/>
              </a:rPr>
              <a:t> Cash Flow Profiles</a:t>
            </a:r>
          </a:p>
          <a:p>
            <a:pPr>
              <a:buFont typeface="Arial" charset="0"/>
              <a:buChar char="•"/>
            </a:pPr>
            <a:r>
              <a:rPr lang="en-US" sz="1200">
                <a:latin typeface="Arial" charset="0"/>
              </a:rPr>
              <a:t> Modeling</a:t>
            </a:r>
          </a:p>
          <a:p>
            <a:pPr>
              <a:buFont typeface="Arial" charset="0"/>
              <a:buChar char="•"/>
            </a:pPr>
            <a:r>
              <a:rPr lang="en-US" sz="1200">
                <a:latin typeface="Arial" charset="0"/>
              </a:rPr>
              <a:t> Forecasts</a:t>
            </a:r>
            <a:endParaRPr lang="en-GB" sz="1200">
              <a:latin typeface="Arial" charset="0"/>
            </a:endParaRPr>
          </a:p>
        </p:txBody>
      </p:sp>
      <p:sp>
        <p:nvSpPr>
          <p:cNvPr id="9236" name="Text Box 10"/>
          <p:cNvSpPr txBox="1">
            <a:spLocks noChangeArrowheads="1"/>
          </p:cNvSpPr>
          <p:nvPr/>
        </p:nvSpPr>
        <p:spPr bwMode="auto">
          <a:xfrm>
            <a:off x="5253038" y="2914650"/>
            <a:ext cx="1885950" cy="1168400"/>
          </a:xfrm>
          <a:prstGeom prst="rect">
            <a:avLst/>
          </a:prstGeom>
          <a:solidFill>
            <a:srgbClr val="FFFF00"/>
          </a:solidFill>
          <a:ln w="9525" algn="ctr">
            <a:solidFill>
              <a:srgbClr val="000000"/>
            </a:solidFill>
            <a:miter lim="800000"/>
            <a:headEnd/>
            <a:tailEnd/>
          </a:ln>
        </p:spPr>
        <p:txBody>
          <a:bodyPr/>
          <a:lstStyle/>
          <a:p>
            <a:pPr algn="ctr">
              <a:buFont typeface="Wingdings" pitchFamily="2" charset="2"/>
              <a:buNone/>
            </a:pPr>
            <a:r>
              <a:rPr lang="en-US" sz="1200" b="1" dirty="0">
                <a:solidFill>
                  <a:srgbClr val="C00000"/>
                </a:solidFill>
                <a:latin typeface="Arial" charset="0"/>
              </a:rPr>
              <a:t>Debt Management</a:t>
            </a:r>
          </a:p>
          <a:p>
            <a:pPr>
              <a:buFont typeface="Arial" charset="0"/>
              <a:buChar char="•"/>
            </a:pPr>
            <a:r>
              <a:rPr lang="en-US" sz="1200" dirty="0">
                <a:latin typeface="Arial" charset="0"/>
              </a:rPr>
              <a:t> Strategy Development</a:t>
            </a:r>
          </a:p>
          <a:p>
            <a:pPr>
              <a:buFont typeface="Arial" charset="0"/>
              <a:buChar char="•"/>
            </a:pPr>
            <a:r>
              <a:rPr lang="en-US" sz="1200" dirty="0">
                <a:latin typeface="Arial" charset="0"/>
              </a:rPr>
              <a:t> Modeling and Analytics</a:t>
            </a:r>
          </a:p>
          <a:p>
            <a:pPr>
              <a:buFont typeface="Arial" charset="0"/>
              <a:buChar char="•"/>
            </a:pPr>
            <a:r>
              <a:rPr lang="en-US" sz="1200" dirty="0">
                <a:latin typeface="Arial" charset="0"/>
              </a:rPr>
              <a:t> Risk Management</a:t>
            </a:r>
          </a:p>
          <a:p>
            <a:pPr>
              <a:buFont typeface="Arial" charset="0"/>
              <a:buChar char="•"/>
            </a:pPr>
            <a:r>
              <a:rPr lang="en-US" sz="1200" dirty="0">
                <a:latin typeface="Arial" charset="0"/>
              </a:rPr>
              <a:t> Borrowing Plans</a:t>
            </a:r>
          </a:p>
          <a:p>
            <a:pPr>
              <a:buFont typeface="Arial" charset="0"/>
              <a:buChar char="•"/>
            </a:pPr>
            <a:r>
              <a:rPr lang="en-US" sz="1200" dirty="0">
                <a:latin typeface="Arial" charset="0"/>
              </a:rPr>
              <a:t> Debt Restructuring</a:t>
            </a:r>
            <a:endParaRPr lang="en-GB" sz="1200" dirty="0">
              <a:latin typeface="Arial" charset="0"/>
            </a:endParaRPr>
          </a:p>
        </p:txBody>
      </p:sp>
      <p:sp>
        <p:nvSpPr>
          <p:cNvPr id="9237" name="Text Box 11"/>
          <p:cNvSpPr txBox="1">
            <a:spLocks noChangeArrowheads="1"/>
          </p:cNvSpPr>
          <p:nvPr/>
        </p:nvSpPr>
        <p:spPr bwMode="auto">
          <a:xfrm>
            <a:off x="7500938" y="3557588"/>
            <a:ext cx="1243012" cy="979487"/>
          </a:xfrm>
          <a:prstGeom prst="rect">
            <a:avLst/>
          </a:prstGeom>
          <a:solidFill>
            <a:srgbClr val="FFFF00"/>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Securities Issuance</a:t>
            </a:r>
          </a:p>
          <a:p>
            <a:pPr>
              <a:buFont typeface="Arial" charset="0"/>
              <a:buChar char="•"/>
            </a:pPr>
            <a:r>
              <a:rPr lang="en-US" sz="1200">
                <a:latin typeface="Arial" charset="0"/>
              </a:rPr>
              <a:t> Treasury bills</a:t>
            </a:r>
          </a:p>
          <a:p>
            <a:pPr>
              <a:buFont typeface="Arial" charset="0"/>
              <a:buChar char="•"/>
            </a:pPr>
            <a:r>
              <a:rPr lang="en-US" sz="1200">
                <a:latin typeface="Arial" charset="0"/>
              </a:rPr>
              <a:t> Bonds</a:t>
            </a:r>
          </a:p>
          <a:p>
            <a:pPr>
              <a:buFont typeface="Arial" charset="0"/>
              <a:buChar char="•"/>
            </a:pPr>
            <a:r>
              <a:rPr lang="en-US" sz="1200">
                <a:latin typeface="Arial" charset="0"/>
              </a:rPr>
              <a:t> Repos </a:t>
            </a:r>
          </a:p>
          <a:p>
            <a:pPr>
              <a:buFont typeface="Wingdings" pitchFamily="2" charset="2"/>
              <a:buChar char="§"/>
            </a:pPr>
            <a:endParaRPr lang="en-GB" sz="1200">
              <a:latin typeface="Arial" charset="0"/>
            </a:endParaRPr>
          </a:p>
        </p:txBody>
      </p:sp>
      <p:sp>
        <p:nvSpPr>
          <p:cNvPr id="9238" name="Text Box 12"/>
          <p:cNvSpPr txBox="1">
            <a:spLocks noChangeArrowheads="1"/>
          </p:cNvSpPr>
          <p:nvPr/>
        </p:nvSpPr>
        <p:spPr bwMode="auto">
          <a:xfrm>
            <a:off x="7362825" y="5191125"/>
            <a:ext cx="1514475" cy="1409700"/>
          </a:xfrm>
          <a:prstGeom prst="rect">
            <a:avLst/>
          </a:prstGeom>
          <a:solidFill>
            <a:srgbClr val="FFFF00"/>
          </a:solidFill>
          <a:ln w="9525" algn="ctr">
            <a:solidFill>
              <a:srgbClr val="000000"/>
            </a:solidFill>
            <a:miter lim="800000"/>
            <a:headEnd/>
            <a:tailEnd/>
          </a:ln>
        </p:spPr>
        <p:txBody>
          <a:bodyPr/>
          <a:lstStyle/>
          <a:p>
            <a:pPr algn="ctr">
              <a:buFont typeface="Wingdings" pitchFamily="2" charset="2"/>
              <a:buNone/>
            </a:pPr>
            <a:r>
              <a:rPr lang="en-US" sz="1200" b="1">
                <a:solidFill>
                  <a:srgbClr val="C00000"/>
                </a:solidFill>
                <a:latin typeface="Arial" charset="0"/>
              </a:rPr>
              <a:t>Debt Transaction Processing and Recording</a:t>
            </a:r>
          </a:p>
          <a:p>
            <a:pPr>
              <a:buFont typeface="Arial" charset="0"/>
              <a:buChar char="•"/>
            </a:pPr>
            <a:r>
              <a:rPr lang="en-US" sz="1200">
                <a:latin typeface="Arial" charset="0"/>
              </a:rPr>
              <a:t> Debt Recording</a:t>
            </a:r>
          </a:p>
          <a:p>
            <a:pPr>
              <a:buFont typeface="Arial" charset="0"/>
              <a:buChar char="•"/>
            </a:pPr>
            <a:r>
              <a:rPr lang="en-US" sz="1200">
                <a:latin typeface="Arial" charset="0"/>
              </a:rPr>
              <a:t> Confirmation</a:t>
            </a:r>
          </a:p>
          <a:p>
            <a:pPr>
              <a:buFont typeface="Arial" charset="0"/>
              <a:buChar char="•"/>
            </a:pPr>
            <a:r>
              <a:rPr lang="en-US" sz="1200">
                <a:latin typeface="Arial" charset="0"/>
              </a:rPr>
              <a:t> Settlement</a:t>
            </a:r>
          </a:p>
          <a:p>
            <a:pPr>
              <a:buFont typeface="Arial" charset="0"/>
              <a:buChar char="•"/>
            </a:pPr>
            <a:r>
              <a:rPr lang="en-US" sz="1200">
                <a:latin typeface="Arial" charset="0"/>
              </a:rPr>
              <a:t> G/L Reporting</a:t>
            </a:r>
            <a:endParaRPr lang="en-GB" sz="1200">
              <a:latin typeface="Arial" charset="0"/>
            </a:endParaRPr>
          </a:p>
        </p:txBody>
      </p:sp>
      <p:sp>
        <p:nvSpPr>
          <p:cNvPr id="9239" name="Line 13"/>
          <p:cNvSpPr>
            <a:spLocks noChangeShapeType="1"/>
          </p:cNvSpPr>
          <p:nvPr/>
        </p:nvSpPr>
        <p:spPr bwMode="auto">
          <a:xfrm flipH="1" flipV="1">
            <a:off x="1714500" y="2790825"/>
            <a:ext cx="0" cy="357188"/>
          </a:xfrm>
          <a:prstGeom prst="line">
            <a:avLst/>
          </a:prstGeom>
          <a:noFill/>
          <a:ln w="28575">
            <a:solidFill>
              <a:srgbClr val="C00000"/>
            </a:solidFill>
            <a:round/>
            <a:headEnd/>
            <a:tailEnd type="triangle" w="med" len="med"/>
          </a:ln>
        </p:spPr>
        <p:txBody>
          <a:bodyPr/>
          <a:lstStyle/>
          <a:p>
            <a:endParaRPr lang="en-US"/>
          </a:p>
        </p:txBody>
      </p:sp>
      <p:sp>
        <p:nvSpPr>
          <p:cNvPr id="9240" name="Line 14"/>
          <p:cNvSpPr>
            <a:spLocks noChangeShapeType="1"/>
          </p:cNvSpPr>
          <p:nvPr/>
        </p:nvSpPr>
        <p:spPr bwMode="auto">
          <a:xfrm>
            <a:off x="2657475" y="3443288"/>
            <a:ext cx="428625" cy="0"/>
          </a:xfrm>
          <a:prstGeom prst="line">
            <a:avLst/>
          </a:prstGeom>
          <a:noFill/>
          <a:ln w="28575">
            <a:solidFill>
              <a:srgbClr val="C00000"/>
            </a:solidFill>
            <a:round/>
            <a:headEnd/>
            <a:tailEnd type="triangle" w="med" len="med"/>
          </a:ln>
        </p:spPr>
        <p:txBody>
          <a:bodyPr/>
          <a:lstStyle/>
          <a:p>
            <a:endParaRPr lang="en-US"/>
          </a:p>
        </p:txBody>
      </p:sp>
      <p:sp>
        <p:nvSpPr>
          <p:cNvPr id="9241" name="Line 15"/>
          <p:cNvSpPr>
            <a:spLocks noChangeShapeType="1"/>
          </p:cNvSpPr>
          <p:nvPr/>
        </p:nvSpPr>
        <p:spPr bwMode="auto">
          <a:xfrm>
            <a:off x="2643188" y="5129213"/>
            <a:ext cx="571500" cy="1587"/>
          </a:xfrm>
          <a:prstGeom prst="line">
            <a:avLst/>
          </a:prstGeom>
          <a:noFill/>
          <a:ln w="28575">
            <a:solidFill>
              <a:srgbClr val="C00000"/>
            </a:solidFill>
            <a:round/>
            <a:headEnd/>
            <a:tailEnd type="triangle" w="med" len="med"/>
          </a:ln>
        </p:spPr>
        <p:txBody>
          <a:bodyPr/>
          <a:lstStyle/>
          <a:p>
            <a:endParaRPr lang="en-US"/>
          </a:p>
        </p:txBody>
      </p:sp>
      <p:sp>
        <p:nvSpPr>
          <p:cNvPr id="9242" name="Line 17"/>
          <p:cNvSpPr>
            <a:spLocks noChangeShapeType="1"/>
          </p:cNvSpPr>
          <p:nvPr/>
        </p:nvSpPr>
        <p:spPr bwMode="auto">
          <a:xfrm>
            <a:off x="6143625" y="5143500"/>
            <a:ext cx="0" cy="771525"/>
          </a:xfrm>
          <a:prstGeom prst="line">
            <a:avLst/>
          </a:prstGeom>
          <a:noFill/>
          <a:ln w="28575">
            <a:solidFill>
              <a:srgbClr val="C00000"/>
            </a:solidFill>
            <a:round/>
            <a:headEnd/>
            <a:tailEnd/>
          </a:ln>
        </p:spPr>
        <p:txBody>
          <a:bodyPr/>
          <a:lstStyle/>
          <a:p>
            <a:endParaRPr lang="en-US"/>
          </a:p>
        </p:txBody>
      </p:sp>
      <p:sp>
        <p:nvSpPr>
          <p:cNvPr id="9243" name="Line 18"/>
          <p:cNvSpPr>
            <a:spLocks noChangeShapeType="1"/>
          </p:cNvSpPr>
          <p:nvPr/>
        </p:nvSpPr>
        <p:spPr bwMode="auto">
          <a:xfrm>
            <a:off x="304800" y="3843338"/>
            <a:ext cx="428625" cy="0"/>
          </a:xfrm>
          <a:prstGeom prst="line">
            <a:avLst/>
          </a:prstGeom>
          <a:noFill/>
          <a:ln w="28575">
            <a:solidFill>
              <a:srgbClr val="C00000"/>
            </a:solidFill>
            <a:round/>
            <a:headEnd/>
            <a:tailEnd type="triangle" w="med" len="med"/>
          </a:ln>
        </p:spPr>
        <p:txBody>
          <a:bodyPr/>
          <a:lstStyle/>
          <a:p>
            <a:endParaRPr lang="en-US"/>
          </a:p>
        </p:txBody>
      </p:sp>
      <p:sp>
        <p:nvSpPr>
          <p:cNvPr id="34" name="Line 19"/>
          <p:cNvSpPr>
            <a:spLocks noChangeShapeType="1"/>
          </p:cNvSpPr>
          <p:nvPr/>
        </p:nvSpPr>
        <p:spPr bwMode="auto">
          <a:xfrm>
            <a:off x="4929188" y="4233863"/>
            <a:ext cx="2571750" cy="1587"/>
          </a:xfrm>
          <a:prstGeom prst="line">
            <a:avLst/>
          </a:prstGeom>
          <a:noFill/>
          <a:ln w="57150">
            <a:solidFill>
              <a:srgbClr val="92D050"/>
            </a:solidFill>
            <a:prstDash val="sysDash"/>
            <a:round/>
            <a:headEnd/>
            <a:tailEnd type="triangle" w="med" len="med"/>
          </a:ln>
          <a:effectLst>
            <a:outerShdw blurRad="50800" dist="38100" dir="10800000" algn="r" rotWithShape="0">
              <a:prstClr val="black">
                <a:alpha val="40000"/>
              </a:prstClr>
            </a:outerShdw>
          </a:effectLst>
        </p:spPr>
        <p:txBody>
          <a:bodyPr/>
          <a:lstStyle/>
          <a:p>
            <a:pPr>
              <a:defRPr/>
            </a:pPr>
            <a:endParaRPr lang="en-NZ"/>
          </a:p>
        </p:txBody>
      </p:sp>
      <p:sp>
        <p:nvSpPr>
          <p:cNvPr id="9245" name="Line 20"/>
          <p:cNvSpPr>
            <a:spLocks noChangeShapeType="1"/>
          </p:cNvSpPr>
          <p:nvPr/>
        </p:nvSpPr>
        <p:spPr bwMode="auto">
          <a:xfrm>
            <a:off x="4000500" y="3771900"/>
            <a:ext cx="0" cy="376238"/>
          </a:xfrm>
          <a:prstGeom prst="line">
            <a:avLst/>
          </a:prstGeom>
          <a:noFill/>
          <a:ln w="28575">
            <a:solidFill>
              <a:srgbClr val="C00000"/>
            </a:solidFill>
            <a:round/>
            <a:headEnd/>
            <a:tailEnd type="triangle" w="med" len="med"/>
          </a:ln>
        </p:spPr>
        <p:txBody>
          <a:bodyPr/>
          <a:lstStyle/>
          <a:p>
            <a:endParaRPr lang="en-US"/>
          </a:p>
        </p:txBody>
      </p:sp>
      <p:sp>
        <p:nvSpPr>
          <p:cNvPr id="9246" name="Line 21"/>
          <p:cNvSpPr>
            <a:spLocks noChangeShapeType="1"/>
          </p:cNvSpPr>
          <p:nvPr/>
        </p:nvSpPr>
        <p:spPr bwMode="auto">
          <a:xfrm>
            <a:off x="6143625" y="5915025"/>
            <a:ext cx="1228725" cy="0"/>
          </a:xfrm>
          <a:prstGeom prst="line">
            <a:avLst/>
          </a:prstGeom>
          <a:noFill/>
          <a:ln w="28575">
            <a:solidFill>
              <a:srgbClr val="C00000"/>
            </a:solidFill>
            <a:round/>
            <a:headEnd/>
            <a:tailEnd type="triangle" w="med" len="med"/>
          </a:ln>
        </p:spPr>
        <p:txBody>
          <a:bodyPr/>
          <a:lstStyle/>
          <a:p>
            <a:endParaRPr lang="en-US"/>
          </a:p>
        </p:txBody>
      </p:sp>
      <p:sp>
        <p:nvSpPr>
          <p:cNvPr id="9247" name="Line 22"/>
          <p:cNvSpPr>
            <a:spLocks noChangeShapeType="1"/>
          </p:cNvSpPr>
          <p:nvPr/>
        </p:nvSpPr>
        <p:spPr bwMode="auto">
          <a:xfrm>
            <a:off x="7143750" y="3843338"/>
            <a:ext cx="357188" cy="0"/>
          </a:xfrm>
          <a:prstGeom prst="line">
            <a:avLst/>
          </a:prstGeom>
          <a:noFill/>
          <a:ln w="28575">
            <a:solidFill>
              <a:srgbClr val="C00000"/>
            </a:solidFill>
            <a:round/>
            <a:headEnd/>
            <a:tailEnd type="triangle" w="med" len="med"/>
          </a:ln>
        </p:spPr>
        <p:txBody>
          <a:bodyPr/>
          <a:lstStyle/>
          <a:p>
            <a:endParaRPr lang="en-US"/>
          </a:p>
        </p:txBody>
      </p:sp>
      <p:sp>
        <p:nvSpPr>
          <p:cNvPr id="9248" name="Line 23"/>
          <p:cNvSpPr>
            <a:spLocks noChangeShapeType="1"/>
          </p:cNvSpPr>
          <p:nvPr/>
        </p:nvSpPr>
        <p:spPr bwMode="auto">
          <a:xfrm>
            <a:off x="8110538" y="4538663"/>
            <a:ext cx="0" cy="649287"/>
          </a:xfrm>
          <a:prstGeom prst="line">
            <a:avLst/>
          </a:prstGeom>
          <a:noFill/>
          <a:ln w="28575">
            <a:solidFill>
              <a:srgbClr val="C00000"/>
            </a:solidFill>
            <a:round/>
            <a:headEnd/>
            <a:tailEnd type="triangle" w="med" len="med"/>
          </a:ln>
        </p:spPr>
        <p:txBody>
          <a:bodyPr/>
          <a:lstStyle/>
          <a:p>
            <a:endParaRPr lang="en-US"/>
          </a:p>
        </p:txBody>
      </p:sp>
      <p:grpSp>
        <p:nvGrpSpPr>
          <p:cNvPr id="2" name="Group 44"/>
          <p:cNvGrpSpPr>
            <a:grpSpLocks/>
          </p:cNvGrpSpPr>
          <p:nvPr/>
        </p:nvGrpSpPr>
        <p:grpSpPr bwMode="auto">
          <a:xfrm>
            <a:off x="5505450" y="4362450"/>
            <a:ext cx="1357313" cy="785813"/>
            <a:chOff x="5143504" y="4000504"/>
            <a:chExt cx="1357322" cy="785818"/>
          </a:xfrm>
        </p:grpSpPr>
        <p:sp>
          <p:nvSpPr>
            <p:cNvPr id="9257" name="Flowchart: Direct Access Storage 42"/>
            <p:cNvSpPr>
              <a:spLocks noChangeArrowheads="1"/>
            </p:cNvSpPr>
            <p:nvPr/>
          </p:nvSpPr>
          <p:spPr bwMode="auto">
            <a:xfrm>
              <a:off x="5143504" y="4000504"/>
              <a:ext cx="1357322" cy="785818"/>
            </a:xfrm>
            <a:prstGeom prst="flowChartMagneticDrum">
              <a:avLst/>
            </a:prstGeom>
            <a:solidFill>
              <a:srgbClr val="FFFF00"/>
            </a:solidFill>
            <a:ln w="9525" algn="ctr">
              <a:solidFill>
                <a:schemeClr val="tx1"/>
              </a:solidFill>
              <a:round/>
              <a:headEnd/>
              <a:tailEnd/>
            </a:ln>
          </p:spPr>
          <p:txBody>
            <a:bodyPr/>
            <a:lstStyle/>
            <a:p>
              <a:endParaRPr lang="en-US"/>
            </a:p>
          </p:txBody>
        </p:sp>
        <p:sp>
          <p:nvSpPr>
            <p:cNvPr id="9258" name="TextBox 43"/>
            <p:cNvSpPr txBox="1">
              <a:spLocks noChangeArrowheads="1"/>
            </p:cNvSpPr>
            <p:nvPr/>
          </p:nvSpPr>
          <p:spPr bwMode="auto">
            <a:xfrm>
              <a:off x="5143504" y="4143380"/>
              <a:ext cx="1000132" cy="523220"/>
            </a:xfrm>
            <a:prstGeom prst="rect">
              <a:avLst/>
            </a:prstGeom>
            <a:noFill/>
            <a:ln w="9525">
              <a:noFill/>
              <a:miter lim="800000"/>
              <a:headEnd/>
              <a:tailEnd/>
            </a:ln>
          </p:spPr>
          <p:txBody>
            <a:bodyPr>
              <a:spAutoFit/>
            </a:bodyPr>
            <a:lstStyle/>
            <a:p>
              <a:pPr algn="ctr"/>
              <a:r>
                <a:rPr lang="en-NZ" sz="1400" b="1">
                  <a:solidFill>
                    <a:srgbClr val="C00000"/>
                  </a:solidFill>
                </a:rPr>
                <a:t>Debt Database</a:t>
              </a:r>
            </a:p>
          </p:txBody>
        </p:sp>
      </p:grpSp>
      <p:sp>
        <p:nvSpPr>
          <p:cNvPr id="9250" name="TextBox 45"/>
          <p:cNvSpPr txBox="1">
            <a:spLocks noChangeArrowheads="1"/>
          </p:cNvSpPr>
          <p:nvPr/>
        </p:nvSpPr>
        <p:spPr bwMode="auto">
          <a:xfrm>
            <a:off x="6605588" y="1962150"/>
            <a:ext cx="1071562" cy="369888"/>
          </a:xfrm>
          <a:prstGeom prst="rect">
            <a:avLst/>
          </a:prstGeom>
          <a:solidFill>
            <a:srgbClr val="FFFF00"/>
          </a:solidFill>
          <a:ln w="38100">
            <a:solidFill>
              <a:schemeClr val="tx1"/>
            </a:solidFill>
            <a:miter lim="800000"/>
            <a:headEnd/>
            <a:tailEnd/>
          </a:ln>
        </p:spPr>
        <p:txBody>
          <a:bodyPr>
            <a:spAutoFit/>
          </a:bodyPr>
          <a:lstStyle/>
          <a:p>
            <a:pPr algn="ctr"/>
            <a:r>
              <a:rPr lang="en-NZ" sz="1800" b="1">
                <a:latin typeface="Arial" charset="0"/>
                <a:cs typeface="Arial" charset="0"/>
              </a:rPr>
              <a:t>DMO</a:t>
            </a:r>
          </a:p>
        </p:txBody>
      </p:sp>
      <p:sp>
        <p:nvSpPr>
          <p:cNvPr id="9251" name="TextBox 46"/>
          <p:cNvSpPr txBox="1">
            <a:spLocks noChangeArrowheads="1"/>
          </p:cNvSpPr>
          <p:nvPr/>
        </p:nvSpPr>
        <p:spPr bwMode="auto">
          <a:xfrm>
            <a:off x="3714750" y="5500688"/>
            <a:ext cx="2214563" cy="646112"/>
          </a:xfrm>
          <a:prstGeom prst="rect">
            <a:avLst/>
          </a:prstGeom>
          <a:solidFill>
            <a:srgbClr val="CCFF99"/>
          </a:solidFill>
          <a:ln w="38100">
            <a:solidFill>
              <a:schemeClr val="tx1"/>
            </a:solidFill>
            <a:miter lim="800000"/>
            <a:headEnd/>
            <a:tailEnd/>
          </a:ln>
        </p:spPr>
        <p:txBody>
          <a:bodyPr>
            <a:spAutoFit/>
          </a:bodyPr>
          <a:lstStyle/>
          <a:p>
            <a:pPr algn="ctr">
              <a:spcBef>
                <a:spcPct val="50000"/>
              </a:spcBef>
            </a:pPr>
            <a:r>
              <a:rPr lang="en-NZ" sz="1800" b="1" dirty="0" smtClean="0">
                <a:latin typeface="Arial" charset="0"/>
              </a:rPr>
              <a:t>Cash Mgmt Unit</a:t>
            </a:r>
            <a:r>
              <a:rPr lang="en-NZ" sz="1800" b="1" dirty="0">
                <a:latin typeface="Arial" charset="0"/>
              </a:rPr>
              <a:t/>
            </a:r>
            <a:br>
              <a:rPr lang="en-NZ" sz="1800" b="1" dirty="0">
                <a:latin typeface="Arial" charset="0"/>
              </a:rPr>
            </a:br>
            <a:r>
              <a:rPr lang="en-NZ" sz="1800" b="1" dirty="0">
                <a:latin typeface="Arial" charset="0"/>
              </a:rPr>
              <a:t>Treasury or DMO?</a:t>
            </a:r>
          </a:p>
        </p:txBody>
      </p:sp>
      <p:sp>
        <p:nvSpPr>
          <p:cNvPr id="9252" name="TextBox 47"/>
          <p:cNvSpPr txBox="1">
            <a:spLocks noChangeArrowheads="1"/>
          </p:cNvSpPr>
          <p:nvPr/>
        </p:nvSpPr>
        <p:spPr bwMode="auto">
          <a:xfrm>
            <a:off x="2714625" y="1966913"/>
            <a:ext cx="1785938" cy="357187"/>
          </a:xfrm>
          <a:prstGeom prst="rect">
            <a:avLst/>
          </a:prstGeom>
          <a:solidFill>
            <a:srgbClr val="CCFFFF"/>
          </a:solidFill>
          <a:ln w="38100" algn="ctr">
            <a:solidFill>
              <a:srgbClr val="000000"/>
            </a:solidFill>
            <a:miter lim="800000"/>
            <a:headEnd/>
            <a:tailEnd/>
          </a:ln>
        </p:spPr>
        <p:txBody>
          <a:bodyPr/>
          <a:lstStyle/>
          <a:p>
            <a:pPr algn="ctr"/>
            <a:r>
              <a:rPr lang="en-NZ" sz="1800" b="1">
                <a:latin typeface="Arial" charset="0"/>
              </a:rPr>
              <a:t>MOF/Treasury</a:t>
            </a:r>
            <a:endParaRPr lang="en-NZ" sz="1600" b="1">
              <a:latin typeface="Arial" charset="0"/>
            </a:endParaRPr>
          </a:p>
        </p:txBody>
      </p:sp>
      <p:sp>
        <p:nvSpPr>
          <p:cNvPr id="9253" name="Line 35"/>
          <p:cNvSpPr>
            <a:spLocks noChangeShapeType="1"/>
          </p:cNvSpPr>
          <p:nvPr/>
        </p:nvSpPr>
        <p:spPr bwMode="auto">
          <a:xfrm flipV="1">
            <a:off x="6143625" y="4071938"/>
            <a:ext cx="0" cy="285750"/>
          </a:xfrm>
          <a:prstGeom prst="line">
            <a:avLst/>
          </a:prstGeom>
          <a:noFill/>
          <a:ln w="28575">
            <a:solidFill>
              <a:srgbClr val="C00000"/>
            </a:solidFill>
            <a:round/>
            <a:headEnd/>
            <a:tailEnd type="triangle" w="med" len="med"/>
          </a:ln>
        </p:spPr>
        <p:txBody>
          <a:bodyPr/>
          <a:lstStyle/>
          <a:p>
            <a:endParaRPr lang="en-US"/>
          </a:p>
        </p:txBody>
      </p:sp>
      <p:sp>
        <p:nvSpPr>
          <p:cNvPr id="9254" name="TextBox 49"/>
          <p:cNvSpPr txBox="1">
            <a:spLocks noChangeArrowheads="1"/>
          </p:cNvSpPr>
          <p:nvPr/>
        </p:nvSpPr>
        <p:spPr bwMode="auto">
          <a:xfrm>
            <a:off x="5500688" y="2671763"/>
            <a:ext cx="1285875" cy="307975"/>
          </a:xfrm>
          <a:prstGeom prst="rect">
            <a:avLst/>
          </a:prstGeom>
          <a:noFill/>
          <a:ln w="9525">
            <a:noFill/>
            <a:miter lim="800000"/>
            <a:headEnd/>
            <a:tailEnd/>
          </a:ln>
        </p:spPr>
        <p:txBody>
          <a:bodyPr>
            <a:spAutoFit/>
          </a:bodyPr>
          <a:lstStyle/>
          <a:p>
            <a:pPr algn="ctr"/>
            <a:r>
              <a:rPr lang="en-NZ" sz="1400" b="1"/>
              <a:t>Middle Office</a:t>
            </a:r>
          </a:p>
        </p:txBody>
      </p:sp>
      <p:sp>
        <p:nvSpPr>
          <p:cNvPr id="9255" name="TextBox 50"/>
          <p:cNvSpPr txBox="1">
            <a:spLocks noChangeArrowheads="1"/>
          </p:cNvSpPr>
          <p:nvPr/>
        </p:nvSpPr>
        <p:spPr bwMode="auto">
          <a:xfrm>
            <a:off x="7500938" y="2386013"/>
            <a:ext cx="1214437" cy="307975"/>
          </a:xfrm>
          <a:prstGeom prst="rect">
            <a:avLst/>
          </a:prstGeom>
          <a:noFill/>
          <a:ln w="9525">
            <a:noFill/>
            <a:miter lim="800000"/>
            <a:headEnd/>
            <a:tailEnd/>
          </a:ln>
        </p:spPr>
        <p:txBody>
          <a:bodyPr>
            <a:spAutoFit/>
          </a:bodyPr>
          <a:lstStyle/>
          <a:p>
            <a:pPr algn="ctr"/>
            <a:r>
              <a:rPr lang="en-NZ" sz="1400" b="1"/>
              <a:t>Front Office</a:t>
            </a:r>
          </a:p>
        </p:txBody>
      </p:sp>
      <p:sp>
        <p:nvSpPr>
          <p:cNvPr id="9256" name="TextBox 51"/>
          <p:cNvSpPr txBox="1">
            <a:spLocks noChangeArrowheads="1"/>
          </p:cNvSpPr>
          <p:nvPr/>
        </p:nvSpPr>
        <p:spPr bwMode="auto">
          <a:xfrm>
            <a:off x="7548563" y="4924425"/>
            <a:ext cx="1214437" cy="307975"/>
          </a:xfrm>
          <a:prstGeom prst="rect">
            <a:avLst/>
          </a:prstGeom>
          <a:noFill/>
          <a:ln w="9525">
            <a:noFill/>
            <a:miter lim="800000"/>
            <a:headEnd/>
            <a:tailEnd/>
          </a:ln>
        </p:spPr>
        <p:txBody>
          <a:bodyPr>
            <a:spAutoFit/>
          </a:bodyPr>
          <a:lstStyle/>
          <a:p>
            <a:pPr algn="ctr"/>
            <a:r>
              <a:rPr lang="en-NZ" sz="1400" b="1"/>
              <a:t>Back   Office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GB" dirty="0" smtClean="0"/>
              <a:t>Cash Balance Sub-Portfolios</a:t>
            </a:r>
            <a:endParaRPr lang="en-NZ" dirty="0" smtClean="0"/>
          </a:p>
        </p:txBody>
      </p:sp>
      <p:grpSp>
        <p:nvGrpSpPr>
          <p:cNvPr id="2" name="Group 41"/>
          <p:cNvGrpSpPr>
            <a:grpSpLocks/>
          </p:cNvGrpSpPr>
          <p:nvPr/>
        </p:nvGrpSpPr>
        <p:grpSpPr bwMode="auto">
          <a:xfrm>
            <a:off x="133350" y="1981200"/>
            <a:ext cx="5353050" cy="4162425"/>
            <a:chOff x="819298" y="2286000"/>
            <a:chExt cx="5352902" cy="4162818"/>
          </a:xfrm>
        </p:grpSpPr>
        <p:grpSp>
          <p:nvGrpSpPr>
            <p:cNvPr id="3" name="Group 39"/>
            <p:cNvGrpSpPr>
              <a:grpSpLocks/>
            </p:cNvGrpSpPr>
            <p:nvPr/>
          </p:nvGrpSpPr>
          <p:grpSpPr bwMode="auto">
            <a:xfrm>
              <a:off x="1219199" y="2286000"/>
              <a:ext cx="4953001" cy="3581994"/>
              <a:chOff x="1219199" y="1981200"/>
              <a:chExt cx="4953001" cy="3581994"/>
            </a:xfrm>
          </p:grpSpPr>
          <p:grpSp>
            <p:nvGrpSpPr>
              <p:cNvPr id="4" name="Group 20"/>
              <p:cNvGrpSpPr>
                <a:grpSpLocks/>
              </p:cNvGrpSpPr>
              <p:nvPr/>
            </p:nvGrpSpPr>
            <p:grpSpPr bwMode="auto">
              <a:xfrm>
                <a:off x="1447799" y="1981200"/>
                <a:ext cx="4343401" cy="3581994"/>
                <a:chOff x="1828799" y="1219200"/>
                <a:chExt cx="4343401" cy="3581994"/>
              </a:xfrm>
            </p:grpSpPr>
            <p:sp>
              <p:nvSpPr>
                <p:cNvPr id="40" name="Rectangle 39"/>
                <p:cNvSpPr/>
                <p:nvPr/>
              </p:nvSpPr>
              <p:spPr bwMode="auto">
                <a:xfrm>
                  <a:off x="1828931" y="4267488"/>
                  <a:ext cx="4343280" cy="533450"/>
                </a:xfrm>
                <a:prstGeom prst="rect">
                  <a:avLst/>
                </a:prstGeom>
                <a:solidFill>
                  <a:schemeClr val="accent5">
                    <a:lumMod val="25000"/>
                  </a:schemeClr>
                </a:solidFill>
                <a:ln w="9525" cap="flat" cmpd="sng" algn="ctr">
                  <a:no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p>
              </p:txBody>
            </p:sp>
            <p:sp>
              <p:nvSpPr>
                <p:cNvPr id="41" name="Rectangle 40"/>
                <p:cNvSpPr/>
                <p:nvPr/>
              </p:nvSpPr>
              <p:spPr bwMode="auto">
                <a:xfrm flipH="1">
                  <a:off x="1828931" y="3048173"/>
                  <a:ext cx="4343280" cy="1219315"/>
                </a:xfrm>
                <a:prstGeom prst="rect">
                  <a:avLst/>
                </a:prstGeom>
                <a:solidFill>
                  <a:srgbClr val="0070C0"/>
                </a:solidFill>
                <a:ln w="9525" cap="flat" cmpd="sng" algn="ctr">
                  <a:solidFill>
                    <a:schemeClr val="accent3">
                      <a:lumMod val="75000"/>
                    </a:schemeClr>
                  </a:solid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p>
              </p:txBody>
            </p:sp>
            <p:cxnSp>
              <p:nvCxnSpPr>
                <p:cNvPr id="42" name="Straight Connector 9"/>
                <p:cNvCxnSpPr/>
                <p:nvPr/>
              </p:nvCxnSpPr>
              <p:spPr bwMode="auto">
                <a:xfrm rot="5400000" flipH="1" flipV="1">
                  <a:off x="1600300" y="1981281"/>
                  <a:ext cx="609658" cy="152396"/>
                </a:xfrm>
                <a:prstGeom prst="line">
                  <a:avLst/>
                </a:prstGeom>
                <a:gradFill rotWithShape="0">
                  <a:gsLst>
                    <a:gs pos="0">
                      <a:schemeClr val="accent2">
                        <a:gamma/>
                        <a:shade val="20000"/>
                        <a:invGamma/>
                      </a:schemeClr>
                    </a:gs>
                    <a:gs pos="50000">
                      <a:schemeClr val="accent2"/>
                    </a:gs>
                    <a:gs pos="100000">
                      <a:schemeClr val="accent2">
                        <a:gamma/>
                        <a:shade val="20000"/>
                        <a:invGamma/>
                      </a:schemeClr>
                    </a:gs>
                  </a:gsLst>
                  <a:lin ang="5400000" scaled="1"/>
                </a:gradFill>
                <a:ln w="9525" cap="flat" cmpd="sng" algn="ctr">
                  <a:noFill/>
                  <a:prstDash val="solid"/>
                  <a:round/>
                  <a:headEnd type="none" w="med" len="med"/>
                  <a:tailEnd type="none" w="med" len="med"/>
                </a:ln>
                <a:effectLst>
                  <a:outerShdw dist="53882" dir="2700000" algn="ctr" rotWithShape="0">
                    <a:schemeClr val="bg2"/>
                  </a:outerShdw>
                </a:effectLst>
              </p:spPr>
            </p:cxnSp>
            <p:sp>
              <p:nvSpPr>
                <p:cNvPr id="43" name="Freeform 42"/>
                <p:cNvSpPr/>
                <p:nvPr/>
              </p:nvSpPr>
              <p:spPr bwMode="auto">
                <a:xfrm>
                  <a:off x="1828931" y="1219200"/>
                  <a:ext cx="2073218" cy="1868664"/>
                </a:xfrm>
                <a:custGeom>
                  <a:avLst/>
                  <a:gdLst>
                    <a:gd name="connsiteX0" fmla="*/ 0 w 2073275"/>
                    <a:gd name="connsiteY0" fmla="*/ 1838325 h 1868487"/>
                    <a:gd name="connsiteX1" fmla="*/ 66675 w 2073275"/>
                    <a:gd name="connsiteY1" fmla="*/ 1171575 h 1868487"/>
                    <a:gd name="connsiteX2" fmla="*/ 114300 w 2073275"/>
                    <a:gd name="connsiteY2" fmla="*/ 1714500 h 1868487"/>
                    <a:gd name="connsiteX3" fmla="*/ 209550 w 2073275"/>
                    <a:gd name="connsiteY3" fmla="*/ 971550 h 1868487"/>
                    <a:gd name="connsiteX4" fmla="*/ 276225 w 2073275"/>
                    <a:gd name="connsiteY4" fmla="*/ 1333500 h 1868487"/>
                    <a:gd name="connsiteX5" fmla="*/ 352425 w 2073275"/>
                    <a:gd name="connsiteY5" fmla="*/ 609600 h 1868487"/>
                    <a:gd name="connsiteX6" fmla="*/ 438150 w 2073275"/>
                    <a:gd name="connsiteY6" fmla="*/ 1352550 h 1868487"/>
                    <a:gd name="connsiteX7" fmla="*/ 523875 w 2073275"/>
                    <a:gd name="connsiteY7" fmla="*/ 666750 h 1868487"/>
                    <a:gd name="connsiteX8" fmla="*/ 657225 w 2073275"/>
                    <a:gd name="connsiteY8" fmla="*/ 1638300 h 1868487"/>
                    <a:gd name="connsiteX9" fmla="*/ 809625 w 2073275"/>
                    <a:gd name="connsiteY9" fmla="*/ 171450 h 1868487"/>
                    <a:gd name="connsiteX10" fmla="*/ 904875 w 2073275"/>
                    <a:gd name="connsiteY10" fmla="*/ 609600 h 1868487"/>
                    <a:gd name="connsiteX11" fmla="*/ 942975 w 2073275"/>
                    <a:gd name="connsiteY11" fmla="*/ 209550 h 1868487"/>
                    <a:gd name="connsiteX12" fmla="*/ 1133475 w 2073275"/>
                    <a:gd name="connsiteY12" fmla="*/ 1343025 h 1868487"/>
                    <a:gd name="connsiteX13" fmla="*/ 1219200 w 2073275"/>
                    <a:gd name="connsiteY13" fmla="*/ 790575 h 1868487"/>
                    <a:gd name="connsiteX14" fmla="*/ 1390650 w 2073275"/>
                    <a:gd name="connsiteY14" fmla="*/ 1704975 h 1868487"/>
                    <a:gd name="connsiteX15" fmla="*/ 1485900 w 2073275"/>
                    <a:gd name="connsiteY15" fmla="*/ 1495425 h 1868487"/>
                    <a:gd name="connsiteX16" fmla="*/ 1533525 w 2073275"/>
                    <a:gd name="connsiteY16" fmla="*/ 1666875 h 1868487"/>
                    <a:gd name="connsiteX17" fmla="*/ 1590675 w 2073275"/>
                    <a:gd name="connsiteY17" fmla="*/ 1552575 h 1868487"/>
                    <a:gd name="connsiteX18" fmla="*/ 1647825 w 2073275"/>
                    <a:gd name="connsiteY18" fmla="*/ 1695450 h 1868487"/>
                    <a:gd name="connsiteX19" fmla="*/ 1724025 w 2073275"/>
                    <a:gd name="connsiteY19" fmla="*/ 1571625 h 1868487"/>
                    <a:gd name="connsiteX20" fmla="*/ 1800225 w 2073275"/>
                    <a:gd name="connsiteY20" fmla="*/ 1676400 h 1868487"/>
                    <a:gd name="connsiteX21" fmla="*/ 1847850 w 2073275"/>
                    <a:gd name="connsiteY21" fmla="*/ 1552575 h 1868487"/>
                    <a:gd name="connsiteX22" fmla="*/ 1914525 w 2073275"/>
                    <a:gd name="connsiteY22" fmla="*/ 1685925 h 1868487"/>
                    <a:gd name="connsiteX23" fmla="*/ 1990725 w 2073275"/>
                    <a:gd name="connsiteY23" fmla="*/ 1562100 h 1868487"/>
                    <a:gd name="connsiteX24" fmla="*/ 2019300 w 2073275"/>
                    <a:gd name="connsiteY24" fmla="*/ 1828800 h 1868487"/>
                    <a:gd name="connsiteX25" fmla="*/ 2028825 w 2073275"/>
                    <a:gd name="connsiteY25" fmla="*/ 1800225 h 1868487"/>
                    <a:gd name="connsiteX26" fmla="*/ 2066925 w 2073275"/>
                    <a:gd name="connsiteY26" fmla="*/ 1590675 h 1868487"/>
                    <a:gd name="connsiteX27" fmla="*/ 2066925 w 2073275"/>
                    <a:gd name="connsiteY27" fmla="*/ 1581150 h 1868487"/>
                    <a:gd name="connsiteX0" fmla="*/ 0 w 2073275"/>
                    <a:gd name="connsiteY0" fmla="*/ 1838325 h 1868487"/>
                    <a:gd name="connsiteX1" fmla="*/ 66675 w 2073275"/>
                    <a:gd name="connsiteY1" fmla="*/ 1171575 h 1868487"/>
                    <a:gd name="connsiteX2" fmla="*/ 114300 w 2073275"/>
                    <a:gd name="connsiteY2" fmla="*/ 1714500 h 1868487"/>
                    <a:gd name="connsiteX3" fmla="*/ 209550 w 2073275"/>
                    <a:gd name="connsiteY3" fmla="*/ 971550 h 1868487"/>
                    <a:gd name="connsiteX4" fmla="*/ 276225 w 2073275"/>
                    <a:gd name="connsiteY4" fmla="*/ 1333500 h 1868487"/>
                    <a:gd name="connsiteX5" fmla="*/ 352425 w 2073275"/>
                    <a:gd name="connsiteY5" fmla="*/ 609600 h 1868487"/>
                    <a:gd name="connsiteX6" fmla="*/ 438150 w 2073275"/>
                    <a:gd name="connsiteY6" fmla="*/ 1352550 h 1868487"/>
                    <a:gd name="connsiteX7" fmla="*/ 523875 w 2073275"/>
                    <a:gd name="connsiteY7" fmla="*/ 666750 h 1868487"/>
                    <a:gd name="connsiteX8" fmla="*/ 657225 w 2073275"/>
                    <a:gd name="connsiteY8" fmla="*/ 1638300 h 1868487"/>
                    <a:gd name="connsiteX9" fmla="*/ 809625 w 2073275"/>
                    <a:gd name="connsiteY9" fmla="*/ 171450 h 1868487"/>
                    <a:gd name="connsiteX10" fmla="*/ 904875 w 2073275"/>
                    <a:gd name="connsiteY10" fmla="*/ 609600 h 1868487"/>
                    <a:gd name="connsiteX11" fmla="*/ 942975 w 2073275"/>
                    <a:gd name="connsiteY11" fmla="*/ 209550 h 1868487"/>
                    <a:gd name="connsiteX12" fmla="*/ 1133475 w 2073275"/>
                    <a:gd name="connsiteY12" fmla="*/ 1343025 h 1868487"/>
                    <a:gd name="connsiteX13" fmla="*/ 1219200 w 2073275"/>
                    <a:gd name="connsiteY13" fmla="*/ 790575 h 1868487"/>
                    <a:gd name="connsiteX14" fmla="*/ 1390650 w 2073275"/>
                    <a:gd name="connsiteY14" fmla="*/ 1704975 h 1868487"/>
                    <a:gd name="connsiteX15" fmla="*/ 1485900 w 2073275"/>
                    <a:gd name="connsiteY15" fmla="*/ 1495425 h 1868487"/>
                    <a:gd name="connsiteX16" fmla="*/ 1533525 w 2073275"/>
                    <a:gd name="connsiteY16" fmla="*/ 1666875 h 1868487"/>
                    <a:gd name="connsiteX17" fmla="*/ 1590675 w 2073275"/>
                    <a:gd name="connsiteY17" fmla="*/ 1552575 h 1868487"/>
                    <a:gd name="connsiteX18" fmla="*/ 1647825 w 2073275"/>
                    <a:gd name="connsiteY18" fmla="*/ 1695450 h 1868487"/>
                    <a:gd name="connsiteX19" fmla="*/ 1724025 w 2073275"/>
                    <a:gd name="connsiteY19" fmla="*/ 1571625 h 1868487"/>
                    <a:gd name="connsiteX20" fmla="*/ 1800225 w 2073275"/>
                    <a:gd name="connsiteY20" fmla="*/ 1676400 h 1868487"/>
                    <a:gd name="connsiteX21" fmla="*/ 1847850 w 2073275"/>
                    <a:gd name="connsiteY21" fmla="*/ 1552575 h 1868487"/>
                    <a:gd name="connsiteX22" fmla="*/ 1914525 w 2073275"/>
                    <a:gd name="connsiteY22" fmla="*/ 1685925 h 1868487"/>
                    <a:gd name="connsiteX23" fmla="*/ 1990725 w 2073275"/>
                    <a:gd name="connsiteY23" fmla="*/ 1562100 h 1868487"/>
                    <a:gd name="connsiteX24" fmla="*/ 2019300 w 2073275"/>
                    <a:gd name="connsiteY24" fmla="*/ 1828800 h 1868487"/>
                    <a:gd name="connsiteX25" fmla="*/ 2028825 w 2073275"/>
                    <a:gd name="connsiteY25" fmla="*/ 1800225 h 1868487"/>
                    <a:gd name="connsiteX26" fmla="*/ 2066925 w 2073275"/>
                    <a:gd name="connsiteY26" fmla="*/ 1590675 h 1868487"/>
                    <a:gd name="connsiteX27" fmla="*/ 2066925 w 2073275"/>
                    <a:gd name="connsiteY27" fmla="*/ 1809750 h 18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73275" h="1868487">
                      <a:moveTo>
                        <a:pt x="0" y="1838325"/>
                      </a:moveTo>
                      <a:cubicBezTo>
                        <a:pt x="23812" y="1515268"/>
                        <a:pt x="47625" y="1192212"/>
                        <a:pt x="66675" y="1171575"/>
                      </a:cubicBezTo>
                      <a:cubicBezTo>
                        <a:pt x="85725" y="1150938"/>
                        <a:pt x="90488" y="1747837"/>
                        <a:pt x="114300" y="1714500"/>
                      </a:cubicBezTo>
                      <a:cubicBezTo>
                        <a:pt x="138112" y="1681163"/>
                        <a:pt x="182563" y="1035050"/>
                        <a:pt x="209550" y="971550"/>
                      </a:cubicBezTo>
                      <a:cubicBezTo>
                        <a:pt x="236537" y="908050"/>
                        <a:pt x="252413" y="1393825"/>
                        <a:pt x="276225" y="1333500"/>
                      </a:cubicBezTo>
                      <a:cubicBezTo>
                        <a:pt x="300037" y="1273175"/>
                        <a:pt x="325437" y="606425"/>
                        <a:pt x="352425" y="609600"/>
                      </a:cubicBezTo>
                      <a:cubicBezTo>
                        <a:pt x="379413" y="612775"/>
                        <a:pt x="409575" y="1343025"/>
                        <a:pt x="438150" y="1352550"/>
                      </a:cubicBezTo>
                      <a:cubicBezTo>
                        <a:pt x="466725" y="1362075"/>
                        <a:pt x="487363" y="619125"/>
                        <a:pt x="523875" y="666750"/>
                      </a:cubicBezTo>
                      <a:cubicBezTo>
                        <a:pt x="560388" y="714375"/>
                        <a:pt x="609600" y="1720850"/>
                        <a:pt x="657225" y="1638300"/>
                      </a:cubicBezTo>
                      <a:cubicBezTo>
                        <a:pt x="704850" y="1555750"/>
                        <a:pt x="768350" y="342900"/>
                        <a:pt x="809625" y="171450"/>
                      </a:cubicBezTo>
                      <a:cubicBezTo>
                        <a:pt x="850900" y="0"/>
                        <a:pt x="882650" y="603250"/>
                        <a:pt x="904875" y="609600"/>
                      </a:cubicBezTo>
                      <a:cubicBezTo>
                        <a:pt x="927100" y="615950"/>
                        <a:pt x="904875" y="87313"/>
                        <a:pt x="942975" y="209550"/>
                      </a:cubicBezTo>
                      <a:cubicBezTo>
                        <a:pt x="981075" y="331787"/>
                        <a:pt x="1087438" y="1246188"/>
                        <a:pt x="1133475" y="1343025"/>
                      </a:cubicBezTo>
                      <a:cubicBezTo>
                        <a:pt x="1179513" y="1439863"/>
                        <a:pt x="1176338" y="730250"/>
                        <a:pt x="1219200" y="790575"/>
                      </a:cubicBezTo>
                      <a:cubicBezTo>
                        <a:pt x="1262062" y="850900"/>
                        <a:pt x="1346200" y="1587500"/>
                        <a:pt x="1390650" y="1704975"/>
                      </a:cubicBezTo>
                      <a:cubicBezTo>
                        <a:pt x="1435100" y="1822450"/>
                        <a:pt x="1462088" y="1501775"/>
                        <a:pt x="1485900" y="1495425"/>
                      </a:cubicBezTo>
                      <a:cubicBezTo>
                        <a:pt x="1509712" y="1489075"/>
                        <a:pt x="1516063" y="1657350"/>
                        <a:pt x="1533525" y="1666875"/>
                      </a:cubicBezTo>
                      <a:cubicBezTo>
                        <a:pt x="1550988" y="1676400"/>
                        <a:pt x="1571625" y="1547813"/>
                        <a:pt x="1590675" y="1552575"/>
                      </a:cubicBezTo>
                      <a:cubicBezTo>
                        <a:pt x="1609725" y="1557337"/>
                        <a:pt x="1625600" y="1692275"/>
                        <a:pt x="1647825" y="1695450"/>
                      </a:cubicBezTo>
                      <a:cubicBezTo>
                        <a:pt x="1670050" y="1698625"/>
                        <a:pt x="1698625" y="1574800"/>
                        <a:pt x="1724025" y="1571625"/>
                      </a:cubicBezTo>
                      <a:cubicBezTo>
                        <a:pt x="1749425" y="1568450"/>
                        <a:pt x="1779588" y="1679575"/>
                        <a:pt x="1800225" y="1676400"/>
                      </a:cubicBezTo>
                      <a:cubicBezTo>
                        <a:pt x="1820863" y="1673225"/>
                        <a:pt x="1828800" y="1550988"/>
                        <a:pt x="1847850" y="1552575"/>
                      </a:cubicBezTo>
                      <a:cubicBezTo>
                        <a:pt x="1866900" y="1554162"/>
                        <a:pt x="1890712" y="1684337"/>
                        <a:pt x="1914525" y="1685925"/>
                      </a:cubicBezTo>
                      <a:cubicBezTo>
                        <a:pt x="1938338" y="1687513"/>
                        <a:pt x="1973263" y="1538288"/>
                        <a:pt x="1990725" y="1562100"/>
                      </a:cubicBezTo>
                      <a:cubicBezTo>
                        <a:pt x="2008187" y="1585912"/>
                        <a:pt x="2012950" y="1789113"/>
                        <a:pt x="2019300" y="1828800"/>
                      </a:cubicBezTo>
                      <a:cubicBezTo>
                        <a:pt x="2025650" y="1868487"/>
                        <a:pt x="2020888" y="1839912"/>
                        <a:pt x="2028825" y="1800225"/>
                      </a:cubicBezTo>
                      <a:cubicBezTo>
                        <a:pt x="2036762" y="1760538"/>
                        <a:pt x="2060575" y="1589088"/>
                        <a:pt x="2066925" y="1590675"/>
                      </a:cubicBezTo>
                      <a:cubicBezTo>
                        <a:pt x="2073275" y="1592263"/>
                        <a:pt x="2070100" y="1796256"/>
                        <a:pt x="2066925" y="1809750"/>
                      </a:cubicBezTo>
                    </a:path>
                  </a:pathLst>
                </a:custGeom>
                <a:solidFill>
                  <a:schemeClr val="bg1">
                    <a:lumMod val="75000"/>
                  </a:schemeClr>
                </a:solidFill>
                <a:ln w="9525" cap="flat" cmpd="sng" algn="ctr">
                  <a:no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effectLst>
                      <a:outerShdw blurRad="38100" dist="38100" dir="2700000" algn="tl">
                        <a:srgbClr val="000000"/>
                      </a:outerShdw>
                    </a:effectLst>
                  </a:endParaRPr>
                </a:p>
              </p:txBody>
            </p:sp>
            <p:sp>
              <p:nvSpPr>
                <p:cNvPr id="44" name="Freeform 43"/>
                <p:cNvSpPr/>
                <p:nvPr/>
              </p:nvSpPr>
              <p:spPr bwMode="auto">
                <a:xfrm>
                  <a:off x="3914848" y="3048173"/>
                  <a:ext cx="123822" cy="773186"/>
                </a:xfrm>
                <a:custGeom>
                  <a:avLst/>
                  <a:gdLst>
                    <a:gd name="connsiteX0" fmla="*/ 0 w 123825"/>
                    <a:gd name="connsiteY0" fmla="*/ 0 h 773112"/>
                    <a:gd name="connsiteX1" fmla="*/ 47625 w 123825"/>
                    <a:gd name="connsiteY1" fmla="*/ 771525 h 773112"/>
                    <a:gd name="connsiteX2" fmla="*/ 123825 w 123825"/>
                    <a:gd name="connsiteY2" fmla="*/ 9525 h 773112"/>
                  </a:gdLst>
                  <a:ahLst/>
                  <a:cxnLst>
                    <a:cxn ang="0">
                      <a:pos x="connsiteX0" y="connsiteY0"/>
                    </a:cxn>
                    <a:cxn ang="0">
                      <a:pos x="connsiteX1" y="connsiteY1"/>
                    </a:cxn>
                    <a:cxn ang="0">
                      <a:pos x="connsiteX2" y="connsiteY2"/>
                    </a:cxn>
                  </a:cxnLst>
                  <a:rect l="l" t="t" r="r" b="b"/>
                  <a:pathLst>
                    <a:path w="123825" h="773112">
                      <a:moveTo>
                        <a:pt x="0" y="0"/>
                      </a:moveTo>
                      <a:cubicBezTo>
                        <a:pt x="13494" y="384969"/>
                        <a:pt x="26988" y="769938"/>
                        <a:pt x="47625" y="771525"/>
                      </a:cubicBezTo>
                      <a:cubicBezTo>
                        <a:pt x="68262" y="773112"/>
                        <a:pt x="112713" y="123825"/>
                        <a:pt x="123825" y="9525"/>
                      </a:cubicBezTo>
                    </a:path>
                  </a:pathLst>
                </a:custGeom>
                <a:solidFill>
                  <a:schemeClr val="accent3">
                    <a:lumMod val="90000"/>
                  </a:schemeClr>
                </a:solidFill>
                <a:ln w="9525" cap="flat" cmpd="sng" algn="ctr">
                  <a:no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solidFill>
                      <a:srgbClr val="EEEFF5"/>
                    </a:solidFill>
                  </a:endParaRPr>
                </a:p>
              </p:txBody>
            </p:sp>
            <p:sp>
              <p:nvSpPr>
                <p:cNvPr id="45" name="Freeform 44"/>
                <p:cNvSpPr/>
                <p:nvPr/>
              </p:nvSpPr>
              <p:spPr bwMode="auto">
                <a:xfrm>
                  <a:off x="4029145" y="1854260"/>
                  <a:ext cx="2143066" cy="1184387"/>
                </a:xfrm>
                <a:custGeom>
                  <a:avLst/>
                  <a:gdLst>
                    <a:gd name="connsiteX0" fmla="*/ 0 w 2143125"/>
                    <a:gd name="connsiteY0" fmla="*/ 1184275 h 1184275"/>
                    <a:gd name="connsiteX1" fmla="*/ 38100 w 2143125"/>
                    <a:gd name="connsiteY1" fmla="*/ 546100 h 1184275"/>
                    <a:gd name="connsiteX2" fmla="*/ 104775 w 2143125"/>
                    <a:gd name="connsiteY2" fmla="*/ 946150 h 1184275"/>
                    <a:gd name="connsiteX3" fmla="*/ 161925 w 2143125"/>
                    <a:gd name="connsiteY3" fmla="*/ 412750 h 1184275"/>
                    <a:gd name="connsiteX4" fmla="*/ 228600 w 2143125"/>
                    <a:gd name="connsiteY4" fmla="*/ 936625 h 1184275"/>
                    <a:gd name="connsiteX5" fmla="*/ 266700 w 2143125"/>
                    <a:gd name="connsiteY5" fmla="*/ 193675 h 1184275"/>
                    <a:gd name="connsiteX6" fmla="*/ 352425 w 2143125"/>
                    <a:gd name="connsiteY6" fmla="*/ 1012825 h 1184275"/>
                    <a:gd name="connsiteX7" fmla="*/ 400050 w 2143125"/>
                    <a:gd name="connsiteY7" fmla="*/ 136525 h 1184275"/>
                    <a:gd name="connsiteX8" fmla="*/ 514350 w 2143125"/>
                    <a:gd name="connsiteY8" fmla="*/ 984250 h 1184275"/>
                    <a:gd name="connsiteX9" fmla="*/ 571500 w 2143125"/>
                    <a:gd name="connsiteY9" fmla="*/ 622300 h 1184275"/>
                    <a:gd name="connsiteX10" fmla="*/ 647700 w 2143125"/>
                    <a:gd name="connsiteY10" fmla="*/ 1060450 h 1184275"/>
                    <a:gd name="connsiteX11" fmla="*/ 695325 w 2143125"/>
                    <a:gd name="connsiteY11" fmla="*/ 450850 h 1184275"/>
                    <a:gd name="connsiteX12" fmla="*/ 781050 w 2143125"/>
                    <a:gd name="connsiteY12" fmla="*/ 1117600 h 1184275"/>
                    <a:gd name="connsiteX13" fmla="*/ 885825 w 2143125"/>
                    <a:gd name="connsiteY13" fmla="*/ 193675 h 1184275"/>
                    <a:gd name="connsiteX14" fmla="*/ 914400 w 2143125"/>
                    <a:gd name="connsiteY14" fmla="*/ 1098550 h 1184275"/>
                    <a:gd name="connsiteX15" fmla="*/ 1019175 w 2143125"/>
                    <a:gd name="connsiteY15" fmla="*/ 346075 h 1184275"/>
                    <a:gd name="connsiteX16" fmla="*/ 1047750 w 2143125"/>
                    <a:gd name="connsiteY16" fmla="*/ 1012825 h 1184275"/>
                    <a:gd name="connsiteX17" fmla="*/ 1133475 w 2143125"/>
                    <a:gd name="connsiteY17" fmla="*/ 260350 h 1184275"/>
                    <a:gd name="connsiteX18" fmla="*/ 1200150 w 2143125"/>
                    <a:gd name="connsiteY18" fmla="*/ 669925 h 1184275"/>
                    <a:gd name="connsiteX19" fmla="*/ 1238250 w 2143125"/>
                    <a:gd name="connsiteY19" fmla="*/ 384175 h 1184275"/>
                    <a:gd name="connsiteX20" fmla="*/ 1276350 w 2143125"/>
                    <a:gd name="connsiteY20" fmla="*/ 850900 h 1184275"/>
                    <a:gd name="connsiteX21" fmla="*/ 1343025 w 2143125"/>
                    <a:gd name="connsiteY21" fmla="*/ 88900 h 1184275"/>
                    <a:gd name="connsiteX22" fmla="*/ 1371600 w 2143125"/>
                    <a:gd name="connsiteY22" fmla="*/ 317500 h 1184275"/>
                    <a:gd name="connsiteX23" fmla="*/ 1390650 w 2143125"/>
                    <a:gd name="connsiteY23" fmla="*/ 117475 h 1184275"/>
                    <a:gd name="connsiteX24" fmla="*/ 1476375 w 2143125"/>
                    <a:gd name="connsiteY24" fmla="*/ 669925 h 1184275"/>
                    <a:gd name="connsiteX25" fmla="*/ 1543050 w 2143125"/>
                    <a:gd name="connsiteY25" fmla="*/ 346075 h 1184275"/>
                    <a:gd name="connsiteX26" fmla="*/ 1647825 w 2143125"/>
                    <a:gd name="connsiteY26" fmla="*/ 917575 h 1184275"/>
                    <a:gd name="connsiteX27" fmla="*/ 1724025 w 2143125"/>
                    <a:gd name="connsiteY27" fmla="*/ 641350 h 1184275"/>
                    <a:gd name="connsiteX28" fmla="*/ 1819275 w 2143125"/>
                    <a:gd name="connsiteY28" fmla="*/ 1012825 h 1184275"/>
                    <a:gd name="connsiteX29" fmla="*/ 1885950 w 2143125"/>
                    <a:gd name="connsiteY29" fmla="*/ 755650 h 1184275"/>
                    <a:gd name="connsiteX30" fmla="*/ 1952625 w 2143125"/>
                    <a:gd name="connsiteY30" fmla="*/ 1069975 h 1184275"/>
                    <a:gd name="connsiteX31" fmla="*/ 2028825 w 2143125"/>
                    <a:gd name="connsiteY31" fmla="*/ 908050 h 1184275"/>
                    <a:gd name="connsiteX32" fmla="*/ 2143125 w 2143125"/>
                    <a:gd name="connsiteY32" fmla="*/ 1184275 h 1184275"/>
                    <a:gd name="connsiteX33" fmla="*/ 2143125 w 2143125"/>
                    <a:gd name="connsiteY33" fmla="*/ 1184275 h 118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43125" h="1184275">
                      <a:moveTo>
                        <a:pt x="0" y="1184275"/>
                      </a:moveTo>
                      <a:cubicBezTo>
                        <a:pt x="10319" y="885031"/>
                        <a:pt x="20638" y="585788"/>
                        <a:pt x="38100" y="546100"/>
                      </a:cubicBezTo>
                      <a:cubicBezTo>
                        <a:pt x="55563" y="506413"/>
                        <a:pt x="84138" y="968375"/>
                        <a:pt x="104775" y="946150"/>
                      </a:cubicBezTo>
                      <a:cubicBezTo>
                        <a:pt x="125412" y="923925"/>
                        <a:pt x="141288" y="414337"/>
                        <a:pt x="161925" y="412750"/>
                      </a:cubicBezTo>
                      <a:cubicBezTo>
                        <a:pt x="182562" y="411163"/>
                        <a:pt x="211138" y="973137"/>
                        <a:pt x="228600" y="936625"/>
                      </a:cubicBezTo>
                      <a:cubicBezTo>
                        <a:pt x="246062" y="900113"/>
                        <a:pt x="246063" y="180975"/>
                        <a:pt x="266700" y="193675"/>
                      </a:cubicBezTo>
                      <a:cubicBezTo>
                        <a:pt x="287337" y="206375"/>
                        <a:pt x="330200" y="1022350"/>
                        <a:pt x="352425" y="1012825"/>
                      </a:cubicBezTo>
                      <a:cubicBezTo>
                        <a:pt x="374650" y="1003300"/>
                        <a:pt x="373063" y="141287"/>
                        <a:pt x="400050" y="136525"/>
                      </a:cubicBezTo>
                      <a:cubicBezTo>
                        <a:pt x="427037" y="131763"/>
                        <a:pt x="485775" y="903288"/>
                        <a:pt x="514350" y="984250"/>
                      </a:cubicBezTo>
                      <a:cubicBezTo>
                        <a:pt x="542925" y="1065213"/>
                        <a:pt x="549275" y="609600"/>
                        <a:pt x="571500" y="622300"/>
                      </a:cubicBezTo>
                      <a:cubicBezTo>
                        <a:pt x="593725" y="635000"/>
                        <a:pt x="627063" y="1089025"/>
                        <a:pt x="647700" y="1060450"/>
                      </a:cubicBezTo>
                      <a:cubicBezTo>
                        <a:pt x="668337" y="1031875"/>
                        <a:pt x="673100" y="441325"/>
                        <a:pt x="695325" y="450850"/>
                      </a:cubicBezTo>
                      <a:cubicBezTo>
                        <a:pt x="717550" y="460375"/>
                        <a:pt x="749300" y="1160462"/>
                        <a:pt x="781050" y="1117600"/>
                      </a:cubicBezTo>
                      <a:cubicBezTo>
                        <a:pt x="812800" y="1074738"/>
                        <a:pt x="863600" y="196850"/>
                        <a:pt x="885825" y="193675"/>
                      </a:cubicBezTo>
                      <a:cubicBezTo>
                        <a:pt x="908050" y="190500"/>
                        <a:pt x="892175" y="1073150"/>
                        <a:pt x="914400" y="1098550"/>
                      </a:cubicBezTo>
                      <a:cubicBezTo>
                        <a:pt x="936625" y="1123950"/>
                        <a:pt x="996950" y="360363"/>
                        <a:pt x="1019175" y="346075"/>
                      </a:cubicBezTo>
                      <a:cubicBezTo>
                        <a:pt x="1041400" y="331787"/>
                        <a:pt x="1028700" y="1027113"/>
                        <a:pt x="1047750" y="1012825"/>
                      </a:cubicBezTo>
                      <a:cubicBezTo>
                        <a:pt x="1066800" y="998538"/>
                        <a:pt x="1108075" y="317500"/>
                        <a:pt x="1133475" y="260350"/>
                      </a:cubicBezTo>
                      <a:cubicBezTo>
                        <a:pt x="1158875" y="203200"/>
                        <a:pt x="1182688" y="649288"/>
                        <a:pt x="1200150" y="669925"/>
                      </a:cubicBezTo>
                      <a:cubicBezTo>
                        <a:pt x="1217612" y="690562"/>
                        <a:pt x="1225550" y="354013"/>
                        <a:pt x="1238250" y="384175"/>
                      </a:cubicBezTo>
                      <a:cubicBezTo>
                        <a:pt x="1250950" y="414338"/>
                        <a:pt x="1258888" y="900112"/>
                        <a:pt x="1276350" y="850900"/>
                      </a:cubicBezTo>
                      <a:cubicBezTo>
                        <a:pt x="1293812" y="801688"/>
                        <a:pt x="1327150" y="177800"/>
                        <a:pt x="1343025" y="88900"/>
                      </a:cubicBezTo>
                      <a:cubicBezTo>
                        <a:pt x="1358900" y="0"/>
                        <a:pt x="1363663" y="312738"/>
                        <a:pt x="1371600" y="317500"/>
                      </a:cubicBezTo>
                      <a:cubicBezTo>
                        <a:pt x="1379538" y="322263"/>
                        <a:pt x="1373188" y="58738"/>
                        <a:pt x="1390650" y="117475"/>
                      </a:cubicBezTo>
                      <a:cubicBezTo>
                        <a:pt x="1408112" y="176212"/>
                        <a:pt x="1450975" y="631825"/>
                        <a:pt x="1476375" y="669925"/>
                      </a:cubicBezTo>
                      <a:cubicBezTo>
                        <a:pt x="1501775" y="708025"/>
                        <a:pt x="1514475" y="304800"/>
                        <a:pt x="1543050" y="346075"/>
                      </a:cubicBezTo>
                      <a:cubicBezTo>
                        <a:pt x="1571625" y="387350"/>
                        <a:pt x="1617663" y="868363"/>
                        <a:pt x="1647825" y="917575"/>
                      </a:cubicBezTo>
                      <a:cubicBezTo>
                        <a:pt x="1677987" y="966787"/>
                        <a:pt x="1695450" y="625475"/>
                        <a:pt x="1724025" y="641350"/>
                      </a:cubicBezTo>
                      <a:cubicBezTo>
                        <a:pt x="1752600" y="657225"/>
                        <a:pt x="1792288" y="993775"/>
                        <a:pt x="1819275" y="1012825"/>
                      </a:cubicBezTo>
                      <a:cubicBezTo>
                        <a:pt x="1846262" y="1031875"/>
                        <a:pt x="1863725" y="746125"/>
                        <a:pt x="1885950" y="755650"/>
                      </a:cubicBezTo>
                      <a:cubicBezTo>
                        <a:pt x="1908175" y="765175"/>
                        <a:pt x="1928813" y="1044575"/>
                        <a:pt x="1952625" y="1069975"/>
                      </a:cubicBezTo>
                      <a:cubicBezTo>
                        <a:pt x="1976438" y="1095375"/>
                        <a:pt x="1997075" y="889000"/>
                        <a:pt x="2028825" y="908050"/>
                      </a:cubicBezTo>
                      <a:cubicBezTo>
                        <a:pt x="2060575" y="927100"/>
                        <a:pt x="2143125" y="1184275"/>
                        <a:pt x="2143125" y="1184275"/>
                      </a:cubicBezTo>
                      <a:lnTo>
                        <a:pt x="2143125" y="1184275"/>
                      </a:lnTo>
                    </a:path>
                  </a:pathLst>
                </a:custGeom>
                <a:solidFill>
                  <a:schemeClr val="bg1">
                    <a:lumMod val="75000"/>
                  </a:schemeClr>
                </a:solidFill>
                <a:ln w="9525" cap="flat" cmpd="sng" algn="ctr">
                  <a:no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effectLst>
                      <a:outerShdw blurRad="38100" dist="38100" dir="2700000" algn="tl">
                        <a:srgbClr val="000000"/>
                      </a:outerShdw>
                    </a:effectLst>
                  </a:endParaRPr>
                </a:p>
              </p:txBody>
            </p:sp>
          </p:grpSp>
          <p:grpSp>
            <p:nvGrpSpPr>
              <p:cNvPr id="5" name="Group 38"/>
              <p:cNvGrpSpPr>
                <a:grpSpLocks/>
              </p:cNvGrpSpPr>
              <p:nvPr/>
            </p:nvGrpSpPr>
            <p:grpSpPr bwMode="auto">
              <a:xfrm>
                <a:off x="1219199" y="2514688"/>
                <a:ext cx="4953001" cy="2899256"/>
                <a:chOff x="1219199" y="2514688"/>
                <a:chExt cx="4953001" cy="2899256"/>
              </a:xfrm>
            </p:grpSpPr>
            <p:sp>
              <p:nvSpPr>
                <p:cNvPr id="10268" name="TextBox 36"/>
                <p:cNvSpPr txBox="1">
                  <a:spLocks noChangeArrowheads="1"/>
                </p:cNvSpPr>
                <p:nvPr/>
              </p:nvSpPr>
              <p:spPr bwMode="auto">
                <a:xfrm>
                  <a:off x="1219199" y="5105918"/>
                  <a:ext cx="4953001" cy="308026"/>
                </a:xfrm>
                <a:prstGeom prst="rect">
                  <a:avLst/>
                </a:prstGeom>
                <a:noFill/>
                <a:ln w="9525">
                  <a:noFill/>
                  <a:miter lim="800000"/>
                  <a:headEnd/>
                  <a:tailEnd/>
                </a:ln>
              </p:spPr>
              <p:txBody>
                <a:bodyPr>
                  <a:spAutoFit/>
                </a:bodyPr>
                <a:lstStyle/>
                <a:p>
                  <a:pPr algn="ctr"/>
                  <a:r>
                    <a:rPr lang="en-US" sz="1400">
                      <a:solidFill>
                        <a:schemeClr val="bg1"/>
                      </a:solidFill>
                    </a:rPr>
                    <a:t>Semi-Permanent Cash Balance</a:t>
                  </a:r>
                </a:p>
              </p:txBody>
            </p:sp>
            <p:sp>
              <p:nvSpPr>
                <p:cNvPr id="10269" name="TextBox 37"/>
                <p:cNvSpPr txBox="1">
                  <a:spLocks noChangeArrowheads="1"/>
                </p:cNvSpPr>
                <p:nvPr/>
              </p:nvSpPr>
              <p:spPr bwMode="auto">
                <a:xfrm>
                  <a:off x="1219199" y="4648642"/>
                  <a:ext cx="4953001" cy="308026"/>
                </a:xfrm>
                <a:prstGeom prst="rect">
                  <a:avLst/>
                </a:prstGeom>
                <a:noFill/>
                <a:ln w="9525">
                  <a:noFill/>
                  <a:miter lim="800000"/>
                  <a:headEnd/>
                  <a:tailEnd/>
                </a:ln>
              </p:spPr>
              <p:txBody>
                <a:bodyPr>
                  <a:spAutoFit/>
                </a:bodyPr>
                <a:lstStyle/>
                <a:p>
                  <a:pPr algn="ctr"/>
                  <a:r>
                    <a:rPr lang="en-US" sz="1400" dirty="0">
                      <a:solidFill>
                        <a:schemeClr val="bg1"/>
                      </a:solidFill>
                    </a:rPr>
                    <a:t>Reserve Cash Balance </a:t>
                  </a:r>
                </a:p>
              </p:txBody>
            </p:sp>
            <p:sp>
              <p:nvSpPr>
                <p:cNvPr id="10270" name="TextBox 38"/>
                <p:cNvSpPr txBox="1">
                  <a:spLocks noChangeArrowheads="1"/>
                </p:cNvSpPr>
                <p:nvPr/>
              </p:nvSpPr>
              <p:spPr bwMode="auto">
                <a:xfrm>
                  <a:off x="1219199" y="2514688"/>
                  <a:ext cx="4953001" cy="308026"/>
                </a:xfrm>
                <a:prstGeom prst="rect">
                  <a:avLst/>
                </a:prstGeom>
                <a:noFill/>
                <a:ln w="9525">
                  <a:noFill/>
                  <a:miter lim="800000"/>
                  <a:headEnd/>
                  <a:tailEnd/>
                </a:ln>
              </p:spPr>
              <p:txBody>
                <a:bodyPr>
                  <a:spAutoFit/>
                </a:bodyPr>
                <a:lstStyle/>
                <a:p>
                  <a:pPr algn="ctr"/>
                  <a:r>
                    <a:rPr lang="en-US" sz="1400" b="1" dirty="0">
                      <a:solidFill>
                        <a:srgbClr val="C00000"/>
                      </a:solidFill>
                    </a:rPr>
                    <a:t>Operating  Cash Balance</a:t>
                  </a:r>
                </a:p>
              </p:txBody>
            </p:sp>
          </p:grpSp>
        </p:grpSp>
        <p:grpSp>
          <p:nvGrpSpPr>
            <p:cNvPr id="6" name="Group 40"/>
            <p:cNvGrpSpPr>
              <a:grpSpLocks/>
            </p:cNvGrpSpPr>
            <p:nvPr/>
          </p:nvGrpSpPr>
          <p:grpSpPr bwMode="auto">
            <a:xfrm>
              <a:off x="819298" y="2362213"/>
              <a:ext cx="476101" cy="3581994"/>
              <a:chOff x="743098" y="2362213"/>
              <a:chExt cx="476101" cy="3581994"/>
            </a:xfrm>
          </p:grpSpPr>
          <p:sp>
            <p:nvSpPr>
              <p:cNvPr id="33" name="Down Arrow 32"/>
              <p:cNvSpPr/>
              <p:nvPr/>
            </p:nvSpPr>
            <p:spPr bwMode="auto">
              <a:xfrm rot="10800000">
                <a:off x="761999" y="2514600"/>
                <a:ext cx="457200" cy="3352800"/>
              </a:xfrm>
              <a:prstGeom prst="downArrow">
                <a:avLst/>
              </a:prstGeom>
              <a:gradFill flip="none" rotWithShape="1">
                <a:gsLst>
                  <a:gs pos="0">
                    <a:schemeClr val="accent4">
                      <a:lumMod val="40000"/>
                      <a:lumOff val="60000"/>
                    </a:schemeClr>
                  </a:gs>
                  <a:gs pos="50000">
                    <a:schemeClr val="accent2"/>
                  </a:gs>
                  <a:gs pos="100000">
                    <a:schemeClr val="accent2">
                      <a:gamma/>
                      <a:shade val="20000"/>
                      <a:invGamma/>
                    </a:schemeClr>
                  </a:gs>
                </a:gsLst>
                <a:lin ang="16200000" scaled="1"/>
                <a:tileRect/>
              </a:gradFill>
              <a:ln w="9525" cap="flat" cmpd="sng" algn="c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effectLst>
                    <a:outerShdw blurRad="38100" dist="38100" dir="2700000" algn="tl">
                      <a:srgbClr val="000000"/>
                    </a:outerShdw>
                  </a:effectLst>
                </a:endParaRPr>
              </a:p>
            </p:txBody>
          </p:sp>
          <p:sp>
            <p:nvSpPr>
              <p:cNvPr id="10265" name="TextBox 33"/>
              <p:cNvSpPr txBox="1">
                <a:spLocks noChangeArrowheads="1"/>
              </p:cNvSpPr>
              <p:nvPr/>
            </p:nvSpPr>
            <p:spPr bwMode="auto">
              <a:xfrm rot="-5400000">
                <a:off x="-817066" y="3922377"/>
                <a:ext cx="3581994" cy="461665"/>
              </a:xfrm>
              <a:prstGeom prst="rect">
                <a:avLst/>
              </a:prstGeom>
              <a:noFill/>
              <a:ln w="9525">
                <a:noFill/>
                <a:miter lim="800000"/>
                <a:headEnd/>
                <a:tailEnd/>
              </a:ln>
            </p:spPr>
            <p:txBody>
              <a:bodyPr>
                <a:spAutoFit/>
              </a:bodyPr>
              <a:lstStyle/>
              <a:p>
                <a:pPr algn="ctr"/>
                <a:r>
                  <a:rPr lang="en-US" dirty="0">
                    <a:solidFill>
                      <a:schemeClr val="bg1"/>
                    </a:solidFill>
                  </a:rPr>
                  <a:t>Cash Balance</a:t>
                </a:r>
              </a:p>
            </p:txBody>
          </p:sp>
        </p:grpSp>
        <p:grpSp>
          <p:nvGrpSpPr>
            <p:cNvPr id="7" name="Group 37"/>
            <p:cNvGrpSpPr>
              <a:grpSpLocks/>
            </p:cNvGrpSpPr>
            <p:nvPr/>
          </p:nvGrpSpPr>
          <p:grpSpPr bwMode="auto">
            <a:xfrm>
              <a:off x="1447800" y="5943600"/>
              <a:ext cx="4343400" cy="505218"/>
              <a:chOff x="1828800" y="5791200"/>
              <a:chExt cx="4343400" cy="505218"/>
            </a:xfrm>
          </p:grpSpPr>
          <p:sp>
            <p:nvSpPr>
              <p:cNvPr id="31" name="Down Arrow 30"/>
              <p:cNvSpPr/>
              <p:nvPr/>
            </p:nvSpPr>
            <p:spPr bwMode="auto">
              <a:xfrm rot="16200000">
                <a:off x="3771900" y="3848100"/>
                <a:ext cx="457200" cy="4343400"/>
              </a:xfrm>
              <a:prstGeom prst="downArrow">
                <a:avLst/>
              </a:prstGeom>
              <a:gradFill flip="none" rotWithShape="1">
                <a:gsLst>
                  <a:gs pos="0">
                    <a:schemeClr val="accent4">
                      <a:lumMod val="40000"/>
                      <a:lumOff val="60000"/>
                    </a:schemeClr>
                  </a:gs>
                  <a:gs pos="50000">
                    <a:schemeClr val="accent2"/>
                  </a:gs>
                  <a:gs pos="100000">
                    <a:schemeClr val="accent2">
                      <a:gamma/>
                      <a:shade val="20000"/>
                      <a:invGamma/>
                    </a:schemeClr>
                  </a:gs>
                </a:gsLst>
                <a:lin ang="16200000" scaled="1"/>
                <a:tileRect/>
              </a:gradFill>
              <a:ln w="9525" cap="flat" cmpd="sng" algn="c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round/>
                <a:headEnd type="none" w="med" len="med"/>
                <a:tailEnd type="none" w="med" len="med"/>
              </a:ln>
              <a:effectLst>
                <a:outerShdw dist="53882" dir="2700000" algn="ctr" rotWithShape="0">
                  <a:schemeClr val="bg2"/>
                </a:outerShdw>
              </a:effectLst>
            </p:spPr>
            <p:txBody>
              <a:bodyPr wrap="none" lIns="92075" tIns="46038" rIns="92075" bIns="46038" anchor="ctr"/>
              <a:lstStyle/>
              <a:p>
                <a:pPr algn="ctr">
                  <a:defRPr/>
                </a:pPr>
                <a:endParaRPr lang="en-US">
                  <a:effectLst>
                    <a:outerShdw blurRad="38100" dist="38100" dir="2700000" algn="tl">
                      <a:srgbClr val="000000"/>
                    </a:outerShdw>
                  </a:effectLst>
                </a:endParaRPr>
              </a:p>
            </p:txBody>
          </p:sp>
          <p:sp>
            <p:nvSpPr>
              <p:cNvPr id="10261" name="TextBox 31"/>
              <p:cNvSpPr txBox="1">
                <a:spLocks noChangeArrowheads="1"/>
              </p:cNvSpPr>
              <p:nvPr/>
            </p:nvSpPr>
            <p:spPr bwMode="auto">
              <a:xfrm>
                <a:off x="2133599" y="5834676"/>
                <a:ext cx="3581401" cy="461742"/>
              </a:xfrm>
              <a:prstGeom prst="rect">
                <a:avLst/>
              </a:prstGeom>
              <a:noFill/>
              <a:ln w="9525">
                <a:noFill/>
                <a:miter lim="800000"/>
                <a:headEnd/>
                <a:tailEnd/>
              </a:ln>
            </p:spPr>
            <p:txBody>
              <a:bodyPr>
                <a:spAutoFit/>
              </a:bodyPr>
              <a:lstStyle/>
              <a:p>
                <a:pPr algn="ctr"/>
                <a:r>
                  <a:rPr lang="en-US">
                    <a:solidFill>
                      <a:schemeClr val="bg1"/>
                    </a:solidFill>
                  </a:rPr>
                  <a:t>Time</a:t>
                </a:r>
              </a:p>
            </p:txBody>
          </p:sp>
        </p:grpSp>
      </p:grpSp>
      <p:cxnSp>
        <p:nvCxnSpPr>
          <p:cNvPr id="46" name="Straight Connector 45"/>
          <p:cNvCxnSpPr/>
          <p:nvPr/>
        </p:nvCxnSpPr>
        <p:spPr bwMode="auto">
          <a:xfrm flipV="1">
            <a:off x="762000" y="3810000"/>
            <a:ext cx="4343400" cy="19050"/>
          </a:xfrm>
          <a:prstGeom prst="line">
            <a:avLst/>
          </a:prstGeom>
          <a:gradFill rotWithShape="0">
            <a:gsLst>
              <a:gs pos="0">
                <a:schemeClr val="accent2">
                  <a:gamma/>
                  <a:shade val="20000"/>
                  <a:invGamma/>
                </a:schemeClr>
              </a:gs>
              <a:gs pos="50000">
                <a:schemeClr val="accent2"/>
              </a:gs>
              <a:gs pos="100000">
                <a:schemeClr val="accent2">
                  <a:gamma/>
                  <a:shade val="20000"/>
                  <a:invGamma/>
                </a:schemeClr>
              </a:gs>
            </a:gsLst>
            <a:lin ang="5400000" scaled="1"/>
          </a:gradFill>
          <a:ln w="19050" cap="flat" cmpd="sng" algn="ctr">
            <a:solidFill>
              <a:srgbClr val="C00000"/>
            </a:solidFill>
            <a:prstDash val="sysDash"/>
            <a:round/>
            <a:headEnd type="none" w="med" len="med"/>
            <a:tailEnd type="none" w="med" len="med"/>
          </a:ln>
          <a:effectLst/>
        </p:spPr>
      </p:cxnSp>
      <p:cxnSp>
        <p:nvCxnSpPr>
          <p:cNvPr id="47" name="Straight Connector 46"/>
          <p:cNvCxnSpPr/>
          <p:nvPr/>
        </p:nvCxnSpPr>
        <p:spPr bwMode="auto">
          <a:xfrm flipV="1">
            <a:off x="762000" y="5038725"/>
            <a:ext cx="4343400" cy="19050"/>
          </a:xfrm>
          <a:prstGeom prst="line">
            <a:avLst/>
          </a:prstGeom>
          <a:gradFill rotWithShape="0">
            <a:gsLst>
              <a:gs pos="0">
                <a:schemeClr val="accent2">
                  <a:gamma/>
                  <a:shade val="20000"/>
                  <a:invGamma/>
                </a:schemeClr>
              </a:gs>
              <a:gs pos="50000">
                <a:schemeClr val="accent2"/>
              </a:gs>
              <a:gs pos="100000">
                <a:schemeClr val="accent2">
                  <a:gamma/>
                  <a:shade val="20000"/>
                  <a:invGamma/>
                </a:schemeClr>
              </a:gs>
            </a:gsLst>
            <a:lin ang="5400000" scaled="1"/>
          </a:gradFill>
          <a:ln w="15875" cap="flat" cmpd="sng" algn="ctr">
            <a:solidFill>
              <a:srgbClr val="C00000"/>
            </a:solidFill>
            <a:prstDash val="sysDash"/>
            <a:round/>
            <a:headEnd type="none" w="med" len="med"/>
            <a:tailEnd type="none" w="med" len="med"/>
          </a:ln>
          <a:effectLst/>
        </p:spPr>
      </p:cxnSp>
      <p:cxnSp>
        <p:nvCxnSpPr>
          <p:cNvPr id="48" name="Straight Connector 47"/>
          <p:cNvCxnSpPr/>
          <p:nvPr/>
        </p:nvCxnSpPr>
        <p:spPr bwMode="auto">
          <a:xfrm flipV="1">
            <a:off x="762000" y="5562600"/>
            <a:ext cx="4343400" cy="19050"/>
          </a:xfrm>
          <a:prstGeom prst="line">
            <a:avLst/>
          </a:prstGeom>
          <a:gradFill rotWithShape="0">
            <a:gsLst>
              <a:gs pos="0">
                <a:schemeClr val="accent2">
                  <a:gamma/>
                  <a:shade val="20000"/>
                  <a:invGamma/>
                </a:schemeClr>
              </a:gs>
              <a:gs pos="50000">
                <a:schemeClr val="accent2"/>
              </a:gs>
              <a:gs pos="100000">
                <a:schemeClr val="accent2">
                  <a:gamma/>
                  <a:shade val="20000"/>
                  <a:invGamma/>
                </a:schemeClr>
              </a:gs>
            </a:gsLst>
            <a:lin ang="5400000" scaled="1"/>
          </a:gradFill>
          <a:ln w="31750" cap="flat" cmpd="sng" algn="ctr">
            <a:solidFill>
              <a:srgbClr val="C00000"/>
            </a:solidFill>
            <a:prstDash val="sysDash"/>
            <a:round/>
            <a:headEnd type="none" w="med" len="med"/>
            <a:tailEnd type="none" w="med" len="med"/>
          </a:ln>
          <a:effectLst/>
        </p:spPr>
      </p:cxnSp>
      <p:sp>
        <p:nvSpPr>
          <p:cNvPr id="10247" name="TextBox 35"/>
          <p:cNvSpPr txBox="1">
            <a:spLocks noChangeArrowheads="1"/>
          </p:cNvSpPr>
          <p:nvPr/>
        </p:nvSpPr>
        <p:spPr bwMode="auto">
          <a:xfrm>
            <a:off x="457200" y="3619500"/>
            <a:ext cx="990600" cy="246063"/>
          </a:xfrm>
          <a:prstGeom prst="rect">
            <a:avLst/>
          </a:prstGeom>
          <a:noFill/>
          <a:ln w="9525">
            <a:noFill/>
            <a:miter lim="800000"/>
            <a:headEnd/>
            <a:tailEnd/>
          </a:ln>
        </p:spPr>
        <p:txBody>
          <a:bodyPr>
            <a:spAutoFit/>
          </a:bodyPr>
          <a:lstStyle/>
          <a:p>
            <a:r>
              <a:rPr lang="en-US" sz="1000" b="1" dirty="0">
                <a:solidFill>
                  <a:srgbClr val="C00000"/>
                </a:solidFill>
              </a:rPr>
              <a:t>Level 1</a:t>
            </a:r>
            <a:r>
              <a:rPr lang="en-US" sz="1000" dirty="0">
                <a:solidFill>
                  <a:srgbClr val="C00000"/>
                </a:solidFill>
              </a:rPr>
              <a:t> </a:t>
            </a:r>
          </a:p>
        </p:txBody>
      </p:sp>
      <p:sp>
        <p:nvSpPr>
          <p:cNvPr id="10248" name="TextBox 37"/>
          <p:cNvSpPr txBox="1">
            <a:spLocks noChangeArrowheads="1"/>
          </p:cNvSpPr>
          <p:nvPr/>
        </p:nvSpPr>
        <p:spPr bwMode="auto">
          <a:xfrm>
            <a:off x="457200" y="4840288"/>
            <a:ext cx="762000" cy="246062"/>
          </a:xfrm>
          <a:prstGeom prst="rect">
            <a:avLst/>
          </a:prstGeom>
          <a:noFill/>
          <a:ln w="9525">
            <a:noFill/>
            <a:miter lim="800000"/>
            <a:headEnd/>
            <a:tailEnd/>
          </a:ln>
        </p:spPr>
        <p:txBody>
          <a:bodyPr>
            <a:spAutoFit/>
          </a:bodyPr>
          <a:lstStyle/>
          <a:p>
            <a:r>
              <a:rPr lang="en-US" sz="1000" b="1" dirty="0">
                <a:solidFill>
                  <a:srgbClr val="C00000"/>
                </a:solidFill>
              </a:rPr>
              <a:t>Level  2 </a:t>
            </a:r>
          </a:p>
        </p:txBody>
      </p:sp>
      <p:sp>
        <p:nvSpPr>
          <p:cNvPr id="10249" name="TextBox 38"/>
          <p:cNvSpPr txBox="1">
            <a:spLocks noChangeArrowheads="1"/>
          </p:cNvSpPr>
          <p:nvPr/>
        </p:nvSpPr>
        <p:spPr bwMode="auto">
          <a:xfrm>
            <a:off x="457200" y="5334000"/>
            <a:ext cx="914400" cy="246063"/>
          </a:xfrm>
          <a:prstGeom prst="rect">
            <a:avLst/>
          </a:prstGeom>
          <a:noFill/>
          <a:ln w="9525">
            <a:noFill/>
            <a:miter lim="800000"/>
            <a:headEnd/>
            <a:tailEnd/>
          </a:ln>
        </p:spPr>
        <p:txBody>
          <a:bodyPr>
            <a:spAutoFit/>
          </a:bodyPr>
          <a:lstStyle/>
          <a:p>
            <a:r>
              <a:rPr lang="en-US" sz="1000" b="1" dirty="0">
                <a:solidFill>
                  <a:srgbClr val="C00000"/>
                </a:solidFill>
              </a:rPr>
              <a:t>Level  3</a:t>
            </a:r>
            <a:r>
              <a:rPr lang="en-US" sz="1000" dirty="0">
                <a:solidFill>
                  <a:srgbClr val="C00000"/>
                </a:solidFill>
              </a:rPr>
              <a:t> </a:t>
            </a:r>
          </a:p>
        </p:txBody>
      </p:sp>
      <p:sp>
        <p:nvSpPr>
          <p:cNvPr id="52" name="TextBox 51"/>
          <p:cNvSpPr txBox="1"/>
          <p:nvPr/>
        </p:nvSpPr>
        <p:spPr bwMode="auto">
          <a:xfrm>
            <a:off x="5172075" y="2492896"/>
            <a:ext cx="3962400" cy="919163"/>
          </a:xfrm>
          <a:prstGeom prst="rect">
            <a:avLst/>
          </a:prstGeom>
          <a:noFill/>
          <a:ln w="28575">
            <a:solidFill>
              <a:srgbClr val="C00000"/>
            </a:solidFill>
          </a:ln>
        </p:spPr>
        <p:txBody>
          <a:bodyPr>
            <a:spAutoFit/>
          </a:bodyPr>
          <a:lstStyle/>
          <a:p>
            <a:pPr defTabSz="91440">
              <a:buFont typeface="Wingdings" pitchFamily="2" charset="2"/>
              <a:buChar char="§"/>
              <a:defRPr/>
            </a:pPr>
            <a:r>
              <a:rPr lang="en-US" sz="1330" dirty="0">
                <a:effectLst>
                  <a:outerShdw blurRad="38100" dist="38100" dir="2700000" algn="tl">
                    <a:srgbClr val="000000">
                      <a:alpha val="43137"/>
                    </a:srgbClr>
                  </a:outerShdw>
                </a:effectLst>
              </a:rPr>
              <a:t> </a:t>
            </a:r>
            <a:r>
              <a:rPr lang="en-US" sz="1330" dirty="0"/>
              <a:t>Balance changes frequently</a:t>
            </a:r>
          </a:p>
          <a:p>
            <a:pPr defTabSz="91440">
              <a:buFont typeface="Wingdings" pitchFamily="2" charset="2"/>
              <a:buChar char="§"/>
              <a:defRPr/>
            </a:pPr>
            <a:r>
              <a:rPr lang="en-US" sz="1330" dirty="0"/>
              <a:t> Actual balance more likely to vary from projection</a:t>
            </a:r>
          </a:p>
          <a:p>
            <a:pPr defTabSz="91440">
              <a:buFont typeface="Wingdings" pitchFamily="2" charset="2"/>
              <a:buChar char="§"/>
              <a:defRPr/>
            </a:pPr>
            <a:r>
              <a:rPr lang="en-US" sz="1330" dirty="0"/>
              <a:t> Liquidity is primary concern</a:t>
            </a:r>
          </a:p>
          <a:p>
            <a:pPr defTabSz="91440">
              <a:buFont typeface="Wingdings" pitchFamily="2" charset="2"/>
              <a:buChar char="§"/>
              <a:defRPr/>
            </a:pPr>
            <a:r>
              <a:rPr lang="en-US" sz="1330" dirty="0"/>
              <a:t> Shorter investment horizon (overnight)</a:t>
            </a:r>
          </a:p>
        </p:txBody>
      </p:sp>
      <p:sp>
        <p:nvSpPr>
          <p:cNvPr id="53" name="TextBox 52"/>
          <p:cNvSpPr txBox="1"/>
          <p:nvPr/>
        </p:nvSpPr>
        <p:spPr bwMode="auto">
          <a:xfrm>
            <a:off x="5172075" y="3483496"/>
            <a:ext cx="3962400" cy="1744663"/>
          </a:xfrm>
          <a:prstGeom prst="rect">
            <a:avLst/>
          </a:prstGeom>
          <a:noFill/>
          <a:ln w="28575">
            <a:solidFill>
              <a:srgbClr val="C00000"/>
            </a:solidFill>
          </a:ln>
        </p:spPr>
        <p:txBody>
          <a:bodyPr>
            <a:spAutoFit/>
          </a:bodyPr>
          <a:lstStyle/>
          <a:p>
            <a:pPr defTabSz="91440">
              <a:buFont typeface="Wingdings" pitchFamily="2" charset="2"/>
              <a:buChar char="§"/>
              <a:defRPr/>
            </a:pPr>
            <a:r>
              <a:rPr lang="en-US" sz="1330" dirty="0">
                <a:effectLst>
                  <a:outerShdw blurRad="38100" dist="38100" dir="2700000" algn="tl">
                    <a:srgbClr val="000000">
                      <a:alpha val="43137"/>
                    </a:srgbClr>
                  </a:outerShdw>
                </a:effectLst>
              </a:rPr>
              <a:t> </a:t>
            </a:r>
            <a:r>
              <a:rPr lang="en-US" sz="1330" dirty="0"/>
              <a:t>Balance rarely changes</a:t>
            </a:r>
          </a:p>
          <a:p>
            <a:pPr defTabSz="91440">
              <a:buFont typeface="Wingdings" pitchFamily="2" charset="2"/>
              <a:buChar char="§"/>
              <a:defRPr/>
            </a:pPr>
            <a:r>
              <a:rPr lang="en-US" sz="1330" dirty="0"/>
              <a:t> Serves as a buffer in case actual operating</a:t>
            </a:r>
          </a:p>
          <a:p>
            <a:pPr defTabSz="91440">
              <a:defRPr/>
            </a:pPr>
            <a:r>
              <a:rPr lang="en-US" sz="1330" dirty="0"/>
              <a:t> 	cash balance differ from projection</a:t>
            </a:r>
          </a:p>
          <a:p>
            <a:pPr defTabSz="91440">
              <a:buFont typeface="Wingdings" pitchFamily="2" charset="2"/>
              <a:buChar char="§"/>
              <a:defRPr/>
            </a:pPr>
            <a:r>
              <a:rPr lang="en-US" sz="1330" dirty="0"/>
              <a:t> Possibility to seek higher returns by extending</a:t>
            </a:r>
          </a:p>
          <a:p>
            <a:pPr defTabSz="91440">
              <a:defRPr/>
            </a:pPr>
            <a:r>
              <a:rPr lang="en-US" sz="1330" dirty="0"/>
              <a:t>   investment horizon (overnight/monthly)</a:t>
            </a:r>
          </a:p>
          <a:p>
            <a:pPr defTabSz="91440">
              <a:buFont typeface="Wingdings" pitchFamily="2" charset="2"/>
              <a:buChar char="§"/>
              <a:defRPr/>
            </a:pPr>
            <a:r>
              <a:rPr lang="en-US" sz="1330" dirty="0"/>
              <a:t> </a:t>
            </a:r>
            <a:r>
              <a:rPr lang="en-US" sz="1330" i="1" dirty="0"/>
              <a:t>With reliable cash-flow forecasting and short-		 	 		 term funding sources, this tier of cash balance 				 could be reduced or eliminated to reduce </a:t>
            </a:r>
            <a:r>
              <a:rPr lang="en-US" sz="1330" i="1" dirty="0" smtClean="0"/>
              <a:t>debt</a:t>
            </a:r>
            <a:endParaRPr lang="en-US" sz="1330" i="1" dirty="0"/>
          </a:p>
        </p:txBody>
      </p:sp>
      <p:sp>
        <p:nvSpPr>
          <p:cNvPr id="56" name="TextBox 55"/>
          <p:cNvSpPr txBox="1"/>
          <p:nvPr/>
        </p:nvSpPr>
        <p:spPr bwMode="auto">
          <a:xfrm>
            <a:off x="5172075" y="5295900"/>
            <a:ext cx="3962400" cy="1292225"/>
          </a:xfrm>
          <a:prstGeom prst="rect">
            <a:avLst/>
          </a:prstGeom>
          <a:noFill/>
          <a:ln w="28575">
            <a:solidFill>
              <a:srgbClr val="C00000"/>
            </a:solidFill>
          </a:ln>
        </p:spPr>
        <p:txBody>
          <a:bodyPr>
            <a:spAutoFit/>
          </a:bodyPr>
          <a:lstStyle/>
          <a:p>
            <a:pPr defTabSz="90488">
              <a:buFont typeface="Wingdings" pitchFamily="2" charset="2"/>
              <a:buChar char="§"/>
              <a:defRPr/>
            </a:pPr>
            <a:r>
              <a:rPr lang="en-US" sz="1300" dirty="0">
                <a:effectLst>
                  <a:outerShdw blurRad="38100" dist="38100" dir="2700000" algn="tl">
                    <a:srgbClr val="000000"/>
                  </a:outerShdw>
                </a:effectLst>
              </a:rPr>
              <a:t> </a:t>
            </a:r>
            <a:r>
              <a:rPr lang="en-US" sz="1300" dirty="0"/>
              <a:t>No foreseeable need for liquidation</a:t>
            </a:r>
          </a:p>
          <a:p>
            <a:pPr defTabSz="90488">
              <a:buFont typeface="Wingdings" pitchFamily="2" charset="2"/>
              <a:buChar char="§"/>
              <a:defRPr/>
            </a:pPr>
            <a:r>
              <a:rPr lang="en-US" sz="1300" dirty="0"/>
              <a:t> Suitable for seeking higher returns by extending 				 investment horizon (monthly/short-term bond index)</a:t>
            </a:r>
          </a:p>
          <a:p>
            <a:pPr defTabSz="90488">
              <a:buFont typeface="Wingdings" pitchFamily="2" charset="2"/>
              <a:buChar char="§"/>
              <a:defRPr/>
            </a:pPr>
            <a:r>
              <a:rPr lang="en-US" sz="1300" dirty="0"/>
              <a:t> </a:t>
            </a:r>
            <a:r>
              <a:rPr lang="en-US" sz="1300" i="1" dirty="0"/>
              <a:t>Examine if this tier of cash balance is really 	 	 	 		 needed; when financing cost exceeds investment returns, it may be more advantageous to </a:t>
            </a:r>
            <a:r>
              <a:rPr lang="en-US" sz="1300" i="1"/>
              <a:t>repay </a:t>
            </a:r>
            <a:r>
              <a:rPr lang="en-US" sz="1300" i="1" smtClean="0"/>
              <a:t>debt</a:t>
            </a:r>
            <a:endParaRPr lang="en-US" sz="1300" dirty="0">
              <a:effectLst>
                <a:outerShdw blurRad="38100" dist="38100" dir="2700000" algn="tl">
                  <a:srgbClr val="000000"/>
                </a:outerShdw>
              </a:effectLst>
            </a:endParaRPr>
          </a:p>
        </p:txBody>
      </p:sp>
      <p:sp>
        <p:nvSpPr>
          <p:cNvPr id="57" name="Rectangle 3"/>
          <p:cNvSpPr txBox="1">
            <a:spLocks noChangeArrowheads="1"/>
          </p:cNvSpPr>
          <p:nvPr/>
        </p:nvSpPr>
        <p:spPr bwMode="auto">
          <a:xfrm>
            <a:off x="304800" y="1685925"/>
            <a:ext cx="8482013" cy="438150"/>
          </a:xfrm>
          <a:prstGeom prst="rect">
            <a:avLst/>
          </a:prstGeom>
          <a:noFill/>
          <a:ln w="9525">
            <a:noFill/>
            <a:miter lim="800000"/>
            <a:headEnd/>
            <a:tailEnd/>
          </a:ln>
        </p:spPr>
        <p:txBody>
          <a:bodyPr/>
          <a:lstStyle/>
          <a:p>
            <a:pPr indent="-342900" algn="ctr" eaLnBrk="1" hangingPunct="1">
              <a:spcBef>
                <a:spcPct val="100000"/>
              </a:spcBef>
              <a:buClr>
                <a:schemeClr val="tx1"/>
              </a:buClr>
              <a:buFont typeface="Wingdings" pitchFamily="2" charset="2"/>
              <a:buNone/>
              <a:defRPr/>
            </a:pPr>
            <a:r>
              <a:rPr lang="en-US" sz="1800" kern="0" dirty="0">
                <a:latin typeface="Helvetica" pitchFamily="34" charset="0"/>
              </a:rPr>
              <a:t>Allocating cash into 2-3 tiers of sub-portfolios according to different liquidity needs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t>Cash Balance Targets</a:t>
            </a:r>
            <a:endParaRPr lang="en-NZ" dirty="0" smtClean="0"/>
          </a:p>
        </p:txBody>
      </p:sp>
      <p:sp>
        <p:nvSpPr>
          <p:cNvPr id="15363" name="Content Placeholder 2"/>
          <p:cNvSpPr>
            <a:spLocks noGrp="1"/>
          </p:cNvSpPr>
          <p:nvPr>
            <p:ph idx="1"/>
          </p:nvPr>
        </p:nvSpPr>
        <p:spPr>
          <a:xfrm>
            <a:off x="381000" y="2133600"/>
            <a:ext cx="5559152" cy="4463752"/>
          </a:xfrm>
        </p:spPr>
        <p:txBody>
          <a:bodyPr/>
          <a:lstStyle/>
          <a:p>
            <a:pPr eaLnBrk="1" hangingPunct="1"/>
            <a:r>
              <a:rPr lang="en-US" sz="1800" dirty="0" smtClean="0"/>
              <a:t>On a survey of 22 OECD countries, 16 maintain a target cash balance</a:t>
            </a:r>
          </a:p>
          <a:p>
            <a:pPr eaLnBrk="1" hangingPunct="1"/>
            <a:r>
              <a:rPr lang="en-US" sz="1800" dirty="0" smtClean="0"/>
              <a:t>Types of target are diverse</a:t>
            </a:r>
          </a:p>
          <a:p>
            <a:pPr lvl="1" eaLnBrk="1" hangingPunct="1"/>
            <a:r>
              <a:rPr lang="en-US" sz="1600" dirty="0" smtClean="0"/>
              <a:t>Minimum </a:t>
            </a:r>
            <a:r>
              <a:rPr lang="en-US" sz="1600" dirty="0" smtClean="0"/>
              <a:t>floor</a:t>
            </a:r>
          </a:p>
          <a:p>
            <a:pPr lvl="1" eaLnBrk="1" hangingPunct="1"/>
            <a:r>
              <a:rPr lang="en-US" sz="1600" dirty="0" smtClean="0"/>
              <a:t>Maximum </a:t>
            </a:r>
            <a:r>
              <a:rPr lang="en-US" sz="1600" dirty="0" smtClean="0"/>
              <a:t>ceiling</a:t>
            </a:r>
          </a:p>
          <a:p>
            <a:pPr lvl="1" eaLnBrk="1" hangingPunct="1"/>
            <a:r>
              <a:rPr lang="en-US" sz="1600" dirty="0" smtClean="0"/>
              <a:t>Different </a:t>
            </a:r>
            <a:r>
              <a:rPr lang="en-US" sz="1600" dirty="0" smtClean="0"/>
              <a:t>objectives and incentives</a:t>
            </a:r>
          </a:p>
          <a:p>
            <a:pPr eaLnBrk="1" hangingPunct="1"/>
            <a:r>
              <a:rPr lang="en-US" sz="1800" dirty="0" smtClean="0"/>
              <a:t>Target cash balance level depends on</a:t>
            </a:r>
          </a:p>
          <a:p>
            <a:pPr lvl="1" eaLnBrk="1" hangingPunct="1"/>
            <a:r>
              <a:rPr lang="en-US" sz="1600" dirty="0" smtClean="0"/>
              <a:t>Fiscal </a:t>
            </a:r>
            <a:r>
              <a:rPr lang="en-US" sz="1600" dirty="0" smtClean="0"/>
              <a:t>position and its long-term trend</a:t>
            </a:r>
          </a:p>
          <a:p>
            <a:pPr lvl="1" eaLnBrk="1" hangingPunct="1"/>
            <a:r>
              <a:rPr lang="en-US" sz="1600" dirty="0" smtClean="0"/>
              <a:t>Source </a:t>
            </a:r>
            <a:r>
              <a:rPr lang="en-US" sz="1600" dirty="0" smtClean="0"/>
              <a:t>of cash balance</a:t>
            </a:r>
            <a:br>
              <a:rPr lang="en-US" sz="1600" dirty="0" smtClean="0"/>
            </a:br>
            <a:r>
              <a:rPr lang="en-US" sz="1600" dirty="0" smtClean="0"/>
              <a:t>(e.g. if it is debt-funded)</a:t>
            </a:r>
          </a:p>
          <a:p>
            <a:pPr lvl="1" eaLnBrk="1" hangingPunct="1"/>
            <a:r>
              <a:rPr lang="en-US" sz="1600" dirty="0" smtClean="0"/>
              <a:t>Accuracy </a:t>
            </a:r>
            <a:r>
              <a:rPr lang="en-US" sz="1600" dirty="0" smtClean="0"/>
              <a:t>of cash flow forecasts</a:t>
            </a:r>
          </a:p>
          <a:p>
            <a:pPr lvl="1" eaLnBrk="1" hangingPunct="1"/>
            <a:r>
              <a:rPr lang="en-US" sz="1600" dirty="0" smtClean="0"/>
              <a:t>Short-term </a:t>
            </a:r>
            <a:r>
              <a:rPr lang="en-US" sz="1600" dirty="0" smtClean="0"/>
              <a:t>funding availability (and reliability)</a:t>
            </a:r>
          </a:p>
          <a:p>
            <a:pPr lvl="1" eaLnBrk="1" hangingPunct="1"/>
            <a:r>
              <a:rPr lang="en-US" sz="1600" dirty="0" smtClean="0"/>
              <a:t>Cost of carry </a:t>
            </a:r>
            <a:r>
              <a:rPr lang="en-US" sz="1600" dirty="0" smtClean="0"/>
              <a:t>(the difference between investment return and funding cost) </a:t>
            </a:r>
          </a:p>
          <a:p>
            <a:pPr lvl="1" eaLnBrk="1" hangingPunct="1"/>
            <a:r>
              <a:rPr lang="en-US" sz="1600" dirty="0" smtClean="0"/>
              <a:t>Risk </a:t>
            </a:r>
            <a:r>
              <a:rPr lang="en-US" sz="1600" dirty="0" smtClean="0"/>
              <a:t>tolerance</a:t>
            </a:r>
            <a:endParaRPr lang="en-NZ" sz="2000" dirty="0" smtClean="0"/>
          </a:p>
        </p:txBody>
      </p:sp>
      <p:sp>
        <p:nvSpPr>
          <p:cNvPr id="4" name="TextBox 3"/>
          <p:cNvSpPr txBox="1"/>
          <p:nvPr/>
        </p:nvSpPr>
        <p:spPr>
          <a:xfrm>
            <a:off x="5868144" y="2636912"/>
            <a:ext cx="3024336" cy="3046988"/>
          </a:xfrm>
          <a:prstGeom prst="rect">
            <a:avLst/>
          </a:prstGeom>
          <a:solidFill>
            <a:schemeClr val="accent1">
              <a:lumMod val="90000"/>
            </a:schemeClr>
          </a:solidFill>
          <a:ln w="28575">
            <a:solidFill>
              <a:srgbClr val="C00000"/>
            </a:solidFill>
          </a:ln>
        </p:spPr>
        <p:txBody>
          <a:bodyPr wrap="square" rtlCol="0">
            <a:spAutoFit/>
          </a:bodyPr>
          <a:lstStyle/>
          <a:p>
            <a:pPr algn="ctr"/>
            <a:r>
              <a:rPr lang="en-US" b="1" dirty="0" smtClean="0">
                <a:solidFill>
                  <a:srgbClr val="C00000"/>
                </a:solidFill>
              </a:rPr>
              <a:t>Examples </a:t>
            </a:r>
            <a:r>
              <a:rPr lang="en-US" b="1" dirty="0" smtClean="0">
                <a:solidFill>
                  <a:srgbClr val="C00000"/>
                </a:solidFill>
              </a:rPr>
              <a:t>from APEC Economies</a:t>
            </a:r>
            <a:endParaRPr lang="en-US" b="1" dirty="0" smtClean="0">
              <a:solidFill>
                <a:srgbClr val="C00000"/>
              </a:solidFill>
            </a:endParaRPr>
          </a:p>
          <a:p>
            <a:r>
              <a:rPr lang="en-NZ" b="1" dirty="0" smtClean="0"/>
              <a:t>Australia</a:t>
            </a:r>
            <a:r>
              <a:rPr lang="en-NZ" dirty="0"/>
              <a:t/>
            </a:r>
            <a:br>
              <a:rPr lang="en-NZ" dirty="0"/>
            </a:br>
            <a:r>
              <a:rPr lang="en-NZ" dirty="0" smtClean="0"/>
              <a:t>A$750mn ± A$250mn</a:t>
            </a:r>
          </a:p>
          <a:p>
            <a:r>
              <a:rPr lang="en-NZ" b="1" dirty="0" smtClean="0"/>
              <a:t>USA</a:t>
            </a:r>
          </a:p>
          <a:p>
            <a:r>
              <a:rPr lang="en-NZ" dirty="0" smtClean="0"/>
              <a:t>US$5bn (US$7bn when there is high tax volatility)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762000"/>
            <a:ext cx="8120063" cy="1143000"/>
          </a:xfrm>
        </p:spPr>
        <p:txBody>
          <a:bodyPr/>
          <a:lstStyle/>
          <a:p>
            <a:pPr eaLnBrk="1" hangingPunct="1"/>
            <a:r>
              <a:rPr lang="en-NZ" dirty="0" smtClean="0"/>
              <a:t>Features of the More Advanced Countries across the APEC Region</a:t>
            </a:r>
          </a:p>
        </p:txBody>
      </p:sp>
      <p:sp>
        <p:nvSpPr>
          <p:cNvPr id="15363" name="Content Placeholder 2"/>
          <p:cNvSpPr>
            <a:spLocks noGrp="1"/>
          </p:cNvSpPr>
          <p:nvPr>
            <p:ph idx="1"/>
          </p:nvPr>
        </p:nvSpPr>
        <p:spPr>
          <a:xfrm>
            <a:off x="381000" y="2133600"/>
            <a:ext cx="6855296" cy="4391744"/>
          </a:xfrm>
        </p:spPr>
        <p:txBody>
          <a:bodyPr/>
          <a:lstStyle/>
          <a:p>
            <a:pPr marL="400050" eaLnBrk="1" hangingPunct="1">
              <a:buFont typeface="+mj-lt"/>
              <a:buAutoNum type="arabicPeriod"/>
            </a:pPr>
            <a:r>
              <a:rPr lang="en-NZ" sz="1600" dirty="0" smtClean="0"/>
              <a:t>Centralization of government cash balances and establishment of a TSA structure</a:t>
            </a:r>
          </a:p>
          <a:p>
            <a:pPr marL="400050" eaLnBrk="1" hangingPunct="1">
              <a:buFont typeface="+mj-lt"/>
              <a:buAutoNum type="arabicPeriod"/>
            </a:pPr>
            <a:r>
              <a:rPr lang="en-NZ" sz="1600" dirty="0" smtClean="0"/>
              <a:t>Clear understanding on the coverage of the cash planning framework</a:t>
            </a:r>
          </a:p>
          <a:p>
            <a:pPr marL="400050" eaLnBrk="1" hangingPunct="1">
              <a:buFont typeface="+mj-lt"/>
              <a:buAutoNum type="arabicPeriod"/>
            </a:pPr>
            <a:r>
              <a:rPr lang="en-NZ" sz="1600" dirty="0" smtClean="0"/>
              <a:t>Ability to make accurate projections of short-term cash inflows and outflows</a:t>
            </a:r>
          </a:p>
          <a:p>
            <a:pPr marL="400050" eaLnBrk="1" hangingPunct="1">
              <a:buFont typeface="+mj-lt"/>
              <a:buAutoNum type="arabicPeriod"/>
            </a:pPr>
            <a:r>
              <a:rPr lang="en-NZ" sz="1600" dirty="0" smtClean="0"/>
              <a:t>An adequate transaction processing and accounting framework</a:t>
            </a:r>
          </a:p>
          <a:p>
            <a:pPr marL="400050" eaLnBrk="1" hangingPunct="1">
              <a:buFont typeface="+mj-lt"/>
              <a:buAutoNum type="arabicPeriod"/>
            </a:pPr>
            <a:r>
              <a:rPr lang="en-NZ" sz="1600" dirty="0" smtClean="0"/>
              <a:t>Timely information sharing between the central Treasury, revenue-collecting agencies, spending ministries and/or Treasury branch offices</a:t>
            </a:r>
          </a:p>
          <a:p>
            <a:pPr marL="400050" eaLnBrk="1" hangingPunct="1">
              <a:buFont typeface="+mj-lt"/>
              <a:buAutoNum type="arabicPeriod"/>
            </a:pPr>
            <a:r>
              <a:rPr lang="en-NZ" sz="1600" dirty="0" smtClean="0"/>
              <a:t>Appropriate institutional arrangements and responsibilities</a:t>
            </a:r>
          </a:p>
          <a:p>
            <a:pPr marL="400050" eaLnBrk="1" hangingPunct="1">
              <a:buFont typeface="+mj-lt"/>
              <a:buAutoNum type="arabicPeriod"/>
            </a:pPr>
            <a:r>
              <a:rPr lang="en-NZ" sz="1600" dirty="0" smtClean="0"/>
              <a:t>Utilization of modern banking, payment and settlement systems</a:t>
            </a:r>
          </a:p>
          <a:p>
            <a:pPr marL="400050" eaLnBrk="1" hangingPunct="1">
              <a:buFont typeface="+mj-lt"/>
              <a:buAutoNum type="arabicPeriod"/>
            </a:pPr>
            <a:r>
              <a:rPr lang="en-NZ" sz="1600" dirty="0" smtClean="0"/>
              <a:t>Use of short-term financial market instruments for cash management</a:t>
            </a:r>
          </a:p>
          <a:p>
            <a:pPr marL="400050" eaLnBrk="1" hangingPunct="1">
              <a:buFont typeface="+mj-lt"/>
              <a:buAutoNum type="arabicPeriod"/>
            </a:pPr>
            <a:r>
              <a:rPr lang="en-NZ" sz="1600" dirty="0" smtClean="0"/>
              <a:t>Integration of debt and cash management</a:t>
            </a:r>
          </a:p>
        </p:txBody>
      </p:sp>
      <p:sp>
        <p:nvSpPr>
          <p:cNvPr id="5" name="TextBox 4"/>
          <p:cNvSpPr txBox="1"/>
          <p:nvPr/>
        </p:nvSpPr>
        <p:spPr>
          <a:xfrm>
            <a:off x="7236296" y="2737371"/>
            <a:ext cx="1800200" cy="2923877"/>
          </a:xfrm>
          <a:prstGeom prst="rect">
            <a:avLst/>
          </a:prstGeom>
          <a:solidFill>
            <a:schemeClr val="accent1">
              <a:lumMod val="90000"/>
            </a:schemeClr>
          </a:solidFill>
          <a:ln w="28575">
            <a:solidFill>
              <a:srgbClr val="C00000"/>
            </a:solidFill>
          </a:ln>
        </p:spPr>
        <p:txBody>
          <a:bodyPr wrap="square" rtlCol="0">
            <a:spAutoFit/>
          </a:bodyPr>
          <a:lstStyle/>
          <a:p>
            <a:pPr algn="ctr"/>
            <a:r>
              <a:rPr lang="en-US" sz="2000" b="1" dirty="0" smtClean="0">
                <a:solidFill>
                  <a:srgbClr val="C00000"/>
                </a:solidFill>
              </a:rPr>
              <a:t>Best </a:t>
            </a:r>
            <a:r>
              <a:rPr lang="en-US" sz="2000" b="1" dirty="0" smtClean="0">
                <a:solidFill>
                  <a:srgbClr val="C00000"/>
                </a:solidFill>
              </a:rPr>
              <a:t>Examples </a:t>
            </a:r>
            <a:r>
              <a:rPr lang="en-US" sz="2000" b="1" dirty="0" smtClean="0">
                <a:solidFill>
                  <a:srgbClr val="C00000"/>
                </a:solidFill>
              </a:rPr>
              <a:t>from APEC </a:t>
            </a:r>
            <a:r>
              <a:rPr lang="en-US" sz="2000" b="1" dirty="0" smtClean="0">
                <a:solidFill>
                  <a:srgbClr val="C00000"/>
                </a:solidFill>
              </a:rPr>
              <a:t>Economies</a:t>
            </a:r>
            <a:endParaRPr lang="en-US" sz="2000" b="1" dirty="0" smtClean="0">
              <a:solidFill>
                <a:srgbClr val="C00000"/>
              </a:solidFill>
            </a:endParaRPr>
          </a:p>
          <a:p>
            <a:r>
              <a:rPr lang="en-NZ" sz="2000" dirty="0" smtClean="0"/>
              <a:t>Australia</a:t>
            </a:r>
          </a:p>
          <a:p>
            <a:r>
              <a:rPr lang="en-NZ" sz="2000" dirty="0" smtClean="0"/>
              <a:t>Canada</a:t>
            </a:r>
          </a:p>
          <a:p>
            <a:r>
              <a:rPr lang="en-NZ" sz="2000" dirty="0" smtClean="0"/>
              <a:t>Japan</a:t>
            </a:r>
          </a:p>
          <a:p>
            <a:r>
              <a:rPr lang="en-NZ" sz="2000" dirty="0" smtClean="0"/>
              <a:t>New Zealand</a:t>
            </a:r>
          </a:p>
          <a:p>
            <a:r>
              <a:rPr lang="en-NZ" sz="2000" dirty="0" smtClean="0"/>
              <a:t>Singapore</a:t>
            </a:r>
          </a:p>
          <a:p>
            <a:r>
              <a:rPr lang="en-NZ" sz="2000" dirty="0" smtClean="0"/>
              <a:t>USA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762000"/>
            <a:ext cx="8120063" cy="1143000"/>
          </a:xfrm>
        </p:spPr>
        <p:txBody>
          <a:bodyPr/>
          <a:lstStyle/>
          <a:p>
            <a:pPr eaLnBrk="1" hangingPunct="1"/>
            <a:r>
              <a:rPr lang="en-NZ" dirty="0" smtClean="0"/>
              <a:t>Features of the Less Advanced Countries across the APEC Region</a:t>
            </a:r>
          </a:p>
        </p:txBody>
      </p:sp>
      <p:sp>
        <p:nvSpPr>
          <p:cNvPr id="15363" name="Content Placeholder 2"/>
          <p:cNvSpPr>
            <a:spLocks noGrp="1"/>
          </p:cNvSpPr>
          <p:nvPr>
            <p:ph idx="1"/>
          </p:nvPr>
        </p:nvSpPr>
        <p:spPr>
          <a:xfrm>
            <a:off x="381000" y="2133600"/>
            <a:ext cx="6999312" cy="4535760"/>
          </a:xfrm>
        </p:spPr>
        <p:txBody>
          <a:bodyPr/>
          <a:lstStyle/>
          <a:p>
            <a:pPr marL="400050" eaLnBrk="1" hangingPunct="1">
              <a:buFont typeface="+mj-lt"/>
              <a:buAutoNum type="arabicPeriod"/>
            </a:pPr>
            <a:r>
              <a:rPr lang="en-US" sz="1400" dirty="0" smtClean="0"/>
              <a:t>Banking </a:t>
            </a:r>
            <a:r>
              <a:rPr lang="en-US" sz="1400" dirty="0" smtClean="0"/>
              <a:t>system is underdeveloped or underutilized</a:t>
            </a:r>
          </a:p>
          <a:p>
            <a:pPr marL="400050" eaLnBrk="1" hangingPunct="1">
              <a:buFont typeface="+mj-lt"/>
              <a:buAutoNum type="arabicPeriod"/>
            </a:pPr>
            <a:r>
              <a:rPr lang="en-US" sz="1400" dirty="0" smtClean="0"/>
              <a:t>Payments are made in checks and/or banknotes</a:t>
            </a:r>
          </a:p>
          <a:p>
            <a:pPr marL="400050" eaLnBrk="1" hangingPunct="1">
              <a:buFont typeface="+mj-lt"/>
              <a:buAutoNum type="arabicPeriod"/>
            </a:pPr>
            <a:r>
              <a:rPr lang="en-US" sz="1400" dirty="0" smtClean="0"/>
              <a:t>Multiple government bank accounts exist</a:t>
            </a:r>
          </a:p>
          <a:p>
            <a:pPr marL="400050" eaLnBrk="1" hangingPunct="1">
              <a:buFont typeface="+mj-lt"/>
              <a:buAutoNum type="arabicPeriod"/>
            </a:pPr>
            <a:r>
              <a:rPr lang="en-US" sz="1400" dirty="0" smtClean="0"/>
              <a:t>Daily balances in all government accounts are unknown</a:t>
            </a:r>
          </a:p>
          <a:p>
            <a:pPr marL="400050" eaLnBrk="1" hangingPunct="1">
              <a:buFont typeface="+mj-lt"/>
              <a:buAutoNum type="arabicPeriod"/>
            </a:pPr>
            <a:r>
              <a:rPr lang="en-US" sz="1400" dirty="0" smtClean="0"/>
              <a:t>Unnecessary borrowing occurs</a:t>
            </a:r>
          </a:p>
          <a:p>
            <a:pPr marL="400050" eaLnBrk="1" hangingPunct="1">
              <a:buFont typeface="+mj-lt"/>
              <a:buAutoNum type="arabicPeriod"/>
            </a:pPr>
            <a:r>
              <a:rPr lang="en-US" sz="1400" dirty="0" smtClean="0"/>
              <a:t>Cash flow forecasts are not prepared</a:t>
            </a:r>
          </a:p>
          <a:p>
            <a:pPr marL="400050" eaLnBrk="1" hangingPunct="1">
              <a:buFont typeface="+mj-lt"/>
              <a:buAutoNum type="arabicPeriod"/>
            </a:pPr>
            <a:r>
              <a:rPr lang="en-US" sz="1400" dirty="0" smtClean="0"/>
              <a:t>“Cash management” is mainly about expenditure control</a:t>
            </a:r>
          </a:p>
          <a:p>
            <a:pPr marL="400050" eaLnBrk="1" hangingPunct="1">
              <a:buFont typeface="+mj-lt"/>
              <a:buAutoNum type="arabicPeriod"/>
            </a:pPr>
            <a:r>
              <a:rPr lang="en-US" sz="1400" dirty="0" smtClean="0"/>
              <a:t>Expenditure arrears have arisen</a:t>
            </a:r>
          </a:p>
          <a:p>
            <a:pPr marL="400050" eaLnBrk="1" hangingPunct="1">
              <a:buFont typeface="+mj-lt"/>
              <a:buAutoNum type="arabicPeriod"/>
            </a:pPr>
            <a:r>
              <a:rPr lang="en-US" sz="1400" dirty="0" smtClean="0"/>
              <a:t>IT systems are underdeveloped</a:t>
            </a:r>
          </a:p>
          <a:p>
            <a:pPr marL="400050" eaLnBrk="1" hangingPunct="1">
              <a:buFont typeface="+mj-lt"/>
              <a:buAutoNum type="arabicPeriod"/>
            </a:pPr>
            <a:r>
              <a:rPr lang="en-US" sz="1400" dirty="0" smtClean="0"/>
              <a:t>Lack of personnel with skills for modern cash management and understanding of importance of cash planning</a:t>
            </a:r>
          </a:p>
          <a:p>
            <a:pPr marL="400050" eaLnBrk="1" hangingPunct="1">
              <a:buFont typeface="+mj-lt"/>
              <a:buAutoNum type="arabicPeriod"/>
            </a:pPr>
            <a:r>
              <a:rPr lang="en-US" sz="1400" dirty="0" smtClean="0"/>
              <a:t>Revenue collection remunerated through days at which resources are maintained deposited in the banks</a:t>
            </a:r>
          </a:p>
          <a:p>
            <a:pPr marL="400050" eaLnBrk="1" hangingPunct="1">
              <a:buFont typeface="+mj-lt"/>
              <a:buAutoNum type="arabicPeriod"/>
            </a:pPr>
            <a:r>
              <a:rPr lang="en-US" sz="1400" dirty="0" smtClean="0"/>
              <a:t>Non-transparent or inadequately remunerated services provided by the Central Bank</a:t>
            </a:r>
          </a:p>
          <a:p>
            <a:pPr marL="400050" eaLnBrk="1" hangingPunct="1">
              <a:buFont typeface="+mj-lt"/>
              <a:buAutoNum type="arabicPeriod"/>
            </a:pPr>
            <a:r>
              <a:rPr lang="en-US" sz="1400" dirty="0" smtClean="0"/>
              <a:t>Central Bank manages government liquidity (invests, etc.) and not the Treasury</a:t>
            </a:r>
          </a:p>
          <a:p>
            <a:pPr marL="400050" eaLnBrk="1" hangingPunct="1">
              <a:buFont typeface="+mj-lt"/>
              <a:buAutoNum type="arabicPeriod"/>
            </a:pPr>
            <a:r>
              <a:rPr lang="en-US" sz="1400" dirty="0" smtClean="0"/>
              <a:t>Deposits at the Central Bank are not remunerated</a:t>
            </a:r>
          </a:p>
        </p:txBody>
      </p:sp>
      <p:sp>
        <p:nvSpPr>
          <p:cNvPr id="4" name="TextBox 3"/>
          <p:cNvSpPr txBox="1"/>
          <p:nvPr/>
        </p:nvSpPr>
        <p:spPr>
          <a:xfrm>
            <a:off x="7236296" y="2348880"/>
            <a:ext cx="1800200" cy="3170099"/>
          </a:xfrm>
          <a:prstGeom prst="rect">
            <a:avLst/>
          </a:prstGeom>
          <a:solidFill>
            <a:schemeClr val="accent1">
              <a:lumMod val="90000"/>
            </a:schemeClr>
          </a:solidFill>
          <a:ln w="28575">
            <a:solidFill>
              <a:srgbClr val="C00000"/>
            </a:solidFill>
          </a:ln>
        </p:spPr>
        <p:txBody>
          <a:bodyPr wrap="square" rtlCol="0">
            <a:spAutoFit/>
          </a:bodyPr>
          <a:lstStyle/>
          <a:p>
            <a:pPr algn="ctr"/>
            <a:r>
              <a:rPr lang="en-US" sz="2000" b="1" dirty="0" smtClean="0">
                <a:solidFill>
                  <a:srgbClr val="C00000"/>
                </a:solidFill>
              </a:rPr>
              <a:t>PFM Cash Management Reform Programs</a:t>
            </a:r>
          </a:p>
          <a:p>
            <a:r>
              <a:rPr lang="en-NZ" sz="2000" dirty="0" smtClean="0"/>
              <a:t>P R China</a:t>
            </a:r>
          </a:p>
          <a:p>
            <a:r>
              <a:rPr lang="en-NZ" sz="2000" dirty="0" smtClean="0"/>
              <a:t>Indonesia</a:t>
            </a:r>
          </a:p>
          <a:p>
            <a:r>
              <a:rPr lang="en-NZ" sz="2000" dirty="0" smtClean="0"/>
              <a:t>Mexico</a:t>
            </a:r>
          </a:p>
          <a:p>
            <a:r>
              <a:rPr lang="en-NZ" sz="2000" dirty="0" smtClean="0"/>
              <a:t>Peru</a:t>
            </a:r>
          </a:p>
          <a:p>
            <a:r>
              <a:rPr lang="en-NZ" sz="2000" dirty="0" smtClean="0"/>
              <a:t>Philippines</a:t>
            </a:r>
          </a:p>
          <a:p>
            <a:r>
              <a:rPr lang="en-NZ" sz="2000" dirty="0" smtClean="0"/>
              <a:t>Viet Nam</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1000" y="762000"/>
            <a:ext cx="8439472" cy="1143000"/>
          </a:xfrm>
        </p:spPr>
        <p:txBody>
          <a:bodyPr/>
          <a:lstStyle/>
          <a:p>
            <a:r>
              <a:rPr lang="en-NZ" dirty="0" smtClean="0"/>
              <a:t>APEC Country Example: Australia</a:t>
            </a:r>
          </a:p>
        </p:txBody>
      </p:sp>
      <p:sp>
        <p:nvSpPr>
          <p:cNvPr id="4" name="Content Placeholder 3"/>
          <p:cNvSpPr>
            <a:spLocks noGrp="1"/>
          </p:cNvSpPr>
          <p:nvPr>
            <p:ph sz="half" idx="1"/>
          </p:nvPr>
        </p:nvSpPr>
        <p:spPr>
          <a:xfrm>
            <a:off x="381000" y="2133600"/>
            <a:ext cx="4048125" cy="4510088"/>
          </a:xfrm>
        </p:spPr>
        <p:txBody>
          <a:bodyPr/>
          <a:lstStyle/>
          <a:p>
            <a:pPr>
              <a:defRPr/>
            </a:pPr>
            <a:r>
              <a:rPr lang="en-AU" sz="1400" dirty="0" smtClean="0"/>
              <a:t>Primary cash management objective:</a:t>
            </a:r>
          </a:p>
          <a:p>
            <a:pPr lvl="1">
              <a:defRPr/>
            </a:pPr>
            <a:r>
              <a:rPr lang="en-US" sz="1200" dirty="0" smtClean="0"/>
              <a:t>“ensure the Australian Government has sufficient funds to pay its payment obligations as and when they fall due”</a:t>
            </a:r>
            <a:endParaRPr lang="en-AU" sz="1200" dirty="0" smtClean="0"/>
          </a:p>
          <a:p>
            <a:pPr>
              <a:lnSpc>
                <a:spcPct val="95000"/>
              </a:lnSpc>
              <a:defRPr/>
            </a:pPr>
            <a:r>
              <a:rPr lang="en-AU" sz="1400" dirty="0" smtClean="0"/>
              <a:t>Reserve Bank of Australia (RBA) manages net position in OPA (TSA)</a:t>
            </a:r>
          </a:p>
          <a:p>
            <a:pPr>
              <a:lnSpc>
                <a:spcPct val="95000"/>
              </a:lnSpc>
              <a:defRPr/>
            </a:pPr>
            <a:r>
              <a:rPr lang="en-AU" sz="1400" dirty="0" smtClean="0"/>
              <a:t>Transaction processing through RBA and commercial banks where necessary</a:t>
            </a:r>
          </a:p>
          <a:p>
            <a:pPr marL="342900" lvl="1" indent="-342900">
              <a:lnSpc>
                <a:spcPct val="95000"/>
              </a:lnSpc>
              <a:buFontTx/>
              <a:buChar char="•"/>
              <a:defRPr/>
            </a:pPr>
            <a:r>
              <a:rPr lang="en-US" sz="1400" dirty="0" smtClean="0"/>
              <a:t>Bank accounts:</a:t>
            </a:r>
          </a:p>
          <a:p>
            <a:pPr marL="742950" lvl="2" indent="-342900">
              <a:lnSpc>
                <a:spcPct val="95000"/>
              </a:lnSpc>
              <a:defRPr/>
            </a:pPr>
            <a:r>
              <a:rPr lang="en-US" sz="1200" dirty="0" smtClean="0"/>
              <a:t>administered receipts</a:t>
            </a:r>
          </a:p>
          <a:p>
            <a:pPr marL="742950" lvl="2" indent="-342900">
              <a:lnSpc>
                <a:spcPct val="95000"/>
              </a:lnSpc>
              <a:defRPr/>
            </a:pPr>
            <a:r>
              <a:rPr lang="en-US" sz="1200" dirty="0" smtClean="0"/>
              <a:t>administered payments</a:t>
            </a:r>
          </a:p>
          <a:p>
            <a:pPr marL="742950" lvl="2" indent="-342900">
              <a:lnSpc>
                <a:spcPct val="95000"/>
              </a:lnSpc>
              <a:defRPr/>
            </a:pPr>
            <a:r>
              <a:rPr lang="en-US" sz="1200" dirty="0" smtClean="0"/>
              <a:t>departmental receipts and payments</a:t>
            </a:r>
          </a:p>
          <a:p>
            <a:pPr marL="342900" lvl="1" indent="-342900">
              <a:lnSpc>
                <a:spcPct val="95000"/>
              </a:lnSpc>
              <a:buFontTx/>
              <a:buChar char="•"/>
              <a:defRPr/>
            </a:pPr>
            <a:r>
              <a:rPr lang="en-US" sz="1400" dirty="0" smtClean="0"/>
              <a:t>Sweeping of commercial bank accounts to the OPA each night</a:t>
            </a:r>
          </a:p>
          <a:p>
            <a:pPr marL="342900" lvl="1" indent="-342900">
              <a:lnSpc>
                <a:spcPct val="95000"/>
              </a:lnSpc>
              <a:buFontTx/>
              <a:buChar char="•"/>
              <a:defRPr/>
            </a:pPr>
            <a:r>
              <a:rPr lang="en-US" sz="1400" dirty="0" smtClean="0"/>
              <a:t>Australian Office of Financial Management (AOFM) responsible for cash balance forecasting &amp; management </a:t>
            </a:r>
          </a:p>
        </p:txBody>
      </p:sp>
      <p:sp>
        <p:nvSpPr>
          <p:cNvPr id="18436" name="Content Placeholder 4"/>
          <p:cNvSpPr>
            <a:spLocks noGrp="1"/>
          </p:cNvSpPr>
          <p:nvPr>
            <p:ph sz="half" idx="2"/>
          </p:nvPr>
        </p:nvSpPr>
        <p:spPr>
          <a:xfrm>
            <a:off x="4533900" y="2133600"/>
            <a:ext cx="4000500" cy="4510088"/>
          </a:xfrm>
        </p:spPr>
        <p:txBody>
          <a:bodyPr/>
          <a:lstStyle/>
          <a:p>
            <a:r>
              <a:rPr lang="en-NZ" sz="1400" smtClean="0"/>
              <a:t>AOFM’s cash management operations:</a:t>
            </a:r>
          </a:p>
          <a:p>
            <a:pPr lvl="1"/>
            <a:r>
              <a:rPr lang="en-US" sz="1200" smtClean="0"/>
              <a:t>forecasting the OPA cash balance at the Reserve Bank of Australia on a daily basis</a:t>
            </a:r>
          </a:p>
          <a:p>
            <a:pPr lvl="1"/>
            <a:r>
              <a:rPr lang="en-US" sz="1200" smtClean="0"/>
              <a:t>when the OPA cash balance is forecast to be negative issuing short-term debt securities (Treasury notes) to fund the expected shortfall</a:t>
            </a:r>
          </a:p>
          <a:p>
            <a:pPr lvl="1"/>
            <a:r>
              <a:rPr lang="en-US" sz="1200" smtClean="0"/>
              <a:t>investing excess OPA cash balances</a:t>
            </a:r>
          </a:p>
          <a:p>
            <a:r>
              <a:rPr lang="en-US" sz="1400" smtClean="0"/>
              <a:t>RBA provides Federal Government:</a:t>
            </a:r>
          </a:p>
          <a:p>
            <a:pPr lvl="1"/>
            <a:r>
              <a:rPr lang="en-US" sz="1200" smtClean="0"/>
              <a:t>banking services–the aggregate OPA balance or daily cash position   </a:t>
            </a:r>
          </a:p>
          <a:p>
            <a:pPr lvl="1"/>
            <a:r>
              <a:rPr lang="en-US" sz="1200" smtClean="0"/>
              <a:t>short-term investment facilities (overnight deposits and term deposits)</a:t>
            </a:r>
          </a:p>
          <a:p>
            <a:pPr lvl="1"/>
            <a:r>
              <a:rPr lang="en-US" sz="1200" smtClean="0"/>
              <a:t>overdraft facility</a:t>
            </a:r>
          </a:p>
          <a:p>
            <a:r>
              <a:rPr lang="en-US" sz="1400" smtClean="0"/>
              <a:t>Department of Finance &amp; Deregulation manages transfers to departmental and agency bank accounts using the Cash and Appropriation Management System (CAMM)</a:t>
            </a:r>
          </a:p>
          <a:p>
            <a:pPr lvl="1"/>
            <a:r>
              <a:rPr lang="en-US" sz="1200" smtClean="0"/>
              <a:t>AOFM receives information for forecasting end-of-day balances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81000" y="762000"/>
            <a:ext cx="8439472" cy="1143000"/>
          </a:xfrm>
        </p:spPr>
        <p:txBody>
          <a:bodyPr/>
          <a:lstStyle/>
          <a:p>
            <a:pPr eaLnBrk="1" hangingPunct="1"/>
            <a:r>
              <a:rPr lang="en-AU" dirty="0" smtClean="0"/>
              <a:t>APEC Country Example: Australia</a:t>
            </a:r>
          </a:p>
        </p:txBody>
      </p:sp>
      <p:sp>
        <p:nvSpPr>
          <p:cNvPr id="17411" name="Rectangle 3"/>
          <p:cNvSpPr>
            <a:spLocks noGrp="1" noChangeArrowheads="1"/>
          </p:cNvSpPr>
          <p:nvPr>
            <p:ph type="body" idx="1"/>
          </p:nvPr>
        </p:nvSpPr>
        <p:spPr>
          <a:xfrm>
            <a:off x="35496" y="2133600"/>
            <a:ext cx="4896544" cy="4463752"/>
          </a:xfrm>
        </p:spPr>
        <p:txBody>
          <a:bodyPr/>
          <a:lstStyle/>
          <a:p>
            <a:pPr eaLnBrk="1" hangingPunct="1"/>
            <a:r>
              <a:rPr lang="en-AU" sz="1800" b="1" dirty="0" smtClean="0">
                <a:solidFill>
                  <a:srgbClr val="C00000"/>
                </a:solidFill>
              </a:rPr>
              <a:t>Official Public Account average balance:</a:t>
            </a:r>
          </a:p>
          <a:p>
            <a:pPr lvl="1" eaLnBrk="1" hangingPunct="1"/>
            <a:r>
              <a:rPr lang="en-AU" sz="1800" dirty="0" smtClean="0"/>
              <a:t>Ministerial (Policy) Limit: Rolling 91-day average balance less than A$1,500mn</a:t>
            </a:r>
          </a:p>
          <a:p>
            <a:pPr lvl="1" eaLnBrk="1" hangingPunct="1"/>
            <a:r>
              <a:rPr lang="en-AU" sz="1800" dirty="0" smtClean="0"/>
              <a:t>Operational Limit: 91-day average upper limit A$1,000mn, lower limit A$500mn – therefore, central target of A$750mn</a:t>
            </a:r>
          </a:p>
          <a:p>
            <a:pPr eaLnBrk="1" hangingPunct="1"/>
            <a:r>
              <a:rPr lang="en-AU" sz="1800" dirty="0" smtClean="0"/>
              <a:t>A$750mn is considered an appropriate “liquidity buffer” to allow for volatility in revenue and expenditure</a:t>
            </a:r>
          </a:p>
          <a:p>
            <a:pPr eaLnBrk="1" hangingPunct="1"/>
            <a:r>
              <a:rPr lang="en-AU" sz="1800" dirty="0" smtClean="0"/>
              <a:t>Interest is paid on OPA balances at the Reserve Bank of Australia at the Overnight Cash Rate</a:t>
            </a:r>
            <a:endParaRPr lang="en-AU" sz="2000" dirty="0" smtClean="0"/>
          </a:p>
        </p:txBody>
      </p:sp>
      <p:graphicFrame>
        <p:nvGraphicFramePr>
          <p:cNvPr id="39937" name="Object 2"/>
          <p:cNvGraphicFramePr>
            <a:graphicFrameLocks noChangeAspect="1"/>
          </p:cNvGraphicFramePr>
          <p:nvPr/>
        </p:nvGraphicFramePr>
        <p:xfrm>
          <a:off x="4788024" y="2978865"/>
          <a:ext cx="4276460" cy="2394351"/>
        </p:xfrm>
        <a:graphic>
          <a:graphicData uri="http://schemas.openxmlformats.org/presentationml/2006/ole">
            <p:oleObj spid="_x0000_s39937" name="Chart" r:id="rId3" imgW="7896256" imgH="4162415" progId="MSGraph.Chart.8">
              <p:embed followColorScheme="full"/>
            </p:oleObj>
          </a:graphicData>
        </a:graphic>
      </p:graphicFrame>
      <p:sp>
        <p:nvSpPr>
          <p:cNvPr id="5" name="Text Box 4"/>
          <p:cNvSpPr txBox="1">
            <a:spLocks noChangeArrowheads="1"/>
          </p:cNvSpPr>
          <p:nvPr/>
        </p:nvSpPr>
        <p:spPr bwMode="auto">
          <a:xfrm>
            <a:off x="4932041" y="5301208"/>
            <a:ext cx="3960440" cy="276999"/>
          </a:xfrm>
          <a:prstGeom prst="rect">
            <a:avLst/>
          </a:prstGeom>
          <a:noFill/>
          <a:ln w="9525">
            <a:noFill/>
            <a:miter lim="800000"/>
            <a:headEnd/>
            <a:tailEnd/>
          </a:ln>
        </p:spPr>
        <p:txBody>
          <a:bodyPr wrap="square">
            <a:spAutoFit/>
          </a:bodyPr>
          <a:lstStyle/>
          <a:p>
            <a:pPr algn="ctr">
              <a:spcBef>
                <a:spcPct val="50000"/>
              </a:spcBef>
            </a:pPr>
            <a:r>
              <a:rPr lang="en-AU" sz="1200" b="1" dirty="0">
                <a:solidFill>
                  <a:srgbClr val="C00000"/>
                </a:solidFill>
              </a:rPr>
              <a:t>Source: Australian Office of Financial Management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r>
              <a:rPr lang="en-NZ" dirty="0" smtClean="0"/>
              <a:t>APEC Country Example: USA</a:t>
            </a:r>
          </a:p>
        </p:txBody>
      </p:sp>
      <p:sp>
        <p:nvSpPr>
          <p:cNvPr id="4" name="Content Placeholder 3"/>
          <p:cNvSpPr>
            <a:spLocks noGrp="1"/>
          </p:cNvSpPr>
          <p:nvPr>
            <p:ph sz="half" idx="1"/>
          </p:nvPr>
        </p:nvSpPr>
        <p:spPr>
          <a:xfrm>
            <a:off x="381000" y="2133600"/>
            <a:ext cx="3762375" cy="4319736"/>
          </a:xfrm>
        </p:spPr>
        <p:txBody>
          <a:bodyPr/>
          <a:lstStyle/>
          <a:p>
            <a:pPr>
              <a:defRPr/>
            </a:pPr>
            <a:r>
              <a:rPr lang="en-AU" sz="1600" dirty="0" smtClean="0"/>
              <a:t>Purpose of cash management</a:t>
            </a:r>
          </a:p>
          <a:p>
            <a:pPr lvl="1">
              <a:defRPr/>
            </a:pPr>
            <a:r>
              <a:rPr lang="en-AU" sz="1400" dirty="0" smtClean="0"/>
              <a:t>to eliminate idle cash balances</a:t>
            </a:r>
          </a:p>
          <a:p>
            <a:pPr lvl="1">
              <a:defRPr/>
            </a:pPr>
            <a:r>
              <a:rPr lang="en-AU" sz="1400" dirty="0" smtClean="0"/>
              <a:t>to deposit collections timely</a:t>
            </a:r>
          </a:p>
          <a:p>
            <a:pPr lvl="1">
              <a:defRPr/>
            </a:pPr>
            <a:r>
              <a:rPr lang="en-AU" sz="1400" dirty="0" smtClean="0"/>
              <a:t>to properly time disbursements</a:t>
            </a:r>
          </a:p>
          <a:p>
            <a:pPr>
              <a:lnSpc>
                <a:spcPct val="95000"/>
              </a:lnSpc>
              <a:defRPr/>
            </a:pPr>
            <a:r>
              <a:rPr lang="en-AU" sz="1600" dirty="0" smtClean="0"/>
              <a:t>Federal Reserve Bank (FRB) of NY manages net position in TSA</a:t>
            </a:r>
          </a:p>
          <a:p>
            <a:pPr>
              <a:lnSpc>
                <a:spcPct val="95000"/>
              </a:lnSpc>
              <a:defRPr/>
            </a:pPr>
            <a:r>
              <a:rPr lang="en-AU" sz="1600" dirty="0" smtClean="0"/>
              <a:t>Transaction processing through FRB of NY, other FRBs, and commercial banks where necessary</a:t>
            </a:r>
          </a:p>
          <a:p>
            <a:pPr>
              <a:lnSpc>
                <a:spcPct val="95000"/>
              </a:lnSpc>
              <a:defRPr/>
            </a:pPr>
            <a:r>
              <a:rPr lang="en-AU" sz="1600" dirty="0" smtClean="0"/>
              <a:t>Interest incentives and penalties</a:t>
            </a:r>
          </a:p>
          <a:p>
            <a:pPr marL="342900" lvl="1" indent="-342900">
              <a:lnSpc>
                <a:spcPct val="95000"/>
              </a:lnSpc>
              <a:buFontTx/>
              <a:buChar char="•"/>
              <a:defRPr/>
            </a:pPr>
            <a:r>
              <a:rPr lang="en-US" sz="1600" dirty="0" smtClean="0"/>
              <a:t>An automated system called CASH TRACK is used to help monitor cash movements</a:t>
            </a:r>
          </a:p>
          <a:p>
            <a:pPr>
              <a:lnSpc>
                <a:spcPct val="95000"/>
              </a:lnSpc>
              <a:defRPr/>
            </a:pPr>
            <a:r>
              <a:rPr lang="en-US" sz="1600" dirty="0" smtClean="0"/>
              <a:t>Information is also captured daily from the CA$H-LINK system</a:t>
            </a:r>
            <a:endParaRPr lang="en-AU" sz="1600" dirty="0" smtClean="0"/>
          </a:p>
        </p:txBody>
      </p:sp>
      <p:sp>
        <p:nvSpPr>
          <p:cNvPr id="1029" name="Text Box 7"/>
          <p:cNvSpPr txBox="1">
            <a:spLocks noChangeArrowheads="1"/>
          </p:cNvSpPr>
          <p:nvPr/>
        </p:nvSpPr>
        <p:spPr bwMode="auto">
          <a:xfrm>
            <a:off x="685800" y="6357938"/>
            <a:ext cx="6478488" cy="400050"/>
          </a:xfrm>
          <a:prstGeom prst="rect">
            <a:avLst/>
          </a:prstGeom>
          <a:noFill/>
          <a:ln w="9525">
            <a:noFill/>
            <a:miter lim="800000"/>
            <a:headEnd/>
            <a:tailEnd/>
          </a:ln>
        </p:spPr>
        <p:txBody>
          <a:bodyPr wrap="square">
            <a:spAutoFit/>
          </a:bodyPr>
          <a:lstStyle/>
          <a:p>
            <a:pPr>
              <a:spcBef>
                <a:spcPct val="50000"/>
              </a:spcBef>
            </a:pPr>
            <a:r>
              <a:rPr lang="en-AU" sz="2000" b="1" dirty="0">
                <a:solidFill>
                  <a:srgbClr val="C00000"/>
                </a:solidFill>
              </a:rPr>
              <a:t>Details are available in </a:t>
            </a:r>
            <a:r>
              <a:rPr lang="en-US" sz="2000" b="1" i="1" dirty="0">
                <a:solidFill>
                  <a:srgbClr val="C00000"/>
                </a:solidFill>
              </a:rPr>
              <a:t>Cash Management Made Easy</a:t>
            </a:r>
            <a:endParaRPr lang="en-AU" sz="2000" b="1" i="1" dirty="0">
              <a:solidFill>
                <a:srgbClr val="C00000"/>
              </a:solidFill>
            </a:endParaRPr>
          </a:p>
        </p:txBody>
      </p:sp>
      <p:graphicFrame>
        <p:nvGraphicFramePr>
          <p:cNvPr id="1026" name="Object 2"/>
          <p:cNvGraphicFramePr>
            <a:graphicFrameLocks noChangeAspect="1"/>
          </p:cNvGraphicFramePr>
          <p:nvPr/>
        </p:nvGraphicFramePr>
        <p:xfrm>
          <a:off x="85725" y="5805264"/>
          <a:ext cx="676275" cy="874713"/>
        </p:xfrm>
        <a:graphic>
          <a:graphicData uri="http://schemas.openxmlformats.org/presentationml/2006/ole">
            <p:oleObj spid="_x0000_s1026" name="Acrobat Document" r:id="rId3" imgW="4196520" imgH="6516720" progId="AcroExch.Document.7">
              <p:embed/>
            </p:oleObj>
          </a:graphicData>
        </a:graphic>
      </p:graphicFrame>
      <p:pic>
        <p:nvPicPr>
          <p:cNvPr id="1030" name="Picture 5"/>
          <p:cNvPicPr>
            <a:picLocks noChangeAspect="1" noChangeArrowheads="1"/>
          </p:cNvPicPr>
          <p:nvPr/>
        </p:nvPicPr>
        <p:blipFill>
          <a:blip r:embed="rId4" cstate="print"/>
          <a:srcRect/>
          <a:stretch>
            <a:fillRect/>
          </a:stretch>
        </p:blipFill>
        <p:spPr bwMode="auto">
          <a:xfrm>
            <a:off x="4214813" y="2166938"/>
            <a:ext cx="2373312" cy="2000250"/>
          </a:xfrm>
          <a:prstGeom prst="rect">
            <a:avLst/>
          </a:prstGeom>
          <a:noFill/>
          <a:ln w="9525">
            <a:noFill/>
            <a:miter lim="800000"/>
            <a:headEnd/>
            <a:tailEnd/>
          </a:ln>
        </p:spPr>
      </p:pic>
      <p:pic>
        <p:nvPicPr>
          <p:cNvPr id="1031" name="Picture 6"/>
          <p:cNvPicPr>
            <a:picLocks noChangeAspect="1" noChangeArrowheads="1"/>
          </p:cNvPicPr>
          <p:nvPr/>
        </p:nvPicPr>
        <p:blipFill>
          <a:blip r:embed="rId5" cstate="print"/>
          <a:srcRect/>
          <a:stretch>
            <a:fillRect/>
          </a:stretch>
        </p:blipFill>
        <p:spPr bwMode="auto">
          <a:xfrm>
            <a:off x="6643688" y="2162175"/>
            <a:ext cx="2363787" cy="2005013"/>
          </a:xfrm>
          <a:prstGeom prst="rect">
            <a:avLst/>
          </a:prstGeom>
          <a:noFill/>
          <a:ln w="9525">
            <a:noFill/>
            <a:miter lim="800000"/>
            <a:headEnd/>
            <a:tailEnd/>
          </a:ln>
        </p:spPr>
      </p:pic>
      <p:pic>
        <p:nvPicPr>
          <p:cNvPr id="1032" name="Picture 7"/>
          <p:cNvPicPr>
            <a:picLocks noChangeAspect="1" noChangeArrowheads="1"/>
          </p:cNvPicPr>
          <p:nvPr/>
        </p:nvPicPr>
        <p:blipFill>
          <a:blip r:embed="rId6" cstate="print"/>
          <a:srcRect/>
          <a:stretch>
            <a:fillRect/>
          </a:stretch>
        </p:blipFill>
        <p:spPr bwMode="auto">
          <a:xfrm>
            <a:off x="4214813" y="4433888"/>
            <a:ext cx="2378075" cy="2000250"/>
          </a:xfrm>
          <a:prstGeom prst="rect">
            <a:avLst/>
          </a:prstGeom>
          <a:noFill/>
          <a:ln w="9525">
            <a:noFill/>
            <a:miter lim="800000"/>
            <a:headEnd/>
            <a:tailEnd/>
          </a:ln>
        </p:spPr>
      </p:pic>
      <p:pic>
        <p:nvPicPr>
          <p:cNvPr id="1033" name="Picture 6"/>
          <p:cNvPicPr>
            <a:picLocks noChangeAspect="1" noChangeArrowheads="1"/>
          </p:cNvPicPr>
          <p:nvPr/>
        </p:nvPicPr>
        <p:blipFill>
          <a:blip r:embed="rId7" cstate="print"/>
          <a:srcRect/>
          <a:stretch>
            <a:fillRect/>
          </a:stretch>
        </p:blipFill>
        <p:spPr bwMode="auto">
          <a:xfrm>
            <a:off x="6653213" y="4433888"/>
            <a:ext cx="2359025" cy="1995487"/>
          </a:xfrm>
          <a:prstGeom prst="rect">
            <a:avLst/>
          </a:prstGeom>
          <a:noFill/>
          <a:ln w="9525">
            <a:noFill/>
            <a:miter lim="800000"/>
            <a:headEnd/>
            <a:tailEnd/>
          </a:ln>
        </p:spPr>
      </p:pic>
      <p:sp>
        <p:nvSpPr>
          <p:cNvPr id="1034" name="TextBox 11"/>
          <p:cNvSpPr txBox="1">
            <a:spLocks noChangeArrowheads="1"/>
          </p:cNvSpPr>
          <p:nvPr/>
        </p:nvSpPr>
        <p:spPr bwMode="auto">
          <a:xfrm>
            <a:off x="5581650" y="4133850"/>
            <a:ext cx="2071688" cy="369888"/>
          </a:xfrm>
          <a:prstGeom prst="rect">
            <a:avLst/>
          </a:prstGeom>
          <a:noFill/>
          <a:ln w="9525">
            <a:noFill/>
            <a:miter lim="800000"/>
            <a:headEnd/>
            <a:tailEnd/>
          </a:ln>
        </p:spPr>
        <p:txBody>
          <a:bodyPr>
            <a:spAutoFit/>
          </a:bodyPr>
          <a:lstStyle/>
          <a:p>
            <a:pPr algn="ctr"/>
            <a:r>
              <a:rPr lang="en-NZ" sz="1800" b="1">
                <a:solidFill>
                  <a:srgbClr val="C00000"/>
                </a:solidFill>
              </a:rPr>
              <a:t>Disbursements</a:t>
            </a:r>
          </a:p>
        </p:txBody>
      </p:sp>
      <p:sp>
        <p:nvSpPr>
          <p:cNvPr id="1035" name="TextBox 12"/>
          <p:cNvSpPr txBox="1">
            <a:spLocks noChangeArrowheads="1"/>
          </p:cNvSpPr>
          <p:nvPr/>
        </p:nvSpPr>
        <p:spPr bwMode="auto">
          <a:xfrm>
            <a:off x="5586413" y="1847850"/>
            <a:ext cx="2071687" cy="369888"/>
          </a:xfrm>
          <a:prstGeom prst="rect">
            <a:avLst/>
          </a:prstGeom>
          <a:noFill/>
          <a:ln w="9525">
            <a:noFill/>
            <a:miter lim="800000"/>
            <a:headEnd/>
            <a:tailEnd/>
          </a:ln>
        </p:spPr>
        <p:txBody>
          <a:bodyPr>
            <a:spAutoFit/>
          </a:bodyPr>
          <a:lstStyle/>
          <a:p>
            <a:pPr algn="ctr"/>
            <a:r>
              <a:rPr lang="en-NZ" sz="1800" b="1">
                <a:solidFill>
                  <a:srgbClr val="C00000"/>
                </a:solidFill>
              </a:rPr>
              <a:t>Collections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p:txBody>
          <a:bodyPr/>
          <a:lstStyle/>
          <a:p>
            <a:r>
              <a:rPr lang="en-NZ" dirty="0" smtClean="0"/>
              <a:t>Two Key Questions</a:t>
            </a:r>
          </a:p>
        </p:txBody>
      </p:sp>
      <p:sp>
        <p:nvSpPr>
          <p:cNvPr id="5123" name="Content Placeholder 5"/>
          <p:cNvSpPr>
            <a:spLocks noGrp="1"/>
          </p:cNvSpPr>
          <p:nvPr>
            <p:ph idx="1"/>
          </p:nvPr>
        </p:nvSpPr>
        <p:spPr/>
        <p:txBody>
          <a:bodyPr/>
          <a:lstStyle/>
          <a:p>
            <a:pPr marL="514350" indent="-514350">
              <a:buFont typeface="NewCenturySchlbk" pitchFamily="18" charset="0"/>
              <a:buAutoNum type="arabicPeriod"/>
            </a:pPr>
            <a:r>
              <a:rPr lang="en-AU" sz="3600" dirty="0" smtClean="0">
                <a:solidFill>
                  <a:schemeClr val="tx2"/>
                </a:solidFill>
                <a:latin typeface="NewCenturySchlbk" pitchFamily="18" charset="0"/>
              </a:rPr>
              <a:t>What are the key elements of effective cash management?</a:t>
            </a:r>
          </a:p>
          <a:p>
            <a:pPr marL="514350" indent="-514350">
              <a:buFont typeface="NewCenturySchlbk" pitchFamily="18" charset="0"/>
              <a:buAutoNum type="arabicPeriod"/>
            </a:pPr>
            <a:endParaRPr lang="en-AU" sz="3600" dirty="0" smtClean="0">
              <a:solidFill>
                <a:schemeClr val="tx2"/>
              </a:solidFill>
              <a:latin typeface="NewCenturySchlbk" pitchFamily="18" charset="0"/>
            </a:endParaRPr>
          </a:p>
          <a:p>
            <a:pPr marL="514350" indent="-514350">
              <a:buFont typeface="NewCenturySchlbk" pitchFamily="18" charset="0"/>
              <a:buAutoNum type="arabicPeriod"/>
            </a:pPr>
            <a:r>
              <a:rPr lang="en-AU" sz="3600" dirty="0" smtClean="0">
                <a:solidFill>
                  <a:schemeClr val="tx2"/>
                </a:solidFill>
                <a:latin typeface="NewCenturySchlbk" pitchFamily="18" charset="0"/>
              </a:rPr>
              <a:t>What are sound international practices, and the experiences in APEC economies?</a:t>
            </a:r>
            <a:endParaRPr lang="en-NZ" sz="3600" dirty="0" smtClean="0">
              <a:solidFill>
                <a:schemeClr val="tx2"/>
              </a:solidFill>
              <a:latin typeface="NewCenturySchlbk"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APEC Country Example: China</a:t>
            </a:r>
            <a:endParaRPr lang="en-US" dirty="0"/>
          </a:p>
        </p:txBody>
      </p:sp>
      <p:sp>
        <p:nvSpPr>
          <p:cNvPr id="3" name="Content Placeholder 2"/>
          <p:cNvSpPr>
            <a:spLocks noGrp="1"/>
          </p:cNvSpPr>
          <p:nvPr>
            <p:ph idx="1"/>
          </p:nvPr>
        </p:nvSpPr>
        <p:spPr>
          <a:xfrm>
            <a:off x="381000" y="2133600"/>
            <a:ext cx="8153400" cy="4391744"/>
          </a:xfrm>
        </p:spPr>
        <p:txBody>
          <a:bodyPr/>
          <a:lstStyle/>
          <a:p>
            <a:r>
              <a:rPr lang="en-US" sz="2000" dirty="0" smtClean="0"/>
              <a:t>Reform of cash management started in 2000 at both central and local government levels, although progress has been slow particularly across local governments</a:t>
            </a:r>
          </a:p>
          <a:p>
            <a:pPr lvl="1"/>
            <a:r>
              <a:rPr lang="en-US" sz="1600" dirty="0" err="1" smtClean="0"/>
              <a:t>MoF</a:t>
            </a:r>
            <a:r>
              <a:rPr lang="en-US" sz="1600" dirty="0" smtClean="0"/>
              <a:t> and </a:t>
            </a:r>
            <a:r>
              <a:rPr lang="en-US" sz="1600" dirty="0" err="1" smtClean="0"/>
              <a:t>PBoC</a:t>
            </a:r>
            <a:r>
              <a:rPr lang="en-US" sz="1600" dirty="0" smtClean="0"/>
              <a:t> issued the “Pilot Programs of Treasury Management System Reform” with approval of the State Council in 2001, which proposed to establish a treasury management system based on </a:t>
            </a:r>
            <a:r>
              <a:rPr lang="en-US" sz="1600" dirty="0" smtClean="0"/>
              <a:t>TSA</a:t>
            </a:r>
            <a:endParaRPr lang="en-US" sz="1600" dirty="0" smtClean="0"/>
          </a:p>
          <a:p>
            <a:pPr lvl="1"/>
            <a:r>
              <a:rPr lang="en-US" sz="1600" dirty="0" smtClean="0"/>
              <a:t>By the end of 2009, 36 provinces, special municipalities and separate planning cities together with more than 320 cities and 2100 counties, and over 310,000 primary budgetary units have implemented Treasury Centralized Receipts and Payments System reform and established a TSA</a:t>
            </a:r>
          </a:p>
          <a:p>
            <a:r>
              <a:rPr lang="en-US" sz="2000" dirty="0" smtClean="0"/>
              <a:t>Challenges continue with the need to strengthen</a:t>
            </a:r>
          </a:p>
          <a:p>
            <a:pPr lvl="1"/>
            <a:r>
              <a:rPr lang="en-US" sz="1600" dirty="0" smtClean="0"/>
              <a:t>Budget management</a:t>
            </a:r>
          </a:p>
          <a:p>
            <a:pPr lvl="1"/>
            <a:r>
              <a:rPr lang="en-US" sz="1600" dirty="0" smtClean="0"/>
              <a:t>Cash flow forecasting</a:t>
            </a:r>
          </a:p>
          <a:p>
            <a:pPr lvl="1"/>
            <a:r>
              <a:rPr lang="en-US" sz="1600" dirty="0" smtClean="0"/>
              <a:t>Management of cash flows and balances including debt and investments</a:t>
            </a:r>
          </a:p>
          <a:p>
            <a:pPr lvl="1"/>
            <a:r>
              <a:rPr lang="en-US" sz="1600" dirty="0" smtClean="0"/>
              <a:t>Clarity of responsibilities between government and central bank (</a:t>
            </a:r>
            <a:r>
              <a:rPr lang="en-US" sz="1600" dirty="0" err="1" smtClean="0"/>
              <a:t>PBoC</a:t>
            </a:r>
            <a:r>
              <a:rPr lang="en-US" sz="1600" dirty="0" smtClean="0"/>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APEC Country Example: Mexico</a:t>
            </a:r>
            <a:endParaRPr lang="en-US" dirty="0"/>
          </a:p>
        </p:txBody>
      </p:sp>
      <p:sp>
        <p:nvSpPr>
          <p:cNvPr id="3" name="Content Placeholder 2"/>
          <p:cNvSpPr>
            <a:spLocks noGrp="1"/>
          </p:cNvSpPr>
          <p:nvPr>
            <p:ph idx="1"/>
          </p:nvPr>
        </p:nvSpPr>
        <p:spPr>
          <a:xfrm>
            <a:off x="381000" y="2133600"/>
            <a:ext cx="8153400" cy="4391744"/>
          </a:xfrm>
        </p:spPr>
        <p:txBody>
          <a:bodyPr/>
          <a:lstStyle/>
          <a:p>
            <a:r>
              <a:rPr lang="en-US" sz="2000" dirty="0" smtClean="0"/>
              <a:t>Reform of cash management is with the </a:t>
            </a:r>
            <a:r>
              <a:rPr lang="es-ES" sz="2000" dirty="0" smtClean="0"/>
              <a:t>Federal Treasury (</a:t>
            </a:r>
            <a:r>
              <a:rPr lang="es-ES" sz="2000" i="1" dirty="0" smtClean="0"/>
              <a:t>Tesorería de la Federación </a:t>
            </a:r>
            <a:r>
              <a:rPr lang="es-ES" sz="2000" i="1" dirty="0" err="1" smtClean="0"/>
              <a:t>or</a:t>
            </a:r>
            <a:r>
              <a:rPr lang="es-ES" sz="2000" i="1" dirty="0" smtClean="0"/>
              <a:t> TESOFE</a:t>
            </a:r>
            <a:r>
              <a:rPr lang="es-ES" sz="2000" dirty="0" smtClean="0"/>
              <a:t>)</a:t>
            </a:r>
            <a:endParaRPr lang="en-US" sz="1800" dirty="0" smtClean="0"/>
          </a:p>
          <a:p>
            <a:r>
              <a:rPr lang="en-US" sz="2000" dirty="0" smtClean="0"/>
              <a:t>TSA in place, but short of international sound practice</a:t>
            </a:r>
          </a:p>
          <a:p>
            <a:r>
              <a:rPr lang="en-US" sz="2000" dirty="0" smtClean="0"/>
              <a:t>Program for further reform of cash management began in 2010 with help from IMF</a:t>
            </a:r>
          </a:p>
          <a:p>
            <a:pPr lvl="1"/>
            <a:r>
              <a:rPr lang="en-US" sz="1600" dirty="0" smtClean="0"/>
              <a:t>Review of the Treasury Law and supporting regulations</a:t>
            </a:r>
          </a:p>
          <a:p>
            <a:pPr lvl="1"/>
            <a:r>
              <a:rPr lang="en-US" sz="1600" dirty="0" smtClean="0"/>
              <a:t>Expand coverage of the TSA</a:t>
            </a:r>
          </a:p>
          <a:p>
            <a:pPr lvl="1"/>
            <a:r>
              <a:rPr lang="en-US" sz="1600" dirty="0" smtClean="0"/>
              <a:t>Improve cash flow forecasting</a:t>
            </a:r>
          </a:p>
          <a:p>
            <a:pPr lvl="1"/>
            <a:r>
              <a:rPr lang="en-US" sz="1600" dirty="0" smtClean="0"/>
              <a:t>Set an optimal target cash balance</a:t>
            </a:r>
          </a:p>
          <a:p>
            <a:pPr lvl="1"/>
            <a:r>
              <a:rPr lang="en-US" sz="1600" dirty="0" smtClean="0"/>
              <a:t>Move towards more active management of cash flows</a:t>
            </a:r>
          </a:p>
          <a:p>
            <a:pPr lvl="1"/>
            <a:r>
              <a:rPr lang="en-US" sz="1600" dirty="0" smtClean="0"/>
              <a:t>Move to more closely align cash and debt management</a:t>
            </a:r>
          </a:p>
          <a:p>
            <a:pPr lvl="1"/>
            <a:r>
              <a:rPr lang="en-US" sz="1600" dirty="0" smtClean="0"/>
              <a:t>Develop operational risk management framework including a business continuity and disaster recovery plan</a:t>
            </a:r>
          </a:p>
          <a:p>
            <a:pPr lvl="1"/>
            <a:r>
              <a:rPr lang="en-US" sz="1600" dirty="0" smtClean="0"/>
              <a:t>Make greater use of electronic payments and collections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APEC Country Example: Peru</a:t>
            </a:r>
            <a:endParaRPr lang="en-US" dirty="0"/>
          </a:p>
        </p:txBody>
      </p:sp>
      <p:sp>
        <p:nvSpPr>
          <p:cNvPr id="3" name="Content Placeholder 2"/>
          <p:cNvSpPr>
            <a:spLocks noGrp="1"/>
          </p:cNvSpPr>
          <p:nvPr>
            <p:ph idx="1"/>
          </p:nvPr>
        </p:nvSpPr>
        <p:spPr>
          <a:xfrm>
            <a:off x="381000" y="2133600"/>
            <a:ext cx="8153400" cy="4391744"/>
          </a:xfrm>
        </p:spPr>
        <p:txBody>
          <a:bodyPr/>
          <a:lstStyle/>
          <a:p>
            <a:r>
              <a:rPr lang="en-US" sz="2000" dirty="0" smtClean="0"/>
              <a:t>Reform of cash management is with </a:t>
            </a:r>
            <a:r>
              <a:rPr lang="en-US" sz="2000" dirty="0" err="1" smtClean="0"/>
              <a:t>Dirección</a:t>
            </a:r>
            <a:r>
              <a:rPr lang="en-US" sz="2000" dirty="0" smtClean="0"/>
              <a:t> General de </a:t>
            </a:r>
            <a:r>
              <a:rPr lang="en-US" sz="2000" dirty="0" err="1" smtClean="0"/>
              <a:t>Endeudamiento</a:t>
            </a:r>
            <a:r>
              <a:rPr lang="en-US" sz="2000" dirty="0" smtClean="0"/>
              <a:t> y Tesoro </a:t>
            </a:r>
            <a:r>
              <a:rPr lang="en-US" sz="2000" dirty="0" err="1" smtClean="0"/>
              <a:t>Público</a:t>
            </a:r>
            <a:r>
              <a:rPr lang="en-US" sz="2000" dirty="0" smtClean="0"/>
              <a:t> (DGETP)</a:t>
            </a:r>
          </a:p>
          <a:p>
            <a:pPr lvl="1"/>
            <a:r>
              <a:rPr lang="en-US" sz="1600" dirty="0" smtClean="0"/>
              <a:t>Merger of Treasury and Debt Management in 2011</a:t>
            </a:r>
            <a:endParaRPr lang="en-US" sz="1800" dirty="0" smtClean="0"/>
          </a:p>
          <a:p>
            <a:r>
              <a:rPr lang="en-US" sz="2000" dirty="0" smtClean="0"/>
              <a:t>Modern Treasury Systems Law since 2006</a:t>
            </a:r>
          </a:p>
          <a:p>
            <a:r>
              <a:rPr lang="en-US" sz="2000" dirty="0" smtClean="0"/>
              <a:t>TSA well developed since introduced in 2008</a:t>
            </a:r>
          </a:p>
          <a:p>
            <a:pPr lvl="1"/>
            <a:r>
              <a:rPr lang="en-US" sz="1600" dirty="0" smtClean="0"/>
              <a:t>Over 80% of budget flows through TSA</a:t>
            </a:r>
          </a:p>
          <a:p>
            <a:r>
              <a:rPr lang="en-US" sz="2000" dirty="0" smtClean="0"/>
              <a:t>Project for further reform of cash management established in 2011 with help from IMF</a:t>
            </a:r>
          </a:p>
          <a:p>
            <a:pPr lvl="1"/>
            <a:r>
              <a:rPr lang="en-US" sz="1600" dirty="0" smtClean="0"/>
              <a:t>Decision making committees to be introduced</a:t>
            </a:r>
          </a:p>
          <a:p>
            <a:pPr lvl="1"/>
            <a:r>
              <a:rPr lang="en-US" sz="1600" dirty="0" smtClean="0"/>
              <a:t>Review of the Treasury System Law and supporting regulations</a:t>
            </a:r>
          </a:p>
          <a:p>
            <a:pPr lvl="1"/>
            <a:r>
              <a:rPr lang="en-US" sz="1600" dirty="0" smtClean="0"/>
              <a:t>Improve cash flow forecasting</a:t>
            </a:r>
          </a:p>
          <a:p>
            <a:pPr lvl="1"/>
            <a:r>
              <a:rPr lang="en-US" sz="1600" dirty="0" smtClean="0"/>
              <a:t>Set a minimum cash flow buffer</a:t>
            </a:r>
          </a:p>
          <a:p>
            <a:pPr lvl="1"/>
            <a:r>
              <a:rPr lang="en-US" sz="1600" dirty="0" smtClean="0"/>
              <a:t>Move towards more active management of cash flows</a:t>
            </a:r>
          </a:p>
          <a:p>
            <a:pPr lvl="1"/>
            <a:r>
              <a:rPr lang="en-US" sz="1600" dirty="0" smtClean="0"/>
              <a:t>Formulate the structure between DGETP and central bank</a:t>
            </a:r>
          </a:p>
        </p:txBody>
      </p:sp>
      <p:sp>
        <p:nvSpPr>
          <p:cNvPr id="4" name="TextBox 3"/>
          <p:cNvSpPr txBox="1"/>
          <p:nvPr/>
        </p:nvSpPr>
        <p:spPr>
          <a:xfrm>
            <a:off x="7416824" y="4535249"/>
            <a:ext cx="1691680" cy="2062103"/>
          </a:xfrm>
          <a:prstGeom prst="rect">
            <a:avLst/>
          </a:prstGeom>
          <a:solidFill>
            <a:schemeClr val="accent1">
              <a:lumMod val="90000"/>
            </a:schemeClr>
          </a:solidFill>
          <a:ln w="28575">
            <a:solidFill>
              <a:srgbClr val="C00000"/>
            </a:solidFill>
          </a:ln>
        </p:spPr>
        <p:txBody>
          <a:bodyPr wrap="square" rtlCol="0">
            <a:spAutoFit/>
          </a:bodyPr>
          <a:lstStyle/>
          <a:p>
            <a:pPr algn="ctr"/>
            <a:r>
              <a:rPr lang="en-US" sz="1600" b="1" dirty="0" smtClean="0">
                <a:solidFill>
                  <a:srgbClr val="C00000"/>
                </a:solidFill>
              </a:rPr>
              <a:t>PFM Cash Management Reform </a:t>
            </a:r>
            <a:r>
              <a:rPr lang="en-US" sz="1600" b="1" dirty="0" smtClean="0">
                <a:solidFill>
                  <a:srgbClr val="C00000"/>
                </a:solidFill>
              </a:rPr>
              <a:t>process </a:t>
            </a:r>
            <a:r>
              <a:rPr lang="en-US" sz="1600" b="1" dirty="0" smtClean="0">
                <a:solidFill>
                  <a:srgbClr val="C00000"/>
                </a:solidFill>
              </a:rPr>
              <a:t>is similar in other countries to Mexico and Peru under IMF reform programs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990600" y="2705100"/>
            <a:ext cx="7162800" cy="1447800"/>
          </a:xfrm>
          <a:prstGeom prst="rect">
            <a:avLst/>
          </a:prstGeom>
          <a:noFill/>
          <a:ln w="9525">
            <a:noFill/>
            <a:miter lim="800000"/>
            <a:headEnd/>
            <a:tailEnd/>
          </a:ln>
        </p:spPr>
        <p:txBody>
          <a:bodyPr anchor="ctr"/>
          <a:lstStyle/>
          <a:p>
            <a:pPr algn="ctr" eaLnBrk="1" hangingPunct="1"/>
            <a:endParaRPr lang="en-AU" sz="4000">
              <a:solidFill>
                <a:schemeClr val="tx2"/>
              </a:solidFill>
              <a:latin typeface="NewCenturySchlbk" pitchFamily="18" charset="0"/>
            </a:endParaRPr>
          </a:p>
        </p:txBody>
      </p:sp>
      <p:sp>
        <p:nvSpPr>
          <p:cNvPr id="3" name="TextBox 2"/>
          <p:cNvSpPr txBox="1"/>
          <p:nvPr/>
        </p:nvSpPr>
        <p:spPr>
          <a:xfrm>
            <a:off x="2699792" y="2708920"/>
            <a:ext cx="3744416" cy="584775"/>
          </a:xfrm>
          <a:prstGeom prst="rect">
            <a:avLst/>
          </a:prstGeom>
          <a:noFill/>
        </p:spPr>
        <p:txBody>
          <a:bodyPr wrap="square" rtlCol="0">
            <a:spAutoFit/>
          </a:bodyPr>
          <a:lstStyle/>
          <a:p>
            <a:pPr algn="ctr"/>
            <a:r>
              <a:rPr lang="en-US" sz="3200" b="1" dirty="0" smtClean="0">
                <a:solidFill>
                  <a:srgbClr val="C00000"/>
                </a:solidFill>
              </a:rPr>
              <a:t>Thank You</a:t>
            </a:r>
            <a:endParaRPr lang="en-US" sz="3200" b="1" dirty="0">
              <a:solidFill>
                <a:srgbClr val="C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GB" smtClean="0"/>
              <a:t>Objectives of Cash Management</a:t>
            </a:r>
            <a:endParaRPr lang="en-NZ" smtClean="0"/>
          </a:p>
        </p:txBody>
      </p:sp>
      <p:sp>
        <p:nvSpPr>
          <p:cNvPr id="4" name="Rectangle 3"/>
          <p:cNvSpPr txBox="1">
            <a:spLocks noChangeArrowheads="1"/>
          </p:cNvSpPr>
          <p:nvPr/>
        </p:nvSpPr>
        <p:spPr bwMode="auto">
          <a:xfrm>
            <a:off x="762000" y="3552825"/>
            <a:ext cx="7629525" cy="3090863"/>
          </a:xfrm>
          <a:prstGeom prst="rect">
            <a:avLst/>
          </a:prstGeom>
          <a:noFill/>
          <a:ln w="9525">
            <a:solidFill>
              <a:srgbClr val="000099"/>
            </a:solidFill>
            <a:miter lim="800000"/>
            <a:headEnd/>
            <a:tailEnd/>
          </a:ln>
          <a:effectLst/>
        </p:spPr>
        <p:txBody>
          <a:bodyPr tIns="82800" bIns="82800"/>
          <a:lstStyle/>
          <a:p>
            <a:pPr marL="342900" indent="-342900" eaLnBrk="1" hangingPunct="1">
              <a:lnSpc>
                <a:spcPct val="90000"/>
              </a:lnSpc>
              <a:spcBef>
                <a:spcPct val="20000"/>
              </a:spcBef>
              <a:buFontTx/>
              <a:buChar char="•"/>
              <a:defRPr/>
            </a:pPr>
            <a:r>
              <a:rPr lang="en-GB" sz="1800" kern="0" dirty="0">
                <a:latin typeface="+mn-lt"/>
              </a:rPr>
              <a:t>Economising on cash within government</a:t>
            </a:r>
          </a:p>
          <a:p>
            <a:pPr marL="742950" lvl="1" indent="-285750" eaLnBrk="1" hangingPunct="1">
              <a:lnSpc>
                <a:spcPct val="90000"/>
              </a:lnSpc>
              <a:spcBef>
                <a:spcPct val="20000"/>
              </a:spcBef>
              <a:buFontTx/>
              <a:buChar char="–"/>
              <a:defRPr/>
            </a:pPr>
            <a:r>
              <a:rPr lang="en-GB" sz="1600" kern="0" dirty="0">
                <a:latin typeface="+mn-lt"/>
              </a:rPr>
              <a:t>saving costs and reducing risk</a:t>
            </a:r>
          </a:p>
          <a:p>
            <a:pPr marL="742950" lvl="1" indent="-285750" eaLnBrk="1" hangingPunct="1">
              <a:lnSpc>
                <a:spcPct val="90000"/>
              </a:lnSpc>
              <a:spcBef>
                <a:spcPct val="20000"/>
              </a:spcBef>
              <a:buFontTx/>
              <a:buChar char="–"/>
              <a:defRPr/>
            </a:pPr>
            <a:r>
              <a:rPr lang="en-GB" sz="1600" kern="0" dirty="0">
                <a:latin typeface="+mn-lt"/>
              </a:rPr>
              <a:t>to borrow only when needed</a:t>
            </a:r>
          </a:p>
          <a:p>
            <a:pPr marL="342900" indent="-342900" eaLnBrk="1" hangingPunct="1">
              <a:lnSpc>
                <a:spcPct val="90000"/>
              </a:lnSpc>
              <a:spcBef>
                <a:spcPct val="20000"/>
              </a:spcBef>
              <a:buFontTx/>
              <a:buChar char="•"/>
              <a:defRPr/>
            </a:pPr>
            <a:r>
              <a:rPr lang="en-GB" sz="1800" kern="0" dirty="0">
                <a:latin typeface="+mn-lt"/>
              </a:rPr>
              <a:t>Managing efficiently the government’s aggregate short-term cash flows</a:t>
            </a:r>
          </a:p>
          <a:p>
            <a:pPr marL="742950" lvl="1" indent="-285750" eaLnBrk="1" hangingPunct="1">
              <a:lnSpc>
                <a:spcPct val="90000"/>
              </a:lnSpc>
              <a:spcBef>
                <a:spcPct val="20000"/>
              </a:spcBef>
              <a:buFontTx/>
              <a:buChar char="–"/>
              <a:defRPr/>
            </a:pPr>
            <a:r>
              <a:rPr lang="en-GB" sz="1600" kern="0" dirty="0">
                <a:latin typeface="+mn-lt"/>
              </a:rPr>
              <a:t>both cash deficits and cash surpluses</a:t>
            </a:r>
          </a:p>
          <a:p>
            <a:pPr marL="742950" lvl="1" indent="-285750" eaLnBrk="1" hangingPunct="1">
              <a:lnSpc>
                <a:spcPct val="90000"/>
              </a:lnSpc>
              <a:spcBef>
                <a:spcPct val="20000"/>
              </a:spcBef>
              <a:buFontTx/>
              <a:buChar char="–"/>
              <a:defRPr/>
            </a:pPr>
            <a:r>
              <a:rPr lang="en-GB" sz="1600" kern="0" dirty="0">
                <a:latin typeface="+mn-lt"/>
              </a:rPr>
              <a:t>maximize returns on idle cash </a:t>
            </a:r>
            <a:endParaRPr lang="en-GB" sz="700" kern="0" dirty="0">
              <a:latin typeface="+mn-lt"/>
            </a:endParaRPr>
          </a:p>
          <a:p>
            <a:pPr marL="342900" indent="-342900" eaLnBrk="1" hangingPunct="1">
              <a:lnSpc>
                <a:spcPct val="90000"/>
              </a:lnSpc>
              <a:spcBef>
                <a:spcPct val="20000"/>
              </a:spcBef>
              <a:buFontTx/>
              <a:buChar char="•"/>
              <a:defRPr/>
            </a:pPr>
            <a:r>
              <a:rPr lang="en-GB" sz="1800" kern="0" dirty="0">
                <a:latin typeface="+mn-lt"/>
              </a:rPr>
              <a:t>In such as way as to also benefit	</a:t>
            </a:r>
          </a:p>
          <a:p>
            <a:pPr marL="742950" lvl="1" indent="-285750" eaLnBrk="1" hangingPunct="1">
              <a:lnSpc>
                <a:spcPct val="90000"/>
              </a:lnSpc>
              <a:spcBef>
                <a:spcPct val="20000"/>
              </a:spcBef>
              <a:buFontTx/>
              <a:buChar char="–"/>
              <a:defRPr/>
            </a:pPr>
            <a:r>
              <a:rPr lang="en-GB" sz="1600" kern="0" dirty="0">
                <a:latin typeface="+mn-lt"/>
              </a:rPr>
              <a:t>debt management </a:t>
            </a:r>
          </a:p>
          <a:p>
            <a:pPr marL="742950" lvl="1" indent="-285750" eaLnBrk="1" hangingPunct="1">
              <a:lnSpc>
                <a:spcPct val="90000"/>
              </a:lnSpc>
              <a:spcBef>
                <a:spcPct val="20000"/>
              </a:spcBef>
              <a:buFontTx/>
              <a:buChar char="–"/>
              <a:defRPr/>
            </a:pPr>
            <a:r>
              <a:rPr lang="en-GB" sz="1600" kern="0" dirty="0">
                <a:latin typeface="+mn-lt"/>
              </a:rPr>
              <a:t>monetary policy</a:t>
            </a:r>
          </a:p>
          <a:p>
            <a:pPr marL="742950" lvl="1" indent="-285750" eaLnBrk="1" hangingPunct="1">
              <a:lnSpc>
                <a:spcPct val="90000"/>
              </a:lnSpc>
              <a:spcBef>
                <a:spcPct val="20000"/>
              </a:spcBef>
              <a:buFontTx/>
              <a:buChar char="–"/>
              <a:defRPr/>
            </a:pPr>
            <a:r>
              <a:rPr lang="en-GB" sz="1600" kern="0" dirty="0">
                <a:latin typeface="+mn-lt"/>
              </a:rPr>
              <a:t>financial markets (market liquidity and infrastructure)</a:t>
            </a:r>
          </a:p>
        </p:txBody>
      </p:sp>
      <p:sp>
        <p:nvSpPr>
          <p:cNvPr id="9220" name="Text Box 5"/>
          <p:cNvSpPr txBox="1">
            <a:spLocks noChangeArrowheads="1"/>
          </p:cNvSpPr>
          <p:nvPr/>
        </p:nvSpPr>
        <p:spPr bwMode="auto">
          <a:xfrm>
            <a:off x="609600" y="2759075"/>
            <a:ext cx="7924800" cy="482600"/>
          </a:xfrm>
          <a:prstGeom prst="rect">
            <a:avLst/>
          </a:prstGeom>
          <a:noFill/>
          <a:ln w="9525">
            <a:noFill/>
            <a:miter lim="800000"/>
            <a:headEnd/>
            <a:tailEnd/>
          </a:ln>
        </p:spPr>
        <p:txBody>
          <a:bodyPr lIns="90000" tIns="46800" rIns="90000" bIns="46800">
            <a:spAutoFit/>
          </a:bodyPr>
          <a:lstStyle/>
          <a:p>
            <a:pPr algn="ctr">
              <a:lnSpc>
                <a:spcPct val="90000"/>
              </a:lnSpc>
              <a:spcBef>
                <a:spcPct val="20000"/>
              </a:spcBef>
              <a:buClr>
                <a:schemeClr val="tx1"/>
              </a:buClr>
            </a:pPr>
            <a:r>
              <a:rPr lang="en-GB" sz="2800" b="1" i="1" dirty="0">
                <a:solidFill>
                  <a:srgbClr val="C00000"/>
                </a:solidFill>
                <a:latin typeface="Garamond" pitchFamily="18" charset="0"/>
              </a:rPr>
              <a:t>Other Objectives: </a:t>
            </a:r>
            <a:r>
              <a:rPr lang="en-GB" sz="2800" i="1" dirty="0">
                <a:solidFill>
                  <a:schemeClr val="tx2"/>
                </a:solidFill>
                <a:latin typeface="Garamond" pitchFamily="18" charset="0"/>
              </a:rPr>
              <a:t>must be subject to overriding objective</a:t>
            </a:r>
            <a:endParaRPr lang="en-GB" sz="3200" dirty="0"/>
          </a:p>
        </p:txBody>
      </p:sp>
      <p:sp>
        <p:nvSpPr>
          <p:cNvPr id="9221" name="AutoShape 6"/>
          <p:cNvSpPr>
            <a:spLocks noChangeArrowheads="1"/>
          </p:cNvSpPr>
          <p:nvPr/>
        </p:nvSpPr>
        <p:spPr bwMode="auto">
          <a:xfrm>
            <a:off x="2133600" y="3195638"/>
            <a:ext cx="485775" cy="349250"/>
          </a:xfrm>
          <a:prstGeom prst="downArrow">
            <a:avLst>
              <a:gd name="adj1" fmla="val 50000"/>
              <a:gd name="adj2" fmla="val 31347"/>
            </a:avLst>
          </a:prstGeom>
          <a:solidFill>
            <a:srgbClr val="C00000"/>
          </a:solidFill>
          <a:ln w="9525">
            <a:solidFill>
              <a:srgbClr val="C00000"/>
            </a:solidFill>
            <a:miter lim="800000"/>
            <a:headEnd/>
            <a:tailEnd/>
          </a:ln>
        </p:spPr>
        <p:txBody>
          <a:bodyPr wrap="none" lIns="90000" tIns="46800" rIns="90000" bIns="46800" anchor="ctr"/>
          <a:lstStyle/>
          <a:p>
            <a:endParaRPr lang="en-US"/>
          </a:p>
        </p:txBody>
      </p:sp>
      <p:sp>
        <p:nvSpPr>
          <p:cNvPr id="9222" name="AutoShape 7"/>
          <p:cNvSpPr>
            <a:spLocks noChangeArrowheads="1"/>
          </p:cNvSpPr>
          <p:nvPr/>
        </p:nvSpPr>
        <p:spPr bwMode="auto">
          <a:xfrm>
            <a:off x="6248400" y="3195638"/>
            <a:ext cx="485775" cy="349250"/>
          </a:xfrm>
          <a:prstGeom prst="downArrow">
            <a:avLst>
              <a:gd name="adj1" fmla="val 50000"/>
              <a:gd name="adj2" fmla="val 31347"/>
            </a:avLst>
          </a:prstGeom>
          <a:solidFill>
            <a:srgbClr val="C00000"/>
          </a:solidFill>
          <a:ln w="9525">
            <a:solidFill>
              <a:srgbClr val="C00000"/>
            </a:solidFill>
            <a:miter lim="800000"/>
            <a:headEnd/>
            <a:tailEnd/>
          </a:ln>
        </p:spPr>
        <p:txBody>
          <a:bodyPr wrap="none" lIns="90000" tIns="46800" rIns="90000" bIns="46800" anchor="ctr"/>
          <a:lstStyle/>
          <a:p>
            <a:endParaRPr lang="en-US"/>
          </a:p>
        </p:txBody>
      </p:sp>
      <p:sp>
        <p:nvSpPr>
          <p:cNvPr id="8" name="Rectangle 4"/>
          <p:cNvSpPr txBox="1">
            <a:spLocks noChangeArrowheads="1"/>
          </p:cNvSpPr>
          <p:nvPr/>
        </p:nvSpPr>
        <p:spPr>
          <a:xfrm>
            <a:off x="785813" y="1785938"/>
            <a:ext cx="7572375" cy="928687"/>
          </a:xfrm>
          <a:prstGeom prst="rect">
            <a:avLst/>
          </a:prstGeom>
          <a:noFill/>
          <a:ln>
            <a:solidFill>
              <a:srgbClr val="000099"/>
            </a:solidFill>
          </a:ln>
        </p:spPr>
        <p:txBody>
          <a:bodyPr tIns="82800" bIns="82800"/>
          <a:lstStyle/>
          <a:p>
            <a:pPr marL="342900" indent="-342900" algn="ctr" eaLnBrk="1" hangingPunct="1">
              <a:lnSpc>
                <a:spcPct val="90000"/>
              </a:lnSpc>
              <a:spcBef>
                <a:spcPct val="20000"/>
              </a:spcBef>
              <a:defRPr/>
            </a:pPr>
            <a:r>
              <a:rPr lang="en-GB" sz="2800" b="1" i="1" dirty="0">
                <a:solidFill>
                  <a:srgbClr val="C00000"/>
                </a:solidFill>
                <a:latin typeface="Garamond" pitchFamily="18" charset="0"/>
              </a:rPr>
              <a:t>Overriding Objective: </a:t>
            </a:r>
            <a:r>
              <a:rPr lang="en-GB" sz="2800" dirty="0">
                <a:solidFill>
                  <a:srgbClr val="C00000"/>
                </a:solidFill>
                <a:latin typeface="Garamond" pitchFamily="18" charset="0"/>
              </a:rPr>
              <a:t> </a:t>
            </a:r>
            <a:r>
              <a:rPr lang="en-GB" sz="2800" kern="0" dirty="0">
                <a:latin typeface="+mn-lt"/>
              </a:rPr>
              <a:t>Ensuring Cash is Available to Meet Commitments</a:t>
            </a:r>
            <a:endParaRPr lang="en-GB" sz="2000" kern="0"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223448" cy="1143000"/>
          </a:xfrm>
        </p:spPr>
        <p:txBody>
          <a:bodyPr/>
          <a:lstStyle/>
          <a:p>
            <a:r>
              <a:rPr lang="en-GB" dirty="0" smtClean="0"/>
              <a:t>Approaches to Cash Management</a:t>
            </a:r>
            <a:endParaRPr lang="en-NZ" dirty="0"/>
          </a:p>
        </p:txBody>
      </p:sp>
      <p:sp>
        <p:nvSpPr>
          <p:cNvPr id="4" name="Content Placeholder 3"/>
          <p:cNvSpPr>
            <a:spLocks noGrp="1"/>
          </p:cNvSpPr>
          <p:nvPr>
            <p:ph sz="half" idx="1"/>
          </p:nvPr>
        </p:nvSpPr>
        <p:spPr>
          <a:xfrm>
            <a:off x="323528" y="2133600"/>
            <a:ext cx="4248472" cy="4114800"/>
          </a:xfrm>
        </p:spPr>
        <p:txBody>
          <a:bodyPr/>
          <a:lstStyle/>
          <a:p>
            <a:pPr algn="ctr">
              <a:buNone/>
              <a:defRPr/>
            </a:pPr>
            <a:r>
              <a:rPr lang="en-GB" sz="2000" b="1" dirty="0" smtClean="0">
                <a:solidFill>
                  <a:srgbClr val="C00000"/>
                </a:solidFill>
              </a:rPr>
              <a:t>Traditional (Passive) Approach</a:t>
            </a:r>
          </a:p>
          <a:p>
            <a:pPr>
              <a:defRPr/>
            </a:pPr>
            <a:r>
              <a:rPr lang="en-GB" sz="1800" dirty="0" smtClean="0"/>
              <a:t>Essentially passive</a:t>
            </a:r>
          </a:p>
          <a:p>
            <a:pPr>
              <a:defRPr/>
            </a:pPr>
            <a:r>
              <a:rPr lang="en-GB" sz="1800" dirty="0" smtClean="0"/>
              <a:t>Monitoring cash balances, maintaining cash buffer to handle both volatility and unanticipated outflows</a:t>
            </a:r>
          </a:p>
          <a:p>
            <a:pPr>
              <a:defRPr/>
            </a:pPr>
            <a:r>
              <a:rPr lang="en-GB" sz="1800" dirty="0" smtClean="0"/>
              <a:t>If necessary restraining / slowing expenditures or delaying bill payments - cash “rationing” is not cash management</a:t>
            </a:r>
            <a:endParaRPr lang="en-GB" sz="2400" dirty="0" smtClean="0"/>
          </a:p>
        </p:txBody>
      </p:sp>
      <p:sp>
        <p:nvSpPr>
          <p:cNvPr id="5" name="Content Placeholder 4"/>
          <p:cNvSpPr>
            <a:spLocks noGrp="1"/>
          </p:cNvSpPr>
          <p:nvPr>
            <p:ph sz="half" idx="2"/>
          </p:nvPr>
        </p:nvSpPr>
        <p:spPr/>
        <p:txBody>
          <a:bodyPr/>
          <a:lstStyle/>
          <a:p>
            <a:pPr algn="ctr">
              <a:buNone/>
            </a:pPr>
            <a:r>
              <a:rPr lang="en-GB" sz="2000" b="1" dirty="0" smtClean="0">
                <a:solidFill>
                  <a:srgbClr val="C00000"/>
                </a:solidFill>
              </a:rPr>
              <a:t>Modern (Active) Approach</a:t>
            </a:r>
          </a:p>
          <a:p>
            <a:r>
              <a:rPr lang="en-GB" sz="1800" dirty="0" smtClean="0"/>
              <a:t>Managing cash more actively</a:t>
            </a:r>
          </a:p>
          <a:p>
            <a:r>
              <a:rPr lang="en-GB" sz="1800" dirty="0" smtClean="0"/>
              <a:t>Trying to smooth weekly or daily cash flow by more active borrowing and lending in money market</a:t>
            </a:r>
          </a:p>
          <a:p>
            <a:r>
              <a:rPr lang="en-GB" sz="1800" dirty="0" smtClean="0"/>
              <a:t>Allows lower average cash buffer – with benefits to other policies</a:t>
            </a:r>
          </a:p>
          <a:p>
            <a:r>
              <a:rPr lang="en-GB" sz="1800" dirty="0" smtClean="0"/>
              <a:t>Gives tools to protect expenditure plans from </a:t>
            </a:r>
            <a:r>
              <a:rPr lang="en-GB" sz="1800" dirty="0" smtClean="0"/>
              <a:t>cash flow volatility</a:t>
            </a:r>
            <a:endParaRPr lang="en-NZ" dirty="0"/>
          </a:p>
        </p:txBody>
      </p:sp>
      <p:sp>
        <p:nvSpPr>
          <p:cNvPr id="6" name="TextBox 5"/>
          <p:cNvSpPr txBox="1">
            <a:spLocks noChangeArrowheads="1"/>
          </p:cNvSpPr>
          <p:nvPr/>
        </p:nvSpPr>
        <p:spPr bwMode="auto">
          <a:xfrm>
            <a:off x="609600" y="5877272"/>
            <a:ext cx="8001000" cy="769441"/>
          </a:xfrm>
          <a:prstGeom prst="rect">
            <a:avLst/>
          </a:prstGeom>
          <a:noFill/>
          <a:ln w="38100">
            <a:solidFill>
              <a:srgbClr val="C00000"/>
            </a:solidFill>
            <a:miter lim="800000"/>
            <a:headEnd/>
            <a:tailEnd/>
          </a:ln>
        </p:spPr>
        <p:txBody>
          <a:bodyPr>
            <a:spAutoFit/>
          </a:bodyPr>
          <a:lstStyle/>
          <a:p>
            <a:pPr algn="ctr"/>
            <a:r>
              <a:rPr lang="en-GB" sz="2200" dirty="0" smtClean="0"/>
              <a:t>OECD, middle-income countries (especially in Europe), and some APEC countries are moving </a:t>
            </a:r>
            <a:r>
              <a:rPr lang="en-GB" sz="2200" dirty="0"/>
              <a:t>toward </a:t>
            </a:r>
            <a:r>
              <a:rPr lang="en-GB" sz="2200" dirty="0" smtClean="0"/>
              <a:t>a more </a:t>
            </a:r>
            <a:r>
              <a:rPr lang="en-GB" sz="2200" dirty="0"/>
              <a:t>active </a:t>
            </a:r>
            <a:r>
              <a:rPr lang="en-GB" sz="2200" dirty="0" smtClean="0"/>
              <a:t>approach</a:t>
            </a:r>
            <a:endParaRPr lang="en-GB" sz="2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smtClean="0"/>
              <a:t>Policy Interaction</a:t>
            </a:r>
            <a:endParaRPr lang="en-NZ" smtClean="0"/>
          </a:p>
        </p:txBody>
      </p:sp>
      <p:sp>
        <p:nvSpPr>
          <p:cNvPr id="7171" name="Text Box 3"/>
          <p:cNvSpPr txBox="1">
            <a:spLocks noChangeArrowheads="1"/>
          </p:cNvSpPr>
          <p:nvPr/>
        </p:nvSpPr>
        <p:spPr bwMode="auto">
          <a:xfrm>
            <a:off x="2700338" y="5199063"/>
            <a:ext cx="1368425" cy="1200150"/>
          </a:xfrm>
          <a:prstGeom prst="rect">
            <a:avLst/>
          </a:prstGeom>
          <a:solidFill>
            <a:srgbClr val="99CCFF"/>
          </a:solidFill>
          <a:ln w="12700">
            <a:solidFill>
              <a:srgbClr val="000099"/>
            </a:solidFill>
            <a:miter lim="800000"/>
            <a:headEnd/>
            <a:tailEnd/>
          </a:ln>
        </p:spPr>
        <p:txBody>
          <a:bodyPr>
            <a:spAutoFit/>
          </a:bodyPr>
          <a:lstStyle/>
          <a:p>
            <a:pPr algn="ctr">
              <a:spcBef>
                <a:spcPct val="50000"/>
              </a:spcBef>
            </a:pPr>
            <a:r>
              <a:rPr lang="en-GB"/>
              <a:t>Cash Balance (TSA)</a:t>
            </a:r>
          </a:p>
        </p:txBody>
      </p:sp>
      <p:sp>
        <p:nvSpPr>
          <p:cNvPr id="7172" name="Line 4"/>
          <p:cNvSpPr>
            <a:spLocks noChangeShapeType="1"/>
          </p:cNvSpPr>
          <p:nvPr/>
        </p:nvSpPr>
        <p:spPr bwMode="auto">
          <a:xfrm>
            <a:off x="755650" y="5848350"/>
            <a:ext cx="1584325" cy="0"/>
          </a:xfrm>
          <a:prstGeom prst="line">
            <a:avLst/>
          </a:prstGeom>
          <a:noFill/>
          <a:ln w="31750">
            <a:solidFill>
              <a:srgbClr val="C00000"/>
            </a:solidFill>
            <a:round/>
            <a:headEnd/>
            <a:tailEnd type="triangle" w="med" len="med"/>
          </a:ln>
        </p:spPr>
        <p:txBody>
          <a:bodyPr/>
          <a:lstStyle/>
          <a:p>
            <a:endParaRPr lang="en-US"/>
          </a:p>
        </p:txBody>
      </p:sp>
      <p:sp>
        <p:nvSpPr>
          <p:cNvPr id="7173" name="Text Box 5"/>
          <p:cNvSpPr txBox="1">
            <a:spLocks noChangeArrowheads="1"/>
          </p:cNvSpPr>
          <p:nvPr/>
        </p:nvSpPr>
        <p:spPr bwMode="auto">
          <a:xfrm>
            <a:off x="611188" y="5919788"/>
            <a:ext cx="1943100" cy="366712"/>
          </a:xfrm>
          <a:prstGeom prst="rect">
            <a:avLst/>
          </a:prstGeom>
          <a:noFill/>
          <a:ln w="9525">
            <a:noFill/>
            <a:miter lim="800000"/>
            <a:headEnd/>
            <a:tailEnd/>
          </a:ln>
        </p:spPr>
        <p:txBody>
          <a:bodyPr>
            <a:spAutoFit/>
          </a:bodyPr>
          <a:lstStyle/>
          <a:p>
            <a:pPr>
              <a:spcBef>
                <a:spcPct val="50000"/>
              </a:spcBef>
            </a:pPr>
            <a:r>
              <a:rPr lang="en-GB" sz="1800" dirty="0"/>
              <a:t>Tax etc inflows</a:t>
            </a:r>
          </a:p>
        </p:txBody>
      </p:sp>
      <p:sp>
        <p:nvSpPr>
          <p:cNvPr id="7174" name="Line 6"/>
          <p:cNvSpPr>
            <a:spLocks noChangeShapeType="1"/>
          </p:cNvSpPr>
          <p:nvPr/>
        </p:nvSpPr>
        <p:spPr bwMode="auto">
          <a:xfrm flipH="1">
            <a:off x="755650" y="5630863"/>
            <a:ext cx="1512888" cy="0"/>
          </a:xfrm>
          <a:prstGeom prst="line">
            <a:avLst/>
          </a:prstGeom>
          <a:noFill/>
          <a:ln w="31750">
            <a:solidFill>
              <a:srgbClr val="C00000"/>
            </a:solidFill>
            <a:round/>
            <a:headEnd/>
            <a:tailEnd type="triangle" w="med" len="med"/>
          </a:ln>
        </p:spPr>
        <p:txBody>
          <a:bodyPr/>
          <a:lstStyle/>
          <a:p>
            <a:endParaRPr lang="en-US"/>
          </a:p>
        </p:txBody>
      </p:sp>
      <p:sp>
        <p:nvSpPr>
          <p:cNvPr id="7175" name="Text Box 7"/>
          <p:cNvSpPr txBox="1">
            <a:spLocks noChangeArrowheads="1"/>
          </p:cNvSpPr>
          <p:nvPr/>
        </p:nvSpPr>
        <p:spPr bwMode="auto">
          <a:xfrm>
            <a:off x="676275" y="5043488"/>
            <a:ext cx="1606550" cy="646112"/>
          </a:xfrm>
          <a:prstGeom prst="rect">
            <a:avLst/>
          </a:prstGeom>
          <a:noFill/>
          <a:ln w="9525">
            <a:noFill/>
            <a:miter lim="800000"/>
            <a:headEnd/>
            <a:tailEnd/>
          </a:ln>
        </p:spPr>
        <p:txBody>
          <a:bodyPr>
            <a:spAutoFit/>
          </a:bodyPr>
          <a:lstStyle/>
          <a:p>
            <a:pPr algn="ctr">
              <a:spcBef>
                <a:spcPct val="50000"/>
              </a:spcBef>
            </a:pPr>
            <a:r>
              <a:rPr lang="en-GB" sz="1800" dirty="0"/>
              <a:t>Expenditure, other outflows</a:t>
            </a:r>
          </a:p>
        </p:txBody>
      </p:sp>
      <p:sp>
        <p:nvSpPr>
          <p:cNvPr id="7176" name="Text Box 8"/>
          <p:cNvSpPr txBox="1">
            <a:spLocks noChangeArrowheads="1"/>
          </p:cNvSpPr>
          <p:nvPr/>
        </p:nvSpPr>
        <p:spPr bwMode="auto">
          <a:xfrm>
            <a:off x="827088" y="3543300"/>
            <a:ext cx="1296987" cy="933450"/>
          </a:xfrm>
          <a:prstGeom prst="rect">
            <a:avLst/>
          </a:prstGeom>
          <a:solidFill>
            <a:srgbClr val="CCFFFF"/>
          </a:solidFill>
          <a:ln w="12700">
            <a:solidFill>
              <a:srgbClr val="000099"/>
            </a:solidFill>
            <a:miter lim="800000"/>
            <a:headEnd/>
            <a:tailEnd/>
          </a:ln>
        </p:spPr>
        <p:txBody>
          <a:bodyPr tIns="154800" bIns="154800">
            <a:spAutoFit/>
          </a:bodyPr>
          <a:lstStyle/>
          <a:p>
            <a:pPr algn="ctr">
              <a:spcBef>
                <a:spcPct val="50000"/>
              </a:spcBef>
            </a:pPr>
            <a:r>
              <a:rPr lang="en-GB" sz="2000"/>
              <a:t>1. Budget Execution</a:t>
            </a:r>
          </a:p>
        </p:txBody>
      </p:sp>
      <p:sp>
        <p:nvSpPr>
          <p:cNvPr id="7177" name="Line 9"/>
          <p:cNvSpPr>
            <a:spLocks noChangeShapeType="1"/>
          </p:cNvSpPr>
          <p:nvPr/>
        </p:nvSpPr>
        <p:spPr bwMode="auto">
          <a:xfrm>
            <a:off x="3492500" y="2822575"/>
            <a:ext cx="0" cy="2233613"/>
          </a:xfrm>
          <a:prstGeom prst="line">
            <a:avLst/>
          </a:prstGeom>
          <a:noFill/>
          <a:ln w="31750">
            <a:solidFill>
              <a:srgbClr val="C00000"/>
            </a:solidFill>
            <a:round/>
            <a:headEnd/>
            <a:tailEnd type="triangle" w="med" len="med"/>
          </a:ln>
        </p:spPr>
        <p:txBody>
          <a:bodyPr/>
          <a:lstStyle/>
          <a:p>
            <a:endParaRPr lang="en-US"/>
          </a:p>
        </p:txBody>
      </p:sp>
      <p:sp>
        <p:nvSpPr>
          <p:cNvPr id="7178" name="Text Box 10"/>
          <p:cNvSpPr txBox="1">
            <a:spLocks noChangeArrowheads="1"/>
          </p:cNvSpPr>
          <p:nvPr/>
        </p:nvSpPr>
        <p:spPr bwMode="auto">
          <a:xfrm>
            <a:off x="2700338" y="1814513"/>
            <a:ext cx="1511300" cy="933450"/>
          </a:xfrm>
          <a:prstGeom prst="rect">
            <a:avLst/>
          </a:prstGeom>
          <a:solidFill>
            <a:srgbClr val="CCFFFF"/>
          </a:solidFill>
          <a:ln w="12700">
            <a:solidFill>
              <a:srgbClr val="000099"/>
            </a:solidFill>
            <a:miter lim="800000"/>
            <a:headEnd/>
            <a:tailEnd/>
          </a:ln>
        </p:spPr>
        <p:txBody>
          <a:bodyPr tIns="154800" bIns="154800">
            <a:spAutoFit/>
          </a:bodyPr>
          <a:lstStyle/>
          <a:p>
            <a:pPr algn="ctr">
              <a:spcBef>
                <a:spcPct val="50000"/>
              </a:spcBef>
            </a:pPr>
            <a:r>
              <a:rPr lang="en-GB" sz="2000" dirty="0"/>
              <a:t>2. Targeting Balances</a:t>
            </a:r>
          </a:p>
        </p:txBody>
      </p:sp>
      <p:sp>
        <p:nvSpPr>
          <p:cNvPr id="7179" name="Line 11"/>
          <p:cNvSpPr>
            <a:spLocks noChangeShapeType="1"/>
          </p:cNvSpPr>
          <p:nvPr/>
        </p:nvSpPr>
        <p:spPr bwMode="auto">
          <a:xfrm>
            <a:off x="4427538" y="5630863"/>
            <a:ext cx="1460500" cy="0"/>
          </a:xfrm>
          <a:prstGeom prst="line">
            <a:avLst/>
          </a:prstGeom>
          <a:noFill/>
          <a:ln w="31750">
            <a:solidFill>
              <a:srgbClr val="C00000"/>
            </a:solidFill>
            <a:round/>
            <a:headEnd/>
            <a:tailEnd type="triangle" w="med" len="med"/>
          </a:ln>
        </p:spPr>
        <p:txBody>
          <a:bodyPr/>
          <a:lstStyle/>
          <a:p>
            <a:endParaRPr lang="en-US"/>
          </a:p>
        </p:txBody>
      </p:sp>
      <p:sp>
        <p:nvSpPr>
          <p:cNvPr id="7180" name="Line 12"/>
          <p:cNvSpPr>
            <a:spLocks noChangeShapeType="1"/>
          </p:cNvSpPr>
          <p:nvPr/>
        </p:nvSpPr>
        <p:spPr bwMode="auto">
          <a:xfrm flipH="1">
            <a:off x="4356100" y="5848350"/>
            <a:ext cx="1511300" cy="0"/>
          </a:xfrm>
          <a:prstGeom prst="line">
            <a:avLst/>
          </a:prstGeom>
          <a:noFill/>
          <a:ln w="31750">
            <a:solidFill>
              <a:srgbClr val="C00000"/>
            </a:solidFill>
            <a:round/>
            <a:headEnd/>
            <a:tailEnd type="triangle" w="med" len="med"/>
          </a:ln>
        </p:spPr>
        <p:txBody>
          <a:bodyPr/>
          <a:lstStyle/>
          <a:p>
            <a:endParaRPr lang="en-US"/>
          </a:p>
        </p:txBody>
      </p:sp>
      <p:sp>
        <p:nvSpPr>
          <p:cNvPr id="7181" name="Text Box 13"/>
          <p:cNvSpPr txBox="1">
            <a:spLocks noChangeArrowheads="1"/>
          </p:cNvSpPr>
          <p:nvPr/>
        </p:nvSpPr>
        <p:spPr bwMode="auto">
          <a:xfrm>
            <a:off x="4140200" y="4911725"/>
            <a:ext cx="2087563" cy="641350"/>
          </a:xfrm>
          <a:prstGeom prst="rect">
            <a:avLst/>
          </a:prstGeom>
          <a:noFill/>
          <a:ln w="9525">
            <a:noFill/>
            <a:miter lim="800000"/>
            <a:headEnd/>
            <a:tailEnd/>
          </a:ln>
        </p:spPr>
        <p:txBody>
          <a:bodyPr>
            <a:spAutoFit/>
          </a:bodyPr>
          <a:lstStyle/>
          <a:p>
            <a:pPr>
              <a:spcBef>
                <a:spcPct val="50000"/>
              </a:spcBef>
            </a:pPr>
            <a:r>
              <a:rPr lang="en-GB" sz="1800" dirty="0"/>
              <a:t>Debt redemptions, less capital receipts</a:t>
            </a:r>
          </a:p>
        </p:txBody>
      </p:sp>
      <p:sp>
        <p:nvSpPr>
          <p:cNvPr id="7182" name="Text Box 14"/>
          <p:cNvSpPr txBox="1">
            <a:spLocks noChangeArrowheads="1"/>
          </p:cNvSpPr>
          <p:nvPr/>
        </p:nvSpPr>
        <p:spPr bwMode="auto">
          <a:xfrm>
            <a:off x="4408488" y="5895975"/>
            <a:ext cx="1501775" cy="366713"/>
          </a:xfrm>
          <a:prstGeom prst="rect">
            <a:avLst/>
          </a:prstGeom>
          <a:noFill/>
          <a:ln w="9525">
            <a:noFill/>
            <a:miter lim="800000"/>
            <a:headEnd/>
            <a:tailEnd/>
          </a:ln>
        </p:spPr>
        <p:txBody>
          <a:bodyPr>
            <a:spAutoFit/>
          </a:bodyPr>
          <a:lstStyle/>
          <a:p>
            <a:pPr>
              <a:spcBef>
                <a:spcPct val="50000"/>
              </a:spcBef>
            </a:pPr>
            <a:r>
              <a:rPr lang="en-GB" sz="1800" dirty="0"/>
              <a:t>Debt issuance</a:t>
            </a:r>
          </a:p>
        </p:txBody>
      </p:sp>
      <p:sp>
        <p:nvSpPr>
          <p:cNvPr id="7183" name="Text Box 15"/>
          <p:cNvSpPr txBox="1">
            <a:spLocks noChangeArrowheads="1"/>
          </p:cNvSpPr>
          <p:nvPr/>
        </p:nvSpPr>
        <p:spPr bwMode="auto">
          <a:xfrm>
            <a:off x="6443663" y="5057889"/>
            <a:ext cx="2376487" cy="1323439"/>
          </a:xfrm>
          <a:prstGeom prst="rect">
            <a:avLst/>
          </a:prstGeom>
          <a:solidFill>
            <a:srgbClr val="CCFFFF"/>
          </a:solidFill>
          <a:ln w="12700">
            <a:solidFill>
              <a:srgbClr val="000099"/>
            </a:solidFill>
            <a:miter lim="800000"/>
            <a:headEnd/>
            <a:tailEnd/>
          </a:ln>
        </p:spPr>
        <p:txBody>
          <a:bodyPr>
            <a:spAutoFit/>
          </a:bodyPr>
          <a:lstStyle/>
          <a:p>
            <a:pPr algn="ctr">
              <a:spcBef>
                <a:spcPct val="50000"/>
              </a:spcBef>
            </a:pPr>
            <a:r>
              <a:rPr lang="en-GB" sz="2000" dirty="0"/>
              <a:t>6. Debt Management </a:t>
            </a:r>
            <a:r>
              <a:rPr lang="en-GB" sz="2000" dirty="0" smtClean="0"/>
              <a:t>Policy</a:t>
            </a:r>
            <a:br>
              <a:rPr lang="en-GB" sz="2000" dirty="0" smtClean="0"/>
            </a:br>
            <a:r>
              <a:rPr lang="en-GB" sz="2000" dirty="0" smtClean="0"/>
              <a:t>(</a:t>
            </a:r>
            <a:r>
              <a:rPr lang="en-GB" sz="2000" dirty="0"/>
              <a:t>and </a:t>
            </a:r>
            <a:r>
              <a:rPr lang="en-GB" sz="2000" dirty="0" smtClean="0"/>
              <a:t>Government </a:t>
            </a:r>
            <a:r>
              <a:rPr lang="en-GB" sz="2000" dirty="0"/>
              <a:t>Balance Sheet)</a:t>
            </a:r>
          </a:p>
        </p:txBody>
      </p:sp>
      <p:sp>
        <p:nvSpPr>
          <p:cNvPr id="7184" name="Text Box 16"/>
          <p:cNvSpPr txBox="1">
            <a:spLocks noChangeArrowheads="1"/>
          </p:cNvSpPr>
          <p:nvPr/>
        </p:nvSpPr>
        <p:spPr bwMode="auto">
          <a:xfrm>
            <a:off x="4427538" y="3255963"/>
            <a:ext cx="1727200" cy="928687"/>
          </a:xfrm>
          <a:prstGeom prst="rect">
            <a:avLst/>
          </a:prstGeom>
          <a:solidFill>
            <a:srgbClr val="CCFFFF"/>
          </a:solidFill>
          <a:ln w="12700">
            <a:solidFill>
              <a:srgbClr val="000099"/>
            </a:solidFill>
            <a:miter lim="800000"/>
            <a:headEnd/>
            <a:tailEnd/>
          </a:ln>
        </p:spPr>
        <p:txBody>
          <a:bodyPr>
            <a:spAutoFit/>
          </a:bodyPr>
          <a:lstStyle/>
          <a:p>
            <a:pPr algn="ctr">
              <a:spcBef>
                <a:spcPct val="50000"/>
              </a:spcBef>
            </a:pPr>
            <a:r>
              <a:rPr lang="en-GB" sz="1800"/>
              <a:t>4. Cash Flow Management in Money Market</a:t>
            </a:r>
          </a:p>
        </p:txBody>
      </p:sp>
      <p:sp>
        <p:nvSpPr>
          <p:cNvPr id="7185" name="Text Box 17"/>
          <p:cNvSpPr txBox="1">
            <a:spLocks noChangeArrowheads="1"/>
          </p:cNvSpPr>
          <p:nvPr/>
        </p:nvSpPr>
        <p:spPr bwMode="auto">
          <a:xfrm>
            <a:off x="7164388" y="1743075"/>
            <a:ext cx="1584325" cy="933450"/>
          </a:xfrm>
          <a:prstGeom prst="rect">
            <a:avLst/>
          </a:prstGeom>
          <a:solidFill>
            <a:srgbClr val="CCFFFF"/>
          </a:solidFill>
          <a:ln w="12700">
            <a:solidFill>
              <a:srgbClr val="000099"/>
            </a:solidFill>
            <a:miter lim="800000"/>
            <a:headEnd/>
            <a:tailEnd/>
          </a:ln>
        </p:spPr>
        <p:txBody>
          <a:bodyPr tIns="154800" bIns="154800">
            <a:spAutoFit/>
          </a:bodyPr>
          <a:lstStyle/>
          <a:p>
            <a:pPr algn="ctr">
              <a:spcBef>
                <a:spcPct val="50000"/>
              </a:spcBef>
            </a:pPr>
            <a:r>
              <a:rPr lang="en-GB" sz="2000"/>
              <a:t>3. Monetary Policy</a:t>
            </a:r>
          </a:p>
        </p:txBody>
      </p:sp>
      <p:sp>
        <p:nvSpPr>
          <p:cNvPr id="7186" name="Text Box 18"/>
          <p:cNvSpPr txBox="1">
            <a:spLocks noChangeArrowheads="1"/>
          </p:cNvSpPr>
          <p:nvPr/>
        </p:nvSpPr>
        <p:spPr bwMode="auto">
          <a:xfrm>
            <a:off x="7092950" y="3255963"/>
            <a:ext cx="1655763" cy="933450"/>
          </a:xfrm>
          <a:prstGeom prst="rect">
            <a:avLst/>
          </a:prstGeom>
          <a:solidFill>
            <a:srgbClr val="CCFFFF"/>
          </a:solidFill>
          <a:ln w="12700">
            <a:solidFill>
              <a:srgbClr val="000099"/>
            </a:solidFill>
            <a:miter lim="800000"/>
            <a:headEnd/>
            <a:tailEnd/>
          </a:ln>
        </p:spPr>
        <p:txBody>
          <a:bodyPr tIns="154800" bIns="154800">
            <a:spAutoFit/>
          </a:bodyPr>
          <a:lstStyle/>
          <a:p>
            <a:pPr algn="ctr">
              <a:spcBef>
                <a:spcPct val="50000"/>
              </a:spcBef>
            </a:pPr>
            <a:r>
              <a:rPr lang="en-GB" sz="2000"/>
              <a:t>5. Market Development</a:t>
            </a:r>
          </a:p>
        </p:txBody>
      </p:sp>
      <p:sp>
        <p:nvSpPr>
          <p:cNvPr id="7187" name="Line 19"/>
          <p:cNvSpPr>
            <a:spLocks noChangeShapeType="1"/>
          </p:cNvSpPr>
          <p:nvPr/>
        </p:nvSpPr>
        <p:spPr bwMode="auto">
          <a:xfrm flipH="1">
            <a:off x="3635375" y="3725863"/>
            <a:ext cx="649288" cy="0"/>
          </a:xfrm>
          <a:prstGeom prst="line">
            <a:avLst/>
          </a:prstGeom>
          <a:noFill/>
          <a:ln w="31750">
            <a:solidFill>
              <a:srgbClr val="C00000"/>
            </a:solidFill>
            <a:round/>
            <a:headEnd/>
            <a:tailEnd type="triangle" w="med" len="med"/>
          </a:ln>
        </p:spPr>
        <p:txBody>
          <a:bodyPr/>
          <a:lstStyle/>
          <a:p>
            <a:endParaRPr lang="en-US"/>
          </a:p>
        </p:txBody>
      </p:sp>
      <p:sp>
        <p:nvSpPr>
          <p:cNvPr id="7188" name="Line 20"/>
          <p:cNvSpPr>
            <a:spLocks noChangeShapeType="1"/>
          </p:cNvSpPr>
          <p:nvPr/>
        </p:nvSpPr>
        <p:spPr bwMode="auto">
          <a:xfrm flipV="1">
            <a:off x="6372225" y="2606675"/>
            <a:ext cx="504825" cy="576263"/>
          </a:xfrm>
          <a:prstGeom prst="line">
            <a:avLst/>
          </a:prstGeom>
          <a:noFill/>
          <a:ln w="31750">
            <a:solidFill>
              <a:srgbClr val="C00000"/>
            </a:solidFill>
            <a:round/>
            <a:headEnd/>
            <a:tailEnd type="triangle" w="med" len="med"/>
          </a:ln>
        </p:spPr>
        <p:txBody>
          <a:bodyPr/>
          <a:lstStyle/>
          <a:p>
            <a:endParaRPr lang="en-US"/>
          </a:p>
        </p:txBody>
      </p:sp>
      <p:sp>
        <p:nvSpPr>
          <p:cNvPr id="7189" name="Line 21"/>
          <p:cNvSpPr>
            <a:spLocks noChangeShapeType="1"/>
          </p:cNvSpPr>
          <p:nvPr/>
        </p:nvSpPr>
        <p:spPr bwMode="auto">
          <a:xfrm>
            <a:off x="6300788" y="4264025"/>
            <a:ext cx="647700" cy="647700"/>
          </a:xfrm>
          <a:prstGeom prst="line">
            <a:avLst/>
          </a:prstGeom>
          <a:noFill/>
          <a:ln w="31750">
            <a:solidFill>
              <a:srgbClr val="C00000"/>
            </a:solidFill>
            <a:round/>
            <a:headEnd/>
            <a:tailEnd type="triangle" w="med" len="med"/>
          </a:ln>
        </p:spPr>
        <p:txBody>
          <a:bodyPr/>
          <a:lstStyle/>
          <a:p>
            <a:endParaRPr lang="en-US"/>
          </a:p>
        </p:txBody>
      </p:sp>
      <p:sp>
        <p:nvSpPr>
          <p:cNvPr id="7190" name="Line 22"/>
          <p:cNvSpPr>
            <a:spLocks noChangeShapeType="1"/>
          </p:cNvSpPr>
          <p:nvPr/>
        </p:nvSpPr>
        <p:spPr bwMode="auto">
          <a:xfrm flipH="1">
            <a:off x="8027988" y="4292451"/>
            <a:ext cx="0" cy="720725"/>
          </a:xfrm>
          <a:prstGeom prst="line">
            <a:avLst/>
          </a:prstGeom>
          <a:noFill/>
          <a:ln w="31750">
            <a:solidFill>
              <a:srgbClr val="C00000"/>
            </a:solidFill>
            <a:round/>
            <a:headEnd type="triangle" w="med" len="med"/>
            <a:tailEnd type="triangle" w="med" len="med"/>
          </a:ln>
        </p:spPr>
        <p:txBody>
          <a:bodyPr/>
          <a:lstStyle/>
          <a:p>
            <a:endParaRPr lang="en-US"/>
          </a:p>
        </p:txBody>
      </p:sp>
      <p:sp>
        <p:nvSpPr>
          <p:cNvPr id="7191" name="Line 23"/>
          <p:cNvSpPr>
            <a:spLocks noChangeShapeType="1"/>
          </p:cNvSpPr>
          <p:nvPr/>
        </p:nvSpPr>
        <p:spPr bwMode="auto">
          <a:xfrm>
            <a:off x="4356100" y="2247900"/>
            <a:ext cx="2449513" cy="0"/>
          </a:xfrm>
          <a:prstGeom prst="line">
            <a:avLst/>
          </a:prstGeom>
          <a:noFill/>
          <a:ln w="31750">
            <a:solidFill>
              <a:srgbClr val="C00000"/>
            </a:solidFill>
            <a:round/>
            <a:headEnd/>
            <a:tailEnd type="triangle" w="med" len="med"/>
          </a:ln>
        </p:spPr>
        <p:txBody>
          <a:bodyPr/>
          <a:lstStyle/>
          <a:p>
            <a:endParaRPr lang="en-US"/>
          </a:p>
        </p:txBody>
      </p:sp>
      <p:sp>
        <p:nvSpPr>
          <p:cNvPr id="7192" name="Line 24"/>
          <p:cNvSpPr>
            <a:spLocks noChangeShapeType="1"/>
          </p:cNvSpPr>
          <p:nvPr/>
        </p:nvSpPr>
        <p:spPr bwMode="auto">
          <a:xfrm>
            <a:off x="1476375" y="4622800"/>
            <a:ext cx="0" cy="504825"/>
          </a:xfrm>
          <a:prstGeom prst="line">
            <a:avLst/>
          </a:prstGeom>
          <a:noFill/>
          <a:ln w="31750">
            <a:solidFill>
              <a:srgbClr val="C00000"/>
            </a:solidFill>
            <a:round/>
            <a:headEnd/>
            <a:tailEnd type="triangle" w="med" len="med"/>
          </a:ln>
        </p:spPr>
        <p:txBody>
          <a:bodyPr/>
          <a:lstStyle/>
          <a:p>
            <a:endParaRPr lang="en-US"/>
          </a:p>
        </p:txBody>
      </p:sp>
      <p:sp>
        <p:nvSpPr>
          <p:cNvPr id="7193" name="Line 25"/>
          <p:cNvSpPr>
            <a:spLocks noChangeShapeType="1"/>
          </p:cNvSpPr>
          <p:nvPr/>
        </p:nvSpPr>
        <p:spPr bwMode="auto">
          <a:xfrm>
            <a:off x="8027988" y="2751138"/>
            <a:ext cx="0" cy="431800"/>
          </a:xfrm>
          <a:prstGeom prst="line">
            <a:avLst/>
          </a:prstGeom>
          <a:noFill/>
          <a:ln w="31750">
            <a:solidFill>
              <a:srgbClr val="C00000"/>
            </a:solidFill>
            <a:round/>
            <a:headEnd type="triangle" w="med" len="med"/>
            <a:tailEnd type="triangle" w="med" len="med"/>
          </a:ln>
        </p:spPr>
        <p:txBody>
          <a:bodyPr/>
          <a:lstStyle/>
          <a:p>
            <a:endParaRPr lang="en-US"/>
          </a:p>
        </p:txBody>
      </p:sp>
      <p:sp>
        <p:nvSpPr>
          <p:cNvPr id="7194" name="Line 26"/>
          <p:cNvSpPr>
            <a:spLocks noChangeShapeType="1"/>
          </p:cNvSpPr>
          <p:nvPr/>
        </p:nvSpPr>
        <p:spPr bwMode="auto">
          <a:xfrm flipV="1">
            <a:off x="6262688" y="3719513"/>
            <a:ext cx="714375" cy="0"/>
          </a:xfrm>
          <a:prstGeom prst="line">
            <a:avLst/>
          </a:prstGeom>
          <a:noFill/>
          <a:ln w="31750">
            <a:solidFill>
              <a:srgbClr val="C00000"/>
            </a:solidFill>
            <a:round/>
            <a:headEnd/>
            <a:tailEnd type="triangle" w="med" len="med"/>
          </a:ln>
        </p:spPr>
        <p:txBody>
          <a:bodyPr/>
          <a:lstStyle/>
          <a:p>
            <a:endParaRPr lang="en-US"/>
          </a:p>
        </p:txBody>
      </p:sp>
      <p:sp>
        <p:nvSpPr>
          <p:cNvPr id="7195" name="AutoShape 27"/>
          <p:cNvSpPr>
            <a:spLocks/>
          </p:cNvSpPr>
          <p:nvPr/>
        </p:nvSpPr>
        <p:spPr bwMode="auto">
          <a:xfrm>
            <a:off x="6011863" y="5272088"/>
            <a:ext cx="219075" cy="935037"/>
          </a:xfrm>
          <a:prstGeom prst="rightBracket">
            <a:avLst>
              <a:gd name="adj" fmla="val 35568"/>
            </a:avLst>
          </a:prstGeom>
          <a:noFill/>
          <a:ln w="9525">
            <a:solidFill>
              <a:schemeClr val="tx1"/>
            </a:solidFill>
            <a:round/>
            <a:headEnd type="arrow" w="med" len="med"/>
            <a:tailEnd type="arrow" w="med" len="med"/>
          </a:ln>
        </p:spPr>
        <p:txBody>
          <a:bodyPr wrap="none" anchor="ctr"/>
          <a:lstStyle/>
          <a:p>
            <a:endParaRPr lang="en-US"/>
          </a:p>
        </p:txBody>
      </p:sp>
      <p:sp>
        <p:nvSpPr>
          <p:cNvPr id="7196" name="Line 28"/>
          <p:cNvSpPr>
            <a:spLocks noChangeShapeType="1"/>
          </p:cNvSpPr>
          <p:nvPr/>
        </p:nvSpPr>
        <p:spPr bwMode="auto">
          <a:xfrm flipH="1">
            <a:off x="6227763" y="5703888"/>
            <a:ext cx="215900" cy="0"/>
          </a:xfrm>
          <a:prstGeom prst="line">
            <a:avLst/>
          </a:prstGeom>
          <a:noFill/>
          <a:ln w="9525">
            <a:solidFill>
              <a:schemeClr val="tx1"/>
            </a:solidFill>
            <a:round/>
            <a:headEnd/>
            <a:tailEnd/>
          </a:ln>
        </p:spPr>
        <p:txBody>
          <a:bodyPr/>
          <a:lstStyle/>
          <a:p>
            <a:endParaRPr lang="en-US"/>
          </a:p>
        </p:txBody>
      </p:sp>
      <p:sp>
        <p:nvSpPr>
          <p:cNvPr id="7197" name="Text Box 29"/>
          <p:cNvSpPr txBox="1">
            <a:spLocks noChangeArrowheads="1"/>
          </p:cNvSpPr>
          <p:nvPr/>
        </p:nvSpPr>
        <p:spPr bwMode="auto">
          <a:xfrm>
            <a:off x="684213" y="1814513"/>
            <a:ext cx="1511300" cy="933450"/>
          </a:xfrm>
          <a:prstGeom prst="rect">
            <a:avLst/>
          </a:prstGeom>
          <a:solidFill>
            <a:srgbClr val="99CCFF"/>
          </a:solidFill>
          <a:ln w="12700">
            <a:solidFill>
              <a:srgbClr val="000099"/>
            </a:solidFill>
            <a:miter lim="800000"/>
            <a:headEnd/>
            <a:tailEnd/>
          </a:ln>
        </p:spPr>
        <p:txBody>
          <a:bodyPr tIns="154800" bIns="154800">
            <a:spAutoFit/>
          </a:bodyPr>
          <a:lstStyle/>
          <a:p>
            <a:pPr algn="ctr">
              <a:spcBef>
                <a:spcPct val="50000"/>
              </a:spcBef>
            </a:pPr>
            <a:r>
              <a:rPr lang="en-GB" sz="2000" dirty="0"/>
              <a:t>Cash Flow Forecasting</a:t>
            </a:r>
          </a:p>
        </p:txBody>
      </p:sp>
      <p:sp>
        <p:nvSpPr>
          <p:cNvPr id="7198" name="Line 30"/>
          <p:cNvSpPr>
            <a:spLocks noChangeShapeType="1"/>
          </p:cNvSpPr>
          <p:nvPr/>
        </p:nvSpPr>
        <p:spPr bwMode="auto">
          <a:xfrm flipV="1">
            <a:off x="1476375" y="2895600"/>
            <a:ext cx="0" cy="576263"/>
          </a:xfrm>
          <a:prstGeom prst="line">
            <a:avLst/>
          </a:prstGeom>
          <a:noFill/>
          <a:ln w="31750">
            <a:solidFill>
              <a:srgbClr val="C00000"/>
            </a:solidFill>
            <a:round/>
            <a:headEnd/>
            <a:tailEnd type="triangle" w="med" len="med"/>
          </a:ln>
        </p:spPr>
        <p:txBody>
          <a:bodyPr/>
          <a:lstStyle/>
          <a:p>
            <a:endParaRPr lang="en-US"/>
          </a:p>
        </p:txBody>
      </p:sp>
      <p:sp>
        <p:nvSpPr>
          <p:cNvPr id="7199" name="Line 31"/>
          <p:cNvSpPr>
            <a:spLocks noChangeShapeType="1"/>
          </p:cNvSpPr>
          <p:nvPr/>
        </p:nvSpPr>
        <p:spPr bwMode="auto">
          <a:xfrm>
            <a:off x="2339975" y="2319338"/>
            <a:ext cx="287338" cy="0"/>
          </a:xfrm>
          <a:prstGeom prst="line">
            <a:avLst/>
          </a:prstGeom>
          <a:noFill/>
          <a:ln w="31750">
            <a:solidFill>
              <a:srgbClr val="C00000"/>
            </a:solidFill>
            <a:round/>
            <a:headEnd/>
            <a:tailEnd type="triangle" w="med" len="med"/>
          </a:ln>
        </p:spPr>
        <p:txBody>
          <a:bodyPr/>
          <a:lstStyle/>
          <a:p>
            <a:endParaRPr lang="en-US"/>
          </a:p>
        </p:txBody>
      </p:sp>
      <p:sp>
        <p:nvSpPr>
          <p:cNvPr id="7200" name="Line 32"/>
          <p:cNvSpPr>
            <a:spLocks noChangeShapeType="1"/>
          </p:cNvSpPr>
          <p:nvPr/>
        </p:nvSpPr>
        <p:spPr bwMode="auto">
          <a:xfrm>
            <a:off x="2268538" y="2895600"/>
            <a:ext cx="935037" cy="2160588"/>
          </a:xfrm>
          <a:prstGeom prst="line">
            <a:avLst/>
          </a:prstGeom>
          <a:noFill/>
          <a:ln w="31750">
            <a:solidFill>
              <a:srgbClr val="C00000"/>
            </a:solidFill>
            <a:round/>
            <a:headEnd/>
            <a:tailEnd type="triangle" w="med" len="med"/>
          </a:ln>
        </p:spPr>
        <p:txBody>
          <a:bodyPr/>
          <a:lstStyle/>
          <a:p>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8"/>
          <p:cNvSpPr>
            <a:spLocks noGrp="1"/>
          </p:cNvSpPr>
          <p:nvPr>
            <p:ph type="title"/>
          </p:nvPr>
        </p:nvSpPr>
        <p:spPr/>
        <p:txBody>
          <a:bodyPr/>
          <a:lstStyle/>
          <a:p>
            <a:r>
              <a:rPr lang="en-NZ" dirty="0" smtClean="0"/>
              <a:t>Cash Management </a:t>
            </a:r>
            <a:r>
              <a:rPr lang="en-NZ" dirty="0" smtClean="0"/>
              <a:t>Definitions</a:t>
            </a:r>
            <a:endParaRPr lang="en-NZ" dirty="0" smtClean="0"/>
          </a:p>
        </p:txBody>
      </p:sp>
      <p:sp>
        <p:nvSpPr>
          <p:cNvPr id="6147" name="Content Placeholder 9"/>
          <p:cNvSpPr>
            <a:spLocks noGrp="1"/>
          </p:cNvSpPr>
          <p:nvPr>
            <p:ph sz="half" idx="1"/>
          </p:nvPr>
        </p:nvSpPr>
        <p:spPr>
          <a:ln w="28575">
            <a:solidFill>
              <a:srgbClr val="C00000"/>
            </a:solidFill>
          </a:ln>
        </p:spPr>
        <p:txBody>
          <a:bodyPr/>
          <a:lstStyle/>
          <a:p>
            <a:pPr>
              <a:buFontTx/>
              <a:buNone/>
            </a:pPr>
            <a:r>
              <a:rPr lang="en-AU" sz="2400" dirty="0" smtClean="0"/>
              <a:t>   “Having the</a:t>
            </a:r>
            <a:br>
              <a:rPr lang="en-AU" sz="2400" dirty="0" smtClean="0"/>
            </a:br>
            <a:r>
              <a:rPr lang="en-AU" sz="2400" b="1" dirty="0" smtClean="0">
                <a:solidFill>
                  <a:srgbClr val="C00000"/>
                </a:solidFill>
              </a:rPr>
              <a:t>right</a:t>
            </a:r>
            <a:r>
              <a:rPr lang="en-AU" sz="2400" dirty="0" smtClean="0"/>
              <a:t> money</a:t>
            </a:r>
            <a:br>
              <a:rPr lang="en-AU" sz="2400" dirty="0" smtClean="0"/>
            </a:br>
            <a:r>
              <a:rPr lang="en-AU" sz="2400" dirty="0" smtClean="0"/>
              <a:t>in the </a:t>
            </a:r>
            <a:br>
              <a:rPr lang="en-AU" sz="2400" dirty="0" smtClean="0"/>
            </a:br>
            <a:r>
              <a:rPr lang="en-AU" sz="2400" b="1" dirty="0" smtClean="0">
                <a:solidFill>
                  <a:srgbClr val="C00000"/>
                </a:solidFill>
              </a:rPr>
              <a:t>right</a:t>
            </a:r>
            <a:r>
              <a:rPr lang="en-AU" sz="2400" dirty="0" smtClean="0"/>
              <a:t> place</a:t>
            </a:r>
            <a:br>
              <a:rPr lang="en-AU" sz="2400" dirty="0" smtClean="0"/>
            </a:br>
            <a:r>
              <a:rPr lang="en-AU" sz="2400" dirty="0" smtClean="0"/>
              <a:t>at the </a:t>
            </a:r>
            <a:br>
              <a:rPr lang="en-AU" sz="2400" dirty="0" smtClean="0"/>
            </a:br>
            <a:r>
              <a:rPr lang="en-AU" sz="2400" b="1" dirty="0" smtClean="0">
                <a:solidFill>
                  <a:srgbClr val="C00000"/>
                </a:solidFill>
              </a:rPr>
              <a:t>right</a:t>
            </a:r>
            <a:r>
              <a:rPr lang="en-AU" sz="2400" dirty="0" smtClean="0"/>
              <a:t> time</a:t>
            </a:r>
            <a:br>
              <a:rPr lang="en-AU" sz="2400" dirty="0" smtClean="0"/>
            </a:br>
            <a:r>
              <a:rPr lang="en-AU" sz="2400" dirty="0" smtClean="0"/>
              <a:t>to meet government’s obligations in the most cost-effective way”</a:t>
            </a:r>
            <a:endParaRPr lang="en-NZ" sz="2400" dirty="0" smtClean="0"/>
          </a:p>
        </p:txBody>
      </p:sp>
      <p:sp>
        <p:nvSpPr>
          <p:cNvPr id="6148" name="Content Placeholder 10"/>
          <p:cNvSpPr>
            <a:spLocks noGrp="1"/>
          </p:cNvSpPr>
          <p:nvPr>
            <p:ph sz="half" idx="2"/>
          </p:nvPr>
        </p:nvSpPr>
        <p:spPr>
          <a:ln w="28575">
            <a:solidFill>
              <a:srgbClr val="C00000"/>
            </a:solidFill>
          </a:ln>
        </p:spPr>
        <p:txBody>
          <a:bodyPr/>
          <a:lstStyle/>
          <a:p>
            <a:pPr>
              <a:spcBef>
                <a:spcPts val="600"/>
              </a:spcBef>
              <a:buFontTx/>
              <a:buNone/>
            </a:pPr>
            <a:r>
              <a:rPr lang="en-AU" sz="2400" smtClean="0"/>
              <a:t>   “The strategy and associated processes for managing cost-effectively the government’s short-term cash flows and cash balances, both within government, and between government and other sectors”</a:t>
            </a:r>
            <a:endParaRPr lang="en-NZ" sz="24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NZ" smtClean="0"/>
              <a:t>Two Key Public Policy Objectives</a:t>
            </a:r>
          </a:p>
        </p:txBody>
      </p:sp>
      <p:sp>
        <p:nvSpPr>
          <p:cNvPr id="8195" name="Content Placeholder 3"/>
          <p:cNvSpPr>
            <a:spLocks noGrp="1"/>
          </p:cNvSpPr>
          <p:nvPr>
            <p:ph sz="half" idx="1"/>
          </p:nvPr>
        </p:nvSpPr>
        <p:spPr>
          <a:xfrm>
            <a:off x="381000" y="2133600"/>
            <a:ext cx="4000500" cy="4438650"/>
          </a:xfrm>
          <a:ln w="28575">
            <a:solidFill>
              <a:srgbClr val="C00000"/>
            </a:solidFill>
          </a:ln>
        </p:spPr>
        <p:txBody>
          <a:bodyPr/>
          <a:lstStyle/>
          <a:p>
            <a:pPr algn="ctr" eaLnBrk="1" hangingPunct="1">
              <a:buFontTx/>
              <a:buNone/>
            </a:pPr>
            <a:r>
              <a:rPr lang="en-AU" b="1" dirty="0" smtClean="0">
                <a:solidFill>
                  <a:srgbClr val="C00000"/>
                </a:solidFill>
              </a:rPr>
              <a:t>Fiscal</a:t>
            </a:r>
          </a:p>
          <a:p>
            <a:pPr eaLnBrk="1" hangingPunct="1">
              <a:buFontTx/>
              <a:buNone/>
            </a:pPr>
            <a:r>
              <a:rPr lang="en-AU" sz="2400" dirty="0" smtClean="0"/>
              <a:t>    To ensure that line ministries or departments and government agencies manage their cash balances effectively so that the government does not have </a:t>
            </a:r>
            <a:r>
              <a:rPr lang="en-AU" sz="2400" b="1" dirty="0" smtClean="0">
                <a:solidFill>
                  <a:srgbClr val="C00000"/>
                </a:solidFill>
              </a:rPr>
              <a:t>“surplus”</a:t>
            </a:r>
            <a:r>
              <a:rPr lang="en-AU" sz="2400" dirty="0" smtClean="0"/>
              <a:t> cash on hand</a:t>
            </a:r>
            <a:endParaRPr lang="en-NZ" dirty="0" smtClean="0"/>
          </a:p>
        </p:txBody>
      </p:sp>
      <p:sp>
        <p:nvSpPr>
          <p:cNvPr id="8196" name="Content Placeholder 4"/>
          <p:cNvSpPr>
            <a:spLocks noGrp="1"/>
          </p:cNvSpPr>
          <p:nvPr>
            <p:ph sz="half" idx="2"/>
          </p:nvPr>
        </p:nvSpPr>
        <p:spPr>
          <a:xfrm>
            <a:off x="4533900" y="2133600"/>
            <a:ext cx="4000500" cy="4438650"/>
          </a:xfrm>
          <a:ln w="28575">
            <a:solidFill>
              <a:srgbClr val="C00000"/>
            </a:solidFill>
          </a:ln>
        </p:spPr>
        <p:txBody>
          <a:bodyPr/>
          <a:lstStyle/>
          <a:p>
            <a:pPr algn="ctr" eaLnBrk="1" hangingPunct="1">
              <a:buFontTx/>
              <a:buNone/>
            </a:pPr>
            <a:r>
              <a:rPr lang="en-AU" b="1" dirty="0" smtClean="0">
                <a:solidFill>
                  <a:srgbClr val="C00000"/>
                </a:solidFill>
              </a:rPr>
              <a:t>Monetary</a:t>
            </a:r>
            <a:endParaRPr lang="en-AU" sz="2400" b="1" dirty="0" smtClean="0">
              <a:solidFill>
                <a:srgbClr val="C00000"/>
              </a:solidFill>
            </a:endParaRPr>
          </a:p>
          <a:p>
            <a:pPr eaLnBrk="1" hangingPunct="1">
              <a:spcBef>
                <a:spcPct val="0"/>
              </a:spcBef>
              <a:buFontTx/>
              <a:buNone/>
            </a:pPr>
            <a:r>
              <a:rPr lang="en-AU" sz="2400" dirty="0" smtClean="0"/>
              <a:t>   To neutralize the impact on the domestic banking sector of the government’s cash flows, ensuring that:</a:t>
            </a:r>
          </a:p>
          <a:p>
            <a:pPr lvl="1" eaLnBrk="1" hangingPunct="1">
              <a:spcBef>
                <a:spcPct val="0"/>
              </a:spcBef>
            </a:pPr>
            <a:r>
              <a:rPr lang="en-AU" sz="1800" dirty="0" smtClean="0"/>
              <a:t>there are no large and unpredictable changes in liquidity in the banking system</a:t>
            </a:r>
          </a:p>
          <a:p>
            <a:pPr lvl="1" eaLnBrk="1" hangingPunct="1">
              <a:spcBef>
                <a:spcPct val="0"/>
              </a:spcBef>
            </a:pPr>
            <a:r>
              <a:rPr lang="en-AU" sz="1800" dirty="0" smtClean="0"/>
              <a:t>monetary policy is not undermined</a:t>
            </a:r>
          </a:p>
          <a:p>
            <a:pPr eaLnBrk="1" hangingPunct="1"/>
            <a:endParaRPr lang="en-NZ"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762000"/>
            <a:ext cx="8511480" cy="1143000"/>
          </a:xfrm>
        </p:spPr>
        <p:txBody>
          <a:bodyPr/>
          <a:lstStyle/>
          <a:p>
            <a:pPr eaLnBrk="1" hangingPunct="1"/>
            <a:r>
              <a:rPr lang="en-AU" dirty="0" smtClean="0"/>
              <a:t>Public Financial </a:t>
            </a:r>
            <a:r>
              <a:rPr lang="en-AU" dirty="0" smtClean="0"/>
              <a:t>Management (PFM)</a:t>
            </a:r>
            <a:endParaRPr lang="en-AU" dirty="0" smtClean="0"/>
          </a:p>
        </p:txBody>
      </p:sp>
      <p:sp>
        <p:nvSpPr>
          <p:cNvPr id="10243" name="Rectangle 3"/>
          <p:cNvSpPr>
            <a:spLocks noGrp="1" noChangeArrowheads="1"/>
          </p:cNvSpPr>
          <p:nvPr>
            <p:ph type="body" idx="1"/>
          </p:nvPr>
        </p:nvSpPr>
        <p:spPr/>
        <p:txBody>
          <a:bodyPr/>
          <a:lstStyle/>
          <a:p>
            <a:pPr eaLnBrk="1" hangingPunct="1"/>
            <a:r>
              <a:rPr lang="en-AU" sz="2800" dirty="0" smtClean="0"/>
              <a:t>At the heart of </a:t>
            </a:r>
            <a:r>
              <a:rPr lang="en-AU" sz="2800" dirty="0" smtClean="0"/>
              <a:t>PFM reform of government </a:t>
            </a:r>
            <a:r>
              <a:rPr lang="en-AU" sz="2800" dirty="0" smtClean="0"/>
              <a:t>cash management is:</a:t>
            </a:r>
          </a:p>
          <a:p>
            <a:pPr lvl="1" eaLnBrk="1" hangingPunct="1"/>
            <a:r>
              <a:rPr lang="en-AU" sz="2400" dirty="0" smtClean="0"/>
              <a:t>An efficient government </a:t>
            </a:r>
            <a:r>
              <a:rPr lang="en-AU" sz="2400" b="1" dirty="0" smtClean="0"/>
              <a:t>budget</a:t>
            </a:r>
            <a:r>
              <a:rPr lang="en-AU" sz="2400" dirty="0" smtClean="0"/>
              <a:t> and </a:t>
            </a:r>
            <a:r>
              <a:rPr lang="en-AU" sz="2400" b="1" dirty="0" smtClean="0"/>
              <a:t>accounting</a:t>
            </a:r>
            <a:r>
              <a:rPr lang="en-AU" sz="2400" dirty="0" smtClean="0"/>
              <a:t> system </a:t>
            </a:r>
            <a:r>
              <a:rPr lang="en-AU" sz="2400" b="1" dirty="0" smtClean="0">
                <a:solidFill>
                  <a:srgbClr val="C00000"/>
                </a:solidFill>
              </a:rPr>
              <a:t>(i.e. </a:t>
            </a:r>
            <a:r>
              <a:rPr lang="en-AU" sz="2400" b="1" dirty="0" smtClean="0">
                <a:solidFill>
                  <a:srgbClr val="C00000"/>
                </a:solidFill>
              </a:rPr>
              <a:t>FMIS)</a:t>
            </a:r>
          </a:p>
          <a:p>
            <a:pPr lvl="1" eaLnBrk="1" hangingPunct="1"/>
            <a:r>
              <a:rPr lang="en-AU" sz="2400" dirty="0" smtClean="0"/>
              <a:t>Medium Term Fiscal and Expenditure Framework </a:t>
            </a:r>
            <a:r>
              <a:rPr lang="en-AU" sz="2400" dirty="0" smtClean="0"/>
              <a:t>(MTFF/MTEF) with </a:t>
            </a:r>
            <a:r>
              <a:rPr lang="en-AU" sz="2400" dirty="0" smtClean="0"/>
              <a:t>sound policies and procedures for accurate and timely:</a:t>
            </a:r>
          </a:p>
          <a:p>
            <a:pPr lvl="2" eaLnBrk="1" hangingPunct="1"/>
            <a:r>
              <a:rPr lang="en-AU" sz="2000" dirty="0" smtClean="0"/>
              <a:t>monitoring and controlling government expenditure</a:t>
            </a:r>
          </a:p>
          <a:p>
            <a:pPr lvl="2" eaLnBrk="1" hangingPunct="1"/>
            <a:r>
              <a:rPr lang="en-AU" sz="2000" dirty="0" smtClean="0"/>
              <a:t>forecasting government revenue</a:t>
            </a:r>
          </a:p>
          <a:p>
            <a:pPr lvl="1" eaLnBrk="1" hangingPunct="1"/>
            <a:r>
              <a:rPr lang="en-AU" sz="2400" dirty="0" smtClean="0"/>
              <a:t>Treasury Single Account (TSA)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762000"/>
            <a:ext cx="8548688" cy="1143000"/>
          </a:xfrm>
        </p:spPr>
        <p:txBody>
          <a:bodyPr/>
          <a:lstStyle/>
          <a:p>
            <a:pPr eaLnBrk="1" hangingPunct="1"/>
            <a:r>
              <a:rPr lang="en-AU" smtClean="0"/>
              <a:t>Budget Control v Cash Management</a:t>
            </a:r>
          </a:p>
        </p:txBody>
      </p:sp>
      <p:sp>
        <p:nvSpPr>
          <p:cNvPr id="10243" name="Rectangle 3"/>
          <p:cNvSpPr>
            <a:spLocks noGrp="1" noChangeArrowheads="1"/>
          </p:cNvSpPr>
          <p:nvPr>
            <p:ph type="body" sz="half" idx="1"/>
          </p:nvPr>
        </p:nvSpPr>
        <p:spPr>
          <a:xfrm>
            <a:off x="381000" y="2133600"/>
            <a:ext cx="3992563" cy="4114800"/>
          </a:xfrm>
          <a:ln w="28575">
            <a:solidFill>
              <a:srgbClr val="C00000"/>
            </a:solidFill>
          </a:ln>
        </p:spPr>
        <p:txBody>
          <a:bodyPr/>
          <a:lstStyle/>
          <a:p>
            <a:pPr algn="ctr" eaLnBrk="1" hangingPunct="1">
              <a:lnSpc>
                <a:spcPct val="90000"/>
              </a:lnSpc>
              <a:buFontTx/>
              <a:buNone/>
            </a:pPr>
            <a:r>
              <a:rPr lang="en-NZ" sz="2000" b="1" dirty="0" smtClean="0">
                <a:solidFill>
                  <a:srgbClr val="C00000"/>
                </a:solidFill>
              </a:rPr>
              <a:t>Budget &amp; Financial Control</a:t>
            </a:r>
          </a:p>
          <a:p>
            <a:pPr eaLnBrk="1" hangingPunct="1"/>
            <a:r>
              <a:rPr lang="en-NZ" sz="2000" dirty="0" smtClean="0"/>
              <a:t>Revenue and expenditure budgeting</a:t>
            </a:r>
          </a:p>
          <a:p>
            <a:pPr eaLnBrk="1" hangingPunct="1"/>
            <a:r>
              <a:rPr lang="en-NZ" sz="2000" dirty="0" smtClean="0"/>
              <a:t>Control against budget appropriation and warrants</a:t>
            </a:r>
          </a:p>
          <a:p>
            <a:pPr eaLnBrk="1" hangingPunct="1"/>
            <a:r>
              <a:rPr lang="en-NZ" sz="2000" dirty="0" smtClean="0"/>
              <a:t>Comptrollership or financial control over payments and receipts</a:t>
            </a:r>
          </a:p>
          <a:p>
            <a:pPr eaLnBrk="1" hangingPunct="1"/>
            <a:r>
              <a:rPr lang="en-NZ" sz="2000" dirty="0" smtClean="0"/>
              <a:t>Government accounting</a:t>
            </a:r>
          </a:p>
          <a:p>
            <a:pPr eaLnBrk="1" hangingPunct="1"/>
            <a:r>
              <a:rPr lang="en-NZ" sz="2000" dirty="0" smtClean="0"/>
              <a:t>Financial reporting</a:t>
            </a:r>
          </a:p>
          <a:p>
            <a:pPr algn="ctr" eaLnBrk="1" hangingPunct="1">
              <a:buFontTx/>
              <a:buNone/>
            </a:pPr>
            <a:r>
              <a:rPr lang="en-NZ" sz="2000" b="1" dirty="0" smtClean="0">
                <a:solidFill>
                  <a:srgbClr val="C00000"/>
                </a:solidFill>
              </a:rPr>
              <a:t>--FMIS--</a:t>
            </a:r>
            <a:endParaRPr lang="en-NZ" sz="2400" b="1" dirty="0" smtClean="0">
              <a:solidFill>
                <a:srgbClr val="C00000"/>
              </a:solidFill>
            </a:endParaRPr>
          </a:p>
        </p:txBody>
      </p:sp>
      <p:sp>
        <p:nvSpPr>
          <p:cNvPr id="10244" name="Rectangle 4"/>
          <p:cNvSpPr>
            <a:spLocks noGrp="1" noChangeArrowheads="1"/>
          </p:cNvSpPr>
          <p:nvPr>
            <p:ph type="body" sz="half" idx="2"/>
          </p:nvPr>
        </p:nvSpPr>
        <p:spPr>
          <a:xfrm>
            <a:off x="4538663" y="2133600"/>
            <a:ext cx="4137025" cy="4114800"/>
          </a:xfrm>
          <a:ln w="28575">
            <a:solidFill>
              <a:srgbClr val="C00000"/>
            </a:solidFill>
          </a:ln>
        </p:spPr>
        <p:txBody>
          <a:bodyPr/>
          <a:lstStyle/>
          <a:p>
            <a:pPr algn="ctr" eaLnBrk="1" hangingPunct="1">
              <a:lnSpc>
                <a:spcPct val="85000"/>
              </a:lnSpc>
              <a:spcBef>
                <a:spcPts val="525"/>
              </a:spcBef>
              <a:buFontTx/>
              <a:buNone/>
            </a:pPr>
            <a:r>
              <a:rPr lang="en-NZ" sz="2000" b="1" dirty="0" smtClean="0">
                <a:solidFill>
                  <a:srgbClr val="C00000"/>
                </a:solidFill>
              </a:rPr>
              <a:t>Cash Balance Management</a:t>
            </a:r>
          </a:p>
          <a:p>
            <a:pPr eaLnBrk="1" hangingPunct="1">
              <a:spcBef>
                <a:spcPts val="575"/>
              </a:spcBef>
            </a:pPr>
            <a:r>
              <a:rPr lang="en-NZ" sz="2000" dirty="0" smtClean="0"/>
              <a:t>Cash flow forecasting</a:t>
            </a:r>
          </a:p>
          <a:p>
            <a:pPr eaLnBrk="1" hangingPunct="1">
              <a:spcBef>
                <a:spcPts val="575"/>
              </a:spcBef>
            </a:pPr>
            <a:r>
              <a:rPr lang="en-NZ" sz="2000" dirty="0" smtClean="0"/>
              <a:t>Maintenance of bank accounts and relationships</a:t>
            </a:r>
          </a:p>
          <a:p>
            <a:pPr eaLnBrk="1" hangingPunct="1">
              <a:spcBef>
                <a:spcPts val="575"/>
              </a:spcBef>
            </a:pPr>
            <a:r>
              <a:rPr lang="en-NZ" sz="2000" dirty="0" smtClean="0"/>
              <a:t>Efficient and timely processing of payments and receipts</a:t>
            </a:r>
          </a:p>
          <a:p>
            <a:pPr eaLnBrk="1" hangingPunct="1">
              <a:spcBef>
                <a:spcPts val="575"/>
              </a:spcBef>
            </a:pPr>
            <a:r>
              <a:rPr lang="en-NZ" sz="2000" dirty="0" smtClean="0"/>
              <a:t>Management of government float and working capital</a:t>
            </a:r>
          </a:p>
          <a:p>
            <a:pPr eaLnBrk="1" hangingPunct="1">
              <a:spcBef>
                <a:spcPts val="575"/>
              </a:spcBef>
            </a:pPr>
            <a:r>
              <a:rPr lang="en-NZ" sz="2000" dirty="0" smtClean="0"/>
              <a:t>Minimization of transaction and interest costs</a:t>
            </a:r>
            <a:endParaRPr lang="en-NZ"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anStorkeyPPoint">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NewCenturySchlbk"/>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NZ" sz="2400" b="0" i="0" u="none" strike="noStrike" cap="none" normalizeH="0" baseline="0" smtClean="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IanStorkeyPPoint</Template>
  <TotalTime>1637</TotalTime>
  <Words>1889</Words>
  <Application>Microsoft Office PowerPoint</Application>
  <PresentationFormat>On-screen Show (4:3)</PresentationFormat>
  <Paragraphs>323</Paragraphs>
  <Slides>23</Slides>
  <Notes>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26" baseType="lpstr">
      <vt:lpstr>IanStorkeyPPoint</vt:lpstr>
      <vt:lpstr>Chart</vt:lpstr>
      <vt:lpstr>Acrobat Document</vt:lpstr>
      <vt:lpstr>Cash Management Practices in APEC Economies</vt:lpstr>
      <vt:lpstr>Two Key Questions</vt:lpstr>
      <vt:lpstr>Objectives of Cash Management</vt:lpstr>
      <vt:lpstr>Approaches to Cash Management</vt:lpstr>
      <vt:lpstr>Policy Interaction</vt:lpstr>
      <vt:lpstr>Cash Management Definitions</vt:lpstr>
      <vt:lpstr>Two Key Public Policy Objectives</vt:lpstr>
      <vt:lpstr>Public Financial Management (PFM)</vt:lpstr>
      <vt:lpstr>Budget Control v Cash Management</vt:lpstr>
      <vt:lpstr>Cash Balance Forecasting</vt:lpstr>
      <vt:lpstr>Cash Management Planning</vt:lpstr>
      <vt:lpstr>Institutional Structures &amp; Systems</vt:lpstr>
      <vt:lpstr>Cash Balance Sub-Portfolios</vt:lpstr>
      <vt:lpstr>Cash Balance Targets</vt:lpstr>
      <vt:lpstr>Features of the More Advanced Countries across the APEC Region</vt:lpstr>
      <vt:lpstr>Features of the Less Advanced Countries across the APEC Region</vt:lpstr>
      <vt:lpstr>APEC Country Example: Australia</vt:lpstr>
      <vt:lpstr>APEC Country Example: Australia</vt:lpstr>
      <vt:lpstr>APEC Country Example: USA</vt:lpstr>
      <vt:lpstr>APEC Country Example: China</vt:lpstr>
      <vt:lpstr>APEC Country Example: Mexico</vt:lpstr>
      <vt:lpstr>APEC Country Example: Peru</vt:lpstr>
      <vt:lpstr>Slide 23</vt:lpstr>
    </vt:vector>
  </TitlesOfParts>
  <Manager>World Bank</Manager>
  <Company>Storkey &amp; Co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Cash Management Practices in APEC Economies</dc:title>
  <dc:subject>APEC Workshop Kazan March 25-27, 2012</dc:subject>
  <dc:creator>Ian Storkey</dc:creator>
  <cp:lastModifiedBy>Ian Storkey</cp:lastModifiedBy>
  <cp:revision>97</cp:revision>
  <cp:lastPrinted>2012-03-13T15:22:27Z</cp:lastPrinted>
  <dcterms:created xsi:type="dcterms:W3CDTF">2009-04-06T07:10:02Z</dcterms:created>
  <dcterms:modified xsi:type="dcterms:W3CDTF">2012-03-14T00:00:02Z</dcterms:modified>
</cp:coreProperties>
</file>