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2" r:id="rId1"/>
  </p:sldMasterIdLst>
  <p:notesMasterIdLst>
    <p:notesMasterId r:id="rId23"/>
  </p:notesMasterIdLst>
  <p:handoutMasterIdLst>
    <p:handoutMasterId r:id="rId24"/>
  </p:handoutMasterIdLst>
  <p:sldIdLst>
    <p:sldId id="323" r:id="rId2"/>
    <p:sldId id="329" r:id="rId3"/>
    <p:sldId id="401" r:id="rId4"/>
    <p:sldId id="424" r:id="rId5"/>
    <p:sldId id="336" r:id="rId6"/>
    <p:sldId id="444" r:id="rId7"/>
    <p:sldId id="449" r:id="rId8"/>
    <p:sldId id="435" r:id="rId9"/>
    <p:sldId id="402" r:id="rId10"/>
    <p:sldId id="434" r:id="rId11"/>
    <p:sldId id="441" r:id="rId12"/>
    <p:sldId id="448" r:id="rId13"/>
    <p:sldId id="438" r:id="rId14"/>
    <p:sldId id="418" r:id="rId15"/>
    <p:sldId id="450" r:id="rId16"/>
    <p:sldId id="407" r:id="rId17"/>
    <p:sldId id="360" r:id="rId18"/>
    <p:sldId id="445" r:id="rId19"/>
    <p:sldId id="356" r:id="rId20"/>
    <p:sldId id="442" r:id="rId21"/>
    <p:sldId id="363" r:id="rId22"/>
  </p:sldIdLst>
  <p:sldSz cx="9144000" cy="6858000" type="screen4x3"/>
  <p:notesSz cx="6669088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FF"/>
    <a:srgbClr val="FFFF66"/>
    <a:srgbClr val="DCB9FF"/>
    <a:srgbClr val="D7AFFF"/>
    <a:srgbClr val="CC99FF"/>
    <a:srgbClr val="FF99CC"/>
    <a:srgbClr val="66FFFF"/>
    <a:srgbClr val="FFCCCC"/>
    <a:srgbClr val="66CCFF"/>
    <a:srgbClr val="0000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4" autoAdjust="0"/>
    <p:restoredTop sz="86893" autoAdjust="0"/>
  </p:normalViewPr>
  <p:slideViewPr>
    <p:cSldViewPr snapToGrid="0">
      <p:cViewPr varScale="1">
        <p:scale>
          <a:sx n="95" d="100"/>
          <a:sy n="95" d="100"/>
        </p:scale>
        <p:origin x="-3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1C76B4A-1A6D-4587-A41D-F2569D5B0558}" type="doc">
      <dgm:prSet loTypeId="urn:microsoft.com/office/officeart/2005/8/layout/arrow2" loCatId="process" qsTypeId="urn:microsoft.com/office/officeart/2005/8/quickstyle/3d1" qsCatId="3D" csTypeId="urn:microsoft.com/office/officeart/2005/8/colors/accent1_2#3" csCatId="accent1" phldr="1"/>
      <dgm:spPr/>
      <dgm:t>
        <a:bodyPr/>
        <a:lstStyle/>
        <a:p>
          <a:endParaRPr lang="en-US"/>
        </a:p>
      </dgm:t>
    </dgm:pt>
    <dgm:pt modelId="{46563C2D-DE40-4576-8318-36F915EE5E72}">
      <dgm:prSet phldrT="[Text]" custT="1"/>
      <dgm:spPr/>
      <dgm:t>
        <a:bodyPr/>
        <a:lstStyle/>
        <a:p>
          <a:pPr algn="ctr"/>
          <a:r>
            <a:rPr lang="en-US" sz="1200" b="1" dirty="0" smtClean="0">
              <a:latin typeface="Calibri" pitchFamily="34" charset="0"/>
            </a:rPr>
            <a:t>Early 1990s</a:t>
          </a:r>
          <a:r>
            <a:rPr lang="en-US" sz="1200" dirty="0" smtClean="0">
              <a:latin typeface="Calibri" pitchFamily="34" charset="0"/>
            </a:rPr>
            <a:t> Payment via </a:t>
          </a:r>
          <a:r>
            <a:rPr lang="en-US" sz="1200" dirty="0" err="1" smtClean="0">
              <a:latin typeface="Calibri" pitchFamily="34" charset="0"/>
            </a:rPr>
            <a:t>cheques</a:t>
          </a:r>
          <a:endParaRPr lang="en-US" sz="1200" dirty="0">
            <a:latin typeface="Calibri" pitchFamily="34" charset="0"/>
          </a:endParaRPr>
        </a:p>
      </dgm:t>
    </dgm:pt>
    <dgm:pt modelId="{D68FD7B5-CCBB-422C-989A-FB52D0ED3680}" type="parTrans" cxnId="{1A2D99BE-0CCA-4954-A2C2-452D2DD2B38F}">
      <dgm:prSet/>
      <dgm:spPr/>
      <dgm:t>
        <a:bodyPr/>
        <a:lstStyle/>
        <a:p>
          <a:endParaRPr lang="en-US"/>
        </a:p>
      </dgm:t>
    </dgm:pt>
    <dgm:pt modelId="{6929A738-79A6-4C47-8B6E-CCD5A5E29BD1}" type="sibTrans" cxnId="{1A2D99BE-0CCA-4954-A2C2-452D2DD2B38F}">
      <dgm:prSet/>
      <dgm:spPr/>
      <dgm:t>
        <a:bodyPr/>
        <a:lstStyle/>
        <a:p>
          <a:endParaRPr lang="en-US"/>
        </a:p>
      </dgm:t>
    </dgm:pt>
    <dgm:pt modelId="{49143492-804A-49E8-96B8-4C656EC3F248}">
      <dgm:prSet phldrT="[Text]" custT="1"/>
      <dgm:spPr/>
      <dgm:t>
        <a:bodyPr/>
        <a:lstStyle/>
        <a:p>
          <a:pPr algn="ctr"/>
          <a:r>
            <a:rPr lang="en-US" sz="1200" b="1" dirty="0" smtClean="0">
              <a:latin typeface="Calibri" pitchFamily="34" charset="0"/>
            </a:rPr>
            <a:t>Late 1990s </a:t>
          </a:r>
          <a:r>
            <a:rPr lang="en-US" sz="1200" dirty="0" smtClean="0">
              <a:latin typeface="Calibri" pitchFamily="34" charset="0"/>
            </a:rPr>
            <a:t>Payment via Inter-Bank </a:t>
          </a:r>
          <a:r>
            <a:rPr lang="en-US" sz="1200" dirty="0" err="1" smtClean="0">
              <a:latin typeface="Calibri" pitchFamily="34" charset="0"/>
            </a:rPr>
            <a:t>Giro</a:t>
          </a:r>
          <a:r>
            <a:rPr lang="en-US" sz="1200" dirty="0" smtClean="0">
              <a:latin typeface="Calibri" pitchFamily="34" charset="0"/>
            </a:rPr>
            <a:t> System, Almost 100%</a:t>
          </a:r>
          <a:endParaRPr lang="en-US" sz="1200" dirty="0">
            <a:latin typeface="Calibri" pitchFamily="34" charset="0"/>
          </a:endParaRPr>
        </a:p>
      </dgm:t>
    </dgm:pt>
    <dgm:pt modelId="{2E52F870-AB83-47CC-B565-8D11728AF80A}" type="parTrans" cxnId="{FF773AC3-5ADE-4E49-8697-EAC06ADCD2F6}">
      <dgm:prSet/>
      <dgm:spPr/>
      <dgm:t>
        <a:bodyPr/>
        <a:lstStyle/>
        <a:p>
          <a:endParaRPr lang="en-US"/>
        </a:p>
      </dgm:t>
    </dgm:pt>
    <dgm:pt modelId="{F9C4FF8F-79AF-4BED-BEB0-E685AF37213C}" type="sibTrans" cxnId="{FF773AC3-5ADE-4E49-8697-EAC06ADCD2F6}">
      <dgm:prSet/>
      <dgm:spPr/>
      <dgm:t>
        <a:bodyPr/>
        <a:lstStyle/>
        <a:p>
          <a:endParaRPr lang="en-US"/>
        </a:p>
      </dgm:t>
    </dgm:pt>
    <dgm:pt modelId="{DCBFBA9F-154C-4311-AA29-153A901378F5}">
      <dgm:prSet phldrT="[Text]" custT="1"/>
      <dgm:spPr/>
      <dgm:t>
        <a:bodyPr/>
        <a:lstStyle/>
        <a:p>
          <a:pPr algn="ctr"/>
          <a:r>
            <a:rPr lang="en-US" sz="1200" b="1" dirty="0" smtClean="0">
              <a:latin typeface="Calibri" pitchFamily="34" charset="0"/>
            </a:rPr>
            <a:t>Early 2000s     </a:t>
          </a:r>
          <a:r>
            <a:rPr lang="en-US" sz="1200" dirty="0" err="1" smtClean="0">
              <a:latin typeface="Calibri" pitchFamily="34" charset="0"/>
            </a:rPr>
            <a:t>GeBIZ</a:t>
          </a:r>
          <a:r>
            <a:rPr lang="en-US" sz="1200" dirty="0" smtClean="0">
              <a:latin typeface="Calibri" pitchFamily="34" charset="0"/>
            </a:rPr>
            <a:t>/NFS - Electronic Procurement&amp; Receipt</a:t>
          </a:r>
          <a:endParaRPr lang="en-US" sz="1200" dirty="0">
            <a:latin typeface="Calibri" pitchFamily="34" charset="0"/>
          </a:endParaRPr>
        </a:p>
      </dgm:t>
    </dgm:pt>
    <dgm:pt modelId="{3AD73468-67C7-4953-9564-C52F9F624847}" type="parTrans" cxnId="{5BF5B7A1-9D3C-4D59-B701-B48CECEB8C75}">
      <dgm:prSet/>
      <dgm:spPr/>
      <dgm:t>
        <a:bodyPr/>
        <a:lstStyle/>
        <a:p>
          <a:endParaRPr lang="en-US"/>
        </a:p>
      </dgm:t>
    </dgm:pt>
    <dgm:pt modelId="{2648963D-1290-4587-8617-8714A90A5BC6}" type="sibTrans" cxnId="{5BF5B7A1-9D3C-4D59-B701-B48CECEB8C75}">
      <dgm:prSet/>
      <dgm:spPr/>
      <dgm:t>
        <a:bodyPr/>
        <a:lstStyle/>
        <a:p>
          <a:endParaRPr lang="en-US"/>
        </a:p>
      </dgm:t>
    </dgm:pt>
    <dgm:pt modelId="{F3E42DC7-DDF6-40FA-B99A-C3C77F89BADB}">
      <dgm:prSet phldrT="[Text]" custT="1"/>
      <dgm:spPr/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en-US" sz="1200" b="1" dirty="0" smtClean="0">
              <a:latin typeface="Calibri" pitchFamily="34" charset="0"/>
            </a:rPr>
            <a:t>2004 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en-US" sz="1200" dirty="0" smtClean="0">
              <a:latin typeface="Calibri" pitchFamily="34" charset="0"/>
            </a:rPr>
            <a:t>Vendors’ Self-Update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en-US" sz="1200" dirty="0" smtClean="0">
              <a:latin typeface="Calibri" pitchFamily="34" charset="0"/>
            </a:rPr>
            <a:t>Electronic Remittance Advice</a:t>
          </a:r>
          <a:endParaRPr lang="en-US" sz="1200" dirty="0">
            <a:latin typeface="Calibri" pitchFamily="34" charset="0"/>
          </a:endParaRPr>
        </a:p>
      </dgm:t>
    </dgm:pt>
    <dgm:pt modelId="{92766432-987E-4584-A9BD-3F2278018FD4}" type="parTrans" cxnId="{D98AE827-FAF6-4E1D-A480-5AE04CCDB044}">
      <dgm:prSet/>
      <dgm:spPr/>
      <dgm:t>
        <a:bodyPr/>
        <a:lstStyle/>
        <a:p>
          <a:endParaRPr lang="en-US"/>
        </a:p>
      </dgm:t>
    </dgm:pt>
    <dgm:pt modelId="{C242188D-3788-495F-BB2E-0946BC240EC5}" type="sibTrans" cxnId="{D98AE827-FAF6-4E1D-A480-5AE04CCDB044}">
      <dgm:prSet/>
      <dgm:spPr/>
      <dgm:t>
        <a:bodyPr/>
        <a:lstStyle/>
        <a:p>
          <a:endParaRPr lang="en-US"/>
        </a:p>
      </dgm:t>
    </dgm:pt>
    <dgm:pt modelId="{E0121A1C-4BE0-4381-A78B-850FD11B99B3}">
      <dgm:prSet phldrT="[Text]" custT="1"/>
      <dgm:spPr/>
      <dgm:t>
        <a:bodyPr/>
        <a:lstStyle/>
        <a:p>
          <a:pPr algn="ctr"/>
          <a:r>
            <a:rPr lang="en-US" sz="1200" b="1" dirty="0" smtClean="0">
              <a:latin typeface="Calibri" pitchFamily="34" charset="0"/>
            </a:rPr>
            <a:t>2004/05      </a:t>
          </a:r>
          <a:r>
            <a:rPr lang="en-US" sz="1200" dirty="0" smtClean="0">
              <a:latin typeface="Calibri" pitchFamily="34" charset="0"/>
            </a:rPr>
            <a:t>BAVS -Electronic verification of bank records</a:t>
          </a:r>
          <a:endParaRPr lang="en-US" sz="1200" dirty="0">
            <a:latin typeface="Calibri" pitchFamily="34" charset="0"/>
          </a:endParaRPr>
        </a:p>
      </dgm:t>
    </dgm:pt>
    <dgm:pt modelId="{B1B88F0D-6211-481A-8348-BA3620A8ECDD}" type="parTrans" cxnId="{86839B5F-6ACB-4082-9A4B-6B28D5AB1BD5}">
      <dgm:prSet/>
      <dgm:spPr/>
      <dgm:t>
        <a:bodyPr/>
        <a:lstStyle/>
        <a:p>
          <a:endParaRPr lang="en-US"/>
        </a:p>
      </dgm:t>
    </dgm:pt>
    <dgm:pt modelId="{C62B1C4F-8A4C-46C8-918D-AC1A69C8EC88}" type="sibTrans" cxnId="{86839B5F-6ACB-4082-9A4B-6B28D5AB1BD5}">
      <dgm:prSet/>
      <dgm:spPr/>
      <dgm:t>
        <a:bodyPr/>
        <a:lstStyle/>
        <a:p>
          <a:endParaRPr lang="en-US"/>
        </a:p>
      </dgm:t>
    </dgm:pt>
    <dgm:pt modelId="{A5801509-4030-4944-80AB-05668C9529B1}" type="pres">
      <dgm:prSet presAssocID="{D1C76B4A-1A6D-4587-A41D-F2569D5B0558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2B46CB7-FD35-4ABA-96D7-A6107E9A283A}" type="pres">
      <dgm:prSet presAssocID="{D1C76B4A-1A6D-4587-A41D-F2569D5B0558}" presName="arrow" presStyleLbl="bgShp" presStyleIdx="0" presStyleCnt="1" custScaleY="93915" custLinFactNeighborY="636"/>
      <dgm:spPr/>
      <dgm:t>
        <a:bodyPr/>
        <a:lstStyle/>
        <a:p>
          <a:endParaRPr lang="en-US"/>
        </a:p>
      </dgm:t>
    </dgm:pt>
    <dgm:pt modelId="{D9D2CADF-3864-42B3-A7A7-9BBAFBF93C51}" type="pres">
      <dgm:prSet presAssocID="{D1C76B4A-1A6D-4587-A41D-F2569D5B0558}" presName="arrowDiagram5" presStyleCnt="0"/>
      <dgm:spPr/>
      <dgm:t>
        <a:bodyPr/>
        <a:lstStyle/>
        <a:p>
          <a:endParaRPr lang="en-US"/>
        </a:p>
      </dgm:t>
    </dgm:pt>
    <dgm:pt modelId="{A09DC4DB-FA66-4A9B-889A-B1C547FFAE63}" type="pres">
      <dgm:prSet presAssocID="{46563C2D-DE40-4576-8318-36F915EE5E72}" presName="bullet5a" presStyleLbl="node1" presStyleIdx="0" presStyleCnt="5" custLinFactNeighborX="-87254" custLinFactNeighborY="40081"/>
      <dgm:spPr/>
      <dgm:t>
        <a:bodyPr/>
        <a:lstStyle/>
        <a:p>
          <a:endParaRPr lang="en-US"/>
        </a:p>
      </dgm:t>
    </dgm:pt>
    <dgm:pt modelId="{3DD53A2A-2064-4C0F-A211-7FE741811BE2}" type="pres">
      <dgm:prSet presAssocID="{46563C2D-DE40-4576-8318-36F915EE5E72}" presName="textBox5a" presStyleLbl="revTx" presStyleIdx="0" presStyleCnt="5" custLinFactNeighborX="-40760" custLinFactNeighborY="1363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0BF8A6D-D66B-4C52-9A0A-6A109FD8BB8F}" type="pres">
      <dgm:prSet presAssocID="{49143492-804A-49E8-96B8-4C656EC3F248}" presName="bullet5b" presStyleLbl="node1" presStyleIdx="1" presStyleCnt="5" custLinFactX="-47746" custLinFactY="6121" custLinFactNeighborX="-100000" custLinFactNeighborY="100000"/>
      <dgm:spPr/>
      <dgm:t>
        <a:bodyPr/>
        <a:lstStyle/>
        <a:p>
          <a:endParaRPr lang="en-US"/>
        </a:p>
      </dgm:t>
    </dgm:pt>
    <dgm:pt modelId="{FED28491-BCB0-49BC-8A5A-475686B37649}" type="pres">
      <dgm:prSet presAssocID="{49143492-804A-49E8-96B8-4C656EC3F248}" presName="textBox5b" presStyleLbl="revTx" presStyleIdx="1" presStyleCnt="5" custScaleX="95929" custScaleY="40755" custLinFactNeighborX="-52973" custLinFactNeighborY="-567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A065E4-544C-4DE1-88F4-428AEA5B9123}" type="pres">
      <dgm:prSet presAssocID="{DCBFBA9F-154C-4311-AA29-153A901378F5}" presName="bullet5c" presStyleLbl="node1" presStyleIdx="2" presStyleCnt="5" custLinFactX="-88640" custLinFactY="1402" custLinFactNeighborX="-100000" custLinFactNeighborY="100000"/>
      <dgm:spPr/>
      <dgm:t>
        <a:bodyPr/>
        <a:lstStyle/>
        <a:p>
          <a:endParaRPr lang="en-US"/>
        </a:p>
      </dgm:t>
    </dgm:pt>
    <dgm:pt modelId="{2CBDF3D9-D4B5-4F35-B9C3-25AD194BAD7F}" type="pres">
      <dgm:prSet presAssocID="{DCBFBA9F-154C-4311-AA29-153A901378F5}" presName="textBox5c" presStyleLbl="revTx" presStyleIdx="2" presStyleCnt="5" custScaleY="44785" custLinFactNeighborX="-74015" custLinFactNeighborY="-984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FE7BDB-2A37-4B0D-90AF-9E6CCACB9E86}" type="pres">
      <dgm:prSet presAssocID="{F3E42DC7-DDF6-40FA-B99A-C3C77F89BADB}" presName="bullet5d" presStyleLbl="node1" presStyleIdx="3" presStyleCnt="5" custLinFactX="-100000" custLinFactNeighborX="-117803" custLinFactNeighborY="76937"/>
      <dgm:spPr/>
      <dgm:t>
        <a:bodyPr/>
        <a:lstStyle/>
        <a:p>
          <a:endParaRPr lang="en-US"/>
        </a:p>
      </dgm:t>
    </dgm:pt>
    <dgm:pt modelId="{59F4E778-B7F9-4818-B831-AB18E06AB795}" type="pres">
      <dgm:prSet presAssocID="{F3E42DC7-DDF6-40FA-B99A-C3C77F89BADB}" presName="textBox5d" presStyleLbl="revTx" presStyleIdx="3" presStyleCnt="5" custScaleX="72402" custScaleY="36481" custLinFactX="-6148" custLinFactNeighborX="-100000" custLinFactNeighborY="-1439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4409A7-35FD-4E7A-90BB-D7E24220CD23}" type="pres">
      <dgm:prSet presAssocID="{E0121A1C-4BE0-4381-A78B-850FD11B99B3}" presName="bullet5e" presStyleLbl="node1" presStyleIdx="4" presStyleCnt="5" custLinFactX="-100000" custLinFactNeighborX="-146155" custLinFactNeighborY="51706"/>
      <dgm:spPr/>
      <dgm:t>
        <a:bodyPr/>
        <a:lstStyle/>
        <a:p>
          <a:endParaRPr lang="en-US"/>
        </a:p>
      </dgm:t>
    </dgm:pt>
    <dgm:pt modelId="{1D5EC354-3A4C-4FDD-96EA-B65BD08929FD}" type="pres">
      <dgm:prSet presAssocID="{E0121A1C-4BE0-4381-A78B-850FD11B99B3}" presName="textBox5e" presStyleLbl="revTx" presStyleIdx="4" presStyleCnt="5" custScaleX="86085" custScaleY="27639" custLinFactX="-38090" custLinFactNeighborX="-100000" custLinFactNeighborY="-1948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A197C6C-0513-484B-8EAF-9498671C7442}" type="presOf" srcId="{E0121A1C-4BE0-4381-A78B-850FD11B99B3}" destId="{1D5EC354-3A4C-4FDD-96EA-B65BD08929FD}" srcOrd="0" destOrd="0" presId="urn:microsoft.com/office/officeart/2005/8/layout/arrow2"/>
    <dgm:cxn modelId="{1A2D99BE-0CCA-4954-A2C2-452D2DD2B38F}" srcId="{D1C76B4A-1A6D-4587-A41D-F2569D5B0558}" destId="{46563C2D-DE40-4576-8318-36F915EE5E72}" srcOrd="0" destOrd="0" parTransId="{D68FD7B5-CCBB-422C-989A-FB52D0ED3680}" sibTransId="{6929A738-79A6-4C47-8B6E-CCD5A5E29BD1}"/>
    <dgm:cxn modelId="{BFCE9F41-3C07-4A4F-8A13-295FFDCCC81D}" type="presOf" srcId="{DCBFBA9F-154C-4311-AA29-153A901378F5}" destId="{2CBDF3D9-D4B5-4F35-B9C3-25AD194BAD7F}" srcOrd="0" destOrd="0" presId="urn:microsoft.com/office/officeart/2005/8/layout/arrow2"/>
    <dgm:cxn modelId="{A88361EE-0267-431C-9A9D-5A24A72E5C2D}" type="presOf" srcId="{F3E42DC7-DDF6-40FA-B99A-C3C77F89BADB}" destId="{59F4E778-B7F9-4818-B831-AB18E06AB795}" srcOrd="0" destOrd="0" presId="urn:microsoft.com/office/officeart/2005/8/layout/arrow2"/>
    <dgm:cxn modelId="{5BF5B7A1-9D3C-4D59-B701-B48CECEB8C75}" srcId="{D1C76B4A-1A6D-4587-A41D-F2569D5B0558}" destId="{DCBFBA9F-154C-4311-AA29-153A901378F5}" srcOrd="2" destOrd="0" parTransId="{3AD73468-67C7-4953-9564-C52F9F624847}" sibTransId="{2648963D-1290-4587-8617-8714A90A5BC6}"/>
    <dgm:cxn modelId="{D98AE827-FAF6-4E1D-A480-5AE04CCDB044}" srcId="{D1C76B4A-1A6D-4587-A41D-F2569D5B0558}" destId="{F3E42DC7-DDF6-40FA-B99A-C3C77F89BADB}" srcOrd="3" destOrd="0" parTransId="{92766432-987E-4584-A9BD-3F2278018FD4}" sibTransId="{C242188D-3788-495F-BB2E-0946BC240EC5}"/>
    <dgm:cxn modelId="{E34F2426-3661-4BA3-A7D2-98A7C3AD67F7}" type="presOf" srcId="{46563C2D-DE40-4576-8318-36F915EE5E72}" destId="{3DD53A2A-2064-4C0F-A211-7FE741811BE2}" srcOrd="0" destOrd="0" presId="urn:microsoft.com/office/officeart/2005/8/layout/arrow2"/>
    <dgm:cxn modelId="{0DCCF400-08AF-4B6B-ABDA-390ACA226731}" type="presOf" srcId="{49143492-804A-49E8-96B8-4C656EC3F248}" destId="{FED28491-BCB0-49BC-8A5A-475686B37649}" srcOrd="0" destOrd="0" presId="urn:microsoft.com/office/officeart/2005/8/layout/arrow2"/>
    <dgm:cxn modelId="{86839B5F-6ACB-4082-9A4B-6B28D5AB1BD5}" srcId="{D1C76B4A-1A6D-4587-A41D-F2569D5B0558}" destId="{E0121A1C-4BE0-4381-A78B-850FD11B99B3}" srcOrd="4" destOrd="0" parTransId="{B1B88F0D-6211-481A-8348-BA3620A8ECDD}" sibTransId="{C62B1C4F-8A4C-46C8-918D-AC1A69C8EC88}"/>
    <dgm:cxn modelId="{FF773AC3-5ADE-4E49-8697-EAC06ADCD2F6}" srcId="{D1C76B4A-1A6D-4587-A41D-F2569D5B0558}" destId="{49143492-804A-49E8-96B8-4C656EC3F248}" srcOrd="1" destOrd="0" parTransId="{2E52F870-AB83-47CC-B565-8D11728AF80A}" sibTransId="{F9C4FF8F-79AF-4BED-BEB0-E685AF37213C}"/>
    <dgm:cxn modelId="{73E406E5-E2FF-4038-A924-00F920310561}" type="presOf" srcId="{D1C76B4A-1A6D-4587-A41D-F2569D5B0558}" destId="{A5801509-4030-4944-80AB-05668C9529B1}" srcOrd="0" destOrd="0" presId="urn:microsoft.com/office/officeart/2005/8/layout/arrow2"/>
    <dgm:cxn modelId="{2457FA51-CF87-40C5-A5B2-05CE308C7B20}" type="presParOf" srcId="{A5801509-4030-4944-80AB-05668C9529B1}" destId="{52B46CB7-FD35-4ABA-96D7-A6107E9A283A}" srcOrd="0" destOrd="0" presId="urn:microsoft.com/office/officeart/2005/8/layout/arrow2"/>
    <dgm:cxn modelId="{18A4F072-42FB-4F5C-919C-43AC71F08C71}" type="presParOf" srcId="{A5801509-4030-4944-80AB-05668C9529B1}" destId="{D9D2CADF-3864-42B3-A7A7-9BBAFBF93C51}" srcOrd="1" destOrd="0" presId="urn:microsoft.com/office/officeart/2005/8/layout/arrow2"/>
    <dgm:cxn modelId="{209AC4F0-5083-41A8-95CD-BD64BE7675D0}" type="presParOf" srcId="{D9D2CADF-3864-42B3-A7A7-9BBAFBF93C51}" destId="{A09DC4DB-FA66-4A9B-889A-B1C547FFAE63}" srcOrd="0" destOrd="0" presId="urn:microsoft.com/office/officeart/2005/8/layout/arrow2"/>
    <dgm:cxn modelId="{68A31308-FF0D-4C91-BBFE-96240B32B87B}" type="presParOf" srcId="{D9D2CADF-3864-42B3-A7A7-9BBAFBF93C51}" destId="{3DD53A2A-2064-4C0F-A211-7FE741811BE2}" srcOrd="1" destOrd="0" presId="urn:microsoft.com/office/officeart/2005/8/layout/arrow2"/>
    <dgm:cxn modelId="{B650215C-A577-4DED-A020-485C44330ABB}" type="presParOf" srcId="{D9D2CADF-3864-42B3-A7A7-9BBAFBF93C51}" destId="{40BF8A6D-D66B-4C52-9A0A-6A109FD8BB8F}" srcOrd="2" destOrd="0" presId="urn:microsoft.com/office/officeart/2005/8/layout/arrow2"/>
    <dgm:cxn modelId="{1832D04E-2A70-4E2D-A6DD-4FC3C8904C7A}" type="presParOf" srcId="{D9D2CADF-3864-42B3-A7A7-9BBAFBF93C51}" destId="{FED28491-BCB0-49BC-8A5A-475686B37649}" srcOrd="3" destOrd="0" presId="urn:microsoft.com/office/officeart/2005/8/layout/arrow2"/>
    <dgm:cxn modelId="{AA4BF8EE-F396-4692-BE42-486E42C5CD62}" type="presParOf" srcId="{D9D2CADF-3864-42B3-A7A7-9BBAFBF93C51}" destId="{42A065E4-544C-4DE1-88F4-428AEA5B9123}" srcOrd="4" destOrd="0" presId="urn:microsoft.com/office/officeart/2005/8/layout/arrow2"/>
    <dgm:cxn modelId="{333431A9-1F6F-4BD8-9A7E-A38D939DE6B2}" type="presParOf" srcId="{D9D2CADF-3864-42B3-A7A7-9BBAFBF93C51}" destId="{2CBDF3D9-D4B5-4F35-B9C3-25AD194BAD7F}" srcOrd="5" destOrd="0" presId="urn:microsoft.com/office/officeart/2005/8/layout/arrow2"/>
    <dgm:cxn modelId="{D9E39430-7CCA-43BA-A98C-0FEE0055F530}" type="presParOf" srcId="{D9D2CADF-3864-42B3-A7A7-9BBAFBF93C51}" destId="{C9FE7BDB-2A37-4B0D-90AF-9E6CCACB9E86}" srcOrd="6" destOrd="0" presId="urn:microsoft.com/office/officeart/2005/8/layout/arrow2"/>
    <dgm:cxn modelId="{E8082B89-57A1-4491-9B81-8CBB7145E06D}" type="presParOf" srcId="{D9D2CADF-3864-42B3-A7A7-9BBAFBF93C51}" destId="{59F4E778-B7F9-4818-B831-AB18E06AB795}" srcOrd="7" destOrd="0" presId="urn:microsoft.com/office/officeart/2005/8/layout/arrow2"/>
    <dgm:cxn modelId="{1AD8A311-FB98-422E-A7FB-3360F4EB372E}" type="presParOf" srcId="{D9D2CADF-3864-42B3-A7A7-9BBAFBF93C51}" destId="{374409A7-35FD-4E7A-90BB-D7E24220CD23}" srcOrd="8" destOrd="0" presId="urn:microsoft.com/office/officeart/2005/8/layout/arrow2"/>
    <dgm:cxn modelId="{C92AF6D5-8934-44C8-9EA6-535B10B73C43}" type="presParOf" srcId="{D9D2CADF-3864-42B3-A7A7-9BBAFBF93C51}" destId="{1D5EC354-3A4C-4FDD-96EA-B65BD08929FD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2B46CB7-FD35-4ABA-96D7-A6107E9A283A}">
      <dsp:nvSpPr>
        <dsp:cNvPr id="0" name=""/>
        <dsp:cNvSpPr/>
      </dsp:nvSpPr>
      <dsp:spPr>
        <a:xfrm>
          <a:off x="0" y="518478"/>
          <a:ext cx="8077200" cy="4741063"/>
        </a:xfrm>
        <a:prstGeom prst="swooshArrow">
          <a:avLst>
            <a:gd name="adj1" fmla="val 25000"/>
            <a:gd name="adj2" fmla="val 25000"/>
          </a:avLst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A09DC4DB-FA66-4A9B-889A-B1C547FFAE63}">
      <dsp:nvSpPr>
        <dsp:cNvPr id="0" name=""/>
        <dsp:cNvSpPr/>
      </dsp:nvSpPr>
      <dsp:spPr>
        <a:xfrm>
          <a:off x="633507" y="4161117"/>
          <a:ext cx="185775" cy="18577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DD53A2A-2064-4C0F-A211-7FE741811BE2}">
      <dsp:nvSpPr>
        <dsp:cNvPr id="0" name=""/>
        <dsp:cNvSpPr/>
      </dsp:nvSpPr>
      <dsp:spPr>
        <a:xfrm>
          <a:off x="457205" y="4343403"/>
          <a:ext cx="1058113" cy="12014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439" tIns="0" rIns="0" bIns="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Calibri" pitchFamily="34" charset="0"/>
            </a:rPr>
            <a:t>Early 1990s</a:t>
          </a:r>
          <a:r>
            <a:rPr lang="en-US" sz="1200" kern="1200" dirty="0" smtClean="0">
              <a:latin typeface="Calibri" pitchFamily="34" charset="0"/>
            </a:rPr>
            <a:t> Payment via </a:t>
          </a:r>
          <a:r>
            <a:rPr lang="en-US" sz="1200" kern="1200" dirty="0" err="1" smtClean="0">
              <a:latin typeface="Calibri" pitchFamily="34" charset="0"/>
            </a:rPr>
            <a:t>cheques</a:t>
          </a:r>
          <a:endParaRPr lang="en-US" sz="1200" kern="1200" dirty="0">
            <a:latin typeface="Calibri" pitchFamily="34" charset="0"/>
          </a:endParaRPr>
        </a:p>
      </dsp:txBody>
      <dsp:txXfrm>
        <a:off x="457205" y="4343403"/>
        <a:ext cx="1058113" cy="1201483"/>
      </dsp:txXfrm>
    </dsp:sp>
    <dsp:sp modelId="{40BF8A6D-D66B-4C52-9A0A-6A109FD8BB8F}">
      <dsp:nvSpPr>
        <dsp:cNvPr id="0" name=""/>
        <dsp:cNvSpPr/>
      </dsp:nvSpPr>
      <dsp:spPr>
        <a:xfrm>
          <a:off x="1371600" y="3428999"/>
          <a:ext cx="290779" cy="29077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ED28491-BCB0-49BC-8A5A-475686B37649}">
      <dsp:nvSpPr>
        <dsp:cNvPr id="0" name=""/>
        <dsp:cNvSpPr/>
      </dsp:nvSpPr>
      <dsp:spPr>
        <a:xfrm>
          <a:off x="1263627" y="3772395"/>
          <a:ext cx="1286230" cy="8620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4078" tIns="0" rIns="0" bIns="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Calibri" pitchFamily="34" charset="0"/>
            </a:rPr>
            <a:t>Late 1990s </a:t>
          </a:r>
          <a:r>
            <a:rPr lang="en-US" sz="1200" kern="1200" dirty="0" smtClean="0">
              <a:latin typeface="Calibri" pitchFamily="34" charset="0"/>
            </a:rPr>
            <a:t>Payment via Inter-Bank </a:t>
          </a:r>
          <a:r>
            <a:rPr lang="en-US" sz="1200" kern="1200" dirty="0" err="1" smtClean="0">
              <a:latin typeface="Calibri" pitchFamily="34" charset="0"/>
            </a:rPr>
            <a:t>Giro</a:t>
          </a:r>
          <a:r>
            <a:rPr lang="en-US" sz="1200" kern="1200" dirty="0" smtClean="0">
              <a:latin typeface="Calibri" pitchFamily="34" charset="0"/>
            </a:rPr>
            <a:t> System, Almost 100%</a:t>
          </a:r>
          <a:endParaRPr lang="en-US" sz="1200" kern="1200" dirty="0">
            <a:latin typeface="Calibri" pitchFamily="34" charset="0"/>
          </a:endParaRPr>
        </a:p>
      </dsp:txBody>
      <dsp:txXfrm>
        <a:off x="1263627" y="3772395"/>
        <a:ext cx="1286230" cy="862056"/>
      </dsp:txXfrm>
    </dsp:sp>
    <dsp:sp modelId="{42A065E4-544C-4DE1-88F4-428AEA5B9123}">
      <dsp:nvSpPr>
        <dsp:cNvPr id="0" name=""/>
        <dsp:cNvSpPr/>
      </dsp:nvSpPr>
      <dsp:spPr>
        <a:xfrm>
          <a:off x="2362199" y="2743200"/>
          <a:ext cx="387705" cy="38770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CBDF3D9-D4B5-4F35-B9C3-25AD194BAD7F}">
      <dsp:nvSpPr>
        <dsp:cNvPr id="0" name=""/>
        <dsp:cNvSpPr/>
      </dsp:nvSpPr>
      <dsp:spPr>
        <a:xfrm>
          <a:off x="2133600" y="3047996"/>
          <a:ext cx="1558899" cy="12706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5437" tIns="0" rIns="0" bIns="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Calibri" pitchFamily="34" charset="0"/>
            </a:rPr>
            <a:t>Early 2000s     </a:t>
          </a:r>
          <a:r>
            <a:rPr lang="en-US" sz="1200" kern="1200" dirty="0" err="1" smtClean="0">
              <a:latin typeface="Calibri" pitchFamily="34" charset="0"/>
            </a:rPr>
            <a:t>GeBIZ</a:t>
          </a:r>
          <a:r>
            <a:rPr lang="en-US" sz="1200" kern="1200" dirty="0" smtClean="0">
              <a:latin typeface="Calibri" pitchFamily="34" charset="0"/>
            </a:rPr>
            <a:t>/NFS - Electronic Procurement&amp; Receipt</a:t>
          </a:r>
          <a:endParaRPr lang="en-US" sz="1200" kern="1200" dirty="0">
            <a:latin typeface="Calibri" pitchFamily="34" charset="0"/>
          </a:endParaRPr>
        </a:p>
      </dsp:txBody>
      <dsp:txXfrm>
        <a:off x="2133600" y="3047996"/>
        <a:ext cx="1558899" cy="1270602"/>
      </dsp:txXfrm>
    </dsp:sp>
    <dsp:sp modelId="{C9FE7BDB-2A37-4B0D-90AF-9E6CCACB9E86}">
      <dsp:nvSpPr>
        <dsp:cNvPr id="0" name=""/>
        <dsp:cNvSpPr/>
      </dsp:nvSpPr>
      <dsp:spPr>
        <a:xfrm>
          <a:off x="3505198" y="2133597"/>
          <a:ext cx="500786" cy="50078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9F4E778-B7F9-4818-B831-AB18E06AB795}">
      <dsp:nvSpPr>
        <dsp:cNvPr id="0" name=""/>
        <dsp:cNvSpPr/>
      </dsp:nvSpPr>
      <dsp:spPr>
        <a:xfrm>
          <a:off x="3354477" y="2586194"/>
          <a:ext cx="1169610" cy="12339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5356" tIns="0" rIns="0" bIns="0" numCol="1" spcCol="1270" anchor="t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200" b="1" kern="1200" dirty="0" smtClean="0">
              <a:latin typeface="Calibri" pitchFamily="34" charset="0"/>
            </a:rPr>
            <a:t>2004 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200" kern="1200" dirty="0" smtClean="0">
              <a:latin typeface="Calibri" pitchFamily="34" charset="0"/>
            </a:rPr>
            <a:t>Vendors’ Self-Update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200" kern="1200" dirty="0" smtClean="0">
              <a:latin typeface="Calibri" pitchFamily="34" charset="0"/>
            </a:rPr>
            <a:t>Electronic Remittance Advice</a:t>
          </a:r>
          <a:endParaRPr lang="en-US" sz="1200" kern="1200" dirty="0">
            <a:latin typeface="Calibri" pitchFamily="34" charset="0"/>
          </a:endParaRPr>
        </a:p>
      </dsp:txBody>
      <dsp:txXfrm>
        <a:off x="3354477" y="2586194"/>
        <a:ext cx="1169610" cy="1233906"/>
      </dsp:txXfrm>
    </dsp:sp>
    <dsp:sp modelId="{374409A7-35FD-4E7A-90BB-D7E24220CD23}">
      <dsp:nvSpPr>
        <dsp:cNvPr id="0" name=""/>
        <dsp:cNvSpPr/>
      </dsp:nvSpPr>
      <dsp:spPr>
        <a:xfrm>
          <a:off x="4571998" y="1676402"/>
          <a:ext cx="638098" cy="63809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D5EC354-3A4C-4FDD-96EA-B65BD08929FD}">
      <dsp:nvSpPr>
        <dsp:cNvPr id="0" name=""/>
        <dsp:cNvSpPr/>
      </dsp:nvSpPr>
      <dsp:spPr>
        <a:xfrm>
          <a:off x="4343393" y="2285988"/>
          <a:ext cx="1390651" cy="1026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8115" tIns="0" rIns="0" bIns="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Calibri" pitchFamily="34" charset="0"/>
            </a:rPr>
            <a:t>2004/05      </a:t>
          </a:r>
          <a:r>
            <a:rPr lang="en-US" sz="1200" kern="1200" dirty="0" smtClean="0">
              <a:latin typeface="Calibri" pitchFamily="34" charset="0"/>
            </a:rPr>
            <a:t>BAVS -Electronic verification of bank records</a:t>
          </a:r>
          <a:endParaRPr lang="en-US" sz="1200" kern="1200" dirty="0">
            <a:latin typeface="Calibri" pitchFamily="34" charset="0"/>
          </a:endParaRPr>
        </a:p>
      </dsp:txBody>
      <dsp:txXfrm>
        <a:off x="4343393" y="2285988"/>
        <a:ext cx="1390651" cy="10269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665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6866" y="0"/>
            <a:ext cx="2890665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671"/>
            <a:ext cx="2890665" cy="49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6866" y="9429671"/>
            <a:ext cx="2890665" cy="49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5B43DB69-E2EF-4EC7-9CCB-0D09A1AD97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665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6866" y="0"/>
            <a:ext cx="2890665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4075" y="744538"/>
            <a:ext cx="4960938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598" y="4715629"/>
            <a:ext cx="5335893" cy="4467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671"/>
            <a:ext cx="2890665" cy="49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6866" y="9429671"/>
            <a:ext cx="2890665" cy="49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70C3475F-E3F1-4B15-BF02-892EF43F2E4B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D7AAF2-B1D2-40DC-94A5-9298C4EE64BA}" type="slidenum">
              <a:rPr lang="de-DE" smtClean="0">
                <a:cs typeface="Arial" charset="0"/>
              </a:rPr>
              <a:pPr/>
              <a:t>1</a:t>
            </a:fld>
            <a:endParaRPr lang="de-DE" smtClean="0">
              <a:cs typeface="Arial" charset="0"/>
            </a:endParaRPr>
          </a:p>
        </p:txBody>
      </p:sp>
      <p:sp>
        <p:nvSpPr>
          <p:cNvPr id="19459" name="Rectangle 7"/>
          <p:cNvSpPr txBox="1">
            <a:spLocks noGrp="1" noChangeArrowheads="1"/>
          </p:cNvSpPr>
          <p:nvPr/>
        </p:nvSpPr>
        <p:spPr bwMode="auto">
          <a:xfrm>
            <a:off x="3779981" y="9436022"/>
            <a:ext cx="2889107" cy="492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B1CF07B9-02B4-4D7F-9DA1-97F20AD6B671}" type="slidenum">
              <a:rPr lang="en-GB" sz="1300"/>
              <a:pPr algn="r" defTabSz="947738"/>
              <a:t>1</a:t>
            </a:fld>
            <a:endParaRPr lang="en-GB" sz="1300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2488" y="744538"/>
            <a:ext cx="4965700" cy="3724275"/>
          </a:xfrm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316" y="4715629"/>
            <a:ext cx="4890457" cy="4467939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9A2D180-FA9F-4C6C-BDCC-A006FE25FFD4}" type="slidenum">
              <a:rPr lang="en-US"/>
              <a:pPr>
                <a:defRPr/>
              </a:pPr>
              <a:t>10</a:t>
            </a:fld>
            <a:endParaRPr lang="en-US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z="1100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0599" indent="-220599" eaLnBrk="1" hangingPunct="1">
              <a:lnSpc>
                <a:spcPct val="80000"/>
              </a:lnSpc>
              <a:defRPr/>
            </a:pPr>
            <a:endParaRPr lang="en-US" sz="11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0F1FAE7-000B-41DC-96F3-2BDB1B6F48CA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C3475F-E3F1-4B15-BF02-892EF43F2E4B}" type="slidenum">
              <a:rPr lang="de-DE" smtClean="0"/>
              <a:pPr>
                <a:defRPr/>
              </a:pPr>
              <a:t>12</a:t>
            </a:fld>
            <a:endParaRPr lang="de-DE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>
              <a:solidFill>
                <a:srgbClr val="7030A0"/>
              </a:solidFill>
            </a:endParaRPr>
          </a:p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C3475F-E3F1-4B15-BF02-892EF43F2E4B}" type="slidenum">
              <a:rPr lang="de-DE" smtClean="0"/>
              <a:pPr>
                <a:defRPr/>
              </a:pPr>
              <a:t>13</a:t>
            </a:fld>
            <a:endParaRPr lang="de-DE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z="1200" dirty="0" smtClean="0">
              <a:solidFill>
                <a:srgbClr val="7030A0"/>
              </a:solidFill>
            </a:endParaRPr>
          </a:p>
          <a:p>
            <a:endParaRPr lang="en-SG" dirty="0" smtClean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3B89CF-97E2-4C64-90F4-DDEF579CC95E}" type="slidenum">
              <a:rPr lang="de-DE"/>
              <a:pPr/>
              <a:t>14</a:t>
            </a:fld>
            <a:endParaRPr lang="de-DE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z="1100" dirty="0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428206-80D4-4866-9C1A-3C87E4BA9B16}" type="slidenum">
              <a:rPr lang="en-US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E23BCAF-9152-4D77-9A1D-5C611BC4224D}" type="slidenum">
              <a:rPr lang="en-US"/>
              <a:pPr>
                <a:defRPr/>
              </a:pPr>
              <a:t>16</a:t>
            </a:fld>
            <a:endParaRPr lang="en-US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z="1100" baseline="0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F7FB755-16FA-4C86-9E1B-433A0BB26725}" type="slidenum">
              <a:rPr lang="en-US"/>
              <a:pPr>
                <a:defRPr/>
              </a:pPr>
              <a:t>17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z="1100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z="1100" baseline="0" dirty="0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428206-80D4-4866-9C1A-3C87E4BA9B16}" type="slidenum">
              <a:rPr lang="en-US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ADC1262-A9D9-428E-BCAB-8FDF0253EAC2}" type="slidenum">
              <a:rPr lang="en-US"/>
              <a:pPr>
                <a:defRPr/>
              </a:pPr>
              <a:t>19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z="1100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z="11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9569355-2B15-4201-9125-DC26FBE2658C}" type="slidenum">
              <a:rPr lang="de-DE" smtClean="0"/>
              <a:pPr>
                <a:defRPr/>
              </a:pPr>
              <a:t>2</a:t>
            </a:fld>
            <a:endParaRPr lang="de-DE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F4B4F-12A2-4BF4-912B-9EBB1DE5E946}" type="slidenum">
              <a:rPr lang="en-SG" smtClean="0"/>
              <a:pPr/>
              <a:t>20</a:t>
            </a:fld>
            <a:endParaRPr lang="en-SG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0772CAE-9955-49BC-84E0-34E36D7186E6}" type="slidenum">
              <a:rPr lang="de-DE" smtClean="0">
                <a:cs typeface="Arial" charset="0"/>
              </a:rPr>
              <a:pPr/>
              <a:t>21</a:t>
            </a:fld>
            <a:endParaRPr lang="de-DE" smtClean="0">
              <a:cs typeface="Arial" charset="0"/>
            </a:endParaRPr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779981" y="9436022"/>
            <a:ext cx="2889107" cy="492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47465C83-9223-4B71-8F3E-93C7047AB2B1}" type="slidenum">
              <a:rPr lang="en-GB" sz="1300"/>
              <a:pPr algn="r" defTabSz="947738"/>
              <a:t>21</a:t>
            </a:fld>
            <a:endParaRPr lang="en-GB" sz="1300"/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2488" y="744538"/>
            <a:ext cx="4965700" cy="3724275"/>
          </a:xfrm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316" y="4715629"/>
            <a:ext cx="4890457" cy="4467939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FB9E37-C067-4208-B53B-7807EAEEF740}" type="slidenum">
              <a:rPr lang="en-US"/>
              <a:pPr>
                <a:defRPr/>
              </a:pPr>
              <a:t>3</a:t>
            </a:fld>
            <a:endParaRPr lang="en-US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08000" indent="-108000">
              <a:buFont typeface="Arial" pitchFamily="34" charset="0"/>
              <a:buNone/>
            </a:pPr>
            <a:endParaRPr lang="en-SG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F6A4C3-5695-4213-9E8F-9DD90B787981}" type="slidenum">
              <a:rPr lang="de-DE"/>
              <a:pPr/>
              <a:t>4</a:t>
            </a:fld>
            <a:endParaRPr lang="de-D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74649-6D5B-4326-A20E-E9847FA48535}" type="slidenum">
              <a:rPr lang="en-US"/>
              <a:pPr>
                <a:defRPr/>
              </a:pPr>
              <a:t>5</a:t>
            </a:fld>
            <a:endParaRPr lang="en-US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DE" sz="1100" baseline="0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SG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C3475F-E3F1-4B15-BF02-892EF43F2E4B}" type="slidenum">
              <a:rPr lang="de-DE" smtClean="0"/>
              <a:pPr>
                <a:defRPr/>
              </a:pPr>
              <a:t>6</a:t>
            </a:fld>
            <a:endParaRPr lang="de-D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C3475F-E3F1-4B15-BF02-892EF43F2E4B}" type="slidenum">
              <a:rPr lang="de-DE" smtClean="0"/>
              <a:pPr>
                <a:defRPr/>
              </a:pPr>
              <a:t>7</a:t>
            </a:fld>
            <a:endParaRPr lang="de-DE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solidFill>
                <a:srgbClr val="7030A0"/>
              </a:solidFill>
            </a:endParaRPr>
          </a:p>
          <a:p>
            <a:endParaRPr lang="en-US" baseline="0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C3475F-E3F1-4B15-BF02-892EF43F2E4B}" type="slidenum">
              <a:rPr lang="de-DE" smtClean="0"/>
              <a:pPr>
                <a:defRPr/>
              </a:pPr>
              <a:t>8</a:t>
            </a:fld>
            <a:endParaRPr lang="de-DE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E7E219-2637-4FB1-B372-973D9CDDEBB2}" type="slidenum">
              <a:rPr lang="en-US"/>
              <a:pPr>
                <a:defRPr/>
              </a:pPr>
              <a:t>9</a:t>
            </a:fld>
            <a:endParaRPr lang="en-US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29" name="Rectangle 7"/>
          <p:cNvSpPr>
            <a:spLocks noGrp="1" noChangeArrowheads="1"/>
          </p:cNvSpPr>
          <p:nvPr>
            <p:ph type="ctrTitle"/>
          </p:nvPr>
        </p:nvSpPr>
        <p:spPr>
          <a:xfrm>
            <a:off x="1181100" y="2081213"/>
            <a:ext cx="7485063" cy="1081087"/>
          </a:xfrm>
        </p:spPr>
        <p:txBody>
          <a:bodyPr anchor="b"/>
          <a:lstStyle>
            <a:lvl1pPr>
              <a:lnSpc>
                <a:spcPct val="110000"/>
              </a:lnSpc>
              <a:defRPr sz="3200"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111630" name="Rectangle 12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1181100" y="3141663"/>
            <a:ext cx="7485063" cy="800100"/>
          </a:xfrm>
        </p:spPr>
        <p:txBody>
          <a:bodyPr tIns="45720" bIns="45720"/>
          <a:lstStyle>
            <a:lvl1pPr marL="0" indent="0">
              <a:buFont typeface="Wingdings" pitchFamily="2" charset="2"/>
              <a:buNone/>
              <a:defRPr sz="2400"/>
            </a:lvl1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89725" y="236538"/>
            <a:ext cx="2130425" cy="556577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295275" y="236538"/>
            <a:ext cx="6242050" cy="556577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24800" y="378372"/>
            <a:ext cx="8520112" cy="536028"/>
          </a:xfrm>
        </p:spPr>
        <p:txBody>
          <a:bodyPr/>
          <a:lstStyle>
            <a:lvl1pPr>
              <a:lnSpc>
                <a:spcPct val="100000"/>
              </a:lnSpc>
              <a:defRPr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96800" y="1489075"/>
            <a:ext cx="8524875" cy="4313238"/>
          </a:xfrm>
        </p:spPr>
        <p:txBody>
          <a:bodyPr/>
          <a:lstStyle>
            <a:lvl1pPr marL="342000" indent="-342000">
              <a:buClr>
                <a:srgbClr val="FCC25A"/>
              </a:buClr>
              <a:defRPr/>
            </a:lvl1pPr>
            <a:lvl2pPr indent="-342000">
              <a:buClr>
                <a:srgbClr val="FCC25A"/>
              </a:buClr>
              <a:defRPr/>
            </a:lvl2pPr>
            <a:lvl3pPr indent="-342000">
              <a:buClr>
                <a:srgbClr val="FCC25A"/>
              </a:buClr>
              <a:defRPr/>
            </a:lvl3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95275" y="1489075"/>
            <a:ext cx="4186238" cy="43132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33913" y="1489075"/>
            <a:ext cx="4186237" cy="43132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5275" y="1489075"/>
            <a:ext cx="8524875" cy="431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10595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365875"/>
            <a:ext cx="28956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noProof="1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gray">
          <a:xfrm>
            <a:off x="7762875" y="6488113"/>
            <a:ext cx="13430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119AC642-7D46-42FA-AC8E-223117A6D22B}" type="slidenum">
              <a:rPr lang="de-DE" sz="1600">
                <a:solidFill>
                  <a:schemeClr val="accent3">
                    <a:lumMod val="50000"/>
                  </a:schemeClr>
                </a:solidFill>
              </a:rPr>
              <a:pPr algn="r">
                <a:defRPr/>
              </a:pPr>
              <a:t>‹#›</a:t>
            </a:fld>
            <a:endParaRPr lang="de-DE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29" name="Rectangle 7"/>
          <p:cNvSpPr>
            <a:spLocks noGrp="1" noChangeArrowheads="1"/>
          </p:cNvSpPr>
          <p:nvPr>
            <p:ph type="title"/>
          </p:nvPr>
        </p:nvSpPr>
        <p:spPr bwMode="gray">
          <a:xfrm>
            <a:off x="425450" y="236538"/>
            <a:ext cx="8520113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das Titelformat zu bearbeiten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spcBef>
          <a:spcPct val="0"/>
        </a:spcBef>
        <a:spcAft>
          <a:spcPct val="4000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444500" indent="-261938" algn="l" rtl="0" eaLnBrk="0" fontAlgn="base" hangingPunct="0">
        <a:spcBef>
          <a:spcPct val="0"/>
        </a:spcBef>
        <a:spcAft>
          <a:spcPct val="4000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720725" indent="-274638" algn="l" rtl="0" eaLnBrk="0" fontAlgn="base" hangingPunct="0">
        <a:spcBef>
          <a:spcPct val="0"/>
        </a:spcBef>
        <a:spcAft>
          <a:spcPct val="4000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987425" indent="-265113" algn="l" rtl="0" eaLnBrk="0" fontAlgn="base" hangingPunct="0">
        <a:spcBef>
          <a:spcPct val="0"/>
        </a:spcBef>
        <a:spcAft>
          <a:spcPct val="4000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1254125" indent="-265113" algn="l" rtl="0" eaLnBrk="0" fontAlgn="base" hangingPunct="0">
        <a:spcBef>
          <a:spcPct val="0"/>
        </a:spcBef>
        <a:spcAft>
          <a:spcPct val="4000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1711325" indent="-265113" algn="l" rtl="0" fontAlgn="base">
        <a:spcBef>
          <a:spcPct val="0"/>
        </a:spcBef>
        <a:spcAft>
          <a:spcPct val="40000"/>
        </a:spcAft>
        <a:buChar char="»"/>
        <a:defRPr>
          <a:solidFill>
            <a:schemeClr val="tx1"/>
          </a:solidFill>
          <a:latin typeface="+mn-lt"/>
          <a:cs typeface="+mn-cs"/>
        </a:defRPr>
      </a:lvl6pPr>
      <a:lvl7pPr marL="2168525" indent="-265113" algn="l" rtl="0" fontAlgn="base">
        <a:spcBef>
          <a:spcPct val="0"/>
        </a:spcBef>
        <a:spcAft>
          <a:spcPct val="40000"/>
        </a:spcAft>
        <a:buChar char="»"/>
        <a:defRPr>
          <a:solidFill>
            <a:schemeClr val="tx1"/>
          </a:solidFill>
          <a:latin typeface="+mn-lt"/>
          <a:cs typeface="+mn-cs"/>
        </a:defRPr>
      </a:lvl7pPr>
      <a:lvl8pPr marL="2625725" indent="-265113" algn="l" rtl="0" fontAlgn="base">
        <a:spcBef>
          <a:spcPct val="0"/>
        </a:spcBef>
        <a:spcAft>
          <a:spcPct val="40000"/>
        </a:spcAft>
        <a:buChar char="»"/>
        <a:defRPr>
          <a:solidFill>
            <a:schemeClr val="tx1"/>
          </a:solidFill>
          <a:latin typeface="+mn-lt"/>
          <a:cs typeface="+mn-cs"/>
        </a:defRPr>
      </a:lvl8pPr>
      <a:lvl9pPr marL="3082925" indent="-265113" algn="l" rtl="0" fontAlgn="base">
        <a:spcBef>
          <a:spcPct val="0"/>
        </a:spcBef>
        <a:spcAft>
          <a:spcPct val="40000"/>
        </a:spcAft>
        <a:buChar char="»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itibank.com.sg/" TargetMode="External"/><Relationship Id="rId13" Type="http://schemas.openxmlformats.org/officeDocument/2006/relationships/image" Target="../media/image10.png"/><Relationship Id="rId18" Type="http://schemas.openxmlformats.org/officeDocument/2006/relationships/image" Target="../media/image15.gif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9.jpe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8.png"/><Relationship Id="rId5" Type="http://schemas.openxmlformats.org/officeDocument/2006/relationships/diagramQuickStyle" Target="../diagrams/quickStyle1.xml"/><Relationship Id="rId15" Type="http://schemas.openxmlformats.org/officeDocument/2006/relationships/image" Target="../media/image12.jpeg"/><Relationship Id="rId10" Type="http://schemas.openxmlformats.org/officeDocument/2006/relationships/image" Target="../media/image7.jpeg"/><Relationship Id="rId4" Type="http://schemas.openxmlformats.org/officeDocument/2006/relationships/diagramLayout" Target="../diagrams/layout1.xml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9"/>
          <p:cNvSpPr>
            <a:spLocks noGrp="1" noChangeArrowheads="1"/>
          </p:cNvSpPr>
          <p:nvPr>
            <p:ph type="ctrTitle"/>
          </p:nvPr>
        </p:nvSpPr>
        <p:spPr>
          <a:xfrm>
            <a:off x="3510116" y="1776421"/>
            <a:ext cx="5171768" cy="1448568"/>
          </a:xfrm>
        </p:spPr>
        <p:txBody>
          <a:bodyPr anchor="t"/>
          <a:lstStyle/>
          <a:p>
            <a:pPr algn="ctr" eaLnBrk="1" hangingPunct="1">
              <a:tabLst>
                <a:tab pos="2332038" algn="l"/>
              </a:tabLst>
            </a:pPr>
            <a:r>
              <a:rPr lang="en-GB" sz="3600" noProof="1" smtClean="0"/>
              <a:t>Singapore’s FMIS</a:t>
            </a:r>
            <a:br>
              <a:rPr lang="en-GB" sz="3600" noProof="1" smtClean="0"/>
            </a:br>
            <a:r>
              <a:rPr lang="en-GB" sz="1800" noProof="1" smtClean="0"/>
              <a:t>Presented by: </a:t>
            </a:r>
            <a:br>
              <a:rPr lang="en-GB" sz="1800" noProof="1" smtClean="0"/>
            </a:br>
            <a:r>
              <a:rPr lang="en-GB" sz="1800" noProof="1" smtClean="0"/>
              <a:t>Goh Mien Zo</a:t>
            </a:r>
            <a:br>
              <a:rPr lang="en-GB" sz="1800" noProof="1" smtClean="0"/>
            </a:br>
            <a:r>
              <a:rPr lang="en-GB" sz="1800" noProof="1" smtClean="0"/>
              <a:t>Director, Accountant-General’s Department </a:t>
            </a:r>
            <a:endParaRPr lang="en-GB" sz="3600" noProof="1" smtClean="0"/>
          </a:p>
        </p:txBody>
      </p:sp>
      <p:sp>
        <p:nvSpPr>
          <p:cNvPr id="3075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2566218" y="3367807"/>
            <a:ext cx="6800031" cy="800100"/>
          </a:xfrm>
        </p:spPr>
        <p:txBody>
          <a:bodyPr/>
          <a:lstStyle/>
          <a:p>
            <a:pPr algn="ctr" eaLnBrk="1" hangingPunct="1">
              <a:spcAft>
                <a:spcPts val="200"/>
              </a:spcAft>
              <a:defRPr/>
            </a:pPr>
            <a:r>
              <a:rPr lang="en-SG" sz="1800" noProof="1" smtClean="0">
                <a:solidFill>
                  <a:schemeClr val="accent5">
                    <a:lumMod val="75000"/>
                  </a:schemeClr>
                </a:solidFill>
              </a:rPr>
              <a:t>Modernisation of the Treasury Systems in APEC Economies</a:t>
            </a:r>
          </a:p>
          <a:p>
            <a:pPr algn="ctr" eaLnBrk="1" hangingPunct="1">
              <a:spcAft>
                <a:spcPts val="200"/>
              </a:spcAft>
              <a:defRPr/>
            </a:pPr>
            <a:r>
              <a:rPr lang="en-SG" sz="1800" noProof="1" smtClean="0">
                <a:solidFill>
                  <a:schemeClr val="accent5">
                    <a:lumMod val="75000"/>
                  </a:schemeClr>
                </a:solidFill>
              </a:rPr>
              <a:t>26 March 2012</a:t>
            </a:r>
          </a:p>
        </p:txBody>
      </p:sp>
      <p:pic>
        <p:nvPicPr>
          <p:cNvPr id="5" name="Picture 7" descr="Singapore-0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03365" y="1757549"/>
            <a:ext cx="2184730" cy="1365456"/>
          </a:xfrm>
          <a:prstGeom prst="rect">
            <a:avLst/>
          </a:prstGeom>
          <a:noFill/>
        </p:spPr>
      </p:pic>
      <p:grpSp>
        <p:nvGrpSpPr>
          <p:cNvPr id="6" name="Group 8"/>
          <p:cNvGrpSpPr>
            <a:grpSpLocks/>
          </p:cNvGrpSpPr>
          <p:nvPr/>
        </p:nvGrpSpPr>
        <p:grpSpPr bwMode="auto">
          <a:xfrm>
            <a:off x="1162792" y="1609850"/>
            <a:ext cx="184859" cy="4915642"/>
            <a:chOff x="3803" y="0"/>
            <a:chExt cx="192" cy="4320"/>
          </a:xfrm>
        </p:grpSpPr>
        <p:graphicFrame>
          <p:nvGraphicFramePr>
            <p:cNvPr id="7" name="Object 9"/>
            <p:cNvGraphicFramePr>
              <a:graphicFrameLocks noChangeAspect="1"/>
            </p:cNvGraphicFramePr>
            <p:nvPr/>
          </p:nvGraphicFramePr>
          <p:xfrm>
            <a:off x="3840" y="188"/>
            <a:ext cx="110" cy="4132"/>
          </p:xfrm>
          <a:graphic>
            <a:graphicData uri="http://schemas.openxmlformats.org/presentationml/2006/ole">
              <p:oleObj spid="_x0000_s1026" name="Photo Editor Photo" r:id="rId5" imgW="47518" imgH="152260" progId="">
                <p:embed/>
              </p:oleObj>
            </a:graphicData>
          </a:graphic>
        </p:graphicFrame>
        <p:sp>
          <p:nvSpPr>
            <p:cNvPr id="8" name="Oval 10"/>
            <p:cNvSpPr>
              <a:spLocks noChangeArrowheads="1"/>
            </p:cNvSpPr>
            <p:nvPr/>
          </p:nvSpPr>
          <p:spPr bwMode="auto">
            <a:xfrm>
              <a:off x="3803" y="0"/>
              <a:ext cx="192" cy="197"/>
            </a:xfrm>
            <a:prstGeom prst="ellipse">
              <a:avLst/>
            </a:prstGeom>
            <a:gradFill rotWithShape="0">
              <a:gsLst>
                <a:gs pos="0">
                  <a:srgbClr val="FF0000"/>
                </a:gs>
                <a:gs pos="100000">
                  <a:srgbClr val="FF0000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9933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09575" y="1039813"/>
            <a:ext cx="8229600" cy="4130675"/>
          </a:xfrm>
        </p:spPr>
        <p:txBody>
          <a:bodyPr>
            <a:normAutofit/>
          </a:bodyPr>
          <a:lstStyle/>
          <a:p>
            <a:pPr algn="just">
              <a:defRPr/>
            </a:pPr>
            <a:r>
              <a:rPr lang="en-US" dirty="0" smtClean="0"/>
              <a:t>Interfaces with banks to promote electronic fund transfers</a:t>
            </a:r>
          </a:p>
          <a:p>
            <a:pPr marL="725488" lvl="3" indent="-284163">
              <a:buClr>
                <a:schemeClr val="bg2">
                  <a:lumMod val="60000"/>
                  <a:lumOff val="40000"/>
                </a:schemeClr>
              </a:buClr>
              <a:buFont typeface="Wingdings" pitchFamily="2" charset="2"/>
              <a:buChar char="§"/>
              <a:defRPr/>
            </a:pPr>
            <a:r>
              <a:rPr lang="en-US" sz="1800" dirty="0" smtClean="0"/>
              <a:t>Enhance process effectiveness and efficiency:</a:t>
            </a:r>
          </a:p>
          <a:p>
            <a:pPr marL="992188" lvl="4" indent="-284163">
              <a:buClr>
                <a:schemeClr val="bg2">
                  <a:lumMod val="60000"/>
                  <a:lumOff val="40000"/>
                </a:schemeClr>
              </a:buClr>
              <a:buFont typeface="Wingdings" pitchFamily="2" charset="2"/>
              <a:buChar char="Ø"/>
              <a:defRPr/>
            </a:pPr>
            <a:r>
              <a:rPr lang="en-US" sz="1800" dirty="0" smtClean="0"/>
              <a:t>Timely payments to vendors</a:t>
            </a:r>
          </a:p>
          <a:p>
            <a:pPr marL="992188" lvl="4" indent="-284163">
              <a:buClr>
                <a:schemeClr val="bg2">
                  <a:lumMod val="60000"/>
                  <a:lumOff val="40000"/>
                </a:schemeClr>
              </a:buClr>
              <a:buFont typeface="Wingdings" pitchFamily="2" charset="2"/>
              <a:buChar char="Ø"/>
              <a:defRPr/>
            </a:pPr>
            <a:r>
              <a:rPr lang="en-US" sz="1800" dirty="0" smtClean="0"/>
              <a:t>Minimal use of </a:t>
            </a:r>
            <a:r>
              <a:rPr lang="en-US" sz="1800" dirty="0" err="1" smtClean="0"/>
              <a:t>cheques</a:t>
            </a:r>
            <a:endParaRPr lang="en-US" sz="1800" dirty="0" smtClean="0"/>
          </a:p>
          <a:p>
            <a:pPr marL="342000" lvl="1" algn="just">
              <a:buFont typeface="Wingdings" pitchFamily="2" charset="2"/>
              <a:buChar char="§"/>
              <a:defRPr/>
            </a:pPr>
            <a:r>
              <a:rPr lang="en-US" sz="2000" dirty="0" smtClean="0">
                <a:ea typeface="+mn-ea"/>
              </a:rPr>
              <a:t>Consolidate payments to same vendors</a:t>
            </a:r>
          </a:p>
          <a:p>
            <a:pPr marL="725488" lvl="3" indent="-284163">
              <a:buClr>
                <a:schemeClr val="bg2">
                  <a:lumMod val="60000"/>
                  <a:lumOff val="40000"/>
                </a:schemeClr>
              </a:buClr>
              <a:buFont typeface="Wingdings" pitchFamily="2" charset="2"/>
              <a:buChar char="§"/>
              <a:defRPr/>
            </a:pPr>
            <a:r>
              <a:rPr lang="en-US" sz="1800" dirty="0" smtClean="0"/>
              <a:t>Reduce processing costs</a:t>
            </a:r>
          </a:p>
          <a:p>
            <a:pPr marL="725488" lvl="3" indent="-284163">
              <a:buClr>
                <a:schemeClr val="bg2">
                  <a:lumMod val="60000"/>
                  <a:lumOff val="40000"/>
                </a:schemeClr>
              </a:buClr>
              <a:buFont typeface="Wingdings" pitchFamily="2" charset="2"/>
              <a:buChar char="§"/>
              <a:defRPr/>
            </a:pPr>
            <a:r>
              <a:rPr lang="en-US" sz="1800" dirty="0" smtClean="0"/>
              <a:t>Improve oversight </a:t>
            </a:r>
          </a:p>
          <a:p>
            <a:pPr marL="725488" lvl="3" indent="-284163">
              <a:buClr>
                <a:schemeClr val="bg2">
                  <a:lumMod val="60000"/>
                  <a:lumOff val="40000"/>
                </a:schemeClr>
              </a:buClr>
              <a:buFont typeface="Wingdings" pitchFamily="2" charset="2"/>
              <a:buChar char="§"/>
              <a:defRPr/>
            </a:pPr>
            <a:endParaRPr lang="en-US" sz="2400" dirty="0" smtClean="0"/>
          </a:p>
        </p:txBody>
      </p:sp>
      <p:sp>
        <p:nvSpPr>
          <p:cNvPr id="10243" name="Title 1"/>
          <p:cNvSpPr>
            <a:spLocks noGrp="1"/>
          </p:cNvSpPr>
          <p:nvPr>
            <p:ph type="title"/>
          </p:nvPr>
        </p:nvSpPr>
        <p:spPr>
          <a:xfrm>
            <a:off x="425450" y="252413"/>
            <a:ext cx="8520113" cy="661987"/>
          </a:xfrm>
        </p:spPr>
        <p:txBody>
          <a:bodyPr/>
          <a:lstStyle/>
          <a:p>
            <a:pPr>
              <a:defRPr/>
            </a:pPr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</a:rPr>
              <a:t>G-B: Electronic Payments </a:t>
            </a:r>
            <a:endParaRPr lang="en-US" sz="2800" dirty="0" smtClean="0"/>
          </a:p>
        </p:txBody>
      </p:sp>
      <p:cxnSp>
        <p:nvCxnSpPr>
          <p:cNvPr id="10246" name="Straight Arrow Connector 34"/>
          <p:cNvCxnSpPr>
            <a:cxnSpLocks noChangeShapeType="1"/>
          </p:cNvCxnSpPr>
          <p:nvPr/>
        </p:nvCxnSpPr>
        <p:spPr bwMode="auto">
          <a:xfrm flipH="1" flipV="1">
            <a:off x="2262870" y="4748047"/>
            <a:ext cx="877888" cy="12700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pic>
        <p:nvPicPr>
          <p:cNvPr id="10247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319" t="28149" r="48965" b="35313"/>
          <a:stretch>
            <a:fillRect/>
          </a:stretch>
        </p:blipFill>
        <p:spPr bwMode="auto">
          <a:xfrm>
            <a:off x="7204758" y="4019385"/>
            <a:ext cx="546100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319" t="28149" r="48965" b="35313"/>
          <a:stretch>
            <a:fillRect/>
          </a:stretch>
        </p:blipFill>
        <p:spPr bwMode="auto">
          <a:xfrm>
            <a:off x="7734983" y="4203535"/>
            <a:ext cx="547687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319" t="28149" r="48965" b="35313"/>
          <a:stretch>
            <a:fillRect/>
          </a:stretch>
        </p:blipFill>
        <p:spPr bwMode="auto">
          <a:xfrm>
            <a:off x="8128683" y="4567072"/>
            <a:ext cx="547687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" name="TextBox 120"/>
          <p:cNvSpPr txBox="1">
            <a:spLocks noChangeArrowheads="1"/>
          </p:cNvSpPr>
          <p:nvPr/>
        </p:nvSpPr>
        <p:spPr bwMode="auto">
          <a:xfrm>
            <a:off x="6784070" y="5260810"/>
            <a:ext cx="21097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dirty="0">
                <a:latin typeface="+mn-lt"/>
              </a:rPr>
              <a:t>Suppliers</a:t>
            </a:r>
          </a:p>
        </p:txBody>
      </p:sp>
      <p:sp>
        <p:nvSpPr>
          <p:cNvPr id="10251" name="Right Arrow 51"/>
          <p:cNvSpPr>
            <a:spLocks noChangeArrowheads="1"/>
          </p:cNvSpPr>
          <p:nvPr/>
        </p:nvSpPr>
        <p:spPr bwMode="auto">
          <a:xfrm>
            <a:off x="5184657" y="4387273"/>
            <a:ext cx="1719578" cy="770563"/>
          </a:xfrm>
          <a:prstGeom prst="rightArrow">
            <a:avLst>
              <a:gd name="adj1" fmla="val 50000"/>
              <a:gd name="adj2" fmla="val 49966"/>
            </a:avLst>
          </a:prstGeom>
          <a:solidFill>
            <a:srgbClr val="91EF4B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r>
              <a:rPr lang="en-US" b="1" dirty="0"/>
              <a:t>E-payments</a:t>
            </a:r>
            <a:endParaRPr lang="en-GB" b="1" dirty="0"/>
          </a:p>
        </p:txBody>
      </p:sp>
      <p:sp>
        <p:nvSpPr>
          <p:cNvPr id="15" name="Oval 14"/>
          <p:cNvSpPr/>
          <p:nvPr/>
        </p:nvSpPr>
        <p:spPr>
          <a:xfrm>
            <a:off x="3200402" y="4447329"/>
            <a:ext cx="1647935" cy="728985"/>
          </a:xfrm>
          <a:prstGeom prst="ellipse">
            <a:avLst/>
          </a:prstGeom>
          <a:solidFill>
            <a:srgbClr val="FFFF00"/>
          </a:solidFill>
          <a:ln>
            <a:solidFill>
              <a:schemeClr val="tx2">
                <a:lumMod val="50000"/>
              </a:schemeClr>
            </a:solidFill>
          </a:ln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/>
            <a:contourClr>
              <a:schemeClr val="accent5"/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SG" b="1" dirty="0">
                <a:solidFill>
                  <a:schemeClr val="tx1"/>
                </a:solidFill>
              </a:rPr>
              <a:t>Banks</a:t>
            </a:r>
          </a:p>
        </p:txBody>
      </p:sp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6178" y="4111256"/>
            <a:ext cx="74295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1349837" y="4624764"/>
            <a:ext cx="11103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FMIS</a:t>
            </a:r>
            <a:endParaRPr lang="en-GB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6685936" y="138545"/>
            <a:ext cx="2291810" cy="584775"/>
          </a:xfrm>
          <a:prstGeom prst="rect">
            <a:avLst/>
          </a:prstGeom>
          <a:solidFill>
            <a:schemeClr val="accent2">
              <a:lumMod val="9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Raising Productivity / Improving Oversight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2205039" y="1268412"/>
            <a:ext cx="4695825" cy="3248025"/>
          </a:xfrm>
          <a:prstGeom prst="flowChartAlternateProcess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/>
          <a:lstStyle/>
          <a:p>
            <a:pPr algn="ctr">
              <a:defRPr/>
            </a:pPr>
            <a:r>
              <a:rPr lang="en-US" sz="1600" b="1" dirty="0"/>
              <a:t>GeBIZ</a:t>
            </a:r>
          </a:p>
        </p:txBody>
      </p:sp>
      <p:grpSp>
        <p:nvGrpSpPr>
          <p:cNvPr id="2" name="Group 65"/>
          <p:cNvGrpSpPr>
            <a:grpSpLocks/>
          </p:cNvGrpSpPr>
          <p:nvPr/>
        </p:nvGrpSpPr>
        <p:grpSpPr bwMode="auto">
          <a:xfrm>
            <a:off x="2360614" y="1693862"/>
            <a:ext cx="2187575" cy="2640012"/>
            <a:chOff x="1183" y="1289"/>
            <a:chExt cx="1272" cy="1663"/>
          </a:xfrm>
        </p:grpSpPr>
        <p:sp>
          <p:nvSpPr>
            <p:cNvPr id="6" name="AutoShape 2"/>
            <p:cNvSpPr>
              <a:spLocks noChangeArrowheads="1"/>
            </p:cNvSpPr>
            <p:nvPr/>
          </p:nvSpPr>
          <p:spPr bwMode="auto">
            <a:xfrm>
              <a:off x="1183" y="1289"/>
              <a:ext cx="1272" cy="1663"/>
            </a:xfrm>
            <a:prstGeom prst="flowChartAlternateProcess">
              <a:avLst/>
            </a:prstGeom>
            <a:solidFill>
              <a:srgbClr val="92D050"/>
            </a:solidFill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lIns="0" tIns="0" rIns="0" bIns="0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</a:rPr>
                <a:t>Public Sector</a:t>
              </a:r>
            </a:p>
          </p:txBody>
        </p:sp>
        <p:sp>
          <p:nvSpPr>
            <p:cNvPr id="7" name="AutoShape 6"/>
            <p:cNvSpPr>
              <a:spLocks noChangeArrowheads="1"/>
            </p:cNvSpPr>
            <p:nvPr/>
          </p:nvSpPr>
          <p:spPr bwMode="auto">
            <a:xfrm>
              <a:off x="1274" y="1606"/>
              <a:ext cx="880" cy="188"/>
            </a:xfrm>
            <a:prstGeom prst="flowChartAlternateProcess">
              <a:avLst/>
            </a:prstGeom>
            <a:gradFill flip="none" rotWithShape="1">
              <a:gsLst>
                <a:gs pos="0">
                  <a:srgbClr val="00B050">
                    <a:tint val="66000"/>
                    <a:satMod val="160000"/>
                  </a:srgbClr>
                </a:gs>
                <a:gs pos="50000">
                  <a:srgbClr val="00B050">
                    <a:tint val="44500"/>
                    <a:satMod val="160000"/>
                  </a:srgbClr>
                </a:gs>
                <a:gs pos="100000">
                  <a:srgbClr val="00B05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/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Sourcing</a:t>
              </a:r>
            </a:p>
          </p:txBody>
        </p:sp>
        <p:sp>
          <p:nvSpPr>
            <p:cNvPr id="8" name="AutoShape 7"/>
            <p:cNvSpPr>
              <a:spLocks noChangeArrowheads="1"/>
            </p:cNvSpPr>
            <p:nvPr/>
          </p:nvSpPr>
          <p:spPr bwMode="auto">
            <a:xfrm>
              <a:off x="1274" y="2073"/>
              <a:ext cx="880" cy="188"/>
            </a:xfrm>
            <a:prstGeom prst="flowChartAlternateProcess">
              <a:avLst/>
            </a:prstGeom>
            <a:gradFill flip="none" rotWithShape="1">
              <a:gsLst>
                <a:gs pos="0">
                  <a:srgbClr val="00B050">
                    <a:tint val="66000"/>
                    <a:satMod val="160000"/>
                  </a:srgbClr>
                </a:gs>
                <a:gs pos="50000">
                  <a:srgbClr val="00B050">
                    <a:tint val="44500"/>
                    <a:satMod val="160000"/>
                  </a:srgbClr>
                </a:gs>
                <a:gs pos="100000">
                  <a:srgbClr val="00B05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/>
            <a:lstStyle/>
            <a:p>
              <a:pPr algn="ctr">
                <a:defRPr/>
              </a:pPr>
              <a:r>
                <a:rPr lang="en-US" sz="12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Purchasing</a:t>
              </a:r>
            </a:p>
          </p:txBody>
        </p:sp>
        <p:sp>
          <p:nvSpPr>
            <p:cNvPr id="9" name="AutoShape 8"/>
            <p:cNvSpPr>
              <a:spLocks noChangeArrowheads="1"/>
            </p:cNvSpPr>
            <p:nvPr/>
          </p:nvSpPr>
          <p:spPr bwMode="auto">
            <a:xfrm>
              <a:off x="2206" y="1603"/>
              <a:ext cx="170" cy="1233"/>
            </a:xfrm>
            <a:prstGeom prst="flowChartAlternateProcess">
              <a:avLst/>
            </a:prstGeom>
            <a:gradFill flip="none" rotWithShape="1">
              <a:gsLst>
                <a:gs pos="0">
                  <a:srgbClr val="00B050">
                    <a:tint val="66000"/>
                    <a:satMod val="160000"/>
                  </a:srgbClr>
                </a:gs>
                <a:gs pos="50000">
                  <a:srgbClr val="00B050">
                    <a:tint val="44500"/>
                    <a:satMod val="160000"/>
                  </a:srgbClr>
                </a:gs>
                <a:gs pos="100000">
                  <a:srgbClr val="00B05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eaVert" lIns="0" tIns="0" rIns="0" bIns="0"/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Dashboard &amp; Analysis</a:t>
              </a:r>
            </a:p>
          </p:txBody>
        </p:sp>
        <p:sp>
          <p:nvSpPr>
            <p:cNvPr id="10" name="AutoShape 11"/>
            <p:cNvSpPr>
              <a:spLocks noChangeArrowheads="1"/>
            </p:cNvSpPr>
            <p:nvPr/>
          </p:nvSpPr>
          <p:spPr bwMode="auto">
            <a:xfrm>
              <a:off x="1274" y="1844"/>
              <a:ext cx="880" cy="179"/>
            </a:xfrm>
            <a:prstGeom prst="flowChartAlternateProcess">
              <a:avLst/>
            </a:prstGeom>
            <a:gradFill flip="none" rotWithShape="1">
              <a:gsLst>
                <a:gs pos="0">
                  <a:srgbClr val="00B050">
                    <a:tint val="66000"/>
                    <a:satMod val="160000"/>
                  </a:srgbClr>
                </a:gs>
                <a:gs pos="50000">
                  <a:srgbClr val="00B050">
                    <a:tint val="44500"/>
                    <a:satMod val="160000"/>
                  </a:srgbClr>
                </a:gs>
                <a:gs pos="100000">
                  <a:srgbClr val="00B05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/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Contracting</a:t>
              </a:r>
            </a:p>
          </p:txBody>
        </p:sp>
        <p:sp>
          <p:nvSpPr>
            <p:cNvPr id="11" name="AutoShape 12"/>
            <p:cNvSpPr>
              <a:spLocks noChangeArrowheads="1"/>
            </p:cNvSpPr>
            <p:nvPr/>
          </p:nvSpPr>
          <p:spPr bwMode="auto">
            <a:xfrm>
              <a:off x="1274" y="2311"/>
              <a:ext cx="880" cy="185"/>
            </a:xfrm>
            <a:prstGeom prst="flowChartAlternateProcess">
              <a:avLst/>
            </a:prstGeom>
            <a:gradFill flip="none" rotWithShape="1">
              <a:gsLst>
                <a:gs pos="0">
                  <a:srgbClr val="00B050">
                    <a:tint val="66000"/>
                    <a:satMod val="160000"/>
                  </a:srgbClr>
                </a:gs>
                <a:gs pos="50000">
                  <a:srgbClr val="00B050">
                    <a:tint val="44500"/>
                    <a:satMod val="160000"/>
                  </a:srgbClr>
                </a:gs>
                <a:gs pos="100000">
                  <a:srgbClr val="00B05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/>
            <a:lstStyle/>
            <a:p>
              <a:pPr algn="ctr">
                <a:defRPr/>
              </a:pPr>
              <a:r>
                <a:rPr lang="en-US" sz="12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Invoicing</a:t>
              </a:r>
            </a:p>
          </p:txBody>
        </p:sp>
        <p:sp>
          <p:nvSpPr>
            <p:cNvPr id="12" name="AutoShape 13"/>
            <p:cNvSpPr>
              <a:spLocks noChangeArrowheads="1"/>
            </p:cNvSpPr>
            <p:nvPr/>
          </p:nvSpPr>
          <p:spPr bwMode="auto">
            <a:xfrm>
              <a:off x="1274" y="2547"/>
              <a:ext cx="880" cy="281"/>
            </a:xfrm>
            <a:prstGeom prst="flowChartAlternateProcess">
              <a:avLst/>
            </a:prstGeom>
            <a:gradFill flip="none" rotWithShape="1">
              <a:gsLst>
                <a:gs pos="0">
                  <a:srgbClr val="00B050">
                    <a:tint val="66000"/>
                    <a:satMod val="160000"/>
                  </a:srgbClr>
                </a:gs>
                <a:gs pos="50000">
                  <a:srgbClr val="00B050">
                    <a:tint val="44500"/>
                    <a:satMod val="160000"/>
                  </a:srgbClr>
                </a:gs>
                <a:gs pos="100000">
                  <a:srgbClr val="00B05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/>
            <a:lstStyle/>
            <a:p>
              <a:pPr algn="ctr">
                <a:defRPr/>
              </a:pPr>
              <a:r>
                <a:rPr lang="en-US" sz="12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Supplier Management</a:t>
              </a:r>
            </a:p>
          </p:txBody>
        </p:sp>
      </p:grpSp>
      <p:cxnSp>
        <p:nvCxnSpPr>
          <p:cNvPr id="7172" name="AutoShape 24"/>
          <p:cNvCxnSpPr>
            <a:cxnSpLocks noChangeShapeType="1"/>
          </p:cNvCxnSpPr>
          <p:nvPr/>
        </p:nvCxnSpPr>
        <p:spPr bwMode="auto">
          <a:xfrm rot="10800000" flipV="1">
            <a:off x="927101" y="3013074"/>
            <a:ext cx="1433513" cy="4763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00B050"/>
            </a:solidFill>
            <a:miter lim="800000"/>
            <a:headEnd type="triangle" w="med" len="med"/>
            <a:tailEnd type="triangle" w="med" len="med"/>
          </a:ln>
        </p:spPr>
      </p:cxnSp>
      <p:cxnSp>
        <p:nvCxnSpPr>
          <p:cNvPr id="7173" name="AutoShape 25"/>
          <p:cNvCxnSpPr>
            <a:cxnSpLocks noChangeShapeType="1"/>
          </p:cNvCxnSpPr>
          <p:nvPr/>
        </p:nvCxnSpPr>
        <p:spPr bwMode="auto">
          <a:xfrm rot="10800000">
            <a:off x="927101" y="1947862"/>
            <a:ext cx="1433513" cy="1065212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00B050"/>
            </a:solidFill>
            <a:miter lim="800000"/>
            <a:headEnd type="triangle" w="med" len="med"/>
            <a:tailEnd type="triangle" w="med" len="med"/>
          </a:ln>
        </p:spPr>
      </p:cxnSp>
      <p:cxnSp>
        <p:nvCxnSpPr>
          <p:cNvPr id="7174" name="AutoShape 31"/>
          <p:cNvCxnSpPr>
            <a:cxnSpLocks noChangeShapeType="1"/>
          </p:cNvCxnSpPr>
          <p:nvPr/>
        </p:nvCxnSpPr>
        <p:spPr bwMode="auto">
          <a:xfrm rot="10800000" flipV="1">
            <a:off x="6783389" y="2108199"/>
            <a:ext cx="1250950" cy="906463"/>
          </a:xfrm>
          <a:prstGeom prst="bentConnector3">
            <a:avLst>
              <a:gd name="adj1" fmla="val 48907"/>
            </a:avLst>
          </a:prstGeom>
          <a:noFill/>
          <a:ln w="38100">
            <a:solidFill>
              <a:srgbClr val="00B0F0"/>
            </a:solidFill>
            <a:miter lim="800000"/>
            <a:headEnd type="triangle" w="med" len="med"/>
            <a:tailEnd type="triangle" w="med" len="med"/>
          </a:ln>
        </p:spPr>
      </p:cxnSp>
      <p:cxnSp>
        <p:nvCxnSpPr>
          <p:cNvPr id="7175" name="AutoShape 32"/>
          <p:cNvCxnSpPr>
            <a:cxnSpLocks noChangeShapeType="1"/>
          </p:cNvCxnSpPr>
          <p:nvPr/>
        </p:nvCxnSpPr>
        <p:spPr bwMode="auto">
          <a:xfrm rot="10800000">
            <a:off x="6783389" y="3014662"/>
            <a:ext cx="1271587" cy="506412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00B0F0"/>
            </a:solidFill>
            <a:miter lim="800000"/>
            <a:headEnd type="triangle" w="med" len="med"/>
            <a:tailEnd type="triangle" w="med" len="med"/>
          </a:ln>
        </p:spPr>
      </p:cxnSp>
      <p:grpSp>
        <p:nvGrpSpPr>
          <p:cNvPr id="3" name="Group 66"/>
          <p:cNvGrpSpPr>
            <a:grpSpLocks/>
          </p:cNvGrpSpPr>
          <p:nvPr/>
        </p:nvGrpSpPr>
        <p:grpSpPr bwMode="auto">
          <a:xfrm>
            <a:off x="4595595" y="1694940"/>
            <a:ext cx="2187575" cy="2640013"/>
            <a:chOff x="3096" y="922"/>
            <a:chExt cx="1272" cy="1663"/>
          </a:xfrm>
          <a:solidFill>
            <a:srgbClr val="00B0F0"/>
          </a:solidFill>
        </p:grpSpPr>
        <p:sp>
          <p:nvSpPr>
            <p:cNvPr id="18" name="AutoShape 42"/>
            <p:cNvSpPr>
              <a:spLocks noChangeArrowheads="1"/>
            </p:cNvSpPr>
            <p:nvPr/>
          </p:nvSpPr>
          <p:spPr bwMode="auto">
            <a:xfrm>
              <a:off x="3096" y="922"/>
              <a:ext cx="1272" cy="1663"/>
            </a:xfrm>
            <a:prstGeom prst="flowChartAlternateProcess">
              <a:avLst/>
            </a:prstGeom>
            <a:grpFill/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lIns="0" tIns="0" rIns="0" bIns="0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</a:rPr>
                <a:t>Partner</a:t>
              </a:r>
            </a:p>
          </p:txBody>
        </p:sp>
        <p:sp>
          <p:nvSpPr>
            <p:cNvPr id="19" name="AutoShape 43"/>
            <p:cNvSpPr>
              <a:spLocks noChangeArrowheads="1"/>
            </p:cNvSpPr>
            <p:nvPr/>
          </p:nvSpPr>
          <p:spPr bwMode="auto">
            <a:xfrm>
              <a:off x="3198" y="1230"/>
              <a:ext cx="880" cy="237"/>
            </a:xfrm>
            <a:prstGeom prst="flowChartAlternateProcess">
              <a:avLst/>
            </a:prstGeom>
            <a:gradFill flip="none" rotWithShape="1">
              <a:gsLst>
                <a:gs pos="0">
                  <a:srgbClr val="000099">
                    <a:tint val="66000"/>
                    <a:satMod val="160000"/>
                  </a:srgbClr>
                </a:gs>
                <a:gs pos="50000">
                  <a:srgbClr val="000099">
                    <a:tint val="44500"/>
                    <a:satMod val="160000"/>
                  </a:srgbClr>
                </a:gs>
                <a:gs pos="100000">
                  <a:srgbClr val="000099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/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Registration &amp; Profiling</a:t>
              </a:r>
            </a:p>
          </p:txBody>
        </p:sp>
        <p:sp>
          <p:nvSpPr>
            <p:cNvPr id="20" name="AutoShape 45"/>
            <p:cNvSpPr>
              <a:spLocks noChangeArrowheads="1"/>
            </p:cNvSpPr>
            <p:nvPr/>
          </p:nvSpPr>
          <p:spPr bwMode="auto">
            <a:xfrm>
              <a:off x="4119" y="1236"/>
              <a:ext cx="170" cy="1233"/>
            </a:xfrm>
            <a:prstGeom prst="flowChartAlternateProcess">
              <a:avLst/>
            </a:prstGeom>
            <a:gradFill flip="none" rotWithShape="1">
              <a:gsLst>
                <a:gs pos="0">
                  <a:srgbClr val="000099">
                    <a:tint val="66000"/>
                    <a:satMod val="160000"/>
                  </a:srgbClr>
                </a:gs>
                <a:gs pos="50000">
                  <a:srgbClr val="000099">
                    <a:tint val="44500"/>
                    <a:satMod val="160000"/>
                  </a:srgbClr>
                </a:gs>
                <a:gs pos="100000">
                  <a:srgbClr val="000099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eaVert" lIns="0" tIns="0" rIns="0" bIns="0"/>
            <a:lstStyle/>
            <a:p>
              <a:pPr algn="ctr">
                <a:defRPr/>
              </a:pPr>
              <a:r>
                <a:rPr lang="en-US" sz="12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Reporting</a:t>
              </a:r>
            </a:p>
          </p:txBody>
        </p:sp>
        <p:sp>
          <p:nvSpPr>
            <p:cNvPr id="21" name="AutoShape 60"/>
            <p:cNvSpPr>
              <a:spLocks noChangeArrowheads="1"/>
            </p:cNvSpPr>
            <p:nvPr/>
          </p:nvSpPr>
          <p:spPr bwMode="auto">
            <a:xfrm>
              <a:off x="3198" y="1730"/>
              <a:ext cx="880" cy="237"/>
            </a:xfrm>
            <a:prstGeom prst="flowChartAlternateProcess">
              <a:avLst/>
            </a:prstGeom>
            <a:gradFill flip="none" rotWithShape="1">
              <a:gsLst>
                <a:gs pos="0">
                  <a:srgbClr val="000099">
                    <a:tint val="66000"/>
                    <a:satMod val="160000"/>
                  </a:srgbClr>
                </a:gs>
                <a:gs pos="50000">
                  <a:srgbClr val="000099">
                    <a:tint val="44500"/>
                    <a:satMod val="160000"/>
                  </a:srgbClr>
                </a:gs>
                <a:gs pos="100000">
                  <a:srgbClr val="000099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/>
            <a:lstStyle/>
            <a:p>
              <a:pPr algn="ctr">
                <a:defRPr/>
              </a:pPr>
              <a:r>
                <a:rPr lang="en-US" sz="12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Catalog Management</a:t>
              </a:r>
            </a:p>
          </p:txBody>
        </p:sp>
        <p:sp>
          <p:nvSpPr>
            <p:cNvPr id="22" name="AutoShape 61"/>
            <p:cNvSpPr>
              <a:spLocks noChangeArrowheads="1"/>
            </p:cNvSpPr>
            <p:nvPr/>
          </p:nvSpPr>
          <p:spPr bwMode="auto">
            <a:xfrm>
              <a:off x="3199" y="1480"/>
              <a:ext cx="880" cy="237"/>
            </a:xfrm>
            <a:prstGeom prst="flowChartAlternateProcess">
              <a:avLst/>
            </a:prstGeom>
            <a:gradFill flip="none" rotWithShape="1">
              <a:gsLst>
                <a:gs pos="0">
                  <a:srgbClr val="000099">
                    <a:tint val="66000"/>
                    <a:satMod val="160000"/>
                  </a:srgbClr>
                </a:gs>
                <a:gs pos="50000">
                  <a:srgbClr val="000099">
                    <a:tint val="44500"/>
                    <a:satMod val="160000"/>
                  </a:srgbClr>
                </a:gs>
                <a:gs pos="100000">
                  <a:srgbClr val="000099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/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Business Management</a:t>
              </a:r>
            </a:p>
          </p:txBody>
        </p:sp>
        <p:sp>
          <p:nvSpPr>
            <p:cNvPr id="23" name="AutoShape 62"/>
            <p:cNvSpPr>
              <a:spLocks noChangeArrowheads="1"/>
            </p:cNvSpPr>
            <p:nvPr/>
          </p:nvSpPr>
          <p:spPr bwMode="auto">
            <a:xfrm>
              <a:off x="3198" y="1980"/>
              <a:ext cx="880" cy="237"/>
            </a:xfrm>
            <a:prstGeom prst="flowChartAlternateProcess">
              <a:avLst/>
            </a:prstGeom>
            <a:gradFill flip="none" rotWithShape="1">
              <a:gsLst>
                <a:gs pos="0">
                  <a:srgbClr val="000099">
                    <a:tint val="66000"/>
                    <a:satMod val="160000"/>
                  </a:srgbClr>
                </a:gs>
                <a:gs pos="50000">
                  <a:srgbClr val="000099">
                    <a:tint val="44500"/>
                    <a:satMod val="160000"/>
                  </a:srgbClr>
                </a:gs>
                <a:gs pos="100000">
                  <a:srgbClr val="000099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/>
            <a:lstStyle/>
            <a:p>
              <a:pPr algn="ctr">
                <a:defRPr/>
              </a:pPr>
              <a:r>
                <a:rPr lang="en-US" sz="12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Order Management</a:t>
              </a:r>
            </a:p>
          </p:txBody>
        </p:sp>
        <p:sp>
          <p:nvSpPr>
            <p:cNvPr id="24" name="AutoShape 63"/>
            <p:cNvSpPr>
              <a:spLocks noChangeArrowheads="1"/>
            </p:cNvSpPr>
            <p:nvPr/>
          </p:nvSpPr>
          <p:spPr bwMode="auto">
            <a:xfrm>
              <a:off x="3198" y="2230"/>
              <a:ext cx="880" cy="237"/>
            </a:xfrm>
            <a:prstGeom prst="flowChartAlternateProcess">
              <a:avLst/>
            </a:prstGeom>
            <a:gradFill flip="none" rotWithShape="1">
              <a:gsLst>
                <a:gs pos="0">
                  <a:srgbClr val="000099">
                    <a:tint val="66000"/>
                    <a:satMod val="160000"/>
                  </a:srgbClr>
                </a:gs>
                <a:gs pos="50000">
                  <a:srgbClr val="000099">
                    <a:tint val="44500"/>
                    <a:satMod val="160000"/>
                  </a:srgbClr>
                </a:gs>
                <a:gs pos="100000">
                  <a:srgbClr val="000099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/>
            <a:lstStyle/>
            <a:p>
              <a:pPr algn="ctr">
                <a:defRPr/>
              </a:pPr>
              <a:r>
                <a:rPr lang="en-US" sz="12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Invoice &amp; Payment</a:t>
              </a:r>
            </a:p>
          </p:txBody>
        </p:sp>
      </p:grpSp>
      <p:grpSp>
        <p:nvGrpSpPr>
          <p:cNvPr id="5" name="Group 92"/>
          <p:cNvGrpSpPr>
            <a:grpSpLocks/>
          </p:cNvGrpSpPr>
          <p:nvPr/>
        </p:nvGrpSpPr>
        <p:grpSpPr bwMode="auto">
          <a:xfrm>
            <a:off x="134939" y="1600199"/>
            <a:ext cx="830262" cy="781050"/>
            <a:chOff x="168206" y="3598863"/>
            <a:chExt cx="765313" cy="780981"/>
          </a:xfrm>
        </p:grpSpPr>
        <p:pic>
          <p:nvPicPr>
            <p:cNvPr id="7208" name="Picture 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3200" y="3598863"/>
              <a:ext cx="695325" cy="695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Rounded Rectangle 26"/>
            <p:cNvSpPr/>
            <p:nvPr/>
          </p:nvSpPr>
          <p:spPr>
            <a:xfrm>
              <a:off x="168206" y="4190949"/>
              <a:ext cx="765313" cy="188895"/>
            </a:xfrm>
            <a:prstGeom prst="roundRect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9144" rIns="0" bIns="9144" anchor="ctr">
              <a:normAutofit fontScale="55000" lnSpcReduction="20000"/>
            </a:bodyPr>
            <a:lstStyle/>
            <a:p>
              <a:pPr algn="ctr">
                <a:defRPr/>
              </a:pPr>
              <a:r>
                <a:rPr lang="en-US" dirty="0"/>
                <a:t>Ministries</a:t>
              </a:r>
            </a:p>
          </p:txBody>
        </p:sp>
      </p:grpSp>
      <p:grpSp>
        <p:nvGrpSpPr>
          <p:cNvPr id="13" name="Group 92"/>
          <p:cNvGrpSpPr>
            <a:grpSpLocks/>
          </p:cNvGrpSpPr>
          <p:nvPr/>
        </p:nvGrpSpPr>
        <p:grpSpPr bwMode="auto">
          <a:xfrm>
            <a:off x="134939" y="2670174"/>
            <a:ext cx="830262" cy="781050"/>
            <a:chOff x="168206" y="3598863"/>
            <a:chExt cx="765313" cy="780981"/>
          </a:xfrm>
        </p:grpSpPr>
        <p:pic>
          <p:nvPicPr>
            <p:cNvPr id="7206" name="Picture 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3200" y="3598863"/>
              <a:ext cx="695325" cy="695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" name="Rounded Rectangle 29"/>
            <p:cNvSpPr/>
            <p:nvPr/>
          </p:nvSpPr>
          <p:spPr>
            <a:xfrm>
              <a:off x="168206" y="4190949"/>
              <a:ext cx="765313" cy="188895"/>
            </a:xfrm>
            <a:prstGeom prst="roundRect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9144" rIns="0" bIns="9144" anchor="ctr">
              <a:normAutofit fontScale="40000" lnSpcReduction="20000"/>
            </a:bodyPr>
            <a:lstStyle/>
            <a:p>
              <a:pPr algn="ctr">
                <a:defRPr/>
              </a:pPr>
              <a:r>
                <a:rPr lang="en-US" dirty="0"/>
                <a:t>Statutory Boards</a:t>
              </a:r>
            </a:p>
          </p:txBody>
        </p:sp>
      </p:grpSp>
      <p:grpSp>
        <p:nvGrpSpPr>
          <p:cNvPr id="14" name="Group 87"/>
          <p:cNvGrpSpPr>
            <a:grpSpLocks/>
          </p:cNvGrpSpPr>
          <p:nvPr/>
        </p:nvGrpSpPr>
        <p:grpSpPr bwMode="auto">
          <a:xfrm>
            <a:off x="8020051" y="1689099"/>
            <a:ext cx="873125" cy="871538"/>
            <a:chOff x="1585499" y="2967868"/>
            <a:chExt cx="805599" cy="871640"/>
          </a:xfrm>
        </p:grpSpPr>
        <p:pic>
          <p:nvPicPr>
            <p:cNvPr id="7204" name="Picture 1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85499" y="2967868"/>
              <a:ext cx="805599" cy="8388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" name="Rounded Rectangle 32"/>
            <p:cNvSpPr/>
            <p:nvPr/>
          </p:nvSpPr>
          <p:spPr>
            <a:xfrm>
              <a:off x="1598682" y="3650573"/>
              <a:ext cx="766051" cy="188935"/>
            </a:xfrm>
            <a:prstGeom prst="roundRect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9144" rIns="0" bIns="9144" anchor="ctr">
              <a:normAutofit fontScale="47500" lnSpcReduction="20000"/>
            </a:bodyPr>
            <a:lstStyle/>
            <a:p>
              <a:pPr algn="ctr">
                <a:defRPr/>
              </a:pPr>
              <a:r>
                <a:rPr lang="en-US" dirty="0"/>
                <a:t>Local Supplier</a:t>
              </a:r>
            </a:p>
          </p:txBody>
        </p:sp>
      </p:grpSp>
      <p:grpSp>
        <p:nvGrpSpPr>
          <p:cNvPr id="15" name="Group 87"/>
          <p:cNvGrpSpPr>
            <a:grpSpLocks/>
          </p:cNvGrpSpPr>
          <p:nvPr/>
        </p:nvGrpSpPr>
        <p:grpSpPr bwMode="auto">
          <a:xfrm>
            <a:off x="8054976" y="3101974"/>
            <a:ext cx="873125" cy="871538"/>
            <a:chOff x="1585499" y="2967868"/>
            <a:chExt cx="805599" cy="871640"/>
          </a:xfrm>
        </p:grpSpPr>
        <p:pic>
          <p:nvPicPr>
            <p:cNvPr id="7202" name="Picture 1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85499" y="2967868"/>
              <a:ext cx="805599" cy="8388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" name="Rounded Rectangle 35"/>
            <p:cNvSpPr/>
            <p:nvPr/>
          </p:nvSpPr>
          <p:spPr>
            <a:xfrm>
              <a:off x="1598682" y="3650573"/>
              <a:ext cx="766051" cy="188935"/>
            </a:xfrm>
            <a:prstGeom prst="roundRect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9144" rIns="0" bIns="9144" anchor="ctr">
              <a:normAutofit fontScale="32500" lnSpcReduction="20000"/>
            </a:bodyPr>
            <a:lstStyle/>
            <a:p>
              <a:pPr algn="ctr">
                <a:defRPr/>
              </a:pPr>
              <a:r>
                <a:rPr lang="en-US" dirty="0"/>
                <a:t>Overseas Supplier</a:t>
              </a:r>
            </a:p>
          </p:txBody>
        </p:sp>
      </p:grpSp>
      <p:sp>
        <p:nvSpPr>
          <p:cNvPr id="38" name="AutoShape 16"/>
          <p:cNvSpPr>
            <a:spLocks noChangeArrowheads="1"/>
          </p:cNvSpPr>
          <p:nvPr/>
        </p:nvSpPr>
        <p:spPr bwMode="auto">
          <a:xfrm>
            <a:off x="2417764" y="4602162"/>
            <a:ext cx="2154237" cy="339725"/>
          </a:xfrm>
          <a:prstGeom prst="flowChartAlternateProcess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/>
          <a:lstStyle/>
          <a:p>
            <a:pPr algn="ctr"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Integration</a:t>
            </a:r>
          </a:p>
        </p:txBody>
      </p:sp>
      <p:cxnSp>
        <p:nvCxnSpPr>
          <p:cNvPr id="7182" name="AutoShape 22"/>
          <p:cNvCxnSpPr>
            <a:cxnSpLocks noChangeShapeType="1"/>
          </p:cNvCxnSpPr>
          <p:nvPr/>
        </p:nvCxnSpPr>
        <p:spPr bwMode="auto">
          <a:xfrm>
            <a:off x="3505201" y="4921249"/>
            <a:ext cx="3175" cy="595313"/>
          </a:xfrm>
          <a:prstGeom prst="straightConnector1">
            <a:avLst/>
          </a:prstGeom>
          <a:noFill/>
          <a:ln w="38100">
            <a:solidFill>
              <a:srgbClr val="525252"/>
            </a:solidFill>
            <a:miter lim="800000"/>
            <a:headEnd type="triangle" w="med" len="med"/>
            <a:tailEnd type="triangle" w="med" len="med"/>
          </a:ln>
        </p:spPr>
      </p:cxnSp>
      <p:grpSp>
        <p:nvGrpSpPr>
          <p:cNvPr id="16" name="Group 92"/>
          <p:cNvGrpSpPr>
            <a:grpSpLocks/>
          </p:cNvGrpSpPr>
          <p:nvPr/>
        </p:nvGrpSpPr>
        <p:grpSpPr bwMode="auto">
          <a:xfrm>
            <a:off x="134939" y="3695699"/>
            <a:ext cx="830262" cy="781050"/>
            <a:chOff x="168206" y="3598863"/>
            <a:chExt cx="765313" cy="780981"/>
          </a:xfrm>
        </p:grpSpPr>
        <p:pic>
          <p:nvPicPr>
            <p:cNvPr id="7200" name="Picture 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3200" y="3598863"/>
              <a:ext cx="695325" cy="695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" name="Rounded Rectangle 43"/>
            <p:cNvSpPr/>
            <p:nvPr/>
          </p:nvSpPr>
          <p:spPr>
            <a:xfrm>
              <a:off x="168206" y="4190949"/>
              <a:ext cx="765313" cy="188895"/>
            </a:xfrm>
            <a:prstGeom prst="roundRect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9144" rIns="0" bIns="9144" anchor="ctr">
              <a:normAutofit fontScale="40000" lnSpcReduction="20000"/>
            </a:bodyPr>
            <a:lstStyle/>
            <a:p>
              <a:pPr algn="ctr">
                <a:defRPr/>
              </a:pPr>
              <a:r>
                <a:rPr lang="en-US" dirty="0"/>
                <a:t>Organs of States</a:t>
              </a:r>
            </a:p>
          </p:txBody>
        </p:sp>
      </p:grpSp>
      <p:cxnSp>
        <p:nvCxnSpPr>
          <p:cNvPr id="7184" name="AutoShape 24"/>
          <p:cNvCxnSpPr>
            <a:cxnSpLocks noChangeShapeType="1"/>
          </p:cNvCxnSpPr>
          <p:nvPr/>
        </p:nvCxnSpPr>
        <p:spPr bwMode="auto">
          <a:xfrm rot="10800000" flipV="1">
            <a:off x="927101" y="3013074"/>
            <a:ext cx="1433513" cy="1030288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00B050"/>
            </a:solidFill>
            <a:miter lim="800000"/>
            <a:headEnd type="triangle" w="med" len="med"/>
            <a:tailEnd type="triangle" w="med" len="med"/>
          </a:ln>
        </p:spPr>
      </p:cxnSp>
      <p:sp>
        <p:nvSpPr>
          <p:cNvPr id="7185" name="TextBox 45"/>
          <p:cNvSpPr txBox="1">
            <a:spLocks noChangeArrowheads="1"/>
          </p:cNvSpPr>
          <p:nvPr/>
        </p:nvSpPr>
        <p:spPr bwMode="auto">
          <a:xfrm>
            <a:off x="4765676" y="5135562"/>
            <a:ext cx="3867150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/>
              <a:t>One stop e-procurement portal used by Singapore Government to procure from suppliers</a:t>
            </a:r>
          </a:p>
        </p:txBody>
      </p:sp>
      <p:grpSp>
        <p:nvGrpSpPr>
          <p:cNvPr id="17" name="Group 156"/>
          <p:cNvGrpSpPr>
            <a:grpSpLocks/>
          </p:cNvGrpSpPr>
          <p:nvPr/>
        </p:nvGrpSpPr>
        <p:grpSpPr bwMode="auto">
          <a:xfrm>
            <a:off x="2422526" y="5438774"/>
            <a:ext cx="2117725" cy="885825"/>
            <a:chOff x="4627051" y="5481532"/>
            <a:chExt cx="1922366" cy="841760"/>
          </a:xfrm>
        </p:grpSpPr>
        <p:grpSp>
          <p:nvGrpSpPr>
            <p:cNvPr id="25" name="Group 152"/>
            <p:cNvGrpSpPr>
              <a:grpSpLocks/>
            </p:cNvGrpSpPr>
            <p:nvPr/>
          </p:nvGrpSpPr>
          <p:grpSpPr bwMode="auto">
            <a:xfrm>
              <a:off x="4713287" y="5481532"/>
              <a:ext cx="1690690" cy="502872"/>
              <a:chOff x="5148262" y="5663407"/>
              <a:chExt cx="1690690" cy="502872"/>
            </a:xfrm>
          </p:grpSpPr>
          <p:pic>
            <p:nvPicPr>
              <p:cNvPr id="7195" name="Picture 10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6500814" y="5663407"/>
                <a:ext cx="338138" cy="5028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96" name="Picture 10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6162676" y="5663407"/>
                <a:ext cx="338138" cy="5028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97" name="Picture 10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5486400" y="5663407"/>
                <a:ext cx="338138" cy="5028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98" name="Picture 10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5824538" y="5663407"/>
                <a:ext cx="338138" cy="5028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99" name="Picture 10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5148262" y="5663407"/>
                <a:ext cx="338138" cy="5028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49" name="Rounded Rectangle 48"/>
            <p:cNvSpPr/>
            <p:nvPr/>
          </p:nvSpPr>
          <p:spPr bwMode="auto">
            <a:xfrm>
              <a:off x="4627051" y="5991415"/>
              <a:ext cx="1922366" cy="33187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9144" rIns="0" bIns="9144" anchor="ctr"/>
            <a:lstStyle/>
            <a:p>
              <a:pPr algn="ctr">
                <a:defRPr/>
              </a:pPr>
              <a:r>
                <a:rPr lang="en-US" sz="1200" dirty="0">
                  <a:solidFill>
                    <a:schemeClr val="tx1"/>
                  </a:solidFill>
                </a:rPr>
                <a:t>Corporate &amp; Finance Systems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 bwMode="auto">
          <a:xfrm flipV="1">
            <a:off x="715963" y="889000"/>
            <a:ext cx="7737475" cy="2540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6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192" name="Title 1"/>
          <p:cNvSpPr>
            <a:spLocks noGrp="1"/>
          </p:cNvSpPr>
          <p:nvPr>
            <p:ph type="title"/>
          </p:nvPr>
        </p:nvSpPr>
        <p:spPr>
          <a:xfrm>
            <a:off x="425450" y="252413"/>
            <a:ext cx="8520113" cy="661987"/>
          </a:xfrm>
        </p:spPr>
        <p:txBody>
          <a:bodyPr/>
          <a:lstStyle/>
          <a:p>
            <a:pPr>
              <a:defRPr/>
            </a:pPr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</a:rPr>
              <a:t>G-B: One-Stop Procurement Portal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6685936" y="138545"/>
            <a:ext cx="2291810" cy="584775"/>
          </a:xfrm>
          <a:prstGeom prst="rect">
            <a:avLst/>
          </a:prstGeom>
          <a:solidFill>
            <a:schemeClr val="accent2">
              <a:lumMod val="9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Raising Productivity / Improving Oversight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450" y="111125"/>
            <a:ext cx="8520113" cy="803275"/>
          </a:xfrm>
        </p:spPr>
        <p:txBody>
          <a:bodyPr anchor="ctr"/>
          <a:lstStyle/>
          <a:p>
            <a:pPr marL="341313" indent="-341313" eaLnBrk="1" hangingPunct="1"/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</a:rPr>
              <a:t>G-B: Medical Billing System </a:t>
            </a:r>
          </a:p>
        </p:txBody>
      </p:sp>
      <p:sp>
        <p:nvSpPr>
          <p:cNvPr id="45" name="Content Placeholder 2"/>
          <p:cNvSpPr txBox="1">
            <a:spLocks/>
          </p:cNvSpPr>
          <p:nvPr/>
        </p:nvSpPr>
        <p:spPr bwMode="auto">
          <a:xfrm>
            <a:off x="409575" y="1039814"/>
            <a:ext cx="8229600" cy="290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 marL="341313" indent="-341313">
              <a:spcAft>
                <a:spcPts val="1200"/>
              </a:spcAft>
              <a:buClr>
                <a:srgbClr val="FFC000"/>
              </a:buClr>
              <a:buFont typeface="Arial" pitchFamily="34" charset="0"/>
              <a:buChar char="•"/>
            </a:pPr>
            <a:r>
              <a:rPr lang="en-US" dirty="0" smtClean="0"/>
              <a:t>Medical Billing System introduced to private clinics </a:t>
            </a:r>
          </a:p>
          <a:p>
            <a:pPr marL="798513" lvl="1" indent="-341313">
              <a:spcAft>
                <a:spcPts val="1200"/>
              </a:spcAft>
              <a:buClr>
                <a:srgbClr val="FFC000"/>
              </a:buClr>
              <a:buFont typeface="Arial" pitchFamily="34" charset="0"/>
              <a:buChar char="•"/>
            </a:pPr>
            <a:r>
              <a:rPr lang="en-US" sz="1800" dirty="0" smtClean="0"/>
              <a:t>Clinics automatically claim Government-</a:t>
            </a:r>
            <a:r>
              <a:rPr lang="en-US" sz="1800" dirty="0" err="1" smtClean="0"/>
              <a:t>subsidised</a:t>
            </a:r>
            <a:r>
              <a:rPr lang="en-US" sz="1800" dirty="0" smtClean="0"/>
              <a:t> portion of medical bill on officer’s behalf </a:t>
            </a:r>
          </a:p>
          <a:p>
            <a:pPr marL="798513" lvl="1" indent="-341313">
              <a:spcAft>
                <a:spcPts val="1200"/>
              </a:spcAft>
              <a:buClr>
                <a:srgbClr val="FFC000"/>
              </a:buClr>
              <a:buFont typeface="Arial" pitchFamily="34" charset="0"/>
              <a:buChar char="•"/>
            </a:pPr>
            <a:r>
              <a:rPr lang="en-US" sz="1800" dirty="0" smtClean="0"/>
              <a:t>Government makes consolidated payments to the clinic’s bank account </a:t>
            </a:r>
          </a:p>
          <a:p>
            <a:pPr marL="341313" indent="-341313" eaLnBrk="1" hangingPunct="1">
              <a:buClr>
                <a:srgbClr val="FFC000"/>
              </a:buClr>
              <a:buFont typeface="Wingdings" pitchFamily="2" charset="2"/>
              <a:buChar char="§"/>
            </a:pPr>
            <a:endParaRPr lang="en-US" dirty="0" smtClean="0"/>
          </a:p>
          <a:p>
            <a:pPr marL="341313" indent="-341313">
              <a:spcAft>
                <a:spcPts val="1200"/>
              </a:spcAft>
              <a:buClr>
                <a:srgbClr val="FFC000"/>
              </a:buClr>
              <a:buFont typeface="Arial" pitchFamily="34" charset="0"/>
              <a:buChar char="•"/>
            </a:pPr>
            <a:r>
              <a:rPr lang="en-US" dirty="0" smtClean="0"/>
              <a:t>Benefits</a:t>
            </a:r>
            <a:r>
              <a:rPr lang="en-US" sz="1800" dirty="0" smtClean="0"/>
              <a:t> derived for: </a:t>
            </a:r>
          </a:p>
          <a:p>
            <a:pPr marL="798513" lvl="1" indent="-341313">
              <a:spcAft>
                <a:spcPts val="1200"/>
              </a:spcAft>
              <a:buClr>
                <a:srgbClr val="FFC000"/>
              </a:buClr>
              <a:buFont typeface="Arial" pitchFamily="34" charset="0"/>
              <a:buChar char="•"/>
            </a:pPr>
            <a:r>
              <a:rPr lang="en-US" sz="1800" dirty="0" smtClean="0"/>
              <a:t>Officers – need not pay in full and make claims thereafter</a:t>
            </a:r>
          </a:p>
          <a:p>
            <a:pPr marL="798513" lvl="1" indent="-341313">
              <a:spcAft>
                <a:spcPts val="1200"/>
              </a:spcAft>
              <a:buClr>
                <a:srgbClr val="FFC000"/>
              </a:buClr>
              <a:buFont typeface="Arial" pitchFamily="34" charset="0"/>
              <a:buChar char="•"/>
            </a:pPr>
            <a:r>
              <a:rPr lang="en-US" sz="1800" dirty="0" smtClean="0"/>
              <a:t>Government – reduced transaction costs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7176654" y="138545"/>
            <a:ext cx="1801091" cy="646331"/>
          </a:xfrm>
          <a:prstGeom prst="rect">
            <a:avLst/>
          </a:prstGeom>
          <a:solidFill>
            <a:schemeClr val="accent2">
              <a:lumMod val="9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/>
              <a:t>Raising Productivity</a:t>
            </a:r>
            <a:endParaRPr lang="en-GB" sz="1800" b="1" dirty="0"/>
          </a:p>
        </p:txBody>
      </p:sp>
      <p:pic>
        <p:nvPicPr>
          <p:cNvPr id="21" name="Picture 2" descr="http://pacgov.agd.gov.sg/ipac/html/faq/images/decal3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0769844">
            <a:off x="6273788" y="4325032"/>
            <a:ext cx="2059907" cy="129120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450" y="111125"/>
            <a:ext cx="8520113" cy="803275"/>
          </a:xfrm>
        </p:spPr>
        <p:txBody>
          <a:bodyPr anchor="ctr"/>
          <a:lstStyle/>
          <a:p>
            <a:pPr marL="341313" indent="-341313" eaLnBrk="1" hangingPunct="1"/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</a:rPr>
              <a:t>G-C: Electronic Receipts &amp; Payouts</a:t>
            </a:r>
          </a:p>
        </p:txBody>
      </p:sp>
      <p:pic>
        <p:nvPicPr>
          <p:cNvPr id="15" name="Picture 4" descr="http://www.icdl.ca/nfblog/wp-content/uploads/2007/08/e-citizen.jpg"/>
          <p:cNvPicPr>
            <a:picLocks noChangeAspect="1" noChangeArrowheads="1"/>
          </p:cNvPicPr>
          <p:nvPr/>
        </p:nvPicPr>
        <p:blipFill>
          <a:blip r:embed="rId3" cstate="print"/>
          <a:srcRect t="18102" r="16576" b="21558"/>
          <a:stretch>
            <a:fillRect/>
          </a:stretch>
        </p:blipFill>
        <p:spPr bwMode="auto">
          <a:xfrm>
            <a:off x="2837583" y="4814561"/>
            <a:ext cx="2288600" cy="818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20"/>
          <p:cNvSpPr txBox="1">
            <a:spLocks noChangeArrowheads="1"/>
          </p:cNvSpPr>
          <p:nvPr/>
        </p:nvSpPr>
        <p:spPr bwMode="auto">
          <a:xfrm>
            <a:off x="6933715" y="5134021"/>
            <a:ext cx="221028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dirty="0" err="1" smtClean="0">
                <a:solidFill>
                  <a:srgbClr val="7030A0"/>
                </a:solidFill>
              </a:rPr>
              <a:t>Eg</a:t>
            </a:r>
            <a:r>
              <a:rPr lang="en-US" dirty="0" smtClean="0">
                <a:solidFill>
                  <a:srgbClr val="7030A0"/>
                </a:solidFill>
              </a:rPr>
              <a:t>. Tax, Licensing and Law Enforcement Authorities</a:t>
            </a:r>
            <a:endParaRPr lang="en-US" dirty="0">
              <a:solidFill>
                <a:srgbClr val="7030A0"/>
              </a:solidFill>
            </a:endParaRPr>
          </a:p>
        </p:txBody>
      </p:sp>
      <p:pic>
        <p:nvPicPr>
          <p:cNvPr id="17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319" t="28149" r="48965" b="35313"/>
          <a:stretch>
            <a:fillRect/>
          </a:stretch>
        </p:blipFill>
        <p:spPr bwMode="auto">
          <a:xfrm>
            <a:off x="347525" y="4368185"/>
            <a:ext cx="468132" cy="634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319" t="28149" r="48965" b="35313"/>
          <a:stretch>
            <a:fillRect/>
          </a:stretch>
        </p:blipFill>
        <p:spPr bwMode="auto">
          <a:xfrm>
            <a:off x="878253" y="4552335"/>
            <a:ext cx="469492" cy="634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319" t="28149" r="48965" b="35313"/>
          <a:stretch>
            <a:fillRect/>
          </a:stretch>
        </p:blipFill>
        <p:spPr bwMode="auto">
          <a:xfrm>
            <a:off x="1271953" y="4915644"/>
            <a:ext cx="469492" cy="632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20"/>
          <p:cNvSpPr txBox="1">
            <a:spLocks noChangeArrowheads="1"/>
          </p:cNvSpPr>
          <p:nvPr/>
        </p:nvSpPr>
        <p:spPr bwMode="auto">
          <a:xfrm>
            <a:off x="0" y="3745496"/>
            <a:ext cx="176007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400" b="1" dirty="0" smtClean="0">
                <a:latin typeface="+mn-lt"/>
              </a:rPr>
              <a:t>Citizens</a:t>
            </a:r>
            <a:endParaRPr lang="en-US" sz="2400" b="1" dirty="0">
              <a:latin typeface="+mn-lt"/>
            </a:endParaRPr>
          </a:p>
        </p:txBody>
      </p:sp>
      <p:sp>
        <p:nvSpPr>
          <p:cNvPr id="26" name="Right Arrow 13"/>
          <p:cNvSpPr>
            <a:spLocks noChangeArrowheads="1"/>
          </p:cNvSpPr>
          <p:nvPr/>
        </p:nvSpPr>
        <p:spPr bwMode="auto">
          <a:xfrm>
            <a:off x="1986048" y="4872563"/>
            <a:ext cx="789329" cy="489260"/>
          </a:xfrm>
          <a:prstGeom prst="rightArrow">
            <a:avLst>
              <a:gd name="adj1" fmla="val 50000"/>
              <a:gd name="adj2" fmla="val 50082"/>
            </a:avLst>
          </a:prstGeom>
          <a:solidFill>
            <a:srgbClr val="91EF4B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en-GB"/>
          </a:p>
        </p:txBody>
      </p:sp>
      <p:sp>
        <p:nvSpPr>
          <p:cNvPr id="28" name="Right Arrow 13"/>
          <p:cNvSpPr>
            <a:spLocks noChangeArrowheads="1"/>
          </p:cNvSpPr>
          <p:nvPr/>
        </p:nvSpPr>
        <p:spPr bwMode="auto">
          <a:xfrm rot="20173386">
            <a:off x="5380414" y="4387655"/>
            <a:ext cx="789329" cy="489260"/>
          </a:xfrm>
          <a:prstGeom prst="rightArrow">
            <a:avLst>
              <a:gd name="adj1" fmla="val 50000"/>
              <a:gd name="adj2" fmla="val 50082"/>
            </a:avLst>
          </a:prstGeom>
          <a:solidFill>
            <a:srgbClr val="91EF4B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en-GB"/>
          </a:p>
        </p:txBody>
      </p:sp>
      <p:sp>
        <p:nvSpPr>
          <p:cNvPr id="30" name="Right Arrow 13"/>
          <p:cNvSpPr>
            <a:spLocks noChangeArrowheads="1"/>
          </p:cNvSpPr>
          <p:nvPr/>
        </p:nvSpPr>
        <p:spPr bwMode="auto">
          <a:xfrm>
            <a:off x="5435831" y="4886417"/>
            <a:ext cx="789329" cy="489260"/>
          </a:xfrm>
          <a:prstGeom prst="rightArrow">
            <a:avLst>
              <a:gd name="adj1" fmla="val 50000"/>
              <a:gd name="adj2" fmla="val 50082"/>
            </a:avLst>
          </a:prstGeom>
          <a:solidFill>
            <a:srgbClr val="91EF4B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en-GB"/>
          </a:p>
        </p:txBody>
      </p:sp>
      <p:sp>
        <p:nvSpPr>
          <p:cNvPr id="31" name="Right Arrow 13"/>
          <p:cNvSpPr>
            <a:spLocks noChangeArrowheads="1"/>
          </p:cNvSpPr>
          <p:nvPr/>
        </p:nvSpPr>
        <p:spPr bwMode="auto">
          <a:xfrm rot="1239250">
            <a:off x="5352704" y="5412890"/>
            <a:ext cx="789329" cy="489260"/>
          </a:xfrm>
          <a:prstGeom prst="rightArrow">
            <a:avLst>
              <a:gd name="adj1" fmla="val 50000"/>
              <a:gd name="adj2" fmla="val 50082"/>
            </a:avLst>
          </a:prstGeom>
          <a:solidFill>
            <a:srgbClr val="91EF4B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en-GB"/>
          </a:p>
        </p:txBody>
      </p:sp>
      <p:sp>
        <p:nvSpPr>
          <p:cNvPr id="32" name="TextBox 120"/>
          <p:cNvSpPr txBox="1">
            <a:spLocks noChangeArrowheads="1"/>
          </p:cNvSpPr>
          <p:nvPr/>
        </p:nvSpPr>
        <p:spPr bwMode="auto">
          <a:xfrm>
            <a:off x="2430987" y="3762421"/>
            <a:ext cx="284759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 smtClean="0">
                <a:latin typeface="+mn-lt"/>
              </a:rPr>
              <a:t>One-stop Portal  for E- payments to Government  </a:t>
            </a:r>
            <a:endParaRPr lang="en-US" b="1" dirty="0">
              <a:latin typeface="+mn-lt"/>
            </a:endParaRPr>
          </a:p>
        </p:txBody>
      </p:sp>
      <p:pic>
        <p:nvPicPr>
          <p:cNvPr id="37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319" t="28149" r="48965" b="35313"/>
          <a:stretch>
            <a:fillRect/>
          </a:stretch>
        </p:blipFill>
        <p:spPr bwMode="auto">
          <a:xfrm>
            <a:off x="6291126" y="5268731"/>
            <a:ext cx="468132" cy="634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319" t="28149" r="48965" b="35313"/>
          <a:stretch>
            <a:fillRect/>
          </a:stretch>
        </p:blipFill>
        <p:spPr bwMode="auto">
          <a:xfrm>
            <a:off x="6738727" y="4954118"/>
            <a:ext cx="469492" cy="634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319" t="28149" r="48965" b="35313"/>
          <a:stretch>
            <a:fillRect/>
          </a:stretch>
        </p:blipFill>
        <p:spPr bwMode="auto">
          <a:xfrm>
            <a:off x="7132426" y="4596991"/>
            <a:ext cx="469492" cy="632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Rectangle 39"/>
          <p:cNvSpPr/>
          <p:nvPr/>
        </p:nvSpPr>
        <p:spPr>
          <a:xfrm>
            <a:off x="6095999" y="3815213"/>
            <a:ext cx="34082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b="1" dirty="0" smtClean="0">
                <a:solidFill>
                  <a:srgbClr val="000000"/>
                </a:solidFill>
                <a:latin typeface="Arial"/>
              </a:rPr>
              <a:t>Various Government Agencies </a:t>
            </a:r>
          </a:p>
        </p:txBody>
      </p:sp>
      <p:sp>
        <p:nvSpPr>
          <p:cNvPr id="45" name="Content Placeholder 2"/>
          <p:cNvSpPr txBox="1">
            <a:spLocks/>
          </p:cNvSpPr>
          <p:nvPr/>
        </p:nvSpPr>
        <p:spPr bwMode="auto">
          <a:xfrm>
            <a:off x="409575" y="1039814"/>
            <a:ext cx="8229600" cy="2529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 marL="341313" indent="-341313">
              <a:spcAft>
                <a:spcPts val="1200"/>
              </a:spcAft>
              <a:buClr>
                <a:srgbClr val="FFC000"/>
              </a:buClr>
              <a:buFont typeface="Arial" pitchFamily="34" charset="0"/>
              <a:buChar char="•"/>
            </a:pPr>
            <a:r>
              <a:rPr lang="en-US" dirty="0" smtClean="0"/>
              <a:t>Collections from citizens are made electronically </a:t>
            </a:r>
          </a:p>
          <a:p>
            <a:pPr marL="798513" lvl="1" indent="-341313">
              <a:spcAft>
                <a:spcPts val="1200"/>
              </a:spcAft>
              <a:buClr>
                <a:srgbClr val="FFC000"/>
              </a:buClr>
              <a:buFont typeface="Wingdings" pitchFamily="2" charset="2"/>
              <a:buChar char="§"/>
            </a:pPr>
            <a:r>
              <a:rPr lang="en-US" sz="1800" dirty="0" smtClean="0"/>
              <a:t>Timely collections</a:t>
            </a:r>
          </a:p>
          <a:p>
            <a:pPr marL="798513" lvl="1" indent="-341313">
              <a:spcAft>
                <a:spcPts val="1200"/>
              </a:spcAft>
              <a:buClr>
                <a:srgbClr val="FFC000"/>
              </a:buClr>
              <a:buFont typeface="Wingdings" pitchFamily="2" charset="2"/>
              <a:buChar char="§"/>
            </a:pPr>
            <a:r>
              <a:rPr lang="en-US" sz="1800" dirty="0" smtClean="0"/>
              <a:t>Reduced payment collection costs for Government</a:t>
            </a:r>
          </a:p>
          <a:p>
            <a:pPr marL="798513" lvl="1" indent="-341313">
              <a:buClr>
                <a:srgbClr val="FFC000"/>
              </a:buClr>
              <a:buFont typeface="Wingdings" pitchFamily="2" charset="2"/>
              <a:buChar char="§"/>
            </a:pPr>
            <a:r>
              <a:rPr lang="en-US" dirty="0" smtClean="0"/>
              <a:t>Greater convenience to the public</a:t>
            </a:r>
          </a:p>
          <a:p>
            <a:pPr marL="341313" indent="-341313">
              <a:buClr>
                <a:srgbClr val="FFC000"/>
              </a:buClr>
              <a:buFont typeface="Wingdings" pitchFamily="2" charset="2"/>
              <a:buChar char="§"/>
            </a:pPr>
            <a:endParaRPr lang="en-US" dirty="0" smtClean="0"/>
          </a:p>
          <a:p>
            <a:pPr marL="341313" indent="-341313">
              <a:buClr>
                <a:srgbClr val="FFC000"/>
              </a:buClr>
              <a:buFont typeface="Wingdings" pitchFamily="2" charset="2"/>
              <a:buChar char="§"/>
            </a:pPr>
            <a:r>
              <a:rPr lang="en-US" dirty="0" smtClean="0"/>
              <a:t>Social transfers and handouts are debited electronically into citizens’ accounts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7176654" y="138545"/>
            <a:ext cx="1801091" cy="646331"/>
          </a:xfrm>
          <a:prstGeom prst="rect">
            <a:avLst/>
          </a:prstGeom>
          <a:solidFill>
            <a:schemeClr val="accent2">
              <a:lumMod val="9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/>
              <a:t>Raising Productivity</a:t>
            </a:r>
            <a:endParaRPr lang="en-GB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77775" y="4910841"/>
            <a:ext cx="74295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</a:rPr>
              <a:t>G-E: Online Payroll and Claims System</a:t>
            </a:r>
          </a:p>
        </p:txBody>
      </p:sp>
      <p:grpSp>
        <p:nvGrpSpPr>
          <p:cNvPr id="49" name="Group 48"/>
          <p:cNvGrpSpPr/>
          <p:nvPr/>
        </p:nvGrpSpPr>
        <p:grpSpPr>
          <a:xfrm>
            <a:off x="2368061" y="1377717"/>
            <a:ext cx="4103077" cy="2915478"/>
            <a:chOff x="2250832" y="1401162"/>
            <a:chExt cx="4548554" cy="2915478"/>
          </a:xfrm>
        </p:grpSpPr>
        <p:sp>
          <p:nvSpPr>
            <p:cNvPr id="13" name="Rounded Rectangle 12"/>
            <p:cNvSpPr/>
            <p:nvPr/>
          </p:nvSpPr>
          <p:spPr bwMode="auto">
            <a:xfrm>
              <a:off x="2250832" y="1401162"/>
              <a:ext cx="4548554" cy="2915478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4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 bwMode="auto">
            <a:xfrm>
              <a:off x="3917158" y="1406132"/>
              <a:ext cx="1274702" cy="343188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err="1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latin typeface="Arial" charset="0"/>
                </a:rPr>
                <a:t>PaC@Gov</a:t>
              </a:r>
              <a:endParaRPr kumimoji="0" lang="en-GB" sz="1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</a:endParaRPr>
            </a:p>
          </p:txBody>
        </p:sp>
        <p:sp>
          <p:nvSpPr>
            <p:cNvPr id="16" name="Rounded Rectangle 15"/>
            <p:cNvSpPr/>
            <p:nvPr/>
          </p:nvSpPr>
          <p:spPr bwMode="auto">
            <a:xfrm>
              <a:off x="2542380" y="2329132"/>
              <a:ext cx="1620000" cy="801755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Pay</a:t>
              </a:r>
              <a:endParaRPr kumimoji="0" lang="en-GB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 bwMode="auto">
            <a:xfrm>
              <a:off x="4543455" y="3616335"/>
              <a:ext cx="1980000" cy="432000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Reporting</a:t>
              </a:r>
              <a:endParaRPr kumimoji="0" lang="en-GB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 bwMode="auto">
            <a:xfrm>
              <a:off x="4542547" y="2885410"/>
              <a:ext cx="1980000" cy="629818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Performance</a:t>
              </a:r>
              <a:r>
                <a:rPr lang="en-US" sz="1400" dirty="0" smtClean="0">
                  <a:solidFill>
                    <a:schemeClr val="tx1"/>
                  </a:solidFill>
                  <a:latin typeface="Arial" charset="0"/>
                </a:rPr>
                <a:t>-</a:t>
              </a:r>
              <a:r>
                <a:rPr kumimoji="0" lang="en-US" sz="140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Related </a:t>
              </a:r>
              <a:r>
                <a:rPr kumimoji="0" lang="en-US" sz="14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Payments</a:t>
              </a:r>
              <a:endParaRPr kumimoji="0" lang="en-GB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5" name="Rounded Rectangle 24"/>
            <p:cNvSpPr/>
            <p:nvPr/>
          </p:nvSpPr>
          <p:spPr bwMode="auto">
            <a:xfrm>
              <a:off x="2555633" y="3216714"/>
              <a:ext cx="1620000" cy="801755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400" dirty="0" smtClean="0">
                  <a:solidFill>
                    <a:schemeClr val="tx1"/>
                  </a:solidFill>
                  <a:latin typeface="Arial" charset="0"/>
                </a:rPr>
                <a:t>Claims</a:t>
              </a:r>
              <a:endParaRPr kumimoji="0" lang="en-GB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4" name="Rounded Rectangle 33"/>
            <p:cNvSpPr/>
            <p:nvPr/>
          </p:nvSpPr>
          <p:spPr bwMode="auto">
            <a:xfrm>
              <a:off x="4517094" y="2335829"/>
              <a:ext cx="1980000" cy="432000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Pay Administration</a:t>
              </a:r>
              <a:endParaRPr kumimoji="0" lang="en-GB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5" name="Rounded Rectangle 34"/>
            <p:cNvSpPr/>
            <p:nvPr/>
          </p:nvSpPr>
          <p:spPr bwMode="auto">
            <a:xfrm>
              <a:off x="2396606" y="2143282"/>
              <a:ext cx="1881808" cy="2034210"/>
            </a:xfrm>
            <a:prstGeom prst="roundRect">
              <a:avLst/>
            </a:prstGeom>
            <a:noFill/>
            <a:ln w="38100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6" name="Rounded Rectangle 35"/>
            <p:cNvSpPr/>
            <p:nvPr/>
          </p:nvSpPr>
          <p:spPr bwMode="auto">
            <a:xfrm>
              <a:off x="4377805" y="2149907"/>
              <a:ext cx="2272747" cy="2034210"/>
            </a:xfrm>
            <a:prstGeom prst="roundRect">
              <a:avLst/>
            </a:prstGeom>
            <a:noFill/>
            <a:ln w="38100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7" name="Rectangle 36"/>
            <p:cNvSpPr/>
            <p:nvPr/>
          </p:nvSpPr>
          <p:spPr bwMode="auto">
            <a:xfrm>
              <a:off x="2820674" y="1957752"/>
              <a:ext cx="1145359" cy="275272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latin typeface="Arial" charset="0"/>
                </a:rPr>
                <a:t>For Officers</a:t>
              </a:r>
              <a:endPara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</a:endParaRPr>
            </a:p>
          </p:txBody>
        </p:sp>
        <p:sp>
          <p:nvSpPr>
            <p:cNvPr id="38" name="Rectangle 37"/>
            <p:cNvSpPr/>
            <p:nvPr/>
          </p:nvSpPr>
          <p:spPr bwMode="auto">
            <a:xfrm>
              <a:off x="4728988" y="1931248"/>
              <a:ext cx="1630016" cy="308402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latin typeface="Arial" charset="0"/>
                </a:rPr>
                <a:t>For Payroll</a:t>
              </a:r>
              <a:r>
                <a:rPr kumimoji="0" lang="en-US" sz="1200" b="1" i="0" u="none" strike="noStrike" cap="none" normalizeH="0" dirty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latin typeface="Arial" charset="0"/>
                </a:rPr>
                <a:t> </a:t>
              </a: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latin typeface="Arial" charset="0"/>
                </a:rPr>
                <a:t>Officers</a:t>
              </a:r>
              <a:endPara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</a:endParaRPr>
            </a:p>
          </p:txBody>
        </p:sp>
      </p:grpSp>
      <p:sp>
        <p:nvSpPr>
          <p:cNvPr id="43" name="Rounded Rectangle 42"/>
          <p:cNvSpPr/>
          <p:nvPr/>
        </p:nvSpPr>
        <p:spPr bwMode="auto">
          <a:xfrm>
            <a:off x="143838" y="1294437"/>
            <a:ext cx="2137025" cy="3010436"/>
          </a:xfrm>
          <a:prstGeom prst="roundRect">
            <a:avLst/>
          </a:prstGeom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6800" rIns="90000" bIns="46800"/>
          <a:lstStyle/>
          <a:p>
            <a:r>
              <a:rPr lang="en-US" sz="1800" b="1" dirty="0" smtClean="0">
                <a:solidFill>
                  <a:schemeClr val="tx1"/>
                </a:solidFill>
              </a:rPr>
              <a:t>Online Portal for Pay Advice &amp; Claims Submission</a:t>
            </a:r>
          </a:p>
          <a:p>
            <a:pPr>
              <a:buFont typeface="Arial" pitchFamily="34" charset="0"/>
              <a:buChar char="•"/>
            </a:pPr>
            <a:r>
              <a:rPr lang="en-US" sz="1800" b="1" dirty="0" smtClean="0">
                <a:solidFill>
                  <a:schemeClr val="tx1"/>
                </a:solidFill>
              </a:rPr>
              <a:t> </a:t>
            </a:r>
            <a:r>
              <a:rPr lang="en-US" sz="1600" dirty="0" smtClean="0">
                <a:solidFill>
                  <a:schemeClr val="tx1"/>
                </a:solidFill>
              </a:rPr>
              <a:t>No paper flow</a:t>
            </a:r>
          </a:p>
          <a:p>
            <a:pP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</a:rPr>
              <a:t> Prompt processing of claims</a:t>
            </a:r>
          </a:p>
          <a:p>
            <a:pP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</a:rPr>
              <a:t>Push- Email / SMS notifications</a:t>
            </a:r>
          </a:p>
          <a:p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46" name="Line 17"/>
          <p:cNvSpPr>
            <a:spLocks noChangeShapeType="1"/>
          </p:cNvSpPr>
          <p:nvPr/>
        </p:nvSpPr>
        <p:spPr bwMode="gray">
          <a:xfrm rot="10800000" flipH="1" flipV="1">
            <a:off x="5775910" y="4336517"/>
            <a:ext cx="417444" cy="834887"/>
          </a:xfrm>
          <a:prstGeom prst="line">
            <a:avLst/>
          </a:prstGeom>
          <a:noFill/>
          <a:ln w="57150">
            <a:solidFill>
              <a:schemeClr val="bg1">
                <a:lumMod val="65000"/>
              </a:schemeClr>
            </a:solidFill>
            <a:prstDash val="sysDot"/>
            <a:round/>
            <a:headEnd type="none"/>
            <a:tailEnd type="triangle"/>
          </a:ln>
        </p:spPr>
        <p:txBody>
          <a:bodyPr/>
          <a:lstStyle/>
          <a:p>
            <a:endParaRPr lang="en-GB"/>
          </a:p>
        </p:txBody>
      </p:sp>
      <p:sp>
        <p:nvSpPr>
          <p:cNvPr id="40" name="Rounded Rectangle 39"/>
          <p:cNvSpPr/>
          <p:nvPr/>
        </p:nvSpPr>
        <p:spPr bwMode="auto">
          <a:xfrm>
            <a:off x="6588370" y="1267327"/>
            <a:ext cx="2438400" cy="3048000"/>
          </a:xfrm>
          <a:prstGeom prst="roundRect">
            <a:avLst/>
          </a:prstGeom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6800" rIns="90000" bIns="46800"/>
          <a:lstStyle/>
          <a:p>
            <a:r>
              <a:rPr lang="en-US" sz="1800" b="1" dirty="0">
                <a:solidFill>
                  <a:schemeClr val="tx1"/>
                </a:solidFill>
              </a:rPr>
              <a:t>Pay </a:t>
            </a:r>
            <a:r>
              <a:rPr lang="en-US" sz="1800" b="1" dirty="0" smtClean="0">
                <a:solidFill>
                  <a:schemeClr val="tx1"/>
                </a:solidFill>
              </a:rPr>
              <a:t>Administration</a:t>
            </a:r>
            <a:endParaRPr lang="en-US" sz="1800" b="1" dirty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</a:rPr>
              <a:t>Computes and effects payments of salaries </a:t>
            </a:r>
            <a:r>
              <a:rPr lang="en-US" sz="1600" dirty="0">
                <a:solidFill>
                  <a:schemeClr val="tx1"/>
                </a:solidFill>
              </a:rPr>
              <a:t>and </a:t>
            </a:r>
            <a:r>
              <a:rPr lang="en-US" sz="1600" dirty="0" smtClean="0">
                <a:solidFill>
                  <a:schemeClr val="tx1"/>
                </a:solidFill>
              </a:rPr>
              <a:t>allowances</a:t>
            </a:r>
          </a:p>
          <a:p>
            <a:pP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</a:rPr>
              <a:t> Separate secure module to protect confidentiality of performance bonus</a:t>
            </a:r>
          </a:p>
          <a:p>
            <a:endParaRPr lang="en-GB" sz="1400" dirty="0" smtClean="0">
              <a:solidFill>
                <a:schemeClr val="tx1"/>
              </a:solidFill>
            </a:endParaRPr>
          </a:p>
          <a:p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176654" y="138545"/>
            <a:ext cx="1801091" cy="646331"/>
          </a:xfrm>
          <a:prstGeom prst="rect">
            <a:avLst/>
          </a:prstGeom>
          <a:solidFill>
            <a:schemeClr val="accent2">
              <a:lumMod val="9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/>
              <a:t>Raising Productivity</a:t>
            </a:r>
            <a:endParaRPr lang="en-GB" sz="1800" b="1" dirty="0"/>
          </a:p>
        </p:txBody>
      </p:sp>
      <p:sp>
        <p:nvSpPr>
          <p:cNvPr id="41" name="Line 17"/>
          <p:cNvSpPr>
            <a:spLocks noChangeShapeType="1"/>
          </p:cNvSpPr>
          <p:nvPr/>
        </p:nvSpPr>
        <p:spPr bwMode="gray">
          <a:xfrm rot="10800000" flipH="1" flipV="1">
            <a:off x="4342127" y="4270256"/>
            <a:ext cx="106018" cy="841513"/>
          </a:xfrm>
          <a:prstGeom prst="line">
            <a:avLst/>
          </a:prstGeom>
          <a:noFill/>
          <a:ln w="57150">
            <a:solidFill>
              <a:schemeClr val="bg1">
                <a:lumMod val="65000"/>
              </a:schemeClr>
            </a:solidFill>
            <a:prstDash val="sysDot"/>
            <a:round/>
            <a:headEnd type="none"/>
            <a:tailEnd type="triangle"/>
          </a:ln>
        </p:spPr>
        <p:txBody>
          <a:bodyPr/>
          <a:lstStyle/>
          <a:p>
            <a:endParaRPr lang="en-GB"/>
          </a:p>
        </p:txBody>
      </p:sp>
      <p:sp>
        <p:nvSpPr>
          <p:cNvPr id="42" name="TextBox 41"/>
          <p:cNvSpPr txBox="1"/>
          <p:nvPr/>
        </p:nvSpPr>
        <p:spPr>
          <a:xfrm>
            <a:off x="281354" y="4525108"/>
            <a:ext cx="1604533" cy="1678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Medical Billing System (Private Clinics)</a:t>
            </a:r>
            <a:endParaRPr lang="en-GB" b="1" dirty="0"/>
          </a:p>
        </p:txBody>
      </p:sp>
      <p:sp>
        <p:nvSpPr>
          <p:cNvPr id="48" name="Line 17"/>
          <p:cNvSpPr>
            <a:spLocks noChangeShapeType="1"/>
          </p:cNvSpPr>
          <p:nvPr/>
        </p:nvSpPr>
        <p:spPr bwMode="gray">
          <a:xfrm rot="10800000" flipV="1">
            <a:off x="2414955" y="4281979"/>
            <a:ext cx="579017" cy="665157"/>
          </a:xfrm>
          <a:prstGeom prst="line">
            <a:avLst/>
          </a:prstGeom>
          <a:noFill/>
          <a:ln w="57150">
            <a:solidFill>
              <a:schemeClr val="bg1">
                <a:lumMod val="65000"/>
              </a:schemeClr>
            </a:solidFill>
            <a:prstDash val="sysDot"/>
            <a:round/>
            <a:headEnd type="triangle"/>
            <a:tailEnd type="none"/>
          </a:ln>
        </p:spPr>
        <p:txBody>
          <a:bodyPr/>
          <a:lstStyle/>
          <a:p>
            <a:endParaRPr lang="en-GB"/>
          </a:p>
        </p:txBody>
      </p:sp>
      <p:sp>
        <p:nvSpPr>
          <p:cNvPr id="44" name="Oval 43"/>
          <p:cNvSpPr/>
          <p:nvPr/>
        </p:nvSpPr>
        <p:spPr>
          <a:xfrm>
            <a:off x="3462390" y="5207408"/>
            <a:ext cx="1961299" cy="728985"/>
          </a:xfrm>
          <a:prstGeom prst="ellipse">
            <a:avLst/>
          </a:prstGeom>
          <a:solidFill>
            <a:srgbClr val="FFFF00"/>
          </a:solidFill>
          <a:ln>
            <a:solidFill>
              <a:schemeClr val="tx2">
                <a:lumMod val="50000"/>
              </a:schemeClr>
            </a:solidFill>
          </a:ln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/>
            <a:contourClr>
              <a:schemeClr val="accent5"/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SG" b="1" dirty="0" smtClean="0">
                <a:solidFill>
                  <a:schemeClr val="tx1"/>
                </a:solidFill>
              </a:rPr>
              <a:t>Pensions Authority</a:t>
            </a:r>
            <a:endParaRPr lang="en-SG" b="1" dirty="0">
              <a:solidFill>
                <a:schemeClr val="tx1"/>
              </a:solidFill>
            </a:endParaRPr>
          </a:p>
        </p:txBody>
      </p:sp>
      <p:sp>
        <p:nvSpPr>
          <p:cNvPr id="45" name="Oval 44"/>
          <p:cNvSpPr/>
          <p:nvPr/>
        </p:nvSpPr>
        <p:spPr>
          <a:xfrm>
            <a:off x="5762089" y="5185147"/>
            <a:ext cx="1961299" cy="728985"/>
          </a:xfrm>
          <a:prstGeom prst="ellipse">
            <a:avLst/>
          </a:prstGeom>
          <a:solidFill>
            <a:srgbClr val="FFFF00"/>
          </a:solidFill>
          <a:ln>
            <a:solidFill>
              <a:schemeClr val="tx2">
                <a:lumMod val="50000"/>
              </a:schemeClr>
            </a:solidFill>
          </a:ln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/>
            <a:contourClr>
              <a:schemeClr val="accent5"/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SG" b="1" dirty="0" smtClean="0">
                <a:solidFill>
                  <a:schemeClr val="tx1"/>
                </a:solidFill>
              </a:rPr>
              <a:t>Tax Authority</a:t>
            </a:r>
            <a:endParaRPr lang="en-SG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/>
          <p:cNvSpPr/>
          <p:nvPr/>
        </p:nvSpPr>
        <p:spPr bwMode="auto">
          <a:xfrm>
            <a:off x="3266343" y="3695178"/>
            <a:ext cx="5464175" cy="914400"/>
          </a:xfrm>
          <a:prstGeom prst="roundRect">
            <a:avLst/>
          </a:prstGeom>
          <a:noFill/>
          <a:ln w="1905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en-GB"/>
          </a:p>
        </p:txBody>
      </p:sp>
      <p:sp>
        <p:nvSpPr>
          <p:cNvPr id="23" name="Rounded Rectangle 22"/>
          <p:cNvSpPr/>
          <p:nvPr/>
        </p:nvSpPr>
        <p:spPr bwMode="auto">
          <a:xfrm>
            <a:off x="3269517" y="1327759"/>
            <a:ext cx="5634146" cy="1691014"/>
          </a:xfrm>
          <a:prstGeom prst="roundRect">
            <a:avLst/>
          </a:prstGeom>
          <a:noFill/>
          <a:ln w="1905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en-GB"/>
          </a:p>
        </p:txBody>
      </p:sp>
      <p:sp>
        <p:nvSpPr>
          <p:cNvPr id="36" name="Rectangle 17"/>
          <p:cNvSpPr>
            <a:spLocks noChangeArrowheads="1"/>
          </p:cNvSpPr>
          <p:nvPr/>
        </p:nvSpPr>
        <p:spPr bwMode="auto">
          <a:xfrm>
            <a:off x="742950" y="3577616"/>
            <a:ext cx="2147887" cy="101441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1750">
            <a:solidFill>
              <a:srgbClr val="FD944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800" b="1" dirty="0"/>
          </a:p>
          <a:p>
            <a:pPr algn="ctr">
              <a:defRPr/>
            </a:pPr>
            <a:r>
              <a:rPr lang="en-US" sz="1800" b="1" dirty="0"/>
              <a:t>Agency 1</a:t>
            </a:r>
          </a:p>
          <a:p>
            <a:pPr algn="ctr">
              <a:defRPr/>
            </a:pPr>
            <a:r>
              <a:rPr lang="en-US" sz="1800" b="1" dirty="0"/>
              <a:t>Agency 2</a:t>
            </a:r>
          </a:p>
          <a:p>
            <a:pPr algn="ctr">
              <a:defRPr/>
            </a:pPr>
            <a:r>
              <a:rPr lang="en-US" sz="1800" b="1" dirty="0"/>
              <a:t>Agency 3</a:t>
            </a:r>
            <a:br>
              <a:rPr lang="en-US" sz="1800" b="1" dirty="0"/>
            </a:br>
            <a:endParaRPr lang="en-US" sz="1800" b="1" dirty="0"/>
          </a:p>
        </p:txBody>
      </p:sp>
      <p:sp>
        <p:nvSpPr>
          <p:cNvPr id="13317" name="Rectangle 18"/>
          <p:cNvSpPr>
            <a:spLocks noChangeArrowheads="1"/>
          </p:cNvSpPr>
          <p:nvPr/>
        </p:nvSpPr>
        <p:spPr bwMode="auto">
          <a:xfrm>
            <a:off x="692150" y="1671028"/>
            <a:ext cx="2160587" cy="914400"/>
          </a:xfrm>
          <a:prstGeom prst="rect">
            <a:avLst/>
          </a:prstGeom>
          <a:solidFill>
            <a:srgbClr val="FFC000"/>
          </a:solidFill>
          <a:ln w="31750">
            <a:solidFill>
              <a:srgbClr val="FD944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 dirty="0" err="1"/>
              <a:t>Centralised</a:t>
            </a:r>
            <a:r>
              <a:rPr lang="en-US" sz="2400" b="1" dirty="0"/>
              <a:t> Treasury</a:t>
            </a:r>
          </a:p>
        </p:txBody>
      </p:sp>
      <p:sp>
        <p:nvSpPr>
          <p:cNvPr id="13318" name="Text Box 19"/>
          <p:cNvSpPr txBox="1">
            <a:spLocks noChangeArrowheads="1"/>
          </p:cNvSpPr>
          <p:nvPr/>
        </p:nvSpPr>
        <p:spPr bwMode="auto">
          <a:xfrm rot="-5400000">
            <a:off x="2552699" y="4422166"/>
            <a:ext cx="461963" cy="1430338"/>
          </a:xfrm>
          <a:prstGeom prst="rect">
            <a:avLst/>
          </a:prstGeom>
          <a:noFill/>
          <a:ln w="50800" algn="ctr">
            <a:noFill/>
            <a:miter lim="800000"/>
            <a:headEnd type="none" w="sm" len="sm"/>
            <a:tailEnd type="none" w="sm" len="sm"/>
          </a:ln>
        </p:spPr>
        <p:txBody>
          <a:bodyPr vert="eaVert">
            <a:spAutoFit/>
          </a:bodyPr>
          <a:lstStyle/>
          <a:p>
            <a:pPr algn="ctr"/>
            <a:r>
              <a:rPr lang="en-US" sz="1800" b="1"/>
              <a:t>Payments</a:t>
            </a:r>
          </a:p>
        </p:txBody>
      </p:sp>
      <p:sp>
        <p:nvSpPr>
          <p:cNvPr id="13319" name="Text Box 21"/>
          <p:cNvSpPr txBox="1">
            <a:spLocks noChangeArrowheads="1"/>
          </p:cNvSpPr>
          <p:nvPr/>
        </p:nvSpPr>
        <p:spPr bwMode="auto">
          <a:xfrm>
            <a:off x="0" y="5001603"/>
            <a:ext cx="15287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1"/>
              <a:t>Receipts</a:t>
            </a:r>
          </a:p>
        </p:txBody>
      </p:sp>
      <p:sp>
        <p:nvSpPr>
          <p:cNvPr id="13320" name="Line 22"/>
          <p:cNvSpPr>
            <a:spLocks noChangeShapeType="1"/>
          </p:cNvSpPr>
          <p:nvPr/>
        </p:nvSpPr>
        <p:spPr bwMode="auto">
          <a:xfrm flipV="1">
            <a:off x="1624012" y="4744428"/>
            <a:ext cx="0" cy="7620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13321" name="Line 23"/>
          <p:cNvSpPr>
            <a:spLocks noChangeShapeType="1"/>
          </p:cNvSpPr>
          <p:nvPr/>
        </p:nvSpPr>
        <p:spPr bwMode="auto">
          <a:xfrm flipV="1">
            <a:off x="1624012" y="2715603"/>
            <a:ext cx="0" cy="7620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43" name="Line 24"/>
          <p:cNvSpPr>
            <a:spLocks noChangeShapeType="1"/>
          </p:cNvSpPr>
          <p:nvPr/>
        </p:nvSpPr>
        <p:spPr bwMode="auto">
          <a:xfrm>
            <a:off x="1947862" y="2755291"/>
            <a:ext cx="0" cy="762000"/>
          </a:xfrm>
          <a:prstGeom prst="line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323" name="Line 24"/>
          <p:cNvSpPr>
            <a:spLocks noChangeShapeType="1"/>
          </p:cNvSpPr>
          <p:nvPr/>
        </p:nvSpPr>
        <p:spPr bwMode="auto">
          <a:xfrm>
            <a:off x="1985962" y="4766653"/>
            <a:ext cx="0" cy="76200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13325" name="TextBox 20"/>
          <p:cNvSpPr txBox="1">
            <a:spLocks noChangeArrowheads="1"/>
          </p:cNvSpPr>
          <p:nvPr/>
        </p:nvSpPr>
        <p:spPr bwMode="auto">
          <a:xfrm>
            <a:off x="3340955" y="1266092"/>
            <a:ext cx="5498245" cy="1828799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r>
              <a:rPr lang="en-US" b="1" dirty="0" err="1"/>
              <a:t>Centralised</a:t>
            </a:r>
            <a:r>
              <a:rPr lang="en-US" b="1" dirty="0"/>
              <a:t> Management of Government </a:t>
            </a:r>
          </a:p>
          <a:p>
            <a:r>
              <a:rPr lang="en-US" b="1" dirty="0"/>
              <a:t>Agencies’ Cash for:</a:t>
            </a:r>
          </a:p>
          <a:p>
            <a:pPr>
              <a:buFont typeface="Arial" charset="0"/>
              <a:buChar char="•"/>
            </a:pPr>
            <a:r>
              <a:rPr lang="en-US" dirty="0"/>
              <a:t> Enhanced efficiency and better returns </a:t>
            </a:r>
          </a:p>
          <a:p>
            <a:pPr>
              <a:buFont typeface="Arial" charset="0"/>
              <a:buChar char="•"/>
            </a:pPr>
            <a:r>
              <a:rPr lang="en-US" dirty="0" smtClean="0"/>
              <a:t> </a:t>
            </a:r>
            <a:r>
              <a:rPr lang="en-US" dirty="0"/>
              <a:t>Better visibility of agencies’ liquidity </a:t>
            </a:r>
            <a:endParaRPr lang="en-US" dirty="0" smtClean="0"/>
          </a:p>
          <a:p>
            <a:pPr>
              <a:buFont typeface="Arial" charset="0"/>
              <a:buChar char="•"/>
            </a:pPr>
            <a:r>
              <a:rPr lang="en-US" dirty="0" smtClean="0"/>
              <a:t> More timely processing of transactions</a:t>
            </a:r>
            <a:endParaRPr lang="en-GB" dirty="0"/>
          </a:p>
        </p:txBody>
      </p:sp>
      <p:sp>
        <p:nvSpPr>
          <p:cNvPr id="13326" name="TextBox 21"/>
          <p:cNvSpPr txBox="1">
            <a:spLocks noChangeArrowheads="1"/>
          </p:cNvSpPr>
          <p:nvPr/>
        </p:nvSpPr>
        <p:spPr bwMode="auto">
          <a:xfrm>
            <a:off x="3374293" y="3793635"/>
            <a:ext cx="53324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/>
              <a:t>Agencies maintain control over daily payments and receipts </a:t>
            </a:r>
          </a:p>
        </p:txBody>
      </p:sp>
      <p:sp>
        <p:nvSpPr>
          <p:cNvPr id="16" name="Title 1"/>
          <p:cNvSpPr txBox="1">
            <a:spLocks/>
          </p:cNvSpPr>
          <p:nvPr/>
        </p:nvSpPr>
        <p:spPr bwMode="gray">
          <a:xfrm>
            <a:off x="425451" y="65605"/>
            <a:ext cx="6358807" cy="66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/>
          <a:lstStyle/>
          <a:p>
            <a:pPr eaLnBrk="0" hangingPunct="0">
              <a:defRPr/>
            </a:pPr>
            <a:r>
              <a:rPr lang="en-US" sz="2800" b="1" dirty="0" smtClean="0">
                <a:solidFill>
                  <a:schemeClr val="bg2">
                    <a:lumMod val="75000"/>
                  </a:schemeClr>
                </a:solidFill>
              </a:rPr>
              <a:t>G2G: </a:t>
            </a:r>
            <a:r>
              <a:rPr lang="en-US" sz="2800" b="1" dirty="0" err="1" smtClean="0">
                <a:solidFill>
                  <a:schemeClr val="bg2">
                    <a:lumMod val="75000"/>
                  </a:schemeClr>
                </a:solidFill>
              </a:rPr>
              <a:t>Centralised</a:t>
            </a:r>
            <a:r>
              <a:rPr lang="en-US" sz="2800" b="1" dirty="0" smtClean="0">
                <a:solidFill>
                  <a:schemeClr val="bg2">
                    <a:lumMod val="75000"/>
                  </a:schemeClr>
                </a:solidFill>
              </a:rPr>
              <a:t> Liquidity Management</a:t>
            </a:r>
            <a:endParaRPr lang="en-GB" sz="2800" b="1" dirty="0">
              <a:solidFill>
                <a:srgbClr val="FF66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85936" y="138545"/>
            <a:ext cx="2291810" cy="584775"/>
          </a:xfrm>
          <a:prstGeom prst="rect">
            <a:avLst/>
          </a:prstGeom>
          <a:solidFill>
            <a:schemeClr val="accent2">
              <a:lumMod val="9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Raising Productivity / Improving Oversight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09575" y="1039813"/>
            <a:ext cx="8229600" cy="1501368"/>
          </a:xfrm>
        </p:spPr>
        <p:txBody>
          <a:bodyPr>
            <a:normAutofit/>
          </a:bodyPr>
          <a:lstStyle/>
          <a:p>
            <a:pPr algn="just">
              <a:defRPr/>
            </a:pPr>
            <a:r>
              <a:rPr lang="en-US" dirty="0" smtClean="0"/>
              <a:t>Singapore operates on Balanced Budget</a:t>
            </a:r>
          </a:p>
          <a:p>
            <a:pPr algn="just">
              <a:defRPr/>
            </a:pPr>
            <a:r>
              <a:rPr lang="en-US" dirty="0" smtClean="0"/>
              <a:t>FMIS prevents overspending by Ministries</a:t>
            </a:r>
          </a:p>
          <a:p>
            <a:pPr lvl="1" algn="just">
              <a:defRPr/>
            </a:pPr>
            <a:endParaRPr lang="en-US" sz="2400" dirty="0" smtClean="0"/>
          </a:p>
        </p:txBody>
      </p:sp>
      <p:pic>
        <p:nvPicPr>
          <p:cNvPr id="4" name="Picture 2" descr="http://t3.gstatic.com/images?q=tbn:ANd9GcQcMh-SgcstEY0KKp-WtWEYj7HSEx8ProYFk7-OO1ZnKksKF2Hv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193815" y="2342622"/>
            <a:ext cx="648071" cy="648072"/>
          </a:xfrm>
          <a:prstGeom prst="rect">
            <a:avLst/>
          </a:prstGeom>
          <a:noFill/>
        </p:spPr>
      </p:pic>
      <p:sp>
        <p:nvSpPr>
          <p:cNvPr id="6" name="TextBox 120"/>
          <p:cNvSpPr txBox="1">
            <a:spLocks noChangeArrowheads="1"/>
          </p:cNvSpPr>
          <p:nvPr/>
        </p:nvSpPr>
        <p:spPr bwMode="auto">
          <a:xfrm>
            <a:off x="544879" y="3138246"/>
            <a:ext cx="201771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dirty="0">
                <a:latin typeface="+mn-lt"/>
              </a:rPr>
              <a:t>Parliament </a:t>
            </a:r>
            <a:r>
              <a:rPr lang="en-US" dirty="0">
                <a:latin typeface="+mn-lt"/>
              </a:rPr>
              <a:t>approves budget</a:t>
            </a:r>
          </a:p>
        </p:txBody>
      </p:sp>
      <p:pic>
        <p:nvPicPr>
          <p:cNvPr id="8" name="Picture 2" descr="http://t3.gstatic.com/images?q=tbn:ANd9GcQcMh-SgcstEY0KKp-WtWEYj7HSEx8ProYFk7-OO1ZnKksKF2Hv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841887" y="2342622"/>
            <a:ext cx="648071" cy="648072"/>
          </a:xfrm>
          <a:prstGeom prst="rect">
            <a:avLst/>
          </a:prstGeom>
          <a:noFill/>
        </p:spPr>
      </p:pic>
      <p:pic>
        <p:nvPicPr>
          <p:cNvPr id="9" name="Picture 2" descr="http://t3.gstatic.com/images?q=tbn:ANd9GcQcMh-SgcstEY0KKp-WtWEYj7HSEx8ProYFk7-OO1ZnKksKF2Hv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45742" y="2342622"/>
            <a:ext cx="648071" cy="648072"/>
          </a:xfrm>
          <a:prstGeom prst="rect">
            <a:avLst/>
          </a:prstGeom>
          <a:noFill/>
        </p:spPr>
      </p:pic>
      <p:sp>
        <p:nvSpPr>
          <p:cNvPr id="11" name="TextBox 120"/>
          <p:cNvSpPr txBox="1">
            <a:spLocks noChangeArrowheads="1"/>
          </p:cNvSpPr>
          <p:nvPr/>
        </p:nvSpPr>
        <p:spPr bwMode="auto">
          <a:xfrm>
            <a:off x="3838353" y="3332577"/>
            <a:ext cx="494414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en-US" b="1" dirty="0" smtClean="0">
                <a:latin typeface="+mn-lt"/>
              </a:rPr>
              <a:t> </a:t>
            </a:r>
            <a:r>
              <a:rPr lang="en-US" dirty="0" smtClean="0">
                <a:latin typeface="+mn-lt"/>
              </a:rPr>
              <a:t>Budget </a:t>
            </a:r>
            <a:r>
              <a:rPr lang="en-US" dirty="0">
                <a:latin typeface="+mn-lt"/>
              </a:rPr>
              <a:t>loaded into </a:t>
            </a:r>
            <a:r>
              <a:rPr lang="en-US" dirty="0" smtClean="0">
                <a:latin typeface="+mn-lt"/>
              </a:rPr>
              <a:t>FMIS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/>
              <a:t>Spending that exceeds budget will fail</a:t>
            </a:r>
            <a:endParaRPr lang="en-US" dirty="0" smtClean="0">
              <a:sym typeface="Wingdings" pitchFamily="2" charset="2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>
                <a:sym typeface="Wingdings" pitchFamily="2" charset="2"/>
              </a:rPr>
              <a:t>FMIS sends alert message to agency </a:t>
            </a:r>
            <a:endParaRPr lang="en-US" dirty="0" smtClean="0"/>
          </a:p>
          <a:p>
            <a:pPr>
              <a:buFont typeface="Arial" pitchFamily="34" charset="0"/>
              <a:buChar char="•"/>
              <a:defRPr/>
            </a:pPr>
            <a:endParaRPr lang="en-US" dirty="0" smtClean="0"/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>
                <a:latin typeface="+mn-lt"/>
              </a:rPr>
              <a:t> FMIS </a:t>
            </a:r>
            <a:r>
              <a:rPr lang="en-US" b="1" dirty="0" smtClean="0">
                <a:latin typeface="+mn-lt"/>
              </a:rPr>
              <a:t>sends monthly spending and revenue</a:t>
            </a:r>
            <a:r>
              <a:rPr lang="en-US" dirty="0" smtClean="0">
                <a:latin typeface="+mn-lt"/>
              </a:rPr>
              <a:t> information to Budget System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>
                <a:latin typeface="+mn-lt"/>
                <a:sym typeface="Wingdings" pitchFamily="2" charset="2"/>
              </a:rPr>
              <a:t>Facilitates monitoring by Budget Team</a:t>
            </a:r>
            <a:endParaRPr lang="en-US" dirty="0" smtClean="0">
              <a:latin typeface="+mn-lt"/>
            </a:endParaRPr>
          </a:p>
        </p:txBody>
      </p:sp>
      <p:sp>
        <p:nvSpPr>
          <p:cNvPr id="9227" name="Right Arrow 15"/>
          <p:cNvSpPr>
            <a:spLocks noChangeArrowheads="1"/>
          </p:cNvSpPr>
          <p:nvPr/>
        </p:nvSpPr>
        <p:spPr bwMode="auto">
          <a:xfrm>
            <a:off x="2667367" y="2622308"/>
            <a:ext cx="982662" cy="792163"/>
          </a:xfrm>
          <a:prstGeom prst="rightArrow">
            <a:avLst>
              <a:gd name="adj1" fmla="val 50000"/>
              <a:gd name="adj2" fmla="val 49964"/>
            </a:avLst>
          </a:prstGeom>
          <a:solidFill>
            <a:srgbClr val="91EF4B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en-GB"/>
          </a:p>
        </p:txBody>
      </p:sp>
      <p:sp>
        <p:nvSpPr>
          <p:cNvPr id="9230" name="TextBox 21"/>
          <p:cNvSpPr txBox="1">
            <a:spLocks noChangeArrowheads="1"/>
          </p:cNvSpPr>
          <p:nvPr/>
        </p:nvSpPr>
        <p:spPr bwMode="auto">
          <a:xfrm>
            <a:off x="0" y="5841836"/>
            <a:ext cx="90852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7030A0"/>
                </a:solidFill>
              </a:rPr>
              <a:t>Total spending per account cannot exceed budget approved in Parliament </a:t>
            </a:r>
            <a:endParaRPr lang="en-GB" dirty="0"/>
          </a:p>
        </p:txBody>
      </p:sp>
      <p:sp>
        <p:nvSpPr>
          <p:cNvPr id="9231" name="Title 1"/>
          <p:cNvSpPr>
            <a:spLocks noGrp="1"/>
          </p:cNvSpPr>
          <p:nvPr>
            <p:ph type="title"/>
          </p:nvPr>
        </p:nvSpPr>
        <p:spPr>
          <a:xfrm>
            <a:off x="425450" y="252413"/>
            <a:ext cx="8520113" cy="661987"/>
          </a:xfrm>
        </p:spPr>
        <p:txBody>
          <a:bodyPr/>
          <a:lstStyle/>
          <a:p>
            <a:pPr>
              <a:defRPr/>
            </a:pPr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</a:rPr>
              <a:t>Budget Control</a:t>
            </a:r>
            <a:endParaRPr lang="en-US" dirty="0" smtClean="0"/>
          </a:p>
        </p:txBody>
      </p:sp>
      <p:cxnSp>
        <p:nvCxnSpPr>
          <p:cNvPr id="25" name="Straight Arrow Connector 19"/>
          <p:cNvCxnSpPr>
            <a:cxnSpLocks noChangeShapeType="1"/>
          </p:cNvCxnSpPr>
          <p:nvPr/>
        </p:nvCxnSpPr>
        <p:spPr bwMode="auto">
          <a:xfrm>
            <a:off x="5828859" y="2792627"/>
            <a:ext cx="722654" cy="16598"/>
          </a:xfrm>
          <a:prstGeom prst="straightConnector1">
            <a:avLst/>
          </a:prstGeom>
          <a:noFill/>
          <a:ln w="22225" algn="ctr">
            <a:solidFill>
              <a:schemeClr val="tx1"/>
            </a:solidFill>
            <a:round/>
            <a:headEnd type="arrow"/>
            <a:tailEnd type="arrow" w="med" len="med"/>
          </a:ln>
        </p:spPr>
      </p:cxnSp>
      <p:sp>
        <p:nvSpPr>
          <p:cNvPr id="18" name="TextBox 17"/>
          <p:cNvSpPr txBox="1"/>
          <p:nvPr/>
        </p:nvSpPr>
        <p:spPr>
          <a:xfrm>
            <a:off x="7176654" y="138545"/>
            <a:ext cx="1801091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/>
              <a:t>Enhancing Controls</a:t>
            </a:r>
            <a:endParaRPr lang="en-GB" sz="1800" b="1" dirty="0"/>
          </a:p>
        </p:txBody>
      </p:sp>
      <p:pic>
        <p:nvPicPr>
          <p:cNvPr id="15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54578" y="2265613"/>
            <a:ext cx="74295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7511151" y="2637607"/>
            <a:ext cx="11103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FMIS</a:t>
            </a:r>
            <a:endParaRPr lang="en-GB" b="1" dirty="0"/>
          </a:p>
        </p:txBody>
      </p:sp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95981" y="2269425"/>
            <a:ext cx="74295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4697187" y="2553245"/>
            <a:ext cx="1097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Budget System</a:t>
            </a:r>
            <a:endParaRPr lang="en-GB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120"/>
          <p:cNvSpPr txBox="1">
            <a:spLocks noChangeArrowheads="1"/>
          </p:cNvSpPr>
          <p:nvPr/>
        </p:nvSpPr>
        <p:spPr bwMode="auto">
          <a:xfrm>
            <a:off x="688609" y="3466978"/>
            <a:ext cx="19526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600" b="1" dirty="0" smtClean="0">
                <a:latin typeface="+mn-lt"/>
              </a:rPr>
              <a:t>Vendor </a:t>
            </a:r>
            <a:r>
              <a:rPr lang="en-US" sz="1600" b="1" dirty="0">
                <a:latin typeface="+mn-lt"/>
              </a:rPr>
              <a:t>record creation / updates</a:t>
            </a:r>
          </a:p>
        </p:txBody>
      </p:sp>
      <p:sp>
        <p:nvSpPr>
          <p:cNvPr id="48" name="TextBox 120"/>
          <p:cNvSpPr txBox="1">
            <a:spLocks noChangeArrowheads="1"/>
          </p:cNvSpPr>
          <p:nvPr/>
        </p:nvSpPr>
        <p:spPr bwMode="auto">
          <a:xfrm>
            <a:off x="2320559" y="4560765"/>
            <a:ext cx="3405187" cy="923925"/>
          </a:xfrm>
          <a:prstGeom prst="rect">
            <a:avLst/>
          </a:prstGeom>
          <a:noFill/>
          <a:ln w="19050">
            <a:solidFill>
              <a:srgbClr val="FF66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800" b="1" dirty="0">
                <a:latin typeface="+mn-lt"/>
              </a:rPr>
              <a:t>Name: </a:t>
            </a:r>
            <a:r>
              <a:rPr lang="en-US" sz="1800" dirty="0">
                <a:latin typeface="+mn-lt"/>
              </a:rPr>
              <a:t>ABC</a:t>
            </a:r>
          </a:p>
          <a:p>
            <a:pPr>
              <a:defRPr/>
            </a:pPr>
            <a:r>
              <a:rPr lang="en-US" sz="1800" b="1" dirty="0">
                <a:latin typeface="+mn-lt"/>
              </a:rPr>
              <a:t>ID: </a:t>
            </a:r>
            <a:r>
              <a:rPr lang="en-US" sz="1800" dirty="0">
                <a:latin typeface="+mn-lt"/>
              </a:rPr>
              <a:t> 201212345A</a:t>
            </a:r>
          </a:p>
          <a:p>
            <a:pPr>
              <a:defRPr/>
            </a:pPr>
            <a:r>
              <a:rPr lang="en-US" sz="1800" b="1" dirty="0">
                <a:latin typeface="+mn-lt"/>
              </a:rPr>
              <a:t>Bank Account: </a:t>
            </a:r>
            <a:r>
              <a:rPr lang="en-US" sz="1800" dirty="0">
                <a:latin typeface="+mn-lt"/>
              </a:rPr>
              <a:t>003-12413-01</a:t>
            </a:r>
            <a:r>
              <a:rPr lang="en-US" sz="1800" b="1" dirty="0">
                <a:latin typeface="+mn-lt"/>
              </a:rPr>
              <a:t> </a:t>
            </a:r>
            <a:endParaRPr lang="en-US" sz="1800" dirty="0">
              <a:latin typeface="+mn-lt"/>
            </a:endParaRPr>
          </a:p>
        </p:txBody>
      </p:sp>
      <p:cxnSp>
        <p:nvCxnSpPr>
          <p:cNvPr id="11268" name="Straight Arrow Connector 48"/>
          <p:cNvCxnSpPr>
            <a:cxnSpLocks noChangeShapeType="1"/>
            <a:endCxn id="51" idx="2"/>
          </p:cNvCxnSpPr>
          <p:nvPr/>
        </p:nvCxnSpPr>
        <p:spPr bwMode="auto">
          <a:xfrm>
            <a:off x="3963621" y="4711578"/>
            <a:ext cx="2576513" cy="149225"/>
          </a:xfrm>
          <a:prstGeom prst="straightConnector1">
            <a:avLst/>
          </a:prstGeom>
          <a:noFill/>
          <a:ln w="222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269" name="Straight Arrow Connector 49"/>
          <p:cNvCxnSpPr>
            <a:cxnSpLocks noChangeShapeType="1"/>
          </p:cNvCxnSpPr>
          <p:nvPr/>
        </p:nvCxnSpPr>
        <p:spPr bwMode="auto">
          <a:xfrm flipV="1">
            <a:off x="5547946" y="5011615"/>
            <a:ext cx="995363" cy="190500"/>
          </a:xfrm>
          <a:prstGeom prst="straightConnector1">
            <a:avLst/>
          </a:prstGeom>
          <a:noFill/>
          <a:ln w="222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51" name="Can 50"/>
          <p:cNvSpPr/>
          <p:nvPr/>
        </p:nvSpPr>
        <p:spPr>
          <a:xfrm>
            <a:off x="6540075" y="4452027"/>
            <a:ext cx="1382179" cy="818866"/>
          </a:xfrm>
          <a:prstGeom prst="can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/>
            <a:contourClr>
              <a:schemeClr val="accent5"/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SG" sz="1800" b="1" dirty="0">
                <a:solidFill>
                  <a:schemeClr val="tx1"/>
                </a:solidFill>
              </a:rPr>
              <a:t>Bank Records</a:t>
            </a:r>
          </a:p>
        </p:txBody>
      </p:sp>
      <p:cxnSp>
        <p:nvCxnSpPr>
          <p:cNvPr id="11272" name="Straight Arrow Connector 52"/>
          <p:cNvCxnSpPr>
            <a:cxnSpLocks noChangeShapeType="1"/>
          </p:cNvCxnSpPr>
          <p:nvPr/>
        </p:nvCxnSpPr>
        <p:spPr bwMode="auto">
          <a:xfrm flipH="1" flipV="1">
            <a:off x="4250959" y="3865440"/>
            <a:ext cx="2579687" cy="573088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54" name="TextBox 120"/>
          <p:cNvSpPr txBox="1">
            <a:spLocks noChangeArrowheads="1"/>
          </p:cNvSpPr>
          <p:nvPr/>
        </p:nvSpPr>
        <p:spPr bwMode="auto">
          <a:xfrm>
            <a:off x="4654184" y="3489203"/>
            <a:ext cx="2921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600" b="1" dirty="0">
                <a:latin typeface="+mn-lt"/>
              </a:rPr>
              <a:t>Record approved / not approved</a:t>
            </a:r>
            <a:endParaRPr lang="en-US" sz="1600" dirty="0">
              <a:latin typeface="+mn-lt"/>
            </a:endParaRPr>
          </a:p>
        </p:txBody>
      </p:sp>
      <p:sp>
        <p:nvSpPr>
          <p:cNvPr id="11274" name="Right Arrow 54"/>
          <p:cNvSpPr>
            <a:spLocks noChangeArrowheads="1"/>
          </p:cNvSpPr>
          <p:nvPr/>
        </p:nvSpPr>
        <p:spPr bwMode="auto">
          <a:xfrm>
            <a:off x="2595196" y="3251078"/>
            <a:ext cx="604838" cy="477837"/>
          </a:xfrm>
          <a:prstGeom prst="rightArrow">
            <a:avLst>
              <a:gd name="adj1" fmla="val 50000"/>
              <a:gd name="adj2" fmla="val 50004"/>
            </a:avLst>
          </a:prstGeom>
          <a:solidFill>
            <a:srgbClr val="91EF4B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en-GB"/>
          </a:p>
        </p:txBody>
      </p:sp>
      <p:pic>
        <p:nvPicPr>
          <p:cNvPr id="11276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319" t="28149" r="48965" b="35313"/>
          <a:stretch>
            <a:fillRect/>
          </a:stretch>
        </p:blipFill>
        <p:spPr bwMode="auto">
          <a:xfrm>
            <a:off x="1361709" y="2746253"/>
            <a:ext cx="54610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2" name="Straight Arrow Connector 61"/>
          <p:cNvCxnSpPr>
            <a:stCxn id="48" idx="1"/>
          </p:cNvCxnSpPr>
          <p:nvPr/>
        </p:nvCxnSpPr>
        <p:spPr>
          <a:xfrm rot="10800000" flipH="1" flipV="1">
            <a:off x="2320559" y="5022728"/>
            <a:ext cx="1084262" cy="876300"/>
          </a:xfrm>
          <a:prstGeom prst="bentConnector3">
            <a:avLst>
              <a:gd name="adj1" fmla="val -21069"/>
            </a:avLst>
          </a:prstGeom>
          <a:solidFill>
            <a:schemeClr val="accent1"/>
          </a:solidFill>
          <a:ln w="22225" cap="flat" cmpd="sng" algn="ctr">
            <a:solidFill>
              <a:schemeClr val="bg2">
                <a:lumMod val="75000"/>
              </a:schemeClr>
            </a:solidFill>
            <a:prstDash val="dash"/>
            <a:round/>
            <a:headEnd type="none" w="med" len="med"/>
            <a:tailEnd type="arrow"/>
          </a:ln>
          <a:effectLst/>
        </p:spPr>
      </p:cxnSp>
      <p:sp>
        <p:nvSpPr>
          <p:cNvPr id="68" name="Rectangle 67"/>
          <p:cNvSpPr/>
          <p:nvPr/>
        </p:nvSpPr>
        <p:spPr>
          <a:xfrm>
            <a:off x="3431809" y="5716465"/>
            <a:ext cx="4040187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1800" b="1" dirty="0">
                <a:solidFill>
                  <a:schemeClr val="bg2">
                    <a:lumMod val="75000"/>
                  </a:schemeClr>
                </a:solidFill>
                <a:latin typeface="+mn-lt"/>
                <a:cs typeface="+mn-cs"/>
              </a:rPr>
              <a:t>Matched with individual / business registration records</a:t>
            </a:r>
          </a:p>
        </p:txBody>
      </p:sp>
      <p:cxnSp>
        <p:nvCxnSpPr>
          <p:cNvPr id="72" name="Elbow Connector 71"/>
          <p:cNvCxnSpPr/>
          <p:nvPr/>
        </p:nvCxnSpPr>
        <p:spPr bwMode="auto">
          <a:xfrm rot="5400000">
            <a:off x="2045922" y="4786190"/>
            <a:ext cx="355600" cy="231775"/>
          </a:xfrm>
          <a:prstGeom prst="bentConnector3">
            <a:avLst>
              <a:gd name="adj1" fmla="val -3846"/>
            </a:avLst>
          </a:prstGeom>
          <a:solidFill>
            <a:schemeClr val="accent1"/>
          </a:solidFill>
          <a:ln w="22225" cap="flat" cmpd="sng" algn="ctr">
            <a:solidFill>
              <a:schemeClr val="bg2">
                <a:lumMod val="75000"/>
              </a:schemeClr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33" name="Straight Arrow Connector 61"/>
          <p:cNvCxnSpPr/>
          <p:nvPr/>
        </p:nvCxnSpPr>
        <p:spPr>
          <a:xfrm rot="10800000">
            <a:off x="4304934" y="3470153"/>
            <a:ext cx="3181350" cy="2551112"/>
          </a:xfrm>
          <a:prstGeom prst="bentConnector3">
            <a:avLst>
              <a:gd name="adj1" fmla="val -22103"/>
            </a:avLst>
          </a:prstGeom>
          <a:solidFill>
            <a:schemeClr val="accent1"/>
          </a:solidFill>
          <a:ln w="22225" cap="flat" cmpd="sng" algn="ctr">
            <a:solidFill>
              <a:schemeClr val="bg2">
                <a:lumMod val="75000"/>
              </a:schemeClr>
            </a:solidFill>
            <a:prstDash val="dash"/>
            <a:round/>
            <a:headEnd type="none" w="med" len="med"/>
            <a:tailEnd type="arrow"/>
          </a:ln>
          <a:effectLst/>
        </p:spPr>
      </p:cxnSp>
      <p:sp>
        <p:nvSpPr>
          <p:cNvPr id="11281" name="Title 1"/>
          <p:cNvSpPr>
            <a:spLocks noGrp="1"/>
          </p:cNvSpPr>
          <p:nvPr>
            <p:ph type="title"/>
          </p:nvPr>
        </p:nvSpPr>
        <p:spPr>
          <a:xfrm>
            <a:off x="425450" y="252413"/>
            <a:ext cx="8520113" cy="661987"/>
          </a:xfrm>
        </p:spPr>
        <p:txBody>
          <a:bodyPr/>
          <a:lstStyle/>
          <a:p>
            <a:pPr marL="342000" indent="-342000">
              <a:spcAft>
                <a:spcPct val="40000"/>
              </a:spcAft>
              <a:defRPr/>
            </a:pPr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</a:rPr>
              <a:t>Bank Account Verification System</a:t>
            </a:r>
            <a:endParaRPr lang="en-US" dirty="0"/>
          </a:p>
        </p:txBody>
      </p:sp>
      <p:sp>
        <p:nvSpPr>
          <p:cNvPr id="20" name="Content Placeholder 2"/>
          <p:cNvSpPr txBox="1">
            <a:spLocks/>
          </p:cNvSpPr>
          <p:nvPr/>
        </p:nvSpPr>
        <p:spPr bwMode="auto">
          <a:xfrm>
            <a:off x="479914" y="1063259"/>
            <a:ext cx="8229600" cy="413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normAutofit/>
          </a:bodyPr>
          <a:lstStyle/>
          <a:p>
            <a:pPr marL="342000" indent="-342000" algn="just" eaLnBrk="0" hangingPunct="0">
              <a:spcAft>
                <a:spcPct val="40000"/>
              </a:spcAft>
              <a:buClr>
                <a:srgbClr val="FCC25A"/>
              </a:buClr>
              <a:buFont typeface="Wingdings" pitchFamily="2" charset="2"/>
              <a:buChar char="§"/>
              <a:defRPr/>
            </a:pPr>
            <a:r>
              <a:rPr lang="en-US" kern="0" dirty="0" smtClean="0">
                <a:latin typeface="+mn-lt"/>
                <a:cs typeface="+mn-cs"/>
              </a:rPr>
              <a:t>Electronic </a:t>
            </a:r>
            <a:r>
              <a:rPr lang="en-US" kern="0" dirty="0">
                <a:latin typeface="+mn-lt"/>
                <a:cs typeface="+mn-cs"/>
              </a:rPr>
              <a:t>check of </a:t>
            </a:r>
            <a:r>
              <a:rPr lang="en-US" kern="0" dirty="0" smtClean="0">
                <a:latin typeface="+mn-lt"/>
                <a:cs typeface="+mn-cs"/>
              </a:rPr>
              <a:t>vendor records against external source for</a:t>
            </a:r>
            <a:r>
              <a:rPr lang="en-US" kern="0" dirty="0">
                <a:latin typeface="+mn-lt"/>
                <a:cs typeface="+mn-cs"/>
              </a:rPr>
              <a:t>:</a:t>
            </a:r>
          </a:p>
          <a:p>
            <a:pPr marL="725488" lvl="3" indent="-284163" eaLnBrk="0" hangingPunct="0">
              <a:spcAft>
                <a:spcPct val="40000"/>
              </a:spcAft>
              <a:buClr>
                <a:schemeClr val="bg2">
                  <a:lumMod val="60000"/>
                  <a:lumOff val="40000"/>
                </a:schemeClr>
              </a:buClr>
              <a:buFont typeface="Wingdings" pitchFamily="2" charset="2"/>
              <a:buChar char="§"/>
              <a:defRPr/>
            </a:pPr>
            <a:r>
              <a:rPr lang="en-US" sz="1600" kern="0" dirty="0">
                <a:latin typeface="+mn-lt"/>
                <a:cs typeface="+mn-cs"/>
              </a:rPr>
              <a:t>Better controls – Ensure payments </a:t>
            </a:r>
            <a:r>
              <a:rPr lang="en-US" sz="1600" kern="0" dirty="0" smtClean="0">
                <a:latin typeface="+mn-lt"/>
                <a:cs typeface="+mn-cs"/>
              </a:rPr>
              <a:t>are to the </a:t>
            </a:r>
            <a:r>
              <a:rPr lang="en-US" sz="1600" kern="0" dirty="0">
                <a:latin typeface="+mn-lt"/>
                <a:cs typeface="+mn-cs"/>
              </a:rPr>
              <a:t>right suppliers </a:t>
            </a:r>
          </a:p>
          <a:p>
            <a:pPr marL="725488" lvl="3" indent="-284163" eaLnBrk="0" hangingPunct="0">
              <a:spcAft>
                <a:spcPct val="40000"/>
              </a:spcAft>
              <a:buClr>
                <a:schemeClr val="bg2">
                  <a:lumMod val="60000"/>
                  <a:lumOff val="40000"/>
                </a:schemeClr>
              </a:buClr>
              <a:buFont typeface="Wingdings" pitchFamily="2" charset="2"/>
              <a:buChar char="§"/>
              <a:defRPr/>
            </a:pPr>
            <a:r>
              <a:rPr lang="en-US" sz="1600" kern="0" dirty="0" smtClean="0">
                <a:latin typeface="+mn-lt"/>
                <a:cs typeface="+mn-cs"/>
              </a:rPr>
              <a:t>Enhanced Efficiency </a:t>
            </a:r>
            <a:r>
              <a:rPr lang="en-US" sz="1600" kern="0" dirty="0">
                <a:latin typeface="+mn-lt"/>
                <a:cs typeface="+mn-cs"/>
              </a:rPr>
              <a:t>– </a:t>
            </a:r>
            <a:r>
              <a:rPr lang="en-US" sz="1600" kern="0" dirty="0" smtClean="0">
                <a:latin typeface="+mn-lt"/>
                <a:cs typeface="+mn-cs"/>
              </a:rPr>
              <a:t>Verification of records is automated </a:t>
            </a:r>
            <a:endParaRPr lang="en-US" sz="1600" kern="0" dirty="0">
              <a:latin typeface="+mn-lt"/>
              <a:cs typeface="+mn-cs"/>
            </a:endParaRPr>
          </a:p>
          <a:p>
            <a:pPr marL="444500" lvl="1" indent="-342000" algn="just" eaLnBrk="0" hangingPunct="0">
              <a:spcAft>
                <a:spcPct val="40000"/>
              </a:spcAft>
              <a:buClr>
                <a:srgbClr val="FCC25A"/>
              </a:buClr>
              <a:buFontTx/>
              <a:buChar char="–"/>
              <a:defRPr/>
            </a:pPr>
            <a:endParaRPr lang="en-US" sz="2400" kern="0" dirty="0">
              <a:latin typeface="+mn-lt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176654" y="138545"/>
            <a:ext cx="1801091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/>
              <a:t>Enhancing Controls</a:t>
            </a:r>
            <a:endParaRPr lang="en-GB" sz="1800" b="1" dirty="0"/>
          </a:p>
        </p:txBody>
      </p:sp>
      <p:pic>
        <p:nvPicPr>
          <p:cNvPr id="22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3283" y="2892336"/>
            <a:ext cx="74295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22"/>
          <p:cNvSpPr txBox="1"/>
          <p:nvPr/>
        </p:nvSpPr>
        <p:spPr>
          <a:xfrm>
            <a:off x="4110404" y="3017750"/>
            <a:ext cx="11103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FMIS</a:t>
            </a:r>
            <a:endParaRPr lang="en-GB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 bwMode="gray">
          <a:xfrm>
            <a:off x="425450" y="252413"/>
            <a:ext cx="8520113" cy="66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/>
          <a:lstStyle/>
          <a:p>
            <a:pPr eaLnBrk="0" hangingPunct="0">
              <a:defRPr/>
            </a:pPr>
            <a:r>
              <a:rPr lang="en-US" sz="2800" b="1" dirty="0" smtClean="0">
                <a:solidFill>
                  <a:schemeClr val="bg2">
                    <a:lumMod val="75000"/>
                  </a:schemeClr>
                </a:solidFill>
              </a:rPr>
              <a:t>Useful and Timely Information</a:t>
            </a:r>
            <a:endParaRPr lang="en-GB" sz="2800" b="1" dirty="0">
              <a:solidFill>
                <a:srgbClr val="FF6600"/>
              </a:solidFill>
            </a:endParaRPr>
          </a:p>
        </p:txBody>
      </p:sp>
      <p:sp>
        <p:nvSpPr>
          <p:cNvPr id="20" name="Content Placeholder 19"/>
          <p:cNvSpPr>
            <a:spLocks noGrp="1"/>
          </p:cNvSpPr>
          <p:nvPr>
            <p:ph idx="1"/>
          </p:nvPr>
        </p:nvSpPr>
        <p:spPr>
          <a:xfrm>
            <a:off x="496800" y="1119116"/>
            <a:ext cx="8524875" cy="4683197"/>
          </a:xfrm>
        </p:spPr>
        <p:txBody>
          <a:bodyPr/>
          <a:lstStyle/>
          <a:p>
            <a:pPr lvl="1"/>
            <a:r>
              <a:rPr lang="en-US" sz="2000" dirty="0" smtClean="0"/>
              <a:t>Dual ledger function </a:t>
            </a:r>
          </a:p>
          <a:p>
            <a:pPr lvl="2"/>
            <a:r>
              <a:rPr lang="en-US" sz="1800" dirty="0" smtClean="0"/>
              <a:t>Able to track cash and full cost (accrual) accounting information</a:t>
            </a:r>
          </a:p>
          <a:p>
            <a:pPr lvl="1"/>
            <a:endParaRPr lang="en-US" sz="2000" dirty="0" smtClean="0"/>
          </a:p>
          <a:p>
            <a:pPr lvl="1"/>
            <a:r>
              <a:rPr lang="en-US" sz="2000" dirty="0" smtClean="0"/>
              <a:t>Spans various modules to support all functions</a:t>
            </a:r>
          </a:p>
          <a:p>
            <a:pPr lvl="2"/>
            <a:r>
              <a:rPr lang="en-US" sz="1800" dirty="0" smtClean="0"/>
              <a:t>Reports available for all modules, including GL,AR, AP, AM etc</a:t>
            </a:r>
          </a:p>
          <a:p>
            <a:pPr lvl="1"/>
            <a:endParaRPr lang="en-US" sz="2000" dirty="0" smtClean="0"/>
          </a:p>
          <a:p>
            <a:pPr lvl="1"/>
            <a:r>
              <a:rPr lang="en-US" sz="2000" dirty="0" smtClean="0"/>
              <a:t>Real-time reporting</a:t>
            </a:r>
          </a:p>
          <a:p>
            <a:pPr lvl="2"/>
            <a:r>
              <a:rPr lang="en-SG" sz="1800" dirty="0" smtClean="0"/>
              <a:t>Reliable and accurate reports available online at any time of the day</a:t>
            </a:r>
          </a:p>
          <a:p>
            <a:pPr lvl="1">
              <a:buNone/>
            </a:pPr>
            <a:endParaRPr lang="en-US" sz="2000" dirty="0" smtClean="0"/>
          </a:p>
          <a:p>
            <a:pPr lvl="1"/>
            <a:r>
              <a:rPr lang="en-US" sz="2000" dirty="0" smtClean="0"/>
              <a:t>Flexible, </a:t>
            </a:r>
            <a:r>
              <a:rPr lang="en-US" sz="2000" dirty="0" err="1" smtClean="0"/>
              <a:t>Customisable</a:t>
            </a:r>
            <a:r>
              <a:rPr lang="en-US" sz="2000" dirty="0" smtClean="0"/>
              <a:t> Reports</a:t>
            </a:r>
            <a:endParaRPr lang="en-SG" sz="2000" dirty="0" smtClean="0"/>
          </a:p>
          <a:p>
            <a:pPr lvl="2"/>
            <a:r>
              <a:rPr lang="en-SG" sz="1800" dirty="0" smtClean="0"/>
              <a:t>Available in fixed report formats (e.g. crystal, </a:t>
            </a:r>
            <a:r>
              <a:rPr lang="en-SG" sz="1800" dirty="0" err="1" smtClean="0"/>
              <a:t>nvision</a:t>
            </a:r>
            <a:r>
              <a:rPr lang="en-SG" sz="1800" dirty="0" smtClean="0"/>
              <a:t>, </a:t>
            </a:r>
            <a:r>
              <a:rPr lang="en-SG" sz="1800" dirty="0" err="1" smtClean="0"/>
              <a:t>sqr</a:t>
            </a:r>
            <a:r>
              <a:rPr lang="en-SG" sz="1800" dirty="0" smtClean="0"/>
              <a:t>)</a:t>
            </a:r>
          </a:p>
          <a:p>
            <a:pPr lvl="2"/>
            <a:r>
              <a:rPr lang="en-SG" sz="1800" dirty="0" smtClean="0"/>
              <a:t>Flexible and customisable queries also available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176654" y="138545"/>
            <a:ext cx="1801091" cy="646331"/>
          </a:xfrm>
          <a:prstGeom prst="rect">
            <a:avLst/>
          </a:prstGeom>
          <a:solidFill>
            <a:srgbClr val="FFFF66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/>
              <a:t>Supporting Decisions</a:t>
            </a:r>
            <a:endParaRPr lang="en-GB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3" name="Rounded Rectangle 13"/>
          <p:cNvSpPr>
            <a:spLocks noChangeArrowheads="1"/>
          </p:cNvSpPr>
          <p:nvPr/>
        </p:nvSpPr>
        <p:spPr bwMode="auto">
          <a:xfrm>
            <a:off x="839788" y="1414463"/>
            <a:ext cx="3519487" cy="2286000"/>
          </a:xfrm>
          <a:prstGeom prst="roundRect">
            <a:avLst>
              <a:gd name="adj" fmla="val 16667"/>
            </a:avLst>
          </a:prstGeom>
          <a:noFill/>
          <a:ln w="76200" algn="ctr">
            <a:solidFill>
              <a:schemeClr val="bg2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en-GB"/>
          </a:p>
        </p:txBody>
      </p:sp>
      <p:pic>
        <p:nvPicPr>
          <p:cNvPr id="11266" name="Picture 2" descr="approved,check mark,check marks,clipped images,cropped images,cropped pictures,icons,OK,PNG,symbols,tick mark,tick marks,transparent background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lum bright="20000"/>
          </a:blip>
          <a:srcRect l="26574" t="31513" r="23280" b="32079"/>
          <a:stretch>
            <a:fillRect/>
          </a:stretch>
        </p:blipFill>
        <p:spPr bwMode="auto">
          <a:xfrm>
            <a:off x="1265103" y="1850394"/>
            <a:ext cx="2732653" cy="1371599"/>
          </a:xfrm>
          <a:prstGeom prst="rect">
            <a:avLst/>
          </a:prstGeom>
          <a:noFill/>
        </p:spPr>
      </p:pic>
      <p:sp>
        <p:nvSpPr>
          <p:cNvPr id="14340" name="Rectangle 16"/>
          <p:cNvSpPr>
            <a:spLocks noChangeArrowheads="1"/>
          </p:cNvSpPr>
          <p:nvPr/>
        </p:nvSpPr>
        <p:spPr bwMode="auto">
          <a:xfrm>
            <a:off x="1265238" y="2116138"/>
            <a:ext cx="2765425" cy="830262"/>
          </a:xfrm>
          <a:prstGeom prst="rect">
            <a:avLst/>
          </a:prstGeom>
          <a:solidFill>
            <a:schemeClr val="bg1">
              <a:alpha val="32941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/>
              <a:t>Raises productivity</a:t>
            </a:r>
            <a:endParaRPr lang="en-GB" sz="2400" b="1"/>
          </a:p>
        </p:txBody>
      </p:sp>
      <p:grpSp>
        <p:nvGrpSpPr>
          <p:cNvPr id="14341" name="Group 20"/>
          <p:cNvGrpSpPr>
            <a:grpSpLocks/>
          </p:cNvGrpSpPr>
          <p:nvPr/>
        </p:nvGrpSpPr>
        <p:grpSpPr bwMode="auto">
          <a:xfrm>
            <a:off x="4597400" y="1397000"/>
            <a:ext cx="3519488" cy="2286000"/>
            <a:chOff x="4596809" y="1396409"/>
            <a:chExt cx="3519377" cy="2286000"/>
          </a:xfrm>
        </p:grpSpPr>
        <p:sp>
          <p:nvSpPr>
            <p:cNvPr id="14351" name="Rounded Rectangle 18"/>
            <p:cNvSpPr>
              <a:spLocks noChangeArrowheads="1"/>
            </p:cNvSpPr>
            <p:nvPr/>
          </p:nvSpPr>
          <p:spPr bwMode="auto">
            <a:xfrm>
              <a:off x="4596809" y="1396409"/>
              <a:ext cx="3519377" cy="2286000"/>
            </a:xfrm>
            <a:prstGeom prst="roundRect">
              <a:avLst>
                <a:gd name="adj" fmla="val 16667"/>
              </a:avLst>
            </a:prstGeom>
            <a:noFill/>
            <a:ln w="76200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en-GB"/>
            </a:p>
          </p:txBody>
        </p:sp>
        <p:pic>
          <p:nvPicPr>
            <p:cNvPr id="20" name="Picture 2" descr="approved,check mark,check marks,clipped images,cropped images,cropped pictures,icons,OK,PNG,symbols,tick mark,tick marks,transparent background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tx2">
                  <a:lumMod val="60000"/>
                  <a:lumOff val="40000"/>
                  <a:tint val="45000"/>
                  <a:satMod val="400000"/>
                </a:schemeClr>
              </a:duotone>
              <a:lum bright="30000"/>
            </a:blip>
            <a:srcRect l="26574" t="31513" r="23280" b="32079"/>
            <a:stretch>
              <a:fillRect/>
            </a:stretch>
          </p:blipFill>
          <p:spPr bwMode="auto">
            <a:xfrm>
              <a:off x="5022111" y="1832340"/>
              <a:ext cx="2732568" cy="13715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4342" name="Rectangle 21"/>
          <p:cNvSpPr>
            <a:spLocks noChangeArrowheads="1"/>
          </p:cNvSpPr>
          <p:nvPr/>
        </p:nvSpPr>
        <p:spPr bwMode="auto">
          <a:xfrm>
            <a:off x="4991100" y="1894651"/>
            <a:ext cx="2716213" cy="1200329"/>
          </a:xfrm>
          <a:prstGeom prst="rect">
            <a:avLst/>
          </a:prstGeom>
          <a:solidFill>
            <a:schemeClr val="bg1">
              <a:alpha val="32941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dirty="0"/>
              <a:t>Enables </a:t>
            </a:r>
            <a:r>
              <a:rPr lang="en-US" sz="2400" b="1" dirty="0" smtClean="0"/>
              <a:t>strong controls to ensure integrity</a:t>
            </a:r>
            <a:endParaRPr lang="en-US" sz="2400" b="1" dirty="0"/>
          </a:p>
        </p:txBody>
      </p:sp>
      <p:grpSp>
        <p:nvGrpSpPr>
          <p:cNvPr id="14343" name="Group 22"/>
          <p:cNvGrpSpPr>
            <a:grpSpLocks/>
          </p:cNvGrpSpPr>
          <p:nvPr/>
        </p:nvGrpSpPr>
        <p:grpSpPr bwMode="auto">
          <a:xfrm>
            <a:off x="833438" y="3873500"/>
            <a:ext cx="3519487" cy="2286000"/>
            <a:chOff x="839972" y="1414130"/>
            <a:chExt cx="3519377" cy="2286000"/>
          </a:xfrm>
        </p:grpSpPr>
        <p:sp>
          <p:nvSpPr>
            <p:cNvPr id="14349" name="Rounded Rectangle 23"/>
            <p:cNvSpPr>
              <a:spLocks noChangeArrowheads="1"/>
            </p:cNvSpPr>
            <p:nvPr/>
          </p:nvSpPr>
          <p:spPr bwMode="auto">
            <a:xfrm>
              <a:off x="839972" y="1414130"/>
              <a:ext cx="3519377" cy="2286000"/>
            </a:xfrm>
            <a:prstGeom prst="roundRect">
              <a:avLst>
                <a:gd name="adj" fmla="val 16667"/>
              </a:avLst>
            </a:prstGeom>
            <a:noFill/>
            <a:ln w="76200" algn="ctr">
              <a:solidFill>
                <a:srgbClr val="FF99CC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en-GB"/>
            </a:p>
          </p:txBody>
        </p:sp>
        <p:pic>
          <p:nvPicPr>
            <p:cNvPr id="25" name="Picture 2" descr="approved,check mark,check marks,clipped images,cropped images,cropped pictures,icons,OK,PNG,symbols,tick mark,tick marks,transparent background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rgbClr val="FF99CC">
                  <a:tint val="45000"/>
                  <a:satMod val="400000"/>
                </a:srgbClr>
              </a:duotone>
              <a:lum bright="40000"/>
            </a:blip>
            <a:srcRect l="26574" t="31513" r="23280" b="32079"/>
            <a:stretch>
              <a:fillRect/>
            </a:stretch>
          </p:blipFill>
          <p:spPr bwMode="auto">
            <a:xfrm>
              <a:off x="1265274" y="1850061"/>
              <a:ext cx="2732568" cy="13715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4344" name="Rectangle 12"/>
          <p:cNvSpPr>
            <a:spLocks noChangeArrowheads="1"/>
          </p:cNvSpPr>
          <p:nvPr/>
        </p:nvSpPr>
        <p:spPr bwMode="auto">
          <a:xfrm>
            <a:off x="1236663" y="4346575"/>
            <a:ext cx="2465387" cy="1200150"/>
          </a:xfrm>
          <a:prstGeom prst="rect">
            <a:avLst/>
          </a:prstGeom>
          <a:solidFill>
            <a:schemeClr val="bg1">
              <a:alpha val="32941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/>
              <a:t>Facilitates management reporting</a:t>
            </a:r>
          </a:p>
        </p:txBody>
      </p:sp>
      <p:grpSp>
        <p:nvGrpSpPr>
          <p:cNvPr id="14345" name="Group 25"/>
          <p:cNvGrpSpPr>
            <a:grpSpLocks/>
          </p:cNvGrpSpPr>
          <p:nvPr/>
        </p:nvGrpSpPr>
        <p:grpSpPr bwMode="auto">
          <a:xfrm>
            <a:off x="4600575" y="3876675"/>
            <a:ext cx="3519488" cy="2286000"/>
            <a:chOff x="839972" y="1414130"/>
            <a:chExt cx="3519377" cy="2286000"/>
          </a:xfrm>
        </p:grpSpPr>
        <p:sp>
          <p:nvSpPr>
            <p:cNvPr id="14347" name="Rounded Rectangle 26"/>
            <p:cNvSpPr>
              <a:spLocks noChangeArrowheads="1"/>
            </p:cNvSpPr>
            <p:nvPr/>
          </p:nvSpPr>
          <p:spPr bwMode="auto">
            <a:xfrm>
              <a:off x="839972" y="1414130"/>
              <a:ext cx="3519377" cy="2286000"/>
            </a:xfrm>
            <a:prstGeom prst="roundRect">
              <a:avLst>
                <a:gd name="adj" fmla="val 16667"/>
              </a:avLst>
            </a:prstGeom>
            <a:noFill/>
            <a:ln w="76200" algn="ctr">
              <a:solidFill>
                <a:srgbClr val="FFC000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en-GB"/>
            </a:p>
          </p:txBody>
        </p:sp>
        <p:pic>
          <p:nvPicPr>
            <p:cNvPr id="28" name="Picture 2" descr="approved,check mark,check marks,clipped images,cropped images,cropped pictures,icons,OK,PNG,symbols,tick mark,tick marks,transparent background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rgbClr val="FFC000">
                  <a:tint val="45000"/>
                  <a:satMod val="400000"/>
                </a:srgbClr>
              </a:duotone>
              <a:lum bright="40000"/>
            </a:blip>
            <a:srcRect l="26574" t="31513" r="23280" b="32079"/>
            <a:stretch>
              <a:fillRect/>
            </a:stretch>
          </p:blipFill>
          <p:spPr bwMode="auto">
            <a:xfrm>
              <a:off x="1265274" y="1850061"/>
              <a:ext cx="2732568" cy="13715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4346" name="Rectangle 28"/>
          <p:cNvSpPr>
            <a:spLocks noChangeArrowheads="1"/>
          </p:cNvSpPr>
          <p:nvPr/>
        </p:nvSpPr>
        <p:spPr bwMode="auto">
          <a:xfrm>
            <a:off x="5162550" y="4273550"/>
            <a:ext cx="2466975" cy="830997"/>
          </a:xfrm>
          <a:prstGeom prst="rect">
            <a:avLst/>
          </a:prstGeom>
          <a:solidFill>
            <a:schemeClr val="bg1">
              <a:alpha val="32941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dirty="0" smtClean="0"/>
              <a:t>Improves Oversight</a:t>
            </a:r>
            <a:endParaRPr lang="en-US" sz="2400" b="1" dirty="0"/>
          </a:p>
        </p:txBody>
      </p:sp>
      <p:sp>
        <p:nvSpPr>
          <p:cNvPr id="18" name="Title 1"/>
          <p:cNvSpPr txBox="1">
            <a:spLocks/>
          </p:cNvSpPr>
          <p:nvPr/>
        </p:nvSpPr>
        <p:spPr bwMode="gray">
          <a:xfrm>
            <a:off x="425450" y="252413"/>
            <a:ext cx="8520113" cy="66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/>
          <a:lstStyle/>
          <a:p>
            <a:pPr eaLnBrk="0" hangingPunct="0">
              <a:defRPr/>
            </a:pPr>
            <a:r>
              <a:rPr lang="en-US" sz="2800" b="1" dirty="0" smtClean="0">
                <a:solidFill>
                  <a:schemeClr val="bg2">
                    <a:lumMod val="75000"/>
                  </a:schemeClr>
                </a:solidFill>
              </a:rPr>
              <a:t>Benefits of FMIS</a:t>
            </a:r>
            <a:endParaRPr lang="en-GB" sz="2800" b="1" dirty="0">
              <a:solidFill>
                <a:srgbClr val="FF66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25450" y="252413"/>
            <a:ext cx="8520113" cy="6619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2800" smtClean="0">
                <a:solidFill>
                  <a:schemeClr val="bg2">
                    <a:lumMod val="75000"/>
                  </a:schemeClr>
                </a:solidFill>
              </a:rPr>
              <a:t>Agenda</a:t>
            </a:r>
            <a:endParaRPr lang="en-GB" sz="2800" smtClean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457200" y="1325563"/>
            <a:ext cx="8229600" cy="5139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normAutofit/>
          </a:bodyPr>
          <a:lstStyle/>
          <a:p>
            <a:pPr marL="342000" indent="-342000" eaLnBrk="0" hangingPunct="0">
              <a:lnSpc>
                <a:spcPct val="110000"/>
              </a:lnSpc>
              <a:spcAft>
                <a:spcPct val="40000"/>
              </a:spcAft>
              <a:buClr>
                <a:srgbClr val="FCC25A"/>
              </a:buClr>
              <a:buFont typeface="Wingdings" pitchFamily="2" charset="2"/>
              <a:buChar char="§"/>
              <a:defRPr/>
            </a:pPr>
            <a:r>
              <a:rPr lang="en-US" sz="2400" b="1" kern="0" dirty="0" smtClean="0">
                <a:latin typeface="+mn-lt"/>
                <a:cs typeface="+mn-cs"/>
              </a:rPr>
              <a:t>Overview of Singapore’s FMIS</a:t>
            </a:r>
            <a:endParaRPr lang="en-US" sz="2400" b="1" kern="0" dirty="0">
              <a:latin typeface="+mn-lt"/>
              <a:cs typeface="+mn-cs"/>
            </a:endParaRPr>
          </a:p>
          <a:p>
            <a:pPr marL="342000" indent="-342000" eaLnBrk="0" hangingPunct="0">
              <a:lnSpc>
                <a:spcPct val="110000"/>
              </a:lnSpc>
              <a:spcAft>
                <a:spcPct val="40000"/>
              </a:spcAft>
              <a:buClr>
                <a:srgbClr val="FCC25A"/>
              </a:buClr>
              <a:buFont typeface="Wingdings" pitchFamily="2" charset="2"/>
              <a:buChar char="§"/>
              <a:defRPr/>
            </a:pPr>
            <a:endParaRPr lang="en-US" sz="2400" b="1" kern="0" dirty="0">
              <a:latin typeface="+mn-lt"/>
              <a:cs typeface="+mn-cs"/>
            </a:endParaRPr>
          </a:p>
          <a:p>
            <a:pPr marL="342000" indent="-342000" eaLnBrk="0" hangingPunct="0">
              <a:lnSpc>
                <a:spcPct val="110000"/>
              </a:lnSpc>
              <a:spcAft>
                <a:spcPct val="40000"/>
              </a:spcAft>
              <a:buClr>
                <a:srgbClr val="FCC25A"/>
              </a:buClr>
              <a:buFont typeface="Wingdings" pitchFamily="2" charset="2"/>
              <a:buChar char="§"/>
              <a:defRPr/>
            </a:pPr>
            <a:r>
              <a:rPr lang="en-US" sz="2400" b="1" kern="0" dirty="0" smtClean="0">
                <a:latin typeface="+mn-lt"/>
                <a:cs typeface="+mn-cs"/>
              </a:rPr>
              <a:t>Raising Productivity &amp; Improving Oversight </a:t>
            </a:r>
          </a:p>
          <a:p>
            <a:pPr marL="799200" lvl="1" indent="-342000" eaLnBrk="0" hangingPunct="0">
              <a:lnSpc>
                <a:spcPct val="110000"/>
              </a:lnSpc>
              <a:spcAft>
                <a:spcPct val="40000"/>
              </a:spcAft>
              <a:buClr>
                <a:srgbClr val="FCC25A"/>
              </a:buClr>
              <a:defRPr/>
            </a:pPr>
            <a:endParaRPr lang="en-US" sz="2400" b="1" kern="0" dirty="0" smtClean="0">
              <a:latin typeface="+mn-lt"/>
              <a:cs typeface="+mn-cs"/>
            </a:endParaRPr>
          </a:p>
          <a:p>
            <a:pPr marL="342000" indent="-342000" eaLnBrk="0" hangingPunct="0">
              <a:lnSpc>
                <a:spcPct val="110000"/>
              </a:lnSpc>
              <a:spcAft>
                <a:spcPct val="40000"/>
              </a:spcAft>
              <a:buClr>
                <a:srgbClr val="FCC25A"/>
              </a:buClr>
              <a:buFont typeface="Wingdings" pitchFamily="2" charset="2"/>
              <a:buChar char="§"/>
              <a:defRPr/>
            </a:pPr>
            <a:r>
              <a:rPr lang="en-US" sz="2400" b="1" kern="0" dirty="0" smtClean="0">
                <a:latin typeface="+mn-lt"/>
                <a:cs typeface="+mn-cs"/>
              </a:rPr>
              <a:t>Enhancing Controls</a:t>
            </a:r>
          </a:p>
          <a:p>
            <a:pPr marL="799200" lvl="1" indent="-342000" eaLnBrk="0" hangingPunct="0">
              <a:lnSpc>
                <a:spcPct val="110000"/>
              </a:lnSpc>
              <a:spcAft>
                <a:spcPct val="40000"/>
              </a:spcAft>
              <a:buClr>
                <a:srgbClr val="FCC25A"/>
              </a:buClr>
              <a:buFont typeface="Wingdings" pitchFamily="2" charset="2"/>
              <a:buChar char="§"/>
              <a:defRPr/>
            </a:pPr>
            <a:endParaRPr lang="en-US" sz="2400" b="1" kern="0" dirty="0" smtClean="0">
              <a:latin typeface="+mn-lt"/>
              <a:cs typeface="+mn-cs"/>
            </a:endParaRPr>
          </a:p>
          <a:p>
            <a:pPr marL="342000" indent="-342000" eaLnBrk="0" hangingPunct="0">
              <a:lnSpc>
                <a:spcPct val="110000"/>
              </a:lnSpc>
              <a:spcAft>
                <a:spcPct val="40000"/>
              </a:spcAft>
              <a:buClr>
                <a:srgbClr val="FCC25A"/>
              </a:buClr>
              <a:buFont typeface="Wingdings" pitchFamily="2" charset="2"/>
              <a:buChar char="§"/>
              <a:defRPr/>
            </a:pPr>
            <a:r>
              <a:rPr lang="en-US" sz="2400" b="1" kern="0" dirty="0" smtClean="0"/>
              <a:t>Supporting Decisions</a:t>
            </a:r>
            <a:endParaRPr lang="en-US" sz="2400" b="1" kern="0" dirty="0">
              <a:latin typeface="+mn-lt"/>
              <a:cs typeface="+mn-cs"/>
            </a:endParaRPr>
          </a:p>
          <a:p>
            <a:pPr marL="342000" indent="-342000" eaLnBrk="0" hangingPunct="0">
              <a:lnSpc>
                <a:spcPct val="110000"/>
              </a:lnSpc>
              <a:spcAft>
                <a:spcPct val="40000"/>
              </a:spcAft>
              <a:buClr>
                <a:srgbClr val="FCC25A"/>
              </a:buClr>
              <a:buFont typeface="Wingdings" pitchFamily="2" charset="2"/>
              <a:buChar char="§"/>
              <a:defRPr/>
            </a:pPr>
            <a:endParaRPr lang="en-US" sz="2400" b="1" kern="0" dirty="0" smtClean="0">
              <a:latin typeface="+mn-lt"/>
              <a:cs typeface="+mn-cs"/>
            </a:endParaRPr>
          </a:p>
          <a:p>
            <a:pPr marL="342000" indent="-342000" eaLnBrk="0" hangingPunct="0">
              <a:lnSpc>
                <a:spcPct val="110000"/>
              </a:lnSpc>
              <a:spcAft>
                <a:spcPct val="40000"/>
              </a:spcAft>
              <a:buClr>
                <a:srgbClr val="FCC25A"/>
              </a:buClr>
              <a:buFont typeface="Wingdings" pitchFamily="2" charset="2"/>
              <a:buChar char="§"/>
              <a:defRPr/>
            </a:pPr>
            <a:r>
              <a:rPr lang="en-US" sz="2400" b="1" kern="0" dirty="0" smtClean="0">
                <a:latin typeface="+mn-lt"/>
                <a:cs typeface="+mn-cs"/>
              </a:rPr>
              <a:t>Going </a:t>
            </a:r>
            <a:r>
              <a:rPr lang="en-US" sz="2400" b="1" kern="0" dirty="0">
                <a:latin typeface="+mn-lt"/>
                <a:cs typeface="+mn-cs"/>
              </a:rPr>
              <a:t>Forward </a:t>
            </a:r>
          </a:p>
          <a:p>
            <a:pPr marL="342000" indent="-342000" eaLnBrk="0" hangingPunct="0">
              <a:spcAft>
                <a:spcPct val="40000"/>
              </a:spcAft>
              <a:buClr>
                <a:srgbClr val="FCC25A"/>
              </a:buClr>
              <a:buFont typeface="Wingdings" pitchFamily="2" charset="2"/>
              <a:buChar char="§"/>
              <a:defRPr/>
            </a:pPr>
            <a:endParaRPr lang="en-US" sz="1600" kern="0" dirty="0">
              <a:latin typeface="+mn-lt"/>
              <a:cs typeface="+mn-cs"/>
            </a:endParaRPr>
          </a:p>
          <a:p>
            <a:pPr marL="342000" indent="-342000" eaLnBrk="0" hangingPunct="0">
              <a:spcAft>
                <a:spcPct val="40000"/>
              </a:spcAft>
              <a:buClr>
                <a:srgbClr val="FCC25A"/>
              </a:buClr>
              <a:buFont typeface="Wingdings" pitchFamily="2" charset="2"/>
              <a:buChar char="§"/>
              <a:defRPr/>
            </a:pPr>
            <a:endParaRPr lang="en-SG" sz="1600" kern="0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/>
          <p:cNvSpPr>
            <a:spLocks noChangeArrowheads="1"/>
          </p:cNvSpPr>
          <p:nvPr/>
        </p:nvSpPr>
        <p:spPr bwMode="gray">
          <a:xfrm>
            <a:off x="323528" y="1737371"/>
            <a:ext cx="2711450" cy="971550"/>
          </a:xfrm>
          <a:prstGeom prst="rect">
            <a:avLst/>
          </a:prstGeom>
          <a:gradFill rotWithShape="1">
            <a:gsLst>
              <a:gs pos="0">
                <a:srgbClr val="9F9F9F">
                  <a:gamma/>
                  <a:shade val="46275"/>
                  <a:invGamma/>
                </a:srgbClr>
              </a:gs>
              <a:gs pos="50000">
                <a:srgbClr val="9F9F9F"/>
              </a:gs>
              <a:gs pos="100000">
                <a:srgbClr val="9F9F9F">
                  <a:gamma/>
                  <a:shade val="46275"/>
                  <a:invGamma/>
                </a:srgbClr>
              </a:gs>
            </a:gsLst>
            <a:lin ang="5400000" scaled="1"/>
          </a:gradFill>
          <a:ln w="12700">
            <a:solidFill>
              <a:srgbClr val="DDDDDD"/>
            </a:solidFill>
            <a:miter lim="800000"/>
            <a:headEnd/>
            <a:tailEnd/>
          </a:ln>
          <a:effectLst>
            <a:outerShdw dist="53882" dir="2700000" algn="ctr" rotWithShape="0">
              <a:srgbClr val="80808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 defTabSz="801688" eaLnBrk="0" hangingPunct="0"/>
            <a:r>
              <a:rPr lang="en-GB" sz="2000" b="1" dirty="0" smtClean="0">
                <a:solidFill>
                  <a:schemeClr val="bg1"/>
                </a:solidFill>
              </a:rPr>
              <a:t>Governance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gray">
          <a:xfrm>
            <a:off x="323528" y="2708920"/>
            <a:ext cx="2711450" cy="3785666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EAEAEA"/>
              </a:gs>
            </a:gsLst>
            <a:lin ang="5400000" scaled="1"/>
          </a:gradFill>
          <a:ln w="12700">
            <a:solidFill>
              <a:srgbClr val="DDDDDD"/>
            </a:solidFill>
            <a:miter lim="800000"/>
            <a:headEnd/>
            <a:tailEnd/>
          </a:ln>
          <a:effectLst>
            <a:outerShdw dist="53882" dir="2700000" algn="ctr" rotWithShape="0">
              <a:srgbClr val="808080">
                <a:alpha val="50000"/>
              </a:srgbClr>
            </a:outerShdw>
          </a:effectLst>
        </p:spPr>
        <p:txBody>
          <a:bodyPr lIns="216000" tIns="288000" rIns="36000" bIns="72000"/>
          <a:lstStyle/>
          <a:p>
            <a:pPr marL="190500" lvl="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US" dirty="0" smtClean="0"/>
              <a:t>Detect potential fraud</a:t>
            </a:r>
          </a:p>
          <a:p>
            <a:pPr marL="190500" lvl="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US" dirty="0" smtClean="0"/>
              <a:t>Identify high risk areas and design robust controls</a:t>
            </a:r>
          </a:p>
          <a:p>
            <a:pPr marL="190500" lvl="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US" dirty="0" smtClean="0"/>
              <a:t>Systematic methodology to constantly review the governance structure</a:t>
            </a:r>
          </a:p>
        </p:txBody>
      </p:sp>
      <p:sp>
        <p:nvSpPr>
          <p:cNvPr id="20" name="Rectangle 3"/>
          <p:cNvSpPr>
            <a:spLocks noChangeArrowheads="1"/>
          </p:cNvSpPr>
          <p:nvPr/>
        </p:nvSpPr>
        <p:spPr bwMode="gray">
          <a:xfrm>
            <a:off x="6108700" y="2708920"/>
            <a:ext cx="2711450" cy="378566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EAEAEA"/>
              </a:gs>
            </a:gsLst>
            <a:lin ang="5400000" scaled="1"/>
          </a:gradFill>
          <a:ln w="12700">
            <a:solidFill>
              <a:srgbClr val="DDDDDD"/>
            </a:solidFill>
            <a:miter lim="800000"/>
            <a:headEnd/>
            <a:tailEnd/>
          </a:ln>
          <a:effectLst>
            <a:outerShdw dist="53882" dir="2700000" algn="ctr" rotWithShape="0">
              <a:srgbClr val="808080">
                <a:alpha val="50000"/>
              </a:srgbClr>
            </a:outerShdw>
          </a:effectLst>
        </p:spPr>
        <p:txBody>
          <a:bodyPr lIns="216000" tIns="288000" rIns="36000" bIns="72000"/>
          <a:lstStyle/>
          <a:p>
            <a:pPr marL="19050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US" dirty="0" smtClean="0"/>
              <a:t>Formulate &amp; shape policies</a:t>
            </a:r>
            <a:endParaRPr lang="en-SG" dirty="0" smtClean="0"/>
          </a:p>
          <a:p>
            <a:pPr marL="19050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US" dirty="0" smtClean="0"/>
              <a:t>Predict future trends for better decision making</a:t>
            </a:r>
          </a:p>
          <a:p>
            <a:pPr marL="19050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US" dirty="0" smtClean="0"/>
              <a:t>Prepare for changes in current trends</a:t>
            </a:r>
            <a:endParaRPr lang="en-SG" dirty="0" smtClean="0"/>
          </a:p>
          <a:p>
            <a:pPr marL="19050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endParaRPr lang="en-GB" sz="1600" dirty="0"/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gray">
          <a:xfrm>
            <a:off x="6109022" y="1712566"/>
            <a:ext cx="2711450" cy="971550"/>
          </a:xfrm>
          <a:prstGeom prst="rect">
            <a:avLst/>
          </a:prstGeom>
          <a:gradFill rotWithShape="1">
            <a:gsLst>
              <a:gs pos="0">
                <a:srgbClr val="9F9F9F">
                  <a:gamma/>
                  <a:shade val="46275"/>
                  <a:invGamma/>
                </a:srgbClr>
              </a:gs>
              <a:gs pos="50000">
                <a:srgbClr val="9F9F9F"/>
              </a:gs>
              <a:gs pos="100000">
                <a:srgbClr val="9F9F9F">
                  <a:gamma/>
                  <a:shade val="46275"/>
                  <a:invGamma/>
                </a:srgbClr>
              </a:gs>
            </a:gsLst>
            <a:lin ang="5400000" scaled="1"/>
          </a:gradFill>
          <a:ln w="12700">
            <a:solidFill>
              <a:srgbClr val="DDDDDD"/>
            </a:solidFill>
            <a:miter lim="800000"/>
            <a:headEnd/>
            <a:tailEnd/>
          </a:ln>
          <a:effectLst>
            <a:outerShdw dist="53882" dir="2700000" algn="ctr" rotWithShape="0">
              <a:srgbClr val="80808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 defTabSz="801688" eaLnBrk="0" hangingPunct="0"/>
            <a:r>
              <a:rPr lang="en-GB" sz="2000" b="1" dirty="0" smtClean="0">
                <a:solidFill>
                  <a:schemeClr val="bg1"/>
                </a:solidFill>
              </a:rPr>
              <a:t>Performance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gray">
          <a:xfrm>
            <a:off x="3228702" y="1725613"/>
            <a:ext cx="2711450" cy="971550"/>
          </a:xfrm>
          <a:prstGeom prst="rect">
            <a:avLst/>
          </a:prstGeom>
          <a:gradFill rotWithShape="1">
            <a:gsLst>
              <a:gs pos="0">
                <a:srgbClr val="9F9F9F">
                  <a:gamma/>
                  <a:shade val="46275"/>
                  <a:invGamma/>
                </a:srgbClr>
              </a:gs>
              <a:gs pos="50000">
                <a:srgbClr val="9F9F9F"/>
              </a:gs>
              <a:gs pos="100000">
                <a:srgbClr val="9F9F9F">
                  <a:gamma/>
                  <a:shade val="46275"/>
                  <a:invGamma/>
                </a:srgbClr>
              </a:gs>
            </a:gsLst>
            <a:lin ang="5400000" scaled="1"/>
          </a:gradFill>
          <a:ln w="12700">
            <a:solidFill>
              <a:srgbClr val="DDDDDD"/>
            </a:solidFill>
            <a:miter lim="800000"/>
            <a:headEnd/>
            <a:tailEnd/>
          </a:ln>
          <a:effectLst>
            <a:outerShdw dist="53882" dir="2700000" algn="ctr" rotWithShape="0">
              <a:srgbClr val="80808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 defTabSz="801688" eaLnBrk="0" hangingPunct="0"/>
            <a:r>
              <a:rPr lang="en-GB" sz="2000" b="1" dirty="0" smtClean="0">
                <a:solidFill>
                  <a:schemeClr val="bg1"/>
                </a:solidFill>
              </a:rPr>
              <a:t>Management</a:t>
            </a:r>
          </a:p>
          <a:p>
            <a:pPr algn="ctr" defTabSz="801688" eaLnBrk="0" hangingPunct="0"/>
            <a:r>
              <a:rPr lang="en-GB" sz="2000" b="1" dirty="0" smtClean="0">
                <a:solidFill>
                  <a:schemeClr val="bg1"/>
                </a:solidFill>
              </a:rPr>
              <a:t>Insights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gray">
          <a:xfrm>
            <a:off x="3228702" y="2697162"/>
            <a:ext cx="2711450" cy="3785666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EAEAEA"/>
              </a:gs>
            </a:gsLst>
            <a:lin ang="5400000" scaled="1"/>
          </a:gradFill>
          <a:ln w="12700">
            <a:solidFill>
              <a:srgbClr val="DDDDDD"/>
            </a:solidFill>
            <a:miter lim="800000"/>
            <a:headEnd/>
            <a:tailEnd/>
          </a:ln>
          <a:effectLst>
            <a:outerShdw dist="53882" dir="2700000" algn="ctr" rotWithShape="0">
              <a:srgbClr val="808080">
                <a:alpha val="50000"/>
              </a:srgbClr>
            </a:outerShdw>
          </a:effectLst>
        </p:spPr>
        <p:txBody>
          <a:bodyPr lIns="216000" tIns="288000" rIns="36000" bIns="72000"/>
          <a:lstStyle/>
          <a:p>
            <a:pPr marL="190500" lvl="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US" dirty="0" smtClean="0"/>
              <a:t>Discern patterns &amp; identify trends from data analysis</a:t>
            </a:r>
          </a:p>
          <a:p>
            <a:pPr marL="190500" lvl="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US" dirty="0" err="1" smtClean="0"/>
              <a:t>Optimise</a:t>
            </a:r>
            <a:r>
              <a:rPr lang="en-US" dirty="0" smtClean="0"/>
              <a:t> cost savings (e.g. demand aggregation, identify potential bid rigging, etc.)</a:t>
            </a:r>
          </a:p>
          <a:p>
            <a:pPr marL="190500" lvl="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US" dirty="0" smtClean="0"/>
              <a:t>Improve process efficiency and effectiveness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 bwMode="gray">
          <a:xfrm>
            <a:off x="425450" y="252413"/>
            <a:ext cx="8520113" cy="66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/>
          <a:lstStyle/>
          <a:p>
            <a:pPr eaLnBrk="0" hangingPunct="0">
              <a:defRPr/>
            </a:pPr>
            <a:r>
              <a:rPr lang="en-US" sz="2800" b="1" dirty="0" smtClean="0">
                <a:solidFill>
                  <a:schemeClr val="bg2">
                    <a:lumMod val="75000"/>
                  </a:schemeClr>
                </a:solidFill>
              </a:rPr>
              <a:t>Going Forward: Data Analytics</a:t>
            </a:r>
            <a:endParaRPr lang="en-GB" sz="2800" b="1" dirty="0">
              <a:solidFill>
                <a:srgbClr val="FF66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01933" y="1078523"/>
            <a:ext cx="86985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Leverage on repository of data within FMIS and related systems to generate value:   </a:t>
            </a:r>
            <a:endParaRPr lang="en-GB" dirty="0"/>
          </a:p>
        </p:txBody>
      </p:sp>
      <p:sp>
        <p:nvSpPr>
          <p:cNvPr id="22" name="TextBox 21"/>
          <p:cNvSpPr txBox="1"/>
          <p:nvPr/>
        </p:nvSpPr>
        <p:spPr>
          <a:xfrm>
            <a:off x="7176654" y="138545"/>
            <a:ext cx="1801091" cy="646331"/>
          </a:xfrm>
          <a:prstGeom prst="rect">
            <a:avLst/>
          </a:prstGeom>
          <a:solidFill>
            <a:srgbClr val="33CCFF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/>
              <a:t>Adding </a:t>
            </a:r>
            <a:br>
              <a:rPr lang="en-US" sz="1800" b="1" dirty="0" smtClean="0"/>
            </a:br>
            <a:r>
              <a:rPr lang="en-US" sz="1800" b="1" dirty="0" smtClean="0"/>
              <a:t>Value </a:t>
            </a:r>
            <a:endParaRPr lang="en-GB" sz="1800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9"/>
          <p:cNvSpPr>
            <a:spLocks noGrp="1" noChangeArrowheads="1"/>
          </p:cNvSpPr>
          <p:nvPr>
            <p:ph type="ctrTitle"/>
          </p:nvPr>
        </p:nvSpPr>
        <p:spPr>
          <a:xfrm>
            <a:off x="966788" y="2081213"/>
            <a:ext cx="7485062" cy="1081087"/>
          </a:xfrm>
        </p:spPr>
        <p:txBody>
          <a:bodyPr/>
          <a:lstStyle/>
          <a:p>
            <a:pPr eaLnBrk="1" hangingPunct="1">
              <a:tabLst>
                <a:tab pos="2332038" algn="l"/>
              </a:tabLst>
            </a:pPr>
            <a:r>
              <a:rPr lang="en-GB" noProof="1" smtClean="0"/>
              <a:t>THANK YOU</a:t>
            </a:r>
          </a:p>
        </p:txBody>
      </p:sp>
      <p:pic>
        <p:nvPicPr>
          <p:cNvPr id="4" name="Picture 7" descr="Singapore-0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6287" y="1790206"/>
            <a:ext cx="2184730" cy="1365456"/>
          </a:xfrm>
          <a:prstGeom prst="rect">
            <a:avLst/>
          </a:prstGeom>
          <a:noFill/>
        </p:spPr>
      </p:pic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4885714" y="1642507"/>
            <a:ext cx="184859" cy="4915642"/>
            <a:chOff x="3803" y="0"/>
            <a:chExt cx="192" cy="4320"/>
          </a:xfrm>
        </p:grpSpPr>
        <p:graphicFrame>
          <p:nvGraphicFramePr>
            <p:cNvPr id="6" name="Object 9"/>
            <p:cNvGraphicFramePr>
              <a:graphicFrameLocks noChangeAspect="1"/>
            </p:cNvGraphicFramePr>
            <p:nvPr/>
          </p:nvGraphicFramePr>
          <p:xfrm>
            <a:off x="3840" y="188"/>
            <a:ext cx="110" cy="4132"/>
          </p:xfrm>
          <a:graphic>
            <a:graphicData uri="http://schemas.openxmlformats.org/presentationml/2006/ole">
              <p:oleObj spid="_x0000_s32769" name="Photo Editor Photo" r:id="rId5" imgW="47518" imgH="152260" progId="">
                <p:embed/>
              </p:oleObj>
            </a:graphicData>
          </a:graphic>
        </p:graphicFrame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3803" y="0"/>
              <a:ext cx="192" cy="197"/>
            </a:xfrm>
            <a:prstGeom prst="ellipse">
              <a:avLst/>
            </a:prstGeom>
            <a:gradFill rotWithShape="0">
              <a:gsLst>
                <a:gs pos="0">
                  <a:srgbClr val="FF0000"/>
                </a:gs>
                <a:gs pos="100000">
                  <a:srgbClr val="FF0000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9933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48" name="Straight Arrow Connector 17"/>
          <p:cNvCxnSpPr>
            <a:cxnSpLocks noChangeShapeType="1"/>
          </p:cNvCxnSpPr>
          <p:nvPr/>
        </p:nvCxnSpPr>
        <p:spPr bwMode="auto">
          <a:xfrm flipH="1">
            <a:off x="5314950" y="2031017"/>
            <a:ext cx="718177" cy="757903"/>
          </a:xfrm>
          <a:prstGeom prst="straightConnector1">
            <a:avLst/>
          </a:prstGeom>
          <a:noFill/>
          <a:ln w="222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6149" name="Straight Arrow Connector 19"/>
          <p:cNvCxnSpPr>
            <a:cxnSpLocks noChangeShapeType="1"/>
            <a:stCxn id="6165" idx="0"/>
          </p:cNvCxnSpPr>
          <p:nvPr/>
        </p:nvCxnSpPr>
        <p:spPr bwMode="auto">
          <a:xfrm flipV="1">
            <a:off x="2586680" y="2936654"/>
            <a:ext cx="970264" cy="60162"/>
          </a:xfrm>
          <a:prstGeom prst="straightConnector1">
            <a:avLst/>
          </a:prstGeom>
          <a:noFill/>
          <a:ln w="22225" algn="ctr">
            <a:solidFill>
              <a:schemeClr val="tx1"/>
            </a:solidFill>
            <a:round/>
            <a:headEnd type="arrow"/>
            <a:tailEnd type="arrow" w="med" len="med"/>
          </a:ln>
        </p:spPr>
      </p:cxnSp>
      <p:cxnSp>
        <p:nvCxnSpPr>
          <p:cNvPr id="6150" name="Straight Arrow Connector 20"/>
          <p:cNvCxnSpPr>
            <a:cxnSpLocks noChangeShapeType="1"/>
          </p:cNvCxnSpPr>
          <p:nvPr/>
        </p:nvCxnSpPr>
        <p:spPr bwMode="auto">
          <a:xfrm flipV="1">
            <a:off x="4406433" y="1848465"/>
            <a:ext cx="37748" cy="602381"/>
          </a:xfrm>
          <a:prstGeom prst="straightConnector1">
            <a:avLst/>
          </a:prstGeom>
          <a:noFill/>
          <a:ln w="222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cxnSp>
        <p:nvCxnSpPr>
          <p:cNvPr id="6151" name="Straight Arrow Connector 26"/>
          <p:cNvCxnSpPr>
            <a:cxnSpLocks noChangeShapeType="1"/>
          </p:cNvCxnSpPr>
          <p:nvPr/>
        </p:nvCxnSpPr>
        <p:spPr bwMode="auto">
          <a:xfrm>
            <a:off x="5431473" y="3002195"/>
            <a:ext cx="1369377" cy="15325"/>
          </a:xfrm>
          <a:prstGeom prst="straightConnector1">
            <a:avLst/>
          </a:prstGeom>
          <a:noFill/>
          <a:ln w="222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34" name="Flowchart: Multidocument 33"/>
          <p:cNvSpPr/>
          <p:nvPr/>
        </p:nvSpPr>
        <p:spPr bwMode="auto">
          <a:xfrm>
            <a:off x="6933058" y="2205819"/>
            <a:ext cx="2026457" cy="1705346"/>
          </a:xfrm>
          <a:prstGeom prst="flowChartMultidocument">
            <a:avLst/>
          </a:prstGeom>
          <a:gradFill flip="none" rotWithShape="1">
            <a:gsLst>
              <a:gs pos="0">
                <a:schemeClr val="accent3">
                  <a:lumMod val="75000"/>
                  <a:tint val="66000"/>
                  <a:satMod val="160000"/>
                </a:schemeClr>
              </a:gs>
              <a:gs pos="50000">
                <a:schemeClr val="accent3">
                  <a:lumMod val="75000"/>
                  <a:tint val="44500"/>
                  <a:satMod val="160000"/>
                </a:schemeClr>
              </a:gs>
              <a:gs pos="100000">
                <a:schemeClr val="accent3">
                  <a:lumMod val="75000"/>
                  <a:tint val="23500"/>
                  <a:satMod val="160000"/>
                </a:schemeClr>
              </a:gs>
            </a:gsLst>
            <a:lin ang="1890000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SG" sz="1400">
              <a:latin typeface="Times New Roman" pitchFamily="18" charset="0"/>
            </a:endParaRPr>
          </a:p>
        </p:txBody>
      </p:sp>
      <p:sp>
        <p:nvSpPr>
          <p:cNvPr id="6158" name="TextBox 34"/>
          <p:cNvSpPr txBox="1">
            <a:spLocks noChangeArrowheads="1"/>
          </p:cNvSpPr>
          <p:nvPr/>
        </p:nvSpPr>
        <p:spPr bwMode="auto">
          <a:xfrm>
            <a:off x="6924558" y="2492421"/>
            <a:ext cx="2219442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800" dirty="0"/>
              <a:t>Government Financial Statements, Management Reports</a:t>
            </a:r>
            <a:endParaRPr lang="en-SG" sz="1800" dirty="0"/>
          </a:p>
        </p:txBody>
      </p:sp>
      <p:sp>
        <p:nvSpPr>
          <p:cNvPr id="6186" name="TextBox 39"/>
          <p:cNvSpPr txBox="1">
            <a:spLocks noChangeArrowheads="1"/>
          </p:cNvSpPr>
          <p:nvPr/>
        </p:nvSpPr>
        <p:spPr bwMode="auto">
          <a:xfrm>
            <a:off x="5757443" y="1069956"/>
            <a:ext cx="1452738" cy="923330"/>
          </a:xfrm>
          <a:prstGeom prst="rect">
            <a:avLst/>
          </a:prstGeom>
          <a:solidFill>
            <a:schemeClr val="accent2">
              <a:lumMod val="9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800" dirty="0"/>
              <a:t>Payroll and Claims System</a:t>
            </a:r>
            <a:endParaRPr lang="en-SG" sz="1800" dirty="0"/>
          </a:p>
        </p:txBody>
      </p:sp>
      <p:cxnSp>
        <p:nvCxnSpPr>
          <p:cNvPr id="6160" name="Straight Arrow Connector 52"/>
          <p:cNvCxnSpPr>
            <a:cxnSpLocks noChangeShapeType="1"/>
          </p:cNvCxnSpPr>
          <p:nvPr/>
        </p:nvCxnSpPr>
        <p:spPr bwMode="auto">
          <a:xfrm flipH="1" flipV="1">
            <a:off x="2930013" y="2064774"/>
            <a:ext cx="707922" cy="589937"/>
          </a:xfrm>
          <a:prstGeom prst="straightConnector1">
            <a:avLst/>
          </a:prstGeom>
          <a:noFill/>
          <a:ln w="222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sp>
        <p:nvSpPr>
          <p:cNvPr id="6184" name="TextBox 54"/>
          <p:cNvSpPr txBox="1">
            <a:spLocks noChangeArrowheads="1"/>
          </p:cNvSpPr>
          <p:nvPr/>
        </p:nvSpPr>
        <p:spPr bwMode="auto">
          <a:xfrm>
            <a:off x="3780168" y="1157885"/>
            <a:ext cx="1657531" cy="646331"/>
          </a:xfrm>
          <a:prstGeom prst="rect">
            <a:avLst/>
          </a:prstGeom>
          <a:solidFill>
            <a:schemeClr val="accent2">
              <a:lumMod val="9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800" dirty="0"/>
              <a:t>Procurement System</a:t>
            </a:r>
            <a:endParaRPr lang="en-SG" sz="1800" dirty="0"/>
          </a:p>
        </p:txBody>
      </p:sp>
      <p:cxnSp>
        <p:nvCxnSpPr>
          <p:cNvPr id="6162" name="Straight Arrow Connector 37"/>
          <p:cNvCxnSpPr>
            <a:cxnSpLocks noChangeShapeType="1"/>
          </p:cNvCxnSpPr>
          <p:nvPr/>
        </p:nvCxnSpPr>
        <p:spPr bwMode="auto">
          <a:xfrm flipH="1" flipV="1">
            <a:off x="4827639" y="3460955"/>
            <a:ext cx="140143" cy="455953"/>
          </a:xfrm>
          <a:prstGeom prst="straightConnector1">
            <a:avLst/>
          </a:prstGeom>
          <a:noFill/>
          <a:ln w="222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sp>
        <p:nvSpPr>
          <p:cNvPr id="6165" name="Text Box 29"/>
          <p:cNvSpPr txBox="1">
            <a:spLocks noChangeArrowheads="1"/>
          </p:cNvSpPr>
          <p:nvPr/>
        </p:nvSpPr>
        <p:spPr bwMode="auto">
          <a:xfrm rot="16200000">
            <a:off x="4216883" y="1120391"/>
            <a:ext cx="492443" cy="3752850"/>
          </a:xfrm>
          <a:prstGeom prst="rect">
            <a:avLst/>
          </a:prstGeom>
          <a:noFill/>
          <a:ln w="50800" algn="ctr">
            <a:noFill/>
            <a:miter lim="800000"/>
            <a:headEnd type="none" w="sm" len="sm"/>
            <a:tailEnd type="none" w="sm" len="sm"/>
          </a:ln>
        </p:spPr>
        <p:txBody>
          <a:bodyPr vert="eaVert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FMIS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6182" name="TextBox 67"/>
          <p:cNvSpPr txBox="1">
            <a:spLocks noChangeArrowheads="1"/>
          </p:cNvSpPr>
          <p:nvPr/>
        </p:nvSpPr>
        <p:spPr bwMode="auto">
          <a:xfrm>
            <a:off x="1263373" y="3821374"/>
            <a:ext cx="1290600" cy="646331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800" dirty="0"/>
              <a:t>Pensions System</a:t>
            </a:r>
            <a:endParaRPr lang="en-SG" sz="1800" dirty="0"/>
          </a:p>
        </p:txBody>
      </p:sp>
      <p:cxnSp>
        <p:nvCxnSpPr>
          <p:cNvPr id="6167" name="Straight Arrow Connector 68"/>
          <p:cNvCxnSpPr>
            <a:cxnSpLocks noChangeShapeType="1"/>
          </p:cNvCxnSpPr>
          <p:nvPr/>
        </p:nvCxnSpPr>
        <p:spPr bwMode="auto">
          <a:xfrm flipV="1">
            <a:off x="2655924" y="3195484"/>
            <a:ext cx="962347" cy="711782"/>
          </a:xfrm>
          <a:prstGeom prst="straightConnector1">
            <a:avLst/>
          </a:prstGeom>
          <a:noFill/>
          <a:ln w="222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6180" name="TextBox 92"/>
          <p:cNvSpPr txBox="1">
            <a:spLocks noChangeArrowheads="1"/>
          </p:cNvSpPr>
          <p:nvPr/>
        </p:nvSpPr>
        <p:spPr bwMode="auto">
          <a:xfrm>
            <a:off x="1613681" y="1379913"/>
            <a:ext cx="1777018" cy="646331"/>
          </a:xfrm>
          <a:prstGeom prst="rect">
            <a:avLst/>
          </a:prstGeom>
          <a:solidFill>
            <a:schemeClr val="accent2">
              <a:lumMod val="9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800" dirty="0" smtClean="0"/>
              <a:t>Vendors System</a:t>
            </a:r>
            <a:endParaRPr lang="en-SG" sz="1800" dirty="0"/>
          </a:p>
        </p:txBody>
      </p:sp>
      <p:sp>
        <p:nvSpPr>
          <p:cNvPr id="6178" name="TextBox 141"/>
          <p:cNvSpPr txBox="1">
            <a:spLocks noChangeArrowheads="1"/>
          </p:cNvSpPr>
          <p:nvPr/>
        </p:nvSpPr>
        <p:spPr bwMode="auto">
          <a:xfrm>
            <a:off x="2648503" y="4215390"/>
            <a:ext cx="1728140" cy="64605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800" dirty="0"/>
              <a:t>Medical Billing System</a:t>
            </a:r>
            <a:endParaRPr lang="en-SG" sz="1800" dirty="0"/>
          </a:p>
        </p:txBody>
      </p:sp>
      <p:cxnSp>
        <p:nvCxnSpPr>
          <p:cNvPr id="6170" name="Straight Arrow Connector 142"/>
          <p:cNvCxnSpPr>
            <a:cxnSpLocks noChangeShapeType="1"/>
          </p:cNvCxnSpPr>
          <p:nvPr/>
        </p:nvCxnSpPr>
        <p:spPr bwMode="auto">
          <a:xfrm flipV="1">
            <a:off x="3500284" y="3598606"/>
            <a:ext cx="304800" cy="580105"/>
          </a:xfrm>
          <a:prstGeom prst="straightConnector1">
            <a:avLst/>
          </a:prstGeom>
          <a:noFill/>
          <a:ln w="222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6173" name="Title 1"/>
          <p:cNvSpPr>
            <a:spLocks noGrp="1"/>
          </p:cNvSpPr>
          <p:nvPr>
            <p:ph type="title"/>
          </p:nvPr>
        </p:nvSpPr>
        <p:spPr>
          <a:xfrm>
            <a:off x="425450" y="252413"/>
            <a:ext cx="8520113" cy="6619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</a:rPr>
              <a:t>Overview of Singapore’s FMIS</a:t>
            </a:r>
            <a:endParaRPr lang="en-GB" sz="2800" dirty="0" smtClean="0">
              <a:solidFill>
                <a:schemeClr val="bg2">
                  <a:lumMod val="75000"/>
                </a:schemeClr>
              </a:solidFill>
            </a:endParaRPr>
          </a:p>
        </p:txBody>
      </p:sp>
      <p:cxnSp>
        <p:nvCxnSpPr>
          <p:cNvPr id="6176" name="Straight Arrow Connector 55"/>
          <p:cNvCxnSpPr>
            <a:cxnSpLocks noChangeShapeType="1"/>
          </p:cNvCxnSpPr>
          <p:nvPr/>
        </p:nvCxnSpPr>
        <p:spPr bwMode="auto">
          <a:xfrm flipH="1" flipV="1">
            <a:off x="5372100" y="3177540"/>
            <a:ext cx="987753" cy="985027"/>
          </a:xfrm>
          <a:prstGeom prst="straightConnector1">
            <a:avLst/>
          </a:prstGeom>
          <a:noFill/>
          <a:ln w="222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sp>
        <p:nvSpPr>
          <p:cNvPr id="68" name="Rectangle 67"/>
          <p:cNvSpPr/>
          <p:nvPr/>
        </p:nvSpPr>
        <p:spPr>
          <a:xfrm>
            <a:off x="4549169" y="3945271"/>
            <a:ext cx="1247897" cy="646331"/>
          </a:xfrm>
          <a:prstGeom prst="rect">
            <a:avLst/>
          </a:prstGeom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SG" sz="1800" dirty="0" smtClean="0">
                <a:solidFill>
                  <a:srgbClr val="000000"/>
                </a:solidFill>
                <a:latin typeface="Arial"/>
                <a:cs typeface="Arial"/>
              </a:rPr>
              <a:t>Other agencies</a:t>
            </a:r>
            <a:endParaRPr lang="en-SG" sz="18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6133254" y="4176147"/>
            <a:ext cx="825867" cy="369332"/>
          </a:xfrm>
          <a:prstGeom prst="rect">
            <a:avLst/>
          </a:prstGeom>
          <a:ln>
            <a:solidFill>
              <a:schemeClr val="bg2"/>
            </a:solidFill>
          </a:ln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SG" sz="1800" dirty="0" smtClean="0">
                <a:solidFill>
                  <a:srgbClr val="000000"/>
                </a:solidFill>
                <a:latin typeface="Arial"/>
                <a:cs typeface="Arial"/>
              </a:rPr>
              <a:t>Banks</a:t>
            </a:r>
            <a:endParaRPr lang="en-SG" sz="18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13899" y="4985651"/>
            <a:ext cx="1610436" cy="1015663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Process starts from Budgeting</a:t>
            </a:r>
            <a:endParaRPr lang="en-GB" dirty="0"/>
          </a:p>
        </p:txBody>
      </p:sp>
      <p:sp>
        <p:nvSpPr>
          <p:cNvPr id="78" name="TextBox 77"/>
          <p:cNvSpPr txBox="1"/>
          <p:nvPr/>
        </p:nvSpPr>
        <p:spPr>
          <a:xfrm>
            <a:off x="2649939" y="4956413"/>
            <a:ext cx="5335112" cy="1015663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Interfaces between Central FMIS and other Government systems/banks create an “Integrated” FMIS</a:t>
            </a:r>
            <a:endParaRPr lang="en-GB" dirty="0"/>
          </a:p>
        </p:txBody>
      </p:sp>
      <p:pic>
        <p:nvPicPr>
          <p:cNvPr id="29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93654" y="2428900"/>
            <a:ext cx="74295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29"/>
          <p:cNvSpPr txBox="1"/>
          <p:nvPr/>
        </p:nvSpPr>
        <p:spPr>
          <a:xfrm>
            <a:off x="4572000" y="2811780"/>
            <a:ext cx="811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/>
              <a:t>FMIS</a:t>
            </a:r>
            <a:endParaRPr lang="en-GB" sz="1800" b="1" dirty="0"/>
          </a:p>
        </p:txBody>
      </p:sp>
      <p:pic>
        <p:nvPicPr>
          <p:cNvPr id="31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5290" y="2762864"/>
            <a:ext cx="552353" cy="821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TextBox 31"/>
          <p:cNvSpPr txBox="1"/>
          <p:nvPr/>
        </p:nvSpPr>
        <p:spPr>
          <a:xfrm>
            <a:off x="1485900" y="2792730"/>
            <a:ext cx="1097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/>
              <a:t>Budget System</a:t>
            </a:r>
            <a:endParaRPr lang="en-GB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377502" y="348090"/>
            <a:ext cx="8520112" cy="455959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</a:rPr>
              <a:t>Our Central FMIS</a:t>
            </a:r>
            <a:endParaRPr lang="en-GB" sz="2800" dirty="0" smtClean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2231291" y="1600201"/>
            <a:ext cx="4767385" cy="4038600"/>
          </a:xfrm>
          <a:prstGeom prst="roundRect">
            <a:avLst/>
          </a:prstGeom>
          <a:ln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5500395" y="3230350"/>
            <a:ext cx="1296000" cy="54055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Accounts</a:t>
            </a:r>
            <a:r>
              <a:rPr kumimoji="0" lang="en-US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Receivable</a:t>
            </a: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2420983" y="2602674"/>
            <a:ext cx="1296000" cy="54055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Asset Management</a:t>
            </a: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Rounded Rectangle 19"/>
          <p:cNvSpPr/>
          <p:nvPr/>
        </p:nvSpPr>
        <p:spPr bwMode="auto">
          <a:xfrm>
            <a:off x="5500541" y="3877057"/>
            <a:ext cx="1296000" cy="54055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Billing</a:t>
            </a: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Rounded Rectangle 21"/>
          <p:cNvSpPr/>
          <p:nvPr/>
        </p:nvSpPr>
        <p:spPr bwMode="auto">
          <a:xfrm>
            <a:off x="2448085" y="3229705"/>
            <a:ext cx="1260000" cy="54055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Accounts</a:t>
            </a:r>
            <a:r>
              <a:rPr kumimoji="0" lang="en-US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Payable</a:t>
            </a: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ounded Rectangle 22"/>
          <p:cNvSpPr/>
          <p:nvPr/>
        </p:nvSpPr>
        <p:spPr bwMode="auto">
          <a:xfrm>
            <a:off x="5496591" y="2590865"/>
            <a:ext cx="1296000" cy="54055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Cash Management</a:t>
            </a: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ounded Rectangle 23"/>
          <p:cNvSpPr/>
          <p:nvPr/>
        </p:nvSpPr>
        <p:spPr bwMode="auto">
          <a:xfrm>
            <a:off x="2455081" y="4487984"/>
            <a:ext cx="4320000" cy="69361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Reporting</a:t>
            </a: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Rounded Rectangle 24"/>
          <p:cNvSpPr/>
          <p:nvPr/>
        </p:nvSpPr>
        <p:spPr bwMode="auto">
          <a:xfrm>
            <a:off x="2434198" y="3859888"/>
            <a:ext cx="1296000" cy="54055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200" dirty="0" err="1" smtClean="0">
                <a:solidFill>
                  <a:schemeClr val="tx1"/>
                </a:solidFill>
                <a:latin typeface="Arial" charset="0"/>
              </a:rPr>
              <a:t>Vendors@Gov</a:t>
            </a: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7" name="Line 17"/>
          <p:cNvSpPr>
            <a:spLocks noChangeShapeType="1"/>
          </p:cNvSpPr>
          <p:nvPr/>
        </p:nvSpPr>
        <p:spPr bwMode="gray">
          <a:xfrm rot="10800000">
            <a:off x="6794987" y="3489081"/>
            <a:ext cx="1282211" cy="27842"/>
          </a:xfrm>
          <a:prstGeom prst="line">
            <a:avLst/>
          </a:prstGeom>
          <a:noFill/>
          <a:ln w="5715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80" name="Rounded Rectangle 79"/>
          <p:cNvSpPr/>
          <p:nvPr/>
        </p:nvSpPr>
        <p:spPr bwMode="auto">
          <a:xfrm>
            <a:off x="7156432" y="1572127"/>
            <a:ext cx="1800000" cy="4844716"/>
          </a:xfrm>
          <a:prstGeom prst="roundRect">
            <a:avLst/>
          </a:prstGeom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6800" rIns="90000" bIns="46800"/>
          <a:lstStyle/>
          <a:p>
            <a:pPr>
              <a:defRPr/>
            </a:pPr>
            <a:r>
              <a:rPr lang="en-SG" sz="1200" b="1" dirty="0" smtClean="0">
                <a:solidFill>
                  <a:schemeClr val="tx1"/>
                </a:solidFill>
              </a:rPr>
              <a:t>Project Costing</a:t>
            </a:r>
          </a:p>
          <a:p>
            <a:pPr>
              <a:defRPr/>
            </a:pPr>
            <a:r>
              <a:rPr lang="en-SG" sz="1100" dirty="0" smtClean="0">
                <a:solidFill>
                  <a:schemeClr val="tx1"/>
                </a:solidFill>
              </a:rPr>
              <a:t>Allows tracking of development projects</a:t>
            </a:r>
          </a:p>
          <a:p>
            <a:pPr>
              <a:defRPr/>
            </a:pPr>
            <a:endParaRPr lang="en-SG" sz="1200" b="1" dirty="0" smtClean="0">
              <a:solidFill>
                <a:schemeClr val="tx1"/>
              </a:solidFill>
            </a:endParaRPr>
          </a:p>
          <a:p>
            <a:pPr>
              <a:defRPr/>
            </a:pPr>
            <a:endParaRPr lang="en-SG" sz="1200" b="1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en-SG" sz="1200" b="1" dirty="0" smtClean="0">
                <a:solidFill>
                  <a:schemeClr val="tx1"/>
                </a:solidFill>
              </a:rPr>
              <a:t>Cash  Management</a:t>
            </a:r>
          </a:p>
          <a:p>
            <a:pPr>
              <a:defRPr/>
            </a:pPr>
            <a:r>
              <a:rPr lang="en-SG" sz="1100" dirty="0" smtClean="0">
                <a:solidFill>
                  <a:schemeClr val="tx1"/>
                </a:solidFill>
              </a:rPr>
              <a:t>Allows electronic tracking of SB cash forecasts and management, fixed deposits</a:t>
            </a:r>
          </a:p>
          <a:p>
            <a:endParaRPr lang="en-SG" sz="1200" b="1" dirty="0" smtClean="0">
              <a:solidFill>
                <a:schemeClr val="tx1"/>
              </a:solidFill>
            </a:endParaRPr>
          </a:p>
          <a:p>
            <a:endParaRPr lang="en-SG" sz="1200" b="1" dirty="0" smtClean="0">
              <a:solidFill>
                <a:schemeClr val="tx1"/>
              </a:solidFill>
            </a:endParaRPr>
          </a:p>
          <a:p>
            <a:r>
              <a:rPr lang="en-SG" sz="1200" b="1" dirty="0" smtClean="0">
                <a:solidFill>
                  <a:schemeClr val="tx1"/>
                </a:solidFill>
              </a:rPr>
              <a:t>Accounts Receivable</a:t>
            </a:r>
            <a:endParaRPr lang="en-SG" sz="1050" dirty="0">
              <a:solidFill>
                <a:schemeClr val="tx1"/>
              </a:solidFill>
            </a:endParaRPr>
          </a:p>
          <a:p>
            <a:r>
              <a:rPr lang="en-SG" sz="1100" dirty="0">
                <a:solidFill>
                  <a:schemeClr val="tx1"/>
                </a:solidFill>
              </a:rPr>
              <a:t>Tracks collection of public monies via deposit record </a:t>
            </a:r>
            <a:r>
              <a:rPr lang="en-SG" sz="1100" dirty="0" smtClean="0">
                <a:solidFill>
                  <a:schemeClr val="tx1"/>
                </a:solidFill>
              </a:rPr>
              <a:t>creation</a:t>
            </a:r>
          </a:p>
          <a:p>
            <a:endParaRPr lang="en-SG" sz="1100" dirty="0" smtClean="0">
              <a:solidFill>
                <a:schemeClr val="tx1"/>
              </a:solidFill>
            </a:endParaRPr>
          </a:p>
          <a:p>
            <a:endParaRPr lang="en-SG" sz="1200" b="1" dirty="0" smtClean="0">
              <a:solidFill>
                <a:schemeClr val="tx1"/>
              </a:solidFill>
            </a:endParaRPr>
          </a:p>
          <a:p>
            <a:r>
              <a:rPr lang="en-SG" sz="1200" b="1" dirty="0" smtClean="0">
                <a:solidFill>
                  <a:schemeClr val="tx1"/>
                </a:solidFill>
              </a:rPr>
              <a:t>Billing</a:t>
            </a:r>
            <a:endParaRPr lang="en-SG" sz="1100" dirty="0" smtClean="0">
              <a:solidFill>
                <a:schemeClr val="tx1"/>
              </a:solidFill>
            </a:endParaRPr>
          </a:p>
          <a:p>
            <a:r>
              <a:rPr lang="en-SG" sz="1100" dirty="0" smtClean="0">
                <a:solidFill>
                  <a:schemeClr val="tx1"/>
                </a:solidFill>
              </a:rPr>
              <a:t>Tracks all bills sent to agencies’ customers</a:t>
            </a:r>
            <a:endParaRPr lang="en-SG" sz="1100" dirty="0">
              <a:solidFill>
                <a:schemeClr val="tx1"/>
              </a:solidFill>
            </a:endParaRPr>
          </a:p>
        </p:txBody>
      </p:sp>
      <p:sp>
        <p:nvSpPr>
          <p:cNvPr id="44" name="Line 17"/>
          <p:cNvSpPr>
            <a:spLocks noChangeShapeType="1"/>
          </p:cNvSpPr>
          <p:nvPr/>
        </p:nvSpPr>
        <p:spPr bwMode="gray">
          <a:xfrm rot="10800000" flipH="1" flipV="1">
            <a:off x="1699846" y="3470031"/>
            <a:ext cx="748810" cy="7326"/>
          </a:xfrm>
          <a:prstGeom prst="line">
            <a:avLst/>
          </a:prstGeom>
          <a:noFill/>
          <a:ln w="5715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31" name="Right Bracket 30"/>
          <p:cNvSpPr/>
          <p:nvPr/>
        </p:nvSpPr>
        <p:spPr bwMode="auto">
          <a:xfrm>
            <a:off x="6787661" y="2766646"/>
            <a:ext cx="108000" cy="1430216"/>
          </a:xfrm>
          <a:prstGeom prst="rightBracket">
            <a:avLst/>
          </a:prstGeom>
          <a:noFill/>
          <a:ln w="571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Right Bracket 31"/>
          <p:cNvSpPr/>
          <p:nvPr/>
        </p:nvSpPr>
        <p:spPr bwMode="auto">
          <a:xfrm rot="10800000">
            <a:off x="2318674" y="2870199"/>
            <a:ext cx="94326" cy="1361831"/>
          </a:xfrm>
          <a:prstGeom prst="rightBracket">
            <a:avLst/>
          </a:prstGeom>
          <a:noFill/>
          <a:ln w="571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6" name="Rounded Rectangle 75"/>
          <p:cNvSpPr/>
          <p:nvPr/>
        </p:nvSpPr>
        <p:spPr bwMode="auto">
          <a:xfrm>
            <a:off x="259129" y="2755900"/>
            <a:ext cx="1800000" cy="3797300"/>
          </a:xfrm>
          <a:prstGeom prst="roundRect">
            <a:avLst/>
          </a:prstGeom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6800" rIns="90000" bIns="46800"/>
          <a:lstStyle/>
          <a:p>
            <a:pPr>
              <a:defRPr/>
            </a:pPr>
            <a:r>
              <a:rPr lang="en-SG" sz="1200" b="1" dirty="0" smtClean="0">
                <a:solidFill>
                  <a:schemeClr val="tx1"/>
                </a:solidFill>
              </a:rPr>
              <a:t>Fund Control</a:t>
            </a:r>
          </a:p>
          <a:p>
            <a:pPr>
              <a:defRPr/>
            </a:pPr>
            <a:r>
              <a:rPr lang="en-SG" sz="1100" dirty="0" smtClean="0">
                <a:solidFill>
                  <a:schemeClr val="tx1"/>
                </a:solidFill>
              </a:rPr>
              <a:t>Allows checking of available funds against budget</a:t>
            </a:r>
          </a:p>
          <a:p>
            <a:pPr>
              <a:defRPr/>
            </a:pPr>
            <a:endParaRPr lang="en-SG" sz="1200" b="1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en-SG" sz="1200" b="1" dirty="0" smtClean="0">
                <a:solidFill>
                  <a:schemeClr val="tx1"/>
                </a:solidFill>
              </a:rPr>
              <a:t>Asset Management</a:t>
            </a:r>
          </a:p>
          <a:p>
            <a:pPr>
              <a:defRPr/>
            </a:pPr>
            <a:r>
              <a:rPr lang="en-SG" sz="1100" dirty="0" smtClean="0">
                <a:solidFill>
                  <a:schemeClr val="tx1"/>
                </a:solidFill>
              </a:rPr>
              <a:t>Allows electronic tracking of Government fixed assets</a:t>
            </a:r>
          </a:p>
          <a:p>
            <a:pPr>
              <a:defRPr/>
            </a:pPr>
            <a:endParaRPr lang="en-SG" sz="1200" b="1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en-SG" sz="1200" b="1" dirty="0" err="1" smtClean="0">
                <a:solidFill>
                  <a:schemeClr val="tx1"/>
                </a:solidFill>
              </a:rPr>
              <a:t>Vendors@Gov</a:t>
            </a:r>
            <a:endParaRPr lang="en-SG" sz="1200" b="1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en-SG" sz="1100" dirty="0" smtClean="0">
                <a:solidFill>
                  <a:schemeClr val="tx1"/>
                </a:solidFill>
              </a:rPr>
              <a:t>Allows electronic  submission and processing of invoices</a:t>
            </a:r>
          </a:p>
          <a:p>
            <a:pPr>
              <a:defRPr/>
            </a:pPr>
            <a:endParaRPr lang="en-SG" sz="1100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en-SG" sz="1200" b="1" dirty="0" smtClean="0">
                <a:solidFill>
                  <a:schemeClr val="tx1"/>
                </a:solidFill>
              </a:rPr>
              <a:t>Accounts Payable</a:t>
            </a:r>
          </a:p>
          <a:p>
            <a:pPr>
              <a:defRPr/>
            </a:pPr>
            <a:r>
              <a:rPr lang="en-SG" sz="1100" dirty="0" smtClean="0">
                <a:solidFill>
                  <a:schemeClr val="tx1"/>
                </a:solidFill>
              </a:rPr>
              <a:t>Allows payments to  be effected  to Government vendors</a:t>
            </a:r>
          </a:p>
          <a:p>
            <a:endParaRPr lang="en-SG" sz="1100" dirty="0">
              <a:solidFill>
                <a:schemeClr val="tx1"/>
              </a:solidFill>
            </a:endParaRPr>
          </a:p>
        </p:txBody>
      </p:sp>
      <p:sp>
        <p:nvSpPr>
          <p:cNvPr id="33" name="Right Bracket 32"/>
          <p:cNvSpPr/>
          <p:nvPr/>
        </p:nvSpPr>
        <p:spPr bwMode="auto">
          <a:xfrm rot="16200000">
            <a:off x="2070594" y="753697"/>
            <a:ext cx="842108" cy="2865312"/>
          </a:xfrm>
          <a:prstGeom prst="rightBracket">
            <a:avLst/>
          </a:prstGeom>
          <a:noFill/>
          <a:ln w="571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9" name="Rounded Rectangle 78"/>
          <p:cNvSpPr/>
          <p:nvPr/>
        </p:nvSpPr>
        <p:spPr bwMode="auto">
          <a:xfrm>
            <a:off x="260106" y="1372088"/>
            <a:ext cx="1800000" cy="1276350"/>
          </a:xfrm>
          <a:prstGeom prst="roundRect">
            <a:avLst/>
          </a:prstGeom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6800" rIns="90000" bIns="46800" anchor="ctr"/>
          <a:lstStyle/>
          <a:p>
            <a:r>
              <a:rPr lang="en-SG" sz="1200" b="1" dirty="0" smtClean="0">
                <a:solidFill>
                  <a:schemeClr val="tx1"/>
                </a:solidFill>
              </a:rPr>
              <a:t>General Ledger</a:t>
            </a:r>
            <a:endParaRPr lang="en-SG" sz="1050" dirty="0">
              <a:solidFill>
                <a:schemeClr val="tx1"/>
              </a:solidFill>
            </a:endParaRPr>
          </a:p>
          <a:p>
            <a:r>
              <a:rPr lang="en-SG" sz="1100" dirty="0">
                <a:solidFill>
                  <a:schemeClr val="tx1"/>
                </a:solidFill>
              </a:rPr>
              <a:t>Allows accrual and cash ledger accounting with single point of </a:t>
            </a:r>
            <a:r>
              <a:rPr lang="en-SG" sz="1100" dirty="0" smtClean="0">
                <a:solidFill>
                  <a:schemeClr val="tx1"/>
                </a:solidFill>
              </a:rPr>
              <a:t>entry</a:t>
            </a:r>
            <a:endParaRPr lang="en-SG" sz="1100" dirty="0">
              <a:solidFill>
                <a:schemeClr val="tx1"/>
              </a:solidFill>
            </a:endParaRPr>
          </a:p>
          <a:p>
            <a:endParaRPr lang="en-SG" sz="1100" dirty="0">
              <a:solidFill>
                <a:schemeClr val="tx1"/>
              </a:solidFill>
            </a:endParaRPr>
          </a:p>
        </p:txBody>
      </p:sp>
      <p:sp>
        <p:nvSpPr>
          <p:cNvPr id="16" name="Rounded Rectangle 15"/>
          <p:cNvSpPr/>
          <p:nvPr/>
        </p:nvSpPr>
        <p:spPr bwMode="auto">
          <a:xfrm>
            <a:off x="3779715" y="2519484"/>
            <a:ext cx="1656000" cy="1900115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General Ledger</a:t>
            </a: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ounded Rectangle 25"/>
          <p:cNvSpPr/>
          <p:nvPr/>
        </p:nvSpPr>
        <p:spPr bwMode="auto">
          <a:xfrm>
            <a:off x="5483891" y="1981265"/>
            <a:ext cx="1296000" cy="54055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Project</a:t>
            </a:r>
            <a:r>
              <a:rPr kumimoji="0" lang="en-US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Costing</a:t>
            </a: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Right Bracket 26"/>
          <p:cNvSpPr/>
          <p:nvPr/>
        </p:nvSpPr>
        <p:spPr bwMode="auto">
          <a:xfrm>
            <a:off x="6813061" y="2222500"/>
            <a:ext cx="83039" cy="1974362"/>
          </a:xfrm>
          <a:prstGeom prst="rightBracket">
            <a:avLst/>
          </a:prstGeom>
          <a:noFill/>
          <a:ln w="571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ounded Rectangle 27"/>
          <p:cNvSpPr/>
          <p:nvPr/>
        </p:nvSpPr>
        <p:spPr bwMode="auto">
          <a:xfrm>
            <a:off x="2435891" y="1993965"/>
            <a:ext cx="1296000" cy="54055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200" dirty="0" smtClean="0">
                <a:solidFill>
                  <a:schemeClr val="tx1"/>
                </a:solidFill>
                <a:latin typeface="Arial" charset="0"/>
              </a:rPr>
              <a:t>Fund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200" dirty="0" smtClean="0">
                <a:solidFill>
                  <a:schemeClr val="tx1"/>
                </a:solidFill>
                <a:latin typeface="Arial" charset="0"/>
              </a:rPr>
              <a:t>Control</a:t>
            </a: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4023586" y="1606182"/>
            <a:ext cx="1268304" cy="35668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charset="0"/>
              </a:rPr>
              <a:t>FMIS</a:t>
            </a:r>
            <a:endParaRPr kumimoji="0" lang="en-GB" sz="1600" b="1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29" name="Right Bracket 28"/>
          <p:cNvSpPr/>
          <p:nvPr/>
        </p:nvSpPr>
        <p:spPr bwMode="auto">
          <a:xfrm rot="10800000">
            <a:off x="2324100" y="2311399"/>
            <a:ext cx="102574" cy="1209431"/>
          </a:xfrm>
          <a:prstGeom prst="rightBracket">
            <a:avLst/>
          </a:prstGeom>
          <a:noFill/>
          <a:ln w="571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3" name="Group 13"/>
          <p:cNvGrpSpPr>
            <a:grpSpLocks/>
          </p:cNvGrpSpPr>
          <p:nvPr/>
        </p:nvGrpSpPr>
        <p:grpSpPr bwMode="auto">
          <a:xfrm>
            <a:off x="773499" y="1497013"/>
            <a:ext cx="6103937" cy="914400"/>
            <a:chOff x="3040082" y="1223159"/>
            <a:chExt cx="6103918" cy="9144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8" name="Rounded Rectangle 7"/>
            <p:cNvSpPr/>
            <p:nvPr/>
          </p:nvSpPr>
          <p:spPr bwMode="auto">
            <a:xfrm>
              <a:off x="3040082" y="1223159"/>
              <a:ext cx="6103918" cy="914400"/>
            </a:xfrm>
            <a:prstGeom prst="roundRect">
              <a:avLst/>
            </a:pr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lIns="90000" tIns="46800" rIns="90000" bIns="46800" anchor="ctr"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" name="Rectangle 6"/>
            <p:cNvSpPr/>
            <p:nvPr/>
          </p:nvSpPr>
          <p:spPr>
            <a:xfrm>
              <a:off x="3122632" y="1323171"/>
              <a:ext cx="6021368" cy="769938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>
              <a:spAutoFit/>
            </a:bodyPr>
            <a:lstStyle/>
            <a:p>
              <a:pPr marL="0" lvl="1" eaLnBrk="0" hangingPunct="0">
                <a:spcAft>
                  <a:spcPct val="40000"/>
                </a:spcAft>
                <a:buClr>
                  <a:srgbClr val="0061B2">
                    <a:lumMod val="60000"/>
                    <a:lumOff val="40000"/>
                  </a:srgbClr>
                </a:buClr>
                <a:defRPr/>
              </a:pPr>
              <a:r>
                <a:rPr lang="en-US" sz="2200" b="1" kern="0" dirty="0" err="1" smtClean="0">
                  <a:solidFill>
                    <a:srgbClr val="000000"/>
                  </a:solidFill>
                  <a:latin typeface="Arial"/>
                  <a:cs typeface="Arial"/>
                </a:rPr>
                <a:t>Computerise</a:t>
              </a:r>
              <a:r>
                <a:rPr lang="en-US" sz="2200" b="1" kern="0" dirty="0" smtClean="0">
                  <a:solidFill>
                    <a:srgbClr val="000000"/>
                  </a:solidFill>
                  <a:latin typeface="Arial"/>
                  <a:cs typeface="Arial"/>
                </a:rPr>
                <a:t> processes </a:t>
              </a:r>
              <a:r>
                <a:rPr lang="en-US" sz="2200" kern="0" dirty="0">
                  <a:solidFill>
                    <a:srgbClr val="000000"/>
                  </a:solidFill>
                  <a:latin typeface="Arial"/>
                  <a:cs typeface="Arial"/>
                </a:rPr>
                <a:t>to raise productivity  and reduce need for manual </a:t>
              </a:r>
              <a:r>
                <a:rPr lang="en-US" sz="2200" kern="0" dirty="0" err="1">
                  <a:solidFill>
                    <a:srgbClr val="000000"/>
                  </a:solidFill>
                  <a:latin typeface="Arial"/>
                  <a:cs typeface="Arial"/>
                </a:rPr>
                <a:t>labour</a:t>
              </a:r>
              <a:endParaRPr lang="en-US" sz="2200" kern="0" dirty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5124" name="Group 14"/>
          <p:cNvGrpSpPr>
            <a:grpSpLocks/>
          </p:cNvGrpSpPr>
          <p:nvPr/>
        </p:nvGrpSpPr>
        <p:grpSpPr bwMode="auto">
          <a:xfrm>
            <a:off x="2070662" y="3796653"/>
            <a:ext cx="6159413" cy="914400"/>
            <a:chOff x="3135333" y="2025946"/>
            <a:chExt cx="6159393" cy="9144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3" name="Rounded Rectangle 12"/>
            <p:cNvSpPr/>
            <p:nvPr/>
          </p:nvSpPr>
          <p:spPr bwMode="auto">
            <a:xfrm>
              <a:off x="3190809" y="2025946"/>
              <a:ext cx="6103917" cy="914400"/>
            </a:xfrm>
            <a:prstGeom prst="roundRect">
              <a:avLst/>
            </a:pr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lIns="90000" tIns="46800" rIns="90000" bIns="46800" anchor="ctr"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135333" y="2117463"/>
              <a:ext cx="5794356" cy="769937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>
              <a:spAutoFit/>
            </a:bodyPr>
            <a:lstStyle/>
            <a:p>
              <a:pPr marL="0" lvl="1" eaLnBrk="0" hangingPunct="0">
                <a:spcAft>
                  <a:spcPct val="40000"/>
                </a:spcAft>
                <a:buClr>
                  <a:srgbClr val="0061B2">
                    <a:lumMod val="60000"/>
                    <a:lumOff val="40000"/>
                  </a:srgbClr>
                </a:buClr>
                <a:defRPr/>
              </a:pPr>
              <a:r>
                <a:rPr lang="en-US" sz="2200" b="1" kern="0" dirty="0" smtClean="0">
                  <a:solidFill>
                    <a:srgbClr val="000000"/>
                  </a:solidFill>
                  <a:latin typeface="Arial"/>
                  <a:cs typeface="Arial"/>
                </a:rPr>
                <a:t>Have robust controls </a:t>
              </a:r>
              <a:r>
                <a:rPr lang="en-US" sz="2200" kern="0" dirty="0">
                  <a:solidFill>
                    <a:srgbClr val="000000"/>
                  </a:solidFill>
                  <a:latin typeface="Arial"/>
                  <a:cs typeface="Arial"/>
                </a:rPr>
                <a:t>to ensure integrity of </a:t>
              </a:r>
              <a:r>
                <a:rPr lang="en-US" sz="2200" kern="0" dirty="0" smtClean="0">
                  <a:solidFill>
                    <a:srgbClr val="000000"/>
                  </a:solidFill>
                  <a:latin typeface="Arial"/>
                  <a:cs typeface="Arial"/>
                </a:rPr>
                <a:t>records </a:t>
              </a:r>
              <a:r>
                <a:rPr lang="en-US" sz="2200" kern="0" dirty="0">
                  <a:solidFill>
                    <a:srgbClr val="000000"/>
                  </a:solidFill>
                  <a:latin typeface="Arial"/>
                  <a:cs typeface="Arial"/>
                </a:rPr>
                <a:t>and prevent fraud</a:t>
              </a:r>
            </a:p>
          </p:txBody>
        </p:sp>
      </p:grpSp>
      <p:grpSp>
        <p:nvGrpSpPr>
          <p:cNvPr id="5125" name="Group 18"/>
          <p:cNvGrpSpPr>
            <a:grpSpLocks/>
          </p:cNvGrpSpPr>
          <p:nvPr/>
        </p:nvGrpSpPr>
        <p:grpSpPr bwMode="auto">
          <a:xfrm>
            <a:off x="1436919" y="2593112"/>
            <a:ext cx="6103937" cy="914400"/>
            <a:chOff x="3040083" y="4346369"/>
            <a:chExt cx="6103917" cy="9144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7" name="Rounded Rectangle 16"/>
            <p:cNvSpPr/>
            <p:nvPr/>
          </p:nvSpPr>
          <p:spPr bwMode="auto">
            <a:xfrm>
              <a:off x="3040083" y="4346369"/>
              <a:ext cx="6103917" cy="914400"/>
            </a:xfrm>
            <a:prstGeom prst="roundRect">
              <a:avLst/>
            </a:pr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lIns="90000" tIns="46800" rIns="90000" bIns="46800" anchor="ctr"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3135333" y="4443207"/>
              <a:ext cx="5700693" cy="769441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>
              <a:spAutoFit/>
            </a:bodyPr>
            <a:lstStyle/>
            <a:p>
              <a:pPr marL="0" lvl="1" indent="-342000" eaLnBrk="0" hangingPunct="0">
                <a:spcAft>
                  <a:spcPct val="40000"/>
                </a:spcAft>
                <a:buClr>
                  <a:srgbClr val="0061B2">
                    <a:lumMod val="60000"/>
                    <a:lumOff val="40000"/>
                  </a:srgbClr>
                </a:buClr>
                <a:defRPr/>
              </a:pPr>
              <a:r>
                <a:rPr lang="en-US" sz="2200" b="1" kern="0" dirty="0" err="1" smtClean="0">
                  <a:solidFill>
                    <a:srgbClr val="000000"/>
                  </a:solidFill>
                  <a:latin typeface="Arial"/>
                  <a:cs typeface="Arial"/>
                </a:rPr>
                <a:t>Centralisation</a:t>
              </a:r>
              <a:r>
                <a:rPr lang="en-US" sz="2200" b="1" kern="0" dirty="0" smtClean="0">
                  <a:solidFill>
                    <a:srgbClr val="000000"/>
                  </a:solidFill>
                  <a:latin typeface="Arial"/>
                  <a:cs typeface="Arial"/>
                </a:rPr>
                <a:t> </a:t>
              </a:r>
              <a:r>
                <a:rPr lang="en-US" sz="2200" kern="0" dirty="0" smtClean="0">
                  <a:solidFill>
                    <a:srgbClr val="000000"/>
                  </a:solidFill>
                  <a:latin typeface="Arial"/>
                  <a:cs typeface="Arial"/>
                </a:rPr>
                <a:t>to improve oversight and efficiency   </a:t>
              </a:r>
              <a:endParaRPr lang="en-US" sz="2200" kern="0" dirty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5126" name="Group 17"/>
          <p:cNvGrpSpPr>
            <a:grpSpLocks/>
          </p:cNvGrpSpPr>
          <p:nvPr/>
        </p:nvGrpSpPr>
        <p:grpSpPr bwMode="auto">
          <a:xfrm>
            <a:off x="2725383" y="5031304"/>
            <a:ext cx="6103937" cy="914400"/>
            <a:chOff x="3040083" y="3113108"/>
            <a:chExt cx="6103917" cy="9144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6" name="Rounded Rectangle 15"/>
            <p:cNvSpPr/>
            <p:nvPr/>
          </p:nvSpPr>
          <p:spPr bwMode="auto">
            <a:xfrm>
              <a:off x="3040083" y="3113108"/>
              <a:ext cx="6103917" cy="914400"/>
            </a:xfrm>
            <a:prstGeom prst="roundRect">
              <a:avLst/>
            </a:prstGeom>
            <a:solidFill>
              <a:schemeClr val="bg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lIns="90000" tIns="46800" rIns="90000" bIns="46800" anchor="ctr"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159145" y="3164548"/>
              <a:ext cx="5759431" cy="768350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>
              <a:spAutoFit/>
            </a:bodyPr>
            <a:lstStyle/>
            <a:p>
              <a:pPr marL="0" lvl="2" eaLnBrk="0" hangingPunct="0">
                <a:spcAft>
                  <a:spcPct val="40000"/>
                </a:spcAft>
                <a:buClr>
                  <a:srgbClr val="0061B2">
                    <a:lumMod val="60000"/>
                    <a:lumOff val="40000"/>
                  </a:srgbClr>
                </a:buClr>
                <a:defRPr/>
              </a:pPr>
              <a:r>
                <a:rPr lang="en-US" sz="2200" b="1" dirty="0">
                  <a:solidFill>
                    <a:srgbClr val="000000"/>
                  </a:solidFill>
                </a:rPr>
                <a:t>Provide useful and timely information </a:t>
              </a:r>
              <a:r>
                <a:rPr lang="en-US" sz="2200" dirty="0">
                  <a:solidFill>
                    <a:srgbClr val="000000"/>
                  </a:solidFill>
                </a:rPr>
                <a:t>to support management decisions</a:t>
              </a:r>
              <a:endParaRPr lang="en-US" sz="2200" kern="0" dirty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</p:grpSp>
      <p:sp>
        <p:nvSpPr>
          <p:cNvPr id="5127" name="TextBox 19"/>
          <p:cNvSpPr txBox="1">
            <a:spLocks noChangeArrowheads="1"/>
          </p:cNvSpPr>
          <p:nvPr/>
        </p:nvSpPr>
        <p:spPr bwMode="auto">
          <a:xfrm>
            <a:off x="108336" y="1235075"/>
            <a:ext cx="844550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8800" i="1">
                <a:solidFill>
                  <a:schemeClr val="bg2"/>
                </a:solidFill>
                <a:latin typeface="Book Antiqua" pitchFamily="18" charset="0"/>
              </a:rPr>
              <a:t>1</a:t>
            </a:r>
            <a:endParaRPr lang="en-GB" sz="8800" i="1">
              <a:solidFill>
                <a:schemeClr val="bg2"/>
              </a:solidFill>
              <a:latin typeface="Book Antiqua" pitchFamily="18" charset="0"/>
            </a:endParaRPr>
          </a:p>
        </p:txBody>
      </p:sp>
      <p:sp>
        <p:nvSpPr>
          <p:cNvPr id="5128" name="TextBox 20"/>
          <p:cNvSpPr txBox="1">
            <a:spLocks noChangeArrowheads="1"/>
          </p:cNvSpPr>
          <p:nvPr/>
        </p:nvSpPr>
        <p:spPr bwMode="auto">
          <a:xfrm>
            <a:off x="680880" y="2408238"/>
            <a:ext cx="842962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8800" i="1" dirty="0">
                <a:solidFill>
                  <a:schemeClr val="bg2"/>
                </a:solidFill>
                <a:latin typeface="Book Antiqua" pitchFamily="18" charset="0"/>
              </a:rPr>
              <a:t>2</a:t>
            </a:r>
            <a:endParaRPr lang="en-GB" sz="8800" i="1" dirty="0">
              <a:solidFill>
                <a:schemeClr val="bg2"/>
              </a:solidFill>
              <a:latin typeface="Book Antiqua" pitchFamily="18" charset="0"/>
            </a:endParaRPr>
          </a:p>
        </p:txBody>
      </p:sp>
      <p:sp>
        <p:nvSpPr>
          <p:cNvPr id="5129" name="TextBox 21"/>
          <p:cNvSpPr txBox="1">
            <a:spLocks noChangeArrowheads="1"/>
          </p:cNvSpPr>
          <p:nvPr/>
        </p:nvSpPr>
        <p:spPr bwMode="auto">
          <a:xfrm>
            <a:off x="1370449" y="3619500"/>
            <a:ext cx="84296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8800" i="1">
                <a:solidFill>
                  <a:schemeClr val="bg2"/>
                </a:solidFill>
                <a:latin typeface="Book Antiqua" pitchFamily="18" charset="0"/>
              </a:rPr>
              <a:t>3</a:t>
            </a:r>
            <a:endParaRPr lang="en-GB" sz="8800" i="1">
              <a:solidFill>
                <a:schemeClr val="bg2"/>
              </a:solidFill>
              <a:latin typeface="Book Antiqua" pitchFamily="18" charset="0"/>
            </a:endParaRPr>
          </a:p>
        </p:txBody>
      </p:sp>
      <p:sp>
        <p:nvSpPr>
          <p:cNvPr id="5130" name="TextBox 22"/>
          <p:cNvSpPr txBox="1">
            <a:spLocks noChangeArrowheads="1"/>
          </p:cNvSpPr>
          <p:nvPr/>
        </p:nvSpPr>
        <p:spPr bwMode="auto">
          <a:xfrm>
            <a:off x="1988143" y="4849760"/>
            <a:ext cx="842963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8800" i="1">
                <a:solidFill>
                  <a:schemeClr val="bg2"/>
                </a:solidFill>
                <a:latin typeface="Book Antiqua" pitchFamily="18" charset="0"/>
              </a:rPr>
              <a:t>4</a:t>
            </a:r>
            <a:endParaRPr lang="en-GB" sz="8800" i="1">
              <a:solidFill>
                <a:schemeClr val="bg2"/>
              </a:solidFill>
              <a:latin typeface="Book Antiqua" pitchFamily="18" charset="0"/>
            </a:endParaRPr>
          </a:p>
        </p:txBody>
      </p:sp>
      <p:sp>
        <p:nvSpPr>
          <p:cNvPr id="5131" name="Title 1"/>
          <p:cNvSpPr>
            <a:spLocks noGrp="1"/>
          </p:cNvSpPr>
          <p:nvPr>
            <p:ph type="title"/>
          </p:nvPr>
        </p:nvSpPr>
        <p:spPr>
          <a:xfrm>
            <a:off x="425450" y="252413"/>
            <a:ext cx="8520113" cy="661987"/>
          </a:xfrm>
        </p:spPr>
        <p:txBody>
          <a:bodyPr/>
          <a:lstStyle/>
          <a:p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</a:rPr>
              <a:t>Key Design Considerations </a:t>
            </a:r>
            <a:endParaRPr lang="en-GB" sz="2800" dirty="0" smtClean="0">
              <a:solidFill>
                <a:srgbClr val="FF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800" y="286932"/>
            <a:ext cx="8520112" cy="536028"/>
          </a:xfrm>
        </p:spPr>
        <p:txBody>
          <a:bodyPr/>
          <a:lstStyle/>
          <a:p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</a:rPr>
              <a:t>Our Vision: E-Government</a:t>
            </a:r>
            <a:endParaRPr lang="en-GB" sz="2800" dirty="0">
              <a:solidFill>
                <a:schemeClr val="bg2">
                  <a:lumMod val="75000"/>
                </a:schemeClr>
              </a:solidFill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737785" y="841004"/>
          <a:ext cx="8077200" cy="586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3" descr="citi_logo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4985" y="2096146"/>
            <a:ext cx="1012825" cy="2365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3" descr="UOB Logo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33585" y="1691334"/>
            <a:ext cx="674688" cy="3381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1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52385" y="2256484"/>
            <a:ext cx="1147763" cy="585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7" descr="Cheque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432985" y="4121796"/>
            <a:ext cx="1080193" cy="865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16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2261785" y="2590641"/>
            <a:ext cx="1080193" cy="810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2" descr="Giro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1423585" y="3225581"/>
            <a:ext cx="899325" cy="1007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6467570" y="2622115"/>
            <a:ext cx="131018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latin typeface="Calibri" pitchFamily="34" charset="0"/>
              </a:rPr>
              <a:t>2008 </a:t>
            </a:r>
          </a:p>
          <a:p>
            <a:pPr algn="ctr"/>
            <a:r>
              <a:rPr lang="en-US" sz="1200" dirty="0">
                <a:latin typeface="Calibri" pitchFamily="34" charset="0"/>
              </a:rPr>
              <a:t>E-Invoice – </a:t>
            </a:r>
          </a:p>
          <a:p>
            <a:pPr algn="ctr"/>
            <a:r>
              <a:rPr lang="en-US" sz="1200" dirty="0">
                <a:latin typeface="Calibri" pitchFamily="34" charset="0"/>
              </a:rPr>
              <a:t>The latest step in the electronic journey</a:t>
            </a:r>
          </a:p>
        </p:txBody>
      </p:sp>
      <p:pic>
        <p:nvPicPr>
          <p:cNvPr id="13" name="Picture 26" descr="e_Invoice_logo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6224185" y="1530996"/>
            <a:ext cx="1143000" cy="51593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4" name="Oval 13"/>
          <p:cNvSpPr/>
          <p:nvPr/>
        </p:nvSpPr>
        <p:spPr>
          <a:xfrm>
            <a:off x="6605185" y="2052514"/>
            <a:ext cx="702141" cy="626434"/>
          </a:xfrm>
          <a:prstGeom prst="ellipse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15" name="Picture 24" descr="DBS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700185" y="1526234"/>
            <a:ext cx="809625" cy="2365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25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4395385" y="1835796"/>
            <a:ext cx="877658" cy="3285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17" name="Straight Connector 16"/>
          <p:cNvCxnSpPr/>
          <p:nvPr/>
        </p:nvCxnSpPr>
        <p:spPr>
          <a:xfrm flipV="1">
            <a:off x="1199535" y="5771536"/>
            <a:ext cx="894736" cy="9832"/>
          </a:xfrm>
          <a:prstGeom prst="line">
            <a:avLst/>
          </a:prstGeom>
          <a:ln w="222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212258" y="5761704"/>
            <a:ext cx="6221727" cy="12334"/>
          </a:xfrm>
          <a:prstGeom prst="line">
            <a:avLst/>
          </a:prstGeom>
          <a:ln w="222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2143432" y="5594555"/>
            <a:ext cx="9832" cy="383459"/>
          </a:xfrm>
          <a:prstGeom prst="line">
            <a:avLst/>
          </a:prstGeom>
          <a:ln w="22225"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rot="5400000">
            <a:off x="7366392" y="5330331"/>
            <a:ext cx="2286000" cy="1587"/>
          </a:xfrm>
          <a:prstGeom prst="line">
            <a:avLst/>
          </a:prstGeom>
          <a:ln w="22225"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1137904" y="5643717"/>
            <a:ext cx="12470" cy="365609"/>
          </a:xfrm>
          <a:prstGeom prst="line">
            <a:avLst/>
          </a:prstGeom>
          <a:ln w="22225"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213488" y="5827654"/>
            <a:ext cx="28956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600" dirty="0">
                <a:solidFill>
                  <a:srgbClr val="7030A0"/>
                </a:solidFill>
              </a:rPr>
              <a:t>The start of electronic payment </a:t>
            </a:r>
          </a:p>
        </p:txBody>
      </p:sp>
      <p:sp>
        <p:nvSpPr>
          <p:cNvPr id="23" name="TextBox 38"/>
          <p:cNvSpPr txBox="1">
            <a:spLocks noChangeArrowheads="1"/>
          </p:cNvSpPr>
          <p:nvPr/>
        </p:nvSpPr>
        <p:spPr bwMode="auto">
          <a:xfrm>
            <a:off x="671417" y="5850023"/>
            <a:ext cx="2667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dirty="0">
                <a:solidFill>
                  <a:srgbClr val="7030A0"/>
                </a:solidFill>
              </a:rPr>
              <a:t>Efforts made to reduce </a:t>
            </a:r>
            <a:r>
              <a:rPr lang="en-US" sz="1600" dirty="0" err="1">
                <a:solidFill>
                  <a:srgbClr val="7030A0"/>
                </a:solidFill>
              </a:rPr>
              <a:t>cheques</a:t>
            </a:r>
            <a:r>
              <a:rPr lang="en-US" sz="1600" dirty="0">
                <a:solidFill>
                  <a:srgbClr val="7030A0"/>
                </a:solidFill>
              </a:rPr>
              <a:t> and bring  vendors onto GIRO</a:t>
            </a:r>
          </a:p>
        </p:txBody>
      </p:sp>
      <p:pic>
        <p:nvPicPr>
          <p:cNvPr id="24" name="Picture 2" descr="http://pacgov.agd.gov.sg/ipac/html/faq/images/decal3.gif"/>
          <p:cNvPicPr>
            <a:picLocks noChangeAspect="1" noChangeArrowheads="1"/>
          </p:cNvPicPr>
          <p:nvPr/>
        </p:nvPicPr>
        <p:blipFill>
          <a:blip r:embed="rId18" cstate="email"/>
          <a:srcRect/>
          <a:stretch>
            <a:fillRect/>
          </a:stretch>
        </p:blipFill>
        <p:spPr bwMode="auto">
          <a:xfrm rot="20769844">
            <a:off x="7503592" y="1336243"/>
            <a:ext cx="996102" cy="62438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25" name="Oval 24"/>
          <p:cNvSpPr/>
          <p:nvPr/>
        </p:nvSpPr>
        <p:spPr>
          <a:xfrm>
            <a:off x="7748185" y="1955533"/>
            <a:ext cx="762000" cy="666582"/>
          </a:xfrm>
          <a:prstGeom prst="ellipse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6" name="Rectangle 12"/>
          <p:cNvSpPr>
            <a:spLocks noChangeArrowheads="1"/>
          </p:cNvSpPr>
          <p:nvPr/>
        </p:nvSpPr>
        <p:spPr bwMode="auto">
          <a:xfrm>
            <a:off x="7748185" y="2545915"/>
            <a:ext cx="1066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 b="1" dirty="0">
                <a:latin typeface="Calibri" pitchFamily="34" charset="0"/>
              </a:rPr>
              <a:t>2009 </a:t>
            </a:r>
          </a:p>
          <a:p>
            <a:pPr algn="ctr"/>
            <a:r>
              <a:rPr lang="en-US" sz="1200" dirty="0">
                <a:latin typeface="Calibri" pitchFamily="34" charset="0"/>
              </a:rPr>
              <a:t>The journey continues…</a:t>
            </a:r>
          </a:p>
        </p:txBody>
      </p:sp>
      <p:sp>
        <p:nvSpPr>
          <p:cNvPr id="28" name="Rectangle 27"/>
          <p:cNvSpPr/>
          <p:nvPr/>
        </p:nvSpPr>
        <p:spPr>
          <a:xfrm>
            <a:off x="270409" y="1166278"/>
            <a:ext cx="311059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Towards our Vision:</a:t>
            </a:r>
          </a:p>
          <a:p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E-Government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24800" y="286932"/>
            <a:ext cx="8520112" cy="536028"/>
          </a:xfrm>
        </p:spPr>
        <p:txBody>
          <a:bodyPr/>
          <a:lstStyle/>
          <a:p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</a:rPr>
              <a:t>Our Vision: E-Government</a:t>
            </a:r>
            <a:endParaRPr lang="en-GB" sz="2800" dirty="0">
              <a:solidFill>
                <a:schemeClr val="bg2">
                  <a:lumMod val="75000"/>
                </a:schemeClr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612490" y="1976284"/>
            <a:ext cx="5456903" cy="2399071"/>
            <a:chOff x="2018265" y="1390716"/>
            <a:chExt cx="5502773" cy="3933712"/>
          </a:xfrm>
        </p:grpSpPr>
        <p:sp>
          <p:nvSpPr>
            <p:cNvPr id="11" name="Freeform 10"/>
            <p:cNvSpPr/>
            <p:nvPr/>
          </p:nvSpPr>
          <p:spPr>
            <a:xfrm>
              <a:off x="3755759" y="1390716"/>
              <a:ext cx="2027786" cy="897159"/>
            </a:xfrm>
            <a:custGeom>
              <a:avLst/>
              <a:gdLst>
                <a:gd name="connsiteX0" fmla="*/ 0 w 2104429"/>
                <a:gd name="connsiteY0" fmla="*/ 105221 h 1052214"/>
                <a:gd name="connsiteX1" fmla="*/ 30819 w 2104429"/>
                <a:gd name="connsiteY1" fmla="*/ 30819 h 1052214"/>
                <a:gd name="connsiteX2" fmla="*/ 105222 w 2104429"/>
                <a:gd name="connsiteY2" fmla="*/ 1 h 1052214"/>
                <a:gd name="connsiteX3" fmla="*/ 1999208 w 2104429"/>
                <a:gd name="connsiteY3" fmla="*/ 0 h 1052214"/>
                <a:gd name="connsiteX4" fmla="*/ 2073610 w 2104429"/>
                <a:gd name="connsiteY4" fmla="*/ 30819 h 1052214"/>
                <a:gd name="connsiteX5" fmla="*/ 2104428 w 2104429"/>
                <a:gd name="connsiteY5" fmla="*/ 105222 h 1052214"/>
                <a:gd name="connsiteX6" fmla="*/ 2104429 w 2104429"/>
                <a:gd name="connsiteY6" fmla="*/ 946993 h 1052214"/>
                <a:gd name="connsiteX7" fmla="*/ 2073610 w 2104429"/>
                <a:gd name="connsiteY7" fmla="*/ 1021396 h 1052214"/>
                <a:gd name="connsiteX8" fmla="*/ 1999207 w 2104429"/>
                <a:gd name="connsiteY8" fmla="*/ 1052214 h 1052214"/>
                <a:gd name="connsiteX9" fmla="*/ 105221 w 2104429"/>
                <a:gd name="connsiteY9" fmla="*/ 1052214 h 1052214"/>
                <a:gd name="connsiteX10" fmla="*/ 30819 w 2104429"/>
                <a:gd name="connsiteY10" fmla="*/ 1021395 h 1052214"/>
                <a:gd name="connsiteX11" fmla="*/ 1 w 2104429"/>
                <a:gd name="connsiteY11" fmla="*/ 946992 h 1052214"/>
                <a:gd name="connsiteX12" fmla="*/ 0 w 2104429"/>
                <a:gd name="connsiteY12" fmla="*/ 105221 h 1052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04429" h="1052214">
                  <a:moveTo>
                    <a:pt x="0" y="105221"/>
                  </a:moveTo>
                  <a:cubicBezTo>
                    <a:pt x="0" y="77315"/>
                    <a:pt x="11086" y="50551"/>
                    <a:pt x="30819" y="30819"/>
                  </a:cubicBezTo>
                  <a:cubicBezTo>
                    <a:pt x="50552" y="11086"/>
                    <a:pt x="77315" y="1"/>
                    <a:pt x="105222" y="1"/>
                  </a:cubicBezTo>
                  <a:lnTo>
                    <a:pt x="1999208" y="0"/>
                  </a:lnTo>
                  <a:cubicBezTo>
                    <a:pt x="2027114" y="0"/>
                    <a:pt x="2053878" y="11086"/>
                    <a:pt x="2073610" y="30819"/>
                  </a:cubicBezTo>
                  <a:cubicBezTo>
                    <a:pt x="2093343" y="50552"/>
                    <a:pt x="2104428" y="77315"/>
                    <a:pt x="2104428" y="105222"/>
                  </a:cubicBezTo>
                  <a:cubicBezTo>
                    <a:pt x="2104428" y="385812"/>
                    <a:pt x="2104429" y="666403"/>
                    <a:pt x="2104429" y="946993"/>
                  </a:cubicBezTo>
                  <a:cubicBezTo>
                    <a:pt x="2104429" y="974899"/>
                    <a:pt x="2093343" y="1001663"/>
                    <a:pt x="2073610" y="1021396"/>
                  </a:cubicBezTo>
                  <a:cubicBezTo>
                    <a:pt x="2053877" y="1041129"/>
                    <a:pt x="2027114" y="1052215"/>
                    <a:pt x="1999207" y="1052214"/>
                  </a:cubicBezTo>
                  <a:lnTo>
                    <a:pt x="105221" y="1052214"/>
                  </a:lnTo>
                  <a:cubicBezTo>
                    <a:pt x="77315" y="1052214"/>
                    <a:pt x="50551" y="1041128"/>
                    <a:pt x="30819" y="1021395"/>
                  </a:cubicBezTo>
                  <a:cubicBezTo>
                    <a:pt x="11086" y="1001662"/>
                    <a:pt x="1" y="974899"/>
                    <a:pt x="1" y="946992"/>
                  </a:cubicBezTo>
                  <a:cubicBezTo>
                    <a:pt x="1" y="666402"/>
                    <a:pt x="0" y="385811"/>
                    <a:pt x="0" y="105221"/>
                  </a:cubicBezTo>
                  <a:close/>
                </a:path>
              </a:pathLst>
            </a:custGeom>
            <a:solidFill>
              <a:schemeClr val="accent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9878" tIns="129878" rIns="129878" bIns="129878" numCol="1" spcCol="1270" anchor="ctr" anchorCtr="0">
              <a:noAutofit/>
            </a:bodyPr>
            <a:lstStyle/>
            <a:p>
              <a:pPr lvl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kern="1200" dirty="0" smtClean="0">
                  <a:solidFill>
                    <a:schemeClr val="tx1"/>
                  </a:solidFill>
                </a:rPr>
                <a:t>Government</a:t>
              </a:r>
              <a:endParaRPr lang="en-GB" sz="2400" kern="1200" dirty="0">
                <a:solidFill>
                  <a:schemeClr val="tx1"/>
                </a:solidFill>
              </a:endParaRPr>
            </a:p>
          </p:txBody>
        </p:sp>
        <p:sp>
          <p:nvSpPr>
            <p:cNvPr id="12" name="Freeform 11"/>
            <p:cNvSpPr/>
            <p:nvPr/>
          </p:nvSpPr>
          <p:spPr>
            <a:xfrm rot="3600000">
              <a:off x="5128497" y="3264527"/>
              <a:ext cx="1096445" cy="368275"/>
            </a:xfrm>
            <a:custGeom>
              <a:avLst/>
              <a:gdLst>
                <a:gd name="connsiteX0" fmla="*/ 0 w 1096445"/>
                <a:gd name="connsiteY0" fmla="*/ 184138 h 368275"/>
                <a:gd name="connsiteX1" fmla="*/ 184138 w 1096445"/>
                <a:gd name="connsiteY1" fmla="*/ 0 h 368275"/>
                <a:gd name="connsiteX2" fmla="*/ 184138 w 1096445"/>
                <a:gd name="connsiteY2" fmla="*/ 73655 h 368275"/>
                <a:gd name="connsiteX3" fmla="*/ 912308 w 1096445"/>
                <a:gd name="connsiteY3" fmla="*/ 73655 h 368275"/>
                <a:gd name="connsiteX4" fmla="*/ 912308 w 1096445"/>
                <a:gd name="connsiteY4" fmla="*/ 0 h 368275"/>
                <a:gd name="connsiteX5" fmla="*/ 1096445 w 1096445"/>
                <a:gd name="connsiteY5" fmla="*/ 184138 h 368275"/>
                <a:gd name="connsiteX6" fmla="*/ 912308 w 1096445"/>
                <a:gd name="connsiteY6" fmla="*/ 368275 h 368275"/>
                <a:gd name="connsiteX7" fmla="*/ 912308 w 1096445"/>
                <a:gd name="connsiteY7" fmla="*/ 294620 h 368275"/>
                <a:gd name="connsiteX8" fmla="*/ 184138 w 1096445"/>
                <a:gd name="connsiteY8" fmla="*/ 294620 h 368275"/>
                <a:gd name="connsiteX9" fmla="*/ 184138 w 1096445"/>
                <a:gd name="connsiteY9" fmla="*/ 368275 h 368275"/>
                <a:gd name="connsiteX10" fmla="*/ 0 w 1096445"/>
                <a:gd name="connsiteY10" fmla="*/ 184138 h 36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6445" h="368275">
                  <a:moveTo>
                    <a:pt x="0" y="184138"/>
                  </a:moveTo>
                  <a:lnTo>
                    <a:pt x="184138" y="0"/>
                  </a:lnTo>
                  <a:lnTo>
                    <a:pt x="184138" y="73655"/>
                  </a:lnTo>
                  <a:lnTo>
                    <a:pt x="912308" y="73655"/>
                  </a:lnTo>
                  <a:lnTo>
                    <a:pt x="912308" y="0"/>
                  </a:lnTo>
                  <a:lnTo>
                    <a:pt x="1096445" y="184138"/>
                  </a:lnTo>
                  <a:lnTo>
                    <a:pt x="912308" y="368275"/>
                  </a:lnTo>
                  <a:lnTo>
                    <a:pt x="912308" y="294620"/>
                  </a:lnTo>
                  <a:lnTo>
                    <a:pt x="184138" y="294620"/>
                  </a:lnTo>
                  <a:lnTo>
                    <a:pt x="184138" y="368275"/>
                  </a:lnTo>
                  <a:lnTo>
                    <a:pt x="0" y="184138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0482" tIns="73654" rIns="110481" bIns="73655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1400" kern="1200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493252" y="4427270"/>
              <a:ext cx="2027786" cy="897158"/>
            </a:xfrm>
            <a:custGeom>
              <a:avLst/>
              <a:gdLst>
                <a:gd name="connsiteX0" fmla="*/ 0 w 2104429"/>
                <a:gd name="connsiteY0" fmla="*/ 105221 h 1052214"/>
                <a:gd name="connsiteX1" fmla="*/ 30819 w 2104429"/>
                <a:gd name="connsiteY1" fmla="*/ 30819 h 1052214"/>
                <a:gd name="connsiteX2" fmla="*/ 105222 w 2104429"/>
                <a:gd name="connsiteY2" fmla="*/ 1 h 1052214"/>
                <a:gd name="connsiteX3" fmla="*/ 1999208 w 2104429"/>
                <a:gd name="connsiteY3" fmla="*/ 0 h 1052214"/>
                <a:gd name="connsiteX4" fmla="*/ 2073610 w 2104429"/>
                <a:gd name="connsiteY4" fmla="*/ 30819 h 1052214"/>
                <a:gd name="connsiteX5" fmla="*/ 2104428 w 2104429"/>
                <a:gd name="connsiteY5" fmla="*/ 105222 h 1052214"/>
                <a:gd name="connsiteX6" fmla="*/ 2104429 w 2104429"/>
                <a:gd name="connsiteY6" fmla="*/ 946993 h 1052214"/>
                <a:gd name="connsiteX7" fmla="*/ 2073610 w 2104429"/>
                <a:gd name="connsiteY7" fmla="*/ 1021396 h 1052214"/>
                <a:gd name="connsiteX8" fmla="*/ 1999207 w 2104429"/>
                <a:gd name="connsiteY8" fmla="*/ 1052214 h 1052214"/>
                <a:gd name="connsiteX9" fmla="*/ 105221 w 2104429"/>
                <a:gd name="connsiteY9" fmla="*/ 1052214 h 1052214"/>
                <a:gd name="connsiteX10" fmla="*/ 30819 w 2104429"/>
                <a:gd name="connsiteY10" fmla="*/ 1021395 h 1052214"/>
                <a:gd name="connsiteX11" fmla="*/ 1 w 2104429"/>
                <a:gd name="connsiteY11" fmla="*/ 946992 h 1052214"/>
                <a:gd name="connsiteX12" fmla="*/ 0 w 2104429"/>
                <a:gd name="connsiteY12" fmla="*/ 105221 h 1052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04429" h="1052214">
                  <a:moveTo>
                    <a:pt x="0" y="105221"/>
                  </a:moveTo>
                  <a:cubicBezTo>
                    <a:pt x="0" y="77315"/>
                    <a:pt x="11086" y="50551"/>
                    <a:pt x="30819" y="30819"/>
                  </a:cubicBezTo>
                  <a:cubicBezTo>
                    <a:pt x="50552" y="11086"/>
                    <a:pt x="77315" y="1"/>
                    <a:pt x="105222" y="1"/>
                  </a:cubicBezTo>
                  <a:lnTo>
                    <a:pt x="1999208" y="0"/>
                  </a:lnTo>
                  <a:cubicBezTo>
                    <a:pt x="2027114" y="0"/>
                    <a:pt x="2053878" y="11086"/>
                    <a:pt x="2073610" y="30819"/>
                  </a:cubicBezTo>
                  <a:cubicBezTo>
                    <a:pt x="2093343" y="50552"/>
                    <a:pt x="2104428" y="77315"/>
                    <a:pt x="2104428" y="105222"/>
                  </a:cubicBezTo>
                  <a:cubicBezTo>
                    <a:pt x="2104428" y="385812"/>
                    <a:pt x="2104429" y="666403"/>
                    <a:pt x="2104429" y="946993"/>
                  </a:cubicBezTo>
                  <a:cubicBezTo>
                    <a:pt x="2104429" y="974899"/>
                    <a:pt x="2093343" y="1001663"/>
                    <a:pt x="2073610" y="1021396"/>
                  </a:cubicBezTo>
                  <a:cubicBezTo>
                    <a:pt x="2053877" y="1041129"/>
                    <a:pt x="2027114" y="1052215"/>
                    <a:pt x="1999207" y="1052214"/>
                  </a:cubicBezTo>
                  <a:lnTo>
                    <a:pt x="105221" y="1052214"/>
                  </a:lnTo>
                  <a:cubicBezTo>
                    <a:pt x="77315" y="1052214"/>
                    <a:pt x="50551" y="1041128"/>
                    <a:pt x="30819" y="1021395"/>
                  </a:cubicBezTo>
                  <a:cubicBezTo>
                    <a:pt x="11086" y="1001662"/>
                    <a:pt x="1" y="974899"/>
                    <a:pt x="1" y="946992"/>
                  </a:cubicBezTo>
                  <a:cubicBezTo>
                    <a:pt x="1" y="666402"/>
                    <a:pt x="0" y="385811"/>
                    <a:pt x="0" y="105221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9878" tIns="129878" rIns="129878" bIns="129878" numCol="1" spcCol="1270" anchor="ctr" anchorCtr="0">
              <a:noAutofit/>
            </a:bodyPr>
            <a:lstStyle/>
            <a:p>
              <a:pPr lvl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kern="1200" dirty="0" smtClean="0"/>
                <a:t>Citizens</a:t>
              </a:r>
              <a:endParaRPr lang="en-GB" sz="2400" kern="1200" dirty="0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018265" y="4427270"/>
              <a:ext cx="2027786" cy="897158"/>
            </a:xfrm>
            <a:custGeom>
              <a:avLst/>
              <a:gdLst>
                <a:gd name="connsiteX0" fmla="*/ 0 w 2104429"/>
                <a:gd name="connsiteY0" fmla="*/ 105221 h 1052214"/>
                <a:gd name="connsiteX1" fmla="*/ 30819 w 2104429"/>
                <a:gd name="connsiteY1" fmla="*/ 30819 h 1052214"/>
                <a:gd name="connsiteX2" fmla="*/ 105222 w 2104429"/>
                <a:gd name="connsiteY2" fmla="*/ 1 h 1052214"/>
                <a:gd name="connsiteX3" fmla="*/ 1999208 w 2104429"/>
                <a:gd name="connsiteY3" fmla="*/ 0 h 1052214"/>
                <a:gd name="connsiteX4" fmla="*/ 2073610 w 2104429"/>
                <a:gd name="connsiteY4" fmla="*/ 30819 h 1052214"/>
                <a:gd name="connsiteX5" fmla="*/ 2104428 w 2104429"/>
                <a:gd name="connsiteY5" fmla="*/ 105222 h 1052214"/>
                <a:gd name="connsiteX6" fmla="*/ 2104429 w 2104429"/>
                <a:gd name="connsiteY6" fmla="*/ 946993 h 1052214"/>
                <a:gd name="connsiteX7" fmla="*/ 2073610 w 2104429"/>
                <a:gd name="connsiteY7" fmla="*/ 1021396 h 1052214"/>
                <a:gd name="connsiteX8" fmla="*/ 1999207 w 2104429"/>
                <a:gd name="connsiteY8" fmla="*/ 1052214 h 1052214"/>
                <a:gd name="connsiteX9" fmla="*/ 105221 w 2104429"/>
                <a:gd name="connsiteY9" fmla="*/ 1052214 h 1052214"/>
                <a:gd name="connsiteX10" fmla="*/ 30819 w 2104429"/>
                <a:gd name="connsiteY10" fmla="*/ 1021395 h 1052214"/>
                <a:gd name="connsiteX11" fmla="*/ 1 w 2104429"/>
                <a:gd name="connsiteY11" fmla="*/ 946992 h 1052214"/>
                <a:gd name="connsiteX12" fmla="*/ 0 w 2104429"/>
                <a:gd name="connsiteY12" fmla="*/ 105221 h 1052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04429" h="1052214">
                  <a:moveTo>
                    <a:pt x="0" y="105221"/>
                  </a:moveTo>
                  <a:cubicBezTo>
                    <a:pt x="0" y="77315"/>
                    <a:pt x="11086" y="50551"/>
                    <a:pt x="30819" y="30819"/>
                  </a:cubicBezTo>
                  <a:cubicBezTo>
                    <a:pt x="50552" y="11086"/>
                    <a:pt x="77315" y="1"/>
                    <a:pt x="105222" y="1"/>
                  </a:cubicBezTo>
                  <a:lnTo>
                    <a:pt x="1999208" y="0"/>
                  </a:lnTo>
                  <a:cubicBezTo>
                    <a:pt x="2027114" y="0"/>
                    <a:pt x="2053878" y="11086"/>
                    <a:pt x="2073610" y="30819"/>
                  </a:cubicBezTo>
                  <a:cubicBezTo>
                    <a:pt x="2093343" y="50552"/>
                    <a:pt x="2104428" y="77315"/>
                    <a:pt x="2104428" y="105222"/>
                  </a:cubicBezTo>
                  <a:cubicBezTo>
                    <a:pt x="2104428" y="385812"/>
                    <a:pt x="2104429" y="666403"/>
                    <a:pt x="2104429" y="946993"/>
                  </a:cubicBezTo>
                  <a:cubicBezTo>
                    <a:pt x="2104429" y="974899"/>
                    <a:pt x="2093343" y="1001663"/>
                    <a:pt x="2073610" y="1021396"/>
                  </a:cubicBezTo>
                  <a:cubicBezTo>
                    <a:pt x="2053877" y="1041129"/>
                    <a:pt x="2027114" y="1052215"/>
                    <a:pt x="1999207" y="1052214"/>
                  </a:cubicBezTo>
                  <a:lnTo>
                    <a:pt x="105221" y="1052214"/>
                  </a:lnTo>
                  <a:cubicBezTo>
                    <a:pt x="77315" y="1052214"/>
                    <a:pt x="50551" y="1041128"/>
                    <a:pt x="30819" y="1021395"/>
                  </a:cubicBezTo>
                  <a:cubicBezTo>
                    <a:pt x="11086" y="1001662"/>
                    <a:pt x="1" y="974899"/>
                    <a:pt x="1" y="946992"/>
                  </a:cubicBezTo>
                  <a:cubicBezTo>
                    <a:pt x="1" y="666402"/>
                    <a:pt x="0" y="385811"/>
                    <a:pt x="0" y="105221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9878" tIns="129878" rIns="129878" bIns="129878" numCol="1" spcCol="1270" anchor="ctr" anchorCtr="0">
              <a:noAutofit/>
            </a:bodyPr>
            <a:lstStyle/>
            <a:p>
              <a:pPr lvl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kern="1200" dirty="0" smtClean="0"/>
                <a:t>Businesses</a:t>
              </a:r>
              <a:endParaRPr lang="en-GB" sz="2400" kern="1200" dirty="0"/>
            </a:p>
          </p:txBody>
        </p:sp>
        <p:sp>
          <p:nvSpPr>
            <p:cNvPr id="16" name="Freeform 15"/>
            <p:cNvSpPr/>
            <p:nvPr/>
          </p:nvSpPr>
          <p:spPr>
            <a:xfrm rot="18000000">
              <a:off x="3391004" y="3264527"/>
              <a:ext cx="1096445" cy="368275"/>
            </a:xfrm>
            <a:custGeom>
              <a:avLst/>
              <a:gdLst>
                <a:gd name="connsiteX0" fmla="*/ 0 w 1096445"/>
                <a:gd name="connsiteY0" fmla="*/ 184138 h 368275"/>
                <a:gd name="connsiteX1" fmla="*/ 184138 w 1096445"/>
                <a:gd name="connsiteY1" fmla="*/ 0 h 368275"/>
                <a:gd name="connsiteX2" fmla="*/ 184138 w 1096445"/>
                <a:gd name="connsiteY2" fmla="*/ 73655 h 368275"/>
                <a:gd name="connsiteX3" fmla="*/ 912308 w 1096445"/>
                <a:gd name="connsiteY3" fmla="*/ 73655 h 368275"/>
                <a:gd name="connsiteX4" fmla="*/ 912308 w 1096445"/>
                <a:gd name="connsiteY4" fmla="*/ 0 h 368275"/>
                <a:gd name="connsiteX5" fmla="*/ 1096445 w 1096445"/>
                <a:gd name="connsiteY5" fmla="*/ 184138 h 368275"/>
                <a:gd name="connsiteX6" fmla="*/ 912308 w 1096445"/>
                <a:gd name="connsiteY6" fmla="*/ 368275 h 368275"/>
                <a:gd name="connsiteX7" fmla="*/ 912308 w 1096445"/>
                <a:gd name="connsiteY7" fmla="*/ 294620 h 368275"/>
                <a:gd name="connsiteX8" fmla="*/ 184138 w 1096445"/>
                <a:gd name="connsiteY8" fmla="*/ 294620 h 368275"/>
                <a:gd name="connsiteX9" fmla="*/ 184138 w 1096445"/>
                <a:gd name="connsiteY9" fmla="*/ 368275 h 368275"/>
                <a:gd name="connsiteX10" fmla="*/ 0 w 1096445"/>
                <a:gd name="connsiteY10" fmla="*/ 184138 h 36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6445" h="368275">
                  <a:moveTo>
                    <a:pt x="0" y="184138"/>
                  </a:moveTo>
                  <a:lnTo>
                    <a:pt x="184138" y="0"/>
                  </a:lnTo>
                  <a:lnTo>
                    <a:pt x="184138" y="73655"/>
                  </a:lnTo>
                  <a:lnTo>
                    <a:pt x="912308" y="73655"/>
                  </a:lnTo>
                  <a:lnTo>
                    <a:pt x="912308" y="0"/>
                  </a:lnTo>
                  <a:lnTo>
                    <a:pt x="1096445" y="184138"/>
                  </a:lnTo>
                  <a:lnTo>
                    <a:pt x="912308" y="368275"/>
                  </a:lnTo>
                  <a:lnTo>
                    <a:pt x="912308" y="294620"/>
                  </a:lnTo>
                  <a:lnTo>
                    <a:pt x="184138" y="294620"/>
                  </a:lnTo>
                  <a:lnTo>
                    <a:pt x="184138" y="368275"/>
                  </a:lnTo>
                  <a:lnTo>
                    <a:pt x="0" y="184138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0481" tIns="73655" rIns="110482" bIns="73654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1400" kern="1200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5640714" y="1248695"/>
            <a:ext cx="3356018" cy="2337903"/>
            <a:chOff x="5984844" y="1002887"/>
            <a:chExt cx="3159157" cy="3885906"/>
          </a:xfrm>
        </p:grpSpPr>
        <p:sp>
          <p:nvSpPr>
            <p:cNvPr id="17" name="TextBox 16"/>
            <p:cNvSpPr txBox="1"/>
            <p:nvPr/>
          </p:nvSpPr>
          <p:spPr>
            <a:xfrm>
              <a:off x="6014342" y="1052051"/>
              <a:ext cx="3129659" cy="3836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80000" indent="-180000"/>
              <a:r>
                <a:rPr lang="en-US" sz="1800" b="1" u="sng" dirty="0" smtClean="0"/>
                <a:t>Government-Employees</a:t>
              </a:r>
            </a:p>
            <a:p>
              <a:pPr marL="180000" indent="-180000">
                <a:buFont typeface="Arial" pitchFamily="34" charset="0"/>
                <a:buChar char="•"/>
              </a:pPr>
              <a:r>
                <a:rPr lang="en-US" sz="1800" dirty="0" smtClean="0"/>
                <a:t>Online Payroll and Claims System </a:t>
              </a:r>
            </a:p>
            <a:p>
              <a:pPr marL="180000" indent="-180000"/>
              <a:endParaRPr lang="en-US" sz="1800" b="1" dirty="0" smtClean="0"/>
            </a:p>
            <a:p>
              <a:pPr marL="180000" indent="-180000"/>
              <a:r>
                <a:rPr lang="en-US" sz="1800" b="1" u="sng" dirty="0" smtClean="0"/>
                <a:t>Government-Government</a:t>
              </a:r>
            </a:p>
            <a:p>
              <a:pPr marL="180000" indent="-180000">
                <a:buFont typeface="Arial" pitchFamily="34" charset="0"/>
                <a:buChar char="•"/>
              </a:pPr>
              <a:r>
                <a:rPr lang="en-US" sz="1800" dirty="0" err="1" smtClean="0"/>
                <a:t>Centralised</a:t>
              </a:r>
              <a:r>
                <a:rPr lang="en-US" sz="1800" dirty="0" smtClean="0"/>
                <a:t> Liquidity Management </a:t>
              </a:r>
            </a:p>
            <a:p>
              <a:pPr marL="180000" indent="-180000">
                <a:buFont typeface="Arial" pitchFamily="34" charset="0"/>
                <a:buChar char="•"/>
              </a:pPr>
              <a:endParaRPr lang="en-US" sz="1800" dirty="0" smtClean="0"/>
            </a:p>
          </p:txBody>
        </p:sp>
        <p:sp>
          <p:nvSpPr>
            <p:cNvPr id="18" name="Rounded Rectangle 17"/>
            <p:cNvSpPr/>
            <p:nvPr/>
          </p:nvSpPr>
          <p:spPr bwMode="auto">
            <a:xfrm>
              <a:off x="5984844" y="1002887"/>
              <a:ext cx="3077497" cy="3415589"/>
            </a:xfrm>
            <a:prstGeom prst="roundRect">
              <a:avLst/>
            </a:prstGeom>
            <a:noFill/>
            <a:ln w="19050" cap="flat" cmpd="sng" algn="ctr">
              <a:solidFill>
                <a:schemeClr val="bg1">
                  <a:lumMod val="65000"/>
                </a:schemeClr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5083280" y="4567093"/>
            <a:ext cx="3561728" cy="1174955"/>
            <a:chOff x="5466736" y="5678129"/>
            <a:chExt cx="3352800" cy="1165122"/>
          </a:xfrm>
        </p:grpSpPr>
        <p:sp>
          <p:nvSpPr>
            <p:cNvPr id="19" name="TextBox 18"/>
            <p:cNvSpPr txBox="1"/>
            <p:nvPr/>
          </p:nvSpPr>
          <p:spPr>
            <a:xfrm>
              <a:off x="5535562" y="5746954"/>
              <a:ext cx="328397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80000" indent="-180000"/>
              <a:r>
                <a:rPr lang="en-US" sz="1800" b="1" u="sng" dirty="0" smtClean="0"/>
                <a:t>Government-Citizens</a:t>
              </a:r>
            </a:p>
            <a:p>
              <a:pPr marL="180000" indent="-180000">
                <a:buFont typeface="Arial" pitchFamily="34" charset="0"/>
                <a:buChar char="•"/>
              </a:pPr>
              <a:r>
                <a:rPr lang="en-US" sz="1800" dirty="0" smtClean="0"/>
                <a:t>One Stop E-Payments Portal for Citizens </a:t>
              </a:r>
            </a:p>
          </p:txBody>
        </p:sp>
        <p:sp>
          <p:nvSpPr>
            <p:cNvPr id="20" name="Rounded Rectangle 19"/>
            <p:cNvSpPr/>
            <p:nvPr/>
          </p:nvSpPr>
          <p:spPr bwMode="auto">
            <a:xfrm>
              <a:off x="5466736" y="5678129"/>
              <a:ext cx="3229240" cy="1165122"/>
            </a:xfrm>
            <a:prstGeom prst="roundRect">
              <a:avLst/>
            </a:prstGeom>
            <a:noFill/>
            <a:ln w="19050" cap="flat" cmpd="sng" algn="ctr">
              <a:solidFill>
                <a:schemeClr val="bg1">
                  <a:lumMod val="65000"/>
                </a:schemeClr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462117" y="4626084"/>
            <a:ext cx="3519948" cy="1833715"/>
            <a:chOff x="403123" y="5255341"/>
            <a:chExt cx="3313471" cy="1833715"/>
          </a:xfrm>
        </p:grpSpPr>
        <p:sp>
          <p:nvSpPr>
            <p:cNvPr id="21" name="TextBox 20"/>
            <p:cNvSpPr txBox="1"/>
            <p:nvPr/>
          </p:nvSpPr>
          <p:spPr>
            <a:xfrm>
              <a:off x="432620" y="5304502"/>
              <a:ext cx="3283974" cy="17550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80000" indent="-180000"/>
              <a:r>
                <a:rPr lang="en-US" sz="1800" b="1" u="sng" dirty="0" smtClean="0"/>
                <a:t>Government-Businesses</a:t>
              </a:r>
            </a:p>
            <a:p>
              <a:pPr marL="180000" indent="-180000">
                <a:buFont typeface="Arial" pitchFamily="34" charset="0"/>
                <a:buChar char="•"/>
              </a:pPr>
              <a:r>
                <a:rPr lang="en-US" sz="1800" dirty="0" smtClean="0"/>
                <a:t>E-invoice</a:t>
              </a:r>
            </a:p>
            <a:p>
              <a:pPr marL="180000" indent="-180000">
                <a:buFont typeface="Arial" pitchFamily="34" charset="0"/>
                <a:buChar char="•"/>
              </a:pPr>
              <a:r>
                <a:rPr lang="en-US" sz="1800" dirty="0" err="1" smtClean="0"/>
                <a:t>Vendors@Gov</a:t>
              </a:r>
              <a:endParaRPr lang="en-US" sz="1800" dirty="0" smtClean="0"/>
            </a:p>
            <a:p>
              <a:pPr marL="180000" indent="-180000">
                <a:buFont typeface="Arial" pitchFamily="34" charset="0"/>
                <a:buChar char="•"/>
              </a:pPr>
              <a:r>
                <a:rPr lang="en-US" sz="1800" dirty="0" smtClean="0"/>
                <a:t>Electronic Fund Transfers</a:t>
              </a:r>
            </a:p>
            <a:p>
              <a:pPr marL="180000" indent="-180000">
                <a:buFont typeface="Arial" pitchFamily="34" charset="0"/>
                <a:buChar char="•"/>
              </a:pPr>
              <a:r>
                <a:rPr lang="en-US" sz="1800" dirty="0" smtClean="0"/>
                <a:t>One Stop Procurement Portal</a:t>
              </a:r>
            </a:p>
            <a:p>
              <a:pPr marL="180000" indent="-180000">
                <a:buFont typeface="Arial" pitchFamily="34" charset="0"/>
                <a:buChar char="•"/>
              </a:pPr>
              <a:r>
                <a:rPr lang="en-US" sz="1800" dirty="0" smtClean="0"/>
                <a:t>Medical Billing System </a:t>
              </a:r>
            </a:p>
          </p:txBody>
        </p:sp>
        <p:sp>
          <p:nvSpPr>
            <p:cNvPr id="22" name="Rounded Rectangle 21"/>
            <p:cNvSpPr/>
            <p:nvPr/>
          </p:nvSpPr>
          <p:spPr bwMode="auto">
            <a:xfrm>
              <a:off x="403123" y="5255341"/>
              <a:ext cx="3229240" cy="1833715"/>
            </a:xfrm>
            <a:prstGeom prst="roundRect">
              <a:avLst/>
            </a:prstGeom>
            <a:noFill/>
            <a:ln w="19050" cap="flat" cmpd="sng" algn="ctr">
              <a:solidFill>
                <a:schemeClr val="bg1">
                  <a:lumMod val="65000"/>
                </a:schemeClr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26" name="Rectangle 25"/>
          <p:cNvSpPr/>
          <p:nvPr/>
        </p:nvSpPr>
        <p:spPr>
          <a:xfrm>
            <a:off x="186812" y="1097456"/>
            <a:ext cx="37362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Towards E-Government: </a:t>
            </a:r>
          </a:p>
          <a:p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G-B, G-C, G-E, G-G</a:t>
            </a:r>
            <a:endParaRPr lang="en-GB" sz="24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00000"/>
              </a:lnSpc>
            </a:pPr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</a:rPr>
              <a:t>G-B: Payment Processes</a:t>
            </a:r>
            <a:endParaRPr lang="en-GB" sz="2800" dirty="0" smtClean="0">
              <a:solidFill>
                <a:srgbClr val="FF6600"/>
              </a:solidFill>
            </a:endParaRPr>
          </a:p>
        </p:txBody>
      </p:sp>
      <p:sp>
        <p:nvSpPr>
          <p:cNvPr id="15" name="Right Arrow 13"/>
          <p:cNvSpPr>
            <a:spLocks noChangeArrowheads="1"/>
          </p:cNvSpPr>
          <p:nvPr/>
        </p:nvSpPr>
        <p:spPr bwMode="auto">
          <a:xfrm rot="20326787">
            <a:off x="2958210" y="2216958"/>
            <a:ext cx="654050" cy="501650"/>
          </a:xfrm>
          <a:prstGeom prst="rightArrow">
            <a:avLst>
              <a:gd name="adj1" fmla="val 50000"/>
              <a:gd name="adj2" fmla="val 50082"/>
            </a:avLst>
          </a:prstGeom>
          <a:solidFill>
            <a:srgbClr val="91EF4B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en-GB"/>
          </a:p>
        </p:txBody>
      </p:sp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2144" t="25116" r="27408" b="32071"/>
          <a:stretch>
            <a:fillRect/>
          </a:stretch>
        </p:blipFill>
        <p:spPr bwMode="auto">
          <a:xfrm>
            <a:off x="4013177" y="1654822"/>
            <a:ext cx="1235481" cy="1201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20"/>
          <p:cNvSpPr txBox="1">
            <a:spLocks noChangeArrowheads="1"/>
          </p:cNvSpPr>
          <p:nvPr/>
        </p:nvSpPr>
        <p:spPr bwMode="auto">
          <a:xfrm>
            <a:off x="3595236" y="2688510"/>
            <a:ext cx="235529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latin typeface="+mn-lt"/>
              </a:rPr>
              <a:t>Vendors@Gov</a:t>
            </a:r>
          </a:p>
        </p:txBody>
      </p:sp>
      <p:pic>
        <p:nvPicPr>
          <p:cNvPr id="19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319" t="28149" r="48965" b="35313"/>
          <a:stretch>
            <a:fillRect/>
          </a:stretch>
        </p:blipFill>
        <p:spPr bwMode="auto">
          <a:xfrm>
            <a:off x="6947932" y="3178912"/>
            <a:ext cx="563562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20"/>
          <p:cNvSpPr txBox="1">
            <a:spLocks noChangeArrowheads="1"/>
          </p:cNvSpPr>
          <p:nvPr/>
        </p:nvSpPr>
        <p:spPr bwMode="auto">
          <a:xfrm>
            <a:off x="6301893" y="3919647"/>
            <a:ext cx="201276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latin typeface="+mn-lt"/>
              </a:rPr>
              <a:t>Ministries</a:t>
            </a:r>
          </a:p>
        </p:txBody>
      </p:sp>
      <p:sp>
        <p:nvSpPr>
          <p:cNvPr id="22" name="Oval 21"/>
          <p:cNvSpPr/>
          <p:nvPr/>
        </p:nvSpPr>
        <p:spPr>
          <a:xfrm>
            <a:off x="2525486" y="4789714"/>
            <a:ext cx="1647935" cy="728985"/>
          </a:xfrm>
          <a:prstGeom prst="ellipse">
            <a:avLst/>
          </a:prstGeom>
          <a:solidFill>
            <a:srgbClr val="FFFF00"/>
          </a:solidFill>
          <a:ln>
            <a:solidFill>
              <a:schemeClr val="tx2">
                <a:lumMod val="50000"/>
              </a:schemeClr>
            </a:solidFill>
          </a:ln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/>
            <a:contourClr>
              <a:schemeClr val="accent5"/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SG" b="1" dirty="0">
                <a:solidFill>
                  <a:schemeClr val="tx1"/>
                </a:solidFill>
              </a:rPr>
              <a:t>Banks</a:t>
            </a:r>
          </a:p>
        </p:txBody>
      </p:sp>
      <p:cxnSp>
        <p:nvCxnSpPr>
          <p:cNvPr id="23" name="Straight Arrow Connector 34"/>
          <p:cNvCxnSpPr>
            <a:cxnSpLocks noChangeShapeType="1"/>
          </p:cNvCxnSpPr>
          <p:nvPr/>
        </p:nvCxnSpPr>
        <p:spPr bwMode="auto">
          <a:xfrm flipH="1" flipV="1">
            <a:off x="4253022" y="5273746"/>
            <a:ext cx="765543" cy="21268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pic>
        <p:nvPicPr>
          <p:cNvPr id="24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319" t="28149" r="48965" b="35313"/>
          <a:stretch>
            <a:fillRect/>
          </a:stretch>
        </p:blipFill>
        <p:spPr bwMode="auto">
          <a:xfrm>
            <a:off x="1240166" y="2342594"/>
            <a:ext cx="546100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319" t="28149" r="48965" b="35313"/>
          <a:stretch>
            <a:fillRect/>
          </a:stretch>
        </p:blipFill>
        <p:spPr bwMode="auto">
          <a:xfrm>
            <a:off x="1770391" y="2526744"/>
            <a:ext cx="547687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319" t="28149" r="48965" b="35313"/>
          <a:stretch>
            <a:fillRect/>
          </a:stretch>
        </p:blipFill>
        <p:spPr bwMode="auto">
          <a:xfrm>
            <a:off x="2164091" y="2890281"/>
            <a:ext cx="547687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Box 120"/>
          <p:cNvSpPr txBox="1">
            <a:spLocks noChangeArrowheads="1"/>
          </p:cNvSpPr>
          <p:nvPr/>
        </p:nvSpPr>
        <p:spPr bwMode="auto">
          <a:xfrm>
            <a:off x="372912" y="3286308"/>
            <a:ext cx="21097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dirty="0">
                <a:latin typeface="+mn-lt"/>
              </a:rPr>
              <a:t>Suppliers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31375" y="4459701"/>
            <a:ext cx="1713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E-payments</a:t>
            </a:r>
            <a:endParaRPr lang="en-GB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6060555" y="2044997"/>
            <a:ext cx="2083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E-invoice</a:t>
            </a:r>
            <a:endParaRPr lang="en-GB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1568661" y="1045190"/>
            <a:ext cx="5805531" cy="40011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Whole payment process is done electronically</a:t>
            </a:r>
            <a:endParaRPr lang="en-GB" dirty="0"/>
          </a:p>
        </p:txBody>
      </p:sp>
      <p:sp>
        <p:nvSpPr>
          <p:cNvPr id="36" name="Right Arrow 13"/>
          <p:cNvSpPr>
            <a:spLocks noChangeArrowheads="1"/>
          </p:cNvSpPr>
          <p:nvPr/>
        </p:nvSpPr>
        <p:spPr bwMode="auto">
          <a:xfrm rot="2269473">
            <a:off x="6108992" y="2645807"/>
            <a:ext cx="654050" cy="501650"/>
          </a:xfrm>
          <a:prstGeom prst="rightArrow">
            <a:avLst>
              <a:gd name="adj1" fmla="val 50000"/>
              <a:gd name="adj2" fmla="val 50082"/>
            </a:avLst>
          </a:prstGeom>
          <a:solidFill>
            <a:srgbClr val="91EF4B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en-GB"/>
          </a:p>
        </p:txBody>
      </p:sp>
      <p:sp>
        <p:nvSpPr>
          <p:cNvPr id="37" name="Right Arrow 13"/>
          <p:cNvSpPr>
            <a:spLocks noChangeArrowheads="1"/>
          </p:cNvSpPr>
          <p:nvPr/>
        </p:nvSpPr>
        <p:spPr bwMode="auto">
          <a:xfrm rot="8508493">
            <a:off x="6785937" y="4683711"/>
            <a:ext cx="654050" cy="501650"/>
          </a:xfrm>
          <a:prstGeom prst="rightArrow">
            <a:avLst>
              <a:gd name="adj1" fmla="val 50000"/>
              <a:gd name="adj2" fmla="val 50082"/>
            </a:avLst>
          </a:prstGeom>
          <a:solidFill>
            <a:srgbClr val="91EF4B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en-GB"/>
          </a:p>
        </p:txBody>
      </p:sp>
      <p:sp>
        <p:nvSpPr>
          <p:cNvPr id="38" name="Right Arrow 13"/>
          <p:cNvSpPr>
            <a:spLocks noChangeArrowheads="1"/>
          </p:cNvSpPr>
          <p:nvPr/>
        </p:nvSpPr>
        <p:spPr bwMode="auto">
          <a:xfrm rot="13632950">
            <a:off x="2199596" y="3984112"/>
            <a:ext cx="654050" cy="501650"/>
          </a:xfrm>
          <a:prstGeom prst="rightArrow">
            <a:avLst>
              <a:gd name="adj1" fmla="val 50000"/>
              <a:gd name="adj2" fmla="val 50082"/>
            </a:avLst>
          </a:prstGeom>
          <a:solidFill>
            <a:srgbClr val="91EF4B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en-GB"/>
          </a:p>
        </p:txBody>
      </p:sp>
      <p:pic>
        <p:nvPicPr>
          <p:cNvPr id="28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482" y="4682243"/>
            <a:ext cx="74295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29"/>
          <p:cNvSpPr txBox="1"/>
          <p:nvPr/>
        </p:nvSpPr>
        <p:spPr>
          <a:xfrm>
            <a:off x="5987141" y="5195751"/>
            <a:ext cx="11103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FMIS</a:t>
            </a:r>
            <a:endParaRPr lang="en-GB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6685936" y="138545"/>
            <a:ext cx="2291810" cy="584775"/>
          </a:xfrm>
          <a:prstGeom prst="rect">
            <a:avLst/>
          </a:prstGeom>
          <a:solidFill>
            <a:schemeClr val="accent2">
              <a:lumMod val="9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Raising Productivity / Improving Oversight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09574" y="1039813"/>
            <a:ext cx="8734425" cy="526573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err="1" smtClean="0"/>
              <a:t>Vendors@Gov</a:t>
            </a:r>
            <a:r>
              <a:rPr lang="en-US" dirty="0" smtClean="0"/>
              <a:t>: Online portal for Government suppliers</a:t>
            </a:r>
          </a:p>
          <a:p>
            <a:pPr marL="727200" lvl="4" indent="-342000">
              <a:buClr>
                <a:schemeClr val="bg2">
                  <a:lumMod val="60000"/>
                  <a:lumOff val="40000"/>
                </a:schemeClr>
              </a:buClr>
              <a:buFont typeface="Wingdings" pitchFamily="2" charset="2"/>
              <a:buChar char="§"/>
              <a:defRPr/>
            </a:pPr>
            <a:r>
              <a:rPr lang="en-US" sz="1800" dirty="0" smtClean="0"/>
              <a:t>Online creation of supplier record and updating of supplier details</a:t>
            </a:r>
          </a:p>
          <a:p>
            <a:pPr marL="727200" lvl="4" indent="-342000">
              <a:buClr>
                <a:schemeClr val="bg2">
                  <a:lumMod val="60000"/>
                  <a:lumOff val="40000"/>
                </a:schemeClr>
              </a:buClr>
              <a:buFont typeface="Wingdings" pitchFamily="2" charset="2"/>
              <a:buChar char="§"/>
              <a:defRPr/>
            </a:pPr>
            <a:r>
              <a:rPr lang="en-US" sz="1800" dirty="0" smtClean="0"/>
              <a:t>Electronic submission of invoices </a:t>
            </a:r>
          </a:p>
          <a:p>
            <a:pPr marL="727200" lvl="4" indent="-342000">
              <a:buClr>
                <a:schemeClr val="bg2">
                  <a:lumMod val="60000"/>
                  <a:lumOff val="40000"/>
                </a:schemeClr>
              </a:buClr>
              <a:buFont typeface="Wingdings" pitchFamily="2" charset="2"/>
              <a:buChar char="§"/>
              <a:defRPr/>
            </a:pPr>
            <a:r>
              <a:rPr lang="en-US" sz="1800" dirty="0" smtClean="0"/>
              <a:t>Online tracking of payment status</a:t>
            </a:r>
          </a:p>
          <a:p>
            <a:pPr>
              <a:defRPr/>
            </a:pPr>
            <a:r>
              <a:rPr lang="en-US" dirty="0" smtClean="0"/>
              <a:t>E-invoice </a:t>
            </a:r>
          </a:p>
          <a:p>
            <a:pPr marL="725488" lvl="3" indent="-284163">
              <a:buClr>
                <a:schemeClr val="bg2">
                  <a:lumMod val="60000"/>
                  <a:lumOff val="40000"/>
                </a:schemeClr>
              </a:buClr>
              <a:buFont typeface="Wingdings" pitchFamily="2" charset="2"/>
              <a:buChar char="§"/>
              <a:defRPr/>
            </a:pPr>
            <a:r>
              <a:rPr lang="en-US" sz="1800" dirty="0" smtClean="0"/>
              <a:t>Eliminate errors from manual input and matching &amp; missing invoices </a:t>
            </a:r>
          </a:p>
          <a:p>
            <a:pPr marL="725488" lvl="3" indent="-284163">
              <a:buClr>
                <a:schemeClr val="bg2">
                  <a:lumMod val="60000"/>
                  <a:lumOff val="40000"/>
                </a:schemeClr>
              </a:buClr>
              <a:buFont typeface="Wingdings" pitchFamily="2" charset="2"/>
              <a:buChar char="§"/>
              <a:defRPr/>
            </a:pPr>
            <a:r>
              <a:rPr lang="en-US" sz="1800" dirty="0" smtClean="0"/>
              <a:t>Save on manpower resources</a:t>
            </a:r>
          </a:p>
          <a:p>
            <a:pPr marL="725488" lvl="3" indent="-284163">
              <a:buClr>
                <a:schemeClr val="bg2">
                  <a:lumMod val="60000"/>
                  <a:lumOff val="40000"/>
                </a:schemeClr>
              </a:buClr>
              <a:buFont typeface="Wingdings" pitchFamily="2" charset="2"/>
              <a:buChar char="§"/>
              <a:defRPr/>
            </a:pPr>
            <a:r>
              <a:rPr lang="en-US" sz="1800" dirty="0" smtClean="0"/>
              <a:t>Raise IT capabilities of local companies</a:t>
            </a:r>
          </a:p>
          <a:p>
            <a:pPr marL="342000" lvl="1">
              <a:buFont typeface="Wingdings" pitchFamily="2" charset="2"/>
              <a:buChar char="§"/>
              <a:defRPr/>
            </a:pPr>
            <a:r>
              <a:rPr lang="en-US" sz="2000" dirty="0" smtClean="0">
                <a:ea typeface="+mn-ea"/>
              </a:rPr>
              <a:t>Consolidated billing by utility companies</a:t>
            </a:r>
          </a:p>
          <a:p>
            <a:pPr marL="725488" lvl="3" indent="-284163">
              <a:buClr>
                <a:schemeClr val="bg2">
                  <a:lumMod val="60000"/>
                  <a:lumOff val="40000"/>
                </a:schemeClr>
              </a:buClr>
              <a:buFont typeface="Wingdings" pitchFamily="2" charset="2"/>
              <a:buChar char="§"/>
              <a:defRPr/>
            </a:pPr>
            <a:r>
              <a:rPr lang="en-US" sz="1800" dirty="0" smtClean="0"/>
              <a:t>Save on manpower resources</a:t>
            </a:r>
          </a:p>
          <a:p>
            <a:pPr marL="725488" lvl="3" indent="-284163">
              <a:buClr>
                <a:schemeClr val="bg2">
                  <a:lumMod val="60000"/>
                  <a:lumOff val="40000"/>
                </a:schemeClr>
              </a:buClr>
              <a:buFont typeface="Wingdings" pitchFamily="2" charset="2"/>
              <a:buChar char="§"/>
              <a:defRPr/>
            </a:pPr>
            <a:r>
              <a:rPr lang="en-US" sz="1800" dirty="0" smtClean="0"/>
              <a:t>Faster payment cycle </a:t>
            </a:r>
          </a:p>
        </p:txBody>
      </p:sp>
      <p:pic>
        <p:nvPicPr>
          <p:cNvPr id="12293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319" t="28149" r="48965" b="35313"/>
          <a:stretch>
            <a:fillRect/>
          </a:stretch>
        </p:blipFill>
        <p:spPr bwMode="auto">
          <a:xfrm>
            <a:off x="1771992" y="5707063"/>
            <a:ext cx="595313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0"/>
          <p:cNvSpPr txBox="1">
            <a:spLocks noChangeArrowheads="1"/>
          </p:cNvSpPr>
          <p:nvPr/>
        </p:nvSpPr>
        <p:spPr bwMode="auto">
          <a:xfrm>
            <a:off x="1327492" y="6519863"/>
            <a:ext cx="14636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600" b="1" dirty="0">
                <a:latin typeface="+mn-lt"/>
              </a:rPr>
              <a:t>Suppliers</a:t>
            </a:r>
          </a:p>
        </p:txBody>
      </p:sp>
      <p:sp>
        <p:nvSpPr>
          <p:cNvPr id="12295" name="Right Arrow 13"/>
          <p:cNvSpPr>
            <a:spLocks noChangeArrowheads="1"/>
          </p:cNvSpPr>
          <p:nvPr/>
        </p:nvSpPr>
        <p:spPr bwMode="auto">
          <a:xfrm>
            <a:off x="2557805" y="6081037"/>
            <a:ext cx="654050" cy="413583"/>
          </a:xfrm>
          <a:prstGeom prst="rightArrow">
            <a:avLst>
              <a:gd name="adj1" fmla="val 50000"/>
              <a:gd name="adj2" fmla="val 50082"/>
            </a:avLst>
          </a:prstGeom>
          <a:solidFill>
            <a:srgbClr val="91EF4B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en-GB"/>
          </a:p>
        </p:txBody>
      </p:sp>
      <p:pic>
        <p:nvPicPr>
          <p:cNvPr id="12296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2144" t="25116" r="27408" b="32071"/>
          <a:stretch>
            <a:fillRect/>
          </a:stretch>
        </p:blipFill>
        <p:spPr bwMode="auto">
          <a:xfrm>
            <a:off x="3403942" y="5611813"/>
            <a:ext cx="769938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20"/>
          <p:cNvSpPr txBox="1">
            <a:spLocks noChangeArrowheads="1"/>
          </p:cNvSpPr>
          <p:nvPr/>
        </p:nvSpPr>
        <p:spPr bwMode="auto">
          <a:xfrm>
            <a:off x="3056280" y="6513513"/>
            <a:ext cx="16843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600" b="1" dirty="0">
                <a:latin typeface="+mn-lt"/>
              </a:rPr>
              <a:t>Vendors@Gov</a:t>
            </a:r>
          </a:p>
        </p:txBody>
      </p:sp>
      <p:sp>
        <p:nvSpPr>
          <p:cNvPr id="12298" name="Right Arrow 16"/>
          <p:cNvSpPr>
            <a:spLocks noChangeArrowheads="1"/>
          </p:cNvSpPr>
          <p:nvPr/>
        </p:nvSpPr>
        <p:spPr bwMode="auto">
          <a:xfrm>
            <a:off x="4743792" y="6004762"/>
            <a:ext cx="1279525" cy="700838"/>
          </a:xfrm>
          <a:prstGeom prst="rightArrow">
            <a:avLst>
              <a:gd name="adj1" fmla="val 50000"/>
              <a:gd name="adj2" fmla="val 49929"/>
            </a:avLst>
          </a:prstGeom>
          <a:solidFill>
            <a:srgbClr val="91EF4B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r>
              <a:rPr lang="en-US" dirty="0"/>
              <a:t>E-invoice</a:t>
            </a:r>
            <a:endParaRPr lang="en-GB" dirty="0"/>
          </a:p>
        </p:txBody>
      </p:sp>
      <p:pic>
        <p:nvPicPr>
          <p:cNvPr id="12299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319" t="28149" r="48965" b="35313"/>
          <a:stretch>
            <a:fillRect/>
          </a:stretch>
        </p:blipFill>
        <p:spPr bwMode="auto">
          <a:xfrm>
            <a:off x="6590055" y="5730875"/>
            <a:ext cx="563562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Box 120"/>
          <p:cNvSpPr txBox="1">
            <a:spLocks noChangeArrowheads="1"/>
          </p:cNvSpPr>
          <p:nvPr/>
        </p:nvSpPr>
        <p:spPr bwMode="auto">
          <a:xfrm>
            <a:off x="6156667" y="6492875"/>
            <a:ext cx="14636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600" b="1" dirty="0">
                <a:latin typeface="+mn-lt"/>
              </a:rPr>
              <a:t>Ministries</a:t>
            </a:r>
          </a:p>
        </p:txBody>
      </p:sp>
      <p:sp>
        <p:nvSpPr>
          <p:cNvPr id="12301" name="Title 1"/>
          <p:cNvSpPr>
            <a:spLocks noGrp="1"/>
          </p:cNvSpPr>
          <p:nvPr>
            <p:ph type="title"/>
          </p:nvPr>
        </p:nvSpPr>
        <p:spPr>
          <a:xfrm>
            <a:off x="425450" y="252413"/>
            <a:ext cx="8520113" cy="661987"/>
          </a:xfrm>
        </p:spPr>
        <p:txBody>
          <a:bodyPr/>
          <a:lstStyle/>
          <a:p>
            <a:pPr>
              <a:defRPr/>
            </a:pPr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</a:rPr>
              <a:t>G-B: </a:t>
            </a:r>
            <a:r>
              <a:rPr lang="en-US" sz="2800" dirty="0" err="1" smtClean="0">
                <a:solidFill>
                  <a:schemeClr val="bg2">
                    <a:lumMod val="75000"/>
                  </a:schemeClr>
                </a:solidFill>
              </a:rPr>
              <a:t>Vendors@Gov</a:t>
            </a:r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</a:rPr>
              <a:t> &amp; E-Invoice</a:t>
            </a:r>
            <a:endParaRPr lang="en-US" sz="2800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6685936" y="138545"/>
            <a:ext cx="2291810" cy="584775"/>
          </a:xfrm>
          <a:prstGeom prst="rect">
            <a:avLst/>
          </a:prstGeom>
          <a:solidFill>
            <a:schemeClr val="accent2">
              <a:lumMod val="9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Raising Productivity / Improving Oversight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design">
  <a:themeElements>
    <a:clrScheme name="Custom 1">
      <a:dk1>
        <a:srgbClr val="000000"/>
      </a:dk1>
      <a:lt1>
        <a:srgbClr val="FFFFFF"/>
      </a:lt1>
      <a:dk2>
        <a:srgbClr val="4C7013"/>
      </a:dk2>
      <a:lt2>
        <a:srgbClr val="0061B2"/>
      </a:lt2>
      <a:accent1>
        <a:srgbClr val="FEA501"/>
      </a:accent1>
      <a:accent2>
        <a:srgbClr val="FEEDCC"/>
      </a:accent2>
      <a:accent3>
        <a:srgbClr val="FFFFFF"/>
      </a:accent3>
      <a:accent4>
        <a:srgbClr val="000000"/>
      </a:accent4>
      <a:accent5>
        <a:srgbClr val="FECFAA"/>
      </a:accent5>
      <a:accent6>
        <a:srgbClr val="B5914F"/>
      </a:accent6>
      <a:hlink>
        <a:srgbClr val="C40505"/>
      </a:hlink>
      <a:folHlink>
        <a:srgbClr val="919191"/>
      </a:folHlink>
    </a:clrScheme>
    <a:fontScheme name="Standard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4C7013"/>
        </a:dk2>
        <a:lt2>
          <a:srgbClr val="0061B2"/>
        </a:lt2>
        <a:accent1>
          <a:srgbClr val="FEA501"/>
        </a:accent1>
        <a:accent2>
          <a:srgbClr val="C8A058"/>
        </a:accent2>
        <a:accent3>
          <a:srgbClr val="FFFFFF"/>
        </a:accent3>
        <a:accent4>
          <a:srgbClr val="000000"/>
        </a:accent4>
        <a:accent5>
          <a:srgbClr val="FECFAA"/>
        </a:accent5>
        <a:accent6>
          <a:srgbClr val="B5914F"/>
        </a:accent6>
        <a:hlink>
          <a:srgbClr val="C40505"/>
        </a:hlink>
        <a:folHlink>
          <a:srgbClr val="91919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4401</TotalTime>
  <Words>1139</Words>
  <Application>Microsoft Office PowerPoint</Application>
  <PresentationFormat>On-screen Show (4:3)</PresentationFormat>
  <Paragraphs>321</Paragraphs>
  <Slides>21</Slides>
  <Notes>21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Standarddesign</vt:lpstr>
      <vt:lpstr>Photo Editor Photo</vt:lpstr>
      <vt:lpstr>Singapore’s FMIS Presented by:  Goh Mien Zo Director, Accountant-General’s Department </vt:lpstr>
      <vt:lpstr>Agenda</vt:lpstr>
      <vt:lpstr>Overview of Singapore’s FMIS</vt:lpstr>
      <vt:lpstr>Our Central FMIS</vt:lpstr>
      <vt:lpstr>Key Design Considerations </vt:lpstr>
      <vt:lpstr>Our Vision: E-Government</vt:lpstr>
      <vt:lpstr>Our Vision: E-Government</vt:lpstr>
      <vt:lpstr>G-B: Payment Processes</vt:lpstr>
      <vt:lpstr>G-B: Vendors@Gov &amp; E-Invoice</vt:lpstr>
      <vt:lpstr>G-B: Electronic Payments </vt:lpstr>
      <vt:lpstr>G-B: One-Stop Procurement Portal</vt:lpstr>
      <vt:lpstr>G-B: Medical Billing System </vt:lpstr>
      <vt:lpstr>G-C: Electronic Receipts &amp; Payouts</vt:lpstr>
      <vt:lpstr>G-E: Online Payroll and Claims System</vt:lpstr>
      <vt:lpstr>Slide 15</vt:lpstr>
      <vt:lpstr>Budget Control</vt:lpstr>
      <vt:lpstr>Bank Account Verification System</vt:lpstr>
      <vt:lpstr>Slide 18</vt:lpstr>
      <vt:lpstr>Slide 19</vt:lpstr>
      <vt:lpstr>Slide 20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Thomas</dc:creator>
  <dc:description>PresentationLoad.com</dc:description>
  <cp:lastModifiedBy>AGD</cp:lastModifiedBy>
  <cp:revision>881</cp:revision>
  <dcterms:created xsi:type="dcterms:W3CDTF">2007-11-27T23:54:21Z</dcterms:created>
  <dcterms:modified xsi:type="dcterms:W3CDTF">2012-03-23T01:30:43Z</dcterms:modified>
</cp:coreProperties>
</file>