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96" r:id="rId1"/>
  </p:sldMasterIdLst>
  <p:notesMasterIdLst>
    <p:notesMasterId r:id="rId21"/>
  </p:notesMasterIdLst>
  <p:handoutMasterIdLst>
    <p:handoutMasterId r:id="rId22"/>
  </p:handoutMasterIdLst>
  <p:sldIdLst>
    <p:sldId id="256" r:id="rId2"/>
    <p:sldId id="350" r:id="rId3"/>
    <p:sldId id="359" r:id="rId4"/>
    <p:sldId id="362" r:id="rId5"/>
    <p:sldId id="363" r:id="rId6"/>
    <p:sldId id="364" r:id="rId7"/>
    <p:sldId id="365" r:id="rId8"/>
    <p:sldId id="366" r:id="rId9"/>
    <p:sldId id="367" r:id="rId10"/>
    <p:sldId id="347" r:id="rId11"/>
    <p:sldId id="368" r:id="rId12"/>
    <p:sldId id="369" r:id="rId13"/>
    <p:sldId id="370" r:id="rId14"/>
    <p:sldId id="371" r:id="rId15"/>
    <p:sldId id="372" r:id="rId16"/>
    <p:sldId id="373" r:id="rId17"/>
    <p:sldId id="374" r:id="rId18"/>
    <p:sldId id="375" r:id="rId19"/>
    <p:sldId id="296" r:id="rId20"/>
  </p:sldIdLst>
  <p:sldSz cx="9144000" cy="6858000" type="screen4x3"/>
  <p:notesSz cx="6997700" cy="9271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b353911" initials="j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4F81BD"/>
    <a:srgbClr val="3333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7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2A8D41-C8BC-49ED-A0EF-E7E003A10F6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93EAC8-912D-414E-9B42-92EE005A4439}">
      <dgm:prSet phldrT="[Text]" custT="1"/>
      <dgm:spPr/>
      <dgm:t>
        <a:bodyPr/>
        <a:lstStyle/>
        <a:p>
          <a:r>
            <a:rPr lang="en-US" sz="1200" dirty="0" smtClean="0"/>
            <a:t>Ministry of Finance</a:t>
          </a:r>
          <a:endParaRPr lang="en-US" sz="1200" dirty="0"/>
        </a:p>
      </dgm:t>
    </dgm:pt>
    <dgm:pt modelId="{D93DEA63-C555-4C53-BE17-8A3891DF6CAD}" type="parTrans" cxnId="{CD863806-4890-4681-B6FE-1CC59104CAAC}">
      <dgm:prSet/>
      <dgm:spPr/>
      <dgm:t>
        <a:bodyPr/>
        <a:lstStyle/>
        <a:p>
          <a:endParaRPr lang="en-US" sz="1200"/>
        </a:p>
      </dgm:t>
    </dgm:pt>
    <dgm:pt modelId="{3A77633D-ECA1-4FD4-A2AA-E69811DA233A}" type="sibTrans" cxnId="{CD863806-4890-4681-B6FE-1CC59104CAAC}">
      <dgm:prSet/>
      <dgm:spPr/>
      <dgm:t>
        <a:bodyPr/>
        <a:lstStyle/>
        <a:p>
          <a:endParaRPr lang="en-US" sz="1200"/>
        </a:p>
      </dgm:t>
    </dgm:pt>
    <dgm:pt modelId="{4961A6E0-A13D-48B1-8190-9471C140D06C}">
      <dgm:prSet phldrT="[Text]" custT="1"/>
      <dgm:spPr/>
      <dgm:t>
        <a:bodyPr/>
        <a:lstStyle/>
        <a:p>
          <a:r>
            <a:rPr lang="en-US" sz="1200" dirty="0" err="1" smtClean="0"/>
            <a:t>CHN</a:t>
          </a:r>
          <a:r>
            <a:rPr lang="en-US" sz="1200" dirty="0" smtClean="0"/>
            <a:t>, JPN, </a:t>
          </a:r>
          <a:r>
            <a:rPr lang="en-US" sz="1200" dirty="0" err="1" smtClean="0"/>
            <a:t>KOR</a:t>
          </a:r>
          <a:r>
            <a:rPr lang="en-US" sz="1200" dirty="0" smtClean="0"/>
            <a:t>, PER, </a:t>
          </a:r>
          <a:r>
            <a:rPr lang="en-US" sz="1200" dirty="0" err="1" smtClean="0"/>
            <a:t>SNG</a:t>
          </a:r>
          <a:r>
            <a:rPr lang="en-US" sz="1200" dirty="0" smtClean="0"/>
            <a:t>, </a:t>
          </a:r>
          <a:r>
            <a:rPr lang="en-US" sz="1200" dirty="0" err="1" smtClean="0"/>
            <a:t>THA</a:t>
          </a:r>
          <a:endParaRPr lang="en-US" sz="1200" dirty="0"/>
        </a:p>
      </dgm:t>
    </dgm:pt>
    <dgm:pt modelId="{2DB4A965-6B4D-4F91-A32D-610A105507A7}" type="parTrans" cxnId="{CFE067E4-EA3A-4066-A868-AA3F3BFA70B0}">
      <dgm:prSet/>
      <dgm:spPr/>
      <dgm:t>
        <a:bodyPr/>
        <a:lstStyle/>
        <a:p>
          <a:endParaRPr lang="en-US" sz="1200"/>
        </a:p>
      </dgm:t>
    </dgm:pt>
    <dgm:pt modelId="{45560046-557F-45B2-9E27-10EBF0D8AD92}" type="sibTrans" cxnId="{CFE067E4-EA3A-4066-A868-AA3F3BFA70B0}">
      <dgm:prSet/>
      <dgm:spPr/>
      <dgm:t>
        <a:bodyPr/>
        <a:lstStyle/>
        <a:p>
          <a:endParaRPr lang="en-US" sz="1200"/>
        </a:p>
      </dgm:t>
    </dgm:pt>
    <dgm:pt modelId="{D4BDEDDB-E739-4F66-909F-1B32BB0D7376}">
      <dgm:prSet phldrT="[Text]" custT="1"/>
      <dgm:spPr/>
      <dgm:t>
        <a:bodyPr/>
        <a:lstStyle/>
        <a:p>
          <a:r>
            <a:rPr lang="en-US" sz="1200" dirty="0" smtClean="0"/>
            <a:t>Treasury</a:t>
          </a:r>
          <a:endParaRPr lang="en-US" sz="1200" dirty="0"/>
        </a:p>
      </dgm:t>
    </dgm:pt>
    <dgm:pt modelId="{C9929772-6B36-4627-9C5D-31C449F28B9F}" type="parTrans" cxnId="{C7F23371-17A4-43B8-B289-8319C279F41C}">
      <dgm:prSet/>
      <dgm:spPr/>
      <dgm:t>
        <a:bodyPr/>
        <a:lstStyle/>
        <a:p>
          <a:endParaRPr lang="en-US" sz="1200"/>
        </a:p>
      </dgm:t>
    </dgm:pt>
    <dgm:pt modelId="{62610033-544C-4D87-ACA1-1DA0981F040A}" type="sibTrans" cxnId="{C7F23371-17A4-43B8-B289-8319C279F41C}">
      <dgm:prSet/>
      <dgm:spPr/>
      <dgm:t>
        <a:bodyPr/>
        <a:lstStyle/>
        <a:p>
          <a:endParaRPr lang="en-US" sz="1200"/>
        </a:p>
      </dgm:t>
    </dgm:pt>
    <dgm:pt modelId="{93FB9E37-D713-408B-981B-88AB5535CFFA}">
      <dgm:prSet phldrT="[Text]" custT="1"/>
      <dgm:spPr/>
      <dgm:t>
        <a:bodyPr/>
        <a:lstStyle/>
        <a:p>
          <a:r>
            <a:rPr lang="en-US" sz="1200" dirty="0" smtClean="0"/>
            <a:t>CTP, </a:t>
          </a:r>
          <a:r>
            <a:rPr lang="en-US" sz="1200" dirty="0" err="1" smtClean="0"/>
            <a:t>MEX</a:t>
          </a:r>
          <a:r>
            <a:rPr lang="en-US" sz="1200" dirty="0" smtClean="0"/>
            <a:t>, </a:t>
          </a:r>
          <a:r>
            <a:rPr lang="en-US" sz="1200" dirty="0" err="1" smtClean="0"/>
            <a:t>NZL</a:t>
          </a:r>
          <a:r>
            <a:rPr lang="en-US" sz="1200" dirty="0" smtClean="0"/>
            <a:t>, </a:t>
          </a:r>
          <a:r>
            <a:rPr lang="en-US" sz="1200" dirty="0" err="1" smtClean="0"/>
            <a:t>RUS</a:t>
          </a:r>
          <a:r>
            <a:rPr lang="en-US" sz="1200" dirty="0" smtClean="0"/>
            <a:t>, </a:t>
          </a:r>
          <a:r>
            <a:rPr lang="en-US" sz="1200" dirty="0" err="1" smtClean="0"/>
            <a:t>VNM</a:t>
          </a:r>
          <a:endParaRPr lang="en-US" sz="1200" dirty="0"/>
        </a:p>
      </dgm:t>
    </dgm:pt>
    <dgm:pt modelId="{FC1ED0AC-1182-485D-AC07-01E9FE965F73}" type="parTrans" cxnId="{3AE7FB91-456B-4D8F-9FF4-08C2628F5081}">
      <dgm:prSet/>
      <dgm:spPr/>
      <dgm:t>
        <a:bodyPr/>
        <a:lstStyle/>
        <a:p>
          <a:endParaRPr lang="en-US" sz="1200"/>
        </a:p>
      </dgm:t>
    </dgm:pt>
    <dgm:pt modelId="{C2430166-A2FE-4E1B-98BA-ED655674257E}" type="sibTrans" cxnId="{3AE7FB91-456B-4D8F-9FF4-08C2628F5081}">
      <dgm:prSet/>
      <dgm:spPr/>
      <dgm:t>
        <a:bodyPr/>
        <a:lstStyle/>
        <a:p>
          <a:endParaRPr lang="en-US" sz="1200"/>
        </a:p>
      </dgm:t>
    </dgm:pt>
    <dgm:pt modelId="{55F7D7D7-6201-432F-93A1-919481F7343E}">
      <dgm:prSet phldrT="[Text]" custT="1"/>
      <dgm:spPr/>
      <dgm:t>
        <a:bodyPr/>
        <a:lstStyle/>
        <a:p>
          <a:r>
            <a:rPr lang="en-US" sz="1200" dirty="0" smtClean="0"/>
            <a:t>State Owned Bank/ Central Bank</a:t>
          </a:r>
          <a:endParaRPr lang="en-US" sz="1200" dirty="0"/>
        </a:p>
      </dgm:t>
    </dgm:pt>
    <dgm:pt modelId="{2B9AC10B-7FA0-4A74-A786-3BD1B33AF5E3}" type="parTrans" cxnId="{7E119C5A-6912-4382-AA8B-2C45AD281E20}">
      <dgm:prSet/>
      <dgm:spPr/>
      <dgm:t>
        <a:bodyPr/>
        <a:lstStyle/>
        <a:p>
          <a:endParaRPr lang="en-US" sz="1200"/>
        </a:p>
      </dgm:t>
    </dgm:pt>
    <dgm:pt modelId="{0FE9C1CF-DC6F-4DA5-98E2-C19A1898F946}" type="sibTrans" cxnId="{7E119C5A-6912-4382-AA8B-2C45AD281E20}">
      <dgm:prSet/>
      <dgm:spPr/>
      <dgm:t>
        <a:bodyPr/>
        <a:lstStyle/>
        <a:p>
          <a:endParaRPr lang="en-US" sz="1200"/>
        </a:p>
      </dgm:t>
    </dgm:pt>
    <dgm:pt modelId="{54772E67-3C54-4115-9ECD-606D72B9CD04}">
      <dgm:prSet phldrT="[Text]" custT="1"/>
      <dgm:spPr/>
      <dgm:t>
        <a:bodyPr/>
        <a:lstStyle/>
        <a:p>
          <a:endParaRPr lang="en-US" sz="1200" dirty="0"/>
        </a:p>
      </dgm:t>
    </dgm:pt>
    <dgm:pt modelId="{B5E80E9D-997E-4277-A052-C7BD4FAA5319}" type="parTrans" cxnId="{9A0EFD6E-0452-4372-BFD0-9965525E4375}">
      <dgm:prSet/>
      <dgm:spPr/>
      <dgm:t>
        <a:bodyPr/>
        <a:lstStyle/>
        <a:p>
          <a:endParaRPr lang="en-US" sz="1200"/>
        </a:p>
      </dgm:t>
    </dgm:pt>
    <dgm:pt modelId="{48BFEA54-BD73-4718-923B-B1AA4C8C863D}" type="sibTrans" cxnId="{9A0EFD6E-0452-4372-BFD0-9965525E4375}">
      <dgm:prSet/>
      <dgm:spPr/>
      <dgm:t>
        <a:bodyPr/>
        <a:lstStyle/>
        <a:p>
          <a:endParaRPr lang="en-US" sz="1200"/>
        </a:p>
      </dgm:t>
    </dgm:pt>
    <dgm:pt modelId="{CEA89DFD-EDBD-4D13-A86B-172D9BF36C5D}">
      <dgm:prSet phldrT="[Text]" custT="1"/>
      <dgm:spPr/>
      <dgm:t>
        <a:bodyPr/>
        <a:lstStyle/>
        <a:p>
          <a:r>
            <a:rPr lang="en-US" sz="1200" smtClean="0"/>
            <a:t>Other</a:t>
          </a:r>
          <a:endParaRPr lang="en-US" sz="1200" dirty="0"/>
        </a:p>
      </dgm:t>
    </dgm:pt>
    <dgm:pt modelId="{7828314B-4234-4F70-832F-4923C07C4E22}" type="parTrans" cxnId="{847AA341-3916-470F-8A71-8987BC8C8A00}">
      <dgm:prSet/>
      <dgm:spPr/>
      <dgm:t>
        <a:bodyPr/>
        <a:lstStyle/>
        <a:p>
          <a:endParaRPr lang="en-US" sz="1200"/>
        </a:p>
      </dgm:t>
    </dgm:pt>
    <dgm:pt modelId="{25C6AB2B-D95C-48E1-A4EC-21D3E2778FA9}" type="sibTrans" cxnId="{847AA341-3916-470F-8A71-8987BC8C8A00}">
      <dgm:prSet/>
      <dgm:spPr/>
      <dgm:t>
        <a:bodyPr/>
        <a:lstStyle/>
        <a:p>
          <a:endParaRPr lang="en-US" sz="1200"/>
        </a:p>
      </dgm:t>
    </dgm:pt>
    <dgm:pt modelId="{19B2DC91-214E-496D-B5DA-A3FE51D3E5E2}">
      <dgm:prSet phldrT="[Text]" custT="1"/>
      <dgm:spPr/>
      <dgm:t>
        <a:bodyPr/>
        <a:lstStyle/>
        <a:p>
          <a:r>
            <a:rPr lang="en-US" sz="1200" dirty="0" err="1" smtClean="0"/>
            <a:t>CHL</a:t>
          </a:r>
          <a:r>
            <a:rPr lang="en-US" sz="1200" dirty="0" smtClean="0"/>
            <a:t> (Budget Office)</a:t>
          </a:r>
          <a:endParaRPr lang="en-US" sz="1200" dirty="0"/>
        </a:p>
      </dgm:t>
    </dgm:pt>
    <dgm:pt modelId="{5FEEC87E-DC5B-4480-95A4-03618B18904D}" type="parTrans" cxnId="{22C110A4-AD63-4F14-9A82-287983E3E29D}">
      <dgm:prSet/>
      <dgm:spPr/>
      <dgm:t>
        <a:bodyPr/>
        <a:lstStyle/>
        <a:p>
          <a:endParaRPr lang="en-US" sz="1200"/>
        </a:p>
      </dgm:t>
    </dgm:pt>
    <dgm:pt modelId="{C2F37241-C530-4750-B530-3B2DF6B1616B}" type="sibTrans" cxnId="{22C110A4-AD63-4F14-9A82-287983E3E29D}">
      <dgm:prSet/>
      <dgm:spPr/>
      <dgm:t>
        <a:bodyPr/>
        <a:lstStyle/>
        <a:p>
          <a:endParaRPr lang="en-US" sz="1200"/>
        </a:p>
      </dgm:t>
    </dgm:pt>
    <dgm:pt modelId="{DDB2BA85-2358-488D-9049-203BCC0FE0F2}">
      <dgm:prSet phldrT="[Text]" custT="1"/>
      <dgm:spPr/>
      <dgm:t>
        <a:bodyPr/>
        <a:lstStyle/>
        <a:p>
          <a:r>
            <a:rPr lang="en-US" sz="1200" dirty="0" err="1" smtClean="0"/>
            <a:t>PHL</a:t>
          </a:r>
          <a:r>
            <a:rPr lang="en-US" sz="1200" dirty="0" smtClean="0"/>
            <a:t> (Treasury, SOB)</a:t>
          </a:r>
          <a:endParaRPr lang="en-US" sz="1200" dirty="0"/>
        </a:p>
      </dgm:t>
    </dgm:pt>
    <dgm:pt modelId="{EB592C33-2D4A-4C75-8BDA-8F75776C858C}" type="parTrans" cxnId="{8935C18A-F2B3-4D94-9B9C-BA50EE5273EA}">
      <dgm:prSet/>
      <dgm:spPr/>
      <dgm:t>
        <a:bodyPr/>
        <a:lstStyle/>
        <a:p>
          <a:endParaRPr lang="en-US" sz="1200"/>
        </a:p>
      </dgm:t>
    </dgm:pt>
    <dgm:pt modelId="{1B310A42-6CC5-4CBD-BED8-DDC45A69B3D8}" type="sibTrans" cxnId="{8935C18A-F2B3-4D94-9B9C-BA50EE5273EA}">
      <dgm:prSet/>
      <dgm:spPr/>
      <dgm:t>
        <a:bodyPr/>
        <a:lstStyle/>
        <a:p>
          <a:endParaRPr lang="en-US" sz="1200"/>
        </a:p>
      </dgm:t>
    </dgm:pt>
    <dgm:pt modelId="{9DA03E27-396C-4B15-B10B-C2D30E7DAC47}">
      <dgm:prSet phldrT="[Text]" custT="1"/>
      <dgm:spPr/>
      <dgm:t>
        <a:bodyPr/>
        <a:lstStyle/>
        <a:p>
          <a:r>
            <a:rPr lang="en-US" sz="1200" dirty="0" smtClean="0"/>
            <a:t>USA (OMB)</a:t>
          </a:r>
          <a:endParaRPr lang="en-US" sz="1200" dirty="0"/>
        </a:p>
      </dgm:t>
    </dgm:pt>
    <dgm:pt modelId="{E68BD917-B8F0-4392-BCAB-6053D1B6E556}" type="parTrans" cxnId="{BFBD03C5-9181-440F-9CDD-3583CB9AC618}">
      <dgm:prSet/>
      <dgm:spPr/>
      <dgm:t>
        <a:bodyPr/>
        <a:lstStyle/>
        <a:p>
          <a:endParaRPr lang="en-US" sz="1200"/>
        </a:p>
      </dgm:t>
    </dgm:pt>
    <dgm:pt modelId="{5104293A-625F-4F03-A453-00A1FD47B233}" type="sibTrans" cxnId="{BFBD03C5-9181-440F-9CDD-3583CB9AC618}">
      <dgm:prSet/>
      <dgm:spPr/>
      <dgm:t>
        <a:bodyPr/>
        <a:lstStyle/>
        <a:p>
          <a:endParaRPr lang="en-US" sz="1200"/>
        </a:p>
      </dgm:t>
    </dgm:pt>
    <dgm:pt modelId="{05B23519-F68D-4BC7-A438-55706B7C214C}">
      <dgm:prSet phldrT="[Text]" custT="1"/>
      <dgm:spPr/>
      <dgm:t>
        <a:bodyPr/>
        <a:lstStyle/>
        <a:p>
          <a:r>
            <a:rPr lang="en-US" sz="1200" dirty="0" err="1" smtClean="0"/>
            <a:t>HKG</a:t>
          </a:r>
          <a:r>
            <a:rPr lang="en-US" sz="1200" dirty="0" smtClean="0"/>
            <a:t> </a:t>
          </a:r>
          <a:r>
            <a:rPr lang="en-US" sz="1200" dirty="0" smtClean="0"/>
            <a:t>(</a:t>
          </a:r>
          <a:r>
            <a:rPr lang="en-US" sz="1200" dirty="0" err="1" smtClean="0"/>
            <a:t>Oper</a:t>
          </a:r>
          <a:r>
            <a:rPr lang="en-US" sz="1200" dirty="0" smtClean="0"/>
            <a:t>. Depts.)</a:t>
          </a:r>
          <a:endParaRPr lang="en-US" sz="1200" dirty="0"/>
        </a:p>
      </dgm:t>
    </dgm:pt>
    <dgm:pt modelId="{EEC70303-CBCD-4462-960D-738D613E66DD}" type="parTrans" cxnId="{A04568A4-99F0-4783-950F-A188E96401E3}">
      <dgm:prSet/>
      <dgm:spPr/>
      <dgm:t>
        <a:bodyPr/>
        <a:lstStyle/>
        <a:p>
          <a:endParaRPr lang="en-US"/>
        </a:p>
      </dgm:t>
    </dgm:pt>
    <dgm:pt modelId="{FE21A5F7-5964-43AD-BEBD-CFF0ED3C1FEC}" type="sibTrans" cxnId="{A04568A4-99F0-4783-950F-A188E96401E3}">
      <dgm:prSet/>
      <dgm:spPr/>
      <dgm:t>
        <a:bodyPr/>
        <a:lstStyle/>
        <a:p>
          <a:endParaRPr lang="en-US"/>
        </a:p>
      </dgm:t>
    </dgm:pt>
    <dgm:pt modelId="{916F5467-3F4A-4BD1-AEE4-B1C7363004C0}" type="pres">
      <dgm:prSet presAssocID="{622A8D41-C8BC-49ED-A0EF-E7E003A10F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70B17B-F42D-4823-B737-3F4447C714AB}" type="pres">
      <dgm:prSet presAssocID="{7793EAC8-912D-414E-9B42-92EE005A4439}" presName="composite" presStyleCnt="0"/>
      <dgm:spPr/>
      <dgm:t>
        <a:bodyPr/>
        <a:lstStyle/>
        <a:p>
          <a:endParaRPr lang="en-US"/>
        </a:p>
      </dgm:t>
    </dgm:pt>
    <dgm:pt modelId="{FC13A428-C86D-4635-815B-1C26A1537312}" type="pres">
      <dgm:prSet presAssocID="{7793EAC8-912D-414E-9B42-92EE005A4439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17241A-745E-4F36-9523-06D186196964}" type="pres">
      <dgm:prSet presAssocID="{7793EAC8-912D-414E-9B42-92EE005A4439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2BC7BE-9571-4A81-A1F6-701B6B899B63}" type="pres">
      <dgm:prSet presAssocID="{3A77633D-ECA1-4FD4-A2AA-E69811DA233A}" presName="space" presStyleCnt="0"/>
      <dgm:spPr/>
      <dgm:t>
        <a:bodyPr/>
        <a:lstStyle/>
        <a:p>
          <a:endParaRPr lang="en-US"/>
        </a:p>
      </dgm:t>
    </dgm:pt>
    <dgm:pt modelId="{33FF7941-B022-4033-8FAB-3E66F8F91623}" type="pres">
      <dgm:prSet presAssocID="{D4BDEDDB-E739-4F66-909F-1B32BB0D7376}" presName="composite" presStyleCnt="0"/>
      <dgm:spPr/>
      <dgm:t>
        <a:bodyPr/>
        <a:lstStyle/>
        <a:p>
          <a:endParaRPr lang="en-US"/>
        </a:p>
      </dgm:t>
    </dgm:pt>
    <dgm:pt modelId="{B16DB427-A76A-4A41-8E07-C4BB418D4F06}" type="pres">
      <dgm:prSet presAssocID="{D4BDEDDB-E739-4F66-909F-1B32BB0D7376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07F23B-4748-4C24-A362-AAA20209CC78}" type="pres">
      <dgm:prSet presAssocID="{D4BDEDDB-E739-4F66-909F-1B32BB0D7376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81D471-4F7D-46DC-A01E-B6CC3B7F3AF2}" type="pres">
      <dgm:prSet presAssocID="{62610033-544C-4D87-ACA1-1DA0981F040A}" presName="space" presStyleCnt="0"/>
      <dgm:spPr/>
      <dgm:t>
        <a:bodyPr/>
        <a:lstStyle/>
        <a:p>
          <a:endParaRPr lang="en-US"/>
        </a:p>
      </dgm:t>
    </dgm:pt>
    <dgm:pt modelId="{19779334-AE2F-4CE5-9023-A972BB3BC01A}" type="pres">
      <dgm:prSet presAssocID="{55F7D7D7-6201-432F-93A1-919481F7343E}" presName="composite" presStyleCnt="0"/>
      <dgm:spPr/>
      <dgm:t>
        <a:bodyPr/>
        <a:lstStyle/>
        <a:p>
          <a:endParaRPr lang="en-US"/>
        </a:p>
      </dgm:t>
    </dgm:pt>
    <dgm:pt modelId="{753CFE6C-6422-42E2-9090-9E216E1D2B18}" type="pres">
      <dgm:prSet presAssocID="{55F7D7D7-6201-432F-93A1-919481F7343E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FAA2B1-5F58-463C-8455-47DBD83ADF6E}" type="pres">
      <dgm:prSet presAssocID="{55F7D7D7-6201-432F-93A1-919481F7343E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DDE8C1-C337-4EC6-8C52-A7FEB9D39911}" type="pres">
      <dgm:prSet presAssocID="{0FE9C1CF-DC6F-4DA5-98E2-C19A1898F946}" presName="space" presStyleCnt="0"/>
      <dgm:spPr/>
      <dgm:t>
        <a:bodyPr/>
        <a:lstStyle/>
        <a:p>
          <a:endParaRPr lang="en-US"/>
        </a:p>
      </dgm:t>
    </dgm:pt>
    <dgm:pt modelId="{AA15A836-D017-4144-B2D4-A6992B818D3E}" type="pres">
      <dgm:prSet presAssocID="{CEA89DFD-EDBD-4D13-A86B-172D9BF36C5D}" presName="composite" presStyleCnt="0"/>
      <dgm:spPr/>
      <dgm:t>
        <a:bodyPr/>
        <a:lstStyle/>
        <a:p>
          <a:endParaRPr lang="en-US"/>
        </a:p>
      </dgm:t>
    </dgm:pt>
    <dgm:pt modelId="{FCC9A750-5092-4079-BB6C-9DB5BD0035C1}" type="pres">
      <dgm:prSet presAssocID="{CEA89DFD-EDBD-4D13-A86B-172D9BF36C5D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B69E69-05F2-470D-9D3C-250257CBB716}" type="pres">
      <dgm:prSet presAssocID="{CEA89DFD-EDBD-4D13-A86B-172D9BF36C5D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FBD03C5-9181-440F-9CDD-3583CB9AC618}" srcId="{CEA89DFD-EDBD-4D13-A86B-172D9BF36C5D}" destId="{9DA03E27-396C-4B15-B10B-C2D30E7DAC47}" srcOrd="3" destOrd="0" parTransId="{E68BD917-B8F0-4392-BCAB-6053D1B6E556}" sibTransId="{5104293A-625F-4F03-A453-00A1FD47B233}"/>
    <dgm:cxn modelId="{C7F23371-17A4-43B8-B289-8319C279F41C}" srcId="{622A8D41-C8BC-49ED-A0EF-E7E003A10F66}" destId="{D4BDEDDB-E739-4F66-909F-1B32BB0D7376}" srcOrd="1" destOrd="0" parTransId="{C9929772-6B36-4627-9C5D-31C449F28B9F}" sibTransId="{62610033-544C-4D87-ACA1-1DA0981F040A}"/>
    <dgm:cxn modelId="{A04568A4-99F0-4783-950F-A188E96401E3}" srcId="{CEA89DFD-EDBD-4D13-A86B-172D9BF36C5D}" destId="{05B23519-F68D-4BC7-A438-55706B7C214C}" srcOrd="1" destOrd="0" parTransId="{EEC70303-CBCD-4462-960D-738D613E66DD}" sibTransId="{FE21A5F7-5964-43AD-BEBD-CFF0ED3C1FEC}"/>
    <dgm:cxn modelId="{8935C18A-F2B3-4D94-9B9C-BA50EE5273EA}" srcId="{CEA89DFD-EDBD-4D13-A86B-172D9BF36C5D}" destId="{DDB2BA85-2358-488D-9049-203BCC0FE0F2}" srcOrd="2" destOrd="0" parTransId="{EB592C33-2D4A-4C75-8BDA-8F75776C858C}" sibTransId="{1B310A42-6CC5-4CBD-BED8-DDC45A69B3D8}"/>
    <dgm:cxn modelId="{0D75251F-CE89-4A3F-BCA3-D08C9F091216}" type="presOf" srcId="{55F7D7D7-6201-432F-93A1-919481F7343E}" destId="{753CFE6C-6422-42E2-9090-9E216E1D2B18}" srcOrd="0" destOrd="0" presId="urn:microsoft.com/office/officeart/2005/8/layout/hList1"/>
    <dgm:cxn modelId="{001E07DC-7CCF-49C7-8540-95E3CD0B4AE6}" type="presOf" srcId="{D4BDEDDB-E739-4F66-909F-1B32BB0D7376}" destId="{B16DB427-A76A-4A41-8E07-C4BB418D4F06}" srcOrd="0" destOrd="0" presId="urn:microsoft.com/office/officeart/2005/8/layout/hList1"/>
    <dgm:cxn modelId="{FF6745EC-575A-4FCF-B59A-93BCFD4151BF}" type="presOf" srcId="{9DA03E27-396C-4B15-B10B-C2D30E7DAC47}" destId="{48B69E69-05F2-470D-9D3C-250257CBB716}" srcOrd="0" destOrd="3" presId="urn:microsoft.com/office/officeart/2005/8/layout/hList1"/>
    <dgm:cxn modelId="{8ADC6FC6-9388-40F9-9BF8-9186325BC83A}" type="presOf" srcId="{CEA89DFD-EDBD-4D13-A86B-172D9BF36C5D}" destId="{FCC9A750-5092-4079-BB6C-9DB5BD0035C1}" srcOrd="0" destOrd="0" presId="urn:microsoft.com/office/officeart/2005/8/layout/hList1"/>
    <dgm:cxn modelId="{847AA341-3916-470F-8A71-8987BC8C8A00}" srcId="{622A8D41-C8BC-49ED-A0EF-E7E003A10F66}" destId="{CEA89DFD-EDBD-4D13-A86B-172D9BF36C5D}" srcOrd="3" destOrd="0" parTransId="{7828314B-4234-4F70-832F-4923C07C4E22}" sibTransId="{25C6AB2B-D95C-48E1-A4EC-21D3E2778FA9}"/>
    <dgm:cxn modelId="{FD033AB2-57DD-4B47-A0F4-757CBB670046}" type="presOf" srcId="{4961A6E0-A13D-48B1-8190-9471C140D06C}" destId="{9D17241A-745E-4F36-9523-06D186196964}" srcOrd="0" destOrd="0" presId="urn:microsoft.com/office/officeart/2005/8/layout/hList1"/>
    <dgm:cxn modelId="{9A0EFD6E-0452-4372-BFD0-9965525E4375}" srcId="{55F7D7D7-6201-432F-93A1-919481F7343E}" destId="{54772E67-3C54-4115-9ECD-606D72B9CD04}" srcOrd="0" destOrd="0" parTransId="{B5E80E9D-997E-4277-A052-C7BD4FAA5319}" sibTransId="{48BFEA54-BD73-4718-923B-B1AA4C8C863D}"/>
    <dgm:cxn modelId="{CD863806-4890-4681-B6FE-1CC59104CAAC}" srcId="{622A8D41-C8BC-49ED-A0EF-E7E003A10F66}" destId="{7793EAC8-912D-414E-9B42-92EE005A4439}" srcOrd="0" destOrd="0" parTransId="{D93DEA63-C555-4C53-BE17-8A3891DF6CAD}" sibTransId="{3A77633D-ECA1-4FD4-A2AA-E69811DA233A}"/>
    <dgm:cxn modelId="{45997DAA-1A81-4D7B-9DCF-1A2CFA1A222A}" type="presOf" srcId="{622A8D41-C8BC-49ED-A0EF-E7E003A10F66}" destId="{916F5467-3F4A-4BD1-AEE4-B1C7363004C0}" srcOrd="0" destOrd="0" presId="urn:microsoft.com/office/officeart/2005/8/layout/hList1"/>
    <dgm:cxn modelId="{194E6E26-CE59-4394-9C63-FAE70A8DB570}" type="presOf" srcId="{93FB9E37-D713-408B-981B-88AB5535CFFA}" destId="{7F07F23B-4748-4C24-A362-AAA20209CC78}" srcOrd="0" destOrd="0" presId="urn:microsoft.com/office/officeart/2005/8/layout/hList1"/>
    <dgm:cxn modelId="{37418DDC-700B-4AE3-9FA2-A49D1F49C4A3}" type="presOf" srcId="{DDB2BA85-2358-488D-9049-203BCC0FE0F2}" destId="{48B69E69-05F2-470D-9D3C-250257CBB716}" srcOrd="0" destOrd="2" presId="urn:microsoft.com/office/officeart/2005/8/layout/hList1"/>
    <dgm:cxn modelId="{CFE067E4-EA3A-4066-A868-AA3F3BFA70B0}" srcId="{7793EAC8-912D-414E-9B42-92EE005A4439}" destId="{4961A6E0-A13D-48B1-8190-9471C140D06C}" srcOrd="0" destOrd="0" parTransId="{2DB4A965-6B4D-4F91-A32D-610A105507A7}" sibTransId="{45560046-557F-45B2-9E27-10EBF0D8AD92}"/>
    <dgm:cxn modelId="{3AE7FB91-456B-4D8F-9FF4-08C2628F5081}" srcId="{D4BDEDDB-E739-4F66-909F-1B32BB0D7376}" destId="{93FB9E37-D713-408B-981B-88AB5535CFFA}" srcOrd="0" destOrd="0" parTransId="{FC1ED0AC-1182-485D-AC07-01E9FE965F73}" sibTransId="{C2430166-A2FE-4E1B-98BA-ED655674257E}"/>
    <dgm:cxn modelId="{D6C74181-8FC9-4BC8-8574-79E10DE4622C}" type="presOf" srcId="{19B2DC91-214E-496D-B5DA-A3FE51D3E5E2}" destId="{48B69E69-05F2-470D-9D3C-250257CBB716}" srcOrd="0" destOrd="0" presId="urn:microsoft.com/office/officeart/2005/8/layout/hList1"/>
    <dgm:cxn modelId="{7E119C5A-6912-4382-AA8B-2C45AD281E20}" srcId="{622A8D41-C8BC-49ED-A0EF-E7E003A10F66}" destId="{55F7D7D7-6201-432F-93A1-919481F7343E}" srcOrd="2" destOrd="0" parTransId="{2B9AC10B-7FA0-4A74-A786-3BD1B33AF5E3}" sibTransId="{0FE9C1CF-DC6F-4DA5-98E2-C19A1898F946}"/>
    <dgm:cxn modelId="{F6175316-C7EF-4EED-843D-C87C14D45C17}" type="presOf" srcId="{7793EAC8-912D-414E-9B42-92EE005A4439}" destId="{FC13A428-C86D-4635-815B-1C26A1537312}" srcOrd="0" destOrd="0" presId="urn:microsoft.com/office/officeart/2005/8/layout/hList1"/>
    <dgm:cxn modelId="{22C110A4-AD63-4F14-9A82-287983E3E29D}" srcId="{CEA89DFD-EDBD-4D13-A86B-172D9BF36C5D}" destId="{19B2DC91-214E-496D-B5DA-A3FE51D3E5E2}" srcOrd="0" destOrd="0" parTransId="{5FEEC87E-DC5B-4480-95A4-03618B18904D}" sibTransId="{C2F37241-C530-4750-B530-3B2DF6B1616B}"/>
    <dgm:cxn modelId="{022A6B44-AC4B-46CE-BF64-141183D7AE64}" type="presOf" srcId="{54772E67-3C54-4115-9ECD-606D72B9CD04}" destId="{9CFAA2B1-5F58-463C-8455-47DBD83ADF6E}" srcOrd="0" destOrd="0" presId="urn:microsoft.com/office/officeart/2005/8/layout/hList1"/>
    <dgm:cxn modelId="{451F8D2B-651F-4C8E-A846-7F381E18D6D1}" type="presOf" srcId="{05B23519-F68D-4BC7-A438-55706B7C214C}" destId="{48B69E69-05F2-470D-9D3C-250257CBB716}" srcOrd="0" destOrd="1" presId="urn:microsoft.com/office/officeart/2005/8/layout/hList1"/>
    <dgm:cxn modelId="{0AE49CA3-E0B0-4E76-A658-8B226F3263B6}" type="presParOf" srcId="{916F5467-3F4A-4BD1-AEE4-B1C7363004C0}" destId="{EB70B17B-F42D-4823-B737-3F4447C714AB}" srcOrd="0" destOrd="0" presId="urn:microsoft.com/office/officeart/2005/8/layout/hList1"/>
    <dgm:cxn modelId="{65F697AC-9BDE-4771-B020-1A0181BD2230}" type="presParOf" srcId="{EB70B17B-F42D-4823-B737-3F4447C714AB}" destId="{FC13A428-C86D-4635-815B-1C26A1537312}" srcOrd="0" destOrd="0" presId="urn:microsoft.com/office/officeart/2005/8/layout/hList1"/>
    <dgm:cxn modelId="{CE8A3EF9-4A50-42D0-99FB-E5942C22F810}" type="presParOf" srcId="{EB70B17B-F42D-4823-B737-3F4447C714AB}" destId="{9D17241A-745E-4F36-9523-06D186196964}" srcOrd="1" destOrd="0" presId="urn:microsoft.com/office/officeart/2005/8/layout/hList1"/>
    <dgm:cxn modelId="{841F1741-1F25-4826-87AB-C95F8D38198F}" type="presParOf" srcId="{916F5467-3F4A-4BD1-AEE4-B1C7363004C0}" destId="{152BC7BE-9571-4A81-A1F6-701B6B899B63}" srcOrd="1" destOrd="0" presId="urn:microsoft.com/office/officeart/2005/8/layout/hList1"/>
    <dgm:cxn modelId="{C710D510-B908-4628-9E5C-2A72398049A1}" type="presParOf" srcId="{916F5467-3F4A-4BD1-AEE4-B1C7363004C0}" destId="{33FF7941-B022-4033-8FAB-3E66F8F91623}" srcOrd="2" destOrd="0" presId="urn:microsoft.com/office/officeart/2005/8/layout/hList1"/>
    <dgm:cxn modelId="{AABE1B70-BF46-4D11-8A45-CB4BE8FACD1F}" type="presParOf" srcId="{33FF7941-B022-4033-8FAB-3E66F8F91623}" destId="{B16DB427-A76A-4A41-8E07-C4BB418D4F06}" srcOrd="0" destOrd="0" presId="urn:microsoft.com/office/officeart/2005/8/layout/hList1"/>
    <dgm:cxn modelId="{D85A3F2A-B30F-409F-8A99-AFA2D0DBB041}" type="presParOf" srcId="{33FF7941-B022-4033-8FAB-3E66F8F91623}" destId="{7F07F23B-4748-4C24-A362-AAA20209CC78}" srcOrd="1" destOrd="0" presId="urn:microsoft.com/office/officeart/2005/8/layout/hList1"/>
    <dgm:cxn modelId="{2F259D4B-1F71-4708-A350-9677F53AD076}" type="presParOf" srcId="{916F5467-3F4A-4BD1-AEE4-B1C7363004C0}" destId="{5381D471-4F7D-46DC-A01E-B6CC3B7F3AF2}" srcOrd="3" destOrd="0" presId="urn:microsoft.com/office/officeart/2005/8/layout/hList1"/>
    <dgm:cxn modelId="{304007F3-F26A-41CB-A1ED-2E7AC8CC45C6}" type="presParOf" srcId="{916F5467-3F4A-4BD1-AEE4-B1C7363004C0}" destId="{19779334-AE2F-4CE5-9023-A972BB3BC01A}" srcOrd="4" destOrd="0" presId="urn:microsoft.com/office/officeart/2005/8/layout/hList1"/>
    <dgm:cxn modelId="{086FD72F-81CA-4EEF-8F9C-CA1293C06DF8}" type="presParOf" srcId="{19779334-AE2F-4CE5-9023-A972BB3BC01A}" destId="{753CFE6C-6422-42E2-9090-9E216E1D2B18}" srcOrd="0" destOrd="0" presId="urn:microsoft.com/office/officeart/2005/8/layout/hList1"/>
    <dgm:cxn modelId="{C94387B4-B10D-408D-8261-9F5766A44AAE}" type="presParOf" srcId="{19779334-AE2F-4CE5-9023-A972BB3BC01A}" destId="{9CFAA2B1-5F58-463C-8455-47DBD83ADF6E}" srcOrd="1" destOrd="0" presId="urn:microsoft.com/office/officeart/2005/8/layout/hList1"/>
    <dgm:cxn modelId="{6053BB30-4958-4296-898F-AD6FE46B816D}" type="presParOf" srcId="{916F5467-3F4A-4BD1-AEE4-B1C7363004C0}" destId="{1ADDE8C1-C337-4EC6-8C52-A7FEB9D39911}" srcOrd="5" destOrd="0" presId="urn:microsoft.com/office/officeart/2005/8/layout/hList1"/>
    <dgm:cxn modelId="{EDB81F93-4FBB-472A-905C-0A4CAE1A1B5D}" type="presParOf" srcId="{916F5467-3F4A-4BD1-AEE4-B1C7363004C0}" destId="{AA15A836-D017-4144-B2D4-A6992B818D3E}" srcOrd="6" destOrd="0" presId="urn:microsoft.com/office/officeart/2005/8/layout/hList1"/>
    <dgm:cxn modelId="{9548086D-216F-4857-8700-8D76F87A5135}" type="presParOf" srcId="{AA15A836-D017-4144-B2D4-A6992B818D3E}" destId="{FCC9A750-5092-4079-BB6C-9DB5BD0035C1}" srcOrd="0" destOrd="0" presId="urn:microsoft.com/office/officeart/2005/8/layout/hList1"/>
    <dgm:cxn modelId="{4A150CB7-B44A-4E07-B4E1-5EBC44BDADEF}" type="presParOf" srcId="{AA15A836-D017-4144-B2D4-A6992B818D3E}" destId="{48B69E69-05F2-470D-9D3C-250257CBB716}" srcOrd="1" destOrd="0" presId="urn:microsoft.com/office/officeart/2005/8/layout/h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2A8D41-C8BC-49ED-A0EF-E7E003A10F66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93EAC8-912D-414E-9B42-92EE005A4439}">
      <dgm:prSet phldrT="[Text]"/>
      <dgm:spPr/>
      <dgm:t>
        <a:bodyPr/>
        <a:lstStyle/>
        <a:p>
          <a:r>
            <a:rPr lang="en-US" b="1" dirty="0" smtClean="0"/>
            <a:t>Treasury</a:t>
          </a:r>
          <a:endParaRPr lang="en-US" b="1" dirty="0"/>
        </a:p>
      </dgm:t>
    </dgm:pt>
    <dgm:pt modelId="{D93DEA63-C555-4C53-BE17-8A3891DF6CAD}" type="parTrans" cxnId="{CD863806-4890-4681-B6FE-1CC59104CAAC}">
      <dgm:prSet/>
      <dgm:spPr/>
      <dgm:t>
        <a:bodyPr/>
        <a:lstStyle/>
        <a:p>
          <a:endParaRPr lang="en-US"/>
        </a:p>
      </dgm:t>
    </dgm:pt>
    <dgm:pt modelId="{3A77633D-ECA1-4FD4-A2AA-E69811DA233A}" type="sibTrans" cxnId="{CD863806-4890-4681-B6FE-1CC59104CAAC}">
      <dgm:prSet/>
      <dgm:spPr/>
      <dgm:t>
        <a:bodyPr/>
        <a:lstStyle/>
        <a:p>
          <a:endParaRPr lang="en-US"/>
        </a:p>
      </dgm:t>
    </dgm:pt>
    <dgm:pt modelId="{4961A6E0-A13D-48B1-8190-9471C140D06C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dirty="0" err="1" smtClean="0"/>
            <a:t>VNM</a:t>
          </a:r>
          <a:endParaRPr lang="en-US" dirty="0"/>
        </a:p>
      </dgm:t>
    </dgm:pt>
    <dgm:pt modelId="{2DB4A965-6B4D-4F91-A32D-610A105507A7}" type="parTrans" cxnId="{CFE067E4-EA3A-4066-A868-AA3F3BFA70B0}">
      <dgm:prSet/>
      <dgm:spPr/>
      <dgm:t>
        <a:bodyPr/>
        <a:lstStyle/>
        <a:p>
          <a:endParaRPr lang="en-US"/>
        </a:p>
      </dgm:t>
    </dgm:pt>
    <dgm:pt modelId="{45560046-557F-45B2-9E27-10EBF0D8AD92}" type="sibTrans" cxnId="{CFE067E4-EA3A-4066-A868-AA3F3BFA70B0}">
      <dgm:prSet/>
      <dgm:spPr/>
      <dgm:t>
        <a:bodyPr/>
        <a:lstStyle/>
        <a:p>
          <a:endParaRPr lang="en-US"/>
        </a:p>
      </dgm:t>
    </dgm:pt>
    <dgm:pt modelId="{D4BDEDDB-E739-4F66-909F-1B32BB0D7376}">
      <dgm:prSet phldrT="[Text]"/>
      <dgm:spPr/>
      <dgm:t>
        <a:bodyPr/>
        <a:lstStyle/>
        <a:p>
          <a:r>
            <a:rPr lang="en-US" b="1" dirty="0" smtClean="0"/>
            <a:t>Central Bank</a:t>
          </a:r>
          <a:endParaRPr lang="en-US" b="1" dirty="0"/>
        </a:p>
      </dgm:t>
    </dgm:pt>
    <dgm:pt modelId="{C9929772-6B36-4627-9C5D-31C449F28B9F}" type="parTrans" cxnId="{C7F23371-17A4-43B8-B289-8319C279F41C}">
      <dgm:prSet/>
      <dgm:spPr/>
      <dgm:t>
        <a:bodyPr/>
        <a:lstStyle/>
        <a:p>
          <a:endParaRPr lang="en-US"/>
        </a:p>
      </dgm:t>
    </dgm:pt>
    <dgm:pt modelId="{62610033-544C-4D87-ACA1-1DA0981F040A}" type="sibTrans" cxnId="{C7F23371-17A4-43B8-B289-8319C279F41C}">
      <dgm:prSet/>
      <dgm:spPr/>
      <dgm:t>
        <a:bodyPr/>
        <a:lstStyle/>
        <a:p>
          <a:endParaRPr lang="en-US"/>
        </a:p>
      </dgm:t>
    </dgm:pt>
    <dgm:pt modelId="{93FB9E37-D713-408B-981B-88AB5535CFFA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dirty="0" smtClean="0"/>
            <a:t>CTP, JPN, </a:t>
          </a:r>
          <a:r>
            <a:rPr lang="en-US" dirty="0" err="1" smtClean="0"/>
            <a:t>KOR</a:t>
          </a:r>
          <a:r>
            <a:rPr lang="en-US" dirty="0" smtClean="0"/>
            <a:t>, </a:t>
          </a:r>
          <a:r>
            <a:rPr lang="en-US" dirty="0" err="1" smtClean="0"/>
            <a:t>MEX</a:t>
          </a:r>
          <a:r>
            <a:rPr lang="en-US" dirty="0" smtClean="0"/>
            <a:t>, PER, </a:t>
          </a:r>
          <a:r>
            <a:rPr lang="en-US" dirty="0" err="1" smtClean="0"/>
            <a:t>PHL</a:t>
          </a:r>
          <a:r>
            <a:rPr lang="en-US" dirty="0" smtClean="0"/>
            <a:t>, </a:t>
          </a:r>
          <a:r>
            <a:rPr lang="en-US" dirty="0" err="1" smtClean="0"/>
            <a:t>RUS</a:t>
          </a:r>
          <a:r>
            <a:rPr lang="en-US" dirty="0" smtClean="0"/>
            <a:t>, </a:t>
          </a:r>
          <a:r>
            <a:rPr lang="en-US" dirty="0" err="1" smtClean="0"/>
            <a:t>THA</a:t>
          </a:r>
          <a:endParaRPr lang="en-US" dirty="0"/>
        </a:p>
      </dgm:t>
    </dgm:pt>
    <dgm:pt modelId="{FC1ED0AC-1182-485D-AC07-01E9FE965F73}" type="parTrans" cxnId="{3AE7FB91-456B-4D8F-9FF4-08C2628F5081}">
      <dgm:prSet/>
      <dgm:spPr/>
      <dgm:t>
        <a:bodyPr/>
        <a:lstStyle/>
        <a:p>
          <a:endParaRPr lang="en-US"/>
        </a:p>
      </dgm:t>
    </dgm:pt>
    <dgm:pt modelId="{C2430166-A2FE-4E1B-98BA-ED655674257E}" type="sibTrans" cxnId="{3AE7FB91-456B-4D8F-9FF4-08C2628F5081}">
      <dgm:prSet/>
      <dgm:spPr/>
      <dgm:t>
        <a:bodyPr/>
        <a:lstStyle/>
        <a:p>
          <a:endParaRPr lang="en-US"/>
        </a:p>
      </dgm:t>
    </dgm:pt>
    <dgm:pt modelId="{55F7D7D7-6201-432F-93A1-919481F7343E}">
      <dgm:prSet phldrT="[Text]"/>
      <dgm:spPr/>
      <dgm:t>
        <a:bodyPr/>
        <a:lstStyle/>
        <a:p>
          <a:r>
            <a:rPr lang="en-US" b="1" dirty="0" smtClean="0"/>
            <a:t>Commercial Banks </a:t>
          </a:r>
          <a:endParaRPr lang="en-US" b="1" dirty="0"/>
        </a:p>
      </dgm:t>
    </dgm:pt>
    <dgm:pt modelId="{2B9AC10B-7FA0-4A74-A786-3BD1B33AF5E3}" type="parTrans" cxnId="{7E119C5A-6912-4382-AA8B-2C45AD281E20}">
      <dgm:prSet/>
      <dgm:spPr/>
      <dgm:t>
        <a:bodyPr/>
        <a:lstStyle/>
        <a:p>
          <a:endParaRPr lang="en-US"/>
        </a:p>
      </dgm:t>
    </dgm:pt>
    <dgm:pt modelId="{0FE9C1CF-DC6F-4DA5-98E2-C19A1898F946}" type="sibTrans" cxnId="{7E119C5A-6912-4382-AA8B-2C45AD281E20}">
      <dgm:prSet/>
      <dgm:spPr/>
      <dgm:t>
        <a:bodyPr/>
        <a:lstStyle/>
        <a:p>
          <a:endParaRPr lang="en-US"/>
        </a:p>
      </dgm:t>
    </dgm:pt>
    <dgm:pt modelId="{54772E67-3C54-4115-9ECD-606D72B9CD04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dirty="0" err="1" smtClean="0"/>
            <a:t>CHN</a:t>
          </a:r>
          <a:r>
            <a:rPr lang="en-US" dirty="0" smtClean="0"/>
            <a:t>, </a:t>
          </a:r>
          <a:r>
            <a:rPr lang="en-US" dirty="0" err="1" smtClean="0"/>
            <a:t>NZL</a:t>
          </a:r>
          <a:r>
            <a:rPr lang="en-US" dirty="0" smtClean="0"/>
            <a:t>, </a:t>
          </a:r>
          <a:r>
            <a:rPr lang="en-US" dirty="0" err="1" smtClean="0"/>
            <a:t>SNG</a:t>
          </a:r>
          <a:endParaRPr lang="en-US" dirty="0"/>
        </a:p>
      </dgm:t>
    </dgm:pt>
    <dgm:pt modelId="{B5E80E9D-997E-4277-A052-C7BD4FAA5319}" type="parTrans" cxnId="{9A0EFD6E-0452-4372-BFD0-9965525E4375}">
      <dgm:prSet/>
      <dgm:spPr/>
      <dgm:t>
        <a:bodyPr/>
        <a:lstStyle/>
        <a:p>
          <a:endParaRPr lang="en-US"/>
        </a:p>
      </dgm:t>
    </dgm:pt>
    <dgm:pt modelId="{48BFEA54-BD73-4718-923B-B1AA4C8C863D}" type="sibTrans" cxnId="{9A0EFD6E-0452-4372-BFD0-9965525E4375}">
      <dgm:prSet/>
      <dgm:spPr/>
      <dgm:t>
        <a:bodyPr/>
        <a:lstStyle/>
        <a:p>
          <a:endParaRPr lang="en-US"/>
        </a:p>
      </dgm:t>
    </dgm:pt>
    <dgm:pt modelId="{CEA89DFD-EDBD-4D13-A86B-172D9BF36C5D}">
      <dgm:prSet phldrT="[Text]"/>
      <dgm:spPr/>
      <dgm:t>
        <a:bodyPr/>
        <a:lstStyle/>
        <a:p>
          <a:r>
            <a:rPr lang="en-US" b="1" dirty="0" smtClean="0"/>
            <a:t>Other</a:t>
          </a:r>
          <a:endParaRPr lang="en-US" b="1" dirty="0"/>
        </a:p>
      </dgm:t>
    </dgm:pt>
    <dgm:pt modelId="{7828314B-4234-4F70-832F-4923C07C4E22}" type="parTrans" cxnId="{847AA341-3916-470F-8A71-8987BC8C8A00}">
      <dgm:prSet/>
      <dgm:spPr/>
      <dgm:t>
        <a:bodyPr/>
        <a:lstStyle/>
        <a:p>
          <a:endParaRPr lang="en-US"/>
        </a:p>
      </dgm:t>
    </dgm:pt>
    <dgm:pt modelId="{25C6AB2B-D95C-48E1-A4EC-21D3E2778FA9}" type="sibTrans" cxnId="{847AA341-3916-470F-8A71-8987BC8C8A00}">
      <dgm:prSet/>
      <dgm:spPr/>
      <dgm:t>
        <a:bodyPr/>
        <a:lstStyle/>
        <a:p>
          <a:endParaRPr lang="en-US"/>
        </a:p>
      </dgm:t>
    </dgm:pt>
    <dgm:pt modelId="{19B2DC91-214E-496D-B5DA-A3FE51D3E5E2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dirty="0" err="1" smtClean="0"/>
            <a:t>CHL</a:t>
          </a:r>
          <a:r>
            <a:rPr lang="en-US" dirty="0" smtClean="0"/>
            <a:t> (</a:t>
          </a:r>
          <a:r>
            <a:rPr lang="en-US" dirty="0" err="1" smtClean="0"/>
            <a:t>centr</a:t>
          </a:r>
          <a:r>
            <a:rPr lang="en-US" dirty="0" smtClean="0"/>
            <a:t>/com banks)</a:t>
          </a:r>
          <a:endParaRPr lang="en-US" dirty="0"/>
        </a:p>
      </dgm:t>
    </dgm:pt>
    <dgm:pt modelId="{5FEEC87E-DC5B-4480-95A4-03618B18904D}" type="parTrans" cxnId="{22C110A4-AD63-4F14-9A82-287983E3E29D}">
      <dgm:prSet/>
      <dgm:spPr/>
      <dgm:t>
        <a:bodyPr/>
        <a:lstStyle/>
        <a:p>
          <a:endParaRPr lang="en-US"/>
        </a:p>
      </dgm:t>
    </dgm:pt>
    <dgm:pt modelId="{C2F37241-C530-4750-B530-3B2DF6B1616B}" type="sibTrans" cxnId="{22C110A4-AD63-4F14-9A82-287983E3E29D}">
      <dgm:prSet/>
      <dgm:spPr/>
      <dgm:t>
        <a:bodyPr/>
        <a:lstStyle/>
        <a:p>
          <a:endParaRPr lang="en-US"/>
        </a:p>
      </dgm:t>
    </dgm:pt>
    <dgm:pt modelId="{09402AD1-268A-4858-B46D-E4048247E2CD}">
      <dgm:prSet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en-US" dirty="0"/>
        </a:p>
      </dgm:t>
    </dgm:pt>
    <dgm:pt modelId="{7773200B-44D6-4FCD-A95E-6F1BD6463C44}" type="parTrans" cxnId="{FA17FAA0-DFDE-4EA7-A008-F8BD5893B674}">
      <dgm:prSet/>
      <dgm:spPr/>
      <dgm:t>
        <a:bodyPr/>
        <a:lstStyle/>
        <a:p>
          <a:endParaRPr lang="en-US"/>
        </a:p>
      </dgm:t>
    </dgm:pt>
    <dgm:pt modelId="{1F2D8A3B-5347-4134-8BBB-C0D67DCB46B3}" type="sibTrans" cxnId="{FA17FAA0-DFDE-4EA7-A008-F8BD5893B674}">
      <dgm:prSet/>
      <dgm:spPr/>
      <dgm:t>
        <a:bodyPr/>
        <a:lstStyle/>
        <a:p>
          <a:endParaRPr lang="en-US"/>
        </a:p>
      </dgm:t>
    </dgm:pt>
    <dgm:pt modelId="{FFBAE23B-6764-4692-B36B-BB70EF816F98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dirty="0" err="1" smtClean="0"/>
            <a:t>HKG</a:t>
          </a:r>
          <a:r>
            <a:rPr lang="en-US" dirty="0" smtClean="0"/>
            <a:t>, USA</a:t>
          </a:r>
          <a:endParaRPr lang="en-US" dirty="0"/>
        </a:p>
      </dgm:t>
    </dgm:pt>
    <dgm:pt modelId="{658FF68B-569C-49EA-A9C0-B71107473E33}" type="parTrans" cxnId="{0F50BDA7-A5A7-4215-A7F9-1AE6E0A76C2F}">
      <dgm:prSet/>
      <dgm:spPr/>
      <dgm:t>
        <a:bodyPr/>
        <a:lstStyle/>
        <a:p>
          <a:endParaRPr lang="en-US"/>
        </a:p>
      </dgm:t>
    </dgm:pt>
    <dgm:pt modelId="{C13523FB-6381-46DC-8F6C-B74818E45CCC}" type="sibTrans" cxnId="{0F50BDA7-A5A7-4215-A7F9-1AE6E0A76C2F}">
      <dgm:prSet/>
      <dgm:spPr/>
      <dgm:t>
        <a:bodyPr/>
        <a:lstStyle/>
        <a:p>
          <a:endParaRPr lang="en-US"/>
        </a:p>
      </dgm:t>
    </dgm:pt>
    <dgm:pt modelId="{916F5467-3F4A-4BD1-AEE4-B1C7363004C0}" type="pres">
      <dgm:prSet presAssocID="{622A8D41-C8BC-49ED-A0EF-E7E003A10F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70B17B-F42D-4823-B737-3F4447C714AB}" type="pres">
      <dgm:prSet presAssocID="{7793EAC8-912D-414E-9B42-92EE005A4439}" presName="composite" presStyleCnt="0"/>
      <dgm:spPr/>
      <dgm:t>
        <a:bodyPr/>
        <a:lstStyle/>
        <a:p>
          <a:endParaRPr lang="en-US"/>
        </a:p>
      </dgm:t>
    </dgm:pt>
    <dgm:pt modelId="{FC13A428-C86D-4635-815B-1C26A1537312}" type="pres">
      <dgm:prSet presAssocID="{7793EAC8-912D-414E-9B42-92EE005A4439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17241A-745E-4F36-9523-06D186196964}" type="pres">
      <dgm:prSet presAssocID="{7793EAC8-912D-414E-9B42-92EE005A4439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2BC7BE-9571-4A81-A1F6-701B6B899B63}" type="pres">
      <dgm:prSet presAssocID="{3A77633D-ECA1-4FD4-A2AA-E69811DA233A}" presName="space" presStyleCnt="0"/>
      <dgm:spPr/>
      <dgm:t>
        <a:bodyPr/>
        <a:lstStyle/>
        <a:p>
          <a:endParaRPr lang="en-US"/>
        </a:p>
      </dgm:t>
    </dgm:pt>
    <dgm:pt modelId="{33FF7941-B022-4033-8FAB-3E66F8F91623}" type="pres">
      <dgm:prSet presAssocID="{D4BDEDDB-E739-4F66-909F-1B32BB0D7376}" presName="composite" presStyleCnt="0"/>
      <dgm:spPr/>
      <dgm:t>
        <a:bodyPr/>
        <a:lstStyle/>
        <a:p>
          <a:endParaRPr lang="en-US"/>
        </a:p>
      </dgm:t>
    </dgm:pt>
    <dgm:pt modelId="{B16DB427-A76A-4A41-8E07-C4BB418D4F06}" type="pres">
      <dgm:prSet presAssocID="{D4BDEDDB-E739-4F66-909F-1B32BB0D7376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07F23B-4748-4C24-A362-AAA20209CC78}" type="pres">
      <dgm:prSet presAssocID="{D4BDEDDB-E739-4F66-909F-1B32BB0D7376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81D471-4F7D-46DC-A01E-B6CC3B7F3AF2}" type="pres">
      <dgm:prSet presAssocID="{62610033-544C-4D87-ACA1-1DA0981F040A}" presName="space" presStyleCnt="0"/>
      <dgm:spPr/>
      <dgm:t>
        <a:bodyPr/>
        <a:lstStyle/>
        <a:p>
          <a:endParaRPr lang="en-US"/>
        </a:p>
      </dgm:t>
    </dgm:pt>
    <dgm:pt modelId="{19779334-AE2F-4CE5-9023-A972BB3BC01A}" type="pres">
      <dgm:prSet presAssocID="{55F7D7D7-6201-432F-93A1-919481F7343E}" presName="composite" presStyleCnt="0"/>
      <dgm:spPr/>
      <dgm:t>
        <a:bodyPr/>
        <a:lstStyle/>
        <a:p>
          <a:endParaRPr lang="en-US"/>
        </a:p>
      </dgm:t>
    </dgm:pt>
    <dgm:pt modelId="{753CFE6C-6422-42E2-9090-9E216E1D2B18}" type="pres">
      <dgm:prSet presAssocID="{55F7D7D7-6201-432F-93A1-919481F7343E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FAA2B1-5F58-463C-8455-47DBD83ADF6E}" type="pres">
      <dgm:prSet presAssocID="{55F7D7D7-6201-432F-93A1-919481F7343E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DDE8C1-C337-4EC6-8C52-A7FEB9D39911}" type="pres">
      <dgm:prSet presAssocID="{0FE9C1CF-DC6F-4DA5-98E2-C19A1898F946}" presName="space" presStyleCnt="0"/>
      <dgm:spPr/>
      <dgm:t>
        <a:bodyPr/>
        <a:lstStyle/>
        <a:p>
          <a:endParaRPr lang="en-US"/>
        </a:p>
      </dgm:t>
    </dgm:pt>
    <dgm:pt modelId="{AA15A836-D017-4144-B2D4-A6992B818D3E}" type="pres">
      <dgm:prSet presAssocID="{CEA89DFD-EDBD-4D13-A86B-172D9BF36C5D}" presName="composite" presStyleCnt="0"/>
      <dgm:spPr/>
      <dgm:t>
        <a:bodyPr/>
        <a:lstStyle/>
        <a:p>
          <a:endParaRPr lang="en-US"/>
        </a:p>
      </dgm:t>
    </dgm:pt>
    <dgm:pt modelId="{FCC9A750-5092-4079-BB6C-9DB5BD0035C1}" type="pres">
      <dgm:prSet presAssocID="{CEA89DFD-EDBD-4D13-A86B-172D9BF36C5D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B69E69-05F2-470D-9D3C-250257CBB716}" type="pres">
      <dgm:prSet presAssocID="{CEA89DFD-EDBD-4D13-A86B-172D9BF36C5D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C1F70A3-7E1F-4377-A8D5-39F46781D684}" type="presOf" srcId="{55F7D7D7-6201-432F-93A1-919481F7343E}" destId="{753CFE6C-6422-42E2-9090-9E216E1D2B18}" srcOrd="0" destOrd="0" presId="urn:microsoft.com/office/officeart/2005/8/layout/hList1"/>
    <dgm:cxn modelId="{C7F23371-17A4-43B8-B289-8319C279F41C}" srcId="{622A8D41-C8BC-49ED-A0EF-E7E003A10F66}" destId="{D4BDEDDB-E739-4F66-909F-1B32BB0D7376}" srcOrd="1" destOrd="0" parTransId="{C9929772-6B36-4627-9C5D-31C449F28B9F}" sibTransId="{62610033-544C-4D87-ACA1-1DA0981F040A}"/>
    <dgm:cxn modelId="{AAD19CA4-FC48-4B59-A548-48E28127EDFE}" type="presOf" srcId="{CEA89DFD-EDBD-4D13-A86B-172D9BF36C5D}" destId="{FCC9A750-5092-4079-BB6C-9DB5BD0035C1}" srcOrd="0" destOrd="0" presId="urn:microsoft.com/office/officeart/2005/8/layout/hList1"/>
    <dgm:cxn modelId="{0F50BDA7-A5A7-4215-A7F9-1AE6E0A76C2F}" srcId="{CEA89DFD-EDBD-4D13-A86B-172D9BF36C5D}" destId="{FFBAE23B-6764-4692-B36B-BB70EF816F98}" srcOrd="1" destOrd="0" parTransId="{658FF68B-569C-49EA-A9C0-B71107473E33}" sibTransId="{C13523FB-6381-46DC-8F6C-B74818E45CCC}"/>
    <dgm:cxn modelId="{29C5BABB-788C-4224-BA34-0ED0F44353CE}" type="presOf" srcId="{4961A6E0-A13D-48B1-8190-9471C140D06C}" destId="{9D17241A-745E-4F36-9523-06D186196964}" srcOrd="0" destOrd="0" presId="urn:microsoft.com/office/officeart/2005/8/layout/hList1"/>
    <dgm:cxn modelId="{847AA341-3916-470F-8A71-8987BC8C8A00}" srcId="{622A8D41-C8BC-49ED-A0EF-E7E003A10F66}" destId="{CEA89DFD-EDBD-4D13-A86B-172D9BF36C5D}" srcOrd="3" destOrd="0" parTransId="{7828314B-4234-4F70-832F-4923C07C4E22}" sibTransId="{25C6AB2B-D95C-48E1-A4EC-21D3E2778FA9}"/>
    <dgm:cxn modelId="{2B6E1AF7-A00B-495D-9817-7D080F20B5AA}" type="presOf" srcId="{7793EAC8-912D-414E-9B42-92EE005A4439}" destId="{FC13A428-C86D-4635-815B-1C26A1537312}" srcOrd="0" destOrd="0" presId="urn:microsoft.com/office/officeart/2005/8/layout/hList1"/>
    <dgm:cxn modelId="{156ECBE0-6420-4225-89CF-9C7BCF4420CC}" type="presOf" srcId="{19B2DC91-214E-496D-B5DA-A3FE51D3E5E2}" destId="{48B69E69-05F2-470D-9D3C-250257CBB716}" srcOrd="0" destOrd="0" presId="urn:microsoft.com/office/officeart/2005/8/layout/hList1"/>
    <dgm:cxn modelId="{FA17FAA0-DFDE-4EA7-A008-F8BD5893B674}" srcId="{55F7D7D7-6201-432F-93A1-919481F7343E}" destId="{09402AD1-268A-4858-B46D-E4048247E2CD}" srcOrd="1" destOrd="0" parTransId="{7773200B-44D6-4FCD-A95E-6F1BD6463C44}" sibTransId="{1F2D8A3B-5347-4134-8BBB-C0D67DCB46B3}"/>
    <dgm:cxn modelId="{20DB2004-FFBB-4986-939E-186464440978}" type="presOf" srcId="{D4BDEDDB-E739-4F66-909F-1B32BB0D7376}" destId="{B16DB427-A76A-4A41-8E07-C4BB418D4F06}" srcOrd="0" destOrd="0" presId="urn:microsoft.com/office/officeart/2005/8/layout/hList1"/>
    <dgm:cxn modelId="{9A0EFD6E-0452-4372-BFD0-9965525E4375}" srcId="{55F7D7D7-6201-432F-93A1-919481F7343E}" destId="{54772E67-3C54-4115-9ECD-606D72B9CD04}" srcOrd="0" destOrd="0" parTransId="{B5E80E9D-997E-4277-A052-C7BD4FAA5319}" sibTransId="{48BFEA54-BD73-4718-923B-B1AA4C8C863D}"/>
    <dgm:cxn modelId="{CD863806-4890-4681-B6FE-1CC59104CAAC}" srcId="{622A8D41-C8BC-49ED-A0EF-E7E003A10F66}" destId="{7793EAC8-912D-414E-9B42-92EE005A4439}" srcOrd="0" destOrd="0" parTransId="{D93DEA63-C555-4C53-BE17-8A3891DF6CAD}" sibTransId="{3A77633D-ECA1-4FD4-A2AA-E69811DA233A}"/>
    <dgm:cxn modelId="{4A81A45B-D9F7-4492-906B-4D82F5FE5D82}" type="presOf" srcId="{FFBAE23B-6764-4692-B36B-BB70EF816F98}" destId="{48B69E69-05F2-470D-9D3C-250257CBB716}" srcOrd="0" destOrd="1" presId="urn:microsoft.com/office/officeart/2005/8/layout/hList1"/>
    <dgm:cxn modelId="{15F8DD22-4C85-47C4-97A2-348F9179DC68}" type="presOf" srcId="{622A8D41-C8BC-49ED-A0EF-E7E003A10F66}" destId="{916F5467-3F4A-4BD1-AEE4-B1C7363004C0}" srcOrd="0" destOrd="0" presId="urn:microsoft.com/office/officeart/2005/8/layout/hList1"/>
    <dgm:cxn modelId="{3AE7FB91-456B-4D8F-9FF4-08C2628F5081}" srcId="{D4BDEDDB-E739-4F66-909F-1B32BB0D7376}" destId="{93FB9E37-D713-408B-981B-88AB5535CFFA}" srcOrd="0" destOrd="0" parTransId="{FC1ED0AC-1182-485D-AC07-01E9FE965F73}" sibTransId="{C2430166-A2FE-4E1B-98BA-ED655674257E}"/>
    <dgm:cxn modelId="{CFE067E4-EA3A-4066-A868-AA3F3BFA70B0}" srcId="{7793EAC8-912D-414E-9B42-92EE005A4439}" destId="{4961A6E0-A13D-48B1-8190-9471C140D06C}" srcOrd="0" destOrd="0" parTransId="{2DB4A965-6B4D-4F91-A32D-610A105507A7}" sibTransId="{45560046-557F-45B2-9E27-10EBF0D8AD92}"/>
    <dgm:cxn modelId="{7E119C5A-6912-4382-AA8B-2C45AD281E20}" srcId="{622A8D41-C8BC-49ED-A0EF-E7E003A10F66}" destId="{55F7D7D7-6201-432F-93A1-919481F7343E}" srcOrd="2" destOrd="0" parTransId="{2B9AC10B-7FA0-4A74-A786-3BD1B33AF5E3}" sibTransId="{0FE9C1CF-DC6F-4DA5-98E2-C19A1898F946}"/>
    <dgm:cxn modelId="{06BBC1B4-B9E2-4763-8EF9-0753AA441958}" type="presOf" srcId="{93FB9E37-D713-408B-981B-88AB5535CFFA}" destId="{7F07F23B-4748-4C24-A362-AAA20209CC78}" srcOrd="0" destOrd="0" presId="urn:microsoft.com/office/officeart/2005/8/layout/hList1"/>
    <dgm:cxn modelId="{22C110A4-AD63-4F14-9A82-287983E3E29D}" srcId="{CEA89DFD-EDBD-4D13-A86B-172D9BF36C5D}" destId="{19B2DC91-214E-496D-B5DA-A3FE51D3E5E2}" srcOrd="0" destOrd="0" parTransId="{5FEEC87E-DC5B-4480-95A4-03618B18904D}" sibTransId="{C2F37241-C530-4750-B530-3B2DF6B1616B}"/>
    <dgm:cxn modelId="{E97D5A09-C730-45DC-BA80-6AC90D52570F}" type="presOf" srcId="{09402AD1-268A-4858-B46D-E4048247E2CD}" destId="{9CFAA2B1-5F58-463C-8455-47DBD83ADF6E}" srcOrd="0" destOrd="1" presId="urn:microsoft.com/office/officeart/2005/8/layout/hList1"/>
    <dgm:cxn modelId="{CB309D62-1EA1-4E66-A681-5FC93F8D02BB}" type="presOf" srcId="{54772E67-3C54-4115-9ECD-606D72B9CD04}" destId="{9CFAA2B1-5F58-463C-8455-47DBD83ADF6E}" srcOrd="0" destOrd="0" presId="urn:microsoft.com/office/officeart/2005/8/layout/hList1"/>
    <dgm:cxn modelId="{6266CD0B-F441-4681-A396-5E4FC45F9157}" type="presParOf" srcId="{916F5467-3F4A-4BD1-AEE4-B1C7363004C0}" destId="{EB70B17B-F42D-4823-B737-3F4447C714AB}" srcOrd="0" destOrd="0" presId="urn:microsoft.com/office/officeart/2005/8/layout/hList1"/>
    <dgm:cxn modelId="{A052141C-80C5-469E-89A8-A86851A4582E}" type="presParOf" srcId="{EB70B17B-F42D-4823-B737-3F4447C714AB}" destId="{FC13A428-C86D-4635-815B-1C26A1537312}" srcOrd="0" destOrd="0" presId="urn:microsoft.com/office/officeart/2005/8/layout/hList1"/>
    <dgm:cxn modelId="{F5588170-EAA0-493A-8B5C-727B0FE098B0}" type="presParOf" srcId="{EB70B17B-F42D-4823-B737-3F4447C714AB}" destId="{9D17241A-745E-4F36-9523-06D186196964}" srcOrd="1" destOrd="0" presId="urn:microsoft.com/office/officeart/2005/8/layout/hList1"/>
    <dgm:cxn modelId="{F4C44267-4569-4148-A1E2-E1B800A357CA}" type="presParOf" srcId="{916F5467-3F4A-4BD1-AEE4-B1C7363004C0}" destId="{152BC7BE-9571-4A81-A1F6-701B6B899B63}" srcOrd="1" destOrd="0" presId="urn:microsoft.com/office/officeart/2005/8/layout/hList1"/>
    <dgm:cxn modelId="{277D5922-2468-4A2C-84D3-1B294D22C7D8}" type="presParOf" srcId="{916F5467-3F4A-4BD1-AEE4-B1C7363004C0}" destId="{33FF7941-B022-4033-8FAB-3E66F8F91623}" srcOrd="2" destOrd="0" presId="urn:microsoft.com/office/officeart/2005/8/layout/hList1"/>
    <dgm:cxn modelId="{A2D88F8A-4BF3-4C9A-83E4-02A538371CCD}" type="presParOf" srcId="{33FF7941-B022-4033-8FAB-3E66F8F91623}" destId="{B16DB427-A76A-4A41-8E07-C4BB418D4F06}" srcOrd="0" destOrd="0" presId="urn:microsoft.com/office/officeart/2005/8/layout/hList1"/>
    <dgm:cxn modelId="{D2FDB1E8-9609-42D0-A67F-39FDE036632F}" type="presParOf" srcId="{33FF7941-B022-4033-8FAB-3E66F8F91623}" destId="{7F07F23B-4748-4C24-A362-AAA20209CC78}" srcOrd="1" destOrd="0" presId="urn:microsoft.com/office/officeart/2005/8/layout/hList1"/>
    <dgm:cxn modelId="{11361321-050A-48B3-B137-B5EE8FF8F253}" type="presParOf" srcId="{916F5467-3F4A-4BD1-AEE4-B1C7363004C0}" destId="{5381D471-4F7D-46DC-A01E-B6CC3B7F3AF2}" srcOrd="3" destOrd="0" presId="urn:microsoft.com/office/officeart/2005/8/layout/hList1"/>
    <dgm:cxn modelId="{E1A45710-11F1-4F13-83B2-56A10D1FA4F3}" type="presParOf" srcId="{916F5467-3F4A-4BD1-AEE4-B1C7363004C0}" destId="{19779334-AE2F-4CE5-9023-A972BB3BC01A}" srcOrd="4" destOrd="0" presId="urn:microsoft.com/office/officeart/2005/8/layout/hList1"/>
    <dgm:cxn modelId="{2D524DCF-57AD-49A1-B59F-E06C2086E3F6}" type="presParOf" srcId="{19779334-AE2F-4CE5-9023-A972BB3BC01A}" destId="{753CFE6C-6422-42E2-9090-9E216E1D2B18}" srcOrd="0" destOrd="0" presId="urn:microsoft.com/office/officeart/2005/8/layout/hList1"/>
    <dgm:cxn modelId="{E88B0CC5-4C1D-4226-A657-D7E1F8356612}" type="presParOf" srcId="{19779334-AE2F-4CE5-9023-A972BB3BC01A}" destId="{9CFAA2B1-5F58-463C-8455-47DBD83ADF6E}" srcOrd="1" destOrd="0" presId="urn:microsoft.com/office/officeart/2005/8/layout/hList1"/>
    <dgm:cxn modelId="{D482EC08-1E49-4CC6-A50B-D3A84D898CC5}" type="presParOf" srcId="{916F5467-3F4A-4BD1-AEE4-B1C7363004C0}" destId="{1ADDE8C1-C337-4EC6-8C52-A7FEB9D39911}" srcOrd="5" destOrd="0" presId="urn:microsoft.com/office/officeart/2005/8/layout/hList1"/>
    <dgm:cxn modelId="{F37734CD-D9C4-4AEC-B184-74BE4B92B0C9}" type="presParOf" srcId="{916F5467-3F4A-4BD1-AEE4-B1C7363004C0}" destId="{AA15A836-D017-4144-B2D4-A6992B818D3E}" srcOrd="6" destOrd="0" presId="urn:microsoft.com/office/officeart/2005/8/layout/hList1"/>
    <dgm:cxn modelId="{B9136707-51D5-4659-AFDF-3BBB41AC837C}" type="presParOf" srcId="{AA15A836-D017-4144-B2D4-A6992B818D3E}" destId="{FCC9A750-5092-4079-BB6C-9DB5BD0035C1}" srcOrd="0" destOrd="0" presId="urn:microsoft.com/office/officeart/2005/8/layout/hList1"/>
    <dgm:cxn modelId="{72319FCE-93E3-4117-BBA8-0EDA4A2C3DB8}" type="presParOf" srcId="{AA15A836-D017-4144-B2D4-A6992B818D3E}" destId="{48B69E69-05F2-470D-9D3C-250257CBB716}" srcOrd="1" destOrd="0" presId="urn:microsoft.com/office/officeart/2005/8/layout/h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2A8D41-C8BC-49ED-A0EF-E7E003A10F66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93EAC8-912D-414E-9B42-92EE005A4439}">
      <dgm:prSet phldrT="[Text]" custT="1"/>
      <dgm:spPr/>
      <dgm:t>
        <a:bodyPr/>
        <a:lstStyle/>
        <a:p>
          <a:r>
            <a:rPr lang="en-US" sz="1400" b="1" dirty="0" smtClean="0"/>
            <a:t>Law</a:t>
          </a:r>
          <a:endParaRPr lang="en-US" sz="1400" b="1" dirty="0"/>
        </a:p>
      </dgm:t>
    </dgm:pt>
    <dgm:pt modelId="{D93DEA63-C555-4C53-BE17-8A3891DF6CAD}" type="parTrans" cxnId="{CD863806-4890-4681-B6FE-1CC59104CAAC}">
      <dgm:prSet/>
      <dgm:spPr/>
      <dgm:t>
        <a:bodyPr/>
        <a:lstStyle/>
        <a:p>
          <a:endParaRPr lang="en-US" sz="1400"/>
        </a:p>
      </dgm:t>
    </dgm:pt>
    <dgm:pt modelId="{3A77633D-ECA1-4FD4-A2AA-E69811DA233A}" type="sibTrans" cxnId="{CD863806-4890-4681-B6FE-1CC59104CAAC}">
      <dgm:prSet/>
      <dgm:spPr/>
      <dgm:t>
        <a:bodyPr/>
        <a:lstStyle/>
        <a:p>
          <a:endParaRPr lang="en-US" sz="1400"/>
        </a:p>
      </dgm:t>
    </dgm:pt>
    <dgm:pt modelId="{4961A6E0-A13D-48B1-8190-9471C140D06C}">
      <dgm:prSet phldrT="[Text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400" dirty="0" err="1" smtClean="0"/>
            <a:t>CHL</a:t>
          </a:r>
          <a:r>
            <a:rPr lang="en-US" sz="1400" dirty="0" smtClean="0"/>
            <a:t>, </a:t>
          </a:r>
          <a:r>
            <a:rPr lang="en-US" sz="1400" dirty="0" err="1" smtClean="0"/>
            <a:t>CHN</a:t>
          </a:r>
          <a:r>
            <a:rPr lang="en-US" sz="1400" dirty="0" smtClean="0"/>
            <a:t>, </a:t>
          </a:r>
          <a:r>
            <a:rPr lang="en-US" sz="1400" dirty="0" err="1" smtClean="0"/>
            <a:t>HKG</a:t>
          </a:r>
          <a:r>
            <a:rPr lang="en-US" sz="1400" dirty="0" smtClean="0"/>
            <a:t>, </a:t>
          </a:r>
          <a:r>
            <a:rPr lang="en-US" sz="1400" dirty="0" err="1" smtClean="0"/>
            <a:t>MEX</a:t>
          </a:r>
          <a:r>
            <a:rPr lang="en-US" sz="1400" dirty="0" smtClean="0"/>
            <a:t>, </a:t>
          </a:r>
          <a:r>
            <a:rPr lang="en-US" sz="1400" dirty="0" err="1" smtClean="0"/>
            <a:t>NZL</a:t>
          </a:r>
          <a:r>
            <a:rPr lang="en-US" sz="1400" dirty="0" smtClean="0"/>
            <a:t>, </a:t>
          </a:r>
          <a:r>
            <a:rPr lang="en-US" sz="1400" dirty="0" err="1" smtClean="0"/>
            <a:t>PHL</a:t>
          </a:r>
          <a:r>
            <a:rPr lang="en-US" sz="1400" dirty="0" smtClean="0"/>
            <a:t>, </a:t>
          </a:r>
          <a:r>
            <a:rPr lang="en-US" sz="1400" dirty="0" err="1" smtClean="0"/>
            <a:t>THA</a:t>
          </a:r>
          <a:r>
            <a:rPr lang="en-US" sz="1400" dirty="0" smtClean="0"/>
            <a:t>, </a:t>
          </a:r>
          <a:r>
            <a:rPr lang="en-US" sz="1400" dirty="0" err="1" smtClean="0"/>
            <a:t>VNM</a:t>
          </a:r>
          <a:endParaRPr lang="en-US" sz="1400" dirty="0"/>
        </a:p>
      </dgm:t>
    </dgm:pt>
    <dgm:pt modelId="{2DB4A965-6B4D-4F91-A32D-610A105507A7}" type="parTrans" cxnId="{CFE067E4-EA3A-4066-A868-AA3F3BFA70B0}">
      <dgm:prSet/>
      <dgm:spPr/>
      <dgm:t>
        <a:bodyPr/>
        <a:lstStyle/>
        <a:p>
          <a:endParaRPr lang="en-US" sz="1400"/>
        </a:p>
      </dgm:t>
    </dgm:pt>
    <dgm:pt modelId="{45560046-557F-45B2-9E27-10EBF0D8AD92}" type="sibTrans" cxnId="{CFE067E4-EA3A-4066-A868-AA3F3BFA70B0}">
      <dgm:prSet/>
      <dgm:spPr/>
      <dgm:t>
        <a:bodyPr/>
        <a:lstStyle/>
        <a:p>
          <a:endParaRPr lang="en-US" sz="1400"/>
        </a:p>
      </dgm:t>
    </dgm:pt>
    <dgm:pt modelId="{D4BDEDDB-E739-4F66-909F-1B32BB0D7376}">
      <dgm:prSet phldrT="[Text]" custT="1"/>
      <dgm:spPr/>
      <dgm:t>
        <a:bodyPr/>
        <a:lstStyle/>
        <a:p>
          <a:r>
            <a:rPr lang="en-US" sz="1400" b="1" dirty="0" smtClean="0"/>
            <a:t>By-law </a:t>
          </a:r>
        </a:p>
        <a:p>
          <a:r>
            <a:rPr lang="en-US" sz="1400" b="1" dirty="0" smtClean="0"/>
            <a:t>(secondary legislation)</a:t>
          </a:r>
          <a:endParaRPr lang="en-US" sz="1400" b="1" dirty="0"/>
        </a:p>
      </dgm:t>
    </dgm:pt>
    <dgm:pt modelId="{C9929772-6B36-4627-9C5D-31C449F28B9F}" type="parTrans" cxnId="{C7F23371-17A4-43B8-B289-8319C279F41C}">
      <dgm:prSet/>
      <dgm:spPr/>
      <dgm:t>
        <a:bodyPr/>
        <a:lstStyle/>
        <a:p>
          <a:endParaRPr lang="en-US" sz="1400"/>
        </a:p>
      </dgm:t>
    </dgm:pt>
    <dgm:pt modelId="{62610033-544C-4D87-ACA1-1DA0981F040A}" type="sibTrans" cxnId="{C7F23371-17A4-43B8-B289-8319C279F41C}">
      <dgm:prSet/>
      <dgm:spPr/>
      <dgm:t>
        <a:bodyPr/>
        <a:lstStyle/>
        <a:p>
          <a:endParaRPr lang="en-US" sz="1400"/>
        </a:p>
      </dgm:t>
    </dgm:pt>
    <dgm:pt modelId="{55F7D7D7-6201-432F-93A1-919481F7343E}">
      <dgm:prSet phldrT="[Text]" custT="1"/>
      <dgm:spPr/>
      <dgm:t>
        <a:bodyPr/>
        <a:lstStyle/>
        <a:p>
          <a:r>
            <a:rPr lang="en-US" sz="1400" b="1" dirty="0" smtClean="0"/>
            <a:t>Both </a:t>
          </a:r>
          <a:endParaRPr lang="en-US" sz="1400" b="1" dirty="0"/>
        </a:p>
      </dgm:t>
    </dgm:pt>
    <dgm:pt modelId="{2B9AC10B-7FA0-4A74-A786-3BD1B33AF5E3}" type="parTrans" cxnId="{7E119C5A-6912-4382-AA8B-2C45AD281E20}">
      <dgm:prSet/>
      <dgm:spPr/>
      <dgm:t>
        <a:bodyPr/>
        <a:lstStyle/>
        <a:p>
          <a:endParaRPr lang="en-US" sz="1400"/>
        </a:p>
      </dgm:t>
    </dgm:pt>
    <dgm:pt modelId="{0FE9C1CF-DC6F-4DA5-98E2-C19A1898F946}" type="sibTrans" cxnId="{7E119C5A-6912-4382-AA8B-2C45AD281E20}">
      <dgm:prSet/>
      <dgm:spPr/>
      <dgm:t>
        <a:bodyPr/>
        <a:lstStyle/>
        <a:p>
          <a:endParaRPr lang="en-US" sz="1400"/>
        </a:p>
      </dgm:t>
    </dgm:pt>
    <dgm:pt modelId="{54772E67-3C54-4115-9ECD-606D72B9CD04}">
      <dgm:prSet phldrT="[Text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400" dirty="0" smtClean="0"/>
            <a:t>CTP, JPN, </a:t>
          </a:r>
          <a:r>
            <a:rPr lang="en-US" sz="1400" dirty="0" err="1" smtClean="0"/>
            <a:t>KOR</a:t>
          </a:r>
          <a:r>
            <a:rPr lang="en-US" sz="1400" dirty="0" smtClean="0"/>
            <a:t>, PER, </a:t>
          </a:r>
          <a:r>
            <a:rPr lang="en-US" sz="1400" dirty="0" err="1" smtClean="0"/>
            <a:t>RUS</a:t>
          </a:r>
          <a:r>
            <a:rPr lang="en-US" sz="1400" dirty="0" smtClean="0"/>
            <a:t>, </a:t>
          </a:r>
          <a:r>
            <a:rPr lang="en-US" sz="1400" dirty="0" err="1" smtClean="0"/>
            <a:t>SNG</a:t>
          </a:r>
          <a:r>
            <a:rPr lang="en-US" sz="1400" dirty="0" smtClean="0"/>
            <a:t>, USA</a:t>
          </a:r>
          <a:endParaRPr lang="en-US" sz="1400" dirty="0"/>
        </a:p>
      </dgm:t>
    </dgm:pt>
    <dgm:pt modelId="{B5E80E9D-997E-4277-A052-C7BD4FAA5319}" type="parTrans" cxnId="{9A0EFD6E-0452-4372-BFD0-9965525E4375}">
      <dgm:prSet/>
      <dgm:spPr/>
      <dgm:t>
        <a:bodyPr/>
        <a:lstStyle/>
        <a:p>
          <a:endParaRPr lang="en-US" sz="1400"/>
        </a:p>
      </dgm:t>
    </dgm:pt>
    <dgm:pt modelId="{48BFEA54-BD73-4718-923B-B1AA4C8C863D}" type="sibTrans" cxnId="{9A0EFD6E-0452-4372-BFD0-9965525E4375}">
      <dgm:prSet/>
      <dgm:spPr/>
      <dgm:t>
        <a:bodyPr/>
        <a:lstStyle/>
        <a:p>
          <a:endParaRPr lang="en-US" sz="1400"/>
        </a:p>
      </dgm:t>
    </dgm:pt>
    <dgm:pt modelId="{EC5959BD-AD8F-4E51-97BF-5B8235DAEC98}">
      <dgm:prSet phldrT="[Text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en-US" sz="1400" dirty="0"/>
        </a:p>
      </dgm:t>
    </dgm:pt>
    <dgm:pt modelId="{547422B2-247E-42EE-994B-AAF756A86ACD}" type="parTrans" cxnId="{D29DF11B-4B6F-4235-B8FC-D1E9A0D5BA3B}">
      <dgm:prSet/>
      <dgm:spPr/>
      <dgm:t>
        <a:bodyPr/>
        <a:lstStyle/>
        <a:p>
          <a:endParaRPr lang="en-US" sz="1400"/>
        </a:p>
      </dgm:t>
    </dgm:pt>
    <dgm:pt modelId="{DC031EB4-6E51-416F-8129-3F8C6A601A14}" type="sibTrans" cxnId="{D29DF11B-4B6F-4235-B8FC-D1E9A0D5BA3B}">
      <dgm:prSet/>
      <dgm:spPr/>
      <dgm:t>
        <a:bodyPr/>
        <a:lstStyle/>
        <a:p>
          <a:endParaRPr lang="en-US" sz="1400"/>
        </a:p>
      </dgm:t>
    </dgm:pt>
    <dgm:pt modelId="{916F5467-3F4A-4BD1-AEE4-B1C7363004C0}" type="pres">
      <dgm:prSet presAssocID="{622A8D41-C8BC-49ED-A0EF-E7E003A10F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70B17B-F42D-4823-B737-3F4447C714AB}" type="pres">
      <dgm:prSet presAssocID="{7793EAC8-912D-414E-9B42-92EE005A4439}" presName="composite" presStyleCnt="0"/>
      <dgm:spPr/>
      <dgm:t>
        <a:bodyPr/>
        <a:lstStyle/>
        <a:p>
          <a:endParaRPr lang="en-US"/>
        </a:p>
      </dgm:t>
    </dgm:pt>
    <dgm:pt modelId="{FC13A428-C86D-4635-815B-1C26A1537312}" type="pres">
      <dgm:prSet presAssocID="{7793EAC8-912D-414E-9B42-92EE005A4439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17241A-745E-4F36-9523-06D186196964}" type="pres">
      <dgm:prSet presAssocID="{7793EAC8-912D-414E-9B42-92EE005A4439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2BC7BE-9571-4A81-A1F6-701B6B899B63}" type="pres">
      <dgm:prSet presAssocID="{3A77633D-ECA1-4FD4-A2AA-E69811DA233A}" presName="space" presStyleCnt="0"/>
      <dgm:spPr/>
      <dgm:t>
        <a:bodyPr/>
        <a:lstStyle/>
        <a:p>
          <a:endParaRPr lang="en-US"/>
        </a:p>
      </dgm:t>
    </dgm:pt>
    <dgm:pt modelId="{33FF7941-B022-4033-8FAB-3E66F8F91623}" type="pres">
      <dgm:prSet presAssocID="{D4BDEDDB-E739-4F66-909F-1B32BB0D7376}" presName="composite" presStyleCnt="0"/>
      <dgm:spPr/>
      <dgm:t>
        <a:bodyPr/>
        <a:lstStyle/>
        <a:p>
          <a:endParaRPr lang="en-US"/>
        </a:p>
      </dgm:t>
    </dgm:pt>
    <dgm:pt modelId="{B16DB427-A76A-4A41-8E07-C4BB418D4F06}" type="pres">
      <dgm:prSet presAssocID="{D4BDEDDB-E739-4F66-909F-1B32BB0D7376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07F23B-4748-4C24-A362-AAA20209CC78}" type="pres">
      <dgm:prSet presAssocID="{D4BDEDDB-E739-4F66-909F-1B32BB0D7376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81D471-4F7D-46DC-A01E-B6CC3B7F3AF2}" type="pres">
      <dgm:prSet presAssocID="{62610033-544C-4D87-ACA1-1DA0981F040A}" presName="space" presStyleCnt="0"/>
      <dgm:spPr/>
      <dgm:t>
        <a:bodyPr/>
        <a:lstStyle/>
        <a:p>
          <a:endParaRPr lang="en-US"/>
        </a:p>
      </dgm:t>
    </dgm:pt>
    <dgm:pt modelId="{19779334-AE2F-4CE5-9023-A972BB3BC01A}" type="pres">
      <dgm:prSet presAssocID="{55F7D7D7-6201-432F-93A1-919481F7343E}" presName="composite" presStyleCnt="0"/>
      <dgm:spPr/>
      <dgm:t>
        <a:bodyPr/>
        <a:lstStyle/>
        <a:p>
          <a:endParaRPr lang="en-US"/>
        </a:p>
      </dgm:t>
    </dgm:pt>
    <dgm:pt modelId="{753CFE6C-6422-42E2-9090-9E216E1D2B18}" type="pres">
      <dgm:prSet presAssocID="{55F7D7D7-6201-432F-93A1-919481F7343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FAA2B1-5F58-463C-8455-47DBD83ADF6E}" type="pres">
      <dgm:prSet presAssocID="{55F7D7D7-6201-432F-93A1-919481F7343E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FE067E4-EA3A-4066-A868-AA3F3BFA70B0}" srcId="{7793EAC8-912D-414E-9B42-92EE005A4439}" destId="{4961A6E0-A13D-48B1-8190-9471C140D06C}" srcOrd="0" destOrd="0" parTransId="{2DB4A965-6B4D-4F91-A32D-610A105507A7}" sibTransId="{45560046-557F-45B2-9E27-10EBF0D8AD92}"/>
    <dgm:cxn modelId="{CAFB3094-4A1E-4B9E-8E85-27EA64C49EFD}" type="presOf" srcId="{7793EAC8-912D-414E-9B42-92EE005A4439}" destId="{FC13A428-C86D-4635-815B-1C26A1537312}" srcOrd="0" destOrd="0" presId="urn:microsoft.com/office/officeart/2005/8/layout/hList1"/>
    <dgm:cxn modelId="{64E4E1BA-102E-4C8B-88F7-A0F3D5380591}" type="presOf" srcId="{54772E67-3C54-4115-9ECD-606D72B9CD04}" destId="{9CFAA2B1-5F58-463C-8455-47DBD83ADF6E}" srcOrd="0" destOrd="0" presId="urn:microsoft.com/office/officeart/2005/8/layout/hList1"/>
    <dgm:cxn modelId="{455AEB49-B4A4-4A5D-AFF6-1F5CC41AABC1}" type="presOf" srcId="{55F7D7D7-6201-432F-93A1-919481F7343E}" destId="{753CFE6C-6422-42E2-9090-9E216E1D2B18}" srcOrd="0" destOrd="0" presId="urn:microsoft.com/office/officeart/2005/8/layout/hList1"/>
    <dgm:cxn modelId="{9A0EFD6E-0452-4372-BFD0-9965525E4375}" srcId="{55F7D7D7-6201-432F-93A1-919481F7343E}" destId="{54772E67-3C54-4115-9ECD-606D72B9CD04}" srcOrd="0" destOrd="0" parTransId="{B5E80E9D-997E-4277-A052-C7BD4FAA5319}" sibTransId="{48BFEA54-BD73-4718-923B-B1AA4C8C863D}"/>
    <dgm:cxn modelId="{45DCF1CA-0BA8-4068-9D1C-22BC742DA57E}" type="presOf" srcId="{4961A6E0-A13D-48B1-8190-9471C140D06C}" destId="{9D17241A-745E-4F36-9523-06D186196964}" srcOrd="0" destOrd="0" presId="urn:microsoft.com/office/officeart/2005/8/layout/hList1"/>
    <dgm:cxn modelId="{6540CF87-1253-4482-8F6D-88307FC0D0C1}" type="presOf" srcId="{622A8D41-C8BC-49ED-A0EF-E7E003A10F66}" destId="{916F5467-3F4A-4BD1-AEE4-B1C7363004C0}" srcOrd="0" destOrd="0" presId="urn:microsoft.com/office/officeart/2005/8/layout/hList1"/>
    <dgm:cxn modelId="{D29DF11B-4B6F-4235-B8FC-D1E9A0D5BA3B}" srcId="{D4BDEDDB-E739-4F66-909F-1B32BB0D7376}" destId="{EC5959BD-AD8F-4E51-97BF-5B8235DAEC98}" srcOrd="0" destOrd="0" parTransId="{547422B2-247E-42EE-994B-AAF756A86ACD}" sibTransId="{DC031EB4-6E51-416F-8129-3F8C6A601A14}"/>
    <dgm:cxn modelId="{CD863806-4890-4681-B6FE-1CC59104CAAC}" srcId="{622A8D41-C8BC-49ED-A0EF-E7E003A10F66}" destId="{7793EAC8-912D-414E-9B42-92EE005A4439}" srcOrd="0" destOrd="0" parTransId="{D93DEA63-C555-4C53-BE17-8A3891DF6CAD}" sibTransId="{3A77633D-ECA1-4FD4-A2AA-E69811DA233A}"/>
    <dgm:cxn modelId="{63D2329E-F5D3-49EB-BE28-30BFD76FF946}" type="presOf" srcId="{EC5959BD-AD8F-4E51-97BF-5B8235DAEC98}" destId="{7F07F23B-4748-4C24-A362-AAA20209CC78}" srcOrd="0" destOrd="0" presId="urn:microsoft.com/office/officeart/2005/8/layout/hList1"/>
    <dgm:cxn modelId="{7E119C5A-6912-4382-AA8B-2C45AD281E20}" srcId="{622A8D41-C8BC-49ED-A0EF-E7E003A10F66}" destId="{55F7D7D7-6201-432F-93A1-919481F7343E}" srcOrd="2" destOrd="0" parTransId="{2B9AC10B-7FA0-4A74-A786-3BD1B33AF5E3}" sibTransId="{0FE9C1CF-DC6F-4DA5-98E2-C19A1898F946}"/>
    <dgm:cxn modelId="{26B36899-D1DC-4399-A2D1-0ADB6972497E}" type="presOf" srcId="{D4BDEDDB-E739-4F66-909F-1B32BB0D7376}" destId="{B16DB427-A76A-4A41-8E07-C4BB418D4F06}" srcOrd="0" destOrd="0" presId="urn:microsoft.com/office/officeart/2005/8/layout/hList1"/>
    <dgm:cxn modelId="{C7F23371-17A4-43B8-B289-8319C279F41C}" srcId="{622A8D41-C8BC-49ED-A0EF-E7E003A10F66}" destId="{D4BDEDDB-E739-4F66-909F-1B32BB0D7376}" srcOrd="1" destOrd="0" parTransId="{C9929772-6B36-4627-9C5D-31C449F28B9F}" sibTransId="{62610033-544C-4D87-ACA1-1DA0981F040A}"/>
    <dgm:cxn modelId="{7F3CDCA5-F04F-415F-9EA8-E9FD130E352E}" type="presParOf" srcId="{916F5467-3F4A-4BD1-AEE4-B1C7363004C0}" destId="{EB70B17B-F42D-4823-B737-3F4447C714AB}" srcOrd="0" destOrd="0" presId="urn:microsoft.com/office/officeart/2005/8/layout/hList1"/>
    <dgm:cxn modelId="{D9186D09-288B-48FA-8A8E-A71CE1E3D2C9}" type="presParOf" srcId="{EB70B17B-F42D-4823-B737-3F4447C714AB}" destId="{FC13A428-C86D-4635-815B-1C26A1537312}" srcOrd="0" destOrd="0" presId="urn:microsoft.com/office/officeart/2005/8/layout/hList1"/>
    <dgm:cxn modelId="{064A917B-1E23-469E-A174-F7F537AC134D}" type="presParOf" srcId="{EB70B17B-F42D-4823-B737-3F4447C714AB}" destId="{9D17241A-745E-4F36-9523-06D186196964}" srcOrd="1" destOrd="0" presId="urn:microsoft.com/office/officeart/2005/8/layout/hList1"/>
    <dgm:cxn modelId="{B63BB637-4A61-4298-A1EE-8AE21CB95F67}" type="presParOf" srcId="{916F5467-3F4A-4BD1-AEE4-B1C7363004C0}" destId="{152BC7BE-9571-4A81-A1F6-701B6B899B63}" srcOrd="1" destOrd="0" presId="urn:microsoft.com/office/officeart/2005/8/layout/hList1"/>
    <dgm:cxn modelId="{29E873B0-7580-4A7F-8D7A-6464329DAC6C}" type="presParOf" srcId="{916F5467-3F4A-4BD1-AEE4-B1C7363004C0}" destId="{33FF7941-B022-4033-8FAB-3E66F8F91623}" srcOrd="2" destOrd="0" presId="urn:microsoft.com/office/officeart/2005/8/layout/hList1"/>
    <dgm:cxn modelId="{63357D4E-66FD-456A-AE7F-E01CFB76D671}" type="presParOf" srcId="{33FF7941-B022-4033-8FAB-3E66F8F91623}" destId="{B16DB427-A76A-4A41-8E07-C4BB418D4F06}" srcOrd="0" destOrd="0" presId="urn:microsoft.com/office/officeart/2005/8/layout/hList1"/>
    <dgm:cxn modelId="{F1D2D219-7E50-45F0-A4F2-08FA7496428D}" type="presParOf" srcId="{33FF7941-B022-4033-8FAB-3E66F8F91623}" destId="{7F07F23B-4748-4C24-A362-AAA20209CC78}" srcOrd="1" destOrd="0" presId="urn:microsoft.com/office/officeart/2005/8/layout/hList1"/>
    <dgm:cxn modelId="{4C2610B8-47E4-4009-93BE-FEAE320AA169}" type="presParOf" srcId="{916F5467-3F4A-4BD1-AEE4-B1C7363004C0}" destId="{5381D471-4F7D-46DC-A01E-B6CC3B7F3AF2}" srcOrd="3" destOrd="0" presId="urn:microsoft.com/office/officeart/2005/8/layout/hList1"/>
    <dgm:cxn modelId="{9C4BFD6B-5F80-4139-A27D-8E3AC1680821}" type="presParOf" srcId="{916F5467-3F4A-4BD1-AEE4-B1C7363004C0}" destId="{19779334-AE2F-4CE5-9023-A972BB3BC01A}" srcOrd="4" destOrd="0" presId="urn:microsoft.com/office/officeart/2005/8/layout/hList1"/>
    <dgm:cxn modelId="{D7C9203C-E34A-4EC6-ABCD-FCA826CA7587}" type="presParOf" srcId="{19779334-AE2F-4CE5-9023-A972BB3BC01A}" destId="{753CFE6C-6422-42E2-9090-9E216E1D2B18}" srcOrd="0" destOrd="0" presId="urn:microsoft.com/office/officeart/2005/8/layout/hList1"/>
    <dgm:cxn modelId="{CFC04741-F2DC-4A20-9344-893F3D7FC0CD}" type="presParOf" srcId="{19779334-AE2F-4CE5-9023-A972BB3BC01A}" destId="{9CFAA2B1-5F58-463C-8455-47DBD83ADF6E}" srcOrd="1" destOrd="0" presId="urn:microsoft.com/office/officeart/2005/8/layout/hLis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2A8D41-C8BC-49ED-A0EF-E7E003A10F66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93EAC8-912D-414E-9B42-92EE005A4439}">
      <dgm:prSet phldrT="[Text]"/>
      <dgm:spPr/>
      <dgm:t>
        <a:bodyPr/>
        <a:lstStyle/>
        <a:p>
          <a:r>
            <a:rPr lang="en-US" b="1" dirty="0" smtClean="0"/>
            <a:t>Ministry of Finance</a:t>
          </a:r>
          <a:endParaRPr lang="en-US" b="1" dirty="0"/>
        </a:p>
      </dgm:t>
    </dgm:pt>
    <dgm:pt modelId="{D93DEA63-C555-4C53-BE17-8A3891DF6CAD}" type="parTrans" cxnId="{CD863806-4890-4681-B6FE-1CC59104CAAC}">
      <dgm:prSet/>
      <dgm:spPr/>
      <dgm:t>
        <a:bodyPr/>
        <a:lstStyle/>
        <a:p>
          <a:endParaRPr lang="en-US"/>
        </a:p>
      </dgm:t>
    </dgm:pt>
    <dgm:pt modelId="{3A77633D-ECA1-4FD4-A2AA-E69811DA233A}" type="sibTrans" cxnId="{CD863806-4890-4681-B6FE-1CC59104CAAC}">
      <dgm:prSet/>
      <dgm:spPr/>
      <dgm:t>
        <a:bodyPr/>
        <a:lstStyle/>
        <a:p>
          <a:endParaRPr lang="en-US"/>
        </a:p>
      </dgm:t>
    </dgm:pt>
    <dgm:pt modelId="{4961A6E0-A13D-48B1-8190-9471C140D06C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dirty="0" err="1" smtClean="0"/>
            <a:t>CHL</a:t>
          </a:r>
          <a:r>
            <a:rPr lang="en-US" dirty="0" smtClean="0"/>
            <a:t>, </a:t>
          </a:r>
          <a:r>
            <a:rPr lang="en-US" dirty="0" err="1" smtClean="0"/>
            <a:t>CHN</a:t>
          </a:r>
          <a:r>
            <a:rPr lang="en-US" dirty="0" smtClean="0"/>
            <a:t>, JPN, </a:t>
          </a:r>
          <a:r>
            <a:rPr lang="en-US" dirty="0" err="1" smtClean="0"/>
            <a:t>KOR</a:t>
          </a:r>
          <a:r>
            <a:rPr lang="en-US" dirty="0" smtClean="0"/>
            <a:t>, </a:t>
          </a:r>
          <a:r>
            <a:rPr lang="en-US" dirty="0" err="1" smtClean="0"/>
            <a:t>MEX</a:t>
          </a:r>
          <a:r>
            <a:rPr lang="en-US" dirty="0" smtClean="0"/>
            <a:t>, </a:t>
          </a:r>
          <a:r>
            <a:rPr lang="en-US" dirty="0" err="1" smtClean="0"/>
            <a:t>RUS</a:t>
          </a:r>
          <a:r>
            <a:rPr lang="en-US" dirty="0" smtClean="0"/>
            <a:t>, </a:t>
          </a:r>
          <a:r>
            <a:rPr lang="en-US" dirty="0" err="1" smtClean="0"/>
            <a:t>THA</a:t>
          </a:r>
          <a:endParaRPr lang="en-US" dirty="0"/>
        </a:p>
      </dgm:t>
    </dgm:pt>
    <dgm:pt modelId="{2DB4A965-6B4D-4F91-A32D-610A105507A7}" type="parTrans" cxnId="{CFE067E4-EA3A-4066-A868-AA3F3BFA70B0}">
      <dgm:prSet/>
      <dgm:spPr/>
      <dgm:t>
        <a:bodyPr/>
        <a:lstStyle/>
        <a:p>
          <a:endParaRPr lang="en-US"/>
        </a:p>
      </dgm:t>
    </dgm:pt>
    <dgm:pt modelId="{45560046-557F-45B2-9E27-10EBF0D8AD92}" type="sibTrans" cxnId="{CFE067E4-EA3A-4066-A868-AA3F3BFA70B0}">
      <dgm:prSet/>
      <dgm:spPr/>
      <dgm:t>
        <a:bodyPr/>
        <a:lstStyle/>
        <a:p>
          <a:endParaRPr lang="en-US"/>
        </a:p>
      </dgm:t>
    </dgm:pt>
    <dgm:pt modelId="{D4BDEDDB-E739-4F66-909F-1B32BB0D7376}">
      <dgm:prSet phldrT="[Text]"/>
      <dgm:spPr/>
      <dgm:t>
        <a:bodyPr/>
        <a:lstStyle/>
        <a:p>
          <a:r>
            <a:rPr lang="en-US" b="1" dirty="0" smtClean="0"/>
            <a:t>Treasury</a:t>
          </a:r>
          <a:endParaRPr lang="en-US" b="1" dirty="0"/>
        </a:p>
      </dgm:t>
    </dgm:pt>
    <dgm:pt modelId="{C9929772-6B36-4627-9C5D-31C449F28B9F}" type="parTrans" cxnId="{C7F23371-17A4-43B8-B289-8319C279F41C}">
      <dgm:prSet/>
      <dgm:spPr/>
      <dgm:t>
        <a:bodyPr/>
        <a:lstStyle/>
        <a:p>
          <a:endParaRPr lang="en-US"/>
        </a:p>
      </dgm:t>
    </dgm:pt>
    <dgm:pt modelId="{62610033-544C-4D87-ACA1-1DA0981F040A}" type="sibTrans" cxnId="{C7F23371-17A4-43B8-B289-8319C279F41C}">
      <dgm:prSet/>
      <dgm:spPr/>
      <dgm:t>
        <a:bodyPr/>
        <a:lstStyle/>
        <a:p>
          <a:endParaRPr lang="en-US"/>
        </a:p>
      </dgm:t>
    </dgm:pt>
    <dgm:pt modelId="{93FB9E37-D713-408B-981B-88AB5535CFFA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dirty="0" smtClean="0"/>
            <a:t>CTP, </a:t>
          </a:r>
          <a:r>
            <a:rPr lang="en-US" dirty="0" err="1" smtClean="0"/>
            <a:t>HKG</a:t>
          </a:r>
          <a:r>
            <a:rPr lang="en-US" dirty="0" smtClean="0"/>
            <a:t>, </a:t>
          </a:r>
          <a:r>
            <a:rPr lang="en-US" dirty="0" err="1" smtClean="0"/>
            <a:t>NZL</a:t>
          </a:r>
          <a:r>
            <a:rPr lang="en-US" dirty="0" smtClean="0"/>
            <a:t>, PER, </a:t>
          </a:r>
          <a:r>
            <a:rPr lang="en-US" dirty="0" err="1" smtClean="0"/>
            <a:t>PHL</a:t>
          </a:r>
          <a:r>
            <a:rPr lang="en-US" dirty="0" smtClean="0"/>
            <a:t>, </a:t>
          </a:r>
          <a:r>
            <a:rPr lang="en-US" dirty="0" err="1" smtClean="0"/>
            <a:t>RUS</a:t>
          </a:r>
          <a:r>
            <a:rPr lang="en-US" dirty="0" smtClean="0"/>
            <a:t>, USA, </a:t>
          </a:r>
          <a:r>
            <a:rPr lang="en-US" dirty="0" err="1" smtClean="0"/>
            <a:t>VNM</a:t>
          </a:r>
          <a:endParaRPr lang="en-US" dirty="0"/>
        </a:p>
      </dgm:t>
    </dgm:pt>
    <dgm:pt modelId="{FC1ED0AC-1182-485D-AC07-01E9FE965F73}" type="parTrans" cxnId="{3AE7FB91-456B-4D8F-9FF4-08C2628F5081}">
      <dgm:prSet/>
      <dgm:spPr/>
      <dgm:t>
        <a:bodyPr/>
        <a:lstStyle/>
        <a:p>
          <a:endParaRPr lang="en-US"/>
        </a:p>
      </dgm:t>
    </dgm:pt>
    <dgm:pt modelId="{C2430166-A2FE-4E1B-98BA-ED655674257E}" type="sibTrans" cxnId="{3AE7FB91-456B-4D8F-9FF4-08C2628F5081}">
      <dgm:prSet/>
      <dgm:spPr/>
      <dgm:t>
        <a:bodyPr/>
        <a:lstStyle/>
        <a:p>
          <a:endParaRPr lang="en-US"/>
        </a:p>
      </dgm:t>
    </dgm:pt>
    <dgm:pt modelId="{55F7D7D7-6201-432F-93A1-919481F7343E}">
      <dgm:prSet phldrT="[Text]"/>
      <dgm:spPr/>
      <dgm:t>
        <a:bodyPr/>
        <a:lstStyle/>
        <a:p>
          <a:r>
            <a:rPr lang="en-US" b="1" dirty="0" smtClean="0"/>
            <a:t>Dispatcher </a:t>
          </a:r>
          <a:endParaRPr lang="en-US" b="1" dirty="0"/>
        </a:p>
      </dgm:t>
    </dgm:pt>
    <dgm:pt modelId="{2B9AC10B-7FA0-4A74-A786-3BD1B33AF5E3}" type="parTrans" cxnId="{7E119C5A-6912-4382-AA8B-2C45AD281E20}">
      <dgm:prSet/>
      <dgm:spPr/>
      <dgm:t>
        <a:bodyPr/>
        <a:lstStyle/>
        <a:p>
          <a:endParaRPr lang="en-US"/>
        </a:p>
      </dgm:t>
    </dgm:pt>
    <dgm:pt modelId="{0FE9C1CF-DC6F-4DA5-98E2-C19A1898F946}" type="sibTrans" cxnId="{7E119C5A-6912-4382-AA8B-2C45AD281E20}">
      <dgm:prSet/>
      <dgm:spPr/>
      <dgm:t>
        <a:bodyPr/>
        <a:lstStyle/>
        <a:p>
          <a:endParaRPr lang="en-US"/>
        </a:p>
      </dgm:t>
    </dgm:pt>
    <dgm:pt modelId="{54772E67-3C54-4115-9ECD-606D72B9CD04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en-US" dirty="0"/>
        </a:p>
      </dgm:t>
    </dgm:pt>
    <dgm:pt modelId="{B5E80E9D-997E-4277-A052-C7BD4FAA5319}" type="parTrans" cxnId="{9A0EFD6E-0452-4372-BFD0-9965525E4375}">
      <dgm:prSet/>
      <dgm:spPr/>
      <dgm:t>
        <a:bodyPr/>
        <a:lstStyle/>
        <a:p>
          <a:endParaRPr lang="en-US"/>
        </a:p>
      </dgm:t>
    </dgm:pt>
    <dgm:pt modelId="{48BFEA54-BD73-4718-923B-B1AA4C8C863D}" type="sibTrans" cxnId="{9A0EFD6E-0452-4372-BFD0-9965525E4375}">
      <dgm:prSet/>
      <dgm:spPr/>
      <dgm:t>
        <a:bodyPr/>
        <a:lstStyle/>
        <a:p>
          <a:endParaRPr lang="en-US"/>
        </a:p>
      </dgm:t>
    </dgm:pt>
    <dgm:pt modelId="{CEA89DFD-EDBD-4D13-A86B-172D9BF36C5D}">
      <dgm:prSet phldrT="[Text]"/>
      <dgm:spPr/>
      <dgm:t>
        <a:bodyPr/>
        <a:lstStyle/>
        <a:p>
          <a:r>
            <a:rPr lang="en-US" b="1" dirty="0" smtClean="0"/>
            <a:t>Accounting Office</a:t>
          </a:r>
          <a:endParaRPr lang="en-US" b="1" dirty="0"/>
        </a:p>
      </dgm:t>
    </dgm:pt>
    <dgm:pt modelId="{7828314B-4234-4F70-832F-4923C07C4E22}" type="parTrans" cxnId="{847AA341-3916-470F-8A71-8987BC8C8A00}">
      <dgm:prSet/>
      <dgm:spPr/>
      <dgm:t>
        <a:bodyPr/>
        <a:lstStyle/>
        <a:p>
          <a:endParaRPr lang="en-US"/>
        </a:p>
      </dgm:t>
    </dgm:pt>
    <dgm:pt modelId="{25C6AB2B-D95C-48E1-A4EC-21D3E2778FA9}" type="sibTrans" cxnId="{847AA341-3916-470F-8A71-8987BC8C8A00}">
      <dgm:prSet/>
      <dgm:spPr/>
      <dgm:t>
        <a:bodyPr/>
        <a:lstStyle/>
        <a:p>
          <a:endParaRPr lang="en-US"/>
        </a:p>
      </dgm:t>
    </dgm:pt>
    <dgm:pt modelId="{19B2DC91-214E-496D-B5DA-A3FE51D3E5E2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dirty="0" err="1" smtClean="0"/>
            <a:t>SNG</a:t>
          </a:r>
          <a:endParaRPr lang="en-US" dirty="0"/>
        </a:p>
      </dgm:t>
    </dgm:pt>
    <dgm:pt modelId="{5FEEC87E-DC5B-4480-95A4-03618B18904D}" type="parTrans" cxnId="{22C110A4-AD63-4F14-9A82-287983E3E29D}">
      <dgm:prSet/>
      <dgm:spPr/>
      <dgm:t>
        <a:bodyPr/>
        <a:lstStyle/>
        <a:p>
          <a:endParaRPr lang="en-US"/>
        </a:p>
      </dgm:t>
    </dgm:pt>
    <dgm:pt modelId="{C2F37241-C530-4750-B530-3B2DF6B1616B}" type="sibTrans" cxnId="{22C110A4-AD63-4F14-9A82-287983E3E29D}">
      <dgm:prSet/>
      <dgm:spPr/>
      <dgm:t>
        <a:bodyPr/>
        <a:lstStyle/>
        <a:p>
          <a:endParaRPr lang="en-US"/>
        </a:p>
      </dgm:t>
    </dgm:pt>
    <dgm:pt modelId="{916F5467-3F4A-4BD1-AEE4-B1C7363004C0}" type="pres">
      <dgm:prSet presAssocID="{622A8D41-C8BC-49ED-A0EF-E7E003A10F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70B17B-F42D-4823-B737-3F4447C714AB}" type="pres">
      <dgm:prSet presAssocID="{7793EAC8-912D-414E-9B42-92EE005A4439}" presName="composite" presStyleCnt="0"/>
      <dgm:spPr/>
      <dgm:t>
        <a:bodyPr/>
        <a:lstStyle/>
        <a:p>
          <a:endParaRPr lang="en-US"/>
        </a:p>
      </dgm:t>
    </dgm:pt>
    <dgm:pt modelId="{FC13A428-C86D-4635-815B-1C26A1537312}" type="pres">
      <dgm:prSet presAssocID="{7793EAC8-912D-414E-9B42-92EE005A4439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17241A-745E-4F36-9523-06D186196964}" type="pres">
      <dgm:prSet presAssocID="{7793EAC8-912D-414E-9B42-92EE005A4439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2BC7BE-9571-4A81-A1F6-701B6B899B63}" type="pres">
      <dgm:prSet presAssocID="{3A77633D-ECA1-4FD4-A2AA-E69811DA233A}" presName="space" presStyleCnt="0"/>
      <dgm:spPr/>
      <dgm:t>
        <a:bodyPr/>
        <a:lstStyle/>
        <a:p>
          <a:endParaRPr lang="en-US"/>
        </a:p>
      </dgm:t>
    </dgm:pt>
    <dgm:pt modelId="{33FF7941-B022-4033-8FAB-3E66F8F91623}" type="pres">
      <dgm:prSet presAssocID="{D4BDEDDB-E739-4F66-909F-1B32BB0D7376}" presName="composite" presStyleCnt="0"/>
      <dgm:spPr/>
      <dgm:t>
        <a:bodyPr/>
        <a:lstStyle/>
        <a:p>
          <a:endParaRPr lang="en-US"/>
        </a:p>
      </dgm:t>
    </dgm:pt>
    <dgm:pt modelId="{B16DB427-A76A-4A41-8E07-C4BB418D4F06}" type="pres">
      <dgm:prSet presAssocID="{D4BDEDDB-E739-4F66-909F-1B32BB0D7376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07F23B-4748-4C24-A362-AAA20209CC78}" type="pres">
      <dgm:prSet presAssocID="{D4BDEDDB-E739-4F66-909F-1B32BB0D7376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81D471-4F7D-46DC-A01E-B6CC3B7F3AF2}" type="pres">
      <dgm:prSet presAssocID="{62610033-544C-4D87-ACA1-1DA0981F040A}" presName="space" presStyleCnt="0"/>
      <dgm:spPr/>
      <dgm:t>
        <a:bodyPr/>
        <a:lstStyle/>
        <a:p>
          <a:endParaRPr lang="en-US"/>
        </a:p>
      </dgm:t>
    </dgm:pt>
    <dgm:pt modelId="{19779334-AE2F-4CE5-9023-A972BB3BC01A}" type="pres">
      <dgm:prSet presAssocID="{55F7D7D7-6201-432F-93A1-919481F7343E}" presName="composite" presStyleCnt="0"/>
      <dgm:spPr/>
      <dgm:t>
        <a:bodyPr/>
        <a:lstStyle/>
        <a:p>
          <a:endParaRPr lang="en-US"/>
        </a:p>
      </dgm:t>
    </dgm:pt>
    <dgm:pt modelId="{753CFE6C-6422-42E2-9090-9E216E1D2B18}" type="pres">
      <dgm:prSet presAssocID="{55F7D7D7-6201-432F-93A1-919481F7343E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FAA2B1-5F58-463C-8455-47DBD83ADF6E}" type="pres">
      <dgm:prSet presAssocID="{55F7D7D7-6201-432F-93A1-919481F7343E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DDE8C1-C337-4EC6-8C52-A7FEB9D39911}" type="pres">
      <dgm:prSet presAssocID="{0FE9C1CF-DC6F-4DA5-98E2-C19A1898F946}" presName="space" presStyleCnt="0"/>
      <dgm:spPr/>
      <dgm:t>
        <a:bodyPr/>
        <a:lstStyle/>
        <a:p>
          <a:endParaRPr lang="en-US"/>
        </a:p>
      </dgm:t>
    </dgm:pt>
    <dgm:pt modelId="{AA15A836-D017-4144-B2D4-A6992B818D3E}" type="pres">
      <dgm:prSet presAssocID="{CEA89DFD-EDBD-4D13-A86B-172D9BF36C5D}" presName="composite" presStyleCnt="0"/>
      <dgm:spPr/>
      <dgm:t>
        <a:bodyPr/>
        <a:lstStyle/>
        <a:p>
          <a:endParaRPr lang="en-US"/>
        </a:p>
      </dgm:t>
    </dgm:pt>
    <dgm:pt modelId="{FCC9A750-5092-4079-BB6C-9DB5BD0035C1}" type="pres">
      <dgm:prSet presAssocID="{CEA89DFD-EDBD-4D13-A86B-172D9BF36C5D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B69E69-05F2-470D-9D3C-250257CBB716}" type="pres">
      <dgm:prSet presAssocID="{CEA89DFD-EDBD-4D13-A86B-172D9BF36C5D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016CA57-1759-4138-A035-9184BB74F934}" type="presOf" srcId="{7793EAC8-912D-414E-9B42-92EE005A4439}" destId="{FC13A428-C86D-4635-815B-1C26A1537312}" srcOrd="0" destOrd="0" presId="urn:microsoft.com/office/officeart/2005/8/layout/hList1"/>
    <dgm:cxn modelId="{C7F23371-17A4-43B8-B289-8319C279F41C}" srcId="{622A8D41-C8BC-49ED-A0EF-E7E003A10F66}" destId="{D4BDEDDB-E739-4F66-909F-1B32BB0D7376}" srcOrd="1" destOrd="0" parTransId="{C9929772-6B36-4627-9C5D-31C449F28B9F}" sibTransId="{62610033-544C-4D87-ACA1-1DA0981F040A}"/>
    <dgm:cxn modelId="{831D48EB-1C94-46C5-8681-96E333ABF849}" type="presOf" srcId="{54772E67-3C54-4115-9ECD-606D72B9CD04}" destId="{9CFAA2B1-5F58-463C-8455-47DBD83ADF6E}" srcOrd="0" destOrd="0" presId="urn:microsoft.com/office/officeart/2005/8/layout/hList1"/>
    <dgm:cxn modelId="{9E754282-0FD9-476F-B15B-BD04CD1359EF}" type="presOf" srcId="{CEA89DFD-EDBD-4D13-A86B-172D9BF36C5D}" destId="{FCC9A750-5092-4079-BB6C-9DB5BD0035C1}" srcOrd="0" destOrd="0" presId="urn:microsoft.com/office/officeart/2005/8/layout/hList1"/>
    <dgm:cxn modelId="{847AA341-3916-470F-8A71-8987BC8C8A00}" srcId="{622A8D41-C8BC-49ED-A0EF-E7E003A10F66}" destId="{CEA89DFD-EDBD-4D13-A86B-172D9BF36C5D}" srcOrd="3" destOrd="0" parTransId="{7828314B-4234-4F70-832F-4923C07C4E22}" sibTransId="{25C6AB2B-D95C-48E1-A4EC-21D3E2778FA9}"/>
    <dgm:cxn modelId="{4F3D340A-7AAB-47A3-99EF-630DD18A8794}" type="presOf" srcId="{4961A6E0-A13D-48B1-8190-9471C140D06C}" destId="{9D17241A-745E-4F36-9523-06D186196964}" srcOrd="0" destOrd="0" presId="urn:microsoft.com/office/officeart/2005/8/layout/hList1"/>
    <dgm:cxn modelId="{A2F9C45C-11F7-42C1-B770-34F94285F711}" type="presOf" srcId="{622A8D41-C8BC-49ED-A0EF-E7E003A10F66}" destId="{916F5467-3F4A-4BD1-AEE4-B1C7363004C0}" srcOrd="0" destOrd="0" presId="urn:microsoft.com/office/officeart/2005/8/layout/hList1"/>
    <dgm:cxn modelId="{9A0EFD6E-0452-4372-BFD0-9965525E4375}" srcId="{55F7D7D7-6201-432F-93A1-919481F7343E}" destId="{54772E67-3C54-4115-9ECD-606D72B9CD04}" srcOrd="0" destOrd="0" parTransId="{B5E80E9D-997E-4277-A052-C7BD4FAA5319}" sibTransId="{48BFEA54-BD73-4718-923B-B1AA4C8C863D}"/>
    <dgm:cxn modelId="{CD863806-4890-4681-B6FE-1CC59104CAAC}" srcId="{622A8D41-C8BC-49ED-A0EF-E7E003A10F66}" destId="{7793EAC8-912D-414E-9B42-92EE005A4439}" srcOrd="0" destOrd="0" parTransId="{D93DEA63-C555-4C53-BE17-8A3891DF6CAD}" sibTransId="{3A77633D-ECA1-4FD4-A2AA-E69811DA233A}"/>
    <dgm:cxn modelId="{DB7E2E96-4EA0-4397-BF44-B576F098176A}" type="presOf" srcId="{19B2DC91-214E-496D-B5DA-A3FE51D3E5E2}" destId="{48B69E69-05F2-470D-9D3C-250257CBB716}" srcOrd="0" destOrd="0" presId="urn:microsoft.com/office/officeart/2005/8/layout/hList1"/>
    <dgm:cxn modelId="{CFE067E4-EA3A-4066-A868-AA3F3BFA70B0}" srcId="{7793EAC8-912D-414E-9B42-92EE005A4439}" destId="{4961A6E0-A13D-48B1-8190-9471C140D06C}" srcOrd="0" destOrd="0" parTransId="{2DB4A965-6B4D-4F91-A32D-610A105507A7}" sibTransId="{45560046-557F-45B2-9E27-10EBF0D8AD92}"/>
    <dgm:cxn modelId="{F0983ED9-E8A2-4A3C-B8B0-0C55257FE00D}" type="presOf" srcId="{55F7D7D7-6201-432F-93A1-919481F7343E}" destId="{753CFE6C-6422-42E2-9090-9E216E1D2B18}" srcOrd="0" destOrd="0" presId="urn:microsoft.com/office/officeart/2005/8/layout/hList1"/>
    <dgm:cxn modelId="{3AE7FB91-456B-4D8F-9FF4-08C2628F5081}" srcId="{D4BDEDDB-E739-4F66-909F-1B32BB0D7376}" destId="{93FB9E37-D713-408B-981B-88AB5535CFFA}" srcOrd="0" destOrd="0" parTransId="{FC1ED0AC-1182-485D-AC07-01E9FE965F73}" sibTransId="{C2430166-A2FE-4E1B-98BA-ED655674257E}"/>
    <dgm:cxn modelId="{6F810264-94D8-4DBF-B992-D569B61268D7}" type="presOf" srcId="{D4BDEDDB-E739-4F66-909F-1B32BB0D7376}" destId="{B16DB427-A76A-4A41-8E07-C4BB418D4F06}" srcOrd="0" destOrd="0" presId="urn:microsoft.com/office/officeart/2005/8/layout/hList1"/>
    <dgm:cxn modelId="{7E119C5A-6912-4382-AA8B-2C45AD281E20}" srcId="{622A8D41-C8BC-49ED-A0EF-E7E003A10F66}" destId="{55F7D7D7-6201-432F-93A1-919481F7343E}" srcOrd="2" destOrd="0" parTransId="{2B9AC10B-7FA0-4A74-A786-3BD1B33AF5E3}" sibTransId="{0FE9C1CF-DC6F-4DA5-98E2-C19A1898F946}"/>
    <dgm:cxn modelId="{9FF4B5E5-16C8-4C91-B18B-C9B257E3EDCC}" type="presOf" srcId="{93FB9E37-D713-408B-981B-88AB5535CFFA}" destId="{7F07F23B-4748-4C24-A362-AAA20209CC78}" srcOrd="0" destOrd="0" presId="urn:microsoft.com/office/officeart/2005/8/layout/hList1"/>
    <dgm:cxn modelId="{22C110A4-AD63-4F14-9A82-287983E3E29D}" srcId="{CEA89DFD-EDBD-4D13-A86B-172D9BF36C5D}" destId="{19B2DC91-214E-496D-B5DA-A3FE51D3E5E2}" srcOrd="0" destOrd="0" parTransId="{5FEEC87E-DC5B-4480-95A4-03618B18904D}" sibTransId="{C2F37241-C530-4750-B530-3B2DF6B1616B}"/>
    <dgm:cxn modelId="{6E7DA4B6-EC1E-4133-980D-A85485CE1A08}" type="presParOf" srcId="{916F5467-3F4A-4BD1-AEE4-B1C7363004C0}" destId="{EB70B17B-F42D-4823-B737-3F4447C714AB}" srcOrd="0" destOrd="0" presId="urn:microsoft.com/office/officeart/2005/8/layout/hList1"/>
    <dgm:cxn modelId="{10F8A8CE-E510-480B-B048-85666A7F0375}" type="presParOf" srcId="{EB70B17B-F42D-4823-B737-3F4447C714AB}" destId="{FC13A428-C86D-4635-815B-1C26A1537312}" srcOrd="0" destOrd="0" presId="urn:microsoft.com/office/officeart/2005/8/layout/hList1"/>
    <dgm:cxn modelId="{D6FAA7D1-8CC5-4FC7-AA38-B096E1C27F01}" type="presParOf" srcId="{EB70B17B-F42D-4823-B737-3F4447C714AB}" destId="{9D17241A-745E-4F36-9523-06D186196964}" srcOrd="1" destOrd="0" presId="urn:microsoft.com/office/officeart/2005/8/layout/hList1"/>
    <dgm:cxn modelId="{7D424265-801B-4518-B59C-E8625DEAE970}" type="presParOf" srcId="{916F5467-3F4A-4BD1-AEE4-B1C7363004C0}" destId="{152BC7BE-9571-4A81-A1F6-701B6B899B63}" srcOrd="1" destOrd="0" presId="urn:microsoft.com/office/officeart/2005/8/layout/hList1"/>
    <dgm:cxn modelId="{77355A21-4678-45A3-BF91-A1F2A4F0A988}" type="presParOf" srcId="{916F5467-3F4A-4BD1-AEE4-B1C7363004C0}" destId="{33FF7941-B022-4033-8FAB-3E66F8F91623}" srcOrd="2" destOrd="0" presId="urn:microsoft.com/office/officeart/2005/8/layout/hList1"/>
    <dgm:cxn modelId="{39388E0E-47E0-4F1A-9353-AAE96CE92A5E}" type="presParOf" srcId="{33FF7941-B022-4033-8FAB-3E66F8F91623}" destId="{B16DB427-A76A-4A41-8E07-C4BB418D4F06}" srcOrd="0" destOrd="0" presId="urn:microsoft.com/office/officeart/2005/8/layout/hList1"/>
    <dgm:cxn modelId="{449B1BA0-B5E0-4C3A-8503-9365A9877B0D}" type="presParOf" srcId="{33FF7941-B022-4033-8FAB-3E66F8F91623}" destId="{7F07F23B-4748-4C24-A362-AAA20209CC78}" srcOrd="1" destOrd="0" presId="urn:microsoft.com/office/officeart/2005/8/layout/hList1"/>
    <dgm:cxn modelId="{6FC25DB7-FD21-4A14-8CC4-CAC0D418544F}" type="presParOf" srcId="{916F5467-3F4A-4BD1-AEE4-B1C7363004C0}" destId="{5381D471-4F7D-46DC-A01E-B6CC3B7F3AF2}" srcOrd="3" destOrd="0" presId="urn:microsoft.com/office/officeart/2005/8/layout/hList1"/>
    <dgm:cxn modelId="{1B70D1C8-CA59-4C48-B5E8-8DFF1DE6B3B0}" type="presParOf" srcId="{916F5467-3F4A-4BD1-AEE4-B1C7363004C0}" destId="{19779334-AE2F-4CE5-9023-A972BB3BC01A}" srcOrd="4" destOrd="0" presId="urn:microsoft.com/office/officeart/2005/8/layout/hList1"/>
    <dgm:cxn modelId="{386657CF-D17C-4D2A-A36B-029C8B81DC10}" type="presParOf" srcId="{19779334-AE2F-4CE5-9023-A972BB3BC01A}" destId="{753CFE6C-6422-42E2-9090-9E216E1D2B18}" srcOrd="0" destOrd="0" presId="urn:microsoft.com/office/officeart/2005/8/layout/hList1"/>
    <dgm:cxn modelId="{B2B0FCBC-CE65-4A50-97F2-192A0D9983BD}" type="presParOf" srcId="{19779334-AE2F-4CE5-9023-A972BB3BC01A}" destId="{9CFAA2B1-5F58-463C-8455-47DBD83ADF6E}" srcOrd="1" destOrd="0" presId="urn:microsoft.com/office/officeart/2005/8/layout/hList1"/>
    <dgm:cxn modelId="{9CCDA0D0-4D74-491C-B3D8-0D8ED77AE654}" type="presParOf" srcId="{916F5467-3F4A-4BD1-AEE4-B1C7363004C0}" destId="{1ADDE8C1-C337-4EC6-8C52-A7FEB9D39911}" srcOrd="5" destOrd="0" presId="urn:microsoft.com/office/officeart/2005/8/layout/hList1"/>
    <dgm:cxn modelId="{8F18F061-5A9C-4A85-B655-FC33B1EB77E2}" type="presParOf" srcId="{916F5467-3F4A-4BD1-AEE4-B1C7363004C0}" destId="{AA15A836-D017-4144-B2D4-A6992B818D3E}" srcOrd="6" destOrd="0" presId="urn:microsoft.com/office/officeart/2005/8/layout/hList1"/>
    <dgm:cxn modelId="{405D0C88-6FC1-4B34-A1B0-07972A98B171}" type="presParOf" srcId="{AA15A836-D017-4144-B2D4-A6992B818D3E}" destId="{FCC9A750-5092-4079-BB6C-9DB5BD0035C1}" srcOrd="0" destOrd="0" presId="urn:microsoft.com/office/officeart/2005/8/layout/hList1"/>
    <dgm:cxn modelId="{E824D373-C2A3-432D-9C15-C9B73A0815F9}" type="presParOf" srcId="{AA15A836-D017-4144-B2D4-A6992B818D3E}" destId="{48B69E69-05F2-470D-9D3C-250257CBB716}" srcOrd="1" destOrd="0" presId="urn:microsoft.com/office/officeart/2005/8/layout/hList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22A8D41-C8BC-49ED-A0EF-E7E003A10F66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93EAC8-912D-414E-9B42-92EE005A4439}">
      <dgm:prSet phldrT="[Text]"/>
      <dgm:spPr/>
      <dgm:t>
        <a:bodyPr/>
        <a:lstStyle/>
        <a:p>
          <a:r>
            <a:rPr lang="en-US" b="1" dirty="0" smtClean="0"/>
            <a:t>Ministry of Finance</a:t>
          </a:r>
          <a:endParaRPr lang="en-US" b="1" dirty="0"/>
        </a:p>
      </dgm:t>
    </dgm:pt>
    <dgm:pt modelId="{D93DEA63-C555-4C53-BE17-8A3891DF6CAD}" type="parTrans" cxnId="{CD863806-4890-4681-B6FE-1CC59104CAAC}">
      <dgm:prSet/>
      <dgm:spPr/>
      <dgm:t>
        <a:bodyPr/>
        <a:lstStyle/>
        <a:p>
          <a:endParaRPr lang="en-US"/>
        </a:p>
      </dgm:t>
    </dgm:pt>
    <dgm:pt modelId="{3A77633D-ECA1-4FD4-A2AA-E69811DA233A}" type="sibTrans" cxnId="{CD863806-4890-4681-B6FE-1CC59104CAAC}">
      <dgm:prSet/>
      <dgm:spPr/>
      <dgm:t>
        <a:bodyPr/>
        <a:lstStyle/>
        <a:p>
          <a:endParaRPr lang="en-US"/>
        </a:p>
      </dgm:t>
    </dgm:pt>
    <dgm:pt modelId="{4961A6E0-A13D-48B1-8190-9471C140D06C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dirty="0" err="1" smtClean="0"/>
            <a:t>CHL</a:t>
          </a:r>
          <a:r>
            <a:rPr lang="en-US" dirty="0" smtClean="0"/>
            <a:t>, </a:t>
          </a:r>
          <a:r>
            <a:rPr lang="en-US" dirty="0" err="1" smtClean="0"/>
            <a:t>CHN</a:t>
          </a:r>
          <a:r>
            <a:rPr lang="en-US" dirty="0" smtClean="0"/>
            <a:t>, JPN, </a:t>
          </a:r>
          <a:r>
            <a:rPr lang="en-US" dirty="0" err="1" smtClean="0"/>
            <a:t>KOR</a:t>
          </a:r>
          <a:r>
            <a:rPr lang="en-US" dirty="0" smtClean="0"/>
            <a:t>, </a:t>
          </a:r>
          <a:r>
            <a:rPr lang="en-US" dirty="0" err="1" smtClean="0"/>
            <a:t>MEX</a:t>
          </a:r>
          <a:r>
            <a:rPr lang="en-US" dirty="0" smtClean="0"/>
            <a:t>, </a:t>
          </a:r>
          <a:r>
            <a:rPr lang="en-US" dirty="0" err="1" smtClean="0"/>
            <a:t>PHL</a:t>
          </a:r>
          <a:r>
            <a:rPr lang="en-US" dirty="0" smtClean="0"/>
            <a:t>, </a:t>
          </a:r>
          <a:r>
            <a:rPr lang="en-US" dirty="0" err="1" smtClean="0"/>
            <a:t>RUS</a:t>
          </a:r>
          <a:r>
            <a:rPr lang="en-US" dirty="0" smtClean="0"/>
            <a:t>, </a:t>
          </a:r>
          <a:r>
            <a:rPr lang="en-US" dirty="0" err="1" smtClean="0"/>
            <a:t>THA</a:t>
          </a:r>
          <a:r>
            <a:rPr lang="en-US" dirty="0" smtClean="0"/>
            <a:t>, </a:t>
          </a:r>
          <a:r>
            <a:rPr lang="en-US" dirty="0" err="1" smtClean="0"/>
            <a:t>VNM</a:t>
          </a:r>
          <a:endParaRPr lang="en-US" dirty="0"/>
        </a:p>
      </dgm:t>
    </dgm:pt>
    <dgm:pt modelId="{2DB4A965-6B4D-4F91-A32D-610A105507A7}" type="parTrans" cxnId="{CFE067E4-EA3A-4066-A868-AA3F3BFA70B0}">
      <dgm:prSet/>
      <dgm:spPr/>
      <dgm:t>
        <a:bodyPr/>
        <a:lstStyle/>
        <a:p>
          <a:endParaRPr lang="en-US"/>
        </a:p>
      </dgm:t>
    </dgm:pt>
    <dgm:pt modelId="{45560046-557F-45B2-9E27-10EBF0D8AD92}" type="sibTrans" cxnId="{CFE067E4-EA3A-4066-A868-AA3F3BFA70B0}">
      <dgm:prSet/>
      <dgm:spPr/>
      <dgm:t>
        <a:bodyPr/>
        <a:lstStyle/>
        <a:p>
          <a:endParaRPr lang="en-US"/>
        </a:p>
      </dgm:t>
    </dgm:pt>
    <dgm:pt modelId="{D4BDEDDB-E739-4F66-909F-1B32BB0D7376}">
      <dgm:prSet phldrT="[Text]"/>
      <dgm:spPr/>
      <dgm:t>
        <a:bodyPr/>
        <a:lstStyle/>
        <a:p>
          <a:r>
            <a:rPr lang="en-US" b="1" dirty="0" smtClean="0"/>
            <a:t>Treasury</a:t>
          </a:r>
          <a:endParaRPr lang="en-US" b="1" dirty="0"/>
        </a:p>
      </dgm:t>
    </dgm:pt>
    <dgm:pt modelId="{C9929772-6B36-4627-9C5D-31C449F28B9F}" type="parTrans" cxnId="{C7F23371-17A4-43B8-B289-8319C279F41C}">
      <dgm:prSet/>
      <dgm:spPr/>
      <dgm:t>
        <a:bodyPr/>
        <a:lstStyle/>
        <a:p>
          <a:endParaRPr lang="en-US"/>
        </a:p>
      </dgm:t>
    </dgm:pt>
    <dgm:pt modelId="{62610033-544C-4D87-ACA1-1DA0981F040A}" type="sibTrans" cxnId="{C7F23371-17A4-43B8-B289-8319C279F41C}">
      <dgm:prSet/>
      <dgm:spPr/>
      <dgm:t>
        <a:bodyPr/>
        <a:lstStyle/>
        <a:p>
          <a:endParaRPr lang="en-US"/>
        </a:p>
      </dgm:t>
    </dgm:pt>
    <dgm:pt modelId="{93FB9E37-D713-408B-981B-88AB5535CFFA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dirty="0" smtClean="0"/>
            <a:t>CTP, </a:t>
          </a:r>
          <a:r>
            <a:rPr lang="en-US" dirty="0" err="1" smtClean="0"/>
            <a:t>HKG</a:t>
          </a:r>
          <a:r>
            <a:rPr lang="en-US" dirty="0" smtClean="0"/>
            <a:t>, </a:t>
          </a:r>
          <a:r>
            <a:rPr lang="en-US" dirty="0" err="1" smtClean="0"/>
            <a:t>NZL</a:t>
          </a:r>
          <a:r>
            <a:rPr lang="en-US" dirty="0" smtClean="0"/>
            <a:t>, PER, </a:t>
          </a:r>
          <a:r>
            <a:rPr lang="en-US" dirty="0" err="1" smtClean="0"/>
            <a:t>PHL</a:t>
          </a:r>
          <a:r>
            <a:rPr lang="en-US" dirty="0" smtClean="0"/>
            <a:t>, </a:t>
          </a:r>
          <a:r>
            <a:rPr lang="en-US" dirty="0" err="1" smtClean="0"/>
            <a:t>RUS</a:t>
          </a:r>
          <a:r>
            <a:rPr lang="en-US" dirty="0" smtClean="0"/>
            <a:t>, USA, </a:t>
          </a:r>
          <a:r>
            <a:rPr lang="en-US" dirty="0" err="1" smtClean="0"/>
            <a:t>VNM</a:t>
          </a:r>
          <a:endParaRPr lang="en-US" dirty="0"/>
        </a:p>
      </dgm:t>
    </dgm:pt>
    <dgm:pt modelId="{FC1ED0AC-1182-485D-AC07-01E9FE965F73}" type="parTrans" cxnId="{3AE7FB91-456B-4D8F-9FF4-08C2628F5081}">
      <dgm:prSet/>
      <dgm:spPr/>
      <dgm:t>
        <a:bodyPr/>
        <a:lstStyle/>
        <a:p>
          <a:endParaRPr lang="en-US"/>
        </a:p>
      </dgm:t>
    </dgm:pt>
    <dgm:pt modelId="{C2430166-A2FE-4E1B-98BA-ED655674257E}" type="sibTrans" cxnId="{3AE7FB91-456B-4D8F-9FF4-08C2628F5081}">
      <dgm:prSet/>
      <dgm:spPr/>
      <dgm:t>
        <a:bodyPr/>
        <a:lstStyle/>
        <a:p>
          <a:endParaRPr lang="en-US"/>
        </a:p>
      </dgm:t>
    </dgm:pt>
    <dgm:pt modelId="{55F7D7D7-6201-432F-93A1-919481F7343E}">
      <dgm:prSet phldrT="[Text]"/>
      <dgm:spPr/>
      <dgm:t>
        <a:bodyPr/>
        <a:lstStyle/>
        <a:p>
          <a:r>
            <a:rPr lang="en-US" b="1" dirty="0" smtClean="0"/>
            <a:t>Budget Entities </a:t>
          </a:r>
          <a:endParaRPr lang="en-US" b="1" dirty="0"/>
        </a:p>
      </dgm:t>
    </dgm:pt>
    <dgm:pt modelId="{2B9AC10B-7FA0-4A74-A786-3BD1B33AF5E3}" type="parTrans" cxnId="{7E119C5A-6912-4382-AA8B-2C45AD281E20}">
      <dgm:prSet/>
      <dgm:spPr/>
      <dgm:t>
        <a:bodyPr/>
        <a:lstStyle/>
        <a:p>
          <a:endParaRPr lang="en-US"/>
        </a:p>
      </dgm:t>
    </dgm:pt>
    <dgm:pt modelId="{0FE9C1CF-DC6F-4DA5-98E2-C19A1898F946}" type="sibTrans" cxnId="{7E119C5A-6912-4382-AA8B-2C45AD281E20}">
      <dgm:prSet/>
      <dgm:spPr/>
      <dgm:t>
        <a:bodyPr/>
        <a:lstStyle/>
        <a:p>
          <a:endParaRPr lang="en-US"/>
        </a:p>
      </dgm:t>
    </dgm:pt>
    <dgm:pt modelId="{54772E67-3C54-4115-9ECD-606D72B9CD04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dirty="0" err="1" smtClean="0"/>
            <a:t>CHL</a:t>
          </a:r>
          <a:r>
            <a:rPr lang="en-US" dirty="0" smtClean="0"/>
            <a:t>, </a:t>
          </a:r>
          <a:r>
            <a:rPr lang="en-US" dirty="0" err="1" smtClean="0"/>
            <a:t>PHL</a:t>
          </a:r>
          <a:r>
            <a:rPr lang="en-US" dirty="0" smtClean="0"/>
            <a:t>, </a:t>
          </a:r>
          <a:r>
            <a:rPr lang="en-US" dirty="0" err="1" smtClean="0"/>
            <a:t>SNG</a:t>
          </a:r>
          <a:endParaRPr lang="en-US" dirty="0"/>
        </a:p>
      </dgm:t>
    </dgm:pt>
    <dgm:pt modelId="{B5E80E9D-997E-4277-A052-C7BD4FAA5319}" type="parTrans" cxnId="{9A0EFD6E-0452-4372-BFD0-9965525E4375}">
      <dgm:prSet/>
      <dgm:spPr/>
      <dgm:t>
        <a:bodyPr/>
        <a:lstStyle/>
        <a:p>
          <a:endParaRPr lang="en-US"/>
        </a:p>
      </dgm:t>
    </dgm:pt>
    <dgm:pt modelId="{48BFEA54-BD73-4718-923B-B1AA4C8C863D}" type="sibTrans" cxnId="{9A0EFD6E-0452-4372-BFD0-9965525E4375}">
      <dgm:prSet/>
      <dgm:spPr/>
      <dgm:t>
        <a:bodyPr/>
        <a:lstStyle/>
        <a:p>
          <a:endParaRPr lang="en-US"/>
        </a:p>
      </dgm:t>
    </dgm:pt>
    <dgm:pt modelId="{CEA89DFD-EDBD-4D13-A86B-172D9BF36C5D}">
      <dgm:prSet phldrT="[Text]"/>
      <dgm:spPr/>
      <dgm:t>
        <a:bodyPr/>
        <a:lstStyle/>
        <a:p>
          <a:r>
            <a:rPr lang="en-US" b="1" dirty="0" smtClean="0"/>
            <a:t>Other</a:t>
          </a:r>
          <a:endParaRPr lang="en-US" b="1" dirty="0"/>
        </a:p>
      </dgm:t>
    </dgm:pt>
    <dgm:pt modelId="{7828314B-4234-4F70-832F-4923C07C4E22}" type="parTrans" cxnId="{847AA341-3916-470F-8A71-8987BC8C8A00}">
      <dgm:prSet/>
      <dgm:spPr/>
      <dgm:t>
        <a:bodyPr/>
        <a:lstStyle/>
        <a:p>
          <a:endParaRPr lang="en-US"/>
        </a:p>
      </dgm:t>
    </dgm:pt>
    <dgm:pt modelId="{25C6AB2B-D95C-48E1-A4EC-21D3E2778FA9}" type="sibTrans" cxnId="{847AA341-3916-470F-8A71-8987BC8C8A00}">
      <dgm:prSet/>
      <dgm:spPr/>
      <dgm:t>
        <a:bodyPr/>
        <a:lstStyle/>
        <a:p>
          <a:endParaRPr lang="en-US"/>
        </a:p>
      </dgm:t>
    </dgm:pt>
    <dgm:pt modelId="{19B2DC91-214E-496D-B5DA-A3FE51D3E5E2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dirty="0" err="1" smtClean="0"/>
            <a:t>PHL</a:t>
          </a:r>
          <a:r>
            <a:rPr lang="en-US" dirty="0" smtClean="0"/>
            <a:t> (Cent Bank)</a:t>
          </a:r>
          <a:endParaRPr lang="en-US" dirty="0"/>
        </a:p>
      </dgm:t>
    </dgm:pt>
    <dgm:pt modelId="{5FEEC87E-DC5B-4480-95A4-03618B18904D}" type="parTrans" cxnId="{22C110A4-AD63-4F14-9A82-287983E3E29D}">
      <dgm:prSet/>
      <dgm:spPr/>
      <dgm:t>
        <a:bodyPr/>
        <a:lstStyle/>
        <a:p>
          <a:endParaRPr lang="en-US"/>
        </a:p>
      </dgm:t>
    </dgm:pt>
    <dgm:pt modelId="{C2F37241-C530-4750-B530-3B2DF6B1616B}" type="sibTrans" cxnId="{22C110A4-AD63-4F14-9A82-287983E3E29D}">
      <dgm:prSet/>
      <dgm:spPr/>
      <dgm:t>
        <a:bodyPr/>
        <a:lstStyle/>
        <a:p>
          <a:endParaRPr lang="en-US"/>
        </a:p>
      </dgm:t>
    </dgm:pt>
    <dgm:pt modelId="{916F5467-3F4A-4BD1-AEE4-B1C7363004C0}" type="pres">
      <dgm:prSet presAssocID="{622A8D41-C8BC-49ED-A0EF-E7E003A10F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70B17B-F42D-4823-B737-3F4447C714AB}" type="pres">
      <dgm:prSet presAssocID="{7793EAC8-912D-414E-9B42-92EE005A4439}" presName="composite" presStyleCnt="0"/>
      <dgm:spPr/>
      <dgm:t>
        <a:bodyPr/>
        <a:lstStyle/>
        <a:p>
          <a:endParaRPr lang="en-US"/>
        </a:p>
      </dgm:t>
    </dgm:pt>
    <dgm:pt modelId="{FC13A428-C86D-4635-815B-1C26A1537312}" type="pres">
      <dgm:prSet presAssocID="{7793EAC8-912D-414E-9B42-92EE005A4439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17241A-745E-4F36-9523-06D186196964}" type="pres">
      <dgm:prSet presAssocID="{7793EAC8-912D-414E-9B42-92EE005A4439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2BC7BE-9571-4A81-A1F6-701B6B899B63}" type="pres">
      <dgm:prSet presAssocID="{3A77633D-ECA1-4FD4-A2AA-E69811DA233A}" presName="space" presStyleCnt="0"/>
      <dgm:spPr/>
      <dgm:t>
        <a:bodyPr/>
        <a:lstStyle/>
        <a:p>
          <a:endParaRPr lang="en-US"/>
        </a:p>
      </dgm:t>
    </dgm:pt>
    <dgm:pt modelId="{33FF7941-B022-4033-8FAB-3E66F8F91623}" type="pres">
      <dgm:prSet presAssocID="{D4BDEDDB-E739-4F66-909F-1B32BB0D7376}" presName="composite" presStyleCnt="0"/>
      <dgm:spPr/>
      <dgm:t>
        <a:bodyPr/>
        <a:lstStyle/>
        <a:p>
          <a:endParaRPr lang="en-US"/>
        </a:p>
      </dgm:t>
    </dgm:pt>
    <dgm:pt modelId="{B16DB427-A76A-4A41-8E07-C4BB418D4F06}" type="pres">
      <dgm:prSet presAssocID="{D4BDEDDB-E739-4F66-909F-1B32BB0D7376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07F23B-4748-4C24-A362-AAA20209CC78}" type="pres">
      <dgm:prSet presAssocID="{D4BDEDDB-E739-4F66-909F-1B32BB0D7376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81D471-4F7D-46DC-A01E-B6CC3B7F3AF2}" type="pres">
      <dgm:prSet presAssocID="{62610033-544C-4D87-ACA1-1DA0981F040A}" presName="space" presStyleCnt="0"/>
      <dgm:spPr/>
      <dgm:t>
        <a:bodyPr/>
        <a:lstStyle/>
        <a:p>
          <a:endParaRPr lang="en-US"/>
        </a:p>
      </dgm:t>
    </dgm:pt>
    <dgm:pt modelId="{19779334-AE2F-4CE5-9023-A972BB3BC01A}" type="pres">
      <dgm:prSet presAssocID="{55F7D7D7-6201-432F-93A1-919481F7343E}" presName="composite" presStyleCnt="0"/>
      <dgm:spPr/>
      <dgm:t>
        <a:bodyPr/>
        <a:lstStyle/>
        <a:p>
          <a:endParaRPr lang="en-US"/>
        </a:p>
      </dgm:t>
    </dgm:pt>
    <dgm:pt modelId="{753CFE6C-6422-42E2-9090-9E216E1D2B18}" type="pres">
      <dgm:prSet presAssocID="{55F7D7D7-6201-432F-93A1-919481F7343E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FAA2B1-5F58-463C-8455-47DBD83ADF6E}" type="pres">
      <dgm:prSet presAssocID="{55F7D7D7-6201-432F-93A1-919481F7343E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DDE8C1-C337-4EC6-8C52-A7FEB9D39911}" type="pres">
      <dgm:prSet presAssocID="{0FE9C1CF-DC6F-4DA5-98E2-C19A1898F946}" presName="space" presStyleCnt="0"/>
      <dgm:spPr/>
      <dgm:t>
        <a:bodyPr/>
        <a:lstStyle/>
        <a:p>
          <a:endParaRPr lang="en-US"/>
        </a:p>
      </dgm:t>
    </dgm:pt>
    <dgm:pt modelId="{AA15A836-D017-4144-B2D4-A6992B818D3E}" type="pres">
      <dgm:prSet presAssocID="{CEA89DFD-EDBD-4D13-A86B-172D9BF36C5D}" presName="composite" presStyleCnt="0"/>
      <dgm:spPr/>
      <dgm:t>
        <a:bodyPr/>
        <a:lstStyle/>
        <a:p>
          <a:endParaRPr lang="en-US"/>
        </a:p>
      </dgm:t>
    </dgm:pt>
    <dgm:pt modelId="{FCC9A750-5092-4079-BB6C-9DB5BD0035C1}" type="pres">
      <dgm:prSet presAssocID="{CEA89DFD-EDBD-4D13-A86B-172D9BF36C5D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B69E69-05F2-470D-9D3C-250257CBB716}" type="pres">
      <dgm:prSet presAssocID="{CEA89DFD-EDBD-4D13-A86B-172D9BF36C5D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DDAFCBE-B43B-4A27-9C3A-1CCE7EF1E5DD}" type="presOf" srcId="{19B2DC91-214E-496D-B5DA-A3FE51D3E5E2}" destId="{48B69E69-05F2-470D-9D3C-250257CBB716}" srcOrd="0" destOrd="0" presId="urn:microsoft.com/office/officeart/2005/8/layout/hList1"/>
    <dgm:cxn modelId="{C7F23371-17A4-43B8-B289-8319C279F41C}" srcId="{622A8D41-C8BC-49ED-A0EF-E7E003A10F66}" destId="{D4BDEDDB-E739-4F66-909F-1B32BB0D7376}" srcOrd="1" destOrd="0" parTransId="{C9929772-6B36-4627-9C5D-31C449F28B9F}" sibTransId="{62610033-544C-4D87-ACA1-1DA0981F040A}"/>
    <dgm:cxn modelId="{32D8426E-4170-479A-91D2-ABE580A5687E}" type="presOf" srcId="{7793EAC8-912D-414E-9B42-92EE005A4439}" destId="{FC13A428-C86D-4635-815B-1C26A1537312}" srcOrd="0" destOrd="0" presId="urn:microsoft.com/office/officeart/2005/8/layout/hList1"/>
    <dgm:cxn modelId="{4C208EC5-34D6-4B33-8166-096A3A170757}" type="presOf" srcId="{4961A6E0-A13D-48B1-8190-9471C140D06C}" destId="{9D17241A-745E-4F36-9523-06D186196964}" srcOrd="0" destOrd="0" presId="urn:microsoft.com/office/officeart/2005/8/layout/hList1"/>
    <dgm:cxn modelId="{928F1B79-AECE-40F2-967E-F6AB4232AD1D}" type="presOf" srcId="{55F7D7D7-6201-432F-93A1-919481F7343E}" destId="{753CFE6C-6422-42E2-9090-9E216E1D2B18}" srcOrd="0" destOrd="0" presId="urn:microsoft.com/office/officeart/2005/8/layout/hList1"/>
    <dgm:cxn modelId="{D8E11B96-ECA3-4D3A-B049-8E8A4CAFE9F1}" type="presOf" srcId="{CEA89DFD-EDBD-4D13-A86B-172D9BF36C5D}" destId="{FCC9A750-5092-4079-BB6C-9DB5BD0035C1}" srcOrd="0" destOrd="0" presId="urn:microsoft.com/office/officeart/2005/8/layout/hList1"/>
    <dgm:cxn modelId="{847AA341-3916-470F-8A71-8987BC8C8A00}" srcId="{622A8D41-C8BC-49ED-A0EF-E7E003A10F66}" destId="{CEA89DFD-EDBD-4D13-A86B-172D9BF36C5D}" srcOrd="3" destOrd="0" parTransId="{7828314B-4234-4F70-832F-4923C07C4E22}" sibTransId="{25C6AB2B-D95C-48E1-A4EC-21D3E2778FA9}"/>
    <dgm:cxn modelId="{60E522D6-355F-428C-9ED6-30A925C16A1A}" type="presOf" srcId="{D4BDEDDB-E739-4F66-909F-1B32BB0D7376}" destId="{B16DB427-A76A-4A41-8E07-C4BB418D4F06}" srcOrd="0" destOrd="0" presId="urn:microsoft.com/office/officeart/2005/8/layout/hList1"/>
    <dgm:cxn modelId="{1D92021A-7C25-4BFE-BE90-E0728B5FEC1B}" type="presOf" srcId="{54772E67-3C54-4115-9ECD-606D72B9CD04}" destId="{9CFAA2B1-5F58-463C-8455-47DBD83ADF6E}" srcOrd="0" destOrd="0" presId="urn:microsoft.com/office/officeart/2005/8/layout/hList1"/>
    <dgm:cxn modelId="{9A0EFD6E-0452-4372-BFD0-9965525E4375}" srcId="{55F7D7D7-6201-432F-93A1-919481F7343E}" destId="{54772E67-3C54-4115-9ECD-606D72B9CD04}" srcOrd="0" destOrd="0" parTransId="{B5E80E9D-997E-4277-A052-C7BD4FAA5319}" sibTransId="{48BFEA54-BD73-4718-923B-B1AA4C8C863D}"/>
    <dgm:cxn modelId="{CD863806-4890-4681-B6FE-1CC59104CAAC}" srcId="{622A8D41-C8BC-49ED-A0EF-E7E003A10F66}" destId="{7793EAC8-912D-414E-9B42-92EE005A4439}" srcOrd="0" destOrd="0" parTransId="{D93DEA63-C555-4C53-BE17-8A3891DF6CAD}" sibTransId="{3A77633D-ECA1-4FD4-A2AA-E69811DA233A}"/>
    <dgm:cxn modelId="{CFE067E4-EA3A-4066-A868-AA3F3BFA70B0}" srcId="{7793EAC8-912D-414E-9B42-92EE005A4439}" destId="{4961A6E0-A13D-48B1-8190-9471C140D06C}" srcOrd="0" destOrd="0" parTransId="{2DB4A965-6B4D-4F91-A32D-610A105507A7}" sibTransId="{45560046-557F-45B2-9E27-10EBF0D8AD92}"/>
    <dgm:cxn modelId="{3AE7FB91-456B-4D8F-9FF4-08C2628F5081}" srcId="{D4BDEDDB-E739-4F66-909F-1B32BB0D7376}" destId="{93FB9E37-D713-408B-981B-88AB5535CFFA}" srcOrd="0" destOrd="0" parTransId="{FC1ED0AC-1182-485D-AC07-01E9FE965F73}" sibTransId="{C2430166-A2FE-4E1B-98BA-ED655674257E}"/>
    <dgm:cxn modelId="{B246C6B3-7E10-45B2-8492-49E8F1458B5F}" type="presOf" srcId="{93FB9E37-D713-408B-981B-88AB5535CFFA}" destId="{7F07F23B-4748-4C24-A362-AAA20209CC78}" srcOrd="0" destOrd="0" presId="urn:microsoft.com/office/officeart/2005/8/layout/hList1"/>
    <dgm:cxn modelId="{7E119C5A-6912-4382-AA8B-2C45AD281E20}" srcId="{622A8D41-C8BC-49ED-A0EF-E7E003A10F66}" destId="{55F7D7D7-6201-432F-93A1-919481F7343E}" srcOrd="2" destOrd="0" parTransId="{2B9AC10B-7FA0-4A74-A786-3BD1B33AF5E3}" sibTransId="{0FE9C1CF-DC6F-4DA5-98E2-C19A1898F946}"/>
    <dgm:cxn modelId="{D31CFF55-B644-4FC3-B178-E370B01F2197}" type="presOf" srcId="{622A8D41-C8BC-49ED-A0EF-E7E003A10F66}" destId="{916F5467-3F4A-4BD1-AEE4-B1C7363004C0}" srcOrd="0" destOrd="0" presId="urn:microsoft.com/office/officeart/2005/8/layout/hList1"/>
    <dgm:cxn modelId="{22C110A4-AD63-4F14-9A82-287983E3E29D}" srcId="{CEA89DFD-EDBD-4D13-A86B-172D9BF36C5D}" destId="{19B2DC91-214E-496D-B5DA-A3FE51D3E5E2}" srcOrd="0" destOrd="0" parTransId="{5FEEC87E-DC5B-4480-95A4-03618B18904D}" sibTransId="{C2F37241-C530-4750-B530-3B2DF6B1616B}"/>
    <dgm:cxn modelId="{D53DDC65-C867-48B2-8FD0-61E44B143C77}" type="presParOf" srcId="{916F5467-3F4A-4BD1-AEE4-B1C7363004C0}" destId="{EB70B17B-F42D-4823-B737-3F4447C714AB}" srcOrd="0" destOrd="0" presId="urn:microsoft.com/office/officeart/2005/8/layout/hList1"/>
    <dgm:cxn modelId="{1E4F1393-5EDD-4279-A8FD-F210CB3938EC}" type="presParOf" srcId="{EB70B17B-F42D-4823-B737-3F4447C714AB}" destId="{FC13A428-C86D-4635-815B-1C26A1537312}" srcOrd="0" destOrd="0" presId="urn:microsoft.com/office/officeart/2005/8/layout/hList1"/>
    <dgm:cxn modelId="{361355C0-4074-4D24-87F7-DCBD463EF584}" type="presParOf" srcId="{EB70B17B-F42D-4823-B737-3F4447C714AB}" destId="{9D17241A-745E-4F36-9523-06D186196964}" srcOrd="1" destOrd="0" presId="urn:microsoft.com/office/officeart/2005/8/layout/hList1"/>
    <dgm:cxn modelId="{18B3B008-FDB7-4DC4-B4EB-1C80221AA9A9}" type="presParOf" srcId="{916F5467-3F4A-4BD1-AEE4-B1C7363004C0}" destId="{152BC7BE-9571-4A81-A1F6-701B6B899B63}" srcOrd="1" destOrd="0" presId="urn:microsoft.com/office/officeart/2005/8/layout/hList1"/>
    <dgm:cxn modelId="{60861E3C-55FB-4E77-989D-8E507E4E8910}" type="presParOf" srcId="{916F5467-3F4A-4BD1-AEE4-B1C7363004C0}" destId="{33FF7941-B022-4033-8FAB-3E66F8F91623}" srcOrd="2" destOrd="0" presId="urn:microsoft.com/office/officeart/2005/8/layout/hList1"/>
    <dgm:cxn modelId="{42F1230A-21F7-449F-906E-AAA1065491B6}" type="presParOf" srcId="{33FF7941-B022-4033-8FAB-3E66F8F91623}" destId="{B16DB427-A76A-4A41-8E07-C4BB418D4F06}" srcOrd="0" destOrd="0" presId="urn:microsoft.com/office/officeart/2005/8/layout/hList1"/>
    <dgm:cxn modelId="{0AF7E1A5-FD89-4E22-A7A8-F811ED18F3EE}" type="presParOf" srcId="{33FF7941-B022-4033-8FAB-3E66F8F91623}" destId="{7F07F23B-4748-4C24-A362-AAA20209CC78}" srcOrd="1" destOrd="0" presId="urn:microsoft.com/office/officeart/2005/8/layout/hList1"/>
    <dgm:cxn modelId="{7E32E79C-59A8-4A0A-BE1E-442D5066B518}" type="presParOf" srcId="{916F5467-3F4A-4BD1-AEE4-B1C7363004C0}" destId="{5381D471-4F7D-46DC-A01E-B6CC3B7F3AF2}" srcOrd="3" destOrd="0" presId="urn:microsoft.com/office/officeart/2005/8/layout/hList1"/>
    <dgm:cxn modelId="{DD21170E-0184-404A-B383-40E02D19DBC0}" type="presParOf" srcId="{916F5467-3F4A-4BD1-AEE4-B1C7363004C0}" destId="{19779334-AE2F-4CE5-9023-A972BB3BC01A}" srcOrd="4" destOrd="0" presId="urn:microsoft.com/office/officeart/2005/8/layout/hList1"/>
    <dgm:cxn modelId="{CD38E467-6ED0-4C20-9FBA-682E75E4E630}" type="presParOf" srcId="{19779334-AE2F-4CE5-9023-A972BB3BC01A}" destId="{753CFE6C-6422-42E2-9090-9E216E1D2B18}" srcOrd="0" destOrd="0" presId="urn:microsoft.com/office/officeart/2005/8/layout/hList1"/>
    <dgm:cxn modelId="{4E9566CC-3A2F-477D-9268-AF392009115C}" type="presParOf" srcId="{19779334-AE2F-4CE5-9023-A972BB3BC01A}" destId="{9CFAA2B1-5F58-463C-8455-47DBD83ADF6E}" srcOrd="1" destOrd="0" presId="urn:microsoft.com/office/officeart/2005/8/layout/hList1"/>
    <dgm:cxn modelId="{7FE8DD16-7DF7-4003-96C6-A73EFF5860D0}" type="presParOf" srcId="{916F5467-3F4A-4BD1-AEE4-B1C7363004C0}" destId="{1ADDE8C1-C337-4EC6-8C52-A7FEB9D39911}" srcOrd="5" destOrd="0" presId="urn:microsoft.com/office/officeart/2005/8/layout/hList1"/>
    <dgm:cxn modelId="{1D34F418-0E63-4DFF-AA5A-DA8F2F04F001}" type="presParOf" srcId="{916F5467-3F4A-4BD1-AEE4-B1C7363004C0}" destId="{AA15A836-D017-4144-B2D4-A6992B818D3E}" srcOrd="6" destOrd="0" presId="urn:microsoft.com/office/officeart/2005/8/layout/hList1"/>
    <dgm:cxn modelId="{FF937CF7-AAF9-4F18-B6DE-90BC7683CA78}" type="presParOf" srcId="{AA15A836-D017-4144-B2D4-A6992B818D3E}" destId="{FCC9A750-5092-4079-BB6C-9DB5BD0035C1}" srcOrd="0" destOrd="0" presId="urn:microsoft.com/office/officeart/2005/8/layout/hList1"/>
    <dgm:cxn modelId="{FFAE62BB-96E6-46CA-8F5B-D7157E4BF773}" type="presParOf" srcId="{AA15A836-D017-4144-B2D4-A6992B818D3E}" destId="{48B69E69-05F2-470D-9D3C-250257CBB716}" srcOrd="1" destOrd="0" presId="urn:microsoft.com/office/officeart/2005/8/layout/h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988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6F9D9-C3C4-4845-81A3-C6FECAF1727D}" type="datetimeFigureOut">
              <a:rPr lang="en-US" smtClean="0"/>
              <a:pPr/>
              <a:t>03/22/2012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58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988" y="88058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4AC303-F656-4CA2-9242-E989723535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3744" y="0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4D0F13E7-81C4-49F8-AE56-2169D445AA82}" type="datetimeFigureOut">
              <a:rPr lang="en-US" smtClean="0"/>
              <a:pPr/>
              <a:t>03/22/2012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9770" y="4403725"/>
            <a:ext cx="5598160" cy="4171950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5841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3744" y="8805841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DE2F7A96-C20A-47A4-B256-A23E2C6F0B6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APEC FMIS Workshop - Kazan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APEC FMIS Workshop - Kazan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APEC FMIS Workshop - Kazan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APEC FMIS Workshop - Kazan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APEC FMIS Workshop - Kazan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APEC FMIS Workshop - Kazan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APEC FMIS Workshop - Kazan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APEC FMIS Workshop - Kazan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APEC FMIS Workshop - Kazan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APEC FMIS Workshop - Kazan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APEC FMIS Workshop - Kazan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APEC FMIS Workshop - Kazan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f.gob.pe/index.php?option=com_content&amp;view=article&amp;id=504&amp;Itemid=100944&amp;lang=es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Data" Target="../diagrams/data4.xml"/><Relationship Id="rId7" Type="http://schemas.openxmlformats.org/officeDocument/2006/relationships/diagramData" Target="../diagrams/data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diagramColors" Target="../diagrams/colors5.xml"/><Relationship Id="rId4" Type="http://schemas.openxmlformats.org/officeDocument/2006/relationships/diagramLayout" Target="../diagrams/layout4.xml"/><Relationship Id="rId9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FMIS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716" y="99087"/>
            <a:ext cx="1148727" cy="486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rcRect l="13564" t="6597" r="11781" b="20831"/>
          <a:stretch>
            <a:fillRect/>
          </a:stretch>
        </p:blipFill>
        <p:spPr bwMode="auto">
          <a:xfrm>
            <a:off x="7908966" y="47502"/>
            <a:ext cx="1119825" cy="68701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5535" y="1134870"/>
            <a:ext cx="8952931" cy="487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Workshop </a:t>
            </a:r>
          </a:p>
          <a:p>
            <a:pPr algn="ctr">
              <a:spcAft>
                <a:spcPts val="600"/>
              </a:spcAft>
            </a:pPr>
            <a:r>
              <a:rPr lang="en-US" sz="2400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Modernization of Treasury Systems in APEC Economies</a:t>
            </a:r>
          </a:p>
          <a:p>
            <a:pPr algn="ctr">
              <a:spcAft>
                <a:spcPts val="600"/>
              </a:spcAft>
            </a:pPr>
            <a:endParaRPr lang="en-US" sz="2000" i="1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0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0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2800" b="1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A Survey on the Current Status of Treasury Systems</a:t>
            </a:r>
          </a:p>
          <a:p>
            <a:pPr algn="ctr"/>
            <a:r>
              <a:rPr lang="en-US" sz="2800" b="1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in APEC Economies</a:t>
            </a:r>
          </a:p>
          <a:p>
            <a:pPr algn="ctr"/>
            <a:endParaRPr lang="en-US" sz="24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8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8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8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>
              <a:spcAft>
                <a:spcPts val="600"/>
              </a:spcAft>
            </a:pPr>
            <a:r>
              <a:rPr lang="en-US" sz="2400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Kazan, March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- 9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7359" y="1020284"/>
          <a:ext cx="9000000" cy="5307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8000"/>
                <a:gridCol w="3312000"/>
                <a:gridCol w="3780000"/>
              </a:tblGrid>
              <a:tr h="216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FF00"/>
                          </a:solidFill>
                          <a:latin typeface="+mn-lt"/>
                        </a:rPr>
                        <a:t> </a:t>
                      </a:r>
                      <a:r>
                        <a:rPr lang="en-US" sz="1000" u="none" strike="noStrike" dirty="0" err="1" smtClean="0">
                          <a:solidFill>
                            <a:srgbClr val="FFFF00"/>
                          </a:solidFill>
                          <a:latin typeface="+mn-lt"/>
                        </a:rPr>
                        <a:t>FMIS</a:t>
                      </a:r>
                      <a:r>
                        <a:rPr lang="en-US" sz="100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 Modules /</a:t>
                      </a:r>
                      <a:r>
                        <a:rPr lang="en-US" sz="1000" u="none" strike="noStrike" baseline="0" dirty="0" smtClean="0">
                          <a:solidFill>
                            <a:srgbClr val="FFFF00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System Solutions </a:t>
                      </a:r>
                      <a:endParaRPr lang="en-US" sz="1000" b="1" i="0" u="none" strike="noStrike" dirty="0">
                        <a:solidFill>
                          <a:srgbClr val="FFFF00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latin typeface="+mn-lt"/>
                        </a:rPr>
                        <a:t>Separate </a:t>
                      </a:r>
                      <a:r>
                        <a:rPr lang="en-US" sz="1000" u="none" strike="noStrike" dirty="0" smtClean="0">
                          <a:latin typeface="+mn-lt"/>
                        </a:rPr>
                        <a:t>Software</a:t>
                      </a:r>
                      <a:endParaRPr lang="en-US" sz="1000" b="1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latin typeface="+mn-lt"/>
                        </a:rPr>
                        <a:t>A component of </a:t>
                      </a:r>
                      <a:r>
                        <a:rPr lang="en-US" sz="1000" u="none" strike="noStrike" dirty="0" err="1">
                          <a:latin typeface="+mn-lt"/>
                        </a:rPr>
                        <a:t>FMIS</a:t>
                      </a:r>
                      <a:endParaRPr lang="en-US" sz="1000" b="1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US" sz="1000" b="1" u="none" strike="noStrike" dirty="0">
                          <a:latin typeface="+mn-lt"/>
                        </a:rPr>
                        <a:t>Macro </a:t>
                      </a:r>
                      <a:r>
                        <a:rPr lang="en-US" sz="1000" b="1" u="none" strike="noStrike" dirty="0" smtClean="0">
                          <a:latin typeface="+mn-lt"/>
                        </a:rPr>
                        <a:t>Economic </a:t>
                      </a:r>
                      <a:r>
                        <a:rPr lang="en-US" sz="1000" b="1" u="none" strike="noStrike" dirty="0">
                          <a:latin typeface="+mn-lt"/>
                        </a:rPr>
                        <a:t>F</a:t>
                      </a:r>
                      <a:r>
                        <a:rPr lang="en-US" sz="1000" b="1" u="none" strike="noStrike" dirty="0" smtClean="0">
                          <a:latin typeface="+mn-lt"/>
                        </a:rPr>
                        <a:t>orecasting</a:t>
                      </a:r>
                      <a:endParaRPr lang="en-US" sz="1000" b="1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</a:t>
                      </a:r>
                      <a:r>
                        <a:rPr lang="en-US" sz="1000" b="1" i="0" u="none" strike="noStrike" baseline="0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CTP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HKG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PER (P)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THA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(P),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(P)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US" sz="1000" b="1" u="none" strike="noStrike" dirty="0">
                          <a:latin typeface="+mn-lt"/>
                        </a:rPr>
                        <a:t>Public Investment Planning</a:t>
                      </a:r>
                      <a:endParaRPr lang="en-US" sz="1000" b="1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CTP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, 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PER (P)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(P),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</a:t>
                      </a:r>
                      <a:endParaRPr lang="pt-BR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(P),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pt-BR" sz="1000" b="1" i="0" u="none" strike="noStrike" dirty="0">
                        <a:solidFill>
                          <a:srgbClr val="0000CC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US" sz="1000" b="1" u="none" strike="noStrike" dirty="0">
                          <a:latin typeface="+mn-lt"/>
                        </a:rPr>
                        <a:t>Budget Preparation</a:t>
                      </a:r>
                      <a:endParaRPr lang="en-US" sz="1000" b="1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CTP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HKG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JPN (O), PER (O)</a:t>
                      </a:r>
                      <a:endParaRPr lang="pt-BR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NZL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P)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</a:t>
                      </a:r>
                      <a:endParaRPr lang="pt-BR" sz="10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US" sz="1000" b="1" u="none" strike="noStrike" dirty="0">
                          <a:latin typeface="+mn-lt"/>
                        </a:rPr>
                        <a:t>Budget Execution (Treasury</a:t>
                      </a:r>
                      <a:r>
                        <a:rPr lang="en-US" sz="1000" b="1" u="none" strike="noStrike" dirty="0" smtClean="0">
                          <a:latin typeface="+mn-lt"/>
                        </a:rPr>
                        <a:t>) Sys</a:t>
                      </a:r>
                      <a:endParaRPr lang="en-US" sz="1000" b="1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latin typeface="+mn-lt"/>
                        </a:rPr>
                        <a:t> 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latin typeface="+mn-lt"/>
                        </a:rPr>
                        <a:t> 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144000" lvl="0" algn="l" fontAlgn="b"/>
                      <a:r>
                        <a:rPr lang="en-US" sz="1000" b="0" u="none" strike="noStrike" dirty="0">
                          <a:latin typeface="+mn-lt"/>
                        </a:rPr>
                        <a:t> </a:t>
                      </a:r>
                      <a:r>
                        <a:rPr lang="en-US" sz="1000" b="0" u="none" strike="noStrike" dirty="0" smtClean="0">
                          <a:latin typeface="+mn-lt"/>
                        </a:rPr>
                        <a:t>• </a:t>
                      </a:r>
                      <a:r>
                        <a:rPr lang="en-US" sz="1000" b="0" u="none" strike="noStrike" dirty="0">
                          <a:latin typeface="+mn-lt"/>
                        </a:rPr>
                        <a:t>Management of Revenues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THA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VNM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pt-BR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(O), CTP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HKG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JPN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          PER (O),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</a:t>
                      </a:r>
                      <a:endParaRPr lang="pt-BR" sz="1000" b="1" i="0" u="none" strike="noStrike" dirty="0">
                        <a:solidFill>
                          <a:srgbClr val="0000CC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144000" lvl="0" algn="l" fontAlgn="b"/>
                      <a:r>
                        <a:rPr lang="en-US" sz="1000" b="0" u="none" strike="noStrike" dirty="0">
                          <a:latin typeface="+mn-lt"/>
                        </a:rPr>
                        <a:t> • </a:t>
                      </a:r>
                      <a:r>
                        <a:rPr lang="en-US" sz="1000" b="0" u="none" strike="noStrike" dirty="0" smtClean="0">
                          <a:latin typeface="+mn-lt"/>
                        </a:rPr>
                        <a:t>Liabilities / Procurement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CTP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HKG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PER (O),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1" i="0" u="none" strike="noStrike" baseline="0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THA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VNM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144000" lvl="0" algn="l" fontAlgn="b"/>
                      <a:r>
                        <a:rPr lang="en-US" sz="1000" b="0" u="none" strike="noStrike" dirty="0">
                          <a:latin typeface="+mn-lt"/>
                        </a:rPr>
                        <a:t> • Mgmt of Expenditures 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(O), CTP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HKG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JPN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NZL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PER (O),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O),</a:t>
                      </a:r>
                      <a:r>
                        <a:rPr lang="en-US" sz="1000" b="1" i="0" u="none" strike="noStrike" baseline="0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THA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VNM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pt-BR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144000" lvl="0" algn="l" fontAlgn="b"/>
                      <a:r>
                        <a:rPr lang="en-US" sz="1000" b="0" u="none" strike="noStrike" dirty="0">
                          <a:latin typeface="+mn-lt"/>
                        </a:rPr>
                        <a:t> • Cash / Fund Management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 smtClean="0">
                          <a:latin typeface="+mn-lt"/>
                        </a:rPr>
                        <a:t>CHL</a:t>
                      </a:r>
                      <a:r>
                        <a:rPr lang="en-US" sz="1000" b="0" i="0" u="none" strike="noStrike" dirty="0" smtClean="0">
                          <a:latin typeface="+mn-lt"/>
                        </a:rPr>
                        <a:t> (D)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 smtClean="0">
                          <a:latin typeface="+mn-lt"/>
                        </a:rPr>
                        <a:t>CHN</a:t>
                      </a:r>
                      <a:r>
                        <a:rPr lang="en-US" sz="1000" b="0" i="0" u="none" strike="noStrike" dirty="0" smtClean="0">
                          <a:latin typeface="+mn-lt"/>
                        </a:rPr>
                        <a:t> (D),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CTP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HKG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NZL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PER (O)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THA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VNM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144000" lvl="0" algn="l" fontAlgn="b"/>
                      <a:r>
                        <a:rPr lang="en-US" sz="1000" b="0" u="none" strike="noStrike" dirty="0">
                          <a:latin typeface="+mn-lt"/>
                        </a:rPr>
                        <a:t> • General Ledger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</a:t>
                      </a:r>
                      <a:r>
                        <a:rPr lang="en-US" sz="1000" b="1" i="0" u="none" strike="noStrike" baseline="0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(O), CTP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HKG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JPN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NZL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PER (O),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THA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VNM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pt-BR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144000" lvl="0" algn="l" fontAlgn="b"/>
                      <a:r>
                        <a:rPr lang="en-US" sz="1000" b="0" u="none" strike="noStrike" dirty="0">
                          <a:latin typeface="+mn-lt"/>
                        </a:rPr>
                        <a:t> • Financial </a:t>
                      </a:r>
                      <a:r>
                        <a:rPr lang="en-US" sz="1000" b="0" u="none" strike="noStrike" dirty="0" smtClean="0">
                          <a:latin typeface="+mn-lt"/>
                        </a:rPr>
                        <a:t>Statements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USA (O)</a:t>
                      </a:r>
                      <a:endParaRPr lang="pt-BR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(P),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CTP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HKG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JPN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NZL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PER (O)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THA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VNM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pt-BR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144000" lvl="0" algn="l" fontAlgn="b"/>
                      <a:r>
                        <a:rPr lang="en-US" sz="1000" b="0" u="none" strike="noStrike" dirty="0">
                          <a:latin typeface="+mn-lt"/>
                        </a:rPr>
                        <a:t> • Asset / Inventory </a:t>
                      </a:r>
                      <a:r>
                        <a:rPr lang="en-US" sz="1000" b="0" u="none" strike="noStrike" dirty="0" smtClean="0">
                          <a:latin typeface="+mn-lt"/>
                        </a:rPr>
                        <a:t>Mgmt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1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1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</a:t>
                      </a:r>
                      <a:r>
                        <a:rPr lang="en-US" sz="1000" u="none" strike="noStrike" dirty="0" smtClean="0">
                          <a:latin typeface="+mn-lt"/>
                        </a:rPr>
                        <a:t>,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CTP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HKG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latin typeface="+mn-lt"/>
                        </a:rPr>
                        <a:t> 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(P),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PER (O)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(P),</a:t>
                      </a:r>
                      <a:r>
                        <a:rPr lang="en-US" sz="1000" b="0" i="0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P)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THA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VNM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(P)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US" sz="1000" b="1" u="none" strike="noStrike" dirty="0">
                          <a:latin typeface="+mn-lt"/>
                        </a:rPr>
                        <a:t>Internal </a:t>
                      </a:r>
                      <a:r>
                        <a:rPr lang="en-US" sz="1000" b="1" u="none" strike="noStrike" dirty="0" smtClean="0">
                          <a:latin typeface="+mn-lt"/>
                        </a:rPr>
                        <a:t>Debt Management</a:t>
                      </a:r>
                      <a:endParaRPr lang="en-US" sz="1000" b="1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NZL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PER (O),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THA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VNM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pt-BR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(O), CTP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P),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pt-BR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US" sz="1000" b="1" u="none" strike="noStrike" dirty="0">
                          <a:latin typeface="+mn-lt"/>
                        </a:rPr>
                        <a:t>External </a:t>
                      </a:r>
                      <a:r>
                        <a:rPr lang="en-US" sz="1000" b="1" u="none" strike="noStrike" dirty="0" smtClean="0">
                          <a:latin typeface="+mn-lt"/>
                        </a:rPr>
                        <a:t>Debt </a:t>
                      </a:r>
                      <a:r>
                        <a:rPr lang="en-US" sz="1000" b="1" u="none" strike="noStrike" dirty="0">
                          <a:latin typeface="+mn-lt"/>
                        </a:rPr>
                        <a:t>and </a:t>
                      </a:r>
                      <a:r>
                        <a:rPr lang="en-US" sz="1000" b="1" u="none" strike="noStrike" dirty="0" smtClean="0">
                          <a:latin typeface="+mn-lt"/>
                        </a:rPr>
                        <a:t>Aid </a:t>
                      </a:r>
                      <a:r>
                        <a:rPr lang="en-US" sz="1000" b="1" u="none" strike="noStrike" dirty="0">
                          <a:latin typeface="+mn-lt"/>
                        </a:rPr>
                        <a:t>M</a:t>
                      </a:r>
                      <a:r>
                        <a:rPr lang="en-US" sz="1000" b="1" u="none" strike="noStrike" dirty="0" smtClean="0">
                          <a:latin typeface="+mn-lt"/>
                        </a:rPr>
                        <a:t>gmt</a:t>
                      </a:r>
                      <a:endParaRPr lang="en-US" sz="1000" b="1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NZL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(O), PER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1" i="0" u="none" strike="noStrike" baseline="0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THA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VNM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en-US" sz="1000" b="1" i="0" u="none" strike="noStrike" dirty="0">
                        <a:solidFill>
                          <a:srgbClr val="0000CC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(P),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CTP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(P),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US" sz="1000" b="1" u="none" strike="noStrike" dirty="0">
                          <a:latin typeface="+mn-lt"/>
                        </a:rPr>
                        <a:t>Personnel </a:t>
                      </a:r>
                      <a:r>
                        <a:rPr lang="en-US" sz="1000" b="1" u="none" strike="noStrike" dirty="0" smtClean="0">
                          <a:latin typeface="+mn-lt"/>
                        </a:rPr>
                        <a:t>Database </a:t>
                      </a:r>
                      <a:r>
                        <a:rPr lang="en-US" sz="1000" b="1" u="none" strike="noStrike" dirty="0">
                          <a:latin typeface="+mn-lt"/>
                        </a:rPr>
                        <a:t>(</a:t>
                      </a:r>
                      <a:r>
                        <a:rPr lang="en-US" sz="1000" b="1" u="none" strike="noStrike" dirty="0" err="1">
                          <a:latin typeface="+mn-lt"/>
                        </a:rPr>
                        <a:t>HRMIS</a:t>
                      </a:r>
                      <a:r>
                        <a:rPr lang="en-US" sz="1000" b="1" u="none" strike="noStrike" dirty="0">
                          <a:latin typeface="+mn-lt"/>
                        </a:rPr>
                        <a:t>)</a:t>
                      </a:r>
                      <a:endParaRPr lang="en-US" sz="1000" b="1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(P),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CTP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HKG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PER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THA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VNM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pt-BR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P)</a:t>
                      </a:r>
                      <a:endParaRPr lang="pt-BR" sz="10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US" sz="1000" b="1" u="none" strike="noStrike" dirty="0">
                          <a:latin typeface="+mn-lt"/>
                        </a:rPr>
                        <a:t>Payroll </a:t>
                      </a:r>
                      <a:r>
                        <a:rPr lang="en-US" sz="1000" b="1" u="none" strike="noStrike" dirty="0" smtClean="0">
                          <a:latin typeface="+mn-lt"/>
                        </a:rPr>
                        <a:t>Calculations</a:t>
                      </a:r>
                      <a:endParaRPr lang="en-US" sz="1000" b="1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CTP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HKG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PER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THA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VNM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pt-BR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P)</a:t>
                      </a:r>
                      <a:endParaRPr lang="pt-BR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US" sz="1000" b="1" u="none" strike="noStrike" dirty="0">
                          <a:latin typeface="+mn-lt"/>
                        </a:rPr>
                        <a:t>Support for Auditing</a:t>
                      </a:r>
                      <a:endParaRPr lang="en-US" sz="1000" b="1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(P),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CTP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HKG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PER (O), USA (O)</a:t>
                      </a:r>
                      <a:endParaRPr lang="pt-BR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NZL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P),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pt-BR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US" sz="1000" b="1" u="none" strike="noStrike" dirty="0" smtClean="0">
                          <a:latin typeface="+mn-lt"/>
                        </a:rPr>
                        <a:t>Web</a:t>
                      </a:r>
                      <a:r>
                        <a:rPr lang="en-US" sz="1000" b="1" u="none" strike="noStrike" baseline="0" dirty="0" smtClean="0">
                          <a:latin typeface="+mn-lt"/>
                        </a:rPr>
                        <a:t> Portal for </a:t>
                      </a:r>
                      <a:r>
                        <a:rPr lang="en-US" sz="1000" b="1" u="none" strike="noStrike" dirty="0" smtClean="0">
                          <a:latin typeface="+mn-lt"/>
                        </a:rPr>
                        <a:t>Spending Units</a:t>
                      </a:r>
                      <a:endParaRPr lang="en-US" sz="1000" b="1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PER (O),</a:t>
                      </a:r>
                      <a:r>
                        <a:rPr lang="en-US" sz="1000" u="none" strike="noStrike" dirty="0">
                          <a:latin typeface="+mn-lt"/>
                        </a:rPr>
                        <a:t> 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USA (O)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(O)</a:t>
                      </a:r>
                      <a:r>
                        <a:rPr lang="en-US" sz="1000" u="none" strike="noStrike" dirty="0" smtClean="0">
                          <a:latin typeface="+mn-lt"/>
                        </a:rPr>
                        <a:t>,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CTP (O), JPN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NZL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(D),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</a:t>
                      </a:r>
                      <a:endParaRPr lang="en-US" sz="1000" b="0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  <a:tr h="21600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US" sz="1000" b="1" u="none" strike="noStrike" dirty="0">
                          <a:latin typeface="+mn-lt"/>
                        </a:rPr>
                        <a:t>Data Warehouse (</a:t>
                      </a:r>
                      <a:r>
                        <a:rPr lang="en-US" sz="1000" b="1" u="none" strike="noStrike" dirty="0" smtClean="0">
                          <a:latin typeface="+mn-lt"/>
                        </a:rPr>
                        <a:t>MIS)</a:t>
                      </a:r>
                      <a:endParaRPr lang="en-US" sz="1000" b="1" i="0" u="none" strike="noStrike" dirty="0"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HKG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(P), PER (P)</a:t>
                      </a:r>
                      <a:endParaRPr lang="pt-BR" sz="1000" b="0" i="0" u="none" strike="noStrike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CHL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CHN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(P), 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CTP (O), JPN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KOR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MEX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PHL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(P),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RUS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P),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SGP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(P), </a:t>
                      </a:r>
                      <a:r>
                        <a:rPr lang="en-US" sz="1000" b="1" i="0" u="none" strike="noStrike" dirty="0" err="1" smtClean="0">
                          <a:solidFill>
                            <a:srgbClr val="0000CC"/>
                          </a:solidFill>
                          <a:latin typeface="+mn-lt"/>
                        </a:rPr>
                        <a:t>THA</a:t>
                      </a:r>
                      <a:r>
                        <a:rPr lang="en-US" sz="1000" b="1" i="0" u="none" strike="noStrike" dirty="0" smtClean="0">
                          <a:solidFill>
                            <a:srgbClr val="0000CC"/>
                          </a:solidFill>
                          <a:latin typeface="+mn-lt"/>
                        </a:rPr>
                        <a:t> (O), USA (O), </a:t>
                      </a:r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latin typeface="+mn-lt"/>
                        </a:rPr>
                        <a:t>VNM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 (P)</a:t>
                      </a:r>
                      <a:endParaRPr lang="pt-BR" sz="1000" b="0" i="0" u="none" strike="noStrike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 marL="3780" marR="3780" marT="3780" marB="0" anchor="ctr"/>
                </a:tc>
              </a:tr>
            </a:tbl>
          </a:graphicData>
        </a:graphic>
      </p:graphicFrame>
      <p:sp>
        <p:nvSpPr>
          <p:cNvPr id="11" name="Rectangle 84"/>
          <p:cNvSpPr>
            <a:spLocks noChangeArrowheads="1"/>
          </p:cNvSpPr>
          <p:nvPr/>
        </p:nvSpPr>
        <p:spPr bwMode="auto">
          <a:xfrm>
            <a:off x="261946" y="611436"/>
            <a:ext cx="8640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26.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  Status of existing/planned automation solutions for 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FMIS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 components</a:t>
            </a:r>
            <a:endParaRPr lang="en-US" b="1" dirty="0">
              <a:solidFill>
                <a:srgbClr val="FF0000"/>
              </a:solidFill>
              <a:effectLst/>
              <a:latin typeface="Calibri" pitchFamily="34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8755" y="6401229"/>
            <a:ext cx="9000000" cy="1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buFont typeface="Symbol" pitchFamily="18" charset="2"/>
              <a:buNone/>
            </a:pPr>
            <a:r>
              <a:rPr lang="en-US" sz="1000" b="1" dirty="0" smtClean="0">
                <a:solidFill>
                  <a:srgbClr val="0000CC"/>
                </a:solidFill>
              </a:rPr>
              <a:t>  Responses (</a:t>
            </a:r>
            <a:r>
              <a:rPr lang="en-US" sz="1000" b="1" dirty="0" smtClean="0">
                <a:solidFill>
                  <a:srgbClr val="0000CC"/>
                </a:solidFill>
              </a:rPr>
              <a:t>15 </a:t>
            </a:r>
            <a:r>
              <a:rPr lang="en-US" sz="1000" b="1" dirty="0" smtClean="0">
                <a:solidFill>
                  <a:srgbClr val="0000CC"/>
                </a:solidFill>
              </a:rPr>
              <a:t>APEC Economies): </a:t>
            </a:r>
            <a:r>
              <a:rPr lang="en-US" sz="1000" b="1" dirty="0" err="1" smtClean="0">
                <a:solidFill>
                  <a:srgbClr val="0000CC"/>
                </a:solidFill>
              </a:rPr>
              <a:t>CHL</a:t>
            </a:r>
            <a:r>
              <a:rPr lang="en-US" sz="1000" b="1" dirty="0" smtClean="0">
                <a:solidFill>
                  <a:srgbClr val="0000CC"/>
                </a:solidFill>
              </a:rPr>
              <a:t>, </a:t>
            </a:r>
            <a:r>
              <a:rPr lang="en-US" sz="1000" b="1" dirty="0" err="1" smtClean="0">
                <a:solidFill>
                  <a:srgbClr val="0000CC"/>
                </a:solidFill>
              </a:rPr>
              <a:t>CHN</a:t>
            </a:r>
            <a:r>
              <a:rPr lang="en-US" sz="1000" b="1" dirty="0" smtClean="0">
                <a:solidFill>
                  <a:srgbClr val="0000CC"/>
                </a:solidFill>
              </a:rPr>
              <a:t>, CTP, </a:t>
            </a:r>
            <a:r>
              <a:rPr lang="en-US" sz="1000" b="1" dirty="0" err="1" smtClean="0">
                <a:solidFill>
                  <a:srgbClr val="0000CC"/>
                </a:solidFill>
              </a:rPr>
              <a:t>HKG</a:t>
            </a:r>
            <a:r>
              <a:rPr lang="en-US" sz="1000" b="1" dirty="0" smtClean="0">
                <a:solidFill>
                  <a:srgbClr val="0000CC"/>
                </a:solidFill>
              </a:rPr>
              <a:t>, JPN, </a:t>
            </a:r>
            <a:r>
              <a:rPr lang="en-US" sz="1000" b="1" dirty="0" err="1" smtClean="0">
                <a:solidFill>
                  <a:srgbClr val="0000CC"/>
                </a:solidFill>
              </a:rPr>
              <a:t>KOR</a:t>
            </a:r>
            <a:r>
              <a:rPr lang="en-US" sz="1000" b="1" dirty="0" smtClean="0">
                <a:solidFill>
                  <a:srgbClr val="0000CC"/>
                </a:solidFill>
              </a:rPr>
              <a:t>, </a:t>
            </a:r>
            <a:r>
              <a:rPr lang="en-US" sz="1000" b="1" dirty="0" err="1" smtClean="0">
                <a:solidFill>
                  <a:srgbClr val="0000CC"/>
                </a:solidFill>
              </a:rPr>
              <a:t>MEX</a:t>
            </a:r>
            <a:r>
              <a:rPr lang="en-US" sz="1000" b="1" dirty="0" smtClean="0">
                <a:solidFill>
                  <a:srgbClr val="0000CC"/>
                </a:solidFill>
              </a:rPr>
              <a:t>, </a:t>
            </a:r>
            <a:r>
              <a:rPr lang="en-US" sz="1000" b="1" dirty="0" err="1" smtClean="0">
                <a:solidFill>
                  <a:srgbClr val="0000CC"/>
                </a:solidFill>
              </a:rPr>
              <a:t>NZL</a:t>
            </a:r>
            <a:r>
              <a:rPr lang="en-US" sz="1000" b="1" dirty="0" smtClean="0">
                <a:solidFill>
                  <a:srgbClr val="0000CC"/>
                </a:solidFill>
              </a:rPr>
              <a:t>, PER, </a:t>
            </a:r>
            <a:r>
              <a:rPr lang="en-US" sz="1000" b="1" dirty="0" err="1" smtClean="0">
                <a:solidFill>
                  <a:srgbClr val="0000CC"/>
                </a:solidFill>
              </a:rPr>
              <a:t>PHL</a:t>
            </a:r>
            <a:r>
              <a:rPr lang="en-US" sz="1000" b="1" dirty="0" smtClean="0">
                <a:solidFill>
                  <a:srgbClr val="0000CC"/>
                </a:solidFill>
              </a:rPr>
              <a:t>, </a:t>
            </a:r>
            <a:r>
              <a:rPr lang="en-US" sz="1000" b="1" dirty="0" err="1" smtClean="0">
                <a:solidFill>
                  <a:srgbClr val="0000CC"/>
                </a:solidFill>
              </a:rPr>
              <a:t>RUS</a:t>
            </a:r>
            <a:r>
              <a:rPr lang="en-US" sz="1000" b="1" dirty="0" smtClean="0">
                <a:solidFill>
                  <a:srgbClr val="0000CC"/>
                </a:solidFill>
              </a:rPr>
              <a:t>, </a:t>
            </a:r>
            <a:r>
              <a:rPr lang="en-US" sz="1000" b="1" dirty="0" err="1" smtClean="0">
                <a:solidFill>
                  <a:srgbClr val="0000CC"/>
                </a:solidFill>
              </a:rPr>
              <a:t>SGP</a:t>
            </a:r>
            <a:r>
              <a:rPr lang="en-US" sz="1000" b="1" dirty="0" smtClean="0">
                <a:solidFill>
                  <a:srgbClr val="0000CC"/>
                </a:solidFill>
              </a:rPr>
              <a:t>, </a:t>
            </a:r>
            <a:r>
              <a:rPr lang="en-US" sz="1000" b="1" dirty="0" err="1" smtClean="0">
                <a:solidFill>
                  <a:srgbClr val="0000CC"/>
                </a:solidFill>
              </a:rPr>
              <a:t>THA</a:t>
            </a:r>
            <a:r>
              <a:rPr lang="en-US" sz="1000" b="1" dirty="0" smtClean="0">
                <a:solidFill>
                  <a:srgbClr val="0000CC"/>
                </a:solidFill>
              </a:rPr>
              <a:t>, USA, </a:t>
            </a:r>
            <a:r>
              <a:rPr lang="en-US" sz="1000" b="1" dirty="0" err="1" smtClean="0">
                <a:solidFill>
                  <a:srgbClr val="0000CC"/>
                </a:solidFill>
              </a:rPr>
              <a:t>VNM</a:t>
            </a:r>
            <a:r>
              <a:rPr lang="en-US" sz="1000" dirty="0" smtClean="0">
                <a:solidFill>
                  <a:srgbClr val="0000CC"/>
                </a:solidFill>
              </a:rPr>
              <a:t>    </a:t>
            </a:r>
            <a:r>
              <a:rPr lang="en-US" sz="1000" dirty="0" smtClean="0">
                <a:solidFill>
                  <a:srgbClr val="0000CC"/>
                </a:solidFill>
              </a:rPr>
              <a:t>(</a:t>
            </a:r>
            <a:r>
              <a:rPr lang="en-US" sz="1000" dirty="0" smtClean="0">
                <a:solidFill>
                  <a:srgbClr val="0000CC"/>
                </a:solidFill>
              </a:rPr>
              <a:t>O) : Operational </a:t>
            </a:r>
            <a:r>
              <a:rPr lang="en-US" sz="1000" dirty="0" smtClean="0">
                <a:solidFill>
                  <a:srgbClr val="0000CC"/>
                </a:solidFill>
              </a:rPr>
              <a:t>  </a:t>
            </a:r>
            <a:r>
              <a:rPr lang="en-US" sz="1000" dirty="0" smtClean="0"/>
              <a:t>(D) Under development</a:t>
            </a:r>
            <a:r>
              <a:rPr lang="en-US" sz="1000" dirty="0" smtClean="0">
                <a:solidFill>
                  <a:srgbClr val="0000CC"/>
                </a:solidFill>
              </a:rPr>
              <a:t>  </a:t>
            </a:r>
            <a:r>
              <a:rPr lang="en-US" sz="1000" dirty="0" smtClean="0">
                <a:solidFill>
                  <a:srgbClr val="0000CC"/>
                </a:solidFill>
              </a:rPr>
              <a:t> </a:t>
            </a:r>
            <a:r>
              <a:rPr lang="en-US" sz="1000" dirty="0" smtClean="0">
                <a:solidFill>
                  <a:srgbClr val="C00000"/>
                </a:solidFill>
              </a:rPr>
              <a:t>(P) : Planned</a:t>
            </a:r>
            <a:endParaRPr lang="tr-TR" sz="1000" dirty="0">
              <a:solidFill>
                <a:srgbClr val="0000CC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298300" y="5714500"/>
            <a:ext cx="3780000" cy="630000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983725" y="4453245"/>
            <a:ext cx="7092000" cy="432000"/>
          </a:xfrm>
          <a:prstGeom prst="rect">
            <a:avLst/>
          </a:prstGeom>
          <a:noFill/>
          <a:ln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995600" y="4879475"/>
            <a:ext cx="3312000" cy="828000"/>
          </a:xfrm>
          <a:prstGeom prst="rect">
            <a:avLst/>
          </a:prstGeom>
          <a:noFill/>
          <a:ln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995600" y="1232150"/>
            <a:ext cx="3312000" cy="630000"/>
          </a:xfrm>
          <a:prstGeom prst="rect">
            <a:avLst/>
          </a:prstGeom>
          <a:noFill/>
          <a:ln w="28575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23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9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24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19700" y="1852548"/>
            <a:ext cx="3744000" cy="2592000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- 10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46496" y="1227959"/>
            <a:ext cx="1656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29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Web publishing PF data (rev/exp and budget 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perf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.)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46496" y="2534923"/>
            <a:ext cx="1656000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30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PF data from 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FMIS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/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DW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?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1936334" y="856982"/>
          <a:ext cx="7092000" cy="474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000"/>
                <a:gridCol w="792000"/>
                <a:gridCol w="1008000"/>
                <a:gridCol w="1008000"/>
                <a:gridCol w="792000"/>
                <a:gridCol w="792000"/>
                <a:gridCol w="1116000"/>
              </a:tblGrid>
              <a:tr h="33557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APEC Economy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Web Publish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PF data fm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FMIS</a:t>
                      </a:r>
                      <a:r>
                        <a:rPr lang="en-US" sz="1400" baseline="0" dirty="0" smtClean="0"/>
                        <a:t>/</a:t>
                      </a:r>
                      <a:r>
                        <a:rPr lang="en-US" sz="1400" baseline="0" dirty="0" err="1" smtClean="0"/>
                        <a:t>DW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FMIS</a:t>
                      </a:r>
                      <a:r>
                        <a:rPr lang="en-US" sz="1400" dirty="0" smtClean="0"/>
                        <a:t>/</a:t>
                      </a:r>
                      <a:r>
                        <a:rPr lang="en-US" sz="1400" dirty="0" err="1" smtClean="0"/>
                        <a:t>DW</a:t>
                      </a:r>
                      <a:r>
                        <a:rPr lang="en-US" sz="1400" dirty="0" smtClean="0"/>
                        <a:t> web portal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OLTP</a:t>
                      </a:r>
                      <a:endParaRPr lang="en-US" sz="1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Trans</a:t>
                      </a: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OLAP</a:t>
                      </a:r>
                      <a:r>
                        <a:rPr lang="en-US" sz="1400" dirty="0" smtClean="0"/>
                        <a:t> Dec Sup</a:t>
                      </a: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Other</a:t>
                      </a: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(F)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(F)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(Gov acct)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Republic of Korea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</a:t>
                      </a:r>
                      <a:r>
                        <a:rPr lang="en-US" sz="14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DW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Peru *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</a:t>
                      </a:r>
                      <a:r>
                        <a:rPr lang="en-US" sz="14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DW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</a:t>
                      </a:r>
                      <a:r>
                        <a:rPr lang="en-US" sz="14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DW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Russian Federation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Viet</a:t>
                      </a:r>
                      <a:r>
                        <a:rPr lang="en-US" sz="1400" baseline="0" dirty="0" smtClean="0"/>
                        <a:t> N</a:t>
                      </a:r>
                      <a:r>
                        <a:rPr lang="en-US" sz="1400" dirty="0" smtClean="0"/>
                        <a:t>am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(F)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0" name="Rectangle 84"/>
          <p:cNvSpPr>
            <a:spLocks noChangeArrowheads="1"/>
          </p:cNvSpPr>
          <p:nvPr/>
        </p:nvSpPr>
        <p:spPr bwMode="auto">
          <a:xfrm>
            <a:off x="146496" y="3614423"/>
            <a:ext cx="1656000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31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err="1" smtClean="0">
                <a:solidFill>
                  <a:srgbClr val="000099"/>
                </a:solidFill>
                <a:effectLst/>
                <a:latin typeface="Calibri" pitchFamily="34" charset="0"/>
              </a:rPr>
              <a:t>FMIS</a:t>
            </a:r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/</a:t>
            </a:r>
            <a:r>
              <a:rPr lang="en-US" b="1" dirty="0" err="1" smtClean="0">
                <a:solidFill>
                  <a:srgbClr val="000099"/>
                </a:solidFill>
                <a:effectLst/>
                <a:latin typeface="Calibri" pitchFamily="34" charset="0"/>
              </a:rPr>
              <a:t>DW</a:t>
            </a:r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 access via web portal?</a:t>
            </a:r>
          </a:p>
        </p:txBody>
      </p:sp>
      <p:sp>
        <p:nvSpPr>
          <p:cNvPr id="11" name="Rectangle 84"/>
          <p:cNvSpPr>
            <a:spLocks noChangeArrowheads="1"/>
          </p:cNvSpPr>
          <p:nvPr/>
        </p:nvSpPr>
        <p:spPr bwMode="auto">
          <a:xfrm>
            <a:off x="146496" y="4693923"/>
            <a:ext cx="1656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32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Contribution of </a:t>
            </a:r>
            <a:r>
              <a:rPr lang="en-US" b="1" dirty="0" err="1" smtClean="0">
                <a:solidFill>
                  <a:srgbClr val="000099"/>
                </a:solidFill>
                <a:effectLst/>
                <a:latin typeface="Calibri" pitchFamily="34" charset="0"/>
              </a:rPr>
              <a:t>FMIS</a:t>
            </a:r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 to </a:t>
            </a:r>
            <a:r>
              <a:rPr lang="en-US" b="1" dirty="0" err="1" smtClean="0">
                <a:solidFill>
                  <a:srgbClr val="000099"/>
                </a:solidFill>
                <a:effectLst/>
                <a:latin typeface="Calibri" pitchFamily="34" charset="0"/>
              </a:rPr>
              <a:t>PFM</a:t>
            </a:r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 practices</a:t>
            </a:r>
          </a:p>
        </p:txBody>
      </p:sp>
      <p:sp>
        <p:nvSpPr>
          <p:cNvPr id="12" name="Rectangle 84"/>
          <p:cNvSpPr>
            <a:spLocks noChangeArrowheads="1"/>
          </p:cNvSpPr>
          <p:nvPr/>
        </p:nvSpPr>
        <p:spPr bwMode="auto">
          <a:xfrm>
            <a:off x="2037971" y="5728026"/>
            <a:ext cx="5760000" cy="5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tabLst>
                <a:tab pos="534988" algn="l"/>
              </a:tabLst>
            </a:pPr>
            <a:r>
              <a:rPr lang="en-US" sz="1200" b="1" dirty="0" err="1" smtClean="0">
                <a:solidFill>
                  <a:srgbClr val="000099"/>
                </a:solidFill>
                <a:effectLst/>
                <a:latin typeface="Calibri" pitchFamily="34" charset="0"/>
              </a:rPr>
              <a:t>DW</a:t>
            </a:r>
            <a:r>
              <a:rPr lang="en-US" sz="12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:</a:t>
            </a:r>
            <a:r>
              <a:rPr lang="en-US" sz="1200" dirty="0" smtClean="0">
                <a:solidFill>
                  <a:srgbClr val="000099"/>
                </a:solidFill>
                <a:latin typeface="Calibri" pitchFamily="34" charset="0"/>
              </a:rPr>
              <a:t>	</a:t>
            </a:r>
            <a:r>
              <a:rPr lang="en-US" sz="1200" dirty="0" smtClean="0">
                <a:solidFill>
                  <a:srgbClr val="000099"/>
                </a:solidFill>
                <a:effectLst/>
                <a:latin typeface="Calibri" pitchFamily="34" charset="0"/>
              </a:rPr>
              <a:t>Data Warehouse linked with </a:t>
            </a:r>
            <a:r>
              <a:rPr lang="en-US" sz="1200" b="1" dirty="0" err="1" smtClean="0">
                <a:solidFill>
                  <a:srgbClr val="000099"/>
                </a:solidFill>
                <a:effectLst/>
                <a:latin typeface="Calibri" pitchFamily="34" charset="0"/>
              </a:rPr>
              <a:t>FMIS</a:t>
            </a:r>
            <a:r>
              <a:rPr lang="en-US" sz="1200" dirty="0" smtClean="0">
                <a:solidFill>
                  <a:srgbClr val="000099"/>
                </a:solidFill>
                <a:effectLst/>
                <a:latin typeface="Calibri" pitchFamily="34" charset="0"/>
              </a:rPr>
              <a:t> (F) database</a:t>
            </a:r>
          </a:p>
          <a:p>
            <a:pPr>
              <a:tabLst>
                <a:tab pos="534988" algn="l"/>
              </a:tabLst>
            </a:pPr>
            <a:r>
              <a:rPr lang="en-US" sz="1200" b="1" dirty="0" err="1" smtClean="0">
                <a:solidFill>
                  <a:srgbClr val="000099"/>
                </a:solidFill>
                <a:effectLst/>
                <a:latin typeface="Calibri" pitchFamily="34" charset="0"/>
              </a:rPr>
              <a:t>OLTP</a:t>
            </a:r>
            <a:r>
              <a:rPr lang="en-US" sz="12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:	</a:t>
            </a:r>
            <a:r>
              <a:rPr lang="en-US" sz="1200" dirty="0" smtClean="0">
                <a:solidFill>
                  <a:srgbClr val="000099"/>
                </a:solidFill>
                <a:effectLst/>
                <a:latin typeface="Calibri" pitchFamily="34" charset="0"/>
              </a:rPr>
              <a:t>Online Transaction Processing  &gt;  daily rev/exp transactions and reporting</a:t>
            </a:r>
          </a:p>
          <a:p>
            <a:pPr>
              <a:tabLst>
                <a:tab pos="534988" algn="l"/>
              </a:tabLst>
            </a:pPr>
            <a:r>
              <a:rPr lang="en-US" sz="1200" b="1" dirty="0" err="1" smtClean="0">
                <a:solidFill>
                  <a:srgbClr val="000099"/>
                </a:solidFill>
                <a:latin typeface="Calibri" pitchFamily="34" charset="0"/>
              </a:rPr>
              <a:t>OLAP</a:t>
            </a:r>
            <a:r>
              <a:rPr lang="en-US" sz="1200" b="1" dirty="0" smtClean="0">
                <a:solidFill>
                  <a:srgbClr val="000099"/>
                </a:solidFill>
                <a:latin typeface="Calibri" pitchFamily="34" charset="0"/>
              </a:rPr>
              <a:t>:</a:t>
            </a:r>
            <a:r>
              <a:rPr lang="en-US" sz="1200" dirty="0" smtClean="0">
                <a:solidFill>
                  <a:srgbClr val="000099"/>
                </a:solidFill>
                <a:latin typeface="Calibri" pitchFamily="34" charset="0"/>
              </a:rPr>
              <a:t>	Online Analytic Processing  &gt;  decision support (data mining; business intelligence)</a:t>
            </a:r>
            <a:endParaRPr lang="en-US" sz="1200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954975" y="6311885"/>
            <a:ext cx="6876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dirty="0" smtClean="0">
                <a:hlinkClick r:id="rId3"/>
              </a:rPr>
              <a:t> http://www.mef.gob.pe/index.php?option=com_content&amp;view=article&amp;id=504&amp;Itemid=100944&amp;lang=es</a:t>
            </a:r>
            <a:endParaRPr lang="en-US" sz="1200" dirty="0"/>
          </a:p>
        </p:txBody>
      </p:sp>
      <p:sp>
        <p:nvSpPr>
          <p:cNvPr id="15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6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10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7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- 11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27000" y="885059"/>
            <a:ext cx="16560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34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Web portal for </a:t>
            </a:r>
            <a:r>
              <a:rPr lang="en-US" b="1" dirty="0" smtClean="0">
                <a:solidFill>
                  <a:srgbClr val="C00000"/>
                </a:solidFill>
                <a:latin typeface="Calibri" pitchFamily="34" charset="0"/>
              </a:rPr>
              <a:t>Spending Units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?</a:t>
            </a:r>
            <a:endParaRPr lang="en-US" b="1" dirty="0" smtClean="0">
              <a:solidFill>
                <a:srgbClr val="C00000"/>
              </a:solidFill>
              <a:effectLst/>
              <a:latin typeface="Calibri" pitchFamily="34" charset="0"/>
            </a:endParaRP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27000" y="1854199"/>
            <a:ext cx="1656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35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Authentication method for SU web portal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1782127" y="1246557"/>
          <a:ext cx="7272000" cy="474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000"/>
                <a:gridCol w="720000"/>
                <a:gridCol w="828000"/>
                <a:gridCol w="792000"/>
                <a:gridCol w="1152000"/>
                <a:gridCol w="1116000"/>
                <a:gridCol w="1188000"/>
              </a:tblGrid>
              <a:tr h="33557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APEC Economy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Portal for </a:t>
                      </a:r>
                      <a:r>
                        <a:rPr lang="en-US" sz="1400" dirty="0" err="1" smtClean="0"/>
                        <a:t>SUs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SU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Authen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SU </a:t>
                      </a:r>
                      <a:r>
                        <a:rPr lang="en-US" sz="1400" baseline="0" dirty="0" err="1" smtClean="0"/>
                        <a:t>FMIS</a:t>
                      </a:r>
                      <a:r>
                        <a:rPr lang="en-US" sz="1400" baseline="0" dirty="0" smtClean="0"/>
                        <a:t> Access 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Central </a:t>
                      </a:r>
                      <a:r>
                        <a:rPr lang="en-US" sz="1400" b="1" dirty="0" err="1" smtClean="0"/>
                        <a:t>SUs</a:t>
                      </a:r>
                      <a:r>
                        <a:rPr lang="en-US" sz="1400" b="1" dirty="0" smtClean="0"/>
                        <a:t>/Users</a:t>
                      </a:r>
                      <a:endParaRPr lang="en-US" sz="1400" b="1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Regional  </a:t>
                      </a:r>
                      <a:r>
                        <a:rPr lang="en-US" sz="1400" b="1" dirty="0" err="1" smtClean="0"/>
                        <a:t>SUs</a:t>
                      </a:r>
                      <a:r>
                        <a:rPr lang="en-US" sz="1400" b="1" dirty="0" smtClean="0"/>
                        <a:t>/Users</a:t>
                      </a:r>
                      <a:endParaRPr lang="en-US" sz="1400" b="1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Local </a:t>
                      </a:r>
                      <a:r>
                        <a:rPr lang="en-US" sz="1400" b="1" dirty="0" err="1" smtClean="0"/>
                        <a:t>SUs</a:t>
                      </a:r>
                      <a:r>
                        <a:rPr lang="en-US" sz="1400" b="1" dirty="0" smtClean="0"/>
                        <a:t>/Users</a:t>
                      </a:r>
                      <a:endParaRPr lang="en-US" sz="1400" b="1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Login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Portal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r>
                        <a:rPr lang="en-US" sz="14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/ 6,500</a:t>
                      </a:r>
                      <a:endParaRPr lang="en-US" sz="1400" b="1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Token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Portal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CC"/>
                          </a:solidFill>
                        </a:rPr>
                        <a:t>13,000/13,000</a:t>
                      </a:r>
                      <a:endParaRPr lang="en-US" sz="12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CC"/>
                          </a:solidFill>
                        </a:rPr>
                        <a:t>30,000/60,000</a:t>
                      </a:r>
                      <a:endParaRPr lang="en-US" sz="12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CC"/>
                          </a:solidFill>
                        </a:rPr>
                        <a:t>35,000/700,000</a:t>
                      </a:r>
                      <a:endParaRPr lang="en-US" sz="12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Login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Portal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225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1,600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None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Portal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970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Republic of Korea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Token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Portal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 </a:t>
                      </a:r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/ 58,000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Login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Portal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CC"/>
                          </a:solidFill>
                        </a:rPr>
                        <a:t>1,229 / 11,300</a:t>
                      </a:r>
                      <a:endParaRPr lang="en-US" sz="12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IP </a:t>
                      </a:r>
                      <a:r>
                        <a:rPr lang="en-US" sz="1400" b="1" dirty="0" err="1" smtClean="0">
                          <a:solidFill>
                            <a:srgbClr val="C00000"/>
                          </a:solidFill>
                        </a:rPr>
                        <a:t>Addr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Portal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42 / 400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Peru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Login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Portal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285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368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1,836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 </a:t>
                      </a:r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/ 70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 / 250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Login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Portal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15 / 2,500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Direct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 / 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Russian Fed.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solidFill>
                            <a:srgbClr val="0000CC"/>
                          </a:solidFill>
                        </a:rPr>
                        <a:t>Digi</a:t>
                      </a:r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 Sign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Portal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20,000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/ </a:t>
                      </a:r>
                      <a:r>
                        <a:rPr lang="en-US" sz="1400" b="1" baseline="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35,000 /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 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150,000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Login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CC"/>
                          </a:solidFill>
                        </a:rPr>
                        <a:t>Web/MF</a:t>
                      </a:r>
                      <a:endParaRPr lang="en-US" sz="10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 / ?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Viet</a:t>
                      </a:r>
                      <a:r>
                        <a:rPr lang="en-US" sz="1400" baseline="0" dirty="0" smtClean="0"/>
                        <a:t> N</a:t>
                      </a:r>
                      <a:r>
                        <a:rPr lang="en-US" sz="1400" dirty="0" smtClean="0"/>
                        <a:t>am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37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303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Rectangle 84"/>
          <p:cNvSpPr>
            <a:spLocks noChangeArrowheads="1"/>
          </p:cNvSpPr>
          <p:nvPr/>
        </p:nvSpPr>
        <p:spPr bwMode="auto">
          <a:xfrm>
            <a:off x="127000" y="3093723"/>
            <a:ext cx="1656000" cy="1186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36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Number of 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SUs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 using 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FMIS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 web portal</a:t>
            </a:r>
          </a:p>
        </p:txBody>
      </p:sp>
      <p:sp>
        <p:nvSpPr>
          <p:cNvPr id="12" name="Rectangle 84"/>
          <p:cNvSpPr>
            <a:spLocks noChangeArrowheads="1"/>
          </p:cNvSpPr>
          <p:nvPr/>
        </p:nvSpPr>
        <p:spPr bwMode="auto">
          <a:xfrm>
            <a:off x="127000" y="4325623"/>
            <a:ext cx="1656000" cy="944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37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Type of SU access to 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FMIS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3" name="Rectangle 84"/>
          <p:cNvSpPr>
            <a:spLocks noChangeArrowheads="1"/>
          </p:cNvSpPr>
          <p:nvPr/>
        </p:nvSpPr>
        <p:spPr bwMode="auto">
          <a:xfrm>
            <a:off x="127000" y="5303523"/>
            <a:ext cx="1656000" cy="944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38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Number of SU external users</a:t>
            </a:r>
          </a:p>
        </p:txBody>
      </p:sp>
      <p:sp>
        <p:nvSpPr>
          <p:cNvPr id="15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6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11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7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- 12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3" name="Rectangle 84"/>
          <p:cNvSpPr>
            <a:spLocks noChangeArrowheads="1"/>
          </p:cNvSpPr>
          <p:nvPr/>
        </p:nvSpPr>
        <p:spPr bwMode="auto">
          <a:xfrm>
            <a:off x="206858" y="727344"/>
            <a:ext cx="8640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39.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  SU functions supported by 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FMIS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 web portal</a:t>
            </a:r>
            <a:endParaRPr lang="en-US" b="1" dirty="0">
              <a:solidFill>
                <a:srgbClr val="FF0000"/>
              </a:solidFill>
              <a:effectLst/>
              <a:latin typeface="Calibri" pitchFamily="34" charset="0"/>
            </a:endParaRPr>
          </a:p>
        </p:txBody>
      </p:sp>
      <p:sp>
        <p:nvSpPr>
          <p:cNvPr id="16" name="Rectangle 84"/>
          <p:cNvSpPr>
            <a:spLocks noChangeArrowheads="1"/>
          </p:cNvSpPr>
          <p:nvPr/>
        </p:nvSpPr>
        <p:spPr bwMode="auto">
          <a:xfrm>
            <a:off x="206858" y="1051311"/>
            <a:ext cx="8640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40.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  Is Electronic/Digital Signature used in 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FMIS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?</a:t>
            </a:r>
            <a:endParaRPr lang="en-US" b="1" dirty="0">
              <a:solidFill>
                <a:srgbClr val="FF0000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228602" y="1599682"/>
          <a:ext cx="8674149" cy="4745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000"/>
                <a:gridCol w="679051"/>
                <a:gridCol w="711387"/>
                <a:gridCol w="711387"/>
                <a:gridCol w="1067081"/>
                <a:gridCol w="1067081"/>
                <a:gridCol w="1067081"/>
                <a:gridCol w="1067081"/>
                <a:gridCol w="828000"/>
              </a:tblGrid>
              <a:tr h="33557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APEC Economy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Digital Sign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smtClean="0"/>
                        <a:t>Budget Prep</a:t>
                      </a:r>
                      <a:endParaRPr lang="en-US" sz="1200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Budget Exec</a:t>
                      </a:r>
                      <a:endParaRPr lang="en-US" sz="1200" b="1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Financial acct + reporting</a:t>
                      </a:r>
                      <a:endParaRPr lang="en-US" sz="1200" b="1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Non-financial asset</a:t>
                      </a:r>
                      <a:r>
                        <a:rPr lang="en-US" sz="1200" b="1" baseline="0" dirty="0" smtClean="0"/>
                        <a:t> mgmt</a:t>
                      </a:r>
                      <a:endParaRPr lang="en-US" sz="1200" b="1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Personnel</a:t>
                      </a:r>
                      <a:r>
                        <a:rPr lang="en-US" sz="1200" b="1" baseline="0" dirty="0" smtClean="0"/>
                        <a:t> DB + Payroll</a:t>
                      </a:r>
                      <a:endParaRPr lang="en-US" sz="1200" b="1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Procurement / Purchasing</a:t>
                      </a:r>
                      <a:endParaRPr lang="en-US" sz="1200" b="1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No</a:t>
                      </a:r>
                      <a:r>
                        <a:rPr lang="en-US" sz="1200" b="1" baseline="0" dirty="0" smtClean="0"/>
                        <a:t> </a:t>
                      </a:r>
                      <a:r>
                        <a:rPr lang="en-US" sz="1200" b="1" dirty="0" smtClean="0"/>
                        <a:t>portal support</a:t>
                      </a:r>
                      <a:endParaRPr lang="en-US" sz="1200" b="1" dirty="0"/>
                    </a:p>
                  </a:txBody>
                  <a:tcPr marL="0" marR="0" marT="0" marB="0" anchor="ctr">
                    <a:solidFill>
                      <a:srgbClr val="4F81BD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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7083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Republic</a:t>
                      </a:r>
                      <a:r>
                        <a:rPr lang="en-US" sz="1400" baseline="0" dirty="0" smtClean="0"/>
                        <a:t> of Korea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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Peru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</a:t>
                      </a:r>
                      <a:endParaRPr lang="en-US" sz="1400" b="1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Russian Fed.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Viet</a:t>
                      </a:r>
                      <a:r>
                        <a:rPr lang="en-US" sz="1400" baseline="0" dirty="0" smtClean="0"/>
                        <a:t> N</a:t>
                      </a:r>
                      <a:r>
                        <a:rPr lang="en-US" sz="1400" dirty="0" smtClean="0"/>
                        <a:t>am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</a:t>
                      </a:r>
                      <a:endParaRPr lang="en-US" sz="1400" b="1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12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2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- 13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44846" y="821560"/>
            <a:ext cx="194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41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Public Entity Responsible for Cash/Liquidity Mgmt</a:t>
            </a: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44846" y="3258822"/>
            <a:ext cx="1944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42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Key institutions drawing up liquidity forecasts</a:t>
            </a:r>
          </a:p>
        </p:txBody>
      </p:sp>
      <p:graphicFrame>
        <p:nvGraphicFramePr>
          <p:cNvPr id="16" name="Diagram 15"/>
          <p:cNvGraphicFramePr/>
          <p:nvPr/>
        </p:nvGraphicFramePr>
        <p:xfrm>
          <a:off x="2119589" y="791028"/>
          <a:ext cx="6876000" cy="1964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Diagram 10"/>
          <p:cNvGraphicFramePr/>
          <p:nvPr/>
        </p:nvGraphicFramePr>
        <p:xfrm>
          <a:off x="2106889" y="3204029"/>
          <a:ext cx="6876000" cy="1985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Rectangle 84"/>
          <p:cNvSpPr>
            <a:spLocks noChangeArrowheads="1"/>
          </p:cNvSpPr>
          <p:nvPr/>
        </p:nvSpPr>
        <p:spPr bwMode="auto">
          <a:xfrm>
            <a:off x="144846" y="5468947"/>
            <a:ext cx="8640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43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D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oes this forecast encompass all the government cash receipts and payments?</a:t>
            </a:r>
          </a:p>
          <a:p>
            <a:r>
              <a:rPr lang="en-US" b="1" dirty="0" smtClean="0">
                <a:solidFill>
                  <a:srgbClr val="C00000"/>
                </a:solidFill>
                <a:effectLst/>
                <a:latin typeface="Calibri" pitchFamily="34" charset="0"/>
              </a:rPr>
              <a:t>          Yes (for all, except Philippines &gt; also contingent liabilities)</a:t>
            </a:r>
          </a:p>
        </p:txBody>
      </p:sp>
      <p:sp>
        <p:nvSpPr>
          <p:cNvPr id="13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13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7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- 14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27000" y="592959"/>
            <a:ext cx="1656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44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Time frame for initial liquidity forecasts?</a:t>
            </a:r>
            <a:endParaRPr lang="en-US" b="1" dirty="0" smtClean="0">
              <a:solidFill>
                <a:srgbClr val="C00000"/>
              </a:solidFill>
              <a:effectLst/>
              <a:latin typeface="Calibri" pitchFamily="34" charset="0"/>
            </a:endParaRP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27000" y="1828799"/>
            <a:ext cx="16560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45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Forecast update frequency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1841502" y="1127807"/>
          <a:ext cx="7200000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000"/>
                <a:gridCol w="972000"/>
                <a:gridCol w="972000"/>
                <a:gridCol w="900000"/>
                <a:gridCol w="972000"/>
                <a:gridCol w="1080000"/>
                <a:gridCol w="828000"/>
              </a:tblGrid>
              <a:tr h="33557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APEC Economy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Forecast timeframe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Update Frequency</a:t>
                      </a:r>
                      <a:endParaRPr lang="en-US" sz="1400" dirty="0"/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Compare plans/act</a:t>
                      </a:r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Identify</a:t>
                      </a:r>
                      <a:r>
                        <a:rPr lang="en-US" sz="1400" b="1" baseline="0" dirty="0" smtClean="0"/>
                        <a:t> d</a:t>
                      </a:r>
                      <a:r>
                        <a:rPr lang="en-US" sz="1400" b="1" dirty="0" smtClean="0"/>
                        <a:t>eviations</a:t>
                      </a:r>
                      <a:endParaRPr lang="en-US" sz="1400" b="1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Consult for adjustment</a:t>
                      </a:r>
                      <a:endParaRPr lang="en-US" sz="1400" b="1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Actions aligned</a:t>
                      </a:r>
                      <a:endParaRPr lang="en-US" sz="1400" b="1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Year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Monthly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Month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Monthly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Month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Daily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Month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Daily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Year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Weekly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Partially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Partially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Partially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Republic of Korea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Quarter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Monthly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Year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Daily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Partially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Year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Daily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Partially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Partially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Peru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Month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Monthly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Partially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Partially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Partially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Partially</a:t>
                      </a: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Year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Month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Year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Quarterly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Partially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Month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Monthly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Russian Fed.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Month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Monthly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Year?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Daily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Partially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Viet</a:t>
                      </a:r>
                      <a:r>
                        <a:rPr lang="en-US" sz="1400" baseline="0" dirty="0" smtClean="0"/>
                        <a:t> N</a:t>
                      </a:r>
                      <a:r>
                        <a:rPr lang="en-US" sz="1400" dirty="0" smtClean="0"/>
                        <a:t>am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Quarter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Weekly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Partially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ectangle 84"/>
          <p:cNvSpPr>
            <a:spLocks noChangeArrowheads="1"/>
          </p:cNvSpPr>
          <p:nvPr/>
        </p:nvSpPr>
        <p:spPr bwMode="auto">
          <a:xfrm>
            <a:off x="127000" y="2788923"/>
            <a:ext cx="16560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46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.a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Compare plans vs. 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actuals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?</a:t>
            </a:r>
          </a:p>
        </p:txBody>
      </p:sp>
      <p:sp>
        <p:nvSpPr>
          <p:cNvPr id="12" name="Rectangle 84"/>
          <p:cNvSpPr>
            <a:spLocks noChangeArrowheads="1"/>
          </p:cNvSpPr>
          <p:nvPr/>
        </p:nvSpPr>
        <p:spPr bwMode="auto">
          <a:xfrm>
            <a:off x="127000" y="3728723"/>
            <a:ext cx="16560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46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.b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Deviations identified?</a:t>
            </a:r>
          </a:p>
        </p:txBody>
      </p:sp>
      <p:sp>
        <p:nvSpPr>
          <p:cNvPr id="13" name="Rectangle 84"/>
          <p:cNvSpPr>
            <a:spLocks noChangeArrowheads="1"/>
          </p:cNvSpPr>
          <p:nvPr/>
        </p:nvSpPr>
        <p:spPr bwMode="auto">
          <a:xfrm>
            <a:off x="127000" y="4668523"/>
            <a:ext cx="16560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46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.c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Consultations for adjustments?</a:t>
            </a:r>
          </a:p>
        </p:txBody>
      </p:sp>
      <p:sp>
        <p:nvSpPr>
          <p:cNvPr id="15" name="Rectangle 84"/>
          <p:cNvSpPr>
            <a:spLocks noChangeArrowheads="1"/>
          </p:cNvSpPr>
          <p:nvPr/>
        </p:nvSpPr>
        <p:spPr bwMode="auto">
          <a:xfrm>
            <a:off x="127000" y="5633723"/>
            <a:ext cx="16560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46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.d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Actions aligned with forecasts?</a:t>
            </a:r>
          </a:p>
        </p:txBody>
      </p:sp>
      <p:sp>
        <p:nvSpPr>
          <p:cNvPr id="16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7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14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8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- 15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27000" y="1481959"/>
            <a:ext cx="1656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47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Main issues in preparing liquidity forecast</a:t>
            </a:r>
            <a:endParaRPr lang="en-US" b="1" dirty="0" smtClean="0">
              <a:solidFill>
                <a:srgbClr val="C00000"/>
              </a:solidFill>
              <a:effectLst/>
              <a:latin typeface="Calibri" pitchFamily="34" charset="0"/>
            </a:endParaRP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27000" y="2857498"/>
            <a:ext cx="1656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48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Sharing forecasts w/ budget exec managers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1930402" y="793482"/>
          <a:ext cx="7092000" cy="559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000"/>
                <a:gridCol w="540000"/>
                <a:gridCol w="540000"/>
                <a:gridCol w="540000"/>
                <a:gridCol w="1188000"/>
                <a:gridCol w="540000"/>
                <a:gridCol w="540000"/>
                <a:gridCol w="540000"/>
                <a:gridCol w="1188000"/>
              </a:tblGrid>
              <a:tr h="2880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APEC Economy</a:t>
                      </a:r>
                      <a:endParaRPr lang="en-US" sz="1400" b="1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Issues in </a:t>
                      </a:r>
                      <a:r>
                        <a:rPr lang="en-US" sz="1400" b="1" baseline="0" dirty="0" smtClean="0"/>
                        <a:t>liquidity forecast prep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Sharing liquid. forecast</a:t>
                      </a:r>
                    </a:p>
                  </a:txBody>
                  <a:tcPr vert="vert270" anchor="ctr">
                    <a:solidFill>
                      <a:srgbClr val="4F81B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Basis for Borrowing </a:t>
                      </a: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endParaRPr lang="en-US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972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Lack of information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Unreliable information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Frequent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changes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Other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Liquidity forecast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Other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(macro </a:t>
                      </a:r>
                      <a:r>
                        <a:rPr lang="en-US" sz="14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var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baseline="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Yes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</a:t>
                      </a:r>
                      <a:r>
                        <a:rPr lang="en-US" sz="14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bond+int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 (receipts)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(bond </a:t>
                      </a:r>
                      <a:r>
                        <a:rPr lang="en-US" sz="14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prg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Republic of Korea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Peru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</a:t>
                      </a:r>
                      <a:r>
                        <a:rPr lang="en-US" sz="14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mult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MEF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(</a:t>
                      </a:r>
                      <a:r>
                        <a:rPr lang="en-US" sz="1400" b="0" baseline="0" dirty="0" err="1" smtClean="0">
                          <a:solidFill>
                            <a:srgbClr val="0000CC"/>
                          </a:solidFill>
                        </a:rPr>
                        <a:t>chng</a:t>
                      </a: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0" baseline="0" dirty="0" err="1" smtClean="0">
                          <a:solidFill>
                            <a:srgbClr val="0000CC"/>
                          </a:solidFill>
                        </a:rPr>
                        <a:t>req</a:t>
                      </a: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)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(mark dev)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Russian Fed.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Viet</a:t>
                      </a:r>
                      <a:r>
                        <a:rPr lang="en-US" sz="1400" baseline="0" dirty="0" smtClean="0"/>
                        <a:t> N</a:t>
                      </a:r>
                      <a:r>
                        <a:rPr lang="en-US" sz="1400" dirty="0" smtClean="0"/>
                        <a:t>am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Rectangle 84"/>
          <p:cNvSpPr>
            <a:spLocks noChangeArrowheads="1"/>
          </p:cNvSpPr>
          <p:nvPr/>
        </p:nvSpPr>
        <p:spPr bwMode="auto">
          <a:xfrm>
            <a:off x="127000" y="4173221"/>
            <a:ext cx="1656000" cy="15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49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Basis for preparation of the borrowing program</a:t>
            </a:r>
          </a:p>
        </p:txBody>
      </p:sp>
      <p:sp>
        <p:nvSpPr>
          <p:cNvPr id="12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15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5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- 16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27000" y="1621659"/>
            <a:ext cx="1656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50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Idle balances of the state funds to manage?</a:t>
            </a:r>
            <a:endParaRPr lang="en-US" b="1" dirty="0" smtClean="0">
              <a:solidFill>
                <a:srgbClr val="C00000"/>
              </a:solidFill>
              <a:effectLst/>
              <a:latin typeface="Calibri" pitchFamily="34" charset="0"/>
            </a:endParaRP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27000" y="2997198"/>
            <a:ext cx="1656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51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Instruments used in managing idle balances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1892302" y="752082"/>
          <a:ext cx="7164000" cy="57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000"/>
                <a:gridCol w="540000"/>
                <a:gridCol w="540000"/>
                <a:gridCol w="540000"/>
                <a:gridCol w="540000"/>
                <a:gridCol w="972000"/>
                <a:gridCol w="540000"/>
                <a:gridCol w="504000"/>
                <a:gridCol w="540000"/>
                <a:gridCol w="972000"/>
              </a:tblGrid>
              <a:tr h="2880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APEC Economy</a:t>
                      </a:r>
                      <a:endParaRPr lang="en-US" sz="1400" b="1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Idle Balances?</a:t>
                      </a:r>
                      <a:endParaRPr lang="en-US" sz="1400" b="1" dirty="0"/>
                    </a:p>
                  </a:txBody>
                  <a:tcPr vert="vert27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Instruments for</a:t>
                      </a:r>
                      <a:r>
                        <a:rPr lang="en-US" sz="1400" b="1" baseline="0" dirty="0" smtClean="0"/>
                        <a:t> idle balances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Entities involved</a:t>
                      </a:r>
                    </a:p>
                  </a:txBody>
                  <a:tcPr anchor="ctr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F81BD"/>
                    </a:solidFill>
                  </a:tcPr>
                </a:tc>
              </a:tr>
              <a:tr h="1080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Placement on bank dep.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Buy/sell Securities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Short term credits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Other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Ministry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of Finance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Treasury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Central Bank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Other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F81BD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000" b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(market)</a:t>
                      </a:r>
                      <a:endParaRPr lang="en-US" sz="1000" b="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Budget Office</a:t>
                      </a:r>
                      <a:endParaRPr lang="en-US" sz="1000" b="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40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(</a:t>
                      </a:r>
                      <a:r>
                        <a:rPr lang="en-US" sz="10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natl</a:t>
                      </a:r>
                      <a:r>
                        <a:rPr lang="en-US" sz="100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bond)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</a:t>
                      </a:r>
                      <a:r>
                        <a:rPr lang="en-US" sz="10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(</a:t>
                      </a:r>
                      <a:r>
                        <a:rPr lang="en-US" sz="10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exch</a:t>
                      </a:r>
                      <a:r>
                        <a:rPr lang="en-US" sz="10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fund)</a:t>
                      </a:r>
                      <a:r>
                        <a:rPr lang="en-US" sz="11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baseline="0" dirty="0" smtClean="0">
                          <a:solidFill>
                            <a:srgbClr val="0000CC"/>
                          </a:solidFill>
                        </a:rPr>
                        <a:t>Exchange Fund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Republic of Korea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 smtClean="0">
                          <a:solidFill>
                            <a:srgbClr val="0000CC"/>
                          </a:solidFill>
                        </a:rPr>
                        <a:t>Priv</a:t>
                      </a:r>
                      <a:r>
                        <a:rPr lang="en-US" sz="1000" b="0" dirty="0" smtClean="0">
                          <a:solidFill>
                            <a:srgbClr val="0000CC"/>
                          </a:solidFill>
                        </a:rPr>
                        <a:t> asst mgmt</a:t>
                      </a:r>
                      <a:endParaRPr lang="en-US" sz="1000" b="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Res</a:t>
                      </a:r>
                      <a:r>
                        <a:rPr lang="en-US" sz="1000" b="0" baseline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.Bank+Secu</a:t>
                      </a:r>
                      <a:endParaRPr lang="en-US" sz="10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Peru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 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baseline="0" dirty="0" smtClean="0">
                          <a:solidFill>
                            <a:srgbClr val="0000CC"/>
                          </a:solidFill>
                        </a:rPr>
                        <a:t>Acct General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0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(cent</a:t>
                      </a:r>
                      <a:r>
                        <a:rPr lang="en-US" sz="100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bnk</a:t>
                      </a:r>
                      <a:r>
                        <a:rPr lang="en-US" sz="100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Russian Fed.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baseline="0" dirty="0" smtClean="0">
                          <a:solidFill>
                            <a:srgbClr val="0000CC"/>
                          </a:solidFill>
                        </a:rPr>
                        <a:t>(inv </a:t>
                      </a:r>
                      <a:r>
                        <a:rPr lang="en-US" sz="1000" b="0" baseline="0" dirty="0" err="1" smtClean="0">
                          <a:solidFill>
                            <a:srgbClr val="0000CC"/>
                          </a:solidFill>
                        </a:rPr>
                        <a:t>prog</a:t>
                      </a:r>
                      <a:r>
                        <a:rPr lang="en-US" sz="1000" b="0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000" b="0" baseline="0" dirty="0" err="1" smtClean="0">
                          <a:solidFill>
                            <a:srgbClr val="0000CC"/>
                          </a:solidFill>
                        </a:rPr>
                        <a:t>susp</a:t>
                      </a:r>
                      <a:r>
                        <a:rPr lang="en-US" sz="1000" b="0" baseline="0" dirty="0" smtClean="0">
                          <a:solidFill>
                            <a:srgbClr val="0000CC"/>
                          </a:solidFill>
                        </a:rPr>
                        <a:t>) </a:t>
                      </a:r>
                      <a:endParaRPr lang="en-US" sz="1000" b="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Viet</a:t>
                      </a:r>
                      <a:r>
                        <a:rPr lang="en-US" sz="1400" baseline="0" dirty="0" smtClean="0"/>
                        <a:t> N</a:t>
                      </a:r>
                      <a:r>
                        <a:rPr lang="en-US" sz="1400" dirty="0" smtClean="0"/>
                        <a:t>am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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Rectangle 84"/>
          <p:cNvSpPr>
            <a:spLocks noChangeArrowheads="1"/>
          </p:cNvSpPr>
          <p:nvPr/>
        </p:nvSpPr>
        <p:spPr bwMode="auto">
          <a:xfrm>
            <a:off x="127000" y="4351021"/>
            <a:ext cx="1656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52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Entities involved in managing idle balances</a:t>
            </a:r>
          </a:p>
        </p:txBody>
      </p:sp>
      <p:sp>
        <p:nvSpPr>
          <p:cNvPr id="12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16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5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- 17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33797" y="1266059"/>
            <a:ext cx="1944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53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Accounting method used in budget units at various levels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33796" y="2585723"/>
            <a:ext cx="194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54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Is there a unified Chart of Accounts, aligned with Budget Classification?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sp>
        <p:nvSpPr>
          <p:cNvPr id="10" name="Rectangle 84"/>
          <p:cNvSpPr>
            <a:spLocks noChangeArrowheads="1"/>
          </p:cNvSpPr>
          <p:nvPr/>
        </p:nvSpPr>
        <p:spPr bwMode="auto">
          <a:xfrm>
            <a:off x="133796" y="4122423"/>
            <a:ext cx="1944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55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err="1" smtClean="0">
                <a:solidFill>
                  <a:srgbClr val="000099"/>
                </a:solidFill>
                <a:effectLst/>
                <a:latin typeface="Calibri" pitchFamily="34" charset="0"/>
              </a:rPr>
              <a:t>DW</a:t>
            </a:r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 / </a:t>
            </a:r>
            <a:r>
              <a:rPr lang="en-US" b="1" dirty="0" err="1" smtClean="0">
                <a:solidFill>
                  <a:srgbClr val="000099"/>
                </a:solidFill>
                <a:effectLst/>
                <a:latin typeface="Calibri" pitchFamily="34" charset="0"/>
              </a:rPr>
              <a:t>FMIS</a:t>
            </a:r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 DB provide effective query tools + reporting for cash mgmt?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2273302" y="938132"/>
          <a:ext cx="6732000" cy="541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000"/>
                <a:gridCol w="972000"/>
                <a:gridCol w="972000"/>
                <a:gridCol w="972000"/>
                <a:gridCol w="1116000"/>
                <a:gridCol w="1224000"/>
              </a:tblGrid>
              <a:tr h="2880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APEC Economy</a:t>
                      </a:r>
                      <a:endParaRPr lang="en-US" sz="1400" b="1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Accounting methods of budget units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Unified </a:t>
                      </a: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</a:rPr>
                        <a:t>CoA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 aligned with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BC</a:t>
                      </a:r>
                    </a:p>
                  </a:txBody>
                  <a:tcPr anchor="ctr">
                    <a:solidFill>
                      <a:srgbClr val="4F81B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</a:rPr>
                        <a:t>DW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/</a:t>
                      </a: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</a:rPr>
                        <a:t>FMIS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 DB for cash mgmt needs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540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Central Level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Regional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Level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Local Level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solidFill>
                      <a:srgbClr val="FF0000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Mod Cash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Cash 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baseline="0" dirty="0" smtClean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No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Mod Cash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Cash 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Cash 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</a:t>
                      </a:r>
                      <a:r>
                        <a:rPr lang="en-US" sz="1400" b="0" baseline="0" dirty="0" err="1" smtClean="0">
                          <a:solidFill>
                            <a:srgbClr val="0000CC"/>
                          </a:solidFill>
                        </a:rPr>
                        <a:t>Accr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</a:t>
                      </a:r>
                      <a:r>
                        <a:rPr lang="en-US" sz="1400" b="0" baseline="0" dirty="0" err="1" smtClean="0">
                          <a:solidFill>
                            <a:srgbClr val="0000CC"/>
                          </a:solidFill>
                        </a:rPr>
                        <a:t>Accr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</a:t>
                      </a:r>
                      <a:r>
                        <a:rPr lang="en-US" sz="1400" b="0" baseline="0" dirty="0" err="1" smtClean="0">
                          <a:solidFill>
                            <a:srgbClr val="0000CC"/>
                          </a:solidFill>
                        </a:rPr>
                        <a:t>Accr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Cash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Cash</a:t>
                      </a:r>
                      <a:endParaRPr lang="en-US" sz="1400" b="0" dirty="0" smtClean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Cash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Cash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Cash</a:t>
                      </a:r>
                      <a:endParaRPr lang="en-US" sz="1400" b="0" dirty="0" smtClean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Cash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Republic of Korea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Accrual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Accrual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Accrual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?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?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?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No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Accrual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Accrual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Accrual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Peru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Accrual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Accrual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Accrual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 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Cash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Cash</a:t>
                      </a:r>
                      <a:endParaRPr lang="en-US" sz="1400" b="0" dirty="0" smtClean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No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 Cash</a:t>
                      </a:r>
                      <a:endParaRPr lang="en-US" sz="1400" b="0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</a:t>
                      </a:r>
                      <a:r>
                        <a:rPr lang="en-US" sz="1400" b="0" baseline="0" dirty="0" err="1" smtClean="0">
                          <a:solidFill>
                            <a:srgbClr val="0000CC"/>
                          </a:solidFill>
                        </a:rPr>
                        <a:t>Accr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</a:t>
                      </a:r>
                      <a:r>
                        <a:rPr lang="en-US" sz="1400" b="0" baseline="0" dirty="0" err="1" smtClean="0">
                          <a:solidFill>
                            <a:srgbClr val="0000CC"/>
                          </a:solidFill>
                        </a:rPr>
                        <a:t>Accr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No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Russian Fed.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</a:t>
                      </a:r>
                      <a:r>
                        <a:rPr lang="en-US" sz="1400" b="0" baseline="0" dirty="0" err="1" smtClean="0">
                          <a:solidFill>
                            <a:srgbClr val="0000CC"/>
                          </a:solidFill>
                        </a:rPr>
                        <a:t>Accr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</a:t>
                      </a:r>
                      <a:r>
                        <a:rPr lang="en-US" sz="1400" b="0" baseline="0" dirty="0" err="1" smtClean="0">
                          <a:solidFill>
                            <a:srgbClr val="0000CC"/>
                          </a:solidFill>
                        </a:rPr>
                        <a:t>Accr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</a:t>
                      </a:r>
                      <a:r>
                        <a:rPr lang="en-US" sz="1400" b="0" baseline="0" dirty="0" err="1" smtClean="0">
                          <a:solidFill>
                            <a:srgbClr val="0000CC"/>
                          </a:solidFill>
                        </a:rPr>
                        <a:t>Accr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Mod Cash</a:t>
                      </a:r>
                      <a:endParaRPr lang="en-US" sz="1400" b="0" dirty="0" smtClean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Viet</a:t>
                      </a:r>
                      <a:r>
                        <a:rPr lang="en-US" sz="1400" baseline="0" dirty="0" smtClean="0"/>
                        <a:t> N</a:t>
                      </a:r>
                      <a:r>
                        <a:rPr lang="en-US" sz="1400" dirty="0" smtClean="0"/>
                        <a:t>am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</a:t>
                      </a:r>
                      <a:r>
                        <a:rPr lang="en-US" sz="1400" b="0" baseline="0" dirty="0" err="1" smtClean="0">
                          <a:solidFill>
                            <a:srgbClr val="0000CC"/>
                          </a:solidFill>
                        </a:rPr>
                        <a:t>Accr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</a:t>
                      </a:r>
                      <a:r>
                        <a:rPr lang="en-US" sz="1400" b="0" baseline="0" dirty="0" err="1" smtClean="0">
                          <a:solidFill>
                            <a:srgbClr val="0000CC"/>
                          </a:solidFill>
                        </a:rPr>
                        <a:t>Accr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0" baseline="0" dirty="0" smtClean="0">
                          <a:solidFill>
                            <a:srgbClr val="0000CC"/>
                          </a:solidFill>
                        </a:rPr>
                        <a:t>Mod </a:t>
                      </a:r>
                      <a:r>
                        <a:rPr lang="en-US" sz="1400" b="0" baseline="0" dirty="0" err="1" smtClean="0">
                          <a:solidFill>
                            <a:srgbClr val="0000CC"/>
                          </a:solidFill>
                        </a:rPr>
                        <a:t>Accr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6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7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17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8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5536" y="2909596"/>
            <a:ext cx="8939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00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Thanks For Your Participation</a:t>
            </a:r>
          </a:p>
        </p:txBody>
      </p:sp>
      <p:pic>
        <p:nvPicPr>
          <p:cNvPr id="10" name="Picture 9" descr="FMIS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549" y="180975"/>
            <a:ext cx="108065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- 1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65100" y="685800"/>
            <a:ext cx="1944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2.  </a:t>
            </a:r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Public entity responsible for 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Treasury functions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 (Budget Execution)</a:t>
            </a: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65100" y="2048000"/>
            <a:ext cx="864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3.  </a:t>
            </a:r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Main functions of the Treasury</a:t>
            </a:r>
          </a:p>
        </p:txBody>
      </p:sp>
      <p:graphicFrame>
        <p:nvGraphicFramePr>
          <p:cNvPr id="16" name="Diagram 15"/>
          <p:cNvGraphicFramePr/>
          <p:nvPr/>
        </p:nvGraphicFramePr>
        <p:xfrm>
          <a:off x="2146299" y="689430"/>
          <a:ext cx="6823889" cy="136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182084" y="2438555"/>
          <a:ext cx="8784000" cy="4072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/>
                <a:gridCol w="1512000"/>
                <a:gridCol w="1944000"/>
                <a:gridCol w="1512000"/>
                <a:gridCol w="1584000"/>
              </a:tblGrid>
              <a:tr h="51354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APEC Economy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Daily transactions through </a:t>
                      </a:r>
                      <a:r>
                        <a:rPr lang="en-US" sz="1400" dirty="0" err="1" smtClean="0"/>
                        <a:t>STA</a:t>
                      </a:r>
                      <a:endParaRPr lang="en-US" sz="1400" dirty="0"/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Accounting of revenue receipts and payments</a:t>
                      </a:r>
                      <a:endParaRPr lang="en-US" sz="1400" dirty="0"/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Authorization</a:t>
                      </a:r>
                      <a:r>
                        <a:rPr lang="en-US" sz="1400" baseline="0" dirty="0" smtClean="0"/>
                        <a:t> of payments</a:t>
                      </a:r>
                      <a:endParaRPr lang="en-US" sz="1400" dirty="0"/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Other</a:t>
                      </a:r>
                      <a:endParaRPr lang="en-US" sz="1400" dirty="0"/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err="1" smtClean="0"/>
                        <a:t>CHL</a:t>
                      </a:r>
                      <a:r>
                        <a:rPr lang="en-US" sz="1200" dirty="0" smtClean="0"/>
                        <a:t>	Chile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(stats, annual </a:t>
                      </a:r>
                      <a:r>
                        <a:rPr lang="en-US" sz="12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budg</a:t>
                      </a:r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200" dirty="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err="1" smtClean="0"/>
                        <a:t>CHN</a:t>
                      </a:r>
                      <a:r>
                        <a:rPr lang="en-US" sz="1200" dirty="0" smtClean="0"/>
                        <a:t>	China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 indent="0">
                        <a:tabLst>
                          <a:tab pos="450000" algn="l"/>
                        </a:tabLst>
                      </a:pPr>
                      <a:r>
                        <a:rPr lang="en-US" sz="1200" dirty="0" smtClean="0"/>
                        <a:t>CTP	Chinese Taipei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err="1" smtClean="0"/>
                        <a:t>HKG</a:t>
                      </a:r>
                      <a:r>
                        <a:rPr lang="en-US" sz="1200" dirty="0" smtClean="0"/>
                        <a:t>	Hong Kong, China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(paymaster)</a:t>
                      </a:r>
                      <a:endParaRPr lang="en-US" sz="1200" dirty="0" smtClean="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smtClean="0"/>
                        <a:t>JPN	Japan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err="1" smtClean="0"/>
                        <a:t>KOR</a:t>
                      </a:r>
                      <a:r>
                        <a:rPr lang="en-US" sz="1200" dirty="0" smtClean="0"/>
                        <a:t>	Republic of Korea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err="1" smtClean="0"/>
                        <a:t>MEX</a:t>
                      </a:r>
                      <a:r>
                        <a:rPr lang="en-US" sz="1200" dirty="0" smtClean="0"/>
                        <a:t>	Mexico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err="1" smtClean="0"/>
                        <a:t>NZL</a:t>
                      </a:r>
                      <a:r>
                        <a:rPr lang="en-US" sz="1200" dirty="0" smtClean="0"/>
                        <a:t>	New Zealand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smtClean="0"/>
                        <a:t>PER	Peru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err="1" smtClean="0"/>
                        <a:t>PHL</a:t>
                      </a:r>
                      <a:r>
                        <a:rPr lang="en-US" sz="1200" dirty="0" smtClean="0"/>
                        <a:t>	Philippines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err="1" smtClean="0"/>
                        <a:t>SGP</a:t>
                      </a:r>
                      <a:r>
                        <a:rPr lang="en-US" sz="1200" dirty="0" smtClean="0"/>
                        <a:t>	Singapore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(fin </a:t>
                      </a:r>
                      <a:r>
                        <a:rPr lang="en-US" sz="12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statm</a:t>
                      </a:r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, cash) </a:t>
                      </a:r>
                      <a:endParaRPr lang="en-US" sz="1200" dirty="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err="1" smtClean="0"/>
                        <a:t>THA</a:t>
                      </a:r>
                      <a:r>
                        <a:rPr lang="en-US" sz="1200" dirty="0" smtClean="0"/>
                        <a:t>	Thailand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err="1" smtClean="0"/>
                        <a:t>RUS</a:t>
                      </a:r>
                      <a:r>
                        <a:rPr lang="en-US" sz="1200" dirty="0" smtClean="0"/>
                        <a:t>	The Russian Federation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smtClean="0"/>
                        <a:t>USA	United</a:t>
                      </a:r>
                      <a:r>
                        <a:rPr lang="en-US" sz="1200" baseline="0" dirty="0" smtClean="0"/>
                        <a:t> States of America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(econ</a:t>
                      </a:r>
                      <a:r>
                        <a:rPr lang="en-US" sz="120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policy)</a:t>
                      </a:r>
                      <a:endParaRPr lang="en-US" sz="1200" dirty="0"/>
                    </a:p>
                  </a:txBody>
                  <a:tcPr marL="0" marR="0" marT="0" marB="0" anchor="ctr"/>
                </a:tc>
              </a:tr>
              <a:tr h="236964">
                <a:tc>
                  <a:txBody>
                    <a:bodyPr/>
                    <a:lstStyle/>
                    <a:p>
                      <a:pPr marL="72000">
                        <a:tabLst>
                          <a:tab pos="450000" algn="l"/>
                        </a:tabLst>
                      </a:pPr>
                      <a:r>
                        <a:rPr lang="en-US" sz="1200" dirty="0" err="1" smtClean="0"/>
                        <a:t>VNM</a:t>
                      </a:r>
                      <a:r>
                        <a:rPr lang="en-US" sz="1200" dirty="0" smtClean="0"/>
                        <a:t>	Viet Nam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1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- 2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59196" y="554860"/>
            <a:ext cx="2772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4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  <a:r>
              <a:rPr lang="en-US" sz="1200" b="1" dirty="0" smtClean="0">
                <a:solidFill>
                  <a:srgbClr val="000099"/>
                </a:solidFill>
                <a:latin typeface="Calibri" pitchFamily="34" charset="0"/>
              </a:rPr>
              <a:t>Is the Treasury involved in accounting and re-distribution of </a:t>
            </a:r>
            <a:r>
              <a:rPr lang="en-US" sz="1200" b="1" dirty="0" smtClean="0">
                <a:solidFill>
                  <a:srgbClr val="C00000"/>
                </a:solidFill>
                <a:latin typeface="Calibri" pitchFamily="34" charset="0"/>
              </a:rPr>
              <a:t>Revenues?</a:t>
            </a:r>
            <a:endParaRPr lang="en-US" sz="1200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59196" y="1099823"/>
            <a:ext cx="2772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5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  <a:r>
              <a:rPr lang="en-US" sz="12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If Yes, budget levels covered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169384" y="1534191"/>
          <a:ext cx="8819996" cy="500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8914"/>
                <a:gridCol w="768905"/>
                <a:gridCol w="849842"/>
                <a:gridCol w="768905"/>
                <a:gridCol w="768905"/>
                <a:gridCol w="768905"/>
                <a:gridCol w="768905"/>
                <a:gridCol w="768905"/>
                <a:gridCol w="768905"/>
                <a:gridCol w="768905"/>
              </a:tblGrid>
              <a:tr h="25200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APEC Economy</a:t>
                      </a: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Acct + </a:t>
                      </a:r>
                      <a:r>
                        <a:rPr lang="en-US" sz="1400" dirty="0" err="1" smtClean="0"/>
                        <a:t>redistr</a:t>
                      </a:r>
                      <a:r>
                        <a:rPr lang="en-US" sz="1400" dirty="0" smtClean="0"/>
                        <a:t> of Revenues</a:t>
                      </a:r>
                      <a:endParaRPr lang="en-US" sz="14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Acct + </a:t>
                      </a:r>
                      <a:r>
                        <a:rPr lang="en-US" sz="1400" dirty="0" err="1" smtClean="0"/>
                        <a:t>disb</a:t>
                      </a:r>
                      <a:r>
                        <a:rPr lang="en-US" sz="1400" dirty="0" smtClean="0"/>
                        <a:t> of Expenditures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Authorization of rev + exp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432000"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Central </a:t>
                      </a: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Regional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Local </a:t>
                      </a: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Central </a:t>
                      </a: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Regional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Local </a:t>
                      </a: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Central </a:t>
                      </a: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Regional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Local </a:t>
                      </a: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Republic of Korea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Peru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Russian Federation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</a:t>
                      </a:r>
                      <a:r>
                        <a:rPr lang="en-US" sz="10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(</a:t>
                      </a:r>
                      <a:r>
                        <a:rPr lang="en-US" sz="10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agrmt</a:t>
                      </a:r>
                      <a:r>
                        <a:rPr lang="en-US" sz="10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0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(</a:t>
                      </a:r>
                      <a:r>
                        <a:rPr lang="en-US" sz="10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agrmt</a:t>
                      </a:r>
                      <a:r>
                        <a:rPr lang="en-US" sz="10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</a:t>
                      </a:r>
                      <a:r>
                        <a:rPr lang="en-US" sz="10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(</a:t>
                      </a:r>
                      <a:r>
                        <a:rPr lang="en-US" sz="10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agrmt</a:t>
                      </a:r>
                      <a:r>
                        <a:rPr lang="en-US" sz="10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0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(</a:t>
                      </a:r>
                      <a:r>
                        <a:rPr lang="en-US" sz="100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agrmt</a:t>
                      </a:r>
                      <a:r>
                        <a:rPr lang="en-US" sz="10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marL="72000"/>
                      <a:r>
                        <a:rPr lang="en-US" sz="1400" dirty="0" smtClean="0"/>
                        <a:t>Viet Nam</a:t>
                      </a:r>
                      <a:endParaRPr lang="en-US" sz="1400" dirty="0"/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2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23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2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24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0" name="Rectangle 84"/>
          <p:cNvSpPr>
            <a:spLocks noChangeArrowheads="1"/>
          </p:cNvSpPr>
          <p:nvPr/>
        </p:nvSpPr>
        <p:spPr bwMode="auto">
          <a:xfrm>
            <a:off x="3130996" y="554860"/>
            <a:ext cx="2772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6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  <a:r>
              <a:rPr lang="en-US" sz="1200" b="1" dirty="0" smtClean="0">
                <a:solidFill>
                  <a:srgbClr val="000099"/>
                </a:solidFill>
                <a:latin typeface="Calibri" pitchFamily="34" charset="0"/>
              </a:rPr>
              <a:t>Is the Treasury involved in accounting and disbursement of </a:t>
            </a:r>
            <a:r>
              <a:rPr lang="en-US" sz="1200" b="1" dirty="0" smtClean="0">
                <a:solidFill>
                  <a:srgbClr val="C00000"/>
                </a:solidFill>
                <a:latin typeface="Calibri" pitchFamily="34" charset="0"/>
              </a:rPr>
              <a:t>Expenditures?</a:t>
            </a:r>
            <a:endParaRPr lang="en-US" sz="1200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sp>
        <p:nvSpPr>
          <p:cNvPr id="11" name="Rectangle 84"/>
          <p:cNvSpPr>
            <a:spLocks noChangeArrowheads="1"/>
          </p:cNvSpPr>
          <p:nvPr/>
        </p:nvSpPr>
        <p:spPr bwMode="auto">
          <a:xfrm>
            <a:off x="3130996" y="1099823"/>
            <a:ext cx="2772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7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  <a:r>
              <a:rPr lang="en-US" sz="12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If Yes, budget levels covered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sp>
        <p:nvSpPr>
          <p:cNvPr id="12" name="Rectangle 84"/>
          <p:cNvSpPr>
            <a:spLocks noChangeArrowheads="1"/>
          </p:cNvSpPr>
          <p:nvPr/>
        </p:nvSpPr>
        <p:spPr bwMode="auto">
          <a:xfrm>
            <a:off x="6204396" y="554860"/>
            <a:ext cx="2772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8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  <a:r>
              <a:rPr lang="en-US" sz="1200" b="1" dirty="0" smtClean="0">
                <a:solidFill>
                  <a:srgbClr val="000099"/>
                </a:solidFill>
                <a:latin typeface="Calibri" pitchFamily="34" charset="0"/>
              </a:rPr>
              <a:t>Is the Treasury involved in </a:t>
            </a:r>
            <a:r>
              <a:rPr lang="en-US" sz="1200" b="1" dirty="0" smtClean="0">
                <a:solidFill>
                  <a:srgbClr val="C00000"/>
                </a:solidFill>
                <a:latin typeface="Calibri" pitchFamily="34" charset="0"/>
              </a:rPr>
              <a:t>Authorization</a:t>
            </a:r>
            <a:r>
              <a:rPr lang="en-US" sz="1200" b="1" dirty="0" smtClean="0">
                <a:solidFill>
                  <a:srgbClr val="000099"/>
                </a:solidFill>
                <a:latin typeface="Calibri" pitchFamily="34" charset="0"/>
              </a:rPr>
              <a:t> of revenues &amp; expenditures?</a:t>
            </a:r>
          </a:p>
        </p:txBody>
      </p:sp>
      <p:sp>
        <p:nvSpPr>
          <p:cNvPr id="13" name="Rectangle 84"/>
          <p:cNvSpPr>
            <a:spLocks noChangeArrowheads="1"/>
          </p:cNvSpPr>
          <p:nvPr/>
        </p:nvSpPr>
        <p:spPr bwMode="auto">
          <a:xfrm>
            <a:off x="6204396" y="1099823"/>
            <a:ext cx="2772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9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  <a:r>
              <a:rPr lang="en-US" sz="12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If Yes, budget levels covered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- 3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21097" y="1329559"/>
            <a:ext cx="1944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10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Treasury controls the execution of budgets (managing and reporting all daily transactions)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21096" y="3296923"/>
            <a:ext cx="1944000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11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If Yes, budget levels covered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2038759" y="1136707"/>
          <a:ext cx="6984000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/>
                <a:gridCol w="936000"/>
                <a:gridCol w="1404000"/>
                <a:gridCol w="1008000"/>
                <a:gridCol w="1008000"/>
                <a:gridCol w="1008000"/>
              </a:tblGrid>
              <a:tr h="33557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APEC Economy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Control Execution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Form of Control</a:t>
                      </a:r>
                      <a:endParaRPr lang="en-US" sz="1400" dirty="0"/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Central Budget</a:t>
                      </a:r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Regional Budget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Local Budget</a:t>
                      </a:r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Ex-ante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Ex-ante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Ex-ante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Republic of Korea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Ex-post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Ex-ante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Peru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Ex-ante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Ex-ante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Ex-ante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Russian Federation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Ex-</a:t>
                      </a:r>
                      <a:r>
                        <a:rPr lang="en-US" sz="1400" b="1" dirty="0" err="1" smtClean="0">
                          <a:solidFill>
                            <a:srgbClr val="0000CC"/>
                          </a:solidFill>
                        </a:rPr>
                        <a:t>ante+Current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Wingdings 2"/>
                        <a:buChar char="Ì"/>
                      </a:pPr>
                      <a:r>
                        <a:rPr lang="en-US" sz="140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</a:t>
                      </a:r>
                      <a:r>
                        <a:rPr lang="en-US" sz="110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(</a:t>
                      </a:r>
                      <a:r>
                        <a:rPr lang="en-US" sz="1100" baseline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agrmt</a:t>
                      </a:r>
                      <a:r>
                        <a:rPr lang="en-US" sz="110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r>
                        <a:rPr lang="en-US" sz="11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</a:t>
                      </a:r>
                      <a:r>
                        <a:rPr lang="en-US" sz="110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(</a:t>
                      </a:r>
                      <a:r>
                        <a:rPr lang="en-US" sz="1100" baseline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agrmt</a:t>
                      </a:r>
                      <a:r>
                        <a:rPr lang="en-US" sz="110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Viet</a:t>
                      </a:r>
                      <a:r>
                        <a:rPr lang="en-US" sz="1400" baseline="0" dirty="0" smtClean="0"/>
                        <a:t> N</a:t>
                      </a:r>
                      <a:r>
                        <a:rPr lang="en-US" sz="1400" dirty="0" smtClean="0"/>
                        <a:t>am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Ex-ante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84"/>
          <p:cNvSpPr>
            <a:spLocks noChangeArrowheads="1"/>
          </p:cNvSpPr>
          <p:nvPr/>
        </p:nvSpPr>
        <p:spPr bwMode="auto">
          <a:xfrm>
            <a:off x="121096" y="4376423"/>
            <a:ext cx="1944000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12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If Yes, form of control</a:t>
            </a:r>
          </a:p>
        </p:txBody>
      </p:sp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3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– 4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39702" y="732660"/>
            <a:ext cx="1944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13.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Recipients of budgetary funds open accounts in?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39700" y="2801622"/>
            <a:ext cx="1944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14.  </a:t>
            </a: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Is Treasury providing cash to recipients of budget funds?</a:t>
            </a:r>
          </a:p>
        </p:txBody>
      </p:sp>
      <p:graphicFrame>
        <p:nvGraphicFramePr>
          <p:cNvPr id="16" name="Diagram 15"/>
          <p:cNvGraphicFramePr/>
          <p:nvPr/>
        </p:nvGraphicFramePr>
        <p:xfrm>
          <a:off x="2119589" y="747979"/>
          <a:ext cx="6876000" cy="1393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2115600" y="2358452"/>
          <a:ext cx="6876000" cy="406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/>
                <a:gridCol w="1296000"/>
                <a:gridCol w="1152000"/>
                <a:gridCol w="1152000"/>
                <a:gridCol w="1656000"/>
              </a:tblGrid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APEC Economy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Cash Payments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Bank Cards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Checks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Other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Republic of Korea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b="1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(Bank</a:t>
                      </a:r>
                      <a:r>
                        <a:rPr lang="en-US" sz="140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accts)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Peru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No?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?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Russian Federation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No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Viet Nam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 (Cash</a:t>
                      </a:r>
                      <a:r>
                        <a:rPr lang="en-US" sz="140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paym</a:t>
                      </a:r>
                      <a:r>
                        <a:rPr lang="en-US" sz="1400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Rectangle 84"/>
          <p:cNvSpPr>
            <a:spLocks noChangeArrowheads="1"/>
          </p:cNvSpPr>
          <p:nvPr/>
        </p:nvSpPr>
        <p:spPr bwMode="auto">
          <a:xfrm>
            <a:off x="139700" y="4401822"/>
            <a:ext cx="1944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15.  </a:t>
            </a: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If Yes, form of cash payments</a:t>
            </a:r>
          </a:p>
        </p:txBody>
      </p:sp>
      <p:sp>
        <p:nvSpPr>
          <p:cNvPr id="12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4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5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- 5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39702" y="739585"/>
            <a:ext cx="1944000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16.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Type of legal act regulating the Treasury activities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39700" y="3115647"/>
            <a:ext cx="1944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17.  </a:t>
            </a: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Total number of </a:t>
            </a:r>
            <a:r>
              <a:rPr lang="en-US" b="1" dirty="0" smtClean="0">
                <a:solidFill>
                  <a:srgbClr val="0000CC"/>
                </a:solidFill>
                <a:effectLst/>
                <a:latin typeface="Calibri" pitchFamily="34" charset="0"/>
              </a:rPr>
              <a:t>Treasury</a:t>
            </a:r>
            <a:r>
              <a:rPr lang="en-US" b="1" dirty="0" smtClean="0">
                <a:solidFill>
                  <a:srgbClr val="C00000"/>
                </a:solidFill>
                <a:effectLst/>
                <a:latin typeface="Calibri" pitchFamily="34" charset="0"/>
              </a:rPr>
              <a:t> Offices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16" name="Diagram 15"/>
          <p:cNvGraphicFramePr/>
          <p:nvPr/>
        </p:nvGraphicFramePr>
        <p:xfrm>
          <a:off x="2119589" y="772553"/>
          <a:ext cx="6876000" cy="1215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2112484" y="2249880"/>
          <a:ext cx="6876000" cy="406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000"/>
                <a:gridCol w="1440000"/>
                <a:gridCol w="1152000"/>
                <a:gridCol w="1260000"/>
                <a:gridCol w="1440000"/>
              </a:tblGrid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APEC Economy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Total </a:t>
                      </a:r>
                      <a:r>
                        <a:rPr lang="en-US" sz="1400" baseline="0" dirty="0" smtClean="0"/>
                        <a:t># </a:t>
                      </a:r>
                      <a:r>
                        <a:rPr lang="en-US" sz="1400" dirty="0" smtClean="0"/>
                        <a:t>Off</a:t>
                      </a:r>
                      <a:r>
                        <a:rPr lang="en-US" sz="1400" baseline="0" dirty="0" smtClean="0"/>
                        <a:t>ice</a:t>
                      </a:r>
                      <a:r>
                        <a:rPr lang="en-US" sz="1400" dirty="0" smtClean="0"/>
                        <a:t>/Staff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Central Level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Regional Level</a:t>
                      </a: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Local Level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tabLst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 / 393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/ 393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tabLst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3,237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/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31,630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/ 130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36 / 1,500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3,200 / 30,000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233 / 913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/ 146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232 / 767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 / 487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 / 487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-</a:t>
                      </a: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970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970 / 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Republic of Korea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 / 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/ 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 / 397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/ 397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Peru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2,509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285 / 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46?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388 / 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1,836 / 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15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/ 400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/ 100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 / 300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 / 2,500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/ 2,500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77 / 1,985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/ 877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76 / 1,108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Russian Federation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2,271 /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50,878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 /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407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83 / 36,584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2,187 / 13,887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 / 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 / 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36000"/>
                      <a:r>
                        <a:rPr lang="en-US" sz="1400" dirty="0" smtClean="0"/>
                        <a:t>Viet Nam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714 / 14,166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/ 388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63 / 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650 / 13,778 </a:t>
                      </a:r>
                      <a:endParaRPr lang="en-US" sz="1400" dirty="0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Rectangle 84"/>
          <p:cNvSpPr>
            <a:spLocks noChangeArrowheads="1"/>
          </p:cNvSpPr>
          <p:nvPr/>
        </p:nvSpPr>
        <p:spPr bwMode="auto">
          <a:xfrm>
            <a:off x="139700" y="4207847"/>
            <a:ext cx="1944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18.  </a:t>
            </a: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Total number of </a:t>
            </a:r>
            <a:r>
              <a:rPr lang="en-US" b="1" dirty="0" smtClean="0">
                <a:solidFill>
                  <a:srgbClr val="0000CC"/>
                </a:solidFill>
                <a:effectLst/>
                <a:latin typeface="Calibri" pitchFamily="34" charset="0"/>
              </a:rPr>
              <a:t>Treasury </a:t>
            </a:r>
            <a:r>
              <a:rPr lang="en-US" b="1" dirty="0" smtClean="0">
                <a:solidFill>
                  <a:srgbClr val="C00000"/>
                </a:solidFill>
                <a:effectLst/>
                <a:latin typeface="Calibri" pitchFamily="34" charset="0"/>
              </a:rPr>
              <a:t>Staff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sp>
        <p:nvSpPr>
          <p:cNvPr id="12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5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5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- 6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33797" y="1558159"/>
            <a:ext cx="1944000" cy="15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19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Is there a </a:t>
            </a:r>
            <a:r>
              <a:rPr lang="en-US" b="1" dirty="0" smtClean="0">
                <a:solidFill>
                  <a:srgbClr val="C00000"/>
                </a:solidFill>
                <a:latin typeface="Calibri" pitchFamily="34" charset="0"/>
              </a:rPr>
              <a:t>Single Treasury Account 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(both for revenues and expenditures)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33796" y="3131823"/>
            <a:ext cx="1944000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20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Mode of 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STA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 operations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2099784" y="1135057"/>
          <a:ext cx="6863034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3549"/>
                <a:gridCol w="591485"/>
                <a:gridCol w="1116000"/>
                <a:gridCol w="864000"/>
                <a:gridCol w="864000"/>
                <a:gridCol w="864000"/>
                <a:gridCol w="900000"/>
              </a:tblGrid>
              <a:tr h="33557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APEC Economy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STA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Operational Mode of </a:t>
                      </a:r>
                      <a:r>
                        <a:rPr lang="en-US" sz="1400" dirty="0" err="1" smtClean="0"/>
                        <a:t>STA</a:t>
                      </a:r>
                      <a:endParaRPr lang="en-US" sz="1400" dirty="0"/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Central Budget</a:t>
                      </a:r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Regional Budget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Local Budget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Supl</a:t>
                      </a:r>
                      <a:r>
                        <a:rPr lang="en-US" sz="1400" dirty="0" smtClean="0"/>
                        <a:t> / Off Budget</a:t>
                      </a:r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Yes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Client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Client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Client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Correspond.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Republic of Korea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Correspond.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Correspond.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Peru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Client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No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Client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Client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Russian Federation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Client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Correspond.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Viet</a:t>
                      </a:r>
                      <a:r>
                        <a:rPr lang="en-US" sz="1400" baseline="0" dirty="0" smtClean="0"/>
                        <a:t> N</a:t>
                      </a:r>
                      <a:r>
                        <a:rPr lang="en-US" sz="1400" dirty="0" smtClean="0"/>
                        <a:t>am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Yes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Client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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84"/>
          <p:cNvSpPr>
            <a:spLocks noChangeArrowheads="1"/>
          </p:cNvSpPr>
          <p:nvPr/>
        </p:nvSpPr>
        <p:spPr bwMode="auto">
          <a:xfrm>
            <a:off x="133796" y="4185923"/>
            <a:ext cx="1944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21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Which budget levels are serviced with </a:t>
            </a:r>
            <a:r>
              <a:rPr lang="en-US" b="1" dirty="0" err="1" smtClean="0">
                <a:solidFill>
                  <a:srgbClr val="000099"/>
                </a:solidFill>
                <a:effectLst/>
                <a:latin typeface="Calibri" pitchFamily="34" charset="0"/>
              </a:rPr>
              <a:t>STA</a:t>
            </a:r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?</a:t>
            </a:r>
          </a:p>
        </p:txBody>
      </p:sp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6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- 7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46497" y="1570859"/>
            <a:ext cx="1656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22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Current status of </a:t>
            </a:r>
            <a:r>
              <a:rPr lang="en-US" b="1" dirty="0" smtClean="0">
                <a:solidFill>
                  <a:srgbClr val="C00000"/>
                </a:solidFill>
                <a:latin typeface="Calibri" pitchFamily="34" charset="0"/>
              </a:rPr>
              <a:t>Treasury Information System</a:t>
            </a:r>
            <a:endParaRPr lang="en-US" b="1" dirty="0" smtClean="0">
              <a:solidFill>
                <a:srgbClr val="C00000"/>
              </a:solidFill>
              <a:effectLst/>
              <a:latin typeface="Calibri" pitchFamily="34" charset="0"/>
            </a:endParaRP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46496" y="3157223"/>
            <a:ext cx="1656000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23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Number  of Treasury IS users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1930401" y="1119882"/>
          <a:ext cx="7010399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9506"/>
                <a:gridCol w="1574528"/>
                <a:gridCol w="1274618"/>
                <a:gridCol w="824753"/>
                <a:gridCol w="862241"/>
                <a:gridCol w="824753"/>
              </a:tblGrid>
              <a:tr h="33557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APEC Economy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Treasury Info System Status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Treasury</a:t>
                      </a:r>
                      <a:r>
                        <a:rPr lang="en-US" sz="1400" baseline="0" dirty="0" smtClean="0"/>
                        <a:t> IS Tech Arch</a:t>
                      </a:r>
                      <a:endParaRPr lang="en-US" sz="1400" dirty="0"/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Central  Users</a:t>
                      </a:r>
                      <a:endParaRPr lang="en-US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Regional Users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Local Users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</a:t>
                      </a:r>
                      <a:r>
                        <a:rPr lang="en-US" sz="1400" b="1" baseline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C+L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Web-based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6,500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</a:t>
                      </a:r>
                      <a:r>
                        <a:rPr lang="en-US" sz="1400" b="1" baseline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C+L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Web-based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120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700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9,000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</a:t>
                      </a:r>
                      <a:r>
                        <a:rPr lang="en-US" sz="1400" b="1" baseline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C+L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Web-based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146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767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(C)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Web-based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5,400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(C)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Web-based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Republic of Korea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</a:t>
                      </a:r>
                      <a:r>
                        <a:rPr lang="en-US" sz="1400" b="1" baseline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C+L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Web-based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58,000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(C)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Web-based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11,300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(C)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Web-based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500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Peru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</a:t>
                      </a:r>
                      <a:r>
                        <a:rPr lang="en-US" sz="1400" b="1" baseline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C+L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Decentralized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1,476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1,940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9,180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In</a:t>
                      </a:r>
                      <a:r>
                        <a:rPr lang="en-US" sz="1400" b="1" baseline="0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 progress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Web-based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300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</a:t>
                      </a:r>
                      <a:r>
                        <a:rPr lang="en-US" sz="1400" b="1" baseline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C+L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Web-based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2,500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(C)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Web-based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Russian Federation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</a:t>
                      </a:r>
                      <a:r>
                        <a:rPr lang="en-US" sz="1400" b="1" baseline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C+L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Web-based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2,000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15,000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20,000</a:t>
                      </a:r>
                      <a:endParaRPr lang="en-US" sz="1400" b="1" dirty="0" smtClean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(C)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Web, C-S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Viet</a:t>
                      </a:r>
                      <a:r>
                        <a:rPr lang="en-US" sz="1400" baseline="0" dirty="0" smtClean="0"/>
                        <a:t> N</a:t>
                      </a:r>
                      <a:r>
                        <a:rPr lang="en-US" sz="1400" dirty="0" smtClean="0"/>
                        <a:t>am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 (</a:t>
                      </a:r>
                      <a:r>
                        <a:rPr lang="en-US" sz="1400" b="1" baseline="0" dirty="0" err="1" smtClean="0">
                          <a:solidFill>
                            <a:srgbClr val="0000CC"/>
                          </a:solidFill>
                          <a:sym typeface="Wingdings 2"/>
                        </a:rPr>
                        <a:t>C+L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)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Web-based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330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10,000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84"/>
          <p:cNvSpPr>
            <a:spLocks noChangeArrowheads="1"/>
          </p:cNvSpPr>
          <p:nvPr/>
        </p:nvSpPr>
        <p:spPr bwMode="auto">
          <a:xfrm>
            <a:off x="146496" y="4262123"/>
            <a:ext cx="1656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24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Technology architecture of the Treasury IS</a:t>
            </a:r>
          </a:p>
        </p:txBody>
      </p:sp>
      <p:sp>
        <p:nvSpPr>
          <p:cNvPr id="11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7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Survey Results - 8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7" name="Rectangle 84"/>
          <p:cNvSpPr>
            <a:spLocks noChangeArrowheads="1"/>
          </p:cNvSpPr>
          <p:nvPr/>
        </p:nvSpPr>
        <p:spPr bwMode="auto">
          <a:xfrm>
            <a:off x="139700" y="1329559"/>
            <a:ext cx="1728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25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Current status of </a:t>
            </a:r>
            <a:r>
              <a:rPr lang="en-US" b="1" dirty="0" smtClean="0">
                <a:solidFill>
                  <a:srgbClr val="C00000"/>
                </a:solidFill>
                <a:latin typeface="Calibri" pitchFamily="34" charset="0"/>
              </a:rPr>
              <a:t>Financial Mgmt Information System (</a:t>
            </a:r>
            <a:r>
              <a:rPr lang="en-US" b="1" dirty="0" err="1" smtClean="0">
                <a:solidFill>
                  <a:srgbClr val="C00000"/>
                </a:solidFill>
                <a:latin typeface="Calibri" pitchFamily="34" charset="0"/>
              </a:rPr>
              <a:t>FMIS</a:t>
            </a:r>
            <a:r>
              <a:rPr lang="en-US" b="1" dirty="0" smtClean="0">
                <a:solidFill>
                  <a:srgbClr val="C00000"/>
                </a:solidFill>
                <a:latin typeface="Calibri" pitchFamily="34" charset="0"/>
              </a:rPr>
              <a:t>)</a:t>
            </a:r>
            <a:endParaRPr lang="en-US" b="1" dirty="0" smtClean="0">
              <a:solidFill>
                <a:srgbClr val="C00000"/>
              </a:solidFill>
              <a:effectLst/>
              <a:latin typeface="Calibri" pitchFamily="34" charset="0"/>
            </a:endParaRPr>
          </a:p>
        </p:txBody>
      </p:sp>
      <p:sp>
        <p:nvSpPr>
          <p:cNvPr id="14" name="Rectangle 84"/>
          <p:cNvSpPr>
            <a:spLocks noChangeArrowheads="1"/>
          </p:cNvSpPr>
          <p:nvPr/>
        </p:nvSpPr>
        <p:spPr bwMode="auto">
          <a:xfrm>
            <a:off x="139700" y="2890523"/>
            <a:ext cx="17280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27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Duration of 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FMIS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 implementation</a:t>
            </a:r>
            <a:endParaRPr lang="en-US" b="1" dirty="0" smtClean="0">
              <a:solidFill>
                <a:srgbClr val="000099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1866902" y="1108832"/>
          <a:ext cx="7164000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000"/>
                <a:gridCol w="1476000"/>
                <a:gridCol w="1044000"/>
                <a:gridCol w="1008000"/>
                <a:gridCol w="720000"/>
                <a:gridCol w="720000"/>
                <a:gridCol w="720000"/>
              </a:tblGrid>
              <a:tr h="33557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APEC Economy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FMIS</a:t>
                      </a:r>
                      <a:r>
                        <a:rPr lang="en-US" sz="1400" dirty="0" smtClean="0"/>
                        <a:t> Status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Duration of </a:t>
                      </a:r>
                      <a:r>
                        <a:rPr lang="en-US" sz="1400" dirty="0" err="1" smtClean="0"/>
                        <a:t>FMIS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Impl</a:t>
                      </a:r>
                      <a:r>
                        <a:rPr lang="en-US" sz="1400" dirty="0" smtClean="0"/>
                        <a:t>.</a:t>
                      </a:r>
                      <a:endParaRPr lang="en-US" sz="1400" dirty="0"/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Cost of </a:t>
                      </a:r>
                      <a:r>
                        <a:rPr lang="en-US" sz="1400" dirty="0" err="1" smtClean="0"/>
                        <a:t>FMIS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Impl</a:t>
                      </a:r>
                      <a:r>
                        <a:rPr lang="en-US" sz="1400" dirty="0" smtClean="0"/>
                        <a:t>.</a:t>
                      </a:r>
                      <a:endParaRPr lang="en-US" sz="1400" dirty="0"/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Cent Users</a:t>
                      </a:r>
                      <a:endParaRPr lang="en-US" sz="1400" b="1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/>
                        <a:t>Reg</a:t>
                      </a:r>
                      <a:r>
                        <a:rPr lang="en-US" sz="1400" b="1" dirty="0" smtClean="0"/>
                        <a:t> Users</a:t>
                      </a:r>
                      <a:endParaRPr lang="en-US" sz="1400" b="1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Local Users</a:t>
                      </a:r>
                      <a:endParaRPr lang="en-US" sz="1400" b="1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Fully 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6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– 8 years</a:t>
                      </a:r>
                      <a:endParaRPr lang="en-US" sz="1400" b="1" dirty="0" smtClean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$</a:t>
                      </a:r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25 - 50 </a:t>
                      </a:r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m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160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China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Fully Operational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&gt; 8 years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&gt;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$</a:t>
                      </a:r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 50 m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120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700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9,000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Chinese Taipei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Pilot Implement.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&gt; 8 years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&gt; $ 50 m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146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767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Hong Kong, China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Fully Operational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4 – 6 years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$ 25 - 50 m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9,200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Japan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Fully Operational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&gt; 8 years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Republic of Korea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Fully Operational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6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– 8 years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&gt; $ 50 m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58,000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Mexico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Fully Operational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6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– 8 years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$ 10 - 25 m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40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New Zealand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Fully Operational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C00000"/>
                          </a:solidFill>
                        </a:rPr>
                        <a:t>&lt; 4 years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&lt; $ 5 m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Peru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Fully Operational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4 – 6 years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$ 25 - 50 m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1,476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1,940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9,180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Philippines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Project Initiated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4 – 6 years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&gt; $ 50 m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200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500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Singapore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Fully Operational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&lt; 4 years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$ 10 - 25 m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2,500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Thailand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Fully Operational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&lt; 4 years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?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204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180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Russian Fed.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</a:rPr>
                        <a:t>Project Initiated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4 – 6 years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sym typeface="Wingdings 2"/>
                        </a:rPr>
                        <a:t>?</a:t>
                      </a:r>
                      <a:endParaRPr lang="en-US" sz="14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U.S.A.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Modernization</a:t>
                      </a:r>
                      <a:endParaRPr 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&gt; 8 years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&gt; $ 50 m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Viet</a:t>
                      </a:r>
                      <a:r>
                        <a:rPr lang="en-US" sz="1400" baseline="0" dirty="0" smtClean="0"/>
                        <a:t> N</a:t>
                      </a:r>
                      <a:r>
                        <a:rPr lang="en-US" sz="1400" dirty="0" smtClean="0"/>
                        <a:t>am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C00000"/>
                          </a:solidFill>
                          <a:sym typeface="Wingdings 2"/>
                        </a:rPr>
                        <a:t>Project Initiated</a:t>
                      </a:r>
                      <a:endParaRPr lang="en-US" sz="1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6</a:t>
                      </a:r>
                      <a:r>
                        <a:rPr lang="en-US" sz="1400" b="1" baseline="0" dirty="0" smtClean="0">
                          <a:solidFill>
                            <a:srgbClr val="0000CC"/>
                          </a:solidFill>
                        </a:rPr>
                        <a:t> - </a:t>
                      </a:r>
                      <a:r>
                        <a:rPr lang="en-US" sz="1400" b="1" dirty="0" smtClean="0">
                          <a:solidFill>
                            <a:srgbClr val="0000CC"/>
                          </a:solidFill>
                        </a:rPr>
                        <a:t>8 years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0000CC"/>
                          </a:solidFill>
                          <a:sym typeface="Wingdings 2"/>
                        </a:rPr>
                        <a:t>&gt; $ 50 m</a:t>
                      </a:r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84"/>
          <p:cNvSpPr>
            <a:spLocks noChangeArrowheads="1"/>
          </p:cNvSpPr>
          <p:nvPr/>
        </p:nvSpPr>
        <p:spPr bwMode="auto">
          <a:xfrm>
            <a:off x="139700" y="3944623"/>
            <a:ext cx="17280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28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Cost of 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FMIS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 implementation</a:t>
            </a:r>
          </a:p>
        </p:txBody>
      </p:sp>
      <p:sp>
        <p:nvSpPr>
          <p:cNvPr id="11" name="Rectangle 84"/>
          <p:cNvSpPr>
            <a:spLocks noChangeArrowheads="1"/>
          </p:cNvSpPr>
          <p:nvPr/>
        </p:nvSpPr>
        <p:spPr bwMode="auto">
          <a:xfrm>
            <a:off x="139700" y="4986023"/>
            <a:ext cx="17280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000099"/>
                </a:solidFill>
                <a:latin typeface="Calibri" pitchFamily="34" charset="0"/>
              </a:rPr>
              <a:t>33</a:t>
            </a:r>
            <a:r>
              <a:rPr lang="en-US" sz="2400" b="1" dirty="0" smtClean="0">
                <a:solidFill>
                  <a:srgbClr val="000099"/>
                </a:solidFill>
                <a:effectLst/>
                <a:latin typeface="Calibri" pitchFamily="34" charset="0"/>
              </a:rPr>
              <a:t>.  </a:t>
            </a:r>
          </a:p>
          <a:p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Number of </a:t>
            </a:r>
            <a:r>
              <a:rPr lang="en-US" b="1" dirty="0" err="1" smtClean="0">
                <a:solidFill>
                  <a:srgbClr val="000099"/>
                </a:solidFill>
                <a:latin typeface="Calibri" pitchFamily="34" charset="0"/>
              </a:rPr>
              <a:t>FMIS</a:t>
            </a: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 Internal Users</a:t>
            </a:r>
          </a:p>
        </p:txBody>
      </p:sp>
      <p:sp>
        <p:nvSpPr>
          <p:cNvPr id="12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587285"/>
            <a:ext cx="2160000" cy="216000"/>
          </a:xfrm>
        </p:spPr>
        <p:txBody>
          <a:bodyPr/>
          <a:lstStyle/>
          <a:p>
            <a:r>
              <a:rPr lang="en-US" sz="1100" smtClean="0">
                <a:solidFill>
                  <a:srgbClr val="0000FF"/>
                </a:solidFill>
              </a:rPr>
              <a:t>March 2012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87285"/>
            <a:ext cx="21600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0000FF"/>
                </a:solidFill>
              </a:rPr>
              <a:pPr/>
              <a:t>8</a:t>
            </a:fld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5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3124200" y="6587285"/>
            <a:ext cx="2880000" cy="216000"/>
          </a:xfrm>
        </p:spPr>
        <p:txBody>
          <a:bodyPr/>
          <a:lstStyle/>
          <a:p>
            <a:r>
              <a:rPr lang="en-US" sz="1100" dirty="0" smtClean="0">
                <a:solidFill>
                  <a:srgbClr val="0000FF"/>
                </a:solidFill>
              </a:rPr>
              <a:t>APEC </a:t>
            </a:r>
            <a:r>
              <a:rPr lang="en-US" sz="1100" dirty="0" err="1" smtClean="0">
                <a:solidFill>
                  <a:srgbClr val="0000FF"/>
                </a:solidFill>
              </a:rPr>
              <a:t>FMIS</a:t>
            </a:r>
            <a:r>
              <a:rPr lang="en-US" sz="1100" dirty="0" smtClean="0">
                <a:solidFill>
                  <a:srgbClr val="0000FF"/>
                </a:solidFill>
              </a:rPr>
              <a:t> Workshop - Kazan</a:t>
            </a:r>
            <a:endParaRPr lang="en-US" sz="11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4791</TotalTime>
  <Words>4039</Words>
  <Application>Microsoft Office PowerPoint</Application>
  <PresentationFormat>On-screen Show (4:3)</PresentationFormat>
  <Paragraphs>1630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0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The World Bank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Cem Dener</dc:creator>
  <cp:lastModifiedBy>Cem Dener</cp:lastModifiedBy>
  <cp:revision>651</cp:revision>
  <dcterms:created xsi:type="dcterms:W3CDTF">2010-10-03T19:12:30Z</dcterms:created>
  <dcterms:modified xsi:type="dcterms:W3CDTF">2012-03-22T22:36:49Z</dcterms:modified>
</cp:coreProperties>
</file>