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5" r:id="rId2"/>
    <p:sldId id="312" r:id="rId3"/>
    <p:sldId id="324" r:id="rId4"/>
    <p:sldId id="298" r:id="rId5"/>
    <p:sldId id="304" r:id="rId6"/>
    <p:sldId id="305" r:id="rId7"/>
    <p:sldId id="307" r:id="rId8"/>
    <p:sldId id="338" r:id="rId9"/>
    <p:sldId id="330" r:id="rId10"/>
    <p:sldId id="325" r:id="rId11"/>
    <p:sldId id="310" r:id="rId12"/>
    <p:sldId id="303" r:id="rId13"/>
    <p:sldId id="311" r:id="rId14"/>
    <p:sldId id="306" r:id="rId15"/>
    <p:sldId id="301" r:id="rId16"/>
    <p:sldId id="313" r:id="rId17"/>
    <p:sldId id="323" r:id="rId18"/>
    <p:sldId id="314" r:id="rId19"/>
    <p:sldId id="342" r:id="rId20"/>
    <p:sldId id="317" r:id="rId21"/>
    <p:sldId id="329" r:id="rId22"/>
    <p:sldId id="344" r:id="rId23"/>
    <p:sldId id="345" r:id="rId24"/>
    <p:sldId id="347" r:id="rId25"/>
    <p:sldId id="348" r:id="rId26"/>
    <p:sldId id="349" r:id="rId27"/>
    <p:sldId id="351" r:id="rId28"/>
    <p:sldId id="350" r:id="rId29"/>
    <p:sldId id="352" r:id="rId30"/>
    <p:sldId id="353" r:id="rId3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D2D"/>
    <a:srgbClr val="F0720A"/>
    <a:srgbClr val="8CAF47"/>
    <a:srgbClr val="E8BFBE"/>
    <a:srgbClr val="F9B073"/>
    <a:srgbClr val="9BBB59"/>
    <a:srgbClr val="0000CC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5" autoAdjust="0"/>
    <p:restoredTop sz="66522" autoAdjust="0"/>
  </p:normalViewPr>
  <p:slideViewPr>
    <p:cSldViewPr>
      <p:cViewPr>
        <p:scale>
          <a:sx n="100" d="100"/>
          <a:sy n="100" d="100"/>
        </p:scale>
        <p:origin x="-924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A4EB9-340E-46D6-B82D-D23BCCDB6D0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5230EDC1-492F-4956-9706-8EF56AAF3DA2}">
      <dgm:prSet phldrT="[Текст]" custT="1"/>
      <dgm:spPr/>
      <dgm:t>
        <a:bodyPr/>
        <a:lstStyle/>
        <a:p>
          <a:r>
            <a:rPr lang="ru-RU" sz="2200" dirty="0" smtClean="0"/>
            <a:t>Создание и опытная эксплуатация технологических подсистем системы «Электронный бюджет»</a:t>
          </a:r>
          <a:endParaRPr lang="ru-RU" sz="2200" dirty="0"/>
        </a:p>
      </dgm:t>
    </dgm:pt>
    <dgm:pt modelId="{67A71B71-5B18-4AE0-81CC-5425B9A585DA}" type="parTrans" cxnId="{F37632AD-5339-4E83-B360-C79AB7794805}">
      <dgm:prSet/>
      <dgm:spPr/>
      <dgm:t>
        <a:bodyPr/>
        <a:lstStyle/>
        <a:p>
          <a:endParaRPr lang="ru-RU"/>
        </a:p>
      </dgm:t>
    </dgm:pt>
    <dgm:pt modelId="{586AF40D-DE3F-4C9F-A585-2C9EE4848F71}" type="sibTrans" cxnId="{F37632AD-5339-4E83-B360-C79AB7794805}">
      <dgm:prSet/>
      <dgm:spPr/>
      <dgm:t>
        <a:bodyPr/>
        <a:lstStyle/>
        <a:p>
          <a:endParaRPr lang="ru-RU"/>
        </a:p>
      </dgm:t>
    </dgm:pt>
    <dgm:pt modelId="{B525829C-FD5D-415C-873E-D0EB37019121}">
      <dgm:prSet custT="1"/>
      <dgm:spPr/>
      <dgm:t>
        <a:bodyPr/>
        <a:lstStyle/>
        <a:p>
          <a:r>
            <a:rPr lang="ru-RU" sz="2000" dirty="0" smtClean="0"/>
            <a:t>Разработка первой очереди ПИАО в части обеспечения централизованного сбора, свода и консолидации отчетности об исполнении бюджетов бюджетной системы РФ и бухгалтерской отчетности государственных и муниципальных учреждений</a:t>
          </a:r>
          <a:endParaRPr lang="ru-RU" sz="2000" dirty="0"/>
        </a:p>
      </dgm:t>
    </dgm:pt>
    <dgm:pt modelId="{4235BCC2-D729-44FF-BCE6-061529CD0658}" type="parTrans" cxnId="{27226C72-B465-45E4-8A69-F4D4FD1D3383}">
      <dgm:prSet/>
      <dgm:spPr/>
      <dgm:t>
        <a:bodyPr/>
        <a:lstStyle/>
        <a:p>
          <a:endParaRPr lang="ru-RU"/>
        </a:p>
      </dgm:t>
    </dgm:pt>
    <dgm:pt modelId="{4A17ADBE-82D9-431E-8265-D3FBC8133E03}" type="sibTrans" cxnId="{27226C72-B465-45E4-8A69-F4D4FD1D3383}">
      <dgm:prSet/>
      <dgm:spPr/>
      <dgm:t>
        <a:bodyPr/>
        <a:lstStyle/>
        <a:p>
          <a:endParaRPr lang="ru-RU"/>
        </a:p>
      </dgm:t>
    </dgm:pt>
    <dgm:pt modelId="{289DF41D-B3FB-48B9-A1A9-BB08F06F25F8}">
      <dgm:prSet custT="1"/>
      <dgm:spPr/>
      <dgm:t>
        <a:bodyPr/>
        <a:lstStyle/>
        <a:p>
          <a:r>
            <a:rPr lang="ru-RU" sz="2200" dirty="0" smtClean="0"/>
            <a:t>Создание и развитие единого портала бюджетной системы Российской Федерации</a:t>
          </a:r>
          <a:endParaRPr lang="ru-RU" sz="2200" dirty="0"/>
        </a:p>
      </dgm:t>
    </dgm:pt>
    <dgm:pt modelId="{52995569-B499-4D04-8329-6EEE48E0F954}" type="parTrans" cxnId="{F15B9527-0BBC-4E8A-A885-FCA5B6B75F57}">
      <dgm:prSet/>
      <dgm:spPr/>
      <dgm:t>
        <a:bodyPr/>
        <a:lstStyle/>
        <a:p>
          <a:endParaRPr lang="ru-RU"/>
        </a:p>
      </dgm:t>
    </dgm:pt>
    <dgm:pt modelId="{5FAC0BA0-7848-45D3-9C32-798043F75C10}" type="sibTrans" cxnId="{F15B9527-0BBC-4E8A-A885-FCA5B6B75F57}">
      <dgm:prSet/>
      <dgm:spPr/>
      <dgm:t>
        <a:bodyPr/>
        <a:lstStyle/>
        <a:p>
          <a:endParaRPr lang="ru-RU"/>
        </a:p>
      </dgm:t>
    </dgm:pt>
    <dgm:pt modelId="{E9B2B981-E5B4-4D65-ACC9-962127513C76}">
      <dgm:prSet custT="1"/>
      <dgm:spPr/>
      <dgm:t>
        <a:bodyPr/>
        <a:lstStyle/>
        <a:p>
          <a:r>
            <a:rPr lang="ru-RU" sz="2200" dirty="0" smtClean="0"/>
            <a:t>Проектирование и разработка функциональных подсистем управления закупками и кадровыми ресурсами</a:t>
          </a:r>
          <a:endParaRPr lang="ru-RU" sz="2200" dirty="0"/>
        </a:p>
      </dgm:t>
    </dgm:pt>
    <dgm:pt modelId="{E8C06301-9562-45A1-B0A7-F1303842F8A2}" type="parTrans" cxnId="{C66C624C-1F23-4EBF-A9BA-04C2862F629F}">
      <dgm:prSet/>
      <dgm:spPr/>
      <dgm:t>
        <a:bodyPr/>
        <a:lstStyle/>
        <a:p>
          <a:endParaRPr lang="ru-RU"/>
        </a:p>
      </dgm:t>
    </dgm:pt>
    <dgm:pt modelId="{FABFF6C9-8C97-4D13-BC52-12DD84D795D0}" type="sibTrans" cxnId="{C66C624C-1F23-4EBF-A9BA-04C2862F629F}">
      <dgm:prSet/>
      <dgm:spPr/>
      <dgm:t>
        <a:bodyPr/>
        <a:lstStyle/>
        <a:p>
          <a:endParaRPr lang="ru-RU"/>
        </a:p>
      </dgm:t>
    </dgm:pt>
    <dgm:pt modelId="{FCC5D621-6B88-4E31-8157-612A54AF0950}" type="pres">
      <dgm:prSet presAssocID="{B73A4EB9-340E-46D6-B82D-D23BCCDB6D01}" presName="Name0" presStyleCnt="0">
        <dgm:presLayoutVars>
          <dgm:chMax val="7"/>
          <dgm:chPref val="7"/>
          <dgm:dir/>
        </dgm:presLayoutVars>
      </dgm:prSet>
      <dgm:spPr/>
    </dgm:pt>
    <dgm:pt modelId="{CF64B7B4-DF83-43EE-881C-FE13692C69C6}" type="pres">
      <dgm:prSet presAssocID="{B73A4EB9-340E-46D6-B82D-D23BCCDB6D01}" presName="Name1" presStyleCnt="0"/>
      <dgm:spPr/>
    </dgm:pt>
    <dgm:pt modelId="{2BA90514-18A5-47C9-84CC-72D5C7F066F7}" type="pres">
      <dgm:prSet presAssocID="{B73A4EB9-340E-46D6-B82D-D23BCCDB6D01}" presName="cycle" presStyleCnt="0"/>
      <dgm:spPr/>
    </dgm:pt>
    <dgm:pt modelId="{49F39AD9-981F-4BDD-A53C-DCE03BBFBD47}" type="pres">
      <dgm:prSet presAssocID="{B73A4EB9-340E-46D6-B82D-D23BCCDB6D01}" presName="srcNode" presStyleLbl="node1" presStyleIdx="0" presStyleCnt="4"/>
      <dgm:spPr/>
    </dgm:pt>
    <dgm:pt modelId="{744175CD-15D3-47E3-A2F0-0FD7690A422C}" type="pres">
      <dgm:prSet presAssocID="{B73A4EB9-340E-46D6-B82D-D23BCCDB6D01}" presName="conn" presStyleLbl="parChTrans1D2" presStyleIdx="0" presStyleCnt="1"/>
      <dgm:spPr/>
      <dgm:t>
        <a:bodyPr/>
        <a:lstStyle/>
        <a:p>
          <a:endParaRPr lang="ru-RU"/>
        </a:p>
      </dgm:t>
    </dgm:pt>
    <dgm:pt modelId="{6E2994EC-6DE3-4790-8F73-671B17B36781}" type="pres">
      <dgm:prSet presAssocID="{B73A4EB9-340E-46D6-B82D-D23BCCDB6D01}" presName="extraNode" presStyleLbl="node1" presStyleIdx="0" presStyleCnt="4"/>
      <dgm:spPr/>
    </dgm:pt>
    <dgm:pt modelId="{78D5F22A-450C-4839-BFE8-B40FF0CC8F11}" type="pres">
      <dgm:prSet presAssocID="{B73A4EB9-340E-46D6-B82D-D23BCCDB6D01}" presName="dstNode" presStyleLbl="node1" presStyleIdx="0" presStyleCnt="4"/>
      <dgm:spPr/>
    </dgm:pt>
    <dgm:pt modelId="{6B573775-FFC7-476F-A4EE-4C4D2F8F9152}" type="pres">
      <dgm:prSet presAssocID="{5230EDC1-492F-4956-9706-8EF56AAF3DA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F073C-B71E-45CC-BE23-1B4F4A5AE8BE}" type="pres">
      <dgm:prSet presAssocID="{5230EDC1-492F-4956-9706-8EF56AAF3DA2}" presName="accent_1" presStyleCnt="0"/>
      <dgm:spPr/>
    </dgm:pt>
    <dgm:pt modelId="{C550C97E-B3E4-4BC5-88D4-DFA765F4D610}" type="pres">
      <dgm:prSet presAssocID="{5230EDC1-492F-4956-9706-8EF56AAF3DA2}" presName="accentRepeatNode" presStyleLbl="solidFgAcc1" presStyleIdx="0" presStyleCnt="4"/>
      <dgm:spPr>
        <a:blipFill rotWithShape="0">
          <a:blip xmlns:r="http://schemas.openxmlformats.org/officeDocument/2006/relationships" r:embed="rId1" cstate="screen">
            <a:extLst>
              <a:ext uri="{28A0092B-C50C-407E-A947-70E740481C1C}"/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F59EDA-620E-4C3B-825E-6C166ACC4A8F}" type="pres">
      <dgm:prSet presAssocID="{B525829C-FD5D-415C-873E-D0EB37019121}" presName="text_2" presStyleLbl="node1" presStyleIdx="1" presStyleCnt="4" custScaleY="175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1249-9904-4938-96C2-61191616BECC}" type="pres">
      <dgm:prSet presAssocID="{B525829C-FD5D-415C-873E-D0EB37019121}" presName="accent_2" presStyleCnt="0"/>
      <dgm:spPr/>
    </dgm:pt>
    <dgm:pt modelId="{FBCC970A-848F-41C9-A1E4-29161B879A2F}" type="pres">
      <dgm:prSet presAssocID="{B525829C-FD5D-415C-873E-D0EB37019121}" presName="accentRepeatNode" presStyleLbl="solidFgAcc1" presStyleIdx="1" presStyleCnt="4"/>
      <dgm:spPr>
        <a:blipFill rotWithShape="0">
          <a:blip xmlns:r="http://schemas.openxmlformats.org/officeDocument/2006/relationships" r:embed="rId2" cstate="screen">
            <a:extLst>
              <a:ext uri="{28A0092B-C50C-407E-A947-70E740481C1C}"/>
            </a:extLst>
          </a:blip>
          <a:stretch>
            <a:fillRect/>
          </a:stretch>
        </a:blipFill>
      </dgm:spPr>
    </dgm:pt>
    <dgm:pt modelId="{06F3D667-A364-4F81-834A-3A34101EE28A}" type="pres">
      <dgm:prSet presAssocID="{289DF41D-B3FB-48B9-A1A9-BB08F06F25F8}" presName="text_3" presStyleLbl="node1" presStyleIdx="2" presStyleCnt="4" custScaleY="9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20D18-701C-4F61-8D85-CBB48395F1D4}" type="pres">
      <dgm:prSet presAssocID="{289DF41D-B3FB-48B9-A1A9-BB08F06F25F8}" presName="accent_3" presStyleCnt="0"/>
      <dgm:spPr/>
    </dgm:pt>
    <dgm:pt modelId="{5C8CA205-540D-437F-A2AE-A226B0D07FE9}" type="pres">
      <dgm:prSet presAssocID="{289DF41D-B3FB-48B9-A1A9-BB08F06F25F8}" presName="accentRepeatNode" presStyleLbl="solidFgAcc1" presStyleIdx="2" presStyleCnt="4"/>
      <dgm:spPr>
        <a:blipFill rotWithShape="0">
          <a:blip xmlns:r="http://schemas.openxmlformats.org/officeDocument/2006/relationships" r:embed="rId3" cstate="screen">
            <a:extLst>
              <a:ext uri="{28A0092B-C50C-407E-A947-70E740481C1C}"/>
            </a:extLst>
          </a:blip>
          <a:stretch>
            <a:fillRect/>
          </a:stretch>
        </a:blipFill>
      </dgm:spPr>
    </dgm:pt>
    <dgm:pt modelId="{05CD9002-A593-43FE-A5B8-C9C4E458DC5D}" type="pres">
      <dgm:prSet presAssocID="{E9B2B981-E5B4-4D65-ACC9-962127513C7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963E8-49E6-45FF-81ED-33CBA943A66C}" type="pres">
      <dgm:prSet presAssocID="{E9B2B981-E5B4-4D65-ACC9-962127513C76}" presName="accent_4" presStyleCnt="0"/>
      <dgm:spPr/>
    </dgm:pt>
    <dgm:pt modelId="{56F8D48C-389E-47B0-B1D2-6E134DBDD380}" type="pres">
      <dgm:prSet presAssocID="{E9B2B981-E5B4-4D65-ACC9-962127513C76}" presName="accentRepeatNode" presStyleLbl="solidFgAcc1" presStyleIdx="3" presStyleCnt="4"/>
      <dgm:spPr>
        <a:blipFill rotWithShape="0">
          <a:blip xmlns:r="http://schemas.openxmlformats.org/officeDocument/2006/relationships" r:embed="rId4" cstate="screen">
            <a:extLst>
              <a:ext uri="{28A0092B-C50C-407E-A947-70E740481C1C}"/>
            </a:extLst>
          </a:blip>
          <a:stretch>
            <a:fillRect/>
          </a:stretch>
        </a:blipFill>
      </dgm:spPr>
    </dgm:pt>
  </dgm:ptLst>
  <dgm:cxnLst>
    <dgm:cxn modelId="{F37632AD-5339-4E83-B360-C79AB7794805}" srcId="{B73A4EB9-340E-46D6-B82D-D23BCCDB6D01}" destId="{5230EDC1-492F-4956-9706-8EF56AAF3DA2}" srcOrd="0" destOrd="0" parTransId="{67A71B71-5B18-4AE0-81CC-5425B9A585DA}" sibTransId="{586AF40D-DE3F-4C9F-A585-2C9EE4848F71}"/>
    <dgm:cxn modelId="{2DB428F3-A995-4081-A236-3E2152CCF2F7}" type="presOf" srcId="{289DF41D-B3FB-48B9-A1A9-BB08F06F25F8}" destId="{06F3D667-A364-4F81-834A-3A34101EE28A}" srcOrd="0" destOrd="0" presId="urn:microsoft.com/office/officeart/2008/layout/VerticalCurvedList"/>
    <dgm:cxn modelId="{27226C72-B465-45E4-8A69-F4D4FD1D3383}" srcId="{B73A4EB9-340E-46D6-B82D-D23BCCDB6D01}" destId="{B525829C-FD5D-415C-873E-D0EB37019121}" srcOrd="1" destOrd="0" parTransId="{4235BCC2-D729-44FF-BCE6-061529CD0658}" sibTransId="{4A17ADBE-82D9-431E-8265-D3FBC8133E03}"/>
    <dgm:cxn modelId="{F15B9527-0BBC-4E8A-A885-FCA5B6B75F57}" srcId="{B73A4EB9-340E-46D6-B82D-D23BCCDB6D01}" destId="{289DF41D-B3FB-48B9-A1A9-BB08F06F25F8}" srcOrd="2" destOrd="0" parTransId="{52995569-B499-4D04-8329-6EEE48E0F954}" sibTransId="{5FAC0BA0-7848-45D3-9C32-798043F75C10}"/>
    <dgm:cxn modelId="{2BD70D2B-4564-4F38-87F2-69B78146432D}" type="presOf" srcId="{E9B2B981-E5B4-4D65-ACC9-962127513C76}" destId="{05CD9002-A593-43FE-A5B8-C9C4E458DC5D}" srcOrd="0" destOrd="0" presId="urn:microsoft.com/office/officeart/2008/layout/VerticalCurvedList"/>
    <dgm:cxn modelId="{61D48553-3867-4D45-A121-57CD751A645D}" type="presOf" srcId="{5230EDC1-492F-4956-9706-8EF56AAF3DA2}" destId="{6B573775-FFC7-476F-A4EE-4C4D2F8F9152}" srcOrd="0" destOrd="0" presId="urn:microsoft.com/office/officeart/2008/layout/VerticalCurvedList"/>
    <dgm:cxn modelId="{C66C624C-1F23-4EBF-A9BA-04C2862F629F}" srcId="{B73A4EB9-340E-46D6-B82D-D23BCCDB6D01}" destId="{E9B2B981-E5B4-4D65-ACC9-962127513C76}" srcOrd="3" destOrd="0" parTransId="{E8C06301-9562-45A1-B0A7-F1303842F8A2}" sibTransId="{FABFF6C9-8C97-4D13-BC52-12DD84D795D0}"/>
    <dgm:cxn modelId="{15FCD855-C318-41E3-8A2F-7B90312F4E91}" type="presOf" srcId="{B73A4EB9-340E-46D6-B82D-D23BCCDB6D01}" destId="{FCC5D621-6B88-4E31-8157-612A54AF0950}" srcOrd="0" destOrd="0" presId="urn:microsoft.com/office/officeart/2008/layout/VerticalCurvedList"/>
    <dgm:cxn modelId="{1FCCB5F5-FE53-498F-AD98-FB10F9A86A47}" type="presOf" srcId="{586AF40D-DE3F-4C9F-A585-2C9EE4848F71}" destId="{744175CD-15D3-47E3-A2F0-0FD7690A422C}" srcOrd="0" destOrd="0" presId="urn:microsoft.com/office/officeart/2008/layout/VerticalCurvedList"/>
    <dgm:cxn modelId="{34F41B4E-08BC-4022-A380-B8F3F1CE5F6D}" type="presOf" srcId="{B525829C-FD5D-415C-873E-D0EB37019121}" destId="{7FF59EDA-620E-4C3B-825E-6C166ACC4A8F}" srcOrd="0" destOrd="0" presId="urn:microsoft.com/office/officeart/2008/layout/VerticalCurvedList"/>
    <dgm:cxn modelId="{60C37DBF-F5F1-42B1-80E1-D3C0C8CC6E31}" type="presParOf" srcId="{FCC5D621-6B88-4E31-8157-612A54AF0950}" destId="{CF64B7B4-DF83-43EE-881C-FE13692C69C6}" srcOrd="0" destOrd="0" presId="urn:microsoft.com/office/officeart/2008/layout/VerticalCurvedList"/>
    <dgm:cxn modelId="{FABA7B91-A591-411B-8BDA-E0720266401D}" type="presParOf" srcId="{CF64B7B4-DF83-43EE-881C-FE13692C69C6}" destId="{2BA90514-18A5-47C9-84CC-72D5C7F066F7}" srcOrd="0" destOrd="0" presId="urn:microsoft.com/office/officeart/2008/layout/VerticalCurvedList"/>
    <dgm:cxn modelId="{02702B82-AF5B-4614-928D-1C4101C19293}" type="presParOf" srcId="{2BA90514-18A5-47C9-84CC-72D5C7F066F7}" destId="{49F39AD9-981F-4BDD-A53C-DCE03BBFBD47}" srcOrd="0" destOrd="0" presId="urn:microsoft.com/office/officeart/2008/layout/VerticalCurvedList"/>
    <dgm:cxn modelId="{1A7368A0-19BF-4CB1-979C-5AAEA8DD3B5E}" type="presParOf" srcId="{2BA90514-18A5-47C9-84CC-72D5C7F066F7}" destId="{744175CD-15D3-47E3-A2F0-0FD7690A422C}" srcOrd="1" destOrd="0" presId="urn:microsoft.com/office/officeart/2008/layout/VerticalCurvedList"/>
    <dgm:cxn modelId="{D1F1F940-6A9C-4509-9FDA-1A0CAAF007DF}" type="presParOf" srcId="{2BA90514-18A5-47C9-84CC-72D5C7F066F7}" destId="{6E2994EC-6DE3-4790-8F73-671B17B36781}" srcOrd="2" destOrd="0" presId="urn:microsoft.com/office/officeart/2008/layout/VerticalCurvedList"/>
    <dgm:cxn modelId="{12119D5B-4E9F-4DEB-A83F-935B5D2BE142}" type="presParOf" srcId="{2BA90514-18A5-47C9-84CC-72D5C7F066F7}" destId="{78D5F22A-450C-4839-BFE8-B40FF0CC8F11}" srcOrd="3" destOrd="0" presId="urn:microsoft.com/office/officeart/2008/layout/VerticalCurvedList"/>
    <dgm:cxn modelId="{91EEEA84-9B72-4FD3-84C0-8B3E3DC0DF51}" type="presParOf" srcId="{CF64B7B4-DF83-43EE-881C-FE13692C69C6}" destId="{6B573775-FFC7-476F-A4EE-4C4D2F8F9152}" srcOrd="1" destOrd="0" presId="urn:microsoft.com/office/officeart/2008/layout/VerticalCurvedList"/>
    <dgm:cxn modelId="{439B3808-77C8-433A-B462-52A556557CE6}" type="presParOf" srcId="{CF64B7B4-DF83-43EE-881C-FE13692C69C6}" destId="{67CF073C-B71E-45CC-BE23-1B4F4A5AE8BE}" srcOrd="2" destOrd="0" presId="urn:microsoft.com/office/officeart/2008/layout/VerticalCurvedList"/>
    <dgm:cxn modelId="{E39E2144-DA36-41BC-8676-F5FF5470FAA1}" type="presParOf" srcId="{67CF073C-B71E-45CC-BE23-1B4F4A5AE8BE}" destId="{C550C97E-B3E4-4BC5-88D4-DFA765F4D610}" srcOrd="0" destOrd="0" presId="urn:microsoft.com/office/officeart/2008/layout/VerticalCurvedList"/>
    <dgm:cxn modelId="{BACEF8B8-8AEF-490A-8EC5-30CEAF108D3B}" type="presParOf" srcId="{CF64B7B4-DF83-43EE-881C-FE13692C69C6}" destId="{7FF59EDA-620E-4C3B-825E-6C166ACC4A8F}" srcOrd="3" destOrd="0" presId="urn:microsoft.com/office/officeart/2008/layout/VerticalCurvedList"/>
    <dgm:cxn modelId="{D1937928-7549-4B48-826E-86D58CF2AB77}" type="presParOf" srcId="{CF64B7B4-DF83-43EE-881C-FE13692C69C6}" destId="{6B361249-9904-4938-96C2-61191616BECC}" srcOrd="4" destOrd="0" presId="urn:microsoft.com/office/officeart/2008/layout/VerticalCurvedList"/>
    <dgm:cxn modelId="{98230BDD-EC59-4DDE-B486-4B557E76D46B}" type="presParOf" srcId="{6B361249-9904-4938-96C2-61191616BECC}" destId="{FBCC970A-848F-41C9-A1E4-29161B879A2F}" srcOrd="0" destOrd="0" presId="urn:microsoft.com/office/officeart/2008/layout/VerticalCurvedList"/>
    <dgm:cxn modelId="{82CA2127-C006-4717-9C9C-1D604A56470F}" type="presParOf" srcId="{CF64B7B4-DF83-43EE-881C-FE13692C69C6}" destId="{06F3D667-A364-4F81-834A-3A34101EE28A}" srcOrd="5" destOrd="0" presId="urn:microsoft.com/office/officeart/2008/layout/VerticalCurvedList"/>
    <dgm:cxn modelId="{9AF365D3-B115-4000-882D-44C50BCBE3EE}" type="presParOf" srcId="{CF64B7B4-DF83-43EE-881C-FE13692C69C6}" destId="{1BC20D18-701C-4F61-8D85-CBB48395F1D4}" srcOrd="6" destOrd="0" presId="urn:microsoft.com/office/officeart/2008/layout/VerticalCurvedList"/>
    <dgm:cxn modelId="{A4C51AD9-8956-468F-A758-E9611F5835E1}" type="presParOf" srcId="{1BC20D18-701C-4F61-8D85-CBB48395F1D4}" destId="{5C8CA205-540D-437F-A2AE-A226B0D07FE9}" srcOrd="0" destOrd="0" presId="urn:microsoft.com/office/officeart/2008/layout/VerticalCurvedList"/>
    <dgm:cxn modelId="{910283CE-64C2-48AD-9433-854BC8F02658}" type="presParOf" srcId="{CF64B7B4-DF83-43EE-881C-FE13692C69C6}" destId="{05CD9002-A593-43FE-A5B8-C9C4E458DC5D}" srcOrd="7" destOrd="0" presId="urn:microsoft.com/office/officeart/2008/layout/VerticalCurvedList"/>
    <dgm:cxn modelId="{C36B65B3-0D51-4358-AA86-5C4FADAF5D33}" type="presParOf" srcId="{CF64B7B4-DF83-43EE-881C-FE13692C69C6}" destId="{598963E8-49E6-45FF-81ED-33CBA943A66C}" srcOrd="8" destOrd="0" presId="urn:microsoft.com/office/officeart/2008/layout/VerticalCurvedList"/>
    <dgm:cxn modelId="{33D72B39-FB31-44A3-A54F-C4E158E88E2F}" type="presParOf" srcId="{598963E8-49E6-45FF-81ED-33CBA943A66C}" destId="{56F8D48C-389E-47B0-B1D2-6E134DBDD3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546A1-A398-433E-B5C3-C53AA8189BE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3FA20FB-DFD9-4841-9759-30BBD069B37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Главная книга</a:t>
          </a:r>
          <a:endParaRPr lang="ru-RU" dirty="0"/>
        </a:p>
      </dgm:t>
    </dgm:pt>
    <dgm:pt modelId="{7BBFFD19-149B-4AB7-9EB4-A02C50002E08}" type="parTrans" cxnId="{0D3FCBF5-C41C-4360-9F5E-5161FFCEA170}">
      <dgm:prSet/>
      <dgm:spPr/>
      <dgm:t>
        <a:bodyPr/>
        <a:lstStyle/>
        <a:p>
          <a:endParaRPr lang="ru-RU"/>
        </a:p>
      </dgm:t>
    </dgm:pt>
    <dgm:pt modelId="{89118DEF-7E98-4015-847F-5BADE3338121}" type="sibTrans" cxnId="{0D3FCBF5-C41C-4360-9F5E-5161FFCEA170}">
      <dgm:prSet/>
      <dgm:spPr/>
      <dgm:t>
        <a:bodyPr/>
        <a:lstStyle/>
        <a:p>
          <a:endParaRPr lang="ru-RU"/>
        </a:p>
      </dgm:t>
    </dgm:pt>
    <dgm:pt modelId="{45057183-C26B-4B7B-9AF2-4E99C223DE4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Регистры учета</a:t>
          </a:r>
          <a:endParaRPr lang="ru-RU" dirty="0"/>
        </a:p>
      </dgm:t>
    </dgm:pt>
    <dgm:pt modelId="{6CBEDF1C-360D-45BF-B9B5-EC8A7FF4884B}" type="parTrans" cxnId="{F2EF407B-E147-42E8-BF4C-FB112B6F1B74}">
      <dgm:prSet/>
      <dgm:spPr/>
      <dgm:t>
        <a:bodyPr/>
        <a:lstStyle/>
        <a:p>
          <a:endParaRPr lang="ru-RU"/>
        </a:p>
      </dgm:t>
    </dgm:pt>
    <dgm:pt modelId="{3AC48C62-CE73-4919-AE76-54CE05BE8AB0}" type="sibTrans" cxnId="{F2EF407B-E147-42E8-BF4C-FB112B6F1B74}">
      <dgm:prSet/>
      <dgm:spPr/>
      <dgm:t>
        <a:bodyPr/>
        <a:lstStyle/>
        <a:p>
          <a:endParaRPr lang="ru-RU"/>
        </a:p>
      </dgm:t>
    </dgm:pt>
    <dgm:pt modelId="{00B715D3-3215-4109-99EE-1AF7229561E2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Регистрация финансово-хозяйственных операций </a:t>
          </a:r>
          <a:endParaRPr lang="ru-RU" dirty="0"/>
        </a:p>
      </dgm:t>
    </dgm:pt>
    <dgm:pt modelId="{BCB1D866-069D-4C23-BDA3-24B5E39BBF51}" type="parTrans" cxnId="{26C26338-AC20-42EE-8E2B-0F863FC4638C}">
      <dgm:prSet/>
      <dgm:spPr/>
      <dgm:t>
        <a:bodyPr/>
        <a:lstStyle/>
        <a:p>
          <a:endParaRPr lang="ru-RU"/>
        </a:p>
      </dgm:t>
    </dgm:pt>
    <dgm:pt modelId="{F61E5932-B96F-42D8-A0A5-7E702948ED7F}" type="sibTrans" cxnId="{26C26338-AC20-42EE-8E2B-0F863FC4638C}">
      <dgm:prSet/>
      <dgm:spPr/>
      <dgm:t>
        <a:bodyPr/>
        <a:lstStyle/>
        <a:p>
          <a:endParaRPr lang="ru-RU"/>
        </a:p>
      </dgm:t>
    </dgm:pt>
    <dgm:pt modelId="{076ACABF-D062-41DF-AF47-8A3A253C08F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Формирование и сбор отчетности</a:t>
          </a:r>
          <a:endParaRPr lang="ru-RU" dirty="0">
            <a:solidFill>
              <a:schemeClr val="bg1"/>
            </a:solidFill>
          </a:endParaRPr>
        </a:p>
      </dgm:t>
    </dgm:pt>
    <dgm:pt modelId="{C395C0E9-7540-4745-9C3A-2B95E3EA5FCC}" type="parTrans" cxnId="{92208405-D49B-44FC-A1E5-1052F49D8604}">
      <dgm:prSet/>
      <dgm:spPr/>
      <dgm:t>
        <a:bodyPr/>
        <a:lstStyle/>
        <a:p>
          <a:endParaRPr lang="ru-RU"/>
        </a:p>
      </dgm:t>
    </dgm:pt>
    <dgm:pt modelId="{B02AF8B4-5F36-44F8-832A-34E579556787}" type="sibTrans" cxnId="{92208405-D49B-44FC-A1E5-1052F49D8604}">
      <dgm:prSet/>
      <dgm:spPr/>
      <dgm:t>
        <a:bodyPr/>
        <a:lstStyle/>
        <a:p>
          <a:endParaRPr lang="ru-RU"/>
        </a:p>
      </dgm:t>
    </dgm:pt>
    <dgm:pt modelId="{FEF95223-8D64-4FFB-9D06-14451CFC49BB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Информационно-аналитическая система</a:t>
          </a:r>
          <a:endParaRPr lang="ru-RU" dirty="0">
            <a:solidFill>
              <a:schemeClr val="bg1"/>
            </a:solidFill>
          </a:endParaRPr>
        </a:p>
      </dgm:t>
    </dgm:pt>
    <dgm:pt modelId="{1C667C59-6732-4554-B6BC-4B3E2A4D1F67}" type="parTrans" cxnId="{6431BB0C-DE8E-41E9-9A28-87AAB88DC0D0}">
      <dgm:prSet/>
      <dgm:spPr/>
      <dgm:t>
        <a:bodyPr/>
        <a:lstStyle/>
        <a:p>
          <a:endParaRPr lang="ru-RU"/>
        </a:p>
      </dgm:t>
    </dgm:pt>
    <dgm:pt modelId="{D2480FE0-925A-48FD-8327-FBA571B43873}" type="sibTrans" cxnId="{6431BB0C-DE8E-41E9-9A28-87AAB88DC0D0}">
      <dgm:prSet/>
      <dgm:spPr/>
      <dgm:t>
        <a:bodyPr/>
        <a:lstStyle/>
        <a:p>
          <a:endParaRPr lang="ru-RU"/>
        </a:p>
      </dgm:t>
    </dgm:pt>
    <dgm:pt modelId="{870AD5A6-185C-49FE-818C-C3D25BA335DD}" type="pres">
      <dgm:prSet presAssocID="{450546A1-A398-433E-B5C3-C53AA8189BEA}" presName="compositeShape" presStyleCnt="0">
        <dgm:presLayoutVars>
          <dgm:dir/>
          <dgm:resizeHandles/>
        </dgm:presLayoutVars>
      </dgm:prSet>
      <dgm:spPr/>
    </dgm:pt>
    <dgm:pt modelId="{D23FB439-30AD-4B9C-A2BE-BE5DF63B8B8A}" type="pres">
      <dgm:prSet presAssocID="{450546A1-A398-433E-B5C3-C53AA8189BEA}" presName="pyramid" presStyleLbl="node1" presStyleIdx="0" presStyleCnt="1" custScaleY="91304" custLinFactNeighborX="-471" custLinFactNeighborY="-1050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A67C100E-0E73-4522-89EC-1954836E0B8E}" type="pres">
      <dgm:prSet presAssocID="{450546A1-A398-433E-B5C3-C53AA8189BEA}" presName="theList" presStyleCnt="0"/>
      <dgm:spPr/>
    </dgm:pt>
    <dgm:pt modelId="{A3D4D801-D306-4FF1-AE49-4AB06745EAC8}" type="pres">
      <dgm:prSet presAssocID="{FEF95223-8D64-4FFB-9D06-14451CFC49B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5CA26-279F-4F7A-8BFB-6F219F63CA71}" type="pres">
      <dgm:prSet presAssocID="{FEF95223-8D64-4FFB-9D06-14451CFC49BB}" presName="aSpace" presStyleCnt="0"/>
      <dgm:spPr/>
    </dgm:pt>
    <dgm:pt modelId="{707486F4-8170-45B6-831C-41AD2C244BF2}" type="pres">
      <dgm:prSet presAssocID="{076ACABF-D062-41DF-AF47-8A3A253C08FC}" presName="aNode" presStyleLbl="fgAcc1" presStyleIdx="1" presStyleCnt="5" custLinFactY="190" custLinFactNeighborX="-7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F8E7E-1342-4D01-AB95-9DD86C7E2E4E}" type="pres">
      <dgm:prSet presAssocID="{076ACABF-D062-41DF-AF47-8A3A253C08FC}" presName="aSpace" presStyleCnt="0"/>
      <dgm:spPr/>
    </dgm:pt>
    <dgm:pt modelId="{674D134F-0830-45A1-8D0C-7E37EC72228A}" type="pres">
      <dgm:prSet presAssocID="{33FA20FB-DFD9-4841-9759-30BBD069B37E}" presName="aNode" presStyleLbl="fgAcc1" presStyleIdx="2" presStyleCnt="5" custLinFactY="18268" custLinFactNeighborX="-7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37721-D3D6-47B2-952F-BE864EC9E20B}" type="pres">
      <dgm:prSet presAssocID="{33FA20FB-DFD9-4841-9759-30BBD069B37E}" presName="aSpace" presStyleCnt="0"/>
      <dgm:spPr/>
    </dgm:pt>
    <dgm:pt modelId="{A01EDE0E-8298-4216-B588-EE0D43ABEB99}" type="pres">
      <dgm:prSet presAssocID="{45057183-C26B-4B7B-9AF2-4E99C223DE47}" presName="aNode" presStyleLbl="fgAcc1" presStyleIdx="3" presStyleCnt="5" custLinFactY="28081" custLinFactNeighborX="-7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FCA17-2993-4E72-954E-4EA4B7A7D161}" type="pres">
      <dgm:prSet presAssocID="{45057183-C26B-4B7B-9AF2-4E99C223DE47}" presName="aSpace" presStyleCnt="0"/>
      <dgm:spPr/>
    </dgm:pt>
    <dgm:pt modelId="{BAB33AE0-84BC-4D03-91CA-7C749DA937EA}" type="pres">
      <dgm:prSet presAssocID="{00B715D3-3215-4109-99EE-1AF7229561E2}" presName="aNode" presStyleLbl="fgAcc1" presStyleIdx="4" presStyleCnt="5" custLinFactY="48086" custLinFactNeighborX="-7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4671-B103-4C8C-B3A0-FF385B3A2C9A}" type="pres">
      <dgm:prSet presAssocID="{00B715D3-3215-4109-99EE-1AF7229561E2}" presName="aSpace" presStyleCnt="0"/>
      <dgm:spPr/>
    </dgm:pt>
  </dgm:ptLst>
  <dgm:cxnLst>
    <dgm:cxn modelId="{0D3FCBF5-C41C-4360-9F5E-5161FFCEA170}" srcId="{450546A1-A398-433E-B5C3-C53AA8189BEA}" destId="{33FA20FB-DFD9-4841-9759-30BBD069B37E}" srcOrd="2" destOrd="0" parTransId="{7BBFFD19-149B-4AB7-9EB4-A02C50002E08}" sibTransId="{89118DEF-7E98-4015-847F-5BADE3338121}"/>
    <dgm:cxn modelId="{51E6D05C-3E25-42FC-953F-40DAAF708085}" type="presOf" srcId="{33FA20FB-DFD9-4841-9759-30BBD069B37E}" destId="{674D134F-0830-45A1-8D0C-7E37EC72228A}" srcOrd="0" destOrd="0" presId="urn:microsoft.com/office/officeart/2005/8/layout/pyramid2"/>
    <dgm:cxn modelId="{F2EF407B-E147-42E8-BF4C-FB112B6F1B74}" srcId="{450546A1-A398-433E-B5C3-C53AA8189BEA}" destId="{45057183-C26B-4B7B-9AF2-4E99C223DE47}" srcOrd="3" destOrd="0" parTransId="{6CBEDF1C-360D-45BF-B9B5-EC8A7FF4884B}" sibTransId="{3AC48C62-CE73-4919-AE76-54CE05BE8AB0}"/>
    <dgm:cxn modelId="{92208405-D49B-44FC-A1E5-1052F49D8604}" srcId="{450546A1-A398-433E-B5C3-C53AA8189BEA}" destId="{076ACABF-D062-41DF-AF47-8A3A253C08FC}" srcOrd="1" destOrd="0" parTransId="{C395C0E9-7540-4745-9C3A-2B95E3EA5FCC}" sibTransId="{B02AF8B4-5F36-44F8-832A-34E579556787}"/>
    <dgm:cxn modelId="{60190CED-470A-46B1-833D-34A9F6452413}" type="presOf" srcId="{076ACABF-D062-41DF-AF47-8A3A253C08FC}" destId="{707486F4-8170-45B6-831C-41AD2C244BF2}" srcOrd="0" destOrd="0" presId="urn:microsoft.com/office/officeart/2005/8/layout/pyramid2"/>
    <dgm:cxn modelId="{A942AB9F-82D7-4E51-B05F-6D8C6552E739}" type="presOf" srcId="{450546A1-A398-433E-B5C3-C53AA8189BEA}" destId="{870AD5A6-185C-49FE-818C-C3D25BA335DD}" srcOrd="0" destOrd="0" presId="urn:microsoft.com/office/officeart/2005/8/layout/pyramid2"/>
    <dgm:cxn modelId="{6431BB0C-DE8E-41E9-9A28-87AAB88DC0D0}" srcId="{450546A1-A398-433E-B5C3-C53AA8189BEA}" destId="{FEF95223-8D64-4FFB-9D06-14451CFC49BB}" srcOrd="0" destOrd="0" parTransId="{1C667C59-6732-4554-B6BC-4B3E2A4D1F67}" sibTransId="{D2480FE0-925A-48FD-8327-FBA571B43873}"/>
    <dgm:cxn modelId="{C3C5138E-9DC0-432A-B31A-EE4AD6B58750}" type="presOf" srcId="{FEF95223-8D64-4FFB-9D06-14451CFC49BB}" destId="{A3D4D801-D306-4FF1-AE49-4AB06745EAC8}" srcOrd="0" destOrd="0" presId="urn:microsoft.com/office/officeart/2005/8/layout/pyramid2"/>
    <dgm:cxn modelId="{1A33ECC4-6731-4E2A-A170-565ACEC65E2A}" type="presOf" srcId="{00B715D3-3215-4109-99EE-1AF7229561E2}" destId="{BAB33AE0-84BC-4D03-91CA-7C749DA937EA}" srcOrd="0" destOrd="0" presId="urn:microsoft.com/office/officeart/2005/8/layout/pyramid2"/>
    <dgm:cxn modelId="{26C26338-AC20-42EE-8E2B-0F863FC4638C}" srcId="{450546A1-A398-433E-B5C3-C53AA8189BEA}" destId="{00B715D3-3215-4109-99EE-1AF7229561E2}" srcOrd="4" destOrd="0" parTransId="{BCB1D866-069D-4C23-BDA3-24B5E39BBF51}" sibTransId="{F61E5932-B96F-42D8-A0A5-7E702948ED7F}"/>
    <dgm:cxn modelId="{D6075E28-5BD6-4994-A2FA-CCEF87D73E45}" type="presOf" srcId="{45057183-C26B-4B7B-9AF2-4E99C223DE47}" destId="{A01EDE0E-8298-4216-B588-EE0D43ABEB99}" srcOrd="0" destOrd="0" presId="urn:microsoft.com/office/officeart/2005/8/layout/pyramid2"/>
    <dgm:cxn modelId="{C82AB311-5F1E-4E1F-A0FF-472C94BA3062}" type="presParOf" srcId="{870AD5A6-185C-49FE-818C-C3D25BA335DD}" destId="{D23FB439-30AD-4B9C-A2BE-BE5DF63B8B8A}" srcOrd="0" destOrd="0" presId="urn:microsoft.com/office/officeart/2005/8/layout/pyramid2"/>
    <dgm:cxn modelId="{DB96C5DC-E1BE-4CC3-A757-67B0671E64AD}" type="presParOf" srcId="{870AD5A6-185C-49FE-818C-C3D25BA335DD}" destId="{A67C100E-0E73-4522-89EC-1954836E0B8E}" srcOrd="1" destOrd="0" presId="urn:microsoft.com/office/officeart/2005/8/layout/pyramid2"/>
    <dgm:cxn modelId="{940F69E3-12E2-4224-9567-61F8A92AE1EE}" type="presParOf" srcId="{A67C100E-0E73-4522-89EC-1954836E0B8E}" destId="{A3D4D801-D306-4FF1-AE49-4AB06745EAC8}" srcOrd="0" destOrd="0" presId="urn:microsoft.com/office/officeart/2005/8/layout/pyramid2"/>
    <dgm:cxn modelId="{84B50595-5D1B-47C3-9B97-E5D139B0DB04}" type="presParOf" srcId="{A67C100E-0E73-4522-89EC-1954836E0B8E}" destId="{F945CA26-279F-4F7A-8BFB-6F219F63CA71}" srcOrd="1" destOrd="0" presId="urn:microsoft.com/office/officeart/2005/8/layout/pyramid2"/>
    <dgm:cxn modelId="{48341A4A-5F84-4596-B5DD-6DAC69A07F2D}" type="presParOf" srcId="{A67C100E-0E73-4522-89EC-1954836E0B8E}" destId="{707486F4-8170-45B6-831C-41AD2C244BF2}" srcOrd="2" destOrd="0" presId="urn:microsoft.com/office/officeart/2005/8/layout/pyramid2"/>
    <dgm:cxn modelId="{7937FF4D-0053-4C07-A308-C0F75FDF74E4}" type="presParOf" srcId="{A67C100E-0E73-4522-89EC-1954836E0B8E}" destId="{7E6F8E7E-1342-4D01-AB95-9DD86C7E2E4E}" srcOrd="3" destOrd="0" presId="urn:microsoft.com/office/officeart/2005/8/layout/pyramid2"/>
    <dgm:cxn modelId="{A71491B2-6957-4BD6-A731-44AEE4C3F884}" type="presParOf" srcId="{A67C100E-0E73-4522-89EC-1954836E0B8E}" destId="{674D134F-0830-45A1-8D0C-7E37EC72228A}" srcOrd="4" destOrd="0" presId="urn:microsoft.com/office/officeart/2005/8/layout/pyramid2"/>
    <dgm:cxn modelId="{4682827D-E462-40B2-B192-C1D45378C7C8}" type="presParOf" srcId="{A67C100E-0E73-4522-89EC-1954836E0B8E}" destId="{2A337721-D3D6-47B2-952F-BE864EC9E20B}" srcOrd="5" destOrd="0" presId="urn:microsoft.com/office/officeart/2005/8/layout/pyramid2"/>
    <dgm:cxn modelId="{655871FF-721F-4671-942A-2856154053FB}" type="presParOf" srcId="{A67C100E-0E73-4522-89EC-1954836E0B8E}" destId="{A01EDE0E-8298-4216-B588-EE0D43ABEB99}" srcOrd="6" destOrd="0" presId="urn:microsoft.com/office/officeart/2005/8/layout/pyramid2"/>
    <dgm:cxn modelId="{338C3E0A-864D-4041-8D2B-B391BF49DA98}" type="presParOf" srcId="{A67C100E-0E73-4522-89EC-1954836E0B8E}" destId="{CC0FCA17-2993-4E72-954E-4EA4B7A7D161}" srcOrd="7" destOrd="0" presId="urn:microsoft.com/office/officeart/2005/8/layout/pyramid2"/>
    <dgm:cxn modelId="{EECD7FA9-6AC6-458C-9FE1-5B9C5E165395}" type="presParOf" srcId="{A67C100E-0E73-4522-89EC-1954836E0B8E}" destId="{BAB33AE0-84BC-4D03-91CA-7C749DA937EA}" srcOrd="8" destOrd="0" presId="urn:microsoft.com/office/officeart/2005/8/layout/pyramid2"/>
    <dgm:cxn modelId="{57EBD759-C09A-4999-A3B0-AAA21B0380D4}" type="presParOf" srcId="{A67C100E-0E73-4522-89EC-1954836E0B8E}" destId="{164D4671-B103-4C8C-B3A0-FF385B3A2C9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695D2-D4B7-4B5B-A999-6FEA01937C8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CA2A0-B886-4850-AA5E-35128418A312}">
      <dgm:prSet phldrT="[Текст]" custT="1"/>
      <dgm:spPr/>
      <dgm:t>
        <a:bodyPr/>
        <a:lstStyle/>
        <a:p>
          <a:r>
            <a:rPr lang="ru-RU" sz="1600" b="0" dirty="0" smtClean="0"/>
            <a:t>1.Определение ответственных, выбор варианта интеграции</a:t>
          </a:r>
        </a:p>
        <a:p>
          <a:r>
            <a:rPr lang="ru-RU" sz="1400" b="1" u="sng" dirty="0" smtClean="0">
              <a:solidFill>
                <a:schemeClr val="accent6"/>
              </a:solidFill>
            </a:rPr>
            <a:t>до 22 февраля</a:t>
          </a:r>
          <a:endParaRPr lang="ru-RU" sz="1400" b="1" u="sng" dirty="0">
            <a:solidFill>
              <a:schemeClr val="accent6"/>
            </a:solidFill>
          </a:endParaRPr>
        </a:p>
      </dgm:t>
    </dgm:pt>
    <dgm:pt modelId="{34812C8C-9B94-43FB-BE4E-3876C8A35411}" type="parTrans" cxnId="{F366152F-769D-4B10-BE8A-29AE2EB1732D}">
      <dgm:prSet/>
      <dgm:spPr/>
      <dgm:t>
        <a:bodyPr/>
        <a:lstStyle/>
        <a:p>
          <a:endParaRPr lang="ru-RU"/>
        </a:p>
      </dgm:t>
    </dgm:pt>
    <dgm:pt modelId="{A92DC603-00B6-453F-B9B2-658B508C8A54}" type="sibTrans" cxnId="{F366152F-769D-4B10-BE8A-29AE2EB1732D}">
      <dgm:prSet/>
      <dgm:spPr/>
      <dgm:t>
        <a:bodyPr/>
        <a:lstStyle/>
        <a:p>
          <a:endParaRPr lang="ru-RU"/>
        </a:p>
      </dgm:t>
    </dgm:pt>
    <dgm:pt modelId="{292D52AB-2ABA-4306-BAB9-09DA36E69157}">
      <dgm:prSet phldrT="[Текст]" custT="1"/>
      <dgm:spPr/>
      <dgm:t>
        <a:bodyPr/>
        <a:lstStyle/>
        <a:p>
          <a:pPr algn="l"/>
          <a:r>
            <a:rPr lang="ru-RU" sz="1100" b="1" dirty="0" smtClean="0">
              <a:solidFill>
                <a:srgbClr val="000066"/>
              </a:solidFill>
            </a:rPr>
            <a:t>Утверждение перечня ответственных за организацию работ, выбор варианта интеграции, формирование плана подключения и интеграции</a:t>
          </a:r>
          <a:endParaRPr lang="ru-RU" sz="1100" b="1" dirty="0">
            <a:solidFill>
              <a:srgbClr val="000066"/>
            </a:solidFill>
          </a:endParaRPr>
        </a:p>
      </dgm:t>
    </dgm:pt>
    <dgm:pt modelId="{75F414FB-87D8-4665-947D-5D52D469C062}" type="parTrans" cxnId="{54732493-9978-4AE7-8B54-F11A570055E0}">
      <dgm:prSet/>
      <dgm:spPr/>
      <dgm:t>
        <a:bodyPr/>
        <a:lstStyle/>
        <a:p>
          <a:endParaRPr lang="ru-RU"/>
        </a:p>
      </dgm:t>
    </dgm:pt>
    <dgm:pt modelId="{BC30F720-A2A5-4915-958D-0FDB1112DA3F}" type="sibTrans" cxnId="{54732493-9978-4AE7-8B54-F11A570055E0}">
      <dgm:prSet/>
      <dgm:spPr/>
      <dgm:t>
        <a:bodyPr/>
        <a:lstStyle/>
        <a:p>
          <a:endParaRPr lang="ru-RU"/>
        </a:p>
      </dgm:t>
    </dgm:pt>
    <dgm:pt modelId="{41C3867C-6252-4862-91A7-FF943711E285}">
      <dgm:prSet phldrT="[Текст]" custT="1"/>
      <dgm:spPr/>
      <dgm:t>
        <a:bodyPr/>
        <a:lstStyle/>
        <a:p>
          <a:pPr algn="l"/>
          <a:r>
            <a:rPr lang="ru-RU" sz="1000" b="1" dirty="0" smtClean="0">
              <a:solidFill>
                <a:srgbClr val="000066"/>
              </a:solidFill>
            </a:rPr>
            <a:t>Направление копии нормативного акта субъекта РФ об утверждении перечня ответственных и плана подключения и интеграции</a:t>
          </a:r>
          <a:endParaRPr lang="ru-RU" sz="1000" b="1" dirty="0">
            <a:solidFill>
              <a:srgbClr val="000066"/>
            </a:solidFill>
          </a:endParaRPr>
        </a:p>
      </dgm:t>
    </dgm:pt>
    <dgm:pt modelId="{36D4E78B-9FCC-4461-92B8-F8AB14F6FD7F}" type="parTrans" cxnId="{B9CCE7C7-7E4B-41B0-9D08-41B167723380}">
      <dgm:prSet/>
      <dgm:spPr/>
      <dgm:t>
        <a:bodyPr/>
        <a:lstStyle/>
        <a:p>
          <a:endParaRPr lang="ru-RU"/>
        </a:p>
      </dgm:t>
    </dgm:pt>
    <dgm:pt modelId="{AD574C86-107F-4F80-98FE-C3F44C735AC3}" type="sibTrans" cxnId="{B9CCE7C7-7E4B-41B0-9D08-41B167723380}">
      <dgm:prSet/>
      <dgm:spPr/>
      <dgm:t>
        <a:bodyPr/>
        <a:lstStyle/>
        <a:p>
          <a:endParaRPr lang="ru-RU"/>
        </a:p>
      </dgm:t>
    </dgm:pt>
    <dgm:pt modelId="{A62E64A1-855E-48A4-BB5B-32CDD82B6DB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0" dirty="0" smtClean="0"/>
            <a:t>2. Подключение </a:t>
          </a:r>
        </a:p>
        <a:p>
          <a:pPr>
            <a:spcAft>
              <a:spcPts val="0"/>
            </a:spcAft>
          </a:pPr>
          <a:r>
            <a:rPr lang="ru-RU" sz="1600" b="0" dirty="0" smtClean="0"/>
            <a:t>(83 субъекта РФ)</a:t>
          </a:r>
        </a:p>
        <a:p>
          <a:pPr>
            <a:spcAft>
              <a:spcPct val="35000"/>
            </a:spcAft>
          </a:pPr>
          <a:r>
            <a:rPr lang="ru-RU" sz="1400" b="1" u="sng" dirty="0" smtClean="0">
              <a:solidFill>
                <a:schemeClr val="accent6"/>
              </a:solidFill>
            </a:rPr>
            <a:t>до 1 мая</a:t>
          </a:r>
          <a:endParaRPr lang="ru-RU" sz="1400" b="1" u="sng" dirty="0">
            <a:solidFill>
              <a:schemeClr val="accent6"/>
            </a:solidFill>
          </a:endParaRPr>
        </a:p>
      </dgm:t>
    </dgm:pt>
    <dgm:pt modelId="{A903F07C-C516-4C78-8632-C213F69CC367}" type="parTrans" cxnId="{6B1620A2-1314-4538-8529-FD49196737B6}">
      <dgm:prSet/>
      <dgm:spPr/>
      <dgm:t>
        <a:bodyPr/>
        <a:lstStyle/>
        <a:p>
          <a:endParaRPr lang="ru-RU"/>
        </a:p>
      </dgm:t>
    </dgm:pt>
    <dgm:pt modelId="{BB35E582-1769-4560-847B-BD736369F7F1}" type="sibTrans" cxnId="{6B1620A2-1314-4538-8529-FD49196737B6}">
      <dgm:prSet/>
      <dgm:spPr/>
      <dgm:t>
        <a:bodyPr/>
        <a:lstStyle/>
        <a:p>
          <a:endParaRPr lang="ru-RU"/>
        </a:p>
      </dgm:t>
    </dgm:pt>
    <dgm:pt modelId="{F267F521-5CEC-4EE5-A754-3786AF9E3CAF}">
      <dgm:prSet phldrT="[Текст]" custT="1"/>
      <dgm:spPr/>
      <dgm:t>
        <a:bodyPr/>
        <a:lstStyle/>
        <a:p>
          <a:pPr algn="l"/>
          <a:r>
            <a:rPr lang="ru-RU" sz="1200" b="1" dirty="0" smtClean="0">
              <a:solidFill>
                <a:srgbClr val="000066"/>
              </a:solidFill>
            </a:rPr>
            <a:t>Получение учетной записи ЕСИА </a:t>
          </a:r>
          <a:endParaRPr lang="ru-RU" sz="1200" b="1" dirty="0">
            <a:solidFill>
              <a:srgbClr val="000066"/>
            </a:solidFill>
          </a:endParaRPr>
        </a:p>
      </dgm:t>
    </dgm:pt>
    <dgm:pt modelId="{27DCBE01-9CBD-4852-A3E0-2E7F5B0152B3}" type="parTrans" cxnId="{BD59306B-DB38-4AB8-84F4-C0A81B40C4E2}">
      <dgm:prSet/>
      <dgm:spPr/>
      <dgm:t>
        <a:bodyPr/>
        <a:lstStyle/>
        <a:p>
          <a:endParaRPr lang="ru-RU"/>
        </a:p>
      </dgm:t>
    </dgm:pt>
    <dgm:pt modelId="{0B10D7CC-E376-4DF1-B4DC-8BDD8B099E3F}" type="sibTrans" cxnId="{BD59306B-DB38-4AB8-84F4-C0A81B40C4E2}">
      <dgm:prSet/>
      <dgm:spPr/>
      <dgm:t>
        <a:bodyPr/>
        <a:lstStyle/>
        <a:p>
          <a:endParaRPr lang="ru-RU"/>
        </a:p>
      </dgm:t>
    </dgm:pt>
    <dgm:pt modelId="{EF517DE7-0EA2-43C1-A7DF-EAD1B4E0E9F8}">
      <dgm:prSet phldrT="[Текст]" custT="1"/>
      <dgm:spPr/>
      <dgm:t>
        <a:bodyPr/>
        <a:lstStyle/>
        <a:p>
          <a:pPr algn="l"/>
          <a:r>
            <a:rPr lang="ru-RU" sz="1200" b="1" dirty="0" smtClean="0">
              <a:solidFill>
                <a:srgbClr val="000066"/>
              </a:solidFill>
            </a:rPr>
            <a:t>Подключение к закрытой части портала ГАС «Управление» </a:t>
          </a:r>
          <a:endParaRPr lang="ru-RU" sz="1200" b="1" dirty="0">
            <a:solidFill>
              <a:srgbClr val="000066"/>
            </a:solidFill>
          </a:endParaRPr>
        </a:p>
      </dgm:t>
    </dgm:pt>
    <dgm:pt modelId="{0005CA81-796B-45E0-8044-42C875ABD0F7}" type="parTrans" cxnId="{3ED287C5-F7EF-480B-BCBE-CE7A5DA29028}">
      <dgm:prSet/>
      <dgm:spPr/>
      <dgm:t>
        <a:bodyPr/>
        <a:lstStyle/>
        <a:p>
          <a:endParaRPr lang="ru-RU"/>
        </a:p>
      </dgm:t>
    </dgm:pt>
    <dgm:pt modelId="{2845D7B1-594E-4699-BC3C-08808BE1959D}" type="sibTrans" cxnId="{3ED287C5-F7EF-480B-BCBE-CE7A5DA29028}">
      <dgm:prSet/>
      <dgm:spPr/>
      <dgm:t>
        <a:bodyPr/>
        <a:lstStyle/>
        <a:p>
          <a:endParaRPr lang="ru-RU"/>
        </a:p>
      </dgm:t>
    </dgm:pt>
    <dgm:pt modelId="{29830626-62AE-43EC-A21A-07791282E188}">
      <dgm:prSet phldrT="[Текст]" custT="1"/>
      <dgm:spPr/>
      <dgm:t>
        <a:bodyPr/>
        <a:lstStyle/>
        <a:p>
          <a:r>
            <a:rPr lang="ru-RU" sz="1600" b="0" dirty="0" smtClean="0"/>
            <a:t>3. Интеграция</a:t>
          </a:r>
          <a:endParaRPr lang="ru-RU" sz="1600" b="0" dirty="0" smtClean="0">
            <a:solidFill>
              <a:schemeClr val="accent6"/>
            </a:solidFill>
          </a:endParaRPr>
        </a:p>
        <a:p>
          <a:r>
            <a:rPr lang="ru-RU" sz="1400" b="1" u="sng" dirty="0" smtClean="0">
              <a:solidFill>
                <a:schemeClr val="accent6"/>
              </a:solidFill>
            </a:rPr>
            <a:t>1 мая -  15 октября*</a:t>
          </a:r>
          <a:endParaRPr lang="ru-RU" sz="1400" b="1" u="sng" dirty="0">
            <a:solidFill>
              <a:schemeClr val="accent6"/>
            </a:solidFill>
          </a:endParaRPr>
        </a:p>
      </dgm:t>
    </dgm:pt>
    <dgm:pt modelId="{993D49D8-81B2-48A8-8AAF-6037F535AD79}" type="sibTrans" cxnId="{E75DF9BE-79B9-42DB-AF1A-20F0F78D2CDD}">
      <dgm:prSet/>
      <dgm:spPr/>
      <dgm:t>
        <a:bodyPr/>
        <a:lstStyle/>
        <a:p>
          <a:endParaRPr lang="ru-RU"/>
        </a:p>
      </dgm:t>
    </dgm:pt>
    <dgm:pt modelId="{650DF044-7465-4C26-9313-9AB64613D20B}" type="parTrans" cxnId="{E75DF9BE-79B9-42DB-AF1A-20F0F78D2CDD}">
      <dgm:prSet/>
      <dgm:spPr/>
      <dgm:t>
        <a:bodyPr/>
        <a:lstStyle/>
        <a:p>
          <a:endParaRPr lang="ru-RU"/>
        </a:p>
      </dgm:t>
    </dgm:pt>
    <dgm:pt modelId="{2CE174F8-D35D-4237-9BA9-268578D9F0E3}">
      <dgm:prSet phldrT="[Текст]" custT="1"/>
      <dgm:spPr/>
      <dgm:t>
        <a:bodyPr/>
        <a:lstStyle/>
        <a:p>
          <a:pPr algn="l"/>
          <a:r>
            <a:rPr lang="ru-RU" sz="1200" b="1" dirty="0" smtClean="0">
              <a:solidFill>
                <a:srgbClr val="000066"/>
              </a:solidFill>
            </a:rPr>
            <a:t>Выполнение мероприятий по интеграции с ГАС «Управление» в соответствии с выбранным вариантом</a:t>
          </a:r>
          <a:endParaRPr lang="ru-RU" sz="1200" b="1" dirty="0">
            <a:solidFill>
              <a:srgbClr val="000066"/>
            </a:solidFill>
          </a:endParaRPr>
        </a:p>
      </dgm:t>
    </dgm:pt>
    <dgm:pt modelId="{23F1BC1F-58F2-4C71-B7E6-81BF1FBBBB47}" type="parTrans" cxnId="{83C44592-AA49-4E06-9775-4B2331A34100}">
      <dgm:prSet/>
      <dgm:spPr/>
      <dgm:t>
        <a:bodyPr/>
        <a:lstStyle/>
        <a:p>
          <a:endParaRPr lang="ru-RU"/>
        </a:p>
      </dgm:t>
    </dgm:pt>
    <dgm:pt modelId="{F9EA6A5E-B454-4E55-B65E-95BE9DD1CFDF}" type="sibTrans" cxnId="{83C44592-AA49-4E06-9775-4B2331A34100}">
      <dgm:prSet/>
      <dgm:spPr/>
      <dgm:t>
        <a:bodyPr/>
        <a:lstStyle/>
        <a:p>
          <a:endParaRPr lang="ru-RU"/>
        </a:p>
      </dgm:t>
    </dgm:pt>
    <dgm:pt modelId="{88FF191B-693F-47A8-ABD3-A1F2BA3576D1}" type="pres">
      <dgm:prSet presAssocID="{A02695D2-D4B7-4B5B-A999-6FEA01937C8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313A76-B425-4311-85D5-057FC7D0B6CC}" type="pres">
      <dgm:prSet presAssocID="{3FECA2A0-B886-4850-AA5E-35128418A312}" presName="horFlow" presStyleCnt="0"/>
      <dgm:spPr/>
    </dgm:pt>
    <dgm:pt modelId="{17CFF750-9B5B-49E9-BAA6-9DF52A4801CE}" type="pres">
      <dgm:prSet presAssocID="{3FECA2A0-B886-4850-AA5E-35128418A312}" presName="bigChev" presStyleLbl="node1" presStyleIdx="0" presStyleCnt="3" custScaleX="1381266" custScaleY="1375892" custLinFactY="-372721" custLinFactNeighborY="-400000"/>
      <dgm:spPr/>
      <dgm:t>
        <a:bodyPr/>
        <a:lstStyle/>
        <a:p>
          <a:endParaRPr lang="ru-RU"/>
        </a:p>
      </dgm:t>
    </dgm:pt>
    <dgm:pt modelId="{ABD793DB-4A39-4165-9DBB-4A039EB889A8}" type="pres">
      <dgm:prSet presAssocID="{75F414FB-87D8-4665-947D-5D52D469C062}" presName="parTrans" presStyleCnt="0"/>
      <dgm:spPr/>
    </dgm:pt>
    <dgm:pt modelId="{B1B771B3-A46B-4282-829C-5EE4B27971D7}" type="pres">
      <dgm:prSet presAssocID="{292D52AB-2ABA-4306-BAB9-09DA36E69157}" presName="node" presStyleLbl="alignAccFollowNode1" presStyleIdx="0" presStyleCnt="5" custScaleX="1721203" custScaleY="1586309" custLinFactX="-200000" custLinFactY="-429379" custLinFactNeighborX="-231142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6532E-319E-4387-8498-AE75164D7034}" type="pres">
      <dgm:prSet presAssocID="{BC30F720-A2A5-4915-958D-0FDB1112DA3F}" presName="sibTrans" presStyleCnt="0"/>
      <dgm:spPr/>
    </dgm:pt>
    <dgm:pt modelId="{5F455141-50CF-458E-8709-7002A0A8C25A}" type="pres">
      <dgm:prSet presAssocID="{41C3867C-6252-4862-91A7-FF943711E285}" presName="node" presStyleLbl="alignAccFollowNode1" presStyleIdx="1" presStyleCnt="5" custScaleX="1548500" custScaleY="1611769" custLinFactX="-400000" custLinFactY="-423267" custLinFactNeighborX="-411721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FD370-FE01-44BE-A2B9-F706319A1603}" type="pres">
      <dgm:prSet presAssocID="{3FECA2A0-B886-4850-AA5E-35128418A312}" presName="vSp" presStyleCnt="0"/>
      <dgm:spPr/>
    </dgm:pt>
    <dgm:pt modelId="{F15D4E40-5D6F-4634-939E-6B956823FAFA}" type="pres">
      <dgm:prSet presAssocID="{A62E64A1-855E-48A4-BB5B-32CDD82B6DB4}" presName="horFlow" presStyleCnt="0"/>
      <dgm:spPr/>
    </dgm:pt>
    <dgm:pt modelId="{7D51C9F0-9D04-4AFA-B89C-429C6EE5E1CA}" type="pres">
      <dgm:prSet presAssocID="{A62E64A1-855E-48A4-BB5B-32CDD82B6DB4}" presName="bigChev" presStyleLbl="node1" presStyleIdx="1" presStyleCnt="3" custScaleX="1243891" custScaleY="1207283" custLinFactY="-179751" custLinFactNeighborY="-200000"/>
      <dgm:spPr/>
      <dgm:t>
        <a:bodyPr/>
        <a:lstStyle/>
        <a:p>
          <a:endParaRPr lang="ru-RU"/>
        </a:p>
      </dgm:t>
    </dgm:pt>
    <dgm:pt modelId="{77DB0684-2101-42D5-AA49-B0447511AF28}" type="pres">
      <dgm:prSet presAssocID="{27DCBE01-9CBD-4852-A3E0-2E7F5B0152B3}" presName="parTrans" presStyleCnt="0"/>
      <dgm:spPr/>
    </dgm:pt>
    <dgm:pt modelId="{8148192E-A6E6-4DD2-B9E5-42A52E67636A}" type="pres">
      <dgm:prSet presAssocID="{F267F521-5CEC-4EE5-A754-3786AF9E3CAF}" presName="node" presStyleLbl="alignAccFollowNode1" presStyleIdx="2" presStyleCnt="5" custScaleX="1261019" custScaleY="1361425" custLinFactX="-198832" custLinFactY="-200000" custLinFactNeighborX="-200000" custLinFactNeighborY="-257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05F98-0A31-4EB2-B80F-696DAAECE967}" type="pres">
      <dgm:prSet presAssocID="{0B10D7CC-E376-4DF1-B4DC-8BDD8B099E3F}" presName="sibTrans" presStyleCnt="0"/>
      <dgm:spPr/>
    </dgm:pt>
    <dgm:pt modelId="{BFE5B85D-796C-4E2D-9815-561BD1A0F3D7}" type="pres">
      <dgm:prSet presAssocID="{EF517DE7-0EA2-43C1-A7DF-EAD1B4E0E9F8}" presName="node" presStyleLbl="alignAccFollowNode1" presStyleIdx="3" presStyleCnt="5" custScaleX="1814111" custScaleY="1369505" custLinFactX="-372493" custLinFactY="-200000" custLinFactNeighborX="-400000" custLinFactNeighborY="-269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290F0-59CE-4A5D-AD7D-6B8624B486EB}" type="pres">
      <dgm:prSet presAssocID="{A62E64A1-855E-48A4-BB5B-32CDD82B6DB4}" presName="vSp" presStyleCnt="0"/>
      <dgm:spPr/>
    </dgm:pt>
    <dgm:pt modelId="{78AC31B9-301F-4216-AFF1-A980B1A59072}" type="pres">
      <dgm:prSet presAssocID="{29830626-62AE-43EC-A21A-07791282E188}" presName="horFlow" presStyleCnt="0"/>
      <dgm:spPr/>
    </dgm:pt>
    <dgm:pt modelId="{F4192C87-FB1C-4659-BC5D-0BD5586B7858}" type="pres">
      <dgm:prSet presAssocID="{29830626-62AE-43EC-A21A-07791282E188}" presName="bigChev" presStyleLbl="node1" presStyleIdx="2" presStyleCnt="3" custScaleX="1352723" custScaleY="1266171" custLinFactNeighborX="-94086" custLinFactNeighborY="-90780"/>
      <dgm:spPr/>
      <dgm:t>
        <a:bodyPr/>
        <a:lstStyle/>
        <a:p>
          <a:endParaRPr lang="ru-RU"/>
        </a:p>
      </dgm:t>
    </dgm:pt>
    <dgm:pt modelId="{F503B3BF-BED8-40FE-B2E9-B671F8056E7A}" type="pres">
      <dgm:prSet presAssocID="{23F1BC1F-58F2-4C71-B7E6-81BF1FBBBB47}" presName="parTrans" presStyleCnt="0"/>
      <dgm:spPr/>
    </dgm:pt>
    <dgm:pt modelId="{0EBA00C3-C5BF-40ED-988A-536C72FEFCB2}" type="pres">
      <dgm:prSet presAssocID="{2CE174F8-D35D-4237-9BA9-268578D9F0E3}" presName="node" presStyleLbl="alignAccFollowNode1" presStyleIdx="4" presStyleCnt="5" custScaleX="1836384" custScaleY="1489003" custLinFactX="-188426" custLinFactY="-14705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C14AA4-C0AE-475A-94AA-A500DDEABBCE}" type="presOf" srcId="{F267F521-5CEC-4EE5-A754-3786AF9E3CAF}" destId="{8148192E-A6E6-4DD2-B9E5-42A52E67636A}" srcOrd="0" destOrd="0" presId="urn:microsoft.com/office/officeart/2005/8/layout/lProcess3"/>
    <dgm:cxn modelId="{3ED287C5-F7EF-480B-BCBE-CE7A5DA29028}" srcId="{A62E64A1-855E-48A4-BB5B-32CDD82B6DB4}" destId="{EF517DE7-0EA2-43C1-A7DF-EAD1B4E0E9F8}" srcOrd="1" destOrd="0" parTransId="{0005CA81-796B-45E0-8044-42C875ABD0F7}" sibTransId="{2845D7B1-594E-4699-BC3C-08808BE1959D}"/>
    <dgm:cxn modelId="{BD59306B-DB38-4AB8-84F4-C0A81B40C4E2}" srcId="{A62E64A1-855E-48A4-BB5B-32CDD82B6DB4}" destId="{F267F521-5CEC-4EE5-A754-3786AF9E3CAF}" srcOrd="0" destOrd="0" parTransId="{27DCBE01-9CBD-4852-A3E0-2E7F5B0152B3}" sibTransId="{0B10D7CC-E376-4DF1-B4DC-8BDD8B099E3F}"/>
    <dgm:cxn modelId="{6B1620A2-1314-4538-8529-FD49196737B6}" srcId="{A02695D2-D4B7-4B5B-A999-6FEA01937C85}" destId="{A62E64A1-855E-48A4-BB5B-32CDD82B6DB4}" srcOrd="1" destOrd="0" parTransId="{A903F07C-C516-4C78-8632-C213F69CC367}" sibTransId="{BB35E582-1769-4560-847B-BD736369F7F1}"/>
    <dgm:cxn modelId="{5B869CED-26D8-4555-9A38-8B3AE97C8089}" type="presOf" srcId="{A62E64A1-855E-48A4-BB5B-32CDD82B6DB4}" destId="{7D51C9F0-9D04-4AFA-B89C-429C6EE5E1CA}" srcOrd="0" destOrd="0" presId="urn:microsoft.com/office/officeart/2005/8/layout/lProcess3"/>
    <dgm:cxn modelId="{E75DF9BE-79B9-42DB-AF1A-20F0F78D2CDD}" srcId="{A02695D2-D4B7-4B5B-A999-6FEA01937C85}" destId="{29830626-62AE-43EC-A21A-07791282E188}" srcOrd="2" destOrd="0" parTransId="{650DF044-7465-4C26-9313-9AB64613D20B}" sibTransId="{993D49D8-81B2-48A8-8AAF-6037F535AD79}"/>
    <dgm:cxn modelId="{45DB3AAE-A3A2-4EFA-B145-DD32BA5B42E0}" type="presOf" srcId="{292D52AB-2ABA-4306-BAB9-09DA36E69157}" destId="{B1B771B3-A46B-4282-829C-5EE4B27971D7}" srcOrd="0" destOrd="0" presId="urn:microsoft.com/office/officeart/2005/8/layout/lProcess3"/>
    <dgm:cxn modelId="{811B9367-3B11-4689-BE3F-061880E11991}" type="presOf" srcId="{A02695D2-D4B7-4B5B-A999-6FEA01937C85}" destId="{88FF191B-693F-47A8-ABD3-A1F2BA3576D1}" srcOrd="0" destOrd="0" presId="urn:microsoft.com/office/officeart/2005/8/layout/lProcess3"/>
    <dgm:cxn modelId="{B85CF6B3-63A1-4D88-8DC3-020FB5237D79}" type="presOf" srcId="{41C3867C-6252-4862-91A7-FF943711E285}" destId="{5F455141-50CF-458E-8709-7002A0A8C25A}" srcOrd="0" destOrd="0" presId="urn:microsoft.com/office/officeart/2005/8/layout/lProcess3"/>
    <dgm:cxn modelId="{83C44592-AA49-4E06-9775-4B2331A34100}" srcId="{29830626-62AE-43EC-A21A-07791282E188}" destId="{2CE174F8-D35D-4237-9BA9-268578D9F0E3}" srcOrd="0" destOrd="0" parTransId="{23F1BC1F-58F2-4C71-B7E6-81BF1FBBBB47}" sibTransId="{F9EA6A5E-B454-4E55-B65E-95BE9DD1CFDF}"/>
    <dgm:cxn modelId="{54732493-9978-4AE7-8B54-F11A570055E0}" srcId="{3FECA2A0-B886-4850-AA5E-35128418A312}" destId="{292D52AB-2ABA-4306-BAB9-09DA36E69157}" srcOrd="0" destOrd="0" parTransId="{75F414FB-87D8-4665-947D-5D52D469C062}" sibTransId="{BC30F720-A2A5-4915-958D-0FDB1112DA3F}"/>
    <dgm:cxn modelId="{D4991D45-1734-49BC-8343-20D462860D8E}" type="presOf" srcId="{EF517DE7-0EA2-43C1-A7DF-EAD1B4E0E9F8}" destId="{BFE5B85D-796C-4E2D-9815-561BD1A0F3D7}" srcOrd="0" destOrd="0" presId="urn:microsoft.com/office/officeart/2005/8/layout/lProcess3"/>
    <dgm:cxn modelId="{156F8494-359A-445A-98F4-B43054B288BC}" type="presOf" srcId="{3FECA2A0-B886-4850-AA5E-35128418A312}" destId="{17CFF750-9B5B-49E9-BAA6-9DF52A4801CE}" srcOrd="0" destOrd="0" presId="urn:microsoft.com/office/officeart/2005/8/layout/lProcess3"/>
    <dgm:cxn modelId="{42FCDCC4-F43A-469F-BB92-4C2EC39911F2}" type="presOf" srcId="{2CE174F8-D35D-4237-9BA9-268578D9F0E3}" destId="{0EBA00C3-C5BF-40ED-988A-536C72FEFCB2}" srcOrd="0" destOrd="0" presId="urn:microsoft.com/office/officeart/2005/8/layout/lProcess3"/>
    <dgm:cxn modelId="{F366152F-769D-4B10-BE8A-29AE2EB1732D}" srcId="{A02695D2-D4B7-4B5B-A999-6FEA01937C85}" destId="{3FECA2A0-B886-4850-AA5E-35128418A312}" srcOrd="0" destOrd="0" parTransId="{34812C8C-9B94-43FB-BE4E-3876C8A35411}" sibTransId="{A92DC603-00B6-453F-B9B2-658B508C8A54}"/>
    <dgm:cxn modelId="{E0890CB5-6097-485E-9702-99FA8D206FD4}" type="presOf" srcId="{29830626-62AE-43EC-A21A-07791282E188}" destId="{F4192C87-FB1C-4659-BC5D-0BD5586B7858}" srcOrd="0" destOrd="0" presId="urn:microsoft.com/office/officeart/2005/8/layout/lProcess3"/>
    <dgm:cxn modelId="{B9CCE7C7-7E4B-41B0-9D08-41B167723380}" srcId="{3FECA2A0-B886-4850-AA5E-35128418A312}" destId="{41C3867C-6252-4862-91A7-FF943711E285}" srcOrd="1" destOrd="0" parTransId="{36D4E78B-9FCC-4461-92B8-F8AB14F6FD7F}" sibTransId="{AD574C86-107F-4F80-98FE-C3F44C735AC3}"/>
    <dgm:cxn modelId="{0085D32C-3510-4BB2-9688-72563443F6A6}" type="presParOf" srcId="{88FF191B-693F-47A8-ABD3-A1F2BA3576D1}" destId="{51313A76-B425-4311-85D5-057FC7D0B6CC}" srcOrd="0" destOrd="0" presId="urn:microsoft.com/office/officeart/2005/8/layout/lProcess3"/>
    <dgm:cxn modelId="{50B6154A-3466-4472-85E9-DEA9D0EC8FB7}" type="presParOf" srcId="{51313A76-B425-4311-85D5-057FC7D0B6CC}" destId="{17CFF750-9B5B-49E9-BAA6-9DF52A4801CE}" srcOrd="0" destOrd="0" presId="urn:microsoft.com/office/officeart/2005/8/layout/lProcess3"/>
    <dgm:cxn modelId="{9905AB8D-54A4-4C9E-A303-B69D1F0103E8}" type="presParOf" srcId="{51313A76-B425-4311-85D5-057FC7D0B6CC}" destId="{ABD793DB-4A39-4165-9DBB-4A039EB889A8}" srcOrd="1" destOrd="0" presId="urn:microsoft.com/office/officeart/2005/8/layout/lProcess3"/>
    <dgm:cxn modelId="{620051E3-C7B8-4D94-85A1-EC8C08596EE7}" type="presParOf" srcId="{51313A76-B425-4311-85D5-057FC7D0B6CC}" destId="{B1B771B3-A46B-4282-829C-5EE4B27971D7}" srcOrd="2" destOrd="0" presId="urn:microsoft.com/office/officeart/2005/8/layout/lProcess3"/>
    <dgm:cxn modelId="{71BE1D08-3110-408F-971C-741A557C8CF8}" type="presParOf" srcId="{51313A76-B425-4311-85D5-057FC7D0B6CC}" destId="{0A86532E-319E-4387-8498-AE75164D7034}" srcOrd="3" destOrd="0" presId="urn:microsoft.com/office/officeart/2005/8/layout/lProcess3"/>
    <dgm:cxn modelId="{69BD3902-9F21-4637-A991-B1D8610D947F}" type="presParOf" srcId="{51313A76-B425-4311-85D5-057FC7D0B6CC}" destId="{5F455141-50CF-458E-8709-7002A0A8C25A}" srcOrd="4" destOrd="0" presId="urn:microsoft.com/office/officeart/2005/8/layout/lProcess3"/>
    <dgm:cxn modelId="{9F184261-3807-44C2-B3B5-BE0E59A37439}" type="presParOf" srcId="{88FF191B-693F-47A8-ABD3-A1F2BA3576D1}" destId="{61AFD370-FE01-44BE-A2B9-F706319A1603}" srcOrd="1" destOrd="0" presId="urn:microsoft.com/office/officeart/2005/8/layout/lProcess3"/>
    <dgm:cxn modelId="{BC1277A2-5C6B-44AE-A207-D895E3925471}" type="presParOf" srcId="{88FF191B-693F-47A8-ABD3-A1F2BA3576D1}" destId="{F15D4E40-5D6F-4634-939E-6B956823FAFA}" srcOrd="2" destOrd="0" presId="urn:microsoft.com/office/officeart/2005/8/layout/lProcess3"/>
    <dgm:cxn modelId="{D6342B7A-58DA-4B2F-8CB5-E4DFF7A9B2D5}" type="presParOf" srcId="{F15D4E40-5D6F-4634-939E-6B956823FAFA}" destId="{7D51C9F0-9D04-4AFA-B89C-429C6EE5E1CA}" srcOrd="0" destOrd="0" presId="urn:microsoft.com/office/officeart/2005/8/layout/lProcess3"/>
    <dgm:cxn modelId="{5ED27313-CAC5-4B66-A133-79B2C84012DB}" type="presParOf" srcId="{F15D4E40-5D6F-4634-939E-6B956823FAFA}" destId="{77DB0684-2101-42D5-AA49-B0447511AF28}" srcOrd="1" destOrd="0" presId="urn:microsoft.com/office/officeart/2005/8/layout/lProcess3"/>
    <dgm:cxn modelId="{0A4FFB8B-D656-4D69-BE90-D3649E4A9705}" type="presParOf" srcId="{F15D4E40-5D6F-4634-939E-6B956823FAFA}" destId="{8148192E-A6E6-4DD2-B9E5-42A52E67636A}" srcOrd="2" destOrd="0" presId="urn:microsoft.com/office/officeart/2005/8/layout/lProcess3"/>
    <dgm:cxn modelId="{C4AC4F9C-BAC7-46DF-B733-C47151BC1A75}" type="presParOf" srcId="{F15D4E40-5D6F-4634-939E-6B956823FAFA}" destId="{B5005F98-0A31-4EB2-B80F-696DAAECE967}" srcOrd="3" destOrd="0" presId="urn:microsoft.com/office/officeart/2005/8/layout/lProcess3"/>
    <dgm:cxn modelId="{FB7E239E-F3E9-489B-A0A9-3A01002D69F6}" type="presParOf" srcId="{F15D4E40-5D6F-4634-939E-6B956823FAFA}" destId="{BFE5B85D-796C-4E2D-9815-561BD1A0F3D7}" srcOrd="4" destOrd="0" presId="urn:microsoft.com/office/officeart/2005/8/layout/lProcess3"/>
    <dgm:cxn modelId="{537C9BE2-7797-4AA7-89F4-476AA7D8E619}" type="presParOf" srcId="{88FF191B-693F-47A8-ABD3-A1F2BA3576D1}" destId="{42C290F0-59CE-4A5D-AD7D-6B8624B486EB}" srcOrd="3" destOrd="0" presId="urn:microsoft.com/office/officeart/2005/8/layout/lProcess3"/>
    <dgm:cxn modelId="{B3A32708-B057-40D7-9231-5043047338FF}" type="presParOf" srcId="{88FF191B-693F-47A8-ABD3-A1F2BA3576D1}" destId="{78AC31B9-301F-4216-AFF1-A980B1A59072}" srcOrd="4" destOrd="0" presId="urn:microsoft.com/office/officeart/2005/8/layout/lProcess3"/>
    <dgm:cxn modelId="{3013EBAF-C414-41C2-A3A5-4F09669B976F}" type="presParOf" srcId="{78AC31B9-301F-4216-AFF1-A980B1A59072}" destId="{F4192C87-FB1C-4659-BC5D-0BD5586B7858}" srcOrd="0" destOrd="0" presId="urn:microsoft.com/office/officeart/2005/8/layout/lProcess3"/>
    <dgm:cxn modelId="{36222702-0833-4D13-B696-E716CB77A1B9}" type="presParOf" srcId="{78AC31B9-301F-4216-AFF1-A980B1A59072}" destId="{F503B3BF-BED8-40FE-B2E9-B671F8056E7A}" srcOrd="1" destOrd="0" presId="urn:microsoft.com/office/officeart/2005/8/layout/lProcess3"/>
    <dgm:cxn modelId="{31617D97-77ED-499F-8693-8FB45A9CDD99}" type="presParOf" srcId="{78AC31B9-301F-4216-AFF1-A980B1A59072}" destId="{0EBA00C3-C5BF-40ED-988A-536C72FEFCB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4175CD-15D3-47E3-A2F0-0FD7690A422C}">
      <dsp:nvSpPr>
        <dsp:cNvPr id="0" name=""/>
        <dsp:cNvSpPr/>
      </dsp:nvSpPr>
      <dsp:spPr>
        <a:xfrm>
          <a:off x="-6270665" y="-959254"/>
          <a:ext cx="7464175" cy="7464175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73775-FFC7-476F-A4EE-4C4D2F8F9152}">
      <dsp:nvSpPr>
        <dsp:cNvPr id="0" name=""/>
        <dsp:cNvSpPr/>
      </dsp:nvSpPr>
      <dsp:spPr>
        <a:xfrm>
          <a:off x="624602" y="426350"/>
          <a:ext cx="8068275" cy="8531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18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Создание и опытная эксплуатация технологических подсистем системы «Электронный бюджет»</a:t>
          </a:r>
          <a:endParaRPr lang="ru-RU" sz="2200" kern="1200" dirty="0"/>
        </a:p>
      </dsp:txBody>
      <dsp:txXfrm>
        <a:off x="624602" y="426350"/>
        <a:ext cx="8068275" cy="853145"/>
      </dsp:txXfrm>
    </dsp:sp>
    <dsp:sp modelId="{C550C97E-B3E4-4BC5-88D4-DFA765F4D610}">
      <dsp:nvSpPr>
        <dsp:cNvPr id="0" name=""/>
        <dsp:cNvSpPr/>
      </dsp:nvSpPr>
      <dsp:spPr>
        <a:xfrm>
          <a:off x="91386" y="319707"/>
          <a:ext cx="1066431" cy="1066431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/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59EDA-620E-4C3B-825E-6C166ACC4A8F}">
      <dsp:nvSpPr>
        <dsp:cNvPr id="0" name=""/>
        <dsp:cNvSpPr/>
      </dsp:nvSpPr>
      <dsp:spPr>
        <a:xfrm>
          <a:off x="1113730" y="1385405"/>
          <a:ext cx="7579147" cy="149491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1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первой очереди ПИАО в части обеспечения централизованного сбора, свода и консолидации отчетности об исполнении бюджетов бюджетной системы РФ и бухгалтерской отчетности государственных и муниципальных учреждений</a:t>
          </a:r>
          <a:endParaRPr lang="ru-RU" sz="2000" kern="1200" dirty="0"/>
        </a:p>
      </dsp:txBody>
      <dsp:txXfrm>
        <a:off x="1113730" y="1385405"/>
        <a:ext cx="7579147" cy="1494915"/>
      </dsp:txXfrm>
    </dsp:sp>
    <dsp:sp modelId="{FBCC970A-848F-41C9-A1E4-29161B879A2F}">
      <dsp:nvSpPr>
        <dsp:cNvPr id="0" name=""/>
        <dsp:cNvSpPr/>
      </dsp:nvSpPr>
      <dsp:spPr>
        <a:xfrm>
          <a:off x="580514" y="1599647"/>
          <a:ext cx="1066431" cy="1066431"/>
        </a:xfrm>
        <a:prstGeom prst="ellips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/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3D667-A364-4F81-834A-3A34101EE28A}">
      <dsp:nvSpPr>
        <dsp:cNvPr id="0" name=""/>
        <dsp:cNvSpPr/>
      </dsp:nvSpPr>
      <dsp:spPr>
        <a:xfrm>
          <a:off x="1113730" y="3009179"/>
          <a:ext cx="7579147" cy="80724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18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Создание и развитие единого портала бюджетной системы Российской Федерации</a:t>
          </a:r>
          <a:endParaRPr lang="ru-RU" sz="2200" kern="1200" dirty="0"/>
        </a:p>
      </dsp:txBody>
      <dsp:txXfrm>
        <a:off x="1113730" y="3009179"/>
        <a:ext cx="7579147" cy="807246"/>
      </dsp:txXfrm>
    </dsp:sp>
    <dsp:sp modelId="{5C8CA205-540D-437F-A2AE-A226B0D07FE9}">
      <dsp:nvSpPr>
        <dsp:cNvPr id="0" name=""/>
        <dsp:cNvSpPr/>
      </dsp:nvSpPr>
      <dsp:spPr>
        <a:xfrm>
          <a:off x="580514" y="2879587"/>
          <a:ext cx="1066431" cy="1066431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/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D9002-A593-43FE-A5B8-C9C4E458DC5D}">
      <dsp:nvSpPr>
        <dsp:cNvPr id="0" name=""/>
        <dsp:cNvSpPr/>
      </dsp:nvSpPr>
      <dsp:spPr>
        <a:xfrm>
          <a:off x="624602" y="4266169"/>
          <a:ext cx="8068275" cy="85314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718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Проектирование и разработка функциональных подсистем управления закупками и кадровыми ресурсами</a:t>
          </a:r>
          <a:endParaRPr lang="ru-RU" sz="2200" kern="1200" dirty="0"/>
        </a:p>
      </dsp:txBody>
      <dsp:txXfrm>
        <a:off x="624602" y="4266169"/>
        <a:ext cx="8068275" cy="853145"/>
      </dsp:txXfrm>
    </dsp:sp>
    <dsp:sp modelId="{56F8D48C-389E-47B0-B1D2-6E134DBDD380}">
      <dsp:nvSpPr>
        <dsp:cNvPr id="0" name=""/>
        <dsp:cNvSpPr/>
      </dsp:nvSpPr>
      <dsp:spPr>
        <a:xfrm>
          <a:off x="91386" y="4159526"/>
          <a:ext cx="1066431" cy="1066431"/>
        </a:xfrm>
        <a:prstGeom prst="ellips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/>
            </a:extLst>
          </a:blip>
          <a:stretch>
            <a:fillRect/>
          </a:stretch>
        </a:blip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3FB439-30AD-4B9C-A2BE-BE5DF63B8B8A}">
      <dsp:nvSpPr>
        <dsp:cNvPr id="0" name=""/>
        <dsp:cNvSpPr/>
      </dsp:nvSpPr>
      <dsp:spPr>
        <a:xfrm>
          <a:off x="1404156" y="163862"/>
          <a:ext cx="4968552" cy="4536486"/>
        </a:xfrm>
        <a:prstGeom prst="triangl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4D801-D306-4FF1-AE49-4AB06745EAC8}">
      <dsp:nvSpPr>
        <dsp:cNvPr id="0" name=""/>
        <dsp:cNvSpPr/>
      </dsp:nvSpPr>
      <dsp:spPr>
        <a:xfrm>
          <a:off x="3911834" y="497340"/>
          <a:ext cx="3229558" cy="706465"/>
        </a:xfrm>
        <a:prstGeom prst="roundRect">
          <a:avLst/>
        </a:prstGeom>
        <a:solidFill>
          <a:schemeClr val="accent2">
            <a:lumMod val="50000"/>
          </a:schemeClr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Информационно-аналитическая система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911834" y="497340"/>
        <a:ext cx="3229558" cy="706465"/>
      </dsp:txXfrm>
    </dsp:sp>
    <dsp:sp modelId="{707486F4-8170-45B6-831C-41AD2C244BF2}">
      <dsp:nvSpPr>
        <dsp:cNvPr id="0" name=""/>
        <dsp:cNvSpPr/>
      </dsp:nvSpPr>
      <dsp:spPr>
        <a:xfrm>
          <a:off x="3888420" y="1381765"/>
          <a:ext cx="3229558" cy="706465"/>
        </a:xfrm>
        <a:prstGeom prst="roundRect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Формирование и сбор отчетности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888420" y="1381765"/>
        <a:ext cx="3229558" cy="706465"/>
      </dsp:txXfrm>
    </dsp:sp>
    <dsp:sp modelId="{674D134F-0830-45A1-8D0C-7E37EC72228A}">
      <dsp:nvSpPr>
        <dsp:cNvPr id="0" name=""/>
        <dsp:cNvSpPr/>
      </dsp:nvSpPr>
      <dsp:spPr>
        <a:xfrm>
          <a:off x="3888420" y="2304254"/>
          <a:ext cx="3229558" cy="706465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Главная книга</a:t>
          </a:r>
          <a:endParaRPr lang="ru-RU" sz="1700" kern="1200" dirty="0"/>
        </a:p>
      </dsp:txBody>
      <dsp:txXfrm>
        <a:off x="3888420" y="2304254"/>
        <a:ext cx="3229558" cy="706465"/>
      </dsp:txXfrm>
    </dsp:sp>
    <dsp:sp modelId="{A01EDE0E-8298-4216-B588-EE0D43ABEB99}">
      <dsp:nvSpPr>
        <dsp:cNvPr id="0" name=""/>
        <dsp:cNvSpPr/>
      </dsp:nvSpPr>
      <dsp:spPr>
        <a:xfrm>
          <a:off x="3888420" y="3168354"/>
          <a:ext cx="3229558" cy="706465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Регистры учета</a:t>
          </a:r>
          <a:endParaRPr lang="ru-RU" sz="1700" kern="1200" dirty="0"/>
        </a:p>
      </dsp:txBody>
      <dsp:txXfrm>
        <a:off x="3888420" y="3168354"/>
        <a:ext cx="3229558" cy="706465"/>
      </dsp:txXfrm>
    </dsp:sp>
    <dsp:sp modelId="{BAB33AE0-84BC-4D03-91CA-7C749DA937EA}">
      <dsp:nvSpPr>
        <dsp:cNvPr id="0" name=""/>
        <dsp:cNvSpPr/>
      </dsp:nvSpPr>
      <dsp:spPr>
        <a:xfrm>
          <a:off x="3888420" y="4104456"/>
          <a:ext cx="3229558" cy="70646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Регистрация финансово-хозяйственных операций </a:t>
          </a:r>
          <a:endParaRPr lang="ru-RU" sz="1700" kern="1200" dirty="0"/>
        </a:p>
      </dsp:txBody>
      <dsp:txXfrm>
        <a:off x="3888420" y="4104456"/>
        <a:ext cx="3229558" cy="7064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CFF750-9B5B-49E9-BAA6-9DF52A4801CE}">
      <dsp:nvSpPr>
        <dsp:cNvPr id="0" name=""/>
        <dsp:cNvSpPr/>
      </dsp:nvSpPr>
      <dsp:spPr>
        <a:xfrm>
          <a:off x="63" y="430519"/>
          <a:ext cx="2936203" cy="11699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1.Определение ответственных, выбор варианта интеграции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accent6"/>
              </a:solidFill>
            </a:rPr>
            <a:t>до 22 февраля</a:t>
          </a:r>
          <a:endParaRPr lang="ru-RU" sz="1400" b="1" u="sng" kern="1200" dirty="0">
            <a:solidFill>
              <a:schemeClr val="accent6"/>
            </a:solidFill>
          </a:endParaRPr>
        </a:p>
      </dsp:txBody>
      <dsp:txXfrm>
        <a:off x="63" y="430519"/>
        <a:ext cx="2936203" cy="1169911"/>
      </dsp:txXfrm>
    </dsp:sp>
    <dsp:sp modelId="{B1B771B3-A46B-4282-829C-5EE4B27971D7}">
      <dsp:nvSpPr>
        <dsp:cNvPr id="0" name=""/>
        <dsp:cNvSpPr/>
      </dsp:nvSpPr>
      <dsp:spPr>
        <a:xfrm>
          <a:off x="2498666" y="456848"/>
          <a:ext cx="3036819" cy="111952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66"/>
              </a:solidFill>
            </a:rPr>
            <a:t>Утверждение перечня ответственных за организацию работ, выбор варианта интеграции, формирование плана подключения и интеграции</a:t>
          </a:r>
          <a:endParaRPr lang="ru-RU" sz="1100" b="1" kern="1200" dirty="0">
            <a:solidFill>
              <a:srgbClr val="000066"/>
            </a:solidFill>
          </a:endParaRPr>
        </a:p>
      </dsp:txBody>
      <dsp:txXfrm>
        <a:off x="2498666" y="456848"/>
        <a:ext cx="3036819" cy="1119527"/>
      </dsp:txXfrm>
    </dsp:sp>
    <dsp:sp modelId="{5F455141-50CF-458E-8709-7002A0A8C25A}">
      <dsp:nvSpPr>
        <dsp:cNvPr id="0" name=""/>
        <dsp:cNvSpPr/>
      </dsp:nvSpPr>
      <dsp:spPr>
        <a:xfrm>
          <a:off x="5113308" y="452177"/>
          <a:ext cx="2732109" cy="113749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0066"/>
              </a:solidFill>
            </a:rPr>
            <a:t>Направление копии нормативного акта субъекта РФ об утверждении перечня ответственных и плана подключения и интеграции</a:t>
          </a:r>
          <a:endParaRPr lang="ru-RU" sz="1000" b="1" kern="1200" dirty="0">
            <a:solidFill>
              <a:srgbClr val="000066"/>
            </a:solidFill>
          </a:endParaRPr>
        </a:p>
      </dsp:txBody>
      <dsp:txXfrm>
        <a:off x="5113308" y="452177"/>
        <a:ext cx="2732109" cy="1137495"/>
      </dsp:txXfrm>
    </dsp:sp>
    <dsp:sp modelId="{7D51C9F0-9D04-4AFA-B89C-429C6EE5E1CA}">
      <dsp:nvSpPr>
        <dsp:cNvPr id="0" name=""/>
        <dsp:cNvSpPr/>
      </dsp:nvSpPr>
      <dsp:spPr>
        <a:xfrm>
          <a:off x="63" y="1946475"/>
          <a:ext cx="2644180" cy="10265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/>
            <a:t>2. Подключение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/>
            <a:t>(83 субъекта РФ)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accent6"/>
              </a:solidFill>
            </a:rPr>
            <a:t>до 1 мая</a:t>
          </a:r>
          <a:endParaRPr lang="ru-RU" sz="1400" b="1" u="sng" kern="1200" dirty="0">
            <a:solidFill>
              <a:schemeClr val="accent6"/>
            </a:solidFill>
          </a:endParaRPr>
        </a:p>
      </dsp:txBody>
      <dsp:txXfrm>
        <a:off x="63" y="1946475"/>
        <a:ext cx="2644180" cy="1026544"/>
      </dsp:txXfrm>
    </dsp:sp>
    <dsp:sp modelId="{8148192E-A6E6-4DD2-B9E5-42A52E67636A}">
      <dsp:nvSpPr>
        <dsp:cNvPr id="0" name=""/>
        <dsp:cNvSpPr/>
      </dsp:nvSpPr>
      <dsp:spPr>
        <a:xfrm>
          <a:off x="2216396" y="1979407"/>
          <a:ext cx="2224890" cy="9608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66"/>
              </a:solidFill>
            </a:rPr>
            <a:t>Получение учетной записи ЕСИА </a:t>
          </a:r>
          <a:endParaRPr lang="ru-RU" sz="1200" b="1" kern="1200" dirty="0">
            <a:solidFill>
              <a:srgbClr val="000066"/>
            </a:solidFill>
          </a:endParaRPr>
        </a:p>
      </dsp:txBody>
      <dsp:txXfrm>
        <a:off x="2216396" y="1979407"/>
        <a:ext cx="2224890" cy="960816"/>
      </dsp:txXfrm>
    </dsp:sp>
    <dsp:sp modelId="{BFE5B85D-796C-4E2D-9815-561BD1A0F3D7}">
      <dsp:nvSpPr>
        <dsp:cNvPr id="0" name=""/>
        <dsp:cNvSpPr/>
      </dsp:nvSpPr>
      <dsp:spPr>
        <a:xfrm>
          <a:off x="4060783" y="1968020"/>
          <a:ext cx="3200742" cy="9665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66"/>
              </a:solidFill>
            </a:rPr>
            <a:t>Подключение к закрытой части портала ГАС «Управление» </a:t>
          </a:r>
          <a:endParaRPr lang="ru-RU" sz="1200" b="1" kern="1200" dirty="0">
            <a:solidFill>
              <a:srgbClr val="000066"/>
            </a:solidFill>
          </a:endParaRPr>
        </a:p>
      </dsp:txBody>
      <dsp:txXfrm>
        <a:off x="4060783" y="1968020"/>
        <a:ext cx="3200742" cy="966519"/>
      </dsp:txXfrm>
    </dsp:sp>
    <dsp:sp modelId="{F4192C87-FB1C-4659-BC5D-0BD5586B7858}">
      <dsp:nvSpPr>
        <dsp:cNvPr id="0" name=""/>
        <dsp:cNvSpPr/>
      </dsp:nvSpPr>
      <dsp:spPr>
        <a:xfrm>
          <a:off x="0" y="3230634"/>
          <a:ext cx="2875528" cy="10766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3. Интеграция</a:t>
          </a:r>
          <a:endParaRPr lang="ru-RU" sz="1600" b="0" kern="1200" dirty="0" smtClean="0">
            <a:solidFill>
              <a:schemeClr val="accent6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chemeClr val="accent6"/>
              </a:solidFill>
            </a:rPr>
            <a:t>1 мая -  15 октября*</a:t>
          </a:r>
          <a:endParaRPr lang="ru-RU" sz="1400" b="1" u="sng" kern="1200" dirty="0">
            <a:solidFill>
              <a:schemeClr val="accent6"/>
            </a:solidFill>
          </a:endParaRPr>
        </a:p>
      </dsp:txBody>
      <dsp:txXfrm>
        <a:off x="0" y="3230634"/>
        <a:ext cx="2875528" cy="1076616"/>
      </dsp:txXfrm>
    </dsp:sp>
    <dsp:sp modelId="{0EBA00C3-C5BF-40ED-988A-536C72FEFCB2}">
      <dsp:nvSpPr>
        <dsp:cNvPr id="0" name=""/>
        <dsp:cNvSpPr/>
      </dsp:nvSpPr>
      <dsp:spPr>
        <a:xfrm>
          <a:off x="2460237" y="3239753"/>
          <a:ext cx="3240040" cy="10508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66"/>
              </a:solidFill>
            </a:rPr>
            <a:t>Выполнение мероприятий по интеграции с ГАС «Управление» в соответствии с выбранным вариантом</a:t>
          </a:r>
          <a:endParaRPr lang="ru-RU" sz="1200" b="1" kern="1200" dirty="0">
            <a:solidFill>
              <a:srgbClr val="000066"/>
            </a:solidFill>
          </a:endParaRPr>
        </a:p>
      </dsp:txBody>
      <dsp:txXfrm>
        <a:off x="2460237" y="3239753"/>
        <a:ext cx="3240040" cy="1050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6819E2-4F65-465C-9DEC-971A38851B51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D65705-A8DE-486B-90A9-D66734F58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65705-A8DE-486B-90A9-D66734F58F9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12A806-3D40-4B42-8CC7-9D8E10132DE7}" type="slidenum">
              <a:rPr lang="ru-RU" sz="1200">
                <a:cs typeface="Times New Roman" pitchFamily="18" charset="0"/>
              </a:rPr>
              <a:pPr algn="r"/>
              <a:t>10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40C146-F30C-4AF5-B23C-E36553B098AD}" type="slidenum">
              <a:rPr lang="ru-RU" sz="1200">
                <a:cs typeface="Times New Roman" pitchFamily="18" charset="0"/>
              </a:rPr>
              <a:pPr algn="r"/>
              <a:t>11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ru-RU" sz="800" dirty="0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970CA9-2CC1-483F-9544-BD4BA8E9C130}" type="slidenum">
              <a:rPr lang="ru-RU" sz="1200">
                <a:cs typeface="Times New Roman" pitchFamily="18" charset="0"/>
              </a:rPr>
              <a:pPr algn="r"/>
              <a:t>12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C0D814-6AA1-45DD-B254-4D2C674049AB}" type="slidenum">
              <a:rPr lang="ru-RU" sz="1200">
                <a:cs typeface="Times New Roman" pitchFamily="18" charset="0"/>
              </a:rPr>
              <a:pPr algn="r"/>
              <a:t>13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ru-RU" dirty="0" smtClean="0">
              <a:solidFill>
                <a:srgbClr val="4A452A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80000"/>
              </a:lnSpc>
            </a:pPr>
            <a:endParaRPr lang="ru-RU" sz="9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B77F8F-68B0-479A-A96E-57ACF55F040D}" type="slidenum">
              <a:rPr lang="ru-RU" sz="1200">
                <a:cs typeface="Times New Roman" pitchFamily="18" charset="0"/>
              </a:rPr>
              <a:pPr algn="r"/>
              <a:t>16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FB22BE-2F2C-47E0-98D4-1E7872EE57C1}" type="slidenum">
              <a:rPr lang="ru-RU" sz="1200">
                <a:cs typeface="Times New Roman" pitchFamily="18" charset="0"/>
              </a:rPr>
              <a:pPr algn="r"/>
              <a:t>18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D65705-A8DE-486B-90A9-D66734F58F9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buFontTx/>
              <a:buAutoNum type="arabicPeriod"/>
            </a:pPr>
            <a:endParaRPr lang="ru-RU" sz="1000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41881C-7D1E-49EE-A07F-22AF1DFB4994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ru-RU" sz="1000" dirty="0" smtClean="0"/>
          </a:p>
        </p:txBody>
      </p:sp>
      <p:sp>
        <p:nvSpPr>
          <p:cNvPr id="58372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AF9A49-6177-4C05-B009-5EAAD838FDCE}" type="slidenum">
              <a:rPr lang="ru-RU" sz="1200">
                <a:cs typeface="Times New Roman" pitchFamily="18" charset="0"/>
              </a:rPr>
              <a:pPr algn="r"/>
              <a:t>21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1pPr>
            <a:lvl2pPr marL="742859" indent="-285715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2pPr>
            <a:lvl3pPr marL="1142860" indent="-228572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3pPr>
            <a:lvl4pPr marL="1600004" indent="-228572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4pPr>
            <a:lvl5pPr marL="2057148" indent="-228572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5pPr>
            <a:lvl6pPr marL="2514292" indent="-228572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6pPr>
            <a:lvl7pPr marL="2971435" indent="-228572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7pPr>
            <a:lvl8pPr marL="3428579" indent="-228572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8pPr>
            <a:lvl9pPr marL="3885724" indent="-228572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E6038907-1892-45FA-B5A2-FA8F38919C3A}" type="slidenum">
              <a:rPr lang="ru-RU" sz="1200" i="0">
                <a:solidFill>
                  <a:schemeClr val="tx1"/>
                </a:solidFill>
                <a:latin typeface="Calibri" pitchFamily="34" charset="0"/>
              </a:rPr>
              <a:pPr eaLnBrk="1" hangingPunct="1"/>
              <a:t>25</a:t>
            </a:fld>
            <a:endParaRPr lang="ru-RU" sz="1200" i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1pPr>
            <a:lvl2pPr marL="742859" indent="-285715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2pPr>
            <a:lvl3pPr marL="1142860" indent="-228572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3pPr>
            <a:lvl4pPr marL="1600004" indent="-228572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4pPr>
            <a:lvl5pPr marL="2057148" indent="-228572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5pPr>
            <a:lvl6pPr marL="2514292" indent="-228572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6pPr>
            <a:lvl7pPr marL="2971435" indent="-228572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7pPr>
            <a:lvl8pPr marL="3428579" indent="-228572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8pPr>
            <a:lvl9pPr marL="3885724" indent="-228572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F1A61933-1CF4-4641-9E35-7962856EF179}" type="slidenum">
              <a:rPr lang="ru-RU" sz="1200" i="0">
                <a:solidFill>
                  <a:schemeClr val="tx1"/>
                </a:solidFill>
                <a:latin typeface="Calibri" pitchFamily="34" charset="0"/>
              </a:rPr>
              <a:pPr eaLnBrk="1" hangingPunct="1"/>
              <a:t>26</a:t>
            </a:fld>
            <a:endParaRPr lang="ru-RU" sz="1200" i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1AF326-50E7-4008-9382-3341B8DF867C}" type="slidenum">
              <a:rPr lang="ru-RU" sz="1200">
                <a:cs typeface="Times New Roman" pitchFamily="18" charset="0"/>
              </a:rPr>
              <a:pPr algn="r"/>
              <a:t>3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000" b="1" i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ru-RU" sz="800" dirty="0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B736D94-8076-4A50-94FC-B4C96189337E}" type="slidenum">
              <a:rPr lang="ru-RU" sz="1200">
                <a:cs typeface="Times New Roman" pitchFamily="18" charset="0"/>
              </a:rPr>
              <a:pPr algn="r"/>
              <a:t>5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54B4FB-BE71-4AB8-8380-AF44B35A9C8A}" type="slidenum">
              <a:rPr lang="ru-RU" sz="1200">
                <a:cs typeface="Times New Roman" pitchFamily="18" charset="0"/>
              </a:rPr>
              <a:pPr algn="r"/>
              <a:t>6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ru-RU" sz="800" dirty="0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AC966B-D81F-432A-8969-E4CFDCC53AA6}" type="slidenum">
              <a:rPr lang="ru-RU" sz="1200">
                <a:cs typeface="Times New Roman" pitchFamily="18" charset="0"/>
              </a:rPr>
              <a:pPr algn="r"/>
              <a:t>7</a:t>
            </a:fld>
            <a:endParaRPr lang="ru-RU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8812"/>
          </a:xfrm>
          <a:noFill/>
        </p:spPr>
        <p:txBody>
          <a:bodyPr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2" rIns="91504" bIns="4575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2560E1C-D152-4B55-AA9E-1E1B1251237F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8812"/>
          </a:xfrm>
          <a:noFill/>
        </p:spPr>
        <p:txBody>
          <a:bodyPr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4" tIns="45752" rIns="91504" bIns="4575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9AE948-37FD-4D86-B1CC-953D36839BFD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7A29-88AD-41B4-A6AE-3ACF98D8F205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CE9D-3F9A-495E-91AD-67D1D632C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0700-F0DB-4661-A1A3-A6D5A1838FB0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4F8A-784C-41C7-86F6-293E180B3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A53A8-3D3B-44A7-8762-A275E057AD6D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4A96-CE84-49A4-9CC4-7B51C23AF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ADA6-727E-4611-B4E2-A643FF0F25CC}" type="datetime1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33213-58A9-4363-BA56-921F0510D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05A2-C389-4D8E-A9B9-F44D66211AB2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3BEC0-8F87-4C85-B28B-88AFB626B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28F4-13DB-4CEB-A165-3AEE8832D321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D137-5BB3-448A-AEF6-B29391302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342C-2081-405F-8C34-E5027FC4DD8E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5014-87EB-48A2-A5C7-1908CDF5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9C4A5-8418-4935-9A83-55D318D4A948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EE7C-9E0A-401B-8143-47B13CB41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7F9F-FCA9-4DFB-BF98-EC4C38BCC06B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7146-4DC4-44B6-BE9B-449D06F12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D9EE-7316-4131-B2EB-40DCC5A9A5D9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BA83-DDBE-46E8-AD5F-FF8B7C655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337F-DC8D-48B1-976B-C037AF5F5C2F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28ED-3B2F-4757-B2CD-AD056D317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345F-A21E-4620-A807-050032E594C1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A0E4-4D1F-475C-922C-9B0488FCD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0841E6-8C36-4461-B8B2-2B9BCCACC77D}" type="datetimeFigureOut">
              <a:rPr lang="ru-RU"/>
              <a:pPr>
                <a:defRPr/>
              </a:pPr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959040-9736-45CD-B1B0-632E9C719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gasu2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755650" y="2708275"/>
            <a:ext cx="7848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600"/>
              </a:spcBef>
            </a:pPr>
            <a:r>
              <a:rPr lang="ru-RU" sz="2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 участии Федерального казначейства в создании государственной интегрированной информационной системы управления общественными финансами </a:t>
            </a:r>
          </a:p>
          <a:p>
            <a:pPr algn="ctr" eaLnBrk="0" hangingPunct="0">
              <a:spcBef>
                <a:spcPts val="600"/>
              </a:spcBef>
            </a:pPr>
            <a:r>
              <a:rPr lang="ru-RU" sz="2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«Электронный бюджет» </a:t>
            </a: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3BB036-015C-4758-9435-5CA7C1325C0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5292725" y="4652963"/>
            <a:ext cx="3600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интегрированных информационных систем государственных финансов   Матвеенко В.В.</a:t>
            </a:r>
          </a:p>
          <a:p>
            <a:pPr algn="r" eaLnBrk="0" hangingPunct="0"/>
            <a:endParaRPr lang="ru-RU" sz="1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20.02.2013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213100"/>
            <a:ext cx="8820150" cy="504825"/>
          </a:xfrm>
        </p:spPr>
        <p:txBody>
          <a:bodyPr/>
          <a:lstStyle/>
          <a:p>
            <a:pPr algn="ctr">
              <a:defRPr/>
            </a:pP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Казначейства России по созданию системы «Электронный бюджет» в 2013 году</a:t>
            </a:r>
            <a:r>
              <a:rPr sz="20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sz="2000" smtClean="0">
                <a:solidFill>
                  <a:schemeClr val="tx2">
                    <a:lumMod val="75000"/>
                  </a:schemeClr>
                </a:solidFill>
              </a:rPr>
            </a:br>
            <a:endParaRPr sz="220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78B51B-1729-468B-9BBF-071C1ADFB88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17500"/>
            <a:ext cx="9144000" cy="504825"/>
          </a:xfrm>
        </p:spPr>
        <p:txBody>
          <a:bodyPr/>
          <a:lstStyle/>
          <a:p>
            <a:pPr algn="ctr">
              <a:defRPr/>
            </a:pP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Федерального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казначейства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2013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endParaRPr sz="220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BA0146-B411-4D47-A764-756E6009512A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72534" y="980728"/>
          <a:ext cx="8771466" cy="5545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 bwMode="auto">
          <a:xfrm>
            <a:off x="60325" y="2481263"/>
            <a:ext cx="164306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Единый портал бюджетной системы РФ </a:t>
            </a:r>
          </a:p>
        </p:txBody>
      </p:sp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17500"/>
            <a:ext cx="9144000" cy="504825"/>
          </a:xfrm>
        </p:spPr>
        <p:txBody>
          <a:bodyPr/>
          <a:lstStyle/>
          <a:p>
            <a:pPr algn="ctr">
              <a:defRPr/>
            </a:pP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Дорожная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карта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созданию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системы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"Электронный бюджет"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2013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endParaRPr sz="220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7A4367-5D02-4391-BD99-22645A5EA39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02"/>
          <p:cNvSpPr/>
          <p:nvPr/>
        </p:nvSpPr>
        <p:spPr bwMode="auto">
          <a:xfrm>
            <a:off x="144463" y="3357563"/>
            <a:ext cx="1547812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Подсистема информационно-аналитического обеспечения</a:t>
            </a: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300038" y="1125538"/>
            <a:ext cx="1368425" cy="10779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Технологическая </a:t>
            </a:r>
          </a:p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платформа</a:t>
            </a:r>
          </a:p>
          <a:p>
            <a:pPr algn="r">
              <a:defRPr/>
            </a:pPr>
            <a:r>
              <a:rPr lang="en-US" sz="11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системы «Электронный бюджет» </a:t>
            </a:r>
          </a:p>
          <a:p>
            <a:pPr algn="r">
              <a:defRPr/>
            </a:pPr>
            <a:endParaRPr lang="ru-RU" sz="11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 bwMode="auto">
          <a:xfrm>
            <a:off x="-252413" y="4005263"/>
            <a:ext cx="1944688" cy="6461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Подсистема управления закупками и</a:t>
            </a:r>
          </a:p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 кадровыми ресурсами</a:t>
            </a:r>
          </a:p>
        </p:txBody>
      </p:sp>
      <p:sp>
        <p:nvSpPr>
          <p:cNvPr id="106" name="Прямоугольник 105"/>
          <p:cNvSpPr/>
          <p:nvPr/>
        </p:nvSpPr>
        <p:spPr bwMode="auto">
          <a:xfrm>
            <a:off x="-252413" y="4797425"/>
            <a:ext cx="2017713" cy="10779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Подсистема управления </a:t>
            </a:r>
            <a:endParaRPr lang="en-US" sz="11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НФА, расходами, </a:t>
            </a:r>
            <a:endParaRPr lang="en-US" sz="11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денежными средствами, </a:t>
            </a:r>
          </a:p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учета и отчетности, бюджетного</a:t>
            </a:r>
            <a:r>
              <a:rPr lang="en-US" sz="11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планирования</a:t>
            </a:r>
          </a:p>
          <a:p>
            <a:pPr algn="r">
              <a:defRPr/>
            </a:pPr>
            <a:endParaRPr lang="ru-RU" sz="11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59" name="Group 140"/>
          <p:cNvGraphicFramePr>
            <a:graphicFrameLocks noGrp="1"/>
          </p:cNvGraphicFramePr>
          <p:nvPr/>
        </p:nvGraphicFramePr>
        <p:xfrm>
          <a:off x="2916238" y="6219825"/>
          <a:ext cx="4896544" cy="304800"/>
        </p:xfrm>
        <a:graphic>
          <a:graphicData uri="http://schemas.openxmlformats.org/drawingml/2006/table">
            <a:tbl>
              <a:tblPr/>
              <a:tblGrid>
                <a:gridCol w="4896544"/>
              </a:tblGrid>
              <a:tr h="26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0" name="Group 140"/>
          <p:cNvGraphicFramePr>
            <a:graphicFrameLocks noGrp="1"/>
          </p:cNvGraphicFramePr>
          <p:nvPr/>
        </p:nvGraphicFramePr>
        <p:xfrm>
          <a:off x="1835150" y="6219825"/>
          <a:ext cx="1080120" cy="30480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2" name="Group 140"/>
          <p:cNvGraphicFramePr>
            <a:graphicFrameLocks noGrp="1"/>
          </p:cNvGraphicFramePr>
          <p:nvPr/>
        </p:nvGraphicFramePr>
        <p:xfrm>
          <a:off x="7812088" y="6219825"/>
          <a:ext cx="1080120" cy="30480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 bwMode="auto">
          <a:xfrm flipH="1">
            <a:off x="1974850" y="1125538"/>
            <a:ext cx="6848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 bwMode="auto">
          <a:xfrm>
            <a:off x="1878013" y="1125538"/>
            <a:ext cx="0" cy="474980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 bwMode="auto">
          <a:xfrm>
            <a:off x="6583363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4160838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5407025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916238" y="1125538"/>
            <a:ext cx="0" cy="467995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 bwMode="auto">
          <a:xfrm>
            <a:off x="7759700" y="1125538"/>
            <a:ext cx="0" cy="467995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1878013" y="4059238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 bwMode="auto">
          <a:xfrm flipH="1">
            <a:off x="1878013" y="1135063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82"/>
          <p:cNvSpPr/>
          <p:nvPr/>
        </p:nvSpPr>
        <p:spPr bwMode="auto">
          <a:xfrm>
            <a:off x="6588125" y="2492375"/>
            <a:ext cx="2243138" cy="36036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Сопровождение и развитие портала, наполнение контента</a:t>
            </a: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3708400" y="2492375"/>
            <a:ext cx="1704975" cy="3603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5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Разработка портала</a:t>
            </a:r>
          </a:p>
        </p:txBody>
      </p:sp>
      <p:sp>
        <p:nvSpPr>
          <p:cNvPr id="14" name="Прямоугольник 82"/>
          <p:cNvSpPr/>
          <p:nvPr/>
        </p:nvSpPr>
        <p:spPr bwMode="auto">
          <a:xfrm>
            <a:off x="6011863" y="3360738"/>
            <a:ext cx="1747837" cy="519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Опытная эксплуатация 1-й очереди</a:t>
            </a:r>
          </a:p>
        </p:txBody>
      </p:sp>
      <p:sp>
        <p:nvSpPr>
          <p:cNvPr id="16" name="Прямоугольник 76"/>
          <p:cNvSpPr/>
          <p:nvPr/>
        </p:nvSpPr>
        <p:spPr bwMode="auto">
          <a:xfrm>
            <a:off x="4356100" y="3360738"/>
            <a:ext cx="1655763" cy="5175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Разработка  1-ой очереди  в части свода бюджетной отчетности </a:t>
            </a:r>
          </a:p>
        </p:txBody>
      </p:sp>
      <p:sp>
        <p:nvSpPr>
          <p:cNvPr id="18" name="Прямоугольник 79"/>
          <p:cNvSpPr/>
          <p:nvPr/>
        </p:nvSpPr>
        <p:spPr bwMode="auto">
          <a:xfrm>
            <a:off x="7772400" y="3360738"/>
            <a:ext cx="1039813" cy="5191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Промышленная </a:t>
            </a:r>
            <a:r>
              <a:rPr lang="ru-RU" sz="1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эксплуатаия</a:t>
            </a: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1-й очереди</a:t>
            </a: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2916238" y="1336675"/>
            <a:ext cx="1279525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5580063" y="1335088"/>
            <a:ext cx="989012" cy="5095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Опытная эксплуатация</a:t>
            </a:r>
          </a:p>
        </p:txBody>
      </p:sp>
      <p:sp>
        <p:nvSpPr>
          <p:cNvPr id="3127" name="Text Box 49"/>
          <p:cNvSpPr txBox="1">
            <a:spLocks noChangeArrowheads="1"/>
          </p:cNvSpPr>
          <p:nvPr/>
        </p:nvSpPr>
        <p:spPr bwMode="auto">
          <a:xfrm>
            <a:off x="2987675" y="1798638"/>
            <a:ext cx="720725" cy="379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Прототип системы</a:t>
            </a:r>
          </a:p>
        </p:txBody>
      </p:sp>
      <p:sp>
        <p:nvSpPr>
          <p:cNvPr id="13356" name="Rectangle 89"/>
          <p:cNvSpPr>
            <a:spLocks noChangeArrowheads="1"/>
          </p:cNvSpPr>
          <p:nvPr/>
        </p:nvSpPr>
        <p:spPr bwMode="auto">
          <a:xfrm>
            <a:off x="6140450" y="1968500"/>
            <a:ext cx="1698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160838" y="1335088"/>
            <a:ext cx="1419225" cy="5095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Разработка технологической платформы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 bwMode="auto">
          <a:xfrm flipH="1">
            <a:off x="1878013" y="2312988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>
            <a:off x="1878013" y="3151188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25" name="Text Box 59"/>
          <p:cNvSpPr txBox="1">
            <a:spLocks noChangeArrowheads="1"/>
          </p:cNvSpPr>
          <p:nvPr/>
        </p:nvSpPr>
        <p:spPr bwMode="auto">
          <a:xfrm>
            <a:off x="2155825" y="4221163"/>
            <a:ext cx="2703513" cy="30956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Бизнес-процессы и формуляры</a:t>
            </a: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7766050" y="4216400"/>
            <a:ext cx="1127125" cy="315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Опытная эксплуатация</a:t>
            </a:r>
          </a:p>
        </p:txBody>
      </p:sp>
      <p:sp>
        <p:nvSpPr>
          <p:cNvPr id="101" name="Прямоугольник 100"/>
          <p:cNvSpPr/>
          <p:nvPr/>
        </p:nvSpPr>
        <p:spPr bwMode="auto">
          <a:xfrm>
            <a:off x="4859338" y="4216400"/>
            <a:ext cx="1081087" cy="31591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Проектиро-вание</a:t>
            </a:r>
            <a:endParaRPr lang="ru-RU" sz="1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937250" y="4216400"/>
            <a:ext cx="1803400" cy="3159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</a:p>
        </p:txBody>
      </p:sp>
      <p:sp>
        <p:nvSpPr>
          <p:cNvPr id="3123" name="Text Box 70"/>
          <p:cNvSpPr txBox="1">
            <a:spLocks noChangeArrowheads="1"/>
          </p:cNvSpPr>
          <p:nvPr/>
        </p:nvSpPr>
        <p:spPr bwMode="auto">
          <a:xfrm>
            <a:off x="2916238" y="5084763"/>
            <a:ext cx="3671887" cy="36036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Бизнес-процессы и формуляры</a:t>
            </a:r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6588125" y="5084763"/>
            <a:ext cx="1152525" cy="36036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Проектирование</a:t>
            </a:r>
          </a:p>
        </p:txBody>
      </p:sp>
      <p:cxnSp>
        <p:nvCxnSpPr>
          <p:cNvPr id="113" name="Прямая соединительная линия 112"/>
          <p:cNvCxnSpPr/>
          <p:nvPr/>
        </p:nvCxnSpPr>
        <p:spPr bwMode="auto">
          <a:xfrm flipH="1">
            <a:off x="1878013" y="4757738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7758113" y="5084763"/>
            <a:ext cx="1135062" cy="3603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</a:p>
        </p:txBody>
      </p:sp>
      <p:sp>
        <p:nvSpPr>
          <p:cNvPr id="119" name="Прямоугольник 118"/>
          <p:cNvSpPr/>
          <p:nvPr/>
        </p:nvSpPr>
        <p:spPr bwMode="auto">
          <a:xfrm>
            <a:off x="5435600" y="2492375"/>
            <a:ext cx="1152525" cy="365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Опытная эксплуатация</a:t>
            </a:r>
          </a:p>
        </p:txBody>
      </p:sp>
      <p:sp>
        <p:nvSpPr>
          <p:cNvPr id="61" name="Прямоугольник 79"/>
          <p:cNvSpPr/>
          <p:nvPr/>
        </p:nvSpPr>
        <p:spPr bwMode="auto">
          <a:xfrm>
            <a:off x="6583363" y="1344613"/>
            <a:ext cx="2293937" cy="50006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Промышленная эксплуатация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 bwMode="auto">
          <a:xfrm flipH="1">
            <a:off x="1835150" y="5876925"/>
            <a:ext cx="705802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 bwMode="auto">
          <a:xfrm>
            <a:off x="8893175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" name="Group 140"/>
          <p:cNvGraphicFramePr>
            <a:graphicFrameLocks noGrp="1"/>
          </p:cNvGraphicFramePr>
          <p:nvPr/>
        </p:nvGraphicFramePr>
        <p:xfrm>
          <a:off x="1835150" y="5949950"/>
          <a:ext cx="1080120" cy="30480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3" name="Group 140"/>
          <p:cNvGraphicFramePr>
            <a:graphicFrameLocks noGrp="1"/>
          </p:cNvGraphicFramePr>
          <p:nvPr/>
        </p:nvGraphicFramePr>
        <p:xfrm>
          <a:off x="2916238" y="5949950"/>
          <a:ext cx="1296144" cy="304800"/>
        </p:xfrm>
        <a:graphic>
          <a:graphicData uri="http://schemas.openxmlformats.org/drawingml/2006/table">
            <a:tbl>
              <a:tblPr/>
              <a:tblGrid>
                <a:gridCol w="1296144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4" name="Group 140"/>
          <p:cNvGraphicFramePr>
            <a:graphicFrameLocks noGrp="1"/>
          </p:cNvGraphicFramePr>
          <p:nvPr/>
        </p:nvGraphicFramePr>
        <p:xfrm>
          <a:off x="4140200" y="5949950"/>
          <a:ext cx="1296144" cy="304800"/>
        </p:xfrm>
        <a:graphic>
          <a:graphicData uri="http://schemas.openxmlformats.org/drawingml/2006/table">
            <a:tbl>
              <a:tblPr/>
              <a:tblGrid>
                <a:gridCol w="1296144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5" name="Group 140"/>
          <p:cNvGraphicFramePr>
            <a:graphicFrameLocks noGrp="1"/>
          </p:cNvGraphicFramePr>
          <p:nvPr/>
        </p:nvGraphicFramePr>
        <p:xfrm>
          <a:off x="5435600" y="5949950"/>
          <a:ext cx="1152128" cy="30480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6" name="Group 140"/>
          <p:cNvGraphicFramePr>
            <a:graphicFrameLocks noGrp="1"/>
          </p:cNvGraphicFramePr>
          <p:nvPr/>
        </p:nvGraphicFramePr>
        <p:xfrm>
          <a:off x="6588125" y="5949950"/>
          <a:ext cx="1224136" cy="304800"/>
        </p:xfrm>
        <a:graphic>
          <a:graphicData uri="http://schemas.openxmlformats.org/drawingml/2006/table">
            <a:tbl>
              <a:tblPr/>
              <a:tblGrid>
                <a:gridCol w="1224136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7" name="Group 140"/>
          <p:cNvGraphicFramePr>
            <a:graphicFrameLocks noGrp="1"/>
          </p:cNvGraphicFramePr>
          <p:nvPr/>
        </p:nvGraphicFramePr>
        <p:xfrm>
          <a:off x="7812088" y="5949950"/>
          <a:ext cx="1080120" cy="30480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54" name="Прямоугольник 76"/>
          <p:cNvSpPr/>
          <p:nvPr/>
        </p:nvSpPr>
        <p:spPr bwMode="auto">
          <a:xfrm>
            <a:off x="2916238" y="3357563"/>
            <a:ext cx="1439862" cy="51752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Проектирование технологии свода бюджетной отчетности </a:t>
            </a:r>
          </a:p>
        </p:txBody>
      </p:sp>
      <p:sp>
        <p:nvSpPr>
          <p:cNvPr id="57" name="Нашивка 56"/>
          <p:cNvSpPr/>
          <p:nvPr/>
        </p:nvSpPr>
        <p:spPr>
          <a:xfrm>
            <a:off x="4284663" y="3357563"/>
            <a:ext cx="142875" cy="503237"/>
          </a:xfrm>
          <a:prstGeom prst="chevron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endParaRPr 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Нашивка 62"/>
          <p:cNvSpPr/>
          <p:nvPr/>
        </p:nvSpPr>
        <p:spPr>
          <a:xfrm>
            <a:off x="4787900" y="4221163"/>
            <a:ext cx="144463" cy="287337"/>
          </a:xfrm>
          <a:prstGeom prst="chevron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endParaRPr 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Нашивка 63"/>
          <p:cNvSpPr/>
          <p:nvPr/>
        </p:nvSpPr>
        <p:spPr>
          <a:xfrm>
            <a:off x="6516688" y="5084763"/>
            <a:ext cx="142875" cy="360362"/>
          </a:xfrm>
          <a:prstGeom prst="chevron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endParaRPr 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213100"/>
            <a:ext cx="8820150" cy="504825"/>
          </a:xfrm>
        </p:spPr>
        <p:txBody>
          <a:bodyPr/>
          <a:lstStyle/>
          <a:p>
            <a:pPr algn="ctr">
              <a:defRPr/>
            </a:pP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2.1. Создание технологических подсистем </a:t>
            </a:r>
            <a:b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системы «Электронный бюджет»</a:t>
            </a:r>
            <a:r>
              <a:rPr sz="20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sz="2000" smtClean="0">
                <a:solidFill>
                  <a:schemeClr val="tx2">
                    <a:lumMod val="75000"/>
                  </a:schemeClr>
                </a:solidFill>
              </a:rPr>
            </a:br>
            <a:endParaRPr sz="220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DB195B-D667-482F-A71E-94C0935FD3D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Цель создания технологических подсистем </a:t>
            </a:r>
          </a:p>
          <a:p>
            <a:pPr algn="ctr" eaLnBrk="0" hangingPunct="0"/>
            <a:r>
              <a:rPr lang="ru-RU" sz="2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системы «Электронный бюджет»</a:t>
            </a: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F5E45EA-9F23-42C8-A460-52152225805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50825" y="1268413"/>
            <a:ext cx="8713788" cy="79216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b="1" dirty="0"/>
              <a:t>Создание единой интеграционной платформы для функциональных подсистем системы «Электронный бюджет» и внешних систем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2411413" y="2349500"/>
            <a:ext cx="6553200" cy="574675"/>
          </a:xfrm>
          <a:prstGeom prst="rect">
            <a:avLst/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6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Инструмент для проектирования и применения единых бизнес-процессов и правил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2411413" y="3068638"/>
            <a:ext cx="6553200" cy="647700"/>
          </a:xfrm>
          <a:prstGeom prst="rect">
            <a:avLst/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6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Инструмент для настройки и централизованного управления справочниками</a:t>
            </a: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2411413" y="3860800"/>
            <a:ext cx="6553200" cy="647700"/>
          </a:xfrm>
          <a:prstGeom prst="rect">
            <a:avLst/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6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Единая технология отражения в учете операций финансово-хозяйственной деятельности </a:t>
            </a: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2411413" y="4652963"/>
            <a:ext cx="6553200" cy="720725"/>
          </a:xfrm>
          <a:prstGeom prst="rect">
            <a:avLst/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6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Единая технология обеспечения юридической значимости электронных документов и пространства доверия электронной подписи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2411413" y="5516563"/>
            <a:ext cx="6553200" cy="649287"/>
          </a:xfrm>
          <a:prstGeom prst="rect">
            <a:avLst/>
          </a:prstGeom>
          <a:gradFill>
            <a:gsLst>
              <a:gs pos="0">
                <a:srgbClr val="A6C0F4"/>
              </a:gs>
              <a:gs pos="0">
                <a:srgbClr val="A0C1F2"/>
              </a:gs>
              <a:gs pos="100000">
                <a:srgbClr val="8BA4E9"/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16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Единые комплексные и эшелонированные средства защиты от НСД и обеспечения доступности и целостности информации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0825" y="2349500"/>
            <a:ext cx="1944688" cy="215900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22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ПОИ</a:t>
            </a:r>
            <a:r>
              <a:rPr lang="ru-RU" sz="22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0825" y="4652963"/>
            <a:ext cx="1944688" cy="720725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22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ПОЮЗД</a:t>
            </a:r>
            <a:r>
              <a:rPr lang="ru-RU" sz="22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0825" y="5516563"/>
            <a:ext cx="1944688" cy="6492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>
              <a:defRPr/>
            </a:pPr>
            <a:r>
              <a:rPr lang="ru-RU" sz="2200" b="1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ПОИБ</a:t>
            </a:r>
            <a:r>
              <a:rPr lang="ru-RU" sz="2200" dirty="0">
                <a:solidFill>
                  <a:srgbClr val="4A452A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Основные задачи и планируемые результаты проекта</a:t>
            </a: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DB2603-2452-4B73-BCBC-95A2454C9D5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16388" name="Группа 16"/>
          <p:cNvGrpSpPr>
            <a:grpSpLocks/>
          </p:cNvGrpSpPr>
          <p:nvPr/>
        </p:nvGrpSpPr>
        <p:grpSpPr bwMode="auto">
          <a:xfrm>
            <a:off x="161925" y="768350"/>
            <a:ext cx="8943975" cy="5522913"/>
            <a:chOff x="161510" y="767857"/>
            <a:chExt cx="8944390" cy="5523290"/>
          </a:xfrm>
        </p:grpSpPr>
        <p:cxnSp>
          <p:nvCxnSpPr>
            <p:cNvPr id="39" name="Прямая соединительная линия 38"/>
            <p:cNvCxnSpPr/>
            <p:nvPr/>
          </p:nvCxnSpPr>
          <p:spPr bwMode="auto">
            <a:xfrm>
              <a:off x="5521159" y="2619008"/>
              <a:ext cx="0" cy="327682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3203301" y="3563636"/>
              <a:ext cx="0" cy="2340135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>
              <a:off x="8805849" y="2619008"/>
              <a:ext cx="0" cy="327682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Прямая соединительная линия 53"/>
            <p:cNvCxnSpPr/>
            <p:nvPr/>
          </p:nvCxnSpPr>
          <p:spPr bwMode="auto">
            <a:xfrm>
              <a:off x="1791949" y="4212967"/>
              <a:ext cx="0" cy="169080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Овал 17"/>
            <p:cNvSpPr/>
            <p:nvPr/>
          </p:nvSpPr>
          <p:spPr bwMode="auto">
            <a:xfrm>
              <a:off x="5521159" y="1133007"/>
              <a:ext cx="3284690" cy="328476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2000" b="1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Овал 18"/>
            <p:cNvSpPr/>
            <p:nvPr/>
          </p:nvSpPr>
          <p:spPr bwMode="auto">
            <a:xfrm>
              <a:off x="3131861" y="2349115"/>
              <a:ext cx="2378185" cy="228298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20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1037851" y="5138543"/>
              <a:ext cx="720758" cy="7207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10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Л</a:t>
              </a:r>
              <a:r>
                <a:rPr lang="ru-RU" sz="11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ицензии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sz="11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на БПО</a:t>
              </a:r>
            </a:p>
          </p:txBody>
        </p:sp>
        <p:sp>
          <p:nvSpPr>
            <p:cNvPr id="21" name="Овал 20"/>
            <p:cNvSpPr/>
            <p:nvPr/>
          </p:nvSpPr>
          <p:spPr bwMode="auto">
            <a:xfrm>
              <a:off x="3647822" y="2799996"/>
              <a:ext cx="1355788" cy="135581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400" dirty="0">
                  <a:latin typeface="Arial" charset="0"/>
                  <a:cs typeface="Arial" charset="0"/>
                </a:rPr>
                <a:t>ДФС</a:t>
              </a:r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5989493" y="1620403"/>
              <a:ext cx="2348021" cy="234807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утт</a:t>
              </a:r>
              <a:endParaRPr lang="ru-RU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49755" y="2607029"/>
              <a:ext cx="2070230" cy="2217126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>
                <a:defRPr/>
              </a:pPr>
              <a:r>
                <a:rPr lang="ru-RU" sz="1400" dirty="0" err="1">
                  <a:latin typeface="Arial" pitchFamily="34" charset="0"/>
                </a:rPr>
                <a:t>Технорабочая</a:t>
              </a:r>
              <a:r>
                <a:rPr lang="ru-RU" sz="1400" dirty="0">
                  <a:latin typeface="Arial" pitchFamily="34" charset="0"/>
                </a:rPr>
                <a:t> документация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4804552">
              <a:off x="5878172" y="1588242"/>
              <a:ext cx="2570279" cy="2217138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>
                <a:defRPr/>
              </a:pPr>
              <a:r>
                <a:rPr lang="ru-RU" sz="1600" dirty="0">
                  <a:latin typeface="Arial" pitchFamily="34" charset="0"/>
                </a:rPr>
                <a:t>ППО</a:t>
              </a:r>
            </a:p>
          </p:txBody>
        </p:sp>
        <p:cxnSp>
          <p:nvCxnSpPr>
            <p:cNvPr id="16400" name="Прямая соединительная линия 25"/>
            <p:cNvCxnSpPr>
              <a:cxnSpLocks noChangeShapeType="1"/>
            </p:cNvCxnSpPr>
            <p:nvPr/>
          </p:nvCxnSpPr>
          <p:spPr bwMode="auto">
            <a:xfrm rot="16200000" flipH="1">
              <a:off x="4571510" y="1494275"/>
              <a:ext cx="0" cy="8820000"/>
            </a:xfrm>
            <a:prstGeom prst="line">
              <a:avLst/>
            </a:prstGeom>
            <a:noFill/>
            <a:ln w="12700" algn="ctr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42" name="Овал 41"/>
            <p:cNvSpPr/>
            <p:nvPr/>
          </p:nvSpPr>
          <p:spPr bwMode="auto">
            <a:xfrm>
              <a:off x="6491167" y="2103036"/>
              <a:ext cx="1344674" cy="134470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sz="1400" dirty="0">
                  <a:latin typeface="Arial" charset="0"/>
                  <a:cs typeface="Arial" charset="0"/>
                </a:rPr>
                <a:t>    ДФС</a:t>
              </a:r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1826875" y="3609676"/>
              <a:ext cx="1355788" cy="135581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400" dirty="0">
                  <a:latin typeface="Arial" charset="0"/>
                  <a:cs typeface="Arial" charset="0"/>
                </a:rPr>
                <a:t>ДФС</a:t>
              </a:r>
            </a:p>
          </p:txBody>
        </p:sp>
        <p:sp>
          <p:nvSpPr>
            <p:cNvPr id="46" name="Прямоугольник 45"/>
            <p:cNvSpPr/>
            <p:nvPr/>
          </p:nvSpPr>
          <p:spPr bwMode="auto">
            <a:xfrm>
              <a:off x="272640" y="5138543"/>
              <a:ext cx="720758" cy="7207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11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Прототип</a:t>
              </a:r>
            </a:p>
          </p:txBody>
        </p:sp>
        <p:sp>
          <p:nvSpPr>
            <p:cNvPr id="47" name="Прямоугольник 46"/>
            <p:cNvSpPr/>
            <p:nvPr/>
          </p:nvSpPr>
          <p:spPr bwMode="auto">
            <a:xfrm>
              <a:off x="1037851" y="4381254"/>
              <a:ext cx="720758" cy="7207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500" b="1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sz="1000" b="1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Докумен-тация</a:t>
              </a:r>
              <a:r>
                <a:rPr lang="ru-RU" sz="10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ru-RU" sz="1000" b="1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на БПО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12142" y="767857"/>
              <a:ext cx="2376248" cy="3020964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>
                  <a:gd name="adj" fmla="val 2487030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ru-RU" sz="1400" dirty="0" err="1">
                  <a:latin typeface="Arial" pitchFamily="34" charset="0"/>
                </a:rPr>
                <a:t>Технорабочая</a:t>
              </a:r>
              <a:r>
                <a:rPr lang="ru-RU" sz="1400" dirty="0">
                  <a:latin typeface="Arial" pitchFamily="34" charset="0"/>
                </a:rPr>
                <a:t> документация</a:t>
              </a:r>
            </a:p>
          </p:txBody>
        </p:sp>
        <p:sp>
          <p:nvSpPr>
            <p:cNvPr id="64" name="TextBox 34"/>
            <p:cNvSpPr txBox="1"/>
            <p:nvPr/>
          </p:nvSpPr>
          <p:spPr bwMode="auto">
            <a:xfrm>
              <a:off x="8566125" y="5994264"/>
              <a:ext cx="539775" cy="269893"/>
            </a:xfrm>
            <a:prstGeom prst="roundRect">
              <a:avLst/>
            </a:prstGeom>
            <a:solidFill>
              <a:srgbClr val="008BEA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ru-RU" sz="1100" dirty="0"/>
                <a:t>июль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5276672" y="5994264"/>
              <a:ext cx="539775" cy="269893"/>
            </a:xfrm>
            <a:prstGeom prst="roundRect">
              <a:avLst/>
            </a:prstGeom>
            <a:solidFill>
              <a:srgbClr val="008BEA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ru-RU" sz="1100" dirty="0"/>
                <a:t>март</a:t>
              </a: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1466496" y="5994264"/>
              <a:ext cx="752510" cy="269893"/>
            </a:xfrm>
            <a:prstGeom prst="roundRect">
              <a:avLst/>
            </a:prstGeom>
            <a:solidFill>
              <a:srgbClr val="008BEA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ru-RU" sz="1100" dirty="0"/>
                <a:t>Февраль</a:t>
              </a:r>
            </a:p>
          </p:txBody>
        </p:sp>
        <p:sp>
          <p:nvSpPr>
            <p:cNvPr id="58" name="TextBox 57"/>
            <p:cNvSpPr txBox="1"/>
            <p:nvPr/>
          </p:nvSpPr>
          <p:spPr bwMode="auto">
            <a:xfrm>
              <a:off x="178974" y="6021254"/>
              <a:ext cx="752510" cy="269893"/>
            </a:xfrm>
            <a:prstGeom prst="roundRect">
              <a:avLst/>
            </a:prstGeom>
            <a:solidFill>
              <a:srgbClr val="008BEA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ru-RU" sz="1100" dirty="0"/>
                <a:t>Январь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80202" y="1223755"/>
              <a:ext cx="2966218" cy="3020964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ru-RU" sz="1400" dirty="0">
                  <a:latin typeface="Arial" pitchFamily="34" charset="0"/>
                </a:rPr>
                <a:t>Эксплуатационная документация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2806408" y="5997439"/>
              <a:ext cx="752510" cy="269893"/>
            </a:xfrm>
            <a:prstGeom prst="roundRect">
              <a:avLst/>
            </a:prstGeom>
            <a:solidFill>
              <a:srgbClr val="008BEA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defRPr/>
              </a:pPr>
              <a:r>
                <a:rPr lang="ru-RU" sz="1100" dirty="0"/>
                <a:t>Февраль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213100"/>
            <a:ext cx="8820150" cy="504825"/>
          </a:xfrm>
        </p:spPr>
        <p:txBody>
          <a:bodyPr/>
          <a:lstStyle/>
          <a:p>
            <a:pPr algn="ctr">
              <a:defRPr/>
            </a:pP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2.2. Разработка первой очереди ПИАО в части обеспечения централизованного сбора, свода и консолидации отчетности об исполнении бюджетов бюджетной системы РФ и бухгалтерской отчетности государственных и муниципальных учреждений</a:t>
            </a:r>
            <a:r>
              <a:rPr sz="20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sz="20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sz="20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sz="2000" smtClean="0">
                <a:solidFill>
                  <a:schemeClr val="tx2">
                    <a:lumMod val="75000"/>
                  </a:schemeClr>
                </a:solidFill>
              </a:rPr>
            </a:br>
            <a:endParaRPr sz="220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0DE3E4-331F-49E0-AA5D-DC59839DFA3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9"/>
          <p:cNvSpPr txBox="1">
            <a:spLocks noChangeArrowheads="1"/>
          </p:cNvSpPr>
          <p:nvPr/>
        </p:nvSpPr>
        <p:spPr bwMode="auto">
          <a:xfrm>
            <a:off x="0" y="260350"/>
            <a:ext cx="9144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lnSpc>
                <a:spcPct val="90000"/>
              </a:lnSpc>
            </a:pPr>
            <a:r>
              <a:rPr lang="ru-RU" sz="2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Этапы развития системы «Электронный бюджет»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23528" y="1772816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27238" y="5805488"/>
            <a:ext cx="4489450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1979712" y="1052736"/>
            <a:ext cx="4464496" cy="706465"/>
            <a:chOff x="3911834" y="497340"/>
            <a:chExt cx="3229558" cy="706465"/>
          </a:xfrm>
          <a:solidFill>
            <a:schemeClr val="accent1">
              <a:lumMod val="75000"/>
            </a:scheme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911834" y="497340"/>
              <a:ext cx="3229558" cy="706465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946321" y="531827"/>
              <a:ext cx="3160584" cy="637491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bg1"/>
                  </a:solidFill>
                </a:rPr>
                <a:t>Единый портал бюджетной системы Российской Федерации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287588" y="4868863"/>
            <a:ext cx="4487862" cy="73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2038" y="3021013"/>
            <a:ext cx="4489450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11413" y="3933825"/>
            <a:ext cx="4489450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0800000">
            <a:off x="1827982" y="4063116"/>
            <a:ext cx="504056" cy="2534235"/>
          </a:xfrm>
          <a:prstGeom prst="downArrow">
            <a:avLst>
              <a:gd name="adj1" fmla="val 50000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81088" y="3970338"/>
            <a:ext cx="7505700" cy="0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 rot="10800000">
            <a:off x="2729427" y="1876507"/>
            <a:ext cx="504056" cy="1969692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80" name="TextBox 6"/>
          <p:cNvSpPr txBox="1">
            <a:spLocks noChangeArrowheads="1"/>
          </p:cNvSpPr>
          <p:nvPr/>
        </p:nvSpPr>
        <p:spPr bwMode="auto">
          <a:xfrm>
            <a:off x="1081088" y="2505075"/>
            <a:ext cx="1519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2012-2013</a:t>
            </a:r>
          </a:p>
        </p:txBody>
      </p:sp>
      <p:sp>
        <p:nvSpPr>
          <p:cNvPr id="11281" name="TextBox 18"/>
          <p:cNvSpPr txBox="1">
            <a:spLocks noChangeArrowheads="1"/>
          </p:cNvSpPr>
          <p:nvPr/>
        </p:nvSpPr>
        <p:spPr bwMode="auto">
          <a:xfrm>
            <a:off x="231775" y="5099050"/>
            <a:ext cx="1519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2014-2015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213100"/>
            <a:ext cx="8820150" cy="504825"/>
          </a:xfrm>
        </p:spPr>
        <p:txBody>
          <a:bodyPr/>
          <a:lstStyle/>
          <a:p>
            <a:pPr algn="ctr">
              <a:defRPr/>
            </a:pP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2.3. Создание и развитие единого портала бюджетной системы Российской Федерации</a:t>
            </a:r>
            <a:b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0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sz="2000" smtClean="0">
                <a:solidFill>
                  <a:schemeClr val="tx2">
                    <a:lumMod val="75000"/>
                  </a:schemeClr>
                </a:solidFill>
              </a:rPr>
            </a:br>
            <a:endParaRPr sz="220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A5D872D-68B3-43EB-B802-2A09B2F0A31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9"/>
          <p:cNvSpPr txBox="1">
            <a:spLocks noChangeArrowheads="1"/>
          </p:cNvSpPr>
          <p:nvPr/>
        </p:nvSpPr>
        <p:spPr bwMode="auto">
          <a:xfrm>
            <a:off x="0" y="2603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rgbClr val="00449E"/>
                </a:solidFill>
                <a:latin typeface="Times New Roman" pitchFamily="18" charset="0"/>
                <a:cs typeface="Tahoma" pitchFamily="34" charset="0"/>
              </a:rPr>
              <a:t>Назначение Единого портала</a:t>
            </a:r>
            <a:r>
              <a:rPr lang="ru-RU" sz="2000" b="1">
                <a:solidFill>
                  <a:schemeClr val="accent1"/>
                </a:solidFill>
                <a:latin typeface="Cambria" pitchFamily="18" charset="0"/>
                <a:cs typeface="Tahoma" pitchFamily="34" charset="0"/>
              </a:rPr>
              <a:t> </a:t>
            </a:r>
          </a:p>
          <a:p>
            <a:pPr algn="ctr" eaLnBrk="0" hangingPunct="0"/>
            <a:r>
              <a:rPr lang="ru-RU" sz="2000" b="1">
                <a:solidFill>
                  <a:srgbClr val="00449E"/>
                </a:solidFill>
                <a:latin typeface="Times New Roman" pitchFamily="18" charset="0"/>
                <a:cs typeface="Tahoma" pitchFamily="34" charset="0"/>
              </a:rPr>
              <a:t>бюджетной системы Российской Федерации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196752"/>
            <a:ext cx="8640960" cy="10081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719138" indent="-719138" algn="just">
              <a:tabLst>
                <a:tab pos="719138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</a:rPr>
              <a:t>Цель: </a:t>
            </a:r>
            <a:endParaRPr lang="en-US" sz="2000" b="1" dirty="0">
              <a:solidFill>
                <a:srgbClr val="002060"/>
              </a:solidFill>
            </a:endParaRPr>
          </a:p>
          <a:p>
            <a:pPr marL="719138" indent="-719138" algn="ctr">
              <a:tabLst>
                <a:tab pos="719138" algn="l"/>
              </a:tabLst>
              <a:defRPr/>
            </a:pPr>
            <a:r>
              <a:rPr lang="ru-RU" b="1" dirty="0">
                <a:solidFill>
                  <a:srgbClr val="002060"/>
                </a:solidFill>
              </a:rPr>
              <a:t>Обеспечить прозрачность и открытость</a:t>
            </a:r>
            <a:endParaRPr lang="en-US" b="1" dirty="0">
              <a:solidFill>
                <a:srgbClr val="002060"/>
              </a:solidFill>
            </a:endParaRPr>
          </a:p>
          <a:p>
            <a:pPr marL="719138" indent="-719138" algn="ctr">
              <a:tabLst>
                <a:tab pos="719138" algn="l"/>
              </a:tabLst>
              <a:defRPr/>
            </a:pPr>
            <a:r>
              <a:rPr lang="ru-RU" b="1" dirty="0">
                <a:solidFill>
                  <a:srgbClr val="002060"/>
                </a:solidFill>
              </a:rPr>
              <a:t> бюджетов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 бюджетного процесса для общества</a:t>
            </a:r>
            <a:endParaRPr lang="en-US" b="1" dirty="0">
              <a:solidFill>
                <a:srgbClr val="002060"/>
              </a:solidFill>
            </a:endParaRPr>
          </a:p>
          <a:p>
            <a:pPr marL="719138" indent="-719138" algn="ctr">
              <a:tabLst>
                <a:tab pos="719138" algn="l"/>
              </a:tabLst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0413" y="2632989"/>
            <a:ext cx="8640960" cy="33038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82563" indent="-182563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pPr marL="182563" indent="-182563"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541338" indent="-541338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Разъяснить основные цели, задачи и ориентиры бюджетной политики, обосновать государственные расходы и связать их с достигнутыми количественными и качественными результатами.</a:t>
            </a:r>
          </a:p>
          <a:p>
            <a:pPr indent="542925" algn="just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541338" indent="-541338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Сделать бюджетную информацию доступной для всех заинтересованных пользователей в режиме реального времени.</a:t>
            </a:r>
          </a:p>
          <a:p>
            <a:pPr indent="542925" algn="just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541338" indent="-541338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Обеспечить представление информации в едином формате, максимально удобном и простом для анализа.</a:t>
            </a:r>
          </a:p>
          <a:p>
            <a:pPr indent="542925" algn="just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indent="542925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Предоставить возможность участия граждан в управлении бюджетным процессом.</a:t>
            </a:r>
          </a:p>
          <a:p>
            <a:pPr indent="542925" algn="just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indent="542925"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Портал должен охватывать всю Россию, все регионы и всех бюджетополучателей.</a:t>
            </a:r>
          </a:p>
          <a:p>
            <a:pPr algn="ctr"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200000" flipH="1">
            <a:off x="4391979" y="2024845"/>
            <a:ext cx="360043" cy="864096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8076" name="Прямоугольник 1"/>
          <p:cNvSpPr>
            <a:spLocks noChangeArrowheads="1"/>
          </p:cNvSpPr>
          <p:nvPr/>
        </p:nvSpPr>
        <p:spPr bwMode="auto">
          <a:xfrm>
            <a:off x="323850" y="5876925"/>
            <a:ext cx="8640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Бюджетное послание Президента Российской Федерации</a:t>
            </a:r>
            <a:r>
              <a:rPr lang="en-US" sz="16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algn="r"/>
            <a:r>
              <a:rPr lang="ru-RU" sz="16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о бюджетной политике в 2013–2015 годах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099B3-566C-4DB8-94EC-CA9A08294FBD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250825" y="1268413"/>
            <a:ext cx="8642350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sz="2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Результаты работ по созданию системы «Электронный бюджет»  в 2012 году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ru-RU" sz="2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Казначейства России по созданию системы «Электронный бюджет» в 2013 году</a:t>
            </a:r>
          </a:p>
          <a:p>
            <a:pPr marL="800100" lvl="1" indent="-342900" algn="just" eaLnBrk="0" hangingPunct="0">
              <a:spcBef>
                <a:spcPts val="600"/>
              </a:spcBef>
            </a:pPr>
            <a:r>
              <a:rPr lang="ru-RU" sz="20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00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Создание технологических подсистем системы «Электронный бюджет»</a:t>
            </a:r>
          </a:p>
          <a:p>
            <a:pPr marL="800100" lvl="1" indent="-342900" algn="just" eaLnBrk="0" hangingPunct="0">
              <a:spcBef>
                <a:spcPts val="600"/>
              </a:spcBef>
            </a:pPr>
            <a:r>
              <a:rPr lang="ru-RU" sz="20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ru-RU" sz="200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Разработка технологии централизованного сбора, свода и консолидации отчетности об исполнении бюджетов бюджетной системы РФ</a:t>
            </a:r>
          </a:p>
          <a:p>
            <a:pPr marL="800100" lvl="1" indent="-342900" algn="just" eaLnBrk="0" hangingPunct="0">
              <a:spcBef>
                <a:spcPts val="600"/>
              </a:spcBef>
            </a:pPr>
            <a:r>
              <a:rPr lang="ru-RU" sz="20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ru-RU" sz="200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Создание и развитие единого портала бюджетной системы Российской Федерации;</a:t>
            </a:r>
          </a:p>
          <a:p>
            <a:pPr marL="800100" lvl="1" indent="-342900" algn="just" eaLnBrk="0" hangingPunct="0">
              <a:spcBef>
                <a:spcPts val="600"/>
              </a:spcBef>
            </a:pPr>
            <a:r>
              <a:rPr lang="ru-RU" sz="20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2.4. </a:t>
            </a:r>
            <a:r>
              <a:rPr lang="ru-RU" sz="200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Проектирование и разработка функциональных подсистем   управления закупками и кадровыми ресурсами.</a:t>
            </a:r>
          </a:p>
          <a:p>
            <a:pPr marL="342900" indent="-342900" eaLnBrk="0" hangingPunct="0">
              <a:buFontTx/>
              <a:buAutoNum type="arabicPeriod"/>
            </a:pPr>
            <a:endParaRPr lang="ru-RU" sz="2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Tx/>
              <a:buAutoNum type="arabicPeriod"/>
            </a:pPr>
            <a:endParaRPr lang="ru-RU" sz="2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95D21-49CD-4B37-B627-322BE6A42440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508897" y="1046163"/>
            <a:ext cx="2303463" cy="389572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Мобильные решения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187648" y="1052736"/>
            <a:ext cx="4176787" cy="38893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Портальное решение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 bwMode="auto">
          <a:xfrm>
            <a:off x="5651500" y="3213100"/>
            <a:ext cx="2005013" cy="1008063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Для руководителей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и аналитиков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(ограниченный доступ)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187648" y="5013176"/>
            <a:ext cx="4176464" cy="151258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Информационно-аналитическая система ФК</a:t>
            </a: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 bwMode="auto">
          <a:xfrm>
            <a:off x="1258888" y="5589588"/>
            <a:ext cx="2376487" cy="863600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Анализ данных об исполнении бюджетов, анализ 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</a:rPr>
              <a:t>гос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. закупок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3779838" y="5589588"/>
            <a:ext cx="1511300" cy="863600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Витрины данных в сети Интернет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 rot="10800000">
            <a:off x="5508128" y="5013598"/>
            <a:ext cx="2303463" cy="1512168"/>
          </a:xfrm>
          <a:prstGeom prst="rect">
            <a:avLst/>
          </a:prstGeom>
          <a:gradFill>
            <a:gsLst>
              <a:gs pos="30000">
                <a:srgbClr val="CB6C1D"/>
              </a:gs>
              <a:gs pos="90000">
                <a:srgbClr val="769535"/>
              </a:gs>
              <a:gs pos="100000">
                <a:srgbClr val="92D050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lnSpc>
                <a:spcPct val="150000"/>
              </a:lnSpc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5651500" y="1916113"/>
            <a:ext cx="2005013" cy="936625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Для граждан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(доступ в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</a:rPr>
              <a:t>AppStore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1979613" y="1484313"/>
            <a:ext cx="2376487" cy="122396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Разработка дизайна  и требований к функциональности портала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1979613" y="3932238"/>
            <a:ext cx="2447925" cy="936625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Технологическая основа портала</a:t>
            </a: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 bwMode="auto">
          <a:xfrm>
            <a:off x="1619250" y="2636838"/>
            <a:ext cx="3168650" cy="143986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Реализация дизайна и информационно-аналитическое  наполнение портала</a:t>
            </a: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 bwMode="auto">
          <a:xfrm>
            <a:off x="5867400" y="5518150"/>
            <a:ext cx="1511300" cy="863600"/>
          </a:xfrm>
          <a:prstGeom prst="round2Diag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Мобильное решение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iBudget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6156325" y="4365625"/>
            <a:ext cx="1008063" cy="1150938"/>
          </a:xfrm>
          <a:prstGeom prst="downArrow">
            <a:avLst/>
          </a:prstGeom>
          <a:gradFill>
            <a:gsLst>
              <a:gs pos="12000">
                <a:srgbClr val="CB6C1D"/>
              </a:gs>
              <a:gs pos="100000">
                <a:srgbClr val="769535"/>
              </a:gs>
              <a:gs pos="36000">
                <a:srgbClr val="92D050"/>
              </a:gs>
            </a:gsLst>
            <a:lin ang="5400000" scaled="0"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5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260350"/>
            <a:ext cx="7200900" cy="504825"/>
          </a:xfrm>
          <a:noFill/>
        </p:spPr>
        <p:txBody>
          <a:bodyPr/>
          <a:lstStyle/>
          <a:p>
            <a:pPr algn="ctr"/>
            <a:r>
              <a:rPr sz="2000" smtClean="0">
                <a:latin typeface="Times New Roman" pitchFamily="18" charset="0"/>
              </a:rPr>
              <a:t>Направления обеспечения открытости и доступности информации о бюджете и бюджетном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 bwMode="auto">
          <a:xfrm>
            <a:off x="179388" y="3357563"/>
            <a:ext cx="1643062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Единый портал бюджетной системы РФ </a:t>
            </a:r>
          </a:p>
        </p:txBody>
      </p:sp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17500"/>
            <a:ext cx="9144000" cy="504825"/>
          </a:xfrm>
        </p:spPr>
        <p:txBody>
          <a:bodyPr/>
          <a:lstStyle/>
          <a:p>
            <a:pPr algn="ctr">
              <a:defRPr/>
            </a:pPr>
            <a:r>
              <a:rPr sz="2200" dirty="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Дорожная</a:t>
            </a:r>
            <a:r>
              <a:rPr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dirty="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карта</a:t>
            </a:r>
            <a:r>
              <a:rPr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dirty="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</a:t>
            </a:r>
            <a:r>
              <a:rPr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dirty="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</a:t>
            </a:r>
            <a:r>
              <a:rPr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dirty="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созданию</a:t>
            </a:r>
            <a:r>
              <a:rPr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sz="2200" dirty="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системы</a:t>
            </a:r>
            <a:r>
              <a:rPr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"</a:t>
            </a:r>
            <a:r>
              <a:rPr sz="2200" dirty="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Электронный</a:t>
            </a:r>
            <a:r>
              <a:rPr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dirty="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бюджет</a:t>
            </a:r>
            <a:r>
              <a:rPr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" </a:t>
            </a:r>
            <a:r>
              <a:rPr sz="2200" dirty="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</a:t>
            </a:r>
            <a:r>
              <a:rPr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2013 </a:t>
            </a:r>
            <a:r>
              <a:rPr sz="2200" dirty="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endParaRPr sz="2200" dirty="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75E6A1-367F-47DD-A57A-CE451FB88C6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02"/>
          <p:cNvSpPr/>
          <p:nvPr/>
        </p:nvSpPr>
        <p:spPr bwMode="auto">
          <a:xfrm>
            <a:off x="144463" y="2492375"/>
            <a:ext cx="1547812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Подсистема информационно-аналитического обеспечения</a:t>
            </a: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300038" y="1125538"/>
            <a:ext cx="1368425" cy="10779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Технологическая </a:t>
            </a:r>
          </a:p>
          <a:p>
            <a:pPr algn="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платформа</a:t>
            </a:r>
          </a:p>
          <a:p>
            <a:pPr algn="r">
              <a:defRPr/>
            </a:pPr>
            <a:r>
              <a:rPr lang="en-US" sz="11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системы «Электронный бюджет» </a:t>
            </a:r>
          </a:p>
          <a:p>
            <a:pPr algn="r">
              <a:defRPr/>
            </a:pPr>
            <a:endParaRPr lang="ru-RU" sz="11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59" name="Group 140"/>
          <p:cNvGraphicFramePr>
            <a:graphicFrameLocks noGrp="1"/>
          </p:cNvGraphicFramePr>
          <p:nvPr/>
        </p:nvGraphicFramePr>
        <p:xfrm>
          <a:off x="2916238" y="6219825"/>
          <a:ext cx="4896544" cy="304800"/>
        </p:xfrm>
        <a:graphic>
          <a:graphicData uri="http://schemas.openxmlformats.org/drawingml/2006/table">
            <a:tbl>
              <a:tblPr/>
              <a:tblGrid>
                <a:gridCol w="4896544"/>
              </a:tblGrid>
              <a:tr h="26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0" name="Group 140"/>
          <p:cNvGraphicFramePr>
            <a:graphicFrameLocks noGrp="1"/>
          </p:cNvGraphicFramePr>
          <p:nvPr/>
        </p:nvGraphicFramePr>
        <p:xfrm>
          <a:off x="1835150" y="6219825"/>
          <a:ext cx="1080120" cy="30480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2" name="Group 140"/>
          <p:cNvGraphicFramePr>
            <a:graphicFrameLocks noGrp="1"/>
          </p:cNvGraphicFramePr>
          <p:nvPr/>
        </p:nvGraphicFramePr>
        <p:xfrm>
          <a:off x="7812088" y="6219825"/>
          <a:ext cx="1080120" cy="30480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 bwMode="auto">
          <a:xfrm flipH="1">
            <a:off x="1974850" y="1125538"/>
            <a:ext cx="6848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 bwMode="auto">
          <a:xfrm>
            <a:off x="1878013" y="1125538"/>
            <a:ext cx="0" cy="474980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 bwMode="auto">
          <a:xfrm>
            <a:off x="6583363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4160838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5407025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916238" y="1125538"/>
            <a:ext cx="0" cy="467995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 bwMode="auto">
          <a:xfrm>
            <a:off x="7759700" y="1125538"/>
            <a:ext cx="0" cy="467995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 bwMode="auto">
          <a:xfrm flipH="1">
            <a:off x="1908175" y="3933825"/>
            <a:ext cx="701516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 bwMode="auto">
          <a:xfrm flipH="1">
            <a:off x="1878013" y="1135063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82"/>
          <p:cNvSpPr/>
          <p:nvPr/>
        </p:nvSpPr>
        <p:spPr bwMode="auto">
          <a:xfrm>
            <a:off x="6588125" y="3357563"/>
            <a:ext cx="2243138" cy="36036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/>
            <a:r>
              <a:rPr lang="ru-RU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Сопровождение и развитие портала, наполнение контента</a:t>
            </a: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3708400" y="3357563"/>
            <a:ext cx="1704975" cy="3603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52000" anchor="ctr"/>
          <a:lstStyle/>
          <a:p>
            <a:pPr algn="ctr"/>
            <a:r>
              <a:rPr lang="ru-RU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Разработка</a:t>
            </a:r>
            <a:r>
              <a:rPr lang="ru-RU" sz="1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портала</a:t>
            </a:r>
          </a:p>
        </p:txBody>
      </p:sp>
      <p:sp>
        <p:nvSpPr>
          <p:cNvPr id="14" name="Прямоугольник 82"/>
          <p:cNvSpPr/>
          <p:nvPr/>
        </p:nvSpPr>
        <p:spPr bwMode="auto">
          <a:xfrm>
            <a:off x="6011863" y="2495550"/>
            <a:ext cx="1747837" cy="519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Опытная эксплуатация 1-й очереди</a:t>
            </a:r>
          </a:p>
        </p:txBody>
      </p:sp>
      <p:sp>
        <p:nvSpPr>
          <p:cNvPr id="16" name="Прямоугольник 76"/>
          <p:cNvSpPr/>
          <p:nvPr/>
        </p:nvSpPr>
        <p:spPr bwMode="auto">
          <a:xfrm>
            <a:off x="4356100" y="2495550"/>
            <a:ext cx="1655763" cy="5175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Разработка  1-ой очереди  в части свода бюджетной отчетности </a:t>
            </a:r>
          </a:p>
        </p:txBody>
      </p:sp>
      <p:sp>
        <p:nvSpPr>
          <p:cNvPr id="18" name="Прямоугольник 79"/>
          <p:cNvSpPr/>
          <p:nvPr/>
        </p:nvSpPr>
        <p:spPr bwMode="auto">
          <a:xfrm>
            <a:off x="7772400" y="2495550"/>
            <a:ext cx="1039813" cy="51911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Промышленная </a:t>
            </a:r>
            <a:r>
              <a:rPr lang="ru-RU" sz="10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эксплуатаия</a:t>
            </a: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1-й очереди</a:t>
            </a: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2916238" y="1336675"/>
            <a:ext cx="1279525" cy="50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5580063" y="1335088"/>
            <a:ext cx="989012" cy="5095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Опытная эксплуатация</a:t>
            </a:r>
          </a:p>
        </p:txBody>
      </p:sp>
      <p:sp>
        <p:nvSpPr>
          <p:cNvPr id="3127" name="Text Box 49"/>
          <p:cNvSpPr txBox="1">
            <a:spLocks noChangeArrowheads="1"/>
          </p:cNvSpPr>
          <p:nvPr/>
        </p:nvSpPr>
        <p:spPr bwMode="auto">
          <a:xfrm>
            <a:off x="2987675" y="1798638"/>
            <a:ext cx="720725" cy="379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Прототип системы</a:t>
            </a:r>
          </a:p>
        </p:txBody>
      </p:sp>
      <p:sp>
        <p:nvSpPr>
          <p:cNvPr id="57388" name="Rectangle 89"/>
          <p:cNvSpPr>
            <a:spLocks noChangeArrowheads="1"/>
          </p:cNvSpPr>
          <p:nvPr/>
        </p:nvSpPr>
        <p:spPr bwMode="auto">
          <a:xfrm>
            <a:off x="6140450" y="1968500"/>
            <a:ext cx="1698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160838" y="1335088"/>
            <a:ext cx="1419225" cy="5095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Разработка технологической платформы</a:t>
            </a:r>
          </a:p>
        </p:txBody>
      </p:sp>
      <p:cxnSp>
        <p:nvCxnSpPr>
          <p:cNvPr id="93" name="Прямая соединительная линия 92"/>
          <p:cNvCxnSpPr/>
          <p:nvPr/>
        </p:nvCxnSpPr>
        <p:spPr bwMode="auto">
          <a:xfrm flipH="1">
            <a:off x="1878013" y="2312988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>
            <a:off x="1878013" y="3151188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 bwMode="auto">
          <a:xfrm flipH="1">
            <a:off x="1878013" y="4757738"/>
            <a:ext cx="701516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 bwMode="auto">
          <a:xfrm>
            <a:off x="5435600" y="3357563"/>
            <a:ext cx="1152525" cy="365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/>
            <a:r>
              <a:rPr lang="ru-RU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Опытная эксплуатация</a:t>
            </a:r>
          </a:p>
        </p:txBody>
      </p:sp>
      <p:sp>
        <p:nvSpPr>
          <p:cNvPr id="61" name="Прямоугольник 79"/>
          <p:cNvSpPr/>
          <p:nvPr/>
        </p:nvSpPr>
        <p:spPr bwMode="auto">
          <a:xfrm>
            <a:off x="6583363" y="1344613"/>
            <a:ext cx="2293937" cy="50006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Промышленная эксплуатация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 bwMode="auto">
          <a:xfrm flipH="1">
            <a:off x="1835150" y="5876925"/>
            <a:ext cx="705802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 bwMode="auto">
          <a:xfrm>
            <a:off x="8893175" y="1125538"/>
            <a:ext cx="0" cy="46799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" name="Group 140"/>
          <p:cNvGraphicFramePr>
            <a:graphicFrameLocks noGrp="1"/>
          </p:cNvGraphicFramePr>
          <p:nvPr/>
        </p:nvGraphicFramePr>
        <p:xfrm>
          <a:off x="1835150" y="5949950"/>
          <a:ext cx="1080120" cy="30480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3" name="Group 140"/>
          <p:cNvGraphicFramePr>
            <a:graphicFrameLocks noGrp="1"/>
          </p:cNvGraphicFramePr>
          <p:nvPr/>
        </p:nvGraphicFramePr>
        <p:xfrm>
          <a:off x="2916238" y="5949950"/>
          <a:ext cx="1296144" cy="304800"/>
        </p:xfrm>
        <a:graphic>
          <a:graphicData uri="http://schemas.openxmlformats.org/drawingml/2006/table">
            <a:tbl>
              <a:tblPr/>
              <a:tblGrid>
                <a:gridCol w="1296144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4" name="Group 140"/>
          <p:cNvGraphicFramePr>
            <a:graphicFrameLocks noGrp="1"/>
          </p:cNvGraphicFramePr>
          <p:nvPr/>
        </p:nvGraphicFramePr>
        <p:xfrm>
          <a:off x="4140200" y="5949950"/>
          <a:ext cx="1296144" cy="304800"/>
        </p:xfrm>
        <a:graphic>
          <a:graphicData uri="http://schemas.openxmlformats.org/drawingml/2006/table">
            <a:tbl>
              <a:tblPr/>
              <a:tblGrid>
                <a:gridCol w="1296144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5" name="Group 140"/>
          <p:cNvGraphicFramePr>
            <a:graphicFrameLocks noGrp="1"/>
          </p:cNvGraphicFramePr>
          <p:nvPr/>
        </p:nvGraphicFramePr>
        <p:xfrm>
          <a:off x="5435600" y="5949950"/>
          <a:ext cx="1152128" cy="304800"/>
        </p:xfrm>
        <a:graphic>
          <a:graphicData uri="http://schemas.openxmlformats.org/drawingml/2006/table">
            <a:tbl>
              <a:tblPr/>
              <a:tblGrid>
                <a:gridCol w="1152128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6" name="Group 140"/>
          <p:cNvGraphicFramePr>
            <a:graphicFrameLocks noGrp="1"/>
          </p:cNvGraphicFramePr>
          <p:nvPr/>
        </p:nvGraphicFramePr>
        <p:xfrm>
          <a:off x="6588125" y="5949950"/>
          <a:ext cx="1224136" cy="304800"/>
        </p:xfrm>
        <a:graphic>
          <a:graphicData uri="http://schemas.openxmlformats.org/drawingml/2006/table">
            <a:tbl>
              <a:tblPr/>
              <a:tblGrid>
                <a:gridCol w="1224136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квартал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7" name="Group 140"/>
          <p:cNvGraphicFramePr>
            <a:graphicFrameLocks noGrp="1"/>
          </p:cNvGraphicFramePr>
          <p:nvPr/>
        </p:nvGraphicFramePr>
        <p:xfrm>
          <a:off x="7812088" y="5949950"/>
          <a:ext cx="1080120" cy="304800"/>
        </p:xfrm>
        <a:graphic>
          <a:graphicData uri="http://schemas.openxmlformats.org/drawingml/2006/table">
            <a:tbl>
              <a:tblPr/>
              <a:tblGrid>
                <a:gridCol w="108012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AB5E4"/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54" name="Прямоугольник 76"/>
          <p:cNvSpPr/>
          <p:nvPr/>
        </p:nvSpPr>
        <p:spPr bwMode="auto">
          <a:xfrm>
            <a:off x="2916238" y="2492375"/>
            <a:ext cx="1439862" cy="51752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Проектирование технологии свода бюджетной отчетности </a:t>
            </a:r>
          </a:p>
        </p:txBody>
      </p:sp>
      <p:sp>
        <p:nvSpPr>
          <p:cNvPr id="57" name="Нашивка 56"/>
          <p:cNvSpPr/>
          <p:nvPr/>
        </p:nvSpPr>
        <p:spPr>
          <a:xfrm>
            <a:off x="4284663" y="2492375"/>
            <a:ext cx="142875" cy="503238"/>
          </a:xfrm>
          <a:prstGeom prst="chevron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72000"/>
          <a:lstStyle/>
          <a:p>
            <a:pPr algn="ctr">
              <a:defRPr/>
            </a:pPr>
            <a:endParaRPr 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 bwMode="auto">
          <a:xfrm>
            <a:off x="5435600" y="4076700"/>
            <a:ext cx="1152525" cy="5762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Доработка под требования Портала </a:t>
            </a:r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5435600" y="4868863"/>
            <a:ext cx="1152525" cy="3603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52000" anchor="ctr"/>
          <a:lstStyle/>
          <a:p>
            <a:pPr algn="ctr"/>
            <a:r>
              <a:rPr lang="ru-RU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Разработка</a:t>
            </a:r>
          </a:p>
        </p:txBody>
      </p:sp>
      <p:sp>
        <p:nvSpPr>
          <p:cNvPr id="85" name="Прямоугольник 84"/>
          <p:cNvSpPr/>
          <p:nvPr/>
        </p:nvSpPr>
        <p:spPr bwMode="auto">
          <a:xfrm>
            <a:off x="3851275" y="4868863"/>
            <a:ext cx="1584325" cy="36036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Проектирование</a:t>
            </a: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6588125" y="4868863"/>
            <a:ext cx="2232025" cy="36036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Опытная эксплуатация</a:t>
            </a:r>
          </a:p>
        </p:txBody>
      </p:sp>
      <p:sp>
        <p:nvSpPr>
          <p:cNvPr id="2" name="Прямоугольник 123"/>
          <p:cNvSpPr/>
          <p:nvPr/>
        </p:nvSpPr>
        <p:spPr bwMode="auto">
          <a:xfrm>
            <a:off x="3851275" y="4076700"/>
            <a:ext cx="1584325" cy="576263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и сопровождение</a:t>
            </a:r>
          </a:p>
        </p:txBody>
      </p:sp>
      <p:sp>
        <p:nvSpPr>
          <p:cNvPr id="7" name="Прямоугольник 82"/>
          <p:cNvSpPr/>
          <p:nvPr/>
        </p:nvSpPr>
        <p:spPr bwMode="auto">
          <a:xfrm>
            <a:off x="6588125" y="4076700"/>
            <a:ext cx="2232025" cy="57626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Сопровождение витрин</a:t>
            </a: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79388" y="4149725"/>
            <a:ext cx="1643062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2"/>
                </a:solidFill>
              </a:rPr>
              <a:t>Витрины данных КПЭ в сети Интернет</a:t>
            </a: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107950" y="4797425"/>
            <a:ext cx="16779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2"/>
                </a:solidFill>
              </a:rPr>
              <a:t>Мобильное решение для граждан</a:t>
            </a:r>
          </a:p>
        </p:txBody>
      </p:sp>
      <p:sp>
        <p:nvSpPr>
          <p:cNvPr id="84" name="Прямоугольник 83"/>
          <p:cNvSpPr/>
          <p:nvPr/>
        </p:nvSpPr>
        <p:spPr bwMode="auto">
          <a:xfrm>
            <a:off x="0" y="5300663"/>
            <a:ext cx="1763713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72000" anchor="ctr"/>
          <a:lstStyle/>
          <a:p>
            <a:pPr algn="r">
              <a:defRPr/>
            </a:pPr>
            <a:r>
              <a:rPr lang="ru-RU" sz="1100" b="1" dirty="0">
                <a:solidFill>
                  <a:schemeClr val="tx2"/>
                </a:solidFill>
              </a:rPr>
              <a:t>Мобильное решение для руководителей и аналитиков</a:t>
            </a:r>
          </a:p>
        </p:txBody>
      </p:sp>
      <p:sp>
        <p:nvSpPr>
          <p:cNvPr id="3" name="Прямоугольник 119"/>
          <p:cNvSpPr/>
          <p:nvPr/>
        </p:nvSpPr>
        <p:spPr bwMode="auto">
          <a:xfrm>
            <a:off x="5435600" y="5373688"/>
            <a:ext cx="1152525" cy="36036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52000" anchor="ctr"/>
          <a:lstStyle/>
          <a:p>
            <a:pPr algn="ctr"/>
            <a:r>
              <a:rPr lang="ru-RU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Разработка</a:t>
            </a:r>
          </a:p>
        </p:txBody>
      </p:sp>
      <p:sp>
        <p:nvSpPr>
          <p:cNvPr id="4" name="Прямоугольник 84"/>
          <p:cNvSpPr/>
          <p:nvPr/>
        </p:nvSpPr>
        <p:spPr bwMode="auto">
          <a:xfrm>
            <a:off x="3851275" y="5373688"/>
            <a:ext cx="1584325" cy="36036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Проектирование</a:t>
            </a:r>
          </a:p>
        </p:txBody>
      </p:sp>
      <p:sp>
        <p:nvSpPr>
          <p:cNvPr id="6" name="Прямоугольник 113"/>
          <p:cNvSpPr/>
          <p:nvPr/>
        </p:nvSpPr>
        <p:spPr bwMode="auto">
          <a:xfrm>
            <a:off x="6588125" y="5373688"/>
            <a:ext cx="2232025" cy="36036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72000" anchor="ctr"/>
          <a:lstStyle/>
          <a:p>
            <a:pPr algn="ctr">
              <a:defRPr/>
            </a:pPr>
            <a:r>
              <a:rPr lang="ru-RU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Опытная эксплуатация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/>
          </p:cNvSpPr>
          <p:nvPr/>
        </p:nvSpPr>
        <p:spPr bwMode="auto">
          <a:xfrm>
            <a:off x="755650" y="2708275"/>
            <a:ext cx="7848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600"/>
              </a:spcBef>
            </a:pPr>
            <a:r>
              <a:rPr lang="ru-RU" sz="2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 участии Федерального казначейства в создании государственной интегрированной информационной системы управления общественными финансами </a:t>
            </a:r>
          </a:p>
          <a:p>
            <a:pPr algn="ctr" eaLnBrk="0" hangingPunct="0">
              <a:spcBef>
                <a:spcPts val="600"/>
              </a:spcBef>
            </a:pPr>
            <a:r>
              <a:rPr lang="ru-RU" sz="2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«Электронный бюджет» </a:t>
            </a: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716CA9-0337-43CC-8494-622A5DCCDF1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5236" name="Прямоугольник 5"/>
          <p:cNvSpPr>
            <a:spLocks noChangeArrowheads="1"/>
          </p:cNvSpPr>
          <p:nvPr/>
        </p:nvSpPr>
        <p:spPr bwMode="auto">
          <a:xfrm>
            <a:off x="5292725" y="4652963"/>
            <a:ext cx="3600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интегрированных информационных систем государственных финансов   Матвеенко В.В.</a:t>
            </a:r>
          </a:p>
          <a:p>
            <a:pPr algn="r" eaLnBrk="0" hangingPunct="0"/>
            <a:endParaRPr lang="ru-RU" sz="1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20.02.2013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/>
          </p:cNvSpPr>
          <p:nvPr/>
        </p:nvSpPr>
        <p:spPr bwMode="auto">
          <a:xfrm>
            <a:off x="755650" y="2708275"/>
            <a:ext cx="7848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600"/>
              </a:spcBef>
            </a:pPr>
            <a:r>
              <a:rPr lang="ru-RU" sz="2400" b="1" dirty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Об участии Федерального казначейства в создании </a:t>
            </a:r>
            <a:r>
              <a:rPr lang="ru-RU" sz="2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Государственной Автоматизированной Системы</a:t>
            </a:r>
            <a:endParaRPr lang="ru-RU" sz="2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ru-RU" sz="2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«Управление» </a:t>
            </a:r>
            <a:endParaRPr lang="ru-RU" sz="2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716CA9-0337-43CC-8494-622A5DCCDF1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5236" name="Прямоугольник 5"/>
          <p:cNvSpPr>
            <a:spLocks noChangeArrowheads="1"/>
          </p:cNvSpPr>
          <p:nvPr/>
        </p:nvSpPr>
        <p:spPr bwMode="auto">
          <a:xfrm>
            <a:off x="5292725" y="4652963"/>
            <a:ext cx="3600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интегрированных информационных систем государственных финансов   Матвеенко В.В.</a:t>
            </a:r>
          </a:p>
          <a:p>
            <a:pPr algn="r" eaLnBrk="0" hangingPunct="0"/>
            <a:endParaRPr lang="ru-RU" sz="1400" b="1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14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20.02.2013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 развития ГАС «УПРАВЛЕНИЕ», определенные концепцией 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black">
          <a:xfrm>
            <a:off x="107504" y="1052736"/>
            <a:ext cx="8805862" cy="93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buClr>
                <a:srgbClr val="990000"/>
              </a:buClr>
              <a:buFont typeface="Wingdings" pitchFamily="2" charset="2"/>
              <a:buNone/>
            </a:pPr>
            <a:r>
              <a:rPr lang="ru-RU" sz="1800" i="0" dirty="0">
                <a:solidFill>
                  <a:schemeClr val="tx1"/>
                </a:solidFill>
                <a:latin typeface="Calibri" pitchFamily="34" charset="0"/>
              </a:rPr>
              <a:t>ПОВЫШЕНИЕ ЭФФЕКТИВНОСТИ ГОСУДАРСТВЕННОГО </a:t>
            </a:r>
            <a:r>
              <a:rPr lang="ru-RU" sz="1800" i="0" dirty="0" smtClean="0">
                <a:solidFill>
                  <a:schemeClr val="tx1"/>
                </a:solidFill>
                <a:latin typeface="Calibri" pitchFamily="34" charset="0"/>
              </a:rPr>
              <a:t>УПРАВЛЕНИЯ ЗА </a:t>
            </a:r>
            <a:r>
              <a:rPr lang="ru-RU" sz="1800" i="0" dirty="0">
                <a:solidFill>
                  <a:schemeClr val="tx1"/>
                </a:solidFill>
                <a:latin typeface="Calibri" pitchFamily="34" charset="0"/>
              </a:rPr>
              <a:t>СЧЕТ:</a:t>
            </a:r>
          </a:p>
        </p:txBody>
      </p:sp>
      <p:sp>
        <p:nvSpPr>
          <p:cNvPr id="204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AC6B597A-80F7-437F-8C33-080B659FAAC6}" type="slidenum">
              <a:rPr lang="ru-RU" sz="1200" i="0" smtClean="0">
                <a:solidFill>
                  <a:srgbClr val="9D9D9D"/>
                </a:solidFill>
                <a:latin typeface="Georgia" pitchFamily="18" charset="0"/>
              </a:rPr>
              <a:pPr eaLnBrk="1" hangingPunct="1"/>
              <a:t>24</a:t>
            </a:fld>
            <a:endParaRPr lang="ru-RU" sz="1200" i="0" smtClean="0">
              <a:solidFill>
                <a:srgbClr val="9D9D9D"/>
              </a:solidFill>
              <a:latin typeface="Georgia" pitchFamily="18" charset="0"/>
            </a:endParaRPr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black">
          <a:xfrm>
            <a:off x="1423541" y="2013174"/>
            <a:ext cx="7337425" cy="35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buClr>
                <a:srgbClr val="990000"/>
              </a:buClr>
              <a:buFont typeface="Wingdings" pitchFamily="2" charset="2"/>
              <a:buNone/>
            </a:pPr>
            <a:endParaRPr lang="ru-RU" b="1" i="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eaLnBrk="0" hangingPunct="0">
              <a:buClr>
                <a:srgbClr val="990000"/>
              </a:buClr>
              <a:buFont typeface="Wingdings" pitchFamily="2" charset="2"/>
              <a:buChar char="ü"/>
            </a:pPr>
            <a:r>
              <a:rPr lang="ru-RU" b="1" i="0" dirty="0">
                <a:solidFill>
                  <a:srgbClr val="000000"/>
                </a:solidFill>
                <a:latin typeface="Calibri" pitchFamily="34" charset="0"/>
              </a:rPr>
              <a:t>СОВЕРШЕНСТВОВАНИЯ </a:t>
            </a:r>
            <a:r>
              <a:rPr lang="ru-RU" b="1" i="0" dirty="0">
                <a:solidFill>
                  <a:srgbClr val="474747"/>
                </a:solidFill>
                <a:latin typeface="Calibri" pitchFamily="34" charset="0"/>
              </a:rPr>
              <a:t>информационного, технологического и аналитического обеспечения принятия решений на всех уровнях государственного </a:t>
            </a:r>
            <a:r>
              <a:rPr lang="ru-RU" b="1" i="0" dirty="0" smtClean="0">
                <a:solidFill>
                  <a:srgbClr val="474747"/>
                </a:solidFill>
                <a:latin typeface="Calibri" pitchFamily="34" charset="0"/>
              </a:rPr>
              <a:t>управления;</a:t>
            </a:r>
            <a:endParaRPr lang="ru-RU" b="1" i="0" dirty="0">
              <a:solidFill>
                <a:srgbClr val="474747"/>
              </a:solidFill>
              <a:latin typeface="Calibri" pitchFamily="34" charset="0"/>
            </a:endParaRPr>
          </a:p>
          <a:p>
            <a:pPr marL="285750" indent="-285750" eaLnBrk="0" hangingPunct="0">
              <a:buClr>
                <a:srgbClr val="990000"/>
              </a:buClr>
              <a:buFont typeface="Wingdings" pitchFamily="2" charset="2"/>
              <a:buChar char="ü"/>
            </a:pPr>
            <a:endParaRPr lang="ru-RU" b="1" i="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eaLnBrk="0" hangingPunct="0">
              <a:buClr>
                <a:srgbClr val="990000"/>
              </a:buClr>
              <a:buFont typeface="Wingdings" pitchFamily="2" charset="2"/>
              <a:buChar char="ü"/>
            </a:pPr>
            <a:endParaRPr lang="ru-RU" b="1" i="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eaLnBrk="0" hangingPunct="0">
              <a:buClr>
                <a:srgbClr val="990000"/>
              </a:buClr>
              <a:buFont typeface="Wingdings" pitchFamily="2" charset="2"/>
              <a:buChar char="ü"/>
            </a:pPr>
            <a:r>
              <a:rPr lang="ru-RU" b="1" i="0" dirty="0">
                <a:solidFill>
                  <a:srgbClr val="000000"/>
                </a:solidFill>
                <a:latin typeface="Calibri" pitchFamily="34" charset="0"/>
              </a:rPr>
              <a:t>СУЩЕСТВЕННОГО СОКРАЩЕНИЯ </a:t>
            </a:r>
            <a:r>
              <a:rPr lang="ru-RU" b="1" i="0" dirty="0">
                <a:solidFill>
                  <a:srgbClr val="474747"/>
                </a:solidFill>
                <a:latin typeface="Calibri" pitchFamily="34" charset="0"/>
              </a:rPr>
              <a:t>дублирующих информационных  </a:t>
            </a:r>
            <a:r>
              <a:rPr lang="ru-RU" b="1" i="0" dirty="0" smtClean="0">
                <a:solidFill>
                  <a:srgbClr val="474747"/>
                </a:solidFill>
                <a:latin typeface="Calibri" pitchFamily="34" charset="0"/>
              </a:rPr>
              <a:t>потоков;</a:t>
            </a:r>
            <a:endParaRPr lang="ru-RU" b="1" i="0" dirty="0">
              <a:solidFill>
                <a:srgbClr val="474747"/>
              </a:solidFill>
              <a:latin typeface="Calibri" pitchFamily="34" charset="0"/>
            </a:endParaRPr>
          </a:p>
          <a:p>
            <a:pPr marL="285750" indent="-285750" eaLnBrk="0" hangingPunct="0">
              <a:buClr>
                <a:srgbClr val="990000"/>
              </a:buClr>
              <a:buFont typeface="Wingdings" pitchFamily="2" charset="2"/>
              <a:buChar char="ü"/>
            </a:pPr>
            <a:endParaRPr lang="ru-RU" b="1" i="0" dirty="0">
              <a:solidFill>
                <a:srgbClr val="236073"/>
              </a:solidFill>
              <a:latin typeface="Calibri" pitchFamily="34" charset="0"/>
            </a:endParaRPr>
          </a:p>
          <a:p>
            <a:pPr marL="285750" indent="-285750" eaLnBrk="0" hangingPunct="0">
              <a:buClr>
                <a:srgbClr val="990000"/>
              </a:buClr>
              <a:buFont typeface="Wingdings" pitchFamily="2" charset="2"/>
              <a:buChar char="ü"/>
            </a:pPr>
            <a:endParaRPr lang="ru-RU" b="1" i="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eaLnBrk="0" hangingPunct="0">
              <a:buClr>
                <a:srgbClr val="990000"/>
              </a:buClr>
              <a:buFont typeface="Wingdings" pitchFamily="2" charset="2"/>
              <a:buChar char="ü"/>
            </a:pPr>
            <a:r>
              <a:rPr lang="ru-RU" b="1" i="0" dirty="0" smtClean="0">
                <a:solidFill>
                  <a:srgbClr val="000000"/>
                </a:solidFill>
                <a:latin typeface="Calibri" pitchFamily="34" charset="0"/>
              </a:rPr>
              <a:t>ФОРМИРОВАНИЯ </a:t>
            </a:r>
            <a:r>
              <a:rPr lang="ru-RU" b="1" i="0" dirty="0">
                <a:solidFill>
                  <a:srgbClr val="474747"/>
                </a:solidFill>
                <a:latin typeface="Calibri" pitchFamily="34" charset="0"/>
              </a:rPr>
              <a:t>единого информационного </a:t>
            </a:r>
            <a:r>
              <a:rPr lang="ru-RU" b="1" i="0" dirty="0" smtClean="0">
                <a:solidFill>
                  <a:srgbClr val="474747"/>
                </a:solidFill>
                <a:latin typeface="Calibri" pitchFamily="34" charset="0"/>
              </a:rPr>
              <a:t>пространства.</a:t>
            </a:r>
            <a:endParaRPr lang="ru-RU" b="1" i="0" dirty="0">
              <a:solidFill>
                <a:srgbClr val="474747"/>
              </a:solidFill>
              <a:latin typeface="Calibri" pitchFamily="34" charset="0"/>
            </a:endParaRPr>
          </a:p>
          <a:p>
            <a:pPr eaLnBrk="0" hangingPunct="0">
              <a:buClr>
                <a:srgbClr val="990000"/>
              </a:buClr>
            </a:pPr>
            <a:endParaRPr lang="ru-RU" b="1" i="0" dirty="0">
              <a:solidFill>
                <a:srgbClr val="474747"/>
              </a:solidFill>
              <a:latin typeface="Calibri" pitchFamily="34" charset="0"/>
            </a:endParaRPr>
          </a:p>
          <a:p>
            <a:pPr marL="360363" lvl="1" indent="-184150">
              <a:lnSpc>
                <a:spcPct val="80000"/>
              </a:lnSpc>
              <a:buClr>
                <a:srgbClr val="FF5A00"/>
              </a:buClr>
              <a:buFont typeface="Wingdings" pitchFamily="2" charset="2"/>
              <a:buNone/>
            </a:pPr>
            <a:endParaRPr lang="ru-RU" i="0" dirty="0">
              <a:solidFill>
                <a:srgbClr val="003864"/>
              </a:solidFill>
            </a:endParaRPr>
          </a:p>
        </p:txBody>
      </p:sp>
      <p:pic>
        <p:nvPicPr>
          <p:cNvPr id="9" name="Picture 6" descr="http://www.devhouse.com.au/images/6772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03961"/>
            <a:ext cx="1214437" cy="823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8" descr="http://siliconangle.com/files/2012/04/BI-data-sig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71921"/>
            <a:ext cx="1266825" cy="88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66" y="2059211"/>
            <a:ext cx="1222375" cy="73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" name="Прямоугольник 11"/>
          <p:cNvSpPr/>
          <p:nvPr/>
        </p:nvSpPr>
        <p:spPr>
          <a:xfrm>
            <a:off x="1187624" y="5445224"/>
            <a:ext cx="74888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184150" algn="ctr">
              <a:lnSpc>
                <a:spcPct val="80000"/>
              </a:lnSpc>
              <a:buClr>
                <a:srgbClr val="FF5A00"/>
              </a:buClr>
              <a:buFont typeface="Wingdings" pitchFamily="2" charset="2"/>
              <a:buNone/>
            </a:pPr>
            <a:r>
              <a:rPr lang="ru-RU" b="1" u="sng" dirty="0" smtClean="0">
                <a:solidFill>
                  <a:srgbClr val="FF0000"/>
                </a:solidFill>
                <a:latin typeface="Calibri" pitchFamily="34" charset="0"/>
              </a:rPr>
              <a:t>Концепция развития ГАС </a:t>
            </a:r>
            <a:r>
              <a:rPr lang="ru-RU" b="1" u="sng" dirty="0" smtClean="0">
                <a:solidFill>
                  <a:srgbClr val="FF0000"/>
                </a:solidFill>
              </a:rPr>
              <a:t>«</a:t>
            </a:r>
            <a:r>
              <a:rPr lang="ru-RU" b="1" u="sng" dirty="0" smtClean="0">
                <a:solidFill>
                  <a:srgbClr val="FF0000"/>
                </a:solidFill>
                <a:latin typeface="Calibri" pitchFamily="34" charset="0"/>
              </a:rPr>
              <a:t>Управление</a:t>
            </a:r>
            <a:r>
              <a:rPr lang="ru-RU" b="1" u="sng" dirty="0" smtClean="0">
                <a:solidFill>
                  <a:srgbClr val="FF0000"/>
                </a:solidFill>
              </a:rPr>
              <a:t>»</a:t>
            </a:r>
            <a:r>
              <a:rPr lang="ru-RU" b="1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marL="360363" lvl="1" indent="-184150" algn="ctr">
              <a:lnSpc>
                <a:spcPct val="80000"/>
              </a:lnSpc>
              <a:buClr>
                <a:srgbClr val="FF5A00"/>
              </a:buClr>
            </a:pPr>
            <a:r>
              <a:rPr lang="ru-RU" b="1" u="sng" dirty="0" smtClean="0">
                <a:solidFill>
                  <a:srgbClr val="FF0000"/>
                </a:solidFill>
                <a:latin typeface="Calibri" pitchFamily="34" charset="0"/>
              </a:rPr>
              <a:t>одобрена Правительственной комиссией по внедрению информационных технологий в деятельность государственных органов и органов местного самоуправления 2 октября 2012 г.</a:t>
            </a:r>
            <a:endParaRPr lang="ru-RU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457200" y="115888"/>
            <a:ext cx="822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ru-RU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66050" cy="5937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Получение информации от поставщика к потребителю через запросы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32825" y="6373813"/>
            <a:ext cx="36988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/>
            <a:fld id="{A4753CDB-B961-475C-9B05-495A4D26989C}" type="slidenum">
              <a:rPr lang="ru-RU" sz="1200" i="0" smtClean="0">
                <a:solidFill>
                  <a:srgbClr val="9D9D9D"/>
                </a:solidFill>
                <a:latin typeface="Calibri" pitchFamily="34" charset="0"/>
                <a:cs typeface="Calibri" pitchFamily="34" charset="0"/>
              </a:rPr>
              <a:pPr algn="l" eaLnBrk="1" hangingPunct="1"/>
              <a:t>25</a:t>
            </a:fld>
            <a:endParaRPr lang="ru-RU" sz="1200" i="0" smtClean="0">
              <a:solidFill>
                <a:srgbClr val="9D9D9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19113" y="1465263"/>
            <a:ext cx="1485900" cy="812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 1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251075" y="1465263"/>
            <a:ext cx="1485900" cy="812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8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 2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984625" y="1465263"/>
            <a:ext cx="1485900" cy="812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8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 </a:t>
            </a:r>
            <a:r>
              <a:rPr lang="en-US" sz="18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N</a:t>
            </a:r>
            <a:endParaRPr lang="ru-RU" sz="1800">
              <a:solidFill>
                <a:srgbClr val="5F5F5F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716588" y="1465263"/>
            <a:ext cx="1485900" cy="812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8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 </a:t>
            </a:r>
            <a:r>
              <a:rPr lang="en-US" sz="18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</a:t>
            </a:r>
            <a:endParaRPr lang="ru-RU" sz="1800">
              <a:solidFill>
                <a:srgbClr val="5F5F5F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450138" y="1465263"/>
            <a:ext cx="1485900" cy="812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8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 …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27038" y="4202113"/>
            <a:ext cx="8001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ФК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354138" y="4202113"/>
            <a:ext cx="8001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>
              <a:buFont typeface="Arial" pitchFamily="34" charset="0"/>
              <a:buNone/>
              <a:defRPr/>
            </a:pPr>
            <a:r>
              <a:rPr lang="ru-RU" sz="1200" dirty="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Росстат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382838" y="4202113"/>
            <a:ext cx="8001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ru-RU" sz="1600" dirty="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311525" y="4205288"/>
            <a:ext cx="8001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ru-RU" sz="16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238625" y="4205288"/>
            <a:ext cx="8001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ru-RU" sz="16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167313" y="4202113"/>
            <a:ext cx="8001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ru-RU" sz="16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094413" y="4202113"/>
            <a:ext cx="8001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ru-RU" sz="16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950200" y="4176713"/>
            <a:ext cx="8001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ru-RU" sz="16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23863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211263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997075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800350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570288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357688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145088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930900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718300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504113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8291513" y="5629275"/>
            <a:ext cx="577850" cy="312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10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РОИВ</a:t>
            </a:r>
          </a:p>
        </p:txBody>
      </p:sp>
      <p:grpSp>
        <p:nvGrpSpPr>
          <p:cNvPr id="2" name="Группа 78"/>
          <p:cNvGrpSpPr>
            <a:grpSpLocks/>
          </p:cNvGrpSpPr>
          <p:nvPr/>
        </p:nvGrpSpPr>
        <p:grpSpPr bwMode="auto">
          <a:xfrm>
            <a:off x="827088" y="2266950"/>
            <a:ext cx="7523162" cy="1927225"/>
            <a:chOff x="485775" y="2686785"/>
            <a:chExt cx="7523807" cy="1927225"/>
          </a:xfrm>
        </p:grpSpPr>
        <p:cxnSp>
          <p:nvCxnSpPr>
            <p:cNvPr id="80" name="Прямая со стрелкой 79"/>
            <p:cNvCxnSpPr>
              <a:stCxn id="55" idx="2"/>
              <a:endCxn id="60" idx="0"/>
            </p:cNvCxnSpPr>
            <p:nvPr/>
          </p:nvCxnSpPr>
          <p:spPr>
            <a:xfrm flipH="1">
              <a:off x="485775" y="2686785"/>
              <a:ext cx="435012" cy="1924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>
              <a:stCxn id="55" idx="2"/>
              <a:endCxn id="61" idx="0"/>
            </p:cNvCxnSpPr>
            <p:nvPr/>
          </p:nvCxnSpPr>
          <p:spPr>
            <a:xfrm>
              <a:off x="920787" y="2686785"/>
              <a:ext cx="492167" cy="1924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>
              <a:stCxn id="55" idx="2"/>
              <a:endCxn id="62" idx="0"/>
            </p:cNvCxnSpPr>
            <p:nvPr/>
          </p:nvCxnSpPr>
          <p:spPr>
            <a:xfrm>
              <a:off x="920787" y="2686785"/>
              <a:ext cx="1520955" cy="1924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>
              <a:stCxn id="55" idx="2"/>
              <a:endCxn id="63" idx="0"/>
            </p:cNvCxnSpPr>
            <p:nvPr/>
          </p:nvCxnSpPr>
          <p:spPr>
            <a:xfrm>
              <a:off x="920787" y="2686785"/>
              <a:ext cx="2449722" cy="19272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>
              <a:stCxn id="55" idx="2"/>
              <a:endCxn id="65" idx="0"/>
            </p:cNvCxnSpPr>
            <p:nvPr/>
          </p:nvCxnSpPr>
          <p:spPr>
            <a:xfrm>
              <a:off x="920787" y="2686785"/>
              <a:ext cx="4305669" cy="1924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>
              <a:stCxn id="55" idx="2"/>
              <a:endCxn id="67" idx="0"/>
            </p:cNvCxnSpPr>
            <p:nvPr/>
          </p:nvCxnSpPr>
          <p:spPr>
            <a:xfrm>
              <a:off x="920787" y="2686785"/>
              <a:ext cx="7088795" cy="1898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Скругленный прямоугольник 85"/>
          <p:cNvSpPr/>
          <p:nvPr/>
        </p:nvSpPr>
        <p:spPr>
          <a:xfrm>
            <a:off x="7023100" y="4195763"/>
            <a:ext cx="800100" cy="81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None/>
              <a:defRPr/>
            </a:pPr>
            <a:r>
              <a:rPr lang="ru-RU" sz="1600">
                <a:solidFill>
                  <a:srgbClr val="5F5F5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grpSp>
        <p:nvGrpSpPr>
          <p:cNvPr id="3" name="Группа 86"/>
          <p:cNvGrpSpPr>
            <a:grpSpLocks/>
          </p:cNvGrpSpPr>
          <p:nvPr/>
        </p:nvGrpSpPr>
        <p:grpSpPr bwMode="auto">
          <a:xfrm>
            <a:off x="827088" y="2266950"/>
            <a:ext cx="7523162" cy="1924050"/>
            <a:chOff x="485775" y="2686785"/>
            <a:chExt cx="7523807" cy="1924050"/>
          </a:xfrm>
        </p:grpSpPr>
        <p:cxnSp>
          <p:nvCxnSpPr>
            <p:cNvPr id="88" name="Прямая со стрелкой 87"/>
            <p:cNvCxnSpPr>
              <a:stCxn id="57" idx="2"/>
              <a:endCxn id="60" idx="0"/>
            </p:cNvCxnSpPr>
            <p:nvPr/>
          </p:nvCxnSpPr>
          <p:spPr>
            <a:xfrm flipH="1">
              <a:off x="485775" y="2686785"/>
              <a:ext cx="3900821" cy="1924050"/>
            </a:xfrm>
            <a:prstGeom prst="straightConnector1">
              <a:avLst/>
            </a:prstGeom>
            <a:ln>
              <a:solidFill>
                <a:schemeClr val="accent2">
                  <a:alpha val="5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>
              <a:stCxn id="57" idx="2"/>
              <a:endCxn id="61" idx="0"/>
            </p:cNvCxnSpPr>
            <p:nvPr/>
          </p:nvCxnSpPr>
          <p:spPr>
            <a:xfrm flipH="1">
              <a:off x="1412954" y="2686785"/>
              <a:ext cx="2973642" cy="1924050"/>
            </a:xfrm>
            <a:prstGeom prst="straightConnector1">
              <a:avLst/>
            </a:prstGeom>
            <a:ln>
              <a:solidFill>
                <a:schemeClr val="accent2">
                  <a:alpha val="5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>
              <a:stCxn id="57" idx="2"/>
              <a:endCxn id="67" idx="0"/>
            </p:cNvCxnSpPr>
            <p:nvPr/>
          </p:nvCxnSpPr>
          <p:spPr>
            <a:xfrm>
              <a:off x="4386596" y="2686785"/>
              <a:ext cx="3622986" cy="1898650"/>
            </a:xfrm>
            <a:prstGeom prst="straightConnector1">
              <a:avLst/>
            </a:prstGeom>
            <a:ln>
              <a:solidFill>
                <a:schemeClr val="accent2">
                  <a:alpha val="5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>
              <a:stCxn id="57" idx="2"/>
              <a:endCxn id="86" idx="0"/>
            </p:cNvCxnSpPr>
            <p:nvPr/>
          </p:nvCxnSpPr>
          <p:spPr>
            <a:xfrm>
              <a:off x="4386596" y="2686785"/>
              <a:ext cx="2695806" cy="1917700"/>
            </a:xfrm>
            <a:prstGeom prst="straightConnector1">
              <a:avLst/>
            </a:prstGeom>
            <a:ln>
              <a:solidFill>
                <a:schemeClr val="accent2">
                  <a:alpha val="5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Группа 91"/>
          <p:cNvGrpSpPr>
            <a:grpSpLocks/>
          </p:cNvGrpSpPr>
          <p:nvPr/>
        </p:nvGrpSpPr>
        <p:grpSpPr bwMode="auto">
          <a:xfrm>
            <a:off x="827088" y="2266950"/>
            <a:ext cx="7523162" cy="1927225"/>
            <a:chOff x="485775" y="2686785"/>
            <a:chExt cx="7523807" cy="1927225"/>
          </a:xfrm>
        </p:grpSpPr>
        <p:cxnSp>
          <p:nvCxnSpPr>
            <p:cNvPr id="93" name="Прямая со стрелкой 92"/>
            <p:cNvCxnSpPr>
              <a:stCxn id="56" idx="2"/>
              <a:endCxn id="61" idx="0"/>
            </p:cNvCxnSpPr>
            <p:nvPr/>
          </p:nvCxnSpPr>
          <p:spPr>
            <a:xfrm flipH="1">
              <a:off x="1412954" y="2686785"/>
              <a:ext cx="1239943" cy="1924050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>
              <a:stCxn id="56" idx="2"/>
              <a:endCxn id="65" idx="0"/>
            </p:cNvCxnSpPr>
            <p:nvPr/>
          </p:nvCxnSpPr>
          <p:spPr>
            <a:xfrm>
              <a:off x="2652898" y="2686785"/>
              <a:ext cx="2573559" cy="1924050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>
              <a:stCxn id="56" idx="2"/>
              <a:endCxn id="60" idx="0"/>
            </p:cNvCxnSpPr>
            <p:nvPr/>
          </p:nvCxnSpPr>
          <p:spPr>
            <a:xfrm flipH="1">
              <a:off x="485775" y="2686785"/>
              <a:ext cx="2167123" cy="1924050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>
              <a:stCxn id="56" idx="2"/>
              <a:endCxn id="63" idx="0"/>
            </p:cNvCxnSpPr>
            <p:nvPr/>
          </p:nvCxnSpPr>
          <p:spPr>
            <a:xfrm>
              <a:off x="2652898" y="2686785"/>
              <a:ext cx="717612" cy="1927225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>
              <a:stCxn id="56" idx="2"/>
              <a:endCxn id="67" idx="0"/>
            </p:cNvCxnSpPr>
            <p:nvPr/>
          </p:nvCxnSpPr>
          <p:spPr>
            <a:xfrm>
              <a:off x="2652898" y="2686785"/>
              <a:ext cx="5356684" cy="1898650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>
              <a:stCxn id="56" idx="2"/>
              <a:endCxn id="66" idx="0"/>
            </p:cNvCxnSpPr>
            <p:nvPr/>
          </p:nvCxnSpPr>
          <p:spPr>
            <a:xfrm>
              <a:off x="2652898" y="2686785"/>
              <a:ext cx="3500738" cy="1924050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99"/>
          <p:cNvGrpSpPr>
            <a:grpSpLocks/>
          </p:cNvGrpSpPr>
          <p:nvPr/>
        </p:nvGrpSpPr>
        <p:grpSpPr bwMode="auto">
          <a:xfrm>
            <a:off x="827088" y="2266950"/>
            <a:ext cx="7523162" cy="1927225"/>
            <a:chOff x="485775" y="2686785"/>
            <a:chExt cx="7523807" cy="1927225"/>
          </a:xfrm>
        </p:grpSpPr>
        <p:cxnSp>
          <p:nvCxnSpPr>
            <p:cNvPr id="101" name="Прямая со стрелкой 100"/>
            <p:cNvCxnSpPr>
              <a:stCxn id="58" idx="2"/>
              <a:endCxn id="60" idx="0"/>
            </p:cNvCxnSpPr>
            <p:nvPr/>
          </p:nvCxnSpPr>
          <p:spPr>
            <a:xfrm flipH="1">
              <a:off x="485775" y="2686785"/>
              <a:ext cx="5632933" cy="1924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>
              <a:stCxn id="58" idx="2"/>
              <a:endCxn id="61" idx="0"/>
            </p:cNvCxnSpPr>
            <p:nvPr/>
          </p:nvCxnSpPr>
          <p:spPr>
            <a:xfrm flipH="1">
              <a:off x="1412954" y="2686785"/>
              <a:ext cx="4705753" cy="1924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Прямая со стрелкой 103"/>
            <p:cNvCxnSpPr>
              <a:stCxn id="58" idx="2"/>
              <a:endCxn id="62" idx="0"/>
            </p:cNvCxnSpPr>
            <p:nvPr/>
          </p:nvCxnSpPr>
          <p:spPr>
            <a:xfrm flipH="1">
              <a:off x="2441743" y="2686785"/>
              <a:ext cx="3676965" cy="1924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>
              <a:stCxn id="58" idx="2"/>
              <a:endCxn id="63" idx="0"/>
            </p:cNvCxnSpPr>
            <p:nvPr/>
          </p:nvCxnSpPr>
          <p:spPr>
            <a:xfrm flipH="1">
              <a:off x="3370509" y="2686785"/>
              <a:ext cx="2748199" cy="19272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/>
            <p:cNvCxnSpPr>
              <a:stCxn id="58" idx="2"/>
              <a:endCxn id="64" idx="0"/>
            </p:cNvCxnSpPr>
            <p:nvPr/>
          </p:nvCxnSpPr>
          <p:spPr>
            <a:xfrm flipH="1">
              <a:off x="4297689" y="2686785"/>
              <a:ext cx="1821019" cy="19272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>
              <a:stCxn id="58" idx="2"/>
              <a:endCxn id="65" idx="0"/>
            </p:cNvCxnSpPr>
            <p:nvPr/>
          </p:nvCxnSpPr>
          <p:spPr>
            <a:xfrm flipH="1">
              <a:off x="5226456" y="2686785"/>
              <a:ext cx="892251" cy="1924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>
              <a:stCxn id="58" idx="2"/>
              <a:endCxn id="67" idx="0"/>
            </p:cNvCxnSpPr>
            <p:nvPr/>
          </p:nvCxnSpPr>
          <p:spPr>
            <a:xfrm>
              <a:off x="6118708" y="2686785"/>
              <a:ext cx="1890874" cy="18986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>
              <a:stCxn id="58" idx="2"/>
              <a:endCxn id="86" idx="0"/>
            </p:cNvCxnSpPr>
            <p:nvPr/>
          </p:nvCxnSpPr>
          <p:spPr>
            <a:xfrm>
              <a:off x="6118708" y="2686785"/>
              <a:ext cx="963695" cy="1917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Группа 117"/>
          <p:cNvGrpSpPr>
            <a:grpSpLocks/>
          </p:cNvGrpSpPr>
          <p:nvPr/>
        </p:nvGrpSpPr>
        <p:grpSpPr bwMode="auto">
          <a:xfrm>
            <a:off x="827088" y="2266950"/>
            <a:ext cx="7523162" cy="1927225"/>
            <a:chOff x="485775" y="2686785"/>
            <a:chExt cx="7523807" cy="1927225"/>
          </a:xfrm>
        </p:grpSpPr>
        <p:cxnSp>
          <p:nvCxnSpPr>
            <p:cNvPr id="119" name="Прямая со стрелкой 118"/>
            <p:cNvCxnSpPr>
              <a:stCxn id="59" idx="2"/>
              <a:endCxn id="67" idx="0"/>
            </p:cNvCxnSpPr>
            <p:nvPr/>
          </p:nvCxnSpPr>
          <p:spPr>
            <a:xfrm>
              <a:off x="7852407" y="2686785"/>
              <a:ext cx="157175" cy="1898650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>
              <a:stCxn id="59" idx="2"/>
              <a:endCxn id="86" idx="0"/>
            </p:cNvCxnSpPr>
            <p:nvPr/>
          </p:nvCxnSpPr>
          <p:spPr>
            <a:xfrm flipH="1">
              <a:off x="7082403" y="2686785"/>
              <a:ext cx="770004" cy="1917700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>
              <a:stCxn id="59" idx="2"/>
              <a:endCxn id="60" idx="0"/>
            </p:cNvCxnSpPr>
            <p:nvPr/>
          </p:nvCxnSpPr>
          <p:spPr>
            <a:xfrm flipH="1">
              <a:off x="485775" y="2686785"/>
              <a:ext cx="7366632" cy="1924050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>
              <a:stCxn id="59" idx="2"/>
              <a:endCxn id="61" idx="0"/>
            </p:cNvCxnSpPr>
            <p:nvPr/>
          </p:nvCxnSpPr>
          <p:spPr>
            <a:xfrm flipH="1">
              <a:off x="1412954" y="2686785"/>
              <a:ext cx="6439452" cy="1924050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>
              <a:stCxn id="59" idx="2"/>
              <a:endCxn id="62" idx="0"/>
            </p:cNvCxnSpPr>
            <p:nvPr/>
          </p:nvCxnSpPr>
          <p:spPr>
            <a:xfrm flipH="1">
              <a:off x="2441743" y="2686785"/>
              <a:ext cx="5410664" cy="1924050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 стрелкой 131"/>
            <p:cNvCxnSpPr>
              <a:stCxn id="59" idx="2"/>
              <a:endCxn id="63" idx="0"/>
            </p:cNvCxnSpPr>
            <p:nvPr/>
          </p:nvCxnSpPr>
          <p:spPr>
            <a:xfrm flipH="1">
              <a:off x="3370509" y="2686785"/>
              <a:ext cx="4481897" cy="1927225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>
              <a:stCxn id="59" idx="2"/>
              <a:endCxn id="64" idx="0"/>
            </p:cNvCxnSpPr>
            <p:nvPr/>
          </p:nvCxnSpPr>
          <p:spPr>
            <a:xfrm flipH="1">
              <a:off x="4297689" y="2686785"/>
              <a:ext cx="3554718" cy="1927225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>
              <a:stCxn id="59" idx="2"/>
              <a:endCxn id="65" idx="0"/>
            </p:cNvCxnSpPr>
            <p:nvPr/>
          </p:nvCxnSpPr>
          <p:spPr>
            <a:xfrm flipH="1">
              <a:off x="5226456" y="2686785"/>
              <a:ext cx="2625950" cy="1924050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6" name="Прямая со стрелкой 135"/>
          <p:cNvCxnSpPr>
            <a:stCxn id="60" idx="2"/>
            <a:endCxn id="68" idx="0"/>
          </p:cNvCxnSpPr>
          <p:nvPr/>
        </p:nvCxnSpPr>
        <p:spPr bwMode="auto">
          <a:xfrm flipH="1">
            <a:off x="712788" y="5003800"/>
            <a:ext cx="114300" cy="614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stCxn id="60" idx="2"/>
            <a:endCxn id="69" idx="0"/>
          </p:cNvCxnSpPr>
          <p:nvPr/>
        </p:nvCxnSpPr>
        <p:spPr bwMode="auto">
          <a:xfrm>
            <a:off x="827088" y="5003800"/>
            <a:ext cx="673100" cy="614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stCxn id="60" idx="2"/>
            <a:endCxn id="70" idx="0"/>
          </p:cNvCxnSpPr>
          <p:nvPr/>
        </p:nvCxnSpPr>
        <p:spPr bwMode="auto">
          <a:xfrm>
            <a:off x="827088" y="5003800"/>
            <a:ext cx="1458912" cy="614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60" idx="2"/>
            <a:endCxn id="71" idx="0"/>
          </p:cNvCxnSpPr>
          <p:nvPr/>
        </p:nvCxnSpPr>
        <p:spPr bwMode="auto">
          <a:xfrm>
            <a:off x="827088" y="5003800"/>
            <a:ext cx="2262187" cy="614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>
            <a:stCxn id="60" idx="2"/>
            <a:endCxn id="72" idx="0"/>
          </p:cNvCxnSpPr>
          <p:nvPr/>
        </p:nvCxnSpPr>
        <p:spPr bwMode="auto">
          <a:xfrm>
            <a:off x="827088" y="5003800"/>
            <a:ext cx="3032125" cy="614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60" idx="2"/>
            <a:endCxn id="73" idx="0"/>
          </p:cNvCxnSpPr>
          <p:nvPr/>
        </p:nvCxnSpPr>
        <p:spPr bwMode="auto">
          <a:xfrm>
            <a:off x="827088" y="5003800"/>
            <a:ext cx="3819525" cy="614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60" idx="2"/>
            <a:endCxn id="74" idx="0"/>
          </p:cNvCxnSpPr>
          <p:nvPr/>
        </p:nvCxnSpPr>
        <p:spPr bwMode="auto">
          <a:xfrm>
            <a:off x="827088" y="5003800"/>
            <a:ext cx="4606925" cy="614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60" idx="2"/>
          </p:cNvCxnSpPr>
          <p:nvPr/>
        </p:nvCxnSpPr>
        <p:spPr bwMode="auto">
          <a:xfrm>
            <a:off x="827088" y="5014913"/>
            <a:ext cx="5734050" cy="196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stCxn id="60" idx="2"/>
            <a:endCxn id="76" idx="0"/>
          </p:cNvCxnSpPr>
          <p:nvPr/>
        </p:nvCxnSpPr>
        <p:spPr bwMode="auto">
          <a:xfrm>
            <a:off x="827088" y="5003800"/>
            <a:ext cx="6180137" cy="614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60" idx="2"/>
            <a:endCxn id="77" idx="0"/>
          </p:cNvCxnSpPr>
          <p:nvPr/>
        </p:nvCxnSpPr>
        <p:spPr bwMode="auto">
          <a:xfrm>
            <a:off x="827088" y="5003800"/>
            <a:ext cx="6965950" cy="614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Группа 145"/>
          <p:cNvGrpSpPr>
            <a:grpSpLocks/>
          </p:cNvGrpSpPr>
          <p:nvPr/>
        </p:nvGrpSpPr>
        <p:grpSpPr bwMode="auto">
          <a:xfrm>
            <a:off x="712788" y="5003800"/>
            <a:ext cx="7867650" cy="614363"/>
            <a:chOff x="371475" y="5423638"/>
            <a:chExt cx="7867650" cy="614402"/>
          </a:xfrm>
        </p:grpSpPr>
        <p:cxnSp>
          <p:nvCxnSpPr>
            <p:cNvPr id="147" name="Прямая со стрелкой 146"/>
            <p:cNvCxnSpPr>
              <a:stCxn id="61" idx="2"/>
              <a:endCxn id="68" idx="0"/>
            </p:cNvCxnSpPr>
            <p:nvPr/>
          </p:nvCxnSpPr>
          <p:spPr>
            <a:xfrm flipH="1">
              <a:off x="371475" y="5423638"/>
              <a:ext cx="104140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Прямая со стрелкой 147"/>
            <p:cNvCxnSpPr>
              <a:stCxn id="61" idx="2"/>
              <a:endCxn id="69" idx="0"/>
            </p:cNvCxnSpPr>
            <p:nvPr/>
          </p:nvCxnSpPr>
          <p:spPr>
            <a:xfrm flipH="1">
              <a:off x="1158875" y="5423638"/>
              <a:ext cx="25400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Прямая со стрелкой 148"/>
            <p:cNvCxnSpPr>
              <a:stCxn id="61" idx="2"/>
              <a:endCxn id="70" idx="0"/>
            </p:cNvCxnSpPr>
            <p:nvPr/>
          </p:nvCxnSpPr>
          <p:spPr>
            <a:xfrm>
              <a:off x="1412875" y="5423638"/>
              <a:ext cx="531812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Прямая со стрелкой 149"/>
            <p:cNvCxnSpPr>
              <a:stCxn id="61" idx="2"/>
              <a:endCxn id="71" idx="0"/>
            </p:cNvCxnSpPr>
            <p:nvPr/>
          </p:nvCxnSpPr>
          <p:spPr>
            <a:xfrm>
              <a:off x="1412875" y="5423638"/>
              <a:ext cx="1335087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Прямая со стрелкой 150"/>
            <p:cNvCxnSpPr>
              <a:stCxn id="61" idx="2"/>
              <a:endCxn id="72" idx="0"/>
            </p:cNvCxnSpPr>
            <p:nvPr/>
          </p:nvCxnSpPr>
          <p:spPr>
            <a:xfrm>
              <a:off x="1412875" y="5423638"/>
              <a:ext cx="2105025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>
              <a:stCxn id="61" idx="2"/>
              <a:endCxn id="73" idx="0"/>
            </p:cNvCxnSpPr>
            <p:nvPr/>
          </p:nvCxnSpPr>
          <p:spPr>
            <a:xfrm>
              <a:off x="1412875" y="5423638"/>
              <a:ext cx="2892425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>
              <a:stCxn id="61" idx="2"/>
              <a:endCxn id="74" idx="0"/>
            </p:cNvCxnSpPr>
            <p:nvPr/>
          </p:nvCxnSpPr>
          <p:spPr>
            <a:xfrm>
              <a:off x="1412875" y="5423638"/>
              <a:ext cx="3679825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Прямая со стрелкой 153"/>
            <p:cNvCxnSpPr>
              <a:stCxn id="61" idx="2"/>
              <a:endCxn id="75" idx="0"/>
            </p:cNvCxnSpPr>
            <p:nvPr/>
          </p:nvCxnSpPr>
          <p:spPr>
            <a:xfrm>
              <a:off x="1412875" y="5423638"/>
              <a:ext cx="4465637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Прямая со стрелкой 154"/>
            <p:cNvCxnSpPr>
              <a:stCxn id="61" idx="2"/>
              <a:endCxn id="76" idx="0"/>
            </p:cNvCxnSpPr>
            <p:nvPr/>
          </p:nvCxnSpPr>
          <p:spPr>
            <a:xfrm>
              <a:off x="1412875" y="5423638"/>
              <a:ext cx="5253037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Прямая со стрелкой 155"/>
            <p:cNvCxnSpPr>
              <a:stCxn id="61" idx="2"/>
              <a:endCxn id="77" idx="0"/>
            </p:cNvCxnSpPr>
            <p:nvPr/>
          </p:nvCxnSpPr>
          <p:spPr>
            <a:xfrm>
              <a:off x="1412875" y="5423638"/>
              <a:ext cx="603885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Прямая со стрелкой 156"/>
            <p:cNvCxnSpPr>
              <a:stCxn id="61" idx="2"/>
              <a:endCxn id="78" idx="0"/>
            </p:cNvCxnSpPr>
            <p:nvPr/>
          </p:nvCxnSpPr>
          <p:spPr>
            <a:xfrm>
              <a:off x="1412875" y="5423638"/>
              <a:ext cx="682625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Группа 157"/>
          <p:cNvGrpSpPr>
            <a:grpSpLocks/>
          </p:cNvGrpSpPr>
          <p:nvPr/>
        </p:nvGrpSpPr>
        <p:grpSpPr bwMode="auto">
          <a:xfrm>
            <a:off x="712788" y="5003800"/>
            <a:ext cx="7867650" cy="614363"/>
            <a:chOff x="371475" y="5423638"/>
            <a:chExt cx="7867650" cy="614402"/>
          </a:xfrm>
        </p:grpSpPr>
        <p:cxnSp>
          <p:nvCxnSpPr>
            <p:cNvPr id="159" name="Прямая со стрелкой 158"/>
            <p:cNvCxnSpPr>
              <a:stCxn id="62" idx="2"/>
              <a:endCxn id="68" idx="0"/>
            </p:cNvCxnSpPr>
            <p:nvPr/>
          </p:nvCxnSpPr>
          <p:spPr>
            <a:xfrm flipH="1">
              <a:off x="371475" y="5423638"/>
              <a:ext cx="207010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0" name="Прямая со стрелкой 159"/>
            <p:cNvCxnSpPr>
              <a:stCxn id="62" idx="2"/>
              <a:endCxn id="69" idx="0"/>
            </p:cNvCxnSpPr>
            <p:nvPr/>
          </p:nvCxnSpPr>
          <p:spPr>
            <a:xfrm flipH="1">
              <a:off x="1158875" y="5423638"/>
              <a:ext cx="128270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1" name="Прямая со стрелкой 160"/>
            <p:cNvCxnSpPr>
              <a:stCxn id="62" idx="2"/>
              <a:endCxn id="70" idx="0"/>
            </p:cNvCxnSpPr>
            <p:nvPr/>
          </p:nvCxnSpPr>
          <p:spPr>
            <a:xfrm flipH="1">
              <a:off x="1944687" y="5423638"/>
              <a:ext cx="496888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2" name="Прямая со стрелкой 161"/>
            <p:cNvCxnSpPr>
              <a:stCxn id="62" idx="2"/>
              <a:endCxn id="71" idx="0"/>
            </p:cNvCxnSpPr>
            <p:nvPr/>
          </p:nvCxnSpPr>
          <p:spPr>
            <a:xfrm>
              <a:off x="2441575" y="5423638"/>
              <a:ext cx="306387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3" name="Прямая со стрелкой 162"/>
            <p:cNvCxnSpPr>
              <a:stCxn id="62" idx="2"/>
              <a:endCxn id="72" idx="0"/>
            </p:cNvCxnSpPr>
            <p:nvPr/>
          </p:nvCxnSpPr>
          <p:spPr>
            <a:xfrm>
              <a:off x="2441575" y="5423638"/>
              <a:ext cx="1076325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4" name="Прямая со стрелкой 163"/>
            <p:cNvCxnSpPr>
              <a:stCxn id="62" idx="2"/>
              <a:endCxn id="73" idx="0"/>
            </p:cNvCxnSpPr>
            <p:nvPr/>
          </p:nvCxnSpPr>
          <p:spPr>
            <a:xfrm>
              <a:off x="2441575" y="5423638"/>
              <a:ext cx="1863725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5" name="Прямая со стрелкой 164"/>
            <p:cNvCxnSpPr>
              <a:stCxn id="62" idx="2"/>
              <a:endCxn id="74" idx="0"/>
            </p:cNvCxnSpPr>
            <p:nvPr/>
          </p:nvCxnSpPr>
          <p:spPr>
            <a:xfrm>
              <a:off x="2441575" y="5423638"/>
              <a:ext cx="2651125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6" name="Прямая со стрелкой 165"/>
            <p:cNvCxnSpPr>
              <a:stCxn id="62" idx="2"/>
              <a:endCxn id="75" idx="0"/>
            </p:cNvCxnSpPr>
            <p:nvPr/>
          </p:nvCxnSpPr>
          <p:spPr>
            <a:xfrm>
              <a:off x="2441575" y="5423638"/>
              <a:ext cx="3436937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7" name="Прямая со стрелкой 166"/>
            <p:cNvCxnSpPr>
              <a:stCxn id="62" idx="2"/>
              <a:endCxn id="76" idx="0"/>
            </p:cNvCxnSpPr>
            <p:nvPr/>
          </p:nvCxnSpPr>
          <p:spPr>
            <a:xfrm>
              <a:off x="2441575" y="5423638"/>
              <a:ext cx="4224337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8" name="Прямая со стрелкой 167"/>
            <p:cNvCxnSpPr>
              <a:stCxn id="62" idx="2"/>
              <a:endCxn id="77" idx="0"/>
            </p:cNvCxnSpPr>
            <p:nvPr/>
          </p:nvCxnSpPr>
          <p:spPr>
            <a:xfrm>
              <a:off x="2441575" y="5423638"/>
              <a:ext cx="501015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9" name="Прямая со стрелкой 168"/>
            <p:cNvCxnSpPr>
              <a:stCxn id="62" idx="2"/>
              <a:endCxn id="78" idx="0"/>
            </p:cNvCxnSpPr>
            <p:nvPr/>
          </p:nvCxnSpPr>
          <p:spPr>
            <a:xfrm>
              <a:off x="2441575" y="5423638"/>
              <a:ext cx="579755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Группа 169"/>
          <p:cNvGrpSpPr>
            <a:grpSpLocks/>
          </p:cNvGrpSpPr>
          <p:nvPr/>
        </p:nvGrpSpPr>
        <p:grpSpPr bwMode="auto">
          <a:xfrm>
            <a:off x="712788" y="5006975"/>
            <a:ext cx="7867650" cy="611188"/>
            <a:chOff x="371475" y="5426813"/>
            <a:chExt cx="7867650" cy="611227"/>
          </a:xfrm>
        </p:grpSpPr>
        <p:cxnSp>
          <p:nvCxnSpPr>
            <p:cNvPr id="171" name="Прямая со стрелкой 170"/>
            <p:cNvCxnSpPr>
              <a:stCxn id="63" idx="2"/>
              <a:endCxn id="68" idx="0"/>
            </p:cNvCxnSpPr>
            <p:nvPr/>
          </p:nvCxnSpPr>
          <p:spPr>
            <a:xfrm flipH="1">
              <a:off x="371475" y="5426813"/>
              <a:ext cx="2998787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2" name="Прямая со стрелкой 171"/>
            <p:cNvCxnSpPr>
              <a:stCxn id="63" idx="2"/>
              <a:endCxn id="69" idx="0"/>
            </p:cNvCxnSpPr>
            <p:nvPr/>
          </p:nvCxnSpPr>
          <p:spPr>
            <a:xfrm flipH="1">
              <a:off x="1158875" y="5426813"/>
              <a:ext cx="2211387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3" name="Прямая со стрелкой 172"/>
            <p:cNvCxnSpPr>
              <a:stCxn id="63" idx="2"/>
              <a:endCxn id="70" idx="0"/>
            </p:cNvCxnSpPr>
            <p:nvPr/>
          </p:nvCxnSpPr>
          <p:spPr>
            <a:xfrm flipH="1">
              <a:off x="1944687" y="5426813"/>
              <a:ext cx="1425575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4" name="Прямая со стрелкой 173"/>
            <p:cNvCxnSpPr>
              <a:stCxn id="63" idx="2"/>
              <a:endCxn id="71" idx="0"/>
            </p:cNvCxnSpPr>
            <p:nvPr/>
          </p:nvCxnSpPr>
          <p:spPr>
            <a:xfrm flipH="1">
              <a:off x="2747962" y="5426813"/>
              <a:ext cx="622300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5" name="Прямая со стрелкой 174"/>
            <p:cNvCxnSpPr>
              <a:stCxn id="63" idx="2"/>
              <a:endCxn id="72" idx="0"/>
            </p:cNvCxnSpPr>
            <p:nvPr/>
          </p:nvCxnSpPr>
          <p:spPr>
            <a:xfrm>
              <a:off x="3370262" y="5426813"/>
              <a:ext cx="147638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6" name="Прямая со стрелкой 175"/>
            <p:cNvCxnSpPr>
              <a:stCxn id="63" idx="2"/>
              <a:endCxn id="73" idx="0"/>
            </p:cNvCxnSpPr>
            <p:nvPr/>
          </p:nvCxnSpPr>
          <p:spPr>
            <a:xfrm>
              <a:off x="3370262" y="5426813"/>
              <a:ext cx="935038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7" name="Прямая со стрелкой 176"/>
            <p:cNvCxnSpPr>
              <a:stCxn id="63" idx="2"/>
              <a:endCxn id="74" idx="0"/>
            </p:cNvCxnSpPr>
            <p:nvPr/>
          </p:nvCxnSpPr>
          <p:spPr>
            <a:xfrm>
              <a:off x="3370262" y="5426813"/>
              <a:ext cx="1722438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8" name="Прямая со стрелкой 177"/>
            <p:cNvCxnSpPr>
              <a:stCxn id="63" idx="2"/>
              <a:endCxn id="75" idx="0"/>
            </p:cNvCxnSpPr>
            <p:nvPr/>
          </p:nvCxnSpPr>
          <p:spPr>
            <a:xfrm>
              <a:off x="3370262" y="5426813"/>
              <a:ext cx="2508250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0" name="Прямая со стрелкой 179"/>
            <p:cNvCxnSpPr>
              <a:stCxn id="63" idx="2"/>
              <a:endCxn id="76" idx="0"/>
            </p:cNvCxnSpPr>
            <p:nvPr/>
          </p:nvCxnSpPr>
          <p:spPr>
            <a:xfrm>
              <a:off x="3370262" y="5426813"/>
              <a:ext cx="3295650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1" name="Прямая со стрелкой 180"/>
            <p:cNvCxnSpPr>
              <a:stCxn id="63" idx="2"/>
              <a:endCxn id="77" idx="0"/>
            </p:cNvCxnSpPr>
            <p:nvPr/>
          </p:nvCxnSpPr>
          <p:spPr>
            <a:xfrm>
              <a:off x="3370262" y="5426813"/>
              <a:ext cx="4081463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2" name="Прямая со стрелкой 181"/>
            <p:cNvCxnSpPr>
              <a:stCxn id="63" idx="2"/>
              <a:endCxn id="78" idx="0"/>
            </p:cNvCxnSpPr>
            <p:nvPr/>
          </p:nvCxnSpPr>
          <p:spPr>
            <a:xfrm>
              <a:off x="3370262" y="5426813"/>
              <a:ext cx="4868863" cy="6112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Группа 182"/>
          <p:cNvGrpSpPr>
            <a:grpSpLocks/>
          </p:cNvGrpSpPr>
          <p:nvPr/>
        </p:nvGrpSpPr>
        <p:grpSpPr bwMode="auto">
          <a:xfrm>
            <a:off x="712788" y="5003800"/>
            <a:ext cx="7080250" cy="614363"/>
            <a:chOff x="371475" y="5423638"/>
            <a:chExt cx="7080885" cy="614402"/>
          </a:xfrm>
        </p:grpSpPr>
        <p:cxnSp>
          <p:nvCxnSpPr>
            <p:cNvPr id="184" name="Прямая со стрелкой 183"/>
            <p:cNvCxnSpPr>
              <a:stCxn id="65" idx="2"/>
              <a:endCxn id="68" idx="0"/>
            </p:cNvCxnSpPr>
            <p:nvPr/>
          </p:nvCxnSpPr>
          <p:spPr>
            <a:xfrm flipH="1">
              <a:off x="371475" y="5423638"/>
              <a:ext cx="485501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5" name="Прямая со стрелкой 184"/>
            <p:cNvCxnSpPr>
              <a:stCxn id="65" idx="2"/>
              <a:endCxn id="69" idx="0"/>
            </p:cNvCxnSpPr>
            <p:nvPr/>
          </p:nvCxnSpPr>
          <p:spPr>
            <a:xfrm flipH="1">
              <a:off x="1158946" y="5423638"/>
              <a:ext cx="406754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6" name="Прямая со стрелкой 185"/>
            <p:cNvCxnSpPr>
              <a:stCxn id="65" idx="2"/>
              <a:endCxn id="70" idx="0"/>
            </p:cNvCxnSpPr>
            <p:nvPr/>
          </p:nvCxnSpPr>
          <p:spPr>
            <a:xfrm flipH="1">
              <a:off x="1944828" y="5423638"/>
              <a:ext cx="3281657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7" name="Прямая со стрелкой 186"/>
            <p:cNvCxnSpPr>
              <a:stCxn id="65" idx="2"/>
              <a:endCxn id="71" idx="0"/>
            </p:cNvCxnSpPr>
            <p:nvPr/>
          </p:nvCxnSpPr>
          <p:spPr>
            <a:xfrm flipH="1">
              <a:off x="2748175" y="5423638"/>
              <a:ext cx="2478310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8" name="Прямая со стрелкой 187"/>
            <p:cNvCxnSpPr>
              <a:stCxn id="65" idx="2"/>
              <a:endCxn id="72" idx="0"/>
            </p:cNvCxnSpPr>
            <p:nvPr/>
          </p:nvCxnSpPr>
          <p:spPr>
            <a:xfrm flipH="1">
              <a:off x="3518182" y="5423638"/>
              <a:ext cx="1708303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9" name="Прямая со стрелкой 188"/>
            <p:cNvCxnSpPr>
              <a:stCxn id="65" idx="2"/>
              <a:endCxn id="73" idx="0"/>
            </p:cNvCxnSpPr>
            <p:nvPr/>
          </p:nvCxnSpPr>
          <p:spPr>
            <a:xfrm flipH="1">
              <a:off x="4305653" y="5423638"/>
              <a:ext cx="920833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0" name="Прямая со стрелкой 189"/>
            <p:cNvCxnSpPr>
              <a:stCxn id="65" idx="2"/>
              <a:endCxn id="74" idx="0"/>
            </p:cNvCxnSpPr>
            <p:nvPr/>
          </p:nvCxnSpPr>
          <p:spPr>
            <a:xfrm flipH="1">
              <a:off x="5093123" y="5423638"/>
              <a:ext cx="133362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1" name="Прямая со стрелкой 190"/>
            <p:cNvCxnSpPr>
              <a:stCxn id="65" idx="2"/>
              <a:endCxn id="75" idx="0"/>
            </p:cNvCxnSpPr>
            <p:nvPr/>
          </p:nvCxnSpPr>
          <p:spPr>
            <a:xfrm>
              <a:off x="5226485" y="5423638"/>
              <a:ext cx="652521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2" name="Прямая со стрелкой 191"/>
            <p:cNvCxnSpPr>
              <a:stCxn id="65" idx="2"/>
              <a:endCxn id="76" idx="0"/>
            </p:cNvCxnSpPr>
            <p:nvPr/>
          </p:nvCxnSpPr>
          <p:spPr>
            <a:xfrm>
              <a:off x="5226485" y="5423638"/>
              <a:ext cx="1439991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3" name="Прямая со стрелкой 192"/>
            <p:cNvCxnSpPr>
              <a:stCxn id="65" idx="2"/>
              <a:endCxn id="77" idx="0"/>
            </p:cNvCxnSpPr>
            <p:nvPr/>
          </p:nvCxnSpPr>
          <p:spPr>
            <a:xfrm>
              <a:off x="5226485" y="5423638"/>
              <a:ext cx="2225875" cy="6144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Группа 193"/>
          <p:cNvGrpSpPr>
            <a:grpSpLocks/>
          </p:cNvGrpSpPr>
          <p:nvPr/>
        </p:nvGrpSpPr>
        <p:grpSpPr bwMode="auto">
          <a:xfrm>
            <a:off x="712788" y="4997450"/>
            <a:ext cx="7867650" cy="620713"/>
            <a:chOff x="371475" y="5417282"/>
            <a:chExt cx="7867650" cy="620755"/>
          </a:xfrm>
        </p:grpSpPr>
        <p:cxnSp>
          <p:nvCxnSpPr>
            <p:cNvPr id="195" name="Прямая со стрелкой 194"/>
            <p:cNvCxnSpPr>
              <a:stCxn id="86" idx="2"/>
              <a:endCxn id="68" idx="0"/>
            </p:cNvCxnSpPr>
            <p:nvPr/>
          </p:nvCxnSpPr>
          <p:spPr>
            <a:xfrm flipH="1">
              <a:off x="371475" y="5417282"/>
              <a:ext cx="6710362" cy="620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6" name="Прямая со стрелкой 195"/>
            <p:cNvCxnSpPr>
              <a:stCxn id="86" idx="2"/>
              <a:endCxn id="69" idx="0"/>
            </p:cNvCxnSpPr>
            <p:nvPr/>
          </p:nvCxnSpPr>
          <p:spPr>
            <a:xfrm flipH="1">
              <a:off x="1158875" y="5417282"/>
              <a:ext cx="5922962" cy="620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7" name="Прямая со стрелкой 196"/>
            <p:cNvCxnSpPr>
              <a:stCxn id="86" idx="2"/>
              <a:endCxn id="70" idx="0"/>
            </p:cNvCxnSpPr>
            <p:nvPr/>
          </p:nvCxnSpPr>
          <p:spPr>
            <a:xfrm flipH="1">
              <a:off x="1944687" y="5417282"/>
              <a:ext cx="5137150" cy="620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8" name="Прямая со стрелкой 197"/>
            <p:cNvCxnSpPr>
              <a:stCxn id="86" idx="2"/>
              <a:endCxn id="72" idx="0"/>
            </p:cNvCxnSpPr>
            <p:nvPr/>
          </p:nvCxnSpPr>
          <p:spPr>
            <a:xfrm flipH="1">
              <a:off x="3517900" y="5417282"/>
              <a:ext cx="3563937" cy="620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9" name="Прямая со стрелкой 198"/>
            <p:cNvCxnSpPr>
              <a:stCxn id="86" idx="2"/>
              <a:endCxn id="73" idx="0"/>
            </p:cNvCxnSpPr>
            <p:nvPr/>
          </p:nvCxnSpPr>
          <p:spPr>
            <a:xfrm flipH="1">
              <a:off x="4305300" y="5417282"/>
              <a:ext cx="2776537" cy="620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0" name="Прямая со стрелкой 199"/>
            <p:cNvCxnSpPr>
              <a:stCxn id="86" idx="2"/>
              <a:endCxn id="74" idx="0"/>
            </p:cNvCxnSpPr>
            <p:nvPr/>
          </p:nvCxnSpPr>
          <p:spPr>
            <a:xfrm flipH="1">
              <a:off x="5092700" y="5417282"/>
              <a:ext cx="1989137" cy="620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1" name="Прямая со стрелкой 200"/>
            <p:cNvCxnSpPr>
              <a:stCxn id="86" idx="2"/>
              <a:endCxn id="75" idx="0"/>
            </p:cNvCxnSpPr>
            <p:nvPr/>
          </p:nvCxnSpPr>
          <p:spPr>
            <a:xfrm flipH="1">
              <a:off x="5878512" y="5417282"/>
              <a:ext cx="1203325" cy="620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2" name="Прямая со стрелкой 201"/>
            <p:cNvCxnSpPr>
              <a:stCxn id="86" idx="2"/>
              <a:endCxn id="76" idx="0"/>
            </p:cNvCxnSpPr>
            <p:nvPr/>
          </p:nvCxnSpPr>
          <p:spPr>
            <a:xfrm flipH="1">
              <a:off x="6665912" y="5417282"/>
              <a:ext cx="415925" cy="620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3" name="Прямая со стрелкой 202"/>
            <p:cNvCxnSpPr>
              <a:stCxn id="86" idx="2"/>
              <a:endCxn id="77" idx="0"/>
            </p:cNvCxnSpPr>
            <p:nvPr/>
          </p:nvCxnSpPr>
          <p:spPr>
            <a:xfrm>
              <a:off x="7081837" y="5417282"/>
              <a:ext cx="369888" cy="620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4" name="Прямая со стрелкой 203"/>
            <p:cNvCxnSpPr>
              <a:stCxn id="86" idx="2"/>
              <a:endCxn id="78" idx="0"/>
            </p:cNvCxnSpPr>
            <p:nvPr/>
          </p:nvCxnSpPr>
          <p:spPr>
            <a:xfrm>
              <a:off x="7081837" y="5417282"/>
              <a:ext cx="1157288" cy="620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" name="Группа 204"/>
          <p:cNvGrpSpPr>
            <a:grpSpLocks/>
          </p:cNvGrpSpPr>
          <p:nvPr/>
        </p:nvGrpSpPr>
        <p:grpSpPr bwMode="auto">
          <a:xfrm>
            <a:off x="712788" y="4978400"/>
            <a:ext cx="7867650" cy="639763"/>
            <a:chOff x="371475" y="5399302"/>
            <a:chExt cx="7867650" cy="638734"/>
          </a:xfrm>
        </p:grpSpPr>
        <p:cxnSp>
          <p:nvCxnSpPr>
            <p:cNvPr id="206" name="Прямая со стрелкой 205"/>
            <p:cNvCxnSpPr>
              <a:stCxn id="68" idx="0"/>
              <a:endCxn id="67" idx="2"/>
            </p:cNvCxnSpPr>
            <p:nvPr/>
          </p:nvCxnSpPr>
          <p:spPr>
            <a:xfrm flipV="1">
              <a:off x="371475" y="5399302"/>
              <a:ext cx="7637462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7" name="Прямая со стрелкой 206"/>
            <p:cNvCxnSpPr>
              <a:stCxn id="67" idx="2"/>
              <a:endCxn id="69" idx="0"/>
            </p:cNvCxnSpPr>
            <p:nvPr/>
          </p:nvCxnSpPr>
          <p:spPr>
            <a:xfrm flipH="1">
              <a:off x="1158875" y="5399302"/>
              <a:ext cx="6850062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8" name="Прямая со стрелкой 207"/>
            <p:cNvCxnSpPr>
              <a:stCxn id="67" idx="2"/>
              <a:endCxn id="70" idx="0"/>
            </p:cNvCxnSpPr>
            <p:nvPr/>
          </p:nvCxnSpPr>
          <p:spPr>
            <a:xfrm flipH="1">
              <a:off x="1944687" y="5399302"/>
              <a:ext cx="6064250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9" name="Прямая со стрелкой 208"/>
            <p:cNvCxnSpPr>
              <a:stCxn id="67" idx="2"/>
              <a:endCxn id="71" idx="0"/>
            </p:cNvCxnSpPr>
            <p:nvPr/>
          </p:nvCxnSpPr>
          <p:spPr>
            <a:xfrm flipH="1">
              <a:off x="2747962" y="5399302"/>
              <a:ext cx="5260975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0" name="Прямая со стрелкой 209"/>
            <p:cNvCxnSpPr>
              <a:stCxn id="67" idx="2"/>
              <a:endCxn id="72" idx="0"/>
            </p:cNvCxnSpPr>
            <p:nvPr/>
          </p:nvCxnSpPr>
          <p:spPr>
            <a:xfrm flipH="1">
              <a:off x="3517900" y="5399302"/>
              <a:ext cx="4491037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1" name="Прямая со стрелкой 210"/>
            <p:cNvCxnSpPr>
              <a:stCxn id="67" idx="2"/>
              <a:endCxn id="73" idx="0"/>
            </p:cNvCxnSpPr>
            <p:nvPr/>
          </p:nvCxnSpPr>
          <p:spPr>
            <a:xfrm flipH="1">
              <a:off x="4305300" y="5399302"/>
              <a:ext cx="3703637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2" name="Прямая со стрелкой 211"/>
            <p:cNvCxnSpPr>
              <a:stCxn id="67" idx="2"/>
              <a:endCxn id="74" idx="0"/>
            </p:cNvCxnSpPr>
            <p:nvPr/>
          </p:nvCxnSpPr>
          <p:spPr>
            <a:xfrm flipH="1">
              <a:off x="5092700" y="5399302"/>
              <a:ext cx="2916237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3" name="Прямая со стрелкой 212"/>
            <p:cNvCxnSpPr>
              <a:stCxn id="67" idx="2"/>
              <a:endCxn id="75" idx="0"/>
            </p:cNvCxnSpPr>
            <p:nvPr/>
          </p:nvCxnSpPr>
          <p:spPr>
            <a:xfrm flipH="1">
              <a:off x="5878512" y="5399302"/>
              <a:ext cx="2130425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4" name="Прямая со стрелкой 213"/>
            <p:cNvCxnSpPr>
              <a:stCxn id="67" idx="2"/>
              <a:endCxn id="76" idx="0"/>
            </p:cNvCxnSpPr>
            <p:nvPr/>
          </p:nvCxnSpPr>
          <p:spPr>
            <a:xfrm flipH="1">
              <a:off x="6665912" y="5399302"/>
              <a:ext cx="1343025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5" name="Прямая со стрелкой 214"/>
            <p:cNvCxnSpPr>
              <a:stCxn id="67" idx="2"/>
              <a:endCxn id="77" idx="0"/>
            </p:cNvCxnSpPr>
            <p:nvPr/>
          </p:nvCxnSpPr>
          <p:spPr>
            <a:xfrm flipH="1">
              <a:off x="7451725" y="5399302"/>
              <a:ext cx="557212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6" name="Прямая со стрелкой 215"/>
            <p:cNvCxnSpPr>
              <a:stCxn id="67" idx="2"/>
              <a:endCxn id="78" idx="0"/>
            </p:cNvCxnSpPr>
            <p:nvPr/>
          </p:nvCxnSpPr>
          <p:spPr>
            <a:xfrm>
              <a:off x="8008937" y="5399302"/>
              <a:ext cx="230188" cy="638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457200" y="115888"/>
            <a:ext cx="822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ru-RU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044461" y="146050"/>
            <a:ext cx="7620113" cy="5937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Получение информации от поставщика к потребителю через ГАС «Управление»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32825" y="6373813"/>
            <a:ext cx="36988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600" i="1">
                <a:solidFill>
                  <a:srgbClr val="800000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 eaLnBrk="1" hangingPunct="1"/>
            <a:fld id="{BC62E133-7E86-4221-B6BA-5E21AA6821C0}" type="slidenum">
              <a:rPr lang="ru-RU" sz="1200" i="0" smtClean="0">
                <a:solidFill>
                  <a:srgbClr val="9D9D9D"/>
                </a:solidFill>
                <a:latin typeface="Calibri" pitchFamily="34" charset="0"/>
                <a:cs typeface="Calibri" pitchFamily="34" charset="0"/>
              </a:rPr>
              <a:pPr algn="l" eaLnBrk="1" hangingPunct="1"/>
              <a:t>26</a:t>
            </a:fld>
            <a:endParaRPr lang="ru-RU" sz="1200" i="0" smtClean="0">
              <a:solidFill>
                <a:srgbClr val="9D9D9D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Группа 178"/>
          <p:cNvGrpSpPr>
            <a:grpSpLocks/>
          </p:cNvGrpSpPr>
          <p:nvPr/>
        </p:nvGrpSpPr>
        <p:grpSpPr bwMode="auto">
          <a:xfrm>
            <a:off x="827088" y="2041525"/>
            <a:ext cx="3678236" cy="3376613"/>
            <a:chOff x="485775" y="2219257"/>
            <a:chExt cx="3679069" cy="3375936"/>
          </a:xfrm>
        </p:grpSpPr>
        <p:cxnSp>
          <p:nvCxnSpPr>
            <p:cNvPr id="217" name="Прямая со стрелкой 216"/>
            <p:cNvCxnSpPr>
              <a:stCxn id="370" idx="2"/>
              <a:endCxn id="349" idx="0"/>
            </p:cNvCxnSpPr>
            <p:nvPr/>
          </p:nvCxnSpPr>
          <p:spPr>
            <a:xfrm flipH="1">
              <a:off x="485775" y="2219257"/>
              <a:ext cx="435074" cy="2563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 стрелкой 217"/>
            <p:cNvCxnSpPr>
              <a:stCxn id="370" idx="2"/>
              <a:endCxn id="350" idx="0"/>
            </p:cNvCxnSpPr>
            <p:nvPr/>
          </p:nvCxnSpPr>
          <p:spPr>
            <a:xfrm>
              <a:off x="920849" y="2219257"/>
              <a:ext cx="492236" cy="2563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 стрелкой 218"/>
            <p:cNvCxnSpPr>
              <a:stCxn id="370" idx="2"/>
              <a:endCxn id="351" idx="0"/>
            </p:cNvCxnSpPr>
            <p:nvPr/>
          </p:nvCxnSpPr>
          <p:spPr>
            <a:xfrm>
              <a:off x="920849" y="2219257"/>
              <a:ext cx="1421134" cy="2563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 стрелкой 219"/>
            <p:cNvCxnSpPr>
              <a:stCxn id="370" idx="2"/>
              <a:endCxn id="352" idx="0"/>
            </p:cNvCxnSpPr>
            <p:nvPr/>
          </p:nvCxnSpPr>
          <p:spPr>
            <a:xfrm>
              <a:off x="920849" y="2219257"/>
              <a:ext cx="2348444" cy="25664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 стрелкой 220"/>
            <p:cNvCxnSpPr>
              <a:stCxn id="370" idx="2"/>
              <a:endCxn id="354" idx="0"/>
            </p:cNvCxnSpPr>
            <p:nvPr/>
          </p:nvCxnSpPr>
          <p:spPr>
            <a:xfrm>
              <a:off x="920849" y="2219257"/>
              <a:ext cx="503351" cy="3375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 стрелкой 221"/>
            <p:cNvCxnSpPr>
              <a:stCxn id="370" idx="2"/>
            </p:cNvCxnSpPr>
            <p:nvPr/>
          </p:nvCxnSpPr>
          <p:spPr>
            <a:xfrm>
              <a:off x="920848" y="2219257"/>
              <a:ext cx="3243996" cy="20839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2"/>
          <p:cNvGrpSpPr>
            <a:grpSpLocks/>
          </p:cNvGrpSpPr>
          <p:nvPr/>
        </p:nvGrpSpPr>
        <p:grpSpPr bwMode="auto">
          <a:xfrm>
            <a:off x="827088" y="2041525"/>
            <a:ext cx="3900487" cy="3370263"/>
            <a:chOff x="485775" y="2219257"/>
            <a:chExt cx="3900487" cy="3369586"/>
          </a:xfrm>
        </p:grpSpPr>
        <p:cxnSp>
          <p:nvCxnSpPr>
            <p:cNvPr id="224" name="Прямая со стрелкой 223"/>
            <p:cNvCxnSpPr>
              <a:stCxn id="372" idx="2"/>
              <a:endCxn id="349" idx="0"/>
            </p:cNvCxnSpPr>
            <p:nvPr/>
          </p:nvCxnSpPr>
          <p:spPr>
            <a:xfrm flipH="1">
              <a:off x="485775" y="2219257"/>
              <a:ext cx="3900487" cy="2563298"/>
            </a:xfrm>
            <a:prstGeom prst="straightConnector1">
              <a:avLst/>
            </a:prstGeom>
            <a:ln>
              <a:solidFill>
                <a:schemeClr val="accent2">
                  <a:alpha val="5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5" name="Прямая со стрелкой 224"/>
            <p:cNvCxnSpPr>
              <a:stCxn id="372" idx="2"/>
              <a:endCxn id="350" idx="0"/>
            </p:cNvCxnSpPr>
            <p:nvPr/>
          </p:nvCxnSpPr>
          <p:spPr>
            <a:xfrm flipH="1">
              <a:off x="1414462" y="2219257"/>
              <a:ext cx="2971800" cy="2563298"/>
            </a:xfrm>
            <a:prstGeom prst="straightConnector1">
              <a:avLst/>
            </a:prstGeom>
            <a:ln>
              <a:solidFill>
                <a:schemeClr val="accent2">
                  <a:alpha val="5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6" name="Прямая со стрелкой 225"/>
            <p:cNvCxnSpPr>
              <a:stCxn id="372" idx="2"/>
            </p:cNvCxnSpPr>
            <p:nvPr/>
          </p:nvCxnSpPr>
          <p:spPr>
            <a:xfrm flipH="1">
              <a:off x="4165600" y="2219257"/>
              <a:ext cx="220662" cy="2083969"/>
            </a:xfrm>
            <a:prstGeom prst="straightConnector1">
              <a:avLst/>
            </a:prstGeom>
            <a:ln>
              <a:solidFill>
                <a:schemeClr val="accent2">
                  <a:alpha val="5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7" name="Прямая со стрелкой 226"/>
            <p:cNvCxnSpPr>
              <a:stCxn id="372" idx="2"/>
              <a:endCxn id="356" idx="0"/>
            </p:cNvCxnSpPr>
            <p:nvPr/>
          </p:nvCxnSpPr>
          <p:spPr>
            <a:xfrm flipH="1">
              <a:off x="3281362" y="2219257"/>
              <a:ext cx="1104900" cy="3369586"/>
            </a:xfrm>
            <a:prstGeom prst="straightConnector1">
              <a:avLst/>
            </a:prstGeom>
            <a:ln>
              <a:solidFill>
                <a:schemeClr val="accent2">
                  <a:alpha val="5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Группа 227"/>
          <p:cNvGrpSpPr>
            <a:grpSpLocks/>
          </p:cNvGrpSpPr>
          <p:nvPr/>
        </p:nvGrpSpPr>
        <p:grpSpPr bwMode="auto">
          <a:xfrm>
            <a:off x="827088" y="2041525"/>
            <a:ext cx="3678237" cy="3376613"/>
            <a:chOff x="485775" y="2219257"/>
            <a:chExt cx="3679070" cy="3375936"/>
          </a:xfrm>
        </p:grpSpPr>
        <p:cxnSp>
          <p:nvCxnSpPr>
            <p:cNvPr id="229" name="Прямая со стрелкой 228"/>
            <p:cNvCxnSpPr>
              <a:stCxn id="371" idx="2"/>
              <a:endCxn id="350" idx="0"/>
            </p:cNvCxnSpPr>
            <p:nvPr/>
          </p:nvCxnSpPr>
          <p:spPr>
            <a:xfrm flipH="1">
              <a:off x="1413085" y="2219257"/>
              <a:ext cx="1240118" cy="2563299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Прямая со стрелкой 229"/>
            <p:cNvCxnSpPr>
              <a:stCxn id="371" idx="2"/>
              <a:endCxn id="354" idx="0"/>
            </p:cNvCxnSpPr>
            <p:nvPr/>
          </p:nvCxnSpPr>
          <p:spPr>
            <a:xfrm flipH="1">
              <a:off x="1424199" y="2219257"/>
              <a:ext cx="1229003" cy="3375936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я со стрелкой 230"/>
            <p:cNvCxnSpPr>
              <a:stCxn id="371" idx="2"/>
              <a:endCxn id="349" idx="0"/>
            </p:cNvCxnSpPr>
            <p:nvPr/>
          </p:nvCxnSpPr>
          <p:spPr>
            <a:xfrm flipH="1">
              <a:off x="485775" y="2219257"/>
              <a:ext cx="2167428" cy="2563299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Прямая со стрелкой 231"/>
            <p:cNvCxnSpPr>
              <a:stCxn id="371" idx="2"/>
              <a:endCxn id="352" idx="0"/>
            </p:cNvCxnSpPr>
            <p:nvPr/>
          </p:nvCxnSpPr>
          <p:spPr>
            <a:xfrm>
              <a:off x="2653203" y="2219257"/>
              <a:ext cx="616089" cy="2566473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Прямая со стрелкой 232"/>
            <p:cNvCxnSpPr>
              <a:stCxn id="371" idx="2"/>
            </p:cNvCxnSpPr>
            <p:nvPr/>
          </p:nvCxnSpPr>
          <p:spPr>
            <a:xfrm>
              <a:off x="2653203" y="2219257"/>
              <a:ext cx="1511642" cy="2083970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Прямая со стрелкой 233"/>
            <p:cNvCxnSpPr>
              <a:stCxn id="371" idx="2"/>
              <a:endCxn id="355" idx="0"/>
            </p:cNvCxnSpPr>
            <p:nvPr/>
          </p:nvCxnSpPr>
          <p:spPr>
            <a:xfrm flipH="1">
              <a:off x="2353098" y="2219257"/>
              <a:ext cx="300105" cy="3375936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34"/>
          <p:cNvGrpSpPr>
            <a:grpSpLocks/>
          </p:cNvGrpSpPr>
          <p:nvPr/>
        </p:nvGrpSpPr>
        <p:grpSpPr bwMode="auto">
          <a:xfrm>
            <a:off x="827088" y="2041525"/>
            <a:ext cx="5632450" cy="3379788"/>
            <a:chOff x="485775" y="2219257"/>
            <a:chExt cx="5633243" cy="3379111"/>
          </a:xfrm>
        </p:grpSpPr>
        <p:cxnSp>
          <p:nvCxnSpPr>
            <p:cNvPr id="236" name="Прямая со стрелкой 235"/>
            <p:cNvCxnSpPr>
              <a:stCxn id="373" idx="2"/>
              <a:endCxn id="349" idx="0"/>
            </p:cNvCxnSpPr>
            <p:nvPr/>
          </p:nvCxnSpPr>
          <p:spPr>
            <a:xfrm flipH="1">
              <a:off x="485775" y="2219257"/>
              <a:ext cx="5633243" cy="2563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7" name="Прямая со стрелкой 236"/>
            <p:cNvCxnSpPr>
              <a:stCxn id="373" idx="2"/>
              <a:endCxn id="350" idx="0"/>
            </p:cNvCxnSpPr>
            <p:nvPr/>
          </p:nvCxnSpPr>
          <p:spPr>
            <a:xfrm flipH="1">
              <a:off x="1413006" y="2219257"/>
              <a:ext cx="4706012" cy="2563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8" name="Прямая со стрелкой 237"/>
            <p:cNvCxnSpPr>
              <a:stCxn id="373" idx="2"/>
              <a:endCxn id="351" idx="0"/>
            </p:cNvCxnSpPr>
            <p:nvPr/>
          </p:nvCxnSpPr>
          <p:spPr>
            <a:xfrm flipH="1">
              <a:off x="2341823" y="2219257"/>
              <a:ext cx="3777195" cy="2563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9" name="Прямая со стрелкой 238"/>
            <p:cNvCxnSpPr>
              <a:stCxn id="373" idx="2"/>
              <a:endCxn id="352" idx="0"/>
            </p:cNvCxnSpPr>
            <p:nvPr/>
          </p:nvCxnSpPr>
          <p:spPr>
            <a:xfrm flipH="1">
              <a:off x="3269054" y="2219257"/>
              <a:ext cx="2849964" cy="2566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0" name="Прямая со стрелкой 239"/>
            <p:cNvCxnSpPr>
              <a:stCxn id="373" idx="2"/>
              <a:endCxn id="353" idx="0"/>
            </p:cNvCxnSpPr>
            <p:nvPr/>
          </p:nvCxnSpPr>
          <p:spPr>
            <a:xfrm flipH="1">
              <a:off x="496889" y="2219257"/>
              <a:ext cx="5622129" cy="3379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1" name="Прямая со стрелкой 240"/>
            <p:cNvCxnSpPr>
              <a:stCxn id="373" idx="2"/>
              <a:endCxn id="354" idx="0"/>
            </p:cNvCxnSpPr>
            <p:nvPr/>
          </p:nvCxnSpPr>
          <p:spPr>
            <a:xfrm flipH="1">
              <a:off x="1424119" y="2219257"/>
              <a:ext cx="4694899" cy="33759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2" name="Прямая со стрелкой 241"/>
            <p:cNvCxnSpPr>
              <a:stCxn id="373" idx="2"/>
            </p:cNvCxnSpPr>
            <p:nvPr/>
          </p:nvCxnSpPr>
          <p:spPr>
            <a:xfrm flipH="1">
              <a:off x="4164530" y="2219257"/>
              <a:ext cx="1954488" cy="20839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3" name="Прямая со стрелкой 242"/>
            <p:cNvCxnSpPr>
              <a:stCxn id="373" idx="2"/>
              <a:endCxn id="356" idx="0"/>
            </p:cNvCxnSpPr>
            <p:nvPr/>
          </p:nvCxnSpPr>
          <p:spPr>
            <a:xfrm flipH="1">
              <a:off x="3280168" y="2219257"/>
              <a:ext cx="2838850" cy="3369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7" name="Группа 243"/>
          <p:cNvGrpSpPr>
            <a:grpSpLocks/>
          </p:cNvGrpSpPr>
          <p:nvPr/>
        </p:nvGrpSpPr>
        <p:grpSpPr bwMode="auto">
          <a:xfrm>
            <a:off x="827088" y="2041525"/>
            <a:ext cx="7366000" cy="3379788"/>
            <a:chOff x="485775" y="2219257"/>
            <a:chExt cx="7366000" cy="3379111"/>
          </a:xfrm>
        </p:grpSpPr>
        <p:cxnSp>
          <p:nvCxnSpPr>
            <p:cNvPr id="245" name="Прямая со стрелкой 244"/>
            <p:cNvCxnSpPr>
              <a:stCxn id="374" idx="2"/>
            </p:cNvCxnSpPr>
            <p:nvPr/>
          </p:nvCxnSpPr>
          <p:spPr>
            <a:xfrm flipH="1">
              <a:off x="4165600" y="2219257"/>
              <a:ext cx="3686175" cy="2083970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Прямая со стрелкой 245"/>
            <p:cNvCxnSpPr>
              <a:stCxn id="374" idx="2"/>
              <a:endCxn id="356" idx="0"/>
            </p:cNvCxnSpPr>
            <p:nvPr/>
          </p:nvCxnSpPr>
          <p:spPr>
            <a:xfrm flipH="1">
              <a:off x="3281362" y="2219257"/>
              <a:ext cx="4570413" cy="3369588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Прямая со стрелкой 246"/>
            <p:cNvCxnSpPr>
              <a:stCxn id="374" idx="2"/>
              <a:endCxn id="349" idx="0"/>
            </p:cNvCxnSpPr>
            <p:nvPr/>
          </p:nvCxnSpPr>
          <p:spPr>
            <a:xfrm flipH="1">
              <a:off x="485775" y="2219257"/>
              <a:ext cx="7366000" cy="2563299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Прямая со стрелкой 247"/>
            <p:cNvCxnSpPr>
              <a:stCxn id="374" idx="2"/>
              <a:endCxn id="350" idx="0"/>
            </p:cNvCxnSpPr>
            <p:nvPr/>
          </p:nvCxnSpPr>
          <p:spPr>
            <a:xfrm flipH="1">
              <a:off x="1414462" y="2219257"/>
              <a:ext cx="6437313" cy="2563299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Прямая со стрелкой 248"/>
            <p:cNvCxnSpPr>
              <a:stCxn id="374" idx="2"/>
              <a:endCxn id="351" idx="0"/>
            </p:cNvCxnSpPr>
            <p:nvPr/>
          </p:nvCxnSpPr>
          <p:spPr>
            <a:xfrm flipH="1">
              <a:off x="2341562" y="2219257"/>
              <a:ext cx="5510213" cy="2563299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Прямая со стрелкой 249"/>
            <p:cNvCxnSpPr>
              <a:stCxn id="374" idx="2"/>
              <a:endCxn id="352" idx="0"/>
            </p:cNvCxnSpPr>
            <p:nvPr/>
          </p:nvCxnSpPr>
          <p:spPr>
            <a:xfrm flipH="1">
              <a:off x="3270250" y="2219257"/>
              <a:ext cx="4581525" cy="2566474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Прямая со стрелкой 250"/>
            <p:cNvCxnSpPr>
              <a:stCxn id="374" idx="2"/>
              <a:endCxn id="353" idx="0"/>
            </p:cNvCxnSpPr>
            <p:nvPr/>
          </p:nvCxnSpPr>
          <p:spPr>
            <a:xfrm flipH="1">
              <a:off x="496887" y="2219257"/>
              <a:ext cx="7354888" cy="3379111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Прямая со стрелкой 251"/>
            <p:cNvCxnSpPr>
              <a:stCxn id="374" idx="2"/>
              <a:endCxn id="354" idx="0"/>
            </p:cNvCxnSpPr>
            <p:nvPr/>
          </p:nvCxnSpPr>
          <p:spPr>
            <a:xfrm flipH="1">
              <a:off x="1423987" y="2219257"/>
              <a:ext cx="6427788" cy="3375937"/>
            </a:xfrm>
            <a:prstGeom prst="straightConnector1">
              <a:avLst/>
            </a:prstGeom>
            <a:ln>
              <a:solidFill>
                <a:schemeClr val="dk1">
                  <a:alpha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Группа 252"/>
          <p:cNvGrpSpPr>
            <a:grpSpLocks/>
          </p:cNvGrpSpPr>
          <p:nvPr/>
        </p:nvGrpSpPr>
        <p:grpSpPr bwMode="auto">
          <a:xfrm>
            <a:off x="827088" y="4778375"/>
            <a:ext cx="7872412" cy="1006475"/>
            <a:chOff x="485775" y="4955045"/>
            <a:chExt cx="7872812" cy="1007845"/>
          </a:xfrm>
        </p:grpSpPr>
        <p:cxnSp>
          <p:nvCxnSpPr>
            <p:cNvPr id="254" name="Прямая со стрелкой 253"/>
            <p:cNvCxnSpPr>
              <a:stCxn id="349" idx="2"/>
            </p:cNvCxnSpPr>
            <p:nvPr/>
          </p:nvCxnSpPr>
          <p:spPr>
            <a:xfrm flipV="1">
              <a:off x="485775" y="5393791"/>
              <a:ext cx="4684950" cy="13194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Прямая со стрелкой 254"/>
            <p:cNvCxnSpPr>
              <a:stCxn id="349" idx="2"/>
            </p:cNvCxnSpPr>
            <p:nvPr/>
          </p:nvCxnSpPr>
          <p:spPr>
            <a:xfrm flipV="1">
              <a:off x="485775" y="5393791"/>
              <a:ext cx="5483504" cy="13194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Прямая со стрелкой 255"/>
            <p:cNvCxnSpPr>
              <a:stCxn id="349" idx="2"/>
            </p:cNvCxnSpPr>
            <p:nvPr/>
          </p:nvCxnSpPr>
          <p:spPr>
            <a:xfrm flipV="1">
              <a:off x="485775" y="5393791"/>
              <a:ext cx="6280469" cy="13194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Прямая со стрелкой 256"/>
            <p:cNvCxnSpPr>
              <a:stCxn id="349" idx="2"/>
            </p:cNvCxnSpPr>
            <p:nvPr/>
          </p:nvCxnSpPr>
          <p:spPr>
            <a:xfrm flipV="1">
              <a:off x="485775" y="5393791"/>
              <a:ext cx="7077435" cy="13194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Прямая со стрелкой 257"/>
            <p:cNvCxnSpPr>
              <a:stCxn id="349" idx="2"/>
              <a:endCxn id="359" idx="0"/>
            </p:cNvCxnSpPr>
            <p:nvPr/>
          </p:nvCxnSpPr>
          <p:spPr>
            <a:xfrm flipV="1">
              <a:off x="485775" y="4955045"/>
              <a:ext cx="6255068" cy="5706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Прямая со стрелкой 258"/>
            <p:cNvCxnSpPr>
              <a:stCxn id="349" idx="2"/>
            </p:cNvCxnSpPr>
            <p:nvPr/>
          </p:nvCxnSpPr>
          <p:spPr>
            <a:xfrm>
              <a:off x="485775" y="5525734"/>
              <a:ext cx="4684950" cy="3894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Прямая со стрелкой 259"/>
            <p:cNvCxnSpPr>
              <a:stCxn id="349" idx="2"/>
            </p:cNvCxnSpPr>
            <p:nvPr/>
          </p:nvCxnSpPr>
          <p:spPr>
            <a:xfrm>
              <a:off x="485775" y="5525734"/>
              <a:ext cx="5472390" cy="3894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Прямая со стрелкой 260"/>
            <p:cNvCxnSpPr>
              <a:stCxn id="349" idx="2"/>
            </p:cNvCxnSpPr>
            <p:nvPr/>
          </p:nvCxnSpPr>
          <p:spPr>
            <a:xfrm>
              <a:off x="485775" y="5525734"/>
              <a:ext cx="5734341" cy="4371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Прямая со стрелкой 261"/>
            <p:cNvCxnSpPr>
              <a:stCxn id="349" idx="2"/>
            </p:cNvCxnSpPr>
            <p:nvPr/>
          </p:nvCxnSpPr>
          <p:spPr>
            <a:xfrm>
              <a:off x="485775" y="5525734"/>
              <a:ext cx="7077435" cy="38469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Прямая со стрелкой 262"/>
            <p:cNvCxnSpPr>
              <a:stCxn id="349" idx="2"/>
            </p:cNvCxnSpPr>
            <p:nvPr/>
          </p:nvCxnSpPr>
          <p:spPr>
            <a:xfrm>
              <a:off x="485775" y="5525734"/>
              <a:ext cx="7872812" cy="3894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Группа 263"/>
          <p:cNvGrpSpPr>
            <a:grpSpLocks/>
          </p:cNvGrpSpPr>
          <p:nvPr/>
        </p:nvGrpSpPr>
        <p:grpSpPr bwMode="auto">
          <a:xfrm>
            <a:off x="1754188" y="4778375"/>
            <a:ext cx="6945312" cy="958850"/>
            <a:chOff x="1413748" y="4955045"/>
            <a:chExt cx="6944839" cy="959638"/>
          </a:xfrm>
        </p:grpSpPr>
        <p:cxnSp>
          <p:nvCxnSpPr>
            <p:cNvPr id="265" name="Прямая со стрелкой 264"/>
            <p:cNvCxnSpPr>
              <a:stCxn id="350" idx="2"/>
            </p:cNvCxnSpPr>
            <p:nvPr/>
          </p:nvCxnSpPr>
          <p:spPr>
            <a:xfrm flipV="1">
              <a:off x="1413748" y="5393555"/>
              <a:ext cx="3757356" cy="131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6" name="Прямая со стрелкой 265"/>
            <p:cNvCxnSpPr>
              <a:stCxn id="350" idx="2"/>
            </p:cNvCxnSpPr>
            <p:nvPr/>
          </p:nvCxnSpPr>
          <p:spPr>
            <a:xfrm flipV="1">
              <a:off x="1413748" y="5393555"/>
              <a:ext cx="4554227" cy="131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7" name="Прямая со стрелкой 266"/>
            <p:cNvCxnSpPr>
              <a:stCxn id="350" idx="2"/>
            </p:cNvCxnSpPr>
            <p:nvPr/>
          </p:nvCxnSpPr>
          <p:spPr>
            <a:xfrm flipV="1">
              <a:off x="1413748" y="5393555"/>
              <a:ext cx="5352685" cy="131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8" name="Прямая со стрелкой 267"/>
            <p:cNvCxnSpPr>
              <a:stCxn id="350" idx="2"/>
            </p:cNvCxnSpPr>
            <p:nvPr/>
          </p:nvCxnSpPr>
          <p:spPr>
            <a:xfrm flipV="1">
              <a:off x="1413748" y="5393555"/>
              <a:ext cx="6149556" cy="131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9" name="Прямая со стрелкой 268"/>
            <p:cNvCxnSpPr>
              <a:stCxn id="350" idx="2"/>
              <a:endCxn id="359" idx="0"/>
            </p:cNvCxnSpPr>
            <p:nvPr/>
          </p:nvCxnSpPr>
          <p:spPr>
            <a:xfrm flipV="1">
              <a:off x="1413748" y="4955045"/>
              <a:ext cx="5327287" cy="57038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0" name="Прямая со стрелкой 269"/>
            <p:cNvCxnSpPr>
              <a:stCxn id="350" idx="2"/>
            </p:cNvCxnSpPr>
            <p:nvPr/>
          </p:nvCxnSpPr>
          <p:spPr>
            <a:xfrm>
              <a:off x="1413748" y="5525426"/>
              <a:ext cx="3757356" cy="3892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1" name="Прямая со стрелкой 270"/>
            <p:cNvCxnSpPr>
              <a:stCxn id="350" idx="2"/>
            </p:cNvCxnSpPr>
            <p:nvPr/>
          </p:nvCxnSpPr>
          <p:spPr>
            <a:xfrm>
              <a:off x="1413748" y="5525426"/>
              <a:ext cx="4544702" cy="3892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2" name="Прямая со стрелкой 271"/>
            <p:cNvCxnSpPr>
              <a:stCxn id="350" idx="2"/>
            </p:cNvCxnSpPr>
            <p:nvPr/>
          </p:nvCxnSpPr>
          <p:spPr>
            <a:xfrm>
              <a:off x="1413748" y="5525426"/>
              <a:ext cx="5330462" cy="3892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3" name="Прямая со стрелкой 272"/>
            <p:cNvCxnSpPr>
              <a:stCxn id="350" idx="2"/>
            </p:cNvCxnSpPr>
            <p:nvPr/>
          </p:nvCxnSpPr>
          <p:spPr>
            <a:xfrm>
              <a:off x="1413748" y="5525426"/>
              <a:ext cx="6149556" cy="38449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4" name="Прямая со стрелкой 273"/>
            <p:cNvCxnSpPr>
              <a:stCxn id="350" idx="2"/>
            </p:cNvCxnSpPr>
            <p:nvPr/>
          </p:nvCxnSpPr>
          <p:spPr>
            <a:xfrm>
              <a:off x="1413748" y="5525426"/>
              <a:ext cx="6944839" cy="3892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5" name="Прямая со стрелкой 274"/>
            <p:cNvCxnSpPr>
              <a:stCxn id="350" idx="2"/>
            </p:cNvCxnSpPr>
            <p:nvPr/>
          </p:nvCxnSpPr>
          <p:spPr>
            <a:xfrm flipV="1">
              <a:off x="1413748" y="4955045"/>
              <a:ext cx="5373321" cy="57038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Группа 275"/>
          <p:cNvGrpSpPr>
            <a:grpSpLocks/>
          </p:cNvGrpSpPr>
          <p:nvPr/>
        </p:nvGrpSpPr>
        <p:grpSpPr bwMode="auto">
          <a:xfrm>
            <a:off x="2682875" y="4778375"/>
            <a:ext cx="6016625" cy="958850"/>
            <a:chOff x="2341721" y="4955045"/>
            <a:chExt cx="6016866" cy="959638"/>
          </a:xfrm>
        </p:grpSpPr>
        <p:cxnSp>
          <p:nvCxnSpPr>
            <p:cNvPr id="277" name="Прямая со стрелкой 276"/>
            <p:cNvCxnSpPr>
              <a:stCxn id="351" idx="2"/>
            </p:cNvCxnSpPr>
            <p:nvPr/>
          </p:nvCxnSpPr>
          <p:spPr>
            <a:xfrm flipV="1">
              <a:off x="2341721" y="5393555"/>
              <a:ext cx="2829038" cy="131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8" name="Прямая со стрелкой 277"/>
            <p:cNvCxnSpPr>
              <a:stCxn id="351" idx="2"/>
            </p:cNvCxnSpPr>
            <p:nvPr/>
          </p:nvCxnSpPr>
          <p:spPr>
            <a:xfrm flipV="1">
              <a:off x="2341721" y="5393555"/>
              <a:ext cx="3627583" cy="131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9" name="Прямая со стрелкой 278"/>
            <p:cNvCxnSpPr>
              <a:stCxn id="351" idx="2"/>
            </p:cNvCxnSpPr>
            <p:nvPr/>
          </p:nvCxnSpPr>
          <p:spPr>
            <a:xfrm flipV="1">
              <a:off x="2341721" y="5393555"/>
              <a:ext cx="4424540" cy="131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0" name="Прямая со стрелкой 279"/>
            <p:cNvCxnSpPr>
              <a:stCxn id="351" idx="2"/>
            </p:cNvCxnSpPr>
            <p:nvPr/>
          </p:nvCxnSpPr>
          <p:spPr>
            <a:xfrm flipV="1">
              <a:off x="2341721" y="5393555"/>
              <a:ext cx="5221497" cy="13187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1" name="Прямая со стрелкой 280"/>
            <p:cNvCxnSpPr>
              <a:stCxn id="351" idx="2"/>
              <a:endCxn id="359" idx="0"/>
            </p:cNvCxnSpPr>
            <p:nvPr/>
          </p:nvCxnSpPr>
          <p:spPr>
            <a:xfrm flipV="1">
              <a:off x="2341721" y="4955045"/>
              <a:ext cx="4399139" cy="57038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2" name="Прямая со стрелкой 281"/>
            <p:cNvCxnSpPr>
              <a:stCxn id="351" idx="2"/>
            </p:cNvCxnSpPr>
            <p:nvPr/>
          </p:nvCxnSpPr>
          <p:spPr>
            <a:xfrm>
              <a:off x="2341721" y="5525426"/>
              <a:ext cx="2829038" cy="3892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3" name="Прямая со стрелкой 282"/>
            <p:cNvCxnSpPr>
              <a:stCxn id="351" idx="2"/>
            </p:cNvCxnSpPr>
            <p:nvPr/>
          </p:nvCxnSpPr>
          <p:spPr>
            <a:xfrm>
              <a:off x="2341721" y="5525426"/>
              <a:ext cx="3616470" cy="3892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4" name="Прямая со стрелкой 283"/>
            <p:cNvCxnSpPr>
              <a:stCxn id="351" idx="2"/>
            </p:cNvCxnSpPr>
            <p:nvPr/>
          </p:nvCxnSpPr>
          <p:spPr>
            <a:xfrm>
              <a:off x="2341721" y="5525426"/>
              <a:ext cx="4402314" cy="3892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5" name="Прямая со стрелкой 284"/>
            <p:cNvCxnSpPr>
              <a:stCxn id="351" idx="2"/>
            </p:cNvCxnSpPr>
            <p:nvPr/>
          </p:nvCxnSpPr>
          <p:spPr>
            <a:xfrm>
              <a:off x="2341721" y="5525426"/>
              <a:ext cx="5221497" cy="38449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6" name="Прямая со стрелкой 285"/>
            <p:cNvCxnSpPr>
              <a:stCxn id="351" idx="2"/>
            </p:cNvCxnSpPr>
            <p:nvPr/>
          </p:nvCxnSpPr>
          <p:spPr>
            <a:xfrm>
              <a:off x="2341721" y="5525426"/>
              <a:ext cx="6016866" cy="38925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7" name="Прямая со стрелкой 286"/>
            <p:cNvCxnSpPr>
              <a:stCxn id="351" idx="2"/>
            </p:cNvCxnSpPr>
            <p:nvPr/>
          </p:nvCxnSpPr>
          <p:spPr>
            <a:xfrm flipV="1">
              <a:off x="2341721" y="4955045"/>
              <a:ext cx="4445178" cy="57038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1" name="Группа 287"/>
          <p:cNvGrpSpPr>
            <a:grpSpLocks/>
          </p:cNvGrpSpPr>
          <p:nvPr/>
        </p:nvGrpSpPr>
        <p:grpSpPr bwMode="auto">
          <a:xfrm>
            <a:off x="3611563" y="4778375"/>
            <a:ext cx="5087937" cy="958850"/>
            <a:chOff x="3269694" y="4955045"/>
            <a:chExt cx="5088893" cy="959638"/>
          </a:xfrm>
        </p:grpSpPr>
        <p:cxnSp>
          <p:nvCxnSpPr>
            <p:cNvPr id="289" name="Прямая со стрелкой 288"/>
            <p:cNvCxnSpPr>
              <a:stCxn id="352" idx="2"/>
            </p:cNvCxnSpPr>
            <p:nvPr/>
          </p:nvCxnSpPr>
          <p:spPr>
            <a:xfrm flipV="1">
              <a:off x="3269694" y="5393555"/>
              <a:ext cx="1902182" cy="13504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0" name="Прямая со стрелкой 289"/>
            <p:cNvCxnSpPr>
              <a:stCxn id="352" idx="2"/>
            </p:cNvCxnSpPr>
            <p:nvPr/>
          </p:nvCxnSpPr>
          <p:spPr>
            <a:xfrm flipV="1">
              <a:off x="3269694" y="5393555"/>
              <a:ext cx="2699257" cy="13504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1" name="Прямая со стрелкой 290"/>
            <p:cNvCxnSpPr>
              <a:stCxn id="352" idx="2"/>
            </p:cNvCxnSpPr>
            <p:nvPr/>
          </p:nvCxnSpPr>
          <p:spPr>
            <a:xfrm flipV="1">
              <a:off x="3269694" y="5393555"/>
              <a:ext cx="3496332" cy="13504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2" name="Прямая со стрелкой 291"/>
            <p:cNvCxnSpPr>
              <a:stCxn id="352" idx="2"/>
            </p:cNvCxnSpPr>
            <p:nvPr/>
          </p:nvCxnSpPr>
          <p:spPr>
            <a:xfrm flipV="1">
              <a:off x="3269694" y="5393555"/>
              <a:ext cx="4293407" cy="13504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3" name="Прямая со стрелкой 292"/>
            <p:cNvCxnSpPr>
              <a:stCxn id="352" idx="2"/>
              <a:endCxn id="359" idx="0"/>
            </p:cNvCxnSpPr>
            <p:nvPr/>
          </p:nvCxnSpPr>
          <p:spPr>
            <a:xfrm flipV="1">
              <a:off x="3269694" y="4955045"/>
              <a:ext cx="3470927" cy="57355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4" name="Прямая со стрелкой 293"/>
            <p:cNvCxnSpPr>
              <a:stCxn id="352" idx="2"/>
            </p:cNvCxnSpPr>
            <p:nvPr/>
          </p:nvCxnSpPr>
          <p:spPr>
            <a:xfrm>
              <a:off x="3269694" y="5528604"/>
              <a:ext cx="1902182" cy="38607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5" name="Прямая со стрелкой 294"/>
            <p:cNvCxnSpPr>
              <a:stCxn id="352" idx="2"/>
            </p:cNvCxnSpPr>
            <p:nvPr/>
          </p:nvCxnSpPr>
          <p:spPr>
            <a:xfrm>
              <a:off x="3269694" y="5528604"/>
              <a:ext cx="2688142" cy="38607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6" name="Прямая со стрелкой 295"/>
            <p:cNvCxnSpPr>
              <a:stCxn id="352" idx="2"/>
            </p:cNvCxnSpPr>
            <p:nvPr/>
          </p:nvCxnSpPr>
          <p:spPr>
            <a:xfrm>
              <a:off x="3269694" y="5528604"/>
              <a:ext cx="3475690" cy="38607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7" name="Прямая со стрелкой 296"/>
            <p:cNvCxnSpPr>
              <a:stCxn id="352" idx="2"/>
            </p:cNvCxnSpPr>
            <p:nvPr/>
          </p:nvCxnSpPr>
          <p:spPr>
            <a:xfrm>
              <a:off x="3269694" y="5528604"/>
              <a:ext cx="4293407" cy="3813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8" name="Прямая со стрелкой 297"/>
            <p:cNvCxnSpPr>
              <a:stCxn id="352" idx="2"/>
            </p:cNvCxnSpPr>
            <p:nvPr/>
          </p:nvCxnSpPr>
          <p:spPr>
            <a:xfrm>
              <a:off x="3269694" y="5528604"/>
              <a:ext cx="5088893" cy="38607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9" name="Прямая со стрелкой 298"/>
            <p:cNvCxnSpPr>
              <a:stCxn id="352" idx="2"/>
            </p:cNvCxnSpPr>
            <p:nvPr/>
          </p:nvCxnSpPr>
          <p:spPr>
            <a:xfrm flipV="1">
              <a:off x="3269694" y="4955045"/>
              <a:ext cx="3518561" cy="57355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2" name="Группа 299"/>
          <p:cNvGrpSpPr>
            <a:grpSpLocks/>
          </p:cNvGrpSpPr>
          <p:nvPr/>
        </p:nvGrpSpPr>
        <p:grpSpPr bwMode="auto">
          <a:xfrm>
            <a:off x="1765300" y="4778375"/>
            <a:ext cx="6934200" cy="1452563"/>
            <a:chOff x="1424634" y="4955045"/>
            <a:chExt cx="6933953" cy="1452948"/>
          </a:xfrm>
        </p:grpSpPr>
        <p:cxnSp>
          <p:nvCxnSpPr>
            <p:cNvPr id="301" name="Прямая со стрелкой 300"/>
            <p:cNvCxnSpPr>
              <a:stCxn id="354" idx="2"/>
            </p:cNvCxnSpPr>
            <p:nvPr/>
          </p:nvCxnSpPr>
          <p:spPr>
            <a:xfrm flipV="1">
              <a:off x="1424634" y="5393311"/>
              <a:ext cx="3746367" cy="101468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2" name="Прямая со стрелкой 301"/>
            <p:cNvCxnSpPr>
              <a:stCxn id="354" idx="2"/>
            </p:cNvCxnSpPr>
            <p:nvPr/>
          </p:nvCxnSpPr>
          <p:spPr>
            <a:xfrm flipV="1">
              <a:off x="1424634" y="5393311"/>
              <a:ext cx="4543263" cy="101468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3" name="Прямая со стрелкой 302"/>
            <p:cNvCxnSpPr>
              <a:stCxn id="354" idx="2"/>
            </p:cNvCxnSpPr>
            <p:nvPr/>
          </p:nvCxnSpPr>
          <p:spPr>
            <a:xfrm flipV="1">
              <a:off x="1424634" y="5393311"/>
              <a:ext cx="5341748" cy="101468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4" name="Прямая со стрелкой 303"/>
            <p:cNvCxnSpPr>
              <a:stCxn id="354" idx="2"/>
            </p:cNvCxnSpPr>
            <p:nvPr/>
          </p:nvCxnSpPr>
          <p:spPr>
            <a:xfrm flipV="1">
              <a:off x="1424634" y="5393311"/>
              <a:ext cx="6138644" cy="101468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5" name="Прямая со стрелкой 304"/>
            <p:cNvCxnSpPr>
              <a:stCxn id="354" idx="2"/>
              <a:endCxn id="359" idx="0"/>
            </p:cNvCxnSpPr>
            <p:nvPr/>
          </p:nvCxnSpPr>
          <p:spPr>
            <a:xfrm flipV="1">
              <a:off x="1424634" y="4955045"/>
              <a:ext cx="5316349" cy="14529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6" name="Прямая со стрелкой 305"/>
            <p:cNvCxnSpPr>
              <a:stCxn id="354" idx="2"/>
            </p:cNvCxnSpPr>
            <p:nvPr/>
          </p:nvCxnSpPr>
          <p:spPr>
            <a:xfrm flipV="1">
              <a:off x="1424634" y="5914149"/>
              <a:ext cx="3746367" cy="4938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7" name="Прямая со стрелкой 306"/>
            <p:cNvCxnSpPr>
              <a:stCxn id="354" idx="2"/>
            </p:cNvCxnSpPr>
            <p:nvPr/>
          </p:nvCxnSpPr>
          <p:spPr>
            <a:xfrm flipV="1">
              <a:off x="1424634" y="5914149"/>
              <a:ext cx="4533739" cy="4938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8" name="Прямая со стрелкой 307"/>
            <p:cNvCxnSpPr>
              <a:stCxn id="354" idx="2"/>
            </p:cNvCxnSpPr>
            <p:nvPr/>
          </p:nvCxnSpPr>
          <p:spPr>
            <a:xfrm flipV="1">
              <a:off x="1424634" y="5914149"/>
              <a:ext cx="5319524" cy="4938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9" name="Прямая со стрелкой 308"/>
            <p:cNvCxnSpPr>
              <a:stCxn id="354" idx="2"/>
            </p:cNvCxnSpPr>
            <p:nvPr/>
          </p:nvCxnSpPr>
          <p:spPr>
            <a:xfrm flipV="1">
              <a:off x="1424634" y="5909386"/>
              <a:ext cx="6138644" cy="49860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0" name="Прямая со стрелкой 309"/>
            <p:cNvCxnSpPr>
              <a:stCxn id="354" idx="2"/>
            </p:cNvCxnSpPr>
            <p:nvPr/>
          </p:nvCxnSpPr>
          <p:spPr>
            <a:xfrm flipV="1">
              <a:off x="1424634" y="5914149"/>
              <a:ext cx="6933953" cy="4938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3" name="Группа 310"/>
          <p:cNvGrpSpPr>
            <a:grpSpLocks/>
          </p:cNvGrpSpPr>
          <p:nvPr/>
        </p:nvGrpSpPr>
        <p:grpSpPr bwMode="auto">
          <a:xfrm>
            <a:off x="3621088" y="4778375"/>
            <a:ext cx="5078412" cy="1446213"/>
            <a:chOff x="3280580" y="4955045"/>
            <a:chExt cx="5078007" cy="1446598"/>
          </a:xfrm>
        </p:grpSpPr>
        <p:cxnSp>
          <p:nvCxnSpPr>
            <p:cNvPr id="312" name="Прямая со стрелкой 311"/>
            <p:cNvCxnSpPr>
              <a:stCxn id="356" idx="2"/>
            </p:cNvCxnSpPr>
            <p:nvPr/>
          </p:nvCxnSpPr>
          <p:spPr>
            <a:xfrm flipV="1">
              <a:off x="3280580" y="5393312"/>
              <a:ext cx="1890561" cy="1008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3" name="Прямая со стрелкой 312"/>
            <p:cNvCxnSpPr>
              <a:stCxn id="356" idx="2"/>
            </p:cNvCxnSpPr>
            <p:nvPr/>
          </p:nvCxnSpPr>
          <p:spPr>
            <a:xfrm flipV="1">
              <a:off x="3280580" y="5393312"/>
              <a:ext cx="2687423" cy="1008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4" name="Прямая со стрелкой 313"/>
            <p:cNvCxnSpPr>
              <a:stCxn id="356" idx="2"/>
            </p:cNvCxnSpPr>
            <p:nvPr/>
          </p:nvCxnSpPr>
          <p:spPr>
            <a:xfrm flipV="1">
              <a:off x="3280580" y="5393312"/>
              <a:ext cx="3485872" cy="1008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5" name="Прямая со стрелкой 314"/>
            <p:cNvCxnSpPr>
              <a:stCxn id="356" idx="2"/>
              <a:endCxn id="359" idx="0"/>
            </p:cNvCxnSpPr>
            <p:nvPr/>
          </p:nvCxnSpPr>
          <p:spPr>
            <a:xfrm flipV="1">
              <a:off x="3280580" y="4955045"/>
              <a:ext cx="3460474" cy="144659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6" name="Прямая со стрелкой 315"/>
            <p:cNvCxnSpPr>
              <a:stCxn id="356" idx="2"/>
            </p:cNvCxnSpPr>
            <p:nvPr/>
          </p:nvCxnSpPr>
          <p:spPr>
            <a:xfrm flipV="1">
              <a:off x="3280580" y="5914150"/>
              <a:ext cx="1890561" cy="48749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7" name="Прямая со стрелкой 316"/>
            <p:cNvCxnSpPr>
              <a:stCxn id="356" idx="2"/>
            </p:cNvCxnSpPr>
            <p:nvPr/>
          </p:nvCxnSpPr>
          <p:spPr>
            <a:xfrm flipV="1">
              <a:off x="3280580" y="5914150"/>
              <a:ext cx="2677898" cy="48749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8" name="Прямая со стрелкой 317"/>
            <p:cNvCxnSpPr>
              <a:stCxn id="356" idx="2"/>
            </p:cNvCxnSpPr>
            <p:nvPr/>
          </p:nvCxnSpPr>
          <p:spPr>
            <a:xfrm flipV="1">
              <a:off x="3280580" y="5914150"/>
              <a:ext cx="3463649" cy="48749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9" name="Прямая со стрелкой 318"/>
            <p:cNvCxnSpPr>
              <a:stCxn id="356" idx="2"/>
            </p:cNvCxnSpPr>
            <p:nvPr/>
          </p:nvCxnSpPr>
          <p:spPr>
            <a:xfrm flipV="1">
              <a:off x="3280580" y="5909387"/>
              <a:ext cx="4282733" cy="4922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0" name="Прямая со стрелкой 319"/>
            <p:cNvCxnSpPr>
              <a:stCxn id="356" idx="2"/>
            </p:cNvCxnSpPr>
            <p:nvPr/>
          </p:nvCxnSpPr>
          <p:spPr>
            <a:xfrm flipV="1">
              <a:off x="3280580" y="5914150"/>
              <a:ext cx="5078007" cy="48749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1" name="Прямая со стрелкой 320"/>
            <p:cNvCxnSpPr>
              <a:stCxn id="356" idx="2"/>
            </p:cNvCxnSpPr>
            <p:nvPr/>
          </p:nvCxnSpPr>
          <p:spPr>
            <a:xfrm flipV="1">
              <a:off x="3280580" y="4955045"/>
              <a:ext cx="3506507" cy="144659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4" name="Группа 321"/>
          <p:cNvGrpSpPr>
            <a:grpSpLocks/>
          </p:cNvGrpSpPr>
          <p:nvPr/>
        </p:nvGrpSpPr>
        <p:grpSpPr bwMode="auto">
          <a:xfrm>
            <a:off x="4541838" y="4778375"/>
            <a:ext cx="4157662" cy="958850"/>
            <a:chOff x="4200890" y="4955045"/>
            <a:chExt cx="4157697" cy="959638"/>
          </a:xfrm>
        </p:grpSpPr>
        <p:cxnSp>
          <p:nvCxnSpPr>
            <p:cNvPr id="323" name="Прямая со стрелкой 322"/>
            <p:cNvCxnSpPr/>
            <p:nvPr/>
          </p:nvCxnSpPr>
          <p:spPr>
            <a:xfrm flipH="1">
              <a:off x="4200890" y="5393555"/>
              <a:ext cx="969970" cy="1700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4" name="Прямая со стрелкой 323"/>
            <p:cNvCxnSpPr/>
            <p:nvPr/>
          </p:nvCxnSpPr>
          <p:spPr>
            <a:xfrm flipV="1">
              <a:off x="4243752" y="5393555"/>
              <a:ext cx="1725628" cy="14458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5" name="Прямая со стрелкой 324"/>
            <p:cNvCxnSpPr/>
            <p:nvPr/>
          </p:nvCxnSpPr>
          <p:spPr>
            <a:xfrm flipV="1">
              <a:off x="4243752" y="5393555"/>
              <a:ext cx="2522559" cy="14458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6" name="Прямая со стрелкой 325"/>
            <p:cNvCxnSpPr/>
            <p:nvPr/>
          </p:nvCxnSpPr>
          <p:spPr>
            <a:xfrm flipV="1">
              <a:off x="4243752" y="5393555"/>
              <a:ext cx="3319491" cy="14458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7" name="Прямая со стрелкой 326"/>
            <p:cNvCxnSpPr>
              <a:endCxn id="359" idx="0"/>
            </p:cNvCxnSpPr>
            <p:nvPr/>
          </p:nvCxnSpPr>
          <p:spPr>
            <a:xfrm flipV="1">
              <a:off x="4243752" y="4955045"/>
              <a:ext cx="2497159" cy="58309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8" name="Прямая со стрелкой 327"/>
            <p:cNvCxnSpPr/>
            <p:nvPr/>
          </p:nvCxnSpPr>
          <p:spPr>
            <a:xfrm>
              <a:off x="4243752" y="5538137"/>
              <a:ext cx="927108" cy="3765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9" name="Прямая со стрелкой 328"/>
            <p:cNvCxnSpPr/>
            <p:nvPr/>
          </p:nvCxnSpPr>
          <p:spPr>
            <a:xfrm>
              <a:off x="4243752" y="5538137"/>
              <a:ext cx="1714514" cy="3765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0" name="Прямая со стрелкой 329"/>
            <p:cNvCxnSpPr/>
            <p:nvPr/>
          </p:nvCxnSpPr>
          <p:spPr>
            <a:xfrm>
              <a:off x="4243752" y="5538137"/>
              <a:ext cx="2500334" cy="3765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1" name="Прямая со стрелкой 330"/>
            <p:cNvCxnSpPr/>
            <p:nvPr/>
          </p:nvCxnSpPr>
          <p:spPr>
            <a:xfrm>
              <a:off x="4275503" y="5533370"/>
              <a:ext cx="3287741" cy="37654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2" name="Прямая со стрелкой 331"/>
            <p:cNvCxnSpPr/>
            <p:nvPr/>
          </p:nvCxnSpPr>
          <p:spPr>
            <a:xfrm>
              <a:off x="4285028" y="5538137"/>
              <a:ext cx="4073559" cy="3765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3" name="Прямая со стрелкой 332"/>
            <p:cNvCxnSpPr/>
            <p:nvPr/>
          </p:nvCxnSpPr>
          <p:spPr>
            <a:xfrm flipV="1">
              <a:off x="4243752" y="4955045"/>
              <a:ext cx="2543196" cy="58309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34" name="Прямоугольник 333"/>
          <p:cNvSpPr/>
          <p:nvPr/>
        </p:nvSpPr>
        <p:spPr bwMode="auto">
          <a:xfrm>
            <a:off x="244475" y="881063"/>
            <a:ext cx="8839200" cy="5527675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buFontTx/>
              <a:buNone/>
              <a:defRPr/>
            </a:pPr>
            <a:endParaRPr lang="ru-RU" sz="1200" i="0" dirty="0">
              <a:solidFill>
                <a:srgbClr val="3E788A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35" name="Скругленный прямоугольник 334"/>
          <p:cNvSpPr>
            <a:spLocks noChangeArrowheads="1"/>
          </p:cNvSpPr>
          <p:nvPr/>
        </p:nvSpPr>
        <p:spPr bwMode="auto">
          <a:xfrm>
            <a:off x="519113" y="2943225"/>
            <a:ext cx="8350250" cy="10271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ru-RU" sz="1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ГАС «УПРАВЛЕНИЕ»</a:t>
            </a:r>
          </a:p>
        </p:txBody>
      </p:sp>
      <p:cxnSp>
        <p:nvCxnSpPr>
          <p:cNvPr id="336" name="Прямая со стрелкой 335"/>
          <p:cNvCxnSpPr>
            <a:stCxn id="349" idx="0"/>
            <a:endCxn id="335" idx="2"/>
          </p:cNvCxnSpPr>
          <p:nvPr/>
        </p:nvCxnSpPr>
        <p:spPr bwMode="auto">
          <a:xfrm flipV="1">
            <a:off x="826975" y="3970389"/>
            <a:ext cx="3867150" cy="634579"/>
          </a:xfrm>
          <a:prstGeom prst="straightConnector1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53000">
                <a:srgbClr val="D4DEFF">
                  <a:alpha val="53000"/>
                </a:srgbClr>
              </a:gs>
              <a:gs pos="83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  <p:cxnSp>
        <p:nvCxnSpPr>
          <p:cNvPr id="337" name="Прямая со стрелкой 336"/>
          <p:cNvCxnSpPr>
            <a:stCxn id="350" idx="0"/>
            <a:endCxn id="335" idx="2"/>
          </p:cNvCxnSpPr>
          <p:nvPr/>
        </p:nvCxnSpPr>
        <p:spPr bwMode="auto">
          <a:xfrm flipV="1">
            <a:off x="1754948" y="3970389"/>
            <a:ext cx="2939177" cy="634579"/>
          </a:xfrm>
          <a:prstGeom prst="straightConnector1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53000">
                <a:srgbClr val="D4DEFF">
                  <a:alpha val="53000"/>
                </a:srgbClr>
              </a:gs>
              <a:gs pos="83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  <p:cxnSp>
        <p:nvCxnSpPr>
          <p:cNvPr id="338" name="Прямая со стрелкой 337"/>
          <p:cNvCxnSpPr>
            <a:stCxn id="351" idx="0"/>
            <a:endCxn id="335" idx="2"/>
          </p:cNvCxnSpPr>
          <p:nvPr/>
        </p:nvCxnSpPr>
        <p:spPr bwMode="auto">
          <a:xfrm flipV="1">
            <a:off x="2682921" y="3970389"/>
            <a:ext cx="2011204" cy="634579"/>
          </a:xfrm>
          <a:prstGeom prst="straightConnector1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53000">
                <a:srgbClr val="D4DEFF">
                  <a:alpha val="53000"/>
                </a:srgbClr>
              </a:gs>
              <a:gs pos="83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  <p:cxnSp>
        <p:nvCxnSpPr>
          <p:cNvPr id="339" name="Прямая со стрелкой 338"/>
          <p:cNvCxnSpPr>
            <a:stCxn id="352" idx="0"/>
            <a:endCxn id="335" idx="2"/>
          </p:cNvCxnSpPr>
          <p:nvPr/>
        </p:nvCxnSpPr>
        <p:spPr bwMode="auto">
          <a:xfrm flipV="1">
            <a:off x="3610894" y="3970389"/>
            <a:ext cx="1083231" cy="637754"/>
          </a:xfrm>
          <a:prstGeom prst="straightConnector1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53000">
                <a:srgbClr val="D4DEFF">
                  <a:alpha val="53000"/>
                </a:srgbClr>
              </a:gs>
              <a:gs pos="83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  <p:cxnSp>
        <p:nvCxnSpPr>
          <p:cNvPr id="340" name="Прямая со стрелкой 339"/>
          <p:cNvCxnSpPr>
            <a:stCxn id="353" idx="0"/>
            <a:endCxn id="335" idx="2"/>
          </p:cNvCxnSpPr>
          <p:nvPr/>
        </p:nvCxnSpPr>
        <p:spPr bwMode="auto">
          <a:xfrm flipV="1">
            <a:off x="837861" y="3970389"/>
            <a:ext cx="3856264" cy="1450555"/>
          </a:xfrm>
          <a:prstGeom prst="straightConnector1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53000">
                <a:srgbClr val="D4DEFF">
                  <a:alpha val="53000"/>
                </a:srgbClr>
              </a:gs>
              <a:gs pos="83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  <p:cxnSp>
        <p:nvCxnSpPr>
          <p:cNvPr id="341" name="Прямая со стрелкой 340"/>
          <p:cNvCxnSpPr/>
          <p:nvPr/>
        </p:nvCxnSpPr>
        <p:spPr bwMode="auto">
          <a:xfrm flipV="1">
            <a:off x="1765834" y="4331637"/>
            <a:ext cx="2928291" cy="1447380"/>
          </a:xfrm>
          <a:prstGeom prst="straightConnector1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53000">
                <a:srgbClr val="D4DEFF">
                  <a:alpha val="53000"/>
                </a:srgbClr>
              </a:gs>
              <a:gs pos="83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  <p:cxnSp>
        <p:nvCxnSpPr>
          <p:cNvPr id="342" name="Прямая со стрелкой 341"/>
          <p:cNvCxnSpPr>
            <a:stCxn id="355" idx="0"/>
            <a:endCxn id="335" idx="2"/>
          </p:cNvCxnSpPr>
          <p:nvPr/>
        </p:nvCxnSpPr>
        <p:spPr bwMode="auto">
          <a:xfrm flipV="1">
            <a:off x="2693807" y="3970389"/>
            <a:ext cx="2000318" cy="1447380"/>
          </a:xfrm>
          <a:prstGeom prst="straightConnector1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53000">
                <a:srgbClr val="D4DEFF">
                  <a:alpha val="53000"/>
                </a:srgbClr>
              </a:gs>
              <a:gs pos="83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  <p:cxnSp>
        <p:nvCxnSpPr>
          <p:cNvPr id="343" name="Прямая со стрелкой 342"/>
          <p:cNvCxnSpPr>
            <a:stCxn id="356" idx="0"/>
            <a:endCxn id="335" idx="2"/>
          </p:cNvCxnSpPr>
          <p:nvPr/>
        </p:nvCxnSpPr>
        <p:spPr bwMode="auto">
          <a:xfrm flipV="1">
            <a:off x="3621780" y="3970389"/>
            <a:ext cx="1072345" cy="1441030"/>
          </a:xfrm>
          <a:prstGeom prst="straightConnector1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53000">
                <a:srgbClr val="D4DEFF">
                  <a:alpha val="53000"/>
                </a:srgbClr>
              </a:gs>
              <a:gs pos="83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  <p:cxnSp>
        <p:nvCxnSpPr>
          <p:cNvPr id="344" name="Прямая со стрелкой 343"/>
          <p:cNvCxnSpPr>
            <a:endCxn id="335" idx="2"/>
          </p:cNvCxnSpPr>
          <p:nvPr/>
        </p:nvCxnSpPr>
        <p:spPr bwMode="auto">
          <a:xfrm flipV="1">
            <a:off x="4506045" y="3970389"/>
            <a:ext cx="188080" cy="634580"/>
          </a:xfrm>
          <a:prstGeom prst="straightConnector1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53000">
                <a:srgbClr val="D4DEFF">
                  <a:alpha val="53000"/>
                </a:srgbClr>
              </a:gs>
              <a:gs pos="83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  <p:grpSp>
        <p:nvGrpSpPr>
          <p:cNvPr id="15" name="Группа 344"/>
          <p:cNvGrpSpPr>
            <a:grpSpLocks/>
          </p:cNvGrpSpPr>
          <p:nvPr/>
        </p:nvGrpSpPr>
        <p:grpSpPr bwMode="auto">
          <a:xfrm>
            <a:off x="330200" y="3971925"/>
            <a:ext cx="3783013" cy="2339975"/>
            <a:chOff x="330339" y="3971134"/>
            <a:chExt cx="3782688" cy="2340045"/>
          </a:xfrm>
        </p:grpSpPr>
        <p:sp>
          <p:nvSpPr>
            <p:cNvPr id="346" name="Выноска со стрелкой вверх 345"/>
            <p:cNvSpPr/>
            <p:nvPr/>
          </p:nvSpPr>
          <p:spPr bwMode="auto">
            <a:xfrm>
              <a:off x="330339" y="3971134"/>
              <a:ext cx="3782688" cy="2340045"/>
            </a:xfrm>
            <a:prstGeom prst="upArrowCallout">
              <a:avLst>
                <a:gd name="adj1" fmla="val 64643"/>
                <a:gd name="adj2" fmla="val 54398"/>
                <a:gd name="adj3" fmla="val 11848"/>
                <a:gd name="adj4" fmla="val 77562"/>
              </a:avLst>
            </a:prstGeom>
            <a:solidFill>
              <a:srgbClr val="92D050">
                <a:alpha val="75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ru-RU" sz="1200" i="0" dirty="0">
                <a:solidFill>
                  <a:srgbClr val="3E788A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grpSp>
          <p:nvGrpSpPr>
            <p:cNvPr id="16" name="Группа 346"/>
            <p:cNvGrpSpPr>
              <a:grpSpLocks/>
            </p:cNvGrpSpPr>
            <p:nvPr/>
          </p:nvGrpSpPr>
          <p:grpSpPr bwMode="auto">
            <a:xfrm>
              <a:off x="427169" y="4604566"/>
              <a:ext cx="3595378" cy="1628824"/>
              <a:chOff x="427169" y="4604566"/>
              <a:chExt cx="3595378" cy="1628824"/>
            </a:xfrm>
          </p:grpSpPr>
          <p:sp>
            <p:nvSpPr>
              <p:cNvPr id="349" name="Скругленный прямоугольник 348"/>
              <p:cNvSpPr/>
              <p:nvPr/>
            </p:nvSpPr>
            <p:spPr>
              <a:xfrm>
                <a:off x="427169" y="4604566"/>
                <a:ext cx="800031" cy="74297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buFont typeface="Arial" pitchFamily="34" charset="0"/>
                  <a:buNone/>
                  <a:defRPr/>
                </a:pPr>
                <a:r>
                  <a:rPr lang="ru-RU" sz="1400" dirty="0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ФК</a:t>
                </a:r>
              </a:p>
            </p:txBody>
          </p:sp>
          <p:sp>
            <p:nvSpPr>
              <p:cNvPr id="350" name="Скругленный прямоугольник 349"/>
              <p:cNvSpPr/>
              <p:nvPr/>
            </p:nvSpPr>
            <p:spPr>
              <a:xfrm>
                <a:off x="1355776" y="4604566"/>
                <a:ext cx="800031" cy="74297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buFont typeface="Arial" pitchFamily="34" charset="0"/>
                  <a:buNone/>
                  <a:defRPr/>
                </a:pPr>
                <a:r>
                  <a:rPr lang="ru-RU" sz="1050" dirty="0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Росстат</a:t>
                </a:r>
              </a:p>
            </p:txBody>
          </p:sp>
          <p:sp>
            <p:nvSpPr>
              <p:cNvPr id="351" name="Скругленный прямоугольник 350"/>
              <p:cNvSpPr/>
              <p:nvPr/>
            </p:nvSpPr>
            <p:spPr>
              <a:xfrm>
                <a:off x="2282796" y="4604566"/>
                <a:ext cx="800031" cy="74297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buFont typeface="Arial" pitchFamily="34" charset="0"/>
                  <a:buNone/>
                  <a:defRPr/>
                </a:pPr>
                <a:r>
                  <a:rPr lang="ru-RU" sz="1400" dirty="0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ФНС</a:t>
                </a:r>
              </a:p>
            </p:txBody>
          </p:sp>
          <p:sp>
            <p:nvSpPr>
              <p:cNvPr id="352" name="Скругленный прямоугольник 351"/>
              <p:cNvSpPr/>
              <p:nvPr/>
            </p:nvSpPr>
            <p:spPr>
              <a:xfrm>
                <a:off x="3211405" y="4607741"/>
                <a:ext cx="800031" cy="74297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buFont typeface="Arial" pitchFamily="34" charset="0"/>
                  <a:buNone/>
                  <a:defRPr/>
                </a:pPr>
                <a:r>
                  <a:rPr lang="ru-RU" sz="1400" dirty="0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ФТС</a:t>
                </a:r>
              </a:p>
            </p:txBody>
          </p:sp>
          <p:sp>
            <p:nvSpPr>
              <p:cNvPr id="353" name="Скругленный прямоугольник 352"/>
              <p:cNvSpPr/>
              <p:nvPr/>
            </p:nvSpPr>
            <p:spPr>
              <a:xfrm>
                <a:off x="438280" y="5420566"/>
                <a:ext cx="800031" cy="81282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buFont typeface="Arial" pitchFamily="34" charset="0"/>
                  <a:buNone/>
                  <a:defRPr/>
                </a:pPr>
                <a:r>
                  <a:rPr lang="ru-RU" sz="1400" dirty="0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ПФ</a:t>
                </a:r>
              </a:p>
            </p:txBody>
          </p:sp>
          <p:sp>
            <p:nvSpPr>
              <p:cNvPr id="354" name="Скругленный прямоугольник 353"/>
              <p:cNvSpPr/>
              <p:nvPr/>
            </p:nvSpPr>
            <p:spPr>
              <a:xfrm>
                <a:off x="1366888" y="5417390"/>
                <a:ext cx="800031" cy="81282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buFont typeface="Arial" pitchFamily="34" charset="0"/>
                  <a:buNone/>
                  <a:defRPr/>
                </a:pPr>
                <a:r>
                  <a:rPr lang="ru-RU" sz="1100" dirty="0" err="1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Роструд</a:t>
                </a:r>
                <a:endParaRPr lang="ru-RU" sz="1100" dirty="0">
                  <a:solidFill>
                    <a:srgbClr val="002060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  <p:sp>
            <p:nvSpPr>
              <p:cNvPr id="355" name="Скругленный прямоугольник 354"/>
              <p:cNvSpPr/>
              <p:nvPr/>
            </p:nvSpPr>
            <p:spPr>
              <a:xfrm>
                <a:off x="2293909" y="5417390"/>
                <a:ext cx="800031" cy="81282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buFont typeface="Arial" pitchFamily="34" charset="0"/>
                  <a:buNone/>
                  <a:defRPr/>
                </a:pPr>
                <a:r>
                  <a:rPr lang="ru-RU" sz="1100" dirty="0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Росздравнадзор</a:t>
                </a:r>
              </a:p>
            </p:txBody>
          </p:sp>
          <p:sp>
            <p:nvSpPr>
              <p:cNvPr id="356" name="Скругленный прямоугольник 355"/>
              <p:cNvSpPr/>
              <p:nvPr/>
            </p:nvSpPr>
            <p:spPr>
              <a:xfrm>
                <a:off x="3222516" y="5411040"/>
                <a:ext cx="800031" cy="81282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buFont typeface="Arial" pitchFamily="34" charset="0"/>
                  <a:buNone/>
                </a:pPr>
                <a:r>
                  <a:rPr lang="ru-RU" sz="1800" dirty="0">
                    <a:solidFill>
                      <a:srgbClr val="002060"/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…</a:t>
                </a:r>
              </a:p>
            </p:txBody>
          </p:sp>
        </p:grpSp>
        <p:sp>
          <p:nvSpPr>
            <p:cNvPr id="348" name="TextBox 347"/>
            <p:cNvSpPr txBox="1"/>
            <p:nvPr/>
          </p:nvSpPr>
          <p:spPr>
            <a:xfrm>
              <a:off x="1516066" y="4185304"/>
              <a:ext cx="1317137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ru-RU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ФОИВ</a:t>
              </a:r>
            </a:p>
          </p:txBody>
        </p:sp>
      </p:grpSp>
      <p:grpSp>
        <p:nvGrpSpPr>
          <p:cNvPr id="17" name="Группа 356"/>
          <p:cNvGrpSpPr>
            <a:grpSpLocks/>
          </p:cNvGrpSpPr>
          <p:nvPr/>
        </p:nvGrpSpPr>
        <p:grpSpPr bwMode="auto">
          <a:xfrm>
            <a:off x="5040313" y="3978275"/>
            <a:ext cx="4059237" cy="2339975"/>
            <a:chOff x="5040999" y="3978472"/>
            <a:chExt cx="4058599" cy="2340045"/>
          </a:xfrm>
        </p:grpSpPr>
        <p:sp>
          <p:nvSpPr>
            <p:cNvPr id="358" name="Выноска со стрелкой вверх 357"/>
            <p:cNvSpPr/>
            <p:nvPr/>
          </p:nvSpPr>
          <p:spPr bwMode="auto">
            <a:xfrm>
              <a:off x="5040999" y="3978472"/>
              <a:ext cx="4058599" cy="2340045"/>
            </a:xfrm>
            <a:prstGeom prst="upArrowCallout">
              <a:avLst>
                <a:gd name="adj1" fmla="val 64643"/>
                <a:gd name="adj2" fmla="val 54398"/>
                <a:gd name="adj3" fmla="val 11848"/>
                <a:gd name="adj4" fmla="val 77562"/>
              </a:avLst>
            </a:prstGeom>
            <a:solidFill>
              <a:srgbClr val="92D050">
                <a:alpha val="75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ru-RU" sz="1200" i="0" dirty="0">
                <a:solidFill>
                  <a:srgbClr val="3E788A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359" name="Скругленный прямоугольник 358"/>
            <p:cNvSpPr/>
            <p:nvPr/>
          </p:nvSpPr>
          <p:spPr>
            <a:xfrm>
              <a:off x="5226707" y="4777009"/>
              <a:ext cx="3709405" cy="132719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ru-RU" dirty="0">
                  <a:solidFill>
                    <a:srgbClr val="002060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Субъекты</a:t>
              </a:r>
            </a:p>
            <a:p>
              <a:pPr algn="ctr">
                <a:buFont typeface="Arial" pitchFamily="34" charset="0"/>
                <a:buNone/>
                <a:defRPr/>
              </a:pPr>
              <a:r>
                <a:rPr lang="ru-RU" dirty="0">
                  <a:solidFill>
                    <a:srgbClr val="002060"/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Российской Федерации</a:t>
              </a: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6428533" y="4230460"/>
              <a:ext cx="1317137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ru-RU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РОИВ</a:t>
              </a:r>
            </a:p>
          </p:txBody>
        </p:sp>
      </p:grpSp>
      <p:grpSp>
        <p:nvGrpSpPr>
          <p:cNvPr id="18" name="Группа 360"/>
          <p:cNvGrpSpPr>
            <a:grpSpLocks/>
          </p:cNvGrpSpPr>
          <p:nvPr/>
        </p:nvGrpSpPr>
        <p:grpSpPr bwMode="auto">
          <a:xfrm>
            <a:off x="4181475" y="3978275"/>
            <a:ext cx="803275" cy="2339975"/>
            <a:chOff x="4180721" y="3978472"/>
            <a:chExt cx="804732" cy="2340045"/>
          </a:xfrm>
        </p:grpSpPr>
        <p:sp>
          <p:nvSpPr>
            <p:cNvPr id="362" name="Выноска со стрелкой вверх 361"/>
            <p:cNvSpPr/>
            <p:nvPr/>
          </p:nvSpPr>
          <p:spPr bwMode="auto">
            <a:xfrm>
              <a:off x="4180721" y="3978472"/>
              <a:ext cx="804732" cy="2340045"/>
            </a:xfrm>
            <a:prstGeom prst="upArrowCallout">
              <a:avLst>
                <a:gd name="adj1" fmla="val 46653"/>
                <a:gd name="adj2" fmla="val 50000"/>
                <a:gd name="adj3" fmla="val 36704"/>
                <a:gd name="adj4" fmla="val 77562"/>
              </a:avLst>
            </a:prstGeom>
            <a:solidFill>
              <a:srgbClr val="92D050">
                <a:alpha val="75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ru-RU" sz="1200" i="0" dirty="0">
                <a:solidFill>
                  <a:srgbClr val="3E788A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endParaRPr>
            </a:p>
          </p:txBody>
        </p:sp>
        <p:sp>
          <p:nvSpPr>
            <p:cNvPr id="363" name="Скругленный прямоугольник 362"/>
            <p:cNvSpPr/>
            <p:nvPr/>
          </p:nvSpPr>
          <p:spPr>
            <a:xfrm>
              <a:off x="4282505" y="4767484"/>
              <a:ext cx="601163" cy="57469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ru-RU" sz="600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364" name="Скругленный прямоугольник 363"/>
            <p:cNvSpPr/>
            <p:nvPr/>
          </p:nvSpPr>
          <p:spPr>
            <a:xfrm>
              <a:off x="4301590" y="5529506"/>
              <a:ext cx="599574" cy="57469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ru-RU" sz="600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</p:grpSp>
      <p:sp>
        <p:nvSpPr>
          <p:cNvPr id="365" name="Двойная стрелка вверх/вниз 364"/>
          <p:cNvSpPr/>
          <p:nvPr/>
        </p:nvSpPr>
        <p:spPr bwMode="auto">
          <a:xfrm>
            <a:off x="1044462" y="2041834"/>
            <a:ext cx="573323" cy="901266"/>
          </a:xfrm>
          <a:prstGeom prst="upDownArrow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29000">
                <a:srgbClr val="D4DEFF">
                  <a:alpha val="53000"/>
                </a:srgbClr>
              </a:gs>
              <a:gs pos="100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buFontTx/>
              <a:buNone/>
              <a:defRPr/>
            </a:pPr>
            <a:endParaRPr lang="ru-RU" sz="1200" i="0" dirty="0">
              <a:solidFill>
                <a:srgbClr val="3E788A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66" name="Двойная стрелка вверх/вниз 365"/>
          <p:cNvSpPr/>
          <p:nvPr/>
        </p:nvSpPr>
        <p:spPr bwMode="auto">
          <a:xfrm>
            <a:off x="2729477" y="2041834"/>
            <a:ext cx="573323" cy="889847"/>
          </a:xfrm>
          <a:prstGeom prst="upDownArrow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29000">
                <a:srgbClr val="D4DEFF">
                  <a:alpha val="53000"/>
                </a:srgbClr>
              </a:gs>
              <a:gs pos="100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buFontTx/>
              <a:buNone/>
              <a:defRPr/>
            </a:pPr>
            <a:endParaRPr lang="ru-RU" sz="1200" i="0" dirty="0">
              <a:solidFill>
                <a:srgbClr val="3E788A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67" name="Двойная стрелка вверх/вниз 366"/>
          <p:cNvSpPr/>
          <p:nvPr/>
        </p:nvSpPr>
        <p:spPr bwMode="auto">
          <a:xfrm>
            <a:off x="4463427" y="2024078"/>
            <a:ext cx="573323" cy="901571"/>
          </a:xfrm>
          <a:prstGeom prst="upDownArrow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29000">
                <a:srgbClr val="D4DEFF">
                  <a:alpha val="53000"/>
                </a:srgbClr>
              </a:gs>
              <a:gs pos="100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buFontTx/>
              <a:buNone/>
              <a:defRPr/>
            </a:pPr>
            <a:endParaRPr lang="ru-RU" sz="1200" i="0" dirty="0">
              <a:solidFill>
                <a:srgbClr val="3E788A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68" name="Двойная стрелка вверх/вниз 367"/>
          <p:cNvSpPr/>
          <p:nvPr/>
        </p:nvSpPr>
        <p:spPr bwMode="auto">
          <a:xfrm>
            <a:off x="6173556" y="2041834"/>
            <a:ext cx="573323" cy="901570"/>
          </a:xfrm>
          <a:prstGeom prst="upDownArrow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29000">
                <a:srgbClr val="D4DEFF">
                  <a:alpha val="53000"/>
                </a:srgbClr>
              </a:gs>
              <a:gs pos="100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buFontTx/>
              <a:buNone/>
              <a:defRPr/>
            </a:pPr>
            <a:endParaRPr lang="ru-RU" sz="1200" i="0" dirty="0">
              <a:solidFill>
                <a:srgbClr val="3E788A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69" name="Двойная стрелка вверх/вниз 368"/>
          <p:cNvSpPr/>
          <p:nvPr/>
        </p:nvSpPr>
        <p:spPr bwMode="auto">
          <a:xfrm>
            <a:off x="7907081" y="2041834"/>
            <a:ext cx="573323" cy="889848"/>
          </a:xfrm>
          <a:prstGeom prst="upDownArrow">
            <a:avLst/>
          </a:prstGeom>
          <a:gradFill rotWithShape="1">
            <a:gsLst>
              <a:gs pos="0">
                <a:srgbClr val="8488C4">
                  <a:alpha val="0"/>
                </a:srgbClr>
              </a:gs>
              <a:gs pos="29000">
                <a:srgbClr val="D4DEFF">
                  <a:alpha val="53000"/>
                </a:srgbClr>
              </a:gs>
              <a:gs pos="100000">
                <a:srgbClr val="D4DEFF">
                  <a:alpha val="83000"/>
                </a:srgbClr>
              </a:gs>
              <a:gs pos="100000">
                <a:srgbClr val="96AB94"/>
              </a:gs>
            </a:gsLst>
            <a:lin ang="108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buFontTx/>
              <a:buNone/>
              <a:defRPr/>
            </a:pPr>
            <a:endParaRPr lang="ru-RU" sz="1200" i="0" dirty="0">
              <a:solidFill>
                <a:srgbClr val="3E788A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70" name="Скругленный прямоугольник 369"/>
          <p:cNvSpPr/>
          <p:nvPr/>
        </p:nvSpPr>
        <p:spPr>
          <a:xfrm>
            <a:off x="519113" y="1228725"/>
            <a:ext cx="1485900" cy="812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371" name="Скругленный прямоугольник 370"/>
          <p:cNvSpPr/>
          <p:nvPr/>
        </p:nvSpPr>
        <p:spPr>
          <a:xfrm>
            <a:off x="2251075" y="1228725"/>
            <a:ext cx="1485900" cy="812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372" name="Скругленный прямоугольник 371"/>
          <p:cNvSpPr/>
          <p:nvPr/>
        </p:nvSpPr>
        <p:spPr>
          <a:xfrm>
            <a:off x="3984625" y="1228725"/>
            <a:ext cx="1485900" cy="812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373" name="Скругленный прямоугольник 372"/>
          <p:cNvSpPr/>
          <p:nvPr/>
        </p:nvSpPr>
        <p:spPr>
          <a:xfrm>
            <a:off x="5716588" y="1228725"/>
            <a:ext cx="1485900" cy="812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374" name="Скругленный прямоугольник 373"/>
          <p:cNvSpPr/>
          <p:nvPr/>
        </p:nvSpPr>
        <p:spPr>
          <a:xfrm>
            <a:off x="7450138" y="1228725"/>
            <a:ext cx="1485900" cy="812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ФОИВ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6244" y="4766688"/>
            <a:ext cx="671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>
                <a:solidFill>
                  <a:srgbClr val="002060"/>
                </a:solidFill>
                <a:latin typeface="Calibri" pitchFamily="34" charset="0"/>
              </a:rPr>
              <a:t>Междуна</a:t>
            </a:r>
            <a:r>
              <a:rPr lang="ru-RU" sz="800" dirty="0" smtClean="0">
                <a:solidFill>
                  <a:srgbClr val="002060"/>
                </a:solidFill>
                <a:latin typeface="Calibri" pitchFamily="34" charset="0"/>
              </a:rPr>
              <a:t> родная статистика</a:t>
            </a:r>
            <a:endParaRPr lang="ru-RU" sz="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265613" y="5646322"/>
            <a:ext cx="67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rgbClr val="002060"/>
                </a:solidFill>
                <a:latin typeface="Calibri" pitchFamily="34" charset="0"/>
              </a:rPr>
              <a:t>Иные источники</a:t>
            </a:r>
            <a:endParaRPr lang="ru-RU" sz="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Двойная стрелка вверх/вниз 2"/>
          <p:cNvSpPr>
            <a:spLocks noChangeArrowheads="1"/>
          </p:cNvSpPr>
          <p:nvPr/>
        </p:nvSpPr>
        <p:spPr bwMode="auto">
          <a:xfrm>
            <a:off x="1189893" y="2676525"/>
            <a:ext cx="1685192" cy="1511300"/>
          </a:xfrm>
          <a:prstGeom prst="upDownArrow">
            <a:avLst>
              <a:gd name="adj1" fmla="val 45954"/>
              <a:gd name="adj2" fmla="val 324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57263"/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 bwMode="auto">
          <a:xfrm rot="16200000">
            <a:off x="-371169" y="1945359"/>
            <a:ext cx="1801812" cy="701920"/>
          </a:xfrm>
          <a:prstGeom prst="wedgeRectCallout">
            <a:avLst>
              <a:gd name="adj1" fmla="val -82393"/>
              <a:gd name="adj2" fmla="val 5251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defTabSz="957263">
              <a:defRPr/>
            </a:pPr>
            <a:r>
              <a:rPr lang="ru-RU" sz="1400" dirty="0">
                <a:solidFill>
                  <a:schemeClr val="tx1"/>
                </a:solidFill>
              </a:rPr>
              <a:t>Единые открытые стандарты обмена данными</a:t>
            </a:r>
          </a:p>
        </p:txBody>
      </p:sp>
      <p:sp>
        <p:nvSpPr>
          <p:cNvPr id="2" name="Выноска со стрелкой вверх 1"/>
          <p:cNvSpPr/>
          <p:nvPr/>
        </p:nvSpPr>
        <p:spPr bwMode="auto">
          <a:xfrm>
            <a:off x="5753100" y="2770188"/>
            <a:ext cx="2642089" cy="3194050"/>
          </a:xfrm>
          <a:prstGeom prst="upArrow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957263">
              <a:defRPr/>
            </a:pPr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308589" y="1343026"/>
            <a:ext cx="6141426" cy="12811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/>
                </a:solidFill>
              </a:rPr>
              <a:t>ГАС «Управление»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56139" y="4202114"/>
            <a:ext cx="2296258" cy="1457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Типовое региональное решение</a:t>
            </a:r>
          </a:p>
        </p:txBody>
      </p:sp>
      <p:sp>
        <p:nvSpPr>
          <p:cNvPr id="17416" name="Номер слайда 2"/>
          <p:cNvSpPr txBox="1">
            <a:spLocks/>
          </p:cNvSpPr>
          <p:nvPr/>
        </p:nvSpPr>
        <p:spPr bwMode="auto">
          <a:xfrm>
            <a:off x="240324" y="6491289"/>
            <a:ext cx="46745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6" tIns="47859" rIns="95716" bIns="47859"/>
          <a:lstStyle/>
          <a:p>
            <a:fld id="{3E5BE3A6-EDC2-4C1E-B21D-19CE3F4A9563}" type="slidenum">
              <a:rPr lang="ru-RU" sz="1500">
                <a:latin typeface="Times New Roman" pitchFamily="18" charset="0"/>
              </a:rPr>
              <a:pPr/>
              <a:t>27</a:t>
            </a:fld>
            <a:endParaRPr lang="ru-RU" sz="1500">
              <a:latin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14347" y="4202114"/>
            <a:ext cx="2296258" cy="1457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Собственное региональное решение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26016" y="4202114"/>
            <a:ext cx="2296258" cy="1457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Универсальные Формы ввода</a:t>
            </a:r>
          </a:p>
        </p:txBody>
      </p:sp>
      <p:sp>
        <p:nvSpPr>
          <p:cNvPr id="45" name="Прямоугольная выноска 44"/>
          <p:cNvSpPr/>
          <p:nvPr/>
        </p:nvSpPr>
        <p:spPr bwMode="auto">
          <a:xfrm rot="16200000">
            <a:off x="-371169" y="1945359"/>
            <a:ext cx="1801812" cy="701920"/>
          </a:xfrm>
          <a:prstGeom prst="wedgeRectCallout">
            <a:avLst>
              <a:gd name="adj1" fmla="val -78713"/>
              <a:gd name="adj2" fmla="val 11951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defTabSz="957263">
              <a:defRPr/>
            </a:pPr>
            <a:r>
              <a:rPr lang="ru-RU" sz="1400" dirty="0">
                <a:solidFill>
                  <a:schemeClr val="tx1"/>
                </a:solidFill>
              </a:rPr>
              <a:t>Единые открытые стандарты обмена данными</a:t>
            </a:r>
          </a:p>
        </p:txBody>
      </p:sp>
      <p:sp>
        <p:nvSpPr>
          <p:cNvPr id="17420" name="Двойная стрелка вверх/вниз 16"/>
          <p:cNvSpPr>
            <a:spLocks noChangeArrowheads="1"/>
          </p:cNvSpPr>
          <p:nvPr/>
        </p:nvSpPr>
        <p:spPr bwMode="auto">
          <a:xfrm>
            <a:off x="3716216" y="2690813"/>
            <a:ext cx="1685192" cy="1511300"/>
          </a:xfrm>
          <a:prstGeom prst="upDownArrow">
            <a:avLst>
              <a:gd name="adj1" fmla="val 45954"/>
              <a:gd name="adj2" fmla="val 324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57263"/>
            <a:endParaRPr lang="ru-RU"/>
          </a:p>
        </p:txBody>
      </p:sp>
      <p:sp>
        <p:nvSpPr>
          <p:cNvPr id="13" name="Прямоугольная выноска 12"/>
          <p:cNvSpPr/>
          <p:nvPr/>
        </p:nvSpPr>
        <p:spPr bwMode="auto">
          <a:xfrm>
            <a:off x="7688873" y="2624138"/>
            <a:ext cx="1412631" cy="760412"/>
          </a:xfrm>
          <a:prstGeom prst="wedgeRectCallout">
            <a:avLst>
              <a:gd name="adj1" fmla="val -240762"/>
              <a:gd name="adj2" fmla="val 3433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957263">
              <a:defRPr/>
            </a:pPr>
            <a:r>
              <a:rPr lang="ru-RU" sz="1400" b="1" dirty="0">
                <a:solidFill>
                  <a:schemeClr val="tx1"/>
                </a:solidFill>
              </a:rPr>
              <a:t>На основе утвержденной </a:t>
            </a:r>
          </a:p>
          <a:p>
            <a:pPr algn="ctr" defTabSz="957263">
              <a:defRPr/>
            </a:pPr>
            <a:r>
              <a:rPr lang="ru-RU" sz="1400" b="1" dirty="0">
                <a:solidFill>
                  <a:schemeClr val="tx1"/>
                </a:solidFill>
              </a:rPr>
              <a:t>ТКМВ РОИВ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755576" y="116632"/>
            <a:ext cx="76201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Сбор данных с субъектов Российской Федерации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162387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91076" y="692696"/>
          <a:ext cx="8652924" cy="54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37993F-D999-49AD-A8F4-87537F66222C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5" name="Скругленная прямоугольная выноска 14"/>
          <p:cNvSpPr/>
          <p:nvPr/>
        </p:nvSpPr>
        <p:spPr bwMode="auto">
          <a:xfrm>
            <a:off x="1187624" y="5301208"/>
            <a:ext cx="7343775" cy="1080541"/>
          </a:xfrm>
          <a:prstGeom prst="wedgeRoundRectCallout">
            <a:avLst>
              <a:gd name="adj1" fmla="val -37838"/>
              <a:gd name="adj2" fmla="val -94377"/>
              <a:gd name="adj3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До 1 мая 2013 г. </a:t>
            </a:r>
            <a:r>
              <a:rPr lang="ru-RU" sz="1400" dirty="0">
                <a:solidFill>
                  <a:schemeClr val="tx1"/>
                </a:solidFill>
              </a:rPr>
              <a:t>для субъектов выбравших способ интеграции с помощью портала ГАС «Управление»,</a:t>
            </a:r>
          </a:p>
          <a:p>
            <a:pPr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до 15 октября 2013 г. </a:t>
            </a:r>
            <a:r>
              <a:rPr lang="ru-RU" sz="1400" dirty="0">
                <a:solidFill>
                  <a:schemeClr val="tx1"/>
                </a:solidFill>
              </a:rPr>
              <a:t>для субъектов выбравших способ интеграции с помощью типового регионального решения или с использованием собственных информационных  систем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116632"/>
            <a:ext cx="76201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ru-RU" sz="22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План подключения и интеграции субъекта РФ с ГАС «Управление»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162387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/>
          </p:cNvSpPr>
          <p:nvPr/>
        </p:nvSpPr>
        <p:spPr bwMode="auto">
          <a:xfrm>
            <a:off x="0" y="0"/>
            <a:ext cx="7848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600"/>
              </a:spcBef>
            </a:pPr>
            <a:r>
              <a:rPr lang="ru-RU" sz="2400" b="1" dirty="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Справочная информация</a:t>
            </a:r>
            <a:endParaRPr lang="ru-RU" sz="2400" b="1" dirty="0">
              <a:solidFill>
                <a:srgbClr val="1623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D716CA9-0337-43CC-8494-622A5DCCDF1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7504" y="1772816"/>
            <a:ext cx="8836025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ru-RU" sz="3200" dirty="0" smtClean="0">
                <a:latin typeface="+mn-lt"/>
                <a:cs typeface="Times New Roman" pitchFamily="18" charset="0"/>
              </a:rPr>
              <a:t>Организационная и техническая документация на:</a:t>
            </a:r>
          </a:p>
          <a:p>
            <a:pPr algn="ctr" eaLnBrk="1" hangingPunct="1">
              <a:spcAft>
                <a:spcPts val="600"/>
              </a:spcAft>
              <a:defRPr/>
            </a:pPr>
            <a:endParaRPr lang="ru-RU" sz="3200" dirty="0" smtClean="0">
              <a:latin typeface="+mn-lt"/>
              <a:cs typeface="Times New Roman" pitchFamily="18" charset="0"/>
            </a:endParaRP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sz="3200" dirty="0">
                <a:solidFill>
                  <a:srgbClr val="009999"/>
                </a:solidFill>
                <a:latin typeface="+mn-lt"/>
                <a:cs typeface="Times New Roman" pitchFamily="18" charset="0"/>
                <a:hlinkClick r:id="rId2"/>
              </a:rPr>
              <a:t>http://gasu2.ru/</a:t>
            </a:r>
            <a:endParaRPr lang="ru-RU" sz="3200" dirty="0">
              <a:solidFill>
                <a:srgbClr val="009999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Aft>
                <a:spcPts val="600"/>
              </a:spcAft>
              <a:defRPr/>
            </a:pPr>
            <a:endParaRPr lang="ru-RU" sz="32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3213100"/>
            <a:ext cx="8820150" cy="504825"/>
          </a:xfrm>
        </p:spPr>
        <p:txBody>
          <a:bodyPr/>
          <a:lstStyle/>
          <a:p>
            <a:pPr algn="ctr">
              <a:defRPr/>
            </a:pP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Результаты работ по созданию системы «Электронный бюджет»  в 2012 году</a:t>
            </a:r>
            <a:r>
              <a:rPr sz="20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sz="20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sz="20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sz="2000" smtClean="0">
                <a:solidFill>
                  <a:schemeClr val="tx2">
                    <a:lumMod val="75000"/>
                  </a:schemeClr>
                </a:solidFill>
              </a:rPr>
            </a:br>
            <a:endParaRPr sz="220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FB44FB-4296-4DFB-A5BD-E2747F22600C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7327" y="2722564"/>
            <a:ext cx="915572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5716" tIns="47859" rIns="95716" bIns="47859" anchor="ctr"/>
          <a:lstStyle>
            <a:lvl1pPr defTabSz="957263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Создание системы «Электронный бюджет». </a:t>
            </a:r>
          </a:p>
          <a:p>
            <a:pPr algn="ctr" eaLnBrk="0" hangingPunct="0"/>
            <a:r>
              <a:rPr lang="ru-RU" sz="2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Пройденный путь</a:t>
            </a:r>
          </a:p>
        </p:txBody>
      </p:sp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7B11E6-249B-47AB-9220-87562664AD5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6148" name="Группа 15"/>
          <p:cNvGrpSpPr>
            <a:grpSpLocks/>
          </p:cNvGrpSpPr>
          <p:nvPr/>
        </p:nvGrpSpPr>
        <p:grpSpPr bwMode="auto">
          <a:xfrm>
            <a:off x="576263" y="1612900"/>
            <a:ext cx="8361362" cy="4254500"/>
            <a:chOff x="215900" y="1612503"/>
            <a:chExt cx="8360990" cy="4255294"/>
          </a:xfrm>
        </p:grpSpPr>
        <p:pic>
          <p:nvPicPr>
            <p:cNvPr id="6189" name="Рисунок 60" descr="Backup_of_дорога3.png"/>
            <p:cNvPicPr>
              <a:picLocks noChangeAspect="1"/>
            </p:cNvPicPr>
            <p:nvPr/>
          </p:nvPicPr>
          <p:blipFill>
            <a:blip r:embed="rId3" cstate="print"/>
            <a:srcRect r="6352"/>
            <a:stretch>
              <a:fillRect/>
            </a:stretch>
          </p:blipFill>
          <p:spPr bwMode="auto">
            <a:xfrm>
              <a:off x="215900" y="1612503"/>
              <a:ext cx="8360990" cy="425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90" name="Полилиния 61"/>
            <p:cNvSpPr>
              <a:spLocks/>
            </p:cNvSpPr>
            <p:nvPr/>
          </p:nvSpPr>
          <p:spPr bwMode="auto">
            <a:xfrm>
              <a:off x="787791" y="1908713"/>
              <a:ext cx="7789099" cy="3452739"/>
            </a:xfrm>
            <a:custGeom>
              <a:avLst/>
              <a:gdLst>
                <a:gd name="T0" fmla="*/ 0 w 7789099"/>
                <a:gd name="T1" fmla="*/ 3432125 h 3452739"/>
                <a:gd name="T2" fmla="*/ 28135 w 7789099"/>
                <a:gd name="T3" fmla="*/ 892419 h 3452739"/>
                <a:gd name="T4" fmla="*/ 2124221 w 7789099"/>
                <a:gd name="T5" fmla="*/ 934622 h 3452739"/>
                <a:gd name="T6" fmla="*/ 2096090 w 7789099"/>
                <a:gd name="T7" fmla="*/ 2664949 h 3452739"/>
                <a:gd name="T8" fmla="*/ 2785403 w 7789099"/>
                <a:gd name="T9" fmla="*/ 3452739 h 3452739"/>
                <a:gd name="T10" fmla="*/ 5275387 w 7789099"/>
                <a:gd name="T11" fmla="*/ 3438671 h 3452739"/>
                <a:gd name="T12" fmla="*/ 5978771 w 7789099"/>
                <a:gd name="T13" fmla="*/ 2721219 h 3452739"/>
                <a:gd name="T14" fmla="*/ 5922499 w 7789099"/>
                <a:gd name="T15" fmla="*/ 1187844 h 3452739"/>
                <a:gd name="T16" fmla="*/ 6513343 w 7789099"/>
                <a:gd name="T17" fmla="*/ 456320 h 3452739"/>
                <a:gd name="T18" fmla="*/ 7789099 w 7789099"/>
                <a:gd name="T19" fmla="*/ 440167 h 34527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89099"/>
                <a:gd name="T31" fmla="*/ 0 h 3452739"/>
                <a:gd name="T32" fmla="*/ 7789099 w 7789099"/>
                <a:gd name="T33" fmla="*/ 3452739 h 34527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89099" h="3452739">
                  <a:moveTo>
                    <a:pt x="0" y="3432125"/>
                  </a:moveTo>
                  <a:lnTo>
                    <a:pt x="28135" y="892419"/>
                  </a:lnTo>
                  <a:cubicBezTo>
                    <a:pt x="130907" y="69850"/>
                    <a:pt x="1922878" y="0"/>
                    <a:pt x="2124221" y="934622"/>
                  </a:cubicBezTo>
                  <a:lnTo>
                    <a:pt x="2096086" y="2664948"/>
                  </a:lnTo>
                  <a:cubicBezTo>
                    <a:pt x="2174631" y="3177735"/>
                    <a:pt x="2255520" y="3323785"/>
                    <a:pt x="2785403" y="3452739"/>
                  </a:cubicBezTo>
                  <a:lnTo>
                    <a:pt x="5275384" y="3438671"/>
                  </a:lnTo>
                  <a:cubicBezTo>
                    <a:pt x="5807612" y="3316751"/>
                    <a:pt x="5870917" y="3096358"/>
                    <a:pt x="5978769" y="2721219"/>
                  </a:cubicBezTo>
                  <a:lnTo>
                    <a:pt x="5922498" y="1187840"/>
                  </a:lnTo>
                  <a:cubicBezTo>
                    <a:pt x="5939203" y="738944"/>
                    <a:pt x="6103425" y="503994"/>
                    <a:pt x="6513341" y="456320"/>
                  </a:cubicBezTo>
                  <a:lnTo>
                    <a:pt x="7789099" y="440167"/>
                  </a:ln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cxnSp>
        <p:nvCxnSpPr>
          <p:cNvPr id="6149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566738" y="5340350"/>
            <a:ext cx="1260475" cy="1588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611188" y="5373688"/>
            <a:ext cx="124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Arial Narrow" pitchFamily="34" charset="0"/>
              </a:rPr>
              <a:t>СТАРТ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23850" y="2276475"/>
            <a:ext cx="1295400" cy="863600"/>
          </a:xfrm>
          <a:prstGeom prst="rect">
            <a:avLst/>
          </a:prstGeom>
          <a:solidFill>
            <a:srgbClr val="A7DFFB"/>
          </a:solidFill>
          <a:ln w="63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Концепция создания и развития</a:t>
            </a:r>
          </a:p>
        </p:txBody>
      </p:sp>
      <p:cxnSp>
        <p:nvCxnSpPr>
          <p:cNvPr id="6152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576263" y="3808413"/>
            <a:ext cx="1244600" cy="1587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6153" name="Равнобедренный треугольник 12"/>
          <p:cNvSpPr>
            <a:spLocks noChangeArrowheads="1"/>
          </p:cNvSpPr>
          <p:nvPr/>
        </p:nvSpPr>
        <p:spPr bwMode="auto">
          <a:xfrm flipV="1">
            <a:off x="1495425" y="3890963"/>
            <a:ext cx="73025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54" name="Равнобедренный треугольник 13"/>
          <p:cNvSpPr>
            <a:spLocks noChangeArrowheads="1"/>
          </p:cNvSpPr>
          <p:nvPr/>
        </p:nvSpPr>
        <p:spPr bwMode="auto">
          <a:xfrm flipV="1">
            <a:off x="1622425" y="3890963"/>
            <a:ext cx="71438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55" name="Равнобедренный треугольник 14"/>
          <p:cNvSpPr>
            <a:spLocks noChangeArrowheads="1"/>
          </p:cNvSpPr>
          <p:nvPr/>
        </p:nvSpPr>
        <p:spPr bwMode="auto">
          <a:xfrm flipV="1">
            <a:off x="1749425" y="3890963"/>
            <a:ext cx="71438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56" name="Равнобедренный треугольник 15"/>
          <p:cNvSpPr>
            <a:spLocks noChangeArrowheads="1"/>
          </p:cNvSpPr>
          <p:nvPr/>
        </p:nvSpPr>
        <p:spPr bwMode="auto">
          <a:xfrm flipV="1">
            <a:off x="1243013" y="3890963"/>
            <a:ext cx="73025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57" name="Равнобедренный треугольник 16"/>
          <p:cNvSpPr>
            <a:spLocks noChangeArrowheads="1"/>
          </p:cNvSpPr>
          <p:nvPr/>
        </p:nvSpPr>
        <p:spPr bwMode="auto">
          <a:xfrm flipV="1">
            <a:off x="1370013" y="3890963"/>
            <a:ext cx="71437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58" name="Равнобедренный треугольник 17"/>
          <p:cNvSpPr>
            <a:spLocks noChangeArrowheads="1"/>
          </p:cNvSpPr>
          <p:nvPr/>
        </p:nvSpPr>
        <p:spPr bwMode="auto">
          <a:xfrm flipV="1">
            <a:off x="1495425" y="5394325"/>
            <a:ext cx="73025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59" name="Равнобедренный треугольник 18"/>
          <p:cNvSpPr>
            <a:spLocks noChangeArrowheads="1"/>
          </p:cNvSpPr>
          <p:nvPr/>
        </p:nvSpPr>
        <p:spPr bwMode="auto">
          <a:xfrm flipV="1">
            <a:off x="1622425" y="5394325"/>
            <a:ext cx="71438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60" name="Равнобедренный треугольник 19"/>
          <p:cNvSpPr>
            <a:spLocks noChangeArrowheads="1"/>
          </p:cNvSpPr>
          <p:nvPr/>
        </p:nvSpPr>
        <p:spPr bwMode="auto">
          <a:xfrm flipV="1">
            <a:off x="1749425" y="5394325"/>
            <a:ext cx="71438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61" name="Равнобедренный треугольник 20"/>
          <p:cNvSpPr>
            <a:spLocks noChangeArrowheads="1"/>
          </p:cNvSpPr>
          <p:nvPr/>
        </p:nvSpPr>
        <p:spPr bwMode="auto">
          <a:xfrm flipV="1">
            <a:off x="1243013" y="5394325"/>
            <a:ext cx="73025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62" name="Равнобедренный треугольник 21"/>
          <p:cNvSpPr>
            <a:spLocks noChangeArrowheads="1"/>
          </p:cNvSpPr>
          <p:nvPr/>
        </p:nvSpPr>
        <p:spPr bwMode="auto">
          <a:xfrm flipV="1">
            <a:off x="1370013" y="5394325"/>
            <a:ext cx="71437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163" name="Рисунок 23" descr="зелёный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313" y="2559050"/>
            <a:ext cx="3476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64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2636838" y="3846513"/>
            <a:ext cx="1244600" cy="1587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6165" name="Равнобедренный треугольник 25"/>
          <p:cNvSpPr>
            <a:spLocks noChangeArrowheads="1"/>
          </p:cNvSpPr>
          <p:nvPr/>
        </p:nvSpPr>
        <p:spPr bwMode="auto">
          <a:xfrm>
            <a:off x="2962275" y="3695700"/>
            <a:ext cx="73025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66" name="Равнобедренный треугольник 26"/>
          <p:cNvSpPr>
            <a:spLocks noChangeArrowheads="1"/>
          </p:cNvSpPr>
          <p:nvPr/>
        </p:nvSpPr>
        <p:spPr bwMode="auto">
          <a:xfrm>
            <a:off x="3089275" y="3695700"/>
            <a:ext cx="71438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67" name="Равнобедренный треугольник 27"/>
          <p:cNvSpPr>
            <a:spLocks noChangeArrowheads="1"/>
          </p:cNvSpPr>
          <p:nvPr/>
        </p:nvSpPr>
        <p:spPr bwMode="auto">
          <a:xfrm>
            <a:off x="3216275" y="3695700"/>
            <a:ext cx="71438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68" name="Равнобедренный треугольник 28"/>
          <p:cNvSpPr>
            <a:spLocks noChangeArrowheads="1"/>
          </p:cNvSpPr>
          <p:nvPr/>
        </p:nvSpPr>
        <p:spPr bwMode="auto">
          <a:xfrm>
            <a:off x="2709863" y="3695700"/>
            <a:ext cx="73025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169" name="Равнобедренный треугольник 29"/>
          <p:cNvSpPr>
            <a:spLocks noChangeArrowheads="1"/>
          </p:cNvSpPr>
          <p:nvPr/>
        </p:nvSpPr>
        <p:spPr bwMode="auto">
          <a:xfrm>
            <a:off x="2836863" y="3695700"/>
            <a:ext cx="71437" cy="714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ru-RU" sz="20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170" name="Рисунок 30" descr="жёлтый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8478">
            <a:off x="3092450" y="5326063"/>
            <a:ext cx="989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Рисунок 31" descr="фиолет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7675" y="4994275"/>
            <a:ext cx="9461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Рисунок 32" descr="синий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7175" y="5407025"/>
            <a:ext cx="9461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Рисунок 33" descr="тёмно-зелёный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206133">
            <a:off x="6626225" y="5314950"/>
            <a:ext cx="9461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Скругленный прямоугольник 34"/>
          <p:cNvSpPr/>
          <p:nvPr/>
        </p:nvSpPr>
        <p:spPr bwMode="auto">
          <a:xfrm>
            <a:off x="2411413" y="4508500"/>
            <a:ext cx="1547812" cy="5524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/>
          <a:p>
            <a:pPr>
              <a:defRPr/>
            </a:pPr>
            <a:r>
              <a:rPr lang="ru-RU" sz="1400" b="1" dirty="0">
                <a:latin typeface="Arial" pitchFamily="34" charset="0"/>
              </a:rPr>
              <a:t>Комплексное проектирование</a:t>
            </a:r>
            <a:r>
              <a:rPr lang="en-US" sz="1400" b="1" dirty="0">
                <a:latin typeface="Arial" pitchFamily="34" charset="0"/>
              </a:rPr>
              <a:t> </a:t>
            </a:r>
            <a:endParaRPr lang="ru-RU" sz="1400" b="1" dirty="0">
              <a:latin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4643438" y="4437063"/>
            <a:ext cx="1873250" cy="4968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/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  <a:cs typeface="Arial" charset="0"/>
              </a:rPr>
              <a:t>Участие в моделировании БП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4284663" y="5732463"/>
            <a:ext cx="2303462" cy="64928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/>
          <a:p>
            <a:pPr>
              <a:defRPr/>
            </a:pPr>
            <a:r>
              <a:rPr lang="ru-RU" sz="1200" b="1" dirty="0">
                <a:solidFill>
                  <a:srgbClr val="7030A0"/>
                </a:solidFill>
                <a:cs typeface="Arial" charset="0"/>
              </a:rPr>
              <a:t>Участие в мероприятиях по систематизации и кодированию информации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7308850" y="4076700"/>
            <a:ext cx="1584325" cy="101441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/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  <a:cs typeface="Arial" charset="0"/>
              </a:rPr>
              <a:t>Участие в разработке </a:t>
            </a:r>
            <a:r>
              <a:rPr lang="ru-RU" sz="1400" b="1" dirty="0" err="1">
                <a:solidFill>
                  <a:srgbClr val="7030A0"/>
                </a:solidFill>
                <a:cs typeface="Arial" charset="0"/>
              </a:rPr>
              <a:t>контента</a:t>
            </a:r>
            <a:r>
              <a:rPr lang="ru-RU" sz="1400" b="1" dirty="0">
                <a:solidFill>
                  <a:srgbClr val="7030A0"/>
                </a:solidFill>
                <a:cs typeface="Arial" charset="0"/>
              </a:rPr>
              <a:t> и дизайна ЕПБС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7164388" y="2276475"/>
            <a:ext cx="1800225" cy="1019175"/>
          </a:xfrm>
          <a:prstGeom prst="roundRect">
            <a:avLst>
              <a:gd name="adj" fmla="val 1190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/>
          <a:p>
            <a:pPr>
              <a:defRPr/>
            </a:pPr>
            <a:r>
              <a:rPr lang="ru-RU" sz="1400" b="1" dirty="0">
                <a:latin typeface="Arial" pitchFamily="34" charset="0"/>
              </a:rPr>
              <a:t>Технические требования к технологическим подсистемам</a:t>
            </a:r>
          </a:p>
        </p:txBody>
      </p:sp>
      <p:pic>
        <p:nvPicPr>
          <p:cNvPr id="6179" name="Рисунок 39" descr="оранж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1916113"/>
            <a:ext cx="9461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80" name="Прямая со стрелкой 40"/>
          <p:cNvCxnSpPr>
            <a:cxnSpLocks noChangeShapeType="1"/>
          </p:cNvCxnSpPr>
          <p:nvPr/>
        </p:nvCxnSpPr>
        <p:spPr bwMode="auto">
          <a:xfrm rot="-5400000">
            <a:off x="6515893" y="3717132"/>
            <a:ext cx="576263" cy="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/>
            <a:tailEnd type="triangle" w="med" len="med"/>
          </a:ln>
        </p:spPr>
      </p:cxnSp>
      <p:pic>
        <p:nvPicPr>
          <p:cNvPr id="6181" name="Рисунок 58" descr="голубой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313" y="2533650"/>
            <a:ext cx="3746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 bwMode="auto">
          <a:xfrm>
            <a:off x="250825" y="3141663"/>
            <a:ext cx="831850" cy="358775"/>
          </a:xfrm>
          <a:prstGeom prst="roundRect">
            <a:avLst/>
          </a:prstGeom>
          <a:solidFill>
            <a:srgbClr val="008BEA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r>
              <a:rPr lang="ru-RU" sz="1400" b="1" dirty="0"/>
              <a:t>2011 г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2268538" y="5013325"/>
            <a:ext cx="752475" cy="333375"/>
          </a:xfrm>
          <a:prstGeom prst="roundRect">
            <a:avLst/>
          </a:prstGeom>
          <a:solidFill>
            <a:srgbClr val="008BEA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r>
              <a:rPr lang="ru-RU" sz="1400" b="1" dirty="0"/>
              <a:t>2012 г</a:t>
            </a:r>
          </a:p>
        </p:txBody>
      </p:sp>
      <p:sp>
        <p:nvSpPr>
          <p:cNvPr id="48" name="TextBox 47"/>
          <p:cNvSpPr txBox="1"/>
          <p:nvPr/>
        </p:nvSpPr>
        <p:spPr bwMode="auto">
          <a:xfrm>
            <a:off x="5867400" y="4292600"/>
            <a:ext cx="752475" cy="333375"/>
          </a:xfrm>
          <a:prstGeom prst="roundRect">
            <a:avLst/>
          </a:prstGeom>
          <a:solidFill>
            <a:srgbClr val="008BEA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r>
              <a:rPr lang="ru-RU" sz="1400" b="1" dirty="0"/>
              <a:t>2012 г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8101013" y="5013325"/>
            <a:ext cx="752475" cy="333375"/>
          </a:xfrm>
          <a:prstGeom prst="roundRect">
            <a:avLst/>
          </a:prstGeom>
          <a:solidFill>
            <a:srgbClr val="008BEA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r>
              <a:rPr lang="ru-RU" sz="1400" b="1" dirty="0"/>
              <a:t>2012 г</a:t>
            </a:r>
          </a:p>
        </p:txBody>
      </p:sp>
      <p:sp>
        <p:nvSpPr>
          <p:cNvPr id="50" name="TextBox 49"/>
          <p:cNvSpPr txBox="1"/>
          <p:nvPr/>
        </p:nvSpPr>
        <p:spPr bwMode="auto">
          <a:xfrm>
            <a:off x="8172450" y="3284538"/>
            <a:ext cx="752475" cy="333375"/>
          </a:xfrm>
          <a:prstGeom prst="roundRect">
            <a:avLst/>
          </a:prstGeom>
          <a:solidFill>
            <a:srgbClr val="008BEA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r>
              <a:rPr lang="ru-RU" sz="1400" b="1" dirty="0"/>
              <a:t>2012 г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987675" y="1989138"/>
            <a:ext cx="1325563" cy="7683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rIns="36000" anchor="ctr"/>
          <a:lstStyle/>
          <a:p>
            <a:pPr>
              <a:defRPr/>
            </a:pPr>
            <a:r>
              <a:rPr lang="ru-RU" sz="1400" b="1" dirty="0">
                <a:latin typeface="Arial" pitchFamily="34" charset="0"/>
              </a:rPr>
              <a:t>Общая</a:t>
            </a:r>
            <a:r>
              <a:rPr lang="ru-RU" sz="1400" dirty="0">
                <a:latin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</a:rPr>
              <a:t>архитектура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3635375" y="2636838"/>
            <a:ext cx="752475" cy="333375"/>
          </a:xfrm>
          <a:prstGeom prst="roundRect">
            <a:avLst/>
          </a:prstGeom>
          <a:solidFill>
            <a:srgbClr val="008BEA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r>
              <a:rPr lang="ru-RU" sz="1400" b="1" dirty="0"/>
              <a:t>2011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17500"/>
            <a:ext cx="9144000" cy="504825"/>
          </a:xfrm>
        </p:spPr>
        <p:txBody>
          <a:bodyPr/>
          <a:lstStyle/>
          <a:p>
            <a:pPr algn="ctr">
              <a:defRPr/>
            </a:pPr>
            <a:r>
              <a:rPr sz="220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Пройденный путь: результаты работ</a:t>
            </a:r>
            <a:endParaRPr sz="220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B83F5D-2108-49EF-9014-6B8080AE5B5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7172" name="Группа 1"/>
          <p:cNvGrpSpPr>
            <a:grpSpLocks/>
          </p:cNvGrpSpPr>
          <p:nvPr/>
        </p:nvGrpSpPr>
        <p:grpSpPr bwMode="auto">
          <a:xfrm>
            <a:off x="500063" y="2636838"/>
            <a:ext cx="8197850" cy="3914775"/>
            <a:chOff x="500061" y="2375846"/>
            <a:chExt cx="8197851" cy="4176014"/>
          </a:xfrm>
        </p:grpSpPr>
        <p:sp>
          <p:nvSpPr>
            <p:cNvPr id="56" name="Rectangle 16"/>
            <p:cNvSpPr/>
            <p:nvPr/>
          </p:nvSpPr>
          <p:spPr>
            <a:xfrm flipH="1">
              <a:off x="500061" y="5640791"/>
              <a:ext cx="2792412" cy="91106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Архитектура данных</a:t>
              </a:r>
            </a:p>
          </p:txBody>
        </p:sp>
        <p:sp>
          <p:nvSpPr>
            <p:cNvPr id="65" name="Rectangle 17"/>
            <p:cNvSpPr/>
            <p:nvPr/>
          </p:nvSpPr>
          <p:spPr>
            <a:xfrm>
              <a:off x="5368038" y="2375846"/>
              <a:ext cx="3314000" cy="90252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anchor="ctr">
              <a:normAutofit/>
            </a:bodyPr>
            <a:lstStyle/>
            <a:p>
              <a:pPr algn="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Программная архитектура</a:t>
              </a:r>
            </a:p>
          </p:txBody>
        </p:sp>
        <p:sp>
          <p:nvSpPr>
            <p:cNvPr id="68" name="Rectangle 19"/>
            <p:cNvSpPr/>
            <p:nvPr/>
          </p:nvSpPr>
          <p:spPr>
            <a:xfrm>
              <a:off x="5462545" y="5640120"/>
              <a:ext cx="3235367" cy="91174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anchor="ctr">
              <a:normAutofit/>
            </a:bodyPr>
            <a:lstStyle/>
            <a:p>
              <a:pPr algn="r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ИТ инфраструктура</a:t>
              </a:r>
            </a:p>
          </p:txBody>
        </p:sp>
        <p:sp>
          <p:nvSpPr>
            <p:cNvPr id="71" name="Rectangle 10"/>
            <p:cNvSpPr/>
            <p:nvPr/>
          </p:nvSpPr>
          <p:spPr>
            <a:xfrm flipH="1">
              <a:off x="500061" y="2375846"/>
              <a:ext cx="2819400" cy="90260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216000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Функциональная архитектура</a:t>
              </a:r>
            </a:p>
          </p:txBody>
        </p:sp>
        <p:grpSp>
          <p:nvGrpSpPr>
            <p:cNvPr id="7194" name="Группа 8"/>
            <p:cNvGrpSpPr>
              <a:grpSpLocks/>
            </p:cNvGrpSpPr>
            <p:nvPr/>
          </p:nvGrpSpPr>
          <p:grpSpPr bwMode="auto">
            <a:xfrm>
              <a:off x="3442540" y="2638563"/>
              <a:ext cx="1815395" cy="3394769"/>
              <a:chOff x="3265603" y="2133204"/>
              <a:chExt cx="2226604" cy="3976850"/>
            </a:xfrm>
          </p:grpSpPr>
          <p:sp>
            <p:nvSpPr>
              <p:cNvPr id="82" name="AutoShape 3"/>
              <p:cNvSpPr>
                <a:spLocks noEditPoints="1" noChangeArrowheads="1"/>
              </p:cNvSpPr>
              <p:nvPr/>
            </p:nvSpPr>
            <p:spPr bwMode="auto">
              <a:xfrm rot="20628144" flipH="1">
                <a:off x="3326847" y="2133204"/>
                <a:ext cx="1117486" cy="1117486"/>
              </a:xfrm>
              <a:custGeom>
                <a:avLst/>
                <a:gdLst>
                  <a:gd name="T0" fmla="*/ 719931 w 21600"/>
                  <a:gd name="T1" fmla="*/ 0 h 21600"/>
                  <a:gd name="T2" fmla="*/ 1439862 w 21600"/>
                  <a:gd name="T3" fmla="*/ 719932 h 21600"/>
                  <a:gd name="T4" fmla="*/ 719931 w 21600"/>
                  <a:gd name="T5" fmla="*/ 1439863 h 21600"/>
                  <a:gd name="T6" fmla="*/ 0 w 21600"/>
                  <a:gd name="T7" fmla="*/ 71993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64 h 21600"/>
                  <a:gd name="T14" fmla="*/ 17841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adFill>
                <a:gsLst>
                  <a:gs pos="9000">
                    <a:srgbClr val="A6A6A6"/>
                  </a:gs>
                  <a:gs pos="100000">
                    <a:srgbClr val="5F5F5F"/>
                  </a:gs>
                </a:gsLst>
                <a:lin ang="7200000" scaled="0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9050" h="6350"/>
                <a:bevelB w="0" h="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3" name="AutoShape 4"/>
              <p:cNvSpPr>
                <a:spLocks noEditPoints="1" noChangeArrowheads="1"/>
              </p:cNvSpPr>
              <p:nvPr/>
            </p:nvSpPr>
            <p:spPr bwMode="auto">
              <a:xfrm rot="21392566" flipH="1">
                <a:off x="4432054" y="4418863"/>
                <a:ext cx="841914" cy="841913"/>
              </a:xfrm>
              <a:custGeom>
                <a:avLst/>
                <a:gdLst>
                  <a:gd name="T0" fmla="*/ 900113 w 21600"/>
                  <a:gd name="T1" fmla="*/ 0 h 21600"/>
                  <a:gd name="T2" fmla="*/ 1800225 w 21600"/>
                  <a:gd name="T3" fmla="*/ 900113 h 21600"/>
                  <a:gd name="T4" fmla="*/ 900113 w 21600"/>
                  <a:gd name="T5" fmla="*/ 1800225 h 21600"/>
                  <a:gd name="T6" fmla="*/ 0 w 21600"/>
                  <a:gd name="T7" fmla="*/ 90011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64 h 21600"/>
                  <a:gd name="T14" fmla="*/ 17841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adFill>
                <a:gsLst>
                  <a:gs pos="9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0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9050" h="6350"/>
                <a:bevelB w="0" h="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4" name="Gear"/>
              <p:cNvSpPr>
                <a:spLocks noEditPoints="1" noChangeArrowheads="1"/>
              </p:cNvSpPr>
              <p:nvPr/>
            </p:nvSpPr>
            <p:spPr bwMode="auto">
              <a:xfrm rot="21398178" flipH="1">
                <a:off x="4176389" y="2837810"/>
                <a:ext cx="1315818" cy="1315818"/>
              </a:xfrm>
              <a:custGeom>
                <a:avLst/>
                <a:gdLst>
                  <a:gd name="T0" fmla="*/ 629444 w 21600"/>
                  <a:gd name="T1" fmla="*/ 0 h 21600"/>
                  <a:gd name="T2" fmla="*/ 1258888 w 21600"/>
                  <a:gd name="T3" fmla="*/ 629444 h 21600"/>
                  <a:gd name="T4" fmla="*/ 629444 w 21600"/>
                  <a:gd name="T5" fmla="*/ 1258888 h 21600"/>
                  <a:gd name="T6" fmla="*/ 0 w 21600"/>
                  <a:gd name="T7" fmla="*/ 62944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64 h 21600"/>
                  <a:gd name="T14" fmla="*/ 17841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adFill>
                <a:gsLst>
                  <a:gs pos="9000">
                    <a:srgbClr val="98D2FF"/>
                  </a:gs>
                  <a:gs pos="100000">
                    <a:srgbClr val="4AAED8"/>
                  </a:gs>
                </a:gsLst>
                <a:lin ang="7200000" scaled="0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50800" h="6350" prst="relaxedInset"/>
                <a:bevelB w="0" h="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5" name="AutoShape 4"/>
              <p:cNvSpPr>
                <a:spLocks noEditPoints="1" noChangeArrowheads="1"/>
              </p:cNvSpPr>
              <p:nvPr/>
            </p:nvSpPr>
            <p:spPr bwMode="auto">
              <a:xfrm rot="21185323" flipH="1">
                <a:off x="3265603" y="3782542"/>
                <a:ext cx="1230915" cy="1230914"/>
              </a:xfrm>
              <a:custGeom>
                <a:avLst/>
                <a:gdLst>
                  <a:gd name="T0" fmla="*/ 900113 w 21600"/>
                  <a:gd name="T1" fmla="*/ 0 h 21600"/>
                  <a:gd name="T2" fmla="*/ 1800225 w 21600"/>
                  <a:gd name="T3" fmla="*/ 900113 h 21600"/>
                  <a:gd name="T4" fmla="*/ 900113 w 21600"/>
                  <a:gd name="T5" fmla="*/ 1800225 h 21600"/>
                  <a:gd name="T6" fmla="*/ 0 w 21600"/>
                  <a:gd name="T7" fmla="*/ 90011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64 h 21600"/>
                  <a:gd name="T14" fmla="*/ 17841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adFill>
                <a:gsLst>
                  <a:gs pos="9000">
                    <a:srgbClr val="2E8DBE"/>
                  </a:gs>
                  <a:gs pos="100000">
                    <a:srgbClr val="004F8D"/>
                  </a:gs>
                </a:gsLst>
                <a:lin ang="7200000" scaled="0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9050" h="6350"/>
                <a:bevelB w="0" h="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6" name="AutoShape 4"/>
              <p:cNvSpPr>
                <a:spLocks noEditPoints="1" noChangeArrowheads="1"/>
              </p:cNvSpPr>
              <p:nvPr/>
            </p:nvSpPr>
            <p:spPr bwMode="auto">
              <a:xfrm rot="20493046" flipH="1">
                <a:off x="3939233" y="5168436"/>
                <a:ext cx="941619" cy="941618"/>
              </a:xfrm>
              <a:custGeom>
                <a:avLst/>
                <a:gdLst>
                  <a:gd name="T0" fmla="*/ 900113 w 21600"/>
                  <a:gd name="T1" fmla="*/ 0 h 21600"/>
                  <a:gd name="T2" fmla="*/ 1800225 w 21600"/>
                  <a:gd name="T3" fmla="*/ 900113 h 21600"/>
                  <a:gd name="T4" fmla="*/ 900113 w 21600"/>
                  <a:gd name="T5" fmla="*/ 1800225 h 21600"/>
                  <a:gd name="T6" fmla="*/ 0 w 21600"/>
                  <a:gd name="T7" fmla="*/ 900113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64 h 21600"/>
                  <a:gd name="T14" fmla="*/ 17841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gradFill>
                <a:gsLst>
                  <a:gs pos="34000">
                    <a:srgbClr val="4AAED8"/>
                  </a:gs>
                  <a:gs pos="100000">
                    <a:srgbClr val="1D88B4"/>
                  </a:gs>
                </a:gsLst>
                <a:lin ang="7800000" scaled="0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50800" h="6350" prst="relaxedInset"/>
                <a:bevelB w="0" h="0"/>
              </a:sp3d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7195" name="Содержимое 5" descr="Бизнес архитектура соц.сети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0890" y="3067293"/>
              <a:ext cx="2061735" cy="1285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6" name="Содержимое 6" descr="Компонентная программная архитектура соц.сети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7240" y="3067294"/>
              <a:ext cx="1970087" cy="1268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7" name="Содержимое 8" descr="Архитектура данных соц.сети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0890" y="4771005"/>
              <a:ext cx="2061735" cy="1162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8" name="Содержимое 6" descr="Технологическая архитектруа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7240" y="4771005"/>
              <a:ext cx="1970087" cy="1162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684213" y="2205038"/>
            <a:ext cx="768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2. Комплексное проектирование - Системная архитектура / 2012 год </a:t>
            </a:r>
          </a:p>
        </p:txBody>
      </p:sp>
      <p:grpSp>
        <p:nvGrpSpPr>
          <p:cNvPr id="7174" name="Группа 20"/>
          <p:cNvGrpSpPr>
            <a:grpSpLocks/>
          </p:cNvGrpSpPr>
          <p:nvPr/>
        </p:nvGrpSpPr>
        <p:grpSpPr bwMode="auto">
          <a:xfrm>
            <a:off x="1458913" y="1512888"/>
            <a:ext cx="2433637" cy="620712"/>
            <a:chOff x="984951" y="263501"/>
            <a:chExt cx="2433224" cy="620274"/>
          </a:xfrm>
        </p:grpSpPr>
        <p:sp>
          <p:nvSpPr>
            <p:cNvPr id="89" name="Скругленный прямоугольник 88"/>
            <p:cNvSpPr/>
            <p:nvPr/>
          </p:nvSpPr>
          <p:spPr>
            <a:xfrm flipH="1">
              <a:off x="984951" y="263501"/>
              <a:ext cx="2433224" cy="620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0" name="Скругленный прямоугольник 4"/>
            <p:cNvSpPr/>
            <p:nvPr/>
          </p:nvSpPr>
          <p:spPr>
            <a:xfrm>
              <a:off x="1002410" y="280951"/>
              <a:ext cx="2398306" cy="585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" tIns="16510" rIns="24765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СХЕМА ФУНКЦИОНАЛЬНОЙ СТРУКТУРЫ</a:t>
              </a:r>
            </a:p>
          </p:txBody>
        </p:sp>
      </p:grpSp>
      <p:grpSp>
        <p:nvGrpSpPr>
          <p:cNvPr id="7175" name="Группа 21"/>
          <p:cNvGrpSpPr>
            <a:grpSpLocks/>
          </p:cNvGrpSpPr>
          <p:nvPr/>
        </p:nvGrpSpPr>
        <p:grpSpPr bwMode="auto">
          <a:xfrm>
            <a:off x="4595813" y="1512888"/>
            <a:ext cx="2484437" cy="620712"/>
            <a:chOff x="4566929" y="255338"/>
            <a:chExt cx="2484968" cy="620274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4566929" y="255338"/>
              <a:ext cx="2484968" cy="620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95" name="Скругленный прямоугольник 6"/>
            <p:cNvSpPr/>
            <p:nvPr/>
          </p:nvSpPr>
          <p:spPr>
            <a:xfrm>
              <a:off x="4584395" y="272788"/>
              <a:ext cx="2450037" cy="585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765" tIns="16510" rIns="24765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300" b="1" dirty="0">
                  <a:latin typeface="Times New Roman" pitchFamily="18" charset="0"/>
                  <a:cs typeface="Times New Roman" pitchFamily="18" charset="0"/>
                </a:rPr>
                <a:t>СХЕМА АВТОМАТИЗАЦИИ</a:t>
              </a:r>
            </a:p>
          </p:txBody>
        </p:sp>
      </p:grpSp>
      <p:sp>
        <p:nvSpPr>
          <p:cNvPr id="7176" name="TextBox 26"/>
          <p:cNvSpPr txBox="1">
            <a:spLocks noChangeArrowheads="1"/>
          </p:cNvSpPr>
          <p:nvPr/>
        </p:nvSpPr>
        <p:spPr bwMode="auto">
          <a:xfrm>
            <a:off x="1020763" y="1003300"/>
            <a:ext cx="671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1. Общее проектирование – Требования к системе / 2011 год</a:t>
            </a:r>
          </a:p>
        </p:txBody>
      </p:sp>
      <p:sp>
        <p:nvSpPr>
          <p:cNvPr id="98" name="Двойная стрелка влево/вправо 97"/>
          <p:cNvSpPr/>
          <p:nvPr/>
        </p:nvSpPr>
        <p:spPr>
          <a:xfrm>
            <a:off x="3948113" y="1763713"/>
            <a:ext cx="603250" cy="174625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504825"/>
          </a:xfrm>
        </p:spPr>
        <p:txBody>
          <a:bodyPr/>
          <a:lstStyle/>
          <a:p>
            <a:pPr algn="ctr">
              <a:defRPr/>
            </a:pP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Результаты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комплексного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sz="2200" err="1" smtClean="0">
                <a:solidFill>
                  <a:srgbClr val="16238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проектирования</a:t>
            </a:r>
            <a:endParaRPr sz="2200" smtClean="0">
              <a:solidFill>
                <a:srgbClr val="162387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F5D4AC2-10BB-4CA3-A4D7-265715B51E1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196" name="Рисунок 7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2488"/>
            <a:ext cx="8964613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504825"/>
          </a:xfrm>
        </p:spPr>
        <p:txBody>
          <a:bodyPr/>
          <a:lstStyle/>
          <a:p>
            <a:pPr algn="ctr"/>
            <a:r>
              <a:rPr sz="220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Архитектура системы</a:t>
            </a:r>
          </a:p>
        </p:txBody>
      </p:sp>
      <p:sp>
        <p:nvSpPr>
          <p:cNvPr id="53" name="Номер слайда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479B86-F707-4AF9-8607-5854F0EC45D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758825"/>
            <a:ext cx="8358187" cy="592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350" y="1341438"/>
            <a:ext cx="16557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ПОИБ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538" y="1412875"/>
            <a:ext cx="1657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ПОЮЗД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263" y="2924175"/>
            <a:ext cx="1655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1125538"/>
            <a:ext cx="3167062" cy="93503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9838" y="1125538"/>
            <a:ext cx="2447925" cy="93503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11413" y="2133600"/>
            <a:ext cx="6192837" cy="266382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988" y="0"/>
            <a:ext cx="63230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0"/>
            <a:ext cx="7004050" cy="1143000"/>
          </a:xfrm>
        </p:spPr>
        <p:txBody>
          <a:bodyPr lIns="0"/>
          <a:lstStyle/>
          <a:p>
            <a:pPr algn="ctr"/>
            <a:r>
              <a:rPr sz="220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sz="1100" b="0" smtClean="0">
                <a:solidFill>
                  <a:srgbClr val="2E8DBE"/>
                </a:solidFill>
                <a:cs typeface="Arial" charset="0"/>
              </a:rPr>
              <a:t> 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назначения</a:t>
            </a:r>
            <a:r>
              <a:rPr sz="1100" b="0" smtClean="0">
                <a:solidFill>
                  <a:srgbClr val="2E8DBE"/>
                </a:solidFill>
                <a:cs typeface="Arial" charset="0"/>
              </a:rPr>
              <a:t> </a:t>
            </a:r>
            <a:r>
              <a:rPr sz="2200" smtClean="0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и вспомогательные показатели</a:t>
            </a:r>
          </a:p>
        </p:txBody>
      </p:sp>
      <p:sp>
        <p:nvSpPr>
          <p:cNvPr id="78852" name="Номер слайда 2"/>
          <p:cNvSpPr txBox="1">
            <a:spLocks noGrp="1"/>
          </p:cNvSpPr>
          <p:nvPr/>
        </p:nvSpPr>
        <p:spPr bwMode="auto">
          <a:xfrm>
            <a:off x="8580438" y="6327775"/>
            <a:ext cx="444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A5D4BEE-7CD2-4CEB-814B-7F48C68C7302}" type="slidenum">
              <a:rPr lang="ru-RU" sz="1200">
                <a:solidFill>
                  <a:srgbClr val="898989"/>
                </a:solidFill>
              </a:rPr>
              <a:pPr/>
              <a:t>8</a:t>
            </a:fld>
            <a:endParaRPr lang="ru-RU" sz="1200">
              <a:solidFill>
                <a:srgbClr val="898989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6263" y="1230313"/>
            <a:ext cx="5278437" cy="1679575"/>
          </a:xfrm>
          <a:prstGeom prst="rightArrow">
            <a:avLst>
              <a:gd name="adj1" fmla="val 67296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/>
              <a:t>Численность зарегистрированных пользователей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/>
              <a:t>Общая численность сотрудников организаций сектора  государственного управления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76263" y="2935288"/>
            <a:ext cx="5278437" cy="1677987"/>
          </a:xfrm>
          <a:prstGeom prst="rightArrow">
            <a:avLst>
              <a:gd name="adj1" fmla="val 67296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/>
              <a:t>Среднее количество документов, регистрируемых в Системе за рабочий день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/>
              <a:t>Средний размер одного документа в КБ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76263" y="4678363"/>
            <a:ext cx="5278437" cy="1679575"/>
          </a:xfrm>
          <a:prstGeom prst="rightArrow">
            <a:avLst>
              <a:gd name="adj1" fmla="val 67296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/>
              <a:t>Коэффициент готовности </a:t>
            </a:r>
            <a:r>
              <a:rPr lang="ru-RU" sz="1600" dirty="0"/>
              <a:t>- согласно Требованиям по обеспечению целостности, устойчивости функционирования и безопасности ИСОП (Приказ Минкомсвязи России от 25.08.2009 № 104)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3463" y="4725988"/>
            <a:ext cx="2493962" cy="15843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0,95</a:t>
            </a:r>
            <a:r>
              <a:rPr lang="ru-RU" dirty="0">
                <a:solidFill>
                  <a:schemeClr val="tx1"/>
                </a:solidFill>
                <a:cs typeface="Times New Roman"/>
              </a:rPr>
              <a:t> - </a:t>
            </a:r>
            <a:r>
              <a:rPr lang="ru-RU" dirty="0"/>
              <a:t>коэффициент готовности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3463" y="2982913"/>
            <a:ext cx="2493962" cy="15843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173 </a:t>
            </a:r>
            <a:r>
              <a:rPr lang="ru-RU" b="1" dirty="0"/>
              <a:t>Гб</a:t>
            </a:r>
            <a:r>
              <a:rPr lang="ru-RU" dirty="0"/>
              <a:t> - объем регистрируемых в системе документов в единицу времени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3463" y="1277938"/>
            <a:ext cx="2493962" cy="15843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364 000 </a:t>
            </a:r>
            <a:r>
              <a:rPr lang="ru-RU" dirty="0"/>
              <a:t>- число пользователей, одновременно работающих в Системе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988" y="0"/>
            <a:ext cx="63230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Номер слайда 2"/>
          <p:cNvSpPr txBox="1">
            <a:spLocks noGrp="1"/>
          </p:cNvSpPr>
          <p:nvPr/>
        </p:nvSpPr>
        <p:spPr bwMode="auto">
          <a:xfrm>
            <a:off x="8401050" y="6286500"/>
            <a:ext cx="369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5B4735B-F463-4761-B2E9-26088F5268D1}" type="slidenum">
              <a:rPr lang="ru-RU" sz="1200">
                <a:solidFill>
                  <a:srgbClr val="818286"/>
                </a:solidFill>
                <a:cs typeface="Arial" charset="0"/>
              </a:rPr>
              <a:pPr algn="ctr"/>
              <a:t>9</a:t>
            </a:fld>
            <a:endParaRPr lang="ru-RU" sz="1200">
              <a:solidFill>
                <a:srgbClr val="818286"/>
              </a:solidFill>
              <a:cs typeface="Arial" charset="0"/>
            </a:endParaRPr>
          </a:p>
        </p:txBody>
      </p:sp>
      <p:sp>
        <p:nvSpPr>
          <p:cNvPr id="62468" name="Заголовок 1"/>
          <p:cNvSpPr txBox="1">
            <a:spLocks/>
          </p:cNvSpPr>
          <p:nvPr/>
        </p:nvSpPr>
        <p:spPr bwMode="auto">
          <a:xfrm>
            <a:off x="373063" y="66675"/>
            <a:ext cx="832326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90000" anchor="ctr"/>
          <a:lstStyle/>
          <a:p>
            <a:pPr algn="ctr"/>
            <a:r>
              <a:rPr lang="ru-RU" sz="2200" b="1">
                <a:solidFill>
                  <a:srgbClr val="162387"/>
                </a:solidFill>
                <a:latin typeface="Times New Roman" pitchFamily="18" charset="0"/>
                <a:cs typeface="Times New Roman" pitchFamily="18" charset="0"/>
              </a:rPr>
              <a:t>Техническая архитектура системы Электронный бюджет</a:t>
            </a:r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638175"/>
            <a:ext cx="898525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10136</TotalTime>
  <Words>1369</Words>
  <Application>Microsoft Office PowerPoint</Application>
  <PresentationFormat>Экран (4:3)</PresentationFormat>
  <Paragraphs>355</Paragraphs>
  <Slides>30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1. Результаты работ по созданию системы «Электронный бюджет»  в 2012 году  </vt:lpstr>
      <vt:lpstr>Слайд 4</vt:lpstr>
      <vt:lpstr>Пройденный путь: результаты работ</vt:lpstr>
      <vt:lpstr>Результаты комплексного проектирования</vt:lpstr>
      <vt:lpstr>Архитектура системы</vt:lpstr>
      <vt:lpstr>Показатели назначения и вспомогательные показатели</vt:lpstr>
      <vt:lpstr>Слайд 9</vt:lpstr>
      <vt:lpstr>2. Основные мероприятия Казначейства России по созданию системы «Электронный бюджет» в 2013 году </vt:lpstr>
      <vt:lpstr>Основные мероприятия  Федерального казначейства на 2013 год</vt:lpstr>
      <vt:lpstr>Дорожная карта работ по созданию  системы "Электронный бюджет" на 2013 год</vt:lpstr>
      <vt:lpstr>2.1. Создание технологических подсистем  системы «Электронный бюджет» </vt:lpstr>
      <vt:lpstr>Слайд 14</vt:lpstr>
      <vt:lpstr>Слайд 15</vt:lpstr>
      <vt:lpstr>2.2. Разработка первой очереди ПИАО в части обеспечения централизованного сбора, свода и консолидации отчетности об исполнении бюджетов бюджетной системы РФ и бухгалтерской отчетности государственных и муниципальных учреждений  </vt:lpstr>
      <vt:lpstr>Слайд 17</vt:lpstr>
      <vt:lpstr> 2.3. Создание и развитие единого портала бюджетной системы Российской Федерации  </vt:lpstr>
      <vt:lpstr>Слайд 19</vt:lpstr>
      <vt:lpstr>Направления обеспечения открытости и доступности информации о бюджете и бюджетном процессе</vt:lpstr>
      <vt:lpstr>Дорожная карта работ по созданию  системы "Электронный бюджет" на 2013 год</vt:lpstr>
      <vt:lpstr>Слайд 22</vt:lpstr>
      <vt:lpstr>Слайд 23</vt:lpstr>
      <vt:lpstr>Цель развития ГАС «УПРАВЛЕНИЕ», определенные концепцией </vt:lpstr>
      <vt:lpstr>Получение информации от поставщика к потребителю через запросы</vt:lpstr>
      <vt:lpstr>Получение информации от поставщика к потребителю через ГАС «Управление»</vt:lpstr>
      <vt:lpstr>Слайд 27</vt:lpstr>
      <vt:lpstr>Слайд 28</vt:lpstr>
      <vt:lpstr>Слайд 29</vt:lpstr>
      <vt:lpstr>Слайд 30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2798</cp:lastModifiedBy>
  <cp:revision>1074</cp:revision>
  <cp:lastPrinted>2012-07-26T14:26:28Z</cp:lastPrinted>
  <dcterms:created xsi:type="dcterms:W3CDTF">2012-02-14T07:53:23Z</dcterms:created>
  <dcterms:modified xsi:type="dcterms:W3CDTF">2013-03-04T11:55:13Z</dcterms:modified>
</cp:coreProperties>
</file>