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97" r:id="rId4"/>
    <p:sldId id="299" r:id="rId5"/>
    <p:sldId id="305" r:id="rId6"/>
    <p:sldId id="306" r:id="rId7"/>
    <p:sldId id="301" r:id="rId8"/>
    <p:sldId id="302" r:id="rId9"/>
    <p:sldId id="303" r:id="rId10"/>
    <p:sldId id="300" r:id="rId11"/>
    <p:sldId id="304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FFFFCC"/>
    <a:srgbClr val="C89800"/>
    <a:srgbClr val="C4E59F"/>
    <a:srgbClr val="C2D1ED"/>
    <a:srgbClr val="FFD85D"/>
    <a:srgbClr val="0066FF"/>
    <a:srgbClr val="9EAC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70" autoAdjust="0"/>
    <p:restoredTop sz="88811" autoAdjust="0"/>
  </p:normalViewPr>
  <p:slideViewPr>
    <p:cSldViewPr snapToGrid="0">
      <p:cViewPr>
        <p:scale>
          <a:sx n="100" d="100"/>
          <a:sy n="100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78C17-3C46-4E83-908D-C97064785AF3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942DBA-09C2-412C-B596-4B6574320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D32EC-E1EA-485E-A2C8-924DFCB020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759B2-8C45-44B7-9B99-6B3137D1C5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Посмотреть еще раз текст.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FAF18-2097-4EB2-91EE-2DBB10292D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35AC6-EDCE-44B2-8A9C-B17B03E713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4ED00-5B10-4947-B0ED-86D5716E42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Поискать – про единую систему идентификации по ЭЦП.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F0D92-7C89-42CC-9175-F14490988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0C7E2-AEC1-4D78-A80A-302759796A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09610-090A-41DE-8A71-4CFD934548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Идея слайда. Здесь тоже повод для шутки – кнопка </a:t>
            </a:r>
            <a:r>
              <a:rPr lang="en-US" smtClean="0"/>
              <a:t>“Like”</a:t>
            </a:r>
            <a:r>
              <a:rPr lang="ru-RU" smtClean="0"/>
              <a:t> (Нравится) стала распространенным знаком выражения одобрения в Интернете. Поскольку мы двигаемся в сторону Электронного казначейства, то именно в этих терминах жители цифрового мира должны оценивать наши достижения.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266D7A-176C-4CE6-93A4-7A3BCF386A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F606-558C-4FD0-A7C6-636D19E7C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4246-D72F-48C3-AF85-BADB2A0D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8DF3-8D2A-4428-9E20-675599C97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010400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A302-1F5B-418A-9862-6E19533E8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97F0-E998-41CA-BC57-DE7AC6FB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55EF-1C1D-4221-A7EF-86CE01CE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4FF5-864A-4B21-BA84-D05A3AD0F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6ED4-8A0B-4A2E-A529-745319D4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F731-968B-4539-A81F-C7D219AC8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7202-D48E-445D-B241-BB8313EA3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52F5-3E88-4C7E-8384-C82BD200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E54B7-4457-4294-B88F-6A8095D21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011238"/>
            <a:ext cx="9144000" cy="551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075" y="0"/>
            <a:ext cx="1411288" cy="198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Казначейство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0" y="4910138"/>
            <a:ext cx="9144000" cy="1470025"/>
          </a:xfrm>
        </p:spPr>
        <p:txBody>
          <a:bodyPr/>
          <a:lstStyle/>
          <a:p>
            <a:pPr eaLnBrk="1" hangingPunct="1"/>
            <a:r>
              <a:rPr lang="ru-RU" sz="3200" smtClean="0"/>
              <a:t>Приоритеты развития ИТ</a:t>
            </a:r>
            <a:r>
              <a:rPr lang="ru-RU" sz="3200" smtClean="0">
                <a:latin typeface="Arial" charset="0"/>
              </a:rPr>
              <a:t>-</a:t>
            </a:r>
            <a:r>
              <a:rPr lang="ru-RU" sz="3200" smtClean="0"/>
              <a:t>сервисов </a:t>
            </a:r>
            <a:br>
              <a:rPr lang="ru-RU" sz="3200" smtClean="0"/>
            </a:br>
            <a:r>
              <a:rPr lang="ru-RU" sz="3200" smtClean="0"/>
              <a:t>Казначейства России на 2013-2015 годы</a:t>
            </a:r>
            <a:endParaRPr lang="ru-RU" sz="3200" smtClean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6221413"/>
            <a:ext cx="6400800" cy="5365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Сергей Борисович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Гуральников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Заместитель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руководителя Казначейства России</a:t>
            </a:r>
          </a:p>
        </p:txBody>
      </p:sp>
      <p:pic>
        <p:nvPicPr>
          <p:cNvPr id="4101" name="Picture 4" descr="http://forum.rudtp.ru/attachment.php?attachmentid=49138&amp;stc=1&amp;thumb=1&amp;d=13193945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114300"/>
            <a:ext cx="11842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075" y="1987550"/>
            <a:ext cx="1411288" cy="158750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588" y="5046663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4" name="Picture 2" descr="http://theamazingworldofpsychiatry.files.wordpress.com/2009/09/istock_000005946607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1455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0"/>
          <p:cNvSpPr txBox="1">
            <a:spLocks noChangeArrowheads="1"/>
          </p:cNvSpPr>
          <p:nvPr/>
        </p:nvSpPr>
        <p:spPr bwMode="auto">
          <a:xfrm>
            <a:off x="1738313" y="120650"/>
            <a:ext cx="588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Эволюция существующих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создание новых информационных систем</a:t>
            </a: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328613" y="1319213"/>
            <a:ext cx="389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Интеграция с «Электронным бюджетом»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0213" y="1701800"/>
            <a:ext cx="825182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Прямоугольник 11"/>
          <p:cNvSpPr>
            <a:spLocks noChangeArrowheads="1"/>
          </p:cNvSpPr>
          <p:nvPr/>
        </p:nvSpPr>
        <p:spPr bwMode="auto">
          <a:xfrm>
            <a:off x="328613" y="1933575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Развитие существующих и создание новых информационных систем в ФК пройдет в интеграции  с технологическими подсистемами «Электронного бюджета».  А модернизированные ИТ-процессы системы управления эксплуатацией ФК будут применены к управлению и сопровождению систем ЭБ. 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Прямоугольник 3"/>
          <p:cNvSpPr>
            <a:spLocks noChangeArrowheads="1"/>
          </p:cNvSpPr>
          <p:nvPr/>
        </p:nvSpPr>
        <p:spPr bwMode="auto">
          <a:xfrm>
            <a:off x="414338" y="2760663"/>
            <a:ext cx="8267700" cy="1822450"/>
          </a:xfrm>
          <a:prstGeom prst="rect">
            <a:avLst/>
          </a:prstGeom>
          <a:gradFill rotWithShape="1">
            <a:gsLst>
              <a:gs pos="0">
                <a:srgbClr val="C4E59F"/>
              </a:gs>
              <a:gs pos="100000">
                <a:srgbClr val="92D050"/>
              </a:gs>
            </a:gsLst>
            <a:lin ang="16200000"/>
          </a:gradFill>
          <a:ln w="317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chemeClr val="bg1"/>
              </a:solidFill>
            </a:endParaRPr>
          </a:p>
          <a:p>
            <a:pPr algn="ctr"/>
            <a:endParaRPr lang="ru-RU" sz="1400" b="1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8" y="4732338"/>
            <a:ext cx="8267700" cy="1685925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  <a:ln w="3175">
            <a:solidFill>
              <a:srgbClr val="0070C0"/>
            </a:solidFill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6200000">
            <a:off x="7079456" y="3666332"/>
            <a:ext cx="1277937" cy="882650"/>
          </a:xfrm>
          <a:prstGeom prst="rightArrow">
            <a:avLst>
              <a:gd name="adj1" fmla="val 74755"/>
              <a:gd name="adj2" fmla="val 62427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0"/>
          </a:gradFill>
          <a:ln w="3175"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3322" name="Стрелка вправо 81"/>
          <p:cNvSpPr>
            <a:spLocks noChangeArrowheads="1"/>
          </p:cNvSpPr>
          <p:nvPr/>
        </p:nvSpPr>
        <p:spPr bwMode="auto">
          <a:xfrm rot="5400000">
            <a:off x="5517357" y="4701381"/>
            <a:ext cx="1162050" cy="925513"/>
          </a:xfrm>
          <a:prstGeom prst="rightArrow">
            <a:avLst>
              <a:gd name="adj1" fmla="val 74759"/>
              <a:gd name="adj2" fmla="val 62517"/>
            </a:avLst>
          </a:prstGeom>
          <a:gradFill rotWithShape="1">
            <a:gsLst>
              <a:gs pos="0">
                <a:srgbClr val="C4E59F"/>
              </a:gs>
              <a:gs pos="100000">
                <a:srgbClr val="92D050"/>
              </a:gs>
            </a:gsLst>
            <a:lin ang="0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3323" name="TextBox 85"/>
          <p:cNvSpPr txBox="1">
            <a:spLocks noChangeArrowheads="1"/>
          </p:cNvSpPr>
          <p:nvPr/>
        </p:nvSpPr>
        <p:spPr bwMode="auto">
          <a:xfrm>
            <a:off x="436563" y="5649913"/>
            <a:ext cx="1687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Электронное </a:t>
            </a:r>
            <a:br>
              <a:rPr lang="ru-RU" sz="2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казначейство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24075" y="3771900"/>
            <a:ext cx="1412875" cy="64611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36575" y="3702050"/>
            <a:ext cx="1176338" cy="8032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6" name="TextBox 86"/>
          <p:cNvSpPr txBox="1">
            <a:spLocks noChangeArrowheads="1"/>
          </p:cNvSpPr>
          <p:nvPr/>
        </p:nvSpPr>
        <p:spPr bwMode="auto">
          <a:xfrm>
            <a:off x="536575" y="3657600"/>
            <a:ext cx="1176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Подсистема обеспечения </a:t>
            </a:r>
            <a:br>
              <a:rPr lang="ru-RU" sz="1200" b="1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интеграции (ПОИ)</a:t>
            </a:r>
          </a:p>
        </p:txBody>
      </p:sp>
      <p:sp>
        <p:nvSpPr>
          <p:cNvPr id="13327" name="TextBox 87"/>
          <p:cNvSpPr txBox="1">
            <a:spLocks noChangeArrowheads="1"/>
          </p:cNvSpPr>
          <p:nvPr/>
        </p:nvSpPr>
        <p:spPr bwMode="auto">
          <a:xfrm>
            <a:off x="2106613" y="3771900"/>
            <a:ext cx="1562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Нормативно-справочная </a:t>
            </a:r>
            <a:br>
              <a:rPr lang="ru-RU" sz="1200" b="1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информация (НСИ)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56438" y="4897438"/>
            <a:ext cx="1377950" cy="787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9" name="TextBox 90"/>
          <p:cNvSpPr txBox="1">
            <a:spLocks noChangeArrowheads="1"/>
          </p:cNvSpPr>
          <p:nvPr/>
        </p:nvSpPr>
        <p:spPr bwMode="auto">
          <a:xfrm>
            <a:off x="7104063" y="4876800"/>
            <a:ext cx="129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Система управления</a:t>
            </a:r>
            <a:br>
              <a:rPr lang="ru-RU" sz="1200" b="1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эксплуатацией (СУЭ)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7450138" y="3721100"/>
            <a:ext cx="557212" cy="1176338"/>
          </a:xfrm>
          <a:prstGeom prst="upArrow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41963" y="5846763"/>
            <a:ext cx="1377950" cy="4349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61200" y="5846763"/>
            <a:ext cx="1377950" cy="4349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56188" y="3702050"/>
            <a:ext cx="2090737" cy="787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5819775" y="4487863"/>
            <a:ext cx="557213" cy="1020762"/>
          </a:xfrm>
          <a:prstGeom prst="upArrow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5" name="TextBox 89"/>
          <p:cNvSpPr txBox="1">
            <a:spLocks noChangeArrowheads="1"/>
          </p:cNvSpPr>
          <p:nvPr/>
        </p:nvSpPr>
        <p:spPr bwMode="auto">
          <a:xfrm>
            <a:off x="4968875" y="3673475"/>
            <a:ext cx="2265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Подсистема обеспечения юридически</a:t>
            </a:r>
          </a:p>
          <a:p>
            <a:pPr algn="ctr"/>
            <a:r>
              <a:rPr lang="ru-RU" sz="1200" b="1">
                <a:latin typeface="Calibri" pitchFamily="34" charset="0"/>
              </a:rPr>
              <a:t>значимого документооборота (ПОЮЗД)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87800" y="5846763"/>
            <a:ext cx="1376363" cy="4349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43163" y="5846763"/>
            <a:ext cx="1376362" cy="4349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367088" y="2889250"/>
            <a:ext cx="1601787" cy="787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9" name="TextBox 35"/>
          <p:cNvSpPr txBox="1">
            <a:spLocks noChangeArrowheads="1"/>
          </p:cNvSpPr>
          <p:nvPr/>
        </p:nvSpPr>
        <p:spPr bwMode="auto">
          <a:xfrm>
            <a:off x="463550" y="2819400"/>
            <a:ext cx="1744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Электронный </a:t>
            </a:r>
            <a:br>
              <a:rPr lang="ru-RU" sz="20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бюджет</a:t>
            </a:r>
          </a:p>
        </p:txBody>
      </p:sp>
      <p:sp>
        <p:nvSpPr>
          <p:cNvPr id="13340" name="Стрелка вправо 42"/>
          <p:cNvSpPr>
            <a:spLocks noChangeArrowheads="1"/>
          </p:cNvSpPr>
          <p:nvPr/>
        </p:nvSpPr>
        <p:spPr bwMode="auto">
          <a:xfrm rot="5400000">
            <a:off x="3620294" y="4701382"/>
            <a:ext cx="1162050" cy="925512"/>
          </a:xfrm>
          <a:prstGeom prst="rightArrow">
            <a:avLst>
              <a:gd name="adj1" fmla="val 74759"/>
              <a:gd name="adj2" fmla="val 62517"/>
            </a:avLst>
          </a:prstGeom>
          <a:gradFill rotWithShape="1">
            <a:gsLst>
              <a:gs pos="0">
                <a:srgbClr val="C4E59F"/>
              </a:gs>
              <a:gs pos="100000">
                <a:srgbClr val="92D050"/>
              </a:gs>
            </a:gsLst>
            <a:lin ang="0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10800000">
            <a:off x="3913188" y="3676650"/>
            <a:ext cx="557212" cy="1831975"/>
          </a:xfrm>
          <a:prstGeom prst="upArrow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42" name="TextBox 88"/>
          <p:cNvSpPr txBox="1">
            <a:spLocks noChangeArrowheads="1"/>
          </p:cNvSpPr>
          <p:nvPr/>
        </p:nvSpPr>
        <p:spPr bwMode="auto">
          <a:xfrm>
            <a:off x="3359150" y="2844800"/>
            <a:ext cx="1601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Подсистема обеспечения</a:t>
            </a:r>
          </a:p>
          <a:p>
            <a:pPr algn="ctr"/>
            <a:r>
              <a:rPr lang="ru-RU" sz="1200" b="1">
                <a:latin typeface="Calibri" pitchFamily="34" charset="0"/>
              </a:rPr>
              <a:t>информационной безопасности (ПОИБ)</a:t>
            </a:r>
          </a:p>
        </p:txBody>
      </p:sp>
      <p:sp>
        <p:nvSpPr>
          <p:cNvPr id="13343" name="Стрелка вправо 43"/>
          <p:cNvSpPr>
            <a:spLocks noChangeArrowheads="1"/>
          </p:cNvSpPr>
          <p:nvPr/>
        </p:nvSpPr>
        <p:spPr bwMode="auto">
          <a:xfrm rot="5400000">
            <a:off x="2089944" y="4701382"/>
            <a:ext cx="1162050" cy="925512"/>
          </a:xfrm>
          <a:prstGeom prst="rightArrow">
            <a:avLst>
              <a:gd name="adj1" fmla="val 74759"/>
              <a:gd name="adj2" fmla="val 62517"/>
            </a:avLst>
          </a:prstGeom>
          <a:gradFill rotWithShape="1">
            <a:gsLst>
              <a:gs pos="0">
                <a:srgbClr val="C4E59F"/>
              </a:gs>
              <a:gs pos="100000">
                <a:srgbClr val="92D050"/>
              </a:gs>
            </a:gsLst>
            <a:lin ang="0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45" name="Стрелка вверх 44"/>
          <p:cNvSpPr/>
          <p:nvPr/>
        </p:nvSpPr>
        <p:spPr>
          <a:xfrm rot="10800000">
            <a:off x="2382838" y="4418013"/>
            <a:ext cx="557212" cy="1090612"/>
          </a:xfrm>
          <a:prstGeom prst="upArrow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45" name="Стрелка вправо 45"/>
          <p:cNvSpPr>
            <a:spLocks noChangeArrowheads="1"/>
          </p:cNvSpPr>
          <p:nvPr/>
        </p:nvSpPr>
        <p:spPr bwMode="auto">
          <a:xfrm rot="5400000">
            <a:off x="544513" y="4699000"/>
            <a:ext cx="1162050" cy="927100"/>
          </a:xfrm>
          <a:prstGeom prst="rightArrow">
            <a:avLst>
              <a:gd name="adj1" fmla="val 74759"/>
              <a:gd name="adj2" fmla="val 62410"/>
            </a:avLst>
          </a:prstGeom>
          <a:gradFill rotWithShape="1">
            <a:gsLst>
              <a:gs pos="0">
                <a:srgbClr val="C4E59F"/>
              </a:gs>
              <a:gs pos="100000">
                <a:srgbClr val="92D050"/>
              </a:gs>
            </a:gsLst>
            <a:lin ang="0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 rot="10800000">
            <a:off x="836613" y="4505325"/>
            <a:ext cx="557212" cy="1011238"/>
          </a:xfrm>
          <a:prstGeom prst="upArrow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364163" y="2909888"/>
            <a:ext cx="1377950" cy="4349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018338" y="2909888"/>
            <a:ext cx="1376362" cy="4349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51075" y="2874963"/>
            <a:ext cx="796925" cy="4699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E47B2904-D03C-4B02-8025-98BB2DC8AACE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csuchico.edu/ecc/Tech%20FAQ/trainin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4348163"/>
            <a:ext cx="22304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1"/>
          <p:cNvSpPr txBox="1">
            <a:spLocks noChangeArrowheads="1"/>
          </p:cNvSpPr>
          <p:nvPr/>
        </p:nvSpPr>
        <p:spPr bwMode="auto">
          <a:xfrm>
            <a:off x="3078163" y="279400"/>
            <a:ext cx="323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Прогнозируемые итоги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17513" y="1525588"/>
            <a:ext cx="331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Бесперебойное функционирование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9113" y="1908175"/>
            <a:ext cx="37338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427288" y="4035425"/>
            <a:ext cx="326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Высокая квалификация персонала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06663" y="4418013"/>
            <a:ext cx="478155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806950" y="1538288"/>
            <a:ext cx="365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Эффективность расходования средств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06963" y="1920875"/>
            <a:ext cx="37353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Прямоугольник 3"/>
          <p:cNvSpPr>
            <a:spLocks noChangeArrowheads="1"/>
          </p:cNvSpPr>
          <p:nvPr/>
        </p:nvSpPr>
        <p:spPr bwMode="auto">
          <a:xfrm>
            <a:off x="2027238" y="1947863"/>
            <a:ext cx="254952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Calibri" pitchFamily="34" charset="0"/>
              </a:rPr>
              <a:t>Бесперебойное и качественное функционирование информационных сервисов, обеспечивающих выполнение  Федеральным казначейством государственных функций и задач Стратегической карты Казначейства России на 2013-2017 гг.</a:t>
            </a:r>
          </a:p>
        </p:txBody>
      </p:sp>
      <p:pic>
        <p:nvPicPr>
          <p:cNvPr id="14347" name="Picture 4" descr="http://doc.mednanny.com/en/img/icons/24-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7538"/>
            <a:ext cx="22860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http://www.developyourcreativethinking.com/wp-content/uploads/2010/07/Downward-trend-photo_14636_2010032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2393950"/>
            <a:ext cx="18573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Прямоугольник 6"/>
          <p:cNvSpPr>
            <a:spLocks noChangeArrowheads="1"/>
          </p:cNvSpPr>
          <p:nvPr/>
        </p:nvSpPr>
        <p:spPr bwMode="auto">
          <a:xfrm>
            <a:off x="4410075" y="4467225"/>
            <a:ext cx="28781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ru-RU" sz="1300">
                <a:latin typeface="Calibri" pitchFamily="34" charset="0"/>
              </a:rPr>
              <a:t>Организация постоянного повышения компетенций ИТ-персонала Федерального казначейства и повышения информационной грамотности пользователей </a:t>
            </a:r>
          </a:p>
          <a:p>
            <a:pPr fontAlgn="ctr"/>
            <a:r>
              <a:rPr lang="ru-RU" sz="1300">
                <a:latin typeface="Calibri" pitchFamily="34" charset="0"/>
              </a:rPr>
              <a:t>ИТ-сервисов на базе  современных методик обучения.</a:t>
            </a:r>
          </a:p>
        </p:txBody>
      </p:sp>
      <p:sp>
        <p:nvSpPr>
          <p:cNvPr id="14350" name="Прямоугольник 13"/>
          <p:cNvSpPr>
            <a:spLocks noChangeArrowheads="1"/>
          </p:cNvSpPr>
          <p:nvPr/>
        </p:nvSpPr>
        <p:spPr bwMode="auto">
          <a:xfrm>
            <a:off x="6416675" y="2011363"/>
            <a:ext cx="24145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ru-RU" sz="1300">
                <a:latin typeface="Calibri" pitchFamily="34" charset="0"/>
              </a:rPr>
              <a:t>Внедрение новой модели управления ИТ-сервисами в целях повышения эффективности расходования бюджетных средств, выделяемых на осуществление функций Федерального казначейства.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4A84D474-17C3-436E-A7D1-2E982D7B7AFA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973138" y="2870200"/>
            <a:ext cx="7510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4054475"/>
            <a:ext cx="6505575" cy="1255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Сергей Борисович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Гуральников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Заместитель руководителя Казначейства России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01287D38-FCCE-4835-B529-C0EB653CAA69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17513" y="1322388"/>
            <a:ext cx="402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Повышение качества выполнения функций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4803775" y="1322388"/>
            <a:ext cx="3848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В 2012 г. завершился крупнейший проект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05375" y="1703388"/>
            <a:ext cx="383857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2" descr="http://www.gosuslugi.ru/pgu/htdocs/img/2012/slide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1874838"/>
            <a:ext cx="3773487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17513" y="4087813"/>
            <a:ext cx="37353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На сегодняшний день одним из главных направлений развития федеральных органов исполнительной власти является совершенствование реализации государственных функций и межведомственного взаимодействия  при помощи информационных технологий (ИТ). 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Казначейство России рассматривает ИТ как один из основных и необходимых инструментов реализации своих стратегических задач.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9113" y="1690688"/>
            <a:ext cx="38369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1368425" y="120650"/>
            <a:ext cx="6615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Цель: повышение качества выполнения функций</a:t>
            </a:r>
          </a:p>
          <a:p>
            <a:pPr algn="ctr"/>
            <a:r>
              <a:rPr lang="ru-RU" sz="2400">
                <a:latin typeface="Calibri" pitchFamily="34" charset="0"/>
              </a:rPr>
              <a:t>Федерального казначейства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Прямоугольник 48"/>
          <p:cNvSpPr>
            <a:spLocks noChangeArrowheads="1"/>
          </p:cNvSpPr>
          <p:nvPr/>
        </p:nvSpPr>
        <p:spPr bwMode="auto">
          <a:xfrm>
            <a:off x="4803775" y="1719263"/>
            <a:ext cx="39401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Большой вклад в формирование современных 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ИТ-сервисов Федерального казначейства внес проект «Модернизация казначейской системы Российской Федерации».</a:t>
            </a:r>
          </a:p>
          <a:p>
            <a:r>
              <a:rPr lang="ru-RU" sz="1200">
                <a:latin typeface="Calibri" pitchFamily="34" charset="0"/>
              </a:rPr>
              <a:t>Несколько цифр, демонстрирующих масштаб проекта:</a:t>
            </a:r>
          </a:p>
        </p:txBody>
      </p:sp>
      <p:sp>
        <p:nvSpPr>
          <p:cNvPr id="5131" name="Прямоугольник 49"/>
          <p:cNvSpPr>
            <a:spLocks noChangeArrowheads="1"/>
          </p:cNvSpPr>
          <p:nvPr/>
        </p:nvSpPr>
        <p:spPr bwMode="auto">
          <a:xfrm>
            <a:off x="4789488" y="2641600"/>
            <a:ext cx="4572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Охват проекта</a:t>
            </a:r>
          </a:p>
          <a:p>
            <a:r>
              <a:rPr lang="ru-RU" sz="4400" b="1">
                <a:latin typeface="Arial Narrow" pitchFamily="34" charset="0"/>
              </a:rPr>
              <a:t>2</a:t>
            </a:r>
            <a:r>
              <a:rPr lang="en-US" sz="4400" b="1">
                <a:latin typeface="Arial Narrow" pitchFamily="34" charset="0"/>
              </a:rPr>
              <a:t> </a:t>
            </a:r>
            <a:r>
              <a:rPr lang="ru-RU" sz="4400" b="1">
                <a:latin typeface="Arial Narrow" pitchFamily="34" charset="0"/>
              </a:rPr>
              <a:t>000</a:t>
            </a:r>
          </a:p>
        </p:txBody>
      </p:sp>
      <p:sp>
        <p:nvSpPr>
          <p:cNvPr id="5132" name="Прямоугольник 50"/>
          <p:cNvSpPr>
            <a:spLocks noChangeArrowheads="1"/>
          </p:cNvSpPr>
          <p:nvPr/>
        </p:nvSpPr>
        <p:spPr bwMode="auto">
          <a:xfrm>
            <a:off x="4783138" y="3703638"/>
            <a:ext cx="3733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Arial Narrow" pitchFamily="34" charset="0"/>
              </a:rPr>
              <a:t>&gt;6</a:t>
            </a:r>
            <a:r>
              <a:rPr lang="ru-RU" sz="4400" b="1">
                <a:latin typeface="Arial Narrow" pitchFamily="34" charset="0"/>
              </a:rPr>
              <a:t>0</a:t>
            </a:r>
            <a:r>
              <a:rPr lang="en-US" sz="4400" b="1">
                <a:latin typeface="Arial Narrow" pitchFamily="34" charset="0"/>
              </a:rPr>
              <a:t> 0</a:t>
            </a:r>
            <a:r>
              <a:rPr lang="ru-RU" sz="4400" b="1">
                <a:latin typeface="Arial Narrow" pitchFamily="34" charset="0"/>
              </a:rPr>
              <a:t>00</a:t>
            </a:r>
          </a:p>
        </p:txBody>
      </p:sp>
      <p:sp>
        <p:nvSpPr>
          <p:cNvPr id="5133" name="Прямоугольник 52"/>
          <p:cNvSpPr>
            <a:spLocks noChangeArrowheads="1"/>
          </p:cNvSpPr>
          <p:nvPr/>
        </p:nvSpPr>
        <p:spPr bwMode="auto">
          <a:xfrm>
            <a:off x="4783138" y="5534025"/>
            <a:ext cx="408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Кассовое обслуживание почти</a:t>
            </a:r>
          </a:p>
          <a:p>
            <a:r>
              <a:rPr lang="ru-RU" sz="4400" b="1">
                <a:latin typeface="Arial Narrow" pitchFamily="34" charset="0"/>
              </a:rPr>
              <a:t>24 000</a:t>
            </a:r>
            <a:endParaRPr lang="ru-RU">
              <a:latin typeface="Calibri" pitchFamily="34" charset="0"/>
            </a:endParaRPr>
          </a:p>
        </p:txBody>
      </p:sp>
      <p:sp>
        <p:nvSpPr>
          <p:cNvPr id="5134" name="Прямоугольник 53"/>
          <p:cNvSpPr>
            <a:spLocks noChangeArrowheads="1"/>
          </p:cNvSpPr>
          <p:nvPr/>
        </p:nvSpPr>
        <p:spPr bwMode="auto">
          <a:xfrm>
            <a:off x="6065838" y="2992438"/>
            <a:ext cx="2759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подразделений</a:t>
            </a:r>
          </a:p>
          <a:p>
            <a:r>
              <a:rPr lang="ru-RU" sz="1600">
                <a:latin typeface="Arial Narrow" pitchFamily="34" charset="0"/>
              </a:rPr>
              <a:t>Федерального казначейства</a:t>
            </a:r>
          </a:p>
        </p:txBody>
      </p:sp>
      <p:sp>
        <p:nvSpPr>
          <p:cNvPr id="5135" name="Прямоугольник 54"/>
          <p:cNvSpPr>
            <a:spLocks noChangeArrowheads="1"/>
          </p:cNvSpPr>
          <p:nvPr/>
        </p:nvSpPr>
        <p:spPr bwMode="auto">
          <a:xfrm>
            <a:off x="6602413" y="3746500"/>
            <a:ext cx="2652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лицевых счетов участников бюджетного процесса федерального уровня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136" name="Прямоугольник 4"/>
          <p:cNvSpPr>
            <a:spLocks noChangeArrowheads="1"/>
          </p:cNvSpPr>
          <p:nvPr/>
        </p:nvSpPr>
        <p:spPr bwMode="auto">
          <a:xfrm>
            <a:off x="4781550" y="4640263"/>
            <a:ext cx="29924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 Narrow" pitchFamily="34" charset="0"/>
              </a:rPr>
              <a:t>290 000</a:t>
            </a:r>
            <a:endParaRPr lang="ru-RU">
              <a:latin typeface="Calibri" pitchFamily="34" charset="0"/>
            </a:endParaRPr>
          </a:p>
        </p:txBody>
      </p:sp>
      <p:sp>
        <p:nvSpPr>
          <p:cNvPr id="5137" name="Прямоугольник 55"/>
          <p:cNvSpPr>
            <a:spLocks noChangeArrowheads="1"/>
          </p:cNvSpPr>
          <p:nvPr/>
        </p:nvSpPr>
        <p:spPr bwMode="auto">
          <a:xfrm>
            <a:off x="6602413" y="4732338"/>
            <a:ext cx="2341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участников уровня</a:t>
            </a:r>
          </a:p>
          <a:p>
            <a:r>
              <a:rPr lang="ru-RU" sz="1600">
                <a:latin typeface="Arial Narrow" pitchFamily="34" charset="0"/>
              </a:rPr>
              <a:t>субъекта Российской Федерации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138" name="Прямоугольник 56"/>
          <p:cNvSpPr>
            <a:spLocks noChangeArrowheads="1"/>
          </p:cNvSpPr>
          <p:nvPr/>
        </p:nvSpPr>
        <p:spPr bwMode="auto">
          <a:xfrm>
            <a:off x="6394450" y="5872163"/>
            <a:ext cx="275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бюджетов </a:t>
            </a:r>
            <a:br>
              <a:rPr lang="ru-RU" sz="1600">
                <a:latin typeface="Arial Narrow" pitchFamily="34" charset="0"/>
              </a:rPr>
            </a:br>
            <a:r>
              <a:rPr lang="ru-RU" sz="1600">
                <a:latin typeface="Arial Narrow" pitchFamily="34" charset="0"/>
              </a:rPr>
              <a:t>всех уровней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45C283A7-0F60-4CC3-BE39-0AFDBD8BFDB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3"/>
          <p:cNvSpPr txBox="1">
            <a:spLocks noChangeArrowheads="1"/>
          </p:cNvSpPr>
          <p:nvPr/>
        </p:nvSpPr>
        <p:spPr bwMode="auto">
          <a:xfrm>
            <a:off x="1770063" y="120650"/>
            <a:ext cx="581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Функция оператора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государственных информационных систем</a:t>
            </a:r>
          </a:p>
        </p:txBody>
      </p:sp>
      <p:sp>
        <p:nvSpPr>
          <p:cNvPr id="6147" name="Прямоугольник 29"/>
          <p:cNvSpPr>
            <a:spLocks noChangeArrowheads="1"/>
          </p:cNvSpPr>
          <p:nvPr/>
        </p:nvSpPr>
        <p:spPr bwMode="auto">
          <a:xfrm>
            <a:off x="231775" y="4014788"/>
            <a:ext cx="38782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Контрактов на</a:t>
            </a:r>
            <a:r>
              <a:rPr lang="ru-RU">
                <a:latin typeface="Calibri" pitchFamily="34" charset="0"/>
              </a:rPr>
              <a:t> </a:t>
            </a:r>
            <a:r>
              <a:rPr lang="ru-RU" sz="4400" b="1">
                <a:latin typeface="Arial Narrow" pitchFamily="34" charset="0"/>
              </a:rPr>
              <a:t>5,9 </a:t>
            </a:r>
            <a:r>
              <a:rPr lang="ru-RU" sz="2800" b="1">
                <a:latin typeface="Arial Narrow" pitchFamily="34" charset="0"/>
              </a:rPr>
              <a:t>трлн. руб.</a:t>
            </a:r>
            <a:endParaRPr lang="ru-RU" sz="4800" b="1">
              <a:latin typeface="Arial Narrow" pitchFamily="34" charset="0"/>
            </a:endParaRPr>
          </a:p>
          <a:p>
            <a:r>
              <a:rPr lang="ru-RU" sz="1600">
                <a:latin typeface="Calibri" pitchFamily="34" charset="0"/>
              </a:rPr>
              <a:t>Экономия</a:t>
            </a:r>
            <a:r>
              <a:rPr lang="ru-RU">
                <a:latin typeface="Calibri" pitchFamily="34" charset="0"/>
              </a:rPr>
              <a:t> </a:t>
            </a:r>
            <a:r>
              <a:rPr lang="ru-RU" sz="4400" b="1">
                <a:latin typeface="Arial Narrow" pitchFamily="34" charset="0"/>
              </a:rPr>
              <a:t>348 </a:t>
            </a:r>
            <a:r>
              <a:rPr lang="ru-RU" sz="2800" b="1">
                <a:latin typeface="Arial Narrow" pitchFamily="34" charset="0"/>
              </a:rPr>
              <a:t>млрд. руб.</a:t>
            </a:r>
          </a:p>
          <a:p>
            <a:endParaRPr lang="ru-RU" sz="2800" b="1">
              <a:latin typeface="Arial Narrow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6148" name="TextBox 30"/>
          <p:cNvSpPr txBox="1">
            <a:spLocks noChangeArrowheads="1"/>
          </p:cNvSpPr>
          <p:nvPr/>
        </p:nvSpPr>
        <p:spPr bwMode="auto">
          <a:xfrm>
            <a:off x="130175" y="3659188"/>
            <a:ext cx="387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Сайт </a:t>
            </a:r>
            <a:r>
              <a:rPr lang="en-US">
                <a:latin typeface="Arial Narrow" pitchFamily="34" charset="0"/>
              </a:rPr>
              <a:t>www.zakupki.gov.ru</a:t>
            </a:r>
            <a:r>
              <a:rPr lang="ru-RU">
                <a:latin typeface="Arial Narrow" pitchFamily="34" charset="0"/>
              </a:rPr>
              <a:t> (94-ФЗ и 223-ФЗ)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31775" y="4041775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Прямоугольник 32"/>
          <p:cNvSpPr>
            <a:spLocks noChangeArrowheads="1"/>
          </p:cNvSpPr>
          <p:nvPr/>
        </p:nvSpPr>
        <p:spPr bwMode="auto">
          <a:xfrm>
            <a:off x="4981575" y="4052888"/>
            <a:ext cx="38211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 Narrow" pitchFamily="34" charset="0"/>
              </a:rPr>
              <a:t>180 000 </a:t>
            </a:r>
            <a:endParaRPr lang="ru-RU">
              <a:latin typeface="Calibri" pitchFamily="34" charset="0"/>
            </a:endParaRPr>
          </a:p>
          <a:p>
            <a:r>
              <a:rPr lang="ru-RU" sz="4400" b="1">
                <a:latin typeface="Arial Narrow" pitchFamily="34" charset="0"/>
              </a:rPr>
              <a:t>165 </a:t>
            </a:r>
            <a:r>
              <a:rPr lang="en-US" sz="4400" b="1">
                <a:latin typeface="Arial Narrow" pitchFamily="34" charset="0"/>
              </a:rPr>
              <a:t>000</a:t>
            </a:r>
            <a:endParaRPr lang="ru-RU">
              <a:latin typeface="Calibri" pitchFamily="34" charset="0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4989513" y="3659188"/>
            <a:ext cx="2001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Сайт </a:t>
            </a:r>
            <a:r>
              <a:rPr lang="en-US">
                <a:latin typeface="Arial Narrow" pitchFamily="34" charset="0"/>
              </a:rPr>
              <a:t>www.bus.gov.ru</a:t>
            </a:r>
            <a:endParaRPr lang="ru-RU">
              <a:latin typeface="Arial Narrow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089525" y="4041775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1203325"/>
            <a:ext cx="4064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1203325"/>
            <a:ext cx="3905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2719388"/>
            <a:ext cx="14652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2675" y="2719388"/>
            <a:ext cx="19716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Box 2"/>
          <p:cNvSpPr txBox="1">
            <a:spLocks noChangeArrowheads="1"/>
          </p:cNvSpPr>
          <p:nvPr/>
        </p:nvSpPr>
        <p:spPr bwMode="auto">
          <a:xfrm>
            <a:off x="2566988" y="3254375"/>
            <a:ext cx="154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Arial Narrow" pitchFamily="34" charset="0"/>
              </a:rPr>
              <a:t>Посещений в день</a:t>
            </a:r>
          </a:p>
        </p:txBody>
      </p:sp>
      <p:sp>
        <p:nvSpPr>
          <p:cNvPr id="6158" name="TextBox 35"/>
          <p:cNvSpPr txBox="1">
            <a:spLocks noChangeArrowheads="1"/>
          </p:cNvSpPr>
          <p:nvPr/>
        </p:nvSpPr>
        <p:spPr bwMode="auto">
          <a:xfrm>
            <a:off x="7372350" y="3244850"/>
            <a:ext cx="1541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Arial Narrow" pitchFamily="34" charset="0"/>
              </a:rPr>
              <a:t>Посещений в день</a:t>
            </a:r>
          </a:p>
        </p:txBody>
      </p:sp>
      <p:sp>
        <p:nvSpPr>
          <p:cNvPr id="6159" name="Прямоугольник 22"/>
          <p:cNvSpPr>
            <a:spLocks noChangeArrowheads="1"/>
          </p:cNvSpPr>
          <p:nvPr/>
        </p:nvSpPr>
        <p:spPr bwMode="auto">
          <a:xfrm>
            <a:off x="6738938" y="4100513"/>
            <a:ext cx="2300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зарегистрированных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учреждений</a:t>
            </a:r>
          </a:p>
        </p:txBody>
      </p:sp>
      <p:sp>
        <p:nvSpPr>
          <p:cNvPr id="6160" name="Прямоугольник 3"/>
          <p:cNvSpPr>
            <a:spLocks noChangeArrowheads="1"/>
          </p:cNvSpPr>
          <p:nvPr/>
        </p:nvSpPr>
        <p:spPr bwMode="auto">
          <a:xfrm>
            <a:off x="6708775" y="4797425"/>
            <a:ext cx="243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публикаций информации</a:t>
            </a:r>
          </a:p>
          <a:p>
            <a:r>
              <a:rPr lang="ru-RU" sz="1600">
                <a:latin typeface="Calibri" pitchFamily="34" charset="0"/>
              </a:rPr>
              <a:t>о деятельности учреждений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62" name="TextBox 25"/>
          <p:cNvSpPr txBox="1">
            <a:spLocks noChangeArrowheads="1"/>
          </p:cNvSpPr>
          <p:nvPr/>
        </p:nvSpPr>
        <p:spPr bwMode="auto">
          <a:xfrm>
            <a:off x="141288" y="5499100"/>
            <a:ext cx="212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Использование ЕСИА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42888" y="5870575"/>
            <a:ext cx="858202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Прямоугольник 27"/>
          <p:cNvSpPr>
            <a:spLocks noChangeArrowheads="1"/>
          </p:cNvSpPr>
          <p:nvPr/>
        </p:nvSpPr>
        <p:spPr bwMode="auto">
          <a:xfrm>
            <a:off x="152400" y="5880100"/>
            <a:ext cx="8650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При реализации Закона 223-ФЗ мы использовали единую систему идентификации и аутентификации пользователей (ЕСИА), оператором которой является Минкомсвязь России. ЕСИА – единая точкой входа десятка тысяч пользователей на различные государственные ресурсы. </a:t>
            </a: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22615D5B-09E5-4DE2-89B6-16C7B9588A48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6"/>
          <p:cNvSpPr txBox="1">
            <a:spLocks noChangeArrowheads="1"/>
          </p:cNvSpPr>
          <p:nvPr/>
        </p:nvSpPr>
        <p:spPr bwMode="auto">
          <a:xfrm>
            <a:off x="2736850" y="120650"/>
            <a:ext cx="3878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Направления развития ИТ</a:t>
            </a:r>
          </a:p>
          <a:p>
            <a:pPr algn="ctr"/>
            <a:r>
              <a:rPr lang="ru-RU" sz="2400">
                <a:latin typeface="Calibri" pitchFamily="34" charset="0"/>
              </a:rPr>
              <a:t>Федерального казначейства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358775" y="3857625"/>
            <a:ext cx="2740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Проактивное ИТ-управление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0375" y="4240213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Прямоугольник 13"/>
          <p:cNvSpPr>
            <a:spLocks noChangeArrowheads="1"/>
          </p:cNvSpPr>
          <p:nvPr/>
        </p:nvSpPr>
        <p:spPr bwMode="auto">
          <a:xfrm>
            <a:off x="358775" y="4270375"/>
            <a:ext cx="37353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Переход от реактивного ИТ-управления к проактивному.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Необходимо совершенствовать на федеральном уровне: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процесс контроля и управления ИТ-инфраструктурой «Как сервис»; 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процесс оперативного информирования о предвестниках проблем;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процесс координации при нештатных ситуациях.	 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4557713" y="1322388"/>
            <a:ext cx="4116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Единые стандарты использования ресурсов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57725" y="1704975"/>
            <a:ext cx="393065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Прямоугольник 17"/>
          <p:cNvSpPr>
            <a:spLocks noChangeArrowheads="1"/>
          </p:cNvSpPr>
          <p:nvPr/>
        </p:nvSpPr>
        <p:spPr bwMode="auto">
          <a:xfrm>
            <a:off x="4570413" y="1704975"/>
            <a:ext cx="37353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Развитие эффективных и единых стандартов использования ресурсов (оборудование и ПО, специалисты и технологии).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Планируется создание: 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единой базы ресурсов;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единой базы знаний по устранению проблем;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единой базы ИТ-компетенций;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единой базы ИТ-политик управления 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и сервисных соглашений.</a:t>
            </a:r>
          </a:p>
          <a:p>
            <a:endParaRPr lang="ru-RU" sz="1200">
              <a:latin typeface="Calibri" pitchFamily="34" charset="0"/>
            </a:endParaRPr>
          </a:p>
        </p:txBody>
      </p: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358775" y="1335088"/>
            <a:ext cx="3700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Типизация сопровождения ИТ-сервисов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0375" y="1717675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80" name="Прямоугольник 24"/>
          <p:cNvSpPr>
            <a:spLocks noChangeArrowheads="1"/>
          </p:cNvSpPr>
          <p:nvPr/>
        </p:nvSpPr>
        <p:spPr bwMode="auto">
          <a:xfrm>
            <a:off x="358775" y="1720850"/>
            <a:ext cx="3735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Типизация подходов и разработка модели развития и типового сопровождения ИТ-сервисов  с целью оптимизации используемых ресурсов.  </a:t>
            </a:r>
          </a:p>
          <a:p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Автоматизация процессов сопровождения 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ИТ-сервисов.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Создание метрик качества ИТ-сервисов.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Обеспечение единого высокого уровня качества клиентам.</a:t>
            </a:r>
          </a:p>
          <a:p>
            <a:pPr>
              <a:buFont typeface="Arial" charset="0"/>
              <a:buChar char="•"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7181" name="TextBox 25"/>
          <p:cNvSpPr txBox="1">
            <a:spLocks noChangeArrowheads="1"/>
          </p:cNvSpPr>
          <p:nvPr/>
        </p:nvSpPr>
        <p:spPr bwMode="auto">
          <a:xfrm>
            <a:off x="4557713" y="3857625"/>
            <a:ext cx="376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Централизованный контроль изменений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57725" y="4240213"/>
            <a:ext cx="393065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Прямоугольник 27"/>
          <p:cNvSpPr>
            <a:spLocks noChangeArrowheads="1"/>
          </p:cNvSpPr>
          <p:nvPr/>
        </p:nvSpPr>
        <p:spPr bwMode="auto">
          <a:xfrm>
            <a:off x="4570413" y="4240213"/>
            <a:ext cx="37353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Решение этой задачи уже сейчас нашло отражение в приказе Федерального казначейства № 165.</a:t>
            </a:r>
          </a:p>
          <a:p>
            <a:r>
              <a:rPr lang="ru-RU" sz="1200">
                <a:latin typeface="Calibri" pitchFamily="34" charset="0"/>
              </a:rPr>
              <a:t>Первые Центры компетенций для организации централизованного тестирования ППО были созданы пилотными регионами (Краснодар, Владимир, Саратов).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Результат: обеспечен единый уровень качества </a:t>
            </a:r>
          </a:p>
          <a:p>
            <a:r>
              <a:rPr lang="ru-RU" sz="1200">
                <a:latin typeface="Calibri" pitchFamily="34" charset="0"/>
              </a:rPr>
              <a:t>ИТ-сервисов для всех клиентов Федерального казначейства.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B5DAD93D-B967-4D2A-B83F-F8A13C704D3F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25" y="2366963"/>
            <a:ext cx="16303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80975" y="1150938"/>
            <a:ext cx="382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Динамика обработки обращений (АС ФК)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0350" y="1544638"/>
            <a:ext cx="862012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1" descr="115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2457450"/>
            <a:ext cx="73374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363663" y="288925"/>
            <a:ext cx="662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Результаты применения новых подходов в 2012 г.</a:t>
            </a:r>
          </a:p>
        </p:txBody>
      </p:sp>
      <p:sp>
        <p:nvSpPr>
          <p:cNvPr id="8200" name="Прямоугольник 13"/>
          <p:cNvSpPr>
            <a:spLocks noChangeArrowheads="1"/>
          </p:cNvSpPr>
          <p:nvPr/>
        </p:nvSpPr>
        <p:spPr bwMode="auto">
          <a:xfrm>
            <a:off x="358775" y="1720850"/>
            <a:ext cx="8521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Применение новых подходов уже позволило в разы сократить количество инцидентов и проблем в ППО блокирующего и критического приоритета на начало 2013 года по сравнению с началом 2012 года.</a:t>
            </a:r>
          </a:p>
          <a:p>
            <a:endParaRPr lang="ru-RU" sz="12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188" y="5946775"/>
            <a:ext cx="5508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2012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8513" y="5946775"/>
            <a:ext cx="549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2013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F049A6EB-6C28-4EB5-8234-CC0E63C73016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143125" y="153988"/>
            <a:ext cx="5065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Развитие технологических процессов</a:t>
            </a:r>
          </a:p>
          <a:p>
            <a:pPr algn="ctr"/>
            <a:r>
              <a:rPr lang="ru-RU" sz="2400">
                <a:latin typeface="Calibri" pitchFamily="34" charset="0"/>
              </a:rPr>
              <a:t>и повышение качества ППО</a:t>
            </a: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358775" y="1335088"/>
            <a:ext cx="3649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Совершенствование сервисов в 2012 г.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0375" y="1717675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Прямоугольник 19"/>
          <p:cNvSpPr>
            <a:spLocks noChangeArrowheads="1"/>
          </p:cNvSpPr>
          <p:nvPr/>
        </p:nvSpPr>
        <p:spPr bwMode="auto">
          <a:xfrm>
            <a:off x="373063" y="2112963"/>
            <a:ext cx="391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обеспечение возможности предоставления выписок клиентам до 10.30 дня, следующего за днем проведения операции;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более 30% клиентов переведены на с системы СЭД СУФД. В 2013 г. планируется завершить перевод всех технически готовых клиентов, включая ГРБС.</a:t>
            </a:r>
          </a:p>
        </p:txBody>
      </p:sp>
      <p:sp>
        <p:nvSpPr>
          <p:cNvPr id="9223" name="TextBox 22"/>
          <p:cNvSpPr txBox="1">
            <a:spLocks noChangeArrowheads="1"/>
          </p:cNvSpPr>
          <p:nvPr/>
        </p:nvSpPr>
        <p:spPr bwMode="auto">
          <a:xfrm>
            <a:off x="352425" y="3198813"/>
            <a:ext cx="323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Привязка регламентов к функциям</a:t>
            </a:r>
          </a:p>
          <a:p>
            <a:r>
              <a:rPr lang="ru-RU">
                <a:latin typeface="Arial Narrow" pitchFamily="34" charset="0"/>
              </a:rPr>
              <a:t>Федерального казначейства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52438" y="3829050"/>
            <a:ext cx="37353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25"/>
          <p:cNvSpPr txBox="1">
            <a:spLocks noChangeArrowheads="1"/>
          </p:cNvSpPr>
          <p:nvPr/>
        </p:nvSpPr>
        <p:spPr bwMode="auto">
          <a:xfrm>
            <a:off x="4751388" y="1322388"/>
            <a:ext cx="3519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Потенциал оптимизации – в регионах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52988" y="1704975"/>
            <a:ext cx="37353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Прямоугольник 27"/>
          <p:cNvSpPr>
            <a:spLocks noChangeArrowheads="1"/>
          </p:cNvSpPr>
          <p:nvPr/>
        </p:nvSpPr>
        <p:spPr bwMode="auto">
          <a:xfrm>
            <a:off x="4765675" y="1704975"/>
            <a:ext cx="373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Результаты проведения Всероссийских совещаний УФТ и УИС показали, что потенциал оптимизации технологических процессов заключен в регионах. </a:t>
            </a:r>
          </a:p>
          <a:p>
            <a:r>
              <a:rPr lang="ru-RU" sz="1200">
                <a:latin typeface="Calibri" pitchFamily="34" charset="0"/>
              </a:rPr>
              <a:t>В 2012 г. успешно прошел конкурс предложений по оптимизации.</a:t>
            </a:r>
          </a:p>
        </p:txBody>
      </p:sp>
      <p:sp>
        <p:nvSpPr>
          <p:cNvPr id="9228" name="Прямоугольник 28"/>
          <p:cNvSpPr>
            <a:spLocks noChangeArrowheads="1"/>
          </p:cNvSpPr>
          <p:nvPr/>
        </p:nvSpPr>
        <p:spPr bwMode="auto">
          <a:xfrm>
            <a:off x="4783138" y="2873375"/>
            <a:ext cx="3733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Arial Narrow" pitchFamily="34" charset="0"/>
              </a:rPr>
              <a:t>&gt;</a:t>
            </a:r>
            <a:r>
              <a:rPr lang="ru-RU" sz="4400" b="1">
                <a:latin typeface="Arial Narrow" pitchFamily="34" charset="0"/>
              </a:rPr>
              <a:t> 200</a:t>
            </a:r>
          </a:p>
        </p:txBody>
      </p:sp>
      <p:sp>
        <p:nvSpPr>
          <p:cNvPr id="9229" name="Прямоугольник 29"/>
          <p:cNvSpPr>
            <a:spLocks noChangeArrowheads="1"/>
          </p:cNvSpPr>
          <p:nvPr/>
        </p:nvSpPr>
        <p:spPr bwMode="auto">
          <a:xfrm>
            <a:off x="6024563" y="2965450"/>
            <a:ext cx="2652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предложений по оптимизации</a:t>
            </a:r>
          </a:p>
          <a:p>
            <a:r>
              <a:rPr lang="ru-RU" sz="1600">
                <a:latin typeface="Arial Narrow" pitchFamily="34" charset="0"/>
              </a:rPr>
              <a:t>и доработке ППО из регионов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9230" name="Прямоугольник 30"/>
          <p:cNvSpPr>
            <a:spLocks noChangeArrowheads="1"/>
          </p:cNvSpPr>
          <p:nvPr/>
        </p:nvSpPr>
        <p:spPr bwMode="auto">
          <a:xfrm>
            <a:off x="373063" y="1727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Несколько примеров ИТ-сервисов, усовершенствованных в 2012 году:</a:t>
            </a:r>
          </a:p>
        </p:txBody>
      </p:sp>
      <p:pic>
        <p:nvPicPr>
          <p:cNvPr id="9231" name="Picture 2" descr="http://megamozg.net/wp-content/uploads/2012/11/shesterenki1-300x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4946650"/>
            <a:ext cx="14668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Прямоугольник 31"/>
          <p:cNvSpPr>
            <a:spLocks noChangeArrowheads="1"/>
          </p:cNvSpPr>
          <p:nvPr/>
        </p:nvSpPr>
        <p:spPr bwMode="auto">
          <a:xfrm>
            <a:off x="307975" y="4570413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Технологические</a:t>
            </a:r>
          </a:p>
          <a:p>
            <a:pPr algn="ctr"/>
            <a:r>
              <a:rPr lang="ru-RU" sz="1200">
                <a:latin typeface="Calibri" pitchFamily="34" charset="0"/>
              </a:rPr>
              <a:t>регламенты</a:t>
            </a:r>
          </a:p>
        </p:txBody>
      </p:sp>
      <p:sp>
        <p:nvSpPr>
          <p:cNvPr id="9233" name="Прямоугольник 32"/>
          <p:cNvSpPr>
            <a:spLocks noChangeArrowheads="1"/>
          </p:cNvSpPr>
          <p:nvPr/>
        </p:nvSpPr>
        <p:spPr bwMode="auto">
          <a:xfrm>
            <a:off x="1536700" y="4591050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Функции </a:t>
            </a:r>
          </a:p>
          <a:p>
            <a:pPr algn="ctr"/>
            <a:r>
              <a:rPr lang="ru-RU" sz="1200">
                <a:latin typeface="Calibri" pitchFamily="34" charset="0"/>
              </a:rPr>
              <a:t>Казначейства</a:t>
            </a:r>
          </a:p>
        </p:txBody>
      </p:sp>
      <p:sp>
        <p:nvSpPr>
          <p:cNvPr id="9234" name="Прямоугольник 33"/>
          <p:cNvSpPr>
            <a:spLocks noChangeArrowheads="1"/>
          </p:cNvSpPr>
          <p:nvPr/>
        </p:nvSpPr>
        <p:spPr bwMode="auto">
          <a:xfrm>
            <a:off x="2743200" y="4589463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Расчет</a:t>
            </a:r>
          </a:p>
          <a:p>
            <a:pPr algn="ctr"/>
            <a:r>
              <a:rPr lang="ru-RU" sz="1200">
                <a:latin typeface="Calibri" pitchFamily="34" charset="0"/>
              </a:rPr>
              <a:t>нагрузки и стоимости</a:t>
            </a:r>
          </a:p>
        </p:txBody>
      </p:sp>
      <p:pic>
        <p:nvPicPr>
          <p:cNvPr id="9235" name="Picture 4" descr="http://3.bp.blogspot.com/-sY7whMXT83o/UECGK-oSdeI/AAAAAAAAABM/-OXkkmppfvE/s1600/text-fil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4918075"/>
            <a:ext cx="13414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6" descr="http://www.delfin-tour.ru/pic/1000t/karta/map_r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13" y="3779838"/>
            <a:ext cx="38020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8" descr="http://t0.gstatic.com/images?q=tbn:ANd9GcQuW4hj2G3JzuzeqjdHm6F3V5gztZvQQHBfGPoLPiipywjLWQoK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988" y="5168900"/>
            <a:ext cx="6508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8" name="Прямоугольник 34"/>
          <p:cNvSpPr>
            <a:spLocks noChangeArrowheads="1"/>
          </p:cNvSpPr>
          <p:nvPr/>
        </p:nvSpPr>
        <p:spPr bwMode="auto">
          <a:xfrm>
            <a:off x="385763" y="3819525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Привязка технологических регламентов к функциям Федерального казначейства позволит отслеживать затрачиваемые ресурсы, получать их стоимостную оценку.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63650" y="5589588"/>
            <a:ext cx="546100" cy="161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536700" y="5267325"/>
            <a:ext cx="273050" cy="3857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536700" y="5907088"/>
            <a:ext cx="273050" cy="103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927100" y="5481638"/>
            <a:ext cx="882650" cy="387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05125" y="5327650"/>
            <a:ext cx="546100" cy="161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914650" y="5624513"/>
            <a:ext cx="547688" cy="2270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905125" y="5557838"/>
            <a:ext cx="546100" cy="3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5F0B8F21-5D3A-4F2B-ADE3-4E16FD9F506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5"/>
          <p:cNvSpPr txBox="1">
            <a:spLocks noChangeArrowheads="1"/>
          </p:cNvSpPr>
          <p:nvPr/>
        </p:nvSpPr>
        <p:spPr bwMode="auto">
          <a:xfrm>
            <a:off x="2940050" y="120650"/>
            <a:ext cx="347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Создание динамической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ИТ-инфраструктуры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74650" y="1327150"/>
            <a:ext cx="325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Динамическая ИТ-инфраструктура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6250" y="1709738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4803775" y="131762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Развитие инфраструктуры в ЦОДах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05375" y="1698625"/>
            <a:ext cx="37338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Прямоугольник 10"/>
          <p:cNvSpPr>
            <a:spLocks noChangeArrowheads="1"/>
          </p:cNvSpPr>
          <p:nvPr/>
        </p:nvSpPr>
        <p:spPr bwMode="auto">
          <a:xfrm>
            <a:off x="388938" y="1746250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Модернизация центров обработки данных (ЦОД) и создание гибкой и масштабируемой системы облачных вычислений.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Виртуализация рабочих мест и серверов.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Динамическое выделение ресурсов под внутренние системы и ГИС, оператором которых является Федеральное казначейство.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Создание единой системы администрирования мобильных устройств.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Внедрение тестовых сред. </a:t>
            </a:r>
          </a:p>
        </p:txBody>
      </p:sp>
      <p:sp>
        <p:nvSpPr>
          <p:cNvPr id="10248" name="Прямоугольник 11"/>
          <p:cNvSpPr>
            <a:spLocks noChangeArrowheads="1"/>
          </p:cNvSpPr>
          <p:nvPr/>
        </p:nvSpPr>
        <p:spPr bwMode="auto">
          <a:xfrm>
            <a:off x="4811713" y="3441700"/>
            <a:ext cx="3735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Существуют риски, связанные с расхождением сроков запуска подсистем ЭБ и ЦОД Минфина России. Поэтому мы планируем обеспечить реализацию запускаемых подсистем на ЦОД Гознака.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Использование ЦОД Гознака планируется для: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поэтапного ввода в эксплуатацию подсистем ЭБ;</a:t>
            </a: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разворачивания существующих систем на типовых конфигурациях ЭБ.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388938" y="4081463"/>
            <a:ext cx="287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Виртуализация = оптимизация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8950" y="4443413"/>
            <a:ext cx="37353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2" name="Picture 2" descr="http://cdn1.iconfinder.com/data/icons/my--icons-by-itzikgur/512/Backup_-_IBM_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0542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" descr="http://icons.iconarchive.com/icons/icons-land/vista-hardware-devices/256/Home-Server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0850" y="2054225"/>
            <a:ext cx="7350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2675" y="2133600"/>
            <a:ext cx="6381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9" descr="http://upload.wikimedia.org/wikipedia/commons/2/21/Minfi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1063" y="2022475"/>
            <a:ext cx="6540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935538" y="2840038"/>
            <a:ext cx="15224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2013-2014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62825" y="2833688"/>
            <a:ext cx="1120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2015-…</a:t>
            </a:r>
          </a:p>
        </p:txBody>
      </p:sp>
      <p:sp>
        <p:nvSpPr>
          <p:cNvPr id="10258" name="Прямоугольник 35"/>
          <p:cNvSpPr>
            <a:spLocks noChangeArrowheads="1"/>
          </p:cNvSpPr>
          <p:nvPr/>
        </p:nvSpPr>
        <p:spPr bwMode="auto">
          <a:xfrm>
            <a:off x="355600" y="5348288"/>
            <a:ext cx="1050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 Narrow" pitchFamily="34" charset="0"/>
              </a:rPr>
              <a:t>40</a:t>
            </a:r>
            <a:r>
              <a:rPr lang="en-US" sz="4400" b="1">
                <a:latin typeface="Arial Narrow" pitchFamily="34" charset="0"/>
              </a:rPr>
              <a:t>x</a:t>
            </a:r>
            <a:r>
              <a:rPr lang="ru-RU" sz="4400" b="1">
                <a:latin typeface="Arial Narrow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0259" name="Picture 11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8563" y="5259388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Прямоугольник 38"/>
          <p:cNvSpPr>
            <a:spLocks noChangeArrowheads="1"/>
          </p:cNvSpPr>
          <p:nvPr/>
        </p:nvSpPr>
        <p:spPr bwMode="auto">
          <a:xfrm>
            <a:off x="2730500" y="5348288"/>
            <a:ext cx="1050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 Narrow" pitchFamily="34" charset="0"/>
              </a:rPr>
              <a:t>4</a:t>
            </a:r>
            <a:r>
              <a:rPr lang="en-US" sz="4400" b="1">
                <a:latin typeface="Arial Narrow" pitchFamily="34" charset="0"/>
              </a:rPr>
              <a:t>x</a:t>
            </a:r>
            <a:r>
              <a:rPr lang="ru-RU" sz="4400" b="1">
                <a:latin typeface="Arial Narrow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0261" name="Picture 11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6450" y="5259388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трелка вправо 40"/>
          <p:cNvSpPr/>
          <p:nvPr/>
        </p:nvSpPr>
        <p:spPr>
          <a:xfrm>
            <a:off x="2200275" y="5524500"/>
            <a:ext cx="536575" cy="417513"/>
          </a:xfrm>
          <a:prstGeom prst="rightArrow">
            <a:avLst/>
          </a:prstGeom>
          <a:solidFill>
            <a:srgbClr val="FFFFCC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3" name="Прямоугольник 41"/>
          <p:cNvSpPr>
            <a:spLocks noChangeArrowheads="1"/>
          </p:cNvSpPr>
          <p:nvPr/>
        </p:nvSpPr>
        <p:spPr bwMode="auto">
          <a:xfrm>
            <a:off x="388938" y="4518025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Опыт виртуализации серверов в центрального аппарата Федерального казначейства показал огромную экономию, которую позволяет достичь эта современная технология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3943350" y="5734050"/>
            <a:ext cx="701675" cy="700088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0265" name="TextBox 28"/>
          <p:cNvSpPr txBox="1">
            <a:spLocks noChangeArrowheads="1"/>
          </p:cNvSpPr>
          <p:nvPr/>
        </p:nvSpPr>
        <p:spPr bwMode="auto">
          <a:xfrm>
            <a:off x="3930650" y="5899150"/>
            <a:ext cx="693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-7кВт</a:t>
            </a:r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0B4D588E-812E-4DB7-A7F3-7EFC2A1FC9C3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80"/>
          <p:cNvSpPr txBox="1">
            <a:spLocks noChangeArrowheads="1"/>
          </p:cNvSpPr>
          <p:nvPr/>
        </p:nvSpPr>
        <p:spPr bwMode="auto">
          <a:xfrm>
            <a:off x="1671638" y="120650"/>
            <a:ext cx="6010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Создание ситуационного центра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и развитие </a:t>
            </a:r>
          </a:p>
          <a:p>
            <a:pPr algn="ctr"/>
            <a:r>
              <a:rPr lang="ru-RU" sz="2400">
                <a:latin typeface="Calibri" pitchFamily="34" charset="0"/>
              </a:rPr>
              <a:t>системы управления эксплуатацией (СУЭ)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3903663"/>
            <a:ext cx="24399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3" name="Прямая соединительная линия 9222"/>
          <p:cNvCxnSpPr/>
          <p:nvPr/>
        </p:nvCxnSpPr>
        <p:spPr>
          <a:xfrm flipH="1">
            <a:off x="565150" y="4554538"/>
            <a:ext cx="517525" cy="6143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H="1" flipV="1">
            <a:off x="614363" y="5168900"/>
            <a:ext cx="935037" cy="1381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/>
          <p:nvPr/>
        </p:nvCxnSpPr>
        <p:spPr>
          <a:xfrm flipH="1" flipV="1">
            <a:off x="1098550" y="4616450"/>
            <a:ext cx="450850" cy="6905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 flipH="1">
            <a:off x="565150" y="4462463"/>
            <a:ext cx="1233488" cy="7064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 flipH="1">
            <a:off x="1549400" y="4889500"/>
            <a:ext cx="914400" cy="4175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/>
          <p:nvPr/>
        </p:nvCxnSpPr>
        <p:spPr>
          <a:xfrm flipH="1" flipV="1">
            <a:off x="1824038" y="4462463"/>
            <a:ext cx="639762" cy="3984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 flipV="1">
            <a:off x="1549400" y="4462463"/>
            <a:ext cx="249238" cy="774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349250" y="1314450"/>
            <a:ext cx="200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Централизация СУЭ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0850" y="1697038"/>
            <a:ext cx="37338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Прямоугольник 3"/>
          <p:cNvSpPr>
            <a:spLocks noChangeArrowheads="1"/>
          </p:cNvSpPr>
          <p:nvPr/>
        </p:nvSpPr>
        <p:spPr bwMode="auto">
          <a:xfrm>
            <a:off x="349250" y="1709738"/>
            <a:ext cx="42513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Важным мероприятием данного направления будет создание в 2013 году на базе текущей СУЭ АС ФК </a:t>
            </a:r>
            <a:r>
              <a:rPr lang="ru-RU" sz="1200" b="1">
                <a:latin typeface="Calibri" pitchFamily="34" charset="0"/>
              </a:rPr>
              <a:t>Централизованной системы управления эксплуатацией и технической поддержки, </a:t>
            </a:r>
            <a:r>
              <a:rPr lang="ru-RU" sz="1200">
                <a:latin typeface="Calibri" pitchFamily="34" charset="0"/>
              </a:rPr>
              <a:t>основной задачей которой будет</a:t>
            </a:r>
            <a:r>
              <a:rPr lang="ru-RU" sz="1200" b="1"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обеспечение бесперебойности оказываемых сервисов, снижение негативного влияния непредвиденных катастрофических и чрезвычайных ситуаций, оптимизация  бюджетных расходов на восстановление систем после сбоев и данных после повреждения или уничтожения.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6088" y="1697038"/>
            <a:ext cx="37338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283"/>
          <p:cNvSpPr txBox="1">
            <a:spLocks noChangeArrowheads="1"/>
          </p:cNvSpPr>
          <p:nvPr/>
        </p:nvSpPr>
        <p:spPr bwMode="auto">
          <a:xfrm>
            <a:off x="314325" y="3452813"/>
            <a:ext cx="233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Внутренняя сеть </a:t>
            </a:r>
          </a:p>
          <a:p>
            <a:pPr algn="ctr"/>
            <a:r>
              <a:rPr lang="ru-RU" sz="1400">
                <a:latin typeface="Calibri" pitchFamily="34" charset="0"/>
              </a:rPr>
              <a:t>Федерального казначейства</a:t>
            </a:r>
          </a:p>
        </p:txBody>
      </p:sp>
      <p:sp>
        <p:nvSpPr>
          <p:cNvPr id="11280" name="TextBox 284"/>
          <p:cNvSpPr txBox="1">
            <a:spLocks noChangeArrowheads="1"/>
          </p:cNvSpPr>
          <p:nvPr/>
        </p:nvSpPr>
        <p:spPr bwMode="auto">
          <a:xfrm>
            <a:off x="3305175" y="3624263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Интернет</a:t>
            </a:r>
          </a:p>
        </p:txBody>
      </p:sp>
      <p:grpSp>
        <p:nvGrpSpPr>
          <p:cNvPr id="11281" name="Группа 5"/>
          <p:cNvGrpSpPr>
            <a:grpSpLocks/>
          </p:cNvGrpSpPr>
          <p:nvPr/>
        </p:nvGrpSpPr>
        <p:grpSpPr bwMode="auto">
          <a:xfrm>
            <a:off x="3379788" y="3851275"/>
            <a:ext cx="711200" cy="533400"/>
            <a:chOff x="7928960" y="2138694"/>
            <a:chExt cx="710850" cy="531986"/>
          </a:xfrm>
        </p:grpSpPr>
        <p:pic>
          <p:nvPicPr>
            <p:cNvPr id="11348" name="Рисунок 285" descr="Window icon by jhnri4 - Window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8960" y="2138694"/>
              <a:ext cx="710850" cy="53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" name="TextBox 286"/>
            <p:cNvSpPr txBox="1"/>
            <p:nvPr/>
          </p:nvSpPr>
          <p:spPr>
            <a:xfrm>
              <a:off x="8116193" y="2251108"/>
              <a:ext cx="377639" cy="3071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ЭБ</a:t>
              </a:r>
            </a:p>
          </p:txBody>
        </p:sp>
      </p:grpSp>
      <p:grpSp>
        <p:nvGrpSpPr>
          <p:cNvPr id="11282" name="Группа 6"/>
          <p:cNvGrpSpPr>
            <a:grpSpLocks/>
          </p:cNvGrpSpPr>
          <p:nvPr/>
        </p:nvGrpSpPr>
        <p:grpSpPr bwMode="auto">
          <a:xfrm>
            <a:off x="3379788" y="4278313"/>
            <a:ext cx="711200" cy="531812"/>
            <a:chOff x="7928956" y="2598871"/>
            <a:chExt cx="710850" cy="531986"/>
          </a:xfrm>
        </p:grpSpPr>
        <p:pic>
          <p:nvPicPr>
            <p:cNvPr id="11346" name="Рисунок 293" descr="Window icon by jhnri4 - Window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8956" y="2598871"/>
              <a:ext cx="710850" cy="53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" name="TextBox 294"/>
            <p:cNvSpPr txBox="1"/>
            <p:nvPr/>
          </p:nvSpPr>
          <p:spPr>
            <a:xfrm>
              <a:off x="8046373" y="2711620"/>
              <a:ext cx="517270" cy="306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ООС</a:t>
              </a:r>
            </a:p>
          </p:txBody>
        </p:sp>
      </p:grpSp>
      <p:grpSp>
        <p:nvGrpSpPr>
          <p:cNvPr id="11283" name="Группа 7"/>
          <p:cNvGrpSpPr>
            <a:grpSpLocks/>
          </p:cNvGrpSpPr>
          <p:nvPr/>
        </p:nvGrpSpPr>
        <p:grpSpPr bwMode="auto">
          <a:xfrm>
            <a:off x="3379788" y="4703763"/>
            <a:ext cx="711200" cy="531812"/>
            <a:chOff x="7928956" y="3018753"/>
            <a:chExt cx="710850" cy="531986"/>
          </a:xfrm>
        </p:grpSpPr>
        <p:pic>
          <p:nvPicPr>
            <p:cNvPr id="11344" name="Рисунок 295" descr="Window icon by jhnri4 - Window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8956" y="3018753"/>
              <a:ext cx="710850" cy="53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" name="TextBox 296"/>
            <p:cNvSpPr txBox="1"/>
            <p:nvPr/>
          </p:nvSpPr>
          <p:spPr>
            <a:xfrm>
              <a:off x="8049547" y="3131502"/>
              <a:ext cx="510923" cy="306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ГМУ</a:t>
              </a:r>
            </a:p>
          </p:txBody>
        </p:sp>
      </p:grpSp>
      <p:grpSp>
        <p:nvGrpSpPr>
          <p:cNvPr id="11284" name="Группа 9215"/>
          <p:cNvGrpSpPr>
            <a:grpSpLocks/>
          </p:cNvGrpSpPr>
          <p:nvPr/>
        </p:nvGrpSpPr>
        <p:grpSpPr bwMode="auto">
          <a:xfrm>
            <a:off x="3379788" y="5129213"/>
            <a:ext cx="722312" cy="531812"/>
            <a:chOff x="7928956" y="3438635"/>
            <a:chExt cx="722310" cy="531986"/>
          </a:xfrm>
        </p:grpSpPr>
        <p:pic>
          <p:nvPicPr>
            <p:cNvPr id="11342" name="Рисунок 297" descr="Window icon by jhnri4 - Window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8956" y="3438635"/>
              <a:ext cx="710850" cy="53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9" name="TextBox 298"/>
            <p:cNvSpPr txBox="1"/>
            <p:nvPr/>
          </p:nvSpPr>
          <p:spPr>
            <a:xfrm>
              <a:off x="7938481" y="3551384"/>
              <a:ext cx="712785" cy="292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УНИФО</a:t>
              </a:r>
            </a:p>
          </p:txBody>
        </p:sp>
      </p:grpSp>
      <p:sp>
        <p:nvSpPr>
          <p:cNvPr id="371" name="Прямоугольник 370"/>
          <p:cNvSpPr/>
          <p:nvPr/>
        </p:nvSpPr>
        <p:spPr>
          <a:xfrm>
            <a:off x="1228725" y="4408488"/>
            <a:ext cx="319088" cy="11906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286" name="Группа 9216"/>
          <p:cNvGrpSpPr>
            <a:grpSpLocks/>
          </p:cNvGrpSpPr>
          <p:nvPr/>
        </p:nvGrpSpPr>
        <p:grpSpPr bwMode="auto">
          <a:xfrm>
            <a:off x="3379788" y="5554663"/>
            <a:ext cx="711200" cy="531812"/>
            <a:chOff x="7928956" y="3841032"/>
            <a:chExt cx="710850" cy="531986"/>
          </a:xfrm>
        </p:grpSpPr>
        <p:pic>
          <p:nvPicPr>
            <p:cNvPr id="11340" name="Рисунок 299" descr="Window icon by jhnri4 - Window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8956" y="3841032"/>
              <a:ext cx="710850" cy="53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1" name="TextBox 300"/>
            <p:cNvSpPr txBox="1"/>
            <p:nvPr/>
          </p:nvSpPr>
          <p:spPr>
            <a:xfrm>
              <a:off x="8057480" y="3953781"/>
              <a:ext cx="496643" cy="306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ВСО</a:t>
              </a:r>
            </a:p>
          </p:txBody>
        </p:sp>
      </p:grpSp>
      <p:pic>
        <p:nvPicPr>
          <p:cNvPr id="11287" name="Picture 6" descr="C:\Users\Di\Dropbox\Проект! Электронный бюджет\Презентация 2012\Source\serv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575" y="4259263"/>
            <a:ext cx="361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307"/>
          <p:cNvSpPr txBox="1"/>
          <p:nvPr/>
        </p:nvSpPr>
        <p:spPr>
          <a:xfrm>
            <a:off x="788988" y="4013200"/>
            <a:ext cx="619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ЦАФК</a:t>
            </a:r>
          </a:p>
        </p:txBody>
      </p:sp>
      <p:pic>
        <p:nvPicPr>
          <p:cNvPr id="11289" name="Picture 8" descr="http://icons.iconarchive.com/icons/tpdkdesign.net/refresh-cl/256/System-Task-Manager-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" y="5597525"/>
            <a:ext cx="7032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TextBox 309"/>
          <p:cNvSpPr txBox="1">
            <a:spLocks noChangeArrowheads="1"/>
          </p:cNvSpPr>
          <p:nvPr/>
        </p:nvSpPr>
        <p:spPr bwMode="auto">
          <a:xfrm>
            <a:off x="1268413" y="5702300"/>
            <a:ext cx="1343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Ситуационный</a:t>
            </a:r>
          </a:p>
          <a:p>
            <a:r>
              <a:rPr lang="ru-RU" sz="1400" b="1">
                <a:latin typeface="Calibri" pitchFamily="34" charset="0"/>
              </a:rPr>
              <a:t>центр</a:t>
            </a:r>
          </a:p>
        </p:txBody>
      </p:sp>
      <p:pic>
        <p:nvPicPr>
          <p:cNvPr id="11291" name="Picture 6" descr="C:\Users\Di\Dropbox\Проект! Электронный бюджет\Презентация 2012\Source\serv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121150"/>
            <a:ext cx="3619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" name="TextBox 312"/>
          <p:cNvSpPr txBox="1"/>
          <p:nvPr/>
        </p:nvSpPr>
        <p:spPr>
          <a:xfrm>
            <a:off x="1549400" y="3875088"/>
            <a:ext cx="5492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МОУ</a:t>
            </a:r>
          </a:p>
        </p:txBody>
      </p:sp>
      <p:pic>
        <p:nvPicPr>
          <p:cNvPr id="11293" name="Picture 6" descr="C:\Users\Di\Dropbox\Проект! Электронный бюджет\Презентация 2012\Source\serv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88" y="4829175"/>
            <a:ext cx="3635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" name="TextBox 314"/>
          <p:cNvSpPr txBox="1"/>
          <p:nvPr/>
        </p:nvSpPr>
        <p:spPr>
          <a:xfrm>
            <a:off x="315913" y="4583113"/>
            <a:ext cx="496887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УФК</a:t>
            </a:r>
          </a:p>
        </p:txBody>
      </p:sp>
      <p:pic>
        <p:nvPicPr>
          <p:cNvPr id="11295" name="Picture 6" descr="C:\Users\Di\Dropbox\Проект! Электронный бюджет\Презентация 2012\Source\serv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8425" y="4929188"/>
            <a:ext cx="361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" name="TextBox 316"/>
          <p:cNvSpPr txBox="1"/>
          <p:nvPr/>
        </p:nvSpPr>
        <p:spPr>
          <a:xfrm>
            <a:off x="1301750" y="4681538"/>
            <a:ext cx="4968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УФК</a:t>
            </a:r>
          </a:p>
        </p:txBody>
      </p:sp>
      <p:pic>
        <p:nvPicPr>
          <p:cNvPr id="11297" name="Picture 6" descr="C:\Users\Di\Dropbox\Проект! Электронный бюджет\Презентация 2012\Source\serv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2825" y="4554538"/>
            <a:ext cx="3635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" name="TextBox 318"/>
          <p:cNvSpPr txBox="1"/>
          <p:nvPr/>
        </p:nvSpPr>
        <p:spPr>
          <a:xfrm>
            <a:off x="2216150" y="4308475"/>
            <a:ext cx="4968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УФК</a:t>
            </a:r>
          </a:p>
        </p:txBody>
      </p:sp>
      <p:cxnSp>
        <p:nvCxnSpPr>
          <p:cNvPr id="345" name="Прямая соединительная линия 344"/>
          <p:cNvCxnSpPr/>
          <p:nvPr/>
        </p:nvCxnSpPr>
        <p:spPr>
          <a:xfrm>
            <a:off x="1098550" y="4583113"/>
            <a:ext cx="1365250" cy="2778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0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505142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" y="447992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1775" y="4322763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5663" y="481488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5075" y="51689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" y="60229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2550" y="57721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2550" y="53467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2550" y="492283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2550" y="449738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9" descr="C:\Users\Di\Dropbox\Проект! Электронный бюджет\Презентация 2012\Source\green bul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2550" y="407193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1" name="TextBox 9240"/>
          <p:cNvSpPr txBox="1">
            <a:spLocks noChangeArrowheads="1"/>
          </p:cNvSpPr>
          <p:nvPr/>
        </p:nvSpPr>
        <p:spPr bwMode="auto">
          <a:xfrm>
            <a:off x="4122738" y="4071938"/>
            <a:ext cx="431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12" name="TextBox 359"/>
          <p:cNvSpPr txBox="1">
            <a:spLocks noChangeArrowheads="1"/>
          </p:cNvSpPr>
          <p:nvPr/>
        </p:nvSpPr>
        <p:spPr bwMode="auto">
          <a:xfrm>
            <a:off x="4122738" y="4503738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13" name="TextBox 360"/>
          <p:cNvSpPr txBox="1">
            <a:spLocks noChangeArrowheads="1"/>
          </p:cNvSpPr>
          <p:nvPr/>
        </p:nvSpPr>
        <p:spPr bwMode="auto">
          <a:xfrm>
            <a:off x="4122738" y="49196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14" name="TextBox 361"/>
          <p:cNvSpPr txBox="1">
            <a:spLocks noChangeArrowheads="1"/>
          </p:cNvSpPr>
          <p:nvPr/>
        </p:nvSpPr>
        <p:spPr bwMode="auto">
          <a:xfrm>
            <a:off x="4122738" y="5362575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15" name="TextBox 362"/>
          <p:cNvSpPr txBox="1">
            <a:spLocks noChangeArrowheads="1"/>
          </p:cNvSpPr>
          <p:nvPr/>
        </p:nvSpPr>
        <p:spPr bwMode="auto">
          <a:xfrm>
            <a:off x="4122738" y="579120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16" name="TextBox 363"/>
          <p:cNvSpPr txBox="1">
            <a:spLocks noChangeArrowheads="1"/>
          </p:cNvSpPr>
          <p:nvPr/>
        </p:nvSpPr>
        <p:spPr bwMode="auto">
          <a:xfrm>
            <a:off x="1781175" y="4830763"/>
            <a:ext cx="433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17" name="TextBox 364"/>
          <p:cNvSpPr txBox="1">
            <a:spLocks noChangeArrowheads="1"/>
          </p:cNvSpPr>
          <p:nvPr/>
        </p:nvSpPr>
        <p:spPr bwMode="auto">
          <a:xfrm>
            <a:off x="1171575" y="4329113"/>
            <a:ext cx="433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9242" name="Прямоугольник 9241"/>
          <p:cNvSpPr/>
          <p:nvPr/>
        </p:nvSpPr>
        <p:spPr>
          <a:xfrm>
            <a:off x="469900" y="4554538"/>
            <a:ext cx="319088" cy="11906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19" name="TextBox 365"/>
          <p:cNvSpPr txBox="1">
            <a:spLocks noChangeArrowheads="1"/>
          </p:cNvSpPr>
          <p:nvPr/>
        </p:nvSpPr>
        <p:spPr bwMode="auto">
          <a:xfrm>
            <a:off x="469900" y="4475163"/>
            <a:ext cx="43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20" name="TextBox 366"/>
          <p:cNvSpPr txBox="1">
            <a:spLocks noChangeArrowheads="1"/>
          </p:cNvSpPr>
          <p:nvPr/>
        </p:nvSpPr>
        <p:spPr bwMode="auto">
          <a:xfrm>
            <a:off x="215900" y="5287963"/>
            <a:ext cx="433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21" name="TextBox 367"/>
          <p:cNvSpPr txBox="1">
            <a:spLocks noChangeArrowheads="1"/>
          </p:cNvSpPr>
          <p:nvPr/>
        </p:nvSpPr>
        <p:spPr bwMode="auto">
          <a:xfrm>
            <a:off x="211138" y="6042025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sp>
        <p:nvSpPr>
          <p:cNvPr id="11322" name="TextBox 368"/>
          <p:cNvSpPr txBox="1">
            <a:spLocks noChangeArrowheads="1"/>
          </p:cNvSpPr>
          <p:nvPr/>
        </p:nvSpPr>
        <p:spPr bwMode="auto">
          <a:xfrm>
            <a:off x="895350" y="5168900"/>
            <a:ext cx="4333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2D050"/>
                </a:solidFill>
                <a:latin typeface="Calibri" pitchFamily="34" charset="0"/>
              </a:rPr>
              <a:t>СУЭ</a:t>
            </a:r>
          </a:p>
        </p:txBody>
      </p:sp>
      <p:cxnSp>
        <p:nvCxnSpPr>
          <p:cNvPr id="375" name="Прямая соединительная линия 374"/>
          <p:cNvCxnSpPr/>
          <p:nvPr/>
        </p:nvCxnSpPr>
        <p:spPr>
          <a:xfrm>
            <a:off x="3130550" y="3798888"/>
            <a:ext cx="0" cy="24463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7" name="Двойная стрелка влево/вправо 9246"/>
          <p:cNvSpPr/>
          <p:nvPr/>
        </p:nvSpPr>
        <p:spPr>
          <a:xfrm>
            <a:off x="2863850" y="5249863"/>
            <a:ext cx="515938" cy="315912"/>
          </a:xfrm>
          <a:prstGeom prst="leftRightArrow">
            <a:avLst>
              <a:gd name="adj1" fmla="val 62316"/>
              <a:gd name="adj2" fmla="val 46921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0" name="TextBox 379"/>
          <p:cNvSpPr txBox="1"/>
          <p:nvPr/>
        </p:nvSpPr>
        <p:spPr>
          <a:xfrm>
            <a:off x="2908300" y="5272088"/>
            <a:ext cx="4603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XML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82" name="Прямоугольник 381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27" name="TextBox 75"/>
          <p:cNvSpPr txBox="1">
            <a:spLocks noChangeArrowheads="1"/>
          </p:cNvSpPr>
          <p:nvPr/>
        </p:nvSpPr>
        <p:spPr bwMode="auto">
          <a:xfrm>
            <a:off x="4803775" y="1317625"/>
            <a:ext cx="3983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Апробация ситуационного центра в 2012 г.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4905375" y="1698625"/>
            <a:ext cx="37338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9" name="Прямоугольник 77"/>
          <p:cNvSpPr>
            <a:spLocks noChangeArrowheads="1"/>
          </p:cNvSpPr>
          <p:nvPr/>
        </p:nvSpPr>
        <p:spPr bwMode="auto">
          <a:xfrm>
            <a:off x="4783138" y="2460625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Arial Narrow" pitchFamily="34" charset="0"/>
              </a:rPr>
              <a:t>656</a:t>
            </a:r>
          </a:p>
        </p:txBody>
      </p:sp>
      <p:sp>
        <p:nvSpPr>
          <p:cNvPr id="11330" name="Прямоугольник 78"/>
          <p:cNvSpPr>
            <a:spLocks noChangeArrowheads="1"/>
          </p:cNvSpPr>
          <p:nvPr/>
        </p:nvSpPr>
        <p:spPr bwMode="auto">
          <a:xfrm>
            <a:off x="5646738" y="2571750"/>
            <a:ext cx="314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инцидентов поступило от системы мониторинга СУЭ за 4 мес.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1331" name="Прямоугольник 79"/>
          <p:cNvSpPr>
            <a:spLocks noChangeArrowheads="1"/>
          </p:cNvSpPr>
          <p:nvPr/>
        </p:nvSpPr>
        <p:spPr bwMode="auto">
          <a:xfrm>
            <a:off x="4803775" y="3154363"/>
            <a:ext cx="37353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9900"/>
                </a:solidFill>
                <a:latin typeface="Arial Narrow" pitchFamily="34" charset="0"/>
              </a:rPr>
              <a:t>70%</a:t>
            </a:r>
          </a:p>
        </p:txBody>
      </p:sp>
      <p:sp>
        <p:nvSpPr>
          <p:cNvPr id="11332" name="Прямоугольник 80"/>
          <p:cNvSpPr>
            <a:spLocks noChangeArrowheads="1"/>
          </p:cNvSpPr>
          <p:nvPr/>
        </p:nvSpPr>
        <p:spPr bwMode="auto">
          <a:xfrm>
            <a:off x="5815013" y="3246438"/>
            <a:ext cx="3076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устранено проактивно до появления проблемы у пользователя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1333" name="Прямоугольник 81"/>
          <p:cNvSpPr>
            <a:spLocks noChangeArrowheads="1"/>
          </p:cNvSpPr>
          <p:nvPr/>
        </p:nvSpPr>
        <p:spPr bwMode="auto">
          <a:xfrm>
            <a:off x="4803775" y="3917950"/>
            <a:ext cx="37353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9900"/>
                </a:solidFill>
                <a:latin typeface="Arial Narrow" pitchFamily="34" charset="0"/>
              </a:rPr>
              <a:t>61%</a:t>
            </a:r>
          </a:p>
        </p:txBody>
      </p:sp>
      <p:sp>
        <p:nvSpPr>
          <p:cNvPr id="11334" name="Прямоугольник 82"/>
          <p:cNvSpPr>
            <a:spLocks noChangeArrowheads="1"/>
          </p:cNvSpPr>
          <p:nvPr/>
        </p:nvSpPr>
        <p:spPr bwMode="auto">
          <a:xfrm>
            <a:off x="5815013" y="4010025"/>
            <a:ext cx="307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автоматически выявленных инцидентов устранены за 2 часа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1335" name="Прямоугольник 83"/>
          <p:cNvSpPr>
            <a:spLocks noChangeArrowheads="1"/>
          </p:cNvSpPr>
          <p:nvPr/>
        </p:nvSpPr>
        <p:spPr bwMode="auto">
          <a:xfrm>
            <a:off x="4814888" y="1731963"/>
            <a:ext cx="37941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Модель функционирования Ситуационного центра прошла апробацию в 2012 году в центральном аппарате Федерального казначейства. </a:t>
            </a:r>
          </a:p>
          <a:p>
            <a:r>
              <a:rPr lang="ru-RU" sz="1600">
                <a:latin typeface="Arial Narrow" pitchFamily="34" charset="0"/>
              </a:rPr>
              <a:t>Результаты апробации:</a:t>
            </a:r>
          </a:p>
        </p:txBody>
      </p:sp>
      <p:sp>
        <p:nvSpPr>
          <p:cNvPr id="11336" name="TextBox 84"/>
          <p:cNvSpPr txBox="1">
            <a:spLocks noChangeArrowheads="1"/>
          </p:cNvSpPr>
          <p:nvPr/>
        </p:nvSpPr>
        <p:spPr bwMode="auto">
          <a:xfrm>
            <a:off x="4846638" y="4768850"/>
            <a:ext cx="3697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Резервирование систем и стресс-тесты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948238" y="5149850"/>
            <a:ext cx="37353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8" name="Прямоугольник 86"/>
          <p:cNvSpPr>
            <a:spLocks noChangeArrowheads="1"/>
          </p:cNvSpPr>
          <p:nvPr/>
        </p:nvSpPr>
        <p:spPr bwMode="auto">
          <a:xfrm>
            <a:off x="4837113" y="5168900"/>
            <a:ext cx="3814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В 2013 г. будет разработана новая стратегия резервирования информационных систем и сервисов Федерального казначейства.</a:t>
            </a:r>
          </a:p>
          <a:p>
            <a:r>
              <a:rPr lang="ru-RU" sz="1200">
                <a:latin typeface="Calibri" pitchFamily="34" charset="0"/>
              </a:rPr>
              <a:t>В конце августа 2013 г. планируется проведение 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стресс-тестов готовности ИТ-инфраструктуры к работе в режиме катастрофы на примере Москвы и Московской области.</a:t>
            </a:r>
            <a:endParaRPr lang="ru-RU" sz="1200" b="1">
              <a:latin typeface="Calibri" pitchFamily="34" charset="0"/>
            </a:endParaRPr>
          </a:p>
          <a:p>
            <a:endParaRPr lang="ru-RU" sz="1200">
              <a:latin typeface="Calibri" pitchFamily="34" charset="0"/>
            </a:endParaRPr>
          </a:p>
        </p:txBody>
      </p:sp>
      <p:sp>
        <p:nvSpPr>
          <p:cNvPr id="8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2442CD70-2552-4B17-9A38-706540DD9489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5"/>
          <p:cNvSpPr txBox="1">
            <a:spLocks noChangeArrowheads="1"/>
          </p:cNvSpPr>
          <p:nvPr/>
        </p:nvSpPr>
        <p:spPr bwMode="auto">
          <a:xfrm>
            <a:off x="2476500" y="120650"/>
            <a:ext cx="4400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Развитие системы обеспечения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информационной безопасности</a:t>
            </a: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4576763" y="1314450"/>
            <a:ext cx="2347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Narrow" pitchFamily="34" charset="0"/>
              </a:rPr>
              <a:t>Единый ключ доступа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76775" y="1697038"/>
            <a:ext cx="39624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17513" y="1327150"/>
            <a:ext cx="345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Комплексный подход к безопасности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9113" y="1709738"/>
            <a:ext cx="37338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4" descr="http://security.arizona.edu/sites/default/files/security%20building%20bloc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3538538"/>
            <a:ext cx="464343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Прямоугольник 14"/>
          <p:cNvSpPr>
            <a:spLocks noChangeArrowheads="1"/>
          </p:cNvSpPr>
          <p:nvPr/>
        </p:nvSpPr>
        <p:spPr bwMode="auto">
          <a:xfrm>
            <a:off x="417513" y="1819275"/>
            <a:ext cx="382428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Децентрализованный подход к обеспечению безопасности устарел.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Сегодня необходим комплексный подход к управлению безопасностью.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Система обеспечения электронной безопасности будет строиться на базе подсистем обеспечения информационной безопасности «Электронного бюджета».</a:t>
            </a:r>
          </a:p>
          <a:p>
            <a:pPr marL="171450" indent="-171450"/>
            <a:endParaRPr lang="ru-RU" sz="120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588" y="1000125"/>
            <a:ext cx="9155113" cy="7937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25" y="1785938"/>
            <a:ext cx="2446338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>
            <a:off x="6416675" y="3411538"/>
            <a:ext cx="534988" cy="419100"/>
          </a:xfrm>
          <a:prstGeom prst="rightArrow">
            <a:avLst/>
          </a:prstGeom>
          <a:solidFill>
            <a:srgbClr val="FFFFCC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0" name="Прямоугольник 19"/>
          <p:cNvSpPr>
            <a:spLocks noChangeArrowheads="1"/>
          </p:cNvSpPr>
          <p:nvPr/>
        </p:nvSpPr>
        <p:spPr bwMode="auto">
          <a:xfrm>
            <a:off x="4576763" y="4156075"/>
            <a:ext cx="41894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Переход к единой системе идентификации и аутентификации пользователей ИТ-сервисов «Электронного казначейства» на основе электронной подписи конкретного пользователя сделает доступ удобнее, сократит затраты, будет способствовать повышению уровня информационной безопасности.</a:t>
            </a:r>
          </a:p>
          <a:p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Основной задачей развития УУЦ Федерального казначейства является выпуск квалифицированного сертификата ключа проверки электронной подписи для заявителей с целью исполнения требований Закона №63-ФЗ.</a:t>
            </a:r>
          </a:p>
          <a:p>
            <a:endParaRPr lang="ru-RU" sz="1200">
              <a:latin typeface="Calibri" pitchFamily="34" charset="0"/>
            </a:endParaRPr>
          </a:p>
        </p:txBody>
      </p:sp>
      <p:pic>
        <p:nvPicPr>
          <p:cNvPr id="1230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1663" y="2351088"/>
            <a:ext cx="181451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05625" y="6169025"/>
            <a:ext cx="2133600" cy="365125"/>
          </a:xfrm>
        </p:spPr>
        <p:txBody>
          <a:bodyPr/>
          <a:lstStyle/>
          <a:p>
            <a:pPr>
              <a:defRPr/>
            </a:pPr>
            <a:fld id="{8172E1A3-7710-4E6B-84E1-2833E19CF5AE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1165</Words>
  <Application>Microsoft Office PowerPoint</Application>
  <PresentationFormat>Экран (4:3)</PresentationFormat>
  <Paragraphs>222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Arial Narrow</vt:lpstr>
      <vt:lpstr>Тема Office</vt:lpstr>
      <vt:lpstr>1_Тема Office</vt:lpstr>
      <vt:lpstr>2_Тема Office</vt:lpstr>
      <vt:lpstr>Приоритеты развития ИТ-сервисов  Казначейства России на 2013-2015 годы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Academy of Networking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Izmestiev</dc:creator>
  <cp:lastModifiedBy>2785</cp:lastModifiedBy>
  <cp:revision>216</cp:revision>
  <dcterms:created xsi:type="dcterms:W3CDTF">2012-04-18T08:07:07Z</dcterms:created>
  <dcterms:modified xsi:type="dcterms:W3CDTF">2013-02-27T08:00:45Z</dcterms:modified>
</cp:coreProperties>
</file>