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3"/>
  </p:notesMasterIdLst>
  <p:sldIdLst>
    <p:sldId id="293" r:id="rId2"/>
    <p:sldId id="305" r:id="rId3"/>
    <p:sldId id="294" r:id="rId4"/>
    <p:sldId id="306" r:id="rId5"/>
    <p:sldId id="281" r:id="rId6"/>
    <p:sldId id="300" r:id="rId7"/>
    <p:sldId id="308" r:id="rId8"/>
    <p:sldId id="298" r:id="rId9"/>
    <p:sldId id="307" r:id="rId10"/>
    <p:sldId id="291" r:id="rId11"/>
    <p:sldId id="30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120D39"/>
    <a:srgbClr val="BEF8E9"/>
    <a:srgbClr val="8DCFAC"/>
    <a:srgbClr val="88D8B4"/>
    <a:srgbClr val="A1E0ED"/>
    <a:srgbClr val="9DE3F1"/>
    <a:srgbClr val="D7F9FD"/>
    <a:srgbClr val="C0F5F8"/>
    <a:srgbClr val="FF9900"/>
    <a:srgbClr val="007E3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78" autoAdjust="0"/>
    <p:restoredTop sz="86380" autoAdjust="0"/>
  </p:normalViewPr>
  <p:slideViewPr>
    <p:cSldViewPr>
      <p:cViewPr>
        <p:scale>
          <a:sx n="84" d="100"/>
          <a:sy n="84" d="100"/>
        </p:scale>
        <p:origin x="-1464" y="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hyperlink" Target="http://www.budget.gov.ru/" TargetMode="External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hyperlink" Target="http://www.budget.gov.ru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1F07421-3F54-4801-A350-04EB6FD120DC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581958D-8BD2-447E-9C17-C167860AB1CB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cene3d>
          <a:camera prst="orthographicFront" fov="0">
            <a:rot lat="0" lon="0" rev="0"/>
          </a:camera>
          <a:lightRig rig="flat" dir="t">
            <a:rot lat="0" lon="0" rev="20040000"/>
          </a:lightRig>
        </a:scene3d>
        <a:sp3d contourW="12700" prstMaterial="dkEdge">
          <a:bevelT w="25400" h="38100"/>
          <a:contourClr>
            <a:schemeClr val="accent1">
              <a:satMod val="115000"/>
            </a:schemeClr>
          </a:contourClr>
        </a:sp3d>
      </dgm:spPr>
      <dgm:t>
        <a:bodyPr/>
        <a:lstStyle/>
        <a:p>
          <a:r>
            <a:rPr lang="en-US" sz="1600" b="1" dirty="0" smtClean="0">
              <a:latin typeface="Times New Roman" pitchFamily="18" charset="0"/>
              <a:cs typeface="Times New Roman" pitchFamily="18" charset="0"/>
            </a:rPr>
            <a:t>Registers</a:t>
          </a:r>
        </a:p>
        <a:p>
          <a:r>
            <a:rPr lang="en-US" sz="1600" b="1" dirty="0" smtClean="0">
              <a:latin typeface="Times New Roman" pitchFamily="18" charset="0"/>
              <a:cs typeface="Times New Roman" pitchFamily="18" charset="0"/>
            </a:rPr>
            <a:t>Classifiers </a:t>
          </a:r>
        </a:p>
        <a:p>
          <a:r>
            <a:rPr lang="en-US" sz="1600" b="1" dirty="0" smtClean="0">
              <a:latin typeface="Times New Roman" pitchFamily="18" charset="0"/>
              <a:cs typeface="Times New Roman" pitchFamily="18" charset="0"/>
            </a:rPr>
            <a:t>Forms </a:t>
          </a:r>
          <a:endParaRPr lang="ru-RU" sz="1600" b="1" dirty="0" smtClean="0">
            <a:latin typeface="Times New Roman" pitchFamily="18" charset="0"/>
            <a:cs typeface="Times New Roman" pitchFamily="18" charset="0"/>
          </a:endParaRPr>
        </a:p>
      </dgm:t>
    </dgm:pt>
    <dgm:pt modelId="{F7361EA7-4DB2-4164-871C-A993CF1768C7}" type="parTrans" cxnId="{9F4228EB-1387-4E31-BA97-0377C923B9E9}">
      <dgm:prSet/>
      <dgm:spPr/>
      <dgm:t>
        <a:bodyPr/>
        <a:lstStyle/>
        <a:p>
          <a:endParaRPr lang="ru-RU"/>
        </a:p>
      </dgm:t>
    </dgm:pt>
    <dgm:pt modelId="{89ABDA41-B171-4B4E-A5EA-8C6432E696FC}" type="sibTrans" cxnId="{9F4228EB-1387-4E31-BA97-0377C923B9E9}">
      <dgm:prSet/>
      <dgm:spPr/>
      <dgm:t>
        <a:bodyPr/>
        <a:lstStyle/>
        <a:p>
          <a:endParaRPr lang="ru-RU"/>
        </a:p>
      </dgm:t>
    </dgm:pt>
    <dgm:pt modelId="{07F7D435-44CC-4C9D-8F44-925CC0C73C64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sz="1200" b="1" dirty="0" smtClean="0">
              <a:latin typeface="Times New Roman" pitchFamily="18" charset="0"/>
              <a:cs typeface="Times New Roman" pitchFamily="18" charset="0"/>
            </a:rPr>
            <a:t>Budget planning 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971A41F6-4805-45EE-A8E3-DFE89F69FA92}" type="parTrans" cxnId="{87715672-53C3-4104-8661-9F33617B90A4}">
      <dgm:prSet/>
      <dgm:spPr/>
      <dgm:t>
        <a:bodyPr/>
        <a:lstStyle/>
        <a:p>
          <a:endParaRPr lang="ru-RU"/>
        </a:p>
      </dgm:t>
    </dgm:pt>
    <dgm:pt modelId="{0C037026-052B-41DA-A821-EC951A6AFF7B}" type="sibTrans" cxnId="{87715672-53C3-4104-8661-9F33617B90A4}">
      <dgm:prSet/>
      <dgm:spPr/>
      <dgm:t>
        <a:bodyPr/>
        <a:lstStyle/>
        <a:p>
          <a:endParaRPr lang="ru-RU" dirty="0"/>
        </a:p>
      </dgm:t>
    </dgm:pt>
    <dgm:pt modelId="{7B84A4A7-17BF-435D-81F2-A067A8739685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sz="1200" b="1" dirty="0" smtClean="0">
              <a:latin typeface="Times New Roman" pitchFamily="18" charset="0"/>
              <a:cs typeface="Times New Roman" pitchFamily="18" charset="0"/>
            </a:rPr>
            <a:t>Incomes control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9A6E7C24-52B6-4BFF-AF20-9E69379CC229}" type="parTrans" cxnId="{A752343B-E04D-4942-9AC2-7C3C71A5AA47}">
      <dgm:prSet/>
      <dgm:spPr/>
      <dgm:t>
        <a:bodyPr/>
        <a:lstStyle/>
        <a:p>
          <a:endParaRPr lang="ru-RU"/>
        </a:p>
      </dgm:t>
    </dgm:pt>
    <dgm:pt modelId="{0A998A5D-B5CA-4EBA-8444-DE6311DB9392}" type="sibTrans" cxnId="{A752343B-E04D-4942-9AC2-7C3C71A5AA47}">
      <dgm:prSet/>
      <dgm:spPr/>
      <dgm:t>
        <a:bodyPr/>
        <a:lstStyle/>
        <a:p>
          <a:endParaRPr lang="ru-RU" dirty="0"/>
        </a:p>
      </dgm:t>
    </dgm:pt>
    <dgm:pt modelId="{E19AA2E4-B6BC-4919-B71F-147FC5AFC1DA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sz="1200" b="1" dirty="0" smtClean="0">
              <a:latin typeface="Times New Roman" pitchFamily="18" charset="0"/>
              <a:cs typeface="Times New Roman" pitchFamily="18" charset="0"/>
            </a:rPr>
            <a:t>Control over Expenditures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3AD16BF8-82B2-46F1-B033-455FD478CE64}" type="parTrans" cxnId="{6114B5F2-8DAA-4312-8887-652888B7A39D}">
      <dgm:prSet/>
      <dgm:spPr/>
      <dgm:t>
        <a:bodyPr/>
        <a:lstStyle/>
        <a:p>
          <a:endParaRPr lang="ru-RU"/>
        </a:p>
      </dgm:t>
    </dgm:pt>
    <dgm:pt modelId="{91A93C37-D188-473B-8463-A7F27051CA7E}" type="sibTrans" cxnId="{6114B5F2-8DAA-4312-8887-652888B7A39D}">
      <dgm:prSet/>
      <dgm:spPr/>
      <dgm:t>
        <a:bodyPr/>
        <a:lstStyle/>
        <a:p>
          <a:endParaRPr lang="ru-RU" dirty="0"/>
        </a:p>
      </dgm:t>
    </dgm:pt>
    <dgm:pt modelId="{9DE8F4ED-3578-4956-9531-94143A4DF650}">
      <dgm:prSet phldrT="[Текст]" phldr="1"/>
      <dgm:spPr/>
      <dgm:t>
        <a:bodyPr/>
        <a:lstStyle/>
        <a:p>
          <a:endParaRPr lang="ru-RU" dirty="0"/>
        </a:p>
      </dgm:t>
    </dgm:pt>
    <dgm:pt modelId="{948CACF2-EB0D-44FF-A1A4-AD390F87EA8A}" type="parTrans" cxnId="{DFC83806-B7A1-4A98-8A87-3D40C96BDB62}">
      <dgm:prSet/>
      <dgm:spPr/>
      <dgm:t>
        <a:bodyPr/>
        <a:lstStyle/>
        <a:p>
          <a:endParaRPr lang="ru-RU"/>
        </a:p>
      </dgm:t>
    </dgm:pt>
    <dgm:pt modelId="{00606D36-8502-4FB1-B0DC-1E8812376F8B}" type="sibTrans" cxnId="{DFC83806-B7A1-4A98-8A87-3D40C96BDB62}">
      <dgm:prSet/>
      <dgm:spPr/>
      <dgm:t>
        <a:bodyPr/>
        <a:lstStyle/>
        <a:p>
          <a:endParaRPr lang="ru-RU"/>
        </a:p>
      </dgm:t>
    </dgm:pt>
    <dgm:pt modelId="{E37FDC14-CF8B-42BD-83F8-2D2EC4ECABF3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sz="1200" b="1" dirty="0" smtClean="0">
              <a:latin typeface="Times New Roman" pitchFamily="18" charset="0"/>
              <a:cs typeface="Times New Roman" pitchFamily="18" charset="0"/>
            </a:rPr>
            <a:t>Purchases management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1B8F9D62-CAF2-442D-8A1E-FFACFBC500E8}" type="parTrans" cxnId="{D0DA7395-2651-4F5B-BD44-DA1B964CC9C5}">
      <dgm:prSet/>
      <dgm:spPr/>
      <dgm:t>
        <a:bodyPr/>
        <a:lstStyle/>
        <a:p>
          <a:endParaRPr lang="ru-RU"/>
        </a:p>
      </dgm:t>
    </dgm:pt>
    <dgm:pt modelId="{4C3BEE16-AA5F-44FD-B14D-82FCB4B40D78}" type="sibTrans" cxnId="{D0DA7395-2651-4F5B-BD44-DA1B964CC9C5}">
      <dgm:prSet/>
      <dgm:spPr/>
      <dgm:t>
        <a:bodyPr/>
        <a:lstStyle/>
        <a:p>
          <a:endParaRPr lang="ru-RU" dirty="0"/>
        </a:p>
      </dgm:t>
    </dgm:pt>
    <dgm:pt modelId="{38F7EE60-7295-4FCE-A50C-C53D544BACCC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Non-financial assets management</a:t>
          </a:r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428B74B-1EBC-4DF2-A5A6-BC2103A4B18E}" type="parTrans" cxnId="{DD0D6B83-0995-4590-9711-772D6A607E22}">
      <dgm:prSet/>
      <dgm:spPr/>
      <dgm:t>
        <a:bodyPr/>
        <a:lstStyle/>
        <a:p>
          <a:endParaRPr lang="ru-RU"/>
        </a:p>
      </dgm:t>
    </dgm:pt>
    <dgm:pt modelId="{F010FD1B-A9E7-41BF-A7A9-4B24761B2F54}" type="sibTrans" cxnId="{DD0D6B83-0995-4590-9711-772D6A607E22}">
      <dgm:prSet/>
      <dgm:spPr/>
      <dgm:t>
        <a:bodyPr/>
        <a:lstStyle/>
        <a:p>
          <a:endParaRPr lang="ru-RU" dirty="0"/>
        </a:p>
      </dgm:t>
    </dgm:pt>
    <dgm:pt modelId="{54F3ECFB-8772-47E9-B00F-35193F2E2829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sz="1200" b="1" dirty="0" smtClean="0">
              <a:latin typeface="Times New Roman" pitchFamily="18" charset="0"/>
              <a:cs typeface="Times New Roman" pitchFamily="18" charset="0"/>
            </a:rPr>
            <a:t>Human resources management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C4516B84-426D-4947-B45D-0B6E37562CBE}" type="parTrans" cxnId="{B432C4FB-6D43-4EFB-B95A-2221176D1B15}">
      <dgm:prSet/>
      <dgm:spPr/>
      <dgm:t>
        <a:bodyPr/>
        <a:lstStyle/>
        <a:p>
          <a:endParaRPr lang="ru-RU"/>
        </a:p>
      </dgm:t>
    </dgm:pt>
    <dgm:pt modelId="{D1CC4D1C-587D-419D-B41D-AEBD41169BA0}" type="sibTrans" cxnId="{B432C4FB-6D43-4EFB-B95A-2221176D1B15}">
      <dgm:prSet/>
      <dgm:spPr/>
      <dgm:t>
        <a:bodyPr/>
        <a:lstStyle/>
        <a:p>
          <a:endParaRPr lang="ru-RU" dirty="0"/>
        </a:p>
      </dgm:t>
    </dgm:pt>
    <dgm:pt modelId="{C986EEB6-3647-4847-A8E3-9677DD365E39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>
            <a:spcAft>
              <a:spcPts val="0"/>
            </a:spcAft>
          </a:pPr>
          <a:r>
            <a:rPr lang="en-US" sz="1100" b="1" dirty="0" smtClean="0">
              <a:latin typeface="Times New Roman" pitchFamily="18" charset="0"/>
              <a:cs typeface="Times New Roman" pitchFamily="18" charset="0"/>
            </a:rPr>
            <a:t>Debt &amp; financial assets control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dgm:t>
    </dgm:pt>
    <dgm:pt modelId="{833FCEE6-EB64-483E-BF62-EA3B52FB9CD7}" type="parTrans" cxnId="{61A3D6FF-BDDB-432B-8956-F238176BA876}">
      <dgm:prSet/>
      <dgm:spPr/>
      <dgm:t>
        <a:bodyPr/>
        <a:lstStyle/>
        <a:p>
          <a:endParaRPr lang="ru-RU"/>
        </a:p>
      </dgm:t>
    </dgm:pt>
    <dgm:pt modelId="{DB38AF25-0D0A-49B3-B878-37E1F141CBA8}" type="sibTrans" cxnId="{61A3D6FF-BDDB-432B-8956-F238176BA876}">
      <dgm:prSet/>
      <dgm:spPr/>
      <dgm:t>
        <a:bodyPr/>
        <a:lstStyle/>
        <a:p>
          <a:endParaRPr lang="ru-RU" dirty="0"/>
        </a:p>
      </dgm:t>
    </dgm:pt>
    <dgm:pt modelId="{C23F99EA-FC58-49E9-912A-EFEE48C33544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sz="1200" b="1" dirty="0" smtClean="0">
              <a:latin typeface="Times New Roman" pitchFamily="18" charset="0"/>
              <a:cs typeface="Times New Roman" pitchFamily="18" charset="0"/>
            </a:rPr>
            <a:t>Analysis of efficiency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C2A5C215-F661-4533-A4C4-1F79F6E1B948}" type="parTrans" cxnId="{C848E20A-E70A-4C5C-8EB9-BA219A25D8ED}">
      <dgm:prSet/>
      <dgm:spPr/>
      <dgm:t>
        <a:bodyPr/>
        <a:lstStyle/>
        <a:p>
          <a:endParaRPr lang="ru-RU"/>
        </a:p>
      </dgm:t>
    </dgm:pt>
    <dgm:pt modelId="{0F3F5ECD-0C41-4F7E-A704-17E520C85EE3}" type="sibTrans" cxnId="{C848E20A-E70A-4C5C-8EB9-BA219A25D8ED}">
      <dgm:prSet/>
      <dgm:spPr/>
      <dgm:t>
        <a:bodyPr/>
        <a:lstStyle/>
        <a:p>
          <a:endParaRPr lang="ru-RU" dirty="0"/>
        </a:p>
      </dgm:t>
    </dgm:pt>
    <dgm:pt modelId="{ABE7EF8E-2939-4E60-9EA5-1D2D6C29365B}">
      <dgm:prSet phldrT="[Текст]"/>
      <dgm:spPr/>
      <dgm:t>
        <a:bodyPr/>
        <a:lstStyle/>
        <a:p>
          <a:endParaRPr lang="ru-RU" dirty="0"/>
        </a:p>
      </dgm:t>
    </dgm:pt>
    <dgm:pt modelId="{DE85C928-073C-4903-862C-DF293B50C81B}" type="parTrans" cxnId="{F53927D2-273B-4981-BC3F-5AFCAB1842FF}">
      <dgm:prSet/>
      <dgm:spPr/>
      <dgm:t>
        <a:bodyPr/>
        <a:lstStyle/>
        <a:p>
          <a:endParaRPr lang="ru-RU"/>
        </a:p>
      </dgm:t>
    </dgm:pt>
    <dgm:pt modelId="{41DDCA23-9D37-43C9-9FD5-B010FD63630C}" type="sibTrans" cxnId="{F53927D2-273B-4981-BC3F-5AFCAB1842FF}">
      <dgm:prSet/>
      <dgm:spPr/>
      <dgm:t>
        <a:bodyPr/>
        <a:lstStyle/>
        <a:p>
          <a:endParaRPr lang="ru-RU"/>
        </a:p>
      </dgm:t>
    </dgm:pt>
    <dgm:pt modelId="{91911F6B-AE26-4CC1-AD23-8BF64E3D4B21}">
      <dgm:prSet phldrT="[Текст]"/>
      <dgm:spPr/>
      <dgm:t>
        <a:bodyPr/>
        <a:lstStyle/>
        <a:p>
          <a:endParaRPr lang="ru-RU" dirty="0"/>
        </a:p>
      </dgm:t>
    </dgm:pt>
    <dgm:pt modelId="{F152ADC6-27DE-423D-8273-AA7331AF7EEC}" type="parTrans" cxnId="{39F1A8CC-5F07-4CBF-9B7D-7732F642D54A}">
      <dgm:prSet/>
      <dgm:spPr/>
      <dgm:t>
        <a:bodyPr/>
        <a:lstStyle/>
        <a:p>
          <a:endParaRPr lang="ru-RU"/>
        </a:p>
      </dgm:t>
    </dgm:pt>
    <dgm:pt modelId="{1EDEC79C-D702-4F7F-AFBB-29C64C4F268B}" type="sibTrans" cxnId="{39F1A8CC-5F07-4CBF-9B7D-7732F642D54A}">
      <dgm:prSet/>
      <dgm:spPr/>
      <dgm:t>
        <a:bodyPr/>
        <a:lstStyle/>
        <a:p>
          <a:endParaRPr lang="ru-RU"/>
        </a:p>
      </dgm:t>
    </dgm:pt>
    <dgm:pt modelId="{2A35F067-9604-4CA1-87E5-8B90D8556A98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sz="1200" b="1" dirty="0" smtClean="0">
              <a:latin typeface="Times New Roman" pitchFamily="18" charset="0"/>
              <a:cs typeface="Times New Roman" pitchFamily="18" charset="0"/>
            </a:rPr>
            <a:t>Financial control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7D82F5DA-B602-4D3F-A7CC-10F28AD5193E}" type="parTrans" cxnId="{AD1A0691-20E2-4E99-A8D9-12A9DD02B766}">
      <dgm:prSet/>
      <dgm:spPr/>
      <dgm:t>
        <a:bodyPr/>
        <a:lstStyle/>
        <a:p>
          <a:endParaRPr lang="ru-RU"/>
        </a:p>
      </dgm:t>
    </dgm:pt>
    <dgm:pt modelId="{36BDA125-B0AD-447A-A559-6BF91B0AEB35}" type="sibTrans" cxnId="{AD1A0691-20E2-4E99-A8D9-12A9DD02B766}">
      <dgm:prSet/>
      <dgm:spPr/>
      <dgm:t>
        <a:bodyPr/>
        <a:lstStyle/>
        <a:p>
          <a:endParaRPr lang="ru-RU" dirty="0"/>
        </a:p>
      </dgm:t>
    </dgm:pt>
    <dgm:pt modelId="{C4F166B1-54A4-4B11-8927-074CA1B7CBF6}">
      <dgm:prSet/>
      <dgm:spPr/>
      <dgm:t>
        <a:bodyPr/>
        <a:lstStyle/>
        <a:p>
          <a:endParaRPr lang="ru-RU" dirty="0"/>
        </a:p>
      </dgm:t>
    </dgm:pt>
    <dgm:pt modelId="{339CFECD-2C11-451E-AC1A-5781DCEA833B}" type="parTrans" cxnId="{445180B9-51AC-4174-9E7D-744B82113DEE}">
      <dgm:prSet/>
      <dgm:spPr/>
      <dgm:t>
        <a:bodyPr/>
        <a:lstStyle/>
        <a:p>
          <a:endParaRPr lang="ru-RU"/>
        </a:p>
      </dgm:t>
    </dgm:pt>
    <dgm:pt modelId="{E57A048B-666B-4C07-87BE-626DC628F1B9}" type="sibTrans" cxnId="{445180B9-51AC-4174-9E7D-744B82113DEE}">
      <dgm:prSet/>
      <dgm:spPr/>
      <dgm:t>
        <a:bodyPr/>
        <a:lstStyle/>
        <a:p>
          <a:endParaRPr lang="ru-RU"/>
        </a:p>
      </dgm:t>
    </dgm:pt>
    <dgm:pt modelId="{A872ECCC-BF62-40D0-85BA-596684F128FB}">
      <dgm:prSet custLinFactX="-200000" custLinFactNeighborX="-243673" custLinFactNeighborY="-49863"/>
      <dgm:spPr/>
      <dgm:t>
        <a:bodyPr/>
        <a:lstStyle/>
        <a:p>
          <a:endParaRPr lang="ru-RU" dirty="0"/>
        </a:p>
      </dgm:t>
    </dgm:pt>
    <dgm:pt modelId="{C40326CD-8A0D-403E-A723-AE357721B996}" type="parTrans" cxnId="{0C5B5D00-62CF-4C51-A23C-9774E1DEC0FF}">
      <dgm:prSet/>
      <dgm:spPr/>
      <dgm:t>
        <a:bodyPr/>
        <a:lstStyle/>
        <a:p>
          <a:endParaRPr lang="ru-RU"/>
        </a:p>
      </dgm:t>
    </dgm:pt>
    <dgm:pt modelId="{9A437DFD-4629-4945-9826-8BC33DCDC356}" type="sibTrans" cxnId="{0C5B5D00-62CF-4C51-A23C-9774E1DEC0FF}">
      <dgm:prSet/>
      <dgm:spPr/>
      <dgm:t>
        <a:bodyPr/>
        <a:lstStyle/>
        <a:p>
          <a:endParaRPr lang="ru-RU"/>
        </a:p>
      </dgm:t>
    </dgm:pt>
    <dgm:pt modelId="{11FF545F-26CC-471C-8C3D-C23D3E057ACC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>
            <a:spcAft>
              <a:spcPts val="0"/>
            </a:spcAft>
          </a:pPr>
          <a:r>
            <a:rPr lang="en-US" sz="1200" b="1" dirty="0" smtClean="0">
              <a:latin typeface="Times New Roman" pitchFamily="18" charset="0"/>
              <a:cs typeface="Times New Roman" pitchFamily="18" charset="0"/>
            </a:rPr>
            <a:t>Monetary assets management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60D7CB73-F2BF-4187-A446-53FB674A3C9C}" type="parTrans" cxnId="{20C0820D-C15D-4775-8A84-C94BAB53ECD3}">
      <dgm:prSet/>
      <dgm:spPr/>
      <dgm:t>
        <a:bodyPr/>
        <a:lstStyle/>
        <a:p>
          <a:endParaRPr lang="ru-RU"/>
        </a:p>
      </dgm:t>
    </dgm:pt>
    <dgm:pt modelId="{E15820AE-397A-417A-B5DB-37A5DE3E15B3}" type="sibTrans" cxnId="{20C0820D-C15D-4775-8A84-C94BAB53ECD3}">
      <dgm:prSet/>
      <dgm:spPr/>
      <dgm:t>
        <a:bodyPr/>
        <a:lstStyle/>
        <a:p>
          <a:endParaRPr lang="ru-RU" dirty="0"/>
        </a:p>
      </dgm:t>
    </dgm:pt>
    <dgm:pt modelId="{0E151F79-5D1A-4A99-B006-6F8D948BC7CC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sz="1100" b="1" dirty="0" smtClean="0">
              <a:latin typeface="Times New Roman" pitchFamily="18" charset="0"/>
              <a:cs typeface="Times New Roman" pitchFamily="18" charset="0"/>
            </a:rPr>
            <a:t>Accounting and accountability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dgm:t>
    </dgm:pt>
    <dgm:pt modelId="{70385FDD-8BB6-4979-8073-2951601F0ACB}" type="parTrans" cxnId="{0289BACC-71D9-47D9-A8AB-0A59C9D3485F}">
      <dgm:prSet/>
      <dgm:spPr/>
      <dgm:t>
        <a:bodyPr/>
        <a:lstStyle/>
        <a:p>
          <a:endParaRPr lang="ru-RU"/>
        </a:p>
      </dgm:t>
    </dgm:pt>
    <dgm:pt modelId="{F099FF0A-1D70-483B-9FE1-AF943E220C7E}" type="sibTrans" cxnId="{0289BACC-71D9-47D9-A8AB-0A59C9D3485F}">
      <dgm:prSet/>
      <dgm:spPr/>
      <dgm:t>
        <a:bodyPr/>
        <a:lstStyle/>
        <a:p>
          <a:endParaRPr lang="ru-RU" dirty="0"/>
        </a:p>
      </dgm:t>
    </dgm:pt>
    <dgm:pt modelId="{BBD99630-2CE1-4658-BABC-9614E44424FB}" type="pres">
      <dgm:prSet presAssocID="{21F07421-3F54-4801-A350-04EB6FD120DC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9B2B3F6-CBD5-4150-8628-D4229688CE9B}" type="pres">
      <dgm:prSet presAssocID="{4581958D-8BD2-447E-9C17-C167860AB1CB}" presName="centerShape" presStyleLbl="node0" presStyleIdx="0" presStyleCnt="1" custScaleX="202932" custScaleY="194208"/>
      <dgm:spPr/>
      <dgm:t>
        <a:bodyPr/>
        <a:lstStyle/>
        <a:p>
          <a:endParaRPr lang="ru-RU"/>
        </a:p>
      </dgm:t>
    </dgm:pt>
    <dgm:pt modelId="{C80E31BC-C88B-48DE-884C-9A3C97985AB3}" type="pres">
      <dgm:prSet presAssocID="{07F7D435-44CC-4C9D-8F44-925CC0C73C64}" presName="node" presStyleLbl="node1" presStyleIdx="0" presStyleCnt="11" custScaleX="125866" custScaleY="127071" custRadScaleRad="941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F62275-1B31-4BA9-A9BD-A47F1D914B11}" type="pres">
      <dgm:prSet presAssocID="{07F7D435-44CC-4C9D-8F44-925CC0C73C64}" presName="dummy" presStyleCnt="0"/>
      <dgm:spPr/>
      <dgm:t>
        <a:bodyPr/>
        <a:lstStyle/>
        <a:p>
          <a:endParaRPr lang="ru-RU"/>
        </a:p>
      </dgm:t>
    </dgm:pt>
    <dgm:pt modelId="{3E0ADF71-85C7-4407-BBBC-BDBC54B68CA8}" type="pres">
      <dgm:prSet presAssocID="{0C037026-052B-41DA-A821-EC951A6AFF7B}" presName="sibTrans" presStyleLbl="sibTrans2D1" presStyleIdx="0" presStyleCnt="11"/>
      <dgm:spPr/>
      <dgm:t>
        <a:bodyPr/>
        <a:lstStyle/>
        <a:p>
          <a:endParaRPr lang="ru-RU"/>
        </a:p>
      </dgm:t>
    </dgm:pt>
    <dgm:pt modelId="{E4A484A6-2C02-4007-A9C4-CE66B1B9A1A7}" type="pres">
      <dgm:prSet presAssocID="{0E151F79-5D1A-4A99-B006-6F8D948BC7CC}" presName="node" presStyleLbl="node1" presStyleIdx="1" presStyleCnt="11" custScaleX="125866" custScaleY="1270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7F748B-97C2-4448-AA89-D1BA0DB44851}" type="pres">
      <dgm:prSet presAssocID="{0E151F79-5D1A-4A99-B006-6F8D948BC7CC}" presName="dummy" presStyleCnt="0"/>
      <dgm:spPr/>
    </dgm:pt>
    <dgm:pt modelId="{9932C85F-6A1E-493A-84E1-8189D80EAFAF}" type="pres">
      <dgm:prSet presAssocID="{F099FF0A-1D70-483B-9FE1-AF943E220C7E}" presName="sibTrans" presStyleLbl="sibTrans2D1" presStyleIdx="1" presStyleCnt="11"/>
      <dgm:spPr/>
      <dgm:t>
        <a:bodyPr/>
        <a:lstStyle/>
        <a:p>
          <a:endParaRPr lang="ru-RU"/>
        </a:p>
      </dgm:t>
    </dgm:pt>
    <dgm:pt modelId="{A4EE94DA-CE32-4EBF-8E6F-FA33F8B0BBF2}" type="pres">
      <dgm:prSet presAssocID="{7B84A4A7-17BF-435D-81F2-A067A8739685}" presName="node" presStyleLbl="node1" presStyleIdx="2" presStyleCnt="11" custScaleX="125866" custScaleY="1270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9A11A9-97A5-4CCC-8D0F-D32467C27769}" type="pres">
      <dgm:prSet presAssocID="{7B84A4A7-17BF-435D-81F2-A067A8739685}" presName="dummy" presStyleCnt="0"/>
      <dgm:spPr/>
      <dgm:t>
        <a:bodyPr/>
        <a:lstStyle/>
        <a:p>
          <a:endParaRPr lang="ru-RU"/>
        </a:p>
      </dgm:t>
    </dgm:pt>
    <dgm:pt modelId="{4C354870-EA1C-4B2A-9278-34BCECF673BA}" type="pres">
      <dgm:prSet presAssocID="{0A998A5D-B5CA-4EBA-8444-DE6311DB9392}" presName="sibTrans" presStyleLbl="sibTrans2D1" presStyleIdx="2" presStyleCnt="11" custLinFactNeighborX="576" custRadScaleRad="37911" custRadScaleInc="-2147483648"/>
      <dgm:spPr/>
      <dgm:t>
        <a:bodyPr/>
        <a:lstStyle/>
        <a:p>
          <a:endParaRPr lang="ru-RU"/>
        </a:p>
      </dgm:t>
    </dgm:pt>
    <dgm:pt modelId="{A8E12472-F5BC-4ADD-B35F-D3DA4300BB23}" type="pres">
      <dgm:prSet presAssocID="{E19AA2E4-B6BC-4919-B71F-147FC5AFC1DA}" presName="node" presStyleLbl="node1" presStyleIdx="3" presStyleCnt="11" custScaleX="125866" custScaleY="1270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90F19F-0C42-4593-89CA-013D50F271C9}" type="pres">
      <dgm:prSet presAssocID="{E19AA2E4-B6BC-4919-B71F-147FC5AFC1DA}" presName="dummy" presStyleCnt="0"/>
      <dgm:spPr/>
      <dgm:t>
        <a:bodyPr/>
        <a:lstStyle/>
        <a:p>
          <a:endParaRPr lang="ru-RU"/>
        </a:p>
      </dgm:t>
    </dgm:pt>
    <dgm:pt modelId="{8567AEE3-1833-43CB-8A23-0157EC0BB80F}" type="pres">
      <dgm:prSet presAssocID="{91A93C37-D188-473B-8463-A7F27051CA7E}" presName="sibTrans" presStyleLbl="sibTrans2D1" presStyleIdx="3" presStyleCnt="11" custScaleX="103739"/>
      <dgm:spPr/>
      <dgm:t>
        <a:bodyPr/>
        <a:lstStyle/>
        <a:p>
          <a:endParaRPr lang="ru-RU"/>
        </a:p>
      </dgm:t>
    </dgm:pt>
    <dgm:pt modelId="{A6F2822A-78D1-4DE6-A2E2-8410BF6F16EB}" type="pres">
      <dgm:prSet presAssocID="{E37FDC14-CF8B-42BD-83F8-2D2EC4ECABF3}" presName="node" presStyleLbl="node1" presStyleIdx="4" presStyleCnt="11" custScaleX="125866" custScaleY="127071" custRadScaleRad="99838" custRadScaleInc="17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0CD789-1156-4F71-B036-81C43ECCEEB2}" type="pres">
      <dgm:prSet presAssocID="{E37FDC14-CF8B-42BD-83F8-2D2EC4ECABF3}" presName="dummy" presStyleCnt="0"/>
      <dgm:spPr/>
      <dgm:t>
        <a:bodyPr/>
        <a:lstStyle/>
        <a:p>
          <a:endParaRPr lang="ru-RU"/>
        </a:p>
      </dgm:t>
    </dgm:pt>
    <dgm:pt modelId="{E4907158-12D8-4E55-80C5-16F4132C0FA1}" type="pres">
      <dgm:prSet presAssocID="{4C3BEE16-AA5F-44FD-B14D-82FCB4B40D78}" presName="sibTrans" presStyleLbl="sibTrans2D1" presStyleIdx="4" presStyleCnt="11"/>
      <dgm:spPr/>
      <dgm:t>
        <a:bodyPr/>
        <a:lstStyle/>
        <a:p>
          <a:endParaRPr lang="ru-RU"/>
        </a:p>
      </dgm:t>
    </dgm:pt>
    <dgm:pt modelId="{F26F49B2-C5A5-4C5C-BB4F-48A0AC3FE7CC}" type="pres">
      <dgm:prSet presAssocID="{38F7EE60-7295-4FCE-A50C-C53D544BACCC}" presName="node" presStyleLbl="node1" presStyleIdx="5" presStyleCnt="11" custScaleX="125866" custScaleY="127071" custRadScaleRad="97203" custRadScaleInc="-44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D85647-ED7B-4931-8034-7A5B93A9AB37}" type="pres">
      <dgm:prSet presAssocID="{38F7EE60-7295-4FCE-A50C-C53D544BACCC}" presName="dummy" presStyleCnt="0"/>
      <dgm:spPr/>
      <dgm:t>
        <a:bodyPr/>
        <a:lstStyle/>
        <a:p>
          <a:endParaRPr lang="ru-RU"/>
        </a:p>
      </dgm:t>
    </dgm:pt>
    <dgm:pt modelId="{6EDA9A55-6CDB-488E-910F-BEE16B0782F4}" type="pres">
      <dgm:prSet presAssocID="{F010FD1B-A9E7-41BF-A7A9-4B24761B2F54}" presName="sibTrans" presStyleLbl="sibTrans2D1" presStyleIdx="5" presStyleCnt="11"/>
      <dgm:spPr/>
      <dgm:t>
        <a:bodyPr/>
        <a:lstStyle/>
        <a:p>
          <a:endParaRPr lang="ru-RU"/>
        </a:p>
      </dgm:t>
    </dgm:pt>
    <dgm:pt modelId="{F38437AE-E8EC-4EE1-A9CB-EFDF237B8D17}" type="pres">
      <dgm:prSet presAssocID="{11FF545F-26CC-471C-8C3D-C23D3E057ACC}" presName="node" presStyleLbl="node1" presStyleIdx="6" presStyleCnt="11" custScaleX="125866" custScaleY="127071" custRadScaleRad="97203" custRadScaleInc="44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3C8A88-A44D-43D8-9ADF-0635224062BC}" type="pres">
      <dgm:prSet presAssocID="{11FF545F-26CC-471C-8C3D-C23D3E057ACC}" presName="dummy" presStyleCnt="0"/>
      <dgm:spPr/>
    </dgm:pt>
    <dgm:pt modelId="{91F681BA-B12A-49DD-ABC3-075D63B5E081}" type="pres">
      <dgm:prSet presAssocID="{E15820AE-397A-417A-B5DB-37A5DE3E15B3}" presName="sibTrans" presStyleLbl="sibTrans2D1" presStyleIdx="6" presStyleCnt="11"/>
      <dgm:spPr/>
      <dgm:t>
        <a:bodyPr/>
        <a:lstStyle/>
        <a:p>
          <a:endParaRPr lang="ru-RU"/>
        </a:p>
      </dgm:t>
    </dgm:pt>
    <dgm:pt modelId="{0F105140-3873-4F30-96D4-58893C3F9D37}" type="pres">
      <dgm:prSet presAssocID="{54F3ECFB-8772-47E9-B00F-35193F2E2829}" presName="node" presStyleLbl="node1" presStyleIdx="7" presStyleCnt="11" custScaleX="125866" custScaleY="1270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1FFC7E-4EE4-4C53-B292-96561B1E20CC}" type="pres">
      <dgm:prSet presAssocID="{54F3ECFB-8772-47E9-B00F-35193F2E2829}" presName="dummy" presStyleCnt="0"/>
      <dgm:spPr/>
      <dgm:t>
        <a:bodyPr/>
        <a:lstStyle/>
        <a:p>
          <a:endParaRPr lang="ru-RU"/>
        </a:p>
      </dgm:t>
    </dgm:pt>
    <dgm:pt modelId="{2FCB6DAE-FBA5-461E-B592-57E5014BE11C}" type="pres">
      <dgm:prSet presAssocID="{D1CC4D1C-587D-419D-B41D-AEBD41169BA0}" presName="sibTrans" presStyleLbl="sibTrans2D1" presStyleIdx="7" presStyleCnt="11"/>
      <dgm:spPr/>
      <dgm:t>
        <a:bodyPr/>
        <a:lstStyle/>
        <a:p>
          <a:endParaRPr lang="ru-RU"/>
        </a:p>
      </dgm:t>
    </dgm:pt>
    <dgm:pt modelId="{796D8195-DF11-4A17-8FD8-DCAFDA9EB6F5}" type="pres">
      <dgm:prSet presAssocID="{C986EEB6-3647-4847-A8E3-9677DD365E39}" presName="node" presStyleLbl="node1" presStyleIdx="8" presStyleCnt="11" custScaleX="125866" custScaleY="1270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27C397-3BCB-497A-8881-4FD64D024F04}" type="pres">
      <dgm:prSet presAssocID="{C986EEB6-3647-4847-A8E3-9677DD365E39}" presName="dummy" presStyleCnt="0"/>
      <dgm:spPr/>
      <dgm:t>
        <a:bodyPr/>
        <a:lstStyle/>
        <a:p>
          <a:endParaRPr lang="ru-RU"/>
        </a:p>
      </dgm:t>
    </dgm:pt>
    <dgm:pt modelId="{5D8B07D2-4362-4FD3-9E18-E51054859291}" type="pres">
      <dgm:prSet presAssocID="{DB38AF25-0D0A-49B3-B878-37E1F141CBA8}" presName="sibTrans" presStyleLbl="sibTrans2D1" presStyleIdx="8" presStyleCnt="11"/>
      <dgm:spPr/>
      <dgm:t>
        <a:bodyPr/>
        <a:lstStyle/>
        <a:p>
          <a:endParaRPr lang="ru-RU"/>
        </a:p>
      </dgm:t>
    </dgm:pt>
    <dgm:pt modelId="{BC767401-D894-418A-9A92-6DFCC3D1076F}" type="pres">
      <dgm:prSet presAssocID="{C23F99EA-FC58-49E9-912A-EFEE48C33544}" presName="node" presStyleLbl="node1" presStyleIdx="9" presStyleCnt="11" custScaleX="125866" custScaleY="1270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B5A0A2-1CF7-4486-92A7-8ED0515DF4E4}" type="pres">
      <dgm:prSet presAssocID="{C23F99EA-FC58-49E9-912A-EFEE48C33544}" presName="dummy" presStyleCnt="0"/>
      <dgm:spPr/>
      <dgm:t>
        <a:bodyPr/>
        <a:lstStyle/>
        <a:p>
          <a:endParaRPr lang="ru-RU"/>
        </a:p>
      </dgm:t>
    </dgm:pt>
    <dgm:pt modelId="{DB14C1FA-6875-4637-A5D8-64FE3DCABEED}" type="pres">
      <dgm:prSet presAssocID="{0F3F5ECD-0C41-4F7E-A704-17E520C85EE3}" presName="sibTrans" presStyleLbl="sibTrans2D1" presStyleIdx="9" presStyleCnt="11"/>
      <dgm:spPr/>
      <dgm:t>
        <a:bodyPr/>
        <a:lstStyle/>
        <a:p>
          <a:endParaRPr lang="ru-RU"/>
        </a:p>
      </dgm:t>
    </dgm:pt>
    <dgm:pt modelId="{0696810F-9F27-4160-88B7-69198D6069EC}" type="pres">
      <dgm:prSet presAssocID="{2A35F067-9604-4CA1-87E5-8B90D8556A98}" presName="node" presStyleLbl="node1" presStyleIdx="10" presStyleCnt="11" custScaleX="134929" custScaleY="1270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9E943C-C293-4B99-B471-B24217A07858}" type="pres">
      <dgm:prSet presAssocID="{2A35F067-9604-4CA1-87E5-8B90D8556A98}" presName="dummy" presStyleCnt="0"/>
      <dgm:spPr/>
      <dgm:t>
        <a:bodyPr/>
        <a:lstStyle/>
        <a:p>
          <a:endParaRPr lang="ru-RU"/>
        </a:p>
      </dgm:t>
    </dgm:pt>
    <dgm:pt modelId="{839735AF-292C-49ED-BAC9-12B861CAB167}" type="pres">
      <dgm:prSet presAssocID="{36BDA125-B0AD-447A-A559-6BF91B0AEB35}" presName="sibTrans" presStyleLbl="sibTrans2D1" presStyleIdx="10" presStyleCnt="11"/>
      <dgm:spPr/>
      <dgm:t>
        <a:bodyPr/>
        <a:lstStyle/>
        <a:p>
          <a:endParaRPr lang="ru-RU"/>
        </a:p>
      </dgm:t>
    </dgm:pt>
  </dgm:ptLst>
  <dgm:cxnLst>
    <dgm:cxn modelId="{35D41305-00D3-4F71-8C49-3C54060BC8F5}" type="presOf" srcId="{0F3F5ECD-0C41-4F7E-A704-17E520C85EE3}" destId="{DB14C1FA-6875-4637-A5D8-64FE3DCABEED}" srcOrd="0" destOrd="0" presId="urn:microsoft.com/office/officeart/2005/8/layout/radial6"/>
    <dgm:cxn modelId="{0289BACC-71D9-47D9-A8AB-0A59C9D3485F}" srcId="{4581958D-8BD2-447E-9C17-C167860AB1CB}" destId="{0E151F79-5D1A-4A99-B006-6F8D948BC7CC}" srcOrd="1" destOrd="0" parTransId="{70385FDD-8BB6-4979-8073-2951601F0ACB}" sibTransId="{F099FF0A-1D70-483B-9FE1-AF943E220C7E}"/>
    <dgm:cxn modelId="{9F4228EB-1387-4E31-BA97-0377C923B9E9}" srcId="{21F07421-3F54-4801-A350-04EB6FD120DC}" destId="{4581958D-8BD2-447E-9C17-C167860AB1CB}" srcOrd="0" destOrd="0" parTransId="{F7361EA7-4DB2-4164-871C-A993CF1768C7}" sibTransId="{89ABDA41-B171-4B4E-A5EA-8C6432E696FC}"/>
    <dgm:cxn modelId="{C848E20A-E70A-4C5C-8EB9-BA219A25D8ED}" srcId="{4581958D-8BD2-447E-9C17-C167860AB1CB}" destId="{C23F99EA-FC58-49E9-912A-EFEE48C33544}" srcOrd="9" destOrd="0" parTransId="{C2A5C215-F661-4533-A4C4-1F79F6E1B948}" sibTransId="{0F3F5ECD-0C41-4F7E-A704-17E520C85EE3}"/>
    <dgm:cxn modelId="{81668AD0-88F1-401B-A145-F3B22B415C39}" type="presOf" srcId="{E19AA2E4-B6BC-4919-B71F-147FC5AFC1DA}" destId="{A8E12472-F5BC-4ADD-B35F-D3DA4300BB23}" srcOrd="0" destOrd="0" presId="urn:microsoft.com/office/officeart/2005/8/layout/radial6"/>
    <dgm:cxn modelId="{38E2B310-58A6-4D06-BA90-8102DAF70DC7}" type="presOf" srcId="{D1CC4D1C-587D-419D-B41D-AEBD41169BA0}" destId="{2FCB6DAE-FBA5-461E-B592-57E5014BE11C}" srcOrd="0" destOrd="0" presId="urn:microsoft.com/office/officeart/2005/8/layout/radial6"/>
    <dgm:cxn modelId="{0C5B5D00-62CF-4C51-A23C-9774E1DEC0FF}" srcId="{21F07421-3F54-4801-A350-04EB6FD120DC}" destId="{A872ECCC-BF62-40D0-85BA-596684F128FB}" srcOrd="3" destOrd="0" parTransId="{C40326CD-8A0D-403E-A723-AE357721B996}" sibTransId="{9A437DFD-4629-4945-9826-8BC33DCDC356}"/>
    <dgm:cxn modelId="{F53927D2-273B-4981-BC3F-5AFCAB1842FF}" srcId="{21F07421-3F54-4801-A350-04EB6FD120DC}" destId="{ABE7EF8E-2939-4E60-9EA5-1D2D6C29365B}" srcOrd="1" destOrd="0" parTransId="{DE85C928-073C-4903-862C-DF293B50C81B}" sibTransId="{41DDCA23-9D37-43C9-9FD5-B010FD63630C}"/>
    <dgm:cxn modelId="{C0CE5B95-2389-421D-8EC2-1667C91D9FD1}" type="presOf" srcId="{0E151F79-5D1A-4A99-B006-6F8D948BC7CC}" destId="{E4A484A6-2C02-4007-A9C4-CE66B1B9A1A7}" srcOrd="0" destOrd="0" presId="urn:microsoft.com/office/officeart/2005/8/layout/radial6"/>
    <dgm:cxn modelId="{20C0820D-C15D-4775-8A84-C94BAB53ECD3}" srcId="{4581958D-8BD2-447E-9C17-C167860AB1CB}" destId="{11FF545F-26CC-471C-8C3D-C23D3E057ACC}" srcOrd="6" destOrd="0" parTransId="{60D7CB73-F2BF-4187-A446-53FB674A3C9C}" sibTransId="{E15820AE-397A-417A-B5DB-37A5DE3E15B3}"/>
    <dgm:cxn modelId="{AE50CA90-5D7E-4E4B-AFE8-9D2A2B81996B}" type="presOf" srcId="{4581958D-8BD2-447E-9C17-C167860AB1CB}" destId="{69B2B3F6-CBD5-4150-8628-D4229688CE9B}" srcOrd="0" destOrd="0" presId="urn:microsoft.com/office/officeart/2005/8/layout/radial6"/>
    <dgm:cxn modelId="{39F1A8CC-5F07-4CBF-9B7D-7732F642D54A}" srcId="{ABE7EF8E-2939-4E60-9EA5-1D2D6C29365B}" destId="{91911F6B-AE26-4CC1-AD23-8BF64E3D4B21}" srcOrd="0" destOrd="0" parTransId="{F152ADC6-27DE-423D-8273-AA7331AF7EEC}" sibTransId="{1EDEC79C-D702-4F7F-AFBB-29C64C4F268B}"/>
    <dgm:cxn modelId="{445180B9-51AC-4174-9E7D-744B82113DEE}" srcId="{21F07421-3F54-4801-A350-04EB6FD120DC}" destId="{C4F166B1-54A4-4B11-8927-074CA1B7CBF6}" srcOrd="2" destOrd="0" parTransId="{339CFECD-2C11-451E-AC1A-5781DCEA833B}" sibTransId="{E57A048B-666B-4C07-87BE-626DC628F1B9}"/>
    <dgm:cxn modelId="{48492527-26DD-4C36-9638-BBF2CAAED9AD}" type="presOf" srcId="{E15820AE-397A-417A-B5DB-37A5DE3E15B3}" destId="{91F681BA-B12A-49DD-ABC3-075D63B5E081}" srcOrd="0" destOrd="0" presId="urn:microsoft.com/office/officeart/2005/8/layout/radial6"/>
    <dgm:cxn modelId="{D2FB0CCC-B8CD-4087-BB38-0272C89F3108}" type="presOf" srcId="{7B84A4A7-17BF-435D-81F2-A067A8739685}" destId="{A4EE94DA-CE32-4EBF-8E6F-FA33F8B0BBF2}" srcOrd="0" destOrd="0" presId="urn:microsoft.com/office/officeart/2005/8/layout/radial6"/>
    <dgm:cxn modelId="{0D7491CF-672E-4AD9-902B-C51BC691FE2B}" type="presOf" srcId="{54F3ECFB-8772-47E9-B00F-35193F2E2829}" destId="{0F105140-3873-4F30-96D4-58893C3F9D37}" srcOrd="0" destOrd="0" presId="urn:microsoft.com/office/officeart/2005/8/layout/radial6"/>
    <dgm:cxn modelId="{D1578592-4119-416B-8254-BF79A530336F}" type="presOf" srcId="{DB38AF25-0D0A-49B3-B878-37E1F141CBA8}" destId="{5D8B07D2-4362-4FD3-9E18-E51054859291}" srcOrd="0" destOrd="0" presId="urn:microsoft.com/office/officeart/2005/8/layout/radial6"/>
    <dgm:cxn modelId="{61A3D6FF-BDDB-432B-8956-F238176BA876}" srcId="{4581958D-8BD2-447E-9C17-C167860AB1CB}" destId="{C986EEB6-3647-4847-A8E3-9677DD365E39}" srcOrd="8" destOrd="0" parTransId="{833FCEE6-EB64-483E-BF62-EA3B52FB9CD7}" sibTransId="{DB38AF25-0D0A-49B3-B878-37E1F141CBA8}"/>
    <dgm:cxn modelId="{A752343B-E04D-4942-9AC2-7C3C71A5AA47}" srcId="{4581958D-8BD2-447E-9C17-C167860AB1CB}" destId="{7B84A4A7-17BF-435D-81F2-A067A8739685}" srcOrd="2" destOrd="0" parTransId="{9A6E7C24-52B6-4BFF-AF20-9E69379CC229}" sibTransId="{0A998A5D-B5CA-4EBA-8444-DE6311DB9392}"/>
    <dgm:cxn modelId="{E8AFEC53-E6C1-4C20-92C5-D43A87D3D55B}" type="presOf" srcId="{38F7EE60-7295-4FCE-A50C-C53D544BACCC}" destId="{F26F49B2-C5A5-4C5C-BB4F-48A0AC3FE7CC}" srcOrd="0" destOrd="0" presId="urn:microsoft.com/office/officeart/2005/8/layout/radial6"/>
    <dgm:cxn modelId="{CA360A50-2CEE-4893-B4DF-DCF393ABC190}" type="presOf" srcId="{0C037026-052B-41DA-A821-EC951A6AFF7B}" destId="{3E0ADF71-85C7-4407-BBBC-BDBC54B68CA8}" srcOrd="0" destOrd="0" presId="urn:microsoft.com/office/officeart/2005/8/layout/radial6"/>
    <dgm:cxn modelId="{AD1A0691-20E2-4E99-A8D9-12A9DD02B766}" srcId="{4581958D-8BD2-447E-9C17-C167860AB1CB}" destId="{2A35F067-9604-4CA1-87E5-8B90D8556A98}" srcOrd="10" destOrd="0" parTransId="{7D82F5DA-B602-4D3F-A7CC-10F28AD5193E}" sibTransId="{36BDA125-B0AD-447A-A559-6BF91B0AEB35}"/>
    <dgm:cxn modelId="{42A8EEAD-CEB3-4153-BFA2-EECFC2F23A22}" type="presOf" srcId="{07F7D435-44CC-4C9D-8F44-925CC0C73C64}" destId="{C80E31BC-C88B-48DE-884C-9A3C97985AB3}" srcOrd="0" destOrd="0" presId="urn:microsoft.com/office/officeart/2005/8/layout/radial6"/>
    <dgm:cxn modelId="{E278A525-C60D-4BE8-97D1-BE2133546ABC}" type="presOf" srcId="{E37FDC14-CF8B-42BD-83F8-2D2EC4ECABF3}" destId="{A6F2822A-78D1-4DE6-A2E2-8410BF6F16EB}" srcOrd="0" destOrd="0" presId="urn:microsoft.com/office/officeart/2005/8/layout/radial6"/>
    <dgm:cxn modelId="{B10E9FD2-FBFF-4D45-8CE9-377B43A0311C}" type="presOf" srcId="{91A93C37-D188-473B-8463-A7F27051CA7E}" destId="{8567AEE3-1833-43CB-8A23-0157EC0BB80F}" srcOrd="0" destOrd="0" presId="urn:microsoft.com/office/officeart/2005/8/layout/radial6"/>
    <dgm:cxn modelId="{7051BC03-162F-4825-8FE8-26CF087F24C7}" type="presOf" srcId="{11FF545F-26CC-471C-8C3D-C23D3E057ACC}" destId="{F38437AE-E8EC-4EE1-A9CB-EFDF237B8D17}" srcOrd="0" destOrd="0" presId="urn:microsoft.com/office/officeart/2005/8/layout/radial6"/>
    <dgm:cxn modelId="{87715672-53C3-4104-8661-9F33617B90A4}" srcId="{4581958D-8BD2-447E-9C17-C167860AB1CB}" destId="{07F7D435-44CC-4C9D-8F44-925CC0C73C64}" srcOrd="0" destOrd="0" parTransId="{971A41F6-4805-45EE-A8E3-DFE89F69FA92}" sibTransId="{0C037026-052B-41DA-A821-EC951A6AFF7B}"/>
    <dgm:cxn modelId="{50FEC5D5-364E-4865-B982-3CF9230534C8}" type="presOf" srcId="{F010FD1B-A9E7-41BF-A7A9-4B24761B2F54}" destId="{6EDA9A55-6CDB-488E-910F-BEE16B0782F4}" srcOrd="0" destOrd="0" presId="urn:microsoft.com/office/officeart/2005/8/layout/radial6"/>
    <dgm:cxn modelId="{C13C0397-CCDD-4E52-8396-B939E4034682}" type="presOf" srcId="{C23F99EA-FC58-49E9-912A-EFEE48C33544}" destId="{BC767401-D894-418A-9A92-6DFCC3D1076F}" srcOrd="0" destOrd="0" presId="urn:microsoft.com/office/officeart/2005/8/layout/radial6"/>
    <dgm:cxn modelId="{98A44BF6-3F83-4EBB-9570-2C056486490A}" type="presOf" srcId="{4C3BEE16-AA5F-44FD-B14D-82FCB4B40D78}" destId="{E4907158-12D8-4E55-80C5-16F4132C0FA1}" srcOrd="0" destOrd="0" presId="urn:microsoft.com/office/officeart/2005/8/layout/radial6"/>
    <dgm:cxn modelId="{DD0D6B83-0995-4590-9711-772D6A607E22}" srcId="{4581958D-8BD2-447E-9C17-C167860AB1CB}" destId="{38F7EE60-7295-4FCE-A50C-C53D544BACCC}" srcOrd="5" destOrd="0" parTransId="{B428B74B-1EBC-4DF2-A5A6-BC2103A4B18E}" sibTransId="{F010FD1B-A9E7-41BF-A7A9-4B24761B2F54}"/>
    <dgm:cxn modelId="{6D5C7700-AAC2-4652-9C57-9EC1B6D43F7D}" type="presOf" srcId="{21F07421-3F54-4801-A350-04EB6FD120DC}" destId="{BBD99630-2CE1-4658-BABC-9614E44424FB}" srcOrd="0" destOrd="0" presId="urn:microsoft.com/office/officeart/2005/8/layout/radial6"/>
    <dgm:cxn modelId="{B5173E91-5852-4EEC-B26F-3CB5ACC6B7DA}" type="presOf" srcId="{C986EEB6-3647-4847-A8E3-9677DD365E39}" destId="{796D8195-DF11-4A17-8FD8-DCAFDA9EB6F5}" srcOrd="0" destOrd="0" presId="urn:microsoft.com/office/officeart/2005/8/layout/radial6"/>
    <dgm:cxn modelId="{6114B5F2-8DAA-4312-8887-652888B7A39D}" srcId="{4581958D-8BD2-447E-9C17-C167860AB1CB}" destId="{E19AA2E4-B6BC-4919-B71F-147FC5AFC1DA}" srcOrd="3" destOrd="0" parTransId="{3AD16BF8-82B2-46F1-B033-455FD478CE64}" sibTransId="{91A93C37-D188-473B-8463-A7F27051CA7E}"/>
    <dgm:cxn modelId="{334DB79B-8E16-466C-AE20-36446D4003E9}" type="presOf" srcId="{36BDA125-B0AD-447A-A559-6BF91B0AEB35}" destId="{839735AF-292C-49ED-BAC9-12B861CAB167}" srcOrd="0" destOrd="0" presId="urn:microsoft.com/office/officeart/2005/8/layout/radial6"/>
    <dgm:cxn modelId="{00464658-1651-4011-BE93-5E4406C0B1A1}" type="presOf" srcId="{0A998A5D-B5CA-4EBA-8444-DE6311DB9392}" destId="{4C354870-EA1C-4B2A-9278-34BCECF673BA}" srcOrd="0" destOrd="0" presId="urn:microsoft.com/office/officeart/2005/8/layout/radial6"/>
    <dgm:cxn modelId="{D0DA7395-2651-4F5B-BD44-DA1B964CC9C5}" srcId="{4581958D-8BD2-447E-9C17-C167860AB1CB}" destId="{E37FDC14-CF8B-42BD-83F8-2D2EC4ECABF3}" srcOrd="4" destOrd="0" parTransId="{1B8F9D62-CAF2-442D-8A1E-FFACFBC500E8}" sibTransId="{4C3BEE16-AA5F-44FD-B14D-82FCB4B40D78}"/>
    <dgm:cxn modelId="{B432C4FB-6D43-4EFB-B95A-2221176D1B15}" srcId="{4581958D-8BD2-447E-9C17-C167860AB1CB}" destId="{54F3ECFB-8772-47E9-B00F-35193F2E2829}" srcOrd="7" destOrd="0" parTransId="{C4516B84-426D-4947-B45D-0B6E37562CBE}" sibTransId="{D1CC4D1C-587D-419D-B41D-AEBD41169BA0}"/>
    <dgm:cxn modelId="{D05B8F7C-3C97-4802-B809-DF38477EB444}" type="presOf" srcId="{2A35F067-9604-4CA1-87E5-8B90D8556A98}" destId="{0696810F-9F27-4160-88B7-69198D6069EC}" srcOrd="0" destOrd="0" presId="urn:microsoft.com/office/officeart/2005/8/layout/radial6"/>
    <dgm:cxn modelId="{DFC83806-B7A1-4A98-8A87-3D40C96BDB62}" srcId="{ABE7EF8E-2939-4E60-9EA5-1D2D6C29365B}" destId="{9DE8F4ED-3578-4956-9531-94143A4DF650}" srcOrd="1" destOrd="0" parTransId="{948CACF2-EB0D-44FF-A1A4-AD390F87EA8A}" sibTransId="{00606D36-8502-4FB1-B0DC-1E8812376F8B}"/>
    <dgm:cxn modelId="{7A7F74BB-2984-47C2-A926-E6CB2BFD7A70}" type="presOf" srcId="{F099FF0A-1D70-483B-9FE1-AF943E220C7E}" destId="{9932C85F-6A1E-493A-84E1-8189D80EAFAF}" srcOrd="0" destOrd="0" presId="urn:microsoft.com/office/officeart/2005/8/layout/radial6"/>
    <dgm:cxn modelId="{7E2FD265-2B1C-4B3B-A889-C9C98B8F2C35}" type="presParOf" srcId="{BBD99630-2CE1-4658-BABC-9614E44424FB}" destId="{69B2B3F6-CBD5-4150-8628-D4229688CE9B}" srcOrd="0" destOrd="0" presId="urn:microsoft.com/office/officeart/2005/8/layout/radial6"/>
    <dgm:cxn modelId="{08DBA993-D69E-4250-A744-35337CF5AF93}" type="presParOf" srcId="{BBD99630-2CE1-4658-BABC-9614E44424FB}" destId="{C80E31BC-C88B-48DE-884C-9A3C97985AB3}" srcOrd="1" destOrd="0" presId="urn:microsoft.com/office/officeart/2005/8/layout/radial6"/>
    <dgm:cxn modelId="{093C2584-9B73-4C6E-AA78-394DEE34599A}" type="presParOf" srcId="{BBD99630-2CE1-4658-BABC-9614E44424FB}" destId="{C1F62275-1B31-4BA9-A9BD-A47F1D914B11}" srcOrd="2" destOrd="0" presId="urn:microsoft.com/office/officeart/2005/8/layout/radial6"/>
    <dgm:cxn modelId="{221CBF07-E303-4F81-A511-DE06A5F4F605}" type="presParOf" srcId="{BBD99630-2CE1-4658-BABC-9614E44424FB}" destId="{3E0ADF71-85C7-4407-BBBC-BDBC54B68CA8}" srcOrd="3" destOrd="0" presId="urn:microsoft.com/office/officeart/2005/8/layout/radial6"/>
    <dgm:cxn modelId="{C2160C4C-6615-4331-A76F-E8EB885AD781}" type="presParOf" srcId="{BBD99630-2CE1-4658-BABC-9614E44424FB}" destId="{E4A484A6-2C02-4007-A9C4-CE66B1B9A1A7}" srcOrd="4" destOrd="0" presId="urn:microsoft.com/office/officeart/2005/8/layout/radial6"/>
    <dgm:cxn modelId="{689748D0-011F-4143-B2A7-025AD25D1321}" type="presParOf" srcId="{BBD99630-2CE1-4658-BABC-9614E44424FB}" destId="{9C7F748B-97C2-4448-AA89-D1BA0DB44851}" srcOrd="5" destOrd="0" presId="urn:microsoft.com/office/officeart/2005/8/layout/radial6"/>
    <dgm:cxn modelId="{CDADE8C0-59AD-4DB3-ADBC-A7390BB33A47}" type="presParOf" srcId="{BBD99630-2CE1-4658-BABC-9614E44424FB}" destId="{9932C85F-6A1E-493A-84E1-8189D80EAFAF}" srcOrd="6" destOrd="0" presId="urn:microsoft.com/office/officeart/2005/8/layout/radial6"/>
    <dgm:cxn modelId="{70C5D2A2-573C-4930-B2C0-EEB36C635216}" type="presParOf" srcId="{BBD99630-2CE1-4658-BABC-9614E44424FB}" destId="{A4EE94DA-CE32-4EBF-8E6F-FA33F8B0BBF2}" srcOrd="7" destOrd="0" presId="urn:microsoft.com/office/officeart/2005/8/layout/radial6"/>
    <dgm:cxn modelId="{0CDDA8B7-BF4C-4018-A2AD-5B8D69D7C933}" type="presParOf" srcId="{BBD99630-2CE1-4658-BABC-9614E44424FB}" destId="{BC9A11A9-97A5-4CCC-8D0F-D32467C27769}" srcOrd="8" destOrd="0" presId="urn:microsoft.com/office/officeart/2005/8/layout/radial6"/>
    <dgm:cxn modelId="{A3C973E7-4ECA-48ED-AC0A-7B95C4E07252}" type="presParOf" srcId="{BBD99630-2CE1-4658-BABC-9614E44424FB}" destId="{4C354870-EA1C-4B2A-9278-34BCECF673BA}" srcOrd="9" destOrd="0" presId="urn:microsoft.com/office/officeart/2005/8/layout/radial6"/>
    <dgm:cxn modelId="{AC385494-3685-46A4-8CD1-0D8B102D6916}" type="presParOf" srcId="{BBD99630-2CE1-4658-BABC-9614E44424FB}" destId="{A8E12472-F5BC-4ADD-B35F-D3DA4300BB23}" srcOrd="10" destOrd="0" presId="urn:microsoft.com/office/officeart/2005/8/layout/radial6"/>
    <dgm:cxn modelId="{BB2F5627-DE4C-464A-ACCF-F175F2D75ABB}" type="presParOf" srcId="{BBD99630-2CE1-4658-BABC-9614E44424FB}" destId="{6390F19F-0C42-4593-89CA-013D50F271C9}" srcOrd="11" destOrd="0" presId="urn:microsoft.com/office/officeart/2005/8/layout/radial6"/>
    <dgm:cxn modelId="{2D68D886-75D0-440B-919C-B04283888E8E}" type="presParOf" srcId="{BBD99630-2CE1-4658-BABC-9614E44424FB}" destId="{8567AEE3-1833-43CB-8A23-0157EC0BB80F}" srcOrd="12" destOrd="0" presId="urn:microsoft.com/office/officeart/2005/8/layout/radial6"/>
    <dgm:cxn modelId="{95F755C5-9F50-4BED-B621-58FAA1070B43}" type="presParOf" srcId="{BBD99630-2CE1-4658-BABC-9614E44424FB}" destId="{A6F2822A-78D1-4DE6-A2E2-8410BF6F16EB}" srcOrd="13" destOrd="0" presId="urn:microsoft.com/office/officeart/2005/8/layout/radial6"/>
    <dgm:cxn modelId="{517B377F-4E12-4F0E-81DF-D23CE90BFB34}" type="presParOf" srcId="{BBD99630-2CE1-4658-BABC-9614E44424FB}" destId="{670CD789-1156-4F71-B036-81C43ECCEEB2}" srcOrd="14" destOrd="0" presId="urn:microsoft.com/office/officeart/2005/8/layout/radial6"/>
    <dgm:cxn modelId="{0AEA3DA1-6EF8-4289-82D5-67A7F36D5551}" type="presParOf" srcId="{BBD99630-2CE1-4658-BABC-9614E44424FB}" destId="{E4907158-12D8-4E55-80C5-16F4132C0FA1}" srcOrd="15" destOrd="0" presId="urn:microsoft.com/office/officeart/2005/8/layout/radial6"/>
    <dgm:cxn modelId="{3436788B-8065-445F-ABD4-D1773B74993C}" type="presParOf" srcId="{BBD99630-2CE1-4658-BABC-9614E44424FB}" destId="{F26F49B2-C5A5-4C5C-BB4F-48A0AC3FE7CC}" srcOrd="16" destOrd="0" presId="urn:microsoft.com/office/officeart/2005/8/layout/radial6"/>
    <dgm:cxn modelId="{69889E11-ABC4-45B6-BDED-6A49433C7490}" type="presParOf" srcId="{BBD99630-2CE1-4658-BABC-9614E44424FB}" destId="{9AD85647-ED7B-4931-8034-7A5B93A9AB37}" srcOrd="17" destOrd="0" presId="urn:microsoft.com/office/officeart/2005/8/layout/radial6"/>
    <dgm:cxn modelId="{F48893B1-E20B-4F4F-B3AA-9C0BD01AD277}" type="presParOf" srcId="{BBD99630-2CE1-4658-BABC-9614E44424FB}" destId="{6EDA9A55-6CDB-488E-910F-BEE16B0782F4}" srcOrd="18" destOrd="0" presId="urn:microsoft.com/office/officeart/2005/8/layout/radial6"/>
    <dgm:cxn modelId="{04171EFA-8906-41B7-877C-5EF111C3AD9E}" type="presParOf" srcId="{BBD99630-2CE1-4658-BABC-9614E44424FB}" destId="{F38437AE-E8EC-4EE1-A9CB-EFDF237B8D17}" srcOrd="19" destOrd="0" presId="urn:microsoft.com/office/officeart/2005/8/layout/radial6"/>
    <dgm:cxn modelId="{05CE1102-0E13-41E0-8E9E-11FE2F75BA7E}" type="presParOf" srcId="{BBD99630-2CE1-4658-BABC-9614E44424FB}" destId="{7A3C8A88-A44D-43D8-9ADF-0635224062BC}" srcOrd="20" destOrd="0" presId="urn:microsoft.com/office/officeart/2005/8/layout/radial6"/>
    <dgm:cxn modelId="{FF64D9C0-32B8-432B-991F-8273C123E13A}" type="presParOf" srcId="{BBD99630-2CE1-4658-BABC-9614E44424FB}" destId="{91F681BA-B12A-49DD-ABC3-075D63B5E081}" srcOrd="21" destOrd="0" presId="urn:microsoft.com/office/officeart/2005/8/layout/radial6"/>
    <dgm:cxn modelId="{15095FA1-A311-450F-97DF-C76811F04875}" type="presParOf" srcId="{BBD99630-2CE1-4658-BABC-9614E44424FB}" destId="{0F105140-3873-4F30-96D4-58893C3F9D37}" srcOrd="22" destOrd="0" presId="urn:microsoft.com/office/officeart/2005/8/layout/radial6"/>
    <dgm:cxn modelId="{6DF4C7E1-1DCC-483A-BDE2-452E309E42D4}" type="presParOf" srcId="{BBD99630-2CE1-4658-BABC-9614E44424FB}" destId="{DE1FFC7E-4EE4-4C53-B292-96561B1E20CC}" srcOrd="23" destOrd="0" presId="urn:microsoft.com/office/officeart/2005/8/layout/radial6"/>
    <dgm:cxn modelId="{023D77FC-C421-4359-A450-EC0D5C87A435}" type="presParOf" srcId="{BBD99630-2CE1-4658-BABC-9614E44424FB}" destId="{2FCB6DAE-FBA5-461E-B592-57E5014BE11C}" srcOrd="24" destOrd="0" presId="urn:microsoft.com/office/officeart/2005/8/layout/radial6"/>
    <dgm:cxn modelId="{0A2407E3-D530-4E08-A536-174C063B2845}" type="presParOf" srcId="{BBD99630-2CE1-4658-BABC-9614E44424FB}" destId="{796D8195-DF11-4A17-8FD8-DCAFDA9EB6F5}" srcOrd="25" destOrd="0" presId="urn:microsoft.com/office/officeart/2005/8/layout/radial6"/>
    <dgm:cxn modelId="{BBB9FDD7-2CC8-4DA5-9609-94005B2B8A80}" type="presParOf" srcId="{BBD99630-2CE1-4658-BABC-9614E44424FB}" destId="{B727C397-3BCB-497A-8881-4FD64D024F04}" srcOrd="26" destOrd="0" presId="urn:microsoft.com/office/officeart/2005/8/layout/radial6"/>
    <dgm:cxn modelId="{5E53132C-FE55-4B3E-818C-AEF4B3EEBCDB}" type="presParOf" srcId="{BBD99630-2CE1-4658-BABC-9614E44424FB}" destId="{5D8B07D2-4362-4FD3-9E18-E51054859291}" srcOrd="27" destOrd="0" presId="urn:microsoft.com/office/officeart/2005/8/layout/radial6"/>
    <dgm:cxn modelId="{6EC36519-9BB1-40C6-B0E9-AE500A0137D8}" type="presParOf" srcId="{BBD99630-2CE1-4658-BABC-9614E44424FB}" destId="{BC767401-D894-418A-9A92-6DFCC3D1076F}" srcOrd="28" destOrd="0" presId="urn:microsoft.com/office/officeart/2005/8/layout/radial6"/>
    <dgm:cxn modelId="{7F97870B-DFD0-4183-8F84-4F7B99E3A1FF}" type="presParOf" srcId="{BBD99630-2CE1-4658-BABC-9614E44424FB}" destId="{C7B5A0A2-1CF7-4486-92A7-8ED0515DF4E4}" srcOrd="29" destOrd="0" presId="urn:microsoft.com/office/officeart/2005/8/layout/radial6"/>
    <dgm:cxn modelId="{575960F2-4C29-4848-B792-60DFB4EF2ABB}" type="presParOf" srcId="{BBD99630-2CE1-4658-BABC-9614E44424FB}" destId="{DB14C1FA-6875-4637-A5D8-64FE3DCABEED}" srcOrd="30" destOrd="0" presId="urn:microsoft.com/office/officeart/2005/8/layout/radial6"/>
    <dgm:cxn modelId="{21AFCF9D-67E0-4EAD-9D48-C2BC00897C9E}" type="presParOf" srcId="{BBD99630-2CE1-4658-BABC-9614E44424FB}" destId="{0696810F-9F27-4160-88B7-69198D6069EC}" srcOrd="31" destOrd="0" presId="urn:microsoft.com/office/officeart/2005/8/layout/radial6"/>
    <dgm:cxn modelId="{395AD679-EE13-46DE-B1AF-F9B077149846}" type="presParOf" srcId="{BBD99630-2CE1-4658-BABC-9614E44424FB}" destId="{DB9E943C-C293-4B99-B471-B24217A07858}" srcOrd="32" destOrd="0" presId="urn:microsoft.com/office/officeart/2005/8/layout/radial6"/>
    <dgm:cxn modelId="{7583AC70-6248-40ED-90AE-6A3D63DFD088}" type="presParOf" srcId="{BBD99630-2CE1-4658-BABC-9614E44424FB}" destId="{839735AF-292C-49ED-BAC9-12B861CAB167}" srcOrd="33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3048F74-823A-4A4C-B5CB-8202AD811A81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84C8B62-1737-45F9-AA4C-A3095C0852D8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85ACB0FE-631E-44CC-98D5-4D7972235A0F}" type="parTrans" cxnId="{2775B5CD-72E0-44BA-AB8A-362054AA1677}">
      <dgm:prSet/>
      <dgm:spPr/>
      <dgm:t>
        <a:bodyPr/>
        <a:lstStyle/>
        <a:p>
          <a:endParaRPr lang="ru-RU"/>
        </a:p>
      </dgm:t>
    </dgm:pt>
    <dgm:pt modelId="{6D84A998-CA49-49C5-B266-CEEBC94B35FE}" type="sibTrans" cxnId="{2775B5CD-72E0-44BA-AB8A-362054AA1677}">
      <dgm:prSet/>
      <dgm:spPr/>
      <dgm:t>
        <a:bodyPr/>
        <a:lstStyle/>
        <a:p>
          <a:endParaRPr lang="ru-RU"/>
        </a:p>
      </dgm:t>
    </dgm:pt>
    <dgm:pt modelId="{F463B4C1-4EA1-4257-BAC7-4F9CFF07D8BC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/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sz="1800" kern="1200" dirty="0" smtClean="0"/>
            <a:t>bring legally relevant e-documents flow share in an overall volume of documents flow in the  </a:t>
          </a:r>
          <a:r>
            <a:rPr lang="en-US" sz="1800" kern="1200" dirty="0" smtClean="0"/>
            <a:t>FAF</a:t>
          </a:r>
          <a:r>
            <a:rPr lang="ru-RU" sz="1800" kern="1200" dirty="0" smtClean="0">
              <a:solidFill>
                <a:srgbClr val="FF0000"/>
              </a:solidFill>
            </a:rPr>
            <a:t> </a:t>
          </a:r>
          <a:r>
            <a:rPr lang="ru-RU" sz="1800" kern="1200" dirty="0" smtClean="0"/>
            <a:t> </a:t>
          </a:r>
          <a:r>
            <a:rPr lang="en-US" sz="1800" kern="1200" dirty="0" smtClean="0"/>
            <a:t>federal organizations of public governance sector  to not less than 70 percent</a:t>
          </a:r>
          <a:endParaRPr lang="ru-RU" sz="1800" b="0" kern="1200" dirty="0" smtClean="0">
            <a:solidFill>
              <a:schemeClr val="accent6">
                <a:lumMod val="50000"/>
              </a:schemeClr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1D159CBC-A114-4303-B758-6DFB2B741C69}" type="parTrans" cxnId="{5412617D-7846-4137-8C20-258719089374}">
      <dgm:prSet/>
      <dgm:spPr/>
      <dgm:t>
        <a:bodyPr/>
        <a:lstStyle/>
        <a:p>
          <a:endParaRPr lang="ru-RU"/>
        </a:p>
      </dgm:t>
    </dgm:pt>
    <dgm:pt modelId="{D3CCF937-BBA3-4542-BFA8-287B4142BD11}" type="sibTrans" cxnId="{5412617D-7846-4137-8C20-258719089374}">
      <dgm:prSet/>
      <dgm:spPr/>
      <dgm:t>
        <a:bodyPr/>
        <a:lstStyle/>
        <a:p>
          <a:endParaRPr lang="ru-RU"/>
        </a:p>
      </dgm:t>
    </dgm:pt>
    <dgm:pt modelId="{A6616636-8752-41A0-B7AC-C515AD1DD803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 dirty="0"/>
        </a:p>
      </dgm:t>
    </dgm:pt>
    <dgm:pt modelId="{138EFAC0-1B8A-4F2E-82C9-8499A0B25301}" type="parTrans" cxnId="{834AE8C2-4124-4CE9-B1F9-24094B682A44}">
      <dgm:prSet/>
      <dgm:spPr/>
      <dgm:t>
        <a:bodyPr/>
        <a:lstStyle/>
        <a:p>
          <a:endParaRPr lang="ru-RU"/>
        </a:p>
      </dgm:t>
    </dgm:pt>
    <dgm:pt modelId="{B7DF5E10-853D-42A0-97EB-9EA64B299A87}" type="sibTrans" cxnId="{834AE8C2-4124-4CE9-B1F9-24094B682A44}">
      <dgm:prSet/>
      <dgm:spPr/>
      <dgm:t>
        <a:bodyPr/>
        <a:lstStyle/>
        <a:p>
          <a:endParaRPr lang="ru-RU"/>
        </a:p>
      </dgm:t>
    </dgm:pt>
    <dgm:pt modelId="{8C14B9A2-63CC-425B-8F11-D5A2D655810D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/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sz="1800" kern="1200" dirty="0" smtClean="0"/>
            <a:t>terms cut down for formation of any kind of financial and management reporting of federal organizations in the sector of public governance in</a:t>
          </a:r>
          <a:r>
            <a:rPr lang="ru-RU" sz="1800" kern="1200" dirty="0" smtClean="0"/>
            <a:t> 1.5 </a:t>
          </a:r>
          <a:r>
            <a:rPr lang="en-US" sz="1800" kern="1200" dirty="0" smtClean="0"/>
            <a:t>times</a:t>
          </a:r>
          <a:endParaRPr lang="ru-RU" sz="1800" b="0" kern="1200" dirty="0" smtClean="0">
            <a:solidFill>
              <a:schemeClr val="accent6">
                <a:lumMod val="50000"/>
              </a:schemeClr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F26A357D-A39F-4274-85B7-BA302AD0415D}" type="parTrans" cxnId="{164A9477-4068-4ED2-B685-5D164D1F1081}">
      <dgm:prSet/>
      <dgm:spPr/>
      <dgm:t>
        <a:bodyPr/>
        <a:lstStyle/>
        <a:p>
          <a:endParaRPr lang="ru-RU"/>
        </a:p>
      </dgm:t>
    </dgm:pt>
    <dgm:pt modelId="{A8ED6B5F-4D00-4706-A786-3AE9763EB542}" type="sibTrans" cxnId="{164A9477-4068-4ED2-B685-5D164D1F1081}">
      <dgm:prSet/>
      <dgm:spPr/>
      <dgm:t>
        <a:bodyPr/>
        <a:lstStyle/>
        <a:p>
          <a:endParaRPr lang="ru-RU"/>
        </a:p>
      </dgm:t>
    </dgm:pt>
    <dgm:pt modelId="{FADFFFB3-02F3-4CB5-B8C1-B34AF41ADDDD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 dirty="0"/>
        </a:p>
      </dgm:t>
    </dgm:pt>
    <dgm:pt modelId="{AE57A9A2-C563-488E-BB19-4910F96117D6}" type="parTrans" cxnId="{0808C61B-185E-40FA-AD67-2398AB6B0A4C}">
      <dgm:prSet/>
      <dgm:spPr/>
      <dgm:t>
        <a:bodyPr/>
        <a:lstStyle/>
        <a:p>
          <a:endParaRPr lang="ru-RU"/>
        </a:p>
      </dgm:t>
    </dgm:pt>
    <dgm:pt modelId="{28B31178-9B0F-4135-9966-1ACD97E4CF1D}" type="sibTrans" cxnId="{0808C61B-185E-40FA-AD67-2398AB6B0A4C}">
      <dgm:prSet/>
      <dgm:spPr/>
      <dgm:t>
        <a:bodyPr/>
        <a:lstStyle/>
        <a:p>
          <a:endParaRPr lang="ru-RU"/>
        </a:p>
      </dgm:t>
    </dgm:pt>
    <dgm:pt modelId="{B8041B8C-DB34-49CA-A5FD-5F3E23FCFC50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/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kern="1200" dirty="0" smtClean="0"/>
            <a:t>30 </a:t>
          </a:r>
          <a:r>
            <a:rPr lang="en-US" sz="1800" kern="1200" dirty="0" smtClean="0"/>
            <a:t>percent cut down of the time for financial and management documents processing at the federal organizations of public governance sector</a:t>
          </a:r>
          <a:endParaRPr lang="ru-RU" sz="1800" b="0" kern="1200" dirty="0" smtClean="0">
            <a:solidFill>
              <a:schemeClr val="accent6">
                <a:lumMod val="50000"/>
              </a:schemeClr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393A94F4-CF59-4601-B335-BA65370D69E6}" type="sibTrans" cxnId="{E56B31B6-B562-40BE-AB44-01BFD0F54A14}">
      <dgm:prSet/>
      <dgm:spPr/>
      <dgm:t>
        <a:bodyPr/>
        <a:lstStyle/>
        <a:p>
          <a:endParaRPr lang="ru-RU"/>
        </a:p>
      </dgm:t>
    </dgm:pt>
    <dgm:pt modelId="{99274D4E-D050-43C5-826A-D04B60570738}" type="parTrans" cxnId="{E56B31B6-B562-40BE-AB44-01BFD0F54A14}">
      <dgm:prSet/>
      <dgm:spPr/>
      <dgm:t>
        <a:bodyPr/>
        <a:lstStyle/>
        <a:p>
          <a:endParaRPr lang="ru-RU"/>
        </a:p>
      </dgm:t>
    </dgm:pt>
    <dgm:pt modelId="{C0B8F5A0-EA02-437F-A35D-802EDCAE45BE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/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sz="1800" kern="1200" dirty="0" smtClean="0"/>
            <a:t>achieving of not less than 70 points value on public finances information transparency index (Open Budget Index)</a:t>
          </a:r>
          <a:endParaRPr lang="ru-RU" sz="1800" b="0" kern="1200" dirty="0">
            <a:solidFill>
              <a:schemeClr val="accent6">
                <a:lumMod val="50000"/>
              </a:schemeClr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012A938D-28ED-4E38-AF97-5D60CFC8FE26}" type="sibTrans" cxnId="{7DB05362-6D78-4787-9C39-4D24D01E1FD7}">
      <dgm:prSet/>
      <dgm:spPr/>
      <dgm:t>
        <a:bodyPr/>
        <a:lstStyle/>
        <a:p>
          <a:endParaRPr lang="ru-RU"/>
        </a:p>
      </dgm:t>
    </dgm:pt>
    <dgm:pt modelId="{ED8858D8-9F89-4322-83AA-D393425EF8CB}" type="parTrans" cxnId="{7DB05362-6D78-4787-9C39-4D24D01E1FD7}">
      <dgm:prSet/>
      <dgm:spPr/>
      <dgm:t>
        <a:bodyPr/>
        <a:lstStyle/>
        <a:p>
          <a:endParaRPr lang="ru-RU"/>
        </a:p>
      </dgm:t>
    </dgm:pt>
    <dgm:pt modelId="{2B9B29B2-8623-48F5-99AA-8E8A7B44E2ED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596EEB3B-9E3C-4235-96CD-84E06F2C44C3}" type="sibTrans" cxnId="{AFDF0CCF-A5BD-449F-B8CF-49A31D6C79B4}">
      <dgm:prSet/>
      <dgm:spPr/>
      <dgm:t>
        <a:bodyPr/>
        <a:lstStyle/>
        <a:p>
          <a:endParaRPr lang="ru-RU"/>
        </a:p>
      </dgm:t>
    </dgm:pt>
    <dgm:pt modelId="{0A3DB2D2-A2E0-4D33-8988-B3155398156F}" type="parTrans" cxnId="{AFDF0CCF-A5BD-449F-B8CF-49A31D6C79B4}">
      <dgm:prSet/>
      <dgm:spPr/>
      <dgm:t>
        <a:bodyPr/>
        <a:lstStyle/>
        <a:p>
          <a:endParaRPr lang="ru-RU"/>
        </a:p>
      </dgm:t>
    </dgm:pt>
    <dgm:pt modelId="{7566E0B8-FAC3-4FB2-9867-68BD701392E6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7283B213-9DA2-4566-A8ED-78286EA2BDAC}" type="parTrans" cxnId="{70933530-F30B-49E8-94A0-CA45EE91E5DD}">
      <dgm:prSet/>
      <dgm:spPr/>
      <dgm:t>
        <a:bodyPr/>
        <a:lstStyle/>
        <a:p>
          <a:endParaRPr lang="ru-RU"/>
        </a:p>
      </dgm:t>
    </dgm:pt>
    <dgm:pt modelId="{9E144E93-58E9-4EAA-8636-F32651894AE7}" type="sibTrans" cxnId="{70933530-F30B-49E8-94A0-CA45EE91E5DD}">
      <dgm:prSet/>
      <dgm:spPr/>
      <dgm:t>
        <a:bodyPr/>
        <a:lstStyle/>
        <a:p>
          <a:endParaRPr lang="ru-RU"/>
        </a:p>
      </dgm:t>
    </dgm:pt>
    <dgm:pt modelId="{E80E5FC1-157B-46DE-B818-0DE04C08EA8B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rPr>
            <a:t>Bringing information share placed at the united portal of the Russian Federation budget system </a:t>
          </a:r>
          <a:r>
            <a:rPr lang="ru-RU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rPr>
            <a:t>(</a:t>
          </a:r>
          <a:r>
            <a:rPr lang="en-US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  <a:hlinkClick xmlns:r="http://schemas.openxmlformats.org/officeDocument/2006/relationships" r:id="rId1"/>
            </a:rPr>
            <a:t>www</a:t>
          </a:r>
          <a:r>
            <a:rPr lang="ru-RU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  <a:hlinkClick xmlns:r="http://schemas.openxmlformats.org/officeDocument/2006/relationships" r:id="rId1"/>
            </a:rPr>
            <a:t>.</a:t>
          </a:r>
          <a:r>
            <a:rPr lang="en-US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  <a:hlinkClick xmlns:r="http://schemas.openxmlformats.org/officeDocument/2006/relationships" r:id="rId1"/>
            </a:rPr>
            <a:t>budget</a:t>
          </a:r>
          <a:r>
            <a:rPr lang="ru-RU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  <a:hlinkClick xmlns:r="http://schemas.openxmlformats.org/officeDocument/2006/relationships" r:id="rId1"/>
            </a:rPr>
            <a:t>.</a:t>
          </a:r>
          <a:r>
            <a:rPr lang="en-US" sz="1800" b="0" kern="1200" dirty="0" err="1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  <a:hlinkClick xmlns:r="http://schemas.openxmlformats.org/officeDocument/2006/relationships" r:id="rId1"/>
            </a:rPr>
            <a:t>gov</a:t>
          </a:r>
          <a:r>
            <a:rPr lang="ru-RU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  <a:hlinkClick xmlns:r="http://schemas.openxmlformats.org/officeDocument/2006/relationships" r:id="rId1"/>
            </a:rPr>
            <a:t>.</a:t>
          </a:r>
          <a:r>
            <a:rPr lang="en-US" sz="1800" b="0" kern="1200" dirty="0" err="1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  <a:hlinkClick xmlns:r="http://schemas.openxmlformats.org/officeDocument/2006/relationships" r:id="rId1"/>
            </a:rPr>
            <a:t>ru</a:t>
          </a:r>
          <a:r>
            <a:rPr lang="ru-RU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rPr>
            <a:t>) </a:t>
          </a:r>
          <a:r>
            <a:rPr lang="en-US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rPr>
            <a:t>in real-time to come up to100%</a:t>
          </a:r>
          <a:endParaRPr lang="ru-RU" sz="1800" b="0" kern="1200" dirty="0">
            <a:solidFill>
              <a:schemeClr val="accent6">
                <a:lumMod val="50000"/>
              </a:schemeClr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8674A92F-53BB-4ED0-8DF2-8DF604AAFFFC}" type="parTrans" cxnId="{C775429A-571B-461C-9A20-C707CBF5E2E5}">
      <dgm:prSet/>
      <dgm:spPr/>
      <dgm:t>
        <a:bodyPr/>
        <a:lstStyle/>
        <a:p>
          <a:endParaRPr lang="ru-RU"/>
        </a:p>
      </dgm:t>
    </dgm:pt>
    <dgm:pt modelId="{107CA73B-9CA7-4EB2-8FB4-21263D990868}" type="sibTrans" cxnId="{C775429A-571B-461C-9A20-C707CBF5E2E5}">
      <dgm:prSet/>
      <dgm:spPr/>
      <dgm:t>
        <a:bodyPr/>
        <a:lstStyle/>
        <a:p>
          <a:endParaRPr lang="ru-RU"/>
        </a:p>
      </dgm:t>
    </dgm:pt>
    <dgm:pt modelId="{5ACE134B-2555-4EC1-8F02-826035E6C968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2199446D-DD11-463F-8EF7-2FF5427B3029}" type="sibTrans" cxnId="{6D1F6382-264D-400D-A611-E8039BF7E0E5}">
      <dgm:prSet/>
      <dgm:spPr/>
      <dgm:t>
        <a:bodyPr/>
        <a:lstStyle/>
        <a:p>
          <a:endParaRPr lang="ru-RU"/>
        </a:p>
      </dgm:t>
    </dgm:pt>
    <dgm:pt modelId="{4812D298-A12F-4B2D-86B3-C0582E9F1BFF}" type="parTrans" cxnId="{6D1F6382-264D-400D-A611-E8039BF7E0E5}">
      <dgm:prSet/>
      <dgm:spPr/>
      <dgm:t>
        <a:bodyPr/>
        <a:lstStyle/>
        <a:p>
          <a:endParaRPr lang="ru-RU"/>
        </a:p>
      </dgm:t>
    </dgm:pt>
    <dgm:pt modelId="{2A67338A-61CB-40D7-9250-3713228F8316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rPr>
            <a:t>Making the “FMIS” system accessible to all the Russian Federation subjects and for not less than 50% of municipal entities of the Russian Federation</a:t>
          </a:r>
          <a:endParaRPr lang="ru-RU" sz="1800" b="0" kern="1200" dirty="0">
            <a:solidFill>
              <a:schemeClr val="accent6">
                <a:lumMod val="50000"/>
              </a:schemeClr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84EAAC3A-2487-4460-A9AE-EA7744064AEB}" type="sibTrans" cxnId="{529810F5-B9A5-4C77-90D0-268A9F21542C}">
      <dgm:prSet/>
      <dgm:spPr/>
      <dgm:t>
        <a:bodyPr/>
        <a:lstStyle/>
        <a:p>
          <a:endParaRPr lang="ru-RU"/>
        </a:p>
      </dgm:t>
    </dgm:pt>
    <dgm:pt modelId="{997EA6E3-A779-402F-85F6-57CBE73AEF1E}" type="parTrans" cxnId="{529810F5-B9A5-4C77-90D0-268A9F21542C}">
      <dgm:prSet/>
      <dgm:spPr/>
      <dgm:t>
        <a:bodyPr/>
        <a:lstStyle/>
        <a:p>
          <a:endParaRPr lang="ru-RU"/>
        </a:p>
      </dgm:t>
    </dgm:pt>
    <dgm:pt modelId="{139971D5-B98C-4416-A44A-5D77BBEB4CA5}" type="pres">
      <dgm:prSet presAssocID="{53048F74-823A-4A4C-B5CB-8202AD811A81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C34EF04-314B-4E8A-B389-C0F385829566}" type="pres">
      <dgm:prSet presAssocID="{D84C8B62-1737-45F9-AA4C-A3095C0852D8}" presName="composite" presStyleCnt="0"/>
      <dgm:spPr/>
    </dgm:pt>
    <dgm:pt modelId="{F4660F58-1110-4E12-A9F4-0DD967117915}" type="pres">
      <dgm:prSet presAssocID="{D84C8B62-1737-45F9-AA4C-A3095C0852D8}" presName="parentText" presStyleLbl="alignNode1" presStyleIdx="0" presStyleCnt="6" custAng="10800000" custLinFactNeighborY="-125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C98FFE-C296-4A50-B79D-D564C908861B}" type="pres">
      <dgm:prSet presAssocID="{D84C8B62-1737-45F9-AA4C-A3095C0852D8}" presName="descendantText" presStyleLbl="alignAcc1" presStyleIdx="0" presStyleCnt="6" custScaleY="100000" custLinFactNeighborX="186" custLinFactNeighborY="553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A5AF7B-D929-4ACF-ADF2-C6FEEDCD1DEC}" type="pres">
      <dgm:prSet presAssocID="{6D84A998-CA49-49C5-B266-CEEBC94B35FE}" presName="sp" presStyleCnt="0"/>
      <dgm:spPr/>
    </dgm:pt>
    <dgm:pt modelId="{99EF126D-4C13-4090-BF65-5CBA650FB792}" type="pres">
      <dgm:prSet presAssocID="{2B9B29B2-8623-48F5-99AA-8E8A7B44E2ED}" presName="composite" presStyleCnt="0"/>
      <dgm:spPr/>
    </dgm:pt>
    <dgm:pt modelId="{6FB87C73-4899-4EAC-AC4B-26A48C941BEF}" type="pres">
      <dgm:prSet presAssocID="{2B9B29B2-8623-48F5-99AA-8E8A7B44E2ED}" presName="parentText" presStyleLbl="alignNode1" presStyleIdx="1" presStyleCnt="6" custAng="108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39068F-31F1-4652-B310-323BFF39BF63}" type="pres">
      <dgm:prSet presAssocID="{2B9B29B2-8623-48F5-99AA-8E8A7B44E2ED}" presName="descendantText" presStyleLbl="alignAcc1" presStyleIdx="1" presStyleCnt="6" custScaleY="98414" custLinFactNeighborY="550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9C2430-C344-431C-AFE3-D9A99E8F5B16}" type="pres">
      <dgm:prSet presAssocID="{596EEB3B-9E3C-4235-96CD-84E06F2C44C3}" presName="sp" presStyleCnt="0"/>
      <dgm:spPr/>
    </dgm:pt>
    <dgm:pt modelId="{45FD5D33-701D-4F2F-B29C-AC83B511DED9}" type="pres">
      <dgm:prSet presAssocID="{FADFFFB3-02F3-4CB5-B8C1-B34AF41ADDDD}" presName="composite" presStyleCnt="0"/>
      <dgm:spPr/>
    </dgm:pt>
    <dgm:pt modelId="{E95FA75C-7B48-4099-B6F7-497F3A475C33}" type="pres">
      <dgm:prSet presAssocID="{FADFFFB3-02F3-4CB5-B8C1-B34AF41ADDDD}" presName="parentText" presStyleLbl="alignNode1" presStyleIdx="2" presStyleCnt="6" custAng="108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4CEC6C-59FA-464F-91CC-BD852E4CCB57}" type="pres">
      <dgm:prSet presAssocID="{FADFFFB3-02F3-4CB5-B8C1-B34AF41ADDDD}" presName="descendantText" presStyleLbl="alignAcc1" presStyleIdx="2" presStyleCnt="6" custLinFactNeighborX="149" custLinFactNeighborY="551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F79429-2F43-4167-A4AC-2828685B88D2}" type="pres">
      <dgm:prSet presAssocID="{28B31178-9B0F-4135-9966-1ACD97E4CF1D}" presName="sp" presStyleCnt="0"/>
      <dgm:spPr/>
    </dgm:pt>
    <dgm:pt modelId="{3CA37E29-E62F-44D0-8FF4-5B9FAA11018F}" type="pres">
      <dgm:prSet presAssocID="{A6616636-8752-41A0-B7AC-C515AD1DD803}" presName="composite" presStyleCnt="0"/>
      <dgm:spPr/>
    </dgm:pt>
    <dgm:pt modelId="{C1E32497-D8F7-4C92-9531-BA5A6E4F3BEE}" type="pres">
      <dgm:prSet presAssocID="{A6616636-8752-41A0-B7AC-C515AD1DD803}" presName="parentText" presStyleLbl="alignNode1" presStyleIdx="3" presStyleCnt="6" custAng="108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1D122F-1140-4657-A535-6C236BE952D3}" type="pres">
      <dgm:prSet presAssocID="{A6616636-8752-41A0-B7AC-C515AD1DD803}" presName="descendantText" presStyleLbl="alignAcc1" presStyleIdx="3" presStyleCnt="6" custLinFactNeighborX="149" custLinFactNeighborY="540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DF8427-4355-4471-BA82-598A13E15747}" type="pres">
      <dgm:prSet presAssocID="{B7DF5E10-853D-42A0-97EB-9EA64B299A87}" presName="sp" presStyleCnt="0"/>
      <dgm:spPr/>
    </dgm:pt>
    <dgm:pt modelId="{8FD43B2C-D65B-42A4-830E-C3604BDC53A7}" type="pres">
      <dgm:prSet presAssocID="{7566E0B8-FAC3-4FB2-9867-68BD701392E6}" presName="composite" presStyleCnt="0"/>
      <dgm:spPr/>
    </dgm:pt>
    <dgm:pt modelId="{0220BBEA-58F0-4F78-89BA-C351FEB7DBD4}" type="pres">
      <dgm:prSet presAssocID="{7566E0B8-FAC3-4FB2-9867-68BD701392E6}" presName="parentText" presStyleLbl="alignNode1" presStyleIdx="4" presStyleCnt="6" custAng="108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6F4694-3808-4CA7-957F-DF387009B823}" type="pres">
      <dgm:prSet presAssocID="{7566E0B8-FAC3-4FB2-9867-68BD701392E6}" presName="descendantText" presStyleLbl="alignAcc1" presStyleIdx="4" presStyleCnt="6" custLinFactNeighborX="300" custLinFactNeighborY="508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80A254-77CA-4A6D-829D-7AB9A24E25F5}" type="pres">
      <dgm:prSet presAssocID="{9E144E93-58E9-4EAA-8636-F32651894AE7}" presName="sp" presStyleCnt="0"/>
      <dgm:spPr/>
    </dgm:pt>
    <dgm:pt modelId="{A0BDCFCB-A8BA-4CC6-87A8-5984DB298A5D}" type="pres">
      <dgm:prSet presAssocID="{5ACE134B-2555-4EC1-8F02-826035E6C968}" presName="composite" presStyleCnt="0"/>
      <dgm:spPr/>
    </dgm:pt>
    <dgm:pt modelId="{FAED1549-CD7A-4D75-B4AF-15B31EE0A84A}" type="pres">
      <dgm:prSet presAssocID="{5ACE134B-2555-4EC1-8F02-826035E6C968}" presName="parentText" presStyleLbl="alignNode1" presStyleIdx="5" presStyleCnt="6" custAng="108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5BC813-9A1A-4C09-84B1-D2DEC83B78A4}" type="pres">
      <dgm:prSet presAssocID="{5ACE134B-2555-4EC1-8F02-826035E6C968}" presName="descendantText" presStyleLbl="alignAcc1" presStyleIdx="5" presStyleCnt="6" custLinFactNeighborY="820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F24FF2A-4CBB-411B-A172-0A64F83F8707}" type="presOf" srcId="{FADFFFB3-02F3-4CB5-B8C1-B34AF41ADDDD}" destId="{E95FA75C-7B48-4099-B6F7-497F3A475C33}" srcOrd="0" destOrd="0" presId="urn:microsoft.com/office/officeart/2005/8/layout/chevron2"/>
    <dgm:cxn modelId="{3AFF6C4A-DCF5-4A8E-8F2F-BF6A5600B3F1}" type="presOf" srcId="{5ACE134B-2555-4EC1-8F02-826035E6C968}" destId="{FAED1549-CD7A-4D75-B4AF-15B31EE0A84A}" srcOrd="0" destOrd="0" presId="urn:microsoft.com/office/officeart/2005/8/layout/chevron2"/>
    <dgm:cxn modelId="{7DB05362-6D78-4787-9C39-4D24D01E1FD7}" srcId="{D84C8B62-1737-45F9-AA4C-A3095C0852D8}" destId="{C0B8F5A0-EA02-437F-A35D-802EDCAE45BE}" srcOrd="0" destOrd="0" parTransId="{ED8858D8-9F89-4322-83AA-D393425EF8CB}" sibTransId="{012A938D-28ED-4E38-AF97-5D60CFC8FE26}"/>
    <dgm:cxn modelId="{2775B5CD-72E0-44BA-AB8A-362054AA1677}" srcId="{53048F74-823A-4A4C-B5CB-8202AD811A81}" destId="{D84C8B62-1737-45F9-AA4C-A3095C0852D8}" srcOrd="0" destOrd="0" parTransId="{85ACB0FE-631E-44CC-98D5-4D7972235A0F}" sibTransId="{6D84A998-CA49-49C5-B266-CEEBC94B35FE}"/>
    <dgm:cxn modelId="{AFDF0CCF-A5BD-449F-B8CF-49A31D6C79B4}" srcId="{53048F74-823A-4A4C-B5CB-8202AD811A81}" destId="{2B9B29B2-8623-48F5-99AA-8E8A7B44E2ED}" srcOrd="1" destOrd="0" parTransId="{0A3DB2D2-A2E0-4D33-8988-B3155398156F}" sibTransId="{596EEB3B-9E3C-4235-96CD-84E06F2C44C3}"/>
    <dgm:cxn modelId="{C775429A-571B-461C-9A20-C707CBF5E2E5}" srcId="{7566E0B8-FAC3-4FB2-9867-68BD701392E6}" destId="{E80E5FC1-157B-46DE-B818-0DE04C08EA8B}" srcOrd="0" destOrd="0" parTransId="{8674A92F-53BB-4ED0-8DF2-8DF604AAFFFC}" sibTransId="{107CA73B-9CA7-4EB2-8FB4-21263D990868}"/>
    <dgm:cxn modelId="{834AE8C2-4124-4CE9-B1F9-24094B682A44}" srcId="{53048F74-823A-4A4C-B5CB-8202AD811A81}" destId="{A6616636-8752-41A0-B7AC-C515AD1DD803}" srcOrd="3" destOrd="0" parTransId="{138EFAC0-1B8A-4F2E-82C9-8499A0B25301}" sibTransId="{B7DF5E10-853D-42A0-97EB-9EA64B299A87}"/>
    <dgm:cxn modelId="{8CD42557-631A-446A-9C98-E999B779C63D}" type="presOf" srcId="{A6616636-8752-41A0-B7AC-C515AD1DD803}" destId="{C1E32497-D8F7-4C92-9531-BA5A6E4F3BEE}" srcOrd="0" destOrd="0" presId="urn:microsoft.com/office/officeart/2005/8/layout/chevron2"/>
    <dgm:cxn modelId="{66F3ADE4-7B25-45A7-9699-585F7440A491}" type="presOf" srcId="{C0B8F5A0-EA02-437F-A35D-802EDCAE45BE}" destId="{38C98FFE-C296-4A50-B79D-D564C908861B}" srcOrd="0" destOrd="0" presId="urn:microsoft.com/office/officeart/2005/8/layout/chevron2"/>
    <dgm:cxn modelId="{154D25CF-2565-4130-B603-6C8D91A758B6}" type="presOf" srcId="{B8041B8C-DB34-49CA-A5FD-5F3E23FCFC50}" destId="{214CEC6C-59FA-464F-91CC-BD852E4CCB57}" srcOrd="0" destOrd="0" presId="urn:microsoft.com/office/officeart/2005/8/layout/chevron2"/>
    <dgm:cxn modelId="{0808C61B-185E-40FA-AD67-2398AB6B0A4C}" srcId="{53048F74-823A-4A4C-B5CB-8202AD811A81}" destId="{FADFFFB3-02F3-4CB5-B8C1-B34AF41ADDDD}" srcOrd="2" destOrd="0" parTransId="{AE57A9A2-C563-488E-BB19-4910F96117D6}" sibTransId="{28B31178-9B0F-4135-9966-1ACD97E4CF1D}"/>
    <dgm:cxn modelId="{A5530972-362D-4B44-A467-582516817DED}" type="presOf" srcId="{F463B4C1-4EA1-4257-BAC7-4F9CFF07D8BC}" destId="{3939068F-31F1-4652-B310-323BFF39BF63}" srcOrd="0" destOrd="0" presId="urn:microsoft.com/office/officeart/2005/8/layout/chevron2"/>
    <dgm:cxn modelId="{BDE68A50-5782-46AA-A444-E57201FDE878}" type="presOf" srcId="{2A67338A-61CB-40D7-9250-3713228F8316}" destId="{485BC813-9A1A-4C09-84B1-D2DEC83B78A4}" srcOrd="0" destOrd="0" presId="urn:microsoft.com/office/officeart/2005/8/layout/chevron2"/>
    <dgm:cxn modelId="{6D1F6382-264D-400D-A611-E8039BF7E0E5}" srcId="{53048F74-823A-4A4C-B5CB-8202AD811A81}" destId="{5ACE134B-2555-4EC1-8F02-826035E6C968}" srcOrd="5" destOrd="0" parTransId="{4812D298-A12F-4B2D-86B3-C0582E9F1BFF}" sibTransId="{2199446D-DD11-463F-8EF7-2FF5427B3029}"/>
    <dgm:cxn modelId="{C33FBE90-06F7-465E-8750-6B4E25816DFE}" type="presOf" srcId="{E80E5FC1-157B-46DE-B818-0DE04C08EA8B}" destId="{C66F4694-3808-4CA7-957F-DF387009B823}" srcOrd="0" destOrd="0" presId="urn:microsoft.com/office/officeart/2005/8/layout/chevron2"/>
    <dgm:cxn modelId="{529810F5-B9A5-4C77-90D0-268A9F21542C}" srcId="{5ACE134B-2555-4EC1-8F02-826035E6C968}" destId="{2A67338A-61CB-40D7-9250-3713228F8316}" srcOrd="0" destOrd="0" parTransId="{997EA6E3-A779-402F-85F6-57CBE73AEF1E}" sibTransId="{84EAAC3A-2487-4460-A9AE-EA7744064AEB}"/>
    <dgm:cxn modelId="{C7E89FAD-E3BF-47D5-9E3B-99709E8646B0}" type="presOf" srcId="{8C14B9A2-63CC-425B-8F11-D5A2D655810D}" destId="{771D122F-1140-4657-A535-6C236BE952D3}" srcOrd="0" destOrd="0" presId="urn:microsoft.com/office/officeart/2005/8/layout/chevron2"/>
    <dgm:cxn modelId="{F34E310C-7590-498E-A547-F2E5BF089056}" type="presOf" srcId="{7566E0B8-FAC3-4FB2-9867-68BD701392E6}" destId="{0220BBEA-58F0-4F78-89BA-C351FEB7DBD4}" srcOrd="0" destOrd="0" presId="urn:microsoft.com/office/officeart/2005/8/layout/chevron2"/>
    <dgm:cxn modelId="{92EABE15-4447-4816-B576-6ECF5822729E}" type="presOf" srcId="{2B9B29B2-8623-48F5-99AA-8E8A7B44E2ED}" destId="{6FB87C73-4899-4EAC-AC4B-26A48C941BEF}" srcOrd="0" destOrd="0" presId="urn:microsoft.com/office/officeart/2005/8/layout/chevron2"/>
    <dgm:cxn modelId="{70933530-F30B-49E8-94A0-CA45EE91E5DD}" srcId="{53048F74-823A-4A4C-B5CB-8202AD811A81}" destId="{7566E0B8-FAC3-4FB2-9867-68BD701392E6}" srcOrd="4" destOrd="0" parTransId="{7283B213-9DA2-4566-A8ED-78286EA2BDAC}" sibTransId="{9E144E93-58E9-4EAA-8636-F32651894AE7}"/>
    <dgm:cxn modelId="{5412617D-7846-4137-8C20-258719089374}" srcId="{2B9B29B2-8623-48F5-99AA-8E8A7B44E2ED}" destId="{F463B4C1-4EA1-4257-BAC7-4F9CFF07D8BC}" srcOrd="0" destOrd="0" parTransId="{1D159CBC-A114-4303-B758-6DFB2B741C69}" sibTransId="{D3CCF937-BBA3-4542-BFA8-287B4142BD11}"/>
    <dgm:cxn modelId="{164A9477-4068-4ED2-B685-5D164D1F1081}" srcId="{A6616636-8752-41A0-B7AC-C515AD1DD803}" destId="{8C14B9A2-63CC-425B-8F11-D5A2D655810D}" srcOrd="0" destOrd="0" parTransId="{F26A357D-A39F-4274-85B7-BA302AD0415D}" sibTransId="{A8ED6B5F-4D00-4706-A786-3AE9763EB542}"/>
    <dgm:cxn modelId="{E56B31B6-B562-40BE-AB44-01BFD0F54A14}" srcId="{FADFFFB3-02F3-4CB5-B8C1-B34AF41ADDDD}" destId="{B8041B8C-DB34-49CA-A5FD-5F3E23FCFC50}" srcOrd="0" destOrd="0" parTransId="{99274D4E-D050-43C5-826A-D04B60570738}" sibTransId="{393A94F4-CF59-4601-B335-BA65370D69E6}"/>
    <dgm:cxn modelId="{02C50E91-7F5A-48AA-AB97-B1C397512D39}" type="presOf" srcId="{53048F74-823A-4A4C-B5CB-8202AD811A81}" destId="{139971D5-B98C-4416-A44A-5D77BBEB4CA5}" srcOrd="0" destOrd="0" presId="urn:microsoft.com/office/officeart/2005/8/layout/chevron2"/>
    <dgm:cxn modelId="{EEF0F8D5-3FCD-4ACB-BCF6-E7521CB50367}" type="presOf" srcId="{D84C8B62-1737-45F9-AA4C-A3095C0852D8}" destId="{F4660F58-1110-4E12-A9F4-0DD967117915}" srcOrd="0" destOrd="0" presId="urn:microsoft.com/office/officeart/2005/8/layout/chevron2"/>
    <dgm:cxn modelId="{A890BCDE-165B-4506-97AF-92AE548C337F}" type="presParOf" srcId="{139971D5-B98C-4416-A44A-5D77BBEB4CA5}" destId="{1C34EF04-314B-4E8A-B389-C0F385829566}" srcOrd="0" destOrd="0" presId="urn:microsoft.com/office/officeart/2005/8/layout/chevron2"/>
    <dgm:cxn modelId="{3D87B590-748B-40CD-B4AE-0D9D5880346B}" type="presParOf" srcId="{1C34EF04-314B-4E8A-B389-C0F385829566}" destId="{F4660F58-1110-4E12-A9F4-0DD967117915}" srcOrd="0" destOrd="0" presId="urn:microsoft.com/office/officeart/2005/8/layout/chevron2"/>
    <dgm:cxn modelId="{3F8F07E6-BBAF-47CB-B34F-999A229EA874}" type="presParOf" srcId="{1C34EF04-314B-4E8A-B389-C0F385829566}" destId="{38C98FFE-C296-4A50-B79D-D564C908861B}" srcOrd="1" destOrd="0" presId="urn:microsoft.com/office/officeart/2005/8/layout/chevron2"/>
    <dgm:cxn modelId="{2D845C9A-ED01-4E9E-9F64-B9F148BEF3C3}" type="presParOf" srcId="{139971D5-B98C-4416-A44A-5D77BBEB4CA5}" destId="{9AA5AF7B-D929-4ACF-ADF2-C6FEEDCD1DEC}" srcOrd="1" destOrd="0" presId="urn:microsoft.com/office/officeart/2005/8/layout/chevron2"/>
    <dgm:cxn modelId="{7808E0DB-ED1D-4AFB-936B-E0E621CB3EDB}" type="presParOf" srcId="{139971D5-B98C-4416-A44A-5D77BBEB4CA5}" destId="{99EF126D-4C13-4090-BF65-5CBA650FB792}" srcOrd="2" destOrd="0" presId="urn:microsoft.com/office/officeart/2005/8/layout/chevron2"/>
    <dgm:cxn modelId="{2CD27FB5-30A0-4A57-9DDC-E312B58D04A5}" type="presParOf" srcId="{99EF126D-4C13-4090-BF65-5CBA650FB792}" destId="{6FB87C73-4899-4EAC-AC4B-26A48C941BEF}" srcOrd="0" destOrd="0" presId="urn:microsoft.com/office/officeart/2005/8/layout/chevron2"/>
    <dgm:cxn modelId="{C5E907DD-EBFB-4AA2-AAA9-96F28257CF27}" type="presParOf" srcId="{99EF126D-4C13-4090-BF65-5CBA650FB792}" destId="{3939068F-31F1-4652-B310-323BFF39BF63}" srcOrd="1" destOrd="0" presId="urn:microsoft.com/office/officeart/2005/8/layout/chevron2"/>
    <dgm:cxn modelId="{0439E3F7-1D4A-457E-865A-32DBC6A34B36}" type="presParOf" srcId="{139971D5-B98C-4416-A44A-5D77BBEB4CA5}" destId="{D59C2430-C344-431C-AFE3-D9A99E8F5B16}" srcOrd="3" destOrd="0" presId="urn:microsoft.com/office/officeart/2005/8/layout/chevron2"/>
    <dgm:cxn modelId="{510F2E41-BAD7-45FE-8909-B9A7C7AF8564}" type="presParOf" srcId="{139971D5-B98C-4416-A44A-5D77BBEB4CA5}" destId="{45FD5D33-701D-4F2F-B29C-AC83B511DED9}" srcOrd="4" destOrd="0" presId="urn:microsoft.com/office/officeart/2005/8/layout/chevron2"/>
    <dgm:cxn modelId="{3E3728B3-E29A-4BF3-9D0C-F2222B7F54D0}" type="presParOf" srcId="{45FD5D33-701D-4F2F-B29C-AC83B511DED9}" destId="{E95FA75C-7B48-4099-B6F7-497F3A475C33}" srcOrd="0" destOrd="0" presId="urn:microsoft.com/office/officeart/2005/8/layout/chevron2"/>
    <dgm:cxn modelId="{1B396C64-9E16-489F-9DDC-1301DB8DC431}" type="presParOf" srcId="{45FD5D33-701D-4F2F-B29C-AC83B511DED9}" destId="{214CEC6C-59FA-464F-91CC-BD852E4CCB57}" srcOrd="1" destOrd="0" presId="urn:microsoft.com/office/officeart/2005/8/layout/chevron2"/>
    <dgm:cxn modelId="{B8A27DEE-2F91-4A73-9C05-A73920BBFD91}" type="presParOf" srcId="{139971D5-B98C-4416-A44A-5D77BBEB4CA5}" destId="{BFF79429-2F43-4167-A4AC-2828685B88D2}" srcOrd="5" destOrd="0" presId="urn:microsoft.com/office/officeart/2005/8/layout/chevron2"/>
    <dgm:cxn modelId="{5B1DFA03-3E64-4E80-BC92-E4DA78D14FF7}" type="presParOf" srcId="{139971D5-B98C-4416-A44A-5D77BBEB4CA5}" destId="{3CA37E29-E62F-44D0-8FF4-5B9FAA11018F}" srcOrd="6" destOrd="0" presId="urn:microsoft.com/office/officeart/2005/8/layout/chevron2"/>
    <dgm:cxn modelId="{4D4C2687-7FC7-4EB3-ADEE-023B4E3819EF}" type="presParOf" srcId="{3CA37E29-E62F-44D0-8FF4-5B9FAA11018F}" destId="{C1E32497-D8F7-4C92-9531-BA5A6E4F3BEE}" srcOrd="0" destOrd="0" presId="urn:microsoft.com/office/officeart/2005/8/layout/chevron2"/>
    <dgm:cxn modelId="{9EB94662-67B7-4034-A056-32407FEA795F}" type="presParOf" srcId="{3CA37E29-E62F-44D0-8FF4-5B9FAA11018F}" destId="{771D122F-1140-4657-A535-6C236BE952D3}" srcOrd="1" destOrd="0" presId="urn:microsoft.com/office/officeart/2005/8/layout/chevron2"/>
    <dgm:cxn modelId="{04CD3DC6-DEE2-463A-A32D-71C548444109}" type="presParOf" srcId="{139971D5-B98C-4416-A44A-5D77BBEB4CA5}" destId="{1CDF8427-4355-4471-BA82-598A13E15747}" srcOrd="7" destOrd="0" presId="urn:microsoft.com/office/officeart/2005/8/layout/chevron2"/>
    <dgm:cxn modelId="{0977589B-6982-4C92-874A-DA6486169A27}" type="presParOf" srcId="{139971D5-B98C-4416-A44A-5D77BBEB4CA5}" destId="{8FD43B2C-D65B-42A4-830E-C3604BDC53A7}" srcOrd="8" destOrd="0" presId="urn:microsoft.com/office/officeart/2005/8/layout/chevron2"/>
    <dgm:cxn modelId="{2203E807-937D-4BAA-A026-26344EBB6912}" type="presParOf" srcId="{8FD43B2C-D65B-42A4-830E-C3604BDC53A7}" destId="{0220BBEA-58F0-4F78-89BA-C351FEB7DBD4}" srcOrd="0" destOrd="0" presId="urn:microsoft.com/office/officeart/2005/8/layout/chevron2"/>
    <dgm:cxn modelId="{3F6194C8-5C16-4B72-9447-210220A8A2BB}" type="presParOf" srcId="{8FD43B2C-D65B-42A4-830E-C3604BDC53A7}" destId="{C66F4694-3808-4CA7-957F-DF387009B823}" srcOrd="1" destOrd="0" presId="urn:microsoft.com/office/officeart/2005/8/layout/chevron2"/>
    <dgm:cxn modelId="{EB4F6E31-906C-4F2E-8A64-B8B3464E25EE}" type="presParOf" srcId="{139971D5-B98C-4416-A44A-5D77BBEB4CA5}" destId="{4B80A254-77CA-4A6D-829D-7AB9A24E25F5}" srcOrd="9" destOrd="0" presId="urn:microsoft.com/office/officeart/2005/8/layout/chevron2"/>
    <dgm:cxn modelId="{0755F997-1352-4BE4-B43F-65EE3C845DC5}" type="presParOf" srcId="{139971D5-B98C-4416-A44A-5D77BBEB4CA5}" destId="{A0BDCFCB-A8BA-4CC6-87A8-5984DB298A5D}" srcOrd="10" destOrd="0" presId="urn:microsoft.com/office/officeart/2005/8/layout/chevron2"/>
    <dgm:cxn modelId="{190DDF9E-730E-4E02-8681-C73D00E9DBF0}" type="presParOf" srcId="{A0BDCFCB-A8BA-4CC6-87A8-5984DB298A5D}" destId="{FAED1549-CD7A-4D75-B4AF-15B31EE0A84A}" srcOrd="0" destOrd="0" presId="urn:microsoft.com/office/officeart/2005/8/layout/chevron2"/>
    <dgm:cxn modelId="{4E8AD072-CED2-4402-A981-43B0DFF56EC1}" type="presParOf" srcId="{A0BDCFCB-A8BA-4CC6-87A8-5984DB298A5D}" destId="{485BC813-9A1A-4C09-84B1-D2DEC83B78A4}" srcOrd="1" destOrd="0" presId="urn:microsoft.com/office/officeart/2005/8/layout/chevron2"/>
  </dgm:cxnLst>
  <dgm:bg>
    <a:noFill/>
    <a:effectLst>
      <a:outerShdw blurRad="50800" dist="38100" dir="2700000" algn="tl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39735AF-292C-49ED-BAC9-12B861CAB167}">
      <dsp:nvSpPr>
        <dsp:cNvPr id="0" name=""/>
        <dsp:cNvSpPr/>
      </dsp:nvSpPr>
      <dsp:spPr>
        <a:xfrm>
          <a:off x="1881489" y="503965"/>
          <a:ext cx="4676808" cy="4676808"/>
        </a:xfrm>
        <a:prstGeom prst="blockArc">
          <a:avLst>
            <a:gd name="adj1" fmla="val 14611615"/>
            <a:gd name="adj2" fmla="val 16526607"/>
            <a:gd name="adj3" fmla="val 251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14C1FA-6875-4637-A5D8-64FE3DCABEED}">
      <dsp:nvSpPr>
        <dsp:cNvPr id="0" name=""/>
        <dsp:cNvSpPr/>
      </dsp:nvSpPr>
      <dsp:spPr>
        <a:xfrm>
          <a:off x="2100530" y="379531"/>
          <a:ext cx="4676808" cy="4676808"/>
        </a:xfrm>
        <a:prstGeom prst="blockArc">
          <a:avLst>
            <a:gd name="adj1" fmla="val 12272727"/>
            <a:gd name="adj2" fmla="val 14236364"/>
            <a:gd name="adj3" fmla="val 251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8B07D2-4362-4FD3-9E18-E51054859291}">
      <dsp:nvSpPr>
        <dsp:cNvPr id="0" name=""/>
        <dsp:cNvSpPr/>
      </dsp:nvSpPr>
      <dsp:spPr>
        <a:xfrm>
          <a:off x="2100530" y="379531"/>
          <a:ext cx="4676808" cy="4676808"/>
        </a:xfrm>
        <a:prstGeom prst="blockArc">
          <a:avLst>
            <a:gd name="adj1" fmla="val 10309091"/>
            <a:gd name="adj2" fmla="val 12272727"/>
            <a:gd name="adj3" fmla="val 251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CB6DAE-FBA5-461E-B592-57E5014BE11C}">
      <dsp:nvSpPr>
        <dsp:cNvPr id="0" name=""/>
        <dsp:cNvSpPr/>
      </dsp:nvSpPr>
      <dsp:spPr>
        <a:xfrm>
          <a:off x="2100530" y="379531"/>
          <a:ext cx="4676808" cy="4676808"/>
        </a:xfrm>
        <a:prstGeom prst="blockArc">
          <a:avLst>
            <a:gd name="adj1" fmla="val 8345455"/>
            <a:gd name="adj2" fmla="val 10309091"/>
            <a:gd name="adj3" fmla="val 251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F681BA-B12A-49DD-ABC3-075D63B5E081}">
      <dsp:nvSpPr>
        <dsp:cNvPr id="0" name=""/>
        <dsp:cNvSpPr/>
      </dsp:nvSpPr>
      <dsp:spPr>
        <a:xfrm>
          <a:off x="2018412" y="289661"/>
          <a:ext cx="4676808" cy="4676808"/>
        </a:xfrm>
        <a:prstGeom prst="blockArc">
          <a:avLst>
            <a:gd name="adj1" fmla="val 6255046"/>
            <a:gd name="adj2" fmla="val 8164186"/>
            <a:gd name="adj3" fmla="val 251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DA9A55-6CDB-488E-910F-BEE16B0782F4}">
      <dsp:nvSpPr>
        <dsp:cNvPr id="0" name=""/>
        <dsp:cNvSpPr/>
      </dsp:nvSpPr>
      <dsp:spPr>
        <a:xfrm>
          <a:off x="2100530" y="312138"/>
          <a:ext cx="4676808" cy="4676808"/>
        </a:xfrm>
        <a:prstGeom prst="blockArc">
          <a:avLst>
            <a:gd name="adj1" fmla="val 4418182"/>
            <a:gd name="adj2" fmla="val 6381811"/>
            <a:gd name="adj3" fmla="val 251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907158-12D8-4E55-80C5-16F4132C0FA1}">
      <dsp:nvSpPr>
        <dsp:cNvPr id="0" name=""/>
        <dsp:cNvSpPr/>
      </dsp:nvSpPr>
      <dsp:spPr>
        <a:xfrm>
          <a:off x="2176474" y="291239"/>
          <a:ext cx="4676808" cy="4676808"/>
        </a:xfrm>
        <a:prstGeom prst="blockArc">
          <a:avLst>
            <a:gd name="adj1" fmla="val 2639132"/>
            <a:gd name="adj2" fmla="val 4535458"/>
            <a:gd name="adj3" fmla="val 251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67AEE3-1833-43CB-8A23-0157EC0BB80F}">
      <dsp:nvSpPr>
        <dsp:cNvPr id="0" name=""/>
        <dsp:cNvSpPr/>
      </dsp:nvSpPr>
      <dsp:spPr>
        <a:xfrm>
          <a:off x="2014088" y="372716"/>
          <a:ext cx="4851674" cy="4676808"/>
        </a:xfrm>
        <a:prstGeom prst="blockArc">
          <a:avLst>
            <a:gd name="adj1" fmla="val 501162"/>
            <a:gd name="adj2" fmla="val 2474289"/>
            <a:gd name="adj3" fmla="val 251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354870-EA1C-4B2A-9278-34BCECF673BA}">
      <dsp:nvSpPr>
        <dsp:cNvPr id="0" name=""/>
        <dsp:cNvSpPr/>
      </dsp:nvSpPr>
      <dsp:spPr>
        <a:xfrm>
          <a:off x="2127469" y="379531"/>
          <a:ext cx="4676808" cy="4676808"/>
        </a:xfrm>
        <a:prstGeom prst="blockArc">
          <a:avLst>
            <a:gd name="adj1" fmla="val 20127273"/>
            <a:gd name="adj2" fmla="val 490909"/>
            <a:gd name="adj3" fmla="val 251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32C85F-6A1E-493A-84E1-8189D80EAFAF}">
      <dsp:nvSpPr>
        <dsp:cNvPr id="0" name=""/>
        <dsp:cNvSpPr/>
      </dsp:nvSpPr>
      <dsp:spPr>
        <a:xfrm>
          <a:off x="2100530" y="379531"/>
          <a:ext cx="4676808" cy="4676808"/>
        </a:xfrm>
        <a:prstGeom prst="blockArc">
          <a:avLst>
            <a:gd name="adj1" fmla="val 18163636"/>
            <a:gd name="adj2" fmla="val 20127273"/>
            <a:gd name="adj3" fmla="val 251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0ADF71-85C7-4407-BBBC-BDBC54B68CA8}">
      <dsp:nvSpPr>
        <dsp:cNvPr id="0" name=""/>
        <dsp:cNvSpPr/>
      </dsp:nvSpPr>
      <dsp:spPr>
        <a:xfrm>
          <a:off x="2319572" y="503965"/>
          <a:ext cx="4676808" cy="4676808"/>
        </a:xfrm>
        <a:prstGeom prst="blockArc">
          <a:avLst>
            <a:gd name="adj1" fmla="val 15873393"/>
            <a:gd name="adj2" fmla="val 17788385"/>
            <a:gd name="adj3" fmla="val 251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B2B3F6-CBD5-4150-8628-D4229688CE9B}">
      <dsp:nvSpPr>
        <dsp:cNvPr id="0" name=""/>
        <dsp:cNvSpPr/>
      </dsp:nvSpPr>
      <dsp:spPr>
        <a:xfrm>
          <a:off x="3255752" y="1585618"/>
          <a:ext cx="2366364" cy="2264635"/>
        </a:xfrm>
        <a:prstGeom prst="ellipse">
          <a:avLst/>
        </a:prstGeom>
        <a:gradFill rotWithShape="1">
          <a:gsLst>
            <a:gs pos="0">
              <a:schemeClr val="accent1">
                <a:tint val="43000"/>
                <a:satMod val="165000"/>
              </a:schemeClr>
            </a:gs>
            <a:gs pos="55000">
              <a:schemeClr val="accent1">
                <a:tint val="83000"/>
                <a:satMod val="155000"/>
              </a:schemeClr>
            </a:gs>
            <a:gs pos="100000">
              <a:schemeClr val="accent1"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flat" dir="t">
            <a:rot lat="0" lon="0" rev="20040000"/>
          </a:lightRig>
        </a:scene3d>
        <a:sp3d contourW="12700" prstMaterial="dkEdge">
          <a:bevelT w="25400" h="38100"/>
          <a:contourClr>
            <a:schemeClr val="accent1">
              <a:satMod val="115000"/>
            </a:schemeClr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latin typeface="Times New Roman" pitchFamily="18" charset="0"/>
              <a:cs typeface="Times New Roman" pitchFamily="18" charset="0"/>
            </a:rPr>
            <a:t>Registers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latin typeface="Times New Roman" pitchFamily="18" charset="0"/>
              <a:cs typeface="Times New Roman" pitchFamily="18" charset="0"/>
            </a:rPr>
            <a:t>Classifiers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latin typeface="Times New Roman" pitchFamily="18" charset="0"/>
              <a:cs typeface="Times New Roman" pitchFamily="18" charset="0"/>
            </a:rPr>
            <a:t>Forms </a:t>
          </a:r>
          <a:endParaRPr lang="ru-RU" sz="1600" b="1" kern="120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3255752" y="1585618"/>
        <a:ext cx="2366364" cy="2264635"/>
      </dsp:txXfrm>
    </dsp:sp>
    <dsp:sp modelId="{C80E31BC-C88B-48DE-884C-9A3C97985AB3}">
      <dsp:nvSpPr>
        <dsp:cNvPr id="0" name=""/>
        <dsp:cNvSpPr/>
      </dsp:nvSpPr>
      <dsp:spPr>
        <a:xfrm>
          <a:off x="3925237" y="25148"/>
          <a:ext cx="1027395" cy="1037231"/>
        </a:xfrm>
        <a:prstGeom prst="ellipse">
          <a:avLst/>
        </a:prstGeom>
        <a:gradFill rotWithShape="1">
          <a:gsLst>
            <a:gs pos="0">
              <a:schemeClr val="accent1">
                <a:tint val="1000"/>
                <a:satMod val="255000"/>
              </a:schemeClr>
            </a:gs>
            <a:gs pos="55000">
              <a:schemeClr val="accent1">
                <a:tint val="12000"/>
                <a:satMod val="255000"/>
              </a:schemeClr>
            </a:gs>
            <a:gs pos="100000">
              <a:schemeClr val="accent1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Times New Roman" pitchFamily="18" charset="0"/>
              <a:cs typeface="Times New Roman" pitchFamily="18" charset="0"/>
            </a:rPr>
            <a:t>Budget planning </a:t>
          </a:r>
          <a:endParaRPr lang="ru-RU" sz="1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925237" y="25148"/>
        <a:ext cx="1027395" cy="1037231"/>
      </dsp:txXfrm>
    </dsp:sp>
    <dsp:sp modelId="{E4A484A6-2C02-4007-A9C4-CE66B1B9A1A7}">
      <dsp:nvSpPr>
        <dsp:cNvPr id="0" name=""/>
        <dsp:cNvSpPr/>
      </dsp:nvSpPr>
      <dsp:spPr>
        <a:xfrm>
          <a:off x="5173587" y="256849"/>
          <a:ext cx="1027395" cy="1037231"/>
        </a:xfrm>
        <a:prstGeom prst="ellipse">
          <a:avLst/>
        </a:prstGeom>
        <a:gradFill rotWithShape="1">
          <a:gsLst>
            <a:gs pos="0">
              <a:schemeClr val="accent1">
                <a:tint val="1000"/>
                <a:satMod val="255000"/>
              </a:schemeClr>
            </a:gs>
            <a:gs pos="55000">
              <a:schemeClr val="accent1">
                <a:tint val="12000"/>
                <a:satMod val="255000"/>
              </a:schemeClr>
            </a:gs>
            <a:gs pos="100000">
              <a:schemeClr val="accent1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latin typeface="Times New Roman" pitchFamily="18" charset="0"/>
              <a:cs typeface="Times New Roman" pitchFamily="18" charset="0"/>
            </a:rPr>
            <a:t>Accounting and accountability</a:t>
          </a:r>
          <a:endParaRPr lang="ru-RU" sz="11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173587" y="256849"/>
        <a:ext cx="1027395" cy="1037231"/>
      </dsp:txXfrm>
    </dsp:sp>
    <dsp:sp modelId="{A4EE94DA-CE32-4EBF-8E6F-FA33F8B0BBF2}">
      <dsp:nvSpPr>
        <dsp:cNvPr id="0" name=""/>
        <dsp:cNvSpPr/>
      </dsp:nvSpPr>
      <dsp:spPr>
        <a:xfrm>
          <a:off x="6025594" y="1240119"/>
          <a:ext cx="1027395" cy="1037231"/>
        </a:xfrm>
        <a:prstGeom prst="ellipse">
          <a:avLst/>
        </a:prstGeom>
        <a:gradFill rotWithShape="1">
          <a:gsLst>
            <a:gs pos="0">
              <a:schemeClr val="accent1">
                <a:tint val="1000"/>
                <a:satMod val="255000"/>
              </a:schemeClr>
            </a:gs>
            <a:gs pos="55000">
              <a:schemeClr val="accent1">
                <a:tint val="12000"/>
                <a:satMod val="255000"/>
              </a:schemeClr>
            </a:gs>
            <a:gs pos="100000">
              <a:schemeClr val="accent1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Times New Roman" pitchFamily="18" charset="0"/>
              <a:cs typeface="Times New Roman" pitchFamily="18" charset="0"/>
            </a:rPr>
            <a:t>Incomes control</a:t>
          </a:r>
          <a:endParaRPr lang="ru-RU" sz="1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6025594" y="1240119"/>
        <a:ext cx="1027395" cy="1037231"/>
      </dsp:txXfrm>
    </dsp:sp>
    <dsp:sp modelId="{A8E12472-F5BC-4ADD-B35F-D3DA4300BB23}">
      <dsp:nvSpPr>
        <dsp:cNvPr id="0" name=""/>
        <dsp:cNvSpPr/>
      </dsp:nvSpPr>
      <dsp:spPr>
        <a:xfrm>
          <a:off x="6210753" y="2527927"/>
          <a:ext cx="1027395" cy="1037231"/>
        </a:xfrm>
        <a:prstGeom prst="ellipse">
          <a:avLst/>
        </a:prstGeom>
        <a:gradFill rotWithShape="1">
          <a:gsLst>
            <a:gs pos="0">
              <a:schemeClr val="accent1">
                <a:tint val="1000"/>
                <a:satMod val="255000"/>
              </a:schemeClr>
            </a:gs>
            <a:gs pos="55000">
              <a:schemeClr val="accent1">
                <a:tint val="12000"/>
                <a:satMod val="255000"/>
              </a:schemeClr>
            </a:gs>
            <a:gs pos="100000">
              <a:schemeClr val="accent1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Times New Roman" pitchFamily="18" charset="0"/>
              <a:cs typeface="Times New Roman" pitchFamily="18" charset="0"/>
            </a:rPr>
            <a:t>Control over Expenditures</a:t>
          </a:r>
          <a:endParaRPr lang="ru-RU" sz="1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6210753" y="2527927"/>
        <a:ext cx="1027395" cy="1037231"/>
      </dsp:txXfrm>
    </dsp:sp>
    <dsp:sp modelId="{A6F2822A-78D1-4DE6-A2E2-8410BF6F16EB}">
      <dsp:nvSpPr>
        <dsp:cNvPr id="0" name=""/>
        <dsp:cNvSpPr/>
      </dsp:nvSpPr>
      <dsp:spPr>
        <a:xfrm>
          <a:off x="5662554" y="3714587"/>
          <a:ext cx="1027395" cy="1037231"/>
        </a:xfrm>
        <a:prstGeom prst="ellipse">
          <a:avLst/>
        </a:prstGeom>
        <a:gradFill rotWithShape="1">
          <a:gsLst>
            <a:gs pos="0">
              <a:schemeClr val="accent1">
                <a:tint val="1000"/>
                <a:satMod val="255000"/>
              </a:schemeClr>
            </a:gs>
            <a:gs pos="55000">
              <a:schemeClr val="accent1">
                <a:tint val="12000"/>
                <a:satMod val="255000"/>
              </a:schemeClr>
            </a:gs>
            <a:gs pos="100000">
              <a:schemeClr val="accent1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Times New Roman" pitchFamily="18" charset="0"/>
              <a:cs typeface="Times New Roman" pitchFamily="18" charset="0"/>
            </a:rPr>
            <a:t>Purchases management</a:t>
          </a:r>
          <a:endParaRPr lang="ru-RU" sz="1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662554" y="3714587"/>
        <a:ext cx="1027395" cy="1037231"/>
      </dsp:txXfrm>
    </dsp:sp>
    <dsp:sp modelId="{F26F49B2-C5A5-4C5C-BB4F-48A0AC3FE7CC}">
      <dsp:nvSpPr>
        <dsp:cNvPr id="0" name=""/>
        <dsp:cNvSpPr/>
      </dsp:nvSpPr>
      <dsp:spPr>
        <a:xfrm>
          <a:off x="4575762" y="4347414"/>
          <a:ext cx="1027395" cy="1037231"/>
        </a:xfrm>
        <a:prstGeom prst="ellipse">
          <a:avLst/>
        </a:prstGeom>
        <a:gradFill rotWithShape="1">
          <a:gsLst>
            <a:gs pos="0">
              <a:schemeClr val="accent1">
                <a:tint val="1000"/>
                <a:satMod val="255000"/>
              </a:schemeClr>
            </a:gs>
            <a:gs pos="55000">
              <a:schemeClr val="accent1">
                <a:tint val="12000"/>
                <a:satMod val="255000"/>
              </a:schemeClr>
            </a:gs>
            <a:gs pos="100000">
              <a:schemeClr val="accent1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Non-financial assets management</a:t>
          </a: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575762" y="4347414"/>
        <a:ext cx="1027395" cy="1037231"/>
      </dsp:txXfrm>
    </dsp:sp>
    <dsp:sp modelId="{F38437AE-E8EC-4EE1-A9CB-EFDF237B8D17}">
      <dsp:nvSpPr>
        <dsp:cNvPr id="0" name=""/>
        <dsp:cNvSpPr/>
      </dsp:nvSpPr>
      <dsp:spPr>
        <a:xfrm>
          <a:off x="3274716" y="4347415"/>
          <a:ext cx="1027395" cy="1037231"/>
        </a:xfrm>
        <a:prstGeom prst="ellipse">
          <a:avLst/>
        </a:prstGeom>
        <a:gradFill rotWithShape="1">
          <a:gsLst>
            <a:gs pos="0">
              <a:schemeClr val="accent1">
                <a:tint val="1000"/>
                <a:satMod val="255000"/>
              </a:schemeClr>
            </a:gs>
            <a:gs pos="55000">
              <a:schemeClr val="accent1">
                <a:tint val="12000"/>
                <a:satMod val="255000"/>
              </a:schemeClr>
            </a:gs>
            <a:gs pos="100000">
              <a:schemeClr val="accent1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1200" b="1" kern="1200" dirty="0" smtClean="0">
              <a:latin typeface="Times New Roman" pitchFamily="18" charset="0"/>
              <a:cs typeface="Times New Roman" pitchFamily="18" charset="0"/>
            </a:rPr>
            <a:t>Monetary assets management</a:t>
          </a:r>
          <a:endParaRPr lang="ru-RU" sz="1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74716" y="4347415"/>
        <a:ext cx="1027395" cy="1037231"/>
      </dsp:txXfrm>
    </dsp:sp>
    <dsp:sp modelId="{0F105140-3873-4F30-96D4-58893C3F9D37}">
      <dsp:nvSpPr>
        <dsp:cNvPr id="0" name=""/>
        <dsp:cNvSpPr/>
      </dsp:nvSpPr>
      <dsp:spPr>
        <a:xfrm>
          <a:off x="2180197" y="3711405"/>
          <a:ext cx="1027395" cy="1037231"/>
        </a:xfrm>
        <a:prstGeom prst="ellipse">
          <a:avLst/>
        </a:prstGeom>
        <a:gradFill rotWithShape="1">
          <a:gsLst>
            <a:gs pos="0">
              <a:schemeClr val="accent1">
                <a:tint val="1000"/>
                <a:satMod val="255000"/>
              </a:schemeClr>
            </a:gs>
            <a:gs pos="55000">
              <a:schemeClr val="accent1">
                <a:tint val="12000"/>
                <a:satMod val="255000"/>
              </a:schemeClr>
            </a:gs>
            <a:gs pos="100000">
              <a:schemeClr val="accent1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Times New Roman" pitchFamily="18" charset="0"/>
              <a:cs typeface="Times New Roman" pitchFamily="18" charset="0"/>
            </a:rPr>
            <a:t>Human resources management</a:t>
          </a:r>
          <a:endParaRPr lang="ru-RU" sz="1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180197" y="3711405"/>
        <a:ext cx="1027395" cy="1037231"/>
      </dsp:txXfrm>
    </dsp:sp>
    <dsp:sp modelId="{796D8195-DF11-4A17-8FD8-DCAFDA9EB6F5}">
      <dsp:nvSpPr>
        <dsp:cNvPr id="0" name=""/>
        <dsp:cNvSpPr/>
      </dsp:nvSpPr>
      <dsp:spPr>
        <a:xfrm>
          <a:off x="1639721" y="2527927"/>
          <a:ext cx="1027395" cy="1037231"/>
        </a:xfrm>
        <a:prstGeom prst="ellipse">
          <a:avLst/>
        </a:prstGeom>
        <a:gradFill rotWithShape="1">
          <a:gsLst>
            <a:gs pos="0">
              <a:schemeClr val="accent1">
                <a:tint val="1000"/>
                <a:satMod val="255000"/>
              </a:schemeClr>
            </a:gs>
            <a:gs pos="55000">
              <a:schemeClr val="accent1">
                <a:tint val="12000"/>
                <a:satMod val="255000"/>
              </a:schemeClr>
            </a:gs>
            <a:gs pos="100000">
              <a:schemeClr val="accent1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1100" b="1" kern="1200" dirty="0" smtClean="0">
              <a:latin typeface="Times New Roman" pitchFamily="18" charset="0"/>
              <a:cs typeface="Times New Roman" pitchFamily="18" charset="0"/>
            </a:rPr>
            <a:t>Debt &amp; financial assets control</a:t>
          </a:r>
          <a:endParaRPr lang="ru-RU" sz="11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639721" y="2527927"/>
        <a:ext cx="1027395" cy="1037231"/>
      </dsp:txXfrm>
    </dsp:sp>
    <dsp:sp modelId="{BC767401-D894-418A-9A92-6DFCC3D1076F}">
      <dsp:nvSpPr>
        <dsp:cNvPr id="0" name=""/>
        <dsp:cNvSpPr/>
      </dsp:nvSpPr>
      <dsp:spPr>
        <a:xfrm>
          <a:off x="1824879" y="1240119"/>
          <a:ext cx="1027395" cy="1037231"/>
        </a:xfrm>
        <a:prstGeom prst="ellipse">
          <a:avLst/>
        </a:prstGeom>
        <a:gradFill rotWithShape="1">
          <a:gsLst>
            <a:gs pos="0">
              <a:schemeClr val="accent1">
                <a:tint val="1000"/>
                <a:satMod val="255000"/>
              </a:schemeClr>
            </a:gs>
            <a:gs pos="55000">
              <a:schemeClr val="accent1">
                <a:tint val="12000"/>
                <a:satMod val="255000"/>
              </a:schemeClr>
            </a:gs>
            <a:gs pos="100000">
              <a:schemeClr val="accent1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Times New Roman" pitchFamily="18" charset="0"/>
              <a:cs typeface="Times New Roman" pitchFamily="18" charset="0"/>
            </a:rPr>
            <a:t>Analysis of efficiency</a:t>
          </a:r>
          <a:endParaRPr lang="ru-RU" sz="1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824879" y="1240119"/>
        <a:ext cx="1027395" cy="1037231"/>
      </dsp:txXfrm>
    </dsp:sp>
    <dsp:sp modelId="{0696810F-9F27-4160-88B7-69198D6069EC}">
      <dsp:nvSpPr>
        <dsp:cNvPr id="0" name=""/>
        <dsp:cNvSpPr/>
      </dsp:nvSpPr>
      <dsp:spPr>
        <a:xfrm>
          <a:off x="2639898" y="256849"/>
          <a:ext cx="1101373" cy="1037231"/>
        </a:xfrm>
        <a:prstGeom prst="ellipse">
          <a:avLst/>
        </a:prstGeom>
        <a:gradFill rotWithShape="1">
          <a:gsLst>
            <a:gs pos="0">
              <a:schemeClr val="accent1">
                <a:tint val="1000"/>
                <a:satMod val="255000"/>
              </a:schemeClr>
            </a:gs>
            <a:gs pos="55000">
              <a:schemeClr val="accent1">
                <a:tint val="12000"/>
                <a:satMod val="255000"/>
              </a:schemeClr>
            </a:gs>
            <a:gs pos="100000">
              <a:schemeClr val="accent1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Times New Roman" pitchFamily="18" charset="0"/>
              <a:cs typeface="Times New Roman" pitchFamily="18" charset="0"/>
            </a:rPr>
            <a:t>Financial control</a:t>
          </a:r>
          <a:endParaRPr lang="ru-RU" sz="1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639898" y="256849"/>
        <a:ext cx="1101373" cy="103723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4660F58-1110-4E12-A9F4-0DD967117915}">
      <dsp:nvSpPr>
        <dsp:cNvPr id="0" name=""/>
        <dsp:cNvSpPr/>
      </dsp:nvSpPr>
      <dsp:spPr>
        <a:xfrm rot="16200000">
          <a:off x="-171172" y="171172"/>
          <a:ext cx="1141152" cy="798806"/>
        </a:xfrm>
        <a:prstGeom prst="chevron">
          <a:avLst/>
        </a:prstGeom>
        <a:gradFill rotWithShape="1">
          <a:gsLst>
            <a:gs pos="0">
              <a:schemeClr val="accent1">
                <a:tint val="1000"/>
                <a:satMod val="255000"/>
              </a:schemeClr>
            </a:gs>
            <a:gs pos="55000">
              <a:schemeClr val="accent1">
                <a:tint val="12000"/>
                <a:satMod val="255000"/>
              </a:schemeClr>
            </a:gs>
            <a:gs pos="100000">
              <a:schemeClr val="accent1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 </a:t>
          </a:r>
          <a:endParaRPr lang="ru-RU" sz="2400" kern="1200" dirty="0"/>
        </a:p>
      </dsp:txBody>
      <dsp:txXfrm rot="16200000">
        <a:off x="-171172" y="171172"/>
        <a:ext cx="1141152" cy="798806"/>
      </dsp:txXfrm>
    </dsp:sp>
    <dsp:sp modelId="{38C98FFE-C296-4A50-B79D-D564C908861B}">
      <dsp:nvSpPr>
        <dsp:cNvPr id="0" name=""/>
        <dsp:cNvSpPr/>
      </dsp:nvSpPr>
      <dsp:spPr>
        <a:xfrm rot="5400000">
          <a:off x="4410523" y="-3193670"/>
          <a:ext cx="741749" cy="7965182"/>
        </a:xfrm>
        <a:prstGeom prst="round2SameRect">
          <a:avLst/>
        </a:prstGeom>
        <a:gradFill rotWithShape="1">
          <a:gsLst>
            <a:gs pos="0">
              <a:schemeClr val="accent6">
                <a:tint val="1000"/>
                <a:satMod val="255000"/>
              </a:schemeClr>
            </a:gs>
            <a:gs pos="55000">
              <a:schemeClr val="accent6">
                <a:tint val="12000"/>
                <a:satMod val="255000"/>
              </a:schemeClr>
            </a:gs>
            <a:gs pos="100000">
              <a:schemeClr val="accent6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6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achieving of not less than 70 points value on public finances information transparency index (Open Budget Index)</a:t>
          </a:r>
          <a:endParaRPr lang="ru-RU" sz="1800" b="0" kern="1200" dirty="0">
            <a:solidFill>
              <a:schemeClr val="accent6">
                <a:lumMod val="50000"/>
              </a:schemeClr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 rot="5400000">
        <a:off x="4410523" y="-3193670"/>
        <a:ext cx="741749" cy="7965182"/>
      </dsp:txXfrm>
    </dsp:sp>
    <dsp:sp modelId="{6FB87C73-4899-4EAC-AC4B-26A48C941BEF}">
      <dsp:nvSpPr>
        <dsp:cNvPr id="0" name=""/>
        <dsp:cNvSpPr/>
      </dsp:nvSpPr>
      <dsp:spPr>
        <a:xfrm rot="16200000">
          <a:off x="-171172" y="1224015"/>
          <a:ext cx="1141152" cy="798806"/>
        </a:xfrm>
        <a:prstGeom prst="chevron">
          <a:avLst/>
        </a:prstGeom>
        <a:gradFill rotWithShape="1">
          <a:gsLst>
            <a:gs pos="0">
              <a:schemeClr val="accent1">
                <a:tint val="1000"/>
                <a:satMod val="255000"/>
              </a:schemeClr>
            </a:gs>
            <a:gs pos="55000">
              <a:schemeClr val="accent1">
                <a:tint val="12000"/>
                <a:satMod val="255000"/>
              </a:schemeClr>
            </a:gs>
            <a:gs pos="100000">
              <a:schemeClr val="accent1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 </a:t>
          </a:r>
          <a:endParaRPr lang="ru-RU" sz="2400" kern="1200" dirty="0"/>
        </a:p>
      </dsp:txBody>
      <dsp:txXfrm rot="16200000">
        <a:off x="-171172" y="1224015"/>
        <a:ext cx="1141152" cy="798806"/>
      </dsp:txXfrm>
    </dsp:sp>
    <dsp:sp modelId="{3939068F-31F1-4652-B310-323BFF39BF63}">
      <dsp:nvSpPr>
        <dsp:cNvPr id="0" name=""/>
        <dsp:cNvSpPr/>
      </dsp:nvSpPr>
      <dsp:spPr>
        <a:xfrm rot="5400000">
          <a:off x="4416405" y="-2150667"/>
          <a:ext cx="729984" cy="7965182"/>
        </a:xfrm>
        <a:prstGeom prst="round2SameRect">
          <a:avLst/>
        </a:prstGeom>
        <a:gradFill rotWithShape="1">
          <a:gsLst>
            <a:gs pos="0">
              <a:schemeClr val="accent6">
                <a:tint val="1000"/>
                <a:satMod val="255000"/>
              </a:schemeClr>
            </a:gs>
            <a:gs pos="55000">
              <a:schemeClr val="accent6">
                <a:tint val="12000"/>
                <a:satMod val="255000"/>
              </a:schemeClr>
            </a:gs>
            <a:gs pos="100000">
              <a:schemeClr val="accent6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6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bring legally relevant e-documents flow share in an overall volume of documents flow in the  </a:t>
          </a:r>
          <a:r>
            <a:rPr lang="en-US" sz="1800" kern="1200" dirty="0" smtClean="0"/>
            <a:t>FAF</a:t>
          </a:r>
          <a:r>
            <a:rPr lang="ru-RU" sz="1800" kern="1200" dirty="0" smtClean="0">
              <a:solidFill>
                <a:srgbClr val="FF0000"/>
              </a:solidFill>
            </a:rPr>
            <a:t> </a:t>
          </a:r>
          <a:r>
            <a:rPr lang="ru-RU" sz="1800" kern="1200" dirty="0" smtClean="0"/>
            <a:t> </a:t>
          </a:r>
          <a:r>
            <a:rPr lang="en-US" sz="1800" kern="1200" dirty="0" smtClean="0"/>
            <a:t>federal organizations of public governance sector  to not less than 70 percent</a:t>
          </a:r>
          <a:endParaRPr lang="ru-RU" sz="1800" b="0" kern="1200" dirty="0" smtClean="0">
            <a:solidFill>
              <a:schemeClr val="accent6">
                <a:lumMod val="50000"/>
              </a:schemeClr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 rot="5400000">
        <a:off x="4416405" y="-2150667"/>
        <a:ext cx="729984" cy="7965182"/>
      </dsp:txXfrm>
    </dsp:sp>
    <dsp:sp modelId="{E95FA75C-7B48-4099-B6F7-497F3A475C33}">
      <dsp:nvSpPr>
        <dsp:cNvPr id="0" name=""/>
        <dsp:cNvSpPr/>
      </dsp:nvSpPr>
      <dsp:spPr>
        <a:xfrm rot="16200000">
          <a:off x="-171172" y="2269398"/>
          <a:ext cx="1141152" cy="798806"/>
        </a:xfrm>
        <a:prstGeom prst="chevron">
          <a:avLst/>
        </a:prstGeom>
        <a:gradFill rotWithShape="1">
          <a:gsLst>
            <a:gs pos="0">
              <a:schemeClr val="accent1">
                <a:tint val="1000"/>
                <a:satMod val="255000"/>
              </a:schemeClr>
            </a:gs>
            <a:gs pos="55000">
              <a:schemeClr val="accent1">
                <a:tint val="12000"/>
                <a:satMod val="255000"/>
              </a:schemeClr>
            </a:gs>
            <a:gs pos="100000">
              <a:schemeClr val="accent1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 rot="16200000">
        <a:off x="-171172" y="2269398"/>
        <a:ext cx="1141152" cy="798806"/>
      </dsp:txXfrm>
    </dsp:sp>
    <dsp:sp modelId="{214CEC6C-59FA-464F-91CC-BD852E4CCB57}">
      <dsp:nvSpPr>
        <dsp:cNvPr id="0" name=""/>
        <dsp:cNvSpPr/>
      </dsp:nvSpPr>
      <dsp:spPr>
        <a:xfrm rot="5400000">
          <a:off x="4410523" y="-1104735"/>
          <a:ext cx="741749" cy="7965182"/>
        </a:xfrm>
        <a:prstGeom prst="round2SameRect">
          <a:avLst/>
        </a:prstGeom>
        <a:gradFill rotWithShape="1">
          <a:gsLst>
            <a:gs pos="0">
              <a:schemeClr val="accent6">
                <a:tint val="1000"/>
                <a:satMod val="255000"/>
              </a:schemeClr>
            </a:gs>
            <a:gs pos="55000">
              <a:schemeClr val="accent6">
                <a:tint val="12000"/>
                <a:satMod val="255000"/>
              </a:schemeClr>
            </a:gs>
            <a:gs pos="100000">
              <a:schemeClr val="accent6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6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800" kern="1200" dirty="0" smtClean="0"/>
            <a:t>30 </a:t>
          </a:r>
          <a:r>
            <a:rPr lang="en-US" sz="1800" kern="1200" dirty="0" smtClean="0"/>
            <a:t>percent cut down of the time for financial and management documents processing at the federal organizations of public governance sector</a:t>
          </a:r>
          <a:endParaRPr lang="ru-RU" sz="1800" b="0" kern="1200" dirty="0" smtClean="0">
            <a:solidFill>
              <a:schemeClr val="accent6">
                <a:lumMod val="50000"/>
              </a:schemeClr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 rot="5400000">
        <a:off x="4410523" y="-1104735"/>
        <a:ext cx="741749" cy="7965182"/>
      </dsp:txXfrm>
    </dsp:sp>
    <dsp:sp modelId="{C1E32497-D8F7-4C92-9531-BA5A6E4F3BEE}">
      <dsp:nvSpPr>
        <dsp:cNvPr id="0" name=""/>
        <dsp:cNvSpPr/>
      </dsp:nvSpPr>
      <dsp:spPr>
        <a:xfrm rot="16200000">
          <a:off x="-171172" y="3314781"/>
          <a:ext cx="1141152" cy="798806"/>
        </a:xfrm>
        <a:prstGeom prst="chevron">
          <a:avLst/>
        </a:prstGeom>
        <a:gradFill rotWithShape="1">
          <a:gsLst>
            <a:gs pos="0">
              <a:schemeClr val="accent1">
                <a:tint val="1000"/>
                <a:satMod val="255000"/>
              </a:schemeClr>
            </a:gs>
            <a:gs pos="55000">
              <a:schemeClr val="accent1">
                <a:tint val="12000"/>
                <a:satMod val="255000"/>
              </a:schemeClr>
            </a:gs>
            <a:gs pos="100000">
              <a:schemeClr val="accent1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 rot="16200000">
        <a:off x="-171172" y="3314781"/>
        <a:ext cx="1141152" cy="798806"/>
      </dsp:txXfrm>
    </dsp:sp>
    <dsp:sp modelId="{771D122F-1140-4657-A535-6C236BE952D3}">
      <dsp:nvSpPr>
        <dsp:cNvPr id="0" name=""/>
        <dsp:cNvSpPr/>
      </dsp:nvSpPr>
      <dsp:spPr>
        <a:xfrm rot="5400000">
          <a:off x="4410523" y="-67021"/>
          <a:ext cx="741749" cy="7965182"/>
        </a:xfrm>
        <a:prstGeom prst="round2SameRect">
          <a:avLst/>
        </a:prstGeom>
        <a:gradFill rotWithShape="1">
          <a:gsLst>
            <a:gs pos="0">
              <a:schemeClr val="accent6">
                <a:tint val="1000"/>
                <a:satMod val="255000"/>
              </a:schemeClr>
            </a:gs>
            <a:gs pos="55000">
              <a:schemeClr val="accent6">
                <a:tint val="12000"/>
                <a:satMod val="255000"/>
              </a:schemeClr>
            </a:gs>
            <a:gs pos="100000">
              <a:schemeClr val="accent6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6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terms cut down for formation of any kind of financial and management reporting of federal organizations in the sector of public governance in</a:t>
          </a:r>
          <a:r>
            <a:rPr lang="ru-RU" sz="1800" kern="1200" dirty="0" smtClean="0"/>
            <a:t> 1.5 </a:t>
          </a:r>
          <a:r>
            <a:rPr lang="en-US" sz="1800" kern="1200" dirty="0" smtClean="0"/>
            <a:t>times</a:t>
          </a:r>
          <a:endParaRPr lang="ru-RU" sz="1800" b="0" kern="1200" dirty="0" smtClean="0">
            <a:solidFill>
              <a:schemeClr val="accent6">
                <a:lumMod val="50000"/>
              </a:schemeClr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 rot="5400000">
        <a:off x="4410523" y="-67021"/>
        <a:ext cx="741749" cy="7965182"/>
      </dsp:txXfrm>
    </dsp:sp>
    <dsp:sp modelId="{0220BBEA-58F0-4F78-89BA-C351FEB7DBD4}">
      <dsp:nvSpPr>
        <dsp:cNvPr id="0" name=""/>
        <dsp:cNvSpPr/>
      </dsp:nvSpPr>
      <dsp:spPr>
        <a:xfrm rot="16200000">
          <a:off x="-171172" y="4360165"/>
          <a:ext cx="1141152" cy="798806"/>
        </a:xfrm>
        <a:prstGeom prst="chevron">
          <a:avLst/>
        </a:prstGeom>
        <a:gradFill rotWithShape="1">
          <a:gsLst>
            <a:gs pos="0">
              <a:schemeClr val="accent1">
                <a:tint val="1000"/>
                <a:satMod val="255000"/>
              </a:schemeClr>
            </a:gs>
            <a:gs pos="55000">
              <a:schemeClr val="accent1">
                <a:tint val="12000"/>
                <a:satMod val="255000"/>
              </a:schemeClr>
            </a:gs>
            <a:gs pos="100000">
              <a:schemeClr val="accent1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 rot="16200000">
        <a:off x="-171172" y="4360165"/>
        <a:ext cx="1141152" cy="798806"/>
      </dsp:txXfrm>
    </dsp:sp>
    <dsp:sp modelId="{C66F4694-3808-4CA7-957F-DF387009B823}">
      <dsp:nvSpPr>
        <dsp:cNvPr id="0" name=""/>
        <dsp:cNvSpPr/>
      </dsp:nvSpPr>
      <dsp:spPr>
        <a:xfrm rot="5400000">
          <a:off x="4410523" y="954737"/>
          <a:ext cx="741749" cy="7965182"/>
        </a:xfrm>
        <a:prstGeom prst="round2SameRect">
          <a:avLst/>
        </a:prstGeom>
        <a:gradFill rotWithShape="1">
          <a:gsLst>
            <a:gs pos="0">
              <a:schemeClr val="accent6">
                <a:tint val="1000"/>
                <a:satMod val="255000"/>
              </a:schemeClr>
            </a:gs>
            <a:gs pos="55000">
              <a:schemeClr val="accent6">
                <a:tint val="12000"/>
                <a:satMod val="255000"/>
              </a:schemeClr>
            </a:gs>
            <a:gs pos="100000">
              <a:schemeClr val="accent6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6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rPr>
            <a:t>Bringing information share placed at the united portal of the Russian Federation budget system </a:t>
          </a:r>
          <a:r>
            <a:rPr lang="ru-RU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rPr>
            <a:t>(</a:t>
          </a:r>
          <a:r>
            <a:rPr lang="en-US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  <a:hlinkClick xmlns:r="http://schemas.openxmlformats.org/officeDocument/2006/relationships" r:id="rId1"/>
            </a:rPr>
            <a:t>www</a:t>
          </a:r>
          <a:r>
            <a:rPr lang="ru-RU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  <a:hlinkClick xmlns:r="http://schemas.openxmlformats.org/officeDocument/2006/relationships" r:id="rId1"/>
            </a:rPr>
            <a:t>.</a:t>
          </a:r>
          <a:r>
            <a:rPr lang="en-US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  <a:hlinkClick xmlns:r="http://schemas.openxmlformats.org/officeDocument/2006/relationships" r:id="rId1"/>
            </a:rPr>
            <a:t>budget</a:t>
          </a:r>
          <a:r>
            <a:rPr lang="ru-RU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  <a:hlinkClick xmlns:r="http://schemas.openxmlformats.org/officeDocument/2006/relationships" r:id="rId1"/>
            </a:rPr>
            <a:t>.</a:t>
          </a:r>
          <a:r>
            <a:rPr lang="en-US" sz="1800" b="0" kern="1200" dirty="0" err="1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  <a:hlinkClick xmlns:r="http://schemas.openxmlformats.org/officeDocument/2006/relationships" r:id="rId1"/>
            </a:rPr>
            <a:t>gov</a:t>
          </a:r>
          <a:r>
            <a:rPr lang="ru-RU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  <a:hlinkClick xmlns:r="http://schemas.openxmlformats.org/officeDocument/2006/relationships" r:id="rId1"/>
            </a:rPr>
            <a:t>.</a:t>
          </a:r>
          <a:r>
            <a:rPr lang="en-US" sz="1800" b="0" kern="1200" dirty="0" err="1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  <a:hlinkClick xmlns:r="http://schemas.openxmlformats.org/officeDocument/2006/relationships" r:id="rId1"/>
            </a:rPr>
            <a:t>ru</a:t>
          </a:r>
          <a:r>
            <a:rPr lang="ru-RU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rPr>
            <a:t>) </a:t>
          </a:r>
          <a:r>
            <a:rPr lang="en-US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rPr>
            <a:t>in real-time to come up to100%</a:t>
          </a:r>
          <a:endParaRPr lang="ru-RU" sz="1800" b="0" kern="1200" dirty="0">
            <a:solidFill>
              <a:schemeClr val="accent6">
                <a:lumMod val="50000"/>
              </a:schemeClr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 rot="5400000">
        <a:off x="4410523" y="954737"/>
        <a:ext cx="741749" cy="7965182"/>
      </dsp:txXfrm>
    </dsp:sp>
    <dsp:sp modelId="{FAED1549-CD7A-4D75-B4AF-15B31EE0A84A}">
      <dsp:nvSpPr>
        <dsp:cNvPr id="0" name=""/>
        <dsp:cNvSpPr/>
      </dsp:nvSpPr>
      <dsp:spPr>
        <a:xfrm rot="16200000">
          <a:off x="-171172" y="5405548"/>
          <a:ext cx="1141152" cy="798806"/>
        </a:xfrm>
        <a:prstGeom prst="chevron">
          <a:avLst/>
        </a:prstGeom>
        <a:gradFill rotWithShape="1">
          <a:gsLst>
            <a:gs pos="0">
              <a:schemeClr val="accent1">
                <a:tint val="1000"/>
                <a:satMod val="255000"/>
              </a:schemeClr>
            </a:gs>
            <a:gs pos="55000">
              <a:schemeClr val="accent1">
                <a:tint val="12000"/>
                <a:satMod val="255000"/>
              </a:schemeClr>
            </a:gs>
            <a:gs pos="100000">
              <a:schemeClr val="accent1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 rot="16200000">
        <a:off x="-171172" y="5405548"/>
        <a:ext cx="1141152" cy="798806"/>
      </dsp:txXfrm>
    </dsp:sp>
    <dsp:sp modelId="{485BC813-9A1A-4C09-84B1-D2DEC83B78A4}">
      <dsp:nvSpPr>
        <dsp:cNvPr id="0" name=""/>
        <dsp:cNvSpPr/>
      </dsp:nvSpPr>
      <dsp:spPr>
        <a:xfrm rot="5400000">
          <a:off x="4410523" y="2029521"/>
          <a:ext cx="741749" cy="7965182"/>
        </a:xfrm>
        <a:prstGeom prst="round2SameRect">
          <a:avLst/>
        </a:prstGeom>
        <a:gradFill rotWithShape="1">
          <a:gsLst>
            <a:gs pos="0">
              <a:schemeClr val="accent6">
                <a:tint val="1000"/>
                <a:satMod val="255000"/>
              </a:schemeClr>
            </a:gs>
            <a:gs pos="55000">
              <a:schemeClr val="accent6">
                <a:tint val="12000"/>
                <a:satMod val="255000"/>
              </a:schemeClr>
            </a:gs>
            <a:gs pos="100000">
              <a:schemeClr val="accent6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6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rPr>
            <a:t>Making the “FMIS” system accessible to all the Russian Federation subjects and for not less than 50% of municipal entities of the Russian Federation</a:t>
          </a:r>
          <a:endParaRPr lang="ru-RU" sz="1800" b="0" kern="1200" dirty="0">
            <a:solidFill>
              <a:schemeClr val="accent6">
                <a:lumMod val="50000"/>
              </a:schemeClr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 rot="5400000">
        <a:off x="4410523" y="2029521"/>
        <a:ext cx="741749" cy="79651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9DC750-4C79-4CC8-B181-3B259F4E85FF}" type="datetimeFigureOut">
              <a:rPr lang="ru-RU" smtClean="0"/>
              <a:pPr/>
              <a:t>25.03.2012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6CBE98-2F97-46C9-880F-B901D457D98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793498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The system is featured with an option to design and develop its own impromptu forms of statements</a:t>
            </a:r>
            <a:r>
              <a:rPr lang="en-US" baseline="0" dirty="0" smtClean="0"/>
              <a:t> presentation</a:t>
            </a:r>
            <a:r>
              <a:rPr lang="ru-RU" dirty="0" smtClean="0"/>
              <a:t>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6F4E58F-2FD1-4E84-8C53-673DBCA8AE24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55000" lnSpcReduction="20000"/>
          </a:bodyPr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D1FD936-6CD9-4B30-9C24-68DADCEBF0BA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Working area</a:t>
            </a:r>
            <a:r>
              <a:rPr lang="en-US" baseline="0" dirty="0" smtClean="0"/>
              <a:t> is any browser. Any office is suitable as to handle printed documents: </a:t>
            </a:r>
            <a:r>
              <a:rPr lang="en-US" dirty="0" smtClean="0"/>
              <a:t>MS Office or</a:t>
            </a:r>
            <a:r>
              <a:rPr lang="ru-RU" dirty="0" smtClean="0"/>
              <a:t> </a:t>
            </a:r>
            <a:r>
              <a:rPr lang="en-US" dirty="0" err="1" smtClean="0"/>
              <a:t>OpenOffice</a:t>
            </a:r>
            <a:r>
              <a:rPr lang="ru-RU" dirty="0" smtClean="0"/>
              <a:t>.</a:t>
            </a:r>
          </a:p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FB71458-9565-4C19-A943-C4C1355E78F2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6CBE98-2F97-46C9-880F-B901D457D98D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4A2DBCDF-9B66-47BB-B10F-7852414C87E1}" type="datetime1">
              <a:rPr lang="ru-RU" smtClean="0"/>
              <a:pPr/>
              <a:t>25.03.2012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F7F9F0DE-3E2C-408E-B810-1635C88526F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FDF33-042E-4174-8EB4-1AC8410CA132}" type="datetime1">
              <a:rPr lang="ru-RU" smtClean="0"/>
              <a:pPr/>
              <a:t>25.03.2012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F0DE-3E2C-408E-B810-1635C88526F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C5F7F-B9E6-44AB-A661-9FE397EA73A4}" type="datetime1">
              <a:rPr lang="ru-RU" smtClean="0"/>
              <a:pPr/>
              <a:t>25.03.2012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F0DE-3E2C-408E-B810-1635C88526F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C9D78-C20F-46DD-9F6F-DBCEF01810AF}" type="datetime1">
              <a:rPr lang="ru-RU" smtClean="0"/>
              <a:pPr/>
              <a:t>25.03.2012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F0DE-3E2C-408E-B810-1635C88526F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0A16C-E792-450C-A129-41EA35F0021C}" type="datetime1">
              <a:rPr lang="ru-RU" smtClean="0"/>
              <a:pPr/>
              <a:t>25.03.2012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F0DE-3E2C-408E-B810-1635C88526F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64DC-D672-4F1D-8B81-1C976007B140}" type="datetime1">
              <a:rPr lang="ru-RU" smtClean="0"/>
              <a:pPr/>
              <a:t>25.03.2012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F0DE-3E2C-408E-B810-1635C88526F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8834DA2-7E03-49D4-B963-4FB605A317C5}" type="datetime1">
              <a:rPr lang="ru-RU" smtClean="0"/>
              <a:pPr/>
              <a:t>25.03.2012</a:t>
            </a:fld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7F9F0DE-3E2C-408E-B810-1635C88526F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70AB937-EC79-4C4C-B2C3-F74785A6E8C7}" type="datetime1">
              <a:rPr lang="ru-RU" smtClean="0"/>
              <a:pPr/>
              <a:t>25.03.2012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F7F9F0DE-3E2C-408E-B810-1635C88526F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397B8-7631-49E2-9D6A-9A0E0AF8673B}" type="datetime1">
              <a:rPr lang="ru-RU" smtClean="0"/>
              <a:pPr/>
              <a:t>25.03.2012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F0DE-3E2C-408E-B810-1635C88526F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39E3A-14DA-4A88-A8E9-38D643C99884}" type="datetime1">
              <a:rPr lang="ru-RU" smtClean="0"/>
              <a:pPr/>
              <a:t>25.03.2012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F0DE-3E2C-408E-B810-1635C88526F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568DB-31EB-4299-99B1-431573953660}" type="datetime1">
              <a:rPr lang="ru-RU" smtClean="0"/>
              <a:pPr/>
              <a:t>25.03.2012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F0DE-3E2C-408E-B810-1635C88526F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FF00D22B-D504-4FA4-A34F-4E62F266A826}" type="datetime1">
              <a:rPr lang="ru-RU" smtClean="0"/>
              <a:pPr/>
              <a:t>25.03.2012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F7F9F0DE-3E2C-408E-B810-1635C88526F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3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microsoft.com/office/2007/relationships/hdphoto" Target="../media/hdphoto2.wdp"/><Relationship Id="rId7" Type="http://schemas.microsoft.com/office/2007/relationships/hdphoto" Target="../media/hdphoto1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openxmlformats.org/officeDocument/2006/relationships/image" Target="../media/image41.png"/><Relationship Id="rId5" Type="http://schemas.microsoft.com/office/2007/relationships/hdphoto" Target="../media/hdphoto3.wdp"/><Relationship Id="rId10" Type="http://schemas.openxmlformats.org/officeDocument/2006/relationships/image" Target="../media/image17.png"/><Relationship Id="rId4" Type="http://schemas.openxmlformats.org/officeDocument/2006/relationships/image" Target="../media/image39.png"/><Relationship Id="rId9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microsoft.com/office/2007/relationships/hdphoto" Target="../media/hdphoto1.wdp"/><Relationship Id="rId4" Type="http://schemas.openxmlformats.org/officeDocument/2006/relationships/image" Target="../media/image5.png"/><Relationship Id="rId9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microsoft.com/office/2007/relationships/hdphoto" Target="../media/hdphoto1.wdp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10" Type="http://schemas.openxmlformats.org/officeDocument/2006/relationships/image" Target="../media/image26.png"/><Relationship Id="rId4" Type="http://schemas.openxmlformats.org/officeDocument/2006/relationships/image" Target="../media/image24.png"/><Relationship Id="rId9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microsoft.com/office/2007/relationships/hdphoto" Target="../media/hdphoto1.wdp"/><Relationship Id="rId7" Type="http://schemas.openxmlformats.org/officeDocument/2006/relationships/image" Target="../media/image3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udget.gov.ru/" TargetMode="External"/><Relationship Id="rId5" Type="http://schemas.openxmlformats.org/officeDocument/2006/relationships/image" Target="../media/image29.gif"/><Relationship Id="rId10" Type="http://schemas.openxmlformats.org/officeDocument/2006/relationships/image" Target="../media/image33.png"/><Relationship Id="rId4" Type="http://schemas.openxmlformats.org/officeDocument/2006/relationships/image" Target="../media/image28.gif"/><Relationship Id="rId9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designer\Desktop\Для презентаций\jigsaw-puzzle-kids чб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1667421"/>
            <a:ext cx="4680520" cy="2841699"/>
          </a:xfrm>
          <a:prstGeom prst="rect">
            <a:avLst/>
          </a:prstGeom>
          <a:noFill/>
        </p:spPr>
      </p:pic>
      <p:cxnSp>
        <p:nvCxnSpPr>
          <p:cNvPr id="24" name="Прямая соединительная линия 23"/>
          <p:cNvCxnSpPr/>
          <p:nvPr/>
        </p:nvCxnSpPr>
        <p:spPr>
          <a:xfrm rot="5400000">
            <a:off x="7308304" y="2243485"/>
            <a:ext cx="432048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stCxn id="11" idx="1"/>
          </p:cNvCxnSpPr>
          <p:nvPr/>
        </p:nvCxnSpPr>
        <p:spPr>
          <a:xfrm flipH="1">
            <a:off x="6588225" y="1487401"/>
            <a:ext cx="360038" cy="7560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V="1">
            <a:off x="4067944" y="2780928"/>
            <a:ext cx="621891" cy="3986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10800000">
            <a:off x="6156176" y="3971677"/>
            <a:ext cx="648072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30"/>
          <p:cNvSpPr txBox="1">
            <a:spLocks noChangeArrowheads="1"/>
          </p:cNvSpPr>
          <p:nvPr/>
        </p:nvSpPr>
        <p:spPr bwMode="auto">
          <a:xfrm>
            <a:off x="1547664" y="620688"/>
            <a:ext cx="604867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cs typeface="Tahoma" pitchFamily="34" charset="0"/>
              </a:rPr>
              <a:t>FMIS as a part of E-State</a:t>
            </a: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1520" y="1595413"/>
            <a:ext cx="3240360" cy="1080120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BBEAF3"/>
              </a:gs>
              <a:gs pos="0">
                <a:srgbClr val="C0E6E4"/>
              </a:gs>
              <a:gs pos="100000">
                <a:srgbClr val="95D8DB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E-model of public governance</a:t>
            </a:r>
            <a:endParaRPr lang="ru-RU" sz="2000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732240" y="3755653"/>
            <a:ext cx="1440160" cy="504056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E41A1A"/>
              </a:gs>
              <a:gs pos="0">
                <a:srgbClr val="ED4141"/>
              </a:gs>
              <a:gs pos="100000">
                <a:srgbClr val="FF0000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FMIS</a:t>
            </a:r>
            <a:endParaRPr lang="ru-RU" sz="14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948263" y="1235373"/>
            <a:ext cx="1800201" cy="504056"/>
          </a:xfrm>
          <a:prstGeom prst="roundRect">
            <a:avLst>
              <a:gd name="adj" fmla="val 5404"/>
            </a:avLst>
          </a:prstGeom>
          <a:gradFill flip="none" rotWithShape="1">
            <a:gsLst>
              <a:gs pos="0">
                <a:srgbClr val="B6B6B6"/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1"/>
            <a:tileRect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E-public health</a:t>
            </a:r>
            <a:endParaRPr lang="ru-RU" sz="1400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596336" y="1883445"/>
            <a:ext cx="1368152" cy="504056"/>
          </a:xfrm>
          <a:prstGeom prst="roundRect">
            <a:avLst>
              <a:gd name="adj" fmla="val 5404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E-education</a:t>
            </a:r>
            <a:endParaRPr lang="ru-RU" sz="1400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771800" y="2891557"/>
            <a:ext cx="1368152" cy="504056"/>
          </a:xfrm>
          <a:prstGeom prst="roundRect">
            <a:avLst>
              <a:gd name="adj" fmla="val 5404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E-public services</a:t>
            </a:r>
            <a:endParaRPr lang="ru-RU" sz="1400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395536" y="4581128"/>
            <a:ext cx="8352928" cy="1872208"/>
          </a:xfrm>
          <a:prstGeom prst="roundRect">
            <a:avLst>
              <a:gd name="adj" fmla="val 5404"/>
            </a:avLst>
          </a:prstGeom>
          <a:gradFill flip="none" rotWithShape="1">
            <a:gsLst>
              <a:gs pos="0">
                <a:srgbClr val="D9D9D9"/>
              </a:gs>
              <a:gs pos="100000">
                <a:srgbClr val="ECECEC"/>
              </a:gs>
            </a:gsLst>
            <a:lin ang="16200000" scaled="1"/>
            <a:tileRect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39552" y="5157192"/>
            <a:ext cx="1584176" cy="864096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BBEAF3"/>
              </a:gs>
              <a:gs pos="0">
                <a:srgbClr val="C0E6E4"/>
              </a:gs>
              <a:gs pos="100000">
                <a:srgbClr val="95D8DB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Transparency </a:t>
            </a:r>
            <a:endParaRPr lang="ru-RU" sz="1400" dirty="0" smtClean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531923" y="5157192"/>
            <a:ext cx="1584176" cy="864096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BBEAF3"/>
              </a:gs>
              <a:gs pos="0">
                <a:srgbClr val="C0E6E4"/>
              </a:gs>
              <a:gs pos="100000">
                <a:srgbClr val="95D8DB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Participation </a:t>
            </a:r>
            <a:endParaRPr lang="ru-RU" sz="1400" dirty="0" smtClean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2" name="Плюс 41"/>
          <p:cNvSpPr/>
          <p:nvPr/>
        </p:nvSpPr>
        <p:spPr>
          <a:xfrm>
            <a:off x="2123728" y="5373216"/>
            <a:ext cx="432048" cy="504056"/>
          </a:xfrm>
          <a:prstGeom prst="mathPlus">
            <a:avLst/>
          </a:prstGeom>
          <a:gradFill flip="none" rotWithShape="1">
            <a:gsLst>
              <a:gs pos="50000">
                <a:srgbClr val="69C5DB"/>
              </a:gs>
              <a:gs pos="100000">
                <a:srgbClr val="45AAB5"/>
              </a:gs>
            </a:gsLst>
            <a:lin ang="162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3" name="Равно 42"/>
          <p:cNvSpPr/>
          <p:nvPr/>
        </p:nvSpPr>
        <p:spPr>
          <a:xfrm>
            <a:off x="4185779" y="5445224"/>
            <a:ext cx="432048" cy="360040"/>
          </a:xfrm>
          <a:prstGeom prst="mathEqual">
            <a:avLst/>
          </a:prstGeom>
          <a:gradFill flip="none" rotWithShape="1">
            <a:gsLst>
              <a:gs pos="50000">
                <a:srgbClr val="69C5DB"/>
              </a:gs>
              <a:gs pos="100000">
                <a:srgbClr val="45AAB5"/>
              </a:gs>
            </a:gsLst>
            <a:lin ang="162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6734663" y="5157192"/>
            <a:ext cx="1872208" cy="936104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A6C0F4"/>
              </a:gs>
              <a:gs pos="0">
                <a:srgbClr val="A0C1F2"/>
              </a:gs>
              <a:gs pos="100000">
                <a:srgbClr val="8BA4E9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Efficiency </a:t>
            </a:r>
            <a:endParaRPr lang="ru-RU" sz="1400" dirty="0" smtClean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689835" y="5157192"/>
            <a:ext cx="1584176" cy="936104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A6C0F4"/>
              </a:gs>
              <a:gs pos="0">
                <a:srgbClr val="A0C1F2"/>
              </a:gs>
              <a:gs pos="100000">
                <a:srgbClr val="8BA4E9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Accountability</a:t>
            </a: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313215" y="5464274"/>
            <a:ext cx="384603" cy="360040"/>
          </a:xfrm>
          <a:prstGeom prst="rect">
            <a:avLst/>
          </a:prstGeom>
          <a:gradFill flip="none" rotWithShape="1">
            <a:gsLst>
              <a:gs pos="50000">
                <a:srgbClr val="69C5DB"/>
              </a:gs>
              <a:gs pos="100000">
                <a:srgbClr val="45AAB5"/>
              </a:gs>
            </a:gsLst>
            <a:lin ang="162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&amp;&amp;&amp;</a:t>
            </a:r>
            <a:endParaRPr lang="ru-RU" sz="2400" b="1" dirty="0">
              <a:solidFill>
                <a:schemeClr val="lt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2" name="Picture 2" descr="C:\Users\0900\AppData\Local\Microsoft\Windows\Temporary Internet Files\Content.Outlook\HXXRAIWO\герб_МФРФ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26821" b="69749" l="23925" r="77240">
                        <a14:foregroundMark x1="46947" y1="33046" x2="46947" y2="33046"/>
                        <a14:foregroundMark x1="46947" y1="33046" x2="46947" y2="330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261" t="21455" r="16096" b="24885"/>
          <a:stretch/>
        </p:blipFill>
        <p:spPr bwMode="auto">
          <a:xfrm>
            <a:off x="0" y="-60570"/>
            <a:ext cx="603197" cy="6879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6372200" y="5877272"/>
            <a:ext cx="1847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endParaRPr lang="ru-RU" sz="3200" b="1" spc="50" dirty="0">
              <a:ln w="11430"/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25" name="Прямая соединительная линия 24"/>
          <p:cNvCxnSpPr>
            <a:stCxn id="28" idx="3"/>
          </p:cNvCxnSpPr>
          <p:nvPr/>
        </p:nvCxnSpPr>
        <p:spPr>
          <a:xfrm>
            <a:off x="4139952" y="3143585"/>
            <a:ext cx="8640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F0DE-3E2C-408E-B810-1635C88526F9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802490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91580" y="332656"/>
            <a:ext cx="75608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cs typeface="Tahoma" pitchFamily="34" charset="0"/>
              </a:rPr>
              <a:t>Operational efficiency of FMIS</a:t>
            </a:r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F0DE-3E2C-408E-B810-1635C88526F9}" type="slidenum">
              <a:rPr lang="ru-RU" smtClean="0"/>
              <a:pPr/>
              <a:t>10</a:t>
            </a:fld>
            <a:endParaRPr lang="ru-RU" dirty="0"/>
          </a:p>
        </p:txBody>
      </p:sp>
      <p:pic>
        <p:nvPicPr>
          <p:cNvPr id="11" name="Picture 2" descr="C:\Users\0900\AppData\Local\Microsoft\Windows\Temporary Internet Files\Content.Outlook\HXXRAIWO\герб_МФРФ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26821" b="69749" l="23925" r="77240">
                        <a14:foregroundMark x1="46947" y1="33046" x2="46947" y2="33046"/>
                        <a14:foregroundMark x1="46947" y1="33046" x2="46947" y2="330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261" t="21455" r="16096" b="24885"/>
          <a:stretch/>
        </p:blipFill>
        <p:spPr bwMode="auto">
          <a:xfrm>
            <a:off x="0" y="-60570"/>
            <a:ext cx="603197" cy="6879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607453" y="1468597"/>
            <a:ext cx="3673416" cy="238927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1038349" y="1128713"/>
            <a:ext cx="3749675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spcBef>
                <a:spcPct val="20000"/>
              </a:spcBef>
              <a:buSzPct val="100000"/>
              <a:buFont typeface="Wingdings" pitchFamily="2" charset="2"/>
              <a:buNone/>
              <a:defRPr/>
            </a:pPr>
            <a:r>
              <a:rPr lang="en-US" sz="1400" b="1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TIME ADVANTAGES IN INFORMATION EXCHANGE BETWEEN THE ORGANIZATIONS</a:t>
            </a:r>
            <a:endParaRPr lang="fr-FR" sz="1400" b="1" dirty="0">
              <a:solidFill>
                <a:schemeClr val="accent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5136713" y="1482106"/>
            <a:ext cx="3673415" cy="237576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fr-FR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5570859" y="1189038"/>
            <a:ext cx="3249613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spcBef>
                <a:spcPct val="20000"/>
              </a:spcBef>
              <a:buSzPct val="100000"/>
              <a:buFont typeface="Wingdings" pitchFamily="2" charset="2"/>
              <a:buNone/>
            </a:pPr>
            <a:r>
              <a:rPr lang="en-US" sz="1400" b="1" dirty="0" smtClean="0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INFORMATION QUALITY UPGRADING</a:t>
            </a:r>
            <a:endParaRPr lang="fr-FR" sz="1400" b="1" dirty="0">
              <a:solidFill>
                <a:srgbClr val="000099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323850" y="1825625"/>
            <a:ext cx="3881438" cy="201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742950" lvl="1" indent="-285750" algn="l">
              <a:lnSpc>
                <a:spcPct val="9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en-US" sz="1400" dirty="0" smtClean="0">
                <a:solidFill>
                  <a:srgbClr val="42797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Automatic generation of administrative and accounting documents</a:t>
            </a:r>
            <a:endParaRPr lang="fr-FR" sz="1400" dirty="0">
              <a:solidFill>
                <a:srgbClr val="427978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742950" lvl="1" indent="-285750" algn="l">
              <a:lnSpc>
                <a:spcPct val="9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en-US" sz="1400" dirty="0" smtClean="0">
                <a:solidFill>
                  <a:srgbClr val="42797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Improvement of documents handling (classifying, search</a:t>
            </a:r>
            <a:r>
              <a:rPr lang="fr-FR" sz="1400" dirty="0" smtClean="0">
                <a:solidFill>
                  <a:srgbClr val="42797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…)</a:t>
            </a:r>
          </a:p>
          <a:p>
            <a:pPr marL="742950" lvl="1" indent="-285750" algn="l">
              <a:lnSpc>
                <a:spcPct val="9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en-US" sz="1400" dirty="0" smtClean="0">
                <a:solidFill>
                  <a:srgbClr val="42797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Time reduction for reports preparation</a:t>
            </a:r>
            <a:endParaRPr lang="fr-FR" sz="1400" dirty="0" smtClean="0">
              <a:solidFill>
                <a:srgbClr val="427978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742950" lvl="1" indent="-285750" algn="l">
              <a:lnSpc>
                <a:spcPct val="9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en-US" sz="1400" dirty="0" smtClean="0">
                <a:solidFill>
                  <a:srgbClr val="42797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Joint access to the stored primary documents</a:t>
            </a:r>
            <a:endParaRPr lang="fr-FR" sz="1400" dirty="0">
              <a:solidFill>
                <a:srgbClr val="427978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4965700" y="1727200"/>
            <a:ext cx="3883025" cy="227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742950" lvl="1" indent="-285750" algn="l">
              <a:lnSpc>
                <a:spcPct val="9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en-US" sz="1400" dirty="0" smtClean="0">
                <a:solidFill>
                  <a:srgbClr val="427978"/>
                </a:solidFill>
              </a:rPr>
              <a:t>Operations simplifying</a:t>
            </a:r>
            <a:endParaRPr lang="fr-FR" sz="1400" dirty="0" smtClean="0">
              <a:solidFill>
                <a:srgbClr val="427978"/>
              </a:solidFill>
            </a:endParaRPr>
          </a:p>
          <a:p>
            <a:pPr marL="742950" lvl="1" indent="-285750" algn="l">
              <a:lnSpc>
                <a:spcPct val="9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en-US" sz="1400" dirty="0" smtClean="0">
                <a:solidFill>
                  <a:srgbClr val="427978"/>
                </a:solidFill>
              </a:rPr>
              <a:t>Information is entered once (input errors essentially decrease)</a:t>
            </a:r>
            <a:endParaRPr lang="fr-FR" sz="1400" dirty="0" smtClean="0">
              <a:solidFill>
                <a:srgbClr val="427978"/>
              </a:solidFill>
            </a:endParaRPr>
          </a:p>
          <a:p>
            <a:pPr marL="742950" lvl="1" indent="-285750">
              <a:lnSpc>
                <a:spcPct val="9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en-US" sz="1400" dirty="0" smtClean="0">
                <a:solidFill>
                  <a:srgbClr val="427978"/>
                </a:solidFill>
              </a:rPr>
              <a:t>Real-time information record and traceability </a:t>
            </a:r>
            <a:endParaRPr lang="fr-FR" sz="1400" dirty="0">
              <a:solidFill>
                <a:srgbClr val="427978"/>
              </a:solidFill>
            </a:endParaRPr>
          </a:p>
          <a:p>
            <a:pPr marL="742950" lvl="1" indent="-285750" algn="l">
              <a:lnSpc>
                <a:spcPct val="9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en-US" sz="1400" dirty="0" smtClean="0">
                <a:solidFill>
                  <a:srgbClr val="427978"/>
                </a:solidFill>
              </a:rPr>
              <a:t>Greater security at documents exchange</a:t>
            </a:r>
            <a:endParaRPr lang="fr-FR" sz="1400" dirty="0">
              <a:solidFill>
                <a:srgbClr val="427978"/>
              </a:solidFill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5136713" y="4266018"/>
            <a:ext cx="3673415" cy="210750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fr-FR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5422900" y="4037013"/>
            <a:ext cx="3249613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20000"/>
              </a:spcBef>
              <a:buSzPct val="100000"/>
              <a:buFont typeface="Wingdings" pitchFamily="2" charset="2"/>
              <a:buNone/>
              <a:defRPr/>
            </a:pP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PROCEDURES HARMONIZATION AND AUTOMATION</a:t>
            </a:r>
            <a:endParaRPr lang="fr-FR" sz="1400" b="1" dirty="0">
              <a:solidFill>
                <a:schemeClr val="accent4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3" name="Rectangle 14"/>
          <p:cNvSpPr>
            <a:spLocks noChangeArrowheads="1"/>
          </p:cNvSpPr>
          <p:nvPr/>
        </p:nvSpPr>
        <p:spPr bwMode="auto">
          <a:xfrm>
            <a:off x="627590" y="4243861"/>
            <a:ext cx="3673416" cy="210750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24" name="Rectangle 15"/>
          <p:cNvSpPr>
            <a:spLocks noChangeArrowheads="1"/>
          </p:cNvSpPr>
          <p:nvPr/>
        </p:nvSpPr>
        <p:spPr bwMode="auto">
          <a:xfrm>
            <a:off x="1106363" y="4132263"/>
            <a:ext cx="3249613" cy="21544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20000"/>
              </a:spcBef>
              <a:buSzPct val="100000"/>
              <a:buFont typeface="Wingdings" pitchFamily="2" charset="2"/>
              <a:buNone/>
            </a:pPr>
            <a:r>
              <a:rPr lang="en-US" sz="1400" b="1" dirty="0" smtClean="0">
                <a:solidFill>
                  <a:srgbClr val="7030A0"/>
                </a:solidFill>
              </a:rPr>
              <a:t>FINANCIAL ADVANTAGES</a:t>
            </a:r>
            <a:endParaRPr lang="fr-FR" sz="1400" b="1" dirty="0">
              <a:solidFill>
                <a:srgbClr val="7030A0"/>
              </a:solidFill>
            </a:endParaRPr>
          </a:p>
        </p:txBody>
      </p:sp>
      <p:sp>
        <p:nvSpPr>
          <p:cNvPr id="25" name="Rectangle 218"/>
          <p:cNvSpPr>
            <a:spLocks noChangeArrowheads="1"/>
          </p:cNvSpPr>
          <p:nvPr/>
        </p:nvSpPr>
        <p:spPr bwMode="auto">
          <a:xfrm>
            <a:off x="4965700" y="4438650"/>
            <a:ext cx="3883025" cy="201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742950" lvl="1" indent="-285750" algn="l">
              <a:lnSpc>
                <a:spcPct val="9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en-US" sz="1400" dirty="0" smtClean="0">
                <a:solidFill>
                  <a:srgbClr val="427978"/>
                </a:solidFill>
              </a:rPr>
              <a:t>Automation of particular kinds of control</a:t>
            </a:r>
            <a:endParaRPr lang="fr-FR" sz="1400" dirty="0">
              <a:solidFill>
                <a:srgbClr val="427978"/>
              </a:solidFill>
            </a:endParaRPr>
          </a:p>
          <a:p>
            <a:pPr marL="742950" lvl="1" indent="-285750" algn="l">
              <a:lnSpc>
                <a:spcPct val="9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en-US" sz="1400" dirty="0" smtClean="0">
                <a:solidFill>
                  <a:srgbClr val="427978"/>
                </a:solidFill>
              </a:rPr>
              <a:t>Data exchange formats harmonization</a:t>
            </a:r>
          </a:p>
          <a:p>
            <a:pPr marL="742950" lvl="1" indent="-285750" algn="l">
              <a:lnSpc>
                <a:spcPct val="9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en-US" sz="1400" dirty="0" smtClean="0">
                <a:solidFill>
                  <a:srgbClr val="427978"/>
                </a:solidFill>
              </a:rPr>
              <a:t>Simplifying primary documents nomenclature</a:t>
            </a:r>
            <a:endParaRPr lang="fr-FR" sz="1400" dirty="0">
              <a:solidFill>
                <a:srgbClr val="427978"/>
              </a:solidFill>
            </a:endParaRPr>
          </a:p>
          <a:p>
            <a:pPr marL="742950" lvl="1" indent="-285750" algn="l">
              <a:lnSpc>
                <a:spcPct val="9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en-US" sz="1400" dirty="0" smtClean="0">
                <a:solidFill>
                  <a:srgbClr val="427978"/>
                </a:solidFill>
              </a:rPr>
              <a:t>Cutting the terms for payments processing and carrying out</a:t>
            </a:r>
            <a:endParaRPr lang="fr-FR" sz="1400" dirty="0">
              <a:solidFill>
                <a:srgbClr val="427978"/>
              </a:solidFill>
            </a:endParaRPr>
          </a:p>
        </p:txBody>
      </p:sp>
      <p:pic>
        <p:nvPicPr>
          <p:cNvPr id="26" name="Picture 21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38" y="1154113"/>
            <a:ext cx="676275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 Box 228"/>
          <p:cNvSpPr txBox="1">
            <a:spLocks noChangeArrowheads="1"/>
          </p:cNvSpPr>
          <p:nvPr/>
        </p:nvSpPr>
        <p:spPr bwMode="auto">
          <a:xfrm>
            <a:off x="514350" y="3889375"/>
            <a:ext cx="1857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fr-FR" sz="200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28" name="Rectangle 220"/>
          <p:cNvSpPr>
            <a:spLocks noChangeArrowheads="1"/>
          </p:cNvSpPr>
          <p:nvPr/>
        </p:nvSpPr>
        <p:spPr bwMode="auto">
          <a:xfrm>
            <a:off x="347663" y="4627563"/>
            <a:ext cx="3881437" cy="201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742950" lvl="1" indent="-285750" algn="l">
              <a:lnSpc>
                <a:spcPct val="9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en-US" sz="1400" dirty="0" smtClean="0">
                <a:solidFill>
                  <a:srgbClr val="42797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Paper saving</a:t>
            </a:r>
            <a:endParaRPr lang="fr-FR" sz="1400" dirty="0">
              <a:solidFill>
                <a:srgbClr val="427978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742950" lvl="1" indent="-285750" algn="l">
              <a:lnSpc>
                <a:spcPct val="9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en-US" sz="1400" dirty="0" smtClean="0">
                <a:solidFill>
                  <a:srgbClr val="42797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Accountancy staff cut down</a:t>
            </a:r>
            <a:endParaRPr lang="ru-RU" sz="1400" dirty="0">
              <a:solidFill>
                <a:srgbClr val="427978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742950" lvl="1" indent="-285750" algn="l">
              <a:lnSpc>
                <a:spcPct val="9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en-US" sz="1400" dirty="0" smtClean="0">
                <a:solidFill>
                  <a:srgbClr val="42797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Expenses saving as for printing, filing, storing</a:t>
            </a:r>
            <a:r>
              <a:rPr lang="fr-FR" sz="1400" dirty="0" smtClean="0">
                <a:solidFill>
                  <a:srgbClr val="42797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…</a:t>
            </a:r>
            <a:endParaRPr lang="fr-FR" sz="1400" dirty="0">
              <a:solidFill>
                <a:srgbClr val="427978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143000" lvl="2" indent="-228600">
              <a:lnSpc>
                <a:spcPct val="90000"/>
              </a:lnSpc>
              <a:spcBef>
                <a:spcPct val="10000"/>
              </a:spcBef>
              <a:buFontTx/>
              <a:buChar char="–"/>
            </a:pPr>
            <a:endParaRPr lang="fr-FR" sz="900" dirty="0">
              <a:solidFill>
                <a:srgbClr val="427978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143000" lvl="2" indent="-228600">
              <a:lnSpc>
                <a:spcPct val="90000"/>
              </a:lnSpc>
              <a:spcBef>
                <a:spcPct val="10000"/>
              </a:spcBef>
              <a:buFontTx/>
              <a:buChar char="–"/>
            </a:pPr>
            <a:endParaRPr lang="fr-FR" sz="800" dirty="0">
              <a:solidFill>
                <a:srgbClr val="427978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9" name="Picture 20" descr="09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38" y="3900488"/>
            <a:ext cx="749300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3" descr="D:\БАРС\Буклеты\Скриншоты на своды\Web-Бюджетная отчетность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85022" b="15411"/>
          <a:stretch>
            <a:fillRect/>
          </a:stretch>
        </p:blipFill>
        <p:spPr bwMode="auto">
          <a:xfrm>
            <a:off x="4652963" y="3929063"/>
            <a:ext cx="852487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2" descr="http://www.3dnews.ru/_imgdata/img/2009/12/22/15516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4791325" y="1267711"/>
            <a:ext cx="714777" cy="428790"/>
          </a:xfrm>
          <a:prstGeom prst="rect">
            <a:avLst/>
          </a:prstGeom>
          <a:noFill/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1200000" lon="20099991" rev="0"/>
            </a:camera>
            <a:lightRig rig="threePt" dir="t"/>
          </a:scene3d>
        </p:spPr>
      </p:pic>
    </p:spTree>
    <p:extLst>
      <p:ext uri="{BB962C8B-B14F-4D97-AF65-F5344CB8AC3E}">
        <p14:creationId xmlns="" xmlns:p14="http://schemas.microsoft.com/office/powerpoint/2010/main" val="37661972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Прямоугольник 59"/>
          <p:cNvSpPr/>
          <p:nvPr/>
        </p:nvSpPr>
        <p:spPr>
          <a:xfrm>
            <a:off x="5148263" y="910307"/>
            <a:ext cx="3384550" cy="3673475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/>
          </a:p>
        </p:txBody>
      </p:sp>
      <p:sp>
        <p:nvSpPr>
          <p:cNvPr id="2" name="Прямоугольник 59"/>
          <p:cNvSpPr/>
          <p:nvPr/>
        </p:nvSpPr>
        <p:spPr>
          <a:xfrm>
            <a:off x="611188" y="908720"/>
            <a:ext cx="3384550" cy="3673475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5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</a:gra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30046" tIns="65023" rIns="130046" bIns="65023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/>
          </a:p>
        </p:txBody>
      </p:sp>
      <p:sp>
        <p:nvSpPr>
          <p:cNvPr id="18" name="Прямоугольник 91"/>
          <p:cNvSpPr/>
          <p:nvPr/>
        </p:nvSpPr>
        <p:spPr>
          <a:xfrm>
            <a:off x="827088" y="1340520"/>
            <a:ext cx="2951162" cy="1009650"/>
          </a:xfrm>
          <a:prstGeom prst="rect">
            <a:avLst/>
          </a:prstGeom>
          <a:gradFill>
            <a:gsLst>
              <a:gs pos="0">
                <a:srgbClr val="BBEAF3"/>
              </a:gs>
              <a:gs pos="0">
                <a:srgbClr val="C0E6E4"/>
              </a:gs>
              <a:gs pos="100000">
                <a:srgbClr val="95D8DB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t"/>
          <a:lstStyle/>
          <a:p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32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875463" y="6308725"/>
            <a:ext cx="2133600" cy="214313"/>
          </a:xfrm>
        </p:spPr>
        <p:txBody>
          <a:bodyPr/>
          <a:lstStyle/>
          <a:p>
            <a:pPr>
              <a:defRPr/>
            </a:pPr>
            <a:fld id="{F4C74919-9468-4EE9-B46C-C052AADD1096}" type="slidenum">
              <a:rPr lang="ru-RU" sz="1400"/>
              <a:pPr>
                <a:defRPr/>
              </a:pPr>
              <a:t>11</a:t>
            </a:fld>
            <a:endParaRPr lang="ru-RU" sz="1400" dirty="0"/>
          </a:p>
        </p:txBody>
      </p:sp>
      <p:sp>
        <p:nvSpPr>
          <p:cNvPr id="18439" name="TextBox 78"/>
          <p:cNvSpPr txBox="1">
            <a:spLocks noChangeArrowheads="1"/>
          </p:cNvSpPr>
          <p:nvPr/>
        </p:nvSpPr>
        <p:spPr bwMode="auto">
          <a:xfrm>
            <a:off x="1043608" y="910084"/>
            <a:ext cx="172034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b="1" dirty="0" smtClean="0">
                <a:solidFill>
                  <a:srgbClr val="11446D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Current state</a:t>
            </a:r>
            <a:endParaRPr lang="ru-RU" b="1" dirty="0">
              <a:solidFill>
                <a:srgbClr val="11446D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5148263" y="908720"/>
            <a:ext cx="3384550" cy="3673475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5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</a:gra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30046" tIns="65023" rIns="130046" bIns="65023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/>
          </a:p>
        </p:txBody>
      </p:sp>
      <p:sp>
        <p:nvSpPr>
          <p:cNvPr id="18444" name="TextBox 93"/>
          <p:cNvSpPr txBox="1">
            <a:spLocks noChangeArrowheads="1"/>
          </p:cNvSpPr>
          <p:nvPr/>
        </p:nvSpPr>
        <p:spPr bwMode="auto">
          <a:xfrm>
            <a:off x="5220072" y="908720"/>
            <a:ext cx="19672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ru-RU"/>
            </a:defPPr>
            <a:lvl1pPr>
              <a:defRPr b="1">
                <a:solidFill>
                  <a:srgbClr val="11446D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>
              <a:defRPr>
                <a:latin typeface="Arial" charset="0"/>
              </a:defRPr>
            </a:lvl2pPr>
            <a:lvl3pPr marL="1143000" indent="-228600">
              <a:defRPr>
                <a:latin typeface="Arial" charset="0"/>
              </a:defRPr>
            </a:lvl3pPr>
            <a:lvl4pPr marL="1600200" indent="-228600">
              <a:defRPr>
                <a:latin typeface="Arial" charset="0"/>
              </a:defRPr>
            </a:lvl4pPr>
            <a:lvl5pPr marL="2057400" indent="-228600">
              <a:defRPr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9pPr>
          </a:lstStyle>
          <a:p>
            <a:r>
              <a:rPr lang="en-US" dirty="0" smtClean="0"/>
              <a:t>Advanced state</a:t>
            </a:r>
            <a:endParaRPr lang="ru-RU" dirty="0"/>
          </a:p>
        </p:txBody>
      </p:sp>
      <p:pic>
        <p:nvPicPr>
          <p:cNvPr id="18446" name="Рисунок 35" descr="dreamstime_15592821.jp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8750" b="90000" l="9770" r="89943">
                        <a14:foregroundMark x1="61782" y1="13542" x2="61782" y2="13542"/>
                        <a14:foregroundMark x1="56897" y1="11042" x2="56897" y2="11042"/>
                        <a14:foregroundMark x1="46552" y1="11042" x2="46552" y2="11042"/>
                        <a14:foregroundMark x1="50000" y1="8750" x2="50000" y2="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1571" y="1414140"/>
            <a:ext cx="609706" cy="839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7" name="Рисунок 36" descr="x_37ac4ade.jp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8911" b="89604" l="8317" r="30174">
                        <a14:foregroundMark x1="15066" y1="13559" x2="15066" y2="13559"/>
                        <a14:foregroundMark x1="17053" y1="9746" x2="17053" y2="9746"/>
                        <a14:foregroundMark x1="23598" y1="13366" x2="23598" y2="13366"/>
                        <a14:foregroundMark x1="22244" y1="8911" x2="22244" y2="89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672" r="66949"/>
          <a:stretch>
            <a:fillRect/>
          </a:stretch>
        </p:blipFill>
        <p:spPr bwMode="auto">
          <a:xfrm>
            <a:off x="3147336" y="1402532"/>
            <a:ext cx="589639" cy="841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91"/>
          <p:cNvSpPr/>
          <p:nvPr/>
        </p:nvSpPr>
        <p:spPr>
          <a:xfrm>
            <a:off x="828675" y="2421607"/>
            <a:ext cx="2951163" cy="1009650"/>
          </a:xfrm>
          <a:prstGeom prst="rect">
            <a:avLst/>
          </a:prstGeom>
          <a:gradFill>
            <a:gsLst>
              <a:gs pos="0">
                <a:srgbClr val="BBEAF3"/>
              </a:gs>
              <a:gs pos="0">
                <a:srgbClr val="C0E6E4"/>
              </a:gs>
              <a:gs pos="100000">
                <a:srgbClr val="95D8DB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t"/>
          <a:lstStyle/>
          <a:p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4" name="Прямоугольник 91"/>
          <p:cNvSpPr/>
          <p:nvPr/>
        </p:nvSpPr>
        <p:spPr>
          <a:xfrm>
            <a:off x="827088" y="3502695"/>
            <a:ext cx="2951162" cy="1009650"/>
          </a:xfrm>
          <a:prstGeom prst="rect">
            <a:avLst/>
          </a:prstGeom>
          <a:gradFill>
            <a:gsLst>
              <a:gs pos="0">
                <a:srgbClr val="BBEAF3"/>
              </a:gs>
              <a:gs pos="0">
                <a:srgbClr val="C0E6E4"/>
              </a:gs>
              <a:gs pos="100000">
                <a:srgbClr val="95D8DB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t"/>
          <a:lstStyle/>
          <a:p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18478" name="TextBox 9"/>
          <p:cNvSpPr txBox="1">
            <a:spLocks noChangeArrowheads="1"/>
          </p:cNvSpPr>
          <p:nvPr/>
        </p:nvSpPr>
        <p:spPr bwMode="auto">
          <a:xfrm>
            <a:off x="755650" y="1305595"/>
            <a:ext cx="14398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000" b="1" dirty="0" smtClean="0">
                <a:solidFill>
                  <a:srgbClr val="162387"/>
                </a:solidFill>
                <a:latin typeface="Times New Roman" pitchFamily="18" charset="0"/>
                <a:cs typeface="Arial" charset="0"/>
              </a:rPr>
              <a:t>Institution </a:t>
            </a:r>
            <a:r>
              <a:rPr lang="ru-RU" sz="1000" b="1" dirty="0" smtClean="0">
                <a:solidFill>
                  <a:srgbClr val="162387"/>
                </a:solidFill>
                <a:latin typeface="Times New Roman" pitchFamily="18" charset="0"/>
                <a:cs typeface="Arial" charset="0"/>
              </a:rPr>
              <a:t> 1</a:t>
            </a:r>
            <a:endParaRPr lang="ru-RU" sz="1000" b="1" dirty="0">
              <a:solidFill>
                <a:srgbClr val="162387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8479" name="TextBox 9"/>
          <p:cNvSpPr txBox="1">
            <a:spLocks noChangeArrowheads="1"/>
          </p:cNvSpPr>
          <p:nvPr/>
        </p:nvSpPr>
        <p:spPr bwMode="auto">
          <a:xfrm>
            <a:off x="755650" y="2385095"/>
            <a:ext cx="14398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000" b="1" dirty="0" smtClean="0">
                <a:solidFill>
                  <a:srgbClr val="162387"/>
                </a:solidFill>
                <a:latin typeface="Times New Roman" pitchFamily="18" charset="0"/>
                <a:cs typeface="Arial" charset="0"/>
              </a:rPr>
              <a:t>Institution </a:t>
            </a:r>
            <a:r>
              <a:rPr lang="ru-RU" sz="1000" b="1" dirty="0" smtClean="0">
                <a:solidFill>
                  <a:srgbClr val="162387"/>
                </a:solidFill>
                <a:latin typeface="Times New Roman" pitchFamily="18" charset="0"/>
                <a:cs typeface="Arial" charset="0"/>
              </a:rPr>
              <a:t>2</a:t>
            </a:r>
            <a:endParaRPr lang="ru-RU" sz="1000" b="1" dirty="0">
              <a:solidFill>
                <a:srgbClr val="162387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8480" name="TextBox 9"/>
          <p:cNvSpPr txBox="1">
            <a:spLocks noChangeArrowheads="1"/>
          </p:cNvSpPr>
          <p:nvPr/>
        </p:nvSpPr>
        <p:spPr bwMode="auto">
          <a:xfrm>
            <a:off x="755650" y="3466182"/>
            <a:ext cx="14398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000" b="1" dirty="0" smtClean="0">
                <a:solidFill>
                  <a:srgbClr val="162387"/>
                </a:solidFill>
                <a:latin typeface="Times New Roman" pitchFamily="18" charset="0"/>
                <a:cs typeface="Arial" charset="0"/>
              </a:rPr>
              <a:t>Institution </a:t>
            </a:r>
            <a:r>
              <a:rPr lang="ru-RU" sz="1000" b="1" dirty="0" smtClean="0">
                <a:solidFill>
                  <a:srgbClr val="162387"/>
                </a:solidFill>
                <a:latin typeface="Times New Roman" pitchFamily="18" charset="0"/>
                <a:cs typeface="Arial" charset="0"/>
              </a:rPr>
              <a:t>3</a:t>
            </a:r>
            <a:endParaRPr lang="ru-RU" sz="1000" b="1" dirty="0">
              <a:solidFill>
                <a:srgbClr val="162387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" name="Прямоугольник 91"/>
          <p:cNvSpPr/>
          <p:nvPr/>
        </p:nvSpPr>
        <p:spPr>
          <a:xfrm>
            <a:off x="5364163" y="1342107"/>
            <a:ext cx="2951162" cy="1009650"/>
          </a:xfrm>
          <a:prstGeom prst="rect">
            <a:avLst/>
          </a:prstGeom>
          <a:gradFill>
            <a:gsLst>
              <a:gs pos="0">
                <a:srgbClr val="BBEAF3"/>
              </a:gs>
              <a:gs pos="0">
                <a:srgbClr val="C0E6E4"/>
              </a:gs>
              <a:gs pos="100000">
                <a:srgbClr val="95D8DB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t"/>
          <a:lstStyle/>
          <a:p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6" name="Прямоугольник 91"/>
          <p:cNvSpPr/>
          <p:nvPr/>
        </p:nvSpPr>
        <p:spPr>
          <a:xfrm>
            <a:off x="5365750" y="2423195"/>
            <a:ext cx="2951163" cy="1009650"/>
          </a:xfrm>
          <a:prstGeom prst="rect">
            <a:avLst/>
          </a:prstGeom>
          <a:gradFill>
            <a:gsLst>
              <a:gs pos="0">
                <a:srgbClr val="A6C0F4"/>
              </a:gs>
              <a:gs pos="0">
                <a:srgbClr val="A0C1F2"/>
              </a:gs>
              <a:gs pos="100000">
                <a:srgbClr val="8BA4E9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400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Прямоугольник 91"/>
          <p:cNvSpPr/>
          <p:nvPr/>
        </p:nvSpPr>
        <p:spPr>
          <a:xfrm>
            <a:off x="5364163" y="3504282"/>
            <a:ext cx="2951162" cy="1009650"/>
          </a:xfrm>
          <a:prstGeom prst="rect">
            <a:avLst/>
          </a:prstGeom>
          <a:gradFill>
            <a:gsLst>
              <a:gs pos="0">
                <a:srgbClr val="A6C0F4"/>
              </a:gs>
              <a:gs pos="0">
                <a:srgbClr val="A0C1F2"/>
              </a:gs>
              <a:gs pos="100000">
                <a:srgbClr val="8BA4E9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400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8494" name="TextBox 9"/>
          <p:cNvSpPr txBox="1">
            <a:spLocks noChangeArrowheads="1"/>
          </p:cNvSpPr>
          <p:nvPr/>
        </p:nvSpPr>
        <p:spPr bwMode="auto">
          <a:xfrm>
            <a:off x="5292725" y="1307182"/>
            <a:ext cx="14398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000" b="1" dirty="0" smtClean="0">
                <a:solidFill>
                  <a:srgbClr val="162387"/>
                </a:solidFill>
                <a:latin typeface="Times New Roman" pitchFamily="18" charset="0"/>
                <a:cs typeface="Arial" charset="0"/>
              </a:rPr>
              <a:t> Institutions </a:t>
            </a:r>
            <a:r>
              <a:rPr lang="ru-RU" sz="1000" b="1" dirty="0" smtClean="0">
                <a:solidFill>
                  <a:srgbClr val="162387"/>
                </a:solidFill>
                <a:latin typeface="Times New Roman" pitchFamily="18" charset="0"/>
                <a:cs typeface="Arial" charset="0"/>
              </a:rPr>
              <a:t>1, 2, 3</a:t>
            </a:r>
            <a:endParaRPr lang="ru-RU" sz="1000" b="1" dirty="0">
              <a:solidFill>
                <a:srgbClr val="162387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8495" name="TextBox 9"/>
          <p:cNvSpPr txBox="1">
            <a:spLocks noChangeArrowheads="1"/>
          </p:cNvSpPr>
          <p:nvPr/>
        </p:nvSpPr>
        <p:spPr bwMode="auto">
          <a:xfrm>
            <a:off x="5292725" y="2386682"/>
            <a:ext cx="14398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000" b="1" dirty="0" smtClean="0">
                <a:solidFill>
                  <a:srgbClr val="162387"/>
                </a:solidFill>
                <a:latin typeface="Times New Roman" pitchFamily="18" charset="0"/>
                <a:cs typeface="Arial" charset="0"/>
              </a:rPr>
              <a:t>Specialized organization 1</a:t>
            </a:r>
            <a:endParaRPr lang="ru-RU" sz="1000" b="1" dirty="0">
              <a:solidFill>
                <a:srgbClr val="162387"/>
              </a:solidFill>
              <a:latin typeface="Times New Roman" pitchFamily="18" charset="0"/>
              <a:cs typeface="Arial" charset="0"/>
            </a:endParaRPr>
          </a:p>
        </p:txBody>
      </p:sp>
      <p:pic>
        <p:nvPicPr>
          <p:cNvPr id="42" name="Picture 2" descr="C:\Users\0900\AppData\Local\Microsoft\Windows\Temporary Internet Files\Content.Outlook\HXXRAIWO\герб_МФРФ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ackgroundRemoval t="26821" b="69749" l="23925" r="77240">
                        <a14:foregroundMark x1="46947" y1="33046" x2="46947" y2="33046"/>
                        <a14:foregroundMark x1="46947" y1="33046" x2="46947" y2="330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261" t="21455" r="16096" b="24885"/>
          <a:stretch/>
        </p:blipFill>
        <p:spPr bwMode="auto">
          <a:xfrm>
            <a:off x="0" y="-60570"/>
            <a:ext cx="603197" cy="6879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Заголовок 42"/>
          <p:cNvSpPr>
            <a:spLocks noGrp="1"/>
          </p:cNvSpPr>
          <p:nvPr>
            <p:ph type="title"/>
          </p:nvPr>
        </p:nvSpPr>
        <p:spPr>
          <a:xfrm>
            <a:off x="1331640" y="332656"/>
            <a:ext cx="57594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cs typeface="Tahoma" pitchFamily="34" charset="0"/>
              </a:rPr>
              <a:t>Specialization </a:t>
            </a:r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50" name="Рисунок 37" descr="400_F_20421644_BarwHxUdW9ufGwg2FsTWmVRfLfAyjFIk.jpg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="" xmlns:a14="http://schemas.microsoft.com/office/drawing/2010/main">
                  <a14:imgLayer r:embed="rId9">
                    <a14:imgEffect>
                      <a14:backgroundRemoval t="5164" b="89202" l="9697" r="89697">
                        <a14:foregroundMark x1="61212" y1="7512" x2="61212" y2="7512"/>
                        <a14:foregroundMark x1="34545" y1="10798" x2="34545" y2="10798"/>
                        <a14:foregroundMark x1="38788" y1="7042" x2="38788" y2="7042"/>
                        <a14:foregroundMark x1="43636" y1="6103" x2="43636" y2="61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367" y="1421621"/>
            <a:ext cx="658953" cy="847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Рисунок 35" descr="dreamstime_15592821.jp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8750" b="90000" l="9770" r="89943">
                        <a14:foregroundMark x1="61782" y1="13542" x2="61782" y2="13542"/>
                        <a14:foregroundMark x1="56897" y1="11042" x2="56897" y2="11042"/>
                        <a14:foregroundMark x1="46552" y1="11042" x2="46552" y2="11042"/>
                        <a14:foregroundMark x1="50000" y1="8750" x2="50000" y2="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505868"/>
            <a:ext cx="609706" cy="839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Рисунок 35" descr="dreamstime_15592821.jp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8750" b="90000" l="9770" r="89943">
                        <a14:foregroundMark x1="61782" y1="13542" x2="61782" y2="13542"/>
                        <a14:foregroundMark x1="56897" y1="11042" x2="56897" y2="11042"/>
                        <a14:foregroundMark x1="46552" y1="11042" x2="46552" y2="11042"/>
                        <a14:foregroundMark x1="50000" y1="8750" x2="50000" y2="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3289" y="3585988"/>
            <a:ext cx="609706" cy="839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32" descr="C:\Users\designer\Desktop\Для презентаций\Рисунок3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7772908" flipH="1" flipV="1">
            <a:off x="3886347" y="1389521"/>
            <a:ext cx="1201110" cy="846236"/>
          </a:xfrm>
          <a:prstGeom prst="rect">
            <a:avLst/>
          </a:prstGeom>
          <a:noFill/>
        </p:spPr>
      </p:pic>
      <p:pic>
        <p:nvPicPr>
          <p:cNvPr id="58" name="Picture 32" descr="C:\Users\designer\Desktop\Для презентаций\Рисунок3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7954415" flipH="1" flipV="1">
            <a:off x="3954522" y="2424496"/>
            <a:ext cx="1199034" cy="844773"/>
          </a:xfrm>
          <a:prstGeom prst="rect">
            <a:avLst/>
          </a:prstGeom>
          <a:noFill/>
        </p:spPr>
      </p:pic>
      <p:pic>
        <p:nvPicPr>
          <p:cNvPr id="59" name="Picture 32" descr="C:\Users\designer\Desktop\Для презентаций\Рисунок3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8123981" flipH="1" flipV="1">
            <a:off x="3954522" y="3859280"/>
            <a:ext cx="1199034" cy="844773"/>
          </a:xfrm>
          <a:prstGeom prst="rect">
            <a:avLst/>
          </a:prstGeom>
          <a:noFill/>
        </p:spPr>
      </p:pic>
      <p:pic>
        <p:nvPicPr>
          <p:cNvPr id="61" name="Рисунок 37" descr="400_F_20421644_BarwHxUdW9ufGwg2FsTWmVRfLfAyjFIk.jpg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="" xmlns:a14="http://schemas.microsoft.com/office/drawing/2010/main">
                  <a14:imgLayer r:embed="rId9">
                    <a14:imgEffect>
                      <a14:backgroundRemoval t="5164" b="89202" l="9697" r="89697">
                        <a14:foregroundMark x1="61212" y1="7512" x2="61212" y2="7512"/>
                        <a14:foregroundMark x1="34545" y1="10798" x2="34545" y2="10798"/>
                        <a14:foregroundMark x1="38788" y1="7042" x2="38788" y2="7042"/>
                        <a14:foregroundMark x1="43636" y1="6103" x2="43636" y2="61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1981" y="2483709"/>
            <a:ext cx="658953" cy="847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Рисунок 37" descr="400_F_20421644_BarwHxUdW9ufGwg2FsTWmVRfLfAyjFIk.jpg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="" xmlns:a14="http://schemas.microsoft.com/office/drawing/2010/main">
                  <a14:imgLayer r:embed="rId9">
                    <a14:imgEffect>
                      <a14:backgroundRemoval t="5164" b="89202" l="9697" r="89697">
                        <a14:foregroundMark x1="61212" y1="7512" x2="61212" y2="7512"/>
                        <a14:foregroundMark x1="34545" y1="10798" x2="34545" y2="10798"/>
                        <a14:foregroundMark x1="38788" y1="7042" x2="38788" y2="7042"/>
                        <a14:foregroundMark x1="43636" y1="6103" x2="43636" y2="61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5855" y="3591229"/>
            <a:ext cx="658953" cy="847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TextBox 9"/>
          <p:cNvSpPr txBox="1">
            <a:spLocks noChangeArrowheads="1"/>
          </p:cNvSpPr>
          <p:nvPr/>
        </p:nvSpPr>
        <p:spPr bwMode="auto">
          <a:xfrm>
            <a:off x="5292377" y="3462302"/>
            <a:ext cx="14398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000" b="1" dirty="0" smtClean="0">
                <a:solidFill>
                  <a:srgbClr val="162387"/>
                </a:solidFill>
                <a:latin typeface="Times New Roman" pitchFamily="18" charset="0"/>
                <a:cs typeface="Arial" charset="0"/>
              </a:rPr>
              <a:t>Specialized organization </a:t>
            </a:r>
            <a:r>
              <a:rPr lang="ru-RU" sz="1000" b="1" dirty="0" smtClean="0">
                <a:solidFill>
                  <a:srgbClr val="162387"/>
                </a:solidFill>
                <a:latin typeface="Times New Roman" pitchFamily="18" charset="0"/>
                <a:cs typeface="Arial" charset="0"/>
              </a:rPr>
              <a:t>2</a:t>
            </a:r>
            <a:endParaRPr lang="ru-RU" sz="1000" b="1" dirty="0">
              <a:solidFill>
                <a:srgbClr val="162387"/>
              </a:solidFill>
              <a:latin typeface="Times New Roman" pitchFamily="18" charset="0"/>
              <a:cs typeface="Arial" charset="0"/>
            </a:endParaRPr>
          </a:p>
        </p:txBody>
      </p:sp>
      <p:pic>
        <p:nvPicPr>
          <p:cNvPr id="67" name="Рисунок 35" descr="dreamstime_15592821.jpg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8750" b="90000" l="9770" r="89943">
                        <a14:foregroundMark x1="61782" y1="13542" x2="61782" y2="13542"/>
                        <a14:foregroundMark x1="56897" y1="11042" x2="56897" y2="11042"/>
                        <a14:foregroundMark x1="46552" y1="11042" x2="46552" y2="11042"/>
                        <a14:foregroundMark x1="50000" y1="8750" x2="50000" y2="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1476" y="2495803"/>
            <a:ext cx="609706" cy="839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Рисунок 35" descr="dreamstime_15592821.jp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8750" b="90000" l="9770" r="89943">
                        <a14:foregroundMark x1="61782" y1="13542" x2="61782" y2="13542"/>
                        <a14:foregroundMark x1="56897" y1="11042" x2="56897" y2="11042"/>
                        <a14:foregroundMark x1="46552" y1="11042" x2="46552" y2="11042"/>
                        <a14:foregroundMark x1="50000" y1="8750" x2="50000" y2="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494260"/>
            <a:ext cx="609706" cy="839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Скругленный прямоугольник 70"/>
          <p:cNvSpPr/>
          <p:nvPr/>
        </p:nvSpPr>
        <p:spPr>
          <a:xfrm>
            <a:off x="377575" y="4958605"/>
            <a:ext cx="8352928" cy="1638747"/>
          </a:xfrm>
          <a:prstGeom prst="roundRect">
            <a:avLst>
              <a:gd name="adj" fmla="val 5404"/>
            </a:avLst>
          </a:prstGeom>
          <a:gradFill flip="none" rotWithShape="1">
            <a:gsLst>
              <a:gs pos="0">
                <a:srgbClr val="D9D9D9"/>
              </a:gs>
              <a:gs pos="100000">
                <a:srgbClr val="ECECEC"/>
              </a:gs>
            </a:gsLst>
            <a:lin ang="16200000" scaled="1"/>
            <a:tileRect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/>
          </a:p>
        </p:txBody>
      </p:sp>
      <p:pic>
        <p:nvPicPr>
          <p:cNvPr id="69" name="Рисунок 37" descr="400_F_20421644_BarwHxUdW9ufGwg2FsTWmVRfLfAyjFIk.jpg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="" xmlns:a14="http://schemas.microsoft.com/office/drawing/2010/main">
                  <a14:imgLayer r:embed="rId9">
                    <a14:imgEffect>
                      <a14:backgroundRemoval t="5164" b="89202" l="9697" r="89697">
                        <a14:foregroundMark x1="61212" y1="7512" x2="61212" y2="7512"/>
                        <a14:foregroundMark x1="34545" y1="10798" x2="34545" y2="10798"/>
                        <a14:foregroundMark x1="38788" y1="7042" x2="38788" y2="7042"/>
                        <a14:foregroundMark x1="43636" y1="6103" x2="43636" y2="6103"/>
                      </a14:backgroundRemoval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774" y="3591229"/>
            <a:ext cx="658953" cy="847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Рисунок 37" descr="400_F_20421644_BarwHxUdW9ufGwg2FsTWmVRfLfAyjFIk.jpg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="" xmlns:a14="http://schemas.microsoft.com/office/drawing/2010/main">
                  <a14:imgLayer r:embed="rId9">
                    <a14:imgEffect>
                      <a14:backgroundRemoval t="5164" b="89202" l="9697" r="89697">
                        <a14:foregroundMark x1="61212" y1="7512" x2="61212" y2="7512"/>
                        <a14:foregroundMark x1="34545" y1="10798" x2="34545" y2="10798"/>
                        <a14:foregroundMark x1="38788" y1="7042" x2="38788" y2="7042"/>
                        <a14:foregroundMark x1="43636" y1="6103" x2="43636" y2="6103"/>
                      </a14:backgroundRemoval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3613792"/>
            <a:ext cx="658953" cy="847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" name="Скругленный прямоугольник 71"/>
          <p:cNvSpPr/>
          <p:nvPr/>
        </p:nvSpPr>
        <p:spPr>
          <a:xfrm>
            <a:off x="539552" y="5589240"/>
            <a:ext cx="1584176" cy="864096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BBEAF3"/>
              </a:gs>
              <a:gs pos="0">
                <a:srgbClr val="C0E6E4"/>
              </a:gs>
              <a:gs pos="100000">
                <a:srgbClr val="95D8DB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Accounting </a:t>
            </a:r>
            <a:endParaRPr lang="ru-RU" sz="1400" dirty="0" smtClean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2627784" y="5589240"/>
            <a:ext cx="1584176" cy="864096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BBEAF3"/>
              </a:gs>
              <a:gs pos="0">
                <a:srgbClr val="C0E6E4"/>
              </a:gs>
              <a:gs pos="100000">
                <a:srgbClr val="95D8DB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Human resources management</a:t>
            </a:r>
            <a:endParaRPr lang="ru-RU" sz="1400" dirty="0" smtClean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4788024" y="5589240"/>
            <a:ext cx="1584176" cy="864096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BBEAF3"/>
              </a:gs>
              <a:gs pos="0">
                <a:srgbClr val="C0E6E4"/>
              </a:gs>
              <a:gs pos="100000">
                <a:srgbClr val="95D8DB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Purchases </a:t>
            </a:r>
            <a:endParaRPr lang="ru-RU" sz="1400" dirty="0" smtClean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6804248" y="5589240"/>
            <a:ext cx="1584176" cy="864096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BBEAF3"/>
              </a:gs>
              <a:gs pos="0">
                <a:srgbClr val="C0E6E4"/>
              </a:gs>
              <a:gs pos="100000">
                <a:srgbClr val="95D8DB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Construction </a:t>
            </a:r>
            <a:endParaRPr lang="ru-RU" sz="1400" dirty="0" smtClean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2581571" y="5013176"/>
            <a:ext cx="3692440" cy="468052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A6C0F4"/>
              </a:gs>
              <a:gs pos="0">
                <a:srgbClr val="A0C1F2"/>
              </a:gs>
              <a:gs pos="100000">
                <a:srgbClr val="8BA4E9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Specialization trends</a:t>
            </a:r>
            <a:endParaRPr lang="ru-RU" sz="1400" dirty="0" smtClean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77" name="Рисунок 36" descr="x_37ac4ade.jp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8911" b="89604" l="8317" r="30174">
                        <a14:foregroundMark x1="15066" y1="13559" x2="15066" y2="13559"/>
                        <a14:foregroundMark x1="17053" y1="9746" x2="17053" y2="9746"/>
                        <a14:foregroundMark x1="23598" y1="13366" x2="23598" y2="13366"/>
                        <a14:foregroundMark x1="22244" y1="8911" x2="22244" y2="89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672" r="66949"/>
          <a:stretch>
            <a:fillRect/>
          </a:stretch>
        </p:blipFill>
        <p:spPr bwMode="auto">
          <a:xfrm>
            <a:off x="3108050" y="2483709"/>
            <a:ext cx="589639" cy="841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Рисунок 36" descr="x_37ac4ade.jp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8911" b="89604" l="8317" r="30174">
                        <a14:foregroundMark x1="15066" y1="13559" x2="15066" y2="13559"/>
                        <a14:foregroundMark x1="17053" y1="9746" x2="17053" y2="9746"/>
                        <a14:foregroundMark x1="23598" y1="13366" x2="23598" y2="13366"/>
                        <a14:foregroundMark x1="22244" y1="8911" x2="22244" y2="89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672" r="66949"/>
          <a:stretch>
            <a:fillRect/>
          </a:stretch>
        </p:blipFill>
        <p:spPr bwMode="auto">
          <a:xfrm>
            <a:off x="3038197" y="3584445"/>
            <a:ext cx="589639" cy="841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Рисунок 36" descr="x_37ac4ade.jp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8911" b="89604" l="8317" r="30174">
                        <a14:foregroundMark x1="15066" y1="13559" x2="15066" y2="13559"/>
                        <a14:foregroundMark x1="17053" y1="9746" x2="17053" y2="9746"/>
                        <a14:foregroundMark x1="23598" y1="13366" x2="23598" y2="13366"/>
                        <a14:foregroundMark x1="22244" y1="8911" x2="22244" y2="89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672" r="66949"/>
          <a:stretch>
            <a:fillRect/>
          </a:stretch>
        </p:blipFill>
        <p:spPr bwMode="auto">
          <a:xfrm>
            <a:off x="6727421" y="1414140"/>
            <a:ext cx="589639" cy="841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Рисунок 36" descr="x_37ac4ade.jp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8911" b="89604" l="8317" r="30174">
                        <a14:foregroundMark x1="15066" y1="13559" x2="15066" y2="13559"/>
                        <a14:foregroundMark x1="17053" y1="9746" x2="17053" y2="9746"/>
                        <a14:foregroundMark x1="23598" y1="13366" x2="23598" y2="13366"/>
                        <a14:foregroundMark x1="22244" y1="8911" x2="22244" y2="89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672" r="66949"/>
          <a:stretch>
            <a:fillRect/>
          </a:stretch>
        </p:blipFill>
        <p:spPr bwMode="auto">
          <a:xfrm>
            <a:off x="7256362" y="1414140"/>
            <a:ext cx="589639" cy="841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Рисунок 36" descr="x_37ac4ade.jp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8911" b="89604" l="8317" r="30174">
                        <a14:foregroundMark x1="15066" y1="13559" x2="15066" y2="13559"/>
                        <a14:foregroundMark x1="17053" y1="9746" x2="17053" y2="9746"/>
                        <a14:foregroundMark x1="23598" y1="13366" x2="23598" y2="13366"/>
                        <a14:foregroundMark x1="22244" y1="8911" x2="22244" y2="89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672" r="66949"/>
          <a:stretch>
            <a:fillRect/>
          </a:stretch>
        </p:blipFill>
        <p:spPr bwMode="auto">
          <a:xfrm>
            <a:off x="7767206" y="1414140"/>
            <a:ext cx="589639" cy="841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" name="Номер слайда 2"/>
          <p:cNvSpPr txBox="1">
            <a:spLocks/>
          </p:cNvSpPr>
          <p:nvPr/>
        </p:nvSpPr>
        <p:spPr>
          <a:xfrm>
            <a:off x="8244408" y="0"/>
            <a:ext cx="762000" cy="365760"/>
          </a:xfrm>
          <a:prstGeom prst="rect">
            <a:avLst/>
          </a:prstGeom>
        </p:spPr>
        <p:txBody>
          <a:bodyPr vert="horz" anchor="b"/>
          <a:lstStyle>
            <a:defPPr>
              <a:defRPr lang="ru-RU"/>
            </a:defPPr>
            <a:lvl1pPr marL="0" algn="r" defTabSz="914400" rtl="0" eaLnBrk="1" latinLnBrk="0" hangingPunct="1">
              <a:defRPr kumimoji="0"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7F9F0DE-3E2C-408E-B810-1635C88526F9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3037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Прямоугольник 82"/>
          <p:cNvSpPr>
            <a:spLocks noChangeArrowheads="1"/>
          </p:cNvSpPr>
          <p:nvPr/>
        </p:nvSpPr>
        <p:spPr bwMode="auto">
          <a:xfrm>
            <a:off x="500063" y="437763"/>
            <a:ext cx="81438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cs typeface="Tahoma" pitchFamily="34" charset="0"/>
              </a:rPr>
              <a:t>Informational transformation on finances management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6" name="Дуга 35"/>
          <p:cNvSpPr/>
          <p:nvPr/>
        </p:nvSpPr>
        <p:spPr>
          <a:xfrm rot="18000000">
            <a:off x="2053827" y="2153077"/>
            <a:ext cx="2150857" cy="2053016"/>
          </a:xfrm>
          <a:prstGeom prst="arc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7" name="Дуга 36"/>
          <p:cNvSpPr/>
          <p:nvPr/>
        </p:nvSpPr>
        <p:spPr>
          <a:xfrm rot="18000000">
            <a:off x="4981134" y="1927731"/>
            <a:ext cx="2150857" cy="2053017"/>
          </a:xfrm>
          <a:prstGeom prst="arc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2" name="Picture 6" descr="C:\Users\Оксана\Desktop\Стандарты презентации\Icons_\Classy Icons Pack\png\128x128\database.png"/>
          <p:cNvPicPr>
            <a:picLocks noChangeAspect="1" noChangeArrowheads="1"/>
          </p:cNvPicPr>
          <p:nvPr/>
        </p:nvPicPr>
        <p:blipFill>
          <a:blip r:embed="rId3" cstate="print">
            <a:lum bright="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5622" y="1268760"/>
            <a:ext cx="1218683" cy="1276762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6" descr="C:\Users\Оксана\Desktop\Стандарты презентации\Icons_\Classy Icons Pack\png\128x128\database.png"/>
          <p:cNvPicPr>
            <a:picLocks noChangeAspect="1" noChangeArrowheads="1"/>
          </p:cNvPicPr>
          <p:nvPr/>
        </p:nvPicPr>
        <p:blipFill>
          <a:blip r:embed="rId3" cstate="print">
            <a:lum bright="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4165" y="1493161"/>
            <a:ext cx="1218683" cy="1276762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5" name="Picture 18" descr="\\BG\Documents\Отдел дизайна и рекламы\ДИЗАЙН\ICONSSS\icons 02\Globe Connecte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4991" y="1420959"/>
            <a:ext cx="1296357" cy="135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6" descr="C:\Users\Оксана\Desktop\Стандарты презентации\Icons_\Classy Icons Pack\png\128x128\database.png"/>
          <p:cNvPicPr>
            <a:picLocks noChangeAspect="1" noChangeArrowheads="1"/>
          </p:cNvPicPr>
          <p:nvPr/>
        </p:nvPicPr>
        <p:blipFill>
          <a:blip r:embed="rId3" cstate="print">
            <a:lum bright="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202" y="1843040"/>
            <a:ext cx="1178630" cy="1234801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8" name="Соединительная линия уступом 87"/>
          <p:cNvCxnSpPr/>
          <p:nvPr/>
        </p:nvCxnSpPr>
        <p:spPr>
          <a:xfrm flipV="1">
            <a:off x="3774165" y="3084102"/>
            <a:ext cx="5195582" cy="374336"/>
          </a:xfrm>
          <a:prstGeom prst="bentConnector3">
            <a:avLst>
              <a:gd name="adj1" fmla="val 50000"/>
            </a:avLst>
          </a:prstGeom>
          <a:ln w="76200">
            <a:solidFill>
              <a:schemeClr val="bg2">
                <a:lumMod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9" name="Соединительная линия уступом 88"/>
          <p:cNvCxnSpPr/>
          <p:nvPr/>
        </p:nvCxnSpPr>
        <p:spPr>
          <a:xfrm flipV="1">
            <a:off x="1187624" y="3429000"/>
            <a:ext cx="5184576" cy="374338"/>
          </a:xfrm>
          <a:prstGeom prst="bentConnector3">
            <a:avLst>
              <a:gd name="adj1" fmla="val 50000"/>
            </a:avLst>
          </a:prstGeom>
          <a:ln w="76200">
            <a:solidFill>
              <a:schemeClr val="bg2">
                <a:lumMod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1" name="Скругленный прямоугольник 120"/>
          <p:cNvSpPr/>
          <p:nvPr/>
        </p:nvSpPr>
        <p:spPr>
          <a:xfrm>
            <a:off x="1331640" y="6021288"/>
            <a:ext cx="2354774" cy="687658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88D8B4"/>
              </a:gs>
              <a:gs pos="100000">
                <a:srgbClr val="4CB88F"/>
              </a:gs>
            </a:gsLst>
            <a:lin ang="54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 b="1" dirty="0" smtClean="0">
                <a:solidFill>
                  <a:srgbClr val="F3F7FB"/>
                </a:solidFill>
                <a:latin typeface="Tahoma" pitchFamily="34" charset="0"/>
                <a:cs typeface="Tahoma" pitchFamily="34" charset="0"/>
              </a:rPr>
              <a:t>Professional community</a:t>
            </a:r>
            <a:endParaRPr lang="ru-RU" sz="1600" b="1" dirty="0">
              <a:solidFill>
                <a:srgbClr val="F3F7FB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22" name="Скругленный прямоугольник 121"/>
          <p:cNvSpPr/>
          <p:nvPr/>
        </p:nvSpPr>
        <p:spPr>
          <a:xfrm>
            <a:off x="3803754" y="3825844"/>
            <a:ext cx="2496438" cy="759676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57D185"/>
              </a:gs>
              <a:gs pos="100000">
                <a:srgbClr val="32C876"/>
              </a:gs>
            </a:gsLst>
            <a:lin ang="54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E-document</a:t>
            </a:r>
            <a:endParaRPr lang="ru-RU" sz="1600" b="1" dirty="0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1283" name="Picture 39" descr="1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2329" y="1338254"/>
            <a:ext cx="1200331" cy="1257536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" name="Скругленный прямоугольник 66"/>
          <p:cNvSpPr/>
          <p:nvPr/>
        </p:nvSpPr>
        <p:spPr>
          <a:xfrm>
            <a:off x="6504765" y="3271270"/>
            <a:ext cx="2337459" cy="1007225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57D185"/>
              </a:gs>
              <a:gs pos="100000">
                <a:srgbClr val="32C876"/>
              </a:gs>
            </a:gsLst>
            <a:lin ang="54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Real-time processes transparency</a:t>
            </a:r>
            <a:endParaRPr lang="ru-RU" sz="1600" b="1" dirty="0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5" name="Дуга 44"/>
          <p:cNvSpPr/>
          <p:nvPr/>
        </p:nvSpPr>
        <p:spPr>
          <a:xfrm rot="8635514">
            <a:off x="6335193" y="1741093"/>
            <a:ext cx="2064015" cy="608874"/>
          </a:xfrm>
          <a:prstGeom prst="arc">
            <a:avLst>
              <a:gd name="adj1" fmla="val 16132722"/>
              <a:gd name="adj2" fmla="val 734520"/>
            </a:avLst>
          </a:prstGeom>
          <a:ln w="63500" cap="rnd" cmpd="sng">
            <a:solidFill>
              <a:schemeClr val="bg1"/>
            </a:solidFill>
            <a:prstDash val="sysDot"/>
            <a:round/>
            <a:headEnd type="triangle" w="med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4" name="Прямоугольник 53"/>
          <p:cNvSpPr/>
          <p:nvPr/>
        </p:nvSpPr>
        <p:spPr>
          <a:xfrm rot="19940880">
            <a:off x="6439120" y="1907106"/>
            <a:ext cx="1057146" cy="402110"/>
          </a:xfrm>
          <a:prstGeom prst="rect">
            <a:avLst/>
          </a:prstGeom>
          <a:noFill/>
        </p:spPr>
        <p:txBody>
          <a:bodyPr spcFirstLastPara="1">
            <a:prstTxWarp prst="textArchDown">
              <a:avLst>
                <a:gd name="adj" fmla="val 16980583"/>
              </a:avLst>
            </a:prstTxWarp>
            <a:spAutoFit/>
          </a:bodyPr>
          <a:lstStyle/>
          <a:p>
            <a:pPr algn="ctr">
              <a:defRPr/>
            </a:pPr>
            <a:r>
              <a:rPr lang="en-US" sz="28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online</a:t>
            </a:r>
            <a:endParaRPr lang="ru-RU" sz="2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1321064" y="5097451"/>
            <a:ext cx="2314832" cy="687658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7BAFED"/>
              </a:gs>
              <a:gs pos="100000">
                <a:srgbClr val="5C8DEE"/>
              </a:gs>
            </a:gsLst>
            <a:lin ang="54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Null automation</a:t>
            </a:r>
            <a:endParaRPr lang="ru-RU" sz="1600" b="1" dirty="0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1319712" y="4199846"/>
            <a:ext cx="2316184" cy="687658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57D185"/>
              </a:gs>
              <a:gs pos="100000">
                <a:srgbClr val="32C876"/>
              </a:gs>
            </a:gsLst>
            <a:lin ang="54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Paper report</a:t>
            </a:r>
            <a:endParaRPr lang="ru-RU" sz="1600" b="1" dirty="0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3803754" y="4813336"/>
            <a:ext cx="2496438" cy="732918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7BAFED"/>
              </a:gs>
              <a:gs pos="100000">
                <a:srgbClr val="5C8DEE"/>
              </a:gs>
            </a:gsLst>
            <a:lin ang="54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Local informational systems</a:t>
            </a:r>
            <a:endParaRPr lang="ru-RU" sz="1600" b="1" dirty="0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3803754" y="5770656"/>
            <a:ext cx="2496438" cy="822803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88D8B4"/>
              </a:gs>
              <a:gs pos="100000">
                <a:srgbClr val="4CB88F"/>
              </a:gs>
            </a:gsLst>
            <a:lin ang="54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 b="1" dirty="0" smtClean="0">
                <a:solidFill>
                  <a:srgbClr val="F3F7FB"/>
                </a:solidFill>
                <a:latin typeface="Tahoma" pitchFamily="34" charset="0"/>
                <a:cs typeface="Tahoma" pitchFamily="34" charset="0"/>
              </a:rPr>
              <a:t>Representative authorities, mass media</a:t>
            </a:r>
            <a:endParaRPr lang="ru-RU" sz="1600" b="1" dirty="0">
              <a:solidFill>
                <a:srgbClr val="F3F7FB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504765" y="4465496"/>
            <a:ext cx="2337459" cy="1043357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7BAFED"/>
              </a:gs>
              <a:gs pos="100000">
                <a:srgbClr val="5C8DEE"/>
              </a:gs>
            </a:gsLst>
            <a:lin ang="54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Cloud technologies, single information environment</a:t>
            </a:r>
            <a:endParaRPr lang="ru-RU" sz="1600" b="1" dirty="0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504765" y="5695854"/>
            <a:ext cx="2337459" cy="744155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88D8B4"/>
              </a:gs>
              <a:gs pos="100000">
                <a:srgbClr val="4CB88F"/>
              </a:gs>
            </a:gsLst>
            <a:lin ang="54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 b="1" dirty="0" smtClean="0">
                <a:solidFill>
                  <a:srgbClr val="F3F7FB"/>
                </a:solidFill>
                <a:latin typeface="Tahoma" pitchFamily="34" charset="0"/>
                <a:cs typeface="Tahoma" pitchFamily="34" charset="0"/>
              </a:rPr>
              <a:t>The citizens</a:t>
            </a:r>
            <a:endParaRPr lang="ru-RU" sz="1600" b="1" dirty="0">
              <a:solidFill>
                <a:srgbClr val="F3F7FB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6145" name="Picture 1" descr="C:\Users\designer\Desktop\Для презентаций\САЙТ МИНФИНА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156408">
            <a:off x="7404318" y="1401628"/>
            <a:ext cx="574171" cy="611389"/>
          </a:xfrm>
          <a:prstGeom prst="rect">
            <a:avLst/>
          </a:prstGeom>
          <a:noFill/>
        </p:spPr>
      </p:pic>
      <p:pic>
        <p:nvPicPr>
          <p:cNvPr id="6146" name="Picture 2" descr="\\192.168.170.75\Documents\Департамент продаж и маркетинга\Отдел дизайна и рекламы\!!Дизайнерская\ИКОНКИ\ГосЗакупки (иконки)\140х140\контракты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2945" y="1656634"/>
            <a:ext cx="1642148" cy="1720409"/>
          </a:xfrm>
          <a:prstGeom prst="rect">
            <a:avLst/>
          </a:prstGeom>
          <a:noFill/>
        </p:spPr>
      </p:pic>
      <p:pic>
        <p:nvPicPr>
          <p:cNvPr id="6147" name="Picture 3" descr="C:\Users\designer\Desktop\Для презентаций\выбор лота.png"/>
          <p:cNvPicPr>
            <a:picLocks noChangeAspect="1" noChangeArrowheads="1"/>
          </p:cNvPicPr>
          <p:nvPr/>
        </p:nvPicPr>
        <p:blipFill>
          <a:blip r:embed="rId8" cstate="print">
            <a:lum bright="-8000" contrast="3000"/>
          </a:blip>
          <a:srcRect/>
          <a:stretch>
            <a:fillRect/>
          </a:stretch>
        </p:blipFill>
        <p:spPr bwMode="auto">
          <a:xfrm rot="21046208">
            <a:off x="4049292" y="2098905"/>
            <a:ext cx="1814068" cy="144383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F0DE-3E2C-408E-B810-1635C88526F9}" type="slidenum">
              <a:rPr lang="ru-RU" smtClean="0"/>
              <a:pPr/>
              <a:t>2</a:t>
            </a:fld>
            <a:endParaRPr lang="ru-RU" dirty="0"/>
          </a:p>
        </p:txBody>
      </p:sp>
      <p:pic>
        <p:nvPicPr>
          <p:cNvPr id="27" name="Picture 2" descr="C:\Users\0900\AppData\Local\Microsoft\Windows\Temporary Internet Files\Content.Outlook\HXXRAIWO\герб_МФРФ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ackgroundRemoval t="26821" b="69749" l="23925" r="77240">
                        <a14:foregroundMark x1="46947" y1="33046" x2="46947" y2="33046"/>
                        <a14:foregroundMark x1="46947" y1="33046" x2="46947" y2="330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261" t="21455" r="16096" b="24885"/>
          <a:stretch/>
        </p:blipFill>
        <p:spPr bwMode="auto">
          <a:xfrm>
            <a:off x="0" y="-60570"/>
            <a:ext cx="603197" cy="6879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Дуга 6"/>
          <p:cNvSpPr/>
          <p:nvPr/>
        </p:nvSpPr>
        <p:spPr>
          <a:xfrm rot="17720538">
            <a:off x="3269372" y="4045703"/>
            <a:ext cx="1270461" cy="1427102"/>
          </a:xfrm>
          <a:prstGeom prst="arc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Дуга 33"/>
          <p:cNvSpPr/>
          <p:nvPr/>
        </p:nvSpPr>
        <p:spPr>
          <a:xfrm rot="17400443">
            <a:off x="5925943" y="3574872"/>
            <a:ext cx="1270461" cy="1427102"/>
          </a:xfrm>
          <a:prstGeom prst="arc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Дуга 37"/>
          <p:cNvSpPr/>
          <p:nvPr/>
        </p:nvSpPr>
        <p:spPr>
          <a:xfrm rot="17318472">
            <a:off x="3273630" y="4958634"/>
            <a:ext cx="1270461" cy="1427102"/>
          </a:xfrm>
          <a:prstGeom prst="arc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Дуга 39"/>
          <p:cNvSpPr/>
          <p:nvPr/>
        </p:nvSpPr>
        <p:spPr>
          <a:xfrm rot="17318472">
            <a:off x="3345638" y="5777683"/>
            <a:ext cx="1270461" cy="1427102"/>
          </a:xfrm>
          <a:prstGeom prst="arc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3" name="Дуга 42"/>
          <p:cNvSpPr/>
          <p:nvPr/>
        </p:nvSpPr>
        <p:spPr>
          <a:xfrm rot="17318472">
            <a:off x="5921086" y="4638519"/>
            <a:ext cx="1270461" cy="1427102"/>
          </a:xfrm>
          <a:prstGeom prst="arc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Дуга 43"/>
          <p:cNvSpPr/>
          <p:nvPr/>
        </p:nvSpPr>
        <p:spPr>
          <a:xfrm rot="17318472">
            <a:off x="5980418" y="5788619"/>
            <a:ext cx="1270461" cy="1427102"/>
          </a:xfrm>
          <a:prstGeom prst="arc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835696" y="341970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stage</a:t>
            </a:r>
            <a:endParaRPr lang="ru-RU" dirty="0"/>
          </a:p>
        </p:txBody>
      </p:sp>
      <p:sp>
        <p:nvSpPr>
          <p:cNvPr id="46" name="TextBox 45"/>
          <p:cNvSpPr txBox="1"/>
          <p:nvPr/>
        </p:nvSpPr>
        <p:spPr>
          <a:xfrm>
            <a:off x="4439905" y="306896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stage</a:t>
            </a:r>
            <a:endParaRPr lang="ru-RU" dirty="0"/>
          </a:p>
        </p:txBody>
      </p:sp>
      <p:sp>
        <p:nvSpPr>
          <p:cNvPr id="50" name="TextBox 49"/>
          <p:cNvSpPr txBox="1"/>
          <p:nvPr/>
        </p:nvSpPr>
        <p:spPr>
          <a:xfrm>
            <a:off x="7130730" y="2688932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3</a:t>
            </a:r>
            <a:r>
              <a:rPr lang="en-US" baseline="30000" dirty="0" smtClean="0"/>
              <a:t>rd</a:t>
            </a:r>
            <a:r>
              <a:rPr lang="en-US" dirty="0" smtClean="0"/>
              <a:t> stage</a:t>
            </a:r>
            <a:endParaRPr lang="ru-RU" dirty="0"/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-36512" y="4205682"/>
            <a:ext cx="1314036" cy="687658"/>
          </a:xfrm>
          <a:prstGeom prst="roundRect">
            <a:avLst>
              <a:gd name="adj" fmla="val 540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b="1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Transparency  </a:t>
            </a:r>
            <a:endParaRPr lang="ru-RU" sz="1200" b="1" dirty="0">
              <a:solidFill>
                <a:schemeClr val="accent2">
                  <a:lumMod val="7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17604" y="5085184"/>
            <a:ext cx="1170020" cy="687658"/>
          </a:xfrm>
          <a:prstGeom prst="roundRect">
            <a:avLst>
              <a:gd name="adj" fmla="val 540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b="1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IT- </a:t>
            </a:r>
            <a:r>
              <a:rPr lang="en-US" sz="1100" b="1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technologies</a:t>
            </a:r>
            <a:endParaRPr lang="ru-RU" sz="1100" b="1" dirty="0">
              <a:solidFill>
                <a:schemeClr val="accent2">
                  <a:lumMod val="7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5496" y="6021288"/>
            <a:ext cx="1152128" cy="687658"/>
          </a:xfrm>
          <a:prstGeom prst="roundRect">
            <a:avLst>
              <a:gd name="adj" fmla="val 540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Audience</a:t>
            </a:r>
            <a:r>
              <a:rPr lang="ru-RU" sz="1200" b="1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200" b="1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endParaRPr lang="ru-RU" sz="1200" b="1" dirty="0">
              <a:solidFill>
                <a:schemeClr val="accent2">
                  <a:lumMod val="7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7490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27584" y="476672"/>
            <a:ext cx="74749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cs typeface="Tahoma" pitchFamily="34" charset="0"/>
              </a:rPr>
              <a:t>Trends in FMIS system design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1" name="Picture 2" descr="C:\Users\0900\AppData\Local\Microsoft\Windows\Temporary Internet Files\Content.Outlook\HXXRAIWO\герб_МФРФ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26821" b="69749" l="23925" r="77240">
                        <a14:foregroundMark x1="46947" y1="33046" x2="46947" y2="33046"/>
                        <a14:foregroundMark x1="46947" y1="33046" x2="46947" y2="330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261" t="21455" r="16096" b="24885"/>
          <a:stretch/>
        </p:blipFill>
        <p:spPr bwMode="auto">
          <a:xfrm>
            <a:off x="0" y="4752"/>
            <a:ext cx="603197" cy="6879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5245269" y="1571799"/>
            <a:ext cx="3840227" cy="2577281"/>
            <a:chOff x="-70211" y="1052735"/>
            <a:chExt cx="9176292" cy="5733828"/>
          </a:xfrm>
        </p:grpSpPr>
        <p:pic>
          <p:nvPicPr>
            <p:cNvPr id="22" name="Picture 2" descr="C:\Users\designer\Desktop\Для презентаций\Схема для Электронный регион2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0210" y="1052735"/>
              <a:ext cx="9055871" cy="5544617"/>
            </a:xfrm>
            <a:prstGeom prst="rect">
              <a:avLst/>
            </a:prstGeom>
            <a:noFill/>
          </p:spPr>
        </p:pic>
        <p:sp>
          <p:nvSpPr>
            <p:cNvPr id="7174" name="TextBox 23"/>
            <p:cNvSpPr txBox="1">
              <a:spLocks noChangeArrowheads="1"/>
            </p:cNvSpPr>
            <p:nvPr/>
          </p:nvSpPr>
          <p:spPr bwMode="auto">
            <a:xfrm>
              <a:off x="214313" y="6478588"/>
              <a:ext cx="332740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1400" b="1" dirty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БАРС.</a:t>
              </a:r>
              <a:r>
                <a:rPr lang="en-US" sz="1400" b="1" dirty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Web-</a:t>
              </a:r>
              <a:r>
                <a:rPr lang="ru-RU" sz="1400" b="1" dirty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 Эффективный регион</a:t>
              </a:r>
            </a:p>
          </p:txBody>
        </p:sp>
        <p:pic>
          <p:nvPicPr>
            <p:cNvPr id="4117" name="Picture 21" descr="\\192.168.170.75\Documents\Департамент продаж и маркетинга\Отдел дизайна и рекламы\!!Дизайнерская\ПРЕЗЕНТАЦИИ\шаблон презентации\Иконки в презентации\диаграммы\bar_chart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911330" y="3861047"/>
              <a:ext cx="901030" cy="90103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118" name="Picture 22" descr="\\192.168.170.75\Documents\Департамент продаж и маркетинга\Отдел дизайна и рекламы\!!Дизайнерская\ПРЕЗЕНТАЦИИ\шаблон презентации\Иконки в презентации\диаграммы\512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872934" y="3789039"/>
              <a:ext cx="1163562" cy="1163562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121" name="Picture 25" descr="\\192.168.170.75\Documents\Департамент продаж и маркетинга\Отдел дизайна и рекламы\!!Дизайнерская\ПРЕЗЕНТАЦИИ\шаблон презентации\Иконки в презентации\Компьютерное\network-server-database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995936" y="4221088"/>
              <a:ext cx="1224136" cy="1224136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122" name="Picture 26" descr="\\192.168.170.75\Documents\Департамент продаж и маркетинга\Отдел дизайна и рекламы\!!Дизайнерская\ПРЕЗЕНТАЦИИ\шаблон презентации\Иконки в презентации\Компьютерное\network-server-database_2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619741" y="5013176"/>
              <a:ext cx="2032379" cy="79208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2" name="Скругленный прямоугольник 51"/>
            <p:cNvSpPr/>
            <p:nvPr/>
          </p:nvSpPr>
          <p:spPr>
            <a:xfrm>
              <a:off x="3100668" y="5820288"/>
              <a:ext cx="2801693" cy="755301"/>
            </a:xfrm>
            <a:prstGeom prst="roundRect">
              <a:avLst>
                <a:gd name="adj" fmla="val 5404"/>
              </a:avLst>
            </a:prstGeom>
            <a:gradFill>
              <a:gsLst>
                <a:gs pos="0">
                  <a:srgbClr val="B1EDDF"/>
                </a:gs>
                <a:gs pos="0">
                  <a:srgbClr val="BEF8E9"/>
                </a:gs>
                <a:gs pos="100000">
                  <a:srgbClr val="8DCFAC"/>
                </a:gs>
              </a:gsLst>
              <a:lin ang="5400000" scaled="0"/>
            </a:gradFill>
            <a:ln w="12700"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lIns="130046" tIns="65023" rIns="130046" bIns="65023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800" dirty="0" smtClean="0">
                  <a:solidFill>
                    <a:schemeClr val="bg2">
                      <a:lumMod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Business  processes management</a:t>
              </a:r>
              <a:endParaRPr lang="ru-RU" sz="8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62" name="Скругленный прямоугольник 61"/>
            <p:cNvSpPr/>
            <p:nvPr/>
          </p:nvSpPr>
          <p:spPr>
            <a:xfrm>
              <a:off x="-70211" y="1257726"/>
              <a:ext cx="2619543" cy="695110"/>
            </a:xfrm>
            <a:prstGeom prst="roundRect">
              <a:avLst>
                <a:gd name="adj" fmla="val 5404"/>
              </a:avLst>
            </a:prstGeom>
            <a:gradFill>
              <a:gsLst>
                <a:gs pos="0">
                  <a:srgbClr val="B1EDDF"/>
                </a:gs>
                <a:gs pos="0">
                  <a:srgbClr val="BEF8E9"/>
                </a:gs>
                <a:gs pos="100000">
                  <a:srgbClr val="8DCFAC"/>
                </a:gs>
              </a:gsLst>
              <a:lin ang="5400000" scaled="0"/>
            </a:gradFill>
            <a:ln w="12700"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lIns="130046" tIns="65023" rIns="130046" bIns="65023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800" dirty="0" smtClean="0">
                  <a:solidFill>
                    <a:schemeClr val="bg2">
                      <a:lumMod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Economic event</a:t>
              </a:r>
              <a:endParaRPr lang="ru-RU" sz="800" dirty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63" name="Скругленный прямоугольник 62"/>
            <p:cNvSpPr/>
            <p:nvPr/>
          </p:nvSpPr>
          <p:spPr>
            <a:xfrm>
              <a:off x="-70211" y="2895507"/>
              <a:ext cx="2357260" cy="618200"/>
            </a:xfrm>
            <a:prstGeom prst="roundRect">
              <a:avLst>
                <a:gd name="adj" fmla="val 5404"/>
              </a:avLst>
            </a:prstGeom>
            <a:gradFill>
              <a:gsLst>
                <a:gs pos="0">
                  <a:srgbClr val="B1EDDF"/>
                </a:gs>
                <a:gs pos="0">
                  <a:srgbClr val="BEF8E9"/>
                </a:gs>
                <a:gs pos="100000">
                  <a:srgbClr val="8DCFAC"/>
                </a:gs>
              </a:gsLst>
              <a:lin ang="5400000" scaled="0"/>
            </a:gradFill>
            <a:ln w="12700"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lIns="130046" tIns="65023" rIns="130046" bIns="65023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800" dirty="0" smtClean="0">
                  <a:solidFill>
                    <a:schemeClr val="bg2">
                      <a:lumMod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E-forms</a:t>
              </a:r>
              <a:endParaRPr lang="ru-RU" sz="8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66" name="Скругленный прямоугольник 65"/>
            <p:cNvSpPr/>
            <p:nvPr/>
          </p:nvSpPr>
          <p:spPr>
            <a:xfrm>
              <a:off x="6732243" y="3140969"/>
              <a:ext cx="2373838" cy="533926"/>
            </a:xfrm>
            <a:prstGeom prst="roundRect">
              <a:avLst>
                <a:gd name="adj" fmla="val 5404"/>
              </a:avLst>
            </a:prstGeom>
            <a:gradFill>
              <a:gsLst>
                <a:gs pos="0">
                  <a:srgbClr val="B1EDDF"/>
                </a:gs>
                <a:gs pos="0">
                  <a:srgbClr val="BEF8E9"/>
                </a:gs>
                <a:gs pos="100000">
                  <a:srgbClr val="8DCFAC"/>
                </a:gs>
              </a:gsLst>
              <a:lin ang="5400000" scaled="0"/>
            </a:gradFill>
            <a:ln w="12700"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lIns="130046" tIns="65023" rIns="130046" bIns="65023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800" dirty="0" smtClean="0">
                  <a:solidFill>
                    <a:schemeClr val="bg2">
                      <a:lumMod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E-data</a:t>
              </a:r>
              <a:endParaRPr lang="ru-RU" sz="8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67" name="Скругленный прямоугольник 66"/>
            <p:cNvSpPr/>
            <p:nvPr/>
          </p:nvSpPr>
          <p:spPr>
            <a:xfrm>
              <a:off x="6948264" y="1196752"/>
              <a:ext cx="1872208" cy="432048"/>
            </a:xfrm>
            <a:prstGeom prst="roundRect">
              <a:avLst>
                <a:gd name="adj" fmla="val 5404"/>
              </a:avLst>
            </a:prstGeom>
            <a:gradFill>
              <a:gsLst>
                <a:gs pos="0">
                  <a:srgbClr val="B1EDDF"/>
                </a:gs>
                <a:gs pos="0">
                  <a:srgbClr val="BEF8E9"/>
                </a:gs>
                <a:gs pos="100000">
                  <a:srgbClr val="8DCFAC"/>
                </a:gs>
              </a:gsLst>
              <a:lin ang="5400000" scaled="0"/>
            </a:gradFill>
            <a:ln w="12700"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lIns="130046" tIns="65023" rIns="130046" bIns="65023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800" dirty="0" smtClean="0">
                  <a:solidFill>
                    <a:schemeClr val="bg2">
                      <a:lumMod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On-line  access</a:t>
              </a:r>
              <a:endParaRPr lang="ru-RU" sz="800" dirty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pic>
          <p:nvPicPr>
            <p:cNvPr id="4127" name="Picture 31" descr="\\192.168.170.75\Documents\Департамент продаж и маркетинга\Отдел дизайна и рекламы\!!Дизайнерская\ИКОНКИ\БАРС БЮДЖЕТ (иконки)\64x64\14_Своды\07_Анализ ручной корректировки данных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1187624" y="3933055"/>
              <a:ext cx="929307" cy="929307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126" name="Picture 30" descr="\\192.168.170.75\Documents\Департамент продаж и маркетинга\Отдел дизайна и рекламы\!!Дизайнерская\ИКОНКИ\БАРС БЮДЖЕТ (иконки)\64x64\05_Учет\37_Зачет авансов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323528" y="3933055"/>
              <a:ext cx="864096" cy="864096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128" name="Picture 32" descr="C:\Users\designer\Desktop\Для презентаций\Рисунок3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 rot="20913707">
              <a:off x="1987955" y="4558976"/>
              <a:ext cx="1695359" cy="979129"/>
            </a:xfrm>
            <a:prstGeom prst="rect">
              <a:avLst/>
            </a:prstGeom>
            <a:noFill/>
          </p:spPr>
        </p:pic>
        <p:pic>
          <p:nvPicPr>
            <p:cNvPr id="4129" name="Picture 33" descr="C:\Users\designer\Desktop\Для презентаций\Рисунок4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 rot="6196252" flipH="1">
              <a:off x="5535236" y="4681802"/>
              <a:ext cx="1384947" cy="975760"/>
            </a:xfrm>
            <a:prstGeom prst="rect">
              <a:avLst/>
            </a:prstGeom>
            <a:noFill/>
          </p:spPr>
        </p:pic>
        <p:pic>
          <p:nvPicPr>
            <p:cNvPr id="2050" name="Picture 2" descr="C:\Users\designer\Desktop\Для презентаций\айпад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6732240" y="1700808"/>
              <a:ext cx="916396" cy="864096"/>
            </a:xfrm>
            <a:prstGeom prst="rect">
              <a:avLst/>
            </a:prstGeom>
            <a:noFill/>
          </p:spPr>
        </p:pic>
        <p:pic>
          <p:nvPicPr>
            <p:cNvPr id="24" name="Picture 4" descr="\\192.168.170.75\Documents\Департамент продаж и маркетинга\Отдел дизайна и рекламы\!!Дизайнерская\ПРЕЗЕНТАЦИИ\шаблон презентации\Иконки в презентации\люди\users.png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7452320" y="1700808"/>
              <a:ext cx="864096" cy="864096"/>
            </a:xfrm>
            <a:prstGeom prst="rect">
              <a:avLst/>
            </a:prstGeom>
            <a:noFill/>
          </p:spPr>
        </p:pic>
        <p:pic>
          <p:nvPicPr>
            <p:cNvPr id="25" name="Picture 32" descr="C:\Users\designer\Desktop\Для презентаций\Рисунок3.png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 rot="4056723" flipH="1" flipV="1">
              <a:off x="6449935" y="2777514"/>
              <a:ext cx="1199034" cy="844773"/>
            </a:xfrm>
            <a:prstGeom prst="rect">
              <a:avLst/>
            </a:prstGeom>
            <a:noFill/>
          </p:spPr>
        </p:pic>
        <p:pic>
          <p:nvPicPr>
            <p:cNvPr id="26" name="Picture 32" descr="C:\Users\designer\Desktop\Для презентаций\Рисунок3.png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 rot="14495181" flipH="1" flipV="1">
              <a:off x="1603496" y="2777514"/>
              <a:ext cx="1199034" cy="844773"/>
            </a:xfrm>
            <a:prstGeom prst="rect">
              <a:avLst/>
            </a:prstGeom>
            <a:noFill/>
          </p:spPr>
        </p:pic>
        <p:pic>
          <p:nvPicPr>
            <p:cNvPr id="2052" name="Picture 4" descr="C:\Users\designer\Desktop\Для презентаций\сейф.png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2137318" y="1412776"/>
              <a:ext cx="980246" cy="108012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F0DE-3E2C-408E-B810-1635C88526F9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5496" y="1700808"/>
            <a:ext cx="720725" cy="936104"/>
          </a:xfrm>
          <a:prstGeom prst="roundRect">
            <a:avLst/>
          </a:prstGeom>
          <a:gradFill>
            <a:gsLst>
              <a:gs pos="0">
                <a:srgbClr val="A6C0F4"/>
              </a:gs>
              <a:gs pos="0">
                <a:srgbClr val="A0C1F2"/>
              </a:gs>
              <a:gs pos="100000">
                <a:srgbClr val="8BA4E9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826939" y="3356992"/>
            <a:ext cx="720725" cy="756084"/>
          </a:xfrm>
          <a:prstGeom prst="roundRect">
            <a:avLst/>
          </a:prstGeom>
          <a:gradFill>
            <a:gsLst>
              <a:gs pos="0">
                <a:srgbClr val="A6C0F4"/>
              </a:gs>
              <a:gs pos="0">
                <a:srgbClr val="A0C1F2"/>
              </a:gs>
              <a:gs pos="100000">
                <a:srgbClr val="8BA4E9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827584" y="1448780"/>
            <a:ext cx="4297860" cy="756084"/>
          </a:xfrm>
          <a:prstGeom prst="roundRect">
            <a:avLst/>
          </a:prstGeom>
          <a:gradFill>
            <a:gsLst>
              <a:gs pos="0">
                <a:srgbClr val="BBEAF3"/>
              </a:gs>
              <a:gs pos="0">
                <a:srgbClr val="C0E6E4"/>
              </a:gs>
              <a:gs pos="100000">
                <a:srgbClr val="95D8DB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000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To dematerialize information bearers</a:t>
            </a:r>
            <a:endParaRPr lang="ru-RU" sz="2000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000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850204" y="2312876"/>
            <a:ext cx="4297860" cy="756084"/>
          </a:xfrm>
          <a:prstGeom prst="roundRect">
            <a:avLst/>
          </a:prstGeom>
          <a:gradFill>
            <a:gsLst>
              <a:gs pos="0">
                <a:srgbClr val="BBEAF3"/>
              </a:gs>
              <a:gs pos="0">
                <a:srgbClr val="C0E6E4"/>
              </a:gs>
              <a:gs pos="100000">
                <a:srgbClr val="95D8DB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000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To ensure single registers and classifiers application</a:t>
            </a:r>
            <a:endParaRPr lang="ru-RU" sz="2000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000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1614575" y="3356992"/>
            <a:ext cx="4297860" cy="756084"/>
          </a:xfrm>
          <a:prstGeom prst="roundRect">
            <a:avLst/>
          </a:prstGeom>
          <a:gradFill>
            <a:gsLst>
              <a:gs pos="0">
                <a:srgbClr val="BBEAF3"/>
              </a:gs>
              <a:gs pos="0">
                <a:srgbClr val="C0E6E4"/>
              </a:gs>
              <a:gs pos="100000">
                <a:srgbClr val="95D8DB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000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To provide single data input</a:t>
            </a:r>
            <a:endParaRPr lang="ru-RU" sz="2000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000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2466436" y="4401108"/>
            <a:ext cx="4297860" cy="756084"/>
          </a:xfrm>
          <a:prstGeom prst="roundRect">
            <a:avLst/>
          </a:prstGeom>
          <a:gradFill>
            <a:gsLst>
              <a:gs pos="0">
                <a:srgbClr val="BBEAF3"/>
              </a:gs>
              <a:gs pos="0">
                <a:srgbClr val="C0E6E4"/>
              </a:gs>
              <a:gs pos="100000">
                <a:srgbClr val="95D8DB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To implement standards for business processes</a:t>
            </a:r>
            <a:endParaRPr lang="ru-RU" sz="2000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1616138" y="4401108"/>
            <a:ext cx="720725" cy="756084"/>
          </a:xfrm>
          <a:prstGeom prst="roundRect">
            <a:avLst/>
          </a:prstGeom>
          <a:gradFill>
            <a:gsLst>
              <a:gs pos="0">
                <a:srgbClr val="A6C0F4"/>
              </a:gs>
              <a:gs pos="0">
                <a:srgbClr val="A0C1F2"/>
              </a:gs>
              <a:gs pos="100000">
                <a:srgbClr val="8BA4E9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endParaRPr lang="ru-RU" sz="1400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3478081" y="5481228"/>
            <a:ext cx="4455449" cy="756084"/>
          </a:xfrm>
          <a:prstGeom prst="roundRect">
            <a:avLst/>
          </a:prstGeom>
          <a:gradFill>
            <a:gsLst>
              <a:gs pos="0">
                <a:srgbClr val="BBEAF3"/>
              </a:gs>
              <a:gs pos="0">
                <a:srgbClr val="C0E6E4"/>
              </a:gs>
              <a:gs pos="100000">
                <a:srgbClr val="95D8DB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000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To ensure 24-hour e-database access</a:t>
            </a:r>
            <a:endParaRPr lang="ru-RU" sz="2000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000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2627784" y="5481228"/>
            <a:ext cx="720725" cy="756084"/>
          </a:xfrm>
          <a:prstGeom prst="roundRect">
            <a:avLst/>
          </a:prstGeom>
          <a:gradFill>
            <a:gsLst>
              <a:gs pos="0">
                <a:srgbClr val="A6C0F4"/>
              </a:gs>
              <a:gs pos="0">
                <a:srgbClr val="A0C1F2"/>
              </a:gs>
              <a:gs pos="100000">
                <a:srgbClr val="8BA4E9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endParaRPr lang="ru-RU" sz="1400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32027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Арка 14"/>
          <p:cNvSpPr/>
          <p:nvPr/>
        </p:nvSpPr>
        <p:spPr>
          <a:xfrm>
            <a:off x="611560" y="1124744"/>
            <a:ext cx="7848872" cy="5697537"/>
          </a:xfrm>
          <a:prstGeom prst="blockArc">
            <a:avLst>
              <a:gd name="adj1" fmla="val 6611"/>
              <a:gd name="adj2" fmla="val 21593672"/>
              <a:gd name="adj3" fmla="val 2384"/>
            </a:avLst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4339" name="Oval 16"/>
          <p:cNvSpPr>
            <a:spLocks noChangeArrowheads="1"/>
          </p:cNvSpPr>
          <p:nvPr/>
        </p:nvSpPr>
        <p:spPr bwMode="auto">
          <a:xfrm>
            <a:off x="1403350" y="1173163"/>
            <a:ext cx="6337300" cy="5445125"/>
          </a:xfrm>
          <a:prstGeom prst="ellipse">
            <a:avLst/>
          </a:prstGeom>
          <a:gradFill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3500000"/>
          </a:gradFill>
          <a:ln>
            <a:noFill/>
          </a:ln>
          <a:effectLst>
            <a:prstShdw prst="shdw17" dist="17961" dir="2700000">
              <a:srgbClr val="003D99"/>
            </a:prstShdw>
          </a:effectLst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957263" eaLnBrk="0" hangingPunct="0"/>
            <a:endParaRPr lang="ru-RU" sz="2400" dirty="0"/>
          </a:p>
        </p:txBody>
      </p:sp>
      <p:sp>
        <p:nvSpPr>
          <p:cNvPr id="13" name="Oval 16"/>
          <p:cNvSpPr>
            <a:spLocks noChangeArrowheads="1"/>
          </p:cNvSpPr>
          <p:nvPr/>
        </p:nvSpPr>
        <p:spPr bwMode="auto">
          <a:xfrm>
            <a:off x="2162175" y="1627188"/>
            <a:ext cx="4633913" cy="4500562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</a:schemeClr>
              </a:gs>
              <a:gs pos="39999">
                <a:schemeClr val="accent4">
                  <a:lumMod val="40000"/>
                  <a:lumOff val="60000"/>
                </a:schemeClr>
              </a:gs>
              <a:gs pos="70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0" scaled="1"/>
            <a:tileRect/>
          </a:gradFill>
          <a:ln w="9525" algn="ctr">
            <a:noFill/>
            <a:round/>
            <a:headEnd/>
            <a:tailEnd/>
          </a:ln>
          <a:effectLst>
            <a:prstShdw prst="shdw17" dist="17961" dir="2700000">
              <a:srgbClr val="003D99"/>
            </a:prstShdw>
          </a:effectLst>
        </p:spPr>
        <p:txBody>
          <a:bodyPr wrap="none" anchor="ctr"/>
          <a:lstStyle/>
          <a:p>
            <a:pPr defTabSz="957263" eaLnBrk="0" hangingPunct="0">
              <a:defRPr/>
            </a:pPr>
            <a:endParaRPr lang="ru-RU" sz="2400" dirty="0">
              <a:cs typeface="+mn-cs"/>
            </a:endParaRPr>
          </a:p>
        </p:txBody>
      </p:sp>
      <p:sp>
        <p:nvSpPr>
          <p:cNvPr id="24" name="Арка 23"/>
          <p:cNvSpPr/>
          <p:nvPr/>
        </p:nvSpPr>
        <p:spPr>
          <a:xfrm>
            <a:off x="1258888" y="1101725"/>
            <a:ext cx="6553200" cy="5616575"/>
          </a:xfrm>
          <a:prstGeom prst="blockArc">
            <a:avLst>
              <a:gd name="adj1" fmla="val 6611"/>
              <a:gd name="adj2" fmla="val 21593672"/>
              <a:gd name="adj3" fmla="val 2384"/>
            </a:avLst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4342" name="Заголовок 1"/>
          <p:cNvSpPr>
            <a:spLocks noGrp="1"/>
          </p:cNvSpPr>
          <p:nvPr>
            <p:ph type="title"/>
          </p:nvPr>
        </p:nvSpPr>
        <p:spPr>
          <a:xfrm>
            <a:off x="730076" y="404664"/>
            <a:ext cx="7874372" cy="792088"/>
          </a:xfrm>
        </p:spPr>
        <p:txBody>
          <a:bodyPr>
            <a:normAutofit/>
          </a:bodyPr>
          <a:lstStyle/>
          <a:p>
            <a:r>
              <a:rPr lang="en-US" sz="2000" b="1" dirty="0" smtClean="0">
                <a:solidFill>
                  <a:schemeClr val="tx2"/>
                </a:solidFill>
                <a:cs typeface="Times New Roman" pitchFamily="18" charset="0"/>
              </a:rPr>
              <a:t>FUNCTIONAL ARCHITECTURE OF FMIS</a:t>
            </a:r>
            <a:endParaRPr lang="ru-RU" sz="2000" b="1" dirty="0" smtClean="0">
              <a:solidFill>
                <a:schemeClr val="tx2"/>
              </a:solidFill>
              <a:cs typeface="Times New Roman" pitchFamily="18" charset="0"/>
            </a:endParaRPr>
          </a:p>
        </p:txBody>
      </p:sp>
      <p:sp>
        <p:nvSpPr>
          <p:cNvPr id="35847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7239000" y="6153150"/>
            <a:ext cx="1905000" cy="457200"/>
          </a:xfrm>
        </p:spPr>
        <p:txBody>
          <a:bodyPr/>
          <a:lstStyle/>
          <a:p>
            <a:pPr>
              <a:defRPr/>
            </a:pPr>
            <a:fld id="{305F2CFC-9195-4DC9-A41A-0E0B51DECDF4}" type="slidenum">
              <a:rPr lang="ru-RU" smtClean="0"/>
              <a:pPr>
                <a:defRPr/>
              </a:pPr>
              <a:t>4</a:t>
            </a:fld>
            <a:endParaRPr lang="ru-RU" dirty="0" smtClean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904518059"/>
              </p:ext>
            </p:extLst>
          </p:nvPr>
        </p:nvGraphicFramePr>
        <p:xfrm>
          <a:off x="96553" y="1196752"/>
          <a:ext cx="8877870" cy="53423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F7F9F0DE-3E2C-408E-B810-1635C88526F9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99085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Users\designer\Desktop\Для презентаций\Рисунок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387" y="751902"/>
            <a:ext cx="9003117" cy="6061474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323528" y="332656"/>
            <a:ext cx="84969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cs typeface="Tahoma" pitchFamily="34" charset="0"/>
              </a:rPr>
              <a:t>Information environment of open (electronic) government</a:t>
            </a:r>
            <a:endParaRPr lang="ru-RU" sz="1600" dirty="0">
              <a:solidFill>
                <a:schemeClr val="bg2">
                  <a:lumMod val="2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04248" y="1484785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Official site of Public Purchases</a:t>
            </a:r>
            <a:endParaRPr lang="ru-RU" sz="1200" b="1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24328" y="3068961"/>
            <a:ext cx="1619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Systems of incomes administrators</a:t>
            </a:r>
            <a:endParaRPr lang="ru-RU" sz="1200" b="1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16216" y="5877272"/>
            <a:ext cx="28083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FMIS</a:t>
            </a:r>
            <a:endParaRPr lang="ru-RU" sz="16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16016" y="6309320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Federal Agency of Information Portals</a:t>
            </a:r>
            <a:r>
              <a:rPr lang="en-US" sz="1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endParaRPr lang="ru-RU" sz="1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75656" y="6165304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Portal for human resources management</a:t>
            </a:r>
            <a:endParaRPr lang="ru-RU" sz="1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5536" y="4653137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Register of Federal property</a:t>
            </a:r>
            <a:endParaRPr lang="ru-RU" sz="1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71600" y="1628800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State Automated System </a:t>
            </a:r>
            <a:r>
              <a:rPr lang="ru-RU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«</a:t>
            </a:r>
            <a:r>
              <a:rPr lang="en-US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Governance</a:t>
            </a:r>
            <a:r>
              <a:rPr lang="ru-RU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»</a:t>
            </a:r>
            <a:endParaRPr lang="ru-RU" sz="1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2534" name="Picture 6" descr="C:\Users\designer\Desktop\Для презентаций\блеск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2276872"/>
            <a:ext cx="792088" cy="576064"/>
          </a:xfrm>
          <a:prstGeom prst="rect">
            <a:avLst/>
          </a:prstGeom>
          <a:noFill/>
        </p:spPr>
      </p:pic>
      <p:pic>
        <p:nvPicPr>
          <p:cNvPr id="18" name="Picture 6" descr="C:\Users\designer\Desktop\Для презентаций\блеск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38678" y="4849120"/>
            <a:ext cx="792088" cy="576064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F0DE-3E2C-408E-B810-1635C88526F9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17" name="Picture 2" descr="C:\Users\0900\AppData\Local\Microsoft\Windows\Temporary Internet Files\Content.Outlook\HXXRAIWO\герб_МФРФ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backgroundRemoval t="26821" b="69749" l="23925" r="77240">
                        <a14:foregroundMark x1="46947" y1="33046" x2="46947" y2="33046"/>
                        <a14:foregroundMark x1="46947" y1="33046" x2="46947" y2="330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261" t="21455" r="16096" b="24885"/>
          <a:stretch/>
        </p:blipFill>
        <p:spPr bwMode="auto">
          <a:xfrm>
            <a:off x="0" y="-60570"/>
            <a:ext cx="603197" cy="6879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C:\Users\designer\Desktop\Для презентаций\emblema_minzdravsocrazvitiya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456472" y="4927520"/>
            <a:ext cx="722049" cy="792088"/>
          </a:xfrm>
          <a:prstGeom prst="rect">
            <a:avLst/>
          </a:prstGeom>
          <a:noFill/>
        </p:spPr>
      </p:pic>
      <p:pic>
        <p:nvPicPr>
          <p:cNvPr id="21" name="Picture 4" descr="\\192.168.170.75\Documents\Департамент продаж и маркетинга\Отдел дизайна и рекламы\!!Дизайнерская\ПРЕЗЕНТАЦИИ\шаблон презентации\Иконки в презентации\люди\users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139952" y="1196752"/>
            <a:ext cx="939949" cy="93994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685788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Прямоугольник 78"/>
          <p:cNvSpPr/>
          <p:nvPr/>
        </p:nvSpPr>
        <p:spPr>
          <a:xfrm>
            <a:off x="827584" y="476672"/>
            <a:ext cx="75608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cs typeface="Tahoma" pitchFamily="34" charset="0"/>
              </a:rPr>
              <a:t>Transparency and involvement</a:t>
            </a:r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85" name="Picture 7" descr="Рисунок2"/>
          <p:cNvPicPr>
            <a:picLocks noChangeAspect="1" noChangeArrowheads="1"/>
          </p:cNvPicPr>
          <p:nvPr/>
        </p:nvPicPr>
        <p:blipFill>
          <a:blip r:embed="rId3" cstate="print">
            <a:lum bright="2000" contrast="-13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696" y="1628800"/>
            <a:ext cx="8734898" cy="518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Скругленный прямоугольник 32"/>
          <p:cNvSpPr/>
          <p:nvPr/>
        </p:nvSpPr>
        <p:spPr>
          <a:xfrm>
            <a:off x="539552" y="980728"/>
            <a:ext cx="8136904" cy="576064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57D185"/>
              </a:gs>
              <a:gs pos="100000">
                <a:srgbClr val="32C876"/>
              </a:gs>
            </a:gsLst>
            <a:lin ang="5400000" scaled="0"/>
          </a:gradFill>
          <a:ln w="31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4763" indent="-4763" algn="ctr" defTabSz="684213" eaLnBrk="0" hangingPunct="0">
              <a:defRPr/>
            </a:pPr>
            <a:r>
              <a:rPr lang="en-US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United portal of Russian Federation budget system </a:t>
            </a:r>
            <a:r>
              <a:rPr lang="ru-RU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www.budget.gov.ru</a:t>
            </a:r>
            <a:endParaRPr lang="ru-RU" sz="14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F0DE-3E2C-408E-B810-1635C88526F9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27" name="Picture 2" descr="C:\Users\0900\AppData\Local\Microsoft\Windows\Temporary Internet Files\Content.Outlook\HXXRAIWO\герб_МФРФ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26821" b="69749" l="23925" r="77240">
                        <a14:foregroundMark x1="46947" y1="33046" x2="46947" y2="33046"/>
                        <a14:foregroundMark x1="46947" y1="33046" x2="46947" y2="330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261" t="21455" r="16096" b="24885"/>
          <a:stretch/>
        </p:blipFill>
        <p:spPr bwMode="auto">
          <a:xfrm>
            <a:off x="0" y="-60570"/>
            <a:ext cx="603197" cy="6879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23795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434" name="AutoShape 168"/>
          <p:cNvCxnSpPr>
            <a:cxnSpLocks noChangeShapeType="1"/>
            <a:stCxn id="18453" idx="1"/>
            <a:endCxn id="17438" idx="1"/>
          </p:cNvCxnSpPr>
          <p:nvPr/>
        </p:nvCxnSpPr>
        <p:spPr bwMode="auto">
          <a:xfrm rot="10800000" flipV="1">
            <a:off x="2714612" y="1340643"/>
            <a:ext cx="1312876" cy="3736985"/>
          </a:xfrm>
          <a:prstGeom prst="bentConnector3">
            <a:avLst>
              <a:gd name="adj1" fmla="val 117412"/>
            </a:avLst>
          </a:prstGeom>
          <a:noFill/>
          <a:ln w="25400">
            <a:solidFill>
              <a:srgbClr val="FF9900"/>
            </a:solidFill>
            <a:miter lim="800000"/>
            <a:headEnd type="triangle" w="med" len="med"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8435" name="Line 29"/>
          <p:cNvSpPr>
            <a:spLocks noChangeShapeType="1"/>
          </p:cNvSpPr>
          <p:nvPr/>
        </p:nvSpPr>
        <p:spPr bwMode="auto">
          <a:xfrm flipH="1">
            <a:off x="2414588" y="1039813"/>
            <a:ext cx="15875" cy="5786437"/>
          </a:xfrm>
          <a:prstGeom prst="line">
            <a:avLst/>
          </a:prstGeom>
          <a:noFill/>
          <a:ln w="22225">
            <a:solidFill>
              <a:schemeClr val="accent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36" name="Line 29"/>
          <p:cNvSpPr>
            <a:spLocks noChangeShapeType="1"/>
          </p:cNvSpPr>
          <p:nvPr/>
        </p:nvSpPr>
        <p:spPr bwMode="auto">
          <a:xfrm flipH="1">
            <a:off x="147638" y="1944688"/>
            <a:ext cx="8996362" cy="34925"/>
          </a:xfrm>
          <a:prstGeom prst="line">
            <a:avLst/>
          </a:prstGeom>
          <a:noFill/>
          <a:ln w="22225">
            <a:solidFill>
              <a:schemeClr val="accent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37" name="Line 29"/>
          <p:cNvSpPr>
            <a:spLocks noChangeShapeType="1"/>
          </p:cNvSpPr>
          <p:nvPr/>
        </p:nvSpPr>
        <p:spPr bwMode="auto">
          <a:xfrm flipH="1">
            <a:off x="0" y="5399088"/>
            <a:ext cx="8863013" cy="42862"/>
          </a:xfrm>
          <a:prstGeom prst="line">
            <a:avLst/>
          </a:prstGeom>
          <a:noFill/>
          <a:ln w="22225">
            <a:solidFill>
              <a:schemeClr val="accent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19" name="Rectangle 7"/>
          <p:cNvSpPr>
            <a:spLocks noChangeArrowheads="1"/>
          </p:cNvSpPr>
          <p:nvPr/>
        </p:nvSpPr>
        <p:spPr bwMode="auto">
          <a:xfrm>
            <a:off x="131884" y="2024337"/>
            <a:ext cx="2217911" cy="86898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4763" indent="-4763" defTabSz="684213" eaLnBrk="0" hangingPunct="0">
              <a:defRPr/>
            </a:pPr>
            <a:r>
              <a:rPr 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Creation management, requirements and coordination, plan of events design</a:t>
            </a:r>
            <a:endParaRPr lang="ru-RU" sz="1200" dirty="0" smtClean="0"/>
          </a:p>
          <a:p>
            <a:pPr marL="4763" indent="-4763" defTabSz="684213" eaLnBrk="0" hangingPunct="0">
              <a:defRPr/>
            </a:pPr>
            <a:endParaRPr lang="ru-RU" sz="1200" dirty="0"/>
          </a:p>
        </p:txBody>
      </p:sp>
      <p:sp>
        <p:nvSpPr>
          <p:cNvPr id="17420" name="Rectangle 7"/>
          <p:cNvSpPr>
            <a:spLocks noChangeArrowheads="1"/>
          </p:cNvSpPr>
          <p:nvPr/>
        </p:nvSpPr>
        <p:spPr bwMode="auto">
          <a:xfrm>
            <a:off x="95249" y="982639"/>
            <a:ext cx="2254545" cy="91439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4763" indent="-4763" defTabSz="684213" eaLnBrk="0" hangingPunct="0">
              <a:defRPr/>
            </a:pPr>
            <a:r>
              <a:rPr 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Organization of strategy making, participants coordination, plan of events approval </a:t>
            </a:r>
            <a:endParaRPr lang="ru-RU" sz="12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21" name="Rectangle 7"/>
          <p:cNvSpPr>
            <a:spLocks noChangeArrowheads="1"/>
          </p:cNvSpPr>
          <p:nvPr/>
        </p:nvSpPr>
        <p:spPr bwMode="auto">
          <a:xfrm>
            <a:off x="142844" y="5500703"/>
            <a:ext cx="2175054" cy="54525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4763" indent="-4763" defTabSz="684213" eaLnBrk="0" hangingPunct="0">
              <a:defRPr/>
            </a:pPr>
            <a:r>
              <a:rPr 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Service subsystems introduction and application</a:t>
            </a:r>
            <a:endParaRPr lang="ru-RU" sz="12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47" name="Line 40"/>
          <p:cNvSpPr>
            <a:spLocks noChangeShapeType="1"/>
          </p:cNvSpPr>
          <p:nvPr/>
        </p:nvSpPr>
        <p:spPr bwMode="auto">
          <a:xfrm flipV="1">
            <a:off x="5454650" y="5072063"/>
            <a:ext cx="1317625" cy="9525"/>
          </a:xfrm>
          <a:prstGeom prst="line">
            <a:avLst/>
          </a:prstGeom>
          <a:noFill/>
          <a:ln w="25400">
            <a:solidFill>
              <a:srgbClr val="FF99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48" name="Rectangle 75"/>
          <p:cNvSpPr>
            <a:spLocks noChangeArrowheads="1"/>
          </p:cNvSpPr>
          <p:nvPr/>
        </p:nvSpPr>
        <p:spPr bwMode="auto">
          <a:xfrm>
            <a:off x="3567113" y="3063875"/>
            <a:ext cx="1417637" cy="5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1100"/>
          </a:p>
        </p:txBody>
      </p:sp>
      <p:sp>
        <p:nvSpPr>
          <p:cNvPr id="18449" name="Rectangle 79"/>
          <p:cNvSpPr>
            <a:spLocks noChangeArrowheads="1"/>
          </p:cNvSpPr>
          <p:nvPr/>
        </p:nvSpPr>
        <p:spPr bwMode="auto">
          <a:xfrm>
            <a:off x="3492500" y="3935413"/>
            <a:ext cx="938213" cy="4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1100"/>
          </a:p>
        </p:txBody>
      </p:sp>
      <p:sp>
        <p:nvSpPr>
          <p:cNvPr id="18450" name="plate4"/>
          <p:cNvSpPr>
            <a:spLocks noChangeArrowheads="1"/>
          </p:cNvSpPr>
          <p:nvPr/>
        </p:nvSpPr>
        <p:spPr bwMode="auto">
          <a:xfrm>
            <a:off x="3987800" y="2054225"/>
            <a:ext cx="2798763" cy="59372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04" tIns="45702" rIns="91404" bIns="45702" anchor="ctr"/>
          <a:lstStyle/>
          <a:p>
            <a:pPr algn="ctr" defTabSz="684213" eaLnBrk="0" hangingPunct="0"/>
            <a:r>
              <a:rPr lang="en-US" sz="1400" b="1" dirty="0" smtClean="0">
                <a:solidFill>
                  <a:srgbClr val="000066"/>
                </a:solidFill>
              </a:rPr>
              <a:t>Russian Federation Ministry  of Finance</a:t>
            </a:r>
            <a:endParaRPr lang="ru-RU" sz="1400" b="1" dirty="0">
              <a:solidFill>
                <a:srgbClr val="000066"/>
              </a:solidFill>
            </a:endParaRPr>
          </a:p>
        </p:txBody>
      </p:sp>
      <p:sp>
        <p:nvSpPr>
          <p:cNvPr id="17438" name="plate4"/>
          <p:cNvSpPr>
            <a:spLocks noChangeArrowheads="1"/>
          </p:cNvSpPr>
          <p:nvPr/>
        </p:nvSpPr>
        <p:spPr bwMode="auto">
          <a:xfrm>
            <a:off x="2714612" y="4857760"/>
            <a:ext cx="2627312" cy="43973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04" tIns="45702" rIns="91404" bIns="45702" anchor="ctr"/>
          <a:lstStyle/>
          <a:p>
            <a:pPr algn="ctr" defTabSz="684213" eaLnBrk="0" hangingPunct="0">
              <a:defRPr/>
            </a:pPr>
            <a:r>
              <a:rPr lang="en-US" sz="1300" b="1" dirty="0" smtClean="0">
                <a:solidFill>
                  <a:srgbClr val="000066"/>
                </a:solidFill>
              </a:rPr>
              <a:t>RF entities authorities</a:t>
            </a:r>
            <a:endParaRPr lang="ru-RU" sz="1300" b="1" dirty="0">
              <a:solidFill>
                <a:srgbClr val="000066"/>
              </a:solidFill>
            </a:endParaRPr>
          </a:p>
        </p:txBody>
      </p:sp>
      <p:sp>
        <p:nvSpPr>
          <p:cNvPr id="17444" name="plate4"/>
          <p:cNvSpPr>
            <a:spLocks noChangeArrowheads="1"/>
          </p:cNvSpPr>
          <p:nvPr/>
        </p:nvSpPr>
        <p:spPr bwMode="auto">
          <a:xfrm>
            <a:off x="6777038" y="4848225"/>
            <a:ext cx="884237" cy="4191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04" tIns="45702" rIns="91404" bIns="45702" anchor="ctr"/>
          <a:lstStyle/>
          <a:p>
            <a:pPr algn="ctr" defTabSz="684213" eaLnBrk="0" hangingPunct="0">
              <a:defRPr/>
            </a:pPr>
            <a:endParaRPr lang="ru-RU" sz="1300" b="1" dirty="0">
              <a:solidFill>
                <a:srgbClr val="000066"/>
              </a:solidFill>
            </a:endParaRPr>
          </a:p>
          <a:p>
            <a:pPr algn="ctr" defTabSz="684213" eaLnBrk="0" hangingPunct="0">
              <a:defRPr/>
            </a:pPr>
            <a:r>
              <a:rPr lang="en-US" sz="1300" b="1" dirty="0" smtClean="0">
                <a:solidFill>
                  <a:srgbClr val="FF0000"/>
                </a:solidFill>
              </a:rPr>
              <a:t>M</a:t>
            </a:r>
            <a:endParaRPr lang="ru-RU" sz="1300" b="1" dirty="0">
              <a:solidFill>
                <a:srgbClr val="FF0000"/>
              </a:solidFill>
            </a:endParaRPr>
          </a:p>
          <a:p>
            <a:pPr algn="ctr" defTabSz="684213" eaLnBrk="0" hangingPunct="0">
              <a:defRPr/>
            </a:pPr>
            <a:endParaRPr lang="ru-RU" sz="1300" b="1" dirty="0">
              <a:solidFill>
                <a:srgbClr val="000066"/>
              </a:solidFill>
            </a:endParaRPr>
          </a:p>
        </p:txBody>
      </p:sp>
      <p:sp>
        <p:nvSpPr>
          <p:cNvPr id="18453" name="plate4"/>
          <p:cNvSpPr>
            <a:spLocks noChangeArrowheads="1"/>
          </p:cNvSpPr>
          <p:nvPr/>
        </p:nvSpPr>
        <p:spPr bwMode="auto">
          <a:xfrm>
            <a:off x="4027488" y="1098550"/>
            <a:ext cx="2687637" cy="48418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04" tIns="45702" rIns="91404" bIns="45702" anchor="ctr"/>
          <a:lstStyle/>
          <a:p>
            <a:pPr algn="ctr" defTabSz="684213" eaLnBrk="0" hangingPunct="0"/>
            <a:r>
              <a:rPr lang="en-US" sz="1400" b="1" dirty="0" smtClean="0">
                <a:solidFill>
                  <a:srgbClr val="000066"/>
                </a:solidFill>
              </a:rPr>
              <a:t>State Commission on IT</a:t>
            </a:r>
            <a:endParaRPr lang="ru-RU" sz="1400" b="1" dirty="0">
              <a:solidFill>
                <a:srgbClr val="000066"/>
              </a:solidFill>
            </a:endParaRPr>
          </a:p>
        </p:txBody>
      </p:sp>
      <p:sp>
        <p:nvSpPr>
          <p:cNvPr id="18454" name="plate4"/>
          <p:cNvSpPr>
            <a:spLocks noChangeArrowheads="1"/>
          </p:cNvSpPr>
          <p:nvPr/>
        </p:nvSpPr>
        <p:spPr bwMode="auto">
          <a:xfrm>
            <a:off x="4094163" y="3941763"/>
            <a:ext cx="3124993" cy="49212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04" tIns="45702" rIns="91404" bIns="45702" anchor="ctr"/>
          <a:lstStyle/>
          <a:p>
            <a:pPr algn="ctr" defTabSz="684213" eaLnBrk="0" hangingPunct="0"/>
            <a:r>
              <a:rPr lang="en-US" sz="1400" b="1" dirty="0" smtClean="0">
                <a:solidFill>
                  <a:srgbClr val="000066"/>
                </a:solidFill>
              </a:rPr>
              <a:t>Federal Treasury as systems’ operator</a:t>
            </a:r>
            <a:endParaRPr lang="ru-RU" sz="1400" b="1" dirty="0">
              <a:solidFill>
                <a:srgbClr val="000066"/>
              </a:solidFill>
            </a:endParaRPr>
          </a:p>
        </p:txBody>
      </p:sp>
      <p:sp>
        <p:nvSpPr>
          <p:cNvPr id="18455" name="plate4"/>
          <p:cNvSpPr>
            <a:spLocks noChangeArrowheads="1"/>
          </p:cNvSpPr>
          <p:nvPr/>
        </p:nvSpPr>
        <p:spPr bwMode="auto">
          <a:xfrm>
            <a:off x="2795588" y="5622925"/>
            <a:ext cx="1092200" cy="39528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04" tIns="45702" rIns="91404" bIns="45702" anchor="ctr"/>
          <a:lstStyle/>
          <a:p>
            <a:pPr algn="ctr" defTabSz="684213" eaLnBrk="0" hangingPunct="0"/>
            <a:endParaRPr lang="ru-RU" sz="1600" b="1" dirty="0">
              <a:solidFill>
                <a:srgbClr val="000066"/>
              </a:solidFill>
            </a:endParaRPr>
          </a:p>
          <a:p>
            <a:pPr algn="ctr" defTabSz="684213" eaLnBrk="0" hangingPunct="0"/>
            <a:r>
              <a:rPr lang="en-US" sz="1600" b="1" dirty="0" smtClean="0">
                <a:solidFill>
                  <a:srgbClr val="FF0000"/>
                </a:solidFill>
              </a:rPr>
              <a:t>FM</a:t>
            </a:r>
            <a:endParaRPr lang="ru-RU" sz="1600" b="1" dirty="0">
              <a:solidFill>
                <a:srgbClr val="FF0000"/>
              </a:solidFill>
            </a:endParaRPr>
          </a:p>
          <a:p>
            <a:pPr algn="ctr" defTabSz="684213" eaLnBrk="0" hangingPunct="0"/>
            <a:endParaRPr lang="ru-RU" sz="1600" b="1" dirty="0">
              <a:solidFill>
                <a:srgbClr val="000066"/>
              </a:solidFill>
            </a:endParaRPr>
          </a:p>
        </p:txBody>
      </p:sp>
      <p:sp>
        <p:nvSpPr>
          <p:cNvPr id="18456" name="plate4"/>
          <p:cNvSpPr>
            <a:spLocks noChangeArrowheads="1"/>
          </p:cNvSpPr>
          <p:nvPr/>
        </p:nvSpPr>
        <p:spPr bwMode="auto">
          <a:xfrm>
            <a:off x="2774950" y="6154738"/>
            <a:ext cx="5900738" cy="34131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04" tIns="45702" rIns="91404" bIns="45702" anchor="ctr"/>
          <a:lstStyle/>
          <a:p>
            <a:pPr algn="ctr" defTabSz="684213" eaLnBrk="0" hangingPunct="0"/>
            <a:r>
              <a:rPr lang="en-US" b="1" dirty="0" smtClean="0">
                <a:solidFill>
                  <a:srgbClr val="000066"/>
                </a:solidFill>
              </a:rPr>
              <a:t>Legal and natural entities</a:t>
            </a:r>
            <a:endParaRPr lang="ru-RU" b="1" dirty="0">
              <a:solidFill>
                <a:srgbClr val="000066"/>
              </a:solidFill>
            </a:endParaRPr>
          </a:p>
        </p:txBody>
      </p:sp>
      <p:sp>
        <p:nvSpPr>
          <p:cNvPr id="17490" name="Прямоугольник 87"/>
          <p:cNvSpPr>
            <a:spLocks noChangeArrowheads="1"/>
          </p:cNvSpPr>
          <p:nvPr/>
        </p:nvSpPr>
        <p:spPr bwMode="auto">
          <a:xfrm>
            <a:off x="395536" y="412750"/>
            <a:ext cx="878472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ct val="80000"/>
              </a:lnSpc>
              <a:defRPr/>
            </a:pPr>
            <a:r>
              <a:rPr lang="en-US" sz="2000" b="1" dirty="0" smtClean="0">
                <a:solidFill>
                  <a:schemeClr val="tx2"/>
                </a:solidFill>
                <a:ea typeface="+mj-ea"/>
              </a:rPr>
              <a:t>GOVERNANCE </a:t>
            </a:r>
            <a:r>
              <a:rPr lang="en-US" sz="2000" b="1" dirty="0" smtClean="0">
                <a:solidFill>
                  <a:srgbClr val="FF0000"/>
                </a:solidFill>
                <a:ea typeface="+mj-ea"/>
              </a:rPr>
              <a:t>ORGANIZATION BY MEANS OF CREATION AND DEVELOPMENT</a:t>
            </a:r>
            <a:endParaRPr lang="ru-RU" sz="2000" b="1" dirty="0">
              <a:solidFill>
                <a:srgbClr val="FF0000"/>
              </a:solidFill>
              <a:ea typeface="+mj-ea"/>
            </a:endParaRPr>
          </a:p>
        </p:txBody>
      </p:sp>
      <p:sp>
        <p:nvSpPr>
          <p:cNvPr id="18458" name="Line 89"/>
          <p:cNvSpPr>
            <a:spLocks noChangeShapeType="1"/>
          </p:cNvSpPr>
          <p:nvPr/>
        </p:nvSpPr>
        <p:spPr bwMode="auto">
          <a:xfrm flipH="1" flipV="1">
            <a:off x="2497138" y="2351088"/>
            <a:ext cx="1557337" cy="0"/>
          </a:xfrm>
          <a:prstGeom prst="line">
            <a:avLst/>
          </a:prstGeom>
          <a:noFill/>
          <a:ln w="25400">
            <a:solidFill>
              <a:srgbClr val="FF99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59" name="Line 29"/>
          <p:cNvSpPr>
            <a:spLocks noChangeShapeType="1"/>
          </p:cNvSpPr>
          <p:nvPr/>
        </p:nvSpPr>
        <p:spPr bwMode="auto">
          <a:xfrm flipH="1">
            <a:off x="0" y="3835400"/>
            <a:ext cx="8996363" cy="34925"/>
          </a:xfrm>
          <a:prstGeom prst="line">
            <a:avLst/>
          </a:prstGeom>
          <a:noFill/>
          <a:ln w="22225">
            <a:solidFill>
              <a:schemeClr val="accent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" name="plate4"/>
          <p:cNvSpPr>
            <a:spLocks noChangeArrowheads="1"/>
          </p:cNvSpPr>
          <p:nvPr/>
        </p:nvSpPr>
        <p:spPr bwMode="auto">
          <a:xfrm>
            <a:off x="4054475" y="5622925"/>
            <a:ext cx="976313" cy="3683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04" tIns="45702" rIns="91404" bIns="45702" anchor="ctr"/>
          <a:lstStyle/>
          <a:p>
            <a:pPr algn="ctr" defTabSz="684213" eaLnBrk="0" hangingPunct="0">
              <a:defRPr/>
            </a:pPr>
            <a:endParaRPr lang="ru-RU" sz="1600" b="1" dirty="0">
              <a:solidFill>
                <a:srgbClr val="000066"/>
              </a:solidFill>
            </a:endParaRPr>
          </a:p>
          <a:p>
            <a:pPr algn="ctr" defTabSz="684213" eaLnBrk="0" hangingPunct="0">
              <a:defRPr/>
            </a:pPr>
            <a:r>
              <a:rPr lang="en-US" sz="1600" b="1" dirty="0" smtClean="0">
                <a:solidFill>
                  <a:srgbClr val="FF0000"/>
                </a:solidFill>
              </a:rPr>
              <a:t>RM</a:t>
            </a:r>
            <a:endParaRPr lang="ru-RU" sz="1600" b="1" dirty="0">
              <a:solidFill>
                <a:srgbClr val="FF0000"/>
              </a:solidFill>
            </a:endParaRPr>
          </a:p>
          <a:p>
            <a:pPr algn="ctr" defTabSz="684213" eaLnBrk="0" hangingPunct="0">
              <a:defRPr/>
            </a:pPr>
            <a:endParaRPr lang="ru-RU" sz="1600" b="1" dirty="0">
              <a:solidFill>
                <a:srgbClr val="000066"/>
              </a:solidFill>
            </a:endParaRPr>
          </a:p>
        </p:txBody>
      </p:sp>
      <p:sp>
        <p:nvSpPr>
          <p:cNvPr id="18461" name="plate4"/>
          <p:cNvSpPr>
            <a:spLocks noChangeArrowheads="1"/>
          </p:cNvSpPr>
          <p:nvPr/>
        </p:nvSpPr>
        <p:spPr bwMode="auto">
          <a:xfrm>
            <a:off x="6164263" y="5445224"/>
            <a:ext cx="2511425" cy="62779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04" tIns="45702" rIns="91404" bIns="45702" anchor="ctr"/>
          <a:lstStyle/>
          <a:p>
            <a:pPr algn="ctr" defTabSz="684213" eaLnBrk="0" hangingPunct="0"/>
            <a:r>
              <a:rPr lang="en-US" sz="1200" b="1" dirty="0" smtClean="0">
                <a:solidFill>
                  <a:srgbClr val="000066"/>
                </a:solidFill>
              </a:rPr>
              <a:t>State </a:t>
            </a:r>
            <a:r>
              <a:rPr lang="ru-RU" sz="1200" b="1" dirty="0" smtClean="0">
                <a:solidFill>
                  <a:srgbClr val="000066"/>
                </a:solidFill>
              </a:rPr>
              <a:t>(</a:t>
            </a:r>
            <a:r>
              <a:rPr lang="en-US" sz="1200" b="1" dirty="0" smtClean="0">
                <a:solidFill>
                  <a:srgbClr val="000066"/>
                </a:solidFill>
              </a:rPr>
              <a:t>municipal</a:t>
            </a:r>
            <a:r>
              <a:rPr lang="ru-RU" sz="1200" b="1" dirty="0" smtClean="0">
                <a:solidFill>
                  <a:srgbClr val="000066"/>
                </a:solidFill>
              </a:rPr>
              <a:t>) </a:t>
            </a:r>
            <a:r>
              <a:rPr lang="en-US" sz="1200" b="1" dirty="0" smtClean="0">
                <a:solidFill>
                  <a:srgbClr val="000066"/>
                </a:solidFill>
              </a:rPr>
              <a:t>institutions</a:t>
            </a:r>
            <a:endParaRPr lang="ru-RU" sz="1200" b="1" dirty="0">
              <a:solidFill>
                <a:srgbClr val="000066"/>
              </a:solidFill>
            </a:endParaRPr>
          </a:p>
        </p:txBody>
      </p:sp>
      <p:sp>
        <p:nvSpPr>
          <p:cNvPr id="47" name="plate4"/>
          <p:cNvSpPr>
            <a:spLocks noChangeArrowheads="1"/>
          </p:cNvSpPr>
          <p:nvPr/>
        </p:nvSpPr>
        <p:spPr bwMode="auto">
          <a:xfrm>
            <a:off x="5170488" y="5608638"/>
            <a:ext cx="896937" cy="4095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04" tIns="45702" rIns="91404" bIns="45702" anchor="ctr"/>
          <a:lstStyle/>
          <a:p>
            <a:pPr algn="ctr" defTabSz="684213" eaLnBrk="0" hangingPunct="0">
              <a:defRPr/>
            </a:pPr>
            <a:endParaRPr lang="ru-RU" sz="1600" b="1" dirty="0">
              <a:solidFill>
                <a:srgbClr val="000066"/>
              </a:solidFill>
            </a:endParaRPr>
          </a:p>
          <a:p>
            <a:pPr algn="ctr" defTabSz="684213" eaLnBrk="0" hangingPunct="0">
              <a:defRPr/>
            </a:pPr>
            <a:r>
              <a:rPr lang="en-US" sz="1600" b="1" dirty="0" smtClean="0">
                <a:solidFill>
                  <a:srgbClr val="FF0000"/>
                </a:solidFill>
              </a:rPr>
              <a:t>M</a:t>
            </a:r>
            <a:endParaRPr lang="ru-RU" sz="1600" b="1" dirty="0">
              <a:solidFill>
                <a:srgbClr val="FF0000"/>
              </a:solidFill>
            </a:endParaRPr>
          </a:p>
          <a:p>
            <a:pPr algn="ctr" defTabSz="684213" eaLnBrk="0" hangingPunct="0">
              <a:defRPr/>
            </a:pPr>
            <a:endParaRPr lang="ru-RU" sz="1600" b="1" dirty="0">
              <a:solidFill>
                <a:srgbClr val="000066"/>
              </a:solidFill>
            </a:endParaRPr>
          </a:p>
        </p:txBody>
      </p:sp>
      <p:sp>
        <p:nvSpPr>
          <p:cNvPr id="53" name="Rectangle 7"/>
          <p:cNvSpPr>
            <a:spLocks noChangeArrowheads="1"/>
          </p:cNvSpPr>
          <p:nvPr/>
        </p:nvSpPr>
        <p:spPr bwMode="auto">
          <a:xfrm>
            <a:off x="119816" y="3921360"/>
            <a:ext cx="2208714" cy="60811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4763" indent="-4763" defTabSz="684213" eaLnBrk="0" hangingPunct="0">
              <a:defRPr/>
            </a:pPr>
            <a:r>
              <a:rPr 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System design and development providing </a:t>
            </a:r>
            <a:endParaRPr lang="ru-RU" sz="12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66" name="plate4"/>
          <p:cNvSpPr>
            <a:spLocks noChangeArrowheads="1"/>
          </p:cNvSpPr>
          <p:nvPr/>
        </p:nvSpPr>
        <p:spPr bwMode="auto">
          <a:xfrm>
            <a:off x="7050088" y="3030538"/>
            <a:ext cx="1766887" cy="64135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04" tIns="45702" rIns="91404" bIns="45702" anchor="ctr"/>
          <a:lstStyle/>
          <a:p>
            <a:pPr algn="ctr" defTabSz="684213" eaLnBrk="0" hangingPunct="0"/>
            <a:r>
              <a:rPr lang="en-US" sz="1400" b="1" dirty="0" smtClean="0">
                <a:solidFill>
                  <a:srgbClr val="000066"/>
                </a:solidFill>
              </a:rPr>
              <a:t>Ministry of Public Health and Social Development of Russia</a:t>
            </a:r>
            <a:endParaRPr lang="ru-RU" sz="1400" b="1" dirty="0">
              <a:solidFill>
                <a:srgbClr val="000066"/>
              </a:solidFill>
            </a:endParaRPr>
          </a:p>
        </p:txBody>
      </p:sp>
      <p:sp>
        <p:nvSpPr>
          <p:cNvPr id="18467" name="plate4"/>
          <p:cNvSpPr>
            <a:spLocks noChangeArrowheads="1"/>
          </p:cNvSpPr>
          <p:nvPr/>
        </p:nvSpPr>
        <p:spPr bwMode="auto">
          <a:xfrm>
            <a:off x="4445000" y="3051175"/>
            <a:ext cx="1573213" cy="64611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04" tIns="45702" rIns="91404" bIns="45702" anchor="ctr"/>
          <a:lstStyle/>
          <a:p>
            <a:pPr algn="ctr" defTabSz="684213" eaLnBrk="0" hangingPunct="0"/>
            <a:r>
              <a:rPr lang="en-US" sz="1400" b="1" dirty="0" smtClean="0">
                <a:solidFill>
                  <a:srgbClr val="FF0000"/>
                </a:solidFill>
              </a:rPr>
              <a:t>Ministry of Communications of Russia</a:t>
            </a: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18468" name="plate4"/>
          <p:cNvSpPr>
            <a:spLocks noChangeArrowheads="1"/>
          </p:cNvSpPr>
          <p:nvPr/>
        </p:nvSpPr>
        <p:spPr bwMode="auto">
          <a:xfrm>
            <a:off x="2679700" y="3051175"/>
            <a:ext cx="1668463" cy="64293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04" tIns="45702" rIns="91404" bIns="45702" anchor="ctr"/>
          <a:lstStyle/>
          <a:p>
            <a:pPr algn="ctr" defTabSz="684213" eaLnBrk="0" hangingPunct="0"/>
            <a:r>
              <a:rPr lang="en-US" sz="1400" b="1" dirty="0" smtClean="0">
                <a:solidFill>
                  <a:srgbClr val="000066"/>
                </a:solidFill>
              </a:rPr>
              <a:t>Ministry  Economic Development of Russia</a:t>
            </a:r>
            <a:endParaRPr lang="ru-RU" sz="1400" b="1" dirty="0">
              <a:solidFill>
                <a:srgbClr val="000066"/>
              </a:solidFill>
            </a:endParaRPr>
          </a:p>
        </p:txBody>
      </p:sp>
      <p:sp>
        <p:nvSpPr>
          <p:cNvPr id="72" name="Rectangle 7"/>
          <p:cNvSpPr>
            <a:spLocks noChangeArrowheads="1"/>
          </p:cNvSpPr>
          <p:nvPr/>
        </p:nvSpPr>
        <p:spPr bwMode="auto">
          <a:xfrm>
            <a:off x="131883" y="3034276"/>
            <a:ext cx="2207280" cy="7188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4763" indent="-4763" defTabSz="684213" eaLnBrk="0" hangingPunct="0"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defTabSz="684213" eaLnBrk="0" hangingPunct="0"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defTabSz="684213" eaLnBrk="0" hangingPunct="0"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defTabSz="684213" eaLnBrk="0" hangingPunct="0"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defTabSz="684213" eaLnBrk="0" hangingPunct="0"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ctr" defTabSz="6842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ctr" defTabSz="6842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ctr" defTabSz="6842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ctr" defTabSz="6842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defRPr/>
            </a:pPr>
            <a:r>
              <a:rPr lang="en-US" b="1" dirty="0" smtClean="0">
                <a:solidFill>
                  <a:srgbClr val="262626"/>
                </a:solidFill>
              </a:rPr>
              <a:t>Requirements configuration for different areas, involvement to plans putting into practice</a:t>
            </a:r>
            <a:endParaRPr lang="ru-RU" dirty="0" smtClean="0">
              <a:latin typeface="Arial" pitchFamily="34" charset="0"/>
            </a:endParaRPr>
          </a:p>
        </p:txBody>
      </p:sp>
      <p:sp>
        <p:nvSpPr>
          <p:cNvPr id="73" name="Rectangle 7"/>
          <p:cNvSpPr>
            <a:spLocks noChangeArrowheads="1"/>
          </p:cNvSpPr>
          <p:nvPr/>
        </p:nvSpPr>
        <p:spPr bwMode="auto">
          <a:xfrm>
            <a:off x="170139" y="6128501"/>
            <a:ext cx="2137126" cy="43178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4763" indent="-4763" defTabSz="684213" eaLnBrk="0" hangingPunct="0">
              <a:defRPr/>
            </a:pPr>
            <a:r>
              <a:rPr 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Information customers</a:t>
            </a:r>
            <a:endParaRPr lang="ru-RU" sz="12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75" name="Line 29"/>
          <p:cNvSpPr>
            <a:spLocks noChangeShapeType="1"/>
          </p:cNvSpPr>
          <p:nvPr/>
        </p:nvSpPr>
        <p:spPr bwMode="auto">
          <a:xfrm flipH="1">
            <a:off x="147637" y="2924944"/>
            <a:ext cx="8996363" cy="34925"/>
          </a:xfrm>
          <a:prstGeom prst="line">
            <a:avLst/>
          </a:prstGeom>
          <a:noFill/>
          <a:ln w="22225">
            <a:solidFill>
              <a:schemeClr val="accent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cxnSp>
        <p:nvCxnSpPr>
          <p:cNvPr id="18476" name="AutoShape 168"/>
          <p:cNvCxnSpPr>
            <a:cxnSpLocks noChangeShapeType="1"/>
            <a:stCxn id="17438" idx="0"/>
            <a:endCxn id="18454" idx="2"/>
          </p:cNvCxnSpPr>
          <p:nvPr/>
        </p:nvCxnSpPr>
        <p:spPr bwMode="auto">
          <a:xfrm rot="5400000" flipH="1" flipV="1">
            <a:off x="4630528" y="3831628"/>
            <a:ext cx="423872" cy="1628392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FF9900"/>
            </a:solidFill>
            <a:miter lim="800000"/>
            <a:headEnd type="triangle" w="med" len="med"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8477" name="plate4"/>
          <p:cNvSpPr>
            <a:spLocks noChangeArrowheads="1"/>
          </p:cNvSpPr>
          <p:nvPr/>
        </p:nvSpPr>
        <p:spPr bwMode="auto">
          <a:xfrm>
            <a:off x="6135688" y="3051175"/>
            <a:ext cx="774700" cy="64611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04" tIns="45702" rIns="91404" bIns="45702" anchor="ctr"/>
          <a:lstStyle/>
          <a:p>
            <a:pPr algn="ctr" defTabSz="684213" eaLnBrk="0" hangingPunct="0"/>
            <a:r>
              <a:rPr lang="ru-RU" sz="1800" b="1">
                <a:solidFill>
                  <a:srgbClr val="000066"/>
                </a:solidFill>
              </a:rPr>
              <a:t>. . . </a:t>
            </a:r>
          </a:p>
        </p:txBody>
      </p:sp>
      <p:sp>
        <p:nvSpPr>
          <p:cNvPr id="18478" name="Line 29"/>
          <p:cNvSpPr>
            <a:spLocks noChangeShapeType="1"/>
          </p:cNvSpPr>
          <p:nvPr/>
        </p:nvSpPr>
        <p:spPr bwMode="auto">
          <a:xfrm flipH="1">
            <a:off x="0" y="4592638"/>
            <a:ext cx="8942388" cy="41275"/>
          </a:xfrm>
          <a:prstGeom prst="line">
            <a:avLst/>
          </a:prstGeom>
          <a:noFill/>
          <a:ln w="22225">
            <a:solidFill>
              <a:schemeClr val="accent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" name="Rectangle 7"/>
          <p:cNvSpPr>
            <a:spLocks noChangeArrowheads="1"/>
          </p:cNvSpPr>
          <p:nvPr/>
        </p:nvSpPr>
        <p:spPr bwMode="auto">
          <a:xfrm>
            <a:off x="130448" y="4686904"/>
            <a:ext cx="2187449" cy="60811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4763" indent="-4763" defTabSz="684213" eaLnBrk="0" hangingPunct="0"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defTabSz="684213" eaLnBrk="0" hangingPunct="0"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defTabSz="684213" eaLnBrk="0" hangingPunct="0"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defTabSz="684213" eaLnBrk="0" hangingPunct="0"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defTabSz="684213" eaLnBrk="0" hangingPunct="0"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ctr" defTabSz="6842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ctr" defTabSz="6842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ctr" defTabSz="6842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ctr" defTabSz="6842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defRPr/>
            </a:pPr>
            <a:r>
              <a:rPr lang="en-US" b="1" dirty="0" smtClean="0">
                <a:solidFill>
                  <a:srgbClr val="262626"/>
                </a:solidFill>
              </a:rPr>
              <a:t>Information interaction </a:t>
            </a:r>
            <a:endParaRPr lang="ru-RU" b="1" dirty="0" smtClean="0">
              <a:solidFill>
                <a:srgbClr val="262626"/>
              </a:solidFill>
            </a:endParaRPr>
          </a:p>
        </p:txBody>
      </p:sp>
      <p:sp>
        <p:nvSpPr>
          <p:cNvPr id="18482" name="Line 89"/>
          <p:cNvSpPr>
            <a:spLocks noChangeShapeType="1"/>
          </p:cNvSpPr>
          <p:nvPr/>
        </p:nvSpPr>
        <p:spPr bwMode="auto">
          <a:xfrm flipH="1">
            <a:off x="2497138" y="3373438"/>
            <a:ext cx="182562" cy="0"/>
          </a:xfrm>
          <a:prstGeom prst="line">
            <a:avLst/>
          </a:prstGeom>
          <a:noFill/>
          <a:ln w="25400">
            <a:solidFill>
              <a:srgbClr val="FF99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83" name="Line 89"/>
          <p:cNvSpPr>
            <a:spLocks noChangeShapeType="1"/>
          </p:cNvSpPr>
          <p:nvPr/>
        </p:nvSpPr>
        <p:spPr bwMode="auto">
          <a:xfrm flipH="1">
            <a:off x="2497138" y="4187825"/>
            <a:ext cx="1597025" cy="0"/>
          </a:xfrm>
          <a:prstGeom prst="line">
            <a:avLst/>
          </a:prstGeom>
          <a:noFill/>
          <a:ln w="25400">
            <a:solidFill>
              <a:srgbClr val="FF99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F7F9F0DE-3E2C-408E-B810-1635C88526F9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188931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91580" y="447055"/>
            <a:ext cx="75608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cs typeface="Tahoma" pitchFamily="34" charset="0"/>
              </a:rPr>
              <a:t>Roadmap for the FMIS system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cs typeface="Tahoma" pitchFamily="34" charset="0"/>
              </a:rPr>
              <a:t>as for the years 2012-2015</a:t>
            </a:r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F0DE-3E2C-408E-B810-1635C88526F9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11" name="Picture 2" descr="C:\Users\0900\AppData\Local\Microsoft\Windows\Temporary Internet Files\Content.Outlook\HXXRAIWO\герб_МФРФ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26821" b="69749" l="23925" r="77240">
                        <a14:foregroundMark x1="46947" y1="33046" x2="46947" y2="33046"/>
                        <a14:foregroundMark x1="46947" y1="33046" x2="46947" y2="330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261" t="21455" r="16096" b="24885"/>
          <a:stretch/>
        </p:blipFill>
        <p:spPr bwMode="auto">
          <a:xfrm>
            <a:off x="0" y="-60570"/>
            <a:ext cx="603197" cy="6879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1038349" y="1310408"/>
            <a:ext cx="3749675" cy="6461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20000"/>
              </a:spcBef>
              <a:buSzPct val="100000"/>
              <a:buFont typeface="Wingdings" pitchFamily="2" charset="2"/>
              <a:buNone/>
              <a:defRPr/>
            </a:pP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ПРЕИМУЩЕСТВА ВО ВРЕМЕНИ ПРИ ОБМЕНЕ ИНФОРМАЦИЕЙ МЕЖДУ ОРГАНИЗАЦИЯМИ</a:t>
            </a:r>
            <a:endParaRPr lang="fr-FR" sz="1400" b="1" dirty="0">
              <a:solidFill>
                <a:schemeClr val="accent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7" name="Text Box 228"/>
          <p:cNvSpPr txBox="1">
            <a:spLocks noChangeArrowheads="1"/>
          </p:cNvSpPr>
          <p:nvPr/>
        </p:nvSpPr>
        <p:spPr bwMode="auto">
          <a:xfrm>
            <a:off x="514350" y="3889375"/>
            <a:ext cx="1857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fr-FR" sz="200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458378" y="1188723"/>
            <a:ext cx="8352928" cy="1152128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BBEAF3"/>
              </a:gs>
              <a:gs pos="0">
                <a:srgbClr val="C0E6E4"/>
              </a:gs>
              <a:gs pos="100000">
                <a:srgbClr val="95D8DB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t"/>
          <a:lstStyle/>
          <a:p>
            <a:pPr marL="0" lvl="1" algn="ctr"/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cs typeface="Tahoma" pitchFamily="34" charset="0"/>
              </a:rPr>
              <a:t>for the year 2012</a:t>
            </a:r>
            <a:endParaRPr lang="fr-FR" sz="16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791580" y="1628800"/>
            <a:ext cx="7956884" cy="504056"/>
          </a:xfrm>
          <a:prstGeom prst="roundRect">
            <a:avLst>
              <a:gd name="adj" fmla="val 5404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265113">
              <a:lnSpc>
                <a:spcPct val="90000"/>
              </a:lnSpc>
              <a:spcBef>
                <a:spcPct val="10000"/>
              </a:spcBef>
              <a:buBlip>
                <a:blip r:embed="rId4"/>
              </a:buBlip>
            </a:pPr>
            <a:r>
              <a:rPr lang="en-US" sz="1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Transfer to the united registers and classifiers</a:t>
            </a:r>
            <a:endParaRPr lang="ru-RU" sz="1400" dirty="0" smtClean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lvl="1" indent="265113">
              <a:lnSpc>
                <a:spcPct val="90000"/>
              </a:lnSpc>
              <a:spcBef>
                <a:spcPct val="10000"/>
              </a:spcBef>
              <a:buBlip>
                <a:blip r:embed="rId4"/>
              </a:buBlip>
            </a:pPr>
            <a:r>
              <a:rPr lang="en-US" sz="1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Approbate the first subsystems for the “FMIS” system</a:t>
            </a:r>
            <a:endParaRPr lang="fr-FR" sz="1400" dirty="0" smtClean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95536" y="2492896"/>
            <a:ext cx="8424936" cy="1224136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BBEAF3"/>
              </a:gs>
              <a:gs pos="0">
                <a:srgbClr val="C0E6E4"/>
              </a:gs>
              <a:gs pos="100000">
                <a:srgbClr val="95D8DB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t"/>
          <a:lstStyle/>
          <a:p>
            <a:pPr algn="ctr"/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cs typeface="Tahoma" pitchFamily="34" charset="0"/>
              </a:rPr>
              <a:t>for the year 2013</a:t>
            </a:r>
            <a:endParaRPr lang="fr-FR" sz="16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899592" y="2888940"/>
            <a:ext cx="7848872" cy="684076"/>
          </a:xfrm>
          <a:prstGeom prst="roundRect">
            <a:avLst>
              <a:gd name="adj" fmla="val 5404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5113" lvl="1" indent="-265113">
              <a:lnSpc>
                <a:spcPct val="90000"/>
              </a:lnSpc>
              <a:spcBef>
                <a:spcPct val="10000"/>
              </a:spcBef>
              <a:buBlip>
                <a:blip r:embed="rId5"/>
              </a:buBlip>
            </a:pPr>
            <a:r>
              <a:rPr lang="en-US" sz="1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Create the United (single) portal for the budget system</a:t>
            </a: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400" dirty="0" smtClean="0">
                <a:solidFill>
                  <a:srgbClr val="120D39"/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6"/>
              </a:rPr>
              <a:t>www.budget.gov.ru</a:t>
            </a:r>
            <a:endParaRPr lang="ru-RU" sz="1400" dirty="0" smtClean="0">
              <a:solidFill>
                <a:srgbClr val="120D39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050" name="Picture 2" descr="\\192.168.170.75\Documents\Департамент продаж и маркетинга\Отдел дизайна и рекламы\!!Дизайнерская\ПРЕЗЕНТАЦИИ\шаблон презентации\Иконки в презентации\IE.VC.Business.Finance.IF\handshake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504" y="1124744"/>
            <a:ext cx="864096" cy="864096"/>
          </a:xfrm>
          <a:prstGeom prst="rect">
            <a:avLst/>
          </a:prstGeom>
          <a:noFill/>
        </p:spPr>
      </p:pic>
      <p:sp>
        <p:nvSpPr>
          <p:cNvPr id="22" name="Скругленный прямоугольник 21"/>
          <p:cNvSpPr/>
          <p:nvPr/>
        </p:nvSpPr>
        <p:spPr>
          <a:xfrm>
            <a:off x="359532" y="5445224"/>
            <a:ext cx="8424936" cy="1224136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BBEAF3"/>
              </a:gs>
              <a:gs pos="0">
                <a:srgbClr val="C0E6E4"/>
              </a:gs>
              <a:gs pos="100000">
                <a:srgbClr val="95D8DB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t"/>
          <a:lstStyle/>
          <a:p>
            <a:pPr algn="ctr"/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cs typeface="Tahoma" pitchFamily="34" charset="0"/>
              </a:rPr>
              <a:t>for the year 2015</a:t>
            </a:r>
            <a:endParaRPr lang="fr-FR" sz="16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863588" y="5841268"/>
            <a:ext cx="7848872" cy="684076"/>
          </a:xfrm>
          <a:prstGeom prst="roundRect">
            <a:avLst>
              <a:gd name="adj" fmla="val 5404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5113" lvl="1" indent="-265113">
              <a:lnSpc>
                <a:spcPct val="90000"/>
              </a:lnSpc>
              <a:spcBef>
                <a:spcPct val="10000"/>
              </a:spcBef>
              <a:buBlip>
                <a:blip r:embed="rId5"/>
              </a:buBlip>
            </a:pPr>
            <a:r>
              <a:rPr lang="en-US" sz="1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Project’s all-inclusive implementation on the federal level</a:t>
            </a:r>
            <a:endParaRPr lang="fr-FR" sz="1400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65113" lvl="1" indent="-265113">
              <a:lnSpc>
                <a:spcPct val="90000"/>
              </a:lnSpc>
              <a:spcBef>
                <a:spcPct val="10000"/>
              </a:spcBef>
              <a:buBlip>
                <a:blip r:embed="rId5"/>
              </a:buBlip>
            </a:pPr>
            <a:r>
              <a:rPr lang="en-US" sz="1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Service providing for the Russian Federation entities and local administration agencies</a:t>
            </a:r>
            <a:endParaRPr lang="fr-FR" sz="1400" dirty="0" smtClean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23528" y="4000797"/>
            <a:ext cx="8424936" cy="1224136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BBEAF3"/>
              </a:gs>
              <a:gs pos="0">
                <a:srgbClr val="C0E6E4"/>
              </a:gs>
              <a:gs pos="100000">
                <a:srgbClr val="95D8DB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t"/>
          <a:lstStyle/>
          <a:p>
            <a:pPr algn="ctr"/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cs typeface="Tahoma" pitchFamily="34" charset="0"/>
              </a:rPr>
              <a:t>for the year 2014</a:t>
            </a:r>
            <a:endParaRPr lang="fr-FR" sz="16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803090" y="4396841"/>
            <a:ext cx="7848872" cy="684076"/>
          </a:xfrm>
          <a:prstGeom prst="roundRect">
            <a:avLst>
              <a:gd name="adj" fmla="val 5404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5113" lvl="1" indent="-265113">
              <a:lnSpc>
                <a:spcPct val="90000"/>
              </a:lnSpc>
              <a:spcBef>
                <a:spcPct val="10000"/>
              </a:spcBef>
              <a:buBlip>
                <a:blip r:embed="rId5"/>
              </a:buBlip>
            </a:pPr>
            <a:r>
              <a:rPr lang="en-US" sz="1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Shift to book-keeping within “FMIS” system</a:t>
            </a:r>
            <a:endParaRPr lang="fr-FR" sz="1400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9" name="Picture 6" descr="\\192.168.170.75\Documents\Департамент продаж и маркетинга\Отдел дизайна и рекламы\!!Дизайнерская\ПРЕЗЕНТАЦИИ\шаблон презентации\Иконки в презентации\земля шар\browser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955" y="2340851"/>
            <a:ext cx="864096" cy="864096"/>
          </a:xfrm>
          <a:prstGeom prst="rect">
            <a:avLst/>
          </a:prstGeom>
          <a:noFill/>
        </p:spPr>
      </p:pic>
      <p:pic>
        <p:nvPicPr>
          <p:cNvPr id="31" name="Picture 5" descr="\\192.168.170.75\Documents\Департамент продаж и маркетинга\Отдел дизайна и рекламы\!!Дизайнерская\ПРЕЗЕНТАЦИИ\шаблон презентации\Иконки в презентации\Компьютерное\My-Computer_2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373" y="3773832"/>
            <a:ext cx="936104" cy="936104"/>
          </a:xfrm>
          <a:prstGeom prst="rect">
            <a:avLst/>
          </a:prstGeom>
          <a:noFill/>
        </p:spPr>
      </p:pic>
      <p:pic>
        <p:nvPicPr>
          <p:cNvPr id="2051" name="Picture 3" descr="\\192.168.170.75\Documents\Департамент продаж и маркетинга\Отдел дизайна и рекламы\!!Дизайнерская\ПРЕЗЕНТАЦИИ\шаблон презентации\Иконки в презентации\IE.VC.Business.Finance.IF\money_coins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-41771" y="5135606"/>
            <a:ext cx="1080120" cy="10801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392527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107504" y="764704"/>
            <a:ext cx="9036496" cy="609329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>
            <a:softEdge rad="317500"/>
          </a:effectLst>
        </p:spPr>
        <p:txBody>
          <a:bodyPr wrap="none" anchor="ctr"/>
          <a:lstStyle/>
          <a:p>
            <a:pPr eaLnBrk="0" hangingPunct="0">
              <a:defRPr/>
            </a:pPr>
            <a:endParaRPr lang="ru-RU" sz="2400" dirty="0">
              <a:solidFill>
                <a:schemeClr val="tx1"/>
              </a:solidFill>
            </a:endParaRPr>
          </a:p>
        </p:txBody>
      </p:sp>
      <p:graphicFrame>
        <p:nvGraphicFramePr>
          <p:cNvPr id="56" name="Схема 55"/>
          <p:cNvGraphicFramePr/>
          <p:nvPr>
            <p:extLst>
              <p:ext uri="{D42A27DB-BD31-4B8C-83A1-F6EECF244321}">
                <p14:modId xmlns="" xmlns:p14="http://schemas.microsoft.com/office/powerpoint/2010/main" val="3203510855"/>
              </p:ext>
            </p:extLst>
          </p:nvPr>
        </p:nvGraphicFramePr>
        <p:xfrm>
          <a:off x="285720" y="475013"/>
          <a:ext cx="8763989" cy="63829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390" name="Rectangle 42"/>
          <p:cNvSpPr>
            <a:spLocks noGrp="1" noChangeArrowheads="1"/>
          </p:cNvSpPr>
          <p:nvPr>
            <p:ph type="title"/>
          </p:nvPr>
        </p:nvSpPr>
        <p:spPr>
          <a:xfrm>
            <a:off x="1450825" y="469553"/>
            <a:ext cx="7513663" cy="511175"/>
          </a:xfrm>
        </p:spPr>
        <p:txBody>
          <a:bodyPr anchor="t">
            <a:normAutofit/>
          </a:bodyPr>
          <a:lstStyle/>
          <a:p>
            <a:pPr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000" b="1" dirty="0" smtClean="0">
                <a:cs typeface="Times New Roman" pitchFamily="18" charset="0"/>
              </a:rPr>
              <a:t>EFFECTS OF FMIS</a:t>
            </a:r>
            <a:r>
              <a:rPr lang="en-US" sz="2000" b="1" dirty="0" smtClean="0">
                <a:solidFill>
                  <a:schemeClr val="tx2"/>
                </a:solidFill>
                <a:cs typeface="Times New Roman" pitchFamily="18" charset="0"/>
              </a:rPr>
              <a:t>” SYSTEM CREATION</a:t>
            </a:r>
            <a:endParaRPr lang="fr-FR" sz="2000" b="1" dirty="0" smtClean="0"/>
          </a:p>
        </p:txBody>
      </p:sp>
      <p:sp>
        <p:nvSpPr>
          <p:cNvPr id="5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F7F9F0DE-3E2C-408E-B810-1635C88526F9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60386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2631</TotalTime>
  <Words>762</Words>
  <Application>Microsoft Office PowerPoint</Application>
  <PresentationFormat>Экран (4:3)</PresentationFormat>
  <Paragraphs>181</Paragraphs>
  <Slides>11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Городская</vt:lpstr>
      <vt:lpstr>Слайд 1</vt:lpstr>
      <vt:lpstr>Слайд 2</vt:lpstr>
      <vt:lpstr>Слайд 3</vt:lpstr>
      <vt:lpstr>FUNCTIONAL ARCHITECTURE OF FMIS</vt:lpstr>
      <vt:lpstr>Слайд 5</vt:lpstr>
      <vt:lpstr>Слайд 6</vt:lpstr>
      <vt:lpstr>Слайд 7</vt:lpstr>
      <vt:lpstr>Слайд 8</vt:lpstr>
      <vt:lpstr>EFFECTS OF FMIS” SYSTEM CREATION</vt:lpstr>
      <vt:lpstr>Слайд 10</vt:lpstr>
      <vt:lpstr>Specialization </vt:lpstr>
    </vt:vector>
  </TitlesOfParts>
  <Company>Министерство финансов РФ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ЧЕРНЯКОВА ЕЛЕНА ЕВГЕНЬЕВНА</dc:creator>
  <cp:lastModifiedBy>Елена</cp:lastModifiedBy>
  <cp:revision>193</cp:revision>
  <cp:lastPrinted>2012-02-16T12:45:19Z</cp:lastPrinted>
  <dcterms:created xsi:type="dcterms:W3CDTF">2012-02-10T14:59:04Z</dcterms:created>
  <dcterms:modified xsi:type="dcterms:W3CDTF">2012-03-25T13:16:54Z</dcterms:modified>
</cp:coreProperties>
</file>