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9"/>
  </p:notesMasterIdLst>
  <p:sldIdLst>
    <p:sldId id="256" r:id="rId2"/>
    <p:sldId id="257" r:id="rId3"/>
    <p:sldId id="268" r:id="rId4"/>
    <p:sldId id="269" r:id="rId5"/>
    <p:sldId id="258" r:id="rId6"/>
    <p:sldId id="259" r:id="rId7"/>
    <p:sldId id="260" r:id="rId8"/>
    <p:sldId id="261" r:id="rId9"/>
    <p:sldId id="272" r:id="rId10"/>
    <p:sldId id="271" r:id="rId11"/>
    <p:sldId id="270" r:id="rId12"/>
    <p:sldId id="273" r:id="rId13"/>
    <p:sldId id="274" r:id="rId14"/>
    <p:sldId id="287" r:id="rId15"/>
    <p:sldId id="263" r:id="rId16"/>
    <p:sldId id="278" r:id="rId17"/>
    <p:sldId id="277" r:id="rId18"/>
    <p:sldId id="286" r:id="rId19"/>
    <p:sldId id="264" r:id="rId20"/>
    <p:sldId id="265" r:id="rId21"/>
    <p:sldId id="279" r:id="rId22"/>
    <p:sldId id="280" r:id="rId23"/>
    <p:sldId id="281" r:id="rId24"/>
    <p:sldId id="266" r:id="rId25"/>
    <p:sldId id="282" r:id="rId26"/>
    <p:sldId id="285" r:id="rId27"/>
    <p:sldId id="284"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4" autoAdjust="0"/>
    <p:restoredTop sz="94624" autoAdjust="0"/>
  </p:normalViewPr>
  <p:slideViewPr>
    <p:cSldViewPr>
      <p:cViewPr>
        <p:scale>
          <a:sx n="80" d="100"/>
          <a:sy n="80" d="100"/>
        </p:scale>
        <p:origin x="-1080"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FC46E4A1-CBDA-4E48-9354-82CFB9F6118B}" type="datetimeFigureOut">
              <a:rPr lang="en-US"/>
              <a:pPr>
                <a:defRPr/>
              </a:pPr>
              <a:t>3/20/2012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1C4E346-34D4-4006-AB92-A44F2B6C409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EEE396E-DEDC-47FC-8204-3F0173C45944}" type="slidenum">
              <a:rPr lang="en-US" smtClean="0"/>
              <a:pPr/>
              <a:t>27</a:t>
            </a:fld>
            <a:endParaRPr lang="en-US" smtClean="0"/>
          </a:p>
        </p:txBody>
      </p:sp>
      <p:sp>
        <p:nvSpPr>
          <p:cNvPr id="33795" name="Rectangle 7"/>
          <p:cNvSpPr txBox="1">
            <a:spLocks noGrp="1" noChangeArrowheads="1"/>
          </p:cNvSpPr>
          <p:nvPr/>
        </p:nvSpPr>
        <p:spPr bwMode="auto">
          <a:xfrm>
            <a:off x="1485900" y="8589963"/>
            <a:ext cx="2973388" cy="455612"/>
          </a:xfrm>
          <a:prstGeom prst="rect">
            <a:avLst/>
          </a:prstGeom>
          <a:noFill/>
          <a:ln w="9525">
            <a:noFill/>
            <a:miter lim="800000"/>
            <a:headEnd/>
            <a:tailEnd/>
          </a:ln>
        </p:spPr>
        <p:txBody>
          <a:bodyPr lIns="91139" tIns="45569" rIns="91139" bIns="45569" anchor="b"/>
          <a:lstStyle/>
          <a:p>
            <a:pPr algn="r" defTabSz="911225"/>
            <a:fld id="{67718E81-6798-4407-A8DE-A67DB41F2004}" type="slidenum">
              <a:rPr lang="en-US" sz="1100"/>
              <a:pPr algn="r" defTabSz="911225"/>
              <a:t>27</a:t>
            </a:fld>
            <a:endParaRPr lang="en-US" sz="1100"/>
          </a:p>
        </p:txBody>
      </p:sp>
      <p:sp>
        <p:nvSpPr>
          <p:cNvPr id="33796" name="Rectangle 2"/>
          <p:cNvSpPr>
            <a:spLocks noGrp="1" noRot="1" noChangeAspect="1" noChangeArrowheads="1" noTextEdit="1"/>
          </p:cNvSpPr>
          <p:nvPr>
            <p:ph type="sldImg"/>
          </p:nvPr>
        </p:nvSpPr>
        <p:spPr bwMode="auto">
          <a:xfrm>
            <a:off x="1144588" y="687388"/>
            <a:ext cx="4570412" cy="3427412"/>
          </a:xfrm>
          <a:noFill/>
          <a:ln>
            <a:solidFill>
              <a:srgbClr val="000000"/>
            </a:solidFill>
            <a:miter lim="800000"/>
            <a:headEnd/>
            <a:tailEnd/>
          </a:ln>
        </p:spPr>
      </p:sp>
      <p:sp>
        <p:nvSpPr>
          <p:cNvPr id="33797" name="Rectangle 3"/>
          <p:cNvSpPr>
            <a:spLocks noGrp="1" noChangeArrowheads="1"/>
          </p:cNvSpPr>
          <p:nvPr>
            <p:ph type="body" idx="1"/>
          </p:nvPr>
        </p:nvSpPr>
        <p:spPr bwMode="auto">
          <a:xfrm>
            <a:off x="685800" y="4343400"/>
            <a:ext cx="5486400" cy="4113213"/>
          </a:xfrm>
          <a:noFill/>
        </p:spPr>
        <p:txBody>
          <a:bodyPr wrap="square" lIns="91139" tIns="45569" rIns="91139" bIns="45569" numCol="1" anchor="t" anchorCtr="0" compatLnSpc="1">
            <a:prstTxWarp prst="textNoShape">
              <a:avLst/>
            </a:prstTxWarp>
          </a:bodyPr>
          <a:lstStyle/>
          <a:p>
            <a:pPr eaLnBrk="1" hangingPunct="1">
              <a:spcBef>
                <a:spcPct val="0"/>
              </a:spcBef>
            </a:pPr>
            <a:endParaRPr lang="vi-VN" smtClean="0"/>
          </a:p>
        </p:txBody>
      </p:sp>
      <p:sp>
        <p:nvSpPr>
          <p:cNvPr id="33798" name="Date Placeholder 6"/>
          <p:cNvSpPr txBox="1">
            <a:spLocks noGrp="1"/>
          </p:cNvSpPr>
          <p:nvPr/>
        </p:nvSpPr>
        <p:spPr bwMode="auto">
          <a:xfrm>
            <a:off x="3883025" y="0"/>
            <a:ext cx="2973388" cy="457200"/>
          </a:xfrm>
          <a:prstGeom prst="rect">
            <a:avLst/>
          </a:prstGeom>
          <a:noFill/>
          <a:ln w="9525">
            <a:noFill/>
            <a:miter lim="800000"/>
            <a:headEnd/>
            <a:tailEnd/>
          </a:ln>
        </p:spPr>
        <p:txBody>
          <a:bodyPr lIns="91139" tIns="45569" rIns="91139" bIns="45569"/>
          <a:lstStyle/>
          <a:p>
            <a:pPr algn="r" defTabSz="911225"/>
            <a:endParaRPr lang="vi-VN" sz="11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ED19797D-7212-4F3F-918A-EDC88B10ED30}" type="datetimeFigureOut">
              <a:rPr lang="en-US"/>
              <a:pPr>
                <a:defRPr/>
              </a:pPr>
              <a:t>3/20/2012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F8B0BFD4-BD2F-480C-89B0-CE182C23D3E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6C6EE50-BE94-4A44-95FE-46A188C6D799}" type="datetimeFigureOut">
              <a:rPr lang="en-US"/>
              <a:pPr>
                <a:defRPr/>
              </a:pPr>
              <a:t>3/20/2012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08E2066-C05B-4C6E-B601-4AFFE0372F2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19DE60E-A59E-41E8-BB46-4BCC798E9D14}" type="datetimeFigureOut">
              <a:rPr lang="en-US"/>
              <a:pPr>
                <a:defRPr/>
              </a:pPr>
              <a:t>3/20/2012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352C171-2FAA-4367-8088-1980A5568F2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1FEB86A-D516-4444-806D-46555ECEE935}" type="datetimeFigureOut">
              <a:rPr lang="en-US"/>
              <a:pPr>
                <a:defRPr/>
              </a:pPr>
              <a:t>3/20/2012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BC89673-B492-4465-AE2E-ADCE66958FC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E5AB99A-05E5-48D5-8EB1-E22F608A7FB2}" type="datetimeFigureOut">
              <a:rPr lang="en-US"/>
              <a:pPr>
                <a:defRPr/>
              </a:pPr>
              <a:t>3/20/2012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0A38323-34EA-4F4C-8AC2-52FA8B69244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5103ABA-A8AE-4AEF-882E-7275FB32E30F}" type="datetimeFigureOut">
              <a:rPr lang="en-US"/>
              <a:pPr>
                <a:defRPr/>
              </a:pPr>
              <a:t>3/20/2012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1DFD5DE1-9AF7-4FCA-B4A7-E7849F50B43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23B2C956-0230-442B-A0DC-E4A9DB34B6C5}" type="datetimeFigureOut">
              <a:rPr lang="en-US"/>
              <a:pPr>
                <a:defRPr/>
              </a:pPr>
              <a:t>3/20/2012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1864898A-C560-4B2B-B82E-225B1BC8352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AFA73D0C-F4BA-44CA-BFB9-FCFD950FE07B}" type="datetimeFigureOut">
              <a:rPr lang="en-US"/>
              <a:pPr>
                <a:defRPr/>
              </a:pPr>
              <a:t>3/20/2012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C0CBF315-0737-4A74-BA23-130F05251FF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A736DB73-27F7-47B5-BBCA-832CFDB4DD99}" type="datetimeFigureOut">
              <a:rPr lang="en-US"/>
              <a:pPr>
                <a:defRPr/>
              </a:pPr>
              <a:t>3/20/2012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CDB63A3D-6336-494C-8E05-CCD1AF79550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E4464441-6485-47A4-BDE7-5ECBA336E503}" type="datetimeFigureOut">
              <a:rPr lang="en-US"/>
              <a:pPr>
                <a:defRPr/>
              </a:pPr>
              <a:t>3/20/2012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6CA4ECC6-302F-48CC-AC2A-5C7EC2073C3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661F4F2-5D25-476F-8332-C015585F6E0F}" type="datetimeFigureOut">
              <a:rPr lang="en-US"/>
              <a:pPr>
                <a:defRPr/>
              </a:pPr>
              <a:t>3/20/2012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49D8F248-0A4D-44F5-9225-17247E10764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052"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CF09862-9476-4D89-AF14-1B572260E172}" type="datetimeFigureOut">
              <a:rPr lang="en-US"/>
              <a:pPr>
                <a:defRPr/>
              </a:pPr>
              <a:t>3/20/2012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44A6434-7CCD-4397-9A22-B472ABFA1F57}" type="slidenum">
              <a:rPr lang="en-US"/>
              <a:pPr>
                <a:defRPr/>
              </a:pPr>
              <a:t>‹#›</a:t>
            </a:fld>
            <a:endParaRPr lang="en-US"/>
          </a:p>
        </p:txBody>
      </p:sp>
      <p:grpSp>
        <p:nvGrpSpPr>
          <p:cNvPr id="2057"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949" r:id="rId1"/>
    <p:sldLayoutId id="2147483941" r:id="rId2"/>
    <p:sldLayoutId id="2147483950" r:id="rId3"/>
    <p:sldLayoutId id="2147483942" r:id="rId4"/>
    <p:sldLayoutId id="2147483943" r:id="rId5"/>
    <p:sldLayoutId id="2147483944" r:id="rId6"/>
    <p:sldLayoutId id="2147483945" r:id="rId7"/>
    <p:sldLayoutId id="2147483946" r:id="rId8"/>
    <p:sldLayoutId id="2147483951" r:id="rId9"/>
    <p:sldLayoutId id="2147483947" r:id="rId10"/>
    <p:sldLayoutId id="214748394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286000"/>
          </a:xfrm>
        </p:spPr>
        <p:txBody>
          <a:bodyPr/>
          <a:lstStyle/>
          <a:p>
            <a:pPr algn="ctr">
              <a:defRPr/>
            </a:pPr>
            <a:r>
              <a:rPr lang="en-US" sz="3400" dirty="0" smtClean="0"/>
              <a:t>OVERVIEW OF VIETNAM STATE TREASURY AND THE TABMIS (TREASURY AND BUDGET MANAGEMENT INFORMATION SYSTEM)</a:t>
            </a:r>
            <a:endParaRPr lang="en-US" sz="3400" dirty="0"/>
          </a:p>
        </p:txBody>
      </p:sp>
      <p:sp>
        <p:nvSpPr>
          <p:cNvPr id="6147" name="Subtitle 2"/>
          <p:cNvSpPr>
            <a:spLocks noGrp="1"/>
          </p:cNvSpPr>
          <p:nvPr>
            <p:ph type="subTitle" idx="1"/>
          </p:nvPr>
        </p:nvSpPr>
        <p:spPr>
          <a:xfrm>
            <a:off x="685800" y="4495800"/>
            <a:ext cx="7626350" cy="1143000"/>
          </a:xfrm>
        </p:spPr>
        <p:txBody>
          <a:bodyPr/>
          <a:lstStyle/>
          <a:p>
            <a:pPr marR="0" eaLnBrk="1" hangingPunct="1"/>
            <a:r>
              <a:rPr lang="en-US" sz="2000" smtClean="0"/>
              <a:t>MINISTRY OF FINANCE – STATE TREASURY OF VIETNAM</a:t>
            </a:r>
          </a:p>
          <a:p>
            <a:pPr marR="0" eaLnBrk="1" hangingPunct="1"/>
            <a:r>
              <a:rPr lang="en-US" sz="2000" smtClean="0"/>
              <a:t>Kazan 26-27 Mar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704850"/>
            <a:ext cx="9144000" cy="666750"/>
          </a:xfrm>
        </p:spPr>
        <p:txBody>
          <a:bodyPr/>
          <a:lstStyle/>
          <a:p>
            <a:pPr algn="ctr" eaLnBrk="1" hangingPunct="1"/>
            <a:r>
              <a:rPr lang="en-US" sz="4000" smtClean="0">
                <a:solidFill>
                  <a:schemeClr val="tx1"/>
                </a:solidFill>
              </a:rPr>
              <a:t>Development orientations of VST to 2020</a:t>
            </a:r>
            <a:endParaRPr lang="en-US" sz="4000" smtClean="0"/>
          </a:p>
        </p:txBody>
      </p:sp>
      <p:sp>
        <p:nvSpPr>
          <p:cNvPr id="5" name="Content Placeholder 3"/>
          <p:cNvSpPr>
            <a:spLocks noGrp="1"/>
          </p:cNvSpPr>
          <p:nvPr>
            <p:ph idx="1"/>
          </p:nvPr>
        </p:nvSpPr>
        <p:spPr>
          <a:xfrm>
            <a:off x="457200" y="1935163"/>
            <a:ext cx="8229600" cy="4389437"/>
          </a:xfrm>
        </p:spPr>
        <p:txBody>
          <a:bodyPr/>
          <a:lstStyle/>
          <a:p>
            <a:r>
              <a:rPr lang="en-US" sz="2400" dirty="0" smtClean="0"/>
              <a:t>To follow the centralized payment model towards the opening of State Treasury’s centralized account at the Central Bank for centralized cash management of the whole treasury system;</a:t>
            </a:r>
          </a:p>
          <a:p>
            <a:r>
              <a:rPr lang="en-US" sz="2400" dirty="0" smtClean="0"/>
              <a:t>To perform the model of the Treasury which specializes in cash management, Government debt management with the basic functions of developing capital mobilization plans in the market, managing cash and cash flows, cash investment … </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704850"/>
            <a:ext cx="9144000" cy="666750"/>
          </a:xfrm>
        </p:spPr>
        <p:txBody>
          <a:bodyPr/>
          <a:lstStyle/>
          <a:p>
            <a:pPr algn="ctr" eaLnBrk="1" hangingPunct="1"/>
            <a:r>
              <a:rPr lang="en-US" sz="4000" smtClean="0">
                <a:solidFill>
                  <a:schemeClr val="tx1"/>
                </a:solidFill>
              </a:rPr>
              <a:t>Development orientations of VST to 2020</a:t>
            </a:r>
            <a:endParaRPr lang="en-US" sz="4000" smtClean="0"/>
          </a:p>
        </p:txBody>
      </p:sp>
      <p:sp>
        <p:nvSpPr>
          <p:cNvPr id="4" name="Content Placeholder 3"/>
          <p:cNvSpPr>
            <a:spLocks noGrp="1"/>
          </p:cNvSpPr>
          <p:nvPr>
            <p:ph idx="1"/>
          </p:nvPr>
        </p:nvSpPr>
        <p:spPr>
          <a:xfrm>
            <a:off x="457200" y="1935163"/>
            <a:ext cx="8229600" cy="4389437"/>
          </a:xfrm>
        </p:spPr>
        <p:txBody>
          <a:bodyPr/>
          <a:lstStyle/>
          <a:p>
            <a:r>
              <a:rPr lang="en-US" sz="2400" dirty="0" smtClean="0"/>
              <a:t>To develop the modern, unified State accounting system on the accrual basis to serve the requirements for open and transparent public finance and budget management; </a:t>
            </a:r>
          </a:p>
          <a:p>
            <a:r>
              <a:rPr lang="en-US" sz="2400" dirty="0" smtClean="0"/>
              <a:t>To integrate into the global State accounting, develop State accounting standards in conformity to the international public accounting standards;</a:t>
            </a:r>
          </a:p>
          <a:p>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704850"/>
            <a:ext cx="9144000" cy="742950"/>
          </a:xfrm>
        </p:spPr>
        <p:txBody>
          <a:bodyPr/>
          <a:lstStyle/>
          <a:p>
            <a:pPr algn="ctr" eaLnBrk="1" hangingPunct="1"/>
            <a:r>
              <a:rPr lang="en-US" sz="4000" smtClean="0">
                <a:solidFill>
                  <a:schemeClr val="tx1"/>
                </a:solidFill>
              </a:rPr>
              <a:t>Development orientations of VST to 2020</a:t>
            </a:r>
            <a:endParaRPr lang="en-US" sz="4000" smtClean="0"/>
          </a:p>
        </p:txBody>
      </p:sp>
      <p:sp>
        <p:nvSpPr>
          <p:cNvPr id="4" name="Content Placeholder 3"/>
          <p:cNvSpPr>
            <a:spLocks noGrp="1"/>
          </p:cNvSpPr>
          <p:nvPr>
            <p:ph idx="1"/>
          </p:nvPr>
        </p:nvSpPr>
        <p:spPr/>
        <p:txBody>
          <a:bodyPr/>
          <a:lstStyle/>
          <a:p>
            <a:r>
              <a:rPr lang="en-US" sz="2400" dirty="0" smtClean="0"/>
              <a:t>To modernize VST’s payments on a modern IT platform in the direction of modernization and speeding up transaction processing;</a:t>
            </a:r>
          </a:p>
          <a:p>
            <a:r>
              <a:rPr lang="en-US" sz="2400" dirty="0" smtClean="0"/>
              <a:t>To take part in bilateral electronic payment system, inter-bank electronic payment system, electronic clearing payment with banks</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04850"/>
            <a:ext cx="8077200" cy="666750"/>
          </a:xfrm>
        </p:spPr>
        <p:txBody>
          <a:bodyPr>
            <a:normAutofit fontScale="90000"/>
          </a:bodyPr>
          <a:lstStyle/>
          <a:p>
            <a:pPr algn="ctr" eaLnBrk="1" fontAlgn="auto" hangingPunct="1">
              <a:spcAft>
                <a:spcPts val="0"/>
              </a:spcAft>
              <a:defRPr/>
            </a:pPr>
            <a:r>
              <a:rPr lang="en-US" sz="4400" smtClean="0">
                <a:solidFill>
                  <a:schemeClr val="tx1"/>
                </a:solidFill>
              </a:rPr>
              <a:t>IT development orientations to 2020</a:t>
            </a:r>
            <a:endParaRPr lang="en-US" dirty="0"/>
          </a:p>
        </p:txBody>
      </p:sp>
      <p:sp>
        <p:nvSpPr>
          <p:cNvPr id="4" name="Content Placeholder 3"/>
          <p:cNvSpPr>
            <a:spLocks noGrp="1"/>
          </p:cNvSpPr>
          <p:nvPr>
            <p:ph idx="1"/>
          </p:nvPr>
        </p:nvSpPr>
        <p:spPr/>
        <p:txBody>
          <a:bodyPr/>
          <a:lstStyle/>
          <a:p>
            <a:r>
              <a:rPr lang="en-US" sz="2400" dirty="0" smtClean="0"/>
              <a:t>By 2020, State treasury activities will be done on a modern IT platform and form electronic Treasury.</a:t>
            </a:r>
          </a:p>
          <a:p>
            <a:r>
              <a:rPr lang="en-US" sz="2400" dirty="0" smtClean="0"/>
              <a:t>To develop an overall architecture of State treasury information system with the Treasury and Budget Management Information System as the back-bone to meet the requirements of budget-finance management reform; </a:t>
            </a:r>
          </a:p>
          <a:p>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04850"/>
            <a:ext cx="8077200" cy="666750"/>
          </a:xfrm>
        </p:spPr>
        <p:txBody>
          <a:bodyPr>
            <a:normAutofit fontScale="90000"/>
          </a:bodyPr>
          <a:lstStyle/>
          <a:p>
            <a:pPr algn="ctr" eaLnBrk="1" fontAlgn="auto" hangingPunct="1">
              <a:spcAft>
                <a:spcPts val="0"/>
              </a:spcAft>
              <a:defRPr/>
            </a:pPr>
            <a:r>
              <a:rPr lang="en-US" sz="4400" smtClean="0">
                <a:solidFill>
                  <a:schemeClr val="tx1"/>
                </a:solidFill>
              </a:rPr>
              <a:t>IT development orientations to 2020</a:t>
            </a:r>
            <a:endParaRPr lang="en-US" dirty="0"/>
          </a:p>
        </p:txBody>
      </p:sp>
      <p:sp>
        <p:nvSpPr>
          <p:cNvPr id="4" name="Content Placeholder 3"/>
          <p:cNvSpPr>
            <a:spLocks noGrp="1"/>
          </p:cNvSpPr>
          <p:nvPr>
            <p:ph idx="1"/>
          </p:nvPr>
        </p:nvSpPr>
        <p:spPr/>
        <p:txBody>
          <a:bodyPr/>
          <a:lstStyle/>
          <a:p>
            <a:r>
              <a:rPr lang="en-US" sz="2400" dirty="0" smtClean="0"/>
              <a:t>To implement the safety and security system for State treasury information system; To set up the prevention system for disaster recovery;</a:t>
            </a:r>
          </a:p>
          <a:p>
            <a:r>
              <a:rPr lang="en-US" sz="2400" dirty="0" smtClean="0"/>
              <a:t>To apply modern, integrated and professional Information Technology in all State treasury activities; in which giving priority to the investment and use of advanced software suitable for budget-finance management requirements in the new situation and international practices ...</a:t>
            </a:r>
          </a:p>
          <a:p>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533400" y="704850"/>
            <a:ext cx="8153400" cy="895350"/>
          </a:xfrm>
        </p:spPr>
        <p:txBody>
          <a:bodyPr/>
          <a:lstStyle/>
          <a:p>
            <a:pPr algn="ctr" eaLnBrk="1" hangingPunct="1"/>
            <a:r>
              <a:rPr lang="en-US" sz="4400" smtClean="0">
                <a:solidFill>
                  <a:schemeClr val="tx1"/>
                </a:solidFill>
              </a:rPr>
              <a:t>TABMIS Overview</a:t>
            </a:r>
            <a:endParaRPr lang="en-US" smtClean="0"/>
          </a:p>
        </p:txBody>
      </p:sp>
      <p:sp>
        <p:nvSpPr>
          <p:cNvPr id="4" name="Content Placeholder 3"/>
          <p:cNvSpPr>
            <a:spLocks noGrp="1"/>
          </p:cNvSpPr>
          <p:nvPr>
            <p:ph idx="1"/>
          </p:nvPr>
        </p:nvSpPr>
        <p:spPr/>
        <p:txBody>
          <a:bodyPr/>
          <a:lstStyle/>
          <a:p>
            <a:r>
              <a:rPr lang="en-US" dirty="0" smtClean="0"/>
              <a:t>TABMIS Project is the biggest component with longest implementation time of Public Financial Management Reform Project (PFMRP). </a:t>
            </a:r>
          </a:p>
          <a:p>
            <a:r>
              <a:rPr lang="en-US" dirty="0" smtClean="0"/>
              <a:t>Targets: </a:t>
            </a:r>
          </a:p>
          <a:p>
            <a:pPr lvl="1"/>
            <a:r>
              <a:rPr lang="en-US" dirty="0" smtClean="0"/>
              <a:t>Modernizing State Budget management: planning, implementation, reporting and enhancement of budget accountability of Ministry of Finance;</a:t>
            </a:r>
          </a:p>
          <a:p>
            <a:pPr lvl="1"/>
            <a:r>
              <a:rPr lang="en-US" dirty="0" smtClean="0"/>
              <a:t>Improving transparency of public financial management; </a:t>
            </a:r>
          </a:p>
          <a:p>
            <a:pPr lvl="1"/>
            <a:r>
              <a:rPr lang="en-US" dirty="0" smtClean="0"/>
              <a:t>Ensuring financial security in the national development and international</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704850"/>
            <a:ext cx="8077200" cy="819150"/>
          </a:xfrm>
        </p:spPr>
        <p:txBody>
          <a:bodyPr/>
          <a:lstStyle/>
          <a:p>
            <a:pPr algn="ctr" eaLnBrk="1" hangingPunct="1"/>
            <a:r>
              <a:rPr lang="en-US" sz="4400" smtClean="0">
                <a:solidFill>
                  <a:schemeClr val="tx1"/>
                </a:solidFill>
              </a:rPr>
              <a:t>TABMIS Overview</a:t>
            </a:r>
            <a:endParaRPr lang="en-US" smtClean="0"/>
          </a:p>
        </p:txBody>
      </p:sp>
      <p:sp>
        <p:nvSpPr>
          <p:cNvPr id="4" name="Content Placeholder 3"/>
          <p:cNvSpPr>
            <a:spLocks noGrp="1"/>
          </p:cNvSpPr>
          <p:nvPr>
            <p:ph idx="1"/>
          </p:nvPr>
        </p:nvSpPr>
        <p:spPr/>
        <p:txBody>
          <a:bodyPr/>
          <a:lstStyle/>
          <a:p>
            <a:r>
              <a:rPr lang="en-US" dirty="0" smtClean="0"/>
              <a:t>TABMIS is designed and built based on: the Treasury Reference Model (TRM) of WB and IMF; International Public Sector Accounting Standards (IPSAS) </a:t>
            </a:r>
          </a:p>
          <a:p>
            <a:r>
              <a:rPr lang="en-US" dirty="0" smtClean="0"/>
              <a:t>Using Oracle Financials for public sector with centralized architecture.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09600" y="704850"/>
            <a:ext cx="8077200" cy="742950"/>
          </a:xfrm>
        </p:spPr>
        <p:txBody>
          <a:bodyPr/>
          <a:lstStyle/>
          <a:p>
            <a:pPr algn="ctr" eaLnBrk="1" hangingPunct="1"/>
            <a:r>
              <a:rPr lang="en-US" sz="4400" smtClean="0">
                <a:solidFill>
                  <a:schemeClr val="tx1"/>
                </a:solidFill>
              </a:rPr>
              <a:t>TABMIS Overview</a:t>
            </a:r>
            <a:endParaRPr lang="en-US" smtClean="0"/>
          </a:p>
        </p:txBody>
      </p:sp>
      <p:sp>
        <p:nvSpPr>
          <p:cNvPr id="4" name="Content Placeholder 3"/>
          <p:cNvSpPr>
            <a:spLocks noGrp="1"/>
          </p:cNvSpPr>
          <p:nvPr>
            <p:ph idx="1"/>
          </p:nvPr>
        </p:nvSpPr>
        <p:spPr/>
        <p:txBody>
          <a:bodyPr/>
          <a:lstStyle/>
          <a:p>
            <a:r>
              <a:rPr lang="en-US" dirty="0" smtClean="0"/>
              <a:t>TABMIS has interfaces with legacy systems: </a:t>
            </a:r>
          </a:p>
          <a:p>
            <a:pPr lvl="1"/>
            <a:r>
              <a:rPr lang="en-US" dirty="0" smtClean="0"/>
              <a:t>Treasury Accounting system (KTKB)</a:t>
            </a:r>
          </a:p>
          <a:p>
            <a:pPr lvl="1"/>
            <a:r>
              <a:rPr lang="en-US" dirty="0" smtClean="0"/>
              <a:t>Tax collection management system </a:t>
            </a:r>
          </a:p>
          <a:p>
            <a:pPr lvl="1"/>
            <a:r>
              <a:rPr lang="en-US" dirty="0" smtClean="0"/>
              <a:t>Debt management system</a:t>
            </a:r>
          </a:p>
          <a:p>
            <a:pPr lvl="1"/>
            <a:r>
              <a:rPr lang="en-US" dirty="0" smtClean="0"/>
              <a:t>Bank payment systems</a:t>
            </a:r>
          </a:p>
          <a:p>
            <a:pPr lvl="1"/>
            <a:r>
              <a:rPr lang="en-US" dirty="0" smtClean="0"/>
              <a:t>MOF common code list database </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09600" y="704850"/>
            <a:ext cx="8077200" cy="742950"/>
          </a:xfrm>
        </p:spPr>
        <p:txBody>
          <a:bodyPr/>
          <a:lstStyle/>
          <a:p>
            <a:pPr algn="ctr" eaLnBrk="1" hangingPunct="1"/>
            <a:r>
              <a:rPr lang="en-US" sz="4400" smtClean="0">
                <a:solidFill>
                  <a:schemeClr val="tx1"/>
                </a:solidFill>
              </a:rPr>
              <a:t>TABMIS Overview</a:t>
            </a:r>
            <a:endParaRPr lang="en-US" smtClean="0"/>
          </a:p>
        </p:txBody>
      </p:sp>
      <p:sp>
        <p:nvSpPr>
          <p:cNvPr id="4" name="Content Placeholder 3"/>
          <p:cNvSpPr>
            <a:spLocks noGrp="1"/>
          </p:cNvSpPr>
          <p:nvPr>
            <p:ph idx="1"/>
          </p:nvPr>
        </p:nvSpPr>
        <p:spPr/>
        <p:txBody>
          <a:bodyPr/>
          <a:lstStyle/>
          <a:p>
            <a:r>
              <a:rPr lang="en-US" dirty="0" smtClean="0"/>
              <a:t>TABMIS will be deployed to over 1,500 sites of the whole treasury system, have connections to financial agencies of all levels and major spending ministries.</a:t>
            </a:r>
          </a:p>
          <a:p>
            <a:r>
              <a:rPr lang="en-US" dirty="0" smtClean="0"/>
              <a:t>Started in mid-2006, the Project has completed the design/build phase. It was in the integration phase with pilot implementation in mid -2009 and roll-out after that. </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33400" y="704850"/>
            <a:ext cx="8153400" cy="742950"/>
          </a:xfrm>
        </p:spPr>
        <p:txBody>
          <a:bodyPr/>
          <a:lstStyle/>
          <a:p>
            <a:pPr algn="ctr" eaLnBrk="1" hangingPunct="1"/>
            <a:r>
              <a:rPr lang="en-US" sz="4400" smtClean="0">
                <a:solidFill>
                  <a:schemeClr val="tx1"/>
                </a:solidFill>
              </a:rPr>
              <a:t>Scope of Implementation</a:t>
            </a:r>
            <a:endParaRPr lang="en-US" smtClean="0"/>
          </a:p>
        </p:txBody>
      </p:sp>
      <p:sp>
        <p:nvSpPr>
          <p:cNvPr id="4" name="Content Placeholder 3"/>
          <p:cNvSpPr>
            <a:spLocks noGrp="1"/>
          </p:cNvSpPr>
          <p:nvPr>
            <p:ph idx="1"/>
          </p:nvPr>
        </p:nvSpPr>
        <p:spPr/>
        <p:txBody>
          <a:bodyPr/>
          <a:lstStyle/>
          <a:p>
            <a:r>
              <a:rPr lang="en-US" dirty="0" smtClean="0"/>
              <a:t>Units having State budget revenues and expenditures, including those in the State Treasury system and financial agencies. </a:t>
            </a:r>
          </a:p>
          <a:p>
            <a:r>
              <a:rPr lang="en-US" dirty="0" smtClean="0"/>
              <a:t>Financial agencies of ministries/branches which will operate online in TABMIS.</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304800"/>
            <a:ext cx="9144000" cy="990600"/>
          </a:xfrm>
        </p:spPr>
        <p:txBody>
          <a:bodyPr/>
          <a:lstStyle/>
          <a:p>
            <a:pPr algn="ctr" eaLnBrk="1" hangingPunct="1"/>
            <a:r>
              <a:rPr lang="en-US" sz="4000" smtClean="0">
                <a:solidFill>
                  <a:schemeClr val="tx1"/>
                </a:solidFill>
              </a:rPr>
              <a:t>VST’s Incorporation &amp; Development History</a:t>
            </a:r>
            <a:endParaRPr lang="en-US" sz="4000" smtClean="0"/>
          </a:p>
        </p:txBody>
      </p:sp>
      <p:sp>
        <p:nvSpPr>
          <p:cNvPr id="3" name="Content Placeholder 2"/>
          <p:cNvSpPr>
            <a:spLocks noGrp="1"/>
          </p:cNvSpPr>
          <p:nvPr>
            <p:ph idx="1"/>
          </p:nvPr>
        </p:nvSpPr>
        <p:spPr>
          <a:xfrm>
            <a:off x="457200" y="1676400"/>
            <a:ext cx="8305800" cy="4648200"/>
          </a:xfrm>
        </p:spPr>
        <p:txBody>
          <a:bodyPr>
            <a:normAutofit fontScale="92500" lnSpcReduction="10000"/>
          </a:bodyPr>
          <a:lstStyle/>
          <a:p>
            <a:pPr marL="274320" indent="-274320" eaLnBrk="1" fontAlgn="auto" hangingPunct="1">
              <a:spcAft>
                <a:spcPts val="0"/>
              </a:spcAft>
              <a:buClr>
                <a:schemeClr val="accent3"/>
              </a:buClr>
              <a:buFont typeface="Wingdings 2"/>
              <a:buChar char=""/>
              <a:defRPr/>
            </a:pPr>
            <a:r>
              <a:rPr lang="en-US" dirty="0" smtClean="0">
                <a:latin typeface="+mj-lt"/>
              </a:rPr>
              <a:t>Vietnam State Treasury (VST) under the Ministry of Finance (MOF) was established and came into operation on 1st April 1990 according to the Decision No. 07/HDBT dated 4th January 1990 of the Ministerial Council (now the Government).</a:t>
            </a:r>
          </a:p>
          <a:p>
            <a:pPr marL="274320" indent="-274320" eaLnBrk="1" fontAlgn="auto" hangingPunct="1">
              <a:spcAft>
                <a:spcPts val="0"/>
              </a:spcAft>
              <a:buClr>
                <a:schemeClr val="accent3"/>
              </a:buClr>
              <a:buFont typeface="Wingdings 2"/>
              <a:buChar char=""/>
              <a:defRPr/>
            </a:pPr>
            <a:r>
              <a:rPr lang="en-US" dirty="0" smtClean="0">
                <a:latin typeface="+mj-lt"/>
              </a:rPr>
              <a:t>During its 20 years of development, VST’s functions and duties have had a lot of changes based on the situation of the public financial management reform of Vietnam:</a:t>
            </a:r>
          </a:p>
          <a:p>
            <a:pPr marL="641033" lvl="1" indent="-274320" eaLnBrk="1" fontAlgn="auto" hangingPunct="1">
              <a:spcAft>
                <a:spcPts val="0"/>
              </a:spcAft>
              <a:buClr>
                <a:schemeClr val="accent3"/>
              </a:buClr>
              <a:buFont typeface="Wingdings 2"/>
              <a:buChar char=""/>
              <a:defRPr/>
            </a:pPr>
            <a:r>
              <a:rPr lang="en-US" dirty="0" smtClean="0">
                <a:latin typeface="+mj-lt"/>
              </a:rPr>
              <a:t>On 5th April 1995, the Government issued the Decree No. 25/CP providing the power, duties and organization of the new system of VST. </a:t>
            </a:r>
          </a:p>
          <a:p>
            <a:pPr marL="641033" lvl="1" indent="-274320" eaLnBrk="1" fontAlgn="auto" hangingPunct="1">
              <a:spcAft>
                <a:spcPts val="0"/>
              </a:spcAft>
              <a:buClr>
                <a:schemeClr val="accent3"/>
              </a:buClr>
              <a:buFont typeface="Wingdings 2"/>
              <a:buChar char=""/>
              <a:defRPr/>
            </a:pPr>
            <a:r>
              <a:rPr lang="en-US" dirty="0" smtClean="0">
                <a:latin typeface="+mj-lt"/>
              </a:rPr>
              <a:t>As requested by the Government, in 2000, VST was delegated the task of investment capital payment control which used to be handled by the General Department of Investment Development. </a:t>
            </a:r>
          </a:p>
          <a:p>
            <a:pPr marL="274320" indent="-274320" eaLnBrk="1" fontAlgn="auto" hangingPunct="1">
              <a:spcAft>
                <a:spcPts val="0"/>
              </a:spcAft>
              <a:buClr>
                <a:schemeClr val="accent3"/>
              </a:buClr>
              <a:buFont typeface="Wingdings 2"/>
              <a:buChar char=""/>
              <a:defRPr/>
            </a:pPr>
            <a:endParaRPr lang="en-US" dirty="0" smtClean="0">
              <a:latin typeface="+mj-lt"/>
            </a:endParaRPr>
          </a:p>
          <a:p>
            <a:pPr marL="274320" indent="-274320" eaLnBrk="1" fontAlgn="auto" hangingPunct="1">
              <a:spcAft>
                <a:spcPts val="0"/>
              </a:spcAft>
              <a:buClr>
                <a:schemeClr val="accent3"/>
              </a:buClr>
              <a:buFont typeface="Wingdings 2"/>
              <a:buChar char=""/>
              <a:defRPr/>
            </a:pPr>
            <a:endParaRPr lang="en-US" dirty="0">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33400" y="704850"/>
            <a:ext cx="8153400" cy="742950"/>
          </a:xfrm>
        </p:spPr>
        <p:txBody>
          <a:bodyPr/>
          <a:lstStyle/>
          <a:p>
            <a:pPr algn="ctr" eaLnBrk="1" hangingPunct="1"/>
            <a:r>
              <a:rPr lang="en-US" sz="4400" smtClean="0">
                <a:solidFill>
                  <a:schemeClr val="tx1"/>
                </a:solidFill>
              </a:rPr>
              <a:t>Business processes in TABMIS</a:t>
            </a:r>
            <a:endParaRPr lang="en-US" smtClean="0"/>
          </a:p>
        </p:txBody>
      </p:sp>
      <p:sp>
        <p:nvSpPr>
          <p:cNvPr id="24579" name="Content Placeholder 2"/>
          <p:cNvSpPr>
            <a:spLocks noGrp="1"/>
          </p:cNvSpPr>
          <p:nvPr>
            <p:ph idx="1"/>
          </p:nvPr>
        </p:nvSpPr>
        <p:spPr/>
        <p:txBody>
          <a:bodyPr/>
          <a:lstStyle/>
          <a:p>
            <a:pPr eaLnBrk="1" hangingPunct="1"/>
            <a:r>
              <a:rPr lang="en-US" dirty="0" smtClean="0"/>
              <a:t>In the current design, TABMIS consists of the following modules:</a:t>
            </a:r>
          </a:p>
          <a:p>
            <a:pPr lvl="1" eaLnBrk="1" hangingPunct="1"/>
            <a:r>
              <a:rPr lang="en-US" dirty="0" smtClean="0"/>
              <a:t>Budget Allocation Module (BA)</a:t>
            </a:r>
          </a:p>
          <a:p>
            <a:pPr lvl="1" eaLnBrk="1" hangingPunct="1"/>
            <a:r>
              <a:rPr lang="en-US" dirty="0" smtClean="0"/>
              <a:t>Accounts Receivables Module (AR)</a:t>
            </a:r>
          </a:p>
          <a:p>
            <a:pPr lvl="1" eaLnBrk="1" hangingPunct="1"/>
            <a:r>
              <a:rPr lang="en-US" dirty="0" smtClean="0"/>
              <a:t>Accounts Payables Module (AP)</a:t>
            </a:r>
          </a:p>
          <a:p>
            <a:pPr lvl="1" eaLnBrk="1" hangingPunct="1"/>
            <a:r>
              <a:rPr lang="en-US" dirty="0" smtClean="0"/>
              <a:t>Purchase Order/Commitment Module (PO) </a:t>
            </a:r>
          </a:p>
          <a:p>
            <a:pPr lvl="1" eaLnBrk="1" hangingPunct="1"/>
            <a:r>
              <a:rPr lang="en-US" dirty="0" smtClean="0"/>
              <a:t>Cash Management Module (CM)</a:t>
            </a:r>
          </a:p>
          <a:p>
            <a:pPr lvl="1" eaLnBrk="1" hangingPunct="1"/>
            <a:r>
              <a:rPr lang="en-US" dirty="0" smtClean="0"/>
              <a:t>General Ledger (GL)</a:t>
            </a:r>
          </a:p>
          <a:p>
            <a:pPr eaLnBrk="1" hangingPunct="1">
              <a:buFont typeface="Wingdings 2" pitchFamily="18" charset="2"/>
              <a:buNone/>
            </a:pPr>
            <a:endParaRPr 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33400" y="704850"/>
            <a:ext cx="8153400" cy="742950"/>
          </a:xfrm>
        </p:spPr>
        <p:txBody>
          <a:bodyPr/>
          <a:lstStyle/>
          <a:p>
            <a:pPr algn="ctr" eaLnBrk="1" hangingPunct="1"/>
            <a:r>
              <a:rPr lang="en-US" sz="4400" smtClean="0">
                <a:solidFill>
                  <a:schemeClr val="tx1"/>
                </a:solidFill>
              </a:rPr>
              <a:t>Business processes in TABMIS</a:t>
            </a:r>
            <a:endParaRPr lang="en-US" smtClean="0"/>
          </a:p>
        </p:txBody>
      </p:sp>
      <p:sp>
        <p:nvSpPr>
          <p:cNvPr id="23555" name="Content Placeholder 2"/>
          <p:cNvSpPr>
            <a:spLocks noGrp="1"/>
          </p:cNvSpPr>
          <p:nvPr>
            <p:ph idx="1"/>
          </p:nvPr>
        </p:nvSpPr>
        <p:spPr/>
        <p:txBody>
          <a:bodyPr/>
          <a:lstStyle/>
          <a:p>
            <a:pPr eaLnBrk="1" hangingPunct="1">
              <a:defRPr/>
            </a:pPr>
            <a:r>
              <a:rPr lang="en-US" b="1" dirty="0" smtClean="0"/>
              <a:t>General Ledger (GL): </a:t>
            </a:r>
            <a:r>
              <a:rPr lang="en-US" dirty="0" smtClean="0"/>
              <a:t>recording and accounting receipts and </a:t>
            </a:r>
            <a:r>
              <a:rPr lang="en-US" dirty="0" err="1" smtClean="0"/>
              <a:t>spendings</a:t>
            </a:r>
            <a:r>
              <a:rPr lang="en-US" dirty="0" smtClean="0"/>
              <a:t> as per the unified COA structure.</a:t>
            </a:r>
          </a:p>
          <a:p>
            <a:pPr eaLnBrk="1" hangingPunct="1">
              <a:defRPr/>
            </a:pPr>
            <a:r>
              <a:rPr lang="en-US" b="1" dirty="0" smtClean="0"/>
              <a:t>Budget Allocation (BA):</a:t>
            </a:r>
            <a:r>
              <a:rPr lang="en-US" dirty="0" smtClean="0"/>
              <a:t> managing budget allocation and adjustment processes, processing balances, making carry-forward balances, opening next  fiscal year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704850"/>
            <a:ext cx="8153400" cy="742950"/>
          </a:xfrm>
        </p:spPr>
        <p:txBody>
          <a:bodyPr/>
          <a:lstStyle/>
          <a:p>
            <a:pPr algn="ctr" eaLnBrk="1" hangingPunct="1"/>
            <a:r>
              <a:rPr lang="en-US" sz="4400" smtClean="0">
                <a:solidFill>
                  <a:schemeClr val="tx1"/>
                </a:solidFill>
              </a:rPr>
              <a:t>Business processes in TABMIS</a:t>
            </a:r>
            <a:endParaRPr lang="en-US" smtClean="0"/>
          </a:p>
        </p:txBody>
      </p:sp>
      <p:sp>
        <p:nvSpPr>
          <p:cNvPr id="23555" name="Content Placeholder 2"/>
          <p:cNvSpPr>
            <a:spLocks noGrp="1"/>
          </p:cNvSpPr>
          <p:nvPr>
            <p:ph idx="1"/>
          </p:nvPr>
        </p:nvSpPr>
        <p:spPr>
          <a:xfrm>
            <a:off x="457200" y="1600200"/>
            <a:ext cx="8229600" cy="4389438"/>
          </a:xfrm>
        </p:spPr>
        <p:txBody>
          <a:bodyPr/>
          <a:lstStyle/>
          <a:p>
            <a:pPr eaLnBrk="1" hangingPunct="1">
              <a:defRPr/>
            </a:pPr>
            <a:r>
              <a:rPr lang="en-US" b="1" dirty="0" smtClean="0"/>
              <a:t>Accounts Receivables (AR): </a:t>
            </a:r>
            <a:r>
              <a:rPr lang="en-US" dirty="0" smtClean="0"/>
              <a:t>recording budget collections from tax collection management system, splitting to different levels of budget, keeping track and managing revenue from grants and borrowings from debt management system.</a:t>
            </a:r>
          </a:p>
          <a:p>
            <a:pPr eaLnBrk="1" hangingPunct="1">
              <a:defRPr/>
            </a:pPr>
            <a:r>
              <a:rPr lang="en-US" b="1" dirty="0" smtClean="0"/>
              <a:t>Purchasing (Purchase Order): </a:t>
            </a:r>
            <a:r>
              <a:rPr lang="en-US" dirty="0" smtClean="0"/>
              <a:t>managing purchasing contracts and reserving fund for contracts.</a:t>
            </a:r>
          </a:p>
          <a:p>
            <a:pPr eaLnBrk="1" hangingPunct="1">
              <a:defRPr/>
            </a:pPr>
            <a:r>
              <a:rPr lang="en-US" b="1" dirty="0" smtClean="0"/>
              <a:t>Accounts Payables (AP): </a:t>
            </a:r>
            <a:r>
              <a:rPr lang="en-US" dirty="0" smtClean="0"/>
              <a:t>managing payments of spending units </a:t>
            </a:r>
          </a:p>
          <a:p>
            <a:pPr eaLnBrk="1" hangingPunct="1">
              <a:buFont typeface="Wingdings 2" pitchFamily="18" charset="2"/>
              <a:buNone/>
              <a:defRPr/>
            </a:pPr>
            <a:endParaRPr lang="en-US"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704850"/>
            <a:ext cx="8153400" cy="742950"/>
          </a:xfrm>
        </p:spPr>
        <p:txBody>
          <a:bodyPr/>
          <a:lstStyle/>
          <a:p>
            <a:pPr algn="ctr" eaLnBrk="1" hangingPunct="1"/>
            <a:r>
              <a:rPr lang="en-US" sz="4400" smtClean="0">
                <a:solidFill>
                  <a:schemeClr val="tx1"/>
                </a:solidFill>
              </a:rPr>
              <a:t>Business processes in TABMIS</a:t>
            </a:r>
            <a:endParaRPr lang="en-US" smtClean="0"/>
          </a:p>
        </p:txBody>
      </p:sp>
      <p:sp>
        <p:nvSpPr>
          <p:cNvPr id="23555" name="Content Placeholder 2"/>
          <p:cNvSpPr>
            <a:spLocks noGrp="1"/>
          </p:cNvSpPr>
          <p:nvPr>
            <p:ph idx="1"/>
          </p:nvPr>
        </p:nvSpPr>
        <p:spPr/>
        <p:txBody>
          <a:bodyPr/>
          <a:lstStyle/>
          <a:p>
            <a:pPr eaLnBrk="1" hangingPunct="1">
              <a:defRPr/>
            </a:pPr>
            <a:r>
              <a:rPr lang="en-US" dirty="0" smtClean="0"/>
              <a:t>Cash Management (CM): making cash forecasting, managing fund at the Centre, recording bank interests/charges and making reconciliation of payments.</a:t>
            </a:r>
          </a:p>
          <a:p>
            <a:pPr eaLnBrk="1" hangingPunct="1">
              <a:defRPr/>
            </a:pPr>
            <a:r>
              <a:rPr lang="en-US" dirty="0" smtClean="0"/>
              <a:t>Financial Reporting: generating pre-formatted reports (which are customized as per MOF’s requirements); generating reports from the system data warehouse.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704850"/>
            <a:ext cx="9144000" cy="742950"/>
          </a:xfrm>
        </p:spPr>
        <p:txBody>
          <a:bodyPr/>
          <a:lstStyle/>
          <a:p>
            <a:pPr algn="ctr" eaLnBrk="1" hangingPunct="1"/>
            <a:r>
              <a:rPr lang="en-US" sz="4400" smtClean="0">
                <a:solidFill>
                  <a:schemeClr val="tx1"/>
                </a:solidFill>
              </a:rPr>
              <a:t>Experience in TABMIS Implementation</a:t>
            </a:r>
            <a:endParaRPr lang="en-US" smtClean="0"/>
          </a:p>
        </p:txBody>
      </p:sp>
      <p:sp>
        <p:nvSpPr>
          <p:cNvPr id="28675" name="Content Placeholder 2"/>
          <p:cNvSpPr>
            <a:spLocks noGrp="1"/>
          </p:cNvSpPr>
          <p:nvPr>
            <p:ph idx="1"/>
          </p:nvPr>
        </p:nvSpPr>
        <p:spPr>
          <a:xfrm>
            <a:off x="533400" y="1676400"/>
            <a:ext cx="8153400" cy="4648200"/>
          </a:xfrm>
        </p:spPr>
        <p:txBody>
          <a:bodyPr/>
          <a:lstStyle/>
          <a:p>
            <a:pPr eaLnBrk="1" hangingPunct="1"/>
            <a:r>
              <a:rPr lang="en-US" smtClean="0"/>
              <a:t>Implementation Roadmap:</a:t>
            </a:r>
          </a:p>
          <a:p>
            <a:pPr lvl="1" eaLnBrk="1" hangingPunct="1"/>
            <a:r>
              <a:rPr lang="en-US" smtClean="0"/>
              <a:t>Pilot go-live to Hai Phong in April 2009</a:t>
            </a:r>
          </a:p>
          <a:p>
            <a:pPr lvl="1" eaLnBrk="1" hangingPunct="1"/>
            <a:r>
              <a:rPr lang="en-US" smtClean="0"/>
              <a:t>Rollouts started since September 2009. Completion is expected by late 2012.</a:t>
            </a:r>
          </a:p>
          <a:p>
            <a:pPr eaLnBrk="1" hangingPunct="1"/>
            <a:r>
              <a:rPr lang="en-US" smtClean="0"/>
              <a:t>Implementation Methodology</a:t>
            </a:r>
          </a:p>
          <a:p>
            <a:pPr lvl="1" eaLnBrk="1" hangingPunct="1"/>
            <a:r>
              <a:rPr lang="en-US" smtClean="0"/>
              <a:t>Pilot go-live to one province of medium-sized scope with medium volume of transactions</a:t>
            </a:r>
          </a:p>
          <a:p>
            <a:pPr lvl="1" eaLnBrk="1" hangingPunct="1"/>
            <a:r>
              <a:rPr lang="en-US" smtClean="0"/>
              <a:t>Minimize customizations to the system functionalities. Harmoniously handle institutional changes and system customizations.</a:t>
            </a:r>
          </a:p>
          <a:p>
            <a:pPr lvl="1" eaLnBrk="1" hangingPunct="1"/>
            <a:r>
              <a:rPr lang="en-US" smtClean="0"/>
              <a:t>Organized and well maintained channel direct support and helpdesk</a:t>
            </a:r>
          </a:p>
          <a:p>
            <a:pPr eaLnBrk="1" hangingPunct="1"/>
            <a:endParaRPr lang="en-US" smtClean="0"/>
          </a:p>
          <a:p>
            <a:pPr eaLnBrk="1" hangingPunct="1"/>
            <a:endParaRPr 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533400" y="704850"/>
            <a:ext cx="8153400" cy="742950"/>
          </a:xfrm>
        </p:spPr>
        <p:txBody>
          <a:bodyPr/>
          <a:lstStyle/>
          <a:p>
            <a:pPr algn="ctr" eaLnBrk="1" hangingPunct="1"/>
            <a:r>
              <a:rPr lang="en-US" sz="4000" smtClean="0">
                <a:solidFill>
                  <a:schemeClr val="tx1"/>
                </a:solidFill>
              </a:rPr>
              <a:t>Experience in TABMIS Implementation</a:t>
            </a:r>
            <a:endParaRPr lang="en-US" sz="4000" smtClean="0"/>
          </a:p>
        </p:txBody>
      </p:sp>
      <p:sp>
        <p:nvSpPr>
          <p:cNvPr id="4" name="Content Placeholder 3"/>
          <p:cNvSpPr>
            <a:spLocks noGrp="1"/>
          </p:cNvSpPr>
          <p:nvPr>
            <p:ph idx="1"/>
          </p:nvPr>
        </p:nvSpPr>
        <p:spPr/>
        <p:txBody>
          <a:bodyPr/>
          <a:lstStyle/>
          <a:p>
            <a:r>
              <a:rPr lang="en-US" dirty="0" smtClean="0"/>
              <a:t>Continued support and commitment from MOF Senior Management and other key Stakeholders </a:t>
            </a:r>
          </a:p>
          <a:p>
            <a:r>
              <a:rPr lang="en-US" dirty="0" smtClean="0"/>
              <a:t>Develop and implement standard processes that can be rolled out efficiently and provide consistency to user</a:t>
            </a:r>
          </a:p>
          <a:p>
            <a:r>
              <a:rPr lang="en-US" dirty="0" smtClean="0"/>
              <a:t>Build and maintain a dedicated team at all levels to deliver the project goals</a:t>
            </a:r>
          </a:p>
          <a:p>
            <a:r>
              <a:rPr lang="en-US" dirty="0" smtClean="0"/>
              <a:t>Facilitate and optimize transfer of knowledge and skills from supplier to the MOF core and extended team members</a:t>
            </a:r>
          </a:p>
          <a:p>
            <a:r>
              <a:rPr lang="en-US" dirty="0" smtClean="0"/>
              <a:t>Ensure users are engaged, trained and committed to supporting the new system and solutions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704850"/>
            <a:ext cx="9144000" cy="742950"/>
          </a:xfrm>
        </p:spPr>
        <p:txBody>
          <a:bodyPr/>
          <a:lstStyle/>
          <a:p>
            <a:pPr algn="ctr" eaLnBrk="1" hangingPunct="1"/>
            <a:r>
              <a:rPr lang="en-US" sz="4400" smtClean="0">
                <a:solidFill>
                  <a:schemeClr val="tx1"/>
                </a:solidFill>
              </a:rPr>
              <a:t>Experience in TABMIS Implementation</a:t>
            </a:r>
            <a:endParaRPr lang="en-US" smtClean="0"/>
          </a:p>
        </p:txBody>
      </p:sp>
      <p:sp>
        <p:nvSpPr>
          <p:cNvPr id="4" name="Content Placeholder 3"/>
          <p:cNvSpPr>
            <a:spLocks noGrp="1"/>
          </p:cNvSpPr>
          <p:nvPr>
            <p:ph idx="1"/>
          </p:nvPr>
        </p:nvSpPr>
        <p:spPr/>
        <p:txBody>
          <a:bodyPr/>
          <a:lstStyle/>
          <a:p>
            <a:r>
              <a:rPr lang="en-US" dirty="0" smtClean="0"/>
              <a:t>Results achieved:</a:t>
            </a:r>
          </a:p>
          <a:p>
            <a:pPr lvl="1"/>
            <a:r>
              <a:rPr lang="en-US" dirty="0" smtClean="0"/>
              <a:t>At the end of 2011, TABMIS has been rolled out to 46 cities/provinces and the Centre. Synchronization of central-level budget allocations has been done for two ministries. </a:t>
            </a:r>
          </a:p>
          <a:p>
            <a:pPr lvl="1"/>
            <a:r>
              <a:rPr lang="en-US" dirty="0" smtClean="0"/>
              <a:t>40 customized reports have been developed and improved to serve management requirements.</a:t>
            </a:r>
          </a:p>
          <a:p>
            <a:pPr lvl="1"/>
            <a:r>
              <a:rPr lang="en-US" dirty="0" smtClean="0"/>
              <a:t>Several system functionalities have been customized for suitability with management requirements of Vietnam.</a:t>
            </a:r>
          </a:p>
          <a:p>
            <a:endParaRPr lang="en-US" dirty="0" smtClean="0"/>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ate Placeholder 1"/>
          <p:cNvSpPr>
            <a:spLocks noGrp="1"/>
          </p:cNvSpPr>
          <p:nvPr>
            <p:ph type="dt" sz="quarter" idx="10"/>
          </p:nvPr>
        </p:nvSpPr>
        <p:spPr/>
        <p:txBody>
          <a:bodyPr/>
          <a:lstStyle/>
          <a:p>
            <a:pPr>
              <a:defRPr/>
            </a:pPr>
            <a:fld id="{EDBC9802-20BD-40B9-814E-017D88714192}" type="datetime1">
              <a:rPr lang="en-US" smtClean="0"/>
              <a:pPr>
                <a:defRPr/>
              </a:pPr>
              <a:t>3/20/2012</a:t>
            </a:fld>
            <a:endParaRPr lang="en-US" smtClean="0"/>
          </a:p>
        </p:txBody>
      </p:sp>
      <p:sp>
        <p:nvSpPr>
          <p:cNvPr id="31747" name="Slide Number Placeholder 3"/>
          <p:cNvSpPr>
            <a:spLocks noGrp="1"/>
          </p:cNvSpPr>
          <p:nvPr>
            <p:ph type="sldNum" sz="quarter" idx="12"/>
          </p:nvPr>
        </p:nvSpPr>
        <p:spPr/>
        <p:txBody>
          <a:bodyPr/>
          <a:lstStyle/>
          <a:p>
            <a:pPr>
              <a:defRPr/>
            </a:pPr>
            <a:fld id="{E4BF5455-A99A-4E1B-9E89-88248827B060}" type="slidenum">
              <a:rPr lang="en-US" smtClean="0"/>
              <a:pPr>
                <a:defRPr/>
              </a:pPr>
              <a:t>27</a:t>
            </a:fld>
            <a:endParaRPr lang="en-US" smtClean="0"/>
          </a:p>
        </p:txBody>
      </p:sp>
      <p:sp>
        <p:nvSpPr>
          <p:cNvPr id="31748" name="Rectangle 14"/>
          <p:cNvSpPr txBox="1">
            <a:spLocks noGrp="1" noChangeArrowheads="1"/>
          </p:cNvSpPr>
          <p:nvPr/>
        </p:nvSpPr>
        <p:spPr bwMode="auto">
          <a:xfrm>
            <a:off x="1447800" y="6500813"/>
            <a:ext cx="3811588" cy="246062"/>
          </a:xfrm>
          <a:prstGeom prst="rect">
            <a:avLst/>
          </a:prstGeom>
          <a:noFill/>
          <a:ln w="9525">
            <a:noFill/>
            <a:miter lim="800000"/>
            <a:headEnd/>
            <a:tailEnd/>
          </a:ln>
        </p:spPr>
        <p:txBody>
          <a:bodyPr/>
          <a:lstStyle/>
          <a:p>
            <a:r>
              <a:rPr lang="vi-VN" sz="1000">
                <a:solidFill>
                  <a:srgbClr val="FFFFFF"/>
                </a:solidFill>
              </a:rPr>
              <a:t>Tạo </a:t>
            </a:r>
            <a:r>
              <a:rPr lang="en-US" sz="1000">
                <a:solidFill>
                  <a:srgbClr val="FFFFFF"/>
                </a:solidFill>
              </a:rPr>
              <a:t>và đệ trình các </a:t>
            </a:r>
            <a:r>
              <a:rPr lang="vi-VN" sz="1000">
                <a:solidFill>
                  <a:srgbClr val="FFFFFF"/>
                </a:solidFill>
              </a:rPr>
              <a:t>bút toán</a:t>
            </a:r>
            <a:endParaRPr lang="en-US" sz="1000">
              <a:solidFill>
                <a:srgbClr val="FFFFFF"/>
              </a:solidFill>
            </a:endParaRPr>
          </a:p>
        </p:txBody>
      </p:sp>
      <p:sp>
        <p:nvSpPr>
          <p:cNvPr id="31749" name="Rectangle 12"/>
          <p:cNvSpPr txBox="1">
            <a:spLocks noGrp="1" noChangeArrowheads="1"/>
          </p:cNvSpPr>
          <p:nvPr/>
        </p:nvSpPr>
        <p:spPr bwMode="black">
          <a:xfrm>
            <a:off x="153988" y="6500813"/>
            <a:ext cx="1006475" cy="320675"/>
          </a:xfrm>
          <a:prstGeom prst="rect">
            <a:avLst/>
          </a:prstGeom>
          <a:noFill/>
          <a:ln w="9525" algn="ctr">
            <a:noFill/>
            <a:miter lim="800000"/>
            <a:headEnd/>
            <a:tailEnd/>
          </a:ln>
        </p:spPr>
        <p:txBody>
          <a:bodyPr/>
          <a:lstStyle/>
          <a:p>
            <a:pPr>
              <a:spcBef>
                <a:spcPct val="50000"/>
              </a:spcBef>
            </a:pPr>
            <a:fld id="{F9FC4167-A5E4-4A23-B92D-939097F1533E}" type="slidenum">
              <a:rPr lang="en-US" altLang="en-US" sz="1000" b="1">
                <a:solidFill>
                  <a:srgbClr val="FFFFFF"/>
                </a:solidFill>
              </a:rPr>
              <a:pPr>
                <a:spcBef>
                  <a:spcPct val="50000"/>
                </a:spcBef>
              </a:pPr>
              <a:t>27</a:t>
            </a:fld>
            <a:endParaRPr lang="en-US" altLang="en-US" sz="1000" b="1">
              <a:solidFill>
                <a:srgbClr val="FFFFFF"/>
              </a:solidFill>
            </a:endParaRPr>
          </a:p>
        </p:txBody>
      </p:sp>
      <p:sp>
        <p:nvSpPr>
          <p:cNvPr id="31750" name="Rectangle 14"/>
          <p:cNvSpPr txBox="1">
            <a:spLocks noGrp="1" noChangeArrowheads="1"/>
          </p:cNvSpPr>
          <p:nvPr/>
        </p:nvSpPr>
        <p:spPr bwMode="auto">
          <a:xfrm>
            <a:off x="1447800" y="6500813"/>
            <a:ext cx="3811588" cy="246062"/>
          </a:xfrm>
          <a:prstGeom prst="rect">
            <a:avLst/>
          </a:prstGeom>
          <a:noFill/>
          <a:ln w="9525">
            <a:noFill/>
            <a:miter lim="800000"/>
            <a:headEnd/>
            <a:tailEnd/>
          </a:ln>
        </p:spPr>
        <p:txBody>
          <a:bodyPr/>
          <a:lstStyle/>
          <a:p>
            <a:r>
              <a:rPr lang="vi-VN" sz="1000">
                <a:solidFill>
                  <a:srgbClr val="FFFFFF"/>
                </a:solidFill>
              </a:rPr>
              <a:t>Tạo và đệ trình các bút toán</a:t>
            </a:r>
            <a:endParaRPr lang="en-US" sz="1000">
              <a:solidFill>
                <a:srgbClr val="FFFFFF"/>
              </a:solidFill>
            </a:endParaRPr>
          </a:p>
        </p:txBody>
      </p:sp>
      <p:sp>
        <p:nvSpPr>
          <p:cNvPr id="31751" name="Slide Number Placeholder 1"/>
          <p:cNvSpPr txBox="1">
            <a:spLocks noGrp="1"/>
          </p:cNvSpPr>
          <p:nvPr/>
        </p:nvSpPr>
        <p:spPr bwMode="black">
          <a:xfrm>
            <a:off x="153988" y="6500813"/>
            <a:ext cx="1006475" cy="320675"/>
          </a:xfrm>
          <a:prstGeom prst="rect">
            <a:avLst/>
          </a:prstGeom>
          <a:noFill/>
          <a:ln w="9525" algn="ctr">
            <a:noFill/>
            <a:miter lim="800000"/>
            <a:headEnd/>
            <a:tailEnd/>
          </a:ln>
        </p:spPr>
        <p:txBody>
          <a:bodyPr/>
          <a:lstStyle/>
          <a:p>
            <a:pPr>
              <a:spcBef>
                <a:spcPct val="50000"/>
              </a:spcBef>
            </a:pPr>
            <a:fld id="{F6525688-01D0-4EDC-BDBE-56A73B350566}" type="slidenum">
              <a:rPr lang="en-US" altLang="en-US" sz="1000" b="1">
                <a:solidFill>
                  <a:srgbClr val="FFFFFF"/>
                </a:solidFill>
              </a:rPr>
              <a:pPr>
                <a:spcBef>
                  <a:spcPct val="50000"/>
                </a:spcBef>
              </a:pPr>
              <a:t>27</a:t>
            </a:fld>
            <a:endParaRPr lang="en-US" altLang="en-US" sz="1000" b="1">
              <a:solidFill>
                <a:srgbClr val="FFFFFF"/>
              </a:solidFill>
            </a:endParaRPr>
          </a:p>
        </p:txBody>
      </p:sp>
      <p:sp>
        <p:nvSpPr>
          <p:cNvPr id="31752" name="Footer Placeholder 2"/>
          <p:cNvSpPr txBox="1">
            <a:spLocks noGrp="1"/>
          </p:cNvSpPr>
          <p:nvPr/>
        </p:nvSpPr>
        <p:spPr bwMode="auto">
          <a:xfrm>
            <a:off x="1447800" y="6500813"/>
            <a:ext cx="3811588" cy="246062"/>
          </a:xfrm>
          <a:prstGeom prst="rect">
            <a:avLst/>
          </a:prstGeom>
          <a:noFill/>
          <a:ln w="9525">
            <a:noFill/>
            <a:miter lim="800000"/>
            <a:headEnd/>
            <a:tailEnd/>
          </a:ln>
        </p:spPr>
        <p:txBody>
          <a:bodyPr/>
          <a:lstStyle/>
          <a:p>
            <a:r>
              <a:rPr lang="en-US" sz="1000">
                <a:solidFill>
                  <a:srgbClr val="FFFFFF"/>
                </a:solidFill>
              </a:rPr>
              <a:t>Course Name</a:t>
            </a:r>
          </a:p>
        </p:txBody>
      </p:sp>
      <p:pic>
        <p:nvPicPr>
          <p:cNvPr id="31753" name="Picture 2" descr="thank-you"/>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1754" name="Slide Number Placeholder 9"/>
          <p:cNvSpPr txBox="1">
            <a:spLocks noGrp="1"/>
          </p:cNvSpPr>
          <p:nvPr/>
        </p:nvSpPr>
        <p:spPr bwMode="black">
          <a:xfrm>
            <a:off x="153988" y="6500813"/>
            <a:ext cx="1006475" cy="320675"/>
          </a:xfrm>
          <a:prstGeom prst="rect">
            <a:avLst/>
          </a:prstGeom>
          <a:noFill/>
          <a:ln w="9525" algn="ctr">
            <a:noFill/>
            <a:miter lim="800000"/>
            <a:headEnd/>
            <a:tailEnd/>
          </a:ln>
        </p:spPr>
        <p:txBody>
          <a:bodyPr/>
          <a:lstStyle/>
          <a:p>
            <a:pPr>
              <a:spcBef>
                <a:spcPct val="50000"/>
              </a:spcBef>
            </a:pPr>
            <a:fld id="{95D1FB20-AB76-4287-A035-0309B63CEC72}" type="slidenum">
              <a:rPr lang="en-US" altLang="en-US" sz="1000" b="1">
                <a:solidFill>
                  <a:srgbClr val="FFFFFF"/>
                </a:solidFill>
              </a:rPr>
              <a:pPr>
                <a:spcBef>
                  <a:spcPct val="50000"/>
                </a:spcBef>
              </a:pPr>
              <a:t>27</a:t>
            </a:fld>
            <a:endParaRPr lang="en-US" altLang="en-US" sz="1000" b="1">
              <a:solidFill>
                <a:srgbClr val="FFFFFF"/>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704850"/>
            <a:ext cx="9144000" cy="666750"/>
          </a:xfrm>
        </p:spPr>
        <p:txBody>
          <a:bodyPr/>
          <a:lstStyle/>
          <a:p>
            <a:pPr algn="ctr" eaLnBrk="1" hangingPunct="1"/>
            <a:r>
              <a:rPr lang="en-US" sz="4000" smtClean="0">
                <a:solidFill>
                  <a:schemeClr val="tx1"/>
                </a:solidFill>
              </a:rPr>
              <a:t>VST’s Incorporation &amp; Development History</a:t>
            </a:r>
            <a:endParaRPr lang="en-US" sz="4000" smtClean="0"/>
          </a:p>
        </p:txBody>
      </p:sp>
      <p:sp>
        <p:nvSpPr>
          <p:cNvPr id="3" name="Content Placeholder 2"/>
          <p:cNvSpPr>
            <a:spLocks noGrp="1"/>
          </p:cNvSpPr>
          <p:nvPr>
            <p:ph idx="1"/>
          </p:nvPr>
        </p:nvSpPr>
        <p:spPr/>
        <p:txBody>
          <a:bodyPr>
            <a:normAutofit fontScale="92500"/>
          </a:bodyPr>
          <a:lstStyle/>
          <a:p>
            <a:pPr marL="274320" indent="-274320" eaLnBrk="1" fontAlgn="auto" hangingPunct="1">
              <a:spcAft>
                <a:spcPts val="0"/>
              </a:spcAft>
              <a:buClr>
                <a:schemeClr val="accent3"/>
              </a:buClr>
              <a:buFont typeface="Wingdings 2"/>
              <a:buChar char=""/>
              <a:defRPr/>
            </a:pPr>
            <a:r>
              <a:rPr lang="en-US" dirty="0" smtClean="0">
                <a:latin typeface="+mj-lt"/>
              </a:rPr>
              <a:t>Since 2006, to implement public financial management reform project, VST has been assigned to lead the development and implementation of a Treasury and Budget Management Information System (TABMIS) and made great reform in budget processes and State accounting policy: </a:t>
            </a:r>
          </a:p>
          <a:p>
            <a:pPr marL="274320" indent="-274320" eaLnBrk="1" fontAlgn="auto" hangingPunct="1">
              <a:spcAft>
                <a:spcPts val="0"/>
              </a:spcAft>
              <a:buClr>
                <a:schemeClr val="accent3"/>
              </a:buClr>
              <a:buFont typeface="Wingdings 2"/>
              <a:buChar char=""/>
              <a:defRPr/>
            </a:pPr>
            <a:r>
              <a:rPr lang="en-US" dirty="0" smtClean="0">
                <a:latin typeface="+mj-lt"/>
              </a:rPr>
              <a:t>Development and application of new budget processes suitable with TABMIS.</a:t>
            </a:r>
          </a:p>
          <a:p>
            <a:pPr marL="641033" lvl="1" indent="-274320" eaLnBrk="1" fontAlgn="auto" hangingPunct="1">
              <a:spcAft>
                <a:spcPts val="0"/>
              </a:spcAft>
              <a:buClr>
                <a:schemeClr val="accent3"/>
              </a:buClr>
              <a:buFont typeface="Wingdings 2"/>
              <a:buChar char=""/>
              <a:defRPr/>
            </a:pPr>
            <a:r>
              <a:rPr lang="en-US" dirty="0" smtClean="0">
                <a:latin typeface="+mj-lt"/>
              </a:rPr>
              <a:t>Development and implementation of State accounting policy applicable to TABMIS</a:t>
            </a:r>
          </a:p>
          <a:p>
            <a:pPr marL="641033" lvl="1" indent="-274320" eaLnBrk="1" fontAlgn="auto" hangingPunct="1">
              <a:spcAft>
                <a:spcPts val="0"/>
              </a:spcAft>
              <a:buClr>
                <a:schemeClr val="accent3"/>
              </a:buClr>
              <a:buFont typeface="Wingdings 2"/>
              <a:buChar char=""/>
              <a:defRPr/>
            </a:pPr>
            <a:r>
              <a:rPr lang="en-US" dirty="0" smtClean="0">
                <a:latin typeface="+mj-lt"/>
              </a:rPr>
              <a:t>Introduction of several international practices to State budget management mechanism such as commitment control process </a:t>
            </a:r>
          </a:p>
          <a:p>
            <a:pPr marL="274320" indent="-274320" eaLnBrk="1" fontAlgn="auto" hangingPunct="1">
              <a:spcAft>
                <a:spcPts val="0"/>
              </a:spcAft>
              <a:buClr>
                <a:schemeClr val="accent3"/>
              </a:buClr>
              <a:buFont typeface="Wingdings 2"/>
              <a:buChar char=""/>
              <a:defRPr/>
            </a:pPr>
            <a:endParaRPr lang="en-US" dirty="0" smtClean="0">
              <a:latin typeface="+mj-lt"/>
            </a:endParaRPr>
          </a:p>
          <a:p>
            <a:pPr marL="274320" indent="-274320" eaLnBrk="1" fontAlgn="auto" hangingPunct="1">
              <a:spcAft>
                <a:spcPts val="0"/>
              </a:spcAft>
              <a:buClr>
                <a:schemeClr val="accent3"/>
              </a:buClr>
              <a:buFont typeface="Wingdings 2"/>
              <a:buChar char=""/>
              <a:defRPr/>
            </a:pPr>
            <a:endParaRPr lang="en-US" dirty="0">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704850"/>
            <a:ext cx="9144000" cy="742950"/>
          </a:xfrm>
        </p:spPr>
        <p:txBody>
          <a:bodyPr/>
          <a:lstStyle/>
          <a:p>
            <a:pPr algn="ctr" eaLnBrk="1" hangingPunct="1"/>
            <a:r>
              <a:rPr lang="en-US" sz="4000" smtClean="0">
                <a:solidFill>
                  <a:schemeClr val="tx1"/>
                </a:solidFill>
              </a:rPr>
              <a:t>VST’s Incorporation &amp; Development History</a:t>
            </a:r>
            <a:endParaRPr lang="en-US" sz="4000" smtClean="0"/>
          </a:p>
        </p:txBody>
      </p:sp>
      <p:sp>
        <p:nvSpPr>
          <p:cNvPr id="9219" name="Content Placeholder 2"/>
          <p:cNvSpPr>
            <a:spLocks noGrp="1"/>
          </p:cNvSpPr>
          <p:nvPr>
            <p:ph idx="1"/>
          </p:nvPr>
        </p:nvSpPr>
        <p:spPr/>
        <p:txBody>
          <a:bodyPr/>
          <a:lstStyle/>
          <a:p>
            <a:pPr eaLnBrk="1" hangingPunct="1">
              <a:defRPr/>
            </a:pPr>
            <a:r>
              <a:rPr lang="en-US" sz="2400" dirty="0" smtClean="0">
                <a:latin typeface="+mj-lt"/>
              </a:rPr>
              <a:t>To meet this new requirement, the Prime Minister issued on 26th August 2009 the Decision No. 108/2009/QD-</a:t>
            </a:r>
            <a:r>
              <a:rPr lang="en-US" sz="2400" dirty="0" err="1" smtClean="0">
                <a:latin typeface="+mj-lt"/>
              </a:rPr>
              <a:t>TTg</a:t>
            </a:r>
            <a:r>
              <a:rPr lang="en-US" sz="2400" dirty="0" smtClean="0">
                <a:latin typeface="+mj-lt"/>
              </a:rPr>
              <a:t> providing the power, functions, duties and organization structure of VST under the Ministry of Finance. </a:t>
            </a:r>
          </a:p>
          <a:p>
            <a:pPr eaLnBrk="1" hangingPunct="1">
              <a:defRPr/>
            </a:pPr>
            <a:r>
              <a:rPr lang="en-US" sz="2400" dirty="0" smtClean="0">
                <a:latin typeface="+mj-lt"/>
              </a:rPr>
              <a:t>According to the Decision No.108/2009/QD-</a:t>
            </a:r>
            <a:r>
              <a:rPr lang="en-US" sz="2400" dirty="0" err="1" smtClean="0">
                <a:latin typeface="+mj-lt"/>
              </a:rPr>
              <a:t>TTg</a:t>
            </a:r>
            <a:r>
              <a:rPr lang="en-US" sz="2400" dirty="0" smtClean="0">
                <a:latin typeface="+mj-lt"/>
              </a:rPr>
              <a:t>, VST is a system belonging to the Ministry of Finance which consists of State Treasury at the central level, 63 provincial treasury offices and over 650 district-level treasury offices. The number of its staff belongs to the operation volume of each locality. The organization model of VST is as follows: </a:t>
            </a:r>
          </a:p>
          <a:p>
            <a:pPr eaLnBrk="1" hangingPunct="1">
              <a:defRPr/>
            </a:pPr>
            <a:endParaRPr lang="en-US" sz="2400" dirty="0" smtClean="0">
              <a:latin typeface="+mj-lt"/>
            </a:endParaRPr>
          </a:p>
          <a:p>
            <a:pPr eaLnBrk="1" hangingPunct="1">
              <a:defRPr/>
            </a:pPr>
            <a:endParaRPr lang="en-US" sz="2400" dirty="0" smtClean="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3" name="Group 69"/>
          <p:cNvGrpSpPr>
            <a:grpSpLocks/>
          </p:cNvGrpSpPr>
          <p:nvPr/>
        </p:nvGrpSpPr>
        <p:grpSpPr bwMode="auto">
          <a:xfrm>
            <a:off x="442913" y="1312863"/>
            <a:ext cx="8243887" cy="5316537"/>
            <a:chOff x="698" y="1467"/>
            <a:chExt cx="18720" cy="14940"/>
          </a:xfrm>
          <a:solidFill>
            <a:schemeClr val="tx2">
              <a:lumMod val="40000"/>
              <a:lumOff val="60000"/>
            </a:schemeClr>
          </a:solidFill>
        </p:grpSpPr>
        <p:sp>
          <p:nvSpPr>
            <p:cNvPr id="1094" name="Rectangle 70"/>
            <p:cNvSpPr>
              <a:spLocks noChangeArrowheads="1"/>
            </p:cNvSpPr>
            <p:nvPr/>
          </p:nvSpPr>
          <p:spPr bwMode="auto">
            <a:xfrm>
              <a:off x="8858" y="1467"/>
              <a:ext cx="4080" cy="108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endParaRPr kumimoji="0" lang="en-US" sz="700" b="1" i="0" u="none" strike="noStrike" cap="none" normalizeH="0" baseline="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MINISTRY OF FINANCE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095" name="Rectangle 71"/>
            <p:cNvSpPr>
              <a:spLocks noChangeArrowheads="1"/>
            </p:cNvSpPr>
            <p:nvPr/>
          </p:nvSpPr>
          <p:spPr bwMode="auto">
            <a:xfrm>
              <a:off x="8138" y="3267"/>
              <a:ext cx="5400" cy="1222"/>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VIETNAM STATE TREASURY</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096" name="Rectangle 72"/>
            <p:cNvSpPr>
              <a:spLocks noChangeArrowheads="1"/>
            </p:cNvSpPr>
            <p:nvPr/>
          </p:nvSpPr>
          <p:spPr bwMode="auto">
            <a:xfrm>
              <a:off x="453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Capital Mobilization Dpt.</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097" name="Rectangle 73"/>
            <p:cNvSpPr>
              <a:spLocks noChangeArrowheads="1"/>
            </p:cNvSpPr>
            <p:nvPr/>
          </p:nvSpPr>
          <p:spPr bwMode="auto">
            <a:xfrm>
              <a:off x="698" y="6147"/>
              <a:ext cx="96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Legal Dpt.</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098" name="Rectangle 74"/>
            <p:cNvSpPr>
              <a:spLocks noChangeArrowheads="1"/>
            </p:cNvSpPr>
            <p:nvPr/>
          </p:nvSpPr>
          <p:spPr bwMode="auto">
            <a:xfrm>
              <a:off x="189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State Accounting Dpt.</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099" name="Rectangle 75"/>
            <p:cNvSpPr>
              <a:spLocks noChangeArrowheads="1"/>
            </p:cNvSpPr>
            <p:nvPr/>
          </p:nvSpPr>
          <p:spPr bwMode="auto">
            <a:xfrm>
              <a:off x="3218" y="6147"/>
              <a:ext cx="96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State  Budget Expenditure Control Dpt.</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00" name="Rectangle 76"/>
            <p:cNvSpPr>
              <a:spLocks noChangeArrowheads="1"/>
            </p:cNvSpPr>
            <p:nvPr/>
          </p:nvSpPr>
          <p:spPr bwMode="auto">
            <a:xfrm>
              <a:off x="5978" y="6147"/>
              <a:ext cx="96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Cash Repository Dpt. </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1" name="Rectangle 77"/>
            <p:cNvSpPr>
              <a:spLocks noChangeArrowheads="1"/>
            </p:cNvSpPr>
            <p:nvPr/>
          </p:nvSpPr>
          <p:spPr bwMode="auto">
            <a:xfrm>
              <a:off x="7178" y="6147"/>
              <a:ext cx="120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State Treasury Inspector</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2" name="Rectangle 78"/>
            <p:cNvSpPr>
              <a:spLocks noChangeArrowheads="1"/>
            </p:cNvSpPr>
            <p:nvPr/>
          </p:nvSpPr>
          <p:spPr bwMode="auto">
            <a:xfrm>
              <a:off x="8618" y="6147"/>
              <a:ext cx="960" cy="2531"/>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Personnel and Organization Dept.</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3" name="Rectangle 79"/>
            <p:cNvSpPr>
              <a:spLocks noChangeArrowheads="1"/>
            </p:cNvSpPr>
            <p:nvPr/>
          </p:nvSpPr>
          <p:spPr bwMode="auto">
            <a:xfrm>
              <a:off x="981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Finance Dpt.</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4" name="Rectangle 80"/>
            <p:cNvSpPr>
              <a:spLocks noChangeArrowheads="1"/>
            </p:cNvSpPr>
            <p:nvPr/>
          </p:nvSpPr>
          <p:spPr bwMode="auto">
            <a:xfrm>
              <a:off x="2378" y="3987"/>
              <a:ext cx="3960" cy="72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TABMIS IMPLEMENTATION UNIT </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05" name="Line 81"/>
            <p:cNvSpPr>
              <a:spLocks noChangeShapeType="1"/>
            </p:cNvSpPr>
            <p:nvPr/>
          </p:nvSpPr>
          <p:spPr bwMode="auto">
            <a:xfrm>
              <a:off x="1298" y="5427"/>
              <a:ext cx="17760" cy="0"/>
            </a:xfrm>
            <a:prstGeom prst="line">
              <a:avLst/>
            </a:prstGeom>
            <a:grpFill/>
            <a:ln w="9525">
              <a:solidFill>
                <a:srgbClr val="000000"/>
              </a:solidFill>
              <a:round/>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06" name="Line 82"/>
            <p:cNvSpPr>
              <a:spLocks noChangeShapeType="1"/>
            </p:cNvSpPr>
            <p:nvPr/>
          </p:nvSpPr>
          <p:spPr bwMode="auto">
            <a:xfrm>
              <a:off x="129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07" name="Line 83"/>
            <p:cNvSpPr>
              <a:spLocks noChangeShapeType="1"/>
            </p:cNvSpPr>
            <p:nvPr/>
          </p:nvSpPr>
          <p:spPr bwMode="auto">
            <a:xfrm>
              <a:off x="237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08" name="Line 84"/>
            <p:cNvSpPr>
              <a:spLocks noChangeShapeType="1"/>
            </p:cNvSpPr>
            <p:nvPr/>
          </p:nvSpPr>
          <p:spPr bwMode="auto">
            <a:xfrm>
              <a:off x="369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09" name="Line 85"/>
            <p:cNvSpPr>
              <a:spLocks noChangeShapeType="1"/>
            </p:cNvSpPr>
            <p:nvPr/>
          </p:nvSpPr>
          <p:spPr bwMode="auto">
            <a:xfrm>
              <a:off x="501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0" name="Line 86"/>
            <p:cNvSpPr>
              <a:spLocks noChangeShapeType="1"/>
            </p:cNvSpPr>
            <p:nvPr/>
          </p:nvSpPr>
          <p:spPr bwMode="auto">
            <a:xfrm>
              <a:off x="645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1" name="Line 87"/>
            <p:cNvSpPr>
              <a:spLocks noChangeShapeType="1"/>
            </p:cNvSpPr>
            <p:nvPr/>
          </p:nvSpPr>
          <p:spPr bwMode="auto">
            <a:xfrm>
              <a:off x="777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2" name="Line 88"/>
            <p:cNvSpPr>
              <a:spLocks noChangeShapeType="1"/>
            </p:cNvSpPr>
            <p:nvPr/>
          </p:nvSpPr>
          <p:spPr bwMode="auto">
            <a:xfrm>
              <a:off x="909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3" name="Line 89"/>
            <p:cNvSpPr>
              <a:spLocks noChangeShapeType="1"/>
            </p:cNvSpPr>
            <p:nvPr/>
          </p:nvSpPr>
          <p:spPr bwMode="auto">
            <a:xfrm>
              <a:off x="1713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4" name="Line 90"/>
            <p:cNvSpPr>
              <a:spLocks noChangeShapeType="1"/>
            </p:cNvSpPr>
            <p:nvPr/>
          </p:nvSpPr>
          <p:spPr bwMode="auto">
            <a:xfrm>
              <a:off x="1905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5" name="Line 91"/>
            <p:cNvSpPr>
              <a:spLocks noChangeShapeType="1"/>
            </p:cNvSpPr>
            <p:nvPr/>
          </p:nvSpPr>
          <p:spPr bwMode="auto">
            <a:xfrm>
              <a:off x="11018" y="4527"/>
              <a:ext cx="0" cy="4500"/>
            </a:xfrm>
            <a:prstGeom prst="line">
              <a:avLst/>
            </a:prstGeom>
            <a:grpFill/>
            <a:ln w="9525">
              <a:solidFill>
                <a:srgbClr val="000000"/>
              </a:solidFill>
              <a:round/>
              <a:headEnd/>
              <a:tailEnd type="arrow"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6" name="Line 92"/>
            <p:cNvSpPr>
              <a:spLocks noChangeShapeType="1"/>
            </p:cNvSpPr>
            <p:nvPr/>
          </p:nvSpPr>
          <p:spPr bwMode="auto">
            <a:xfrm flipH="1">
              <a:off x="3938" y="4887"/>
              <a:ext cx="7080" cy="0"/>
            </a:xfrm>
            <a:prstGeom prst="line">
              <a:avLst/>
            </a:prstGeom>
            <a:grpFill/>
            <a:ln w="9525">
              <a:solidFill>
                <a:srgbClr val="000000"/>
              </a:solidFill>
              <a:round/>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7" name="Line 93"/>
            <p:cNvSpPr>
              <a:spLocks noChangeShapeType="1"/>
            </p:cNvSpPr>
            <p:nvPr/>
          </p:nvSpPr>
          <p:spPr bwMode="auto">
            <a:xfrm flipV="1">
              <a:off x="3938" y="4707"/>
              <a:ext cx="0" cy="18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8" name="Line 94"/>
            <p:cNvSpPr>
              <a:spLocks noChangeShapeType="1"/>
            </p:cNvSpPr>
            <p:nvPr/>
          </p:nvSpPr>
          <p:spPr bwMode="auto">
            <a:xfrm>
              <a:off x="14378" y="9027"/>
              <a:ext cx="0" cy="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19" name="Line 95"/>
            <p:cNvSpPr>
              <a:spLocks noChangeShapeType="1"/>
            </p:cNvSpPr>
            <p:nvPr/>
          </p:nvSpPr>
          <p:spPr bwMode="auto">
            <a:xfrm>
              <a:off x="10778" y="254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20" name="Rectangle 96"/>
            <p:cNvSpPr>
              <a:spLocks noChangeArrowheads="1"/>
            </p:cNvSpPr>
            <p:nvPr/>
          </p:nvSpPr>
          <p:spPr bwMode="auto">
            <a:xfrm>
              <a:off x="8258" y="9027"/>
              <a:ext cx="5400" cy="90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PROVINCIAL STATE TREASURY</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1" name="Rectangle 97"/>
            <p:cNvSpPr>
              <a:spLocks noChangeArrowheads="1"/>
            </p:cNvSpPr>
            <p:nvPr/>
          </p:nvSpPr>
          <p:spPr bwMode="auto">
            <a:xfrm>
              <a:off x="4343" y="10647"/>
              <a:ext cx="120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General Office </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2" name="Rectangle 98"/>
            <p:cNvSpPr>
              <a:spLocks noChangeArrowheads="1"/>
            </p:cNvSpPr>
            <p:nvPr/>
          </p:nvSpPr>
          <p:spPr bwMode="auto">
            <a:xfrm>
              <a:off x="5748" y="10647"/>
              <a:ext cx="137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State Accounting Office</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3" name="Rectangle 99"/>
            <p:cNvSpPr>
              <a:spLocks noChangeArrowheads="1"/>
            </p:cNvSpPr>
            <p:nvPr/>
          </p:nvSpPr>
          <p:spPr bwMode="auto">
            <a:xfrm>
              <a:off x="7365" y="10647"/>
              <a:ext cx="1373" cy="2427"/>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State Budget Expenditure Control Office</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4" name="Rectangle 100"/>
            <p:cNvSpPr>
              <a:spLocks noChangeArrowheads="1"/>
            </p:cNvSpPr>
            <p:nvPr/>
          </p:nvSpPr>
          <p:spPr bwMode="auto">
            <a:xfrm>
              <a:off x="9098" y="10647"/>
              <a:ext cx="132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Inspection Office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5" name="Rectangle 101"/>
            <p:cNvSpPr>
              <a:spLocks noChangeArrowheads="1"/>
            </p:cNvSpPr>
            <p:nvPr/>
          </p:nvSpPr>
          <p:spPr bwMode="auto">
            <a:xfrm>
              <a:off x="10766" y="10647"/>
              <a:ext cx="1452"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Cash Repository Office</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6" name="Rectangle 102"/>
            <p:cNvSpPr>
              <a:spLocks noChangeArrowheads="1"/>
            </p:cNvSpPr>
            <p:nvPr/>
          </p:nvSpPr>
          <p:spPr bwMode="auto">
            <a:xfrm>
              <a:off x="12497" y="10647"/>
              <a:ext cx="1528"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Personnel and Organization Office	</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7" name="Rectangle 103"/>
            <p:cNvSpPr>
              <a:spLocks noChangeArrowheads="1"/>
            </p:cNvSpPr>
            <p:nvPr/>
          </p:nvSpPr>
          <p:spPr bwMode="auto">
            <a:xfrm>
              <a:off x="14378" y="10647"/>
              <a:ext cx="120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Financial Office </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8" name="Rectangle 104"/>
            <p:cNvSpPr>
              <a:spLocks noChangeArrowheads="1"/>
            </p:cNvSpPr>
            <p:nvPr/>
          </p:nvSpPr>
          <p:spPr bwMode="auto">
            <a:xfrm>
              <a:off x="15818" y="10647"/>
              <a:ext cx="1697"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Administration Office</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29" name="Rectangle 105"/>
            <p:cNvSpPr>
              <a:spLocks noChangeArrowheads="1"/>
            </p:cNvSpPr>
            <p:nvPr/>
          </p:nvSpPr>
          <p:spPr bwMode="auto">
            <a:xfrm>
              <a:off x="17603" y="10647"/>
              <a:ext cx="120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IT Office</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30" name="Line 106"/>
            <p:cNvSpPr>
              <a:spLocks noChangeShapeType="1"/>
            </p:cNvSpPr>
            <p:nvPr/>
          </p:nvSpPr>
          <p:spPr bwMode="auto">
            <a:xfrm>
              <a:off x="10658" y="9927"/>
              <a:ext cx="0" cy="3420"/>
            </a:xfrm>
            <a:prstGeom prst="line">
              <a:avLst/>
            </a:prstGeom>
            <a:grpFill/>
            <a:ln w="9525">
              <a:solidFill>
                <a:srgbClr val="000000"/>
              </a:solidFill>
              <a:round/>
              <a:headEnd/>
              <a:tailEnd type="arrow"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31" name="Rectangle 107"/>
            <p:cNvSpPr>
              <a:spLocks noChangeArrowheads="1"/>
            </p:cNvSpPr>
            <p:nvPr/>
          </p:nvSpPr>
          <p:spPr bwMode="auto">
            <a:xfrm>
              <a:off x="7538" y="13347"/>
              <a:ext cx="6360" cy="90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DISTRICT-LEVEL STATE TREASURY</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32" name="Rectangle 108"/>
            <p:cNvSpPr>
              <a:spLocks noChangeArrowheads="1"/>
            </p:cNvSpPr>
            <p:nvPr/>
          </p:nvSpPr>
          <p:spPr bwMode="auto">
            <a:xfrm>
              <a:off x="9938" y="15147"/>
              <a:ext cx="1560" cy="12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Cash Repository Team</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33" name="Rectangle 109"/>
            <p:cNvSpPr>
              <a:spLocks noChangeArrowheads="1"/>
            </p:cNvSpPr>
            <p:nvPr/>
          </p:nvSpPr>
          <p:spPr bwMode="auto">
            <a:xfrm>
              <a:off x="8018" y="15147"/>
              <a:ext cx="1680" cy="12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Accounting Team </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34" name="Rectangle 110"/>
            <p:cNvSpPr>
              <a:spLocks noChangeArrowheads="1"/>
            </p:cNvSpPr>
            <p:nvPr/>
          </p:nvSpPr>
          <p:spPr bwMode="auto">
            <a:xfrm>
              <a:off x="11858" y="15147"/>
              <a:ext cx="1560" cy="12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Administration Team</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35" name="Line 111"/>
            <p:cNvSpPr>
              <a:spLocks noChangeShapeType="1"/>
            </p:cNvSpPr>
            <p:nvPr/>
          </p:nvSpPr>
          <p:spPr bwMode="auto">
            <a:xfrm>
              <a:off x="10658" y="14247"/>
              <a:ext cx="0" cy="90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36" name="Line 112"/>
            <p:cNvSpPr>
              <a:spLocks noChangeShapeType="1"/>
            </p:cNvSpPr>
            <p:nvPr/>
          </p:nvSpPr>
          <p:spPr bwMode="auto">
            <a:xfrm>
              <a:off x="12578" y="14607"/>
              <a:ext cx="0" cy="54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37" name="Line 113"/>
            <p:cNvSpPr>
              <a:spLocks noChangeShapeType="1"/>
            </p:cNvSpPr>
            <p:nvPr/>
          </p:nvSpPr>
          <p:spPr bwMode="auto">
            <a:xfrm>
              <a:off x="8858" y="14607"/>
              <a:ext cx="0" cy="54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38" name="Line 114"/>
            <p:cNvSpPr>
              <a:spLocks noChangeShapeType="1"/>
            </p:cNvSpPr>
            <p:nvPr/>
          </p:nvSpPr>
          <p:spPr bwMode="auto">
            <a:xfrm>
              <a:off x="8858" y="14607"/>
              <a:ext cx="3720" cy="0"/>
            </a:xfrm>
            <a:prstGeom prst="line">
              <a:avLst/>
            </a:prstGeom>
            <a:grpFill/>
            <a:ln w="9525">
              <a:solidFill>
                <a:srgbClr val="000000"/>
              </a:solidFill>
              <a:round/>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39" name="Line 115"/>
            <p:cNvSpPr>
              <a:spLocks noChangeShapeType="1"/>
            </p:cNvSpPr>
            <p:nvPr/>
          </p:nvSpPr>
          <p:spPr bwMode="auto">
            <a:xfrm>
              <a:off x="5138" y="10287"/>
              <a:ext cx="13080" cy="0"/>
            </a:xfrm>
            <a:prstGeom prst="line">
              <a:avLst/>
            </a:prstGeom>
            <a:grpFill/>
            <a:ln w="9525">
              <a:solidFill>
                <a:srgbClr val="000000"/>
              </a:solidFill>
              <a:round/>
              <a:headEnd/>
              <a:tailEn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0" name="Line 116"/>
            <p:cNvSpPr>
              <a:spLocks noChangeShapeType="1"/>
            </p:cNvSpPr>
            <p:nvPr/>
          </p:nvSpPr>
          <p:spPr bwMode="auto">
            <a:xfrm>
              <a:off x="1821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1" name="Line 117"/>
            <p:cNvSpPr>
              <a:spLocks noChangeShapeType="1"/>
            </p:cNvSpPr>
            <p:nvPr/>
          </p:nvSpPr>
          <p:spPr bwMode="auto">
            <a:xfrm>
              <a:off x="1653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2" name="Line 118"/>
            <p:cNvSpPr>
              <a:spLocks noChangeShapeType="1"/>
            </p:cNvSpPr>
            <p:nvPr/>
          </p:nvSpPr>
          <p:spPr bwMode="auto">
            <a:xfrm>
              <a:off x="1497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3" name="Line 119"/>
            <p:cNvSpPr>
              <a:spLocks noChangeShapeType="1"/>
            </p:cNvSpPr>
            <p:nvPr/>
          </p:nvSpPr>
          <p:spPr bwMode="auto">
            <a:xfrm>
              <a:off x="1329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4" name="Line 120"/>
            <p:cNvSpPr>
              <a:spLocks noChangeShapeType="1"/>
            </p:cNvSpPr>
            <p:nvPr/>
          </p:nvSpPr>
          <p:spPr bwMode="auto">
            <a:xfrm>
              <a:off x="1149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5" name="Line 121"/>
            <p:cNvSpPr>
              <a:spLocks noChangeShapeType="1"/>
            </p:cNvSpPr>
            <p:nvPr/>
          </p:nvSpPr>
          <p:spPr bwMode="auto">
            <a:xfrm>
              <a:off x="969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6" name="Line 122"/>
            <p:cNvSpPr>
              <a:spLocks noChangeShapeType="1"/>
            </p:cNvSpPr>
            <p:nvPr/>
          </p:nvSpPr>
          <p:spPr bwMode="auto">
            <a:xfrm>
              <a:off x="813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7" name="Line 123"/>
            <p:cNvSpPr>
              <a:spLocks noChangeShapeType="1"/>
            </p:cNvSpPr>
            <p:nvPr/>
          </p:nvSpPr>
          <p:spPr bwMode="auto">
            <a:xfrm>
              <a:off x="669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8" name="Line 124"/>
            <p:cNvSpPr>
              <a:spLocks noChangeShapeType="1"/>
            </p:cNvSpPr>
            <p:nvPr/>
          </p:nvSpPr>
          <p:spPr bwMode="auto">
            <a:xfrm>
              <a:off x="5138" y="10287"/>
              <a:ext cx="0" cy="36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49" name="Rectangle 125"/>
            <p:cNvSpPr>
              <a:spLocks noChangeArrowheads="1"/>
            </p:cNvSpPr>
            <p:nvPr/>
          </p:nvSpPr>
          <p:spPr bwMode="auto">
            <a:xfrm>
              <a:off x="1113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Office</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0" name="Rectangle 126"/>
            <p:cNvSpPr>
              <a:spLocks noChangeArrowheads="1"/>
            </p:cNvSpPr>
            <p:nvPr/>
          </p:nvSpPr>
          <p:spPr bwMode="auto">
            <a:xfrm>
              <a:off x="1257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Transaction Office</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1" name="Rectangle 127"/>
            <p:cNvSpPr>
              <a:spLocks noChangeArrowheads="1"/>
            </p:cNvSpPr>
            <p:nvPr/>
          </p:nvSpPr>
          <p:spPr bwMode="auto">
            <a:xfrm>
              <a:off x="1389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IT Dpt.</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52" name="Rectangle 128"/>
            <p:cNvSpPr>
              <a:spLocks noChangeArrowheads="1"/>
            </p:cNvSpPr>
            <p:nvPr/>
          </p:nvSpPr>
          <p:spPr bwMode="auto">
            <a:xfrm>
              <a:off x="15218" y="6147"/>
              <a:ext cx="132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dirty="0" smtClean="0">
                  <a:ln>
                    <a:noFill/>
                  </a:ln>
                  <a:solidFill>
                    <a:schemeClr val="tx1"/>
                  </a:solidFill>
                  <a:effectLst/>
                  <a:latin typeface="Calibri" pitchFamily="34" charset="0"/>
                  <a:cs typeface="Arial" pitchFamily="34" charset="0"/>
                </a:rPr>
                <a:t>Treasury Professional School</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3" name="Rectangle 129"/>
            <p:cNvSpPr>
              <a:spLocks noChangeArrowheads="1"/>
            </p:cNvSpPr>
            <p:nvPr/>
          </p:nvSpPr>
          <p:spPr bwMode="auto">
            <a:xfrm>
              <a:off x="16898" y="6147"/>
              <a:ext cx="1080" cy="216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Inteernational Cooperation Dpt;</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54" name="Rectangle 130"/>
            <p:cNvSpPr>
              <a:spLocks noChangeArrowheads="1"/>
            </p:cNvSpPr>
            <p:nvPr/>
          </p:nvSpPr>
          <p:spPr bwMode="auto">
            <a:xfrm>
              <a:off x="18338" y="6147"/>
              <a:ext cx="1080" cy="2880"/>
            </a:xfrm>
            <a:prstGeom prst="rect">
              <a:avLst/>
            </a:prstGeom>
            <a:grpFill/>
            <a:ln w="9525">
              <a:solidFill>
                <a:srgbClr val="000000"/>
              </a:solidFill>
              <a:miter lim="800000"/>
              <a:headEnd/>
              <a:tailEnd/>
            </a:ln>
            <a:scene3d>
              <a:camera prst="orthographicFront"/>
              <a:lightRig rig="threePt" dir="t"/>
            </a:scene3d>
            <a:sp3d extrusionH="76200">
              <a:bevelT/>
              <a:extrusionClr>
                <a:schemeClr val="tx1">
                  <a:lumMod val="50000"/>
                  <a:lumOff val="50000"/>
                </a:schemeClr>
              </a:extrusionClr>
            </a:sp3d>
          </p:spPr>
          <p:txBody>
            <a:bodyPr vert="vert270"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700" b="1" i="0" u="none" strike="noStrike" cap="none" normalizeH="0" baseline="0" smtClean="0">
                  <a:ln>
                    <a:noFill/>
                  </a:ln>
                  <a:solidFill>
                    <a:schemeClr val="tx1"/>
                  </a:solidFill>
                  <a:effectLst/>
                  <a:latin typeface="Calibri" pitchFamily="34" charset="0"/>
                  <a:cs typeface="Arial" pitchFamily="34" charset="0"/>
                </a:rPr>
                <a:t>National Cash Management Magazine</a:t>
              </a:r>
              <a:endParaRPr kumimoji="0" lang="en-US" sz="700" b="0" i="0" u="none" strike="noStrike" cap="none" normalizeH="0" baseline="0" smtClean="0">
                <a:ln>
                  <a:noFill/>
                </a:ln>
                <a:solidFill>
                  <a:schemeClr val="tx1"/>
                </a:solidFill>
                <a:effectLst/>
                <a:latin typeface="Arial" pitchFamily="34" charset="0"/>
                <a:cs typeface="Arial" pitchFamily="34" charset="0"/>
              </a:endParaRPr>
            </a:p>
          </p:txBody>
        </p:sp>
        <p:sp>
          <p:nvSpPr>
            <p:cNvPr id="1155" name="Line 131"/>
            <p:cNvSpPr>
              <a:spLocks noChangeShapeType="1"/>
            </p:cNvSpPr>
            <p:nvPr/>
          </p:nvSpPr>
          <p:spPr bwMode="auto">
            <a:xfrm>
              <a:off x="1581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56" name="Line 132"/>
            <p:cNvSpPr>
              <a:spLocks noChangeShapeType="1"/>
            </p:cNvSpPr>
            <p:nvPr/>
          </p:nvSpPr>
          <p:spPr bwMode="auto">
            <a:xfrm>
              <a:off x="1437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57" name="Line 133"/>
            <p:cNvSpPr>
              <a:spLocks noChangeShapeType="1"/>
            </p:cNvSpPr>
            <p:nvPr/>
          </p:nvSpPr>
          <p:spPr bwMode="auto">
            <a:xfrm>
              <a:off x="1317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58" name="Line 134"/>
            <p:cNvSpPr>
              <a:spLocks noChangeShapeType="1"/>
            </p:cNvSpPr>
            <p:nvPr/>
          </p:nvSpPr>
          <p:spPr bwMode="auto">
            <a:xfrm>
              <a:off x="1173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sp>
          <p:nvSpPr>
            <p:cNvPr id="1159" name="Line 135"/>
            <p:cNvSpPr>
              <a:spLocks noChangeShapeType="1"/>
            </p:cNvSpPr>
            <p:nvPr/>
          </p:nvSpPr>
          <p:spPr bwMode="auto">
            <a:xfrm>
              <a:off x="10418" y="5427"/>
              <a:ext cx="0" cy="720"/>
            </a:xfrm>
            <a:prstGeom prst="line">
              <a:avLst/>
            </a:prstGeom>
            <a:grpFill/>
            <a:ln w="9525">
              <a:solidFill>
                <a:srgbClr val="000000"/>
              </a:solidFill>
              <a:round/>
              <a:headEnd/>
              <a:tailEnd type="triangle" w="med" len="med"/>
            </a:ln>
            <a:scene3d>
              <a:camera prst="orthographicFront"/>
              <a:lightRig rig="threePt" dir="t"/>
            </a:scene3d>
            <a:sp3d extrusionH="76200">
              <a:bevelT/>
              <a:extrusionClr>
                <a:schemeClr val="tx1">
                  <a:lumMod val="50000"/>
                  <a:lumOff val="50000"/>
                </a:schemeClr>
              </a:extrusionClr>
            </a:sp3d>
          </p:spPr>
          <p:txBody>
            <a:bodyPr vert="horz" wrap="square" lIns="91440" tIns="45720" rIns="91440" bIns="45720" numCol="1" anchor="t" anchorCtr="0" compatLnSpc="1">
              <a:prstTxWarp prst="textNoShape">
                <a:avLst/>
              </a:prstTxWarp>
            </a:bodyPr>
            <a:lstStyle/>
            <a:p>
              <a:endParaRPr lang="en-US" sz="700"/>
            </a:p>
          </p:txBody>
        </p:sp>
      </p:grpSp>
      <p:sp>
        <p:nvSpPr>
          <p:cNvPr id="136" name="Title 1"/>
          <p:cNvSpPr txBox="1">
            <a:spLocks/>
          </p:cNvSpPr>
          <p:nvPr/>
        </p:nvSpPr>
        <p:spPr>
          <a:xfrm>
            <a:off x="533400" y="304800"/>
            <a:ext cx="8229600" cy="762000"/>
          </a:xfrm>
          <a:prstGeom prst="rect">
            <a:avLst/>
          </a:prstGeom>
        </p:spPr>
        <p:txBody>
          <a:bodyPr/>
          <a:lstStyle/>
          <a:p>
            <a:pPr lvl="0" algn="ctr"/>
            <a:r>
              <a:rPr lang="en-US" sz="2800" dirty="0">
                <a:latin typeface="+mj-lt"/>
                <a:ea typeface="+mj-ea"/>
                <a:cs typeface="+mj-cs"/>
              </a:rPr>
              <a:t>ORGANIZATION CHART OF VIETNAM STATE </a:t>
            </a:r>
            <a:r>
              <a:rPr lang="en-US" sz="2800" dirty="0" smtClean="0">
                <a:latin typeface="+mj-lt"/>
                <a:ea typeface="+mj-ea"/>
                <a:cs typeface="+mj-cs"/>
              </a:rPr>
              <a:t>TREASURY</a:t>
            </a:r>
            <a:endParaRPr lang="en-US" sz="2800" dirty="0">
              <a:latin typeface="+mj-lt"/>
              <a:ea typeface="+mj-ea"/>
              <a:cs typeface="+mj-cs"/>
            </a:endParaRPr>
          </a:p>
          <a:p>
            <a:pPr lvl="0" algn="ctr"/>
            <a:r>
              <a:rPr lang="en-US" sz="2000" dirty="0">
                <a:latin typeface="+mj-lt"/>
                <a:ea typeface="+mj-ea"/>
                <a:cs typeface="+mj-cs"/>
              </a:rPr>
              <a:t> </a:t>
            </a:r>
            <a:r>
              <a:rPr lang="en-US" sz="2000" dirty="0" smtClean="0">
                <a:latin typeface="+mj-lt"/>
                <a:ea typeface="+mj-ea"/>
                <a:cs typeface="+mj-cs"/>
              </a:rPr>
              <a:t>(Decision </a:t>
            </a:r>
            <a:r>
              <a:rPr lang="en-US" sz="2000" dirty="0">
                <a:latin typeface="+mj-lt"/>
                <a:ea typeface="+mj-ea"/>
                <a:cs typeface="+mj-cs"/>
              </a:rPr>
              <a:t>No.108/QD-</a:t>
            </a:r>
            <a:r>
              <a:rPr lang="en-US" sz="2000" dirty="0" err="1">
                <a:latin typeface="+mj-lt"/>
                <a:ea typeface="+mj-ea"/>
                <a:cs typeface="+mj-cs"/>
              </a:rPr>
              <a:t>TTg</a:t>
            </a:r>
            <a:r>
              <a:rPr lang="en-US" sz="2000" dirty="0">
                <a:latin typeface="+mj-lt"/>
                <a:ea typeface="+mj-ea"/>
                <a:cs typeface="+mj-cs"/>
              </a:rPr>
              <a:t> dated </a:t>
            </a:r>
            <a:r>
              <a:rPr lang="en-US" sz="2000" dirty="0" smtClean="0">
                <a:latin typeface="+mj-lt"/>
                <a:ea typeface="+mj-ea"/>
                <a:cs typeface="+mj-cs"/>
              </a:rPr>
              <a:t>26/8/2009 signed by PM)</a:t>
            </a:r>
            <a:endParaRPr lang="en-US" sz="2000" dirty="0">
              <a:latin typeface="+mj-lt"/>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304800"/>
            <a:ext cx="8001000" cy="762000"/>
          </a:xfrm>
        </p:spPr>
        <p:txBody>
          <a:bodyPr/>
          <a:lstStyle/>
          <a:p>
            <a:pPr algn="ctr" eaLnBrk="1" hangingPunct="1"/>
            <a:r>
              <a:rPr lang="en-US" sz="4400" dirty="0" smtClean="0">
                <a:solidFill>
                  <a:schemeClr val="tx1"/>
                </a:solidFill>
              </a:rPr>
              <a:t>VST’s Functions</a:t>
            </a:r>
            <a:endParaRPr lang="en-US" dirty="0" smtClean="0"/>
          </a:p>
        </p:txBody>
      </p:sp>
      <p:sp>
        <p:nvSpPr>
          <p:cNvPr id="10243" name="Content Placeholder 2"/>
          <p:cNvSpPr>
            <a:spLocks noGrp="1"/>
          </p:cNvSpPr>
          <p:nvPr>
            <p:ph idx="1"/>
          </p:nvPr>
        </p:nvSpPr>
        <p:spPr>
          <a:xfrm>
            <a:off x="609600" y="1371600"/>
            <a:ext cx="8077200" cy="4953000"/>
          </a:xfrm>
        </p:spPr>
        <p:txBody>
          <a:bodyPr/>
          <a:lstStyle/>
          <a:p>
            <a:r>
              <a:rPr lang="en-US" sz="2400" dirty="0" smtClean="0"/>
              <a:t>To help the Minister  of Finance in managing the State budget funds, State financial funds and other State funds; </a:t>
            </a:r>
          </a:p>
          <a:p>
            <a:r>
              <a:rPr lang="en-US" sz="2400" dirty="0" smtClean="0"/>
              <a:t>To do Government treasury management; </a:t>
            </a:r>
          </a:p>
          <a:p>
            <a:r>
              <a:rPr lang="en-US" sz="2400" dirty="0" smtClean="0"/>
              <a:t>To hold the State Accounting; </a:t>
            </a:r>
          </a:p>
          <a:p>
            <a:r>
              <a:rPr lang="en-US" sz="2400" dirty="0" smtClean="0"/>
              <a:t>To mobilize capital for the State budget and development investment through issuing Government bonds prescribed by the laws.</a:t>
            </a:r>
          </a:p>
          <a:p>
            <a:endParaRPr lang="en-US" sz="2000" dirty="0" smtClean="0"/>
          </a:p>
          <a:p>
            <a:pPr eaLnBrk="1" hangingPunct="1"/>
            <a:endParaRPr lang="en-US" sz="20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33400" y="704850"/>
            <a:ext cx="8153400" cy="666750"/>
          </a:xfrm>
        </p:spPr>
        <p:txBody>
          <a:bodyPr/>
          <a:lstStyle/>
          <a:p>
            <a:pPr algn="ctr" eaLnBrk="1" hangingPunct="1"/>
            <a:r>
              <a:rPr lang="en-US" sz="4400" smtClean="0">
                <a:solidFill>
                  <a:schemeClr val="tx1"/>
                </a:solidFill>
              </a:rPr>
              <a:t>VST’s Duties</a:t>
            </a:r>
            <a:endParaRPr lang="en-US" smtClean="0"/>
          </a:p>
        </p:txBody>
      </p:sp>
      <p:sp>
        <p:nvSpPr>
          <p:cNvPr id="3" name="Content Placeholder 2"/>
          <p:cNvSpPr>
            <a:spLocks noGrp="1"/>
          </p:cNvSpPr>
          <p:nvPr>
            <p:ph idx="1"/>
          </p:nvPr>
        </p:nvSpPr>
        <p:spPr>
          <a:xfrm>
            <a:off x="762000" y="1935163"/>
            <a:ext cx="7924800" cy="4313237"/>
          </a:xfrm>
        </p:spPr>
        <p:txBody>
          <a:bodyPr>
            <a:normAutofit fontScale="92500" lnSpcReduction="10000"/>
          </a:bodyPr>
          <a:lstStyle/>
          <a:p>
            <a:pPr marL="274320" indent="-274320" eaLnBrk="1" fontAlgn="auto" hangingPunct="1">
              <a:spcAft>
                <a:spcPts val="0"/>
              </a:spcAft>
              <a:buClr>
                <a:schemeClr val="accent3"/>
              </a:buClr>
              <a:defRPr/>
            </a:pPr>
            <a:r>
              <a:rPr lang="en-US" dirty="0" smtClean="0"/>
              <a:t>To manage over the State budget, financial funds and other State funds and assets.</a:t>
            </a:r>
          </a:p>
          <a:p>
            <a:pPr marL="274320" indent="-274320" eaLnBrk="1" fontAlgn="auto" hangingPunct="1">
              <a:spcAft>
                <a:spcPts val="0"/>
              </a:spcAft>
              <a:buClr>
                <a:schemeClr val="accent3"/>
              </a:buClr>
              <a:defRPr/>
            </a:pPr>
            <a:r>
              <a:rPr lang="en-US" dirty="0" smtClean="0"/>
              <a:t>To organize State budget accounting, accounting of State funds and assets.</a:t>
            </a:r>
          </a:p>
          <a:p>
            <a:pPr marL="274320" indent="-274320" eaLnBrk="1" fontAlgn="auto" hangingPunct="1">
              <a:spcAft>
                <a:spcPts val="0"/>
              </a:spcAft>
              <a:buClr>
                <a:schemeClr val="accent3"/>
              </a:buClr>
              <a:defRPr/>
            </a:pPr>
            <a:r>
              <a:rPr lang="en-US" dirty="0" smtClean="0"/>
              <a:t>To undertake centralized and unified cash management and payment.</a:t>
            </a:r>
          </a:p>
          <a:p>
            <a:pPr marL="274320" indent="-274320" eaLnBrk="1" fontAlgn="auto" hangingPunct="1">
              <a:spcAft>
                <a:spcPts val="0"/>
              </a:spcAft>
              <a:buClr>
                <a:schemeClr val="accent3"/>
              </a:buClr>
              <a:defRPr/>
            </a:pPr>
            <a:r>
              <a:rPr lang="en-US" dirty="0" smtClean="0"/>
              <a:t>To mobilize capital for the State budget and for development investment by issuing Government bonds.</a:t>
            </a:r>
          </a:p>
          <a:p>
            <a:pPr marL="274320" indent="-274320" eaLnBrk="1" fontAlgn="auto" hangingPunct="1">
              <a:spcAft>
                <a:spcPts val="0"/>
              </a:spcAft>
              <a:buClr>
                <a:schemeClr val="accent3"/>
              </a:buClr>
              <a:defRPr/>
            </a:pPr>
            <a:r>
              <a:rPr lang="en-US" smtClean="0"/>
              <a:t>To </a:t>
            </a:r>
            <a:r>
              <a:rPr lang="en-US" dirty="0" smtClean="0"/>
              <a:t>carry out modernization of VST operations.</a:t>
            </a:r>
          </a:p>
          <a:p>
            <a:pPr marL="274320" indent="-274320" eaLnBrk="1" fontAlgn="auto" hangingPunct="1">
              <a:spcAft>
                <a:spcPts val="0"/>
              </a:spcAft>
              <a:buClr>
                <a:schemeClr val="accent3"/>
              </a:buClr>
              <a:defRPr/>
            </a:pPr>
            <a:r>
              <a:rPr lang="en-US" dirty="0" smtClean="0"/>
              <a:t>Others as regulated by competent authorities and the laws of Vietnam.</a:t>
            </a:r>
          </a:p>
          <a:p>
            <a:pPr marL="274320" indent="-274320" eaLnBrk="1" fontAlgn="auto" hangingPunct="1">
              <a:spcAft>
                <a:spcPts val="0"/>
              </a:spcAft>
              <a:buClr>
                <a:schemeClr val="accent3"/>
              </a:buClr>
              <a:buFont typeface="Wingdings 2"/>
              <a:buNone/>
              <a:defRPr/>
            </a:pPr>
            <a:endParaRPr lang="en-US" dirty="0" smtClean="0"/>
          </a:p>
          <a:p>
            <a:pPr marL="274320" indent="-274320" eaLnBrk="1" fontAlgn="auto" hangingPunct="1">
              <a:spcAft>
                <a:spcPts val="0"/>
              </a:spcAft>
              <a:buClr>
                <a:schemeClr val="accent3"/>
              </a:buClr>
              <a:buFont typeface="Wingdings 2"/>
              <a:buNone/>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704850"/>
            <a:ext cx="9144000" cy="742950"/>
          </a:xfrm>
        </p:spPr>
        <p:txBody>
          <a:bodyPr/>
          <a:lstStyle/>
          <a:p>
            <a:pPr algn="ctr" eaLnBrk="1" hangingPunct="1"/>
            <a:r>
              <a:rPr lang="en-US" sz="4000" smtClean="0">
                <a:solidFill>
                  <a:schemeClr val="tx1"/>
                </a:solidFill>
              </a:rPr>
              <a:t>Development orientations of VST to 2020</a:t>
            </a:r>
            <a:endParaRPr lang="en-US" sz="4000" smtClean="0"/>
          </a:p>
        </p:txBody>
      </p:sp>
      <p:sp>
        <p:nvSpPr>
          <p:cNvPr id="4" name="Content Placeholder 3"/>
          <p:cNvSpPr>
            <a:spLocks noGrp="1"/>
          </p:cNvSpPr>
          <p:nvPr>
            <p:ph idx="1"/>
          </p:nvPr>
        </p:nvSpPr>
        <p:spPr/>
        <p:txBody>
          <a:bodyPr/>
          <a:lstStyle/>
          <a:p>
            <a:r>
              <a:rPr lang="en-US" dirty="0" smtClean="0"/>
              <a:t>To develop the modern, safe, effective and sustainable State Treasury on the basis of policy and institutional reform, improvement of the organization mechanism, association with technology modernization and human resources development…</a:t>
            </a:r>
          </a:p>
          <a:p>
            <a:r>
              <a:rPr lang="en-US" dirty="0" smtClean="0"/>
              <a:t>By 2020, all treasury activities will be done on the platform of modern IT and form electronic Treasury.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704850"/>
            <a:ext cx="9144000" cy="666750"/>
          </a:xfrm>
        </p:spPr>
        <p:txBody>
          <a:bodyPr/>
          <a:lstStyle/>
          <a:p>
            <a:pPr algn="ctr" eaLnBrk="1" hangingPunct="1"/>
            <a:r>
              <a:rPr lang="en-US" sz="4000" smtClean="0">
                <a:solidFill>
                  <a:schemeClr val="tx1"/>
                </a:solidFill>
              </a:rPr>
              <a:t>Development orientations of VST to 2020</a:t>
            </a:r>
            <a:endParaRPr lang="en-US" sz="4000" smtClean="0"/>
          </a:p>
        </p:txBody>
      </p:sp>
      <p:sp>
        <p:nvSpPr>
          <p:cNvPr id="4" name="Content Placeholder 3"/>
          <p:cNvSpPr>
            <a:spLocks noGrp="1"/>
          </p:cNvSpPr>
          <p:nvPr>
            <p:ph idx="1"/>
          </p:nvPr>
        </p:nvSpPr>
        <p:spPr>
          <a:xfrm>
            <a:off x="457200" y="1935163"/>
            <a:ext cx="8229600" cy="4389437"/>
          </a:xfrm>
        </p:spPr>
        <p:txBody>
          <a:bodyPr/>
          <a:lstStyle/>
          <a:p>
            <a:r>
              <a:rPr lang="en-US" sz="2400" dirty="0" smtClean="0"/>
              <a:t>To associate cash management with State budget management process from budgeting, allocation, execution, accounting and final accounts via State budget accounting reform, improvement of information system, financial reports;</a:t>
            </a:r>
          </a:p>
          <a:p>
            <a:r>
              <a:rPr lang="en-US" sz="2400" dirty="0" smtClean="0"/>
              <a:t>Revenues and expenditures of State financial funds will be done via State treasury centralized account;</a:t>
            </a:r>
          </a:p>
          <a:p>
            <a:r>
              <a:rPr lang="en-US" sz="2400" dirty="0" smtClean="0"/>
              <a:t>To carry out payment control according to performance outputs, budget duties and programs; categorize State budget expenditures as per contents and amount to develop an effective payment control process on the principle of risk management; </a:t>
            </a:r>
            <a:endParaRPr 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589</TotalTime>
  <Words>1709</Words>
  <Application>Microsoft Office PowerPoint</Application>
  <PresentationFormat>On-screen Show (4:3)</PresentationFormat>
  <Paragraphs>153</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Flow</vt:lpstr>
      <vt:lpstr>OVERVIEW OF VIETNAM STATE TREASURY AND THE TABMIS (TREASURY AND BUDGET MANAGEMENT INFORMATION SYSTEM)</vt:lpstr>
      <vt:lpstr>VST’s Incorporation &amp; Development History</vt:lpstr>
      <vt:lpstr>VST’s Incorporation &amp; Development History</vt:lpstr>
      <vt:lpstr>VST’s Incorporation &amp; Development History</vt:lpstr>
      <vt:lpstr>Slide 5</vt:lpstr>
      <vt:lpstr>VST’s Functions</vt:lpstr>
      <vt:lpstr>VST’s Duties</vt:lpstr>
      <vt:lpstr>Development orientations of VST to 2020</vt:lpstr>
      <vt:lpstr>Development orientations of VST to 2020</vt:lpstr>
      <vt:lpstr>Development orientations of VST to 2020</vt:lpstr>
      <vt:lpstr>Development orientations of VST to 2020</vt:lpstr>
      <vt:lpstr>Development orientations of VST to 2020</vt:lpstr>
      <vt:lpstr>IT development orientations to 2020</vt:lpstr>
      <vt:lpstr>IT development orientations to 2020</vt:lpstr>
      <vt:lpstr>TABMIS Overview</vt:lpstr>
      <vt:lpstr>TABMIS Overview</vt:lpstr>
      <vt:lpstr>TABMIS Overview</vt:lpstr>
      <vt:lpstr>TABMIS Overview</vt:lpstr>
      <vt:lpstr>Scope of Implementation</vt:lpstr>
      <vt:lpstr>Business processes in TABMIS</vt:lpstr>
      <vt:lpstr>Business processes in TABMIS</vt:lpstr>
      <vt:lpstr>Business processes in TABMIS</vt:lpstr>
      <vt:lpstr>Business processes in TABMIS</vt:lpstr>
      <vt:lpstr>Experience in TABMIS Implementation</vt:lpstr>
      <vt:lpstr>Experience in TABMIS Implementation</vt:lpstr>
      <vt:lpstr>Experience in TABMIS Implementation</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highlights on Vietnam State Treasury and it’s Treasury and Budget Management Information System (TABMIS)</dc:title>
  <dc:creator>Thuy01 Doan Thu</dc:creator>
  <cp:lastModifiedBy>KHOA</cp:lastModifiedBy>
  <cp:revision>64</cp:revision>
  <dcterms:created xsi:type="dcterms:W3CDTF">2012-03-05T08:25:28Z</dcterms:created>
  <dcterms:modified xsi:type="dcterms:W3CDTF">2012-03-20T14:26:32Z</dcterms:modified>
</cp:coreProperties>
</file>