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21"/>
  </p:notesMasterIdLst>
  <p:handoutMasterIdLst>
    <p:handoutMasterId r:id="rId22"/>
  </p:handoutMasterIdLst>
  <p:sldIdLst>
    <p:sldId id="556" r:id="rId2"/>
    <p:sldId id="511" r:id="rId3"/>
    <p:sldId id="526" r:id="rId4"/>
    <p:sldId id="538" r:id="rId5"/>
    <p:sldId id="551" r:id="rId6"/>
    <p:sldId id="539" r:id="rId7"/>
    <p:sldId id="552" r:id="rId8"/>
    <p:sldId id="553" r:id="rId9"/>
    <p:sldId id="540" r:id="rId10"/>
    <p:sldId id="541" r:id="rId11"/>
    <p:sldId id="542" r:id="rId12"/>
    <p:sldId id="447" r:id="rId13"/>
    <p:sldId id="548" r:id="rId14"/>
    <p:sldId id="448" r:id="rId15"/>
    <p:sldId id="466" r:id="rId16"/>
    <p:sldId id="450" r:id="rId17"/>
    <p:sldId id="549" r:id="rId18"/>
    <p:sldId id="555" r:id="rId19"/>
    <p:sldId id="453" r:id="rId20"/>
  </p:sldIdLst>
  <p:sldSz cx="9906000" cy="6858000" type="A4"/>
  <p:notesSz cx="6797675" cy="9926638"/>
  <p:defaultTextStyle>
    <a:defPPr>
      <a:defRPr lang="ko-KR"/>
    </a:defPPr>
    <a:lvl1pPr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1pPr>
    <a:lvl2pPr marL="4572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2pPr>
    <a:lvl3pPr marL="9144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3pPr>
    <a:lvl4pPr marL="13716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4pPr>
    <a:lvl5pPr marL="1828800" algn="l" rtl="0" fontAlgn="base" latinLnBrk="1">
      <a:spcBef>
        <a:spcPct val="0"/>
      </a:spcBef>
      <a:spcAft>
        <a:spcPct val="0"/>
      </a:spcAft>
      <a:defRPr kumimoji="1" sz="1300" kern="1200">
        <a:solidFill>
          <a:srgbClr val="000000"/>
        </a:solidFill>
        <a:latin typeface="산돌고딕 M" pitchFamily="18" charset="-127"/>
        <a:ea typeface="굴림" pitchFamily="50" charset="-127"/>
        <a:cs typeface="+mn-cs"/>
      </a:defRPr>
    </a:lvl5pPr>
    <a:lvl6pPr marL="2286000" algn="l" defTabSz="914400" rtl="0" eaLnBrk="1" latinLnBrk="1" hangingPunct="1">
      <a:defRPr kumimoji="1" sz="1300" kern="1200">
        <a:solidFill>
          <a:srgbClr val="000000"/>
        </a:solidFill>
        <a:latin typeface="산돌고딕 M" pitchFamily="18" charset="-127"/>
        <a:ea typeface="굴림" pitchFamily="50" charset="-127"/>
        <a:cs typeface="+mn-cs"/>
      </a:defRPr>
    </a:lvl6pPr>
    <a:lvl7pPr marL="2743200" algn="l" defTabSz="914400" rtl="0" eaLnBrk="1" latinLnBrk="1" hangingPunct="1">
      <a:defRPr kumimoji="1" sz="1300" kern="1200">
        <a:solidFill>
          <a:srgbClr val="000000"/>
        </a:solidFill>
        <a:latin typeface="산돌고딕 M" pitchFamily="18" charset="-127"/>
        <a:ea typeface="굴림" pitchFamily="50" charset="-127"/>
        <a:cs typeface="+mn-cs"/>
      </a:defRPr>
    </a:lvl7pPr>
    <a:lvl8pPr marL="3200400" algn="l" defTabSz="914400" rtl="0" eaLnBrk="1" latinLnBrk="1" hangingPunct="1">
      <a:defRPr kumimoji="1" sz="1300" kern="1200">
        <a:solidFill>
          <a:srgbClr val="000000"/>
        </a:solidFill>
        <a:latin typeface="산돌고딕 M" pitchFamily="18" charset="-127"/>
        <a:ea typeface="굴림" pitchFamily="50" charset="-127"/>
        <a:cs typeface="+mn-cs"/>
      </a:defRPr>
    </a:lvl8pPr>
    <a:lvl9pPr marL="3657600" algn="l" defTabSz="914400" rtl="0" eaLnBrk="1" latinLnBrk="1" hangingPunct="1">
      <a:defRPr kumimoji="1" sz="1300" kern="1200">
        <a:solidFill>
          <a:srgbClr val="000000"/>
        </a:solidFill>
        <a:latin typeface="산돌고딕 M" pitchFamily="18" charset="-127"/>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C0C0C0"/>
    <a:srgbClr val="B2B2B2"/>
    <a:srgbClr val="EAEAEA"/>
    <a:srgbClr val="000000"/>
    <a:srgbClr val="27228A"/>
    <a:srgbClr val="287A51"/>
    <a:srgbClr val="3F2E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398" autoAdjust="0"/>
    <p:restoredTop sz="97894" autoAdjust="0"/>
  </p:normalViewPr>
  <p:slideViewPr>
    <p:cSldViewPr>
      <p:cViewPr>
        <p:scale>
          <a:sx n="100" d="100"/>
          <a:sy n="100" d="100"/>
        </p:scale>
        <p:origin x="-1956" y="-408"/>
      </p:cViewPr>
      <p:guideLst>
        <p:guide orient="horz" pos="3985"/>
        <p:guide orient="horz" pos="1820"/>
        <p:guide orient="horz" pos="4065"/>
        <p:guide orient="horz" pos="932"/>
        <p:guide orient="horz" pos="1055"/>
        <p:guide orient="horz" pos="346"/>
        <p:guide orient="horz" pos="145"/>
        <p:guide orient="horz" pos="572"/>
        <p:guide pos="320"/>
        <p:guide pos="6005"/>
        <p:guide pos="4583"/>
        <p:guide pos="235"/>
        <p:guide pos="1890"/>
        <p:guide pos="5389"/>
        <p:guide pos="1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246"/>
    </p:cViewPr>
  </p:sorterViewPr>
  <p:notesViewPr>
    <p:cSldViewPr>
      <p:cViewPr>
        <p:scale>
          <a:sx n="100" d="100"/>
          <a:sy n="100" d="100"/>
        </p:scale>
        <p:origin x="-1908" y="49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16387" name="Rectangle 3"/>
          <p:cNvSpPr>
            <a:spLocks noGrp="1" noChangeArrowheads="1"/>
          </p:cNvSpPr>
          <p:nvPr>
            <p:ph type="dt" sz="quarter" idx="1"/>
          </p:nvPr>
        </p:nvSpPr>
        <p:spPr bwMode="auto">
          <a:xfrm>
            <a:off x="3852863" y="0"/>
            <a:ext cx="2944812"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endParaRPr lang="en-US" altLang="ko-KR"/>
          </a:p>
        </p:txBody>
      </p:sp>
      <p:sp>
        <p:nvSpPr>
          <p:cNvPr id="16388" name="Rectangle 4"/>
          <p:cNvSpPr>
            <a:spLocks noGrp="1" noChangeArrowheads="1"/>
          </p:cNvSpPr>
          <p:nvPr>
            <p:ph type="ftr" sz="quarter" idx="2"/>
          </p:nvPr>
        </p:nvSpPr>
        <p:spPr bwMode="auto">
          <a:xfrm>
            <a:off x="0" y="9429750"/>
            <a:ext cx="2944813" cy="496888"/>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16389" name="Rectangle 5"/>
          <p:cNvSpPr>
            <a:spLocks noGrp="1" noChangeArrowheads="1"/>
          </p:cNvSpPr>
          <p:nvPr>
            <p:ph type="sldNum" sz="quarter" idx="3"/>
          </p:nvPr>
        </p:nvSpPr>
        <p:spPr bwMode="auto">
          <a:xfrm>
            <a:off x="3852863" y="9429750"/>
            <a:ext cx="2944812" cy="496888"/>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fld id="{19566B95-803C-4950-BDF0-13FA1A587CB9}"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95235" name="Rectangle 3"/>
          <p:cNvSpPr>
            <a:spLocks noGrp="1" noChangeArrowheads="1"/>
          </p:cNvSpPr>
          <p:nvPr>
            <p:ph type="dt" idx="1"/>
          </p:nvPr>
        </p:nvSpPr>
        <p:spPr bwMode="auto">
          <a:xfrm>
            <a:off x="3851275" y="0"/>
            <a:ext cx="2944813" cy="496888"/>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endParaRPr lang="en-US" altLang="ko-KR"/>
          </a:p>
        </p:txBody>
      </p:sp>
      <p:sp>
        <p:nvSpPr>
          <p:cNvPr id="64516" name="Rectangle 4"/>
          <p:cNvSpPr>
            <a:spLocks noGrp="1" noRot="1" noChangeAspect="1" noChangeArrowheads="1" noTextEdit="1"/>
          </p:cNvSpPr>
          <p:nvPr>
            <p:ph type="sldImg" idx="2"/>
          </p:nvPr>
        </p:nvSpPr>
        <p:spPr bwMode="auto">
          <a:xfrm>
            <a:off x="711200" y="744538"/>
            <a:ext cx="5376863" cy="3722687"/>
          </a:xfrm>
          <a:prstGeom prst="rect">
            <a:avLst/>
          </a:prstGeom>
          <a:noFill/>
          <a:ln w="9525">
            <a:solidFill>
              <a:srgbClr val="000000"/>
            </a:solidFill>
            <a:miter lim="800000"/>
            <a:headEnd/>
            <a:tailEnd/>
          </a:ln>
        </p:spPr>
      </p:sp>
      <p:sp>
        <p:nvSpPr>
          <p:cNvPr id="95237" name="Rectangle 5"/>
          <p:cNvSpPr>
            <a:spLocks noGrp="1" noChangeArrowheads="1"/>
          </p:cNvSpPr>
          <p:nvPr>
            <p:ph type="body" sz="quarter" idx="3"/>
          </p:nvPr>
        </p:nvSpPr>
        <p:spPr bwMode="auto">
          <a:xfrm>
            <a:off x="679450" y="4718050"/>
            <a:ext cx="5438775" cy="4464050"/>
          </a:xfrm>
          <a:prstGeom prst="rect">
            <a:avLst/>
          </a:prstGeom>
          <a:noFill/>
          <a:ln w="9525">
            <a:noFill/>
            <a:miter lim="800000"/>
            <a:headEnd/>
            <a:tailEnd/>
          </a:ln>
        </p:spPr>
        <p:txBody>
          <a:bodyPr vert="horz" wrap="square" lIns="91431" tIns="45715" rIns="91431" bIns="45715"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95238" name="Rectangle 6"/>
          <p:cNvSpPr>
            <a:spLocks noGrp="1" noChangeArrowheads="1"/>
          </p:cNvSpPr>
          <p:nvPr>
            <p:ph type="ftr" sz="quarter" idx="4"/>
          </p:nvPr>
        </p:nvSpPr>
        <p:spPr bwMode="auto">
          <a:xfrm>
            <a:off x="0" y="9428163"/>
            <a:ext cx="2944813" cy="496887"/>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defRPr sz="1200">
                <a:solidFill>
                  <a:schemeClr val="tx1"/>
                </a:solidFill>
                <a:latin typeface="Arial" charset="0"/>
                <a:ea typeface="HY견고딕" pitchFamily="18" charset="-127"/>
              </a:defRPr>
            </a:lvl1pPr>
          </a:lstStyle>
          <a:p>
            <a:pPr>
              <a:defRPr/>
            </a:pPr>
            <a:endParaRPr lang="en-US" altLang="ko-KR"/>
          </a:p>
        </p:txBody>
      </p:sp>
      <p:sp>
        <p:nvSpPr>
          <p:cNvPr id="95239" name="Rectangle 7"/>
          <p:cNvSpPr>
            <a:spLocks noGrp="1" noChangeArrowheads="1"/>
          </p:cNvSpPr>
          <p:nvPr>
            <p:ph type="sldNum" sz="quarter" idx="5"/>
          </p:nvPr>
        </p:nvSpPr>
        <p:spPr bwMode="auto">
          <a:xfrm>
            <a:off x="3851275" y="9428163"/>
            <a:ext cx="2944813" cy="496887"/>
          </a:xfrm>
          <a:prstGeom prst="rect">
            <a:avLst/>
          </a:prstGeom>
          <a:noFill/>
          <a:ln w="9525">
            <a:noFill/>
            <a:miter lim="800000"/>
            <a:headEnd/>
            <a:tailEnd/>
          </a:ln>
        </p:spPr>
        <p:txBody>
          <a:bodyPr vert="horz" wrap="square" lIns="91431" tIns="45715" rIns="91431" bIns="45715" numCol="1" anchor="b" anchorCtr="0" compatLnSpc="1">
            <a:prstTxWarp prst="textNoShape">
              <a:avLst/>
            </a:prstTxWarp>
          </a:bodyPr>
          <a:lstStyle>
            <a:lvl1pPr algn="r">
              <a:defRPr sz="1200">
                <a:solidFill>
                  <a:schemeClr val="tx1"/>
                </a:solidFill>
                <a:latin typeface="Arial" charset="0"/>
                <a:ea typeface="HY견고딕" pitchFamily="18" charset="-127"/>
              </a:defRPr>
            </a:lvl1pPr>
          </a:lstStyle>
          <a:p>
            <a:pPr>
              <a:defRPr/>
            </a:pPr>
            <a:fld id="{FD53E08C-1CBF-400F-96F8-2E02B6461617}"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1pPr>
    <a:lvl2pPr marL="4572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2pPr>
    <a:lvl3pPr marL="9144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3pPr>
    <a:lvl4pPr marL="13716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4pPr>
    <a:lvl5pPr marL="1828800" algn="l" rtl="0" eaLnBrk="0" fontAlgn="base" latinLnBrk="1" hangingPunct="0">
      <a:spcBef>
        <a:spcPct val="30000"/>
      </a:spcBef>
      <a:spcAft>
        <a:spcPct val="0"/>
      </a:spcAft>
      <a:defRPr kumimoji="1" sz="1200" kern="1200">
        <a:solidFill>
          <a:schemeClr val="tx1"/>
        </a:solidFill>
        <a:latin typeface="Arial" charset="0"/>
        <a:ea typeface="굴림" pitchFamily="50" charset="-127"/>
        <a:cs typeface="굴림" pitchFamily="50" charset="-127"/>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709613" y="744538"/>
            <a:ext cx="5376862" cy="3722687"/>
          </a:xfrm>
          <a:ln/>
        </p:spPr>
      </p:sp>
      <p:sp>
        <p:nvSpPr>
          <p:cNvPr id="91139" name="Rectangle 3"/>
          <p:cNvSpPr>
            <a:spLocks noGrp="1" noChangeArrowheads="1"/>
          </p:cNvSpPr>
          <p:nvPr>
            <p:ph type="body" idx="1"/>
          </p:nvPr>
        </p:nvSpPr>
        <p:spPr>
          <a:xfrm>
            <a:off x="679450" y="4714875"/>
            <a:ext cx="5438775" cy="4467225"/>
          </a:xfrm>
          <a:noFill/>
          <a:ln/>
        </p:spPr>
        <p:txBody>
          <a:bodyPr/>
          <a:lstStyle/>
          <a:p>
            <a:pPr eaLnBrk="1" hangingPunct="1">
              <a:spcBef>
                <a:spcPct val="0"/>
              </a:spcBef>
            </a:pPr>
            <a:endParaRPr lang="en-US" altLang="ko-K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709613" y="744538"/>
            <a:ext cx="5376862" cy="3722687"/>
          </a:xfrm>
          <a:ln/>
        </p:spPr>
      </p:sp>
      <p:sp>
        <p:nvSpPr>
          <p:cNvPr id="99331" name="Rectangle 3"/>
          <p:cNvSpPr>
            <a:spLocks noGrp="1" noChangeArrowheads="1"/>
          </p:cNvSpPr>
          <p:nvPr>
            <p:ph type="body" idx="1"/>
          </p:nvPr>
        </p:nvSpPr>
        <p:spPr>
          <a:noFill/>
          <a:ln/>
        </p:spPr>
        <p:txBody>
          <a:bodyPr/>
          <a:lstStyle/>
          <a:p>
            <a:pPr eaLnBrk="1" hangingPunct="1">
              <a:spcBef>
                <a:spcPct val="0"/>
              </a:spcBef>
            </a:pPr>
            <a:endParaRPr lang="ko-KR"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슬라이드 이미지 개체 틀 1"/>
          <p:cNvSpPr>
            <a:spLocks noGrp="1" noRot="1" noChangeAspect="1" noTextEdit="1"/>
          </p:cNvSpPr>
          <p:nvPr>
            <p:ph type="sldImg"/>
          </p:nvPr>
        </p:nvSpPr>
        <p:spPr>
          <a:xfrm>
            <a:off x="709613" y="744538"/>
            <a:ext cx="5376862" cy="3722687"/>
          </a:xfrm>
          <a:ln/>
        </p:spPr>
      </p:sp>
      <p:sp>
        <p:nvSpPr>
          <p:cNvPr id="100355" name="슬라이드 노트 개체 틀 2"/>
          <p:cNvSpPr>
            <a:spLocks noGrp="1"/>
          </p:cNvSpPr>
          <p:nvPr>
            <p:ph type="body" idx="1"/>
          </p:nvPr>
        </p:nvSpPr>
        <p:spPr>
          <a:xfrm>
            <a:off x="679450" y="4714875"/>
            <a:ext cx="5438775" cy="4467225"/>
          </a:xfrm>
          <a:noFill/>
          <a:ln/>
        </p:spPr>
        <p:txBody>
          <a:bodyPr/>
          <a:lstStyle/>
          <a:p>
            <a:endParaRPr lang="en-US" altLang="ko-KR" smtClean="0"/>
          </a:p>
        </p:txBody>
      </p:sp>
      <p:sp>
        <p:nvSpPr>
          <p:cNvPr id="100356" name="슬라이드 번호 개체 틀 3"/>
          <p:cNvSpPr txBox="1">
            <a:spLocks noGrp="1"/>
          </p:cNvSpPr>
          <p:nvPr/>
        </p:nvSpPr>
        <p:spPr bwMode="auto">
          <a:xfrm>
            <a:off x="3849688" y="9428163"/>
            <a:ext cx="2946400" cy="496887"/>
          </a:xfrm>
          <a:prstGeom prst="rect">
            <a:avLst/>
          </a:prstGeom>
          <a:noFill/>
          <a:ln w="9525">
            <a:noFill/>
            <a:miter lim="800000"/>
            <a:headEnd/>
            <a:tailEnd/>
          </a:ln>
        </p:spPr>
        <p:txBody>
          <a:bodyPr lIns="91431" tIns="45715" rIns="91431" bIns="45715" anchor="b"/>
          <a:lstStyle/>
          <a:p>
            <a:pPr algn="r"/>
            <a:fld id="{E1ABCF75-5674-4523-B1DB-058F2E4589B0}" type="slidenum">
              <a:rPr lang="en-US" altLang="ko-KR" sz="1200">
                <a:solidFill>
                  <a:schemeClr val="tx1"/>
                </a:solidFill>
                <a:latin typeface="굴림" pitchFamily="50" charset="-127"/>
              </a:rPr>
              <a:pPr algn="r"/>
              <a:t>13</a:t>
            </a:fld>
            <a:endParaRPr lang="en-US" altLang="ko-KR" sz="1200">
              <a:solidFill>
                <a:schemeClr val="tx1"/>
              </a:solidFill>
              <a:latin typeface="굴림" pitchFamily="50"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709613" y="744538"/>
            <a:ext cx="5376862" cy="3722687"/>
          </a:xfrm>
          <a:ln/>
        </p:spPr>
      </p:sp>
      <p:sp>
        <p:nvSpPr>
          <p:cNvPr id="101379" name="Rectangle 3"/>
          <p:cNvSpPr>
            <a:spLocks noGrp="1" noChangeArrowheads="1"/>
          </p:cNvSpPr>
          <p:nvPr>
            <p:ph type="body" idx="1"/>
          </p:nvPr>
        </p:nvSpPr>
        <p:spPr>
          <a:noFill/>
          <a:ln/>
        </p:spPr>
        <p:txBody>
          <a:bodyPr/>
          <a:lstStyle/>
          <a:p>
            <a:pPr eaLnBrk="1" hangingPunct="1">
              <a:spcBef>
                <a:spcPct val="0"/>
              </a:spcBef>
            </a:pPr>
            <a:endParaRPr lang="en-US" altLang="ko-K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709613" y="744538"/>
            <a:ext cx="5376862" cy="3722687"/>
          </a:xfrm>
          <a:ln/>
        </p:spPr>
      </p:sp>
      <p:sp>
        <p:nvSpPr>
          <p:cNvPr id="102403" name="Rectangle 3"/>
          <p:cNvSpPr>
            <a:spLocks noGrp="1" noChangeArrowheads="1"/>
          </p:cNvSpPr>
          <p:nvPr>
            <p:ph type="body" idx="1"/>
          </p:nvPr>
        </p:nvSpPr>
        <p:spPr>
          <a:noFill/>
          <a:ln/>
        </p:spPr>
        <p:txBody>
          <a:bodyPr/>
          <a:lstStyle/>
          <a:p>
            <a:pPr eaLnBrk="1" hangingPunct="1">
              <a:spcBef>
                <a:spcPct val="0"/>
              </a:spcBef>
            </a:pPr>
            <a:r>
              <a:rPr lang="en-US" altLang="ko-KR" smtClean="0"/>
              <a:t>Now, let me explain payment procedure through dBrain system. </a:t>
            </a:r>
          </a:p>
          <a:p>
            <a:pPr eaLnBrk="1" hangingPunct="1">
              <a:spcBef>
                <a:spcPct val="0"/>
              </a:spcBef>
            </a:pPr>
            <a:endParaRPr lang="en-US" altLang="ko-KR" smtClean="0"/>
          </a:p>
          <a:p>
            <a:pPr eaLnBrk="1" hangingPunct="1">
              <a:spcBef>
                <a:spcPct val="0"/>
              </a:spcBef>
            </a:pPr>
            <a:r>
              <a:rPr lang="en-US" altLang="ko-KR" smtClean="0"/>
              <a:t>When creditor requests payments regarding goods or services delivered to government, project officer and the finance officer reviews the request and make approval through the dBrain. </a:t>
            </a:r>
          </a:p>
          <a:p>
            <a:pPr eaLnBrk="1" hangingPunct="1">
              <a:spcBef>
                <a:spcPct val="0"/>
              </a:spcBef>
            </a:pPr>
            <a:endParaRPr lang="en-US" altLang="ko-KR" smtClean="0"/>
          </a:p>
          <a:p>
            <a:pPr eaLnBrk="1" hangingPunct="1">
              <a:spcBef>
                <a:spcPct val="0"/>
              </a:spcBef>
            </a:pPr>
            <a:r>
              <a:rPr lang="en-US" altLang="ko-KR" smtClean="0"/>
              <a:t>Then, based on the approval by finance officer, disbursement officer request via the EFT (Electronic Fund Transfer) system, the Central Bank to make wire transfer from treasury account to the Creditor’s Bank account. </a:t>
            </a:r>
          </a:p>
          <a:p>
            <a:pPr eaLnBrk="1" hangingPunct="1">
              <a:spcBef>
                <a:spcPct val="0"/>
              </a:spcBef>
            </a:pPr>
            <a:endParaRPr lang="en-US" altLang="ko-KR" smtClean="0"/>
          </a:p>
          <a:p>
            <a:pPr eaLnBrk="1" hangingPunct="1">
              <a:spcBef>
                <a:spcPct val="0"/>
              </a:spcBef>
            </a:pPr>
            <a:r>
              <a:rPr lang="en-US" altLang="ko-KR" smtClean="0"/>
              <a:t>Then, the result of payment is notified to finance officer and disbursement through dBrain system and this data is stored in expenditure book for cash-basis accounting and in general ledger for accrual-basis accounting. </a:t>
            </a:r>
            <a:endParaRPr lang="ko-KR" altLang="en-US" smtClean="0"/>
          </a:p>
          <a:p>
            <a:pPr eaLnBrk="1" hangingPunct="1">
              <a:spcBef>
                <a:spcPct val="0"/>
              </a:spcBef>
            </a:pPr>
            <a:endParaRPr lang="en-US" altLang="ko-KR" smtClean="0"/>
          </a:p>
          <a:p>
            <a:pPr eaLnBrk="1" hangingPunct="1">
              <a:spcBef>
                <a:spcPct val="0"/>
              </a:spcBef>
            </a:pPr>
            <a:endParaRPr lang="ko-KR" altLang="en-US" smtClean="0">
              <a:solidFill>
                <a:srgbClr val="0A0A0A"/>
              </a:solidFill>
              <a:latin typeface="산돌고딕 M" pitchFamily="18" charset="-127"/>
              <a:ea typeface="산돌고딕 M" pitchFamily="18" charset="-127"/>
            </a:endParaRPr>
          </a:p>
          <a:p>
            <a:pPr eaLnBrk="1" hangingPunct="1">
              <a:spcBef>
                <a:spcPct val="0"/>
              </a:spcBef>
            </a:pPr>
            <a:endParaRPr lang="ko-KR"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709613" y="744538"/>
            <a:ext cx="5376862" cy="3722687"/>
          </a:xfrm>
          <a:ln/>
        </p:spPr>
      </p:sp>
      <p:sp>
        <p:nvSpPr>
          <p:cNvPr id="104451" name="Rectangle 3"/>
          <p:cNvSpPr>
            <a:spLocks noGrp="1" noChangeArrowheads="1"/>
          </p:cNvSpPr>
          <p:nvPr>
            <p:ph type="body" idx="1"/>
          </p:nvPr>
        </p:nvSpPr>
        <p:spPr>
          <a:xfrm>
            <a:off x="679450" y="4718050"/>
            <a:ext cx="5438775" cy="3457575"/>
          </a:xfrm>
          <a:noFill/>
          <a:ln/>
        </p:spPr>
        <p:txBody>
          <a:bodyPr/>
          <a:lstStyle/>
          <a:p>
            <a:pPr eaLnBrk="1" hangingPunct="1">
              <a:spcBef>
                <a:spcPct val="0"/>
              </a:spcBef>
            </a:pPr>
            <a:endParaRPr lang="en-US" altLang="ko-KR" smtClean="0"/>
          </a:p>
          <a:p>
            <a:pPr eaLnBrk="1" hangingPunct="1">
              <a:spcBef>
                <a:spcPct val="0"/>
              </a:spcBef>
            </a:pPr>
            <a:r>
              <a:rPr lang="en-US" altLang="ko-KR" smtClean="0"/>
              <a:t>Currently, dBrain supports two-track accounting and settlement system, as you can see here, cash-basis and accrual-basis closing system.  </a:t>
            </a:r>
          </a:p>
          <a:p>
            <a:pPr eaLnBrk="1" hangingPunct="1">
              <a:spcBef>
                <a:spcPct val="0"/>
              </a:spcBef>
            </a:pPr>
            <a:endParaRPr lang="en-US" altLang="ko-KR" smtClean="0"/>
          </a:p>
          <a:p>
            <a:pPr eaLnBrk="1" hangingPunct="1">
              <a:spcBef>
                <a:spcPct val="0"/>
              </a:spcBef>
            </a:pPr>
            <a:r>
              <a:rPr lang="en-US" altLang="ko-KR" smtClean="0"/>
              <a:t>One of the most powerful function of dBrain is that it supports accounting settlement on the basis of double-entry and accrual. </a:t>
            </a:r>
          </a:p>
          <a:p>
            <a:pPr eaLnBrk="1" hangingPunct="1">
              <a:spcBef>
                <a:spcPct val="0"/>
              </a:spcBef>
            </a:pPr>
            <a:endParaRPr lang="en-US" altLang="ko-KR" smtClean="0"/>
          </a:p>
          <a:p>
            <a:pPr eaLnBrk="1" hangingPunct="1">
              <a:spcBef>
                <a:spcPct val="0"/>
              </a:spcBef>
            </a:pPr>
            <a:r>
              <a:rPr lang="en-US" altLang="ko-KR" smtClean="0"/>
              <a:t>Cash transaction is recognized and recorded in the revenue and expenditure book and Budget settlement is performed.</a:t>
            </a:r>
          </a:p>
          <a:p>
            <a:pPr eaLnBrk="1" hangingPunct="1">
              <a:spcBef>
                <a:spcPct val="0"/>
              </a:spcBef>
            </a:pPr>
            <a:endParaRPr lang="en-US" altLang="ko-KR" smtClean="0"/>
          </a:p>
          <a:p>
            <a:pPr eaLnBrk="1" hangingPunct="1">
              <a:spcBef>
                <a:spcPct val="0"/>
              </a:spcBef>
            </a:pPr>
            <a:r>
              <a:rPr lang="en-US" altLang="ko-KR" smtClean="0"/>
              <a:t>At the same time, the accrual basis book-keeping is being processed  Automatically and recorded in the General Ledger, to prepare Financial Settlement.</a:t>
            </a:r>
          </a:p>
          <a:p>
            <a:pPr eaLnBrk="1" hangingPunct="1">
              <a:spcBef>
                <a:spcPct val="0"/>
              </a:spcBef>
            </a:pPr>
            <a:endParaRPr lang="en-US" altLang="ko-K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슬라이드 이미지 개체 틀 1"/>
          <p:cNvSpPr>
            <a:spLocks noGrp="1" noRot="1" noChangeAspect="1" noTextEdit="1"/>
          </p:cNvSpPr>
          <p:nvPr>
            <p:ph type="sldImg"/>
          </p:nvPr>
        </p:nvSpPr>
        <p:spPr>
          <a:ln/>
        </p:spPr>
      </p:sp>
      <p:sp>
        <p:nvSpPr>
          <p:cNvPr id="106499" name="슬라이드 노트 개체 틀 2"/>
          <p:cNvSpPr>
            <a:spLocks noGrp="1"/>
          </p:cNvSpPr>
          <p:nvPr>
            <p:ph type="body" idx="1"/>
          </p:nvPr>
        </p:nvSpPr>
        <p:spPr>
          <a:noFill/>
          <a:ln/>
        </p:spPr>
        <p:txBody>
          <a:bodyPr/>
          <a:lstStyle/>
          <a:p>
            <a:pPr eaLnBrk="1" hangingPunct="1">
              <a:spcBef>
                <a:spcPct val="0"/>
              </a:spcBef>
            </a:pPr>
            <a:r>
              <a:rPr lang="ko-KR" altLang="en-US" smtClean="0">
                <a:solidFill>
                  <a:srgbClr val="4D4D4D"/>
                </a:solidFill>
                <a:ea typeface="HY견고딕" pitchFamily="18" charset="-127"/>
              </a:rPr>
              <a:t>성과보고서목차관리</a:t>
            </a:r>
            <a:endParaRPr lang="ko-KR" altLang="en-US" sz="1800" smtClean="0">
              <a:solidFill>
                <a:srgbClr val="000000"/>
              </a:solidFill>
              <a:latin typeface="HY견고딕" pitchFamily="18" charset="-127"/>
              <a:ea typeface="HY견고딕" pitchFamily="18" charset="-127"/>
            </a:endParaRPr>
          </a:p>
        </p:txBody>
      </p:sp>
      <p:sp>
        <p:nvSpPr>
          <p:cNvPr id="106500"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0EE385BD-A6A1-4F06-A42F-BF63E50E5B07}" type="slidenum">
              <a:rPr lang="en-US" altLang="ko-KR" sz="1200">
                <a:solidFill>
                  <a:schemeClr val="tx1"/>
                </a:solidFill>
                <a:latin typeface="Arial" charset="0"/>
                <a:ea typeface="HY견고딕" pitchFamily="18" charset="-127"/>
              </a:rPr>
              <a:pPr algn="r"/>
              <a:t>17</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715963" y="744538"/>
            <a:ext cx="5376862" cy="3722687"/>
          </a:xfrm>
          <a:ln/>
        </p:spPr>
      </p:sp>
      <p:sp>
        <p:nvSpPr>
          <p:cNvPr id="108547" name="Text Box 3"/>
          <p:cNvSpPr>
            <a:spLocks noGrp="1" noChangeArrowheads="1"/>
          </p:cNvSpPr>
          <p:nvPr>
            <p:ph type="body" idx="1"/>
          </p:nvPr>
        </p:nvSpPr>
        <p:spPr>
          <a:xfrm>
            <a:off x="906463" y="4718050"/>
            <a:ext cx="4984750" cy="4464050"/>
          </a:xfrm>
          <a:noFill/>
          <a:ln/>
          <a:effectLst>
            <a:prstShdw prst="shdw17" dist="17961" dir="2700000">
              <a:srgbClr val="708688"/>
            </a:prstShdw>
          </a:effectLst>
        </p:spPr>
        <p:txBody>
          <a:bodyPr/>
          <a:lstStyle/>
          <a:p>
            <a:pPr marL="182563" indent="-182563">
              <a:lnSpc>
                <a:spcPct val="90000"/>
              </a:lnSpc>
            </a:pPr>
            <a:endParaRPr lang="en-US" altLang="ko-KR" sz="900"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709613" y="744538"/>
            <a:ext cx="5376862" cy="3722687"/>
          </a:xfrm>
          <a:ln/>
        </p:spPr>
      </p:sp>
      <p:sp>
        <p:nvSpPr>
          <p:cNvPr id="92163" name="Rectangle 6"/>
          <p:cNvSpPr>
            <a:spLocks noGrp="1" noChangeArrowheads="1"/>
          </p:cNvSpPr>
          <p:nvPr>
            <p:ph type="body" idx="1"/>
          </p:nvPr>
        </p:nvSpPr>
        <p:spPr>
          <a:noFill/>
          <a:ln/>
        </p:spPr>
        <p:txBody>
          <a:bodyPr/>
          <a:lstStyle/>
          <a:p>
            <a:r>
              <a:rPr lang="en-US" altLang="ko-KR" smtClean="0"/>
              <a:t>At the main page, the first thing to do is clicking the “to do” button.</a:t>
            </a:r>
          </a:p>
          <a:p>
            <a:r>
              <a:rPr lang="en-US" altLang="ko-KR" smtClean="0"/>
              <a:t>Then the screen changes and shows the list of assignments the official has to deal with.</a:t>
            </a:r>
          </a:p>
          <a:p>
            <a:endParaRPr lang="en-US" altLang="ko-KR" smtClean="0"/>
          </a:p>
          <a:p>
            <a:r>
              <a:rPr lang="en-US" altLang="ko-KR" smtClean="0"/>
              <a:t>The work list is categorized by the authority of each officials.</a:t>
            </a:r>
          </a:p>
          <a:p>
            <a:r>
              <a:rPr lang="en-US" altLang="ko-KR" smtClean="0"/>
              <a:t>So the officials who deals with DBAS don’t have to seek his own work among numerous other works not under his authority.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709613" y="744538"/>
            <a:ext cx="5376862" cy="3722687"/>
          </a:xfrm>
          <a:ln/>
        </p:spPr>
      </p:sp>
      <p:sp>
        <p:nvSpPr>
          <p:cNvPr id="93187" name="Rectangle 3"/>
          <p:cNvSpPr>
            <a:spLocks noGrp="1" noChangeArrowheads="1"/>
          </p:cNvSpPr>
          <p:nvPr>
            <p:ph type="body" idx="1"/>
          </p:nvPr>
        </p:nvSpPr>
        <p:spPr>
          <a:xfrm>
            <a:off x="679450" y="4714875"/>
            <a:ext cx="5438775" cy="4467225"/>
          </a:xfrm>
          <a:noFill/>
          <a:ln/>
        </p:spPr>
        <p:txBody>
          <a:bodyPr/>
          <a:lstStyle/>
          <a:p>
            <a:pPr eaLnBrk="1" hangingPunct="1">
              <a:spcBef>
                <a:spcPct val="0"/>
              </a:spcBef>
            </a:pPr>
            <a:endParaRPr lang="en-US" altLang="ko-K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714375" y="744538"/>
            <a:ext cx="5376863" cy="3722687"/>
          </a:xfrm>
          <a:ln/>
        </p:spPr>
      </p:sp>
      <p:sp>
        <p:nvSpPr>
          <p:cNvPr id="158723" name="Text Box 3"/>
          <p:cNvSpPr txBox="1">
            <a:spLocks noGrp="1" noChangeArrowheads="1"/>
          </p:cNvSpPr>
          <p:nvPr>
            <p:ph type="body" idx="1"/>
          </p:nvPr>
        </p:nvSpPr>
        <p:spPr>
          <a:xfrm>
            <a:off x="906463" y="4718050"/>
            <a:ext cx="4984750" cy="4464050"/>
          </a:xfrm>
          <a:ln/>
          <a:effectLst>
            <a:prstShdw prst="shdw17" dist="17961" dir="2700000">
              <a:schemeClr val="accent1">
                <a:gamma/>
                <a:shade val="60000"/>
                <a:invGamma/>
              </a:schemeClr>
            </a:prstShdw>
          </a:effectLst>
        </p:spPr>
        <p:txBody>
          <a:bodyPr/>
          <a:lstStyle/>
          <a:p>
            <a:pPr marL="182563" indent="-182563">
              <a:defRPr/>
            </a:pPr>
            <a:r>
              <a:rPr lang="ko-KR" altLang="en-US" smtClean="0"/>
              <a:t> </a:t>
            </a:r>
            <a:r>
              <a:rPr lang="en-US" altLang="ko-KR" smtClean="0"/>
              <a:t>Projects can be classifed according to the Program Based budged system.</a:t>
            </a:r>
          </a:p>
          <a:p>
            <a:pPr marL="182563" indent="-182563">
              <a:defRPr/>
            </a:pPr>
            <a:endParaRPr lang="en-US" altLang="ko-KR" smtClean="0"/>
          </a:p>
          <a:p>
            <a:pPr marL="182563" indent="-182563">
              <a:defRPr/>
            </a:pPr>
            <a:endParaRPr lang="en-US" altLang="ko-KR" smtClean="0"/>
          </a:p>
          <a:p>
            <a:pPr marL="182563" indent="-182563">
              <a:defRPr/>
            </a:pPr>
            <a:r>
              <a:rPr lang="en-US" altLang="ko-KR" smtClean="0"/>
              <a:t>This is the structure of Program-Based budget system. </a:t>
            </a:r>
          </a:p>
          <a:p>
            <a:pPr marL="182563" indent="-182563">
              <a:defRPr/>
            </a:pPr>
            <a:r>
              <a:rPr lang="en-US" altLang="ko-KR" smtClean="0"/>
              <a:t> - Field-sector-program-unit program-project.</a:t>
            </a:r>
          </a:p>
          <a:p>
            <a:pPr marL="182563" indent="-182563">
              <a:defRPr/>
            </a:pPr>
            <a:endParaRPr lang="en-US" altLang="ko-KR" smtClean="0"/>
          </a:p>
          <a:p>
            <a:pPr marL="182563" indent="-182563">
              <a:defRPr/>
            </a:pPr>
            <a:r>
              <a:rPr lang="en-US" altLang="ko-KR" smtClean="0"/>
              <a:t>According to the functions, budget can be classified into 16 fields and 69 sectors.</a:t>
            </a:r>
          </a:p>
          <a:p>
            <a:pPr marL="182563" indent="-182563">
              <a:defRPr/>
            </a:pPr>
            <a:r>
              <a:rPr lang="en-US" altLang="ko-KR" smtClean="0"/>
              <a:t>According to the project classification, budget can be classified into Program, Unit Program or Project. </a:t>
            </a:r>
          </a:p>
          <a:p>
            <a:pPr marL="182563" indent="-182563">
              <a:defRPr/>
            </a:pPr>
            <a:r>
              <a:rPr lang="en-US" altLang="ko-KR" smtClean="0"/>
              <a:t>Program is a policy unit and basic unit of fiscal responsibility.</a:t>
            </a:r>
          </a:p>
          <a:p>
            <a:pPr marL="182563" indent="-182563">
              <a:defRPr/>
            </a:pPr>
            <a:r>
              <a:rPr lang="en-US" altLang="ko-KR" smtClean="0"/>
              <a:t>Unit Program is sub policy unit.</a:t>
            </a:r>
          </a:p>
          <a:p>
            <a:pPr marL="182563" indent="-182563">
              <a:defRPr/>
            </a:pPr>
            <a:r>
              <a:rPr lang="en-US" altLang="ko-KR" smtClean="0"/>
              <a:t>Project is the basic project unit. There are 744 programs and 8784 project. </a:t>
            </a:r>
          </a:p>
          <a:p>
            <a:pPr marL="182563" indent="-182563">
              <a:defRPr/>
            </a:pPr>
            <a:endParaRPr lang="en-US" altLang="ko-KR" smtClean="0"/>
          </a:p>
          <a:p>
            <a:pPr marL="182563" indent="-182563">
              <a:defRPr/>
            </a:pPr>
            <a:endParaRPr lang="en-US" altLang="ko-KR" smtClean="0"/>
          </a:p>
          <a:p>
            <a:pPr marL="182563" indent="-182563">
              <a:defRPr/>
            </a:pPr>
            <a:endParaRPr lang="ko-KR" altLang="en-US" smtClean="0"/>
          </a:p>
          <a:p>
            <a:pPr marL="182563" indent="-182563">
              <a:defRPr/>
            </a:pPr>
            <a:endParaRPr lang="ko-KR" altLang="en-US" smtClean="0"/>
          </a:p>
          <a:p>
            <a:pPr marL="182563" indent="-182563">
              <a:defRPr/>
            </a:pPr>
            <a:r>
              <a:rPr lang="ko-KR" altLang="en-US" smtClean="0"/>
              <a:t>프로그램 예산제도에 따라 기능적으로 일반공공행정</a:t>
            </a:r>
            <a:r>
              <a:rPr lang="en-US" altLang="ko-KR" smtClean="0"/>
              <a:t>, </a:t>
            </a:r>
            <a:r>
              <a:rPr lang="ko-KR" altLang="en-US" smtClean="0"/>
              <a:t>국방</a:t>
            </a:r>
            <a:r>
              <a:rPr lang="en-US" altLang="ko-KR" smtClean="0"/>
              <a:t>, </a:t>
            </a:r>
            <a:r>
              <a:rPr lang="ko-KR" altLang="en-US" smtClean="0"/>
              <a:t>교육</a:t>
            </a:r>
            <a:r>
              <a:rPr lang="en-US" altLang="ko-KR" smtClean="0"/>
              <a:t>, </a:t>
            </a:r>
            <a:r>
              <a:rPr lang="ko-KR" altLang="en-US" smtClean="0"/>
              <a:t>문화 및 관광등 </a:t>
            </a:r>
            <a:r>
              <a:rPr lang="en-US" altLang="ko-KR" smtClean="0"/>
              <a:t>16</a:t>
            </a:r>
            <a:r>
              <a:rPr lang="ko-KR" altLang="en-US" smtClean="0"/>
              <a:t>개 분야와 하위에 국정운영</a:t>
            </a:r>
            <a:r>
              <a:rPr lang="en-US" altLang="ko-KR" smtClean="0"/>
              <a:t>, </a:t>
            </a:r>
            <a:r>
              <a:rPr lang="ko-KR" altLang="en-US" smtClean="0"/>
              <a:t>병력운영</a:t>
            </a:r>
            <a:r>
              <a:rPr lang="en-US" altLang="ko-KR" smtClean="0"/>
              <a:t>, </a:t>
            </a:r>
            <a:r>
              <a:rPr lang="ko-KR" altLang="en-US" smtClean="0"/>
              <a:t>고등교육 등 </a:t>
            </a:r>
            <a:r>
              <a:rPr lang="en-US" altLang="ko-KR" smtClean="0"/>
              <a:t>69</a:t>
            </a:r>
            <a:r>
              <a:rPr lang="ko-KR" altLang="en-US" smtClean="0"/>
              <a:t>개 부문으로 구성되어 진다</a:t>
            </a:r>
            <a:r>
              <a:rPr lang="en-US" altLang="ko-KR" smtClean="0"/>
              <a:t>.</a:t>
            </a:r>
          </a:p>
          <a:p>
            <a:pPr marL="182563" indent="-182563">
              <a:defRPr/>
            </a:pPr>
            <a:endParaRPr lang="en-US" altLang="ko-KR" smtClean="0"/>
          </a:p>
          <a:p>
            <a:pPr marL="182563" indent="-182563">
              <a:defRPr/>
            </a:pPr>
            <a:r>
              <a:rPr lang="ko-KR" altLang="en-US" smtClean="0"/>
              <a:t>실제 각 정책 추진에 따라 사업을 관리하는 구조로써 프로그램</a:t>
            </a:r>
            <a:r>
              <a:rPr lang="en-US" altLang="ko-KR" smtClean="0"/>
              <a:t>, </a:t>
            </a:r>
            <a:r>
              <a:rPr lang="ko-KR" altLang="en-US" smtClean="0"/>
              <a:t>단위사업</a:t>
            </a:r>
            <a:r>
              <a:rPr lang="en-US" altLang="ko-KR" smtClean="0"/>
              <a:t>, </a:t>
            </a:r>
            <a:r>
              <a:rPr lang="ko-KR" altLang="en-US" smtClean="0"/>
              <a:t>세부사업이 있다</a:t>
            </a:r>
            <a:r>
              <a:rPr lang="en-US" altLang="ko-KR" smtClean="0"/>
              <a:t>.</a:t>
            </a:r>
          </a:p>
          <a:p>
            <a:pPr marL="182563" indent="-182563">
              <a:defRPr/>
            </a:pPr>
            <a:endParaRPr lang="en-US" altLang="ko-KR" smtClean="0"/>
          </a:p>
          <a:p>
            <a:pPr marL="182563" indent="-182563">
              <a:defRPr/>
            </a:pPr>
            <a:r>
              <a:rPr lang="en-US" altLang="ko-KR" smtClean="0"/>
              <a:t>Top down </a:t>
            </a:r>
            <a:r>
              <a:rPr lang="ko-KR" altLang="en-US" smtClean="0"/>
              <a:t>방식으로 프로그램</a:t>
            </a:r>
            <a:r>
              <a:rPr lang="en-US" altLang="ko-KR" smtClean="0"/>
              <a:t>, </a:t>
            </a:r>
            <a:r>
              <a:rPr lang="ko-KR" altLang="en-US" smtClean="0"/>
              <a:t>단위사업</a:t>
            </a:r>
            <a:r>
              <a:rPr lang="en-US" altLang="ko-KR" smtClean="0"/>
              <a:t>, </a:t>
            </a:r>
            <a:r>
              <a:rPr lang="ko-KR" altLang="en-US" smtClean="0"/>
              <a:t>세부사업 순서로 생성이 되며 상위 그룹은 하위그룹을 포함한다</a:t>
            </a:r>
            <a:r>
              <a:rPr lang="en-US" altLang="ko-KR" smtClean="0"/>
              <a:t>.</a:t>
            </a:r>
          </a:p>
          <a:p>
            <a:pPr marL="182563" indent="-182563">
              <a:defRPr/>
            </a:pPr>
            <a:endParaRPr lang="en-US" altLang="ko-KR" smtClean="0"/>
          </a:p>
          <a:p>
            <a:pPr marL="182563" indent="-182563">
              <a:defRPr/>
            </a:pPr>
            <a:r>
              <a:rPr lang="ko-KR" altLang="en-US" smtClean="0"/>
              <a:t>프로그램은 정책단위 이면서 재정의 기본 책임단위 이고 단위사업은 프로그램을 구성하는 세부 정책단위 이다</a:t>
            </a:r>
            <a:r>
              <a:rPr lang="en-US" altLang="ko-KR" smtClean="0"/>
              <a:t>.</a:t>
            </a:r>
          </a:p>
          <a:p>
            <a:pPr marL="182563" indent="-182563">
              <a:defRPr/>
            </a:pPr>
            <a:endParaRPr lang="en-US" altLang="ko-KR" smtClean="0"/>
          </a:p>
          <a:p>
            <a:pPr marL="182563" indent="-182563">
              <a:defRPr/>
            </a:pPr>
            <a:r>
              <a:rPr lang="ko-KR" altLang="en-US" smtClean="0"/>
              <a:t>세부사업은 단위사업을 구성하는 기본 사업단위이고 실제 업무를 수행하는 단위이다</a:t>
            </a:r>
            <a:r>
              <a:rPr lang="en-US" altLang="ko-KR" smtClean="0"/>
              <a:t>.</a:t>
            </a:r>
            <a:endParaRPr lang="ko-KR"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슬라이드 이미지 개체 틀 1"/>
          <p:cNvSpPr>
            <a:spLocks noGrp="1" noRot="1" noChangeAspect="1" noTextEdit="1"/>
          </p:cNvSpPr>
          <p:nvPr>
            <p:ph type="sldImg"/>
          </p:nvPr>
        </p:nvSpPr>
        <p:spPr>
          <a:ln/>
        </p:spPr>
      </p:sp>
      <p:sp>
        <p:nvSpPr>
          <p:cNvPr id="94211" name="슬라이드 노트 개체 틀 2"/>
          <p:cNvSpPr>
            <a:spLocks noGrp="1"/>
          </p:cNvSpPr>
          <p:nvPr>
            <p:ph type="body" idx="1"/>
          </p:nvPr>
        </p:nvSpPr>
        <p:spPr>
          <a:noFill/>
          <a:ln/>
        </p:spPr>
        <p:txBody>
          <a:bodyPr/>
          <a:lstStyle/>
          <a:p>
            <a:endParaRPr lang="ko-KR" altLang="en-US" smtClean="0"/>
          </a:p>
        </p:txBody>
      </p:sp>
      <p:sp>
        <p:nvSpPr>
          <p:cNvPr id="94212"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88D81131-760B-4ABF-B2FC-AE97925B8CE4}" type="slidenum">
              <a:rPr lang="en-US" altLang="ko-KR" sz="1200">
                <a:solidFill>
                  <a:schemeClr val="tx1"/>
                </a:solidFill>
                <a:latin typeface="Arial" charset="0"/>
                <a:ea typeface="HY견고딕" pitchFamily="18" charset="-127"/>
              </a:rPr>
              <a:pPr algn="r"/>
              <a:t>6</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714375" y="744538"/>
            <a:ext cx="5376863" cy="3722687"/>
          </a:xfrm>
          <a:ln/>
        </p:spPr>
      </p:sp>
      <p:sp>
        <p:nvSpPr>
          <p:cNvPr id="158723" name="Text Box 3"/>
          <p:cNvSpPr txBox="1">
            <a:spLocks noGrp="1" noChangeArrowheads="1"/>
          </p:cNvSpPr>
          <p:nvPr>
            <p:ph type="body" idx="1"/>
          </p:nvPr>
        </p:nvSpPr>
        <p:spPr>
          <a:xfrm>
            <a:off x="906463" y="4718050"/>
            <a:ext cx="4984750" cy="4464050"/>
          </a:xfrm>
          <a:ln/>
          <a:effectLst>
            <a:prstShdw prst="shdw17" dist="17961" dir="2700000">
              <a:schemeClr val="accent1">
                <a:gamma/>
                <a:shade val="60000"/>
                <a:invGamma/>
              </a:schemeClr>
            </a:prstShdw>
          </a:effectLst>
        </p:spPr>
        <p:txBody>
          <a:bodyPr/>
          <a:lstStyle/>
          <a:p>
            <a:pPr>
              <a:defRPr/>
            </a:pPr>
            <a:r>
              <a:rPr lang="en-US" altLang="ko-KR" smtClean="0"/>
              <a:t>PMS is the center system of DBAS.</a:t>
            </a:r>
          </a:p>
          <a:p>
            <a:pPr>
              <a:defRPr/>
            </a:pPr>
            <a:r>
              <a:rPr lang="en-US" altLang="ko-KR" smtClean="0"/>
              <a:t>Through the Project Management system, users can handle all fiscal tasks in One-stop process.</a:t>
            </a:r>
          </a:p>
          <a:p>
            <a:pPr>
              <a:defRPr/>
            </a:pPr>
            <a:r>
              <a:rPr lang="en-US" altLang="ko-KR" smtClean="0"/>
              <a:t>With PMS, users can process the unique functions of PMS, and also connect to other sub systems of DBAS such as Budget mgm, Revenue…………</a:t>
            </a:r>
          </a:p>
          <a:p>
            <a:pPr>
              <a:defRPr/>
            </a:pPr>
            <a:r>
              <a:rPr lang="en-US" altLang="ko-KR" smtClean="0"/>
              <a:t>In addition to that, user can monitor Basic information and the status of the project.</a:t>
            </a:r>
          </a:p>
          <a:p>
            <a:pPr>
              <a:defRPr/>
            </a:pPr>
            <a:endParaRPr lang="en-US" altLang="ko-KR" smtClean="0"/>
          </a:p>
          <a:p>
            <a:pPr>
              <a:defRPr/>
            </a:pPr>
            <a:endParaRPr lang="en-US" altLang="ko-KR" smtClean="0"/>
          </a:p>
          <a:p>
            <a:pPr>
              <a:defRPr/>
            </a:pPr>
            <a:endParaRPr lang="ko-KR" altLang="en-US" smtClean="0"/>
          </a:p>
          <a:p>
            <a:pPr>
              <a:defRPr/>
            </a:pPr>
            <a:endParaRPr lang="ko-KR" altLang="en-US" smtClean="0"/>
          </a:p>
          <a:p>
            <a:pPr>
              <a:defRPr/>
            </a:pPr>
            <a:endParaRPr lang="ko-KR" altLang="en-US" smtClean="0"/>
          </a:p>
          <a:p>
            <a:pPr>
              <a:defRPr/>
            </a:pPr>
            <a:r>
              <a:rPr lang="ko-KR" altLang="en-US" smtClean="0"/>
              <a:t>사업관리 시스템은 기능적으로 사업관리 포탈에서 업무를 수행하고 있습니다</a:t>
            </a:r>
            <a:r>
              <a:rPr lang="en-US" altLang="ko-KR" smtClean="0"/>
              <a:t>.</a:t>
            </a:r>
          </a:p>
          <a:p>
            <a:pPr>
              <a:defRPr/>
            </a:pPr>
            <a:endParaRPr lang="en-US" altLang="ko-KR" smtClean="0"/>
          </a:p>
          <a:p>
            <a:pPr>
              <a:defRPr/>
            </a:pPr>
            <a:r>
              <a:rPr lang="ko-KR" altLang="en-US" smtClean="0"/>
              <a:t>재정업무관리에서 사업을 생성하고 수정 및 종료 업무를 처리하고 사업에 대한 권한 및 현황을 관리 합니다</a:t>
            </a:r>
            <a:r>
              <a:rPr lang="en-US" altLang="ko-KR" smtClean="0"/>
              <a:t>.</a:t>
            </a:r>
          </a:p>
          <a:p>
            <a:pPr>
              <a:defRPr/>
            </a:pPr>
            <a:r>
              <a:rPr lang="en-US" altLang="ko-KR" smtClean="0"/>
              <a:t>The project information management generates business, deals with modification work and closing work, and manages the authorities, conditions, performances of business. </a:t>
            </a:r>
          </a:p>
          <a:p>
            <a:pPr>
              <a:defRPr/>
            </a:pPr>
            <a:endParaRPr lang="en-US" altLang="ko-KR" smtClean="0"/>
          </a:p>
          <a:p>
            <a:pPr>
              <a:defRPr/>
            </a:pPr>
            <a:r>
              <a:rPr lang="ko-KR" altLang="en-US" smtClean="0"/>
              <a:t>예비타당성조사</a:t>
            </a:r>
            <a:r>
              <a:rPr lang="en-US" altLang="ko-KR" smtClean="0"/>
              <a:t>, </a:t>
            </a:r>
            <a:r>
              <a:rPr lang="ko-KR" altLang="en-US" smtClean="0"/>
              <a:t>타당성 재조사 관리를 통해 타성 조사 대상사업을 선정하고  선정된 사업의 타당성으로 조사합니다</a:t>
            </a:r>
            <a:r>
              <a:rPr lang="en-US" altLang="ko-KR" smtClean="0"/>
              <a:t>.</a:t>
            </a:r>
          </a:p>
          <a:p>
            <a:pPr>
              <a:defRPr/>
            </a:pPr>
            <a:endParaRPr lang="en-US" altLang="ko-KR" smtClean="0"/>
          </a:p>
          <a:p>
            <a:pPr>
              <a:defRPr/>
            </a:pPr>
            <a:r>
              <a:rPr lang="ko-KR" altLang="en-US" smtClean="0"/>
              <a:t>총사업비 시스템은 </a:t>
            </a:r>
            <a:r>
              <a:rPr lang="en-US" altLang="ko-KR" smtClean="0"/>
              <a:t>2</a:t>
            </a:r>
            <a:r>
              <a:rPr lang="ko-KR" altLang="en-US" smtClean="0"/>
              <a:t>년 이상 사업에 대해서 </a:t>
            </a:r>
            <a:r>
              <a:rPr lang="en-US" altLang="ko-KR" smtClean="0"/>
              <a:t>500</a:t>
            </a:r>
            <a:r>
              <a:rPr lang="ko-KR" altLang="en-US" smtClean="0"/>
              <a:t>억 이상인 토목</a:t>
            </a:r>
            <a:r>
              <a:rPr lang="en-US" altLang="ko-KR" smtClean="0"/>
              <a:t>, </a:t>
            </a:r>
            <a:r>
              <a:rPr lang="ko-KR" altLang="en-US" smtClean="0"/>
              <a:t>정보화 사업과 </a:t>
            </a:r>
            <a:r>
              <a:rPr lang="en-US" altLang="ko-KR" smtClean="0"/>
              <a:t>200</a:t>
            </a:r>
            <a:r>
              <a:rPr lang="ko-KR" altLang="en-US" smtClean="0"/>
              <a:t>억 이상인 건축사업에 대해서  총사업 기간</a:t>
            </a:r>
            <a:r>
              <a:rPr lang="en-US" altLang="ko-KR" smtClean="0"/>
              <a:t>, </a:t>
            </a:r>
            <a:r>
              <a:rPr lang="ko-KR" altLang="en-US" smtClean="0"/>
              <a:t>사업단계</a:t>
            </a:r>
            <a:r>
              <a:rPr lang="en-US" altLang="ko-KR" smtClean="0"/>
              <a:t>, </a:t>
            </a:r>
            <a:r>
              <a:rPr lang="ko-KR" altLang="en-US" smtClean="0"/>
              <a:t>재원조달방식</a:t>
            </a:r>
            <a:r>
              <a:rPr lang="en-US" altLang="ko-KR" smtClean="0"/>
              <a:t>, </a:t>
            </a:r>
            <a:r>
              <a:rPr lang="ko-KR" altLang="en-US" smtClean="0"/>
              <a:t>내역별 총사업금액 등 기본 정보를 관리하고</a:t>
            </a:r>
            <a:endParaRPr lang="en-US" altLang="ko-KR" smtClean="0"/>
          </a:p>
          <a:p>
            <a:pPr>
              <a:defRPr/>
            </a:pPr>
            <a:r>
              <a:rPr lang="ko-KR" altLang="en-US" smtClean="0"/>
              <a:t>사업변경으로 인한 사업기간 및 총사업 금액변경에 대한 변경관리를 합니다</a:t>
            </a:r>
            <a:r>
              <a:rPr lang="en-US" altLang="ko-KR" smtClean="0"/>
              <a:t>.</a:t>
            </a:r>
          </a:p>
          <a:p>
            <a:pPr>
              <a:defRPr/>
            </a:pPr>
            <a:endParaRPr lang="en-US" altLang="ko-KR" smtClean="0"/>
          </a:p>
          <a:p>
            <a:pPr>
              <a:defRPr/>
            </a:pPr>
            <a:r>
              <a:rPr lang="ko-KR" altLang="en-US" smtClean="0"/>
              <a:t>사업관리 포탈에서는 예산</a:t>
            </a:r>
            <a:r>
              <a:rPr lang="en-US" altLang="ko-KR" smtClean="0"/>
              <a:t>, </a:t>
            </a:r>
            <a:r>
              <a:rPr lang="ko-KR" altLang="en-US" smtClean="0"/>
              <a:t>지출</a:t>
            </a:r>
            <a:r>
              <a:rPr lang="en-US" altLang="ko-KR" smtClean="0"/>
              <a:t>, </a:t>
            </a:r>
            <a:r>
              <a:rPr lang="ko-KR" altLang="en-US" smtClean="0"/>
              <a:t>수입</a:t>
            </a:r>
            <a:r>
              <a:rPr lang="en-US" altLang="ko-KR" smtClean="0"/>
              <a:t>, </a:t>
            </a:r>
            <a:r>
              <a:rPr lang="ko-KR" altLang="en-US" smtClean="0"/>
              <a:t>자금</a:t>
            </a:r>
            <a:r>
              <a:rPr lang="en-US" altLang="ko-KR" smtClean="0"/>
              <a:t>, </a:t>
            </a:r>
            <a:r>
              <a:rPr lang="ko-KR" altLang="en-US" smtClean="0"/>
              <a:t>조달 등 시스템과 실시간 연계를  통해 업무담당자가 </a:t>
            </a:r>
            <a:r>
              <a:rPr lang="en-US" altLang="ko-KR" smtClean="0"/>
              <a:t>one-stop</a:t>
            </a:r>
            <a:r>
              <a:rPr lang="ko-KR" altLang="en-US" smtClean="0"/>
              <a:t>으로 사업별 예산요구</a:t>
            </a:r>
            <a:r>
              <a:rPr lang="en-US" altLang="ko-KR" smtClean="0"/>
              <a:t>, </a:t>
            </a:r>
            <a:r>
              <a:rPr lang="ko-KR" altLang="en-US" smtClean="0"/>
              <a:t>집행 및 배정요구</a:t>
            </a:r>
            <a:r>
              <a:rPr lang="en-US" altLang="ko-KR" smtClean="0"/>
              <a:t>, </a:t>
            </a:r>
            <a:r>
              <a:rPr lang="ko-KR" altLang="en-US" smtClean="0"/>
              <a:t>지출</a:t>
            </a:r>
            <a:r>
              <a:rPr lang="en-US" altLang="ko-KR" smtClean="0"/>
              <a:t>, </a:t>
            </a:r>
            <a:r>
              <a:rPr lang="ko-KR" altLang="en-US" smtClean="0"/>
              <a:t>계약</a:t>
            </a:r>
            <a:r>
              <a:rPr lang="en-US" altLang="ko-KR" smtClean="0"/>
              <a:t>, </a:t>
            </a:r>
            <a:r>
              <a:rPr lang="ko-KR" altLang="en-US" smtClean="0"/>
              <a:t>취득 요청 등  요청업무를 관리하고</a:t>
            </a:r>
            <a:endParaRPr lang="en-US" altLang="ko-KR" smtClean="0"/>
          </a:p>
          <a:p>
            <a:pPr>
              <a:defRPr/>
            </a:pPr>
            <a:r>
              <a:rPr lang="en-US" altLang="ko-KR" smtClean="0"/>
              <a:t>The project management portal enables the project managers to manage budget demand of each project, the demand of compilation and execution, spending, contracts, </a:t>
            </a:r>
          </a:p>
          <a:p>
            <a:pPr>
              <a:defRPr/>
            </a:pPr>
            <a:endParaRPr lang="en-US" altLang="ko-KR" smtClean="0"/>
          </a:p>
          <a:p>
            <a:pPr>
              <a:defRPr/>
            </a:pPr>
            <a:r>
              <a:rPr lang="ko-KR" altLang="en-US" smtClean="0"/>
              <a:t>사업의 기본정보와 예산편성</a:t>
            </a:r>
            <a:r>
              <a:rPr lang="en-US" altLang="ko-KR" smtClean="0"/>
              <a:t>, </a:t>
            </a:r>
            <a:r>
              <a:rPr lang="ko-KR" altLang="en-US" smtClean="0"/>
              <a:t>집행실적</a:t>
            </a:r>
            <a:r>
              <a:rPr lang="en-US" altLang="ko-KR" smtClean="0"/>
              <a:t>, </a:t>
            </a:r>
            <a:r>
              <a:rPr lang="ko-KR" altLang="en-US" smtClean="0"/>
              <a:t>지출요청 등 현황을 모니터링 할 수 있습니다</a:t>
            </a:r>
            <a:r>
              <a:rPr lang="en-US" altLang="ko-KR" smtClean="0"/>
              <a:t>.</a:t>
            </a:r>
            <a:endParaRPr lang="ko-KR" altLang="en-US" smtClean="0"/>
          </a:p>
          <a:p>
            <a:pPr>
              <a:defRPr/>
            </a:pPr>
            <a:endParaRPr kumimoji="0" lang="ko-KR"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슬라이드 이미지 개체 틀 1"/>
          <p:cNvSpPr>
            <a:spLocks noGrp="1" noRot="1" noChangeAspect="1" noTextEdit="1"/>
          </p:cNvSpPr>
          <p:nvPr>
            <p:ph type="sldImg"/>
          </p:nvPr>
        </p:nvSpPr>
        <p:spPr>
          <a:ln/>
        </p:spPr>
      </p:sp>
      <p:sp>
        <p:nvSpPr>
          <p:cNvPr id="95235" name="슬라이드 노트 개체 틀 2"/>
          <p:cNvSpPr>
            <a:spLocks noGrp="1"/>
          </p:cNvSpPr>
          <p:nvPr>
            <p:ph type="body" idx="1"/>
          </p:nvPr>
        </p:nvSpPr>
        <p:spPr>
          <a:noFill/>
          <a:ln/>
        </p:spPr>
        <p:txBody>
          <a:bodyPr/>
          <a:lstStyle/>
          <a:p>
            <a:endParaRPr lang="ko-KR" altLang="en-US" smtClean="0"/>
          </a:p>
        </p:txBody>
      </p:sp>
      <p:sp>
        <p:nvSpPr>
          <p:cNvPr id="95236"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A689711E-D4E4-418C-BC8B-BEB9F6D6E0F0}" type="slidenum">
              <a:rPr lang="en-US" altLang="ko-KR" sz="1200">
                <a:solidFill>
                  <a:schemeClr val="tx1"/>
                </a:solidFill>
                <a:latin typeface="Arial" charset="0"/>
                <a:ea typeface="HY견고딕" pitchFamily="18" charset="-127"/>
              </a:rPr>
              <a:pPr algn="r"/>
              <a:t>9</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슬라이드 이미지 개체 틀 1"/>
          <p:cNvSpPr>
            <a:spLocks noGrp="1" noRot="1" noChangeAspect="1" noTextEdit="1"/>
          </p:cNvSpPr>
          <p:nvPr>
            <p:ph type="sldImg"/>
          </p:nvPr>
        </p:nvSpPr>
        <p:spPr>
          <a:ln/>
        </p:spPr>
      </p:sp>
      <p:sp>
        <p:nvSpPr>
          <p:cNvPr id="96259" name="슬라이드 노트 개체 틀 2"/>
          <p:cNvSpPr>
            <a:spLocks noGrp="1"/>
          </p:cNvSpPr>
          <p:nvPr>
            <p:ph type="body" idx="1"/>
          </p:nvPr>
        </p:nvSpPr>
        <p:spPr>
          <a:noFill/>
          <a:ln/>
        </p:spPr>
        <p:txBody>
          <a:bodyPr/>
          <a:lstStyle/>
          <a:p>
            <a:pPr marL="228600" indent="-228600"/>
            <a:r>
              <a:rPr lang="en-US" altLang="ko-KR" smtClean="0"/>
              <a:t>This is the example of project management</a:t>
            </a:r>
          </a:p>
          <a:p>
            <a:pPr marL="228600" indent="-228600"/>
            <a:endParaRPr lang="en-US" altLang="ko-KR" smtClean="0"/>
          </a:p>
          <a:p>
            <a:pPr marL="228600" indent="-228600"/>
            <a:r>
              <a:rPr lang="en-US" altLang="ko-KR" smtClean="0"/>
              <a:t>O Explanation of the screen</a:t>
            </a:r>
          </a:p>
          <a:p>
            <a:pPr marL="228600" indent="-228600">
              <a:buFontTx/>
              <a:buAutoNum type="arabicPeriod"/>
            </a:pPr>
            <a:r>
              <a:rPr lang="en-US" altLang="ko-KR" smtClean="0"/>
              <a:t>Select the “Project Management” and move to the portal</a:t>
            </a:r>
          </a:p>
          <a:p>
            <a:pPr marL="228600" indent="-228600">
              <a:buFontTx/>
              <a:buAutoNum type="arabicPeriod"/>
            </a:pPr>
            <a:r>
              <a:rPr lang="en-US" altLang="ko-KR" smtClean="0"/>
              <a:t>Select the “Monitoring”</a:t>
            </a:r>
          </a:p>
          <a:p>
            <a:pPr marL="228600" indent="-228600">
              <a:buFontTx/>
              <a:buAutoNum type="arabicPeriod"/>
            </a:pPr>
            <a:r>
              <a:rPr lang="en-US" altLang="ko-KR" smtClean="0"/>
              <a:t>Select the financial year and the particular project</a:t>
            </a:r>
          </a:p>
          <a:p>
            <a:pPr marL="228600" indent="-228600">
              <a:buFontTx/>
              <a:buAutoNum type="arabicPeriod"/>
            </a:pPr>
            <a:r>
              <a:rPr lang="en-US" altLang="ko-KR" smtClean="0"/>
              <a:t>Check the manager, budget and current status of budget execution</a:t>
            </a:r>
          </a:p>
          <a:p>
            <a:pPr marL="228600" indent="-228600">
              <a:buFontTx/>
              <a:buAutoNum type="arabicPeriod"/>
            </a:pPr>
            <a:r>
              <a:rPr lang="en-US" altLang="ko-KR" smtClean="0"/>
              <a:t>Basic information, budget execution status can be checked by clicking each “tab”</a:t>
            </a:r>
          </a:p>
          <a:p>
            <a:pPr marL="228600" indent="-228600">
              <a:buFontTx/>
              <a:buAutoNum type="arabicPeriod"/>
            </a:pPr>
            <a:r>
              <a:rPr lang="en-US" altLang="ko-KR" smtClean="0"/>
              <a:t>If you click the “tab”, you can see the detail information for each part</a:t>
            </a:r>
          </a:p>
          <a:p>
            <a:pPr marL="228600" indent="-228600"/>
            <a:endParaRPr lang="en-US" altLang="ko-KR" smtClean="0">
              <a:latin typeface="굴림" pitchFamily="50" charset="-127"/>
            </a:endParaRPr>
          </a:p>
        </p:txBody>
      </p:sp>
      <p:sp>
        <p:nvSpPr>
          <p:cNvPr id="96260"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B17C98E4-6028-439E-AABC-F0F2E913EE09}" type="slidenum">
              <a:rPr lang="en-US" altLang="ko-KR" sz="1200">
                <a:solidFill>
                  <a:schemeClr val="tx1"/>
                </a:solidFill>
                <a:latin typeface="Arial" charset="0"/>
                <a:ea typeface="HY견고딕" pitchFamily="18" charset="-127"/>
              </a:rPr>
              <a:pPr algn="r"/>
              <a:t>10</a:t>
            </a:fld>
            <a:endParaRPr lang="en-US" altLang="ko-KR" sz="1200">
              <a:solidFill>
                <a:schemeClr val="tx1"/>
              </a:solidFill>
              <a:latin typeface="Arial" charset="0"/>
              <a:ea typeface="HY견고딕" pitchFamily="18"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슬라이드 이미지 개체 틀 1"/>
          <p:cNvSpPr>
            <a:spLocks noGrp="1" noRot="1" noChangeAspect="1" noTextEdit="1"/>
          </p:cNvSpPr>
          <p:nvPr>
            <p:ph type="sldImg"/>
          </p:nvPr>
        </p:nvSpPr>
        <p:spPr>
          <a:ln/>
        </p:spPr>
      </p:sp>
      <p:sp>
        <p:nvSpPr>
          <p:cNvPr id="97283" name="슬라이드 노트 개체 틀 2"/>
          <p:cNvSpPr>
            <a:spLocks noGrp="1"/>
          </p:cNvSpPr>
          <p:nvPr>
            <p:ph type="body" idx="1"/>
          </p:nvPr>
        </p:nvSpPr>
        <p:spPr>
          <a:noFill/>
          <a:ln/>
        </p:spPr>
        <p:txBody>
          <a:bodyPr/>
          <a:lstStyle/>
          <a:p>
            <a:endParaRPr lang="ko-KR" altLang="en-US" smtClean="0"/>
          </a:p>
        </p:txBody>
      </p:sp>
      <p:sp>
        <p:nvSpPr>
          <p:cNvPr id="97284" name="슬라이드 번호 개체 틀 3"/>
          <p:cNvSpPr txBox="1">
            <a:spLocks noGrp="1"/>
          </p:cNvSpPr>
          <p:nvPr/>
        </p:nvSpPr>
        <p:spPr bwMode="auto">
          <a:xfrm>
            <a:off x="3851275" y="9428163"/>
            <a:ext cx="2944813" cy="496887"/>
          </a:xfrm>
          <a:prstGeom prst="rect">
            <a:avLst/>
          </a:prstGeom>
          <a:noFill/>
          <a:ln w="9525">
            <a:noFill/>
            <a:miter lim="800000"/>
            <a:headEnd/>
            <a:tailEnd/>
          </a:ln>
        </p:spPr>
        <p:txBody>
          <a:bodyPr lIns="91431" tIns="45715" rIns="91431" bIns="45715" anchor="b"/>
          <a:lstStyle/>
          <a:p>
            <a:pPr algn="r"/>
            <a:fld id="{0A778AD6-BA86-4C52-94F0-EB5482A41A81}" type="slidenum">
              <a:rPr lang="en-US" altLang="ko-KR" sz="1200">
                <a:solidFill>
                  <a:schemeClr val="tx1"/>
                </a:solidFill>
                <a:latin typeface="Arial" charset="0"/>
                <a:ea typeface="HY견고딕" pitchFamily="18" charset="-127"/>
              </a:rPr>
              <a:pPr algn="r"/>
              <a:t>11</a:t>
            </a:fld>
            <a:endParaRPr lang="en-US" altLang="ko-KR" sz="1200">
              <a:solidFill>
                <a:schemeClr val="tx1"/>
              </a:solidFill>
              <a:latin typeface="Arial" charset="0"/>
              <a:ea typeface="HY견고딕" pitchFamily="18"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25"/>
            <a:ext cx="8420100" cy="1470025"/>
          </a:xfrm>
          <a:prstGeom prst="rect">
            <a:avLst/>
          </a:prstGeo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1600200"/>
            <a:ext cx="8915400" cy="4525963"/>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181850" y="274638"/>
            <a:ext cx="2228850" cy="5851525"/>
          </a:xfrm>
          <a:prstGeom prst="rect">
            <a:avLst/>
          </a:prstGeo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274638"/>
            <a:ext cx="6534150" cy="5851525"/>
          </a:xfrm>
          <a:prstGeom prst="rect">
            <a:avLst/>
          </a:prstGeo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95300" y="1600200"/>
            <a:ext cx="8915400" cy="4525963"/>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a:prstGeom prst="rect">
            <a:avLst/>
          </a:prstGeom>
        </p:spPr>
        <p:txBody>
          <a:bodyPr/>
          <a:lstStyle/>
          <a:p>
            <a:r>
              <a:rPr lang="ko-KR" altLang="en-US" smtClean="0"/>
              <a:t>마스터 제목 스타일 편집</a:t>
            </a:r>
            <a:endParaRPr lang="ko-KR"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138" cy="1162050"/>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513" y="4800600"/>
            <a:ext cx="5943600" cy="566738"/>
          </a:xfrm>
          <a:prstGeom prst="rect">
            <a:avLst/>
          </a:prstGeo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ext Box 74"/>
          <p:cNvSpPr txBox="1">
            <a:spLocks noChangeAspect="1" noChangeArrowheads="1"/>
          </p:cNvSpPr>
          <p:nvPr/>
        </p:nvSpPr>
        <p:spPr bwMode="auto">
          <a:xfrm>
            <a:off x="4711700" y="6453188"/>
            <a:ext cx="458788" cy="303212"/>
          </a:xfrm>
          <a:prstGeom prst="rect">
            <a:avLst/>
          </a:prstGeom>
          <a:noFill/>
          <a:ln>
            <a:noFill/>
          </a:ln>
          <a:extLst>
            <a:ext uri="{909E8E84-426E-40DD-AFC4-6F175D3DCCD1}"/>
            <a:ext uri="{91240B29-F687-4F45-9708-019B960494DF}"/>
          </a:extLst>
        </p:spPr>
        <p:txBody>
          <a:bodyPr lIns="0" tIns="0" rIns="0" bIns="0" anchor="ctr"/>
          <a:lstStyle>
            <a:lvl1pPr eaLnBrk="0" hangingPunct="0">
              <a:defRPr sz="1300">
                <a:solidFill>
                  <a:srgbClr val="000000"/>
                </a:solidFill>
                <a:latin typeface="산돌고딕 M" pitchFamily="50" charset="-127"/>
                <a:ea typeface="산돌고딕 M" pitchFamily="50" charset="-127"/>
              </a:defRPr>
            </a:lvl1pPr>
            <a:lvl2pPr marL="742950" indent="-285750" eaLnBrk="0" hangingPunct="0">
              <a:defRPr sz="1300">
                <a:solidFill>
                  <a:srgbClr val="000000"/>
                </a:solidFill>
                <a:latin typeface="산돌고딕 M" pitchFamily="50" charset="-127"/>
                <a:ea typeface="산돌고딕 M" pitchFamily="50" charset="-127"/>
              </a:defRPr>
            </a:lvl2pPr>
            <a:lvl3pPr marL="1143000" indent="-228600" eaLnBrk="0" hangingPunct="0">
              <a:defRPr sz="1300">
                <a:solidFill>
                  <a:srgbClr val="000000"/>
                </a:solidFill>
                <a:latin typeface="산돌고딕 M" pitchFamily="50" charset="-127"/>
                <a:ea typeface="산돌고딕 M" pitchFamily="50" charset="-127"/>
              </a:defRPr>
            </a:lvl3pPr>
            <a:lvl4pPr marL="1600200" indent="-228600" eaLnBrk="0" hangingPunct="0">
              <a:defRPr sz="1300">
                <a:solidFill>
                  <a:srgbClr val="000000"/>
                </a:solidFill>
                <a:latin typeface="산돌고딕 M" pitchFamily="50" charset="-127"/>
                <a:ea typeface="산돌고딕 M" pitchFamily="50" charset="-127"/>
              </a:defRPr>
            </a:lvl4pPr>
            <a:lvl5pPr marL="2057400" indent="-228600" eaLnBrk="0" hangingPunct="0">
              <a:defRPr sz="1300">
                <a:solidFill>
                  <a:srgbClr val="000000"/>
                </a:solidFill>
                <a:latin typeface="산돌고딕 M" pitchFamily="50" charset="-127"/>
                <a:ea typeface="산돌고딕 M" pitchFamily="50" charset="-127"/>
              </a:defRPr>
            </a:lvl5pPr>
            <a:lvl6pPr marL="25146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6pPr>
            <a:lvl7pPr marL="29718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7pPr>
            <a:lvl8pPr marL="34290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8pPr>
            <a:lvl9pPr marL="3886200" indent="-228600" algn="ctr" eaLnBrk="0" fontAlgn="base" hangingPunct="0">
              <a:lnSpc>
                <a:spcPct val="60000"/>
              </a:lnSpc>
              <a:spcBef>
                <a:spcPct val="50000"/>
              </a:spcBef>
              <a:spcAft>
                <a:spcPct val="0"/>
              </a:spcAft>
              <a:defRPr sz="1300">
                <a:solidFill>
                  <a:srgbClr val="000000"/>
                </a:solidFill>
                <a:latin typeface="산돌고딕 M" pitchFamily="50" charset="-127"/>
                <a:ea typeface="산돌고딕 M" pitchFamily="50" charset="-127"/>
              </a:defRPr>
            </a:lvl9pPr>
          </a:lstStyle>
          <a:p>
            <a:pPr algn="ctr" latinLnBrk="0">
              <a:lnSpc>
                <a:spcPct val="140000"/>
              </a:lnSpc>
              <a:spcBef>
                <a:spcPct val="50000"/>
              </a:spcBef>
              <a:defRPr/>
            </a:pPr>
            <a:fld id="{1BE5D144-97C8-41E2-A6F1-26489BF3479D}" type="slidenum">
              <a:rPr kumimoji="0" lang="en-US" altLang="ko-KR" sz="1400" b="1" smtClean="0">
                <a:solidFill>
                  <a:schemeClr val="tx1"/>
                </a:solidFill>
                <a:latin typeface="HY견고딕" pitchFamily="18" charset="-127"/>
                <a:ea typeface="HY견고딕" pitchFamily="18" charset="-127"/>
              </a:rPr>
              <a:pPr algn="ctr" latinLnBrk="0">
                <a:lnSpc>
                  <a:spcPct val="140000"/>
                </a:lnSpc>
                <a:spcBef>
                  <a:spcPct val="50000"/>
                </a:spcBef>
                <a:defRPr/>
              </a:pPr>
              <a:t>‹#›</a:t>
            </a:fld>
            <a:endParaRPr kumimoji="0" lang="en-US" altLang="ko-KR" sz="1400" b="1" smtClean="0">
              <a:solidFill>
                <a:schemeClr val="tx1"/>
              </a:solidFill>
              <a:latin typeface="HY견고딕" pitchFamily="18" charset="-127"/>
              <a:ea typeface="HY견고딕" pitchFamily="18" charset="-127"/>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p:hf hdr="0" ftr="0" dt="0"/>
  <p:txStyles>
    <p:titleStyle>
      <a:lvl1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mj-ea"/>
          <a:cs typeface="굴림" pitchFamily="50" charset="-127"/>
        </a:defRPr>
      </a:lvl1pPr>
      <a:lvl2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2pPr>
      <a:lvl3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3pPr>
      <a:lvl4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4pPr>
      <a:lvl5pPr marL="285750" indent="-285750" algn="l" rtl="0" eaLnBrk="0" fontAlgn="base" latinLnBrk="1" hangingPunct="0">
        <a:spcBef>
          <a:spcPct val="0"/>
        </a:spcBef>
        <a:spcAft>
          <a:spcPct val="0"/>
        </a:spcAft>
        <a:buAutoNum type="arabicPeriod"/>
        <a:defRPr kumimoji="1" sz="2000">
          <a:solidFill>
            <a:srgbClr val="000000"/>
          </a:solidFill>
          <a:latin typeface="Arial" charset="0"/>
          <a:ea typeface="굴림" pitchFamily="50" charset="-127"/>
          <a:cs typeface="굴림" pitchFamily="50" charset="-127"/>
        </a:defRPr>
      </a:lvl5pPr>
      <a:lvl6pPr marL="7429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6pPr>
      <a:lvl7pPr marL="12001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7pPr>
      <a:lvl8pPr marL="16573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8pPr>
      <a:lvl9pPr marL="2114550" indent="-285750" algn="l" rtl="0" fontAlgn="base" latinLnBrk="1">
        <a:spcBef>
          <a:spcPct val="0"/>
        </a:spcBef>
        <a:spcAft>
          <a:spcPct val="0"/>
        </a:spcAft>
        <a:buAutoNum type="arabicPeriod"/>
        <a:defRPr kumimoji="1" sz="2000">
          <a:solidFill>
            <a:srgbClr val="000000"/>
          </a:solidFill>
          <a:latin typeface="굴림" pitchFamily="50" charset="-127"/>
          <a:ea typeface="굴림" pitchFamily="50" charset="-127"/>
        </a:defRPr>
      </a:lvl9pPr>
    </p:titleStyle>
    <p:bodyStyle>
      <a:lvl1pPr marL="304800" indent="-304800" algn="l" rtl="0" eaLnBrk="0" fontAlgn="base" latinLnBrk="1" hangingPunct="0">
        <a:lnSpc>
          <a:spcPct val="150000"/>
        </a:lnSpc>
        <a:spcBef>
          <a:spcPct val="25000"/>
        </a:spcBef>
        <a:spcAft>
          <a:spcPct val="0"/>
        </a:spcAft>
        <a:buClr>
          <a:srgbClr val="333333"/>
        </a:buClr>
        <a:buFont typeface="굴림" pitchFamily="50" charset="-127"/>
        <a:buChar char="q"/>
        <a:tabLst>
          <a:tab pos="266700" algn="l"/>
          <a:tab pos="400050" algn="l"/>
        </a:tabLst>
        <a:defRPr kumimoji="1" sz="3200" b="1">
          <a:solidFill>
            <a:srgbClr val="000000"/>
          </a:solidFill>
          <a:latin typeface="Arial" charset="0"/>
          <a:ea typeface="+mn-ea"/>
          <a:cs typeface="굴림" pitchFamily="50" charset="-127"/>
        </a:defRPr>
      </a:lvl1pPr>
      <a:lvl2pPr marL="504825" indent="-266700" algn="l" rtl="0" eaLnBrk="0" fontAlgn="base" latinLnBrk="1" hangingPunct="0">
        <a:lnSpc>
          <a:spcPct val="150000"/>
        </a:lnSpc>
        <a:spcBef>
          <a:spcPct val="25000"/>
        </a:spcBef>
        <a:spcAft>
          <a:spcPct val="0"/>
        </a:spcAft>
        <a:buClr>
          <a:srgbClr val="333333"/>
        </a:buClr>
        <a:buChar char="–"/>
        <a:tabLst>
          <a:tab pos="266700" algn="l"/>
          <a:tab pos="400050" algn="l"/>
        </a:tabLst>
        <a:defRPr kumimoji="1" sz="1600">
          <a:solidFill>
            <a:srgbClr val="000000"/>
          </a:solidFill>
          <a:latin typeface="Arial" charset="0"/>
          <a:ea typeface="+mn-ea"/>
          <a:cs typeface="굴림" pitchFamily="50" charset="-127"/>
        </a:defRPr>
      </a:lvl2pPr>
      <a:lvl3pPr marL="733425" indent="-247650" algn="l" rtl="0" eaLnBrk="0" fontAlgn="base" latinLnBrk="1" hangingPunct="0">
        <a:lnSpc>
          <a:spcPct val="150000"/>
        </a:lnSpc>
        <a:spcBef>
          <a:spcPct val="25000"/>
        </a:spcBef>
        <a:spcAft>
          <a:spcPct val="0"/>
        </a:spcAft>
        <a:buClr>
          <a:srgbClr val="333333"/>
        </a:buClr>
        <a:buChar char="•"/>
        <a:tabLst>
          <a:tab pos="266700" algn="l"/>
          <a:tab pos="400050" algn="l"/>
        </a:tabLst>
        <a:defRPr kumimoji="1" sz="1400">
          <a:solidFill>
            <a:srgbClr val="000000"/>
          </a:solidFill>
          <a:latin typeface="Arial" charset="0"/>
          <a:ea typeface="+mn-ea"/>
          <a:cs typeface="굴림" pitchFamily="50" charset="-127"/>
        </a:defRPr>
      </a:lvl3pPr>
      <a:lvl4pPr marL="904875" indent="-152400" algn="l" rtl="0" eaLnBrk="0" fontAlgn="base" latinLnBrk="1" hangingPunct="0">
        <a:spcBef>
          <a:spcPct val="25000"/>
        </a:spcBef>
        <a:spcAft>
          <a:spcPct val="0"/>
        </a:spcAft>
        <a:buClr>
          <a:srgbClr val="333333"/>
        </a:buClr>
        <a:buFont typeface="굴림" pitchFamily="50" charset="-127"/>
        <a:buAutoNum type="arabicPeriod"/>
        <a:tabLst>
          <a:tab pos="266700" algn="l"/>
          <a:tab pos="400050" algn="l"/>
        </a:tabLst>
        <a:defRPr kumimoji="1" sz="1400">
          <a:solidFill>
            <a:srgbClr val="000000"/>
          </a:solidFill>
          <a:latin typeface="Arial" charset="0"/>
          <a:ea typeface="+mn-ea"/>
          <a:cs typeface="굴림" pitchFamily="50" charset="-127"/>
        </a:defRPr>
      </a:lvl4pPr>
      <a:lvl5pPr marL="2789238" indent="-457200" algn="l" rtl="0" eaLnBrk="0" fontAlgn="base" latinLnBrk="1" hangingPunct="0">
        <a:spcBef>
          <a:spcPct val="20000"/>
        </a:spcBef>
        <a:spcAft>
          <a:spcPct val="0"/>
        </a:spcAft>
        <a:buClr>
          <a:schemeClr val="bg2"/>
        </a:buClr>
        <a:buFont typeface="굴림" pitchFamily="50" charset="-127"/>
        <a:buChar char="è"/>
        <a:tabLst>
          <a:tab pos="266700" algn="l"/>
          <a:tab pos="400050" algn="l"/>
        </a:tabLst>
        <a:defRPr kumimoji="1" sz="2400">
          <a:solidFill>
            <a:schemeClr val="tx1"/>
          </a:solidFill>
          <a:latin typeface="Arial" charset="0"/>
          <a:ea typeface="+mn-ea"/>
          <a:cs typeface="굴림" pitchFamily="50" charset="-127"/>
        </a:defRPr>
      </a:lvl5pPr>
      <a:lvl6pPr marL="32464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6pPr>
      <a:lvl7pPr marL="37036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7pPr>
      <a:lvl8pPr marL="41608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8pPr>
      <a:lvl9pPr marL="4618038" indent="-457200" algn="l" rtl="0" fontAlgn="base" latinLnBrk="1">
        <a:spcBef>
          <a:spcPct val="20000"/>
        </a:spcBef>
        <a:spcAft>
          <a:spcPct val="0"/>
        </a:spcAft>
        <a:buClr>
          <a:schemeClr val="bg2"/>
        </a:buClr>
        <a:buFont typeface="Wingdings" pitchFamily="2" charset="2"/>
        <a:buChar char="è"/>
        <a:tabLst>
          <a:tab pos="266700" algn="l"/>
          <a:tab pos="400050" algn="l"/>
        </a:tabLst>
        <a:defRPr kumimoji="1" sz="24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1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18.png"/><Relationship Id="rId12" Type="http://schemas.openxmlformats.org/officeDocument/2006/relationships/image" Target="../media/image19.png"/><Relationship Id="rId17" Type="http://schemas.openxmlformats.org/officeDocument/2006/relationships/image" Target="../media/image48.png"/><Relationship Id="rId2" Type="http://schemas.openxmlformats.org/officeDocument/2006/relationships/notesSlide" Target="../notesSlides/notesSlide10.xml"/><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8.png"/><Relationship Id="rId5" Type="http://schemas.openxmlformats.org/officeDocument/2006/relationships/image" Target="../media/image7.png"/><Relationship Id="rId15" Type="http://schemas.openxmlformats.org/officeDocument/2006/relationships/image" Target="../media/image46.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7.png"/><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2.png"/><Relationship Id="rId18" Type="http://schemas.openxmlformats.org/officeDocument/2006/relationships/image" Target="../media/image64.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1.png"/><Relationship Id="rId17" Type="http://schemas.openxmlformats.org/officeDocument/2006/relationships/image" Target="../media/image63.png"/><Relationship Id="rId2" Type="http://schemas.openxmlformats.org/officeDocument/2006/relationships/notesSlide" Target="../notesSlides/notesSlide12.xml"/><Relationship Id="rId16" Type="http://schemas.openxmlformats.org/officeDocument/2006/relationships/image" Target="../media/image17.png"/><Relationship Id="rId20"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3.png"/><Relationship Id="rId5" Type="http://schemas.openxmlformats.org/officeDocument/2006/relationships/image" Target="../media/image55.png"/><Relationship Id="rId15" Type="http://schemas.openxmlformats.org/officeDocument/2006/relationships/image" Target="../media/image16.png"/><Relationship Id="rId10" Type="http://schemas.openxmlformats.org/officeDocument/2006/relationships/image" Target="../media/image60.png"/><Relationship Id="rId19" Type="http://schemas.openxmlformats.org/officeDocument/2006/relationships/image" Target="../media/image65.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15.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9.png"/><Relationship Id="rId18"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8.png"/><Relationship Id="rId12" Type="http://schemas.openxmlformats.org/officeDocument/2006/relationships/image" Target="../media/image68.png"/><Relationship Id="rId17" Type="http://schemas.openxmlformats.org/officeDocument/2006/relationships/image" Target="../media/image17.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7.png"/><Relationship Id="rId5" Type="http://schemas.openxmlformats.org/officeDocument/2006/relationships/image" Target="../media/image55.png"/><Relationship Id="rId15" Type="http://schemas.openxmlformats.org/officeDocument/2006/relationships/image" Target="../media/image15.png"/><Relationship Id="rId10" Type="http://schemas.openxmlformats.org/officeDocument/2006/relationships/image" Target="../media/image59.png"/><Relationship Id="rId19" Type="http://schemas.openxmlformats.org/officeDocument/2006/relationships/image" Target="../media/image64.png"/><Relationship Id="rId4" Type="http://schemas.openxmlformats.org/officeDocument/2006/relationships/image" Target="../media/image54.png"/><Relationship Id="rId9" Type="http://schemas.openxmlformats.org/officeDocument/2006/relationships/image" Target="../media/image66.png"/><Relationship Id="rId14" Type="http://schemas.openxmlformats.org/officeDocument/2006/relationships/image" Target="../media/image70.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77.png"/><Relationship Id="rId3" Type="http://schemas.openxmlformats.org/officeDocument/2006/relationships/image" Target="../media/image6.png"/><Relationship Id="rId7" Type="http://schemas.openxmlformats.org/officeDocument/2006/relationships/image" Target="../media/image73.png"/><Relationship Id="rId12" Type="http://schemas.openxmlformats.org/officeDocument/2006/relationships/image" Target="../media/image7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2.png"/><Relationship Id="rId11" Type="http://schemas.openxmlformats.org/officeDocument/2006/relationships/image" Target="../media/image75.png"/><Relationship Id="rId5" Type="http://schemas.openxmlformats.org/officeDocument/2006/relationships/image" Target="../media/image10.png"/><Relationship Id="rId10" Type="http://schemas.openxmlformats.org/officeDocument/2006/relationships/image" Target="../media/image74.png"/><Relationship Id="rId4" Type="http://schemas.openxmlformats.org/officeDocument/2006/relationships/image" Target="../media/image7.png"/><Relationship Id="rId9" Type="http://schemas.openxmlformats.org/officeDocument/2006/relationships/image" Target="../media/image3.png"/><Relationship Id="rId1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83.emf"/><Relationship Id="rId13" Type="http://schemas.openxmlformats.org/officeDocument/2006/relationships/image" Target="../media/image88.emf"/><Relationship Id="rId18" Type="http://schemas.openxmlformats.org/officeDocument/2006/relationships/image" Target="../media/image93.emf"/><Relationship Id="rId3" Type="http://schemas.openxmlformats.org/officeDocument/2006/relationships/image" Target="../media/image78.emf"/><Relationship Id="rId21" Type="http://schemas.openxmlformats.org/officeDocument/2006/relationships/image" Target="../media/image96.png"/><Relationship Id="rId7" Type="http://schemas.openxmlformats.org/officeDocument/2006/relationships/image" Target="../media/image82.emf"/><Relationship Id="rId12" Type="http://schemas.openxmlformats.org/officeDocument/2006/relationships/image" Target="../media/image87.emf"/><Relationship Id="rId17" Type="http://schemas.openxmlformats.org/officeDocument/2006/relationships/image" Target="../media/image92.emf"/><Relationship Id="rId2" Type="http://schemas.openxmlformats.org/officeDocument/2006/relationships/notesSlide" Target="../notesSlides/notesSlide15.xml"/><Relationship Id="rId16" Type="http://schemas.openxmlformats.org/officeDocument/2006/relationships/image" Target="../media/image91.emf"/><Relationship Id="rId20" Type="http://schemas.openxmlformats.org/officeDocument/2006/relationships/image" Target="../media/image95.png"/><Relationship Id="rId1" Type="http://schemas.openxmlformats.org/officeDocument/2006/relationships/slideLayout" Target="../slideLayouts/slideLayout7.xml"/><Relationship Id="rId6" Type="http://schemas.openxmlformats.org/officeDocument/2006/relationships/image" Target="../media/image81.emf"/><Relationship Id="rId11" Type="http://schemas.openxmlformats.org/officeDocument/2006/relationships/image" Target="../media/image86.emf"/><Relationship Id="rId5" Type="http://schemas.openxmlformats.org/officeDocument/2006/relationships/image" Target="../media/image80.emf"/><Relationship Id="rId15" Type="http://schemas.openxmlformats.org/officeDocument/2006/relationships/image" Target="../media/image90.emf"/><Relationship Id="rId10" Type="http://schemas.openxmlformats.org/officeDocument/2006/relationships/image" Target="../media/image85.emf"/><Relationship Id="rId19" Type="http://schemas.openxmlformats.org/officeDocument/2006/relationships/image" Target="../media/image94.emf"/><Relationship Id="rId4" Type="http://schemas.openxmlformats.org/officeDocument/2006/relationships/image" Target="../media/image79.emf"/><Relationship Id="rId9" Type="http://schemas.openxmlformats.org/officeDocument/2006/relationships/image" Target="../media/image84.emf"/><Relationship Id="rId14" Type="http://schemas.openxmlformats.org/officeDocument/2006/relationships/image" Target="../media/image89.emf"/></Relationships>
</file>

<file path=ppt/slides/_rels/slide18.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106.png"/><Relationship Id="rId3" Type="http://schemas.openxmlformats.org/officeDocument/2006/relationships/notesSlide" Target="../notesSlides/notesSlide16.xml"/><Relationship Id="rId7" Type="http://schemas.openxmlformats.org/officeDocument/2006/relationships/image" Target="../media/image102.jpeg"/><Relationship Id="rId12" Type="http://schemas.openxmlformats.org/officeDocument/2006/relationships/image" Target="../media/image105.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1.jpeg"/><Relationship Id="rId11" Type="http://schemas.openxmlformats.org/officeDocument/2006/relationships/image" Target="../media/image104.png"/><Relationship Id="rId5" Type="http://schemas.openxmlformats.org/officeDocument/2006/relationships/image" Target="../media/image100.png"/><Relationship Id="rId15" Type="http://schemas.openxmlformats.org/officeDocument/2006/relationships/image" Target="../media/image108.png"/><Relationship Id="rId10" Type="http://schemas.openxmlformats.org/officeDocument/2006/relationships/oleObject" Target="../embeddings/oleObject2.bin"/><Relationship Id="rId4" Type="http://schemas.openxmlformats.org/officeDocument/2006/relationships/image" Target="../media/image99.png"/><Relationship Id="rId9" Type="http://schemas.openxmlformats.org/officeDocument/2006/relationships/image" Target="../media/image103.jpeg"/><Relationship Id="rId14" Type="http://schemas.openxmlformats.org/officeDocument/2006/relationships/image" Target="../media/image10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3.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3.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1.png"/><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jpe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jpe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4853" name="Rectangle 5"/>
          <p:cNvSpPr>
            <a:spLocks noGrp="1" noChangeArrowheads="1"/>
          </p:cNvSpPr>
          <p:nvPr>
            <p:ph type="subTitle" idx="1"/>
          </p:nvPr>
        </p:nvSpPr>
        <p:spPr>
          <a:xfrm>
            <a:off x="1523976" y="2285992"/>
            <a:ext cx="6934200" cy="1006481"/>
          </a:xfrm>
        </p:spPr>
        <p:txBody>
          <a:bodyPr/>
          <a:lstStyle/>
          <a:p>
            <a:r>
              <a:rPr lang="en-US" altLang="ko-KR" dirty="0" smtClean="0"/>
              <a:t>System Integration: </a:t>
            </a:r>
            <a:r>
              <a:rPr lang="en-US" altLang="ko-KR" dirty="0" err="1" smtClean="0"/>
              <a:t>dBrain’s</a:t>
            </a:r>
            <a:r>
              <a:rPr lang="en-US" altLang="ko-KR" dirty="0" smtClean="0"/>
              <a:t> case</a:t>
            </a:r>
            <a:endParaRPr lang="ko-KR" altLang="en-US" dirty="0"/>
          </a:p>
        </p:txBody>
      </p:sp>
      <p:pic>
        <p:nvPicPr>
          <p:cNvPr id="5" name="Picture 10" descr="마크"/>
          <p:cNvPicPr>
            <a:picLocks noChangeAspect="1" noChangeArrowheads="1"/>
          </p:cNvPicPr>
          <p:nvPr/>
        </p:nvPicPr>
        <p:blipFill>
          <a:blip r:embed="rId2" cstate="print"/>
          <a:srcRect/>
          <a:stretch>
            <a:fillRect/>
          </a:stretch>
        </p:blipFill>
        <p:spPr bwMode="auto">
          <a:xfrm>
            <a:off x="2238356" y="5168778"/>
            <a:ext cx="936625" cy="936625"/>
          </a:xfrm>
          <a:prstGeom prst="rect">
            <a:avLst/>
          </a:prstGeom>
          <a:noFill/>
          <a:ln w="9525">
            <a:noFill/>
            <a:miter lim="800000"/>
            <a:headEnd/>
            <a:tailEnd/>
          </a:ln>
        </p:spPr>
      </p:pic>
      <p:sp>
        <p:nvSpPr>
          <p:cNvPr id="6" name="Text Box 636"/>
          <p:cNvSpPr txBox="1">
            <a:spLocks noChangeArrowheads="1"/>
          </p:cNvSpPr>
          <p:nvPr/>
        </p:nvSpPr>
        <p:spPr bwMode="auto">
          <a:xfrm>
            <a:off x="2809860" y="5129259"/>
            <a:ext cx="4954569" cy="1015663"/>
          </a:xfrm>
          <a:prstGeom prst="rect">
            <a:avLst/>
          </a:prstGeom>
          <a:noFill/>
          <a:ln w="9525">
            <a:noFill/>
            <a:miter lim="800000"/>
            <a:headEnd/>
            <a:tailEnd/>
          </a:ln>
        </p:spPr>
        <p:txBody>
          <a:bodyPr wrap="square">
            <a:spAutoFit/>
          </a:bodyPr>
          <a:lstStyle/>
          <a:p>
            <a:pPr algn="ctr" eaLnBrk="0" latinLnBrk="0" hangingPunct="0">
              <a:buFont typeface="굴림" pitchFamily="50" charset="-127"/>
              <a:buNone/>
            </a:pPr>
            <a:r>
              <a:rPr kumimoji="0" lang="en-US" altLang="ko-KR" sz="2000" b="1" dirty="0" smtClean="0">
                <a:latin typeface="Times New Roman" pitchFamily="18" charset="0"/>
                <a:ea typeface="HY견고딕" pitchFamily="18" charset="-127"/>
                <a:cs typeface="Times New Roman" pitchFamily="18" charset="0"/>
              </a:rPr>
              <a:t>Ministry </a:t>
            </a:r>
            <a:r>
              <a:rPr kumimoji="0" lang="en-US" altLang="ko-KR" sz="2000" b="1" dirty="0">
                <a:latin typeface="Times New Roman" pitchFamily="18" charset="0"/>
                <a:ea typeface="HY견고딕" pitchFamily="18" charset="-127"/>
                <a:cs typeface="Times New Roman" pitchFamily="18" charset="0"/>
              </a:rPr>
              <a:t>of </a:t>
            </a:r>
            <a:r>
              <a:rPr kumimoji="0" lang="en-US" altLang="ko-KR" sz="2000" b="1" dirty="0" smtClean="0">
                <a:latin typeface="Times New Roman" pitchFamily="18" charset="0"/>
                <a:ea typeface="HY견고딕" pitchFamily="18" charset="-127"/>
                <a:cs typeface="Times New Roman" pitchFamily="18" charset="0"/>
              </a:rPr>
              <a:t> Strategy </a:t>
            </a:r>
            <a:r>
              <a:rPr kumimoji="0" lang="en-US" altLang="ko-KR" sz="2000" b="1" dirty="0">
                <a:latin typeface="Times New Roman" pitchFamily="18" charset="0"/>
                <a:ea typeface="HY견고딕" pitchFamily="18" charset="-127"/>
                <a:cs typeface="Times New Roman" pitchFamily="18" charset="0"/>
              </a:rPr>
              <a:t>and </a:t>
            </a:r>
            <a:r>
              <a:rPr kumimoji="0" lang="en-US" altLang="ko-KR" sz="2000" b="1" dirty="0" smtClean="0">
                <a:latin typeface="Times New Roman" pitchFamily="18" charset="0"/>
                <a:ea typeface="HY견고딕" pitchFamily="18" charset="-127"/>
                <a:cs typeface="Times New Roman" pitchFamily="18" charset="0"/>
              </a:rPr>
              <a:t>Finance</a:t>
            </a:r>
          </a:p>
          <a:p>
            <a:pPr algn="ctr" eaLnBrk="0" latinLnBrk="0" hangingPunct="0">
              <a:buFont typeface="굴림" pitchFamily="50" charset="-127"/>
              <a:buNone/>
            </a:pPr>
            <a:endParaRPr kumimoji="0" lang="en-US" altLang="ko-KR" sz="2000" b="1" dirty="0" smtClean="0">
              <a:latin typeface="Times New Roman" pitchFamily="18" charset="0"/>
              <a:ea typeface="HY견고딕" pitchFamily="18" charset="-127"/>
              <a:cs typeface="Times New Roman" pitchFamily="18" charset="0"/>
            </a:endParaRPr>
          </a:p>
          <a:p>
            <a:pPr algn="ctr" eaLnBrk="0" latinLnBrk="0" hangingPunct="0">
              <a:buFont typeface="굴림" pitchFamily="50" charset="-127"/>
              <a:buNone/>
            </a:pPr>
            <a:r>
              <a:rPr kumimoji="0" lang="en-US" altLang="ko-KR" sz="2000" b="1" dirty="0" smtClean="0">
                <a:latin typeface="Times New Roman" pitchFamily="18" charset="0"/>
                <a:ea typeface="HY견고딕" pitchFamily="18" charset="-127"/>
                <a:cs typeface="Times New Roman" pitchFamily="18" charset="0"/>
              </a:rPr>
              <a:t>Republic of Korea</a:t>
            </a:r>
            <a:endParaRPr kumimoji="0" lang="en-US" altLang="ko-KR" sz="2000" b="1" dirty="0">
              <a:latin typeface="Times New Roman" pitchFamily="18" charset="0"/>
              <a:ea typeface="HY견고딕" pitchFamily="18" charset="-127"/>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0"/>
          <p:cNvPicPr>
            <a:picLocks noChangeAspect="1" noChangeArrowheads="1"/>
          </p:cNvPicPr>
          <p:nvPr/>
        </p:nvPicPr>
        <p:blipFill>
          <a:blip r:embed="rId3" cstate="print"/>
          <a:srcRect/>
          <a:stretch>
            <a:fillRect/>
          </a:stretch>
        </p:blipFill>
        <p:spPr bwMode="auto">
          <a:xfrm>
            <a:off x="1147763" y="1230313"/>
            <a:ext cx="7632700" cy="5256212"/>
          </a:xfrm>
          <a:prstGeom prst="rect">
            <a:avLst/>
          </a:prstGeom>
          <a:noFill/>
          <a:ln w="9525">
            <a:solidFill>
              <a:srgbClr val="FBB581"/>
            </a:solidFill>
            <a:miter lim="800000"/>
            <a:headEnd/>
            <a:tailEnd/>
          </a:ln>
        </p:spPr>
      </p:pic>
      <p:sp>
        <p:nvSpPr>
          <p:cNvPr id="39939" name="Rectangle 2"/>
          <p:cNvSpPr>
            <a:spLocks noChangeArrowheads="1"/>
          </p:cNvSpPr>
          <p:nvPr/>
        </p:nvSpPr>
        <p:spPr bwMode="auto">
          <a:xfrm>
            <a:off x="519113" y="792163"/>
            <a:ext cx="8424862" cy="409575"/>
          </a:xfrm>
          <a:prstGeom prst="rect">
            <a:avLst/>
          </a:prstGeom>
          <a:noFill/>
          <a:ln w="14605" algn="ctr">
            <a:noFill/>
            <a:miter lim="800000"/>
            <a:headEnd/>
            <a:tailEnd/>
          </a:ln>
        </p:spPr>
        <p:txBody>
          <a:bodyPr lIns="18000" tIns="10800" rIns="18000" bIns="10800">
            <a:spAutoFit/>
          </a:bodyPr>
          <a:lstStyle/>
          <a:p>
            <a:pPr eaLnBrk="0" hangingPunct="0">
              <a:lnSpc>
                <a:spcPct val="140000"/>
              </a:lnSpc>
              <a:spcBef>
                <a:spcPct val="50000"/>
              </a:spcBef>
            </a:pPr>
            <a:r>
              <a:rPr kumimoji="0" lang="en-US" altLang="ko-KR" sz="1800">
                <a:latin typeface="Arial Unicode MS" pitchFamily="50" charset="-127"/>
                <a:ea typeface="Arial Unicode MS" pitchFamily="50" charset="-127"/>
                <a:cs typeface="Arial Unicode MS" pitchFamily="50" charset="-127"/>
              </a:rPr>
              <a:t>3. Project Management – Project Basic Info Monitoring (Example)</a:t>
            </a:r>
          </a:p>
        </p:txBody>
      </p:sp>
      <p:sp>
        <p:nvSpPr>
          <p:cNvPr id="39940" name="Rectangle 10"/>
          <p:cNvSpPr>
            <a:spLocks noChangeArrowheads="1"/>
          </p:cNvSpPr>
          <p:nvPr/>
        </p:nvSpPr>
        <p:spPr bwMode="auto">
          <a:xfrm>
            <a:off x="2682875" y="1903413"/>
            <a:ext cx="5276850" cy="195262"/>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1" name="Rectangle 11"/>
          <p:cNvSpPr>
            <a:spLocks noChangeArrowheads="1"/>
          </p:cNvSpPr>
          <p:nvPr/>
        </p:nvSpPr>
        <p:spPr bwMode="auto">
          <a:xfrm>
            <a:off x="2689225" y="2643188"/>
            <a:ext cx="5929313" cy="571500"/>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2" name="Rectangle 12"/>
          <p:cNvSpPr>
            <a:spLocks noChangeArrowheads="1"/>
          </p:cNvSpPr>
          <p:nvPr/>
        </p:nvSpPr>
        <p:spPr bwMode="auto">
          <a:xfrm>
            <a:off x="2700338" y="4000500"/>
            <a:ext cx="5929312" cy="2357438"/>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3" name="Rectangle 11"/>
          <p:cNvSpPr>
            <a:spLocks noChangeArrowheads="1"/>
          </p:cNvSpPr>
          <p:nvPr/>
        </p:nvSpPr>
        <p:spPr bwMode="auto">
          <a:xfrm>
            <a:off x="1166813" y="2328863"/>
            <a:ext cx="1428750" cy="428625"/>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4" name="Rectangle 11"/>
          <p:cNvSpPr>
            <a:spLocks noChangeArrowheads="1"/>
          </p:cNvSpPr>
          <p:nvPr/>
        </p:nvSpPr>
        <p:spPr bwMode="auto">
          <a:xfrm>
            <a:off x="2700338" y="3286125"/>
            <a:ext cx="341312" cy="214313"/>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39945" name="AutoShape 802"/>
          <p:cNvSpPr>
            <a:spLocks noChangeArrowheads="1"/>
          </p:cNvSpPr>
          <p:nvPr/>
        </p:nvSpPr>
        <p:spPr bwMode="auto">
          <a:xfrm>
            <a:off x="2787650" y="3673475"/>
            <a:ext cx="307975" cy="217488"/>
          </a:xfrm>
          <a:prstGeom prst="downArrow">
            <a:avLst>
              <a:gd name="adj1" fmla="val 57731"/>
              <a:gd name="adj2" fmla="val 54889"/>
            </a:avLst>
          </a:prstGeom>
          <a:gradFill rotWithShape="0">
            <a:gsLst>
              <a:gs pos="0">
                <a:srgbClr val="DBE0E3"/>
              </a:gs>
              <a:gs pos="100000">
                <a:srgbClr val="9DAAB1"/>
              </a:gs>
            </a:gsLst>
            <a:lin ang="5400000" scaled="1"/>
          </a:gradFill>
          <a:ln w="9525" algn="ctr">
            <a:solidFill>
              <a:srgbClr val="424C50"/>
            </a:solidFill>
            <a:miter lim="800000"/>
            <a:headEnd/>
            <a:tailEnd/>
          </a:ln>
        </p:spPr>
        <p:txBody>
          <a:bodyPr wrap="none" bIns="0" anchor="ctr"/>
          <a:lstStyle/>
          <a:p>
            <a:pPr algn="ctr">
              <a:spcAft>
                <a:spcPct val="30000"/>
              </a:spcAft>
            </a:pPr>
            <a:endParaRPr kumimoji="0" lang="ko-KR" altLang="ko-KR" sz="1600">
              <a:latin typeface="Arial Unicode MS" pitchFamily="50" charset="-127"/>
              <a:ea typeface="Arial Unicode MS" pitchFamily="50" charset="-127"/>
              <a:cs typeface="Arial Unicode MS" pitchFamily="50" charset="-127"/>
            </a:endParaRPr>
          </a:p>
        </p:txBody>
      </p:sp>
      <p:sp>
        <p:nvSpPr>
          <p:cNvPr id="21" name="AutoShape 227" descr="네모땡"/>
          <p:cNvSpPr>
            <a:spLocks noChangeArrowheads="1"/>
          </p:cNvSpPr>
          <p:nvPr/>
        </p:nvSpPr>
        <p:spPr bwMode="auto">
          <a:xfrm>
            <a:off x="952500" y="2257425"/>
            <a:ext cx="293688"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2</a:t>
            </a:r>
          </a:p>
        </p:txBody>
      </p:sp>
      <p:sp>
        <p:nvSpPr>
          <p:cNvPr id="22" name="AutoShape 227" descr="네모땡"/>
          <p:cNvSpPr>
            <a:spLocks noChangeArrowheads="1"/>
          </p:cNvSpPr>
          <p:nvPr/>
        </p:nvSpPr>
        <p:spPr bwMode="auto">
          <a:xfrm>
            <a:off x="2370138" y="1812925"/>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3</a:t>
            </a:r>
          </a:p>
        </p:txBody>
      </p:sp>
      <p:sp>
        <p:nvSpPr>
          <p:cNvPr id="23" name="AutoShape 227" descr="네모땡"/>
          <p:cNvSpPr>
            <a:spLocks noChangeArrowheads="1"/>
          </p:cNvSpPr>
          <p:nvPr/>
        </p:nvSpPr>
        <p:spPr bwMode="auto">
          <a:xfrm>
            <a:off x="2395538" y="3910013"/>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6</a:t>
            </a:r>
          </a:p>
        </p:txBody>
      </p:sp>
      <p:sp>
        <p:nvSpPr>
          <p:cNvPr id="24" name="AutoShape 227" descr="네모땡"/>
          <p:cNvSpPr>
            <a:spLocks noChangeArrowheads="1"/>
          </p:cNvSpPr>
          <p:nvPr/>
        </p:nvSpPr>
        <p:spPr bwMode="auto">
          <a:xfrm>
            <a:off x="2395538" y="2643188"/>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4</a:t>
            </a:r>
          </a:p>
        </p:txBody>
      </p:sp>
      <p:sp>
        <p:nvSpPr>
          <p:cNvPr id="25" name="AutoShape 227" descr="네모땡"/>
          <p:cNvSpPr>
            <a:spLocks noChangeArrowheads="1"/>
          </p:cNvSpPr>
          <p:nvPr/>
        </p:nvSpPr>
        <p:spPr bwMode="auto">
          <a:xfrm>
            <a:off x="2395538" y="3214688"/>
            <a:ext cx="293687"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5</a:t>
            </a:r>
          </a:p>
        </p:txBody>
      </p:sp>
      <p:sp>
        <p:nvSpPr>
          <p:cNvPr id="39951" name="Rectangle 11"/>
          <p:cNvSpPr>
            <a:spLocks noChangeArrowheads="1"/>
          </p:cNvSpPr>
          <p:nvPr/>
        </p:nvSpPr>
        <p:spPr bwMode="auto">
          <a:xfrm>
            <a:off x="3525838" y="1419225"/>
            <a:ext cx="714375" cy="285750"/>
          </a:xfrm>
          <a:prstGeom prst="rect">
            <a:avLst/>
          </a:prstGeom>
          <a:noFill/>
          <a:ln w="28575" algn="ctr">
            <a:solidFill>
              <a:srgbClr val="C00000"/>
            </a:solidFill>
            <a:prstDash val="sysDash"/>
            <a:miter lim="800000"/>
            <a:headEnd/>
            <a:tailEnd/>
          </a:ln>
        </p:spPr>
        <p:txBody>
          <a:bodyPr wrap="none" anchor="ctr"/>
          <a:lstStyle/>
          <a:p>
            <a:endParaRPr lang="ko-KR" altLang="en-US">
              <a:latin typeface="Arial Unicode MS" pitchFamily="50" charset="-127"/>
              <a:ea typeface="Arial Unicode MS" pitchFamily="50" charset="-127"/>
              <a:cs typeface="Arial Unicode MS" pitchFamily="50" charset="-127"/>
            </a:endParaRPr>
          </a:p>
        </p:txBody>
      </p:sp>
      <p:sp>
        <p:nvSpPr>
          <p:cNvPr id="27" name="AutoShape 227" descr="네모땡"/>
          <p:cNvSpPr>
            <a:spLocks noChangeArrowheads="1"/>
          </p:cNvSpPr>
          <p:nvPr/>
        </p:nvSpPr>
        <p:spPr bwMode="auto">
          <a:xfrm>
            <a:off x="3311525" y="1276350"/>
            <a:ext cx="293688" cy="292100"/>
          </a:xfrm>
          <a:prstGeom prst="roundRect">
            <a:avLst>
              <a:gd name="adj" fmla="val 16667"/>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Arial Unicode MS" pitchFamily="50" charset="-127"/>
                <a:ea typeface="Arial Unicode MS" pitchFamily="50" charset="-127"/>
                <a:cs typeface="Arial Unicode MS" pitchFamily="50" charset="-127"/>
              </a:rPr>
              <a:t>1</a:t>
            </a:r>
          </a:p>
        </p:txBody>
      </p:sp>
      <p:sp>
        <p:nvSpPr>
          <p:cNvPr id="18" name="직사각형 17"/>
          <p:cNvSpPr/>
          <p:nvPr/>
        </p:nvSpPr>
        <p:spPr bwMode="auto">
          <a:xfrm>
            <a:off x="5191125" y="1736725"/>
            <a:ext cx="3571875" cy="200025"/>
          </a:xfrm>
          <a:prstGeom prst="rect">
            <a:avLst/>
          </a:prstGeom>
          <a:solidFill>
            <a:srgbClr val="055FC3"/>
          </a:solidFill>
          <a:ln w="9525" cap="flat" cmpd="sng" algn="ctr">
            <a:noFill/>
            <a:prstDash val="solid"/>
            <a:round/>
            <a:headEnd type="none" w="med" len="med"/>
            <a:tailEnd type="none" w="med" len="med"/>
          </a:ln>
          <a:effectLst>
            <a:outerShdw dist="17961" dir="2700000" algn="ctr" rotWithShape="0">
              <a:srgbClr val="000000"/>
            </a:outerShdw>
          </a:effectLst>
        </p:spPr>
        <p:txBody>
          <a:bodyPr lIns="0" tIns="0" rIns="0" bIns="0" anchor="ctr">
            <a:spAutoFit/>
          </a:bodyPr>
          <a:lstStyle/>
          <a:p>
            <a:pPr marL="762000" indent="-304800">
              <a:defRPr/>
            </a:pPr>
            <a:endParaRPr lang="ko-KR" altLang="en-US" dirty="0">
              <a:solidFill>
                <a:schemeClr val="bg1"/>
              </a:solidFill>
              <a:latin typeface="Arial Unicode MS" pitchFamily="50" charset="-127"/>
              <a:ea typeface="Arial Unicode MS" pitchFamily="50" charset="-127"/>
              <a:cs typeface="Arial Unicode MS" pitchFamily="50" charset="-127"/>
            </a:endParaRPr>
          </a:p>
        </p:txBody>
      </p:sp>
      <p:sp>
        <p:nvSpPr>
          <p:cNvPr id="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1247"/>
          <p:cNvSpPr>
            <a:spLocks noChangeArrowheads="1"/>
          </p:cNvSpPr>
          <p:nvPr/>
        </p:nvSpPr>
        <p:spPr bwMode="auto">
          <a:xfrm>
            <a:off x="325438" y="879475"/>
            <a:ext cx="3914775" cy="274638"/>
          </a:xfrm>
          <a:prstGeom prst="rect">
            <a:avLst/>
          </a:prstGeom>
          <a:noFill/>
          <a:ln w="12700" algn="ctr">
            <a:noFill/>
            <a:miter lim="800000"/>
            <a:headEnd/>
            <a:tailEnd/>
          </a:ln>
        </p:spPr>
        <p:txBody>
          <a:bodyPr lIns="0" tIns="0" rIns="0" bIns="0" anchor="ctr">
            <a:spAutoFit/>
          </a:bodyPr>
          <a:lstStyle/>
          <a:p>
            <a:r>
              <a:rPr kumimoji="0" lang="en-US" altLang="ko-KR" sz="1800">
                <a:latin typeface="Arial Unicode MS" pitchFamily="50" charset="-127"/>
                <a:ea typeface="Arial Unicode MS" pitchFamily="50" charset="-127"/>
                <a:cs typeface="Arial Unicode MS" pitchFamily="50" charset="-127"/>
              </a:rPr>
              <a:t>4. Preliminary</a:t>
            </a:r>
            <a:r>
              <a:rPr kumimoji="0" lang="ko-KR" altLang="en-US" sz="1800">
                <a:latin typeface="Arial Unicode MS" pitchFamily="50" charset="-127"/>
                <a:ea typeface="Arial Unicode MS" pitchFamily="50" charset="-127"/>
                <a:cs typeface="Arial Unicode MS" pitchFamily="50" charset="-127"/>
              </a:rPr>
              <a:t> </a:t>
            </a:r>
            <a:r>
              <a:rPr kumimoji="0" lang="en-US" altLang="ko-KR" sz="1800">
                <a:latin typeface="Arial Unicode MS" pitchFamily="50" charset="-127"/>
                <a:ea typeface="Arial Unicode MS" pitchFamily="50" charset="-127"/>
                <a:cs typeface="Arial Unicode MS" pitchFamily="50" charset="-127"/>
              </a:rPr>
              <a:t>Feasibility Study</a:t>
            </a:r>
            <a:endParaRPr kumimoji="0" lang="ko-KR" altLang="ko-KR" sz="1800">
              <a:latin typeface="Arial Unicode MS" pitchFamily="50" charset="-127"/>
              <a:ea typeface="Arial Unicode MS" pitchFamily="50" charset="-127"/>
              <a:cs typeface="Arial Unicode MS" pitchFamily="50" charset="-127"/>
            </a:endParaRPr>
          </a:p>
        </p:txBody>
      </p:sp>
      <p:graphicFrame>
        <p:nvGraphicFramePr>
          <p:cNvPr id="17459" name="Group 51"/>
          <p:cNvGraphicFramePr>
            <a:graphicFrameLocks noGrp="1"/>
          </p:cNvGraphicFramePr>
          <p:nvPr/>
        </p:nvGraphicFramePr>
        <p:xfrm>
          <a:off x="523875" y="1327150"/>
          <a:ext cx="8786813" cy="5105401"/>
        </p:xfrm>
        <a:graphic>
          <a:graphicData uri="http://schemas.openxmlformats.org/drawingml/2006/table">
            <a:tbl>
              <a:tblPr/>
              <a:tblGrid>
                <a:gridCol w="714375"/>
                <a:gridCol w="1062038"/>
                <a:gridCol w="7010400"/>
              </a:tblGrid>
              <a:tr h="446088">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dirty="0" smtClean="0">
                          <a:ln>
                            <a:noFill/>
                          </a:ln>
                          <a:solidFill>
                            <a:schemeClr val="bg1"/>
                          </a:solidFill>
                          <a:effectLst/>
                          <a:latin typeface="나눔고딕 ExtraBold" pitchFamily="50" charset="-127"/>
                          <a:ea typeface="나눔고딕 ExtraBold" pitchFamily="50" charset="-127"/>
                        </a:rPr>
                        <a:t>partition</a:t>
                      </a:r>
                      <a:endParaRPr kumimoji="0" lang="ko-KR" altLang="en-US" sz="1000" b="1" i="0" u="none" strike="noStrike" cap="none" normalizeH="0" baseline="0" dirty="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smtClean="0">
                          <a:ln>
                            <a:noFill/>
                          </a:ln>
                          <a:solidFill>
                            <a:schemeClr val="bg1"/>
                          </a:solidFill>
                          <a:effectLst/>
                          <a:latin typeface="나눔고딕 ExtraBold" pitchFamily="50" charset="-127"/>
                          <a:ea typeface="나눔고딕 ExtraBold" pitchFamily="50" charset="-127"/>
                        </a:rPr>
                        <a:t>User</a:t>
                      </a:r>
                      <a:endParaRPr kumimoji="0" lang="ko-KR" altLang="en-US" sz="1400" b="1" i="0" u="none" strike="noStrike" cap="none" normalizeH="0" baseline="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F2F2F2"/>
                      </a:solidFill>
                      <a:prstDash val="solid"/>
                      <a:round/>
                      <a:headEnd type="none" w="med" len="med"/>
                      <a:tailEnd type="none" w="med" len="med"/>
                    </a:lnL>
                    <a:lnR w="12700" cap="flat" cmpd="sng" algn="ctr">
                      <a:solidFill>
                        <a:srgbClr val="F2F2F2"/>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smtClean="0">
                          <a:ln>
                            <a:noFill/>
                          </a:ln>
                          <a:solidFill>
                            <a:schemeClr val="bg1"/>
                          </a:solidFill>
                          <a:effectLst/>
                          <a:latin typeface="나눔고딕 ExtraBold" pitchFamily="50" charset="-127"/>
                          <a:ea typeface="나눔고딕 ExtraBold" pitchFamily="50" charset="-127"/>
                        </a:rPr>
                        <a:t>Project Selection</a:t>
                      </a:r>
                      <a:endParaRPr kumimoji="0" lang="ko-KR" altLang="en-US" sz="1400" b="1" i="0" u="none" strike="noStrike" cap="none" normalizeH="0" baseline="0" smtClean="0">
                        <a:ln>
                          <a:noFill/>
                        </a:ln>
                        <a:solidFill>
                          <a:schemeClr val="bg1"/>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F2F2F2"/>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94310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rgbClr val="000000"/>
                          </a:solidFill>
                          <a:effectLst/>
                          <a:latin typeface="나눔고딕 ExtraBold" pitchFamily="50" charset="-127"/>
                          <a:ea typeface="나눔고딕 ExtraBold" pitchFamily="50" charset="-127"/>
                        </a:rPr>
                        <a:t>Ministry of strategy and Finance</a:t>
                      </a:r>
                      <a:endParaRPr kumimoji="0" lang="ko-KR" altLang="en-US" sz="1000" b="1"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500188">
                <a:tc rowSpan="2">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rgbClr val="000000"/>
                          </a:solidFill>
                          <a:effectLst/>
                          <a:latin typeface="나눔고딕 ExtraBold" pitchFamily="50" charset="-127"/>
                          <a:ea typeface="나눔고딕 ExtraBold" pitchFamily="50" charset="-127"/>
                        </a:rPr>
                        <a:t>Office</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rgbClr val="000000"/>
                          </a:solidFill>
                          <a:effectLst/>
                          <a:latin typeface="나눔고딕 ExtraBold" pitchFamily="50" charset="-127"/>
                          <a:ea typeface="나눔고딕 ExtraBold" pitchFamily="50" charset="-127"/>
                        </a:rPr>
                        <a:t>Ministry</a:t>
                      </a:r>
                      <a:endParaRPr kumimoji="0" lang="ko-KR" altLang="en-US" sz="1000" b="1"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216025">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나눔고딕 ExtraBold" pitchFamily="50" charset="-127"/>
                        <a:ea typeface="나눔고딕 ExtraBold"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40986" name="Picture 387" descr="2222222222222"/>
          <p:cNvPicPr>
            <a:picLocks noChangeAspect="1" noChangeArrowheads="1"/>
          </p:cNvPicPr>
          <p:nvPr/>
        </p:nvPicPr>
        <p:blipFill>
          <a:blip r:embed="rId3" cstate="print"/>
          <a:srcRect/>
          <a:stretch>
            <a:fillRect/>
          </a:stretch>
        </p:blipFill>
        <p:spPr bwMode="auto">
          <a:xfrm>
            <a:off x="1554163" y="2174875"/>
            <a:ext cx="430212" cy="414338"/>
          </a:xfrm>
          <a:prstGeom prst="rect">
            <a:avLst/>
          </a:prstGeom>
          <a:noFill/>
          <a:ln w="9525">
            <a:noFill/>
            <a:miter lim="800000"/>
            <a:headEnd/>
            <a:tailEnd/>
          </a:ln>
        </p:spPr>
      </p:pic>
      <p:sp>
        <p:nvSpPr>
          <p:cNvPr id="40987" name="Text Box 388"/>
          <p:cNvSpPr txBox="1">
            <a:spLocks noChangeArrowheads="1"/>
          </p:cNvSpPr>
          <p:nvPr/>
        </p:nvSpPr>
        <p:spPr bwMode="auto">
          <a:xfrm>
            <a:off x="1438275" y="2719388"/>
            <a:ext cx="681038" cy="457200"/>
          </a:xfrm>
          <a:prstGeom prst="rect">
            <a:avLst/>
          </a:prstGeom>
          <a:noFill/>
          <a:ln w="4826" algn="ctr">
            <a:noFill/>
            <a:miter lim="800000"/>
            <a:headEnd/>
            <a:tailEnd/>
          </a:ln>
        </p:spPr>
        <p:txBody>
          <a:bodyPr wrap="none" lIns="0" tIns="0" rIns="0" bIns="0">
            <a:spAutoFit/>
          </a:bodyPr>
          <a:lstStyle/>
          <a:p>
            <a:pPr algn="ctr"/>
            <a:r>
              <a:rPr kumimoji="0" lang="en-US" altLang="ko-KR" sz="1000">
                <a:latin typeface="Arial Unicode MS" pitchFamily="50" charset="-127"/>
                <a:ea typeface="Arial Unicode MS" pitchFamily="50" charset="-127"/>
                <a:cs typeface="Arial Unicode MS" pitchFamily="50" charset="-127"/>
              </a:rPr>
              <a:t>Preliminary</a:t>
            </a:r>
            <a:r>
              <a:rPr kumimoji="0" lang="ko-KR" altLang="en-US" sz="1000">
                <a:latin typeface="Arial Unicode MS" pitchFamily="50" charset="-127"/>
                <a:ea typeface="Arial Unicode MS" pitchFamily="50" charset="-127"/>
                <a:cs typeface="Arial Unicode MS" pitchFamily="50" charset="-127"/>
              </a:rPr>
              <a:t> </a:t>
            </a:r>
            <a:endParaRPr kumimoji="0" lang="en-US" altLang="ko-KR" sz="1000">
              <a:latin typeface="Arial Unicode MS" pitchFamily="50" charset="-127"/>
              <a:ea typeface="Arial Unicode MS" pitchFamily="50" charset="-127"/>
              <a:cs typeface="Arial Unicode MS" pitchFamily="50" charset="-127"/>
            </a:endParaRPr>
          </a:p>
          <a:p>
            <a:pPr algn="ctr"/>
            <a:r>
              <a:rPr kumimoji="0" lang="en-US" altLang="ko-KR" sz="1000">
                <a:latin typeface="Arial Unicode MS" pitchFamily="50" charset="-127"/>
                <a:ea typeface="Arial Unicode MS" pitchFamily="50" charset="-127"/>
                <a:cs typeface="Arial Unicode MS" pitchFamily="50" charset="-127"/>
              </a:rPr>
              <a:t>Feasibility</a:t>
            </a:r>
          </a:p>
          <a:p>
            <a:pPr algn="ctr"/>
            <a:r>
              <a:rPr kumimoji="0" lang="en-US" altLang="ko-KR" sz="1000">
                <a:latin typeface="Arial Unicode MS" pitchFamily="50" charset="-127"/>
                <a:ea typeface="Arial Unicode MS" pitchFamily="50" charset="-127"/>
                <a:cs typeface="Arial Unicode MS" pitchFamily="50" charset="-127"/>
              </a:rPr>
              <a:t>Officer </a:t>
            </a:r>
          </a:p>
        </p:txBody>
      </p:sp>
      <p:pic>
        <p:nvPicPr>
          <p:cNvPr id="40988" name="Picture 387" descr="2222222222222"/>
          <p:cNvPicPr>
            <a:picLocks noChangeAspect="1" noChangeArrowheads="1"/>
          </p:cNvPicPr>
          <p:nvPr/>
        </p:nvPicPr>
        <p:blipFill>
          <a:blip r:embed="rId3" cstate="print"/>
          <a:srcRect/>
          <a:stretch>
            <a:fillRect/>
          </a:stretch>
        </p:blipFill>
        <p:spPr bwMode="auto">
          <a:xfrm>
            <a:off x="1554163" y="3983038"/>
            <a:ext cx="430212" cy="414337"/>
          </a:xfrm>
          <a:prstGeom prst="rect">
            <a:avLst/>
          </a:prstGeom>
          <a:noFill/>
          <a:ln w="9525">
            <a:noFill/>
            <a:miter lim="800000"/>
            <a:headEnd/>
            <a:tailEnd/>
          </a:ln>
        </p:spPr>
      </p:pic>
      <p:pic>
        <p:nvPicPr>
          <p:cNvPr id="40989" name="Picture 387" descr="2222222222222"/>
          <p:cNvPicPr>
            <a:picLocks noChangeAspect="1" noChangeArrowheads="1"/>
          </p:cNvPicPr>
          <p:nvPr/>
        </p:nvPicPr>
        <p:blipFill>
          <a:blip r:embed="rId3" cstate="print"/>
          <a:srcRect/>
          <a:stretch>
            <a:fillRect/>
          </a:stretch>
        </p:blipFill>
        <p:spPr bwMode="auto">
          <a:xfrm>
            <a:off x="1565275" y="5292725"/>
            <a:ext cx="430213" cy="414338"/>
          </a:xfrm>
          <a:prstGeom prst="rect">
            <a:avLst/>
          </a:prstGeom>
          <a:noFill/>
          <a:ln w="9525">
            <a:noFill/>
            <a:miter lim="800000"/>
            <a:headEnd/>
            <a:tailEnd/>
          </a:ln>
        </p:spPr>
      </p:pic>
      <p:sp>
        <p:nvSpPr>
          <p:cNvPr id="40990" name="Text Box 388"/>
          <p:cNvSpPr txBox="1">
            <a:spLocks noChangeArrowheads="1"/>
          </p:cNvSpPr>
          <p:nvPr/>
        </p:nvSpPr>
        <p:spPr bwMode="auto">
          <a:xfrm>
            <a:off x="1620838" y="4491038"/>
            <a:ext cx="271462" cy="153987"/>
          </a:xfrm>
          <a:prstGeom prst="rect">
            <a:avLst/>
          </a:prstGeom>
          <a:noFill/>
          <a:ln w="4826" algn="ctr">
            <a:noFill/>
            <a:miter lim="800000"/>
            <a:headEnd/>
            <a:tailEnd/>
          </a:ln>
        </p:spPr>
        <p:txBody>
          <a:bodyPr wrap="none" lIns="0" tIns="0" rIns="0" bIns="0">
            <a:spAutoFit/>
          </a:bodyPr>
          <a:lstStyle/>
          <a:p>
            <a:pPr algn="ctr"/>
            <a:r>
              <a:rPr kumimoji="0" lang="en-US" altLang="ko-KR" sz="1000">
                <a:latin typeface="Arial Unicode MS" pitchFamily="50" charset="-127"/>
                <a:ea typeface="Arial Unicode MS" pitchFamily="50" charset="-127"/>
                <a:cs typeface="Arial Unicode MS" pitchFamily="50" charset="-127"/>
              </a:rPr>
              <a:t>CFO</a:t>
            </a:r>
            <a:endParaRPr kumimoji="0" lang="ko-KR" altLang="en-US" sz="1000">
              <a:latin typeface="Arial Unicode MS" pitchFamily="50" charset="-127"/>
              <a:ea typeface="Arial Unicode MS" pitchFamily="50" charset="-127"/>
              <a:cs typeface="Arial Unicode MS" pitchFamily="50" charset="-127"/>
            </a:endParaRPr>
          </a:p>
        </p:txBody>
      </p:sp>
      <p:sp>
        <p:nvSpPr>
          <p:cNvPr id="40991" name="Text Box 388"/>
          <p:cNvSpPr txBox="1">
            <a:spLocks noChangeArrowheads="1"/>
          </p:cNvSpPr>
          <p:nvPr/>
        </p:nvSpPr>
        <p:spPr bwMode="auto">
          <a:xfrm>
            <a:off x="1423988" y="5808663"/>
            <a:ext cx="504825" cy="307975"/>
          </a:xfrm>
          <a:prstGeom prst="rect">
            <a:avLst/>
          </a:prstGeom>
          <a:noFill/>
          <a:ln w="4826" algn="ctr">
            <a:noFill/>
            <a:miter lim="800000"/>
            <a:headEnd/>
            <a:tailEnd/>
          </a:ln>
        </p:spPr>
        <p:txBody>
          <a:bodyPr wrap="none" lIns="0" tIns="0" rIns="0" bIns="0">
            <a:spAutoFit/>
          </a:bodyPr>
          <a:lstStyle/>
          <a:p>
            <a:pPr algn="ctr"/>
            <a:r>
              <a:rPr lang="en-US" altLang="ko-KR" sz="1000">
                <a:latin typeface="Arial Unicode MS" pitchFamily="50" charset="-127"/>
                <a:ea typeface="Arial Unicode MS" pitchFamily="50" charset="-127"/>
                <a:cs typeface="Arial Unicode MS" pitchFamily="50" charset="-127"/>
              </a:rPr>
              <a:t>project</a:t>
            </a:r>
            <a:endParaRPr kumimoji="0" lang="en-US" altLang="ko-KR" sz="1000">
              <a:latin typeface="Arial Unicode MS" pitchFamily="50" charset="-127"/>
              <a:ea typeface="Arial Unicode MS" pitchFamily="50" charset="-127"/>
              <a:cs typeface="Arial Unicode MS" pitchFamily="50" charset="-127"/>
            </a:endParaRPr>
          </a:p>
          <a:p>
            <a:pPr algn="ctr"/>
            <a:r>
              <a:rPr kumimoji="0" lang="en-US" altLang="ko-KR" sz="1000">
                <a:latin typeface="Arial Unicode MS" pitchFamily="50" charset="-127"/>
                <a:ea typeface="Arial Unicode MS" pitchFamily="50" charset="-127"/>
                <a:cs typeface="Arial Unicode MS" pitchFamily="50" charset="-127"/>
              </a:rPr>
              <a:t>manager</a:t>
            </a:r>
          </a:p>
        </p:txBody>
      </p:sp>
      <p:sp>
        <p:nvSpPr>
          <p:cNvPr id="105" name="Rectangle 75" descr="o1"/>
          <p:cNvSpPr>
            <a:spLocks noChangeArrowheads="1"/>
          </p:cNvSpPr>
          <p:nvPr/>
        </p:nvSpPr>
        <p:spPr bwMode="auto">
          <a:xfrm>
            <a:off x="2713038" y="4384675"/>
            <a:ext cx="1406525"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Project Survey</a:t>
            </a:r>
            <a:r>
              <a:rPr kumimoji="0" lang="ko-KR" altLang="en-US">
                <a:latin typeface="Arial Unicode MS" pitchFamily="50" charset="-127"/>
                <a:ea typeface="Arial Unicode MS" pitchFamily="50" charset="-127"/>
                <a:cs typeface="Arial Unicode MS" pitchFamily="50" charset="-127"/>
              </a:rPr>
              <a:t> </a:t>
            </a:r>
            <a:endParaRPr kumimoji="0" lang="en-US" altLang="ko-KR">
              <a:latin typeface="Arial Unicode MS" pitchFamily="50" charset="-127"/>
              <a:ea typeface="Arial Unicode MS" pitchFamily="50" charset="-127"/>
              <a:cs typeface="Arial Unicode MS" pitchFamily="50" charset="-127"/>
            </a:endParaRPr>
          </a:p>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Review / Submit</a:t>
            </a:r>
            <a:endParaRPr kumimoji="0" lang="ko-KR" altLang="en-US">
              <a:latin typeface="Arial Unicode MS" pitchFamily="50" charset="-127"/>
              <a:ea typeface="Arial Unicode MS" pitchFamily="50" charset="-127"/>
              <a:cs typeface="Arial Unicode MS" pitchFamily="50" charset="-127"/>
            </a:endParaRPr>
          </a:p>
        </p:txBody>
      </p:sp>
      <p:sp>
        <p:nvSpPr>
          <p:cNvPr id="106" name="Rectangle 77" descr="o1"/>
          <p:cNvSpPr>
            <a:spLocks noChangeArrowheads="1"/>
          </p:cNvSpPr>
          <p:nvPr/>
        </p:nvSpPr>
        <p:spPr bwMode="auto">
          <a:xfrm>
            <a:off x="2686050" y="5453063"/>
            <a:ext cx="1474788"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Register Project Survey</a:t>
            </a:r>
            <a:endParaRPr kumimoji="0" lang="ko-KR" altLang="en-US">
              <a:latin typeface="Arial Unicode MS" pitchFamily="50" charset="-127"/>
              <a:ea typeface="Arial Unicode MS" pitchFamily="50" charset="-127"/>
              <a:cs typeface="Arial Unicode MS" pitchFamily="50" charset="-127"/>
            </a:endParaRPr>
          </a:p>
        </p:txBody>
      </p:sp>
      <p:sp>
        <p:nvSpPr>
          <p:cNvPr id="110" name="Rectangle 84" descr="o1"/>
          <p:cNvSpPr>
            <a:spLocks noChangeArrowheads="1"/>
          </p:cNvSpPr>
          <p:nvPr/>
        </p:nvSpPr>
        <p:spPr bwMode="auto">
          <a:xfrm>
            <a:off x="5170488" y="2281238"/>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Project Survey Request</a:t>
            </a:r>
            <a:endParaRPr kumimoji="0" lang="ko-KR" altLang="en-US">
              <a:latin typeface="Arial Unicode MS" pitchFamily="50" charset="-127"/>
              <a:ea typeface="Arial Unicode MS" pitchFamily="50" charset="-127"/>
              <a:cs typeface="Arial Unicode MS" pitchFamily="50" charset="-127"/>
            </a:endParaRPr>
          </a:p>
        </p:txBody>
      </p:sp>
      <p:cxnSp>
        <p:nvCxnSpPr>
          <p:cNvPr id="40995" name="AutoShape 81"/>
          <p:cNvCxnSpPr>
            <a:cxnSpLocks noChangeShapeType="1"/>
            <a:stCxn id="115" idx="3"/>
            <a:endCxn id="120" idx="1"/>
          </p:cNvCxnSpPr>
          <p:nvPr/>
        </p:nvCxnSpPr>
        <p:spPr bwMode="auto">
          <a:xfrm>
            <a:off x="4117975" y="2552700"/>
            <a:ext cx="1047750" cy="1851025"/>
          </a:xfrm>
          <a:prstGeom prst="bentConnector3">
            <a:avLst>
              <a:gd name="adj1" fmla="val 49847"/>
            </a:avLst>
          </a:prstGeom>
          <a:noFill/>
          <a:ln w="9525" algn="ctr">
            <a:solidFill>
              <a:srgbClr val="F69240"/>
            </a:solidFill>
            <a:miter lim="800000"/>
            <a:headEnd/>
            <a:tailEnd type="triangle" w="med" len="med"/>
          </a:ln>
        </p:spPr>
      </p:cxnSp>
      <p:sp>
        <p:nvSpPr>
          <p:cNvPr id="115" name="Rectangle 84" descr="o1"/>
          <p:cNvSpPr>
            <a:spLocks noChangeArrowheads="1"/>
          </p:cNvSpPr>
          <p:nvPr/>
        </p:nvSpPr>
        <p:spPr bwMode="auto">
          <a:xfrm>
            <a:off x="2714625" y="2284413"/>
            <a:ext cx="1392238"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Project survey</a:t>
            </a:r>
            <a:r>
              <a:rPr kumimoji="0" lang="ko-KR" altLang="en-US">
                <a:latin typeface="Arial Unicode MS" pitchFamily="50" charset="-127"/>
                <a:ea typeface="Arial Unicode MS" pitchFamily="50" charset="-127"/>
                <a:cs typeface="Arial Unicode MS" pitchFamily="50" charset="-127"/>
              </a:rPr>
              <a:t> </a:t>
            </a:r>
            <a:endParaRPr kumimoji="0" lang="en-US" altLang="ko-KR">
              <a:latin typeface="Arial Unicode MS" pitchFamily="50" charset="-127"/>
              <a:ea typeface="Arial Unicode MS" pitchFamily="50" charset="-127"/>
              <a:cs typeface="Arial Unicode MS" pitchFamily="50" charset="-127"/>
            </a:endParaRPr>
          </a:p>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Selection</a:t>
            </a:r>
            <a:endParaRPr kumimoji="0" lang="ko-KR" altLang="en-US">
              <a:latin typeface="Arial Unicode MS" pitchFamily="50" charset="-127"/>
              <a:ea typeface="Arial Unicode MS" pitchFamily="50" charset="-127"/>
              <a:cs typeface="Arial Unicode MS" pitchFamily="50" charset="-127"/>
            </a:endParaRPr>
          </a:p>
        </p:txBody>
      </p:sp>
      <p:sp>
        <p:nvSpPr>
          <p:cNvPr id="119" name="Rectangle 84" descr="o1"/>
          <p:cNvSpPr>
            <a:spLocks noChangeArrowheads="1"/>
          </p:cNvSpPr>
          <p:nvPr/>
        </p:nvSpPr>
        <p:spPr bwMode="auto">
          <a:xfrm>
            <a:off x="5176838" y="5453063"/>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Search</a:t>
            </a:r>
          </a:p>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Selection Result</a:t>
            </a:r>
            <a:endParaRPr kumimoji="0" lang="ko-KR" altLang="en-US">
              <a:latin typeface="Arial Unicode MS" pitchFamily="50" charset="-127"/>
              <a:ea typeface="Arial Unicode MS" pitchFamily="50" charset="-127"/>
              <a:cs typeface="Arial Unicode MS" pitchFamily="50" charset="-127"/>
            </a:endParaRPr>
          </a:p>
        </p:txBody>
      </p:sp>
      <p:sp>
        <p:nvSpPr>
          <p:cNvPr id="120" name="Rectangle 84" descr="o1"/>
          <p:cNvSpPr>
            <a:spLocks noChangeArrowheads="1"/>
          </p:cNvSpPr>
          <p:nvPr/>
        </p:nvSpPr>
        <p:spPr bwMode="auto">
          <a:xfrm>
            <a:off x="5176838" y="4135438"/>
            <a:ext cx="1392237" cy="536575"/>
          </a:xfrm>
          <a:prstGeom prst="rect">
            <a:avLst/>
          </a:prstGeom>
          <a:solidFill>
            <a:srgbClr val="FCD5B5"/>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Search </a:t>
            </a:r>
          </a:p>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Selection Result</a:t>
            </a:r>
            <a:endParaRPr kumimoji="0" lang="ko-KR" altLang="en-US">
              <a:latin typeface="Arial Unicode MS" pitchFamily="50" charset="-127"/>
              <a:ea typeface="Arial Unicode MS" pitchFamily="50" charset="-127"/>
              <a:cs typeface="Arial Unicode MS" pitchFamily="50" charset="-127"/>
            </a:endParaRPr>
          </a:p>
        </p:txBody>
      </p:sp>
      <p:cxnSp>
        <p:nvCxnSpPr>
          <p:cNvPr id="40999" name="AutoShape 81"/>
          <p:cNvCxnSpPr>
            <a:cxnSpLocks noChangeShapeType="1"/>
            <a:stCxn id="120" idx="2"/>
            <a:endCxn id="119" idx="0"/>
          </p:cNvCxnSpPr>
          <p:nvPr/>
        </p:nvCxnSpPr>
        <p:spPr bwMode="auto">
          <a:xfrm>
            <a:off x="5873750" y="4683125"/>
            <a:ext cx="0" cy="758825"/>
          </a:xfrm>
          <a:prstGeom prst="straightConnector1">
            <a:avLst/>
          </a:prstGeom>
          <a:noFill/>
          <a:ln w="12700" algn="ctr">
            <a:noFill/>
            <a:round/>
            <a:headEnd/>
            <a:tailEnd type="triangle" w="med" len="med"/>
          </a:ln>
        </p:spPr>
      </p:cxnSp>
      <p:sp>
        <p:nvSpPr>
          <p:cNvPr id="41000" name="직사각형 409"/>
          <p:cNvSpPr>
            <a:spLocks noChangeArrowheads="1"/>
          </p:cNvSpPr>
          <p:nvPr/>
        </p:nvSpPr>
        <p:spPr bwMode="auto">
          <a:xfrm>
            <a:off x="3524250" y="5072063"/>
            <a:ext cx="655638" cy="244475"/>
          </a:xfrm>
          <a:prstGeom prst="rect">
            <a:avLst/>
          </a:prstGeom>
          <a:noFill/>
          <a:ln w="9525">
            <a:noFill/>
            <a:miter lim="800000"/>
            <a:headEnd/>
            <a:tailEnd/>
          </a:ln>
        </p:spPr>
        <p:txBody>
          <a:bodyPr wrap="none" lIns="91423" tIns="45712" rIns="91423" bIns="45712">
            <a:spAutoFit/>
          </a:bodyPr>
          <a:lstStyle/>
          <a:p>
            <a:r>
              <a:rPr kumimoji="0" lang="en-US" altLang="ko-KR" sz="1000">
                <a:latin typeface="Arial Unicode MS" pitchFamily="50" charset="-127"/>
                <a:ea typeface="Arial Unicode MS" pitchFamily="50" charset="-127"/>
                <a:cs typeface="Arial Unicode MS" pitchFamily="50" charset="-127"/>
              </a:rPr>
              <a:t>Request</a:t>
            </a:r>
            <a:endParaRPr kumimoji="0" lang="ko-KR" altLang="en-US" sz="1000">
              <a:latin typeface="Arial Unicode MS" pitchFamily="50" charset="-127"/>
              <a:ea typeface="Arial Unicode MS" pitchFamily="50" charset="-127"/>
              <a:cs typeface="Arial Unicode MS" pitchFamily="50" charset="-127"/>
            </a:endParaRPr>
          </a:p>
        </p:txBody>
      </p:sp>
      <p:cxnSp>
        <p:nvCxnSpPr>
          <p:cNvPr id="41001" name="AutoShape 81"/>
          <p:cNvCxnSpPr>
            <a:cxnSpLocks noChangeShapeType="1"/>
            <a:stCxn id="110" idx="3"/>
            <a:endCxn id="42" idx="1"/>
          </p:cNvCxnSpPr>
          <p:nvPr/>
        </p:nvCxnSpPr>
        <p:spPr bwMode="auto">
          <a:xfrm>
            <a:off x="6573838" y="2549525"/>
            <a:ext cx="1190625" cy="0"/>
          </a:xfrm>
          <a:prstGeom prst="straightConnector1">
            <a:avLst/>
          </a:prstGeom>
          <a:noFill/>
          <a:ln w="19050" algn="ctr">
            <a:solidFill>
              <a:srgbClr val="0070C0"/>
            </a:solidFill>
            <a:prstDash val="sysDash"/>
            <a:round/>
            <a:headEnd/>
            <a:tailEnd type="triangle" w="med" len="med"/>
          </a:ln>
        </p:spPr>
      </p:cxnSp>
      <p:sp>
        <p:nvSpPr>
          <p:cNvPr id="42" name="Rectangle 84" descr="o1"/>
          <p:cNvSpPr>
            <a:spLocks noChangeArrowheads="1"/>
          </p:cNvSpPr>
          <p:nvPr/>
        </p:nvSpPr>
        <p:spPr bwMode="auto">
          <a:xfrm>
            <a:off x="7775575" y="2281238"/>
            <a:ext cx="1392238" cy="536575"/>
          </a:xfrm>
          <a:prstGeom prst="rect">
            <a:avLst/>
          </a:prstGeom>
          <a:solidFill>
            <a:srgbClr val="D5E2F2"/>
          </a:solidFill>
          <a:ln w="22225" algn="ctr">
            <a:solidFill>
              <a:srgbClr val="FFFFFF"/>
            </a:solidFill>
            <a:miter lim="800000"/>
            <a:headEnd/>
            <a:tailEnd/>
          </a:ln>
          <a:effectLst>
            <a:outerShdw dist="17961" dir="2700000" algn="ctr" rotWithShape="0">
              <a:srgbClr val="808080"/>
            </a:outerShdw>
          </a:effectLst>
        </p:spPr>
        <p:txBody>
          <a:bodyPr lIns="0" tIns="0" rIns="0" bIns="0" anchor="ctr"/>
          <a:lstStyle/>
          <a:p>
            <a:pPr algn="ctr">
              <a:lnSpc>
                <a:spcPct val="90000"/>
              </a:lnSpc>
              <a:buSzPct val="80000"/>
              <a:defRPr/>
            </a:pPr>
            <a:r>
              <a:rPr kumimoji="0" lang="en-US" altLang="ko-KR">
                <a:latin typeface="Arial Unicode MS" pitchFamily="50" charset="-127"/>
                <a:ea typeface="Arial Unicode MS" pitchFamily="50" charset="-127"/>
                <a:cs typeface="Arial Unicode MS" pitchFamily="50" charset="-127"/>
              </a:rPr>
              <a:t>KDI</a:t>
            </a:r>
            <a:endParaRPr kumimoji="0" lang="ko-KR" altLang="en-US">
              <a:latin typeface="Arial Unicode MS" pitchFamily="50" charset="-127"/>
              <a:ea typeface="Arial Unicode MS" pitchFamily="50" charset="-127"/>
              <a:cs typeface="Arial Unicode MS" pitchFamily="50" charset="-127"/>
            </a:endParaRPr>
          </a:p>
        </p:txBody>
      </p:sp>
      <p:sp>
        <p:nvSpPr>
          <p:cNvPr id="41003" name="직사각형 409"/>
          <p:cNvSpPr>
            <a:spLocks noChangeArrowheads="1"/>
          </p:cNvSpPr>
          <p:nvPr/>
        </p:nvSpPr>
        <p:spPr bwMode="auto">
          <a:xfrm>
            <a:off x="6646863" y="2530475"/>
            <a:ext cx="1285875" cy="244475"/>
          </a:xfrm>
          <a:prstGeom prst="rect">
            <a:avLst/>
          </a:prstGeom>
          <a:noFill/>
          <a:ln w="9525">
            <a:noFill/>
            <a:miter lim="800000"/>
            <a:headEnd/>
            <a:tailEnd/>
          </a:ln>
        </p:spPr>
        <p:txBody>
          <a:bodyPr lIns="91423" tIns="45712" rIns="91423" bIns="45712">
            <a:spAutoFit/>
          </a:bodyPr>
          <a:lstStyle/>
          <a:p>
            <a:r>
              <a:rPr kumimoji="0" lang="en-US" altLang="ko-KR" sz="1000">
                <a:latin typeface="Arial Unicode MS" pitchFamily="50" charset="-127"/>
                <a:ea typeface="Arial Unicode MS" pitchFamily="50" charset="-127"/>
                <a:cs typeface="Arial Unicode MS" pitchFamily="50" charset="-127"/>
              </a:rPr>
              <a:t>Request offline</a:t>
            </a:r>
            <a:endParaRPr kumimoji="0" lang="ko-KR" altLang="en-US" sz="1000">
              <a:latin typeface="Arial Unicode MS" pitchFamily="50" charset="-127"/>
              <a:ea typeface="Arial Unicode MS" pitchFamily="50" charset="-127"/>
              <a:cs typeface="Arial Unicode MS" pitchFamily="50" charset="-127"/>
            </a:endParaRPr>
          </a:p>
        </p:txBody>
      </p:sp>
      <p:sp>
        <p:nvSpPr>
          <p:cNvPr id="41004" name="Line 49"/>
          <p:cNvSpPr>
            <a:spLocks noChangeShapeType="1"/>
          </p:cNvSpPr>
          <p:nvPr/>
        </p:nvSpPr>
        <p:spPr bwMode="auto">
          <a:xfrm flipV="1">
            <a:off x="3387725" y="4883150"/>
            <a:ext cx="0" cy="576263"/>
          </a:xfrm>
          <a:prstGeom prst="line">
            <a:avLst/>
          </a:prstGeom>
          <a:noFill/>
          <a:ln w="9525">
            <a:solidFill>
              <a:srgbClr val="F69240"/>
            </a:solidFill>
            <a:round/>
            <a:headEnd/>
            <a:tailEnd type="triangle" w="med" len="med"/>
          </a:ln>
        </p:spPr>
        <p:txBody>
          <a:bodyPr/>
          <a:lstStyle/>
          <a:p>
            <a:endParaRPr lang="ko-KR" altLang="en-US"/>
          </a:p>
        </p:txBody>
      </p:sp>
      <p:sp>
        <p:nvSpPr>
          <p:cNvPr id="41005" name="Rectangle 50"/>
          <p:cNvSpPr>
            <a:spLocks noChangeArrowheads="1"/>
          </p:cNvSpPr>
          <p:nvPr/>
        </p:nvSpPr>
        <p:spPr bwMode="auto">
          <a:xfrm>
            <a:off x="555625" y="1347788"/>
            <a:ext cx="8723313" cy="136525"/>
          </a:xfrm>
          <a:prstGeom prst="rect">
            <a:avLst/>
          </a:prstGeom>
          <a:gradFill rotWithShape="1">
            <a:gsLst>
              <a:gs pos="0">
                <a:schemeClr val="bg1">
                  <a:alpha val="45000"/>
                </a:schemeClr>
              </a:gs>
              <a:gs pos="100000">
                <a:srgbClr val="FCFDFE">
                  <a:alpha val="0"/>
                </a:srgbClr>
              </a:gs>
            </a:gsLst>
            <a:lin ang="5400000" scaled="1"/>
          </a:gradFill>
          <a:ln w="3175" algn="ctr">
            <a:noFill/>
            <a:miter lim="800000"/>
            <a:headEnd/>
            <a:tailEnd/>
          </a:ln>
        </p:spPr>
        <p:txBody>
          <a:bodyPr wrap="none" lIns="90000" tIns="46800" rIns="90000" bIns="46800" anchor="ctr"/>
          <a:lstStyle/>
          <a:p>
            <a:endParaRPr lang="ko-KR" altLang="en-US">
              <a:latin typeface="Arial Unicode MS" pitchFamily="50" charset="-127"/>
              <a:ea typeface="Arial Unicode MS" pitchFamily="50" charset="-127"/>
              <a:cs typeface="Arial Unicode MS" pitchFamily="50" charset="-127"/>
            </a:endParaRPr>
          </a:p>
        </p:txBody>
      </p:sp>
      <p:sp>
        <p:nvSpPr>
          <p:cNvPr id="41006" name="Line 52"/>
          <p:cNvSpPr>
            <a:spLocks noChangeShapeType="1"/>
          </p:cNvSpPr>
          <p:nvPr/>
        </p:nvSpPr>
        <p:spPr bwMode="auto">
          <a:xfrm flipV="1">
            <a:off x="3387725" y="2852738"/>
            <a:ext cx="0" cy="1520825"/>
          </a:xfrm>
          <a:prstGeom prst="line">
            <a:avLst/>
          </a:prstGeom>
          <a:noFill/>
          <a:ln w="9525">
            <a:solidFill>
              <a:srgbClr val="F69240"/>
            </a:solidFill>
            <a:round/>
            <a:headEnd/>
            <a:tailEnd type="triangle" w="med" len="med"/>
          </a:ln>
        </p:spPr>
        <p:txBody>
          <a:bodyPr/>
          <a:lstStyle/>
          <a:p>
            <a:endParaRPr lang="ko-KR" altLang="en-US"/>
          </a:p>
        </p:txBody>
      </p:sp>
      <p:sp>
        <p:nvSpPr>
          <p:cNvPr id="41007" name="Line 53"/>
          <p:cNvSpPr>
            <a:spLocks noChangeShapeType="1"/>
          </p:cNvSpPr>
          <p:nvPr/>
        </p:nvSpPr>
        <p:spPr bwMode="auto">
          <a:xfrm flipV="1">
            <a:off x="4151313" y="2555875"/>
            <a:ext cx="1008062" cy="0"/>
          </a:xfrm>
          <a:prstGeom prst="line">
            <a:avLst/>
          </a:prstGeom>
          <a:noFill/>
          <a:ln w="9525">
            <a:solidFill>
              <a:srgbClr val="F69240"/>
            </a:solidFill>
            <a:round/>
            <a:headEnd/>
            <a:tailEnd type="triangle" w="med" len="med"/>
          </a:ln>
        </p:spPr>
        <p:txBody>
          <a:bodyPr/>
          <a:lstStyle/>
          <a:p>
            <a:endParaRPr lang="ko-KR" altLang="en-US"/>
          </a:p>
        </p:txBody>
      </p:sp>
      <p:sp>
        <p:nvSpPr>
          <p:cNvPr id="41008" name="Line 50"/>
          <p:cNvSpPr>
            <a:spLocks noChangeShapeType="1"/>
          </p:cNvSpPr>
          <p:nvPr/>
        </p:nvSpPr>
        <p:spPr bwMode="auto">
          <a:xfrm>
            <a:off x="5816600" y="4724400"/>
            <a:ext cx="0" cy="720725"/>
          </a:xfrm>
          <a:prstGeom prst="line">
            <a:avLst/>
          </a:prstGeom>
          <a:noFill/>
          <a:ln w="3175">
            <a:solidFill>
              <a:srgbClr val="FF6600"/>
            </a:solidFill>
            <a:round/>
            <a:headEnd/>
            <a:tailEnd type="triangle" w="med" len="med"/>
          </a:ln>
          <a:effectLst>
            <a:prstShdw prst="shdw17" dist="17961" dir="2700000">
              <a:srgbClr val="993D00"/>
            </a:prstShdw>
          </a:effectLst>
        </p:spPr>
        <p:txBody>
          <a:bodyPr wrap="none" lIns="90000" tIns="46800" rIns="90000" bIns="46800" anchor="ctr"/>
          <a:lstStyle/>
          <a:p>
            <a:endParaRPr lang="ko-KR" altLang="en-US"/>
          </a:p>
        </p:txBody>
      </p:sp>
      <p:sp>
        <p:nvSpPr>
          <p:cNvPr id="28"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8" descr="cloud"/>
          <p:cNvPicPr>
            <a:picLocks noChangeAspect="1" noChangeArrowheads="1"/>
          </p:cNvPicPr>
          <p:nvPr/>
        </p:nvPicPr>
        <p:blipFill>
          <a:blip r:embed="rId3" cstate="print"/>
          <a:srcRect r="2621"/>
          <a:stretch>
            <a:fillRect/>
          </a:stretch>
        </p:blipFill>
        <p:spPr bwMode="auto">
          <a:xfrm>
            <a:off x="1295400" y="857232"/>
            <a:ext cx="8610600" cy="5781675"/>
          </a:xfrm>
          <a:prstGeom prst="rect">
            <a:avLst/>
          </a:prstGeom>
          <a:noFill/>
          <a:ln w="9525">
            <a:noFill/>
            <a:miter lim="800000"/>
            <a:headEnd/>
            <a:tailEnd/>
          </a:ln>
        </p:spPr>
      </p:pic>
      <p:grpSp>
        <p:nvGrpSpPr>
          <p:cNvPr id="43011" name="Group 112"/>
          <p:cNvGrpSpPr>
            <a:grpSpLocks/>
          </p:cNvGrpSpPr>
          <p:nvPr/>
        </p:nvGrpSpPr>
        <p:grpSpPr bwMode="auto">
          <a:xfrm>
            <a:off x="509588" y="1628775"/>
            <a:ext cx="9396412" cy="4968875"/>
            <a:chOff x="195" y="846"/>
            <a:chExt cx="5815" cy="3071"/>
          </a:xfrm>
        </p:grpSpPr>
        <p:pic>
          <p:nvPicPr>
            <p:cNvPr id="43066" name="Picture 113" descr="pan2"/>
            <p:cNvPicPr>
              <a:picLocks noChangeAspect="1" noChangeArrowheads="1"/>
            </p:cNvPicPr>
            <p:nvPr/>
          </p:nvPicPr>
          <p:blipFill>
            <a:blip r:embed="rId4" cstate="print"/>
            <a:srcRect r="23270"/>
            <a:stretch>
              <a:fillRect/>
            </a:stretch>
          </p:blipFill>
          <p:spPr bwMode="auto">
            <a:xfrm>
              <a:off x="195" y="846"/>
              <a:ext cx="2239" cy="3071"/>
            </a:xfrm>
            <a:prstGeom prst="rect">
              <a:avLst/>
            </a:prstGeom>
            <a:noFill/>
            <a:ln w="9525">
              <a:noFill/>
              <a:miter lim="800000"/>
              <a:headEnd/>
              <a:tailEnd/>
            </a:ln>
          </p:spPr>
        </p:pic>
        <p:pic>
          <p:nvPicPr>
            <p:cNvPr id="43067" name="Picture 114" descr="pan2"/>
            <p:cNvPicPr>
              <a:picLocks noChangeAspect="1" noChangeArrowheads="1"/>
            </p:cNvPicPr>
            <p:nvPr/>
          </p:nvPicPr>
          <p:blipFill>
            <a:blip r:embed="rId4" cstate="print"/>
            <a:srcRect l="34099"/>
            <a:stretch>
              <a:fillRect/>
            </a:stretch>
          </p:blipFill>
          <p:spPr bwMode="auto">
            <a:xfrm>
              <a:off x="4087" y="846"/>
              <a:ext cx="1923" cy="3071"/>
            </a:xfrm>
            <a:prstGeom prst="rect">
              <a:avLst/>
            </a:prstGeom>
            <a:noFill/>
            <a:ln w="9525">
              <a:noFill/>
              <a:miter lim="800000"/>
              <a:headEnd/>
              <a:tailEnd/>
            </a:ln>
          </p:spPr>
        </p:pic>
        <p:pic>
          <p:nvPicPr>
            <p:cNvPr id="43068" name="Picture 115" descr="pan2"/>
            <p:cNvPicPr>
              <a:picLocks noChangeAspect="1" noChangeArrowheads="1"/>
            </p:cNvPicPr>
            <p:nvPr/>
          </p:nvPicPr>
          <p:blipFill>
            <a:blip r:embed="rId4"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43012" name="Group 116"/>
          <p:cNvGrpSpPr>
            <a:grpSpLocks/>
          </p:cNvGrpSpPr>
          <p:nvPr/>
        </p:nvGrpSpPr>
        <p:grpSpPr bwMode="auto">
          <a:xfrm>
            <a:off x="69850" y="1470025"/>
            <a:ext cx="6683375" cy="5005388"/>
            <a:chOff x="104" y="767"/>
            <a:chExt cx="4242" cy="3321"/>
          </a:xfrm>
        </p:grpSpPr>
        <p:pic>
          <p:nvPicPr>
            <p:cNvPr id="43064" name="Picture 117" descr="11234"/>
            <p:cNvPicPr>
              <a:picLocks noChangeAspect="1" noChangeArrowheads="1"/>
            </p:cNvPicPr>
            <p:nvPr/>
          </p:nvPicPr>
          <p:blipFill>
            <a:blip r:embed="rId5" cstate="print"/>
            <a:srcRect r="15297"/>
            <a:stretch>
              <a:fillRect/>
            </a:stretch>
          </p:blipFill>
          <p:spPr bwMode="auto">
            <a:xfrm>
              <a:off x="104" y="767"/>
              <a:ext cx="2608" cy="3321"/>
            </a:xfrm>
            <a:prstGeom prst="rect">
              <a:avLst/>
            </a:prstGeom>
            <a:noFill/>
            <a:ln w="9525">
              <a:noFill/>
              <a:miter lim="800000"/>
              <a:headEnd/>
              <a:tailEnd/>
            </a:ln>
          </p:spPr>
        </p:pic>
        <p:pic>
          <p:nvPicPr>
            <p:cNvPr id="43065" name="Picture 118" descr="11234"/>
            <p:cNvPicPr>
              <a:picLocks noChangeAspect="1" noChangeArrowheads="1"/>
            </p:cNvPicPr>
            <p:nvPr/>
          </p:nvPicPr>
          <p:blipFill>
            <a:blip r:embed="rId5" cstate="print"/>
            <a:srcRect l="46118"/>
            <a:stretch>
              <a:fillRect/>
            </a:stretch>
          </p:blipFill>
          <p:spPr bwMode="auto">
            <a:xfrm>
              <a:off x="2687" y="767"/>
              <a:ext cx="1659" cy="3321"/>
            </a:xfrm>
            <a:prstGeom prst="rect">
              <a:avLst/>
            </a:prstGeom>
            <a:noFill/>
            <a:ln w="9525">
              <a:noFill/>
              <a:miter lim="800000"/>
              <a:headEnd/>
              <a:tailEnd/>
            </a:ln>
          </p:spPr>
        </p:pic>
      </p:grpSp>
      <p:grpSp>
        <p:nvGrpSpPr>
          <p:cNvPr id="43013" name="Group 127"/>
          <p:cNvGrpSpPr>
            <a:grpSpLocks/>
          </p:cNvGrpSpPr>
          <p:nvPr/>
        </p:nvGrpSpPr>
        <p:grpSpPr bwMode="auto">
          <a:xfrm>
            <a:off x="206375" y="1449388"/>
            <a:ext cx="6434138" cy="527050"/>
            <a:chOff x="130" y="846"/>
            <a:chExt cx="4053" cy="332"/>
          </a:xfrm>
        </p:grpSpPr>
        <p:pic>
          <p:nvPicPr>
            <p:cNvPr id="43061" name="Picture 87" descr="11"/>
            <p:cNvPicPr>
              <a:picLocks noChangeAspect="1" noChangeArrowheads="1"/>
            </p:cNvPicPr>
            <p:nvPr/>
          </p:nvPicPr>
          <p:blipFill>
            <a:blip r:embed="rId6" cstate="print"/>
            <a:srcRect r="20222"/>
            <a:stretch>
              <a:fillRect/>
            </a:stretch>
          </p:blipFill>
          <p:spPr bwMode="auto">
            <a:xfrm>
              <a:off x="130" y="846"/>
              <a:ext cx="1445" cy="332"/>
            </a:xfrm>
            <a:prstGeom prst="rect">
              <a:avLst/>
            </a:prstGeom>
            <a:noFill/>
            <a:ln w="9525">
              <a:noFill/>
              <a:miter lim="800000"/>
              <a:headEnd/>
              <a:tailEnd/>
            </a:ln>
          </p:spPr>
        </p:pic>
        <p:pic>
          <p:nvPicPr>
            <p:cNvPr id="43062" name="Picture 87" descr="11"/>
            <p:cNvPicPr>
              <a:picLocks noChangeAspect="1" noChangeArrowheads="1"/>
            </p:cNvPicPr>
            <p:nvPr/>
          </p:nvPicPr>
          <p:blipFill>
            <a:blip r:embed="rId6" cstate="print"/>
            <a:srcRect l="32072" r="8983"/>
            <a:stretch>
              <a:fillRect/>
            </a:stretch>
          </p:blipFill>
          <p:spPr bwMode="auto">
            <a:xfrm>
              <a:off x="1570" y="846"/>
              <a:ext cx="1315" cy="332"/>
            </a:xfrm>
            <a:prstGeom prst="rect">
              <a:avLst/>
            </a:prstGeom>
            <a:noFill/>
            <a:ln w="9525">
              <a:noFill/>
              <a:miter lim="800000"/>
              <a:headEnd/>
              <a:tailEnd/>
            </a:ln>
          </p:spPr>
        </p:pic>
        <p:pic>
          <p:nvPicPr>
            <p:cNvPr id="43063" name="Picture 87" descr="11"/>
            <p:cNvPicPr>
              <a:picLocks noChangeAspect="1" noChangeArrowheads="1"/>
            </p:cNvPicPr>
            <p:nvPr/>
          </p:nvPicPr>
          <p:blipFill>
            <a:blip r:embed="rId6" cstate="print"/>
            <a:srcRect l="46140"/>
            <a:stretch>
              <a:fillRect/>
            </a:stretch>
          </p:blipFill>
          <p:spPr bwMode="auto">
            <a:xfrm>
              <a:off x="2878" y="846"/>
              <a:ext cx="1305" cy="332"/>
            </a:xfrm>
            <a:prstGeom prst="rect">
              <a:avLst/>
            </a:prstGeom>
            <a:noFill/>
            <a:ln w="9525">
              <a:noFill/>
              <a:miter lim="800000"/>
              <a:headEnd/>
              <a:tailEnd/>
            </a:ln>
          </p:spPr>
        </p:pic>
      </p:grpSp>
      <p:sp>
        <p:nvSpPr>
          <p:cNvPr id="31750" name="AutoShape 122"/>
          <p:cNvSpPr>
            <a:spLocks noChangeArrowheads="1"/>
          </p:cNvSpPr>
          <p:nvPr/>
        </p:nvSpPr>
        <p:spPr bwMode="auto">
          <a:xfrm>
            <a:off x="1790700" y="2239963"/>
            <a:ext cx="3457575" cy="4037012"/>
          </a:xfrm>
          <a:prstGeom prst="roundRect">
            <a:avLst>
              <a:gd name="adj" fmla="val 2630"/>
            </a:avLst>
          </a:prstGeom>
          <a:solidFill>
            <a:srgbClr val="FFFFFF"/>
          </a:solidFill>
          <a:ln w="28575" algn="ctr">
            <a:solidFill>
              <a:srgbClr val="7683E6"/>
            </a:solidFill>
            <a:round/>
            <a:headEnd/>
            <a:tailEnd/>
          </a:ln>
          <a:effectLst>
            <a:outerShdw dist="35921" dir="2700000" algn="ctr" rotWithShape="0">
              <a:srgbClr val="808080"/>
            </a:outerShdw>
          </a:effectLst>
        </p:spPr>
        <p:txBody>
          <a:bodyPr wrap="none" lIns="91402" tIns="45702" rIns="91402" bIns="45702"/>
          <a:lstStyle/>
          <a:p>
            <a:pPr latinLnBrk="0">
              <a:defRPr/>
            </a:pPr>
            <a:endParaRPr kumimoji="0" lang="ko-KR" altLang="ko-KR" sz="3200" b="1">
              <a:solidFill>
                <a:schemeClr val="tx1"/>
              </a:solidFill>
              <a:latin typeface="Arial Unicode MS" pitchFamily="50" charset="-127"/>
              <a:ea typeface="Arial Unicode MS" pitchFamily="50" charset="-127"/>
              <a:cs typeface="Arial Unicode MS" pitchFamily="50" charset="-127"/>
            </a:endParaRPr>
          </a:p>
        </p:txBody>
      </p:sp>
      <p:pic>
        <p:nvPicPr>
          <p:cNvPr id="43015" name="Picture 58" descr="C:\hyeran\work\2010\1124\6.png"/>
          <p:cNvPicPr>
            <a:picLocks noChangeAspect="1" noChangeArrowheads="1"/>
          </p:cNvPicPr>
          <p:nvPr/>
        </p:nvPicPr>
        <p:blipFill>
          <a:blip r:embed="rId7" cstate="print"/>
          <a:srcRect/>
          <a:stretch>
            <a:fillRect/>
          </a:stretch>
        </p:blipFill>
        <p:spPr bwMode="auto">
          <a:xfrm>
            <a:off x="2095500" y="2030413"/>
            <a:ext cx="2843213" cy="412750"/>
          </a:xfrm>
          <a:prstGeom prst="rect">
            <a:avLst/>
          </a:prstGeom>
          <a:noFill/>
          <a:ln w="9525">
            <a:noFill/>
            <a:miter lim="800000"/>
            <a:headEnd/>
            <a:tailEnd/>
          </a:ln>
        </p:spPr>
      </p:pic>
      <p:sp>
        <p:nvSpPr>
          <p:cNvPr id="43016" name="Rectangle 113"/>
          <p:cNvSpPr>
            <a:spLocks noChangeArrowheads="1"/>
          </p:cNvSpPr>
          <p:nvPr/>
        </p:nvSpPr>
        <p:spPr bwMode="auto">
          <a:xfrm>
            <a:off x="6969125" y="1925638"/>
            <a:ext cx="2592388" cy="1019175"/>
          </a:xfrm>
          <a:prstGeom prst="rect">
            <a:avLst/>
          </a:prstGeom>
          <a:noFill/>
          <a:ln w="12700">
            <a:noFill/>
            <a:miter lim="800000"/>
            <a:headEnd/>
            <a:tailEnd/>
          </a:ln>
        </p:spPr>
        <p:txBody>
          <a:bodyPr lIns="432000" tIns="45713" rIns="91427" bIns="45713" anchor="ctr"/>
          <a:lstStyle/>
          <a:p>
            <a:pPr latinLnBrk="0"/>
            <a:r>
              <a:rPr kumimoji="0" lang="en-US" altLang="ko-KR" sz="1500" b="1" dirty="0">
                <a:solidFill>
                  <a:srgbClr val="080808"/>
                </a:solidFill>
                <a:latin typeface="Arial Unicode MS" pitchFamily="50" charset="-127"/>
                <a:ea typeface="Arial Unicode MS" pitchFamily="50" charset="-127"/>
                <a:cs typeface="Arial Unicode MS" pitchFamily="50" charset="-127"/>
              </a:rPr>
              <a:t>Establishing </a:t>
            </a:r>
            <a:r>
              <a:rPr kumimoji="0" lang="en-US" altLang="ko-KR" sz="1500" b="1" dirty="0" smtClean="0">
                <a:solidFill>
                  <a:srgbClr val="080808"/>
                </a:solidFill>
                <a:latin typeface="Arial Unicode MS" pitchFamily="50" charset="-127"/>
                <a:ea typeface="Arial Unicode MS" pitchFamily="50" charset="-127"/>
                <a:cs typeface="Arial Unicode MS" pitchFamily="50" charset="-127"/>
              </a:rPr>
              <a:t>mid-term expenditure framework (MTEF)</a:t>
            </a:r>
            <a:endParaRPr kumimoji="0" lang="en-US" altLang="ko-KR" sz="1500" b="1" dirty="0">
              <a:solidFill>
                <a:srgbClr val="080808"/>
              </a:solidFill>
              <a:latin typeface="Arial Unicode MS" pitchFamily="50" charset="-127"/>
              <a:ea typeface="Arial Unicode MS" pitchFamily="50" charset="-127"/>
              <a:cs typeface="Arial Unicode MS" pitchFamily="50" charset="-127"/>
            </a:endParaRPr>
          </a:p>
          <a:p>
            <a:pPr latinLnBrk="0"/>
            <a:r>
              <a:rPr kumimoji="0" lang="en-US" altLang="ko-KR" sz="1500" b="1" dirty="0">
                <a:solidFill>
                  <a:srgbClr val="080808"/>
                </a:solidFill>
                <a:latin typeface="Arial Unicode MS" pitchFamily="50" charset="-127"/>
                <a:ea typeface="Arial Unicode MS" pitchFamily="50" charset="-127"/>
                <a:cs typeface="Arial Unicode MS" pitchFamily="50" charset="-127"/>
              </a:rPr>
              <a:t>- National Fiscal</a:t>
            </a:r>
            <a:br>
              <a:rPr kumimoji="0" lang="en-US" altLang="ko-KR" sz="1500" b="1" dirty="0">
                <a:solidFill>
                  <a:srgbClr val="080808"/>
                </a:solidFill>
                <a:latin typeface="Arial Unicode MS" pitchFamily="50" charset="-127"/>
                <a:ea typeface="Arial Unicode MS" pitchFamily="50" charset="-127"/>
                <a:cs typeface="Arial Unicode MS" pitchFamily="50" charset="-127"/>
              </a:rPr>
            </a:br>
            <a:r>
              <a:rPr kumimoji="0" lang="en-US" altLang="ko-KR" sz="1500" b="1" dirty="0">
                <a:solidFill>
                  <a:srgbClr val="080808"/>
                </a:solidFill>
                <a:latin typeface="Arial Unicode MS" pitchFamily="50" charset="-127"/>
                <a:ea typeface="Arial Unicode MS" pitchFamily="50" charset="-127"/>
                <a:cs typeface="Arial Unicode MS" pitchFamily="50" charset="-127"/>
              </a:rPr>
              <a:t>  Management Plan</a:t>
            </a:r>
          </a:p>
        </p:txBody>
      </p:sp>
      <p:sp>
        <p:nvSpPr>
          <p:cNvPr id="43017" name="Rectangle 114"/>
          <p:cNvSpPr>
            <a:spLocks noChangeArrowheads="1"/>
          </p:cNvSpPr>
          <p:nvPr/>
        </p:nvSpPr>
        <p:spPr bwMode="auto">
          <a:xfrm>
            <a:off x="6969125" y="3076575"/>
            <a:ext cx="2736850" cy="792163"/>
          </a:xfrm>
          <a:prstGeom prst="rect">
            <a:avLst/>
          </a:prstGeom>
          <a:noFill/>
          <a:ln w="12700">
            <a:noFill/>
            <a:miter lim="800000"/>
            <a:headEnd/>
            <a:tailEnd/>
          </a:ln>
        </p:spPr>
        <p:txBody>
          <a:bodyPr lIns="432000" tIns="45713" rIns="91427" bIns="45713" anchor="ctr"/>
          <a:lstStyle/>
          <a:p>
            <a:pPr latinLnBrk="0"/>
            <a:r>
              <a:rPr kumimoji="0" lang="en-US" altLang="ko-KR" sz="1600" b="1">
                <a:solidFill>
                  <a:srgbClr val="080808"/>
                </a:solidFill>
                <a:latin typeface="Arial Unicode MS" pitchFamily="50" charset="-127"/>
                <a:ea typeface="Arial Unicode MS" pitchFamily="50" charset="-127"/>
                <a:cs typeface="Arial Unicode MS" pitchFamily="50" charset="-127"/>
              </a:rPr>
              <a:t>Yearly Budget Formation</a:t>
            </a:r>
          </a:p>
        </p:txBody>
      </p:sp>
      <p:sp>
        <p:nvSpPr>
          <p:cNvPr id="43018" name="Rectangle 115"/>
          <p:cNvSpPr>
            <a:spLocks noChangeArrowheads="1"/>
          </p:cNvSpPr>
          <p:nvPr/>
        </p:nvSpPr>
        <p:spPr bwMode="auto">
          <a:xfrm>
            <a:off x="6910388" y="4275138"/>
            <a:ext cx="2795587" cy="1317625"/>
          </a:xfrm>
          <a:prstGeom prst="rect">
            <a:avLst/>
          </a:prstGeom>
          <a:noFill/>
          <a:ln w="12700">
            <a:noFill/>
            <a:miter lim="800000"/>
            <a:headEnd/>
            <a:tailEnd/>
          </a:ln>
        </p:spPr>
        <p:txBody>
          <a:bodyPr lIns="432000" tIns="45713" rIns="91427" bIns="45713" anchor="ctr"/>
          <a:lstStyle/>
          <a:p>
            <a:pPr latinLnBrk="0">
              <a:lnSpc>
                <a:spcPts val="1500"/>
              </a:lnSpc>
            </a:pPr>
            <a:r>
              <a:rPr kumimoji="0" lang="en-US" altLang="ko-KR" sz="1800" b="1">
                <a:solidFill>
                  <a:srgbClr val="080808"/>
                </a:solidFill>
                <a:latin typeface="Arial Unicode MS" pitchFamily="50" charset="-127"/>
                <a:ea typeface="Arial Unicode MS" pitchFamily="50" charset="-127"/>
                <a:cs typeface="Arial Unicode MS" pitchFamily="50" charset="-127"/>
              </a:rPr>
              <a:t>Budget allocation, execution</a:t>
            </a:r>
            <a:endParaRPr kumimoji="0" lang="en-US" altLang="ko-KR" sz="500" b="1">
              <a:solidFill>
                <a:srgbClr val="080808"/>
              </a:solidFill>
              <a:latin typeface="Arial Unicode MS" pitchFamily="50" charset="-127"/>
              <a:ea typeface="Arial Unicode MS" pitchFamily="50" charset="-127"/>
              <a:cs typeface="Arial Unicode MS" pitchFamily="50" charset="-127"/>
            </a:endParaRPr>
          </a:p>
          <a:p>
            <a:pPr latinLnBrk="0">
              <a:buFontTx/>
              <a:buChar char="-"/>
            </a:pPr>
            <a:r>
              <a:rPr kumimoji="0" lang="en-US" altLang="ko-KR" sz="1600" b="1">
                <a:solidFill>
                  <a:srgbClr val="080808"/>
                </a:solidFill>
                <a:latin typeface="Arial Unicode MS" pitchFamily="50" charset="-127"/>
                <a:ea typeface="Arial Unicode MS" pitchFamily="50" charset="-127"/>
                <a:cs typeface="Arial Unicode MS" pitchFamily="50" charset="-127"/>
              </a:rPr>
              <a:t>Periodic allocation :</a:t>
            </a:r>
            <a:br>
              <a:rPr kumimoji="0" lang="en-US" altLang="ko-KR" sz="1600" b="1">
                <a:solidFill>
                  <a:srgbClr val="080808"/>
                </a:solidFill>
                <a:latin typeface="Arial Unicode MS" pitchFamily="50" charset="-127"/>
                <a:ea typeface="Arial Unicode MS" pitchFamily="50" charset="-127"/>
                <a:cs typeface="Arial Unicode MS" pitchFamily="50" charset="-127"/>
              </a:rPr>
            </a:br>
            <a:r>
              <a:rPr kumimoji="0" lang="en-US" altLang="ko-KR" sz="1600" b="1">
                <a:solidFill>
                  <a:srgbClr val="080808"/>
                </a:solidFill>
                <a:latin typeface="Arial Unicode MS" pitchFamily="50" charset="-127"/>
                <a:ea typeface="Arial Unicode MS" pitchFamily="50" charset="-127"/>
                <a:cs typeface="Arial Unicode MS" pitchFamily="50" charset="-127"/>
              </a:rPr>
              <a:t> quaterly</a:t>
            </a:r>
          </a:p>
          <a:p>
            <a:pPr latinLnBrk="0">
              <a:buFontTx/>
              <a:buChar char="-"/>
            </a:pPr>
            <a:r>
              <a:rPr kumimoji="0" lang="en-US" altLang="ko-KR" sz="1600" b="1">
                <a:solidFill>
                  <a:srgbClr val="080808"/>
                </a:solidFill>
                <a:latin typeface="Arial Unicode MS" pitchFamily="50" charset="-127"/>
                <a:ea typeface="Arial Unicode MS" pitchFamily="50" charset="-127"/>
                <a:cs typeface="Arial Unicode MS" pitchFamily="50" charset="-127"/>
              </a:rPr>
              <a:t>Occasional allocation</a:t>
            </a:r>
            <a:endParaRPr kumimoji="0" lang="en-US" altLang="ko-KR" sz="1800" b="1">
              <a:solidFill>
                <a:srgbClr val="080808"/>
              </a:solidFill>
              <a:latin typeface="Arial Unicode MS" pitchFamily="50" charset="-127"/>
              <a:ea typeface="Arial Unicode MS" pitchFamily="50" charset="-127"/>
              <a:cs typeface="Arial Unicode MS" pitchFamily="50" charset="-127"/>
            </a:endParaRPr>
          </a:p>
        </p:txBody>
      </p:sp>
      <p:sp>
        <p:nvSpPr>
          <p:cNvPr id="18451" name="AutoShape 135"/>
          <p:cNvSpPr>
            <a:spLocks noChangeArrowheads="1"/>
          </p:cNvSpPr>
          <p:nvPr/>
        </p:nvSpPr>
        <p:spPr bwMode="auto">
          <a:xfrm>
            <a:off x="5503863" y="2657475"/>
            <a:ext cx="966787" cy="3009900"/>
          </a:xfrm>
          <a:prstGeom prst="roundRect">
            <a:avLst>
              <a:gd name="adj" fmla="val 8954"/>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algn="ctr">
              <a:lnSpc>
                <a:spcPct val="90000"/>
              </a:lnSpc>
              <a:spcBef>
                <a:spcPct val="20000"/>
              </a:spcBef>
              <a:defRPr/>
            </a:pPr>
            <a:r>
              <a:rPr lang="en-US" altLang="ko-KR" sz="15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 execution &amp; allocation</a:t>
            </a:r>
          </a:p>
        </p:txBody>
      </p:sp>
      <p:cxnSp>
        <p:nvCxnSpPr>
          <p:cNvPr id="43020" name="AutoShape 141"/>
          <p:cNvCxnSpPr>
            <a:cxnSpLocks noChangeShapeType="1"/>
          </p:cNvCxnSpPr>
          <p:nvPr/>
        </p:nvCxnSpPr>
        <p:spPr bwMode="auto">
          <a:xfrm rot="16200000" flipH="1">
            <a:off x="1651000" y="4800600"/>
            <a:ext cx="354013" cy="1897063"/>
          </a:xfrm>
          <a:prstGeom prst="bentConnector2">
            <a:avLst/>
          </a:prstGeom>
          <a:noFill/>
          <a:ln w="9525">
            <a:solidFill>
              <a:schemeClr val="tx1"/>
            </a:solidFill>
            <a:miter lim="800000"/>
            <a:headEnd/>
            <a:tailEnd type="triangle" w="med" len="med"/>
          </a:ln>
        </p:spPr>
      </p:cxnSp>
      <p:cxnSp>
        <p:nvCxnSpPr>
          <p:cNvPr id="43021" name="AutoShape 142"/>
          <p:cNvCxnSpPr>
            <a:cxnSpLocks noChangeShapeType="1"/>
          </p:cNvCxnSpPr>
          <p:nvPr/>
        </p:nvCxnSpPr>
        <p:spPr bwMode="auto">
          <a:xfrm flipV="1">
            <a:off x="3821113" y="5672138"/>
            <a:ext cx="1731962" cy="249237"/>
          </a:xfrm>
          <a:prstGeom prst="bentConnector3">
            <a:avLst>
              <a:gd name="adj1" fmla="val 100296"/>
            </a:avLst>
          </a:prstGeom>
          <a:noFill/>
          <a:ln w="9525">
            <a:solidFill>
              <a:schemeClr val="tx1"/>
            </a:solidFill>
            <a:miter lim="800000"/>
            <a:headEnd/>
            <a:tailEnd type="triangle" w="med" len="med"/>
          </a:ln>
        </p:spPr>
      </p:cxnSp>
      <p:cxnSp>
        <p:nvCxnSpPr>
          <p:cNvPr id="43022" name="AutoShape 144"/>
          <p:cNvCxnSpPr>
            <a:cxnSpLocks noChangeShapeType="1"/>
          </p:cNvCxnSpPr>
          <p:nvPr/>
        </p:nvCxnSpPr>
        <p:spPr bwMode="auto">
          <a:xfrm rot="5400000">
            <a:off x="691356" y="3877469"/>
            <a:ext cx="376238" cy="0"/>
          </a:xfrm>
          <a:prstGeom prst="straightConnector1">
            <a:avLst/>
          </a:prstGeom>
          <a:noFill/>
          <a:ln w="9525">
            <a:solidFill>
              <a:schemeClr val="tx1"/>
            </a:solidFill>
            <a:round/>
            <a:headEnd/>
            <a:tailEnd type="triangle" w="med" len="med"/>
          </a:ln>
        </p:spPr>
      </p:cxnSp>
      <p:sp>
        <p:nvSpPr>
          <p:cNvPr id="43023" name="AutoShape 153"/>
          <p:cNvSpPr>
            <a:spLocks noChangeArrowheads="1"/>
          </p:cNvSpPr>
          <p:nvPr/>
        </p:nvSpPr>
        <p:spPr bwMode="auto">
          <a:xfrm>
            <a:off x="-520700" y="5668963"/>
            <a:ext cx="1044575" cy="468312"/>
          </a:xfrm>
          <a:prstGeom prst="roundRect">
            <a:avLst>
              <a:gd name="adj" fmla="val 16667"/>
            </a:avLst>
          </a:prstGeom>
          <a:noFill/>
          <a:ln w="9525" algn="ctr">
            <a:noFill/>
            <a:round/>
            <a:headEnd/>
            <a:tailEnd/>
          </a:ln>
        </p:spPr>
        <p:txBody>
          <a:bodyPr vert="eaVert"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pic>
        <p:nvPicPr>
          <p:cNvPr id="43024" name="Picture 159" descr="3"/>
          <p:cNvPicPr preferRelativeResize="0">
            <a:picLocks noChangeArrowheads="1"/>
          </p:cNvPicPr>
          <p:nvPr/>
        </p:nvPicPr>
        <p:blipFill>
          <a:blip r:embed="rId9" cstate="print"/>
          <a:srcRect/>
          <a:stretch>
            <a:fillRect/>
          </a:stretch>
        </p:blipFill>
        <p:spPr bwMode="auto">
          <a:xfrm>
            <a:off x="5402263" y="2600325"/>
            <a:ext cx="450850" cy="452438"/>
          </a:xfrm>
          <a:prstGeom prst="rect">
            <a:avLst/>
          </a:prstGeom>
          <a:noFill/>
          <a:ln w="9525">
            <a:noFill/>
            <a:miter lim="800000"/>
            <a:headEnd/>
            <a:tailEnd/>
          </a:ln>
        </p:spPr>
      </p:pic>
      <p:sp>
        <p:nvSpPr>
          <p:cNvPr id="43025" name="Text Box 168"/>
          <p:cNvSpPr txBox="1">
            <a:spLocks noChangeArrowheads="1"/>
          </p:cNvSpPr>
          <p:nvPr/>
        </p:nvSpPr>
        <p:spPr bwMode="auto">
          <a:xfrm>
            <a:off x="1092200" y="6392863"/>
            <a:ext cx="485775" cy="323850"/>
          </a:xfrm>
          <a:prstGeom prst="rect">
            <a:avLst/>
          </a:prstGeom>
          <a:noFill/>
          <a:ln w="9525" algn="ctr">
            <a:noFill/>
            <a:miter lim="800000"/>
            <a:headEnd/>
            <a:tailEnd/>
          </a:ln>
        </p:spPr>
        <p:txBody>
          <a:bodyPr wrap="none">
            <a:spAutoFit/>
          </a:bodyPr>
          <a:lstStyle/>
          <a:p>
            <a:pPr marL="304800" indent="-304800" eaLnBrk="0" hangingPunct="0">
              <a:lnSpc>
                <a:spcPct val="150000"/>
              </a:lnSpc>
              <a:spcBef>
                <a:spcPct val="25000"/>
              </a:spcBef>
              <a:buClr>
                <a:srgbClr val="333333"/>
              </a:buClr>
              <a:buFont typeface="굴림" pitchFamily="50" charset="-127"/>
              <a:buNone/>
              <a:tabLst>
                <a:tab pos="266700" algn="l"/>
                <a:tab pos="400050" algn="l"/>
              </a:tabLst>
            </a:pPr>
            <a:r>
              <a:rPr kumimoji="0" lang="en-US" altLang="ko-KR" sz="1000" b="1">
                <a:solidFill>
                  <a:schemeClr val="tx1"/>
                </a:solidFill>
                <a:latin typeface="Arial Unicode MS" pitchFamily="50" charset="-127"/>
                <a:ea typeface="Arial Unicode MS" pitchFamily="50" charset="-127"/>
                <a:cs typeface="Arial Unicode MS" pitchFamily="50" charset="-127"/>
              </a:rPr>
              <a:t>- 13 -</a:t>
            </a:r>
          </a:p>
        </p:txBody>
      </p:sp>
      <p:sp>
        <p:nvSpPr>
          <p:cNvPr id="116" name="AutoShape 128"/>
          <p:cNvSpPr>
            <a:spLocks noChangeArrowheads="1"/>
          </p:cNvSpPr>
          <p:nvPr/>
        </p:nvSpPr>
        <p:spPr bwMode="auto">
          <a:xfrm>
            <a:off x="309563" y="1460500"/>
            <a:ext cx="6269037" cy="808038"/>
          </a:xfrm>
          <a:prstGeom prst="roundRect">
            <a:avLst>
              <a:gd name="adj" fmla="val 12120"/>
            </a:avLst>
          </a:prstGeom>
          <a:noFill/>
          <a:ln w="9525">
            <a:noFill/>
            <a:miter lim="800000"/>
            <a:headEnd/>
            <a:tailEnd/>
          </a:ln>
        </p:spPr>
        <p:txBody>
          <a:bodyPr>
            <a:spAutoFit/>
          </a:bodyPr>
          <a:lstStyle/>
          <a:p>
            <a:pPr algn="ctr" latinLnBrk="0">
              <a:lnSpc>
                <a:spcPct val="120000"/>
              </a:lnSpc>
              <a:defRPr/>
            </a:pPr>
            <a:r>
              <a:rPr kumimoji="0" lang="en-US" altLang="ko-KR"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 Management System</a:t>
            </a:r>
          </a:p>
          <a:p>
            <a:pPr algn="ctr" latinLnBrk="0">
              <a:lnSpc>
                <a:spcPct val="120000"/>
              </a:lnSpc>
              <a:defRPr/>
            </a:pPr>
            <a:endParaRPr kumimoji="0" lang="ko-KR" altLang="en-US"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3027" name="Rectangle 12"/>
          <p:cNvSpPr txBox="1">
            <a:spLocks noChangeArrowheads="1"/>
          </p:cNvSpPr>
          <p:nvPr/>
        </p:nvSpPr>
        <p:spPr bwMode="auto">
          <a:xfrm>
            <a:off x="220663" y="831850"/>
            <a:ext cx="8915400" cy="561975"/>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10"/>
              </a:buBlip>
            </a:pPr>
            <a:r>
              <a:rPr kumimoji="0" lang="en-US" altLang="ko-KR" sz="1400">
                <a:solidFill>
                  <a:srgbClr val="22142E"/>
                </a:solidFill>
                <a:latin typeface="Arial Unicode MS" pitchFamily="50" charset="-127"/>
                <a:ea typeface="Arial Unicode MS" pitchFamily="50" charset="-127"/>
                <a:cs typeface="Arial Unicode MS" pitchFamily="50" charset="-127"/>
              </a:rPr>
              <a:t>Establishing  mid-term fiscal plan by budget management system</a:t>
            </a:r>
          </a:p>
          <a:p>
            <a:pPr marL="177800" indent="-177800" algn="just" defTabSz="762000" eaLnBrk="0" latinLnBrk="0" hangingPunct="0">
              <a:lnSpc>
                <a:spcPct val="90000"/>
              </a:lnSpc>
              <a:spcAft>
                <a:spcPct val="40000"/>
              </a:spcAft>
              <a:buSzPct val="90000"/>
              <a:buFontTx/>
              <a:buBlip>
                <a:blip r:embed="rId10"/>
              </a:buBlip>
            </a:pPr>
            <a:r>
              <a:rPr kumimoji="0" lang="en-US" altLang="ko-KR" sz="1400">
                <a:solidFill>
                  <a:srgbClr val="22142E"/>
                </a:solidFill>
                <a:latin typeface="Arial Unicode MS" pitchFamily="50" charset="-127"/>
                <a:ea typeface="Arial Unicode MS" pitchFamily="50" charset="-127"/>
                <a:cs typeface="Arial Unicode MS" pitchFamily="50" charset="-127"/>
              </a:rPr>
              <a:t>Formulation and management of yearly budget</a:t>
            </a:r>
            <a:endParaRPr kumimoji="0" lang="ko-KR" altLang="en-US" sz="1400">
              <a:solidFill>
                <a:srgbClr val="22142E"/>
              </a:solidFill>
              <a:latin typeface="Arial Unicode MS" pitchFamily="50" charset="-127"/>
              <a:ea typeface="Arial Unicode MS" pitchFamily="50" charset="-127"/>
              <a:cs typeface="Arial Unicode MS" pitchFamily="50" charset="-127"/>
            </a:endParaRPr>
          </a:p>
        </p:txBody>
      </p:sp>
      <p:sp>
        <p:nvSpPr>
          <p:cNvPr id="18464" name="AutoShape 156"/>
          <p:cNvSpPr>
            <a:spLocks noChangeArrowheads="1"/>
          </p:cNvSpPr>
          <p:nvPr/>
        </p:nvSpPr>
        <p:spPr bwMode="auto">
          <a:xfrm>
            <a:off x="2009775" y="1997075"/>
            <a:ext cx="3008313" cy="476250"/>
          </a:xfrm>
          <a:prstGeom prst="roundRect">
            <a:avLst>
              <a:gd name="adj" fmla="val 50000"/>
            </a:avLst>
          </a:prstGeom>
          <a:noFill/>
          <a:ln w="9525">
            <a:noFill/>
            <a:miter lim="800000"/>
            <a:headEnd/>
            <a:tailEnd/>
          </a:ln>
        </p:spPr>
        <p:txBody>
          <a:bodyPr>
            <a:spAutoFit/>
          </a:bodyPr>
          <a:lstStyle/>
          <a:p>
            <a:pPr algn="ctr" latinLnBrk="0">
              <a:defRPr/>
            </a:pPr>
            <a:r>
              <a:rPr kumimoji="0" lang="en-US" altLang="ko-KR" sz="16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 System</a:t>
            </a:r>
          </a:p>
        </p:txBody>
      </p:sp>
      <p:sp>
        <p:nvSpPr>
          <p:cNvPr id="43029" name="AutoShape 227" descr="네모땡"/>
          <p:cNvSpPr>
            <a:spLocks noChangeArrowheads="1"/>
          </p:cNvSpPr>
          <p:nvPr/>
        </p:nvSpPr>
        <p:spPr bwMode="auto">
          <a:xfrm>
            <a:off x="6897688" y="1989138"/>
            <a:ext cx="317500" cy="303212"/>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1</a:t>
            </a:r>
          </a:p>
        </p:txBody>
      </p:sp>
      <p:sp>
        <p:nvSpPr>
          <p:cNvPr id="43030" name="AutoShape 227" descr="네모땡"/>
          <p:cNvSpPr>
            <a:spLocks noChangeArrowheads="1"/>
          </p:cNvSpPr>
          <p:nvPr/>
        </p:nvSpPr>
        <p:spPr bwMode="auto">
          <a:xfrm>
            <a:off x="6897688" y="3225800"/>
            <a:ext cx="317500" cy="303213"/>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2</a:t>
            </a:r>
          </a:p>
        </p:txBody>
      </p:sp>
      <p:sp>
        <p:nvSpPr>
          <p:cNvPr id="43031" name="AutoShape 227" descr="네모땡"/>
          <p:cNvSpPr>
            <a:spLocks noChangeArrowheads="1"/>
          </p:cNvSpPr>
          <p:nvPr/>
        </p:nvSpPr>
        <p:spPr bwMode="auto">
          <a:xfrm>
            <a:off x="6897688" y="4283075"/>
            <a:ext cx="317500" cy="303213"/>
          </a:xfrm>
          <a:prstGeom prst="roundRect">
            <a:avLst>
              <a:gd name="adj" fmla="val 16667"/>
            </a:avLst>
          </a:prstGeom>
          <a:blipFill dpi="0" rotWithShape="1">
            <a:blip r:embed="rId11"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3</a:t>
            </a:r>
          </a:p>
        </p:txBody>
      </p:sp>
      <p:pic>
        <p:nvPicPr>
          <p:cNvPr id="43032" name="Picture 71" descr="C:\hyeran\work\2010\1210\12.png"/>
          <p:cNvPicPr>
            <a:picLocks noChangeAspect="1" noChangeArrowheads="1"/>
          </p:cNvPicPr>
          <p:nvPr/>
        </p:nvPicPr>
        <p:blipFill>
          <a:blip r:embed="rId12" cstate="print"/>
          <a:srcRect/>
          <a:stretch>
            <a:fillRect/>
          </a:stretch>
        </p:blipFill>
        <p:spPr bwMode="auto">
          <a:xfrm>
            <a:off x="1452563" y="3000375"/>
            <a:ext cx="628650" cy="368300"/>
          </a:xfrm>
          <a:prstGeom prst="rect">
            <a:avLst/>
          </a:prstGeom>
          <a:noFill/>
          <a:ln w="9525">
            <a:noFill/>
            <a:miter lim="800000"/>
            <a:headEnd/>
            <a:tailEnd/>
          </a:ln>
        </p:spPr>
      </p:pic>
      <p:sp>
        <p:nvSpPr>
          <p:cNvPr id="18475" name="AutoShape 167"/>
          <p:cNvSpPr>
            <a:spLocks noChangeArrowheads="1"/>
          </p:cNvSpPr>
          <p:nvPr/>
        </p:nvSpPr>
        <p:spPr bwMode="auto">
          <a:xfrm>
            <a:off x="374650" y="2643188"/>
            <a:ext cx="1184275" cy="1054100"/>
          </a:xfrm>
          <a:prstGeom prst="roundRect">
            <a:avLst>
              <a:gd name="adj" fmla="val 8949"/>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lnSpc>
                <a:spcPct val="90000"/>
              </a:lnSpc>
              <a:defRPr/>
            </a:pPr>
            <a:r>
              <a:rPr lang="en-US" altLang="ko-KR" sz="15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Fiscal plan</a:t>
            </a:r>
          </a:p>
          <a:p>
            <a:pPr marL="571500" indent="-571500" algn="ctr">
              <a:lnSpc>
                <a:spcPct val="90000"/>
              </a:lnSpc>
              <a:defRPr/>
            </a:pPr>
            <a:endParaRPr kumimoji="0" lang="ko-KR" altLang="en-US" sz="150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34" name="Picture 157" descr="1"/>
          <p:cNvPicPr preferRelativeResize="0">
            <a:picLocks noChangeArrowheads="1"/>
          </p:cNvPicPr>
          <p:nvPr/>
        </p:nvPicPr>
        <p:blipFill>
          <a:blip r:embed="rId13" cstate="print"/>
          <a:srcRect/>
          <a:stretch>
            <a:fillRect/>
          </a:stretch>
        </p:blipFill>
        <p:spPr bwMode="auto">
          <a:xfrm>
            <a:off x="263525" y="2576513"/>
            <a:ext cx="450850" cy="452437"/>
          </a:xfrm>
          <a:prstGeom prst="rect">
            <a:avLst/>
          </a:prstGeom>
          <a:noFill/>
          <a:ln w="9525">
            <a:noFill/>
            <a:miter lim="800000"/>
            <a:headEnd/>
            <a:tailEnd/>
          </a:ln>
        </p:spPr>
      </p:pic>
      <p:pic>
        <p:nvPicPr>
          <p:cNvPr id="43035" name="Picture 71" descr="C:\hyeran\work\2010\1210\12.png"/>
          <p:cNvPicPr>
            <a:picLocks noChangeAspect="1" noChangeArrowheads="1"/>
          </p:cNvPicPr>
          <p:nvPr/>
        </p:nvPicPr>
        <p:blipFill>
          <a:blip r:embed="rId12" cstate="print"/>
          <a:srcRect/>
          <a:stretch>
            <a:fillRect/>
          </a:stretch>
        </p:blipFill>
        <p:spPr bwMode="auto">
          <a:xfrm>
            <a:off x="1452563" y="4681538"/>
            <a:ext cx="628650" cy="368300"/>
          </a:xfrm>
          <a:prstGeom prst="rect">
            <a:avLst/>
          </a:prstGeom>
          <a:noFill/>
          <a:ln w="9525">
            <a:noFill/>
            <a:miter lim="800000"/>
            <a:headEnd/>
            <a:tailEnd/>
          </a:ln>
        </p:spPr>
      </p:pic>
      <p:sp>
        <p:nvSpPr>
          <p:cNvPr id="18477" name="AutoShape 169"/>
          <p:cNvSpPr>
            <a:spLocks noChangeArrowheads="1"/>
          </p:cNvSpPr>
          <p:nvPr/>
        </p:nvSpPr>
        <p:spPr bwMode="auto">
          <a:xfrm>
            <a:off x="365125" y="4087813"/>
            <a:ext cx="1158875" cy="1579562"/>
          </a:xfrm>
          <a:prstGeom prst="roundRect">
            <a:avLst>
              <a:gd name="adj" fmla="val 5370"/>
            </a:avLst>
          </a:prstGeom>
          <a:blipFill dpi="0" rotWithShape="1">
            <a:blip r:embed="rId8"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defRPr/>
            </a:pPr>
            <a:r>
              <a:rPr lang="en-US" altLang="ko-KR" sz="15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a:t>
            </a:r>
          </a:p>
          <a:p>
            <a:pPr marL="571500" indent="-571500" algn="ctr">
              <a:defRPr/>
            </a:pPr>
            <a:r>
              <a:rPr lang="en-US" altLang="ko-KR" sz="15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Formulation</a:t>
            </a:r>
            <a:endParaRPr kumimoji="0" lang="ko-KR" altLang="en-US" sz="150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37" name="Picture 158" descr="2"/>
          <p:cNvPicPr preferRelativeResize="0">
            <a:picLocks noChangeArrowheads="1"/>
          </p:cNvPicPr>
          <p:nvPr/>
        </p:nvPicPr>
        <p:blipFill>
          <a:blip r:embed="rId14" cstate="print"/>
          <a:srcRect/>
          <a:stretch>
            <a:fillRect/>
          </a:stretch>
        </p:blipFill>
        <p:spPr bwMode="auto">
          <a:xfrm>
            <a:off x="263525" y="4021138"/>
            <a:ext cx="452438" cy="452437"/>
          </a:xfrm>
          <a:prstGeom prst="rect">
            <a:avLst/>
          </a:prstGeom>
          <a:noFill/>
          <a:ln w="9525">
            <a:noFill/>
            <a:miter lim="800000"/>
            <a:headEnd/>
            <a:tailEnd/>
          </a:ln>
        </p:spPr>
      </p:pic>
      <p:pic>
        <p:nvPicPr>
          <p:cNvPr id="43038" name="Picture 71" descr="C:\hyeran\work\2010\1210\12.png"/>
          <p:cNvPicPr>
            <a:picLocks noChangeAspect="1" noChangeArrowheads="1"/>
          </p:cNvPicPr>
          <p:nvPr/>
        </p:nvPicPr>
        <p:blipFill>
          <a:blip r:embed="rId12" cstate="print"/>
          <a:srcRect/>
          <a:stretch>
            <a:fillRect/>
          </a:stretch>
        </p:blipFill>
        <p:spPr bwMode="auto">
          <a:xfrm>
            <a:off x="4983163" y="4079875"/>
            <a:ext cx="581025" cy="368300"/>
          </a:xfrm>
          <a:prstGeom prst="rect">
            <a:avLst/>
          </a:prstGeom>
          <a:noFill/>
          <a:ln w="9525">
            <a:noFill/>
            <a:miter lim="800000"/>
            <a:headEnd/>
            <a:tailEnd/>
          </a:ln>
        </p:spPr>
      </p:pic>
      <p:grpSp>
        <p:nvGrpSpPr>
          <p:cNvPr id="43039" name="그룹 132"/>
          <p:cNvGrpSpPr>
            <a:grpSpLocks/>
          </p:cNvGrpSpPr>
          <p:nvPr/>
        </p:nvGrpSpPr>
        <p:grpSpPr bwMode="auto">
          <a:xfrm>
            <a:off x="3097213" y="2581275"/>
            <a:ext cx="847725" cy="373063"/>
            <a:chOff x="3097532" y="2571744"/>
            <a:chExt cx="847393" cy="373516"/>
          </a:xfrm>
        </p:grpSpPr>
        <p:sp>
          <p:nvSpPr>
            <p:cNvPr id="43059" name="Rectangle 59"/>
            <p:cNvSpPr>
              <a:spLocks noChangeArrowheads="1"/>
            </p:cNvSpPr>
            <p:nvPr/>
          </p:nvSpPr>
          <p:spPr bwMode="auto">
            <a:xfrm>
              <a:off x="3097532" y="2571744"/>
              <a:ext cx="847393" cy="373516"/>
            </a:xfrm>
            <a:prstGeom prst="rect">
              <a:avLst/>
            </a:prstGeom>
            <a:noFill/>
            <a:ln w="19050" algn="ctr">
              <a:noFill/>
              <a:miter lim="800000"/>
              <a:headEnd/>
              <a:tailEnd/>
            </a:ln>
          </p:spPr>
          <p:txBody>
            <a:bodyPr wrap="none" lIns="0" tIns="0" rIns="0" bIns="0" anchor="ctr"/>
            <a:lstStyle/>
            <a:p>
              <a:pPr marL="571500" indent="-571500" algn="ct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3060" name="Rectangle 149"/>
            <p:cNvSpPr>
              <a:spLocks noChangeArrowheads="1"/>
            </p:cNvSpPr>
            <p:nvPr/>
          </p:nvSpPr>
          <p:spPr bwMode="auto">
            <a:xfrm>
              <a:off x="3228963" y="2643182"/>
              <a:ext cx="582612" cy="261938"/>
            </a:xfrm>
            <a:prstGeom prst="rect">
              <a:avLst/>
            </a:prstGeom>
            <a:noFill/>
            <a:ln w="9525" algn="ctr">
              <a:noFill/>
              <a:miter lim="800000"/>
              <a:headEnd/>
              <a:tailEnd/>
            </a:ln>
          </p:spPr>
          <p:txBody>
            <a:bodyPr wrap="none" anchor="ctr"/>
            <a:lstStyle/>
            <a:p>
              <a:pPr algn="ctr" latinLnBrk="0"/>
              <a:r>
                <a:rPr kumimoji="0" lang="ko-KR" altLang="en-US" sz="1200" b="1">
                  <a:solidFill>
                    <a:srgbClr val="FFFFFF"/>
                  </a:solidFill>
                  <a:latin typeface="Arial Unicode MS" pitchFamily="50" charset="-127"/>
                  <a:ea typeface="Arial Unicode MS" pitchFamily="50" charset="-127"/>
                  <a:cs typeface="Arial Unicode MS" pitchFamily="50" charset="-127"/>
                </a:rPr>
                <a:t>분야</a:t>
              </a:r>
            </a:p>
          </p:txBody>
        </p:sp>
      </p:grpSp>
      <p:sp>
        <p:nvSpPr>
          <p:cNvPr id="31776" name="WordArt 135"/>
          <p:cNvSpPr>
            <a:spLocks noChangeArrowheads="1" noChangeShapeType="1" noTextEdit="1"/>
          </p:cNvSpPr>
          <p:nvPr/>
        </p:nvSpPr>
        <p:spPr bwMode="auto">
          <a:xfrm>
            <a:off x="6248400" y="1363663"/>
            <a:ext cx="2863850" cy="120650"/>
          </a:xfrm>
          <a:prstGeom prst="rect">
            <a:avLst/>
          </a:prstGeom>
          <a:noFill/>
          <a:ln w="9525" algn="ctr">
            <a:noFill/>
            <a:miter lim="800000"/>
            <a:headEnd/>
            <a:tailEnd/>
          </a:ln>
          <a:effectLst>
            <a:outerShdw dist="25401" dir="2700000" algn="ctr" rotWithShape="0">
              <a:srgbClr val="473319"/>
            </a:outerShdw>
          </a:effectLst>
        </p:spPr>
        <p:txBody>
          <a:bodyPr lIns="0" tIns="0" rIns="0" bIns="0" anchor="ctr">
            <a:spAutoFit/>
          </a:bodyPr>
          <a:lstStyle/>
          <a:p>
            <a:pPr algn="ctr">
              <a:lnSpc>
                <a:spcPct val="60000"/>
              </a:lnSpc>
              <a:spcBef>
                <a:spcPct val="50000"/>
              </a:spcBef>
              <a:defRPr/>
            </a:pPr>
            <a:endParaRPr kumimoji="0" lang="ko-KR" altLang="en-US">
              <a:latin typeface="Arial Unicode MS" pitchFamily="50" charset="-127"/>
              <a:ea typeface="Arial Unicode MS" pitchFamily="50" charset="-127"/>
              <a:cs typeface="Arial Unicode MS" pitchFamily="50" charset="-127"/>
            </a:endParaRPr>
          </a:p>
        </p:txBody>
      </p:sp>
      <p:pic>
        <p:nvPicPr>
          <p:cNvPr id="43041" name="Picture 102" descr="C:\hyeran\work\2010\1210\20.png"/>
          <p:cNvPicPr>
            <a:picLocks noChangeAspect="1" noChangeArrowheads="1"/>
          </p:cNvPicPr>
          <p:nvPr/>
        </p:nvPicPr>
        <p:blipFill>
          <a:blip r:embed="rId15" cstate="print"/>
          <a:srcRect/>
          <a:stretch>
            <a:fillRect/>
          </a:stretch>
        </p:blipFill>
        <p:spPr bwMode="auto">
          <a:xfrm>
            <a:off x="2833688" y="5648325"/>
            <a:ext cx="1419225" cy="552450"/>
          </a:xfrm>
          <a:prstGeom prst="rect">
            <a:avLst/>
          </a:prstGeom>
          <a:noFill/>
          <a:ln w="9525">
            <a:noFill/>
            <a:miter lim="800000"/>
            <a:headEnd/>
            <a:tailEnd/>
          </a:ln>
        </p:spPr>
      </p:pic>
      <p:sp>
        <p:nvSpPr>
          <p:cNvPr id="24610" name="Rectangle 143"/>
          <p:cNvSpPr>
            <a:spLocks noChangeArrowheads="1"/>
          </p:cNvSpPr>
          <p:nvPr/>
        </p:nvSpPr>
        <p:spPr bwMode="auto">
          <a:xfrm>
            <a:off x="3052763" y="5648325"/>
            <a:ext cx="995362" cy="523875"/>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 allocation</a:t>
            </a:r>
          </a:p>
        </p:txBody>
      </p:sp>
      <p:pic>
        <p:nvPicPr>
          <p:cNvPr id="43043" name="Picture 104" descr="C:\hyeran\work\2010\1210\19.png"/>
          <p:cNvPicPr>
            <a:picLocks noChangeAspect="1" noChangeArrowheads="1"/>
          </p:cNvPicPr>
          <p:nvPr/>
        </p:nvPicPr>
        <p:blipFill>
          <a:blip r:embed="rId16" cstate="print"/>
          <a:srcRect/>
          <a:stretch>
            <a:fillRect/>
          </a:stretch>
        </p:blipFill>
        <p:spPr bwMode="auto">
          <a:xfrm>
            <a:off x="1819275" y="2509838"/>
            <a:ext cx="3343275" cy="3190875"/>
          </a:xfrm>
          <a:prstGeom prst="rect">
            <a:avLst/>
          </a:prstGeom>
          <a:noFill/>
          <a:ln w="9525">
            <a:noFill/>
            <a:miter lim="800000"/>
            <a:headEnd/>
            <a:tailEnd/>
          </a:ln>
        </p:spPr>
      </p:pic>
      <p:sp>
        <p:nvSpPr>
          <p:cNvPr id="24612" name="Rectangle 158"/>
          <p:cNvSpPr>
            <a:spLocks noChangeArrowheads="1"/>
          </p:cNvSpPr>
          <p:nvPr/>
        </p:nvSpPr>
        <p:spPr bwMode="auto">
          <a:xfrm>
            <a:off x="3714750" y="3898900"/>
            <a:ext cx="1031875" cy="306388"/>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Program</a:t>
            </a:r>
          </a:p>
        </p:txBody>
      </p:sp>
      <p:sp>
        <p:nvSpPr>
          <p:cNvPr id="18467" name="Rectangle 159"/>
          <p:cNvSpPr>
            <a:spLocks noChangeArrowheads="1"/>
          </p:cNvSpPr>
          <p:nvPr/>
        </p:nvSpPr>
        <p:spPr bwMode="auto">
          <a:xfrm>
            <a:off x="2317750" y="3898900"/>
            <a:ext cx="1033463" cy="306388"/>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Program</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8468" name="Rectangle 160"/>
          <p:cNvSpPr>
            <a:spLocks noChangeArrowheads="1"/>
          </p:cNvSpPr>
          <p:nvPr/>
        </p:nvSpPr>
        <p:spPr bwMode="auto">
          <a:xfrm>
            <a:off x="2073275" y="4437063"/>
            <a:ext cx="1350963" cy="304800"/>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Unit Program</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8469" name="Rectangle 161"/>
          <p:cNvSpPr>
            <a:spLocks noChangeArrowheads="1"/>
          </p:cNvSpPr>
          <p:nvPr/>
        </p:nvSpPr>
        <p:spPr bwMode="auto">
          <a:xfrm>
            <a:off x="3584575" y="4437063"/>
            <a:ext cx="1238250" cy="304800"/>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Unit Program</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16" name="Rectangle 163"/>
          <p:cNvSpPr>
            <a:spLocks noChangeArrowheads="1"/>
          </p:cNvSpPr>
          <p:nvPr/>
        </p:nvSpPr>
        <p:spPr bwMode="auto">
          <a:xfrm>
            <a:off x="2225675" y="5232400"/>
            <a:ext cx="1198563" cy="306388"/>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Project</a:t>
            </a:r>
          </a:p>
        </p:txBody>
      </p:sp>
      <p:sp>
        <p:nvSpPr>
          <p:cNvPr id="24617" name="Rectangle 164"/>
          <p:cNvSpPr>
            <a:spLocks noChangeArrowheads="1"/>
          </p:cNvSpPr>
          <p:nvPr/>
        </p:nvSpPr>
        <p:spPr bwMode="auto">
          <a:xfrm>
            <a:off x="3629025" y="5232400"/>
            <a:ext cx="1227138" cy="306388"/>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Project</a:t>
            </a:r>
          </a:p>
        </p:txBody>
      </p:sp>
      <p:sp>
        <p:nvSpPr>
          <p:cNvPr id="24618" name="Rectangle 149"/>
          <p:cNvSpPr>
            <a:spLocks noChangeArrowheads="1"/>
          </p:cNvSpPr>
          <p:nvPr/>
        </p:nvSpPr>
        <p:spPr bwMode="auto">
          <a:xfrm>
            <a:off x="3262313" y="2584450"/>
            <a:ext cx="639762" cy="304800"/>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Field</a:t>
            </a:r>
          </a:p>
        </p:txBody>
      </p:sp>
      <p:sp>
        <p:nvSpPr>
          <p:cNvPr id="24619" name="Rectangle 152"/>
          <p:cNvSpPr>
            <a:spLocks noChangeArrowheads="1"/>
          </p:cNvSpPr>
          <p:nvPr/>
        </p:nvSpPr>
        <p:spPr bwMode="auto">
          <a:xfrm>
            <a:off x="2324100" y="3340100"/>
            <a:ext cx="833438" cy="304800"/>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Sector</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4620" name="Rectangle 153"/>
          <p:cNvSpPr>
            <a:spLocks noChangeArrowheads="1"/>
          </p:cNvSpPr>
          <p:nvPr/>
        </p:nvSpPr>
        <p:spPr bwMode="auto">
          <a:xfrm>
            <a:off x="4024313" y="3332163"/>
            <a:ext cx="722312" cy="307975"/>
          </a:xfrm>
          <a:prstGeom prst="rect">
            <a:avLst/>
          </a:prstGeom>
          <a:noFill/>
          <a:ln w="9525">
            <a:noFill/>
            <a:miter lim="800000"/>
            <a:headEnd/>
            <a:tailEnd/>
          </a:ln>
        </p:spPr>
        <p:txBody>
          <a:bodyPr>
            <a:spAutoFit/>
          </a:bodyPr>
          <a:lstStyle/>
          <a:p>
            <a:pPr algn="ctr" latinLnBrk="0">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Sector</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43053" name="Picture 93" descr="C:\hyeran\work\2010\1208\4.png"/>
          <p:cNvPicPr>
            <a:picLocks noChangeAspect="1" noChangeArrowheads="1"/>
          </p:cNvPicPr>
          <p:nvPr/>
        </p:nvPicPr>
        <p:blipFill>
          <a:blip r:embed="rId17" cstate="print"/>
          <a:srcRect/>
          <a:stretch>
            <a:fillRect/>
          </a:stretch>
        </p:blipFill>
        <p:spPr bwMode="auto">
          <a:xfrm>
            <a:off x="2676525" y="4656138"/>
            <a:ext cx="1647825" cy="658812"/>
          </a:xfrm>
          <a:prstGeom prst="rect">
            <a:avLst/>
          </a:prstGeom>
          <a:noFill/>
          <a:ln w="9525">
            <a:noFill/>
            <a:miter lim="800000"/>
            <a:headEnd/>
            <a:tailEnd/>
          </a:ln>
        </p:spPr>
      </p:pic>
      <p:sp>
        <p:nvSpPr>
          <p:cNvPr id="43054" name="Text Box 154"/>
          <p:cNvSpPr txBox="1">
            <a:spLocks noChangeArrowheads="1"/>
          </p:cNvSpPr>
          <p:nvPr/>
        </p:nvSpPr>
        <p:spPr bwMode="auto">
          <a:xfrm>
            <a:off x="1800225" y="2528888"/>
            <a:ext cx="1031875" cy="247650"/>
          </a:xfrm>
          <a:prstGeom prst="rect">
            <a:avLst/>
          </a:prstGeom>
          <a:noFill/>
          <a:ln w="9525" algn="ctr">
            <a:noFill/>
            <a:miter lim="800000"/>
            <a:headEnd/>
            <a:tailEnd/>
          </a:ln>
        </p:spPr>
        <p:txBody>
          <a:bodyPr lIns="92075" tIns="46038" rIns="92075" bIns="46038">
            <a:spAutoFit/>
          </a:bodyPr>
          <a:lstStyle/>
          <a:p>
            <a:pPr marL="95250" indent="-95250">
              <a:buFontTx/>
              <a:buBlip>
                <a:blip r:embed="rId18"/>
              </a:buBlip>
            </a:pPr>
            <a:r>
              <a:rPr lang="en-US" altLang="ko-KR" sz="1000" b="1">
                <a:solidFill>
                  <a:srgbClr val="333333"/>
                </a:solidFill>
                <a:latin typeface="Arial Unicode MS" pitchFamily="50" charset="-127"/>
                <a:ea typeface="Arial Unicode MS" pitchFamily="50" charset="-127"/>
                <a:cs typeface="Arial Unicode MS" pitchFamily="50" charset="-127"/>
              </a:rPr>
              <a:t>16 Fields</a:t>
            </a:r>
          </a:p>
        </p:txBody>
      </p:sp>
      <p:sp>
        <p:nvSpPr>
          <p:cNvPr id="43055" name="Text Box 155"/>
          <p:cNvSpPr txBox="1">
            <a:spLocks noChangeArrowheads="1"/>
          </p:cNvSpPr>
          <p:nvPr/>
        </p:nvSpPr>
        <p:spPr bwMode="auto">
          <a:xfrm>
            <a:off x="1800225" y="2698750"/>
            <a:ext cx="1055688" cy="247650"/>
          </a:xfrm>
          <a:prstGeom prst="rect">
            <a:avLst/>
          </a:prstGeom>
          <a:noFill/>
          <a:ln w="9525" algn="ctr">
            <a:noFill/>
            <a:miter lim="800000"/>
            <a:headEnd/>
            <a:tailEnd/>
          </a:ln>
        </p:spPr>
        <p:txBody>
          <a:bodyPr lIns="92075" tIns="46038" rIns="92075" bIns="46038">
            <a:spAutoFit/>
          </a:bodyPr>
          <a:lstStyle/>
          <a:p>
            <a:pPr marL="95250" indent="-95250">
              <a:buFontTx/>
              <a:buBlip>
                <a:blip r:embed="rId18"/>
              </a:buBlip>
            </a:pPr>
            <a:r>
              <a:rPr lang="en-US" altLang="ko-KR" sz="1000" b="1">
                <a:solidFill>
                  <a:srgbClr val="333333"/>
                </a:solidFill>
                <a:latin typeface="Arial Unicode MS" pitchFamily="50" charset="-127"/>
                <a:ea typeface="Arial Unicode MS" pitchFamily="50" charset="-127"/>
                <a:cs typeface="Arial Unicode MS" pitchFamily="50" charset="-127"/>
              </a:rPr>
              <a:t>69 Sectors</a:t>
            </a:r>
          </a:p>
        </p:txBody>
      </p:sp>
      <p:sp>
        <p:nvSpPr>
          <p:cNvPr id="43057" name="Text Box 62"/>
          <p:cNvSpPr txBox="1">
            <a:spLocks noChangeArrowheads="1"/>
          </p:cNvSpPr>
          <p:nvPr/>
        </p:nvSpPr>
        <p:spPr bwMode="auto">
          <a:xfrm>
            <a:off x="6824663" y="3775075"/>
            <a:ext cx="2879725" cy="128588"/>
          </a:xfrm>
          <a:prstGeom prst="rect">
            <a:avLst/>
          </a:prstGeom>
          <a:noFill/>
          <a:ln w="9525" algn="ctr">
            <a:noFill/>
            <a:miter lim="800000"/>
            <a:headEnd/>
            <a:tailEnd/>
          </a:ln>
          <a:effectLst>
            <a:prstShdw prst="shdw17" dist="17961" dir="2700000">
              <a:srgbClr val="5C5C5C"/>
            </a:prstShdw>
          </a:effectLst>
        </p:spPr>
        <p:txBody>
          <a:bodyPr lIns="0" tIns="0" rIns="0" bIns="0">
            <a:spAutoFit/>
          </a:bodyPr>
          <a:lstStyle/>
          <a:p>
            <a:pPr marL="762000" indent="-304800">
              <a:lnSpc>
                <a:spcPct val="60000"/>
              </a:lnSpc>
              <a:spcBef>
                <a:spcPct val="50000"/>
              </a:spcBef>
            </a:pPr>
            <a:r>
              <a:rPr kumimoji="0" lang="en-US" altLang="ko-KR" sz="1400">
                <a:solidFill>
                  <a:srgbClr val="080808"/>
                </a:solidFill>
                <a:latin typeface="Arial Unicode MS" pitchFamily="50" charset="-127"/>
                <a:ea typeface="Arial Unicode MS" pitchFamily="50" charset="-127"/>
                <a:cs typeface="Arial Unicode MS" pitchFamily="50" charset="-127"/>
              </a:rPr>
              <a:t>- Gov. Budget Request</a:t>
            </a:r>
            <a:endParaRPr lang="ko-KR" altLang="en-US" sz="1400">
              <a:solidFill>
                <a:srgbClr val="333333"/>
              </a:solidFill>
              <a:latin typeface="Arial Unicode MS" pitchFamily="50" charset="-127"/>
              <a:ea typeface="Arial Unicode MS" pitchFamily="50" charset="-127"/>
              <a:cs typeface="Arial Unicode MS" pitchFamily="50" charset="-127"/>
            </a:endParaRPr>
          </a:p>
        </p:txBody>
      </p:sp>
      <p:sp>
        <p:nvSpPr>
          <p:cNvPr id="61"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3. Budget Management System</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p:cNvPicPr>
            <a:picLocks noChangeAspect="1" noChangeArrowheads="1"/>
          </p:cNvPicPr>
          <p:nvPr/>
        </p:nvPicPr>
        <p:blipFill>
          <a:blip r:embed="rId3" cstate="print"/>
          <a:srcRect l="998" t="4419" r="998" b="45293"/>
          <a:stretch>
            <a:fillRect/>
          </a:stretch>
        </p:blipFill>
        <p:spPr bwMode="auto">
          <a:xfrm>
            <a:off x="668338" y="2643188"/>
            <a:ext cx="8569325" cy="3270250"/>
          </a:xfrm>
          <a:prstGeom prst="rect">
            <a:avLst/>
          </a:prstGeom>
          <a:noFill/>
          <a:ln w="9525" algn="ctr">
            <a:solidFill>
              <a:srgbClr val="DDDDDD"/>
            </a:solidFill>
            <a:miter lim="800000"/>
            <a:headEnd/>
            <a:tailEnd/>
          </a:ln>
        </p:spPr>
      </p:pic>
      <p:sp>
        <p:nvSpPr>
          <p:cNvPr id="10" name="직사각형 9"/>
          <p:cNvSpPr/>
          <p:nvPr/>
        </p:nvSpPr>
        <p:spPr bwMode="auto">
          <a:xfrm>
            <a:off x="1676400" y="3219450"/>
            <a:ext cx="6877050" cy="206375"/>
          </a:xfrm>
          <a:prstGeom prst="rect">
            <a:avLst/>
          </a:prstGeom>
          <a:noFill/>
          <a:ln w="25400" cap="flat" cmpd="sng" algn="ctr">
            <a:solidFill>
              <a:srgbClr val="FF0000"/>
            </a:solidFill>
            <a:prstDash val="sysDot"/>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 name="직사각형 6"/>
          <p:cNvSpPr/>
          <p:nvPr/>
        </p:nvSpPr>
        <p:spPr bwMode="auto">
          <a:xfrm>
            <a:off x="1016000" y="4857750"/>
            <a:ext cx="2387600" cy="174625"/>
          </a:xfrm>
          <a:prstGeom prst="rect">
            <a:avLst/>
          </a:prstGeom>
          <a:noFill/>
          <a:ln w="25400" cap="flat" cmpd="sng" algn="ctr">
            <a:solidFill>
              <a:srgbClr val="FF0000"/>
            </a:solidFill>
            <a:prstDash val="sysDot"/>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37" name="Rectangle 22"/>
          <p:cNvSpPr>
            <a:spLocks noChangeArrowheads="1"/>
          </p:cNvSpPr>
          <p:nvPr/>
        </p:nvSpPr>
        <p:spPr bwMode="auto">
          <a:xfrm>
            <a:off x="523875" y="942975"/>
            <a:ext cx="8858250" cy="1081088"/>
          </a:xfrm>
          <a:prstGeom prst="rect">
            <a:avLst/>
          </a:prstGeom>
          <a:noFill/>
          <a:ln w="9525">
            <a:noFill/>
            <a:miter lim="800000"/>
            <a:headEnd/>
            <a:tailEnd/>
          </a:ln>
        </p:spPr>
        <p:txBody>
          <a:bodyPr/>
          <a:lstStyle/>
          <a:p>
            <a:pPr marL="285750" indent="-285750" eaLnBrk="0" hangingPunct="0">
              <a:lnSpc>
                <a:spcPct val="120000"/>
              </a:lnSpc>
              <a:spcBef>
                <a:spcPct val="20000"/>
              </a:spcBef>
              <a:buSzPct val="120000"/>
              <a:buFont typeface="Wingdings" pitchFamily="2" charset="2"/>
              <a:buBlip>
                <a:blip r:embed="rId4"/>
              </a:buBlip>
            </a:pPr>
            <a:r>
              <a:rPr lang="en-US" altLang="ko-KR" sz="1600">
                <a:latin typeface="Arial Unicode MS" pitchFamily="50" charset="-127"/>
                <a:ea typeface="Arial Unicode MS" pitchFamily="50" charset="-127"/>
                <a:cs typeface="Arial Unicode MS" pitchFamily="50" charset="-127"/>
              </a:rPr>
              <a:t>Line ministry can make a plan for annual budget formation within its ceiling which is decided on the basis of the scheduled amount for midterm fiscal plan.</a:t>
            </a:r>
          </a:p>
          <a:p>
            <a:pPr marL="285750" indent="-285750" eaLnBrk="0" hangingPunct="0">
              <a:lnSpc>
                <a:spcPct val="120000"/>
              </a:lnSpc>
              <a:spcBef>
                <a:spcPct val="20000"/>
              </a:spcBef>
              <a:buSzPct val="120000"/>
              <a:buFont typeface="Wingdings" pitchFamily="2" charset="2"/>
              <a:buBlip>
                <a:blip r:embed="rId4"/>
              </a:buBlip>
            </a:pPr>
            <a:r>
              <a:rPr lang="en-US" altLang="ko-KR" sz="1600">
                <a:latin typeface="Arial Unicode MS" pitchFamily="50" charset="-127"/>
                <a:ea typeface="Arial Unicode MS" pitchFamily="50" charset="-127"/>
                <a:cs typeface="Arial Unicode MS" pitchFamily="50" charset="-127"/>
              </a:rPr>
              <a:t>The ceiling of budget information which is a part of midterm fiscal plan  is used for reference when requesting the annual budget. </a:t>
            </a:r>
          </a:p>
        </p:txBody>
      </p:sp>
      <p:sp>
        <p:nvSpPr>
          <p:cNvPr id="44038" name="TextBox 133"/>
          <p:cNvSpPr txBox="1">
            <a:spLocks noChangeArrowheads="1"/>
          </p:cNvSpPr>
          <p:nvPr/>
        </p:nvSpPr>
        <p:spPr bwMode="auto">
          <a:xfrm>
            <a:off x="957263" y="2714625"/>
            <a:ext cx="2590800" cy="101600"/>
          </a:xfrm>
          <a:prstGeom prst="rect">
            <a:avLst/>
          </a:prstGeom>
          <a:solidFill>
            <a:srgbClr val="DBD9D7"/>
          </a:solidFill>
          <a:ln w="9525">
            <a:noFill/>
            <a:miter lim="800000"/>
            <a:headEnd/>
            <a:tailEnd/>
          </a:ln>
        </p:spPr>
        <p:txBody>
          <a:bodyPr lIns="0" tIns="0" rIns="0" bIns="0">
            <a:spAutoFit/>
          </a:bodyPr>
          <a:lstStyle/>
          <a:p>
            <a:pPr>
              <a:lnSpc>
                <a:spcPts val="800"/>
              </a:lnSpc>
            </a:pPr>
            <a:r>
              <a:rPr kumimoji="0" lang="en-US" altLang="ko-KR" sz="1400" b="1">
                <a:solidFill>
                  <a:srgbClr val="00002E"/>
                </a:solidFill>
                <a:latin typeface="Arial Unicode MS" pitchFamily="50" charset="-127"/>
                <a:ea typeface="Arial Unicode MS" pitchFamily="50" charset="-127"/>
                <a:cs typeface="Arial Unicode MS" pitchFamily="50" charset="-127"/>
              </a:rPr>
              <a:t>Detail information of project</a:t>
            </a:r>
          </a:p>
        </p:txBody>
      </p:sp>
      <p:pic>
        <p:nvPicPr>
          <p:cNvPr id="44039" name="Picture 3"/>
          <p:cNvPicPr>
            <a:picLocks noChangeAspect="1"/>
          </p:cNvPicPr>
          <p:nvPr/>
        </p:nvPicPr>
        <p:blipFill>
          <a:blip r:embed="rId5" cstate="print"/>
          <a:srcRect/>
          <a:stretch>
            <a:fillRect/>
          </a:stretch>
        </p:blipFill>
        <p:spPr bwMode="auto">
          <a:xfrm>
            <a:off x="1136650" y="3249613"/>
            <a:ext cx="468313" cy="142875"/>
          </a:xfrm>
          <a:prstGeom prst="rect">
            <a:avLst/>
          </a:prstGeom>
          <a:noFill/>
          <a:ln w="9525">
            <a:noFill/>
            <a:miter lim="800000"/>
            <a:headEnd/>
            <a:tailEnd/>
          </a:ln>
        </p:spPr>
      </p:pic>
      <p:sp>
        <p:nvSpPr>
          <p:cNvPr id="44040" name="TextBox 94"/>
          <p:cNvSpPr txBox="1">
            <a:spLocks noChangeArrowheads="1"/>
          </p:cNvSpPr>
          <p:nvPr/>
        </p:nvSpPr>
        <p:spPr bwMode="auto">
          <a:xfrm>
            <a:off x="1154113" y="3284538"/>
            <a:ext cx="414337" cy="101600"/>
          </a:xfrm>
          <a:prstGeom prst="rect">
            <a:avLst/>
          </a:prstGeom>
          <a:noFill/>
          <a:ln w="9525">
            <a:noFill/>
            <a:miter lim="800000"/>
            <a:headEnd/>
            <a:tailEnd/>
          </a:ln>
        </p:spPr>
        <p:txBody>
          <a:bodyPr lIns="0" tIns="0" rIns="0" bIns="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project</a:t>
            </a:r>
          </a:p>
        </p:txBody>
      </p:sp>
      <p:pic>
        <p:nvPicPr>
          <p:cNvPr id="44041" name="Picture 3"/>
          <p:cNvPicPr>
            <a:picLocks noChangeAspect="1"/>
          </p:cNvPicPr>
          <p:nvPr/>
        </p:nvPicPr>
        <p:blipFill>
          <a:blip r:embed="rId5" cstate="print"/>
          <a:srcRect/>
          <a:stretch>
            <a:fillRect/>
          </a:stretch>
        </p:blipFill>
        <p:spPr bwMode="auto">
          <a:xfrm>
            <a:off x="776288" y="3465513"/>
            <a:ext cx="504825" cy="142875"/>
          </a:xfrm>
          <a:prstGeom prst="rect">
            <a:avLst/>
          </a:prstGeom>
          <a:noFill/>
          <a:ln w="9525">
            <a:noFill/>
            <a:miter lim="800000"/>
            <a:headEnd/>
            <a:tailEnd/>
          </a:ln>
        </p:spPr>
      </p:pic>
      <p:sp>
        <p:nvSpPr>
          <p:cNvPr id="44042" name="TextBox 94"/>
          <p:cNvSpPr txBox="1">
            <a:spLocks noChangeArrowheads="1"/>
          </p:cNvSpPr>
          <p:nvPr/>
        </p:nvSpPr>
        <p:spPr bwMode="auto">
          <a:xfrm>
            <a:off x="739775" y="3500438"/>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Planned 2009 </a:t>
            </a:r>
          </a:p>
        </p:txBody>
      </p:sp>
      <p:pic>
        <p:nvPicPr>
          <p:cNvPr id="44043" name="Picture 3"/>
          <p:cNvPicPr>
            <a:picLocks noChangeAspect="1"/>
          </p:cNvPicPr>
          <p:nvPr/>
        </p:nvPicPr>
        <p:blipFill>
          <a:blip r:embed="rId5" cstate="print"/>
          <a:srcRect/>
          <a:stretch>
            <a:fillRect/>
          </a:stretch>
        </p:blipFill>
        <p:spPr bwMode="auto">
          <a:xfrm>
            <a:off x="776288" y="3260725"/>
            <a:ext cx="323850" cy="131763"/>
          </a:xfrm>
          <a:prstGeom prst="rect">
            <a:avLst/>
          </a:prstGeom>
          <a:noFill/>
          <a:ln w="9525">
            <a:noFill/>
            <a:miter lim="800000"/>
            <a:headEnd/>
            <a:tailEnd/>
          </a:ln>
        </p:spPr>
      </p:pic>
      <p:sp>
        <p:nvSpPr>
          <p:cNvPr id="44044" name="TextBox 94"/>
          <p:cNvSpPr txBox="1">
            <a:spLocks noChangeArrowheads="1"/>
          </p:cNvSpPr>
          <p:nvPr/>
        </p:nvSpPr>
        <p:spPr bwMode="auto">
          <a:xfrm>
            <a:off x="776288" y="3284538"/>
            <a:ext cx="287337"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2010</a:t>
            </a:r>
          </a:p>
        </p:txBody>
      </p:sp>
      <p:pic>
        <p:nvPicPr>
          <p:cNvPr id="44045" name="Picture 3"/>
          <p:cNvPicPr>
            <a:picLocks noChangeAspect="1"/>
          </p:cNvPicPr>
          <p:nvPr/>
        </p:nvPicPr>
        <p:blipFill>
          <a:blip r:embed="rId5" cstate="print"/>
          <a:srcRect/>
          <a:stretch>
            <a:fillRect/>
          </a:stretch>
        </p:blipFill>
        <p:spPr bwMode="auto">
          <a:xfrm>
            <a:off x="3008313" y="3249613"/>
            <a:ext cx="5508625" cy="142875"/>
          </a:xfrm>
          <a:prstGeom prst="rect">
            <a:avLst/>
          </a:prstGeom>
          <a:noFill/>
          <a:ln w="9525">
            <a:noFill/>
            <a:miter lim="800000"/>
            <a:headEnd/>
            <a:tailEnd/>
          </a:ln>
        </p:spPr>
      </p:pic>
      <p:sp>
        <p:nvSpPr>
          <p:cNvPr id="44046" name="TextBox 94"/>
          <p:cNvSpPr txBox="1">
            <a:spLocks noChangeArrowheads="1"/>
          </p:cNvSpPr>
          <p:nvPr/>
        </p:nvSpPr>
        <p:spPr bwMode="auto">
          <a:xfrm>
            <a:off x="3008313" y="3249613"/>
            <a:ext cx="1873250" cy="101600"/>
          </a:xfrm>
          <a:prstGeom prst="rect">
            <a:avLst/>
          </a:prstGeom>
          <a:noFill/>
          <a:ln w="9525">
            <a:noFill/>
            <a:miter lim="800000"/>
            <a:headEnd/>
            <a:tailEnd/>
          </a:ln>
        </p:spPr>
        <p:txBody>
          <a:bodyPr lIns="0" tIns="0" rIns="0" bIns="0">
            <a:spAutoFit/>
          </a:bodyPr>
          <a:lstStyle/>
          <a:p>
            <a:pPr>
              <a:lnSpc>
                <a:spcPts val="800"/>
              </a:lnSpc>
            </a:pPr>
            <a:r>
              <a:rPr kumimoji="0" lang="en-US" altLang="ko-KR" sz="600">
                <a:solidFill>
                  <a:srgbClr val="00002E"/>
                </a:solidFill>
                <a:latin typeface="Arial Unicode MS" pitchFamily="50" charset="-127"/>
                <a:ea typeface="Arial Unicode MS" pitchFamily="50" charset="-127"/>
                <a:cs typeface="Arial Unicode MS" pitchFamily="50" charset="-127"/>
              </a:rPr>
              <a:t> Transportation Facilities Special Accounts</a:t>
            </a:r>
          </a:p>
        </p:txBody>
      </p:sp>
      <p:sp>
        <p:nvSpPr>
          <p:cNvPr id="44047" name="TextBox 94"/>
          <p:cNvSpPr txBox="1">
            <a:spLocks noChangeArrowheads="1"/>
          </p:cNvSpPr>
          <p:nvPr/>
        </p:nvSpPr>
        <p:spPr bwMode="auto">
          <a:xfrm>
            <a:off x="7689850" y="3249613"/>
            <a:ext cx="792163" cy="101600"/>
          </a:xfrm>
          <a:prstGeom prst="rect">
            <a:avLst/>
          </a:prstGeom>
          <a:noFill/>
          <a:ln w="9525" algn="ctr">
            <a:noFill/>
            <a:miter lim="800000"/>
            <a:headEnd/>
            <a:tailEnd/>
          </a:ln>
        </p:spPr>
        <p:txBody>
          <a:bodyPr lIns="0" tIns="0" rIns="0" bIns="0">
            <a:spAutoFit/>
          </a:bodyPr>
          <a:lstStyle/>
          <a:p>
            <a:pPr>
              <a:lnSpc>
                <a:spcPts val="800"/>
              </a:lnSpc>
            </a:pPr>
            <a:r>
              <a:rPr kumimoji="0" lang="en-US" altLang="ko-KR" sz="600">
                <a:solidFill>
                  <a:srgbClr val="00002E"/>
                </a:solidFill>
                <a:latin typeface="Arial Unicode MS" pitchFamily="50" charset="-127"/>
                <a:ea typeface="Arial Unicode MS" pitchFamily="50" charset="-127"/>
                <a:cs typeface="Arial Unicode MS" pitchFamily="50" charset="-127"/>
              </a:rPr>
              <a:t>/Yu-Su Harbor(New)</a:t>
            </a:r>
          </a:p>
        </p:txBody>
      </p:sp>
      <p:sp>
        <p:nvSpPr>
          <p:cNvPr id="44048" name="TextBox 94"/>
          <p:cNvSpPr txBox="1">
            <a:spLocks noChangeArrowheads="1"/>
          </p:cNvSpPr>
          <p:nvPr/>
        </p:nvSpPr>
        <p:spPr bwMode="auto">
          <a:xfrm>
            <a:off x="4737100" y="3255963"/>
            <a:ext cx="611188" cy="101600"/>
          </a:xfrm>
          <a:prstGeom prst="rect">
            <a:avLst/>
          </a:prstGeom>
          <a:noFill/>
          <a:ln w="9525" algn="ctr">
            <a:noFill/>
            <a:miter lim="800000"/>
            <a:headEnd/>
            <a:tailEnd/>
          </a:ln>
        </p:spPr>
        <p:txBody>
          <a:bodyPr lIns="0" tIns="0" rIns="0" bIns="0">
            <a:spAutoFit/>
          </a:bodyPr>
          <a:lstStyle/>
          <a:p>
            <a:pPr>
              <a:lnSpc>
                <a:spcPts val="800"/>
              </a:lnSpc>
            </a:pPr>
            <a:r>
              <a:rPr kumimoji="0" lang="en-US" altLang="ko-KR" sz="600">
                <a:solidFill>
                  <a:srgbClr val="00002E"/>
                </a:solidFill>
                <a:latin typeface="Arial Unicode MS" pitchFamily="50" charset="-127"/>
                <a:ea typeface="Arial Unicode MS" pitchFamily="50" charset="-127"/>
                <a:cs typeface="Arial Unicode MS" pitchFamily="50" charset="-127"/>
              </a:rPr>
              <a:t>/ Harbor Account</a:t>
            </a:r>
          </a:p>
        </p:txBody>
      </p:sp>
      <p:sp>
        <p:nvSpPr>
          <p:cNvPr id="44049" name="TextBox 94"/>
          <p:cNvSpPr txBox="1">
            <a:spLocks noChangeArrowheads="1"/>
          </p:cNvSpPr>
          <p:nvPr/>
        </p:nvSpPr>
        <p:spPr bwMode="auto">
          <a:xfrm>
            <a:off x="5383213" y="3249613"/>
            <a:ext cx="1333500" cy="101600"/>
          </a:xfrm>
          <a:prstGeom prst="rect">
            <a:avLst/>
          </a:prstGeom>
          <a:noFill/>
          <a:ln w="9525" algn="ctr">
            <a:noFill/>
            <a:miter lim="800000"/>
            <a:headEnd/>
            <a:tailEnd/>
          </a:ln>
        </p:spPr>
        <p:txBody>
          <a:bodyPr lIns="0" tIns="0" rIns="0" bIns="0">
            <a:spAutoFit/>
          </a:bodyPr>
          <a:lstStyle/>
          <a:p>
            <a:pPr>
              <a:lnSpc>
                <a:spcPts val="800"/>
              </a:lnSpc>
            </a:pPr>
            <a:r>
              <a:rPr kumimoji="0" lang="en-US" altLang="ko-KR" sz="600">
                <a:solidFill>
                  <a:srgbClr val="00002E"/>
                </a:solidFill>
                <a:latin typeface="Arial Unicode MS" pitchFamily="50" charset="-127"/>
                <a:ea typeface="Arial Unicode MS" pitchFamily="50" charset="-127"/>
                <a:cs typeface="Arial Unicode MS" pitchFamily="50" charset="-127"/>
              </a:rPr>
              <a:t>/ Major &amp; General Harbor Construction</a:t>
            </a:r>
          </a:p>
        </p:txBody>
      </p:sp>
      <p:sp>
        <p:nvSpPr>
          <p:cNvPr id="44050" name="TextBox 94"/>
          <p:cNvSpPr txBox="1">
            <a:spLocks noChangeArrowheads="1"/>
          </p:cNvSpPr>
          <p:nvPr/>
        </p:nvSpPr>
        <p:spPr bwMode="auto">
          <a:xfrm>
            <a:off x="6681788" y="3249613"/>
            <a:ext cx="971550" cy="204787"/>
          </a:xfrm>
          <a:prstGeom prst="rect">
            <a:avLst/>
          </a:prstGeom>
          <a:noFill/>
          <a:ln w="9525" algn="ctr">
            <a:noFill/>
            <a:miter lim="800000"/>
            <a:headEnd/>
            <a:tailEnd/>
          </a:ln>
        </p:spPr>
        <p:txBody>
          <a:bodyPr lIns="0" tIns="0" rIns="0" bIns="0">
            <a:spAutoFit/>
          </a:bodyPr>
          <a:lstStyle/>
          <a:p>
            <a:pPr>
              <a:lnSpc>
                <a:spcPts val="800"/>
              </a:lnSpc>
            </a:pPr>
            <a:r>
              <a:rPr kumimoji="0" lang="en-US" altLang="ko-KR" sz="600">
                <a:solidFill>
                  <a:srgbClr val="00002E"/>
                </a:solidFill>
                <a:latin typeface="Arial Unicode MS" pitchFamily="50" charset="-127"/>
                <a:ea typeface="Arial Unicode MS" pitchFamily="50" charset="-127"/>
                <a:cs typeface="Arial Unicode MS" pitchFamily="50" charset="-127"/>
              </a:rPr>
              <a:t>/General Harbor Construction</a:t>
            </a:r>
          </a:p>
        </p:txBody>
      </p:sp>
      <p:pic>
        <p:nvPicPr>
          <p:cNvPr id="44051" name="Picture 3"/>
          <p:cNvPicPr>
            <a:picLocks noChangeAspect="1"/>
          </p:cNvPicPr>
          <p:nvPr/>
        </p:nvPicPr>
        <p:blipFill>
          <a:blip r:embed="rId5" cstate="print"/>
          <a:srcRect/>
          <a:stretch>
            <a:fillRect/>
          </a:stretch>
        </p:blipFill>
        <p:spPr bwMode="auto">
          <a:xfrm>
            <a:off x="2181225" y="3465513"/>
            <a:ext cx="792163" cy="142875"/>
          </a:xfrm>
          <a:prstGeom prst="rect">
            <a:avLst/>
          </a:prstGeom>
          <a:noFill/>
          <a:ln w="9525">
            <a:noFill/>
            <a:miter lim="800000"/>
            <a:headEnd/>
            <a:tailEnd/>
          </a:ln>
        </p:spPr>
      </p:pic>
      <p:sp>
        <p:nvSpPr>
          <p:cNvPr id="44052" name="TextBox 94"/>
          <p:cNvSpPr txBox="1">
            <a:spLocks noChangeArrowheads="1"/>
          </p:cNvSpPr>
          <p:nvPr/>
        </p:nvSpPr>
        <p:spPr bwMode="auto">
          <a:xfrm>
            <a:off x="2252663" y="3500438"/>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Modified 2009 </a:t>
            </a:r>
          </a:p>
        </p:txBody>
      </p:sp>
      <p:pic>
        <p:nvPicPr>
          <p:cNvPr id="44053" name="Picture 3"/>
          <p:cNvPicPr>
            <a:picLocks noChangeAspect="1"/>
          </p:cNvPicPr>
          <p:nvPr/>
        </p:nvPicPr>
        <p:blipFill>
          <a:blip r:embed="rId5" cstate="print"/>
          <a:srcRect/>
          <a:stretch>
            <a:fillRect/>
          </a:stretch>
        </p:blipFill>
        <p:spPr bwMode="auto">
          <a:xfrm>
            <a:off x="3800475" y="3465513"/>
            <a:ext cx="828675" cy="142875"/>
          </a:xfrm>
          <a:prstGeom prst="rect">
            <a:avLst/>
          </a:prstGeom>
          <a:noFill/>
          <a:ln w="9525">
            <a:noFill/>
            <a:miter lim="800000"/>
            <a:headEnd/>
            <a:tailEnd/>
          </a:ln>
        </p:spPr>
      </p:pic>
      <p:sp>
        <p:nvSpPr>
          <p:cNvPr id="44054" name="TextBox 94"/>
          <p:cNvSpPr txBox="1">
            <a:spLocks noChangeArrowheads="1"/>
          </p:cNvSpPr>
          <p:nvPr/>
        </p:nvSpPr>
        <p:spPr bwMode="auto">
          <a:xfrm>
            <a:off x="3836988" y="3500438"/>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request 2010 </a:t>
            </a:r>
          </a:p>
        </p:txBody>
      </p:sp>
      <p:pic>
        <p:nvPicPr>
          <p:cNvPr id="44055" name="Picture 3"/>
          <p:cNvPicPr>
            <a:picLocks noChangeAspect="1"/>
          </p:cNvPicPr>
          <p:nvPr/>
        </p:nvPicPr>
        <p:blipFill>
          <a:blip r:embed="rId5" cstate="print"/>
          <a:srcRect/>
          <a:stretch>
            <a:fillRect/>
          </a:stretch>
        </p:blipFill>
        <p:spPr bwMode="auto">
          <a:xfrm>
            <a:off x="5421313" y="3465513"/>
            <a:ext cx="828675" cy="142875"/>
          </a:xfrm>
          <a:prstGeom prst="rect">
            <a:avLst/>
          </a:prstGeom>
          <a:noFill/>
          <a:ln w="9525">
            <a:noFill/>
            <a:miter lim="800000"/>
            <a:headEnd/>
            <a:tailEnd/>
          </a:ln>
        </p:spPr>
      </p:pic>
      <p:sp>
        <p:nvSpPr>
          <p:cNvPr id="44056" name="TextBox 94"/>
          <p:cNvSpPr txBox="1">
            <a:spLocks noChangeArrowheads="1"/>
          </p:cNvSpPr>
          <p:nvPr/>
        </p:nvSpPr>
        <p:spPr bwMode="auto">
          <a:xfrm>
            <a:off x="5457825" y="3500438"/>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proposal 2010 </a:t>
            </a:r>
          </a:p>
        </p:txBody>
      </p:sp>
      <p:pic>
        <p:nvPicPr>
          <p:cNvPr id="44057" name="Picture 3"/>
          <p:cNvPicPr>
            <a:picLocks noChangeAspect="1"/>
          </p:cNvPicPr>
          <p:nvPr/>
        </p:nvPicPr>
        <p:blipFill>
          <a:blip r:embed="rId5" cstate="print"/>
          <a:srcRect/>
          <a:stretch>
            <a:fillRect/>
          </a:stretch>
        </p:blipFill>
        <p:spPr bwMode="auto">
          <a:xfrm>
            <a:off x="7112000" y="3465513"/>
            <a:ext cx="828675" cy="142875"/>
          </a:xfrm>
          <a:prstGeom prst="rect">
            <a:avLst/>
          </a:prstGeom>
          <a:noFill/>
          <a:ln w="9525">
            <a:noFill/>
            <a:miter lim="800000"/>
            <a:headEnd/>
            <a:tailEnd/>
          </a:ln>
        </p:spPr>
      </p:pic>
      <p:sp>
        <p:nvSpPr>
          <p:cNvPr id="44058" name="TextBox 94"/>
          <p:cNvSpPr txBox="1">
            <a:spLocks noChangeArrowheads="1"/>
          </p:cNvSpPr>
          <p:nvPr/>
        </p:nvSpPr>
        <p:spPr bwMode="auto">
          <a:xfrm>
            <a:off x="7113588" y="3500438"/>
            <a:ext cx="828675"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confirmed 2010 </a:t>
            </a:r>
          </a:p>
        </p:txBody>
      </p:sp>
      <p:pic>
        <p:nvPicPr>
          <p:cNvPr id="44059" name="Picture 3"/>
          <p:cNvPicPr>
            <a:picLocks noChangeAspect="1"/>
          </p:cNvPicPr>
          <p:nvPr/>
        </p:nvPicPr>
        <p:blipFill>
          <a:blip r:embed="rId5" cstate="print"/>
          <a:srcRect/>
          <a:stretch>
            <a:fillRect/>
          </a:stretch>
        </p:blipFill>
        <p:spPr bwMode="auto">
          <a:xfrm>
            <a:off x="704850" y="3789363"/>
            <a:ext cx="828675" cy="142875"/>
          </a:xfrm>
          <a:prstGeom prst="rect">
            <a:avLst/>
          </a:prstGeom>
          <a:noFill/>
          <a:ln w="9525">
            <a:noFill/>
            <a:miter lim="800000"/>
            <a:headEnd/>
            <a:tailEnd/>
          </a:ln>
        </p:spPr>
      </p:pic>
      <p:sp>
        <p:nvSpPr>
          <p:cNvPr id="44060" name="TextBox 94"/>
          <p:cNvSpPr txBox="1">
            <a:spLocks noChangeArrowheads="1"/>
          </p:cNvSpPr>
          <p:nvPr/>
        </p:nvSpPr>
        <p:spPr bwMode="auto">
          <a:xfrm>
            <a:off x="812800" y="3789363"/>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chemeClr val="tx1"/>
                </a:solidFill>
                <a:latin typeface="Arial Unicode MS" pitchFamily="50" charset="-127"/>
                <a:ea typeface="Arial Unicode MS" pitchFamily="50" charset="-127"/>
                <a:cs typeface="Arial Unicode MS" pitchFamily="50" charset="-127"/>
              </a:rPr>
              <a:t>Fiscal/Account</a:t>
            </a:r>
            <a:r>
              <a:rPr kumimoji="0" lang="en-US" altLang="ko-KR" sz="800">
                <a:solidFill>
                  <a:srgbClr val="00002E"/>
                </a:solidFill>
                <a:latin typeface="Arial Unicode MS" pitchFamily="50" charset="-127"/>
                <a:ea typeface="Arial Unicode MS" pitchFamily="50" charset="-127"/>
                <a:cs typeface="Arial Unicode MS" pitchFamily="50" charset="-127"/>
              </a:rPr>
              <a:t> </a:t>
            </a:r>
          </a:p>
        </p:txBody>
      </p:sp>
      <p:pic>
        <p:nvPicPr>
          <p:cNvPr id="44061" name="Picture 3"/>
          <p:cNvPicPr>
            <a:picLocks noChangeAspect="1"/>
          </p:cNvPicPr>
          <p:nvPr/>
        </p:nvPicPr>
        <p:blipFill>
          <a:blip r:embed="rId5" cstate="print"/>
          <a:srcRect/>
          <a:stretch>
            <a:fillRect/>
          </a:stretch>
        </p:blipFill>
        <p:spPr bwMode="auto">
          <a:xfrm>
            <a:off x="1846263" y="3771900"/>
            <a:ext cx="828675" cy="142875"/>
          </a:xfrm>
          <a:prstGeom prst="rect">
            <a:avLst/>
          </a:prstGeom>
          <a:noFill/>
          <a:ln w="9525">
            <a:noFill/>
            <a:miter lim="800000"/>
            <a:headEnd/>
            <a:tailEnd/>
          </a:ln>
        </p:spPr>
      </p:pic>
      <p:sp>
        <p:nvSpPr>
          <p:cNvPr id="44062" name="TextBox 94"/>
          <p:cNvSpPr txBox="1">
            <a:spLocks noChangeArrowheads="1"/>
          </p:cNvSpPr>
          <p:nvPr/>
        </p:nvSpPr>
        <p:spPr bwMode="auto">
          <a:xfrm>
            <a:off x="1892300" y="3787775"/>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chemeClr val="tx1"/>
                </a:solidFill>
                <a:latin typeface="Arial Unicode MS" pitchFamily="50" charset="-127"/>
                <a:ea typeface="Arial Unicode MS" pitchFamily="50" charset="-127"/>
                <a:cs typeface="Arial Unicode MS" pitchFamily="50" charset="-127"/>
              </a:rPr>
              <a:t>project info.</a:t>
            </a:r>
            <a:endParaRPr kumimoji="0" lang="en-US" altLang="ko-KR" sz="800">
              <a:solidFill>
                <a:srgbClr val="00002E"/>
              </a:solidFill>
              <a:latin typeface="Arial Unicode MS" pitchFamily="50" charset="-127"/>
              <a:ea typeface="Arial Unicode MS" pitchFamily="50" charset="-127"/>
              <a:cs typeface="Arial Unicode MS" pitchFamily="50" charset="-127"/>
            </a:endParaRPr>
          </a:p>
        </p:txBody>
      </p:sp>
      <p:pic>
        <p:nvPicPr>
          <p:cNvPr id="44063" name="Picture 3"/>
          <p:cNvPicPr>
            <a:picLocks noChangeAspect="1"/>
          </p:cNvPicPr>
          <p:nvPr/>
        </p:nvPicPr>
        <p:blipFill>
          <a:blip r:embed="rId5" cstate="print"/>
          <a:srcRect/>
          <a:stretch>
            <a:fillRect/>
          </a:stretch>
        </p:blipFill>
        <p:spPr bwMode="auto">
          <a:xfrm>
            <a:off x="2792413" y="3754438"/>
            <a:ext cx="936625" cy="142875"/>
          </a:xfrm>
          <a:prstGeom prst="rect">
            <a:avLst/>
          </a:prstGeom>
          <a:noFill/>
          <a:ln w="9525">
            <a:noFill/>
            <a:miter lim="800000"/>
            <a:headEnd/>
            <a:tailEnd/>
          </a:ln>
        </p:spPr>
      </p:pic>
      <p:sp>
        <p:nvSpPr>
          <p:cNvPr id="44064" name="TextBox 94"/>
          <p:cNvSpPr txBox="1">
            <a:spLocks noChangeArrowheads="1"/>
          </p:cNvSpPr>
          <p:nvPr/>
        </p:nvSpPr>
        <p:spPr bwMode="auto">
          <a:xfrm>
            <a:off x="2828925" y="3789363"/>
            <a:ext cx="971550" cy="101600"/>
          </a:xfrm>
          <a:prstGeom prst="rect">
            <a:avLst/>
          </a:prstGeom>
          <a:noFill/>
          <a:ln w="9525">
            <a:noFill/>
            <a:miter lim="800000"/>
            <a:headEnd/>
            <a:tailEnd/>
          </a:ln>
        </p:spPr>
        <p:txBody>
          <a:bodyPr lIns="0" tIns="0" rIns="0" bIns="0">
            <a:spAutoFit/>
          </a:bodyPr>
          <a:lstStyle/>
          <a:p>
            <a:pPr>
              <a:lnSpc>
                <a:spcPts val="800"/>
              </a:lnSpc>
            </a:pPr>
            <a:r>
              <a:rPr kumimoji="0" lang="en-US" altLang="ko-KR" sz="900" b="1">
                <a:solidFill>
                  <a:srgbClr val="00002E"/>
                </a:solidFill>
                <a:latin typeface="Arial Unicode MS" pitchFamily="50" charset="-127"/>
                <a:ea typeface="Arial Unicode MS" pitchFamily="50" charset="-127"/>
                <a:cs typeface="Arial Unicode MS" pitchFamily="50" charset="-127"/>
              </a:rPr>
              <a:t>mid Term Forecast</a:t>
            </a:r>
          </a:p>
        </p:txBody>
      </p:sp>
      <p:pic>
        <p:nvPicPr>
          <p:cNvPr id="44065" name="Picture 3"/>
          <p:cNvPicPr>
            <a:picLocks noChangeAspect="1"/>
          </p:cNvPicPr>
          <p:nvPr/>
        </p:nvPicPr>
        <p:blipFill>
          <a:blip r:embed="rId5" cstate="print"/>
          <a:srcRect/>
          <a:stretch>
            <a:fillRect/>
          </a:stretch>
        </p:blipFill>
        <p:spPr bwMode="auto">
          <a:xfrm>
            <a:off x="3800475" y="3762375"/>
            <a:ext cx="936625" cy="142875"/>
          </a:xfrm>
          <a:prstGeom prst="rect">
            <a:avLst/>
          </a:prstGeom>
          <a:noFill/>
          <a:ln w="9525">
            <a:noFill/>
            <a:miter lim="800000"/>
            <a:headEnd/>
            <a:tailEnd/>
          </a:ln>
        </p:spPr>
      </p:pic>
      <p:sp>
        <p:nvSpPr>
          <p:cNvPr id="44066" name="TextBox 94"/>
          <p:cNvSpPr txBox="1">
            <a:spLocks noChangeArrowheads="1"/>
          </p:cNvSpPr>
          <p:nvPr/>
        </p:nvSpPr>
        <p:spPr bwMode="auto">
          <a:xfrm>
            <a:off x="3908425" y="3776663"/>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chemeClr val="tx1"/>
                </a:solidFill>
                <a:latin typeface="Arial Unicode MS" pitchFamily="50" charset="-127"/>
                <a:ea typeface="Arial Unicode MS" pitchFamily="50" charset="-127"/>
                <a:cs typeface="Arial Unicode MS" pitchFamily="50" charset="-127"/>
              </a:rPr>
              <a:t>Documents</a:t>
            </a:r>
          </a:p>
        </p:txBody>
      </p:sp>
      <p:pic>
        <p:nvPicPr>
          <p:cNvPr id="44067" name="Picture 3"/>
          <p:cNvPicPr>
            <a:picLocks noChangeAspect="1"/>
          </p:cNvPicPr>
          <p:nvPr/>
        </p:nvPicPr>
        <p:blipFill>
          <a:blip r:embed="rId5" cstate="print"/>
          <a:srcRect/>
          <a:stretch>
            <a:fillRect/>
          </a:stretch>
        </p:blipFill>
        <p:spPr bwMode="auto">
          <a:xfrm>
            <a:off x="992188" y="4221163"/>
            <a:ext cx="1331912" cy="144462"/>
          </a:xfrm>
          <a:prstGeom prst="rect">
            <a:avLst/>
          </a:prstGeom>
          <a:solidFill>
            <a:srgbClr val="DED7D4"/>
          </a:solidFill>
          <a:ln w="9525">
            <a:noFill/>
            <a:miter lim="800000"/>
            <a:headEnd/>
            <a:tailEnd/>
          </a:ln>
        </p:spPr>
      </p:pic>
      <p:sp>
        <p:nvSpPr>
          <p:cNvPr id="44068" name="TextBox 94"/>
          <p:cNvSpPr txBox="1">
            <a:spLocks noChangeArrowheads="1"/>
          </p:cNvSpPr>
          <p:nvPr/>
        </p:nvSpPr>
        <p:spPr bwMode="auto">
          <a:xfrm>
            <a:off x="1244600" y="4257675"/>
            <a:ext cx="828675"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Fiscal/Account </a:t>
            </a:r>
          </a:p>
        </p:txBody>
      </p:sp>
      <p:pic>
        <p:nvPicPr>
          <p:cNvPr id="44069" name="Picture 3"/>
          <p:cNvPicPr>
            <a:picLocks noChangeAspect="1"/>
          </p:cNvPicPr>
          <p:nvPr/>
        </p:nvPicPr>
        <p:blipFill>
          <a:blip r:embed="rId5" cstate="print"/>
          <a:srcRect/>
          <a:stretch>
            <a:fillRect/>
          </a:stretch>
        </p:blipFill>
        <p:spPr bwMode="auto">
          <a:xfrm>
            <a:off x="2397125" y="4221163"/>
            <a:ext cx="971550" cy="144462"/>
          </a:xfrm>
          <a:prstGeom prst="rect">
            <a:avLst/>
          </a:prstGeom>
          <a:solidFill>
            <a:srgbClr val="DED7D4"/>
          </a:solidFill>
          <a:ln w="9525">
            <a:noFill/>
            <a:miter lim="800000"/>
            <a:headEnd/>
            <a:tailEnd/>
          </a:ln>
        </p:spPr>
      </p:pic>
      <p:sp>
        <p:nvSpPr>
          <p:cNvPr id="44070" name="TextBox 94"/>
          <p:cNvSpPr txBox="1">
            <a:spLocks noChangeArrowheads="1"/>
          </p:cNvSpPr>
          <p:nvPr/>
        </p:nvSpPr>
        <p:spPr bwMode="auto">
          <a:xfrm>
            <a:off x="2649538" y="4257675"/>
            <a:ext cx="682625"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Amount</a:t>
            </a:r>
          </a:p>
        </p:txBody>
      </p:sp>
      <p:pic>
        <p:nvPicPr>
          <p:cNvPr id="44071" name="Picture 3"/>
          <p:cNvPicPr>
            <a:picLocks noChangeAspect="1"/>
          </p:cNvPicPr>
          <p:nvPr/>
        </p:nvPicPr>
        <p:blipFill>
          <a:blip r:embed="rId5" cstate="print"/>
          <a:srcRect/>
          <a:stretch>
            <a:fillRect/>
          </a:stretch>
        </p:blipFill>
        <p:spPr bwMode="auto">
          <a:xfrm>
            <a:off x="3440113" y="4221163"/>
            <a:ext cx="5076825" cy="144462"/>
          </a:xfrm>
          <a:prstGeom prst="rect">
            <a:avLst/>
          </a:prstGeom>
          <a:solidFill>
            <a:srgbClr val="DED7D4"/>
          </a:solidFill>
          <a:ln w="9525">
            <a:noFill/>
            <a:miter lim="800000"/>
            <a:headEnd/>
            <a:tailEnd/>
          </a:ln>
        </p:spPr>
      </p:pic>
      <p:sp>
        <p:nvSpPr>
          <p:cNvPr id="44072" name="TextBox 94"/>
          <p:cNvSpPr txBox="1">
            <a:spLocks noChangeArrowheads="1"/>
          </p:cNvSpPr>
          <p:nvPr/>
        </p:nvSpPr>
        <p:spPr bwMode="auto">
          <a:xfrm>
            <a:off x="5565775" y="4257675"/>
            <a:ext cx="666750" cy="101600"/>
          </a:xfrm>
          <a:prstGeom prst="rect">
            <a:avLst/>
          </a:prstGeom>
          <a:no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Remark </a:t>
            </a:r>
          </a:p>
        </p:txBody>
      </p:sp>
      <p:pic>
        <p:nvPicPr>
          <p:cNvPr id="44073" name="Picture 7"/>
          <p:cNvPicPr>
            <a:picLocks noChangeArrowheads="1"/>
          </p:cNvPicPr>
          <p:nvPr/>
        </p:nvPicPr>
        <p:blipFill>
          <a:blip r:embed="rId6" cstate="print"/>
          <a:srcRect/>
          <a:stretch>
            <a:fillRect/>
          </a:stretch>
        </p:blipFill>
        <p:spPr bwMode="auto">
          <a:xfrm>
            <a:off x="8094663" y="2687638"/>
            <a:ext cx="287337" cy="128587"/>
          </a:xfrm>
          <a:prstGeom prst="rect">
            <a:avLst/>
          </a:prstGeom>
          <a:noFill/>
          <a:ln w="9525">
            <a:noFill/>
            <a:miter lim="800000"/>
            <a:headEnd/>
            <a:tailEnd/>
          </a:ln>
        </p:spPr>
      </p:pic>
      <p:sp>
        <p:nvSpPr>
          <p:cNvPr id="44074" name="TextBox 127"/>
          <p:cNvSpPr txBox="1">
            <a:spLocks noChangeArrowheads="1"/>
          </p:cNvSpPr>
          <p:nvPr/>
        </p:nvSpPr>
        <p:spPr bwMode="auto">
          <a:xfrm>
            <a:off x="8085138" y="2708275"/>
            <a:ext cx="330200" cy="101600"/>
          </a:xfrm>
          <a:prstGeom prst="rect">
            <a:avLst/>
          </a:prstGeom>
          <a:noFill/>
          <a:ln w="9525">
            <a:noFill/>
            <a:miter lim="800000"/>
            <a:headEnd/>
            <a:tailEnd/>
          </a:ln>
        </p:spPr>
        <p:txBody>
          <a:bodyPr lIns="0" tIns="0" rIns="0" bIns="0">
            <a:spAutoFit/>
          </a:bodyPr>
          <a:lstStyle/>
          <a:p>
            <a:pPr algn="ctr" latinLnBrk="0">
              <a:lnSpc>
                <a:spcPts val="800"/>
              </a:lnSpc>
            </a:pPr>
            <a:r>
              <a:rPr kumimoji="0" lang="en-US" altLang="ko-KR" sz="700">
                <a:solidFill>
                  <a:schemeClr val="bg1"/>
                </a:solidFill>
                <a:latin typeface="Arial Unicode MS" pitchFamily="50" charset="-127"/>
                <a:ea typeface="Arial Unicode MS" pitchFamily="50" charset="-127"/>
                <a:cs typeface="Arial Unicode MS" pitchFamily="50" charset="-127"/>
              </a:rPr>
              <a:t>Search</a:t>
            </a:r>
          </a:p>
        </p:txBody>
      </p:sp>
      <p:sp>
        <p:nvSpPr>
          <p:cNvPr id="77" name="직사각형 76"/>
          <p:cNvSpPr/>
          <p:nvPr/>
        </p:nvSpPr>
        <p:spPr>
          <a:xfrm>
            <a:off x="8486775" y="2708275"/>
            <a:ext cx="319088" cy="144463"/>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8" name="직사각형 77"/>
          <p:cNvSpPr/>
          <p:nvPr/>
        </p:nvSpPr>
        <p:spPr>
          <a:xfrm>
            <a:off x="8901113" y="269716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75" name="TextBox 127"/>
          <p:cNvSpPr txBox="1">
            <a:spLocks noChangeArrowheads="1"/>
          </p:cNvSpPr>
          <p:nvPr/>
        </p:nvSpPr>
        <p:spPr bwMode="auto">
          <a:xfrm>
            <a:off x="8445500" y="2708275"/>
            <a:ext cx="323850" cy="101600"/>
          </a:xfrm>
          <a:prstGeom prst="rect">
            <a:avLst/>
          </a:prstGeom>
          <a:noFill/>
          <a:ln w="9525">
            <a:noFill/>
            <a:miter lim="800000"/>
            <a:headEnd/>
            <a:tailEnd/>
          </a:ln>
        </p:spPr>
        <p:txBody>
          <a:bodyPr lIns="0" tIns="0" rIns="0" bIns="0">
            <a:spAutoFit/>
          </a:bodyPr>
          <a:lstStyle/>
          <a:p>
            <a:pPr algn="ctr" fontAlgn="auto" latinLnBrk="0">
              <a:lnSpc>
                <a:spcPts val="800"/>
              </a:lnSpc>
              <a:spcBef>
                <a:spcPts val="0"/>
              </a:spcBef>
              <a:spcAft>
                <a:spcPts val="0"/>
              </a:spcAft>
              <a:defRPr/>
            </a:pPr>
            <a:r>
              <a:rPr kumimoji="0" lang="en-US" altLang="ko-KR" sz="700" kern="0" dirty="0">
                <a:solidFill>
                  <a:schemeClr val="accent6">
                    <a:lumMod val="75000"/>
                  </a:schemeClr>
                </a:solidFill>
                <a:latin typeface="Arial Unicode MS" pitchFamily="50" charset="-127"/>
                <a:ea typeface="Arial Unicode MS" pitchFamily="50" charset="-127"/>
                <a:cs typeface="Arial Unicode MS" pitchFamily="50" charset="-127"/>
              </a:rPr>
              <a:t>Excel</a:t>
            </a:r>
          </a:p>
        </p:txBody>
      </p:sp>
      <p:sp>
        <p:nvSpPr>
          <p:cNvPr id="44078" name="TextBox 127"/>
          <p:cNvSpPr txBox="1">
            <a:spLocks noChangeArrowheads="1"/>
          </p:cNvSpPr>
          <p:nvPr/>
        </p:nvSpPr>
        <p:spPr bwMode="auto">
          <a:xfrm>
            <a:off x="8913813" y="2708275"/>
            <a:ext cx="265112" cy="101600"/>
          </a:xfrm>
          <a:prstGeom prst="rect">
            <a:avLst/>
          </a:prstGeom>
          <a:noFill/>
          <a:ln w="9525">
            <a:noFill/>
            <a:miter lim="800000"/>
            <a:headEnd/>
            <a:tailEnd/>
          </a:ln>
        </p:spPr>
        <p:txBody>
          <a:bodyPr lIns="0" tIns="0" rIns="0" bIns="0">
            <a:spAutoFit/>
          </a:bodyPr>
          <a:lstStyle/>
          <a:p>
            <a:pPr algn="ctr" latinLnBrk="0">
              <a:lnSpc>
                <a:spcPts val="800"/>
              </a:lnSpc>
            </a:pPr>
            <a:r>
              <a:rPr kumimoji="0" lang="en-US" altLang="ko-KR" sz="700">
                <a:solidFill>
                  <a:srgbClr val="8A3E05"/>
                </a:solidFill>
                <a:latin typeface="Arial Unicode MS" pitchFamily="50" charset="-127"/>
                <a:ea typeface="Arial Unicode MS" pitchFamily="50" charset="-127"/>
                <a:cs typeface="Arial Unicode MS" pitchFamily="50" charset="-127"/>
              </a:rPr>
              <a:t>Close</a:t>
            </a:r>
          </a:p>
        </p:txBody>
      </p:sp>
      <p:sp>
        <p:nvSpPr>
          <p:cNvPr id="2" name="직사각형 77"/>
          <p:cNvSpPr/>
          <p:nvPr/>
        </p:nvSpPr>
        <p:spPr>
          <a:xfrm>
            <a:off x="7940675" y="4011613"/>
            <a:ext cx="265113"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0" name="TextBox 127"/>
          <p:cNvSpPr txBox="1">
            <a:spLocks noChangeArrowheads="1"/>
          </p:cNvSpPr>
          <p:nvPr/>
        </p:nvSpPr>
        <p:spPr bwMode="auto">
          <a:xfrm>
            <a:off x="7940675" y="4041775"/>
            <a:ext cx="265113" cy="101600"/>
          </a:xfrm>
          <a:prstGeom prst="rect">
            <a:avLst/>
          </a:prstGeom>
          <a:noFill/>
          <a:ln w="9525">
            <a:noFill/>
            <a:miter lim="800000"/>
            <a:headEnd/>
            <a:tailEnd/>
          </a:ln>
        </p:spPr>
        <p:txBody>
          <a:bodyPr lIns="0" tIns="0" rIns="0" bIns="0">
            <a:spAutoFit/>
          </a:bodyPr>
          <a:lstStyle/>
          <a:p>
            <a:pPr algn="ctr" latinLnBrk="0">
              <a:lnSpc>
                <a:spcPts val="800"/>
              </a:lnSpc>
            </a:pPr>
            <a:r>
              <a:rPr kumimoji="0" lang="en-US" altLang="ko-KR" sz="700">
                <a:solidFill>
                  <a:srgbClr val="8A3E05"/>
                </a:solidFill>
                <a:latin typeface="Arial Unicode MS" pitchFamily="50" charset="-127"/>
                <a:ea typeface="Arial Unicode MS" pitchFamily="50" charset="-127"/>
                <a:cs typeface="Arial Unicode MS" pitchFamily="50" charset="-127"/>
              </a:rPr>
              <a:t>Save</a:t>
            </a:r>
          </a:p>
        </p:txBody>
      </p:sp>
      <p:sp>
        <p:nvSpPr>
          <p:cNvPr id="4" name="직사각형 77"/>
          <p:cNvSpPr/>
          <p:nvPr/>
        </p:nvSpPr>
        <p:spPr>
          <a:xfrm>
            <a:off x="8324850" y="4002088"/>
            <a:ext cx="265113"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2" name="TextBox 127"/>
          <p:cNvSpPr txBox="1">
            <a:spLocks noChangeArrowheads="1"/>
          </p:cNvSpPr>
          <p:nvPr/>
        </p:nvSpPr>
        <p:spPr bwMode="auto">
          <a:xfrm>
            <a:off x="8324850" y="4032250"/>
            <a:ext cx="265113" cy="101600"/>
          </a:xfrm>
          <a:prstGeom prst="rect">
            <a:avLst/>
          </a:prstGeom>
          <a:noFill/>
          <a:ln w="9525">
            <a:noFill/>
            <a:miter lim="800000"/>
            <a:headEnd/>
            <a:tailEnd/>
          </a:ln>
        </p:spPr>
        <p:txBody>
          <a:bodyPr lIns="0" tIns="0" rIns="0" bIns="0">
            <a:spAutoFit/>
          </a:bodyPr>
          <a:lstStyle/>
          <a:p>
            <a:pPr algn="ctr" latinLnBrk="0">
              <a:lnSpc>
                <a:spcPts val="800"/>
              </a:lnSpc>
            </a:pPr>
            <a:r>
              <a:rPr kumimoji="0" lang="en-US" altLang="ko-KR" sz="700">
                <a:solidFill>
                  <a:srgbClr val="8A3E05"/>
                </a:solidFill>
                <a:latin typeface="Arial Unicode MS" pitchFamily="50" charset="-127"/>
                <a:ea typeface="Arial Unicode MS" pitchFamily="50" charset="-127"/>
                <a:cs typeface="Arial Unicode MS" pitchFamily="50" charset="-127"/>
              </a:rPr>
              <a:t>Add</a:t>
            </a:r>
          </a:p>
        </p:txBody>
      </p:sp>
      <p:sp>
        <p:nvSpPr>
          <p:cNvPr id="6" name="직사각형 77"/>
          <p:cNvSpPr/>
          <p:nvPr/>
        </p:nvSpPr>
        <p:spPr>
          <a:xfrm>
            <a:off x="8697913" y="401161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44084" name="TextBox 127"/>
          <p:cNvSpPr txBox="1">
            <a:spLocks noChangeArrowheads="1"/>
          </p:cNvSpPr>
          <p:nvPr/>
        </p:nvSpPr>
        <p:spPr bwMode="auto">
          <a:xfrm>
            <a:off x="8697913" y="4041775"/>
            <a:ext cx="265112" cy="101600"/>
          </a:xfrm>
          <a:prstGeom prst="rect">
            <a:avLst/>
          </a:prstGeom>
          <a:noFill/>
          <a:ln w="9525">
            <a:noFill/>
            <a:miter lim="800000"/>
            <a:headEnd/>
            <a:tailEnd/>
          </a:ln>
        </p:spPr>
        <p:txBody>
          <a:bodyPr lIns="0" tIns="0" rIns="0" bIns="0">
            <a:spAutoFit/>
          </a:bodyPr>
          <a:lstStyle/>
          <a:p>
            <a:pPr algn="ctr" latinLnBrk="0">
              <a:lnSpc>
                <a:spcPts val="800"/>
              </a:lnSpc>
            </a:pPr>
            <a:r>
              <a:rPr kumimoji="0" lang="en-US" altLang="ko-KR" sz="700">
                <a:solidFill>
                  <a:srgbClr val="8A3E05"/>
                </a:solidFill>
                <a:latin typeface="Arial Unicode MS" pitchFamily="50" charset="-127"/>
                <a:ea typeface="Arial Unicode MS" pitchFamily="50" charset="-127"/>
                <a:cs typeface="Arial Unicode MS" pitchFamily="50" charset="-127"/>
              </a:rPr>
              <a:t>Del</a:t>
            </a:r>
          </a:p>
        </p:txBody>
      </p:sp>
      <p:sp>
        <p:nvSpPr>
          <p:cNvPr id="9" name="직사각형 77"/>
          <p:cNvSpPr/>
          <p:nvPr/>
        </p:nvSpPr>
        <p:spPr>
          <a:xfrm>
            <a:off x="8732838" y="3465513"/>
            <a:ext cx="265112" cy="147637"/>
          </a:xfrm>
          <a:prstGeom prst="rect">
            <a:avLst/>
          </a:prstGeom>
          <a:solidFill>
            <a:sysClr val="window" lastClr="FFFFFF"/>
          </a:solidFill>
          <a:ln w="25400" cap="flat" cmpd="sng" algn="ctr">
            <a:noFill/>
            <a:prstDash val="solid"/>
          </a:ln>
          <a:effectLst/>
        </p:spPr>
        <p:txBody>
          <a:bodyPr anchor="ctr"/>
          <a:lstStyle/>
          <a:p>
            <a:pPr algn="ctr" fontAlgn="auto" latinLnBrk="0">
              <a:spcBef>
                <a:spcPts val="0"/>
              </a:spcBef>
              <a:spcAft>
                <a:spcPts val="0"/>
              </a:spcAft>
              <a:defRPr/>
            </a:pPr>
            <a:endParaRPr kumimoji="0" lang="ko-KR" altLang="en-US" sz="1800" kern="0">
              <a:solidFill>
                <a:sysClr val="window" lastClr="FFFFFF"/>
              </a:solidFill>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3. Budget Management System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그룹 68"/>
          <p:cNvGrpSpPr>
            <a:grpSpLocks/>
          </p:cNvGrpSpPr>
          <p:nvPr/>
        </p:nvGrpSpPr>
        <p:grpSpPr bwMode="auto">
          <a:xfrm>
            <a:off x="0" y="1682750"/>
            <a:ext cx="9906000" cy="5175250"/>
            <a:chOff x="12700" y="1635125"/>
            <a:chExt cx="9906000" cy="5175250"/>
          </a:xfrm>
        </p:grpSpPr>
        <p:grpSp>
          <p:nvGrpSpPr>
            <p:cNvPr id="45109" name="Group 104"/>
            <p:cNvGrpSpPr>
              <a:grpSpLocks/>
            </p:cNvGrpSpPr>
            <p:nvPr/>
          </p:nvGrpSpPr>
          <p:grpSpPr bwMode="auto">
            <a:xfrm>
              <a:off x="12700" y="1700213"/>
              <a:ext cx="9906000" cy="5110162"/>
              <a:chOff x="8" y="1071"/>
              <a:chExt cx="6240" cy="3219"/>
            </a:xfrm>
          </p:grpSpPr>
          <p:grpSp>
            <p:nvGrpSpPr>
              <p:cNvPr id="45112" name="Group 194"/>
              <p:cNvGrpSpPr>
                <a:grpSpLocks/>
              </p:cNvGrpSpPr>
              <p:nvPr/>
            </p:nvGrpSpPr>
            <p:grpSpPr bwMode="auto">
              <a:xfrm>
                <a:off x="8" y="1071"/>
                <a:ext cx="6240" cy="3219"/>
                <a:chOff x="90" y="1328"/>
                <a:chExt cx="5603" cy="2940"/>
              </a:xfrm>
            </p:grpSpPr>
            <p:pic>
              <p:nvPicPr>
                <p:cNvPr id="45114" name="Picture 195" descr="그림9"/>
                <p:cNvPicPr>
                  <a:picLocks noChangeAspect="1" noChangeArrowheads="1"/>
                </p:cNvPicPr>
                <p:nvPr/>
              </p:nvPicPr>
              <p:blipFill>
                <a:blip r:embed="rId3" cstate="print"/>
                <a:srcRect b="30994"/>
                <a:stretch>
                  <a:fillRect/>
                </a:stretch>
              </p:blipFill>
              <p:spPr bwMode="auto">
                <a:xfrm>
                  <a:off x="90" y="1328"/>
                  <a:ext cx="5603" cy="1025"/>
                </a:xfrm>
                <a:prstGeom prst="rect">
                  <a:avLst/>
                </a:prstGeom>
                <a:noFill/>
                <a:ln w="9525">
                  <a:noFill/>
                  <a:miter lim="800000"/>
                  <a:headEnd/>
                  <a:tailEnd/>
                </a:ln>
              </p:spPr>
            </p:pic>
            <p:pic>
              <p:nvPicPr>
                <p:cNvPr id="45115" name="Picture 196" descr="그림9"/>
                <p:cNvPicPr>
                  <a:picLocks noChangeAspect="1" noChangeArrowheads="1"/>
                </p:cNvPicPr>
                <p:nvPr/>
              </p:nvPicPr>
              <p:blipFill>
                <a:blip r:embed="rId3" cstate="print"/>
                <a:srcRect t="45653"/>
                <a:stretch>
                  <a:fillRect/>
                </a:stretch>
              </p:blipFill>
              <p:spPr bwMode="auto">
                <a:xfrm>
                  <a:off x="90" y="3508"/>
                  <a:ext cx="5603" cy="760"/>
                </a:xfrm>
                <a:prstGeom prst="rect">
                  <a:avLst/>
                </a:prstGeom>
                <a:noFill/>
                <a:ln w="9525">
                  <a:noFill/>
                  <a:miter lim="800000"/>
                  <a:headEnd/>
                  <a:tailEnd/>
                </a:ln>
              </p:spPr>
            </p:pic>
            <p:pic>
              <p:nvPicPr>
                <p:cNvPr id="45116" name="Picture 197" descr="그림9"/>
                <p:cNvPicPr>
                  <a:picLocks noChangeAspect="1" noChangeArrowheads="1"/>
                </p:cNvPicPr>
                <p:nvPr/>
              </p:nvPicPr>
              <p:blipFill>
                <a:blip r:embed="rId3" cstate="print"/>
                <a:srcRect t="14224" b="30994"/>
                <a:stretch>
                  <a:fillRect/>
                </a:stretch>
              </p:blipFill>
              <p:spPr bwMode="auto">
                <a:xfrm>
                  <a:off x="90" y="2347"/>
                  <a:ext cx="5603" cy="1162"/>
                </a:xfrm>
                <a:prstGeom prst="rect">
                  <a:avLst/>
                </a:prstGeom>
                <a:noFill/>
                <a:ln w="9525">
                  <a:noFill/>
                  <a:miter lim="800000"/>
                  <a:headEnd/>
                  <a:tailEnd/>
                </a:ln>
              </p:spPr>
            </p:pic>
          </p:grpSp>
          <p:pic>
            <p:nvPicPr>
              <p:cNvPr id="45113" name="Picture 15" descr="DFSDF copy"/>
              <p:cNvPicPr>
                <a:picLocks noChangeAspect="1" noChangeArrowheads="1"/>
              </p:cNvPicPr>
              <p:nvPr/>
            </p:nvPicPr>
            <p:blipFill>
              <a:blip r:embed="rId4" cstate="print"/>
              <a:srcRect l="5653" r="8530"/>
              <a:stretch>
                <a:fillRect/>
              </a:stretch>
            </p:blipFill>
            <p:spPr bwMode="auto">
              <a:xfrm>
                <a:off x="194" y="3596"/>
                <a:ext cx="5874" cy="499"/>
              </a:xfrm>
              <a:prstGeom prst="rect">
                <a:avLst/>
              </a:prstGeom>
              <a:noFill/>
              <a:ln w="9525">
                <a:noFill/>
                <a:miter lim="800000"/>
                <a:headEnd/>
                <a:tailEnd/>
              </a:ln>
            </p:spPr>
          </p:pic>
        </p:grpSp>
        <p:pic>
          <p:nvPicPr>
            <p:cNvPr id="45110" name="Picture 68" descr="C:\hyeran\work\소스\구름-.png"/>
            <p:cNvPicPr>
              <a:picLocks noChangeAspect="1" noChangeArrowheads="1"/>
            </p:cNvPicPr>
            <p:nvPr/>
          </p:nvPicPr>
          <p:blipFill>
            <a:blip r:embed="rId5" cstate="print"/>
            <a:srcRect/>
            <a:stretch>
              <a:fillRect/>
            </a:stretch>
          </p:blipFill>
          <p:spPr bwMode="auto">
            <a:xfrm>
              <a:off x="5438775" y="1635125"/>
              <a:ext cx="4371975" cy="2857500"/>
            </a:xfrm>
            <a:prstGeom prst="rect">
              <a:avLst/>
            </a:prstGeom>
            <a:noFill/>
            <a:ln w="9525">
              <a:noFill/>
              <a:miter lim="800000"/>
              <a:headEnd/>
              <a:tailEnd/>
            </a:ln>
          </p:spPr>
        </p:pic>
        <p:pic>
          <p:nvPicPr>
            <p:cNvPr id="45111" name="Picture 68" descr="C:\hyeran\work\소스\구름-.png"/>
            <p:cNvPicPr>
              <a:picLocks noChangeAspect="1" noChangeArrowheads="1"/>
            </p:cNvPicPr>
            <p:nvPr/>
          </p:nvPicPr>
          <p:blipFill>
            <a:blip r:embed="rId6" cstate="print"/>
            <a:srcRect/>
            <a:stretch>
              <a:fillRect/>
            </a:stretch>
          </p:blipFill>
          <p:spPr bwMode="auto">
            <a:xfrm>
              <a:off x="85725" y="1643063"/>
              <a:ext cx="4343400" cy="2859087"/>
            </a:xfrm>
            <a:prstGeom prst="rect">
              <a:avLst/>
            </a:prstGeom>
            <a:noFill/>
            <a:ln w="9525">
              <a:noFill/>
              <a:miter lim="800000"/>
              <a:headEnd/>
              <a:tailEnd/>
            </a:ln>
          </p:spPr>
        </p:pic>
      </p:grpSp>
      <p:pic>
        <p:nvPicPr>
          <p:cNvPr id="45059" name="Picture 94" descr="그림3"/>
          <p:cNvPicPr>
            <a:picLocks noChangeAspect="1" noChangeArrowheads="1"/>
          </p:cNvPicPr>
          <p:nvPr/>
        </p:nvPicPr>
        <p:blipFill>
          <a:blip r:embed="rId7" cstate="print"/>
          <a:srcRect/>
          <a:stretch>
            <a:fillRect/>
          </a:stretch>
        </p:blipFill>
        <p:spPr bwMode="auto">
          <a:xfrm>
            <a:off x="3973513" y="3327400"/>
            <a:ext cx="1685925" cy="1150938"/>
          </a:xfrm>
          <a:prstGeom prst="rect">
            <a:avLst/>
          </a:prstGeom>
          <a:noFill/>
          <a:ln w="9525">
            <a:noFill/>
            <a:miter lim="800000"/>
            <a:headEnd/>
            <a:tailEnd/>
          </a:ln>
        </p:spPr>
      </p:pic>
      <p:pic>
        <p:nvPicPr>
          <p:cNvPr id="45060" name="Picture 90" descr="그림3 copy"/>
          <p:cNvPicPr>
            <a:picLocks noChangeAspect="1" noChangeArrowheads="1"/>
          </p:cNvPicPr>
          <p:nvPr/>
        </p:nvPicPr>
        <p:blipFill>
          <a:blip r:embed="rId8" cstate="print"/>
          <a:srcRect/>
          <a:stretch>
            <a:fillRect/>
          </a:stretch>
        </p:blipFill>
        <p:spPr bwMode="auto">
          <a:xfrm>
            <a:off x="4202113" y="5487988"/>
            <a:ext cx="1196975" cy="936625"/>
          </a:xfrm>
          <a:prstGeom prst="rect">
            <a:avLst/>
          </a:prstGeom>
          <a:noFill/>
          <a:ln w="9525">
            <a:noFill/>
            <a:miter lim="800000"/>
            <a:headEnd/>
            <a:tailEnd/>
          </a:ln>
        </p:spPr>
      </p:pic>
      <p:sp>
        <p:nvSpPr>
          <p:cNvPr id="45061" name="AutoShape 77"/>
          <p:cNvSpPr>
            <a:spLocks noChangeArrowheads="1"/>
          </p:cNvSpPr>
          <p:nvPr/>
        </p:nvSpPr>
        <p:spPr bwMode="auto">
          <a:xfrm>
            <a:off x="5024438" y="4868863"/>
            <a:ext cx="1816100" cy="274637"/>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2" name="AutoShape 80"/>
          <p:cNvSpPr>
            <a:spLocks noChangeArrowheads="1"/>
          </p:cNvSpPr>
          <p:nvPr/>
        </p:nvSpPr>
        <p:spPr bwMode="auto">
          <a:xfrm>
            <a:off x="2144713" y="5589588"/>
            <a:ext cx="2098675" cy="360362"/>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3" name="AutoShape 81"/>
          <p:cNvSpPr>
            <a:spLocks noChangeArrowheads="1"/>
          </p:cNvSpPr>
          <p:nvPr/>
        </p:nvSpPr>
        <p:spPr bwMode="auto">
          <a:xfrm>
            <a:off x="2936875" y="4797425"/>
            <a:ext cx="1801813"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4" name="AutoShape 82"/>
          <p:cNvSpPr>
            <a:spLocks noChangeArrowheads="1"/>
          </p:cNvSpPr>
          <p:nvPr/>
        </p:nvSpPr>
        <p:spPr bwMode="auto">
          <a:xfrm>
            <a:off x="1919288" y="3540125"/>
            <a:ext cx="2103437"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5" name="AutoShape 83"/>
          <p:cNvSpPr>
            <a:spLocks noChangeArrowheads="1"/>
          </p:cNvSpPr>
          <p:nvPr/>
        </p:nvSpPr>
        <p:spPr bwMode="auto">
          <a:xfrm>
            <a:off x="2792413" y="2924175"/>
            <a:ext cx="1858962"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66" name="AutoShape 88"/>
          <p:cNvSpPr>
            <a:spLocks noChangeArrowheads="1"/>
          </p:cNvSpPr>
          <p:nvPr/>
        </p:nvSpPr>
        <p:spPr bwMode="auto">
          <a:xfrm>
            <a:off x="7615238" y="5102225"/>
            <a:ext cx="1611312" cy="636588"/>
          </a:xfrm>
          <a:prstGeom prst="roundRect">
            <a:avLst>
              <a:gd name="adj" fmla="val 9833"/>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cxnSp>
        <p:nvCxnSpPr>
          <p:cNvPr id="45067" name="AutoShape 55"/>
          <p:cNvCxnSpPr>
            <a:cxnSpLocks noChangeShapeType="1"/>
          </p:cNvCxnSpPr>
          <p:nvPr/>
        </p:nvCxnSpPr>
        <p:spPr bwMode="auto">
          <a:xfrm flipV="1">
            <a:off x="3224213" y="4005263"/>
            <a:ext cx="585787" cy="1587"/>
          </a:xfrm>
          <a:prstGeom prst="straightConnector1">
            <a:avLst/>
          </a:prstGeom>
          <a:noFill/>
          <a:ln w="38100">
            <a:solidFill>
              <a:schemeClr val="tx1"/>
            </a:solidFill>
            <a:round/>
            <a:headEnd/>
            <a:tailEnd type="triangle" w="med" len="med"/>
          </a:ln>
        </p:spPr>
      </p:cxnSp>
      <p:sp>
        <p:nvSpPr>
          <p:cNvPr id="45068" name="Text Box 56"/>
          <p:cNvSpPr txBox="1">
            <a:spLocks noChangeArrowheads="1"/>
          </p:cNvSpPr>
          <p:nvPr/>
        </p:nvSpPr>
        <p:spPr bwMode="auto">
          <a:xfrm>
            <a:off x="2060575" y="3527425"/>
            <a:ext cx="2214563" cy="269875"/>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Transfer payment result</a:t>
            </a:r>
            <a:endParaRPr kumimoji="0" lang="ko-KR" altLang="en-US" sz="1200" b="1">
              <a:solidFill>
                <a:srgbClr val="333333"/>
              </a:solidFill>
              <a:latin typeface="Arial Unicode MS" pitchFamily="50" charset="-127"/>
              <a:ea typeface="Arial Unicode MS" pitchFamily="50" charset="-127"/>
              <a:cs typeface="Arial Unicode MS" pitchFamily="50" charset="-127"/>
            </a:endParaRPr>
          </a:p>
        </p:txBody>
      </p:sp>
      <p:cxnSp>
        <p:nvCxnSpPr>
          <p:cNvPr id="45069" name="AutoShape 59"/>
          <p:cNvCxnSpPr>
            <a:cxnSpLocks noChangeShapeType="1"/>
          </p:cNvCxnSpPr>
          <p:nvPr/>
        </p:nvCxnSpPr>
        <p:spPr bwMode="auto">
          <a:xfrm flipH="1">
            <a:off x="4953000" y="4445000"/>
            <a:ext cx="3175" cy="1079500"/>
          </a:xfrm>
          <a:prstGeom prst="straightConnector1">
            <a:avLst/>
          </a:prstGeom>
          <a:noFill/>
          <a:ln w="38100">
            <a:solidFill>
              <a:schemeClr val="tx1"/>
            </a:solidFill>
            <a:round/>
            <a:headEnd/>
            <a:tailEnd type="stealth" w="med" len="med"/>
          </a:ln>
        </p:spPr>
      </p:cxnSp>
      <p:cxnSp>
        <p:nvCxnSpPr>
          <p:cNvPr id="45070" name="AutoShape 60"/>
          <p:cNvCxnSpPr>
            <a:cxnSpLocks noChangeShapeType="1"/>
          </p:cNvCxnSpPr>
          <p:nvPr/>
        </p:nvCxnSpPr>
        <p:spPr bwMode="auto">
          <a:xfrm>
            <a:off x="4953000" y="2860675"/>
            <a:ext cx="0" cy="471488"/>
          </a:xfrm>
          <a:prstGeom prst="straightConnector1">
            <a:avLst/>
          </a:prstGeom>
          <a:noFill/>
          <a:ln w="38100">
            <a:solidFill>
              <a:schemeClr val="tx1"/>
            </a:solidFill>
            <a:round/>
            <a:headEnd/>
            <a:tailEnd type="stealth" w="med" len="med"/>
          </a:ln>
        </p:spPr>
      </p:cxnSp>
      <p:cxnSp>
        <p:nvCxnSpPr>
          <p:cNvPr id="45071" name="AutoShape 92"/>
          <p:cNvCxnSpPr>
            <a:cxnSpLocks noChangeShapeType="1"/>
          </p:cNvCxnSpPr>
          <p:nvPr/>
        </p:nvCxnSpPr>
        <p:spPr bwMode="auto">
          <a:xfrm>
            <a:off x="4691063" y="2852738"/>
            <a:ext cx="3175" cy="466725"/>
          </a:xfrm>
          <a:prstGeom prst="straightConnector1">
            <a:avLst/>
          </a:prstGeom>
          <a:noFill/>
          <a:ln w="38100">
            <a:solidFill>
              <a:schemeClr val="tx1"/>
            </a:solidFill>
            <a:round/>
            <a:headEnd type="stealth" w="med" len="med"/>
            <a:tailEnd/>
          </a:ln>
        </p:spPr>
      </p:cxnSp>
      <p:sp>
        <p:nvSpPr>
          <p:cNvPr id="45072" name="Text Box 61"/>
          <p:cNvSpPr txBox="1">
            <a:spLocks noChangeArrowheads="1"/>
          </p:cNvSpPr>
          <p:nvPr/>
        </p:nvSpPr>
        <p:spPr bwMode="auto">
          <a:xfrm>
            <a:off x="2881313" y="2924175"/>
            <a:ext cx="2071687" cy="269875"/>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ko-KR" altLang="en-US" sz="1200" b="1">
                <a:solidFill>
                  <a:srgbClr val="333333"/>
                </a:solidFill>
                <a:latin typeface="Arial Unicode MS" pitchFamily="50" charset="-127"/>
                <a:ea typeface="Arial Unicode MS" pitchFamily="50" charset="-127"/>
                <a:cs typeface="Arial Unicode MS" pitchFamily="50" charset="-127"/>
              </a:rPr>
              <a:t> </a:t>
            </a:r>
            <a:r>
              <a:rPr kumimoji="0" lang="en-US" altLang="ko-KR" sz="1200" b="1">
                <a:solidFill>
                  <a:srgbClr val="333333"/>
                </a:solidFill>
                <a:latin typeface="Arial Unicode MS" pitchFamily="50" charset="-127"/>
                <a:ea typeface="Arial Unicode MS" pitchFamily="50" charset="-127"/>
                <a:cs typeface="Arial Unicode MS" pitchFamily="50" charset="-127"/>
              </a:rPr>
              <a:t>transfer payment result                      </a:t>
            </a:r>
            <a:endParaRPr kumimoji="0" lang="ko-KR" altLang="en-US" sz="1200" b="1">
              <a:solidFill>
                <a:srgbClr val="333333"/>
              </a:solidFill>
              <a:latin typeface="Arial Unicode MS" pitchFamily="50" charset="-127"/>
              <a:ea typeface="Arial Unicode MS" pitchFamily="50" charset="-127"/>
              <a:cs typeface="Arial Unicode MS" pitchFamily="50" charset="-127"/>
            </a:endParaRPr>
          </a:p>
        </p:txBody>
      </p:sp>
      <p:sp>
        <p:nvSpPr>
          <p:cNvPr id="45073" name="Text Box 61"/>
          <p:cNvSpPr txBox="1">
            <a:spLocks noChangeArrowheads="1"/>
          </p:cNvSpPr>
          <p:nvPr/>
        </p:nvSpPr>
        <p:spPr bwMode="auto">
          <a:xfrm>
            <a:off x="5240338" y="4868863"/>
            <a:ext cx="1301750" cy="269875"/>
          </a:xfrm>
          <a:prstGeom prst="rect">
            <a:avLst/>
          </a:prstGeom>
          <a:noFill/>
          <a:ln w="9525" algn="ctr">
            <a:noFill/>
            <a:miter lim="800000"/>
            <a:headEnd/>
            <a:tailEnd/>
          </a:ln>
        </p:spPr>
        <p:txBody>
          <a:bodyPr wrap="none">
            <a:spAutoFit/>
          </a:bodyPr>
          <a:lstStyle/>
          <a:p>
            <a:pPr latinLnBrk="0" hangingPunct="0">
              <a:lnSpc>
                <a:spcPct val="96000"/>
              </a:lnSpc>
              <a:buClr>
                <a:srgbClr val="000000"/>
              </a:buClr>
              <a:buSzPct val="100000"/>
              <a:buFont typeface="Univers" pitchFamily="34" charset="0"/>
              <a:buNone/>
            </a:pPr>
            <a:r>
              <a:rPr kumimoji="0" lang="ko-KR" altLang="en-US" sz="1200" b="1">
                <a:solidFill>
                  <a:srgbClr val="333333"/>
                </a:solidFill>
                <a:latin typeface="Arial Unicode MS" pitchFamily="50" charset="-127"/>
                <a:ea typeface="Arial Unicode MS" pitchFamily="50" charset="-127"/>
                <a:cs typeface="Arial Unicode MS" pitchFamily="50" charset="-127"/>
              </a:rPr>
              <a:t> </a:t>
            </a:r>
            <a:r>
              <a:rPr kumimoji="0" lang="en-US" altLang="ko-KR" sz="1200" b="1">
                <a:solidFill>
                  <a:srgbClr val="333333"/>
                </a:solidFill>
                <a:latin typeface="Arial Unicode MS" pitchFamily="50" charset="-127"/>
                <a:ea typeface="Arial Unicode MS" pitchFamily="50" charset="-127"/>
                <a:cs typeface="Arial Unicode MS" pitchFamily="50" charset="-127"/>
              </a:rPr>
              <a:t>send notice info</a:t>
            </a:r>
          </a:p>
        </p:txBody>
      </p:sp>
      <p:sp>
        <p:nvSpPr>
          <p:cNvPr id="45074" name="Text Box 61"/>
          <p:cNvSpPr txBox="1">
            <a:spLocks noChangeArrowheads="1"/>
          </p:cNvSpPr>
          <p:nvPr/>
        </p:nvSpPr>
        <p:spPr bwMode="auto">
          <a:xfrm>
            <a:off x="2792413" y="4797425"/>
            <a:ext cx="1944687" cy="269875"/>
          </a:xfrm>
          <a:prstGeom prst="rect">
            <a:avLst/>
          </a:prstGeom>
          <a:noFill/>
          <a:ln w="9525" algn="ctr">
            <a:noFill/>
            <a:miter lim="800000"/>
            <a:headEnd/>
            <a:tailEnd/>
          </a:ln>
        </p:spPr>
        <p:txBody>
          <a:bodyPr>
            <a:spAutoFit/>
          </a:bodyPr>
          <a:lstStyle/>
          <a:p>
            <a:pPr algn="ctr" latinLnBrk="0" hangingPunct="0">
              <a:lnSpc>
                <a:spcPct val="96000"/>
              </a:lnSpc>
              <a:buClr>
                <a:srgbClr val="000000"/>
              </a:buClr>
              <a:buSzPct val="100000"/>
              <a:buFont typeface="Univers" pitchFamily="34" charset="0"/>
              <a:buNone/>
            </a:pPr>
            <a:r>
              <a:rPr kumimoji="0" lang="ko-KR" altLang="en-US" sz="1200" b="1">
                <a:solidFill>
                  <a:srgbClr val="333333"/>
                </a:solidFill>
                <a:latin typeface="Arial Unicode MS" pitchFamily="50" charset="-127"/>
                <a:ea typeface="Arial Unicode MS" pitchFamily="50" charset="-127"/>
                <a:cs typeface="Arial Unicode MS" pitchFamily="50" charset="-127"/>
              </a:rPr>
              <a:t> </a:t>
            </a:r>
            <a:r>
              <a:rPr kumimoji="0" lang="en-US" altLang="ko-KR" sz="1200" b="1">
                <a:solidFill>
                  <a:srgbClr val="333333"/>
                </a:solidFill>
                <a:latin typeface="Arial Unicode MS" pitchFamily="50" charset="-127"/>
                <a:ea typeface="Arial Unicode MS" pitchFamily="50" charset="-127"/>
                <a:cs typeface="Arial Unicode MS" pitchFamily="50" charset="-127"/>
              </a:rPr>
              <a:t>transfer payment result</a:t>
            </a:r>
            <a:endParaRPr kumimoji="0" lang="ko-KR" altLang="en-US" sz="1200" b="1">
              <a:solidFill>
                <a:srgbClr val="333333"/>
              </a:solidFill>
              <a:latin typeface="Arial Unicode MS" pitchFamily="50" charset="-127"/>
              <a:ea typeface="Arial Unicode MS" pitchFamily="50" charset="-127"/>
              <a:cs typeface="Arial Unicode MS" pitchFamily="50" charset="-127"/>
            </a:endParaRPr>
          </a:p>
        </p:txBody>
      </p:sp>
      <p:sp>
        <p:nvSpPr>
          <p:cNvPr id="45075" name="Text Box 61"/>
          <p:cNvSpPr txBox="1">
            <a:spLocks noChangeArrowheads="1"/>
          </p:cNvSpPr>
          <p:nvPr/>
        </p:nvSpPr>
        <p:spPr bwMode="auto">
          <a:xfrm>
            <a:off x="2216150" y="5589588"/>
            <a:ext cx="2105025" cy="269875"/>
          </a:xfrm>
          <a:prstGeom prst="rect">
            <a:avLst/>
          </a:prstGeom>
          <a:noFill/>
          <a:ln w="9525" algn="ctr">
            <a:noFill/>
            <a:miter lim="800000"/>
            <a:headEnd/>
            <a:tailEnd/>
          </a:ln>
        </p:spPr>
        <p:txBody>
          <a:bodyPr>
            <a:spAutoFit/>
          </a:bodyPr>
          <a:lstStyle/>
          <a:p>
            <a:pPr algn="ctr" latinLnBrk="0" hangingPunct="0">
              <a:lnSpc>
                <a:spcPct val="96000"/>
              </a:lnSpc>
              <a:buClr>
                <a:srgbClr val="000000"/>
              </a:buClr>
              <a:buSzPct val="100000"/>
              <a:buFont typeface="Univers" pitchFamily="34" charset="0"/>
              <a:buNone/>
            </a:pPr>
            <a:r>
              <a:rPr kumimoji="0" lang="ko-KR" altLang="en-US" sz="1200" b="1">
                <a:solidFill>
                  <a:srgbClr val="333333"/>
                </a:solidFill>
                <a:latin typeface="Arial Unicode MS" pitchFamily="50" charset="-127"/>
                <a:ea typeface="Arial Unicode MS" pitchFamily="50" charset="-127"/>
                <a:cs typeface="Arial Unicode MS" pitchFamily="50" charset="-127"/>
              </a:rPr>
              <a:t> </a:t>
            </a:r>
            <a:r>
              <a:rPr kumimoji="0" lang="en-US" altLang="ko-KR" sz="1200" b="1">
                <a:solidFill>
                  <a:srgbClr val="333333"/>
                </a:solidFill>
                <a:latin typeface="Arial Unicode MS" pitchFamily="50" charset="-127"/>
                <a:ea typeface="Arial Unicode MS" pitchFamily="50" charset="-127"/>
                <a:cs typeface="Arial Unicode MS" pitchFamily="50" charset="-127"/>
              </a:rPr>
              <a:t>transfer payment (daily)</a:t>
            </a:r>
          </a:p>
        </p:txBody>
      </p:sp>
      <p:sp>
        <p:nvSpPr>
          <p:cNvPr id="272449" name="Text Box 65"/>
          <p:cNvSpPr txBox="1">
            <a:spLocks noChangeArrowheads="1"/>
          </p:cNvSpPr>
          <p:nvPr/>
        </p:nvSpPr>
        <p:spPr bwMode="auto">
          <a:xfrm>
            <a:off x="6931025" y="4252913"/>
            <a:ext cx="863600" cy="271462"/>
          </a:xfrm>
          <a:prstGeom prst="rect">
            <a:avLst/>
          </a:prstGeom>
          <a:noFill/>
          <a:ln w="12700" algn="ctr">
            <a:noFill/>
            <a:miter lim="800000"/>
            <a:headEnd/>
            <a:tailEnd/>
          </a:ln>
          <a:effectLst/>
        </p:spPr>
        <p:txBody>
          <a:bodyPr lIns="54000" tIns="36000" rIns="54000" bIns="36000">
            <a:spAutoFit/>
          </a:bodyPr>
          <a:lstStyle/>
          <a:p>
            <a:pPr algn="ctr">
              <a:buFont typeface="굴림" pitchFamily="50" charset="-127"/>
              <a:buNone/>
              <a:defRPr/>
            </a:pPr>
            <a:r>
              <a:rPr kumimoji="0" lang="en-US" altLang="ko-KR" b="1">
                <a:solidFill>
                  <a:srgbClr val="0000FF"/>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Payer</a:t>
            </a:r>
          </a:p>
        </p:txBody>
      </p:sp>
      <p:sp>
        <p:nvSpPr>
          <p:cNvPr id="271696" name="Rectangle 336"/>
          <p:cNvSpPr>
            <a:spLocks noChangeArrowheads="1"/>
          </p:cNvSpPr>
          <p:nvPr/>
        </p:nvSpPr>
        <p:spPr bwMode="auto">
          <a:xfrm>
            <a:off x="4069617" y="6006923"/>
            <a:ext cx="1452641" cy="351035"/>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en-US" altLang="ko-KR" sz="12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Commercial</a:t>
            </a:r>
          </a:p>
          <a:p>
            <a:pPr marL="190500" indent="-190500" algn="ctr" defTabSz="873125" latinLnBrk="0" hangingPunct="0">
              <a:lnSpc>
                <a:spcPct val="90000"/>
              </a:lnSpc>
              <a:defRPr/>
            </a:pPr>
            <a:r>
              <a:rPr lang="en-US" altLang="ko-KR" sz="12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bank</a:t>
            </a:r>
          </a:p>
        </p:txBody>
      </p:sp>
      <p:pic>
        <p:nvPicPr>
          <p:cNvPr id="45078" name="Picture 514" descr="학교_1"/>
          <p:cNvPicPr>
            <a:picLocks noChangeAspect="1" noChangeArrowheads="1"/>
          </p:cNvPicPr>
          <p:nvPr/>
        </p:nvPicPr>
        <p:blipFill>
          <a:blip r:embed="rId9" cstate="print"/>
          <a:srcRect l="7443" r="2481"/>
          <a:stretch>
            <a:fillRect/>
          </a:stretch>
        </p:blipFill>
        <p:spPr bwMode="auto">
          <a:xfrm>
            <a:off x="4445000" y="5629275"/>
            <a:ext cx="614363" cy="377825"/>
          </a:xfrm>
          <a:prstGeom prst="rect">
            <a:avLst/>
          </a:prstGeom>
          <a:noFill/>
          <a:ln w="9525">
            <a:noFill/>
            <a:miter lim="800000"/>
            <a:headEnd/>
            <a:tailEnd/>
          </a:ln>
        </p:spPr>
      </p:pic>
      <p:cxnSp>
        <p:nvCxnSpPr>
          <p:cNvPr id="45079" name="AutoShape 124"/>
          <p:cNvCxnSpPr>
            <a:cxnSpLocks noChangeShapeType="1"/>
          </p:cNvCxnSpPr>
          <p:nvPr/>
        </p:nvCxnSpPr>
        <p:spPr bwMode="auto">
          <a:xfrm>
            <a:off x="5226050" y="2501900"/>
            <a:ext cx="2133600" cy="1069975"/>
          </a:xfrm>
          <a:prstGeom prst="bentConnector2">
            <a:avLst/>
          </a:prstGeom>
          <a:noFill/>
          <a:ln w="31750">
            <a:solidFill>
              <a:srgbClr val="972FFF"/>
            </a:solidFill>
            <a:miter lim="800000"/>
            <a:headEnd/>
            <a:tailEnd type="triangle" w="med" len="med"/>
          </a:ln>
          <a:effectLst>
            <a:prstShdw prst="shdw17" dist="17961" dir="2700000">
              <a:schemeClr val="tx1">
                <a:alpha val="50000"/>
              </a:schemeClr>
            </a:prstShdw>
          </a:effectLst>
        </p:spPr>
      </p:cxnSp>
      <p:cxnSp>
        <p:nvCxnSpPr>
          <p:cNvPr id="45080" name="AutoShape 125"/>
          <p:cNvCxnSpPr>
            <a:cxnSpLocks noChangeShapeType="1"/>
          </p:cNvCxnSpPr>
          <p:nvPr/>
        </p:nvCxnSpPr>
        <p:spPr bwMode="auto">
          <a:xfrm rot="5400000">
            <a:off x="5811044" y="4371181"/>
            <a:ext cx="1443038" cy="1717675"/>
          </a:xfrm>
          <a:prstGeom prst="bentConnector2">
            <a:avLst/>
          </a:prstGeom>
          <a:noFill/>
          <a:ln w="31750">
            <a:solidFill>
              <a:srgbClr val="972FFF"/>
            </a:solidFill>
            <a:miter lim="800000"/>
            <a:headEnd/>
            <a:tailEnd type="triangle" w="med" len="med"/>
          </a:ln>
          <a:effectLst>
            <a:prstShdw prst="shdw17" dist="17961" dir="2700000">
              <a:schemeClr val="tx1">
                <a:alpha val="50000"/>
              </a:schemeClr>
            </a:prstShdw>
          </a:effectLst>
        </p:spPr>
      </p:cxnSp>
      <p:cxnSp>
        <p:nvCxnSpPr>
          <p:cNvPr id="45081" name="AutoShape 126"/>
          <p:cNvCxnSpPr>
            <a:cxnSpLocks noChangeShapeType="1"/>
          </p:cNvCxnSpPr>
          <p:nvPr/>
        </p:nvCxnSpPr>
        <p:spPr bwMode="auto">
          <a:xfrm rot="10800000">
            <a:off x="2068513" y="4265613"/>
            <a:ext cx="1827212" cy="1785937"/>
          </a:xfrm>
          <a:prstGeom prst="bentConnector3">
            <a:avLst>
              <a:gd name="adj1" fmla="val 99838"/>
            </a:avLst>
          </a:prstGeom>
          <a:noFill/>
          <a:ln w="31750">
            <a:solidFill>
              <a:srgbClr val="972FFF"/>
            </a:solidFill>
            <a:miter lim="800000"/>
            <a:headEnd/>
            <a:tailEnd type="triangle" w="med" len="med"/>
          </a:ln>
          <a:effectLst>
            <a:prstShdw prst="shdw17" dist="17961" dir="2700000">
              <a:schemeClr val="tx1">
                <a:alpha val="50000"/>
              </a:schemeClr>
            </a:prstShdw>
          </a:effectLst>
        </p:spPr>
      </p:cxnSp>
      <p:sp>
        <p:nvSpPr>
          <p:cNvPr id="45082" name="Text Box 129"/>
          <p:cNvSpPr txBox="1">
            <a:spLocks noChangeArrowheads="1"/>
          </p:cNvSpPr>
          <p:nvPr/>
        </p:nvSpPr>
        <p:spPr bwMode="auto">
          <a:xfrm>
            <a:off x="273050" y="1916113"/>
            <a:ext cx="3959225" cy="304800"/>
          </a:xfrm>
          <a:prstGeom prst="rect">
            <a:avLst/>
          </a:prstGeom>
          <a:noFill/>
          <a:ln w="9525" algn="ctr">
            <a:noFill/>
            <a:miter lim="800000"/>
            <a:headEnd/>
            <a:tailEnd/>
          </a:ln>
          <a:effectLst>
            <a:prstShdw prst="shdw17" dist="17961" dir="2700000">
              <a:srgbClr val="999999"/>
            </a:prstShdw>
          </a:effectLst>
        </p:spPr>
        <p:txBody>
          <a:bodyPr>
            <a:spAutoFit/>
          </a:bodyPr>
          <a:lstStyle/>
          <a:p>
            <a:pPr marL="182563" indent="-182563"/>
            <a:r>
              <a:rPr kumimoji="0" lang="en-US" altLang="ko-KR" sz="1400" b="1">
                <a:latin typeface="Arial Unicode MS" pitchFamily="50" charset="-127"/>
                <a:ea typeface="Arial Unicode MS" pitchFamily="50" charset="-127"/>
                <a:cs typeface="Arial Unicode MS" pitchFamily="50" charset="-127"/>
              </a:rPr>
              <a:t>*</a:t>
            </a:r>
            <a:r>
              <a:rPr kumimoji="0" lang="en-US" altLang="ko-KR" sz="1200" b="1">
                <a:latin typeface="Arial Unicode MS" pitchFamily="50" charset="-127"/>
                <a:ea typeface="Arial Unicode MS" pitchFamily="50" charset="-127"/>
                <a:cs typeface="Arial Unicode MS" pitchFamily="50" charset="-127"/>
              </a:rPr>
              <a:t>EBPP : Electronic Bill Presentment &amp; Payment</a:t>
            </a:r>
          </a:p>
        </p:txBody>
      </p:sp>
      <p:pic>
        <p:nvPicPr>
          <p:cNvPr id="45083" name="Picture 105" descr="tt2-005-97"/>
          <p:cNvPicPr>
            <a:picLocks noChangeAspect="1" noChangeArrowheads="1"/>
          </p:cNvPicPr>
          <p:nvPr/>
        </p:nvPicPr>
        <p:blipFill>
          <a:blip r:embed="rId10" cstate="print"/>
          <a:srcRect/>
          <a:stretch>
            <a:fillRect/>
          </a:stretch>
        </p:blipFill>
        <p:spPr bwMode="auto">
          <a:xfrm>
            <a:off x="1214438" y="3278188"/>
            <a:ext cx="719137" cy="649287"/>
          </a:xfrm>
          <a:prstGeom prst="rect">
            <a:avLst/>
          </a:prstGeom>
          <a:noFill/>
          <a:ln w="9525">
            <a:noFill/>
            <a:miter lim="800000"/>
            <a:headEnd/>
            <a:tailEnd/>
          </a:ln>
        </p:spPr>
      </p:pic>
      <p:sp>
        <p:nvSpPr>
          <p:cNvPr id="45084" name="Rectangle 71"/>
          <p:cNvSpPr>
            <a:spLocks noChangeArrowheads="1"/>
          </p:cNvSpPr>
          <p:nvPr/>
        </p:nvSpPr>
        <p:spPr bwMode="auto">
          <a:xfrm>
            <a:off x="220663" y="830263"/>
            <a:ext cx="9534525" cy="839787"/>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11"/>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Collecting agency notifies payer, and transfers summary information of notice to dBrain system.</a:t>
            </a:r>
            <a:endParaRPr kumimoji="0" lang="ko-KR" altLang="en-US" sz="140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11"/>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Payer pays tax by Internet Banking or visiting banks, etc.</a:t>
            </a:r>
            <a:endParaRPr kumimoji="0" lang="ko-KR" altLang="en-US" sz="140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90000"/>
              </a:lnSpc>
              <a:spcAft>
                <a:spcPct val="40000"/>
              </a:spcAft>
              <a:buSzPct val="90000"/>
              <a:buFontTx/>
              <a:buBlip>
                <a:blip r:embed="rId11"/>
              </a:buBlip>
            </a:pPr>
            <a:r>
              <a:rPr kumimoji="0" lang="en-US" altLang="ko-KR" sz="1400">
                <a:solidFill>
                  <a:srgbClr val="22142E"/>
                </a:solidFill>
                <a:latin typeface="Arial Unicode MS" pitchFamily="50" charset="-127"/>
                <a:ea typeface="Arial Unicode MS" pitchFamily="50" charset="-127"/>
                <a:cs typeface="Arial Unicode MS" pitchFamily="50" charset="-127"/>
              </a:rPr>
              <a:t> Commercial bank checks and receives noticed payment, and sends results to dBrain through EBPP system</a:t>
            </a:r>
            <a:endParaRPr kumimoji="0" lang="ko-KR" altLang="en-US" sz="1400">
              <a:solidFill>
                <a:srgbClr val="22142E"/>
              </a:solidFill>
              <a:latin typeface="Arial Unicode MS" pitchFamily="50" charset="-127"/>
              <a:ea typeface="Arial Unicode MS" pitchFamily="50" charset="-127"/>
              <a:cs typeface="Arial Unicode MS" pitchFamily="50" charset="-127"/>
            </a:endParaRPr>
          </a:p>
        </p:txBody>
      </p:sp>
      <p:pic>
        <p:nvPicPr>
          <p:cNvPr id="45086" name="Picture 110" descr="011"/>
          <p:cNvPicPr>
            <a:picLocks noChangeAspect="1" noChangeArrowheads="1"/>
          </p:cNvPicPr>
          <p:nvPr/>
        </p:nvPicPr>
        <p:blipFill>
          <a:blip r:embed="rId12" cstate="print"/>
          <a:srcRect/>
          <a:stretch>
            <a:fillRect/>
          </a:stretch>
        </p:blipFill>
        <p:spPr bwMode="auto">
          <a:xfrm>
            <a:off x="6716713" y="3811588"/>
            <a:ext cx="1254125" cy="495300"/>
          </a:xfrm>
          <a:prstGeom prst="rect">
            <a:avLst/>
          </a:prstGeom>
          <a:noFill/>
          <a:ln w="9525">
            <a:noFill/>
            <a:miter lim="800000"/>
            <a:headEnd/>
            <a:tailEnd/>
          </a:ln>
        </p:spPr>
      </p:pic>
      <p:pic>
        <p:nvPicPr>
          <p:cNvPr id="45087" name="Picture 104" descr="p_4"/>
          <p:cNvPicPr>
            <a:picLocks noChangeAspect="1" noChangeArrowheads="1"/>
          </p:cNvPicPr>
          <p:nvPr/>
        </p:nvPicPr>
        <p:blipFill>
          <a:blip r:embed="rId13" cstate="print"/>
          <a:srcRect/>
          <a:stretch>
            <a:fillRect/>
          </a:stretch>
        </p:blipFill>
        <p:spPr bwMode="auto">
          <a:xfrm>
            <a:off x="6991350" y="3570288"/>
            <a:ext cx="706438" cy="555625"/>
          </a:xfrm>
          <a:prstGeom prst="rect">
            <a:avLst/>
          </a:prstGeom>
          <a:noFill/>
          <a:ln w="9525">
            <a:noFill/>
            <a:miter lim="800000"/>
            <a:headEnd/>
            <a:tailEnd/>
          </a:ln>
        </p:spPr>
      </p:pic>
      <p:sp>
        <p:nvSpPr>
          <p:cNvPr id="45088" name="AutoShape 84"/>
          <p:cNvSpPr>
            <a:spLocks noChangeArrowheads="1"/>
          </p:cNvSpPr>
          <p:nvPr/>
        </p:nvSpPr>
        <p:spPr bwMode="auto">
          <a:xfrm>
            <a:off x="5157788" y="2927350"/>
            <a:ext cx="1827212"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5089" name="Text Box 61"/>
          <p:cNvSpPr txBox="1">
            <a:spLocks noChangeArrowheads="1"/>
          </p:cNvSpPr>
          <p:nvPr/>
        </p:nvSpPr>
        <p:spPr bwMode="auto">
          <a:xfrm>
            <a:off x="5030788" y="2903538"/>
            <a:ext cx="1814512" cy="269875"/>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      send notice info</a:t>
            </a:r>
            <a:endParaRPr kumimoji="0" lang="ko-KR" altLang="en-US" sz="1200" b="1">
              <a:solidFill>
                <a:srgbClr val="333333"/>
              </a:solidFill>
              <a:latin typeface="Arial Unicode MS" pitchFamily="50" charset="-127"/>
              <a:ea typeface="Arial Unicode MS" pitchFamily="50" charset="-127"/>
              <a:cs typeface="Arial Unicode MS" pitchFamily="50" charset="-127"/>
            </a:endParaRPr>
          </a:p>
        </p:txBody>
      </p:sp>
      <p:pic>
        <p:nvPicPr>
          <p:cNvPr id="45090" name="Picture 119" descr="1"/>
          <p:cNvPicPr>
            <a:picLocks noChangeAspect="1" noChangeArrowheads="1"/>
          </p:cNvPicPr>
          <p:nvPr/>
        </p:nvPicPr>
        <p:blipFill>
          <a:blip r:embed="rId14" cstate="print"/>
          <a:srcRect/>
          <a:stretch>
            <a:fillRect/>
          </a:stretch>
        </p:blipFill>
        <p:spPr bwMode="auto">
          <a:xfrm>
            <a:off x="5049838" y="2903538"/>
            <a:ext cx="304800" cy="304800"/>
          </a:xfrm>
          <a:prstGeom prst="rect">
            <a:avLst/>
          </a:prstGeom>
          <a:noFill/>
          <a:ln w="9525">
            <a:noFill/>
            <a:miter lim="800000"/>
            <a:headEnd/>
            <a:tailEnd/>
          </a:ln>
        </p:spPr>
      </p:pic>
      <p:pic>
        <p:nvPicPr>
          <p:cNvPr id="45091" name="Picture 120" descr="2"/>
          <p:cNvPicPr>
            <a:picLocks noChangeAspect="1" noChangeArrowheads="1"/>
          </p:cNvPicPr>
          <p:nvPr/>
        </p:nvPicPr>
        <p:blipFill>
          <a:blip r:embed="rId15" cstate="print"/>
          <a:srcRect/>
          <a:stretch>
            <a:fillRect/>
          </a:stretch>
        </p:blipFill>
        <p:spPr bwMode="auto">
          <a:xfrm>
            <a:off x="7464425" y="5089525"/>
            <a:ext cx="304800" cy="304800"/>
          </a:xfrm>
          <a:prstGeom prst="rect">
            <a:avLst/>
          </a:prstGeom>
          <a:noFill/>
          <a:ln w="9525">
            <a:noFill/>
            <a:miter lim="800000"/>
            <a:headEnd/>
            <a:tailEnd/>
          </a:ln>
        </p:spPr>
      </p:pic>
      <p:pic>
        <p:nvPicPr>
          <p:cNvPr id="45092" name="Picture 121" descr="3"/>
          <p:cNvPicPr>
            <a:picLocks noChangeAspect="1" noChangeArrowheads="1"/>
          </p:cNvPicPr>
          <p:nvPr/>
        </p:nvPicPr>
        <p:blipFill>
          <a:blip r:embed="rId16" cstate="print"/>
          <a:srcRect/>
          <a:stretch>
            <a:fillRect/>
          </a:stretch>
        </p:blipFill>
        <p:spPr bwMode="auto">
          <a:xfrm>
            <a:off x="2649538" y="4797425"/>
            <a:ext cx="303212" cy="304800"/>
          </a:xfrm>
          <a:prstGeom prst="rect">
            <a:avLst/>
          </a:prstGeom>
          <a:noFill/>
          <a:ln w="9525">
            <a:noFill/>
            <a:miter lim="800000"/>
            <a:headEnd/>
            <a:tailEnd/>
          </a:ln>
        </p:spPr>
      </p:pic>
      <p:pic>
        <p:nvPicPr>
          <p:cNvPr id="45093" name="Picture 122" descr="4"/>
          <p:cNvPicPr>
            <a:picLocks noChangeAspect="1" noChangeArrowheads="1"/>
          </p:cNvPicPr>
          <p:nvPr/>
        </p:nvPicPr>
        <p:blipFill>
          <a:blip r:embed="rId17" cstate="print"/>
          <a:srcRect/>
          <a:stretch>
            <a:fillRect/>
          </a:stretch>
        </p:blipFill>
        <p:spPr bwMode="auto">
          <a:xfrm>
            <a:off x="1828800" y="3525838"/>
            <a:ext cx="304800" cy="304800"/>
          </a:xfrm>
          <a:prstGeom prst="rect">
            <a:avLst/>
          </a:prstGeom>
          <a:noFill/>
          <a:ln w="9525">
            <a:noFill/>
            <a:miter lim="800000"/>
            <a:headEnd/>
            <a:tailEnd/>
          </a:ln>
        </p:spPr>
      </p:pic>
      <p:pic>
        <p:nvPicPr>
          <p:cNvPr id="45094" name="Picture 123" descr="5"/>
          <p:cNvPicPr>
            <a:picLocks noChangeAspect="1" noChangeArrowheads="1"/>
          </p:cNvPicPr>
          <p:nvPr/>
        </p:nvPicPr>
        <p:blipFill>
          <a:blip r:embed="rId18" cstate="print"/>
          <a:srcRect/>
          <a:stretch>
            <a:fillRect/>
          </a:stretch>
        </p:blipFill>
        <p:spPr bwMode="auto">
          <a:xfrm>
            <a:off x="2720975" y="2924175"/>
            <a:ext cx="306388" cy="304800"/>
          </a:xfrm>
          <a:prstGeom prst="rect">
            <a:avLst/>
          </a:prstGeom>
          <a:noFill/>
          <a:ln w="9525">
            <a:noFill/>
            <a:miter lim="800000"/>
            <a:headEnd/>
            <a:tailEnd/>
          </a:ln>
        </p:spPr>
      </p:pic>
      <p:pic>
        <p:nvPicPr>
          <p:cNvPr id="45095" name="Picture 130" descr="1"/>
          <p:cNvPicPr>
            <a:picLocks noChangeAspect="1" noChangeArrowheads="1"/>
          </p:cNvPicPr>
          <p:nvPr/>
        </p:nvPicPr>
        <p:blipFill>
          <a:blip r:embed="rId14" cstate="print"/>
          <a:srcRect/>
          <a:stretch>
            <a:fillRect/>
          </a:stretch>
        </p:blipFill>
        <p:spPr bwMode="auto">
          <a:xfrm>
            <a:off x="5024438" y="4868863"/>
            <a:ext cx="304800" cy="304800"/>
          </a:xfrm>
          <a:prstGeom prst="rect">
            <a:avLst/>
          </a:prstGeom>
          <a:noFill/>
          <a:ln w="9525">
            <a:noFill/>
            <a:miter lim="800000"/>
            <a:headEnd/>
            <a:tailEnd/>
          </a:ln>
        </p:spPr>
      </p:pic>
      <p:pic>
        <p:nvPicPr>
          <p:cNvPr id="45096" name="Picture 131" descr="3"/>
          <p:cNvPicPr>
            <a:picLocks noChangeAspect="1" noChangeArrowheads="1"/>
          </p:cNvPicPr>
          <p:nvPr/>
        </p:nvPicPr>
        <p:blipFill>
          <a:blip r:embed="rId16" cstate="print"/>
          <a:srcRect/>
          <a:stretch>
            <a:fillRect/>
          </a:stretch>
        </p:blipFill>
        <p:spPr bwMode="auto">
          <a:xfrm>
            <a:off x="2144713" y="5589588"/>
            <a:ext cx="303212" cy="304800"/>
          </a:xfrm>
          <a:prstGeom prst="rect">
            <a:avLst/>
          </a:prstGeom>
          <a:noFill/>
          <a:ln w="9525">
            <a:noFill/>
            <a:miter lim="800000"/>
            <a:headEnd/>
            <a:tailEnd/>
          </a:ln>
        </p:spPr>
      </p:pic>
      <p:pic>
        <p:nvPicPr>
          <p:cNvPr id="45097" name="Picture 619" descr="C:\hyeran\work\소스\ㅁ[ㅁ[ㅁ[[ㅁ[ㅁ3.png"/>
          <p:cNvPicPr>
            <a:picLocks noChangeAspect="1" noChangeArrowheads="1"/>
          </p:cNvPicPr>
          <p:nvPr/>
        </p:nvPicPr>
        <p:blipFill>
          <a:blip r:embed="rId19" cstate="print"/>
          <a:srcRect/>
          <a:stretch>
            <a:fillRect/>
          </a:stretch>
        </p:blipFill>
        <p:spPr bwMode="auto">
          <a:xfrm>
            <a:off x="1042988" y="3768725"/>
            <a:ext cx="2236787" cy="561975"/>
          </a:xfrm>
          <a:prstGeom prst="rect">
            <a:avLst/>
          </a:prstGeom>
          <a:noFill/>
          <a:ln w="9525">
            <a:noFill/>
            <a:miter lim="800000"/>
            <a:headEnd/>
            <a:tailEnd/>
          </a:ln>
        </p:spPr>
      </p:pic>
      <p:sp>
        <p:nvSpPr>
          <p:cNvPr id="10281" name="Text Box 72"/>
          <p:cNvSpPr txBox="1">
            <a:spLocks noChangeArrowheads="1"/>
          </p:cNvSpPr>
          <p:nvPr/>
        </p:nvSpPr>
        <p:spPr bwMode="auto">
          <a:xfrm>
            <a:off x="1225550" y="3819525"/>
            <a:ext cx="1944688" cy="446088"/>
          </a:xfrm>
          <a:prstGeom prst="rect">
            <a:avLst/>
          </a:prstGeom>
          <a:noFill/>
          <a:ln w="9525">
            <a:noFill/>
            <a:miter lim="800000"/>
            <a:headEnd/>
            <a:tailEnd/>
          </a:ln>
        </p:spPr>
        <p:txBody>
          <a:bodyPr anchor="ctr"/>
          <a:lstStyle/>
          <a:p>
            <a:pPr algn="ctr">
              <a:defRPr/>
            </a:pPr>
            <a:r>
              <a:rPr kumimoji="0" lang="en-US" altLang="ko-KR"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Bank Of Korea</a:t>
            </a:r>
            <a:endParaRPr kumimoji="0" lang="ko-KR" altLang="en-US" sz="18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5099" name="AutoShape 85"/>
          <p:cNvSpPr>
            <a:spLocks noChangeArrowheads="1"/>
          </p:cNvSpPr>
          <p:nvPr/>
        </p:nvSpPr>
        <p:spPr bwMode="auto">
          <a:xfrm>
            <a:off x="7526338" y="3143250"/>
            <a:ext cx="955675" cy="261938"/>
          </a:xfrm>
          <a:prstGeom prst="roundRect">
            <a:avLst>
              <a:gd name="adj" fmla="val 16667"/>
            </a:avLst>
          </a:prstGeom>
          <a:solidFill>
            <a:srgbClr val="C0C0C0">
              <a:alpha val="43137"/>
            </a:srgbClr>
          </a:solidFill>
          <a:ln w="9525" algn="ctr">
            <a:noFill/>
            <a:round/>
            <a:headEnd/>
            <a:tailEnd/>
          </a:ln>
        </p:spPr>
        <p:txBody>
          <a:bodyPr wrap="none" anchor="ctr"/>
          <a:lstStyle/>
          <a:p>
            <a:pPr eaLnBrk="0" hangingPunct="0">
              <a:lnSpc>
                <a:spcPct val="150000"/>
              </a:lnSpc>
              <a:spcBef>
                <a:spcPct val="25000"/>
              </a:spcBef>
              <a:buClr>
                <a:srgbClr val="333333"/>
              </a:buClr>
              <a:buFont typeface="굴림" pitchFamily="50" charset="-127"/>
              <a:buNone/>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pic>
        <p:nvPicPr>
          <p:cNvPr id="45100" name="Picture 129" descr="1"/>
          <p:cNvPicPr>
            <a:picLocks noChangeAspect="1" noChangeArrowheads="1"/>
          </p:cNvPicPr>
          <p:nvPr/>
        </p:nvPicPr>
        <p:blipFill>
          <a:blip r:embed="rId14" cstate="print"/>
          <a:srcRect/>
          <a:stretch>
            <a:fillRect/>
          </a:stretch>
        </p:blipFill>
        <p:spPr bwMode="auto">
          <a:xfrm>
            <a:off x="7426325" y="3116263"/>
            <a:ext cx="304800" cy="304800"/>
          </a:xfrm>
          <a:prstGeom prst="rect">
            <a:avLst/>
          </a:prstGeom>
          <a:noFill/>
          <a:ln w="9525">
            <a:noFill/>
            <a:miter lim="800000"/>
            <a:headEnd/>
            <a:tailEnd/>
          </a:ln>
        </p:spPr>
      </p:pic>
      <p:sp>
        <p:nvSpPr>
          <p:cNvPr id="45101" name="Text Box 47"/>
          <p:cNvSpPr txBox="1">
            <a:spLocks noChangeArrowheads="1"/>
          </p:cNvSpPr>
          <p:nvPr/>
        </p:nvSpPr>
        <p:spPr bwMode="auto">
          <a:xfrm>
            <a:off x="7627938" y="3114675"/>
            <a:ext cx="593725" cy="269875"/>
          </a:xfrm>
          <a:prstGeom prst="rect">
            <a:avLst/>
          </a:prstGeom>
          <a:noFill/>
          <a:ln w="9525" algn="ctr">
            <a:noFill/>
            <a:miter lim="800000"/>
            <a:headEnd/>
            <a:tailEnd/>
          </a:ln>
        </p:spPr>
        <p:txBody>
          <a:bodyPr wrap="none">
            <a:spAutoFit/>
          </a:bodyPr>
          <a:lstStyle/>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notice</a:t>
            </a:r>
          </a:p>
        </p:txBody>
      </p:sp>
      <p:sp>
        <p:nvSpPr>
          <p:cNvPr id="45102" name="Text Box 48"/>
          <p:cNvSpPr txBox="1">
            <a:spLocks noChangeArrowheads="1"/>
          </p:cNvSpPr>
          <p:nvPr/>
        </p:nvSpPr>
        <p:spPr bwMode="auto">
          <a:xfrm>
            <a:off x="7700963" y="5067300"/>
            <a:ext cx="1573212" cy="623888"/>
          </a:xfrm>
          <a:prstGeom prst="rect">
            <a:avLst/>
          </a:prstGeom>
          <a:noFill/>
          <a:ln w="9525" algn="ctr">
            <a:noFill/>
            <a:miter lim="800000"/>
            <a:headEnd/>
            <a:tailEnd/>
          </a:ln>
        </p:spPr>
        <p:txBody>
          <a:bodyPr>
            <a:spAutoFit/>
          </a:bodyPr>
          <a:lstStyle/>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payment</a:t>
            </a:r>
            <a:endParaRPr kumimoji="0" lang="ko-KR" altLang="en-US" sz="1200" b="1">
              <a:solidFill>
                <a:srgbClr val="333333"/>
              </a:solidFill>
              <a:latin typeface="Arial Unicode MS" pitchFamily="50" charset="-127"/>
              <a:ea typeface="Arial Unicode MS" pitchFamily="50" charset="-127"/>
              <a:cs typeface="Arial Unicode MS" pitchFamily="50" charset="-127"/>
            </a:endParaRPr>
          </a:p>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(Internet Banking,</a:t>
            </a:r>
          </a:p>
          <a:p>
            <a:pPr latinLnBrk="0" hangingPunct="0">
              <a:lnSpc>
                <a:spcPct val="96000"/>
              </a:lnSpc>
              <a:buClr>
                <a:srgbClr val="000000"/>
              </a:buClr>
              <a:buSzPct val="100000"/>
              <a:buFont typeface="Univers" pitchFamily="34" charset="0"/>
              <a:buNone/>
            </a:pPr>
            <a:r>
              <a:rPr kumimoji="0" lang="en-US" altLang="ko-KR" sz="1200" b="1">
                <a:solidFill>
                  <a:srgbClr val="333333"/>
                </a:solidFill>
                <a:latin typeface="Arial Unicode MS" pitchFamily="50" charset="-127"/>
                <a:ea typeface="Arial Unicode MS" pitchFamily="50" charset="-127"/>
                <a:cs typeface="Arial Unicode MS" pitchFamily="50" charset="-127"/>
              </a:rPr>
              <a:t>ATM , etc.)</a:t>
            </a:r>
          </a:p>
        </p:txBody>
      </p:sp>
      <p:pic>
        <p:nvPicPr>
          <p:cNvPr id="45103" name="Picture 88" descr="그림3 copy"/>
          <p:cNvPicPr>
            <a:picLocks noChangeAspect="1" noChangeArrowheads="1"/>
          </p:cNvPicPr>
          <p:nvPr/>
        </p:nvPicPr>
        <p:blipFill>
          <a:blip r:embed="rId8" cstate="print"/>
          <a:srcRect/>
          <a:stretch>
            <a:fillRect/>
          </a:stretch>
        </p:blipFill>
        <p:spPr bwMode="auto">
          <a:xfrm>
            <a:off x="4202113" y="1916113"/>
            <a:ext cx="1196975" cy="936625"/>
          </a:xfrm>
          <a:prstGeom prst="rect">
            <a:avLst/>
          </a:prstGeom>
          <a:noFill/>
          <a:ln w="9525">
            <a:noFill/>
            <a:miter lim="800000"/>
            <a:headEnd/>
            <a:tailEnd/>
          </a:ln>
        </p:spPr>
      </p:pic>
      <p:pic>
        <p:nvPicPr>
          <p:cNvPr id="45104" name="Picture 513" descr="ih-11507"/>
          <p:cNvPicPr>
            <a:picLocks noChangeAspect="1" noChangeArrowheads="1"/>
          </p:cNvPicPr>
          <p:nvPr/>
        </p:nvPicPr>
        <p:blipFill>
          <a:blip r:embed="rId20" cstate="print"/>
          <a:srcRect/>
          <a:stretch>
            <a:fillRect/>
          </a:stretch>
        </p:blipFill>
        <p:spPr bwMode="auto">
          <a:xfrm>
            <a:off x="4538663" y="1998663"/>
            <a:ext cx="511175" cy="400050"/>
          </a:xfrm>
          <a:prstGeom prst="rect">
            <a:avLst/>
          </a:prstGeom>
          <a:noFill/>
          <a:ln w="9525">
            <a:noFill/>
            <a:miter lim="800000"/>
            <a:headEnd/>
            <a:tailEnd/>
          </a:ln>
        </p:spPr>
      </p:pic>
      <p:sp>
        <p:nvSpPr>
          <p:cNvPr id="45105" name="Text Box 69"/>
          <p:cNvSpPr txBox="1">
            <a:spLocks noChangeArrowheads="1"/>
          </p:cNvSpPr>
          <p:nvPr/>
        </p:nvSpPr>
        <p:spPr bwMode="auto">
          <a:xfrm>
            <a:off x="3432175" y="3860800"/>
            <a:ext cx="2519363" cy="213200"/>
          </a:xfrm>
          <a:prstGeom prst="rect">
            <a:avLst/>
          </a:prstGeom>
          <a:noFill/>
          <a:ln w="9525" algn="ctr">
            <a:noFill/>
            <a:miter lim="800000"/>
            <a:headEnd/>
            <a:tailEnd/>
          </a:ln>
          <a:effectLst>
            <a:prstShdw prst="shdw17" dist="17961" dir="2700000">
              <a:srgbClr val="5C5C5C"/>
            </a:prstShdw>
          </a:effectLst>
        </p:spPr>
        <p:txBody>
          <a:bodyPr lIns="0" tIns="0" rIns="0" bIns="0">
            <a:spAutoFit/>
          </a:bodyPr>
          <a:lstStyle/>
          <a:p>
            <a:pPr marL="762000" indent="-304800" algn="ctr">
              <a:lnSpc>
                <a:spcPct val="50000"/>
              </a:lnSpc>
              <a:spcBef>
                <a:spcPct val="50000"/>
              </a:spcBef>
            </a:pPr>
            <a:r>
              <a:rPr lang="en-US" altLang="ko-KR" sz="2400" b="1" dirty="0" err="1" smtClean="0">
                <a:solidFill>
                  <a:srgbClr val="333333"/>
                </a:solidFill>
                <a:latin typeface="Arial Unicode MS" pitchFamily="50" charset="-127"/>
                <a:ea typeface="Arial Unicode MS" pitchFamily="50" charset="-127"/>
                <a:cs typeface="Arial Unicode MS" pitchFamily="50" charset="-127"/>
              </a:rPr>
              <a:t>dBrain</a:t>
            </a:r>
            <a:endParaRPr lang="en-US" altLang="ko-KR" sz="2400" b="1" dirty="0">
              <a:solidFill>
                <a:srgbClr val="333333"/>
              </a:solidFill>
              <a:latin typeface="Arial Unicode MS" pitchFamily="50" charset="-127"/>
              <a:ea typeface="Arial Unicode MS" pitchFamily="50" charset="-127"/>
              <a:cs typeface="Arial Unicode MS" pitchFamily="50" charset="-127"/>
            </a:endParaRPr>
          </a:p>
        </p:txBody>
      </p:sp>
      <p:cxnSp>
        <p:nvCxnSpPr>
          <p:cNvPr id="45106" name="AutoShape 59"/>
          <p:cNvCxnSpPr>
            <a:cxnSpLocks noChangeShapeType="1"/>
          </p:cNvCxnSpPr>
          <p:nvPr/>
        </p:nvCxnSpPr>
        <p:spPr bwMode="auto">
          <a:xfrm flipH="1">
            <a:off x="4665663" y="4437063"/>
            <a:ext cx="3175" cy="1079500"/>
          </a:xfrm>
          <a:prstGeom prst="straightConnector1">
            <a:avLst/>
          </a:prstGeom>
          <a:noFill/>
          <a:ln w="38100">
            <a:solidFill>
              <a:schemeClr val="tx1"/>
            </a:solidFill>
            <a:round/>
            <a:headEnd type="stealth" w="med" len="med"/>
            <a:tailEnd/>
          </a:ln>
        </p:spPr>
      </p:cxnSp>
      <p:sp>
        <p:nvSpPr>
          <p:cNvPr id="45107" name="Text Box 81"/>
          <p:cNvSpPr txBox="1">
            <a:spLocks noChangeArrowheads="1"/>
          </p:cNvSpPr>
          <p:nvPr/>
        </p:nvSpPr>
        <p:spPr bwMode="auto">
          <a:xfrm>
            <a:off x="4270375" y="2449513"/>
            <a:ext cx="1008063" cy="350837"/>
          </a:xfrm>
          <a:prstGeom prst="rect">
            <a:avLst/>
          </a:prstGeom>
          <a:noFill/>
          <a:ln w="9525" algn="ctr">
            <a:noFill/>
            <a:miter lim="800000"/>
            <a:headEnd/>
            <a:tailEnd/>
          </a:ln>
        </p:spPr>
        <p:txBody>
          <a:bodyPr>
            <a:spAutoFit/>
          </a:bodyPr>
          <a:lstStyle/>
          <a:p>
            <a:pPr marL="571500" indent="-571500" algn="ctr">
              <a:lnSpc>
                <a:spcPct val="40000"/>
              </a:lnSpc>
              <a:spcBef>
                <a:spcPct val="50000"/>
              </a:spcBef>
            </a:pPr>
            <a:r>
              <a:rPr kumimoji="0" lang="en-US" altLang="ko-KR" b="1">
                <a:latin typeface="Arial Unicode MS" pitchFamily="50" charset="-127"/>
                <a:ea typeface="Arial Unicode MS" pitchFamily="50" charset="-127"/>
                <a:cs typeface="Arial Unicode MS" pitchFamily="50" charset="-127"/>
              </a:rPr>
              <a:t>Collection</a:t>
            </a:r>
          </a:p>
          <a:p>
            <a:pPr marL="571500" indent="-571500" algn="ctr">
              <a:lnSpc>
                <a:spcPct val="40000"/>
              </a:lnSpc>
              <a:spcBef>
                <a:spcPct val="50000"/>
              </a:spcBef>
            </a:pPr>
            <a:r>
              <a:rPr kumimoji="0" lang="en-US" altLang="ko-KR" b="1">
                <a:latin typeface="Arial Unicode MS" pitchFamily="50" charset="-127"/>
                <a:ea typeface="Arial Unicode MS" pitchFamily="50" charset="-127"/>
                <a:cs typeface="Arial Unicode MS" pitchFamily="50" charset="-127"/>
              </a:rPr>
              <a:t> Officer</a:t>
            </a: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4.Revenue/EBPP</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그룹 423"/>
          <p:cNvGrpSpPr>
            <a:grpSpLocks/>
          </p:cNvGrpSpPr>
          <p:nvPr/>
        </p:nvGrpSpPr>
        <p:grpSpPr bwMode="auto">
          <a:xfrm>
            <a:off x="0" y="1681163"/>
            <a:ext cx="9906000" cy="5176837"/>
            <a:chOff x="12700" y="1635125"/>
            <a:chExt cx="9906000" cy="5176848"/>
          </a:xfrm>
        </p:grpSpPr>
        <p:grpSp>
          <p:nvGrpSpPr>
            <p:cNvPr id="46149" name="Group 194"/>
            <p:cNvGrpSpPr>
              <a:grpSpLocks/>
            </p:cNvGrpSpPr>
            <p:nvPr/>
          </p:nvGrpSpPr>
          <p:grpSpPr bwMode="auto">
            <a:xfrm>
              <a:off x="12700" y="1733007"/>
              <a:ext cx="9906000" cy="5078966"/>
              <a:chOff x="90" y="1328"/>
              <a:chExt cx="5603" cy="2940"/>
            </a:xfrm>
          </p:grpSpPr>
          <p:pic>
            <p:nvPicPr>
              <p:cNvPr id="46153" name="Picture 195" descr="그림9"/>
              <p:cNvPicPr>
                <a:picLocks noChangeAspect="1" noChangeArrowheads="1"/>
              </p:cNvPicPr>
              <p:nvPr/>
            </p:nvPicPr>
            <p:blipFill>
              <a:blip r:embed="rId3" cstate="print"/>
              <a:srcRect b="30994"/>
              <a:stretch>
                <a:fillRect/>
              </a:stretch>
            </p:blipFill>
            <p:spPr bwMode="auto">
              <a:xfrm>
                <a:off x="90" y="1328"/>
                <a:ext cx="5603" cy="1025"/>
              </a:xfrm>
              <a:prstGeom prst="rect">
                <a:avLst/>
              </a:prstGeom>
              <a:noFill/>
              <a:ln w="9525">
                <a:noFill/>
                <a:miter lim="800000"/>
                <a:headEnd/>
                <a:tailEnd/>
              </a:ln>
            </p:spPr>
          </p:pic>
          <p:pic>
            <p:nvPicPr>
              <p:cNvPr id="46154" name="Picture 196" descr="그림9"/>
              <p:cNvPicPr>
                <a:picLocks noChangeAspect="1" noChangeArrowheads="1"/>
              </p:cNvPicPr>
              <p:nvPr/>
            </p:nvPicPr>
            <p:blipFill>
              <a:blip r:embed="rId3" cstate="print"/>
              <a:srcRect t="45653"/>
              <a:stretch>
                <a:fillRect/>
              </a:stretch>
            </p:blipFill>
            <p:spPr bwMode="auto">
              <a:xfrm>
                <a:off x="90" y="3508"/>
                <a:ext cx="5603" cy="760"/>
              </a:xfrm>
              <a:prstGeom prst="rect">
                <a:avLst/>
              </a:prstGeom>
              <a:noFill/>
              <a:ln w="9525">
                <a:noFill/>
                <a:miter lim="800000"/>
                <a:headEnd/>
                <a:tailEnd/>
              </a:ln>
            </p:spPr>
          </p:pic>
          <p:pic>
            <p:nvPicPr>
              <p:cNvPr id="46155" name="Picture 197" descr="그림9"/>
              <p:cNvPicPr>
                <a:picLocks noChangeAspect="1" noChangeArrowheads="1"/>
              </p:cNvPicPr>
              <p:nvPr/>
            </p:nvPicPr>
            <p:blipFill>
              <a:blip r:embed="rId3" cstate="print"/>
              <a:srcRect t="14224" b="30994"/>
              <a:stretch>
                <a:fillRect/>
              </a:stretch>
            </p:blipFill>
            <p:spPr bwMode="auto">
              <a:xfrm>
                <a:off x="90" y="2347"/>
                <a:ext cx="5603" cy="1162"/>
              </a:xfrm>
              <a:prstGeom prst="rect">
                <a:avLst/>
              </a:prstGeom>
              <a:noFill/>
              <a:ln w="9525">
                <a:noFill/>
                <a:miter lim="800000"/>
                <a:headEnd/>
                <a:tailEnd/>
              </a:ln>
            </p:spPr>
          </p:pic>
        </p:grpSp>
        <p:pic>
          <p:nvPicPr>
            <p:cNvPr id="46150" name="Picture 15" descr="DFSDF copy"/>
            <p:cNvPicPr>
              <a:picLocks noChangeAspect="1" noChangeArrowheads="1"/>
            </p:cNvPicPr>
            <p:nvPr/>
          </p:nvPicPr>
          <p:blipFill>
            <a:blip r:embed="rId4" cstate="print"/>
            <a:srcRect l="5653" r="8530"/>
            <a:stretch>
              <a:fillRect/>
            </a:stretch>
          </p:blipFill>
          <p:spPr bwMode="auto">
            <a:xfrm>
              <a:off x="307975" y="5700794"/>
              <a:ext cx="9324975" cy="787571"/>
            </a:xfrm>
            <a:prstGeom prst="rect">
              <a:avLst/>
            </a:prstGeom>
            <a:noFill/>
            <a:ln w="9525">
              <a:noFill/>
              <a:miter lim="800000"/>
              <a:headEnd/>
              <a:tailEnd/>
            </a:ln>
          </p:spPr>
        </p:pic>
        <p:pic>
          <p:nvPicPr>
            <p:cNvPr id="46151" name="Picture 68" descr="C:\hyeran\work\소스\구름-.png"/>
            <p:cNvPicPr>
              <a:picLocks noChangeAspect="1" noChangeArrowheads="1"/>
            </p:cNvPicPr>
            <p:nvPr/>
          </p:nvPicPr>
          <p:blipFill>
            <a:blip r:embed="rId5" cstate="print"/>
            <a:srcRect/>
            <a:stretch>
              <a:fillRect/>
            </a:stretch>
          </p:blipFill>
          <p:spPr bwMode="auto">
            <a:xfrm>
              <a:off x="5438775" y="1635125"/>
              <a:ext cx="4371975" cy="2857500"/>
            </a:xfrm>
            <a:prstGeom prst="rect">
              <a:avLst/>
            </a:prstGeom>
            <a:noFill/>
            <a:ln w="9525">
              <a:noFill/>
              <a:miter lim="800000"/>
              <a:headEnd/>
              <a:tailEnd/>
            </a:ln>
          </p:spPr>
        </p:pic>
        <p:pic>
          <p:nvPicPr>
            <p:cNvPr id="46152" name="Picture 68" descr="C:\hyeran\work\소스\구름-.png"/>
            <p:cNvPicPr>
              <a:picLocks noChangeAspect="1" noChangeArrowheads="1"/>
            </p:cNvPicPr>
            <p:nvPr/>
          </p:nvPicPr>
          <p:blipFill>
            <a:blip r:embed="rId6" cstate="print"/>
            <a:srcRect/>
            <a:stretch>
              <a:fillRect/>
            </a:stretch>
          </p:blipFill>
          <p:spPr bwMode="auto">
            <a:xfrm>
              <a:off x="85725" y="1643063"/>
              <a:ext cx="4343400" cy="2859087"/>
            </a:xfrm>
            <a:prstGeom prst="rect">
              <a:avLst/>
            </a:prstGeom>
            <a:noFill/>
            <a:ln w="9525">
              <a:noFill/>
              <a:miter lim="800000"/>
              <a:headEnd/>
              <a:tailEnd/>
            </a:ln>
          </p:spPr>
        </p:pic>
      </p:grpSp>
      <p:pic>
        <p:nvPicPr>
          <p:cNvPr id="46083" name="Picture 173" descr="그림3 copy"/>
          <p:cNvPicPr>
            <a:picLocks noChangeAspect="1" noChangeArrowheads="1"/>
          </p:cNvPicPr>
          <p:nvPr/>
        </p:nvPicPr>
        <p:blipFill>
          <a:blip r:embed="rId7" cstate="print"/>
          <a:srcRect/>
          <a:stretch>
            <a:fillRect/>
          </a:stretch>
        </p:blipFill>
        <p:spPr bwMode="auto">
          <a:xfrm>
            <a:off x="7419975" y="2487613"/>
            <a:ext cx="1284288" cy="1090612"/>
          </a:xfrm>
          <a:prstGeom prst="rect">
            <a:avLst/>
          </a:prstGeom>
          <a:noFill/>
          <a:ln w="9525">
            <a:noFill/>
            <a:miter lim="800000"/>
            <a:headEnd/>
            <a:tailEnd/>
          </a:ln>
        </p:spPr>
      </p:pic>
      <p:sp>
        <p:nvSpPr>
          <p:cNvPr id="46085" name="Oval 124"/>
          <p:cNvSpPr>
            <a:spLocks noChangeArrowheads="1"/>
          </p:cNvSpPr>
          <p:nvPr/>
        </p:nvSpPr>
        <p:spPr bwMode="auto">
          <a:xfrm>
            <a:off x="4530725" y="6103938"/>
            <a:ext cx="1181100"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6086" name="Oval 126"/>
          <p:cNvSpPr>
            <a:spLocks noChangeArrowheads="1"/>
          </p:cNvSpPr>
          <p:nvPr/>
        </p:nvSpPr>
        <p:spPr bwMode="auto">
          <a:xfrm>
            <a:off x="7545388" y="6103938"/>
            <a:ext cx="1182687"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46087" name="Picture 147" descr="그림3 copy"/>
          <p:cNvPicPr>
            <a:picLocks noChangeAspect="1" noChangeArrowheads="1"/>
          </p:cNvPicPr>
          <p:nvPr/>
        </p:nvPicPr>
        <p:blipFill>
          <a:blip r:embed="rId7" cstate="print"/>
          <a:srcRect/>
          <a:stretch>
            <a:fillRect/>
          </a:stretch>
        </p:blipFill>
        <p:spPr bwMode="auto">
          <a:xfrm>
            <a:off x="1712913" y="2462213"/>
            <a:ext cx="1285875" cy="1090612"/>
          </a:xfrm>
          <a:prstGeom prst="rect">
            <a:avLst/>
          </a:prstGeom>
          <a:noFill/>
          <a:ln w="9525">
            <a:noFill/>
            <a:miter lim="800000"/>
            <a:headEnd/>
            <a:tailEnd/>
          </a:ln>
        </p:spPr>
      </p:pic>
      <p:pic>
        <p:nvPicPr>
          <p:cNvPr id="46088" name="Picture 174" descr="그림3 copy"/>
          <p:cNvPicPr>
            <a:picLocks noChangeAspect="1" noChangeArrowheads="1"/>
          </p:cNvPicPr>
          <p:nvPr/>
        </p:nvPicPr>
        <p:blipFill>
          <a:blip r:embed="rId7" cstate="print"/>
          <a:srcRect/>
          <a:stretch>
            <a:fillRect/>
          </a:stretch>
        </p:blipFill>
        <p:spPr bwMode="auto">
          <a:xfrm>
            <a:off x="7502525" y="5200650"/>
            <a:ext cx="1285875" cy="1090613"/>
          </a:xfrm>
          <a:prstGeom prst="rect">
            <a:avLst/>
          </a:prstGeom>
          <a:noFill/>
          <a:ln w="9525">
            <a:noFill/>
            <a:miter lim="800000"/>
            <a:headEnd/>
            <a:tailEnd/>
          </a:ln>
        </p:spPr>
      </p:pic>
      <p:pic>
        <p:nvPicPr>
          <p:cNvPr id="46089" name="Picture 175" descr="그림3 copy"/>
          <p:cNvPicPr>
            <a:picLocks noChangeAspect="1" noChangeArrowheads="1"/>
          </p:cNvPicPr>
          <p:nvPr/>
        </p:nvPicPr>
        <p:blipFill>
          <a:blip r:embed="rId7" cstate="print"/>
          <a:srcRect/>
          <a:stretch>
            <a:fillRect/>
          </a:stretch>
        </p:blipFill>
        <p:spPr bwMode="auto">
          <a:xfrm>
            <a:off x="4468813" y="5200650"/>
            <a:ext cx="1285875" cy="1090613"/>
          </a:xfrm>
          <a:prstGeom prst="rect">
            <a:avLst/>
          </a:prstGeom>
          <a:noFill/>
          <a:ln w="9525">
            <a:noFill/>
            <a:miter lim="800000"/>
            <a:headEnd/>
            <a:tailEnd/>
          </a:ln>
        </p:spPr>
      </p:pic>
      <p:sp>
        <p:nvSpPr>
          <p:cNvPr id="46090" name="Text Box 128"/>
          <p:cNvSpPr txBox="1">
            <a:spLocks/>
          </p:cNvSpPr>
          <p:nvPr/>
        </p:nvSpPr>
        <p:spPr bwMode="auto">
          <a:xfrm>
            <a:off x="1411288" y="4132263"/>
            <a:ext cx="873125" cy="446087"/>
          </a:xfrm>
          <a:prstGeom prst="rect">
            <a:avLst/>
          </a:prstGeom>
          <a:noFill/>
          <a:ln w="3810">
            <a:noFill/>
            <a:miter lim="800000"/>
            <a:headEnd/>
            <a:tailEnd type="triangle" w="med" len="med"/>
          </a:ln>
        </p:spPr>
        <p:txBody>
          <a:bodyPr lIns="0" tIns="0" rIns="0" bIns="0"/>
          <a:lstStyle/>
          <a:p>
            <a:pPr algn="just">
              <a:spcBef>
                <a:spcPct val="50000"/>
              </a:spcBef>
            </a:pPr>
            <a:r>
              <a:rPr lang="en-US" altLang="ko-KR">
                <a:solidFill>
                  <a:srgbClr val="CC00CC"/>
                </a:solidFill>
                <a:latin typeface="Arial Unicode MS" pitchFamily="50" charset="-127"/>
                <a:ea typeface="Arial Unicode MS" pitchFamily="50" charset="-127"/>
                <a:cs typeface="Arial Unicode MS" pitchFamily="50" charset="-127"/>
              </a:rPr>
              <a:t>Requests payment</a:t>
            </a:r>
          </a:p>
        </p:txBody>
      </p:sp>
      <p:sp>
        <p:nvSpPr>
          <p:cNvPr id="46091" name="Text Box 132"/>
          <p:cNvSpPr txBox="1">
            <a:spLocks/>
          </p:cNvSpPr>
          <p:nvPr/>
        </p:nvSpPr>
        <p:spPr bwMode="auto">
          <a:xfrm>
            <a:off x="6170613" y="5481638"/>
            <a:ext cx="1657350" cy="217487"/>
          </a:xfrm>
          <a:prstGeom prst="rect">
            <a:avLst/>
          </a:prstGeom>
          <a:noFill/>
          <a:ln w="3810">
            <a:noFill/>
            <a:miter lim="800000"/>
            <a:headEnd/>
            <a:tailEnd type="triangle" w="med" len="med"/>
          </a:ln>
        </p:spPr>
        <p:txBody>
          <a:bodyPr lIns="0" tIns="0" rIns="0" bIns="0"/>
          <a:lstStyle/>
          <a:p>
            <a:pPr algn="just">
              <a:spcBef>
                <a:spcPct val="50000"/>
              </a:spcBef>
            </a:pPr>
            <a:r>
              <a:rPr lang="en-US" altLang="ko-KR">
                <a:solidFill>
                  <a:srgbClr val="CC00CC"/>
                </a:solidFill>
                <a:latin typeface="Arial Unicode MS" pitchFamily="50" charset="-127"/>
                <a:ea typeface="Arial Unicode MS" pitchFamily="50" charset="-127"/>
                <a:cs typeface="Arial Unicode MS" pitchFamily="50" charset="-127"/>
              </a:rPr>
              <a:t>Request Transfer</a:t>
            </a:r>
          </a:p>
          <a:p>
            <a:pPr algn="just">
              <a:spcBef>
                <a:spcPct val="50000"/>
              </a:spcBef>
            </a:pPr>
            <a:endParaRPr lang="en-US" altLang="ko-KR">
              <a:solidFill>
                <a:srgbClr val="CC00CC"/>
              </a:solidFill>
              <a:latin typeface="Arial Unicode MS" pitchFamily="50" charset="-127"/>
              <a:ea typeface="Arial Unicode MS" pitchFamily="50" charset="-127"/>
              <a:cs typeface="Arial Unicode MS" pitchFamily="50" charset="-127"/>
            </a:endParaRPr>
          </a:p>
        </p:txBody>
      </p:sp>
      <p:sp>
        <p:nvSpPr>
          <p:cNvPr id="46092" name="Text Box 134"/>
          <p:cNvSpPr txBox="1">
            <a:spLocks/>
          </p:cNvSpPr>
          <p:nvPr/>
        </p:nvSpPr>
        <p:spPr bwMode="auto">
          <a:xfrm>
            <a:off x="2649538" y="5597525"/>
            <a:ext cx="1873250" cy="180975"/>
          </a:xfrm>
          <a:prstGeom prst="rect">
            <a:avLst/>
          </a:prstGeom>
          <a:noFill/>
          <a:ln w="3810">
            <a:noFill/>
            <a:miter lim="800000"/>
            <a:headEnd/>
            <a:tailEnd type="triangle" w="med" len="med"/>
          </a:ln>
        </p:spPr>
        <p:txBody>
          <a:bodyPr lIns="0" tIns="0" rIns="0" bIns="0"/>
          <a:lstStyle/>
          <a:p>
            <a:pPr algn="just">
              <a:spcBef>
                <a:spcPct val="50000"/>
              </a:spcBef>
            </a:pPr>
            <a:r>
              <a:rPr lang="en-US" altLang="ko-KR">
                <a:solidFill>
                  <a:srgbClr val="CC00CC"/>
                </a:solidFill>
                <a:latin typeface="Arial Unicode MS" pitchFamily="50" charset="-127"/>
                <a:ea typeface="Arial Unicode MS" pitchFamily="50" charset="-127"/>
                <a:cs typeface="Arial Unicode MS" pitchFamily="50" charset="-127"/>
              </a:rPr>
              <a:t>Transfers/ Withdrawals</a:t>
            </a:r>
          </a:p>
        </p:txBody>
      </p:sp>
      <p:sp>
        <p:nvSpPr>
          <p:cNvPr id="46093" name="Rectangle 135"/>
          <p:cNvSpPr>
            <a:spLocks noChangeArrowheads="1"/>
          </p:cNvSpPr>
          <p:nvPr/>
        </p:nvSpPr>
        <p:spPr bwMode="auto">
          <a:xfrm>
            <a:off x="4094163" y="2493963"/>
            <a:ext cx="1992312" cy="284162"/>
          </a:xfrm>
          <a:prstGeom prst="rect">
            <a:avLst/>
          </a:prstGeom>
          <a:noFill/>
          <a:ln w="3810">
            <a:noFill/>
            <a:miter lim="800000"/>
            <a:headEnd/>
            <a:tailEnd/>
          </a:ln>
        </p:spPr>
        <p:txBody>
          <a:bodyPr lIns="0" tIns="0" rIns="0" bIns="0"/>
          <a:lstStyle/>
          <a:p>
            <a:pPr algn="ctr">
              <a:spcBef>
                <a:spcPct val="50000"/>
              </a:spcBef>
            </a:pPr>
            <a:r>
              <a:rPr kumimoji="0" lang="en-US" altLang="ko-KR">
                <a:solidFill>
                  <a:srgbClr val="972FFF"/>
                </a:solidFill>
                <a:latin typeface="Arial Unicode MS" pitchFamily="50" charset="-127"/>
                <a:ea typeface="Arial Unicode MS" pitchFamily="50" charset="-127"/>
                <a:cs typeface="Arial Unicode MS" pitchFamily="50" charset="-127"/>
              </a:rPr>
              <a:t>approval of expense</a:t>
            </a:r>
            <a:endParaRPr kumimoji="0" lang="ko-KR" altLang="en-US">
              <a:solidFill>
                <a:srgbClr val="972FFF"/>
              </a:solidFill>
              <a:latin typeface="Arial Unicode MS" pitchFamily="50" charset="-127"/>
              <a:ea typeface="Arial Unicode MS" pitchFamily="50" charset="-127"/>
              <a:cs typeface="Arial Unicode MS" pitchFamily="50" charset="-127"/>
            </a:endParaRPr>
          </a:p>
        </p:txBody>
      </p:sp>
      <p:sp>
        <p:nvSpPr>
          <p:cNvPr id="46094" name="Line 99"/>
          <p:cNvSpPr>
            <a:spLocks noChangeShapeType="1"/>
          </p:cNvSpPr>
          <p:nvPr/>
        </p:nvSpPr>
        <p:spPr bwMode="auto">
          <a:xfrm flipV="1">
            <a:off x="3422650" y="2781300"/>
            <a:ext cx="3690938" cy="6350"/>
          </a:xfrm>
          <a:prstGeom prst="line">
            <a:avLst/>
          </a:prstGeom>
          <a:noFill/>
          <a:ln w="38100">
            <a:solidFill>
              <a:srgbClr val="972FFF"/>
            </a:solidFill>
            <a:round/>
            <a:headEnd/>
            <a:tailEnd type="triangle" w="med" len="med"/>
          </a:ln>
        </p:spPr>
        <p:txBody>
          <a:bodyPr/>
          <a:lstStyle/>
          <a:p>
            <a:endParaRPr lang="ko-KR" altLang="en-US"/>
          </a:p>
        </p:txBody>
      </p:sp>
      <p:sp>
        <p:nvSpPr>
          <p:cNvPr id="46095" name="Line 101"/>
          <p:cNvSpPr>
            <a:spLocks noChangeShapeType="1"/>
          </p:cNvSpPr>
          <p:nvPr/>
        </p:nvSpPr>
        <p:spPr bwMode="auto">
          <a:xfrm flipH="1">
            <a:off x="8048625" y="3500438"/>
            <a:ext cx="0" cy="1727200"/>
          </a:xfrm>
          <a:prstGeom prst="line">
            <a:avLst/>
          </a:prstGeom>
          <a:noFill/>
          <a:ln w="38100">
            <a:solidFill>
              <a:srgbClr val="972FFF"/>
            </a:solidFill>
            <a:round/>
            <a:headEnd/>
            <a:tailEnd type="triangle" w="med" len="med"/>
          </a:ln>
        </p:spPr>
        <p:txBody>
          <a:bodyPr/>
          <a:lstStyle/>
          <a:p>
            <a:endParaRPr lang="ko-KR" altLang="en-US"/>
          </a:p>
        </p:txBody>
      </p:sp>
      <p:sp>
        <p:nvSpPr>
          <p:cNvPr id="46096" name="Line 102"/>
          <p:cNvSpPr>
            <a:spLocks noChangeShapeType="1"/>
          </p:cNvSpPr>
          <p:nvPr/>
        </p:nvSpPr>
        <p:spPr bwMode="auto">
          <a:xfrm flipV="1">
            <a:off x="3152775" y="2997200"/>
            <a:ext cx="3960813" cy="0"/>
          </a:xfrm>
          <a:prstGeom prst="line">
            <a:avLst/>
          </a:prstGeom>
          <a:noFill/>
          <a:ln w="28575">
            <a:solidFill>
              <a:srgbClr val="FF0000"/>
            </a:solidFill>
            <a:round/>
            <a:headEnd type="triangle" w="med" len="med"/>
            <a:tailEnd/>
          </a:ln>
        </p:spPr>
        <p:txBody>
          <a:bodyPr/>
          <a:lstStyle/>
          <a:p>
            <a:endParaRPr lang="ko-KR" altLang="en-US"/>
          </a:p>
        </p:txBody>
      </p:sp>
      <p:sp>
        <p:nvSpPr>
          <p:cNvPr id="46097" name="Line 104"/>
          <p:cNvSpPr>
            <a:spLocks noChangeShapeType="1"/>
          </p:cNvSpPr>
          <p:nvPr/>
        </p:nvSpPr>
        <p:spPr bwMode="auto">
          <a:xfrm flipH="1" flipV="1">
            <a:off x="8266113" y="3500438"/>
            <a:ext cx="22225" cy="1592262"/>
          </a:xfrm>
          <a:prstGeom prst="line">
            <a:avLst/>
          </a:prstGeom>
          <a:noFill/>
          <a:ln w="28575">
            <a:solidFill>
              <a:srgbClr val="FF0000"/>
            </a:solidFill>
            <a:round/>
            <a:headEnd/>
            <a:tailEnd type="triangle" w="med" len="med"/>
          </a:ln>
        </p:spPr>
        <p:txBody>
          <a:bodyPr/>
          <a:lstStyle/>
          <a:p>
            <a:endParaRPr lang="ko-KR" altLang="en-US"/>
          </a:p>
        </p:txBody>
      </p:sp>
      <p:sp>
        <p:nvSpPr>
          <p:cNvPr id="46098" name="Text Box 129"/>
          <p:cNvSpPr txBox="1">
            <a:spLocks/>
          </p:cNvSpPr>
          <p:nvPr/>
        </p:nvSpPr>
        <p:spPr bwMode="auto">
          <a:xfrm>
            <a:off x="7400925" y="3860800"/>
            <a:ext cx="719138" cy="439738"/>
          </a:xfrm>
          <a:prstGeom prst="rect">
            <a:avLst/>
          </a:prstGeom>
          <a:noFill/>
          <a:ln w="3810">
            <a:noFill/>
            <a:miter lim="800000"/>
            <a:headEnd/>
            <a:tailEnd type="triangle" w="med" len="med"/>
          </a:ln>
        </p:spPr>
        <p:txBody>
          <a:bodyPr lIns="0" tIns="0" rIns="0" bIns="0"/>
          <a:lstStyle/>
          <a:p>
            <a:pPr algn="just">
              <a:spcBef>
                <a:spcPct val="50000"/>
              </a:spcBef>
            </a:pPr>
            <a:r>
              <a:rPr lang="en-US" altLang="ko-KR">
                <a:solidFill>
                  <a:srgbClr val="CC00CC"/>
                </a:solidFill>
                <a:latin typeface="Arial Unicode MS" pitchFamily="50" charset="-127"/>
                <a:ea typeface="Arial Unicode MS" pitchFamily="50" charset="-127"/>
                <a:cs typeface="Arial Unicode MS" pitchFamily="50" charset="-127"/>
                <a:sym typeface="Wingdings 2" pitchFamily="18" charset="2"/>
              </a:rPr>
              <a:t>Request Transfer</a:t>
            </a:r>
          </a:p>
        </p:txBody>
      </p:sp>
      <p:sp>
        <p:nvSpPr>
          <p:cNvPr id="46099" name="Text Box 136"/>
          <p:cNvSpPr txBox="1">
            <a:spLocks/>
          </p:cNvSpPr>
          <p:nvPr/>
        </p:nvSpPr>
        <p:spPr bwMode="auto">
          <a:xfrm>
            <a:off x="4305300" y="3141663"/>
            <a:ext cx="2017713" cy="211137"/>
          </a:xfrm>
          <a:prstGeom prst="rect">
            <a:avLst/>
          </a:prstGeom>
          <a:noFill/>
          <a:ln w="9525" algn="ctr">
            <a:noFill/>
            <a:miter lim="800000"/>
            <a:headEnd/>
            <a:tailEnd/>
          </a:ln>
        </p:spPr>
        <p:txBody>
          <a:bodyPr lIns="92075" tIns="46038" rIns="92075" bIns="46038">
            <a:spAutoFit/>
          </a:bodyPr>
          <a:lstStyle/>
          <a:p>
            <a:pPr marL="571500" indent="-571500" eaLnBrk="0" hangingPunct="0">
              <a:lnSpc>
                <a:spcPct val="6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Transfer  result</a:t>
            </a:r>
          </a:p>
        </p:txBody>
      </p:sp>
      <p:sp>
        <p:nvSpPr>
          <p:cNvPr id="46100" name="Line 108"/>
          <p:cNvSpPr>
            <a:spLocks noChangeShapeType="1"/>
          </p:cNvSpPr>
          <p:nvPr/>
        </p:nvSpPr>
        <p:spPr bwMode="auto">
          <a:xfrm flipV="1">
            <a:off x="2000250" y="3535363"/>
            <a:ext cx="360363" cy="1771650"/>
          </a:xfrm>
          <a:prstGeom prst="line">
            <a:avLst/>
          </a:prstGeom>
          <a:noFill/>
          <a:ln w="38100">
            <a:solidFill>
              <a:srgbClr val="972FFF"/>
            </a:solidFill>
            <a:round/>
            <a:headEnd/>
            <a:tailEnd type="triangle" w="med" len="med"/>
          </a:ln>
        </p:spPr>
        <p:txBody>
          <a:bodyPr/>
          <a:lstStyle/>
          <a:p>
            <a:endParaRPr lang="ko-KR" altLang="en-US"/>
          </a:p>
        </p:txBody>
      </p:sp>
      <p:sp>
        <p:nvSpPr>
          <p:cNvPr id="46101" name="Line 109"/>
          <p:cNvSpPr>
            <a:spLocks noChangeShapeType="1"/>
          </p:cNvSpPr>
          <p:nvPr/>
        </p:nvSpPr>
        <p:spPr bwMode="auto">
          <a:xfrm flipH="1">
            <a:off x="5949950" y="5761038"/>
            <a:ext cx="1474788" cy="0"/>
          </a:xfrm>
          <a:prstGeom prst="line">
            <a:avLst/>
          </a:prstGeom>
          <a:noFill/>
          <a:ln w="38100">
            <a:solidFill>
              <a:srgbClr val="972FFF"/>
            </a:solidFill>
            <a:round/>
            <a:headEnd/>
            <a:tailEnd type="triangle" w="med" len="med"/>
          </a:ln>
        </p:spPr>
        <p:txBody>
          <a:bodyPr/>
          <a:lstStyle/>
          <a:p>
            <a:endParaRPr lang="ko-KR" altLang="en-US"/>
          </a:p>
        </p:txBody>
      </p:sp>
      <p:sp>
        <p:nvSpPr>
          <p:cNvPr id="46102" name="Line 110"/>
          <p:cNvSpPr>
            <a:spLocks noChangeShapeType="1"/>
          </p:cNvSpPr>
          <p:nvPr/>
        </p:nvSpPr>
        <p:spPr bwMode="auto">
          <a:xfrm>
            <a:off x="5984875" y="5940425"/>
            <a:ext cx="1403350" cy="0"/>
          </a:xfrm>
          <a:prstGeom prst="line">
            <a:avLst/>
          </a:prstGeom>
          <a:noFill/>
          <a:ln w="28575">
            <a:solidFill>
              <a:srgbClr val="FF0000"/>
            </a:solidFill>
            <a:round/>
            <a:headEnd/>
            <a:tailEnd type="triangle" w="med" len="med"/>
          </a:ln>
        </p:spPr>
        <p:txBody>
          <a:bodyPr/>
          <a:lstStyle/>
          <a:p>
            <a:endParaRPr lang="ko-KR" altLang="en-US"/>
          </a:p>
        </p:txBody>
      </p:sp>
      <p:sp>
        <p:nvSpPr>
          <p:cNvPr id="46103" name="Line 111"/>
          <p:cNvSpPr>
            <a:spLocks noChangeShapeType="1"/>
          </p:cNvSpPr>
          <p:nvPr/>
        </p:nvSpPr>
        <p:spPr bwMode="auto">
          <a:xfrm flipH="1">
            <a:off x="2635250" y="5868988"/>
            <a:ext cx="1800225" cy="0"/>
          </a:xfrm>
          <a:prstGeom prst="line">
            <a:avLst/>
          </a:prstGeom>
          <a:noFill/>
          <a:ln w="38100">
            <a:solidFill>
              <a:srgbClr val="972FFF"/>
            </a:solidFill>
            <a:round/>
            <a:headEnd/>
            <a:tailEnd type="triangle" w="med" len="med"/>
          </a:ln>
        </p:spPr>
        <p:txBody>
          <a:bodyPr/>
          <a:lstStyle/>
          <a:p>
            <a:endParaRPr lang="ko-KR" altLang="en-US"/>
          </a:p>
        </p:txBody>
      </p:sp>
      <p:sp>
        <p:nvSpPr>
          <p:cNvPr id="46104" name="Text Box 115"/>
          <p:cNvSpPr txBox="1">
            <a:spLocks noChangeArrowheads="1"/>
          </p:cNvSpPr>
          <p:nvPr/>
        </p:nvSpPr>
        <p:spPr bwMode="auto">
          <a:xfrm>
            <a:off x="5961063" y="1985963"/>
            <a:ext cx="4032250" cy="238125"/>
          </a:xfrm>
          <a:prstGeom prst="rect">
            <a:avLst/>
          </a:prstGeom>
          <a:noFill/>
          <a:ln w="9525" algn="ctr">
            <a:noFill/>
            <a:miter lim="800000"/>
            <a:headEnd/>
            <a:tailEnd/>
          </a:ln>
          <a:effectLst>
            <a:prstShdw prst="shdw17" dist="17961" dir="2700000">
              <a:srgbClr val="999999"/>
            </a:prstShdw>
          </a:effectLst>
        </p:spPr>
        <p:txBody>
          <a:bodyPr>
            <a:spAutoFit/>
          </a:bodyPr>
          <a:lstStyle/>
          <a:p>
            <a:pPr marL="182563" indent="-182563">
              <a:lnSpc>
                <a:spcPct val="60000"/>
              </a:lnSpc>
              <a:spcBef>
                <a:spcPct val="50000"/>
              </a:spcBef>
              <a:buFontTx/>
              <a:buChar char="•"/>
            </a:pPr>
            <a:r>
              <a:rPr kumimoji="0" lang="en-US" altLang="ko-KR" sz="1600" b="1">
                <a:latin typeface="Arial Unicode MS" pitchFamily="50" charset="-127"/>
                <a:ea typeface="Arial Unicode MS" pitchFamily="50" charset="-127"/>
                <a:cs typeface="Arial Unicode MS" pitchFamily="50" charset="-127"/>
              </a:rPr>
              <a:t>EFT : Electronic Funds Transfer</a:t>
            </a:r>
          </a:p>
        </p:txBody>
      </p:sp>
      <p:sp>
        <p:nvSpPr>
          <p:cNvPr id="46105" name="Rectangle 96"/>
          <p:cNvSpPr>
            <a:spLocks noChangeArrowheads="1"/>
          </p:cNvSpPr>
          <p:nvPr/>
        </p:nvSpPr>
        <p:spPr bwMode="auto">
          <a:xfrm>
            <a:off x="222250" y="828675"/>
            <a:ext cx="9259888" cy="1031875"/>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8"/>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Creditor requests payment for service or goods by internet</a:t>
            </a:r>
          </a:p>
          <a:p>
            <a:pPr marL="177800" indent="-177800" algn="just" defTabSz="762000" eaLnBrk="0" latinLnBrk="0" hangingPunct="0">
              <a:lnSpc>
                <a:spcPct val="90000"/>
              </a:lnSpc>
              <a:spcAft>
                <a:spcPct val="40000"/>
              </a:spcAft>
              <a:buSzPct val="90000"/>
              <a:buFontTx/>
              <a:buBlip>
                <a:blip r:embed="rId8"/>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Government internally approves the expense, and demands the Bank of Korea to transfer funds to</a:t>
            </a:r>
            <a:br>
              <a:rPr kumimoji="0" lang="en-US" altLang="ko-KR" sz="1400">
                <a:solidFill>
                  <a:srgbClr val="22142E"/>
                </a:solidFill>
                <a:latin typeface="Arial Unicode MS" pitchFamily="50" charset="-127"/>
                <a:ea typeface="Arial Unicode MS" pitchFamily="50" charset="-127"/>
                <a:cs typeface="Arial Unicode MS" pitchFamily="50" charset="-127"/>
              </a:rPr>
            </a:br>
            <a:r>
              <a:rPr kumimoji="0" lang="en-US" altLang="ko-KR" sz="1400">
                <a:solidFill>
                  <a:srgbClr val="22142E"/>
                </a:solidFill>
                <a:latin typeface="Arial Unicode MS" pitchFamily="50" charset="-127"/>
                <a:ea typeface="Arial Unicode MS" pitchFamily="50" charset="-127"/>
                <a:cs typeface="Arial Unicode MS" pitchFamily="50" charset="-127"/>
              </a:rPr>
              <a:t> creditor’s account</a:t>
            </a:r>
          </a:p>
          <a:p>
            <a:pPr marL="177800" indent="-177800" algn="just" defTabSz="762000" eaLnBrk="0" latinLnBrk="0" hangingPunct="0">
              <a:lnSpc>
                <a:spcPct val="90000"/>
              </a:lnSpc>
              <a:spcAft>
                <a:spcPct val="40000"/>
              </a:spcAft>
              <a:buSzPct val="90000"/>
              <a:buFontTx/>
              <a:buBlip>
                <a:blip r:embed="rId8"/>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Bank of Korea sends the fund-transfer result to dBrain in real-time</a:t>
            </a:r>
            <a:endParaRPr kumimoji="0" lang="ko-KR" altLang="en-US" sz="1400">
              <a:solidFill>
                <a:srgbClr val="22142E"/>
              </a:solidFill>
              <a:latin typeface="Arial Unicode MS" pitchFamily="50" charset="-127"/>
              <a:ea typeface="Arial Unicode MS" pitchFamily="50" charset="-127"/>
              <a:cs typeface="Arial Unicode MS" pitchFamily="50" charset="-127"/>
            </a:endParaRPr>
          </a:p>
        </p:txBody>
      </p:sp>
      <p:sp>
        <p:nvSpPr>
          <p:cNvPr id="365" name="Text Box 138"/>
          <p:cNvSpPr txBox="1">
            <a:spLocks/>
          </p:cNvSpPr>
          <p:nvPr/>
        </p:nvSpPr>
        <p:spPr bwMode="auto">
          <a:xfrm>
            <a:off x="1820848" y="3121619"/>
            <a:ext cx="1060450" cy="242887"/>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Financial </a:t>
            </a:r>
          </a:p>
          <a:p>
            <a:pPr marL="190500" indent="-190500" algn="ctr" defTabSz="873125" latinLnBrk="0" hangingPunct="0">
              <a:lnSpc>
                <a:spcPct val="90000"/>
              </a:lnSpc>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officer</a:t>
            </a:r>
          </a:p>
        </p:txBody>
      </p:sp>
      <p:pic>
        <p:nvPicPr>
          <p:cNvPr id="46107" name="Picture 513" descr="ih-11507"/>
          <p:cNvPicPr>
            <a:picLocks noChangeAspect="1" noChangeArrowheads="1"/>
          </p:cNvPicPr>
          <p:nvPr/>
        </p:nvPicPr>
        <p:blipFill>
          <a:blip r:embed="rId9" cstate="print"/>
          <a:srcRect/>
          <a:stretch>
            <a:fillRect/>
          </a:stretch>
        </p:blipFill>
        <p:spPr bwMode="auto">
          <a:xfrm>
            <a:off x="7845425" y="5286375"/>
            <a:ext cx="603250" cy="473075"/>
          </a:xfrm>
          <a:prstGeom prst="rect">
            <a:avLst/>
          </a:prstGeom>
          <a:noFill/>
          <a:ln w="9525">
            <a:noFill/>
            <a:miter lim="800000"/>
            <a:headEnd/>
            <a:tailEnd/>
          </a:ln>
        </p:spPr>
      </p:pic>
      <p:sp>
        <p:nvSpPr>
          <p:cNvPr id="368" name="Rectangle 335"/>
          <p:cNvSpPr>
            <a:spLocks noChangeArrowheads="1"/>
          </p:cNvSpPr>
          <p:nvPr/>
        </p:nvSpPr>
        <p:spPr bwMode="auto">
          <a:xfrm>
            <a:off x="7388225" y="5751557"/>
            <a:ext cx="1530350" cy="366424"/>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Bank Of</a:t>
            </a:r>
          </a:p>
          <a:p>
            <a:pPr marL="190500" indent="-190500" algn="ctr" defTabSz="873125" latinLnBrk="0" hangingPunct="0">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Korea</a:t>
            </a:r>
            <a:endParaRPr lang="ko-KR" altLang="en-US"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sp>
        <p:nvSpPr>
          <p:cNvPr id="369" name="Rectangle 336"/>
          <p:cNvSpPr>
            <a:spLocks noChangeArrowheads="1"/>
          </p:cNvSpPr>
          <p:nvPr/>
        </p:nvSpPr>
        <p:spPr bwMode="auto">
          <a:xfrm>
            <a:off x="4472121" y="5666737"/>
            <a:ext cx="1268937" cy="581867"/>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Commercial </a:t>
            </a:r>
          </a:p>
          <a:p>
            <a:pPr marL="190500" indent="-190500" algn="ctr" defTabSz="873125" latinLnBrk="0" hangingPunct="0">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Bank</a:t>
            </a:r>
            <a:endParaRPr lang="ko-KR" altLang="en-US"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6110" name="Picture 514" descr="학교_1"/>
          <p:cNvPicPr>
            <a:picLocks noChangeAspect="1" noChangeArrowheads="1"/>
          </p:cNvPicPr>
          <p:nvPr/>
        </p:nvPicPr>
        <p:blipFill>
          <a:blip r:embed="rId10" cstate="print"/>
          <a:srcRect l="7443" r="2481"/>
          <a:stretch>
            <a:fillRect/>
          </a:stretch>
        </p:blipFill>
        <p:spPr bwMode="auto">
          <a:xfrm>
            <a:off x="4775200" y="5411788"/>
            <a:ext cx="604838" cy="377825"/>
          </a:xfrm>
          <a:prstGeom prst="rect">
            <a:avLst/>
          </a:prstGeom>
          <a:noFill/>
          <a:ln w="9525">
            <a:noFill/>
            <a:miter lim="800000"/>
            <a:headEnd/>
            <a:tailEnd/>
          </a:ln>
        </p:spPr>
      </p:pic>
      <p:grpSp>
        <p:nvGrpSpPr>
          <p:cNvPr id="46111" name="Group 490"/>
          <p:cNvGrpSpPr>
            <a:grpSpLocks/>
          </p:cNvGrpSpPr>
          <p:nvPr/>
        </p:nvGrpSpPr>
        <p:grpSpPr bwMode="auto">
          <a:xfrm>
            <a:off x="7764463" y="2643188"/>
            <a:ext cx="592137" cy="777875"/>
            <a:chOff x="4184" y="3577"/>
            <a:chExt cx="258" cy="346"/>
          </a:xfrm>
        </p:grpSpPr>
        <p:sp>
          <p:nvSpPr>
            <p:cNvPr id="46143" name="Rectangle 491"/>
            <p:cNvSpPr>
              <a:spLocks noChangeArrowheads="1"/>
            </p:cNvSpPr>
            <p:nvPr/>
          </p:nvSpPr>
          <p:spPr bwMode="auto">
            <a:xfrm>
              <a:off x="4319" y="3783"/>
              <a:ext cx="0" cy="140"/>
            </a:xfrm>
            <a:prstGeom prst="rect">
              <a:avLst/>
            </a:prstGeom>
            <a:noFill/>
            <a:ln w="9525">
              <a:noFill/>
              <a:miter lim="800000"/>
              <a:headEnd/>
              <a:tailEnd/>
            </a:ln>
          </p:spPr>
          <p:txBody>
            <a:bodyPr wrap="none" lIns="0" tIns="46038" rIns="0" bIns="46038">
              <a:spAutoFit/>
            </a:bodyPr>
            <a:lstStyle/>
            <a:p>
              <a:pPr algn="ctr">
                <a:lnSpc>
                  <a:spcPct val="90000"/>
                </a:lnSpc>
                <a:spcBef>
                  <a:spcPct val="50000"/>
                </a:spcBef>
              </a:pPr>
              <a:endParaRPr kumimoji="0" lang="ko-KR" altLang="ko-KR" sz="1600">
                <a:solidFill>
                  <a:schemeClr val="bg1"/>
                </a:solidFill>
                <a:latin typeface="Arial Unicode MS" pitchFamily="50" charset="-127"/>
                <a:ea typeface="Arial Unicode MS" pitchFamily="50" charset="-127"/>
                <a:cs typeface="Arial Unicode MS" pitchFamily="50" charset="-127"/>
              </a:endParaRPr>
            </a:p>
          </p:txBody>
        </p:sp>
        <p:grpSp>
          <p:nvGrpSpPr>
            <p:cNvPr id="46144" name="Group 492"/>
            <p:cNvGrpSpPr>
              <a:grpSpLocks/>
            </p:cNvGrpSpPr>
            <p:nvPr/>
          </p:nvGrpSpPr>
          <p:grpSpPr bwMode="auto">
            <a:xfrm>
              <a:off x="4184" y="3577"/>
              <a:ext cx="258" cy="208"/>
              <a:chOff x="4609" y="4027"/>
              <a:chExt cx="332" cy="268"/>
            </a:xfrm>
          </p:grpSpPr>
          <p:grpSp>
            <p:nvGrpSpPr>
              <p:cNvPr id="46145" name="Group 493"/>
              <p:cNvGrpSpPr>
                <a:grpSpLocks/>
              </p:cNvGrpSpPr>
              <p:nvPr/>
            </p:nvGrpSpPr>
            <p:grpSpPr bwMode="auto">
              <a:xfrm>
                <a:off x="4609" y="4027"/>
                <a:ext cx="282" cy="243"/>
                <a:chOff x="6872" y="4311"/>
                <a:chExt cx="623" cy="540"/>
              </a:xfrm>
            </p:grpSpPr>
            <p:pic>
              <p:nvPicPr>
                <p:cNvPr id="46147" name="Picture 494" descr="pc"/>
                <p:cNvPicPr>
                  <a:picLocks noChangeAspect="1" noChangeArrowheads="1"/>
                </p:cNvPicPr>
                <p:nvPr/>
              </p:nvPicPr>
              <p:blipFill>
                <a:blip r:embed="rId11" cstate="print"/>
                <a:srcRect r="52130"/>
                <a:stretch>
                  <a:fillRect/>
                </a:stretch>
              </p:blipFill>
              <p:spPr bwMode="auto">
                <a:xfrm>
                  <a:off x="6872" y="4348"/>
                  <a:ext cx="464" cy="502"/>
                </a:xfrm>
                <a:prstGeom prst="rect">
                  <a:avLst/>
                </a:prstGeom>
                <a:noFill/>
                <a:ln w="9525">
                  <a:noFill/>
                  <a:miter lim="800000"/>
                  <a:headEnd/>
                  <a:tailEnd/>
                </a:ln>
              </p:spPr>
            </p:pic>
            <p:pic>
              <p:nvPicPr>
                <p:cNvPr id="46148" name="Picture 495" descr="사내넘"/>
                <p:cNvPicPr>
                  <a:picLocks noChangeAspect="1" noChangeArrowheads="1"/>
                </p:cNvPicPr>
                <p:nvPr/>
              </p:nvPicPr>
              <p:blipFill>
                <a:blip r:embed="rId12" cstate="print"/>
                <a:srcRect/>
                <a:stretch>
                  <a:fillRect/>
                </a:stretch>
              </p:blipFill>
              <p:spPr bwMode="auto">
                <a:xfrm flipH="1">
                  <a:off x="7119" y="4311"/>
                  <a:ext cx="376" cy="540"/>
                </a:xfrm>
                <a:prstGeom prst="rect">
                  <a:avLst/>
                </a:prstGeom>
                <a:noFill/>
                <a:ln w="9525">
                  <a:noFill/>
                  <a:miter lim="800000"/>
                  <a:headEnd/>
                  <a:tailEnd/>
                </a:ln>
              </p:spPr>
            </p:pic>
          </p:grpSp>
          <p:pic>
            <p:nvPicPr>
              <p:cNvPr id="46146" name="Picture 496" descr="서류"/>
              <p:cNvPicPr>
                <a:picLocks noChangeAspect="1" noChangeArrowheads="1"/>
              </p:cNvPicPr>
              <p:nvPr/>
            </p:nvPicPr>
            <p:blipFill>
              <a:blip r:embed="rId13" cstate="print"/>
              <a:srcRect/>
              <a:stretch>
                <a:fillRect/>
              </a:stretch>
            </p:blipFill>
            <p:spPr bwMode="auto">
              <a:xfrm flipH="1">
                <a:off x="4791" y="4163"/>
                <a:ext cx="150" cy="132"/>
              </a:xfrm>
              <a:prstGeom prst="rect">
                <a:avLst/>
              </a:prstGeom>
              <a:noFill/>
              <a:ln w="9525">
                <a:noFill/>
                <a:miter lim="800000"/>
                <a:headEnd/>
                <a:tailEnd/>
              </a:ln>
            </p:spPr>
          </p:pic>
        </p:grpSp>
      </p:grpSp>
      <p:grpSp>
        <p:nvGrpSpPr>
          <p:cNvPr id="46112" name="Group 381"/>
          <p:cNvGrpSpPr>
            <a:grpSpLocks/>
          </p:cNvGrpSpPr>
          <p:nvPr/>
        </p:nvGrpSpPr>
        <p:grpSpPr bwMode="auto">
          <a:xfrm>
            <a:off x="2058988" y="2628900"/>
            <a:ext cx="561975" cy="750888"/>
            <a:chOff x="4184" y="3577"/>
            <a:chExt cx="258" cy="354"/>
          </a:xfrm>
        </p:grpSpPr>
        <p:sp>
          <p:nvSpPr>
            <p:cNvPr id="46137" name="Rectangle 382"/>
            <p:cNvSpPr>
              <a:spLocks noChangeArrowheads="1"/>
            </p:cNvSpPr>
            <p:nvPr/>
          </p:nvSpPr>
          <p:spPr bwMode="auto">
            <a:xfrm>
              <a:off x="4319" y="3783"/>
              <a:ext cx="0" cy="148"/>
            </a:xfrm>
            <a:prstGeom prst="rect">
              <a:avLst/>
            </a:prstGeom>
            <a:noFill/>
            <a:ln w="9525">
              <a:noFill/>
              <a:miter lim="800000"/>
              <a:headEnd/>
              <a:tailEnd/>
            </a:ln>
          </p:spPr>
          <p:txBody>
            <a:bodyPr wrap="none" lIns="0" tIns="46038" rIns="0" bIns="46038">
              <a:spAutoFit/>
            </a:bodyPr>
            <a:lstStyle/>
            <a:p>
              <a:pPr algn="ctr">
                <a:lnSpc>
                  <a:spcPct val="90000"/>
                </a:lnSpc>
                <a:spcBef>
                  <a:spcPct val="50000"/>
                </a:spcBef>
              </a:pPr>
              <a:endParaRPr kumimoji="0" lang="ko-KR" altLang="ko-KR" sz="1600">
                <a:solidFill>
                  <a:schemeClr val="bg1"/>
                </a:solidFill>
                <a:latin typeface="Arial Unicode MS" pitchFamily="50" charset="-127"/>
                <a:ea typeface="Arial Unicode MS" pitchFamily="50" charset="-127"/>
                <a:cs typeface="Arial Unicode MS" pitchFamily="50" charset="-127"/>
              </a:endParaRPr>
            </a:p>
          </p:txBody>
        </p:sp>
        <p:grpSp>
          <p:nvGrpSpPr>
            <p:cNvPr id="46138" name="Group 383"/>
            <p:cNvGrpSpPr>
              <a:grpSpLocks/>
            </p:cNvGrpSpPr>
            <p:nvPr/>
          </p:nvGrpSpPr>
          <p:grpSpPr bwMode="auto">
            <a:xfrm>
              <a:off x="4184" y="3577"/>
              <a:ext cx="258" cy="208"/>
              <a:chOff x="4609" y="4027"/>
              <a:chExt cx="332" cy="268"/>
            </a:xfrm>
          </p:grpSpPr>
          <p:grpSp>
            <p:nvGrpSpPr>
              <p:cNvPr id="46139" name="Group 384"/>
              <p:cNvGrpSpPr>
                <a:grpSpLocks/>
              </p:cNvGrpSpPr>
              <p:nvPr/>
            </p:nvGrpSpPr>
            <p:grpSpPr bwMode="auto">
              <a:xfrm>
                <a:off x="4609" y="4027"/>
                <a:ext cx="282" cy="243"/>
                <a:chOff x="6872" y="4311"/>
                <a:chExt cx="623" cy="540"/>
              </a:xfrm>
            </p:grpSpPr>
            <p:pic>
              <p:nvPicPr>
                <p:cNvPr id="46141" name="Picture 385" descr="pc"/>
                <p:cNvPicPr>
                  <a:picLocks noChangeAspect="1" noChangeArrowheads="1"/>
                </p:cNvPicPr>
                <p:nvPr/>
              </p:nvPicPr>
              <p:blipFill>
                <a:blip r:embed="rId14" cstate="print"/>
                <a:srcRect r="52130"/>
                <a:stretch>
                  <a:fillRect/>
                </a:stretch>
              </p:blipFill>
              <p:spPr bwMode="auto">
                <a:xfrm>
                  <a:off x="6872" y="4348"/>
                  <a:ext cx="464" cy="502"/>
                </a:xfrm>
                <a:prstGeom prst="rect">
                  <a:avLst/>
                </a:prstGeom>
                <a:noFill/>
                <a:ln w="9525">
                  <a:noFill/>
                  <a:miter lim="800000"/>
                  <a:headEnd/>
                  <a:tailEnd/>
                </a:ln>
              </p:spPr>
            </p:pic>
            <p:pic>
              <p:nvPicPr>
                <p:cNvPr id="46142" name="Picture 386" descr="사내넘"/>
                <p:cNvPicPr>
                  <a:picLocks noChangeAspect="1" noChangeArrowheads="1"/>
                </p:cNvPicPr>
                <p:nvPr/>
              </p:nvPicPr>
              <p:blipFill>
                <a:blip r:embed="rId12" cstate="print"/>
                <a:srcRect/>
                <a:stretch>
                  <a:fillRect/>
                </a:stretch>
              </p:blipFill>
              <p:spPr bwMode="auto">
                <a:xfrm flipH="1">
                  <a:off x="7119" y="4311"/>
                  <a:ext cx="376" cy="540"/>
                </a:xfrm>
                <a:prstGeom prst="rect">
                  <a:avLst/>
                </a:prstGeom>
                <a:noFill/>
                <a:ln w="9525">
                  <a:noFill/>
                  <a:miter lim="800000"/>
                  <a:headEnd/>
                  <a:tailEnd/>
                </a:ln>
              </p:spPr>
            </p:pic>
          </p:grpSp>
          <p:pic>
            <p:nvPicPr>
              <p:cNvPr id="46140" name="Picture 387" descr="서류"/>
              <p:cNvPicPr>
                <a:picLocks noChangeAspect="1" noChangeArrowheads="1"/>
              </p:cNvPicPr>
              <p:nvPr/>
            </p:nvPicPr>
            <p:blipFill>
              <a:blip r:embed="rId13" cstate="print"/>
              <a:srcRect/>
              <a:stretch>
                <a:fillRect/>
              </a:stretch>
            </p:blipFill>
            <p:spPr bwMode="auto">
              <a:xfrm flipH="1">
                <a:off x="4791" y="4163"/>
                <a:ext cx="150" cy="132"/>
              </a:xfrm>
              <a:prstGeom prst="rect">
                <a:avLst/>
              </a:prstGeom>
              <a:noFill/>
              <a:ln w="9525">
                <a:noFill/>
                <a:miter lim="800000"/>
                <a:headEnd/>
                <a:tailEnd/>
              </a:ln>
            </p:spPr>
          </p:pic>
        </p:grpSp>
      </p:grpSp>
      <p:pic>
        <p:nvPicPr>
          <p:cNvPr id="46113" name="Picture 208" descr="1"/>
          <p:cNvPicPr>
            <a:picLocks noChangeAspect="1" noChangeArrowheads="1"/>
          </p:cNvPicPr>
          <p:nvPr/>
        </p:nvPicPr>
        <p:blipFill>
          <a:blip r:embed="rId15" cstate="print"/>
          <a:srcRect/>
          <a:stretch>
            <a:fillRect/>
          </a:stretch>
        </p:blipFill>
        <p:spPr bwMode="auto">
          <a:xfrm>
            <a:off x="1065213" y="4149725"/>
            <a:ext cx="280987" cy="280988"/>
          </a:xfrm>
          <a:prstGeom prst="rect">
            <a:avLst/>
          </a:prstGeom>
          <a:noFill/>
          <a:ln w="9525">
            <a:noFill/>
            <a:miter lim="800000"/>
            <a:headEnd/>
            <a:tailEnd/>
          </a:ln>
        </p:spPr>
      </p:pic>
      <p:pic>
        <p:nvPicPr>
          <p:cNvPr id="46114" name="Picture 209" descr="2"/>
          <p:cNvPicPr>
            <a:picLocks noChangeAspect="1" noChangeArrowheads="1"/>
          </p:cNvPicPr>
          <p:nvPr/>
        </p:nvPicPr>
        <p:blipFill>
          <a:blip r:embed="rId16" cstate="print"/>
          <a:srcRect/>
          <a:stretch>
            <a:fillRect/>
          </a:stretch>
        </p:blipFill>
        <p:spPr bwMode="auto">
          <a:xfrm>
            <a:off x="4016375" y="2492375"/>
            <a:ext cx="279400" cy="280988"/>
          </a:xfrm>
          <a:prstGeom prst="rect">
            <a:avLst/>
          </a:prstGeom>
          <a:noFill/>
          <a:ln w="9525">
            <a:noFill/>
            <a:miter lim="800000"/>
            <a:headEnd/>
            <a:tailEnd/>
          </a:ln>
        </p:spPr>
      </p:pic>
      <p:pic>
        <p:nvPicPr>
          <p:cNvPr id="46115" name="Picture 210" descr="3"/>
          <p:cNvPicPr>
            <a:picLocks noChangeAspect="1" noChangeArrowheads="1"/>
          </p:cNvPicPr>
          <p:nvPr/>
        </p:nvPicPr>
        <p:blipFill>
          <a:blip r:embed="rId17" cstate="print"/>
          <a:srcRect/>
          <a:stretch>
            <a:fillRect/>
          </a:stretch>
        </p:blipFill>
        <p:spPr bwMode="auto">
          <a:xfrm>
            <a:off x="7113588" y="3860800"/>
            <a:ext cx="279400" cy="280988"/>
          </a:xfrm>
          <a:prstGeom prst="rect">
            <a:avLst/>
          </a:prstGeom>
          <a:noFill/>
          <a:ln w="9525">
            <a:noFill/>
            <a:miter lim="800000"/>
            <a:headEnd/>
            <a:tailEnd/>
          </a:ln>
        </p:spPr>
      </p:pic>
      <p:pic>
        <p:nvPicPr>
          <p:cNvPr id="46116" name="Picture 211" descr="4"/>
          <p:cNvPicPr>
            <a:picLocks noChangeAspect="1" noChangeArrowheads="1"/>
          </p:cNvPicPr>
          <p:nvPr/>
        </p:nvPicPr>
        <p:blipFill>
          <a:blip r:embed="rId18" cstate="print"/>
          <a:srcRect/>
          <a:stretch>
            <a:fillRect/>
          </a:stretch>
        </p:blipFill>
        <p:spPr bwMode="auto">
          <a:xfrm>
            <a:off x="5889625" y="5445125"/>
            <a:ext cx="280988" cy="280988"/>
          </a:xfrm>
          <a:prstGeom prst="rect">
            <a:avLst/>
          </a:prstGeom>
          <a:noFill/>
          <a:ln w="9525">
            <a:noFill/>
            <a:miter lim="800000"/>
            <a:headEnd/>
            <a:tailEnd/>
          </a:ln>
        </p:spPr>
      </p:pic>
      <p:pic>
        <p:nvPicPr>
          <p:cNvPr id="46117" name="Picture 212" descr="5"/>
          <p:cNvPicPr>
            <a:picLocks noChangeAspect="1" noChangeArrowheads="1"/>
          </p:cNvPicPr>
          <p:nvPr/>
        </p:nvPicPr>
        <p:blipFill>
          <a:blip r:embed="rId19" cstate="print"/>
          <a:srcRect/>
          <a:stretch>
            <a:fillRect/>
          </a:stretch>
        </p:blipFill>
        <p:spPr bwMode="auto">
          <a:xfrm>
            <a:off x="6032500" y="5949950"/>
            <a:ext cx="280988" cy="280988"/>
          </a:xfrm>
          <a:prstGeom prst="rect">
            <a:avLst/>
          </a:prstGeom>
          <a:noFill/>
          <a:ln w="9525">
            <a:noFill/>
            <a:miter lim="800000"/>
            <a:headEnd/>
            <a:tailEnd/>
          </a:ln>
        </p:spPr>
      </p:pic>
      <p:sp>
        <p:nvSpPr>
          <p:cNvPr id="46118" name="Rectangle 79"/>
          <p:cNvSpPr>
            <a:spLocks noChangeArrowheads="1"/>
          </p:cNvSpPr>
          <p:nvPr/>
        </p:nvSpPr>
        <p:spPr bwMode="auto">
          <a:xfrm>
            <a:off x="6203950" y="5956300"/>
            <a:ext cx="1268413" cy="273050"/>
          </a:xfrm>
          <a:prstGeom prst="rect">
            <a:avLst/>
          </a:prstGeom>
          <a:noFill/>
          <a:ln w="9525" algn="ctr">
            <a:noFill/>
            <a:miter lim="800000"/>
            <a:headEnd/>
            <a:tailEnd/>
          </a:ln>
        </p:spPr>
        <p:txBody>
          <a:bodyPr wrap="none" lIns="92075" tIns="46038" rIns="92075" bIns="46038">
            <a:spAutoFit/>
          </a:bodyPr>
          <a:lstStyle/>
          <a:p>
            <a:pPr marL="571500" indent="-571500" eaLnBrk="0" hangingPunct="0">
              <a:lnSpc>
                <a:spcPct val="9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Transfer result</a:t>
            </a:r>
            <a:endParaRPr lang="ko-KR" altLang="en-US">
              <a:solidFill>
                <a:srgbClr val="333333"/>
              </a:solidFill>
              <a:latin typeface="Arial Unicode MS" pitchFamily="50" charset="-127"/>
              <a:ea typeface="Arial Unicode MS" pitchFamily="50" charset="-127"/>
              <a:cs typeface="Arial Unicode MS" pitchFamily="50" charset="-127"/>
            </a:endParaRPr>
          </a:p>
        </p:txBody>
      </p:sp>
      <p:sp>
        <p:nvSpPr>
          <p:cNvPr id="414" name="Text Box 371"/>
          <p:cNvSpPr txBox="1">
            <a:spLocks/>
          </p:cNvSpPr>
          <p:nvPr/>
        </p:nvSpPr>
        <p:spPr bwMode="auto">
          <a:xfrm>
            <a:off x="7287485" y="2987764"/>
            <a:ext cx="1568478" cy="530092"/>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en-US" altLang="ko-KR" b="1" kern="0" spc="-8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Disbursement </a:t>
            </a:r>
          </a:p>
          <a:p>
            <a:pPr marL="190500" indent="-190500" algn="ctr" defTabSz="873125" latinLnBrk="0" hangingPunct="0">
              <a:defRPr/>
            </a:pPr>
            <a:r>
              <a:rPr lang="en-US" altLang="ko-KR" b="1" kern="0" spc="-8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officer</a:t>
            </a:r>
          </a:p>
        </p:txBody>
      </p:sp>
      <p:sp>
        <p:nvSpPr>
          <p:cNvPr id="46120" name="Oval 125"/>
          <p:cNvSpPr>
            <a:spLocks noChangeArrowheads="1"/>
          </p:cNvSpPr>
          <p:nvPr/>
        </p:nvSpPr>
        <p:spPr bwMode="auto">
          <a:xfrm>
            <a:off x="1435100" y="6103938"/>
            <a:ext cx="1181100" cy="388937"/>
          </a:xfrm>
          <a:prstGeom prst="ellipse">
            <a:avLst/>
          </a:prstGeom>
          <a:gradFill rotWithShape="1">
            <a:gsLst>
              <a:gs pos="0">
                <a:srgbClr val="888888">
                  <a:alpha val="71001"/>
                </a:srgbClr>
              </a:gs>
              <a:gs pos="100000">
                <a:schemeClr val="bg1">
                  <a:alpha val="0"/>
                </a:schemeClr>
              </a:gs>
            </a:gsLst>
            <a:path path="shape">
              <a:fillToRect l="50000" t="50000" r="50000" b="50000"/>
            </a:path>
          </a:gradFill>
          <a:ln w="9525" algn="ctr">
            <a:noFill/>
            <a:round/>
            <a:headEnd/>
            <a:tailEnd/>
          </a:ln>
        </p:spPr>
        <p:txBody>
          <a:bodyPr lIns="0" tIns="0" rIns="0" bIns="0" anchor="ctr">
            <a:spAutoFit/>
          </a:bodyPr>
          <a:lstStyle/>
          <a:p>
            <a:pP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46121" name="Picture 176" descr="그림3 copy"/>
          <p:cNvPicPr>
            <a:picLocks noChangeAspect="1" noChangeArrowheads="1"/>
          </p:cNvPicPr>
          <p:nvPr/>
        </p:nvPicPr>
        <p:blipFill>
          <a:blip r:embed="rId7" cstate="print"/>
          <a:srcRect/>
          <a:stretch>
            <a:fillRect/>
          </a:stretch>
        </p:blipFill>
        <p:spPr bwMode="auto">
          <a:xfrm>
            <a:off x="1333500" y="5200650"/>
            <a:ext cx="1285875" cy="1090613"/>
          </a:xfrm>
          <a:prstGeom prst="rect">
            <a:avLst/>
          </a:prstGeom>
          <a:noFill/>
          <a:ln w="9525">
            <a:noFill/>
            <a:miter lim="800000"/>
            <a:headEnd/>
            <a:tailEnd/>
          </a:ln>
        </p:spPr>
      </p:pic>
      <p:pic>
        <p:nvPicPr>
          <p:cNvPr id="46122" name="Picture 512" descr="p1_23"/>
          <p:cNvPicPr>
            <a:picLocks noChangeAspect="1" noChangeArrowheads="1"/>
          </p:cNvPicPr>
          <p:nvPr/>
        </p:nvPicPr>
        <p:blipFill>
          <a:blip r:embed="rId20" cstate="print"/>
          <a:srcRect/>
          <a:stretch>
            <a:fillRect/>
          </a:stretch>
        </p:blipFill>
        <p:spPr bwMode="auto">
          <a:xfrm>
            <a:off x="1684338" y="5356225"/>
            <a:ext cx="603250" cy="514350"/>
          </a:xfrm>
          <a:prstGeom prst="rect">
            <a:avLst/>
          </a:prstGeom>
          <a:noFill/>
          <a:ln w="9525">
            <a:noFill/>
            <a:miter lim="800000"/>
            <a:headEnd/>
            <a:tailEnd/>
          </a:ln>
        </p:spPr>
      </p:pic>
      <p:sp>
        <p:nvSpPr>
          <p:cNvPr id="373" name="Text Box 529"/>
          <p:cNvSpPr txBox="1">
            <a:spLocks/>
          </p:cNvSpPr>
          <p:nvPr/>
        </p:nvSpPr>
        <p:spPr bwMode="auto">
          <a:xfrm>
            <a:off x="1530350" y="5942696"/>
            <a:ext cx="915988" cy="242888"/>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lnSpc>
                <a:spcPct val="90000"/>
              </a:lnSpc>
              <a:defRPr/>
            </a:pPr>
            <a:r>
              <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Creditor</a:t>
            </a:r>
            <a:endParaRPr lang="ko-KR" altLang="en-US"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a:p>
            <a:pPr marL="190500" indent="-190500" algn="ctr" defTabSz="873125" latinLnBrk="0" hangingPunct="0">
              <a:lnSpc>
                <a:spcPct val="90000"/>
              </a:lnSpc>
              <a:defRPr/>
            </a:pPr>
            <a:endParaRPr lang="en-US" altLang="ko-KR"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endParaRPr>
          </a:p>
        </p:txBody>
      </p:sp>
      <p:pic>
        <p:nvPicPr>
          <p:cNvPr id="46124" name="Picture 212" descr="5"/>
          <p:cNvPicPr>
            <a:picLocks noChangeAspect="1" noChangeArrowheads="1"/>
          </p:cNvPicPr>
          <p:nvPr/>
        </p:nvPicPr>
        <p:blipFill>
          <a:blip r:embed="rId19" cstate="print"/>
          <a:srcRect/>
          <a:stretch>
            <a:fillRect/>
          </a:stretch>
        </p:blipFill>
        <p:spPr bwMode="auto">
          <a:xfrm>
            <a:off x="8266113" y="3789363"/>
            <a:ext cx="280987" cy="280987"/>
          </a:xfrm>
          <a:prstGeom prst="rect">
            <a:avLst/>
          </a:prstGeom>
          <a:noFill/>
          <a:ln w="9525">
            <a:noFill/>
            <a:miter lim="800000"/>
            <a:headEnd/>
            <a:tailEnd/>
          </a:ln>
        </p:spPr>
      </p:pic>
      <p:pic>
        <p:nvPicPr>
          <p:cNvPr id="46125" name="Picture 212" descr="5"/>
          <p:cNvPicPr>
            <a:picLocks noChangeAspect="1" noChangeArrowheads="1"/>
          </p:cNvPicPr>
          <p:nvPr/>
        </p:nvPicPr>
        <p:blipFill>
          <a:blip r:embed="rId19" cstate="print"/>
          <a:srcRect/>
          <a:stretch>
            <a:fillRect/>
          </a:stretch>
        </p:blipFill>
        <p:spPr bwMode="auto">
          <a:xfrm>
            <a:off x="2432050" y="4221163"/>
            <a:ext cx="280988" cy="280987"/>
          </a:xfrm>
          <a:prstGeom prst="rect">
            <a:avLst/>
          </a:prstGeom>
          <a:noFill/>
          <a:ln w="9525">
            <a:noFill/>
            <a:miter lim="800000"/>
            <a:headEnd/>
            <a:tailEnd/>
          </a:ln>
        </p:spPr>
      </p:pic>
      <p:sp>
        <p:nvSpPr>
          <p:cNvPr id="46126" name="Line 108"/>
          <p:cNvSpPr>
            <a:spLocks noChangeShapeType="1"/>
          </p:cNvSpPr>
          <p:nvPr/>
        </p:nvSpPr>
        <p:spPr bwMode="auto">
          <a:xfrm flipV="1">
            <a:off x="2216150" y="3500438"/>
            <a:ext cx="360363" cy="1771650"/>
          </a:xfrm>
          <a:prstGeom prst="line">
            <a:avLst/>
          </a:prstGeom>
          <a:noFill/>
          <a:ln w="31750">
            <a:solidFill>
              <a:srgbClr val="FF0000"/>
            </a:solidFill>
            <a:round/>
            <a:headEnd type="triangle" w="med" len="med"/>
            <a:tailEnd/>
          </a:ln>
        </p:spPr>
        <p:txBody>
          <a:bodyPr/>
          <a:lstStyle/>
          <a:p>
            <a:endParaRPr lang="ko-KR" altLang="en-US"/>
          </a:p>
        </p:txBody>
      </p:sp>
      <p:sp>
        <p:nvSpPr>
          <p:cNvPr id="46127" name="Text Box 136"/>
          <p:cNvSpPr txBox="1">
            <a:spLocks/>
          </p:cNvSpPr>
          <p:nvPr/>
        </p:nvSpPr>
        <p:spPr bwMode="auto">
          <a:xfrm>
            <a:off x="2720975" y="4292600"/>
            <a:ext cx="2017713" cy="312738"/>
          </a:xfrm>
          <a:prstGeom prst="rect">
            <a:avLst/>
          </a:prstGeom>
          <a:noFill/>
          <a:ln w="9525" algn="ctr">
            <a:noFill/>
            <a:miter lim="800000"/>
            <a:headEnd/>
            <a:tailEnd/>
          </a:ln>
        </p:spPr>
        <p:txBody>
          <a:bodyPr lIns="92075" tIns="46038" rIns="92075" bIns="46038">
            <a:spAutoFit/>
          </a:bodyPr>
          <a:lstStyle/>
          <a:p>
            <a:pPr marL="571500" indent="-571500" eaLnBrk="0" hangingPunct="0">
              <a:lnSpc>
                <a:spcPct val="1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Transfer  result</a:t>
            </a:r>
          </a:p>
          <a:p>
            <a:pPr marL="571500" indent="-571500" eaLnBrk="0" hangingPunct="0">
              <a:lnSpc>
                <a:spcPct val="1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(SMS message)</a:t>
            </a:r>
          </a:p>
        </p:txBody>
      </p:sp>
      <p:pic>
        <p:nvPicPr>
          <p:cNvPr id="46128" name="Picture 212" descr="5"/>
          <p:cNvPicPr>
            <a:picLocks noChangeAspect="1" noChangeArrowheads="1"/>
          </p:cNvPicPr>
          <p:nvPr/>
        </p:nvPicPr>
        <p:blipFill>
          <a:blip r:embed="rId19" cstate="print"/>
          <a:srcRect/>
          <a:stretch>
            <a:fillRect/>
          </a:stretch>
        </p:blipFill>
        <p:spPr bwMode="auto">
          <a:xfrm>
            <a:off x="4089400" y="3068638"/>
            <a:ext cx="280988" cy="280987"/>
          </a:xfrm>
          <a:prstGeom prst="rect">
            <a:avLst/>
          </a:prstGeom>
          <a:noFill/>
          <a:ln w="9525">
            <a:noFill/>
            <a:miter lim="800000"/>
            <a:headEnd/>
            <a:tailEnd/>
          </a:ln>
        </p:spPr>
      </p:pic>
      <p:sp>
        <p:nvSpPr>
          <p:cNvPr id="46129" name="Rectangle 79"/>
          <p:cNvSpPr>
            <a:spLocks noChangeArrowheads="1"/>
          </p:cNvSpPr>
          <p:nvPr/>
        </p:nvSpPr>
        <p:spPr bwMode="auto">
          <a:xfrm>
            <a:off x="8482013" y="3789363"/>
            <a:ext cx="1268412" cy="273050"/>
          </a:xfrm>
          <a:prstGeom prst="rect">
            <a:avLst/>
          </a:prstGeom>
          <a:noFill/>
          <a:ln w="9525" algn="ctr">
            <a:noFill/>
            <a:miter lim="800000"/>
            <a:headEnd/>
            <a:tailEnd/>
          </a:ln>
        </p:spPr>
        <p:txBody>
          <a:bodyPr wrap="none" lIns="92075" tIns="46038" rIns="92075" bIns="46038">
            <a:spAutoFit/>
          </a:bodyPr>
          <a:lstStyle/>
          <a:p>
            <a:pPr marL="571500" indent="-571500" eaLnBrk="0" hangingPunct="0">
              <a:lnSpc>
                <a:spcPct val="90000"/>
              </a:lnSpc>
              <a:spcBef>
                <a:spcPct val="50000"/>
              </a:spcBef>
              <a:spcAft>
                <a:spcPct val="40000"/>
              </a:spcAft>
              <a:buSzPct val="90000"/>
            </a:pPr>
            <a:r>
              <a:rPr lang="en-US" altLang="ko-KR">
                <a:solidFill>
                  <a:srgbClr val="333333"/>
                </a:solidFill>
                <a:latin typeface="Arial Unicode MS" pitchFamily="50" charset="-127"/>
                <a:ea typeface="Arial Unicode MS" pitchFamily="50" charset="-127"/>
                <a:cs typeface="Arial Unicode MS" pitchFamily="50" charset="-127"/>
              </a:rPr>
              <a:t>Transfer result</a:t>
            </a:r>
            <a:endParaRPr lang="ko-KR" altLang="en-US">
              <a:solidFill>
                <a:srgbClr val="333333"/>
              </a:solidFill>
              <a:latin typeface="Arial Unicode MS" pitchFamily="50" charset="-127"/>
              <a:ea typeface="Arial Unicode MS" pitchFamily="50" charset="-127"/>
              <a:cs typeface="Arial Unicode MS" pitchFamily="50" charset="-127"/>
            </a:endParaRPr>
          </a:p>
        </p:txBody>
      </p:sp>
      <p:sp>
        <p:nvSpPr>
          <p:cNvPr id="46130" name="Freeform 95"/>
          <p:cNvSpPr>
            <a:spLocks/>
          </p:cNvSpPr>
          <p:nvPr/>
        </p:nvSpPr>
        <p:spPr bwMode="auto">
          <a:xfrm>
            <a:off x="776288" y="2060575"/>
            <a:ext cx="8640762" cy="200025"/>
          </a:xfrm>
          <a:custGeom>
            <a:avLst/>
            <a:gdLst>
              <a:gd name="T0" fmla="*/ 0 w 5443"/>
              <a:gd name="T1" fmla="*/ 2147483647 h 2722"/>
              <a:gd name="T2" fmla="*/ 0 w 5443"/>
              <a:gd name="T3" fmla="*/ 2147483647 h 2722"/>
              <a:gd name="T4" fmla="*/ 2147483647 w 5443"/>
              <a:gd name="T5" fmla="*/ 2147483647 h 2722"/>
              <a:gd name="T6" fmla="*/ 2147483647 w 5443"/>
              <a:gd name="T7" fmla="*/ 0 h 2722"/>
              <a:gd name="T8" fmla="*/ 2147483647 w 5443"/>
              <a:gd name="T9" fmla="*/ 0 h 2722"/>
              <a:gd name="T10" fmla="*/ 2147483647 w 5443"/>
              <a:gd name="T11" fmla="*/ 2147483647 h 2722"/>
              <a:gd name="T12" fmla="*/ 0 w 5443"/>
              <a:gd name="T13" fmla="*/ 2147483647 h 2722"/>
              <a:gd name="T14" fmla="*/ 0 w 5443"/>
              <a:gd name="T15" fmla="*/ 2147483647 h 2722"/>
              <a:gd name="T16" fmla="*/ 0 w 5443"/>
              <a:gd name="T17" fmla="*/ 2147483647 h 2722"/>
              <a:gd name="T18" fmla="*/ 0 w 5443"/>
              <a:gd name="T19" fmla="*/ 2147483647 h 2722"/>
              <a:gd name="T20" fmla="*/ 0 w 5443"/>
              <a:gd name="T21" fmla="*/ 2147483647 h 2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3"/>
              <a:gd name="T34" fmla="*/ 0 h 2722"/>
              <a:gd name="T35" fmla="*/ 5443 w 5443"/>
              <a:gd name="T36" fmla="*/ 2722 h 27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3" h="2722">
                <a:moveTo>
                  <a:pt x="0" y="1860"/>
                </a:moveTo>
                <a:lnTo>
                  <a:pt x="0" y="2722"/>
                </a:lnTo>
                <a:lnTo>
                  <a:pt x="5443" y="2676"/>
                </a:lnTo>
                <a:lnTo>
                  <a:pt x="5443" y="0"/>
                </a:lnTo>
                <a:lnTo>
                  <a:pt x="3856" y="0"/>
                </a:lnTo>
                <a:lnTo>
                  <a:pt x="3856" y="1905"/>
                </a:lnTo>
                <a:lnTo>
                  <a:pt x="0" y="1905"/>
                </a:lnTo>
                <a:lnTo>
                  <a:pt x="0" y="1996"/>
                </a:lnTo>
                <a:lnTo>
                  <a:pt x="0" y="1905"/>
                </a:lnTo>
                <a:lnTo>
                  <a:pt x="0" y="1996"/>
                </a:lnTo>
                <a:lnTo>
                  <a:pt x="0" y="2041"/>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1" name="Rectangle 96"/>
          <p:cNvSpPr>
            <a:spLocks noChangeArrowheads="1"/>
          </p:cNvSpPr>
          <p:nvPr/>
        </p:nvSpPr>
        <p:spPr bwMode="auto">
          <a:xfrm>
            <a:off x="5132388" y="5673725"/>
            <a:ext cx="1587" cy="119063"/>
          </a:xfrm>
          <a:prstGeom prst="rect">
            <a:avLst/>
          </a:prstGeom>
          <a:noFill/>
          <a:ln w="9525" algn="ctr">
            <a:noFill/>
            <a:miter lim="800000"/>
            <a:headEnd/>
            <a:tailEnd/>
          </a:ln>
          <a:effectLst>
            <a:prstShdw prst="shdw17" dist="17961" dir="2700000">
              <a:srgbClr val="5C5C5C"/>
            </a:prstShdw>
          </a:effectLst>
        </p:spPr>
        <p:txBody>
          <a:bodyPr wrap="none" lIns="0" tIns="0" rIns="0" bIns="0" anchor="ctr">
            <a:spAutoFit/>
          </a:bodyPr>
          <a:lstStyle/>
          <a:p>
            <a:pPr algn="ctr">
              <a:lnSpc>
                <a:spcPct val="60000"/>
              </a:lnSpc>
              <a:spcBef>
                <a:spcPct val="50000"/>
              </a:spcBef>
            </a:pPr>
            <a:endParaRPr kumimoji="0" lang="ko-KR" altLang="en-US">
              <a:latin typeface="Arial Unicode MS" pitchFamily="50" charset="-127"/>
              <a:ea typeface="Arial Unicode MS" pitchFamily="50" charset="-127"/>
              <a:cs typeface="Arial Unicode MS" pitchFamily="50" charset="-127"/>
            </a:endParaRPr>
          </a:p>
        </p:txBody>
      </p:sp>
      <p:sp>
        <p:nvSpPr>
          <p:cNvPr id="46132" name="Freeform 99"/>
          <p:cNvSpPr>
            <a:spLocks/>
          </p:cNvSpPr>
          <p:nvPr/>
        </p:nvSpPr>
        <p:spPr bwMode="auto">
          <a:xfrm>
            <a:off x="776288" y="2133600"/>
            <a:ext cx="8640762" cy="200025"/>
          </a:xfrm>
          <a:custGeom>
            <a:avLst/>
            <a:gdLst>
              <a:gd name="T0" fmla="*/ 2147483647 w 5443"/>
              <a:gd name="T1" fmla="*/ 2147483647 h 2766"/>
              <a:gd name="T2" fmla="*/ 2147483647 w 5443"/>
              <a:gd name="T3" fmla="*/ 2147483647 h 2766"/>
              <a:gd name="T4" fmla="*/ 0 w 5443"/>
              <a:gd name="T5" fmla="*/ 2147483647 h 2766"/>
              <a:gd name="T6" fmla="*/ 2147483647 w 5443"/>
              <a:gd name="T7" fmla="*/ 2147483647 h 2766"/>
              <a:gd name="T8" fmla="*/ 2147483647 w 5443"/>
              <a:gd name="T9" fmla="*/ 0 h 2766"/>
              <a:gd name="T10" fmla="*/ 2147483647 w 5443"/>
              <a:gd name="T11" fmla="*/ 0 h 2766"/>
              <a:gd name="T12" fmla="*/ 2147483647 w 5443"/>
              <a:gd name="T13" fmla="*/ 2147483647 h 2766"/>
              <a:gd name="T14" fmla="*/ 0 w 5443"/>
              <a:gd name="T15" fmla="*/ 2147483647 h 2766"/>
              <a:gd name="T16" fmla="*/ 0 60000 65536"/>
              <a:gd name="T17" fmla="*/ 0 60000 65536"/>
              <a:gd name="T18" fmla="*/ 0 60000 65536"/>
              <a:gd name="T19" fmla="*/ 0 60000 65536"/>
              <a:gd name="T20" fmla="*/ 0 60000 65536"/>
              <a:gd name="T21" fmla="*/ 0 60000 65536"/>
              <a:gd name="T22" fmla="*/ 0 60000 65536"/>
              <a:gd name="T23" fmla="*/ 0 60000 65536"/>
              <a:gd name="T24" fmla="*/ 0 w 5443"/>
              <a:gd name="T25" fmla="*/ 0 h 2766"/>
              <a:gd name="T26" fmla="*/ 5443 w 5443"/>
              <a:gd name="T27" fmla="*/ 2766 h 27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3" h="2766">
                <a:moveTo>
                  <a:pt x="3" y="1821"/>
                </a:moveTo>
                <a:cubicBezTo>
                  <a:pt x="3" y="1842"/>
                  <a:pt x="3" y="1864"/>
                  <a:pt x="3" y="1885"/>
                </a:cubicBezTo>
                <a:lnTo>
                  <a:pt x="0" y="2766"/>
                </a:lnTo>
                <a:lnTo>
                  <a:pt x="5443" y="2766"/>
                </a:lnTo>
                <a:lnTo>
                  <a:pt x="5443" y="0"/>
                </a:lnTo>
                <a:lnTo>
                  <a:pt x="3856" y="0"/>
                </a:lnTo>
                <a:lnTo>
                  <a:pt x="3856" y="1859"/>
                </a:lnTo>
                <a:lnTo>
                  <a:pt x="0" y="1859"/>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3" name="Freeform 106"/>
          <p:cNvSpPr>
            <a:spLocks/>
          </p:cNvSpPr>
          <p:nvPr/>
        </p:nvSpPr>
        <p:spPr bwMode="auto">
          <a:xfrm>
            <a:off x="704850" y="2133600"/>
            <a:ext cx="8640763" cy="200025"/>
          </a:xfrm>
          <a:custGeom>
            <a:avLst/>
            <a:gdLst>
              <a:gd name="T0" fmla="*/ 0 w 5443"/>
              <a:gd name="T1" fmla="*/ 2147483647 h 2766"/>
              <a:gd name="T2" fmla="*/ 0 w 5443"/>
              <a:gd name="T3" fmla="*/ 2147483647 h 2766"/>
              <a:gd name="T4" fmla="*/ 2147483647 w 5443"/>
              <a:gd name="T5" fmla="*/ 2147483647 h 2766"/>
              <a:gd name="T6" fmla="*/ 2147483647 w 5443"/>
              <a:gd name="T7" fmla="*/ 0 h 2766"/>
              <a:gd name="T8" fmla="*/ 2147483647 w 5443"/>
              <a:gd name="T9" fmla="*/ 0 h 2766"/>
              <a:gd name="T10" fmla="*/ 2147483647 w 5443"/>
              <a:gd name="T11" fmla="*/ 2147483647 h 2766"/>
              <a:gd name="T12" fmla="*/ 0 w 5443"/>
              <a:gd name="T13" fmla="*/ 2147483647 h 2766"/>
              <a:gd name="T14" fmla="*/ 0 60000 65536"/>
              <a:gd name="T15" fmla="*/ 0 60000 65536"/>
              <a:gd name="T16" fmla="*/ 0 60000 65536"/>
              <a:gd name="T17" fmla="*/ 0 60000 65536"/>
              <a:gd name="T18" fmla="*/ 0 60000 65536"/>
              <a:gd name="T19" fmla="*/ 0 60000 65536"/>
              <a:gd name="T20" fmla="*/ 0 60000 65536"/>
              <a:gd name="T21" fmla="*/ 0 w 5443"/>
              <a:gd name="T22" fmla="*/ 0 h 2766"/>
              <a:gd name="T23" fmla="*/ 5443 w 5443"/>
              <a:gd name="T24" fmla="*/ 2766 h 27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3" h="2766">
                <a:moveTo>
                  <a:pt x="0" y="1859"/>
                </a:moveTo>
                <a:lnTo>
                  <a:pt x="0" y="2766"/>
                </a:lnTo>
                <a:lnTo>
                  <a:pt x="5443" y="2766"/>
                </a:lnTo>
                <a:lnTo>
                  <a:pt x="5443" y="0"/>
                </a:lnTo>
                <a:lnTo>
                  <a:pt x="3901" y="0"/>
                </a:lnTo>
                <a:lnTo>
                  <a:pt x="3901" y="1859"/>
                </a:lnTo>
                <a:lnTo>
                  <a:pt x="0" y="1859"/>
                </a:lnTo>
                <a:close/>
              </a:path>
            </a:pathLst>
          </a:custGeom>
          <a:noFill/>
          <a:ln w="9525">
            <a:solidFill>
              <a:srgbClr val="000000"/>
            </a:solidFill>
            <a:prstDash val="sysDot"/>
            <a:round/>
            <a:headEnd/>
            <a:tailEnd/>
          </a:ln>
          <a:effectLst>
            <a:prstShdw prst="shdw17" dist="17961" dir="2700000">
              <a:srgbClr val="5C5C5C"/>
            </a:prstShdw>
          </a:effectLst>
        </p:spPr>
        <p:txBody>
          <a:bodyPr lIns="0" tIns="0" rIns="0" bIns="0">
            <a:spAutoFit/>
          </a:bodyPr>
          <a:lstStyle/>
          <a:p>
            <a:endParaRPr lang="ko-KR" altLang="en-US"/>
          </a:p>
        </p:txBody>
      </p:sp>
      <p:sp>
        <p:nvSpPr>
          <p:cNvPr id="46134" name="Freeform 107"/>
          <p:cNvSpPr>
            <a:spLocks/>
          </p:cNvSpPr>
          <p:nvPr/>
        </p:nvSpPr>
        <p:spPr bwMode="auto">
          <a:xfrm>
            <a:off x="631825" y="5084763"/>
            <a:ext cx="504825" cy="200025"/>
          </a:xfrm>
          <a:custGeom>
            <a:avLst/>
            <a:gdLst>
              <a:gd name="T0" fmla="*/ 0 w 318"/>
              <a:gd name="T1" fmla="*/ 0 h 907"/>
              <a:gd name="T2" fmla="*/ 0 w 318"/>
              <a:gd name="T3" fmla="*/ 2147483647 h 907"/>
              <a:gd name="T4" fmla="*/ 2147483647 w 318"/>
              <a:gd name="T5" fmla="*/ 2147483647 h 907"/>
              <a:gd name="T6" fmla="*/ 2147483647 w 318"/>
              <a:gd name="T7" fmla="*/ 2147483647 h 907"/>
              <a:gd name="T8" fmla="*/ 2147483647 w 318"/>
              <a:gd name="T9" fmla="*/ 2147483647 h 907"/>
              <a:gd name="T10" fmla="*/ 0 60000 65536"/>
              <a:gd name="T11" fmla="*/ 0 60000 65536"/>
              <a:gd name="T12" fmla="*/ 0 60000 65536"/>
              <a:gd name="T13" fmla="*/ 0 60000 65536"/>
              <a:gd name="T14" fmla="*/ 0 60000 65536"/>
              <a:gd name="T15" fmla="*/ 0 w 318"/>
              <a:gd name="T16" fmla="*/ 0 h 907"/>
              <a:gd name="T17" fmla="*/ 318 w 318"/>
              <a:gd name="T18" fmla="*/ 907 h 907"/>
            </a:gdLst>
            <a:ahLst/>
            <a:cxnLst>
              <a:cxn ang="T10">
                <a:pos x="T0" y="T1"/>
              </a:cxn>
              <a:cxn ang="T11">
                <a:pos x="T2" y="T3"/>
              </a:cxn>
              <a:cxn ang="T12">
                <a:pos x="T4" y="T5"/>
              </a:cxn>
              <a:cxn ang="T13">
                <a:pos x="T6" y="T7"/>
              </a:cxn>
              <a:cxn ang="T14">
                <a:pos x="T8" y="T9"/>
              </a:cxn>
            </a:cxnLst>
            <a:rect l="T15" t="T16" r="T17" b="T18"/>
            <a:pathLst>
              <a:path w="318" h="907">
                <a:moveTo>
                  <a:pt x="0" y="0"/>
                </a:moveTo>
                <a:lnTo>
                  <a:pt x="0" y="907"/>
                </a:lnTo>
                <a:lnTo>
                  <a:pt x="91" y="771"/>
                </a:lnTo>
                <a:lnTo>
                  <a:pt x="318" y="817"/>
                </a:lnTo>
                <a:lnTo>
                  <a:pt x="318" y="635"/>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46135" name="Freeform 111"/>
          <p:cNvSpPr>
            <a:spLocks/>
          </p:cNvSpPr>
          <p:nvPr/>
        </p:nvSpPr>
        <p:spPr bwMode="auto">
          <a:xfrm>
            <a:off x="631825" y="2133600"/>
            <a:ext cx="8785225" cy="200025"/>
          </a:xfrm>
          <a:custGeom>
            <a:avLst/>
            <a:gdLst>
              <a:gd name="T0" fmla="*/ 0 w 5534"/>
              <a:gd name="T1" fmla="*/ 2147483647 h 2721"/>
              <a:gd name="T2" fmla="*/ 2147483647 w 5534"/>
              <a:gd name="T3" fmla="*/ 2147483647 h 2721"/>
              <a:gd name="T4" fmla="*/ 2147483647 w 5534"/>
              <a:gd name="T5" fmla="*/ 0 h 2721"/>
              <a:gd name="T6" fmla="*/ 2147483647 w 5534"/>
              <a:gd name="T7" fmla="*/ 0 h 2721"/>
              <a:gd name="T8" fmla="*/ 2147483647 w 5534"/>
              <a:gd name="T9" fmla="*/ 2147483647 h 2721"/>
              <a:gd name="T10" fmla="*/ 0 w 5534"/>
              <a:gd name="T11" fmla="*/ 2147483647 h 2721"/>
              <a:gd name="T12" fmla="*/ 0 60000 65536"/>
              <a:gd name="T13" fmla="*/ 0 60000 65536"/>
              <a:gd name="T14" fmla="*/ 0 60000 65536"/>
              <a:gd name="T15" fmla="*/ 0 60000 65536"/>
              <a:gd name="T16" fmla="*/ 0 60000 65536"/>
              <a:gd name="T17" fmla="*/ 0 60000 65536"/>
              <a:gd name="T18" fmla="*/ 0 w 5534"/>
              <a:gd name="T19" fmla="*/ 0 h 2721"/>
              <a:gd name="T20" fmla="*/ 5534 w 5534"/>
              <a:gd name="T21" fmla="*/ 2721 h 2721"/>
            </a:gdLst>
            <a:ahLst/>
            <a:cxnLst>
              <a:cxn ang="T12">
                <a:pos x="T0" y="T1"/>
              </a:cxn>
              <a:cxn ang="T13">
                <a:pos x="T2" y="T3"/>
              </a:cxn>
              <a:cxn ang="T14">
                <a:pos x="T4" y="T5"/>
              </a:cxn>
              <a:cxn ang="T15">
                <a:pos x="T6" y="T7"/>
              </a:cxn>
              <a:cxn ang="T16">
                <a:pos x="T8" y="T9"/>
              </a:cxn>
              <a:cxn ang="T17">
                <a:pos x="T10" y="T11"/>
              </a:cxn>
            </a:cxnLst>
            <a:rect l="T18" t="T19" r="T20" b="T21"/>
            <a:pathLst>
              <a:path w="5534" h="2721">
                <a:moveTo>
                  <a:pt x="0" y="2721"/>
                </a:moveTo>
                <a:lnTo>
                  <a:pt x="5534" y="2721"/>
                </a:lnTo>
                <a:lnTo>
                  <a:pt x="5534" y="0"/>
                </a:lnTo>
                <a:lnTo>
                  <a:pt x="3947" y="0"/>
                </a:lnTo>
                <a:lnTo>
                  <a:pt x="3947" y="1950"/>
                </a:lnTo>
                <a:lnTo>
                  <a:pt x="0" y="1950"/>
                </a:lnTo>
              </a:path>
            </a:pathLst>
          </a:custGeom>
          <a:noFill/>
          <a:ln w="9525">
            <a:noFill/>
            <a:round/>
            <a:headEnd/>
            <a:tailEnd/>
          </a:ln>
          <a:effectLst>
            <a:prstShdw prst="shdw17" dist="17961" dir="2700000">
              <a:srgbClr val="5C5C5C"/>
            </a:prstShdw>
          </a:effectLst>
        </p:spPr>
        <p:txBody>
          <a:bodyPr lIns="0" tIns="0" rIns="0" bIns="0">
            <a:spAutoFit/>
          </a:bodyPr>
          <a:lstStyle/>
          <a:p>
            <a:endParaRPr lang="ko-KR" altLang="en-US"/>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5. Payment / EFT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2"/>
          <p:cNvGrpSpPr>
            <a:grpSpLocks/>
          </p:cNvGrpSpPr>
          <p:nvPr/>
        </p:nvGrpSpPr>
        <p:grpSpPr bwMode="auto">
          <a:xfrm>
            <a:off x="406400" y="1598613"/>
            <a:ext cx="9396413" cy="4968875"/>
            <a:chOff x="195" y="846"/>
            <a:chExt cx="5815" cy="3071"/>
          </a:xfrm>
        </p:grpSpPr>
        <p:pic>
          <p:nvPicPr>
            <p:cNvPr id="48225" name="Picture 3" descr="pan2"/>
            <p:cNvPicPr>
              <a:picLocks noChangeAspect="1" noChangeArrowheads="1"/>
            </p:cNvPicPr>
            <p:nvPr/>
          </p:nvPicPr>
          <p:blipFill>
            <a:blip r:embed="rId3" cstate="print"/>
            <a:srcRect r="23270"/>
            <a:stretch>
              <a:fillRect/>
            </a:stretch>
          </p:blipFill>
          <p:spPr bwMode="auto">
            <a:xfrm>
              <a:off x="195" y="846"/>
              <a:ext cx="2239" cy="3071"/>
            </a:xfrm>
            <a:prstGeom prst="rect">
              <a:avLst/>
            </a:prstGeom>
            <a:noFill/>
            <a:ln w="9525">
              <a:noFill/>
              <a:miter lim="800000"/>
              <a:headEnd/>
              <a:tailEnd/>
            </a:ln>
          </p:spPr>
        </p:pic>
        <p:pic>
          <p:nvPicPr>
            <p:cNvPr id="48226" name="Picture 4" descr="pan2"/>
            <p:cNvPicPr>
              <a:picLocks noChangeAspect="1" noChangeArrowheads="1"/>
            </p:cNvPicPr>
            <p:nvPr/>
          </p:nvPicPr>
          <p:blipFill>
            <a:blip r:embed="rId3" cstate="print"/>
            <a:srcRect l="34099"/>
            <a:stretch>
              <a:fillRect/>
            </a:stretch>
          </p:blipFill>
          <p:spPr bwMode="auto">
            <a:xfrm>
              <a:off x="4087" y="846"/>
              <a:ext cx="1923" cy="3071"/>
            </a:xfrm>
            <a:prstGeom prst="rect">
              <a:avLst/>
            </a:prstGeom>
            <a:noFill/>
            <a:ln w="9525">
              <a:noFill/>
              <a:miter lim="800000"/>
              <a:headEnd/>
              <a:tailEnd/>
            </a:ln>
          </p:spPr>
        </p:pic>
        <p:pic>
          <p:nvPicPr>
            <p:cNvPr id="48227" name="Picture 5" descr="pan2"/>
            <p:cNvPicPr>
              <a:picLocks noChangeAspect="1" noChangeArrowheads="1"/>
            </p:cNvPicPr>
            <p:nvPr/>
          </p:nvPicPr>
          <p:blipFill>
            <a:blip r:embed="rId3"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48132" name="Group 6"/>
          <p:cNvGrpSpPr>
            <a:grpSpLocks/>
          </p:cNvGrpSpPr>
          <p:nvPr/>
        </p:nvGrpSpPr>
        <p:grpSpPr bwMode="auto">
          <a:xfrm>
            <a:off x="69850" y="1477963"/>
            <a:ext cx="6683375" cy="5005387"/>
            <a:chOff x="104" y="767"/>
            <a:chExt cx="4242" cy="3321"/>
          </a:xfrm>
        </p:grpSpPr>
        <p:pic>
          <p:nvPicPr>
            <p:cNvPr id="48223" name="Picture 7" descr="11234"/>
            <p:cNvPicPr>
              <a:picLocks noChangeAspect="1" noChangeArrowheads="1"/>
            </p:cNvPicPr>
            <p:nvPr/>
          </p:nvPicPr>
          <p:blipFill>
            <a:blip r:embed="rId4" cstate="print"/>
            <a:srcRect r="15297"/>
            <a:stretch>
              <a:fillRect/>
            </a:stretch>
          </p:blipFill>
          <p:spPr bwMode="auto">
            <a:xfrm>
              <a:off x="104" y="767"/>
              <a:ext cx="2608" cy="3321"/>
            </a:xfrm>
            <a:prstGeom prst="rect">
              <a:avLst/>
            </a:prstGeom>
            <a:noFill/>
            <a:ln w="9525">
              <a:noFill/>
              <a:miter lim="800000"/>
              <a:headEnd/>
              <a:tailEnd/>
            </a:ln>
          </p:spPr>
        </p:pic>
        <p:pic>
          <p:nvPicPr>
            <p:cNvPr id="48224" name="Picture 8" descr="11234"/>
            <p:cNvPicPr>
              <a:picLocks noChangeAspect="1" noChangeArrowheads="1"/>
            </p:cNvPicPr>
            <p:nvPr/>
          </p:nvPicPr>
          <p:blipFill>
            <a:blip r:embed="rId4" cstate="print"/>
            <a:srcRect l="46118"/>
            <a:stretch>
              <a:fillRect/>
            </a:stretch>
          </p:blipFill>
          <p:spPr bwMode="auto">
            <a:xfrm>
              <a:off x="2687" y="767"/>
              <a:ext cx="1659" cy="3321"/>
            </a:xfrm>
            <a:prstGeom prst="rect">
              <a:avLst/>
            </a:prstGeom>
            <a:noFill/>
            <a:ln w="9525">
              <a:noFill/>
              <a:miter lim="800000"/>
              <a:headEnd/>
              <a:tailEnd/>
            </a:ln>
          </p:spPr>
        </p:pic>
      </p:grpSp>
      <p:grpSp>
        <p:nvGrpSpPr>
          <p:cNvPr id="48133" name="Group 115"/>
          <p:cNvGrpSpPr>
            <a:grpSpLocks/>
          </p:cNvGrpSpPr>
          <p:nvPr/>
        </p:nvGrpSpPr>
        <p:grpSpPr bwMode="auto">
          <a:xfrm>
            <a:off x="292100" y="2085975"/>
            <a:ext cx="6308725" cy="4329113"/>
            <a:chOff x="235" y="1344"/>
            <a:chExt cx="3873" cy="1452"/>
          </a:xfrm>
        </p:grpSpPr>
        <p:pic>
          <p:nvPicPr>
            <p:cNvPr id="48220" name="Picture 61" descr="C:\hyeran\work\소스\ㅔㅔㅔㅔㅔ.png"/>
            <p:cNvPicPr>
              <a:picLocks noChangeAspect="1" noChangeArrowheads="1"/>
            </p:cNvPicPr>
            <p:nvPr/>
          </p:nvPicPr>
          <p:blipFill>
            <a:blip r:embed="rId5" cstate="print"/>
            <a:srcRect r="20604"/>
            <a:stretch>
              <a:fillRect/>
            </a:stretch>
          </p:blipFill>
          <p:spPr bwMode="auto">
            <a:xfrm>
              <a:off x="235" y="1344"/>
              <a:ext cx="1700" cy="1452"/>
            </a:xfrm>
            <a:prstGeom prst="rect">
              <a:avLst/>
            </a:prstGeom>
            <a:noFill/>
            <a:ln w="9525">
              <a:noFill/>
              <a:miter lim="800000"/>
              <a:headEnd/>
              <a:tailEnd/>
            </a:ln>
          </p:spPr>
        </p:pic>
        <p:pic>
          <p:nvPicPr>
            <p:cNvPr id="48221" name="Picture 61" descr="C:\hyeran\work\소스\ㅔㅔㅔㅔㅔ.png"/>
            <p:cNvPicPr>
              <a:picLocks noChangeAspect="1" noChangeArrowheads="1"/>
            </p:cNvPicPr>
            <p:nvPr/>
          </p:nvPicPr>
          <p:blipFill>
            <a:blip r:embed="rId5" cstate="print"/>
            <a:srcRect l="79253"/>
            <a:stretch>
              <a:fillRect/>
            </a:stretch>
          </p:blipFill>
          <p:spPr bwMode="auto">
            <a:xfrm>
              <a:off x="3664" y="1344"/>
              <a:ext cx="444" cy="1452"/>
            </a:xfrm>
            <a:prstGeom prst="rect">
              <a:avLst/>
            </a:prstGeom>
            <a:noFill/>
            <a:ln w="9525">
              <a:noFill/>
              <a:miter lim="800000"/>
              <a:headEnd/>
              <a:tailEnd/>
            </a:ln>
          </p:spPr>
        </p:pic>
        <p:pic>
          <p:nvPicPr>
            <p:cNvPr id="48222" name="Picture 61" descr="C:\hyeran\work\소스\ㅔㅔㅔㅔㅔ.png"/>
            <p:cNvPicPr>
              <a:picLocks noChangeAspect="1" noChangeArrowheads="1"/>
            </p:cNvPicPr>
            <p:nvPr/>
          </p:nvPicPr>
          <p:blipFill>
            <a:blip r:embed="rId5" cstate="print"/>
            <a:srcRect l="63104" r="20604"/>
            <a:stretch>
              <a:fillRect/>
            </a:stretch>
          </p:blipFill>
          <p:spPr bwMode="auto">
            <a:xfrm>
              <a:off x="1931" y="1344"/>
              <a:ext cx="1733" cy="1452"/>
            </a:xfrm>
            <a:prstGeom prst="rect">
              <a:avLst/>
            </a:prstGeom>
            <a:noFill/>
            <a:ln w="9525">
              <a:noFill/>
              <a:miter lim="800000"/>
              <a:headEnd/>
              <a:tailEnd/>
            </a:ln>
          </p:spPr>
        </p:pic>
      </p:grpSp>
      <p:sp>
        <p:nvSpPr>
          <p:cNvPr id="35846" name="AutoShape 122"/>
          <p:cNvSpPr>
            <a:spLocks noChangeArrowheads="1"/>
          </p:cNvSpPr>
          <p:nvPr/>
        </p:nvSpPr>
        <p:spPr bwMode="auto">
          <a:xfrm>
            <a:off x="615950" y="2565400"/>
            <a:ext cx="1816100" cy="2519363"/>
          </a:xfrm>
          <a:prstGeom prst="roundRect">
            <a:avLst>
              <a:gd name="adj" fmla="val 2630"/>
            </a:avLst>
          </a:prstGeom>
          <a:solidFill>
            <a:srgbClr val="FFFFFF"/>
          </a:solidFill>
          <a:ln w="28575" algn="ctr">
            <a:solidFill>
              <a:srgbClr val="B2B2B2"/>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sp>
        <p:nvSpPr>
          <p:cNvPr id="35847" name="AutoShape 122"/>
          <p:cNvSpPr>
            <a:spLocks noChangeArrowheads="1"/>
          </p:cNvSpPr>
          <p:nvPr/>
        </p:nvSpPr>
        <p:spPr bwMode="auto">
          <a:xfrm>
            <a:off x="2720975" y="2705100"/>
            <a:ext cx="3455988" cy="1516063"/>
          </a:xfrm>
          <a:prstGeom prst="roundRect">
            <a:avLst>
              <a:gd name="adj" fmla="val 2630"/>
            </a:avLst>
          </a:prstGeom>
          <a:solidFill>
            <a:srgbClr val="FFFFFF"/>
          </a:solidFill>
          <a:ln w="28575" algn="ctr">
            <a:solidFill>
              <a:srgbClr val="B2B2B2"/>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grpSp>
        <p:nvGrpSpPr>
          <p:cNvPr id="48136" name="Group 139"/>
          <p:cNvGrpSpPr>
            <a:grpSpLocks/>
          </p:cNvGrpSpPr>
          <p:nvPr/>
        </p:nvGrpSpPr>
        <p:grpSpPr bwMode="auto">
          <a:xfrm>
            <a:off x="2855913" y="2935288"/>
            <a:ext cx="1511300" cy="1179512"/>
            <a:chOff x="1787" y="1825"/>
            <a:chExt cx="952" cy="789"/>
          </a:xfrm>
        </p:grpSpPr>
        <p:sp>
          <p:nvSpPr>
            <p:cNvPr id="48215" name="AutoShape 393"/>
            <p:cNvSpPr>
              <a:spLocks noChangeArrowheads="1"/>
            </p:cNvSpPr>
            <p:nvPr/>
          </p:nvSpPr>
          <p:spPr bwMode="auto">
            <a:xfrm rot="10800000">
              <a:off x="1787" y="1825"/>
              <a:ext cx="946"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16" name="AutoShape 394"/>
            <p:cNvSpPr>
              <a:spLocks noChangeArrowheads="1"/>
            </p:cNvSpPr>
            <p:nvPr/>
          </p:nvSpPr>
          <p:spPr bwMode="gray">
            <a:xfrm>
              <a:off x="1813" y="2062"/>
              <a:ext cx="910"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18 w 21600"/>
                <a:gd name="T13" fmla="*/ 3527 h 21600"/>
                <a:gd name="T14" fmla="*/ 18182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17" name="Group 130"/>
            <p:cNvGrpSpPr>
              <a:grpSpLocks/>
            </p:cNvGrpSpPr>
            <p:nvPr/>
          </p:nvGrpSpPr>
          <p:grpSpPr bwMode="auto">
            <a:xfrm>
              <a:off x="1790" y="1825"/>
              <a:ext cx="949" cy="244"/>
              <a:chOff x="2673" y="1649"/>
              <a:chExt cx="1003" cy="199"/>
            </a:xfrm>
          </p:grpSpPr>
          <p:sp>
            <p:nvSpPr>
              <p:cNvPr id="48218"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19"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48137" name="Group 126"/>
          <p:cNvGrpSpPr>
            <a:grpSpLocks/>
          </p:cNvGrpSpPr>
          <p:nvPr/>
        </p:nvGrpSpPr>
        <p:grpSpPr bwMode="auto">
          <a:xfrm>
            <a:off x="728663" y="2824163"/>
            <a:ext cx="1570037" cy="1252537"/>
            <a:chOff x="432" y="1779"/>
            <a:chExt cx="1044" cy="789"/>
          </a:xfrm>
        </p:grpSpPr>
        <p:sp>
          <p:nvSpPr>
            <p:cNvPr id="48210" name="AutoShape 393"/>
            <p:cNvSpPr>
              <a:spLocks noChangeArrowheads="1"/>
            </p:cNvSpPr>
            <p:nvPr/>
          </p:nvSpPr>
          <p:spPr bwMode="auto">
            <a:xfrm rot="10800000">
              <a:off x="432" y="1779"/>
              <a:ext cx="1037"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11" name="AutoShape 394"/>
            <p:cNvSpPr>
              <a:spLocks noChangeArrowheads="1"/>
            </p:cNvSpPr>
            <p:nvPr/>
          </p:nvSpPr>
          <p:spPr bwMode="gray">
            <a:xfrm>
              <a:off x="460" y="1968"/>
              <a:ext cx="998"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0 w 21600"/>
                <a:gd name="T13" fmla="*/ 3527 h 21600"/>
                <a:gd name="T14" fmla="*/ 18180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12" name="Group 123"/>
            <p:cNvGrpSpPr>
              <a:grpSpLocks/>
            </p:cNvGrpSpPr>
            <p:nvPr/>
          </p:nvGrpSpPr>
          <p:grpSpPr bwMode="auto">
            <a:xfrm>
              <a:off x="435" y="1779"/>
              <a:ext cx="1041" cy="189"/>
              <a:chOff x="2673" y="1649"/>
              <a:chExt cx="1003" cy="199"/>
            </a:xfrm>
          </p:grpSpPr>
          <p:sp>
            <p:nvSpPr>
              <p:cNvPr id="48213"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14"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48138" name="Group 140"/>
          <p:cNvGrpSpPr>
            <a:grpSpLocks/>
          </p:cNvGrpSpPr>
          <p:nvPr/>
        </p:nvGrpSpPr>
        <p:grpSpPr bwMode="auto">
          <a:xfrm>
            <a:off x="4560888" y="2935288"/>
            <a:ext cx="1511300" cy="1179512"/>
            <a:chOff x="1787" y="1825"/>
            <a:chExt cx="952" cy="789"/>
          </a:xfrm>
        </p:grpSpPr>
        <p:sp>
          <p:nvSpPr>
            <p:cNvPr id="48205" name="AutoShape 393"/>
            <p:cNvSpPr>
              <a:spLocks noChangeArrowheads="1"/>
            </p:cNvSpPr>
            <p:nvPr/>
          </p:nvSpPr>
          <p:spPr bwMode="auto">
            <a:xfrm rot="10800000">
              <a:off x="1787" y="1825"/>
              <a:ext cx="946" cy="789"/>
            </a:xfrm>
            <a:prstGeom prst="roundRect">
              <a:avLst>
                <a:gd name="adj" fmla="val 6292"/>
              </a:avLst>
            </a:prstGeom>
            <a:solidFill>
              <a:schemeClr val="bg1"/>
            </a:solidFill>
            <a:ln w="15875" algn="ctr">
              <a:solidFill>
                <a:srgbClr val="609BBC"/>
              </a:solidFill>
              <a:round/>
              <a:headEnd/>
              <a:tailEnd/>
            </a:ln>
          </p:spPr>
          <p:txBody>
            <a:bodyPr rot="10800000" wrap="none" tIns="18000"/>
            <a:lstStyle/>
            <a:p>
              <a:pPr>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48206" name="AutoShape 394"/>
            <p:cNvSpPr>
              <a:spLocks noChangeArrowheads="1"/>
            </p:cNvSpPr>
            <p:nvPr/>
          </p:nvSpPr>
          <p:spPr bwMode="gray">
            <a:xfrm>
              <a:off x="1813" y="2062"/>
              <a:ext cx="910" cy="4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18 w 21600"/>
                <a:gd name="T13" fmla="*/ 3527 h 21600"/>
                <a:gd name="T14" fmla="*/ 18182 w 21600"/>
                <a:gd name="T15" fmla="*/ 18073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48207" name="Group 143"/>
            <p:cNvGrpSpPr>
              <a:grpSpLocks/>
            </p:cNvGrpSpPr>
            <p:nvPr/>
          </p:nvGrpSpPr>
          <p:grpSpPr bwMode="auto">
            <a:xfrm>
              <a:off x="1790" y="1825"/>
              <a:ext cx="949" cy="244"/>
              <a:chOff x="2673" y="1649"/>
              <a:chExt cx="1003" cy="199"/>
            </a:xfrm>
          </p:grpSpPr>
          <p:sp>
            <p:nvSpPr>
              <p:cNvPr id="48208"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48209"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rot="10800000" wrap="none" lIns="0" tIns="0" rIns="0" bIns="0" anchor="ctr"/>
              <a:lstStyle/>
              <a:p>
                <a:pPr algn="ctr" defTabSz="887413">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pic>
        <p:nvPicPr>
          <p:cNvPr id="48139" name="Picture 152" descr="DFSDF copy"/>
          <p:cNvPicPr>
            <a:picLocks noChangeAspect="1" noChangeArrowheads="1"/>
          </p:cNvPicPr>
          <p:nvPr/>
        </p:nvPicPr>
        <p:blipFill>
          <a:blip r:embed="rId6" cstate="print"/>
          <a:srcRect r="6206"/>
          <a:stretch>
            <a:fillRect/>
          </a:stretch>
        </p:blipFill>
        <p:spPr bwMode="auto">
          <a:xfrm>
            <a:off x="415925" y="4983163"/>
            <a:ext cx="5832475" cy="407987"/>
          </a:xfrm>
          <a:prstGeom prst="rect">
            <a:avLst/>
          </a:prstGeom>
          <a:noFill/>
          <a:ln w="9525">
            <a:noFill/>
            <a:miter lim="800000"/>
            <a:headEnd/>
            <a:tailEnd/>
          </a:ln>
        </p:spPr>
      </p:pic>
      <p:grpSp>
        <p:nvGrpSpPr>
          <p:cNvPr id="48140" name="Group 173"/>
          <p:cNvGrpSpPr>
            <a:grpSpLocks/>
          </p:cNvGrpSpPr>
          <p:nvPr/>
        </p:nvGrpSpPr>
        <p:grpSpPr bwMode="auto">
          <a:xfrm>
            <a:off x="1857375" y="2033588"/>
            <a:ext cx="2978150" cy="404812"/>
            <a:chOff x="315" y="1577"/>
            <a:chExt cx="2071" cy="275"/>
          </a:xfrm>
        </p:grpSpPr>
        <p:pic>
          <p:nvPicPr>
            <p:cNvPr id="48203" name="Picture 65" descr="C:\hyeran\work\2010\1124\10.png"/>
            <p:cNvPicPr>
              <a:picLocks noChangeAspect="1" noChangeArrowheads="1"/>
            </p:cNvPicPr>
            <p:nvPr/>
          </p:nvPicPr>
          <p:blipFill>
            <a:blip r:embed="rId7" cstate="print"/>
            <a:srcRect l="28172"/>
            <a:stretch>
              <a:fillRect/>
            </a:stretch>
          </p:blipFill>
          <p:spPr bwMode="auto">
            <a:xfrm>
              <a:off x="1384" y="1577"/>
              <a:ext cx="1002" cy="275"/>
            </a:xfrm>
            <a:prstGeom prst="rect">
              <a:avLst/>
            </a:prstGeom>
            <a:noFill/>
            <a:ln w="9525">
              <a:noFill/>
              <a:miter lim="800000"/>
              <a:headEnd/>
              <a:tailEnd/>
            </a:ln>
          </p:spPr>
        </p:pic>
        <p:pic>
          <p:nvPicPr>
            <p:cNvPr id="48204" name="Picture 65" descr="C:\hyeran\work\2010\1124\10.png"/>
            <p:cNvPicPr>
              <a:picLocks noChangeAspect="1" noChangeArrowheads="1"/>
            </p:cNvPicPr>
            <p:nvPr/>
          </p:nvPicPr>
          <p:blipFill>
            <a:blip r:embed="rId7" cstate="print"/>
            <a:srcRect l="28172"/>
            <a:stretch>
              <a:fillRect/>
            </a:stretch>
          </p:blipFill>
          <p:spPr bwMode="auto">
            <a:xfrm flipH="1">
              <a:off x="315" y="1577"/>
              <a:ext cx="1089" cy="275"/>
            </a:xfrm>
            <a:prstGeom prst="rect">
              <a:avLst/>
            </a:prstGeom>
            <a:noFill/>
            <a:ln w="9525">
              <a:noFill/>
              <a:miter lim="800000"/>
              <a:headEnd/>
              <a:tailEnd/>
            </a:ln>
          </p:spPr>
        </p:pic>
      </p:grpSp>
      <p:grpSp>
        <p:nvGrpSpPr>
          <p:cNvPr id="48141" name="Group 9"/>
          <p:cNvGrpSpPr>
            <a:grpSpLocks/>
          </p:cNvGrpSpPr>
          <p:nvPr/>
        </p:nvGrpSpPr>
        <p:grpSpPr bwMode="auto">
          <a:xfrm>
            <a:off x="206375" y="1457325"/>
            <a:ext cx="6434138" cy="527050"/>
            <a:chOff x="130" y="846"/>
            <a:chExt cx="4053" cy="332"/>
          </a:xfrm>
        </p:grpSpPr>
        <p:pic>
          <p:nvPicPr>
            <p:cNvPr id="48200" name="Picture 87" descr="11"/>
            <p:cNvPicPr>
              <a:picLocks noChangeAspect="1" noChangeArrowheads="1"/>
            </p:cNvPicPr>
            <p:nvPr/>
          </p:nvPicPr>
          <p:blipFill>
            <a:blip r:embed="rId8" cstate="print"/>
            <a:srcRect r="20222"/>
            <a:stretch>
              <a:fillRect/>
            </a:stretch>
          </p:blipFill>
          <p:spPr bwMode="auto">
            <a:xfrm>
              <a:off x="130" y="846"/>
              <a:ext cx="1445" cy="332"/>
            </a:xfrm>
            <a:prstGeom prst="rect">
              <a:avLst/>
            </a:prstGeom>
            <a:noFill/>
            <a:ln w="9525">
              <a:noFill/>
              <a:miter lim="800000"/>
              <a:headEnd/>
              <a:tailEnd/>
            </a:ln>
          </p:spPr>
        </p:pic>
        <p:pic>
          <p:nvPicPr>
            <p:cNvPr id="48201" name="Picture 87" descr="11"/>
            <p:cNvPicPr>
              <a:picLocks noChangeAspect="1" noChangeArrowheads="1"/>
            </p:cNvPicPr>
            <p:nvPr/>
          </p:nvPicPr>
          <p:blipFill>
            <a:blip r:embed="rId8" cstate="print"/>
            <a:srcRect l="32072" r="8983"/>
            <a:stretch>
              <a:fillRect/>
            </a:stretch>
          </p:blipFill>
          <p:spPr bwMode="auto">
            <a:xfrm>
              <a:off x="1570" y="846"/>
              <a:ext cx="1315" cy="332"/>
            </a:xfrm>
            <a:prstGeom prst="rect">
              <a:avLst/>
            </a:prstGeom>
            <a:noFill/>
            <a:ln w="9525">
              <a:noFill/>
              <a:miter lim="800000"/>
              <a:headEnd/>
              <a:tailEnd/>
            </a:ln>
          </p:spPr>
        </p:pic>
        <p:pic>
          <p:nvPicPr>
            <p:cNvPr id="48202" name="Picture 87" descr="11"/>
            <p:cNvPicPr>
              <a:picLocks noChangeAspect="1" noChangeArrowheads="1"/>
            </p:cNvPicPr>
            <p:nvPr/>
          </p:nvPicPr>
          <p:blipFill>
            <a:blip r:embed="rId8" cstate="print"/>
            <a:srcRect l="46140"/>
            <a:stretch>
              <a:fillRect/>
            </a:stretch>
          </p:blipFill>
          <p:spPr bwMode="auto">
            <a:xfrm>
              <a:off x="2878" y="846"/>
              <a:ext cx="1305" cy="332"/>
            </a:xfrm>
            <a:prstGeom prst="rect">
              <a:avLst/>
            </a:prstGeom>
            <a:noFill/>
            <a:ln w="9525">
              <a:noFill/>
              <a:miter lim="800000"/>
              <a:headEnd/>
              <a:tailEnd/>
            </a:ln>
          </p:spPr>
        </p:pic>
      </p:grpSp>
      <p:sp>
        <p:nvSpPr>
          <p:cNvPr id="48142" name="Rectangle 163"/>
          <p:cNvSpPr>
            <a:spLocks noChangeArrowheads="1"/>
          </p:cNvSpPr>
          <p:nvPr/>
        </p:nvSpPr>
        <p:spPr bwMode="auto">
          <a:xfrm>
            <a:off x="223838" y="831850"/>
            <a:ext cx="8424862" cy="652463"/>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60000"/>
              </a:lnSpc>
              <a:spcAft>
                <a:spcPct val="40000"/>
              </a:spcAft>
              <a:buSzPct val="90000"/>
              <a:buFontTx/>
              <a:buBlip>
                <a:blip r:embed="rId9"/>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Automatic journalizing and management of overall section report</a:t>
            </a:r>
            <a:endParaRPr kumimoji="0" lang="ko-KR" altLang="en-US" sz="1400">
              <a:solidFill>
                <a:srgbClr val="22142E"/>
              </a:solidFill>
              <a:latin typeface="Arial Unicode MS" pitchFamily="50" charset="-127"/>
              <a:ea typeface="Arial Unicode MS" pitchFamily="50" charset="-127"/>
              <a:cs typeface="Arial Unicode MS" pitchFamily="50" charset="-127"/>
            </a:endParaRPr>
          </a:p>
          <a:p>
            <a:pPr marL="177800" indent="-177800" algn="just" defTabSz="762000" eaLnBrk="0" latinLnBrk="0" hangingPunct="0">
              <a:lnSpc>
                <a:spcPct val="60000"/>
              </a:lnSpc>
              <a:spcAft>
                <a:spcPct val="40000"/>
              </a:spcAft>
              <a:buSzPct val="90000"/>
              <a:buFontTx/>
              <a:buBlip>
                <a:blip r:embed="rId9"/>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Two-track Settlement : </a:t>
            </a:r>
            <a:r>
              <a:rPr kumimoji="0" lang="en-US" altLang="ko-KR" sz="1400">
                <a:solidFill>
                  <a:srgbClr val="7F7F7F"/>
                </a:solidFill>
                <a:latin typeface="Arial Unicode MS" pitchFamily="50" charset="-127"/>
                <a:ea typeface="Arial Unicode MS" pitchFamily="50" charset="-127"/>
                <a:cs typeface="Arial Unicode MS" pitchFamily="50" charset="-127"/>
              </a:rPr>
              <a:t>Budget settlement and Finance settlement</a:t>
            </a:r>
          </a:p>
          <a:p>
            <a:pPr marL="177800" indent="-177800" algn="just" defTabSz="762000" eaLnBrk="0" latinLnBrk="0" hangingPunct="0">
              <a:lnSpc>
                <a:spcPct val="60000"/>
              </a:lnSpc>
              <a:spcAft>
                <a:spcPct val="40000"/>
              </a:spcAft>
              <a:buSzPct val="90000"/>
              <a:buFontTx/>
              <a:buBlip>
                <a:blip r:embed="rId9"/>
              </a:buBlip>
            </a:pPr>
            <a:r>
              <a:rPr kumimoji="0" lang="en-US" altLang="ko-KR" sz="1400">
                <a:solidFill>
                  <a:srgbClr val="7F7F7F"/>
                </a:solidFill>
                <a:latin typeface="Arial Unicode MS" pitchFamily="50" charset="-127"/>
                <a:ea typeface="Arial Unicode MS" pitchFamily="50" charset="-127"/>
                <a:cs typeface="Arial Unicode MS" pitchFamily="50" charset="-127"/>
              </a:rPr>
              <a:t> </a:t>
            </a:r>
            <a:r>
              <a:rPr kumimoji="0" lang="en-US" altLang="ko-KR" sz="1400">
                <a:latin typeface="Arial Unicode MS" pitchFamily="50" charset="-127"/>
                <a:ea typeface="Arial Unicode MS" pitchFamily="50" charset="-127"/>
                <a:cs typeface="Arial Unicode MS" pitchFamily="50" charset="-127"/>
              </a:rPr>
              <a:t>Same Accounting software used by all spending units </a:t>
            </a:r>
            <a:endParaRPr kumimoji="0" lang="ko-KR" altLang="en-US" sz="1400">
              <a:latin typeface="Arial Unicode MS" pitchFamily="50" charset="-127"/>
              <a:ea typeface="Arial Unicode MS" pitchFamily="50" charset="-127"/>
              <a:cs typeface="Arial Unicode MS" pitchFamily="50" charset="-127"/>
            </a:endParaRPr>
          </a:p>
        </p:txBody>
      </p:sp>
      <p:sp>
        <p:nvSpPr>
          <p:cNvPr id="144" name="AutoShape 83"/>
          <p:cNvSpPr>
            <a:spLocks noChangeArrowheads="1"/>
          </p:cNvSpPr>
          <p:nvPr/>
        </p:nvSpPr>
        <p:spPr bwMode="auto">
          <a:xfrm>
            <a:off x="1381125" y="1473200"/>
            <a:ext cx="4297363" cy="454025"/>
          </a:xfrm>
          <a:prstGeom prst="roundRect">
            <a:avLst>
              <a:gd name="adj" fmla="val 12120"/>
            </a:avLst>
          </a:prstGeom>
          <a:noFill/>
          <a:ln w="9525">
            <a:noFill/>
            <a:miter lim="800000"/>
            <a:headEnd/>
            <a:tailEnd/>
          </a:ln>
        </p:spPr>
        <p:txBody>
          <a:bodyPr>
            <a:spAutoFit/>
          </a:bodyPr>
          <a:lstStyle/>
          <a:p>
            <a:pPr algn="ctr" latinLnBrk="0">
              <a:lnSpc>
                <a:spcPct val="120000"/>
              </a:lnSpc>
              <a:defRPr/>
            </a:pPr>
            <a:r>
              <a:rPr kumimoji="0" lang="en-US" altLang="ko-KR" sz="18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Accrual basis of accounting</a:t>
            </a:r>
            <a:endParaRPr kumimoji="0" lang="ko-KR" altLang="en-US" sz="18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48144" name="Rectangle 22"/>
          <p:cNvSpPr>
            <a:spLocks noChangeArrowheads="1"/>
          </p:cNvSpPr>
          <p:nvPr/>
        </p:nvSpPr>
        <p:spPr bwMode="auto">
          <a:xfrm>
            <a:off x="6681788" y="3933825"/>
            <a:ext cx="2936875" cy="752475"/>
          </a:xfrm>
          <a:prstGeom prst="rect">
            <a:avLst/>
          </a:prstGeom>
          <a:noFill/>
          <a:ln w="12700" algn="ctr">
            <a:noFill/>
            <a:miter lim="800000"/>
            <a:headEnd/>
            <a:tailEnd/>
          </a:ln>
        </p:spPr>
        <p:txBody>
          <a:bodyPr lIns="432000" tIns="45713" rIns="91427" bIns="45713" anchor="ctr"/>
          <a:lstStyle/>
          <a:p>
            <a:pPr>
              <a:spcBef>
                <a:spcPct val="50000"/>
              </a:spcBef>
            </a:pPr>
            <a:r>
              <a:rPr lang="en-US" altLang="ko-KR" sz="1800">
                <a:latin typeface="Arial Unicode MS" pitchFamily="50" charset="-127"/>
                <a:ea typeface="Arial Unicode MS" pitchFamily="50" charset="-127"/>
                <a:cs typeface="Arial Unicode MS" pitchFamily="50" charset="-127"/>
              </a:rPr>
              <a:t> Two-track settlement</a:t>
            </a:r>
            <a:endParaRPr lang="ko-KR" altLang="en-US" sz="1800">
              <a:latin typeface="Arial Unicode MS" pitchFamily="50" charset="-127"/>
              <a:ea typeface="Arial Unicode MS" pitchFamily="50" charset="-127"/>
              <a:cs typeface="Arial Unicode MS" pitchFamily="50" charset="-127"/>
            </a:endParaRPr>
          </a:p>
        </p:txBody>
      </p:sp>
      <p:sp>
        <p:nvSpPr>
          <p:cNvPr id="48145" name="Rectangle 23"/>
          <p:cNvSpPr>
            <a:spLocks noChangeArrowheads="1"/>
          </p:cNvSpPr>
          <p:nvPr/>
        </p:nvSpPr>
        <p:spPr bwMode="auto">
          <a:xfrm>
            <a:off x="6738938" y="2492375"/>
            <a:ext cx="3167062" cy="649288"/>
          </a:xfrm>
          <a:prstGeom prst="rect">
            <a:avLst/>
          </a:prstGeom>
          <a:noFill/>
          <a:ln w="12700" algn="ctr">
            <a:noFill/>
            <a:miter lim="800000"/>
            <a:headEnd/>
            <a:tailEnd/>
          </a:ln>
        </p:spPr>
        <p:txBody>
          <a:bodyPr lIns="432000" tIns="45713" rIns="91427" bIns="45713" anchor="ctr"/>
          <a:lstStyle/>
          <a:p>
            <a:pPr>
              <a:spcBef>
                <a:spcPct val="50000"/>
              </a:spcBef>
            </a:pPr>
            <a:r>
              <a:rPr lang="en-US" altLang="ko-KR" sz="1800">
                <a:latin typeface="Arial Unicode MS" pitchFamily="50" charset="-127"/>
                <a:ea typeface="Arial Unicode MS" pitchFamily="50" charset="-127"/>
                <a:cs typeface="Arial Unicode MS" pitchFamily="50" charset="-127"/>
              </a:rPr>
              <a:t> Record on Accounting    Books in real-time</a:t>
            </a:r>
            <a:endParaRPr lang="ko-KR" altLang="en-US" sz="1800">
              <a:latin typeface="Arial Unicode MS" pitchFamily="50" charset="-127"/>
              <a:ea typeface="Arial Unicode MS" pitchFamily="50" charset="-127"/>
              <a:cs typeface="Arial Unicode MS" pitchFamily="50" charset="-127"/>
            </a:endParaRPr>
          </a:p>
        </p:txBody>
      </p:sp>
      <p:sp>
        <p:nvSpPr>
          <p:cNvPr id="48146" name="Rectangle 24"/>
          <p:cNvSpPr>
            <a:spLocks noChangeArrowheads="1"/>
          </p:cNvSpPr>
          <p:nvPr/>
        </p:nvSpPr>
        <p:spPr bwMode="auto">
          <a:xfrm>
            <a:off x="6537325" y="2060575"/>
            <a:ext cx="3910013" cy="422275"/>
          </a:xfrm>
          <a:prstGeom prst="rect">
            <a:avLst/>
          </a:prstGeom>
          <a:noFill/>
          <a:ln w="12700" algn="ctr">
            <a:noFill/>
            <a:miter lim="800000"/>
            <a:headEnd/>
            <a:tailEnd/>
          </a:ln>
        </p:spPr>
        <p:txBody>
          <a:bodyPr lIns="432000" tIns="45713" rIns="91427" bIns="45713" anchor="ctr"/>
          <a:lstStyle/>
          <a:p>
            <a:pPr>
              <a:spcBef>
                <a:spcPct val="50000"/>
              </a:spcBef>
            </a:pPr>
            <a:r>
              <a:rPr lang="en-US" altLang="ko-KR" sz="1800">
                <a:latin typeface="Arial Unicode MS" pitchFamily="50" charset="-127"/>
                <a:ea typeface="Arial Unicode MS" pitchFamily="50" charset="-127"/>
                <a:cs typeface="Arial Unicode MS" pitchFamily="50" charset="-127"/>
              </a:rPr>
              <a:t>   Automatic journalizing</a:t>
            </a:r>
            <a:r>
              <a:rPr lang="ko-KR" altLang="en-US" sz="1800">
                <a:latin typeface="Arial Unicode MS" pitchFamily="50" charset="-127"/>
                <a:ea typeface="Arial Unicode MS" pitchFamily="50" charset="-127"/>
                <a:cs typeface="Arial Unicode MS" pitchFamily="50" charset="-127"/>
              </a:rPr>
              <a:t> </a:t>
            </a:r>
          </a:p>
        </p:txBody>
      </p:sp>
      <p:sp>
        <p:nvSpPr>
          <p:cNvPr id="148" name="Rectangle 25"/>
          <p:cNvSpPr>
            <a:spLocks noChangeArrowheads="1"/>
          </p:cNvSpPr>
          <p:nvPr/>
        </p:nvSpPr>
        <p:spPr bwMode="auto">
          <a:xfrm>
            <a:off x="2479675" y="2043113"/>
            <a:ext cx="1943100" cy="387350"/>
          </a:xfrm>
          <a:prstGeom prst="rect">
            <a:avLst/>
          </a:prstGeom>
          <a:noFill/>
          <a:ln w="9525">
            <a:noFill/>
            <a:miter lim="800000"/>
            <a:headEnd/>
            <a:tailEnd/>
          </a:ln>
        </p:spPr>
        <p:txBody>
          <a:bodyPr>
            <a:spAutoFit/>
          </a:bodyPr>
          <a:lstStyle/>
          <a:p>
            <a:pPr algn="ctr" latinLnBrk="0">
              <a:lnSpc>
                <a:spcPct val="120000"/>
              </a:lnSpc>
              <a:defRPr/>
            </a:pPr>
            <a:r>
              <a:rPr kumimoji="0" lang="en-US" altLang="ko-KR" sz="16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Accrual basis</a:t>
            </a:r>
            <a:endParaRPr kumimoji="0" lang="ko-KR" altLang="en-US" sz="1600" b="1"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35860" name="AutoShape 68"/>
          <p:cNvSpPr>
            <a:spLocks noChangeArrowheads="1"/>
          </p:cNvSpPr>
          <p:nvPr/>
        </p:nvSpPr>
        <p:spPr bwMode="auto">
          <a:xfrm>
            <a:off x="704850" y="4394200"/>
            <a:ext cx="1624013" cy="612775"/>
          </a:xfrm>
          <a:prstGeom prst="roundRect">
            <a:avLst>
              <a:gd name="adj" fmla="val 7255"/>
            </a:avLst>
          </a:prstGeom>
          <a:solidFill>
            <a:schemeClr val="bg1"/>
          </a:solidFill>
          <a:ln w="9525" algn="ctr">
            <a:noFill/>
            <a:round/>
            <a:headEnd/>
            <a:tailEnd/>
          </a:ln>
          <a:effectLst>
            <a:outerShdw dist="17961" dir="13500000" algn="ctr" rotWithShape="0">
              <a:srgbClr val="808080"/>
            </a:outerShdw>
          </a:effectLst>
        </p:spPr>
        <p:txBody>
          <a:bodyPr vert="eaVert" wrap="none" anchor="ctr"/>
          <a:lstStyle/>
          <a:p>
            <a:pPr eaLnBrk="0" hangingPunct="0">
              <a:lnSpc>
                <a:spcPct val="150000"/>
              </a:lnSpc>
              <a:spcBef>
                <a:spcPct val="25000"/>
              </a:spcBef>
              <a:buClr>
                <a:srgbClr val="333333"/>
              </a:buClr>
              <a:buFont typeface="돋움" pitchFamily="50" charset="-127"/>
              <a:buNone/>
              <a:defRPr/>
            </a:pPr>
            <a:endParaRPr kumimoji="0" lang="ko-KR" altLang="en-US" sz="2600">
              <a:solidFill>
                <a:schemeClr val="tx1"/>
              </a:solidFill>
              <a:latin typeface="Arial Unicode MS" pitchFamily="50" charset="-127"/>
              <a:ea typeface="Arial Unicode MS" pitchFamily="50" charset="-127"/>
              <a:cs typeface="Arial Unicode MS" pitchFamily="50" charset="-127"/>
            </a:endParaRPr>
          </a:p>
        </p:txBody>
      </p:sp>
      <p:sp>
        <p:nvSpPr>
          <p:cNvPr id="48149" name="Line 29"/>
          <p:cNvSpPr>
            <a:spLocks noChangeShapeType="1"/>
          </p:cNvSpPr>
          <p:nvPr/>
        </p:nvSpPr>
        <p:spPr bwMode="auto">
          <a:xfrm>
            <a:off x="3606800" y="5722938"/>
            <a:ext cx="604838"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50" name="Line 30"/>
          <p:cNvSpPr>
            <a:spLocks noChangeShapeType="1"/>
          </p:cNvSpPr>
          <p:nvPr/>
        </p:nvSpPr>
        <p:spPr bwMode="auto">
          <a:xfrm flipH="1">
            <a:off x="1103313" y="5722938"/>
            <a:ext cx="525462"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pic>
        <p:nvPicPr>
          <p:cNvPr id="48151" name="Picture 31" descr="6"/>
          <p:cNvPicPr>
            <a:picLocks noChangeAspect="1" noChangeArrowheads="1"/>
          </p:cNvPicPr>
          <p:nvPr/>
        </p:nvPicPr>
        <p:blipFill>
          <a:blip r:embed="rId10" cstate="print"/>
          <a:srcRect/>
          <a:stretch>
            <a:fillRect/>
          </a:stretch>
        </p:blipFill>
        <p:spPr bwMode="auto">
          <a:xfrm>
            <a:off x="2068513" y="5386388"/>
            <a:ext cx="1354137" cy="723900"/>
          </a:xfrm>
          <a:prstGeom prst="rect">
            <a:avLst/>
          </a:prstGeom>
          <a:noFill/>
          <a:ln w="9525">
            <a:noFill/>
            <a:miter lim="800000"/>
            <a:headEnd/>
            <a:tailEnd/>
          </a:ln>
        </p:spPr>
      </p:pic>
      <p:pic>
        <p:nvPicPr>
          <p:cNvPr id="48152" name="Picture 32" descr="6"/>
          <p:cNvPicPr>
            <a:picLocks noChangeAspect="1" noChangeArrowheads="1"/>
          </p:cNvPicPr>
          <p:nvPr/>
        </p:nvPicPr>
        <p:blipFill>
          <a:blip r:embed="rId10" cstate="print"/>
          <a:srcRect/>
          <a:stretch>
            <a:fillRect/>
          </a:stretch>
        </p:blipFill>
        <p:spPr bwMode="auto">
          <a:xfrm>
            <a:off x="3482975" y="5386388"/>
            <a:ext cx="1239838" cy="723900"/>
          </a:xfrm>
          <a:prstGeom prst="rect">
            <a:avLst/>
          </a:prstGeom>
          <a:noFill/>
          <a:ln w="9525">
            <a:noFill/>
            <a:miter lim="800000"/>
            <a:headEnd/>
            <a:tailEnd/>
          </a:ln>
        </p:spPr>
      </p:pic>
      <p:sp>
        <p:nvSpPr>
          <p:cNvPr id="154" name="Text Box 33"/>
          <p:cNvSpPr txBox="1">
            <a:spLocks noChangeArrowheads="1"/>
          </p:cNvSpPr>
          <p:nvPr/>
        </p:nvSpPr>
        <p:spPr bwMode="auto">
          <a:xfrm>
            <a:off x="3613150" y="5741988"/>
            <a:ext cx="898525" cy="152400"/>
          </a:xfrm>
          <a:prstGeom prst="rect">
            <a:avLst/>
          </a:prstGeom>
          <a:noFill/>
          <a:ln w="9525" algn="ctr">
            <a:noFill/>
            <a:miter lim="800000"/>
            <a:headEnd/>
            <a:tailEnd/>
          </a:ln>
        </p:spPr>
        <p:txBody>
          <a:bodyPr wrap="none" lIns="0" tIns="0" rIns="0" bIns="0" anchor="ctr">
            <a:spAutoFit/>
          </a:bodyPr>
          <a:lstStyle/>
          <a:p>
            <a:pPr algn="ctr">
              <a:spcBef>
                <a:spcPct val="50000"/>
              </a:spcBef>
              <a:defRPr/>
            </a:pPr>
            <a:r>
              <a:rPr kumimoji="0" lang="en-US" altLang="ko-KR" sz="10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General Ledger</a:t>
            </a:r>
            <a:endParaRPr kumimoji="0" lang="ko-KR" altLang="en-US" sz="10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155" name="Text Box 43"/>
          <p:cNvSpPr txBox="1">
            <a:spLocks noChangeArrowheads="1"/>
          </p:cNvSpPr>
          <p:nvPr/>
        </p:nvSpPr>
        <p:spPr bwMode="auto">
          <a:xfrm>
            <a:off x="2109788" y="5667375"/>
            <a:ext cx="1155700" cy="307975"/>
          </a:xfrm>
          <a:prstGeom prst="rect">
            <a:avLst/>
          </a:prstGeom>
          <a:noFill/>
          <a:ln w="9525" algn="ctr">
            <a:noFill/>
            <a:miter lim="800000"/>
            <a:headEnd/>
            <a:tailEnd/>
          </a:ln>
        </p:spPr>
        <p:txBody>
          <a:bodyPr wrap="none" lIns="0" tIns="0" rIns="0" bIns="0" anchor="ctr">
            <a:spAutoFit/>
          </a:bodyPr>
          <a:lstStyle>
            <a:lvl1pPr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algn="ctr" eaLnBrk="1" hangingPunct="1">
              <a:spcBef>
                <a:spcPct val="50000"/>
              </a:spcBef>
              <a:buFont typeface="돋움" pitchFamily="50" charset="-127"/>
              <a:buNone/>
              <a:defRPr/>
            </a:pPr>
            <a:r>
              <a:rPr kumimoji="0" lang="en-US" altLang="ko-KR" sz="100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List of Revenue and</a:t>
            </a:r>
            <a:br>
              <a:rPr kumimoji="0" lang="en-US" altLang="ko-KR" sz="100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br>
            <a:r>
              <a:rPr kumimoji="0" lang="en-US" altLang="ko-KR" sz="100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Expenditure</a:t>
            </a:r>
            <a:endParaRPr kumimoji="0" lang="ko-KR" altLang="en-US" sz="100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48155" name="Line 44"/>
          <p:cNvSpPr>
            <a:spLocks noChangeShapeType="1"/>
          </p:cNvSpPr>
          <p:nvPr/>
        </p:nvSpPr>
        <p:spPr bwMode="auto">
          <a:xfrm flipH="1">
            <a:off x="4060825" y="4443413"/>
            <a:ext cx="7938" cy="1119187"/>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56" name="AutoShape 53"/>
          <p:cNvSpPr>
            <a:spLocks noChangeArrowheads="1"/>
          </p:cNvSpPr>
          <p:nvPr/>
        </p:nvSpPr>
        <p:spPr bwMode="auto">
          <a:xfrm>
            <a:off x="719138" y="5543550"/>
            <a:ext cx="1239837" cy="414338"/>
          </a:xfrm>
          <a:prstGeom prst="flowChartDocument">
            <a:avLst/>
          </a:prstGeom>
          <a:pattFill prst="ltUpDiag">
            <a:fgClr>
              <a:srgbClr val="B2B2B2"/>
            </a:fgClr>
            <a:bgClr>
              <a:srgbClr val="FFFFFF"/>
            </a:bgClr>
          </a:pattFill>
          <a:ln w="15875" algn="ctr">
            <a:solidFill>
              <a:srgbClr val="808080"/>
            </a:solidFill>
            <a:miter lim="800000"/>
            <a:headEnd/>
            <a:tailEnd/>
          </a:ln>
        </p:spPr>
        <p:txBody>
          <a:bodyPr lIns="72000" tIns="36000" rIns="72000" bIns="36000" anchor="ctr"/>
          <a:lstStyle/>
          <a:p>
            <a:pPr algn="ctr" defTabSz="684213">
              <a:spcBef>
                <a:spcPct val="50000"/>
              </a:spcBef>
            </a:pPr>
            <a:r>
              <a:rPr kumimoji="0" lang="en-US" altLang="ko-KR" sz="1000">
                <a:solidFill>
                  <a:srgbClr val="333333"/>
                </a:solidFill>
                <a:latin typeface="Arial Unicode MS" pitchFamily="50" charset="-127"/>
                <a:ea typeface="Arial Unicode MS" pitchFamily="50" charset="-127"/>
                <a:cs typeface="Arial Unicode MS" pitchFamily="50" charset="-127"/>
              </a:rPr>
              <a:t>Budget Settlement</a:t>
            </a:r>
            <a:endParaRPr kumimoji="0" lang="ko-KR" altLang="en-US" sz="1000">
              <a:solidFill>
                <a:srgbClr val="333333"/>
              </a:solidFill>
              <a:latin typeface="Arial Unicode MS" pitchFamily="50" charset="-127"/>
              <a:ea typeface="Arial Unicode MS" pitchFamily="50" charset="-127"/>
              <a:cs typeface="Arial Unicode MS" pitchFamily="50" charset="-127"/>
            </a:endParaRPr>
          </a:p>
        </p:txBody>
      </p:sp>
      <p:sp>
        <p:nvSpPr>
          <p:cNvPr id="158" name="AutoShape 54"/>
          <p:cNvSpPr>
            <a:spLocks noChangeArrowheads="1"/>
          </p:cNvSpPr>
          <p:nvPr/>
        </p:nvSpPr>
        <p:spPr bwMode="auto">
          <a:xfrm>
            <a:off x="4770438" y="5543550"/>
            <a:ext cx="1246187" cy="414338"/>
          </a:xfrm>
          <a:prstGeom prst="flowChartDocument">
            <a:avLst/>
          </a:prstGeom>
          <a:pattFill prst="ltUpDiag">
            <a:fgClr>
              <a:srgbClr val="B2B2B2"/>
            </a:fgClr>
            <a:bgClr>
              <a:srgbClr val="FFFFFF"/>
            </a:bgClr>
          </a:pattFill>
          <a:ln w="15875" algn="ctr">
            <a:solidFill>
              <a:srgbClr val="808080"/>
            </a:solidFill>
            <a:miter lim="800000"/>
            <a:headEnd/>
            <a:tailEnd/>
          </a:ln>
        </p:spPr>
        <p:txBody>
          <a:bodyPr lIns="72000" tIns="36000" rIns="72000" bIns="36000" anchor="ctr"/>
          <a:lstStyle/>
          <a:p>
            <a:pPr algn="ctr" defTabSz="684213">
              <a:spcBef>
                <a:spcPct val="50000"/>
              </a:spcBef>
              <a:defRPr/>
            </a:pPr>
            <a:r>
              <a:rPr kumimoji="0" lang="en-US" altLang="ko-KR" sz="1000" dirty="0">
                <a:solidFill>
                  <a:schemeClr val="tx1">
                    <a:lumMod val="50000"/>
                  </a:schemeClr>
                </a:solidFill>
                <a:latin typeface="Arial Unicode MS" pitchFamily="50" charset="-127"/>
                <a:ea typeface="Arial Unicode MS" pitchFamily="50" charset="-127"/>
                <a:cs typeface="Arial Unicode MS" pitchFamily="50" charset="-127"/>
              </a:rPr>
              <a:t>Finance settlement</a:t>
            </a:r>
            <a:endParaRPr kumimoji="0" lang="ko-KR" altLang="en-US" sz="1000" dirty="0">
              <a:solidFill>
                <a:schemeClr val="tx1">
                  <a:lumMod val="50000"/>
                </a:schemeClr>
              </a:solidFill>
              <a:latin typeface="Arial Unicode MS" pitchFamily="50" charset="-127"/>
              <a:ea typeface="Arial Unicode MS" pitchFamily="50" charset="-127"/>
              <a:cs typeface="Arial Unicode MS" pitchFamily="50" charset="-127"/>
            </a:endParaRPr>
          </a:p>
        </p:txBody>
      </p:sp>
      <p:sp>
        <p:nvSpPr>
          <p:cNvPr id="48158" name="Line 55"/>
          <p:cNvSpPr>
            <a:spLocks noChangeShapeType="1"/>
          </p:cNvSpPr>
          <p:nvPr/>
        </p:nvSpPr>
        <p:spPr bwMode="auto">
          <a:xfrm>
            <a:off x="3608388" y="4673600"/>
            <a:ext cx="0" cy="728663"/>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59" name="Line 57"/>
          <p:cNvSpPr>
            <a:spLocks noChangeShapeType="1"/>
          </p:cNvSpPr>
          <p:nvPr/>
        </p:nvSpPr>
        <p:spPr bwMode="auto">
          <a:xfrm>
            <a:off x="4184650" y="4445000"/>
            <a:ext cx="0" cy="974725"/>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60" name="Line 58"/>
          <p:cNvSpPr>
            <a:spLocks noChangeShapeType="1"/>
          </p:cNvSpPr>
          <p:nvPr/>
        </p:nvSpPr>
        <p:spPr bwMode="auto">
          <a:xfrm>
            <a:off x="3813175" y="4445000"/>
            <a:ext cx="0" cy="974725"/>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48161" name="Line 65"/>
          <p:cNvSpPr>
            <a:spLocks noChangeShapeType="1"/>
          </p:cNvSpPr>
          <p:nvPr/>
        </p:nvSpPr>
        <p:spPr bwMode="auto">
          <a:xfrm>
            <a:off x="2513013" y="4791075"/>
            <a:ext cx="0" cy="787400"/>
          </a:xfrm>
          <a:prstGeom prst="line">
            <a:avLst/>
          </a:prstGeom>
          <a:noFill/>
          <a:ln w="9525">
            <a:solidFill>
              <a:schemeClr val="tx1"/>
            </a:solidFill>
            <a:round/>
            <a:headEnd/>
            <a:tailEnd type="triangle" w="med" len="med"/>
          </a:ln>
        </p:spPr>
        <p:txBody>
          <a:bodyPr lIns="107712" tIns="53857" rIns="107712" bIns="53857" anchor="ctr">
            <a:spAutoFit/>
          </a:bodyPr>
          <a:lstStyle/>
          <a:p>
            <a:endParaRPr lang="ko-KR" altLang="en-US"/>
          </a:p>
        </p:txBody>
      </p:sp>
      <p:sp>
        <p:nvSpPr>
          <p:cNvPr id="163" name="Rectangle 35"/>
          <p:cNvSpPr>
            <a:spLocks noChangeArrowheads="1"/>
          </p:cNvSpPr>
          <p:nvPr/>
        </p:nvSpPr>
        <p:spPr bwMode="auto">
          <a:xfrm>
            <a:off x="701675" y="4397375"/>
            <a:ext cx="1628775" cy="619125"/>
          </a:xfrm>
          <a:prstGeom prst="rect">
            <a:avLst/>
          </a:prstGeom>
          <a:solidFill>
            <a:schemeClr val="bg1">
              <a:lumMod val="95000"/>
            </a:schemeClr>
          </a:solidFill>
          <a:ln w="9525">
            <a:noFill/>
            <a:miter lim="800000"/>
            <a:headEnd/>
            <a:tailEnd/>
          </a:ln>
        </p:spPr>
        <p:txBody>
          <a:bodyPr lIns="54000" rIns="54000"/>
          <a:lstStyle/>
          <a:p>
            <a:pPr marL="85725" indent="-85725">
              <a:lnSpc>
                <a:spcPct val="120000"/>
              </a:lnSpc>
              <a:spcBef>
                <a:spcPct val="20000"/>
              </a:spcBef>
              <a:defRPr/>
            </a:pPr>
            <a:endParaRPr kumimoji="0" lang="ko-KR" altLang="ko-KR" sz="1200">
              <a:solidFill>
                <a:schemeClr val="bg1"/>
              </a:solidFill>
              <a:latin typeface="Arial Unicode MS" pitchFamily="50" charset="-127"/>
              <a:ea typeface="Arial Unicode MS" pitchFamily="50" charset="-127"/>
              <a:cs typeface="Arial Unicode MS" pitchFamily="50" charset="-127"/>
            </a:endParaRPr>
          </a:p>
        </p:txBody>
      </p:sp>
      <p:sp>
        <p:nvSpPr>
          <p:cNvPr id="48163" name="Rectangle 38"/>
          <p:cNvSpPr>
            <a:spLocks noChangeArrowheads="1"/>
          </p:cNvSpPr>
          <p:nvPr/>
        </p:nvSpPr>
        <p:spPr bwMode="auto">
          <a:xfrm>
            <a:off x="674688" y="4408488"/>
            <a:ext cx="1042987" cy="180975"/>
          </a:xfrm>
          <a:prstGeom prst="rect">
            <a:avLst/>
          </a:prstGeom>
          <a:noFill/>
          <a:ln w="9525" algn="ctr">
            <a:noFill/>
            <a:miter lim="800000"/>
            <a:headEnd/>
            <a:tailEnd/>
          </a:ln>
        </p:spPr>
        <p:txBody>
          <a:bodyPr wrap="none" anchor="ctr"/>
          <a:lstStyle/>
          <a:p>
            <a:pPr>
              <a:spcBef>
                <a:spcPct val="50000"/>
              </a:spcBef>
            </a:pPr>
            <a:r>
              <a:rPr kumimoji="0" lang="en-US" altLang="ko-KR" sz="1000">
                <a:solidFill>
                  <a:srgbClr val="080808"/>
                </a:solidFill>
                <a:latin typeface="Arial Unicode MS" pitchFamily="50" charset="-127"/>
                <a:ea typeface="Arial Unicode MS" pitchFamily="50" charset="-127"/>
                <a:cs typeface="Arial Unicode MS" pitchFamily="50" charset="-127"/>
              </a:rPr>
              <a:t>Cash basis of accounting</a:t>
            </a:r>
            <a:endParaRPr kumimoji="0" lang="ko-KR" altLang="en-US" sz="1000">
              <a:solidFill>
                <a:srgbClr val="080808"/>
              </a:solidFill>
              <a:latin typeface="Arial Unicode MS" pitchFamily="50" charset="-127"/>
              <a:ea typeface="Arial Unicode MS" pitchFamily="50" charset="-127"/>
              <a:cs typeface="Arial Unicode MS" pitchFamily="50" charset="-127"/>
            </a:endParaRPr>
          </a:p>
        </p:txBody>
      </p:sp>
      <p:sp>
        <p:nvSpPr>
          <p:cNvPr id="48164" name="Line 42"/>
          <p:cNvSpPr>
            <a:spLocks noChangeShapeType="1"/>
          </p:cNvSpPr>
          <p:nvPr/>
        </p:nvSpPr>
        <p:spPr bwMode="auto">
          <a:xfrm>
            <a:off x="2592388" y="2760663"/>
            <a:ext cx="0" cy="1679575"/>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5" name="Line 46"/>
          <p:cNvSpPr>
            <a:spLocks noChangeShapeType="1"/>
          </p:cNvSpPr>
          <p:nvPr/>
        </p:nvSpPr>
        <p:spPr bwMode="auto">
          <a:xfrm>
            <a:off x="3940175" y="4446588"/>
            <a:ext cx="969963"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6" name="Line 47"/>
          <p:cNvSpPr>
            <a:spLocks noChangeShapeType="1"/>
          </p:cNvSpPr>
          <p:nvPr/>
        </p:nvSpPr>
        <p:spPr bwMode="auto">
          <a:xfrm>
            <a:off x="4908550" y="4292600"/>
            <a:ext cx="0" cy="14605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7" name="Line 48"/>
          <p:cNvSpPr>
            <a:spLocks noChangeShapeType="1"/>
          </p:cNvSpPr>
          <p:nvPr/>
        </p:nvSpPr>
        <p:spPr bwMode="auto">
          <a:xfrm>
            <a:off x="1298575" y="4778375"/>
            <a:ext cx="793750"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8" name="Line 56"/>
          <p:cNvSpPr>
            <a:spLocks noChangeShapeType="1"/>
          </p:cNvSpPr>
          <p:nvPr/>
        </p:nvSpPr>
        <p:spPr bwMode="auto">
          <a:xfrm>
            <a:off x="2592388" y="4445000"/>
            <a:ext cx="1474787" cy="0"/>
          </a:xfrm>
          <a:prstGeom prst="line">
            <a:avLst/>
          </a:prstGeom>
          <a:noFill/>
          <a:ln w="9525">
            <a:solidFill>
              <a:schemeClr val="tx1"/>
            </a:solidFill>
            <a:round/>
            <a:headEnd/>
            <a:tailEnd/>
          </a:ln>
        </p:spPr>
        <p:txBody>
          <a:bodyPr lIns="107712" tIns="53857" rIns="107712" bIns="53857" anchor="ctr">
            <a:spAutoFit/>
          </a:bodyPr>
          <a:lstStyle/>
          <a:p>
            <a:endParaRPr lang="ko-KR" altLang="en-US"/>
          </a:p>
        </p:txBody>
      </p:sp>
      <p:sp>
        <p:nvSpPr>
          <p:cNvPr id="48169" name="Line 66"/>
          <p:cNvSpPr>
            <a:spLocks noChangeShapeType="1"/>
          </p:cNvSpPr>
          <p:nvPr/>
        </p:nvSpPr>
        <p:spPr bwMode="auto">
          <a:xfrm>
            <a:off x="2290763" y="4776788"/>
            <a:ext cx="692150" cy="0"/>
          </a:xfrm>
          <a:prstGeom prst="line">
            <a:avLst/>
          </a:prstGeom>
          <a:noFill/>
          <a:ln w="12700">
            <a:solidFill>
              <a:schemeClr val="tx1"/>
            </a:solidFill>
            <a:round/>
            <a:headEnd/>
            <a:tailEnd type="triangle" w="med" len="med"/>
          </a:ln>
        </p:spPr>
        <p:txBody>
          <a:bodyPr lIns="54000" tIns="36000" rIns="54000" bIns="36000" anchor="ctr"/>
          <a:lstStyle/>
          <a:p>
            <a:endParaRPr lang="ko-KR" altLang="en-US"/>
          </a:p>
        </p:txBody>
      </p:sp>
      <p:sp>
        <p:nvSpPr>
          <p:cNvPr id="48170" name="Line 67"/>
          <p:cNvSpPr>
            <a:spLocks noChangeShapeType="1"/>
          </p:cNvSpPr>
          <p:nvPr/>
        </p:nvSpPr>
        <p:spPr bwMode="auto">
          <a:xfrm>
            <a:off x="2419350" y="2757488"/>
            <a:ext cx="173038" cy="0"/>
          </a:xfrm>
          <a:prstGeom prst="line">
            <a:avLst/>
          </a:prstGeom>
          <a:noFill/>
          <a:ln w="12700">
            <a:solidFill>
              <a:schemeClr val="tx1"/>
            </a:solidFill>
            <a:round/>
            <a:headEnd/>
            <a:tailEnd/>
          </a:ln>
        </p:spPr>
        <p:txBody>
          <a:bodyPr lIns="54000" tIns="36000" rIns="54000" bIns="36000" anchor="ctr"/>
          <a:lstStyle/>
          <a:p>
            <a:endParaRPr lang="ko-KR" altLang="en-US"/>
          </a:p>
        </p:txBody>
      </p:sp>
      <p:sp>
        <p:nvSpPr>
          <p:cNvPr id="48171" name="Rectangle 39"/>
          <p:cNvSpPr>
            <a:spLocks noChangeArrowheads="1"/>
          </p:cNvSpPr>
          <p:nvPr/>
        </p:nvSpPr>
        <p:spPr bwMode="auto">
          <a:xfrm>
            <a:off x="776288" y="3159125"/>
            <a:ext cx="1327150" cy="1127125"/>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Collection </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Approval of expenditure</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Acquisiton of assets</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disposal of assets</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ko-KR" altLang="en-US" sz="1800">
                <a:solidFill>
                  <a:srgbClr val="080808"/>
                </a:solidFill>
                <a:latin typeface="Arial Unicode MS" pitchFamily="50" charset="-127"/>
                <a:ea typeface="Arial Unicode MS" pitchFamily="50" charset="-127"/>
                <a:cs typeface="Arial Unicode MS" pitchFamily="50" charset="-127"/>
              </a:rPr>
              <a:t>        ：</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endParaRPr kumimoji="0" lang="en-US" altLang="ko-KR" sz="1000">
              <a:solidFill>
                <a:srgbClr val="080808"/>
              </a:solidFill>
              <a:latin typeface="Arial Unicode MS" pitchFamily="50" charset="-127"/>
              <a:ea typeface="Arial Unicode MS" pitchFamily="50" charset="-127"/>
              <a:cs typeface="Arial Unicode MS" pitchFamily="50" charset="-127"/>
            </a:endParaRPr>
          </a:p>
        </p:txBody>
      </p:sp>
      <p:sp>
        <p:nvSpPr>
          <p:cNvPr id="48172" name="Rectangle 49"/>
          <p:cNvSpPr>
            <a:spLocks noChangeArrowheads="1"/>
          </p:cNvSpPr>
          <p:nvPr/>
        </p:nvSpPr>
        <p:spPr bwMode="auto">
          <a:xfrm>
            <a:off x="850900" y="2816225"/>
            <a:ext cx="1327150" cy="274638"/>
          </a:xfrm>
          <a:prstGeom prst="rect">
            <a:avLst/>
          </a:prstGeom>
          <a:noFill/>
          <a:ln w="19050" algn="ctr">
            <a:noFill/>
            <a:miter lim="800000"/>
            <a:headEnd/>
            <a:tailEnd/>
          </a:ln>
        </p:spPr>
        <p:txBody>
          <a:bodyPr wrap="none" anchor="ctr"/>
          <a:lstStyle/>
          <a:p>
            <a:pPr algn="ctr">
              <a:spcBef>
                <a:spcPct val="50000"/>
              </a:spcBef>
            </a:pPr>
            <a:r>
              <a:rPr kumimoji="0" lang="en-US" altLang="ko-KR" sz="1200">
                <a:solidFill>
                  <a:srgbClr val="0A0A0A"/>
                </a:solidFill>
                <a:latin typeface="Arial Unicode MS" pitchFamily="50" charset="-127"/>
                <a:ea typeface="Arial Unicode MS" pitchFamily="50" charset="-127"/>
                <a:cs typeface="Arial Unicode MS" pitchFamily="50" charset="-127"/>
              </a:rPr>
              <a:t>transaction</a:t>
            </a:r>
            <a:endParaRPr kumimoji="0" lang="ko-KR" altLang="en-US" sz="1200">
              <a:solidFill>
                <a:srgbClr val="0A0A0A"/>
              </a:solidFill>
              <a:latin typeface="Arial Unicode MS" pitchFamily="50" charset="-127"/>
              <a:ea typeface="Arial Unicode MS" pitchFamily="50" charset="-127"/>
              <a:cs typeface="Arial Unicode MS" pitchFamily="50" charset="-127"/>
            </a:endParaRPr>
          </a:p>
        </p:txBody>
      </p:sp>
      <p:sp>
        <p:nvSpPr>
          <p:cNvPr id="48173" name="Line 158"/>
          <p:cNvSpPr>
            <a:spLocks noChangeShapeType="1"/>
          </p:cNvSpPr>
          <p:nvPr/>
        </p:nvSpPr>
        <p:spPr bwMode="auto">
          <a:xfrm>
            <a:off x="1497013" y="4076700"/>
            <a:ext cx="0" cy="317500"/>
          </a:xfrm>
          <a:prstGeom prst="line">
            <a:avLst/>
          </a:prstGeom>
          <a:noFill/>
          <a:ln w="15875">
            <a:solidFill>
              <a:srgbClr val="808080"/>
            </a:solidFill>
            <a:round/>
            <a:headEnd/>
            <a:tailEnd type="triangle" w="med" len="med"/>
          </a:ln>
        </p:spPr>
        <p:txBody>
          <a:bodyPr vert="eaVert" wrap="none" anchor="ctr"/>
          <a:lstStyle/>
          <a:p>
            <a:endParaRPr lang="ko-KR" altLang="en-US"/>
          </a:p>
        </p:txBody>
      </p:sp>
      <p:grpSp>
        <p:nvGrpSpPr>
          <p:cNvPr id="48174" name="Group 159"/>
          <p:cNvGrpSpPr>
            <a:grpSpLocks/>
          </p:cNvGrpSpPr>
          <p:nvPr/>
        </p:nvGrpSpPr>
        <p:grpSpPr bwMode="auto">
          <a:xfrm>
            <a:off x="2959100" y="4611688"/>
            <a:ext cx="3087688" cy="311150"/>
            <a:chOff x="3438" y="4164"/>
            <a:chExt cx="1769" cy="196"/>
          </a:xfrm>
        </p:grpSpPr>
        <p:sp>
          <p:nvSpPr>
            <p:cNvPr id="35910" name="AutoShape 21" descr="바4"/>
            <p:cNvSpPr>
              <a:spLocks noChangeArrowheads="1"/>
            </p:cNvSpPr>
            <p:nvPr/>
          </p:nvSpPr>
          <p:spPr bwMode="auto">
            <a:xfrm>
              <a:off x="3438" y="4178"/>
              <a:ext cx="1769" cy="182"/>
            </a:xfrm>
            <a:prstGeom prst="roundRect">
              <a:avLst>
                <a:gd name="adj" fmla="val 14546"/>
              </a:avLst>
            </a:prstGeom>
            <a:blipFill dpi="0" rotWithShape="1">
              <a:blip r:embed="rId11" cstate="print"/>
              <a:srcRect/>
              <a:stretch>
                <a:fillRect/>
              </a:stretch>
            </a:blipFill>
            <a:ln w="9525" algn="ctr">
              <a:noFill/>
              <a:round/>
              <a:headEnd/>
              <a:tailEnd/>
            </a:ln>
            <a:effectLst>
              <a:outerShdw dist="35921" dir="2700000" algn="ctr" rotWithShape="0">
                <a:srgbClr val="808080"/>
              </a:outerShdw>
            </a:effectLst>
          </p:spPr>
          <p:txBody>
            <a:bodyPr wrap="none" anchor="ctr"/>
            <a:lstStyle/>
            <a:p>
              <a:pPr algn="ctr">
                <a:spcBef>
                  <a:spcPct val="50000"/>
                </a:spcBef>
                <a:defRPr/>
              </a:pPr>
              <a:endParaRPr kumimoji="0" lang="ko-KR" altLang="ko-KR" sz="1600">
                <a:solidFill>
                  <a:srgbClr val="FFFFFF"/>
                </a:solidFill>
                <a:latin typeface="Arial Unicode MS" pitchFamily="50" charset="-127"/>
                <a:ea typeface="Arial Unicode MS" pitchFamily="50" charset="-127"/>
                <a:cs typeface="Arial Unicode MS" pitchFamily="50" charset="-127"/>
              </a:endParaRPr>
            </a:p>
          </p:txBody>
        </p:sp>
        <p:sp>
          <p:nvSpPr>
            <p:cNvPr id="177" name="Rectangle 59"/>
            <p:cNvSpPr>
              <a:spLocks noChangeArrowheads="1"/>
            </p:cNvSpPr>
            <p:nvPr/>
          </p:nvSpPr>
          <p:spPr bwMode="auto">
            <a:xfrm>
              <a:off x="3442" y="4164"/>
              <a:ext cx="1765" cy="189"/>
            </a:xfrm>
            <a:prstGeom prst="rect">
              <a:avLst/>
            </a:prstGeom>
            <a:noFill/>
            <a:ln w="12700" algn="ctr">
              <a:noFill/>
              <a:round/>
              <a:headEnd/>
              <a:tailEnd/>
            </a:ln>
            <a:effectLst/>
          </p:spPr>
          <p:txBody>
            <a:bodyPr wrap="none" anchor="ctr"/>
            <a:lstStyle/>
            <a:p>
              <a:pPr algn="ctr" defTabSz="831850">
                <a:spcBef>
                  <a:spcPct val="50000"/>
                </a:spcBef>
                <a:buFont typeface="Univers" pitchFamily="34" charset="0"/>
                <a:buNone/>
                <a:defRPr/>
              </a:pPr>
              <a:r>
                <a:rPr kumimoji="0" lang="en-US" altLang="ko-KR" sz="16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Automatic jounalizing module</a:t>
              </a:r>
            </a:p>
          </p:txBody>
        </p:sp>
      </p:grpSp>
      <p:grpSp>
        <p:nvGrpSpPr>
          <p:cNvPr id="48175" name="Group 189"/>
          <p:cNvGrpSpPr>
            <a:grpSpLocks/>
          </p:cNvGrpSpPr>
          <p:nvPr/>
        </p:nvGrpSpPr>
        <p:grpSpPr bwMode="auto">
          <a:xfrm>
            <a:off x="763588" y="4641850"/>
            <a:ext cx="1519237" cy="325438"/>
            <a:chOff x="1380" y="1636"/>
            <a:chExt cx="1689" cy="479"/>
          </a:xfrm>
        </p:grpSpPr>
        <p:sp>
          <p:nvSpPr>
            <p:cNvPr id="48194" name="AutoShape 190"/>
            <p:cNvSpPr>
              <a:spLocks noChangeArrowheads="1"/>
            </p:cNvSpPr>
            <p:nvPr/>
          </p:nvSpPr>
          <p:spPr bwMode="auto">
            <a:xfrm>
              <a:off x="1380" y="1636"/>
              <a:ext cx="1689" cy="479"/>
            </a:xfrm>
            <a:prstGeom prst="roundRect">
              <a:avLst>
                <a:gd name="adj" fmla="val 7514"/>
              </a:avLst>
            </a:prstGeom>
            <a:gradFill rotWithShape="1">
              <a:gsLst>
                <a:gs pos="0">
                  <a:srgbClr val="B2D2E0"/>
                </a:gs>
                <a:gs pos="100000">
                  <a:srgbClr val="E4EFF4"/>
                </a:gs>
              </a:gsLst>
              <a:lin ang="5400000" scaled="1"/>
            </a:gradFill>
            <a:ln w="12700" algn="ctr">
              <a:solidFill>
                <a:srgbClr val="3973AD"/>
              </a:solid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grpSp>
          <p:nvGrpSpPr>
            <p:cNvPr id="48195" name="Group 191"/>
            <p:cNvGrpSpPr>
              <a:grpSpLocks/>
            </p:cNvGrpSpPr>
            <p:nvPr/>
          </p:nvGrpSpPr>
          <p:grpSpPr bwMode="auto">
            <a:xfrm>
              <a:off x="1402" y="1646"/>
              <a:ext cx="1642" cy="171"/>
              <a:chOff x="-1505" y="1629"/>
              <a:chExt cx="675" cy="108"/>
            </a:xfrm>
          </p:grpSpPr>
          <p:sp>
            <p:nvSpPr>
              <p:cNvPr id="48196" name="AutoShape 192"/>
              <p:cNvSpPr>
                <a:spLocks noChangeArrowheads="1"/>
              </p:cNvSpPr>
              <p:nvPr/>
            </p:nvSpPr>
            <p:spPr bwMode="auto">
              <a:xfrm>
                <a:off x="-1505" y="1629"/>
                <a:ext cx="675" cy="108"/>
              </a:xfrm>
              <a:prstGeom prst="roundRect">
                <a:avLst>
                  <a:gd name="adj" fmla="val 20176"/>
                </a:avLst>
              </a:prstGeom>
              <a:gradFill rotWithShape="1">
                <a:gsLst>
                  <a:gs pos="0">
                    <a:srgbClr val="E8F2F6"/>
                  </a:gs>
                  <a:gs pos="100000">
                    <a:srgbClr val="BDD9E5"/>
                  </a:gs>
                </a:gsLst>
                <a:lin ang="5400000" scaled="1"/>
              </a:gradFill>
              <a:ln w="12700" algn="ctr">
                <a:no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48197" name="AutoShape 193"/>
              <p:cNvSpPr>
                <a:spLocks noChangeArrowheads="1"/>
              </p:cNvSpPr>
              <p:nvPr/>
            </p:nvSpPr>
            <p:spPr bwMode="auto">
              <a:xfrm>
                <a:off x="-1491" y="1630"/>
                <a:ext cx="657" cy="11"/>
              </a:xfrm>
              <a:prstGeom prst="roundRect">
                <a:avLst>
                  <a:gd name="adj" fmla="val 50000"/>
                </a:avLst>
              </a:prstGeom>
              <a:solidFill>
                <a:schemeClr val="bg1"/>
              </a:solidFill>
              <a:ln w="9525" algn="ctr">
                <a:noFill/>
                <a:round/>
                <a:headEnd/>
                <a:tailEnd/>
              </a:ln>
            </p:spPr>
            <p:txBody>
              <a:bodyPr wrap="none" anchor="ctr"/>
              <a:lstStyle/>
              <a:p>
                <a:pPr marL="571500" indent="-571500" algn="ctr">
                  <a:spcBef>
                    <a:spcPct val="50000"/>
                  </a:spcBef>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grpSp>
      </p:grpSp>
      <p:sp>
        <p:nvSpPr>
          <p:cNvPr id="48176" name="AutoShape 52"/>
          <p:cNvSpPr>
            <a:spLocks noChangeArrowheads="1"/>
          </p:cNvSpPr>
          <p:nvPr/>
        </p:nvSpPr>
        <p:spPr bwMode="auto">
          <a:xfrm>
            <a:off x="735013" y="4660900"/>
            <a:ext cx="1539875" cy="274638"/>
          </a:xfrm>
          <a:prstGeom prst="roundRect">
            <a:avLst>
              <a:gd name="adj" fmla="val 11111"/>
            </a:avLst>
          </a:prstGeom>
          <a:noFill/>
          <a:ln w="9525" algn="ctr">
            <a:noFill/>
            <a:round/>
            <a:headEnd/>
            <a:tailEnd/>
          </a:ln>
        </p:spPr>
        <p:txBody>
          <a:bodyPr wrap="none" anchor="ctr"/>
          <a:lstStyle/>
          <a:p>
            <a:pPr algn="ctr">
              <a:spcBef>
                <a:spcPct val="50000"/>
              </a:spcBef>
            </a:pPr>
            <a:r>
              <a:rPr kumimoji="0" lang="en-US" altLang="ko-KR" sz="1500">
                <a:solidFill>
                  <a:srgbClr val="0A0A0A"/>
                </a:solidFill>
                <a:latin typeface="Arial Unicode MS" pitchFamily="50" charset="-127"/>
                <a:ea typeface="Arial Unicode MS" pitchFamily="50" charset="-127"/>
                <a:cs typeface="Arial Unicode MS" pitchFamily="50" charset="-127"/>
              </a:rPr>
              <a:t>Cash payment</a:t>
            </a:r>
            <a:endParaRPr kumimoji="0" lang="ko-KR" altLang="en-US" sz="1500">
              <a:solidFill>
                <a:srgbClr val="0A0A0A"/>
              </a:solidFill>
              <a:latin typeface="Arial Unicode MS" pitchFamily="50" charset="-127"/>
              <a:ea typeface="Arial Unicode MS" pitchFamily="50" charset="-127"/>
              <a:cs typeface="Arial Unicode MS" pitchFamily="50" charset="-127"/>
            </a:endParaRPr>
          </a:p>
        </p:txBody>
      </p:sp>
      <p:pic>
        <p:nvPicPr>
          <p:cNvPr id="48177" name="Picture 66" descr="C:\hyeran\work\2010\1124\7.png"/>
          <p:cNvPicPr>
            <a:picLocks noChangeAspect="1" noChangeArrowheads="1"/>
          </p:cNvPicPr>
          <p:nvPr/>
        </p:nvPicPr>
        <p:blipFill>
          <a:blip r:embed="rId12" cstate="print"/>
          <a:srcRect r="41603"/>
          <a:stretch>
            <a:fillRect/>
          </a:stretch>
        </p:blipFill>
        <p:spPr bwMode="auto">
          <a:xfrm>
            <a:off x="650875" y="2468563"/>
            <a:ext cx="863600" cy="280987"/>
          </a:xfrm>
          <a:prstGeom prst="rect">
            <a:avLst/>
          </a:prstGeom>
          <a:noFill/>
          <a:ln w="9525">
            <a:noFill/>
            <a:miter lim="800000"/>
            <a:headEnd/>
            <a:tailEnd/>
          </a:ln>
        </p:spPr>
      </p:pic>
      <p:pic>
        <p:nvPicPr>
          <p:cNvPr id="48178" name="Picture 66" descr="C:\hyeran\work\2010\1124\7.png"/>
          <p:cNvPicPr>
            <a:picLocks noChangeAspect="1" noChangeArrowheads="1"/>
          </p:cNvPicPr>
          <p:nvPr/>
        </p:nvPicPr>
        <p:blipFill>
          <a:blip r:embed="rId13" cstate="print"/>
          <a:srcRect l="41603"/>
          <a:stretch>
            <a:fillRect/>
          </a:stretch>
        </p:blipFill>
        <p:spPr bwMode="auto">
          <a:xfrm>
            <a:off x="1514475" y="2468563"/>
            <a:ext cx="863600" cy="280987"/>
          </a:xfrm>
          <a:prstGeom prst="rect">
            <a:avLst/>
          </a:prstGeom>
          <a:noFill/>
          <a:ln w="9525">
            <a:noFill/>
            <a:miter lim="800000"/>
            <a:headEnd/>
            <a:tailEnd/>
          </a:ln>
        </p:spPr>
      </p:pic>
      <p:grpSp>
        <p:nvGrpSpPr>
          <p:cNvPr id="48179" name="Group 93"/>
          <p:cNvGrpSpPr>
            <a:grpSpLocks/>
          </p:cNvGrpSpPr>
          <p:nvPr/>
        </p:nvGrpSpPr>
        <p:grpSpPr bwMode="auto">
          <a:xfrm>
            <a:off x="3297238" y="2574925"/>
            <a:ext cx="2303462" cy="280988"/>
            <a:chOff x="2258" y="1616"/>
            <a:chExt cx="1270" cy="177"/>
          </a:xfrm>
        </p:grpSpPr>
        <p:pic>
          <p:nvPicPr>
            <p:cNvPr id="48192" name="Picture 66" descr="C:\hyeran\work\2010\1124\7.png"/>
            <p:cNvPicPr>
              <a:picLocks noChangeAspect="1" noChangeArrowheads="1"/>
            </p:cNvPicPr>
            <p:nvPr/>
          </p:nvPicPr>
          <p:blipFill>
            <a:blip r:embed="rId13" cstate="print"/>
            <a:srcRect l="41603"/>
            <a:stretch>
              <a:fillRect/>
            </a:stretch>
          </p:blipFill>
          <p:spPr bwMode="auto">
            <a:xfrm flipH="1">
              <a:off x="2258" y="1616"/>
              <a:ext cx="635" cy="177"/>
            </a:xfrm>
            <a:prstGeom prst="rect">
              <a:avLst/>
            </a:prstGeom>
            <a:noFill/>
            <a:ln w="9525">
              <a:noFill/>
              <a:miter lim="800000"/>
              <a:headEnd/>
              <a:tailEnd/>
            </a:ln>
          </p:spPr>
        </p:pic>
        <p:pic>
          <p:nvPicPr>
            <p:cNvPr id="48193" name="Picture 66" descr="C:\hyeran\work\2010\1124\7.png"/>
            <p:cNvPicPr>
              <a:picLocks noChangeAspect="1" noChangeArrowheads="1"/>
            </p:cNvPicPr>
            <p:nvPr/>
          </p:nvPicPr>
          <p:blipFill>
            <a:blip r:embed="rId13" cstate="print"/>
            <a:srcRect l="41603"/>
            <a:stretch>
              <a:fillRect/>
            </a:stretch>
          </p:blipFill>
          <p:spPr bwMode="auto">
            <a:xfrm>
              <a:off x="2893" y="1616"/>
              <a:ext cx="635" cy="177"/>
            </a:xfrm>
            <a:prstGeom prst="rect">
              <a:avLst/>
            </a:prstGeom>
            <a:noFill/>
            <a:ln w="9525">
              <a:noFill/>
              <a:miter lim="800000"/>
              <a:headEnd/>
              <a:tailEnd/>
            </a:ln>
          </p:spPr>
        </p:pic>
      </p:grpSp>
      <p:sp>
        <p:nvSpPr>
          <p:cNvPr id="189" name="AutoShape 27"/>
          <p:cNvSpPr>
            <a:spLocks noChangeArrowheads="1"/>
          </p:cNvSpPr>
          <p:nvPr/>
        </p:nvSpPr>
        <p:spPr bwMode="auto">
          <a:xfrm>
            <a:off x="3330575" y="2546350"/>
            <a:ext cx="2232025" cy="304800"/>
          </a:xfrm>
          <a:prstGeom prst="roundRect">
            <a:avLst>
              <a:gd name="adj" fmla="val 11111"/>
            </a:avLst>
          </a:prstGeom>
          <a:noFill/>
          <a:ln w="12700" algn="ctr">
            <a:noFill/>
            <a:round/>
            <a:headEnd/>
            <a:tailEnd/>
          </a:ln>
          <a:effectLst/>
        </p:spPr>
        <p:txBody>
          <a:bodyPr wrap="none" anchor="ctr"/>
          <a:lstStyle/>
          <a:p>
            <a:pPr algn="ctr">
              <a:spcBef>
                <a:spcPct val="50000"/>
              </a:spcBef>
              <a:defRPr/>
            </a:pPr>
            <a:r>
              <a:rPr kumimoji="0" lang="en-US" altLang="ko-KR"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Non-cash transaction</a:t>
            </a:r>
            <a:endParaRPr kumimoji="0" lang="ko-KR" altLang="en-US" sz="14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90" name="AutoShape 34"/>
          <p:cNvSpPr>
            <a:spLocks noChangeArrowheads="1"/>
          </p:cNvSpPr>
          <p:nvPr/>
        </p:nvSpPr>
        <p:spPr bwMode="auto">
          <a:xfrm>
            <a:off x="587375" y="2439988"/>
            <a:ext cx="1835150" cy="304800"/>
          </a:xfrm>
          <a:prstGeom prst="roundRect">
            <a:avLst>
              <a:gd name="adj" fmla="val 11111"/>
            </a:avLst>
          </a:prstGeom>
          <a:noFill/>
          <a:ln w="12700" algn="ctr">
            <a:noFill/>
            <a:round/>
            <a:headEnd/>
            <a:tailEnd/>
          </a:ln>
          <a:effectLst/>
        </p:spPr>
        <p:txBody>
          <a:bodyPr wrap="none" anchor="ctr"/>
          <a:lstStyle/>
          <a:p>
            <a:pPr algn="ctr">
              <a:spcBef>
                <a:spcPct val="50000"/>
              </a:spcBef>
              <a:defRPr/>
            </a:pPr>
            <a:r>
              <a:rPr kumimoji="0" lang="en-US" altLang="ko-KR" sz="14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rPr>
              <a:t>Cash transaction</a:t>
            </a:r>
            <a:endParaRPr kumimoji="0" lang="ko-KR" altLang="en-US" sz="1400" dirty="0">
              <a:solidFill>
                <a:schemeClr val="bg1"/>
              </a:solidFill>
              <a:effectLst>
                <a:outerShdw blurRad="38100" dist="38100" dir="2700000" algn="tl">
                  <a:srgbClr val="000000">
                    <a:alpha val="43137"/>
                  </a:srgbClr>
                </a:outerShdw>
              </a:effectLst>
              <a:latin typeface="Arial Unicode MS" pitchFamily="50" charset="-127"/>
              <a:ea typeface="Arial Unicode MS" pitchFamily="50" charset="-127"/>
              <a:cs typeface="Arial Unicode MS" pitchFamily="50" charset="-127"/>
            </a:endParaRPr>
          </a:p>
        </p:txBody>
      </p:sp>
      <p:sp>
        <p:nvSpPr>
          <p:cNvPr id="48182" name="AutoShape 227" descr="네모땡"/>
          <p:cNvSpPr>
            <a:spLocks noChangeArrowheads="1"/>
          </p:cNvSpPr>
          <p:nvPr/>
        </p:nvSpPr>
        <p:spPr bwMode="auto">
          <a:xfrm>
            <a:off x="6753225" y="2133600"/>
            <a:ext cx="317500" cy="303213"/>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1</a:t>
            </a:r>
          </a:p>
        </p:txBody>
      </p:sp>
      <p:sp>
        <p:nvSpPr>
          <p:cNvPr id="48183" name="AutoShape 227" descr="네모땡"/>
          <p:cNvSpPr>
            <a:spLocks noChangeArrowheads="1"/>
          </p:cNvSpPr>
          <p:nvPr/>
        </p:nvSpPr>
        <p:spPr bwMode="auto">
          <a:xfrm>
            <a:off x="6753225" y="2636838"/>
            <a:ext cx="317500" cy="303212"/>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2</a:t>
            </a:r>
          </a:p>
        </p:txBody>
      </p:sp>
      <p:sp>
        <p:nvSpPr>
          <p:cNvPr id="48184" name="AutoShape 227" descr="네모땡"/>
          <p:cNvSpPr>
            <a:spLocks noChangeArrowheads="1"/>
          </p:cNvSpPr>
          <p:nvPr/>
        </p:nvSpPr>
        <p:spPr bwMode="auto">
          <a:xfrm>
            <a:off x="6753225" y="4149725"/>
            <a:ext cx="317500" cy="303213"/>
          </a:xfrm>
          <a:prstGeom prst="roundRect">
            <a:avLst>
              <a:gd name="adj" fmla="val 16667"/>
            </a:avLst>
          </a:prstGeom>
          <a:blipFill dpi="0" rotWithShape="1">
            <a:blip r:embed="rId14" cstate="print"/>
            <a:srcRect/>
            <a:stretch>
              <a:fillRect/>
            </a:stretch>
          </a:blipFill>
          <a:ln w="9525" algn="ctr">
            <a:noFill/>
            <a:round/>
            <a:headEnd/>
            <a:tailEnd/>
          </a:ln>
        </p:spPr>
        <p:txBody>
          <a:bodyPr wrap="none" anchor="ctr"/>
          <a:lstStyle/>
          <a:p>
            <a:pPr algn="ctr">
              <a:spcBef>
                <a:spcPct val="20000"/>
              </a:spcBef>
              <a:spcAft>
                <a:spcPct val="40000"/>
              </a:spcAft>
              <a:buClr>
                <a:schemeClr val="accent1"/>
              </a:buClr>
              <a:buFont typeface="Symbol" pitchFamily="18" charset="2"/>
              <a:buNone/>
            </a:pPr>
            <a:r>
              <a:rPr kumimoji="0" lang="en-US" altLang="ko-KR" sz="1800">
                <a:solidFill>
                  <a:schemeClr val="bg1"/>
                </a:solidFill>
                <a:latin typeface="Arial Unicode MS" pitchFamily="50" charset="-127"/>
                <a:ea typeface="Arial Unicode MS" pitchFamily="50" charset="-127"/>
                <a:cs typeface="Arial Unicode MS" pitchFamily="50" charset="-127"/>
              </a:rPr>
              <a:t>3</a:t>
            </a:r>
          </a:p>
        </p:txBody>
      </p:sp>
      <p:sp>
        <p:nvSpPr>
          <p:cNvPr id="48185" name="Rectangle 36"/>
          <p:cNvSpPr>
            <a:spLocks noChangeArrowheads="1"/>
          </p:cNvSpPr>
          <p:nvPr/>
        </p:nvSpPr>
        <p:spPr bwMode="auto">
          <a:xfrm>
            <a:off x="4713288" y="3316288"/>
            <a:ext cx="1323975" cy="617537"/>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 reserve fund</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 depreciation </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ko-KR" altLang="en-US" sz="1800">
                <a:solidFill>
                  <a:srgbClr val="080808"/>
                </a:solidFill>
                <a:latin typeface="Arial Unicode MS" pitchFamily="50" charset="-127"/>
                <a:ea typeface="Arial Unicode MS" pitchFamily="50" charset="-127"/>
                <a:cs typeface="Arial Unicode MS" pitchFamily="50" charset="-127"/>
              </a:rPr>
              <a:t>       ：</a:t>
            </a:r>
          </a:p>
        </p:txBody>
      </p:sp>
      <p:sp>
        <p:nvSpPr>
          <p:cNvPr id="48186" name="Rectangle 41"/>
          <p:cNvSpPr>
            <a:spLocks noChangeArrowheads="1"/>
          </p:cNvSpPr>
          <p:nvPr/>
        </p:nvSpPr>
        <p:spPr bwMode="auto">
          <a:xfrm>
            <a:off x="2955925" y="3332163"/>
            <a:ext cx="1439863" cy="882650"/>
          </a:xfrm>
          <a:prstGeom prst="rect">
            <a:avLst/>
          </a:prstGeom>
          <a:noFill/>
          <a:ln w="19050" algn="ctr">
            <a:noFill/>
            <a:miter lim="800000"/>
            <a:headEnd/>
            <a:tailEnd/>
          </a:ln>
        </p:spPr>
        <p:txBody>
          <a:bodyPr wrap="none"/>
          <a:lstStyle/>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Change assets</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buFontTx/>
              <a:buChar char="•"/>
            </a:pPr>
            <a:r>
              <a:rPr kumimoji="0" lang="en-US" altLang="ko-KR" sz="1000">
                <a:solidFill>
                  <a:srgbClr val="080808"/>
                </a:solidFill>
                <a:latin typeface="Arial Unicode MS" pitchFamily="50" charset="-127"/>
                <a:ea typeface="Arial Unicode MS" pitchFamily="50" charset="-127"/>
                <a:cs typeface="Arial Unicode MS" pitchFamily="50" charset="-127"/>
              </a:rPr>
              <a:t>Transfer assets</a:t>
            </a:r>
            <a:endParaRPr kumimoji="0" lang="ko-KR" altLang="en-US" sz="1000">
              <a:solidFill>
                <a:srgbClr val="080808"/>
              </a:solidFill>
              <a:latin typeface="Arial Unicode MS" pitchFamily="50" charset="-127"/>
              <a:ea typeface="Arial Unicode MS" pitchFamily="50" charset="-127"/>
              <a:cs typeface="Arial Unicode MS" pitchFamily="50" charset="-127"/>
            </a:endParaRPr>
          </a:p>
          <a:p>
            <a:pPr marL="87313" indent="-87313">
              <a:lnSpc>
                <a:spcPts val="800"/>
              </a:lnSpc>
              <a:spcBef>
                <a:spcPct val="50000"/>
              </a:spcBef>
            </a:pPr>
            <a:r>
              <a:rPr kumimoji="0" lang="en-US" altLang="ko-KR" sz="1800">
                <a:solidFill>
                  <a:srgbClr val="080808"/>
                </a:solidFill>
                <a:latin typeface="Arial Unicode MS" pitchFamily="50" charset="-127"/>
                <a:ea typeface="Arial Unicode MS" pitchFamily="50" charset="-127"/>
                <a:cs typeface="Arial Unicode MS" pitchFamily="50" charset="-127"/>
              </a:rPr>
              <a:t>       </a:t>
            </a:r>
            <a:r>
              <a:rPr kumimoji="0" lang="ko-KR" altLang="en-US" sz="1800">
                <a:solidFill>
                  <a:srgbClr val="080808"/>
                </a:solidFill>
                <a:latin typeface="Arial Unicode MS" pitchFamily="50" charset="-127"/>
                <a:ea typeface="Arial Unicode MS" pitchFamily="50" charset="-127"/>
                <a:cs typeface="Arial Unicode MS" pitchFamily="50" charset="-127"/>
              </a:rPr>
              <a:t>：</a:t>
            </a:r>
          </a:p>
        </p:txBody>
      </p:sp>
      <p:sp>
        <p:nvSpPr>
          <p:cNvPr id="48187" name="Rectangle 50"/>
          <p:cNvSpPr>
            <a:spLocks noChangeArrowheads="1"/>
          </p:cNvSpPr>
          <p:nvPr/>
        </p:nvSpPr>
        <p:spPr bwMode="auto">
          <a:xfrm>
            <a:off x="4667250" y="2911475"/>
            <a:ext cx="1311275" cy="457200"/>
          </a:xfrm>
          <a:prstGeom prst="rect">
            <a:avLst/>
          </a:prstGeom>
          <a:noFill/>
          <a:ln w="19050" algn="ctr">
            <a:noFill/>
            <a:miter lim="800000"/>
            <a:headEnd/>
            <a:tailEnd/>
          </a:ln>
        </p:spPr>
        <p:txBody>
          <a:bodyPr wrap="none" anchor="ctr"/>
          <a:lstStyle/>
          <a:p>
            <a:pPr algn="ctr">
              <a:lnSpc>
                <a:spcPts val="600"/>
              </a:lnSpc>
              <a:spcBef>
                <a:spcPct val="50000"/>
              </a:spcBef>
            </a:pPr>
            <a:r>
              <a:rPr kumimoji="0" lang="en-US" altLang="ko-KR" sz="1100">
                <a:solidFill>
                  <a:srgbClr val="0A0A0A"/>
                </a:solidFill>
                <a:latin typeface="Arial Unicode MS" pitchFamily="50" charset="-127"/>
                <a:ea typeface="Arial Unicode MS" pitchFamily="50" charset="-127"/>
                <a:cs typeface="Arial Unicode MS" pitchFamily="50" charset="-127"/>
              </a:rPr>
              <a:t>Settlement </a:t>
            </a:r>
          </a:p>
          <a:p>
            <a:pPr algn="ctr">
              <a:lnSpc>
                <a:spcPts val="600"/>
              </a:lnSpc>
              <a:spcBef>
                <a:spcPct val="50000"/>
              </a:spcBef>
            </a:pPr>
            <a:r>
              <a:rPr kumimoji="0" lang="en-US" altLang="ko-KR" sz="1100">
                <a:solidFill>
                  <a:srgbClr val="0A0A0A"/>
                </a:solidFill>
                <a:latin typeface="Arial Unicode MS" pitchFamily="50" charset="-127"/>
                <a:ea typeface="Arial Unicode MS" pitchFamily="50" charset="-127"/>
                <a:cs typeface="Arial Unicode MS" pitchFamily="50" charset="-127"/>
              </a:rPr>
              <a:t>modification </a:t>
            </a:r>
            <a:endParaRPr kumimoji="0" lang="ko-KR" altLang="en-US" sz="1100">
              <a:solidFill>
                <a:srgbClr val="0A0A0A"/>
              </a:solidFill>
              <a:latin typeface="Arial Unicode MS" pitchFamily="50" charset="-127"/>
              <a:ea typeface="Arial Unicode MS" pitchFamily="50" charset="-127"/>
              <a:cs typeface="Arial Unicode MS" pitchFamily="50" charset="-127"/>
            </a:endParaRPr>
          </a:p>
        </p:txBody>
      </p:sp>
      <p:sp>
        <p:nvSpPr>
          <p:cNvPr id="48188" name="Rectangle 51"/>
          <p:cNvSpPr>
            <a:spLocks noChangeArrowheads="1"/>
          </p:cNvSpPr>
          <p:nvPr/>
        </p:nvSpPr>
        <p:spPr bwMode="auto">
          <a:xfrm>
            <a:off x="2914650" y="2911475"/>
            <a:ext cx="1436688" cy="454025"/>
          </a:xfrm>
          <a:prstGeom prst="rect">
            <a:avLst/>
          </a:prstGeom>
          <a:noFill/>
          <a:ln w="19050" algn="ctr">
            <a:noFill/>
            <a:miter lim="800000"/>
            <a:headEnd/>
            <a:tailEnd/>
          </a:ln>
        </p:spPr>
        <p:txBody>
          <a:bodyPr wrap="none" anchor="ctr"/>
          <a:lstStyle/>
          <a:p>
            <a:pPr algn="ctr">
              <a:lnSpc>
                <a:spcPts val="600"/>
              </a:lnSpc>
              <a:spcBef>
                <a:spcPct val="50000"/>
              </a:spcBef>
            </a:pPr>
            <a:r>
              <a:rPr kumimoji="0" lang="en-US" altLang="ko-KR" sz="1100">
                <a:solidFill>
                  <a:srgbClr val="0A0A0A"/>
                </a:solidFill>
                <a:latin typeface="Arial Unicode MS" pitchFamily="50" charset="-127"/>
                <a:ea typeface="Arial Unicode MS" pitchFamily="50" charset="-127"/>
                <a:cs typeface="Arial Unicode MS" pitchFamily="50" charset="-127"/>
              </a:rPr>
              <a:t>Fluctuation of </a:t>
            </a:r>
          </a:p>
          <a:p>
            <a:pPr algn="ctr">
              <a:lnSpc>
                <a:spcPts val="600"/>
              </a:lnSpc>
              <a:spcBef>
                <a:spcPct val="50000"/>
              </a:spcBef>
            </a:pPr>
            <a:r>
              <a:rPr kumimoji="0" lang="en-US" altLang="ko-KR" sz="1100">
                <a:solidFill>
                  <a:srgbClr val="0A0A0A"/>
                </a:solidFill>
                <a:latin typeface="Arial Unicode MS" pitchFamily="50" charset="-127"/>
                <a:ea typeface="Arial Unicode MS" pitchFamily="50" charset="-127"/>
                <a:cs typeface="Arial Unicode MS" pitchFamily="50" charset="-127"/>
              </a:rPr>
              <a:t>assets and debt</a:t>
            </a:r>
            <a:endParaRPr kumimoji="0" lang="ko-KR" altLang="en-US" sz="1100">
              <a:solidFill>
                <a:srgbClr val="0A0A0A"/>
              </a:solidFill>
              <a:latin typeface="Arial Unicode MS" pitchFamily="50" charset="-127"/>
              <a:ea typeface="Arial Unicode MS" pitchFamily="50" charset="-127"/>
              <a:cs typeface="Arial Unicode MS" pitchFamily="50" charset="-127"/>
            </a:endParaRPr>
          </a:p>
        </p:txBody>
      </p:sp>
      <p:sp>
        <p:nvSpPr>
          <p:cNvPr id="35901" name="Text Box 99"/>
          <p:cNvSpPr txBox="1">
            <a:spLocks noChangeArrowheads="1"/>
          </p:cNvSpPr>
          <p:nvPr/>
        </p:nvSpPr>
        <p:spPr bwMode="auto">
          <a:xfrm>
            <a:off x="6881813" y="4508500"/>
            <a:ext cx="3024187" cy="1757363"/>
          </a:xfrm>
          <a:prstGeom prst="rect">
            <a:avLst/>
          </a:prstGeom>
          <a:noFill/>
          <a:ln w="22225" algn="ctr">
            <a:noFill/>
            <a:miter lim="800000"/>
            <a:headEnd/>
            <a:tailEnd/>
          </a:ln>
          <a:effectLst>
            <a:outerShdw dist="35921" dir="2700000" algn="ctr" rotWithShape="0">
              <a:srgbClr val="808080">
                <a:alpha val="50000"/>
              </a:srgbClr>
            </a:outerShdw>
          </a:effectLst>
        </p:spPr>
        <p:txBody>
          <a:bodyPr lIns="0" tIns="0" rIns="0" bIns="0">
            <a:spAutoFit/>
          </a:bodyPr>
          <a:lstStyle/>
          <a:p>
            <a:pPr marL="571500" indent="-571500">
              <a:lnSpc>
                <a:spcPct val="60000"/>
              </a:lnSpc>
              <a:spcBef>
                <a:spcPct val="50000"/>
              </a:spcBef>
              <a:defRPr/>
            </a:pPr>
            <a:r>
              <a:rPr lang="ko-KR" altLang="en-US" dirty="0">
                <a:latin typeface="Arial Unicode MS" pitchFamily="50" charset="-127"/>
                <a:ea typeface="Arial Unicode MS" pitchFamily="50" charset="-127"/>
                <a:cs typeface="Arial Unicode MS" pitchFamily="50" charset="-127"/>
              </a:rPr>
              <a:t>  </a:t>
            </a:r>
            <a:r>
              <a:rPr lang="en-US" altLang="ko-KR" dirty="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Budget Settlement</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Program Settlement</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Attached specifications</a:t>
            </a:r>
          </a:p>
          <a:p>
            <a:pPr marL="571500" indent="-571500">
              <a:lnSpc>
                <a:spcPct val="90000"/>
              </a:lnSpc>
              <a:spcBef>
                <a:spcPct val="50000"/>
              </a:spcBef>
              <a:defRPr/>
            </a:pPr>
            <a:r>
              <a:rPr lang="en-US" altLang="ko-KR" b="1" dirty="0">
                <a:latin typeface="Arial Unicode MS" pitchFamily="50" charset="-127"/>
                <a:ea typeface="Arial Unicode MS" pitchFamily="50" charset="-127"/>
                <a:cs typeface="Arial Unicode MS" pitchFamily="50" charset="-127"/>
              </a:rPr>
              <a:t>  • Financial Settlement</a:t>
            </a: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Statement of Fiscal Operation </a:t>
            </a: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Statement of Fiscal Status</a:t>
            </a: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Notes</a:t>
            </a: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Required Supplementary Info. </a:t>
            </a:r>
          </a:p>
          <a:p>
            <a:pPr marL="571500" indent="-571500">
              <a:lnSpc>
                <a:spcPct val="50000"/>
              </a:lnSpc>
              <a:spcBef>
                <a:spcPct val="50000"/>
              </a:spcBef>
              <a:defRPr/>
            </a:pPr>
            <a:r>
              <a:rPr lang="en-US" altLang="ko-KR" b="1" dirty="0">
                <a:latin typeface="Arial Unicode MS" pitchFamily="50" charset="-127"/>
                <a:ea typeface="Arial Unicode MS" pitchFamily="50" charset="-127"/>
                <a:cs typeface="Arial Unicode MS" pitchFamily="50" charset="-127"/>
              </a:rPr>
              <a:t>      - Attached specifications</a:t>
            </a:r>
          </a:p>
        </p:txBody>
      </p:sp>
      <p:sp>
        <p:nvSpPr>
          <p:cNvPr id="35902" name="Text Box 100"/>
          <p:cNvSpPr txBox="1">
            <a:spLocks noChangeArrowheads="1"/>
          </p:cNvSpPr>
          <p:nvPr/>
        </p:nvSpPr>
        <p:spPr bwMode="auto">
          <a:xfrm>
            <a:off x="6881813" y="3213100"/>
            <a:ext cx="3024187" cy="820738"/>
          </a:xfrm>
          <a:prstGeom prst="rect">
            <a:avLst/>
          </a:prstGeom>
          <a:noFill/>
          <a:ln w="22225" algn="ctr">
            <a:noFill/>
            <a:miter lim="800000"/>
            <a:headEnd/>
            <a:tailEnd/>
          </a:ln>
          <a:effectLst>
            <a:outerShdw dist="35921" dir="2700000" algn="ctr" rotWithShape="0">
              <a:srgbClr val="808080">
                <a:alpha val="50000"/>
              </a:srgbClr>
            </a:outerShdw>
          </a:effectLst>
        </p:spPr>
        <p:txBody>
          <a:bodyPr lIns="0" tIns="0" rIns="0" bIns="0">
            <a:spAutoFit/>
          </a:bodyPr>
          <a:lstStyle/>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Revenue/Expenditure book</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a:t>
            </a:r>
            <a:r>
              <a:rPr lang="en-US" altLang="ko-KR" dirty="0">
                <a:latin typeface="Arial Unicode MS" pitchFamily="50" charset="-127"/>
                <a:ea typeface="Arial Unicode MS" pitchFamily="50" charset="-127"/>
                <a:cs typeface="Arial Unicode MS" pitchFamily="50" charset="-127"/>
              </a:rPr>
              <a:t>- </a:t>
            </a:r>
            <a:r>
              <a:rPr lang="en-US" altLang="ko-KR" b="1" dirty="0">
                <a:latin typeface="Arial Unicode MS" pitchFamily="50" charset="-127"/>
                <a:ea typeface="Arial Unicode MS" pitchFamily="50" charset="-127"/>
                <a:cs typeface="Arial Unicode MS" pitchFamily="50" charset="-127"/>
              </a:rPr>
              <a:t>Journal </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General Ledger</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Subsidiary Ledger by Info. Items</a:t>
            </a:r>
          </a:p>
          <a:p>
            <a:pPr marL="571500" indent="-571500">
              <a:lnSpc>
                <a:spcPct val="40000"/>
              </a:lnSpc>
              <a:spcBef>
                <a:spcPct val="50000"/>
              </a:spcBef>
              <a:defRPr/>
            </a:pPr>
            <a:r>
              <a:rPr lang="en-US" altLang="ko-KR" b="1" dirty="0">
                <a:latin typeface="Arial Unicode MS" pitchFamily="50" charset="-127"/>
                <a:ea typeface="Arial Unicode MS" pitchFamily="50" charset="-127"/>
                <a:cs typeface="Arial Unicode MS" pitchFamily="50" charset="-127"/>
              </a:rPr>
              <a:t>      - Trial and Balance</a:t>
            </a: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6.Accounting/ </a:t>
            </a:r>
            <a:r>
              <a:rPr lang="en-US" altLang="ko-KR" sz="3200" dirty="0" err="1"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settleme</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AutoShape 87"/>
          <p:cNvSpPr>
            <a:spLocks noChangeArrowheads="1"/>
          </p:cNvSpPr>
          <p:nvPr/>
        </p:nvSpPr>
        <p:spPr bwMode="auto">
          <a:xfrm>
            <a:off x="515938" y="1068388"/>
            <a:ext cx="8901112" cy="5168900"/>
          </a:xfrm>
          <a:prstGeom prst="roundRect">
            <a:avLst>
              <a:gd name="adj" fmla="val 2830"/>
            </a:avLst>
          </a:prstGeom>
          <a:solidFill>
            <a:srgbClr val="FFFFFF"/>
          </a:solidFill>
          <a:ln w="28575" algn="ctr">
            <a:solidFill>
              <a:schemeClr val="tx1">
                <a:lumMod val="60000"/>
                <a:lumOff val="40000"/>
              </a:schemeClr>
            </a:solidFill>
            <a:round/>
            <a:headEnd/>
            <a:tailEnd/>
          </a:ln>
          <a:effectLst>
            <a:outerShdw dist="35921" dir="2700000" algn="ctr" rotWithShape="0">
              <a:srgbClr val="808080"/>
            </a:outerShdw>
          </a:effectLst>
        </p:spPr>
        <p:txBody>
          <a:bodyPr wrap="none" lIns="91402" tIns="45702" rIns="91402" bIns="45702"/>
          <a:lstStyle/>
          <a:p>
            <a:pPr algn="ctr" latinLnBrk="0">
              <a:defRPr/>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90" name="AutoShape 87"/>
          <p:cNvSpPr>
            <a:spLocks noChangeArrowheads="1"/>
          </p:cNvSpPr>
          <p:nvPr/>
        </p:nvSpPr>
        <p:spPr bwMode="auto">
          <a:xfrm>
            <a:off x="577850" y="1125538"/>
            <a:ext cx="8785225" cy="4589462"/>
          </a:xfrm>
          <a:prstGeom prst="roundRect">
            <a:avLst>
              <a:gd name="adj" fmla="val 2830"/>
            </a:avLst>
          </a:prstGeom>
          <a:solidFill>
            <a:schemeClr val="bg1">
              <a:lumMod val="95000"/>
            </a:schemeClr>
          </a:solidFill>
          <a:ln w="28575" algn="ctr">
            <a:noFill/>
            <a:round/>
            <a:headEnd/>
            <a:tailEnd/>
          </a:ln>
          <a:effectLst/>
        </p:spPr>
        <p:txBody>
          <a:bodyPr wrap="none" lIns="91402" tIns="45702" rIns="91402" bIns="45702"/>
          <a:lstStyle/>
          <a:p>
            <a:pPr algn="ctr" latinLnBrk="0">
              <a:defRPr/>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50180" name="Freeform 240"/>
          <p:cNvSpPr>
            <a:spLocks/>
          </p:cNvSpPr>
          <p:nvPr/>
        </p:nvSpPr>
        <p:spPr bwMode="auto">
          <a:xfrm>
            <a:off x="2360613" y="5594350"/>
            <a:ext cx="0" cy="1588"/>
          </a:xfrm>
          <a:custGeom>
            <a:avLst/>
            <a:gdLst>
              <a:gd name="T0" fmla="*/ 0 w 6"/>
              <a:gd name="T1" fmla="*/ 0 h 3"/>
              <a:gd name="T2" fmla="*/ 0 w 6"/>
              <a:gd name="T3" fmla="*/ 2147483647 h 3"/>
              <a:gd name="T4" fmla="*/ 0 w 6"/>
              <a:gd name="T5" fmla="*/ 0 h 3"/>
              <a:gd name="T6" fmla="*/ 0 w 6"/>
              <a:gd name="T7" fmla="*/ 0 h 3"/>
              <a:gd name="T8" fmla="*/ 0 60000 65536"/>
              <a:gd name="T9" fmla="*/ 0 60000 65536"/>
              <a:gd name="T10" fmla="*/ 0 60000 65536"/>
              <a:gd name="T11" fmla="*/ 0 60000 65536"/>
              <a:gd name="T12" fmla="*/ 0 w 6"/>
              <a:gd name="T13" fmla="*/ 0 h 3"/>
              <a:gd name="T14" fmla="*/ 0 w 6"/>
              <a:gd name="T15" fmla="*/ 3 h 3"/>
            </a:gdLst>
            <a:ahLst/>
            <a:cxnLst>
              <a:cxn ang="T8">
                <a:pos x="T0" y="T1"/>
              </a:cxn>
              <a:cxn ang="T9">
                <a:pos x="T2" y="T3"/>
              </a:cxn>
              <a:cxn ang="T10">
                <a:pos x="T4" y="T5"/>
              </a:cxn>
              <a:cxn ang="T11">
                <a:pos x="T6" y="T7"/>
              </a:cxn>
            </a:cxnLst>
            <a:rect l="T12" t="T13" r="T14" b="T15"/>
            <a:pathLst>
              <a:path w="6" h="3">
                <a:moveTo>
                  <a:pt x="0" y="0"/>
                </a:moveTo>
                <a:lnTo>
                  <a:pt x="5" y="3"/>
                </a:lnTo>
                <a:lnTo>
                  <a:pt x="6" y="0"/>
                </a:lnTo>
                <a:lnTo>
                  <a:pt x="0" y="0"/>
                </a:lnTo>
                <a:close/>
              </a:path>
            </a:pathLst>
          </a:custGeom>
          <a:solidFill>
            <a:srgbClr val="E1815B"/>
          </a:solidFill>
          <a:ln w="9525">
            <a:noFill/>
            <a:round/>
            <a:headEnd/>
            <a:tailEnd/>
          </a:ln>
        </p:spPr>
        <p:txBody>
          <a:bodyPr/>
          <a:lstStyle/>
          <a:p>
            <a:endParaRPr lang="ko-KR" altLang="en-US"/>
          </a:p>
        </p:txBody>
      </p:sp>
      <p:sp>
        <p:nvSpPr>
          <p:cNvPr id="50181" name="Freeform 241"/>
          <p:cNvSpPr>
            <a:spLocks/>
          </p:cNvSpPr>
          <p:nvPr/>
        </p:nvSpPr>
        <p:spPr bwMode="auto">
          <a:xfrm>
            <a:off x="4230688" y="3121025"/>
            <a:ext cx="0" cy="1588"/>
          </a:xfrm>
          <a:custGeom>
            <a:avLst/>
            <a:gdLst>
              <a:gd name="T0" fmla="*/ 0 w 2"/>
              <a:gd name="T1" fmla="*/ 2147483647 h 4"/>
              <a:gd name="T2" fmla="*/ 0 w 2"/>
              <a:gd name="T3" fmla="*/ 0 h 4"/>
              <a:gd name="T4" fmla="*/ 0 w 2"/>
              <a:gd name="T5" fmla="*/ 2147483647 h 4"/>
              <a:gd name="T6" fmla="*/ 0 w 2"/>
              <a:gd name="T7" fmla="*/ 2147483647 h 4"/>
              <a:gd name="T8" fmla="*/ 0 60000 65536"/>
              <a:gd name="T9" fmla="*/ 0 60000 65536"/>
              <a:gd name="T10" fmla="*/ 0 60000 65536"/>
              <a:gd name="T11" fmla="*/ 0 60000 65536"/>
              <a:gd name="T12" fmla="*/ 0 w 2"/>
              <a:gd name="T13" fmla="*/ 0 h 4"/>
              <a:gd name="T14" fmla="*/ 0 w 2"/>
              <a:gd name="T15" fmla="*/ 4 h 4"/>
            </a:gdLst>
            <a:ahLst/>
            <a:cxnLst>
              <a:cxn ang="T8">
                <a:pos x="T0" y="T1"/>
              </a:cxn>
              <a:cxn ang="T9">
                <a:pos x="T2" y="T3"/>
              </a:cxn>
              <a:cxn ang="T10">
                <a:pos x="T4" y="T5"/>
              </a:cxn>
              <a:cxn ang="T11">
                <a:pos x="T6" y="T7"/>
              </a:cxn>
            </a:cxnLst>
            <a:rect l="T12" t="T13" r="T14" b="T15"/>
            <a:pathLst>
              <a:path w="2" h="4">
                <a:moveTo>
                  <a:pt x="2" y="4"/>
                </a:moveTo>
                <a:lnTo>
                  <a:pt x="2" y="0"/>
                </a:lnTo>
                <a:lnTo>
                  <a:pt x="0" y="2"/>
                </a:lnTo>
                <a:lnTo>
                  <a:pt x="2" y="4"/>
                </a:lnTo>
                <a:close/>
              </a:path>
            </a:pathLst>
          </a:custGeom>
          <a:solidFill>
            <a:srgbClr val="E1815B"/>
          </a:solidFill>
          <a:ln w="9525">
            <a:noFill/>
            <a:round/>
            <a:headEnd/>
            <a:tailEnd/>
          </a:ln>
        </p:spPr>
        <p:txBody>
          <a:bodyPr/>
          <a:lstStyle/>
          <a:p>
            <a:endParaRPr lang="ko-KR" altLang="en-US"/>
          </a:p>
        </p:txBody>
      </p:sp>
      <p:grpSp>
        <p:nvGrpSpPr>
          <p:cNvPr id="50182" name="Group 187"/>
          <p:cNvGrpSpPr>
            <a:grpSpLocks noChangeAspect="1"/>
          </p:cNvGrpSpPr>
          <p:nvPr/>
        </p:nvGrpSpPr>
        <p:grpSpPr bwMode="auto">
          <a:xfrm>
            <a:off x="881063" y="1235075"/>
            <a:ext cx="8434387" cy="4837113"/>
            <a:chOff x="555" y="778"/>
            <a:chExt cx="5313" cy="3047"/>
          </a:xfrm>
        </p:grpSpPr>
        <p:sp>
          <p:nvSpPr>
            <p:cNvPr id="50189" name="AutoShape 186"/>
            <p:cNvSpPr>
              <a:spLocks noChangeAspect="1" noChangeArrowheads="1" noTextEdit="1"/>
            </p:cNvSpPr>
            <p:nvPr/>
          </p:nvSpPr>
          <p:spPr bwMode="auto">
            <a:xfrm>
              <a:off x="555" y="811"/>
              <a:ext cx="5313" cy="3014"/>
            </a:xfrm>
            <a:prstGeom prst="rect">
              <a:avLst/>
            </a:prstGeom>
            <a:noFill/>
            <a:ln w="9525">
              <a:noFill/>
              <a:miter lim="800000"/>
              <a:headEnd/>
              <a:tailEnd/>
            </a:ln>
          </p:spPr>
          <p:txBody>
            <a:bodyPr/>
            <a:lstStyle/>
            <a:p>
              <a:endParaRPr lang="ko-KR" altLang="en-US"/>
            </a:p>
          </p:txBody>
        </p:sp>
        <p:sp>
          <p:nvSpPr>
            <p:cNvPr id="50190" name="Freeform 188"/>
            <p:cNvSpPr>
              <a:spLocks/>
            </p:cNvSpPr>
            <p:nvPr/>
          </p:nvSpPr>
          <p:spPr bwMode="auto">
            <a:xfrm>
              <a:off x="5019" y="785"/>
              <a:ext cx="833" cy="2590"/>
            </a:xfrm>
            <a:custGeom>
              <a:avLst/>
              <a:gdLst>
                <a:gd name="T0" fmla="*/ 0 w 833"/>
                <a:gd name="T1" fmla="*/ 0 h 2161"/>
                <a:gd name="T2" fmla="*/ 0 w 833"/>
                <a:gd name="T3" fmla="*/ 0 h 2161"/>
                <a:gd name="T4" fmla="*/ 833 w 833"/>
                <a:gd name="T5" fmla="*/ 0 h 2161"/>
                <a:gd name="T6" fmla="*/ 833 w 833"/>
                <a:gd name="T7" fmla="*/ 0 h 2161"/>
                <a:gd name="T8" fmla="*/ 833 w 833"/>
                <a:gd name="T9" fmla="*/ 67426 h 2161"/>
                <a:gd name="T10" fmla="*/ 833 w 833"/>
                <a:gd name="T11" fmla="*/ 67426 h 2161"/>
                <a:gd name="T12" fmla="*/ 0 w 833"/>
                <a:gd name="T13" fmla="*/ 67426 h 2161"/>
                <a:gd name="T14" fmla="*/ 0 w 833"/>
                <a:gd name="T15" fmla="*/ 67426 h 2161"/>
                <a:gd name="T16" fmla="*/ 0 w 833"/>
                <a:gd name="T17" fmla="*/ 0 h 2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3"/>
                <a:gd name="T28" fmla="*/ 0 h 2161"/>
                <a:gd name="T29" fmla="*/ 833 w 833"/>
                <a:gd name="T30" fmla="*/ 2161 h 2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3" h="2161">
                  <a:moveTo>
                    <a:pt x="0" y="0"/>
                  </a:moveTo>
                  <a:lnTo>
                    <a:pt x="0" y="0"/>
                  </a:lnTo>
                  <a:lnTo>
                    <a:pt x="833" y="0"/>
                  </a:lnTo>
                  <a:lnTo>
                    <a:pt x="833" y="2161"/>
                  </a:lnTo>
                  <a:lnTo>
                    <a:pt x="0" y="2161"/>
                  </a:lnTo>
                  <a:lnTo>
                    <a:pt x="0" y="0"/>
                  </a:lnTo>
                  <a:close/>
                </a:path>
              </a:pathLst>
            </a:custGeom>
            <a:solidFill>
              <a:srgbClr val="FFFFFF"/>
            </a:solidFill>
            <a:ln w="9525">
              <a:noFill/>
              <a:round/>
              <a:headEnd/>
              <a:tailEnd/>
            </a:ln>
          </p:spPr>
          <p:txBody>
            <a:bodyPr/>
            <a:lstStyle/>
            <a:p>
              <a:endParaRPr lang="ko-KR" altLang="en-US"/>
            </a:p>
          </p:txBody>
        </p:sp>
        <p:sp>
          <p:nvSpPr>
            <p:cNvPr id="50191" name="Freeform 189"/>
            <p:cNvSpPr>
              <a:spLocks noEditPoints="1"/>
            </p:cNvSpPr>
            <p:nvPr/>
          </p:nvSpPr>
          <p:spPr bwMode="auto">
            <a:xfrm>
              <a:off x="5011" y="778"/>
              <a:ext cx="857" cy="2597"/>
            </a:xfrm>
            <a:custGeom>
              <a:avLst/>
              <a:gdLst>
                <a:gd name="T0" fmla="*/ 0 w 857"/>
                <a:gd name="T1" fmla="*/ 202 h 2181"/>
                <a:gd name="T2" fmla="*/ 0 w 857"/>
                <a:gd name="T3" fmla="*/ 0 h 2181"/>
                <a:gd name="T4" fmla="*/ 8 w 857"/>
                <a:gd name="T5" fmla="*/ 0 h 2181"/>
                <a:gd name="T6" fmla="*/ 841 w 857"/>
                <a:gd name="T7" fmla="*/ 0 h 2181"/>
                <a:gd name="T8" fmla="*/ 849 w 857"/>
                <a:gd name="T9" fmla="*/ 0 h 2181"/>
                <a:gd name="T10" fmla="*/ 857 w 857"/>
                <a:gd name="T11" fmla="*/ 202 h 2181"/>
                <a:gd name="T12" fmla="*/ 857 w 857"/>
                <a:gd name="T13" fmla="*/ 59774 h 2181"/>
                <a:gd name="T14" fmla="*/ 841 w 857"/>
                <a:gd name="T15" fmla="*/ 60138 h 2181"/>
                <a:gd name="T16" fmla="*/ 8 w 857"/>
                <a:gd name="T17" fmla="*/ 60138 h 2181"/>
                <a:gd name="T18" fmla="*/ 0 w 857"/>
                <a:gd name="T19" fmla="*/ 59967 h 2181"/>
                <a:gd name="T20" fmla="*/ 0 w 857"/>
                <a:gd name="T21" fmla="*/ 59774 h 2181"/>
                <a:gd name="T22" fmla="*/ 0 w 857"/>
                <a:gd name="T23" fmla="*/ 202 h 2181"/>
                <a:gd name="T24" fmla="*/ 24 w 857"/>
                <a:gd name="T25" fmla="*/ 59774 h 2181"/>
                <a:gd name="T26" fmla="*/ 8 w 857"/>
                <a:gd name="T27" fmla="*/ 59604 h 2181"/>
                <a:gd name="T28" fmla="*/ 841 w 857"/>
                <a:gd name="T29" fmla="*/ 59604 h 2181"/>
                <a:gd name="T30" fmla="*/ 833 w 857"/>
                <a:gd name="T31" fmla="*/ 59774 h 2181"/>
                <a:gd name="T32" fmla="*/ 833 w 857"/>
                <a:gd name="T33" fmla="*/ 202 h 2181"/>
                <a:gd name="T34" fmla="*/ 841 w 857"/>
                <a:gd name="T35" fmla="*/ 578 h 2181"/>
                <a:gd name="T36" fmla="*/ 8 w 857"/>
                <a:gd name="T37" fmla="*/ 578 h 2181"/>
                <a:gd name="T38" fmla="*/ 24 w 857"/>
                <a:gd name="T39" fmla="*/ 202 h 2181"/>
                <a:gd name="T40" fmla="*/ 24 w 857"/>
                <a:gd name="T41" fmla="*/ 59774 h 2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7"/>
                <a:gd name="T64" fmla="*/ 0 h 2181"/>
                <a:gd name="T65" fmla="*/ 857 w 857"/>
                <a:gd name="T66" fmla="*/ 2181 h 2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7" h="2181">
                  <a:moveTo>
                    <a:pt x="0" y="7"/>
                  </a:moveTo>
                  <a:lnTo>
                    <a:pt x="0" y="0"/>
                  </a:lnTo>
                  <a:lnTo>
                    <a:pt x="8" y="0"/>
                  </a:lnTo>
                  <a:lnTo>
                    <a:pt x="841" y="0"/>
                  </a:lnTo>
                  <a:lnTo>
                    <a:pt x="849" y="0"/>
                  </a:lnTo>
                  <a:lnTo>
                    <a:pt x="857" y="7"/>
                  </a:lnTo>
                  <a:lnTo>
                    <a:pt x="857" y="2168"/>
                  </a:lnTo>
                  <a:lnTo>
                    <a:pt x="841" y="2181"/>
                  </a:lnTo>
                  <a:lnTo>
                    <a:pt x="8" y="2181"/>
                  </a:lnTo>
                  <a:lnTo>
                    <a:pt x="0" y="2175"/>
                  </a:lnTo>
                  <a:lnTo>
                    <a:pt x="0" y="2168"/>
                  </a:lnTo>
                  <a:lnTo>
                    <a:pt x="0" y="7"/>
                  </a:lnTo>
                  <a:close/>
                  <a:moveTo>
                    <a:pt x="24" y="2168"/>
                  </a:moveTo>
                  <a:lnTo>
                    <a:pt x="8" y="2162"/>
                  </a:lnTo>
                  <a:lnTo>
                    <a:pt x="841" y="2162"/>
                  </a:lnTo>
                  <a:lnTo>
                    <a:pt x="833" y="2168"/>
                  </a:lnTo>
                  <a:lnTo>
                    <a:pt x="833" y="7"/>
                  </a:lnTo>
                  <a:lnTo>
                    <a:pt x="841" y="20"/>
                  </a:lnTo>
                  <a:lnTo>
                    <a:pt x="8" y="20"/>
                  </a:lnTo>
                  <a:lnTo>
                    <a:pt x="24" y="7"/>
                  </a:lnTo>
                  <a:lnTo>
                    <a:pt x="24" y="2168"/>
                  </a:lnTo>
                  <a:close/>
                </a:path>
              </a:pathLst>
            </a:custGeom>
            <a:solidFill>
              <a:srgbClr val="85AFD1"/>
            </a:solidFill>
            <a:ln w="0">
              <a:solidFill>
                <a:srgbClr val="85AFD1"/>
              </a:solidFill>
              <a:round/>
              <a:headEnd/>
              <a:tailEnd/>
            </a:ln>
          </p:spPr>
          <p:txBody>
            <a:bodyPr/>
            <a:lstStyle/>
            <a:p>
              <a:endParaRPr lang="ko-KR" altLang="en-US"/>
            </a:p>
          </p:txBody>
        </p:sp>
        <p:sp>
          <p:nvSpPr>
            <p:cNvPr id="50192" name="Freeform 190"/>
            <p:cNvSpPr>
              <a:spLocks/>
            </p:cNvSpPr>
            <p:nvPr/>
          </p:nvSpPr>
          <p:spPr bwMode="auto">
            <a:xfrm>
              <a:off x="5019" y="785"/>
              <a:ext cx="833" cy="271"/>
            </a:xfrm>
            <a:custGeom>
              <a:avLst/>
              <a:gdLst>
                <a:gd name="T0" fmla="*/ 0 w 833"/>
                <a:gd name="T1" fmla="*/ 0 h 271"/>
                <a:gd name="T2" fmla="*/ 0 w 833"/>
                <a:gd name="T3" fmla="*/ 0 h 271"/>
                <a:gd name="T4" fmla="*/ 833 w 833"/>
                <a:gd name="T5" fmla="*/ 0 h 271"/>
                <a:gd name="T6" fmla="*/ 833 w 833"/>
                <a:gd name="T7" fmla="*/ 0 h 271"/>
                <a:gd name="T8" fmla="*/ 833 w 833"/>
                <a:gd name="T9" fmla="*/ 271 h 271"/>
                <a:gd name="T10" fmla="*/ 833 w 833"/>
                <a:gd name="T11" fmla="*/ 271 h 271"/>
                <a:gd name="T12" fmla="*/ 0 w 833"/>
                <a:gd name="T13" fmla="*/ 271 h 271"/>
                <a:gd name="T14" fmla="*/ 0 w 833"/>
                <a:gd name="T15" fmla="*/ 271 h 271"/>
                <a:gd name="T16" fmla="*/ 0 w 833"/>
                <a:gd name="T17" fmla="*/ 0 h 2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3"/>
                <a:gd name="T28" fmla="*/ 0 h 271"/>
                <a:gd name="T29" fmla="*/ 833 w 833"/>
                <a:gd name="T30" fmla="*/ 271 h 2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3" h="271">
                  <a:moveTo>
                    <a:pt x="0" y="0"/>
                  </a:moveTo>
                  <a:lnTo>
                    <a:pt x="0" y="0"/>
                  </a:lnTo>
                  <a:lnTo>
                    <a:pt x="833" y="0"/>
                  </a:lnTo>
                  <a:lnTo>
                    <a:pt x="833" y="271"/>
                  </a:lnTo>
                  <a:lnTo>
                    <a:pt x="0" y="271"/>
                  </a:lnTo>
                  <a:lnTo>
                    <a:pt x="0" y="0"/>
                  </a:lnTo>
                  <a:close/>
                </a:path>
              </a:pathLst>
            </a:custGeom>
            <a:solidFill>
              <a:srgbClr val="85AFD1"/>
            </a:solidFill>
            <a:ln w="9525">
              <a:noFill/>
              <a:round/>
              <a:headEnd/>
              <a:tailEnd/>
            </a:ln>
          </p:spPr>
          <p:txBody>
            <a:bodyPr/>
            <a:lstStyle/>
            <a:p>
              <a:endParaRPr lang="ko-KR" altLang="en-US"/>
            </a:p>
          </p:txBody>
        </p:sp>
        <p:sp>
          <p:nvSpPr>
            <p:cNvPr id="50193" name="Freeform 191"/>
            <p:cNvSpPr>
              <a:spLocks noEditPoints="1"/>
            </p:cNvSpPr>
            <p:nvPr/>
          </p:nvSpPr>
          <p:spPr bwMode="auto">
            <a:xfrm>
              <a:off x="5011" y="778"/>
              <a:ext cx="857" cy="291"/>
            </a:xfrm>
            <a:custGeom>
              <a:avLst/>
              <a:gdLst>
                <a:gd name="T0" fmla="*/ 0 w 857"/>
                <a:gd name="T1" fmla="*/ 7 h 291"/>
                <a:gd name="T2" fmla="*/ 0 w 857"/>
                <a:gd name="T3" fmla="*/ 0 h 291"/>
                <a:gd name="T4" fmla="*/ 8 w 857"/>
                <a:gd name="T5" fmla="*/ 0 h 291"/>
                <a:gd name="T6" fmla="*/ 841 w 857"/>
                <a:gd name="T7" fmla="*/ 0 h 291"/>
                <a:gd name="T8" fmla="*/ 849 w 857"/>
                <a:gd name="T9" fmla="*/ 0 h 291"/>
                <a:gd name="T10" fmla="*/ 857 w 857"/>
                <a:gd name="T11" fmla="*/ 7 h 291"/>
                <a:gd name="T12" fmla="*/ 857 w 857"/>
                <a:gd name="T13" fmla="*/ 278 h 291"/>
                <a:gd name="T14" fmla="*/ 841 w 857"/>
                <a:gd name="T15" fmla="*/ 291 h 291"/>
                <a:gd name="T16" fmla="*/ 8 w 857"/>
                <a:gd name="T17" fmla="*/ 291 h 291"/>
                <a:gd name="T18" fmla="*/ 0 w 857"/>
                <a:gd name="T19" fmla="*/ 284 h 291"/>
                <a:gd name="T20" fmla="*/ 0 w 857"/>
                <a:gd name="T21" fmla="*/ 278 h 291"/>
                <a:gd name="T22" fmla="*/ 0 w 857"/>
                <a:gd name="T23" fmla="*/ 7 h 291"/>
                <a:gd name="T24" fmla="*/ 24 w 857"/>
                <a:gd name="T25" fmla="*/ 278 h 291"/>
                <a:gd name="T26" fmla="*/ 8 w 857"/>
                <a:gd name="T27" fmla="*/ 271 h 291"/>
                <a:gd name="T28" fmla="*/ 841 w 857"/>
                <a:gd name="T29" fmla="*/ 271 h 291"/>
                <a:gd name="T30" fmla="*/ 833 w 857"/>
                <a:gd name="T31" fmla="*/ 278 h 291"/>
                <a:gd name="T32" fmla="*/ 833 w 857"/>
                <a:gd name="T33" fmla="*/ 7 h 291"/>
                <a:gd name="T34" fmla="*/ 841 w 857"/>
                <a:gd name="T35" fmla="*/ 20 h 291"/>
                <a:gd name="T36" fmla="*/ 8 w 857"/>
                <a:gd name="T37" fmla="*/ 20 h 291"/>
                <a:gd name="T38" fmla="*/ 24 w 857"/>
                <a:gd name="T39" fmla="*/ 7 h 291"/>
                <a:gd name="T40" fmla="*/ 24 w 857"/>
                <a:gd name="T41" fmla="*/ 278 h 2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7"/>
                <a:gd name="T64" fmla="*/ 0 h 291"/>
                <a:gd name="T65" fmla="*/ 857 w 857"/>
                <a:gd name="T66" fmla="*/ 291 h 2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7" h="291">
                  <a:moveTo>
                    <a:pt x="0" y="7"/>
                  </a:moveTo>
                  <a:lnTo>
                    <a:pt x="0" y="0"/>
                  </a:lnTo>
                  <a:lnTo>
                    <a:pt x="8" y="0"/>
                  </a:lnTo>
                  <a:lnTo>
                    <a:pt x="841" y="0"/>
                  </a:lnTo>
                  <a:lnTo>
                    <a:pt x="849" y="0"/>
                  </a:lnTo>
                  <a:lnTo>
                    <a:pt x="857" y="7"/>
                  </a:lnTo>
                  <a:lnTo>
                    <a:pt x="857" y="278"/>
                  </a:lnTo>
                  <a:lnTo>
                    <a:pt x="841" y="291"/>
                  </a:lnTo>
                  <a:lnTo>
                    <a:pt x="8" y="291"/>
                  </a:lnTo>
                  <a:lnTo>
                    <a:pt x="0" y="284"/>
                  </a:lnTo>
                  <a:lnTo>
                    <a:pt x="0" y="278"/>
                  </a:lnTo>
                  <a:lnTo>
                    <a:pt x="0" y="7"/>
                  </a:lnTo>
                  <a:close/>
                  <a:moveTo>
                    <a:pt x="24" y="278"/>
                  </a:moveTo>
                  <a:lnTo>
                    <a:pt x="8" y="271"/>
                  </a:lnTo>
                  <a:lnTo>
                    <a:pt x="841" y="271"/>
                  </a:lnTo>
                  <a:lnTo>
                    <a:pt x="833" y="278"/>
                  </a:lnTo>
                  <a:lnTo>
                    <a:pt x="833" y="7"/>
                  </a:lnTo>
                  <a:lnTo>
                    <a:pt x="841" y="20"/>
                  </a:lnTo>
                  <a:lnTo>
                    <a:pt x="8" y="20"/>
                  </a:lnTo>
                  <a:lnTo>
                    <a:pt x="24" y="7"/>
                  </a:lnTo>
                  <a:lnTo>
                    <a:pt x="24" y="278"/>
                  </a:lnTo>
                  <a:close/>
                </a:path>
              </a:pathLst>
            </a:custGeom>
            <a:solidFill>
              <a:srgbClr val="85AFD1"/>
            </a:solidFill>
            <a:ln w="0">
              <a:solidFill>
                <a:srgbClr val="85AFD1"/>
              </a:solidFill>
              <a:round/>
              <a:headEnd/>
              <a:tailEnd/>
            </a:ln>
          </p:spPr>
          <p:txBody>
            <a:bodyPr/>
            <a:lstStyle/>
            <a:p>
              <a:endParaRPr lang="ko-KR" altLang="en-US"/>
            </a:p>
          </p:txBody>
        </p:sp>
        <p:sp>
          <p:nvSpPr>
            <p:cNvPr id="50194" name="Rectangle 192"/>
            <p:cNvSpPr>
              <a:spLocks noChangeArrowheads="1"/>
            </p:cNvSpPr>
            <p:nvPr/>
          </p:nvSpPr>
          <p:spPr bwMode="auto">
            <a:xfrm>
              <a:off x="5235" y="810"/>
              <a:ext cx="369" cy="126"/>
            </a:xfrm>
            <a:prstGeom prst="rect">
              <a:avLst/>
            </a:prstGeom>
            <a:noFill/>
            <a:ln w="9525">
              <a:noFill/>
              <a:miter lim="800000"/>
              <a:headEnd/>
              <a:tailEnd/>
            </a:ln>
          </p:spPr>
          <p:txBody>
            <a:bodyPr wrap="none" lIns="0" tIns="0" rIns="0" bIns="0">
              <a:spAutoFit/>
            </a:bodyPr>
            <a:lstStyle/>
            <a:p>
              <a:r>
                <a:rPr lang="en-US" altLang="ko-KR">
                  <a:latin typeface="Arial Unicode MS" pitchFamily="50" charset="-127"/>
                  <a:ea typeface="Arial Unicode MS" pitchFamily="50" charset="-127"/>
                  <a:cs typeface="Arial Unicode MS" pitchFamily="50" charset="-127"/>
                </a:rPr>
                <a:t>Linkage</a:t>
              </a:r>
              <a:endParaRPr lang="ko-KR" altLang="ko-KR">
                <a:latin typeface="Arial Unicode MS" pitchFamily="50" charset="-127"/>
                <a:ea typeface="Arial Unicode MS" pitchFamily="50" charset="-127"/>
                <a:cs typeface="Arial Unicode MS" pitchFamily="50" charset="-127"/>
              </a:endParaRPr>
            </a:p>
          </p:txBody>
        </p:sp>
        <p:sp>
          <p:nvSpPr>
            <p:cNvPr id="50195" name="Rectangle 193"/>
            <p:cNvSpPr>
              <a:spLocks noChangeArrowheads="1"/>
            </p:cNvSpPr>
            <p:nvPr/>
          </p:nvSpPr>
          <p:spPr bwMode="auto">
            <a:xfrm>
              <a:off x="5235" y="937"/>
              <a:ext cx="333" cy="126"/>
            </a:xfrm>
            <a:prstGeom prst="rect">
              <a:avLst/>
            </a:prstGeom>
            <a:noFill/>
            <a:ln w="9525">
              <a:noFill/>
              <a:miter lim="800000"/>
              <a:headEnd/>
              <a:tailEnd/>
            </a:ln>
          </p:spPr>
          <p:txBody>
            <a:bodyPr wrap="none" lIns="0" tIns="0" rIns="0" bIns="0">
              <a:spAutoFit/>
            </a:bodyPr>
            <a:lstStyle/>
            <a:p>
              <a:r>
                <a:rPr lang="en-US" altLang="ko-KR">
                  <a:latin typeface="Arial Unicode MS" pitchFamily="50" charset="-127"/>
                  <a:ea typeface="Arial Unicode MS" pitchFamily="50" charset="-127"/>
                  <a:cs typeface="Arial Unicode MS" pitchFamily="50" charset="-127"/>
                </a:rPr>
                <a:t>system</a:t>
              </a:r>
              <a:endParaRPr lang="ko-KR" altLang="ko-KR">
                <a:latin typeface="Arial Unicode MS" pitchFamily="50" charset="-127"/>
                <a:ea typeface="Arial Unicode MS" pitchFamily="50" charset="-127"/>
                <a:cs typeface="Arial Unicode MS" pitchFamily="50" charset="-127"/>
              </a:endParaRPr>
            </a:p>
          </p:txBody>
        </p:sp>
        <p:sp>
          <p:nvSpPr>
            <p:cNvPr id="50196" name="Freeform 194"/>
            <p:cNvSpPr>
              <a:spLocks/>
            </p:cNvSpPr>
            <p:nvPr/>
          </p:nvSpPr>
          <p:spPr bwMode="auto">
            <a:xfrm>
              <a:off x="1671" y="1076"/>
              <a:ext cx="3081" cy="1890"/>
            </a:xfrm>
            <a:custGeom>
              <a:avLst/>
              <a:gdLst>
                <a:gd name="T0" fmla="*/ 31 w 3081"/>
                <a:gd name="T1" fmla="*/ 0 h 1890"/>
                <a:gd name="T2" fmla="*/ 31 w 3081"/>
                <a:gd name="T3" fmla="*/ 1877 h 1890"/>
                <a:gd name="T4" fmla="*/ 16 w 3081"/>
                <a:gd name="T5" fmla="*/ 1864 h 1890"/>
                <a:gd name="T6" fmla="*/ 3065 w 3081"/>
                <a:gd name="T7" fmla="*/ 1864 h 1890"/>
                <a:gd name="T8" fmla="*/ 3050 w 3081"/>
                <a:gd name="T9" fmla="*/ 1877 h 1890"/>
                <a:gd name="T10" fmla="*/ 3050 w 3081"/>
                <a:gd name="T11" fmla="*/ 0 h 1890"/>
                <a:gd name="T12" fmla="*/ 3081 w 3081"/>
                <a:gd name="T13" fmla="*/ 0 h 1890"/>
                <a:gd name="T14" fmla="*/ 3081 w 3081"/>
                <a:gd name="T15" fmla="*/ 1877 h 1890"/>
                <a:gd name="T16" fmla="*/ 3073 w 3081"/>
                <a:gd name="T17" fmla="*/ 1883 h 1890"/>
                <a:gd name="T18" fmla="*/ 3065 w 3081"/>
                <a:gd name="T19" fmla="*/ 1890 h 1890"/>
                <a:gd name="T20" fmla="*/ 16 w 3081"/>
                <a:gd name="T21" fmla="*/ 1890 h 1890"/>
                <a:gd name="T22" fmla="*/ 0 w 3081"/>
                <a:gd name="T23" fmla="*/ 1883 h 1890"/>
                <a:gd name="T24" fmla="*/ 0 w 3081"/>
                <a:gd name="T25" fmla="*/ 1877 h 1890"/>
                <a:gd name="T26" fmla="*/ 0 w 3081"/>
                <a:gd name="T27" fmla="*/ 0 h 1890"/>
                <a:gd name="T28" fmla="*/ 31 w 3081"/>
                <a:gd name="T29" fmla="*/ 0 h 18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1"/>
                <a:gd name="T46" fmla="*/ 0 h 1890"/>
                <a:gd name="T47" fmla="*/ 3081 w 3081"/>
                <a:gd name="T48" fmla="*/ 1890 h 18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1" h="1890">
                  <a:moveTo>
                    <a:pt x="31" y="0"/>
                  </a:moveTo>
                  <a:lnTo>
                    <a:pt x="31" y="1877"/>
                  </a:lnTo>
                  <a:lnTo>
                    <a:pt x="16" y="1864"/>
                  </a:lnTo>
                  <a:lnTo>
                    <a:pt x="3065" y="1864"/>
                  </a:lnTo>
                  <a:lnTo>
                    <a:pt x="3050" y="1877"/>
                  </a:lnTo>
                  <a:lnTo>
                    <a:pt x="3050" y="0"/>
                  </a:lnTo>
                  <a:lnTo>
                    <a:pt x="3081" y="0"/>
                  </a:lnTo>
                  <a:lnTo>
                    <a:pt x="3081" y="1877"/>
                  </a:lnTo>
                  <a:lnTo>
                    <a:pt x="3073" y="1883"/>
                  </a:lnTo>
                  <a:lnTo>
                    <a:pt x="3065" y="1890"/>
                  </a:lnTo>
                  <a:lnTo>
                    <a:pt x="16" y="1890"/>
                  </a:lnTo>
                  <a:lnTo>
                    <a:pt x="0" y="1883"/>
                  </a:lnTo>
                  <a:lnTo>
                    <a:pt x="0" y="1877"/>
                  </a:lnTo>
                  <a:lnTo>
                    <a:pt x="0" y="0"/>
                  </a:lnTo>
                  <a:lnTo>
                    <a:pt x="31" y="0"/>
                  </a:lnTo>
                  <a:close/>
                </a:path>
              </a:pathLst>
            </a:custGeom>
            <a:solidFill>
              <a:srgbClr val="E8E9EE"/>
            </a:solidFill>
            <a:ln w="0">
              <a:solidFill>
                <a:srgbClr val="E8E9EE"/>
              </a:solidFill>
              <a:round/>
              <a:headEnd/>
              <a:tailEnd/>
            </a:ln>
          </p:spPr>
          <p:txBody>
            <a:bodyPr/>
            <a:lstStyle/>
            <a:p>
              <a:endParaRPr lang="ko-KR" altLang="en-US"/>
            </a:p>
          </p:txBody>
        </p:sp>
        <p:sp>
          <p:nvSpPr>
            <p:cNvPr id="50197" name="Freeform 195"/>
            <p:cNvSpPr>
              <a:spLocks/>
            </p:cNvSpPr>
            <p:nvPr/>
          </p:nvSpPr>
          <p:spPr bwMode="auto">
            <a:xfrm>
              <a:off x="1671" y="785"/>
              <a:ext cx="3089" cy="238"/>
            </a:xfrm>
            <a:custGeom>
              <a:avLst/>
              <a:gdLst>
                <a:gd name="T0" fmla="*/ 0 w 3089"/>
                <a:gd name="T1" fmla="*/ 238 h 238"/>
                <a:gd name="T2" fmla="*/ 0 w 3089"/>
                <a:gd name="T3" fmla="*/ 13 h 238"/>
                <a:gd name="T4" fmla="*/ 0 w 3089"/>
                <a:gd name="T5" fmla="*/ 0 h 238"/>
                <a:gd name="T6" fmla="*/ 16 w 3089"/>
                <a:gd name="T7" fmla="*/ 0 h 238"/>
                <a:gd name="T8" fmla="*/ 3073 w 3089"/>
                <a:gd name="T9" fmla="*/ 0 h 238"/>
                <a:gd name="T10" fmla="*/ 3081 w 3089"/>
                <a:gd name="T11" fmla="*/ 0 h 238"/>
                <a:gd name="T12" fmla="*/ 3089 w 3089"/>
                <a:gd name="T13" fmla="*/ 13 h 238"/>
                <a:gd name="T14" fmla="*/ 3089 w 3089"/>
                <a:gd name="T15" fmla="*/ 238 h 238"/>
                <a:gd name="T16" fmla="*/ 3057 w 3089"/>
                <a:gd name="T17" fmla="*/ 238 h 238"/>
                <a:gd name="T18" fmla="*/ 3057 w 3089"/>
                <a:gd name="T19" fmla="*/ 13 h 238"/>
                <a:gd name="T20" fmla="*/ 3073 w 3089"/>
                <a:gd name="T21" fmla="*/ 26 h 238"/>
                <a:gd name="T22" fmla="*/ 16 w 3089"/>
                <a:gd name="T23" fmla="*/ 26 h 238"/>
                <a:gd name="T24" fmla="*/ 31 w 3089"/>
                <a:gd name="T25" fmla="*/ 13 h 238"/>
                <a:gd name="T26" fmla="*/ 31 w 3089"/>
                <a:gd name="T27" fmla="*/ 238 h 238"/>
                <a:gd name="T28" fmla="*/ 0 w 3089"/>
                <a:gd name="T29" fmla="*/ 238 h 2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89"/>
                <a:gd name="T46" fmla="*/ 0 h 238"/>
                <a:gd name="T47" fmla="*/ 3089 w 3089"/>
                <a:gd name="T48" fmla="*/ 238 h 2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89" h="238">
                  <a:moveTo>
                    <a:pt x="0" y="238"/>
                  </a:moveTo>
                  <a:lnTo>
                    <a:pt x="0" y="13"/>
                  </a:lnTo>
                  <a:lnTo>
                    <a:pt x="0" y="0"/>
                  </a:lnTo>
                  <a:lnTo>
                    <a:pt x="16" y="0"/>
                  </a:lnTo>
                  <a:lnTo>
                    <a:pt x="3073" y="0"/>
                  </a:lnTo>
                  <a:lnTo>
                    <a:pt x="3081" y="0"/>
                  </a:lnTo>
                  <a:lnTo>
                    <a:pt x="3089" y="13"/>
                  </a:lnTo>
                  <a:lnTo>
                    <a:pt x="3089" y="238"/>
                  </a:lnTo>
                  <a:lnTo>
                    <a:pt x="3057" y="238"/>
                  </a:lnTo>
                  <a:lnTo>
                    <a:pt x="3057" y="13"/>
                  </a:lnTo>
                  <a:lnTo>
                    <a:pt x="3073" y="26"/>
                  </a:lnTo>
                  <a:lnTo>
                    <a:pt x="16" y="26"/>
                  </a:lnTo>
                  <a:lnTo>
                    <a:pt x="31" y="13"/>
                  </a:lnTo>
                  <a:lnTo>
                    <a:pt x="31" y="238"/>
                  </a:lnTo>
                  <a:lnTo>
                    <a:pt x="0" y="238"/>
                  </a:lnTo>
                  <a:close/>
                </a:path>
              </a:pathLst>
            </a:custGeom>
            <a:solidFill>
              <a:srgbClr val="4684B8"/>
            </a:solidFill>
            <a:ln w="0">
              <a:solidFill>
                <a:srgbClr val="4684B8"/>
              </a:solidFill>
              <a:round/>
              <a:headEnd/>
              <a:tailEnd/>
            </a:ln>
          </p:spPr>
          <p:txBody>
            <a:bodyPr/>
            <a:lstStyle/>
            <a:p>
              <a:endParaRPr lang="ko-KR" altLang="en-US"/>
            </a:p>
          </p:txBody>
        </p:sp>
        <p:sp>
          <p:nvSpPr>
            <p:cNvPr id="50198" name="Rectangle 196"/>
            <p:cNvSpPr>
              <a:spLocks noChangeArrowheads="1"/>
            </p:cNvSpPr>
            <p:nvPr/>
          </p:nvSpPr>
          <p:spPr bwMode="auto">
            <a:xfrm>
              <a:off x="1734" y="831"/>
              <a:ext cx="2955" cy="192"/>
            </a:xfrm>
            <a:prstGeom prst="rect">
              <a:avLst/>
            </a:prstGeom>
            <a:solidFill>
              <a:srgbClr val="4684B8"/>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199" name="Rectangle 197"/>
            <p:cNvSpPr>
              <a:spLocks noChangeArrowheads="1"/>
            </p:cNvSpPr>
            <p:nvPr/>
          </p:nvSpPr>
          <p:spPr bwMode="auto">
            <a:xfrm>
              <a:off x="2130" y="855"/>
              <a:ext cx="1723" cy="136"/>
            </a:xfrm>
            <a:prstGeom prst="rect">
              <a:avLst/>
            </a:prstGeom>
            <a:noFill/>
            <a:ln w="9525">
              <a:noFill/>
              <a:miter lim="800000"/>
              <a:headEnd/>
              <a:tailEnd/>
            </a:ln>
          </p:spPr>
          <p:txBody>
            <a:bodyPr wrap="none" lIns="0" tIns="0" rIns="0" bIns="0">
              <a:spAutoFit/>
            </a:bodyPr>
            <a:lstStyle/>
            <a:p>
              <a:r>
                <a:rPr lang="en-US" altLang="ko-KR" sz="1400">
                  <a:solidFill>
                    <a:srgbClr val="FFFFFF"/>
                  </a:solidFill>
                  <a:latin typeface="Arial Unicode MS" pitchFamily="50" charset="-127"/>
                  <a:ea typeface="Arial Unicode MS" pitchFamily="50" charset="-127"/>
                  <a:cs typeface="Arial Unicode MS" pitchFamily="50" charset="-127"/>
                </a:rPr>
                <a:t>Performance management system</a:t>
              </a:r>
              <a:endParaRPr lang="ko-KR" altLang="ko-KR">
                <a:latin typeface="Arial Unicode MS" pitchFamily="50" charset="-127"/>
                <a:ea typeface="Arial Unicode MS" pitchFamily="50" charset="-127"/>
                <a:cs typeface="Arial Unicode MS" pitchFamily="50" charset="-127"/>
              </a:endParaRPr>
            </a:p>
          </p:txBody>
        </p:sp>
        <p:sp>
          <p:nvSpPr>
            <p:cNvPr id="50200" name="Freeform 203"/>
            <p:cNvSpPr>
              <a:spLocks/>
            </p:cNvSpPr>
            <p:nvPr/>
          </p:nvSpPr>
          <p:spPr bwMode="auto">
            <a:xfrm>
              <a:off x="571" y="785"/>
              <a:ext cx="825" cy="2161"/>
            </a:xfrm>
            <a:custGeom>
              <a:avLst/>
              <a:gdLst>
                <a:gd name="T0" fmla="*/ 0 w 825"/>
                <a:gd name="T1" fmla="*/ 0 h 2161"/>
                <a:gd name="T2" fmla="*/ 0 w 825"/>
                <a:gd name="T3" fmla="*/ 0 h 2161"/>
                <a:gd name="T4" fmla="*/ 825 w 825"/>
                <a:gd name="T5" fmla="*/ 0 h 2161"/>
                <a:gd name="T6" fmla="*/ 825 w 825"/>
                <a:gd name="T7" fmla="*/ 0 h 2161"/>
                <a:gd name="T8" fmla="*/ 825 w 825"/>
                <a:gd name="T9" fmla="*/ 2161 h 2161"/>
                <a:gd name="T10" fmla="*/ 825 w 825"/>
                <a:gd name="T11" fmla="*/ 2161 h 2161"/>
                <a:gd name="T12" fmla="*/ 0 w 825"/>
                <a:gd name="T13" fmla="*/ 2161 h 2161"/>
                <a:gd name="T14" fmla="*/ 0 w 825"/>
                <a:gd name="T15" fmla="*/ 2161 h 2161"/>
                <a:gd name="T16" fmla="*/ 0 w 825"/>
                <a:gd name="T17" fmla="*/ 0 h 2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25"/>
                <a:gd name="T28" fmla="*/ 0 h 2161"/>
                <a:gd name="T29" fmla="*/ 825 w 825"/>
                <a:gd name="T30" fmla="*/ 2161 h 2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25" h="2161">
                  <a:moveTo>
                    <a:pt x="0" y="0"/>
                  </a:moveTo>
                  <a:lnTo>
                    <a:pt x="0" y="0"/>
                  </a:lnTo>
                  <a:lnTo>
                    <a:pt x="825" y="0"/>
                  </a:lnTo>
                  <a:lnTo>
                    <a:pt x="825" y="2161"/>
                  </a:lnTo>
                  <a:lnTo>
                    <a:pt x="0" y="2161"/>
                  </a:lnTo>
                  <a:lnTo>
                    <a:pt x="0" y="0"/>
                  </a:lnTo>
                  <a:close/>
                </a:path>
              </a:pathLst>
            </a:custGeom>
            <a:solidFill>
              <a:srgbClr val="FFFFFF"/>
            </a:solidFill>
            <a:ln w="9525">
              <a:noFill/>
              <a:round/>
              <a:headEnd/>
              <a:tailEnd/>
            </a:ln>
          </p:spPr>
          <p:txBody>
            <a:bodyPr/>
            <a:lstStyle/>
            <a:p>
              <a:endParaRPr lang="ko-KR" altLang="en-US"/>
            </a:p>
          </p:txBody>
        </p:sp>
        <p:sp>
          <p:nvSpPr>
            <p:cNvPr id="50201" name="Freeform 204"/>
            <p:cNvSpPr>
              <a:spLocks noEditPoints="1"/>
            </p:cNvSpPr>
            <p:nvPr/>
          </p:nvSpPr>
          <p:spPr bwMode="auto">
            <a:xfrm>
              <a:off x="563" y="778"/>
              <a:ext cx="849" cy="2181"/>
            </a:xfrm>
            <a:custGeom>
              <a:avLst/>
              <a:gdLst>
                <a:gd name="T0" fmla="*/ 0 w 849"/>
                <a:gd name="T1" fmla="*/ 7 h 2181"/>
                <a:gd name="T2" fmla="*/ 0 w 849"/>
                <a:gd name="T3" fmla="*/ 0 h 2181"/>
                <a:gd name="T4" fmla="*/ 8 w 849"/>
                <a:gd name="T5" fmla="*/ 0 h 2181"/>
                <a:gd name="T6" fmla="*/ 833 w 849"/>
                <a:gd name="T7" fmla="*/ 0 h 2181"/>
                <a:gd name="T8" fmla="*/ 841 w 849"/>
                <a:gd name="T9" fmla="*/ 0 h 2181"/>
                <a:gd name="T10" fmla="*/ 849 w 849"/>
                <a:gd name="T11" fmla="*/ 7 h 2181"/>
                <a:gd name="T12" fmla="*/ 849 w 849"/>
                <a:gd name="T13" fmla="*/ 2168 h 2181"/>
                <a:gd name="T14" fmla="*/ 833 w 849"/>
                <a:gd name="T15" fmla="*/ 2181 h 2181"/>
                <a:gd name="T16" fmla="*/ 8 w 849"/>
                <a:gd name="T17" fmla="*/ 2181 h 2181"/>
                <a:gd name="T18" fmla="*/ 0 w 849"/>
                <a:gd name="T19" fmla="*/ 2175 h 2181"/>
                <a:gd name="T20" fmla="*/ 0 w 849"/>
                <a:gd name="T21" fmla="*/ 2168 h 2181"/>
                <a:gd name="T22" fmla="*/ 0 w 849"/>
                <a:gd name="T23" fmla="*/ 7 h 2181"/>
                <a:gd name="T24" fmla="*/ 23 w 849"/>
                <a:gd name="T25" fmla="*/ 2168 h 2181"/>
                <a:gd name="T26" fmla="*/ 8 w 849"/>
                <a:gd name="T27" fmla="*/ 2162 h 2181"/>
                <a:gd name="T28" fmla="*/ 833 w 849"/>
                <a:gd name="T29" fmla="*/ 2162 h 2181"/>
                <a:gd name="T30" fmla="*/ 825 w 849"/>
                <a:gd name="T31" fmla="*/ 2168 h 2181"/>
                <a:gd name="T32" fmla="*/ 825 w 849"/>
                <a:gd name="T33" fmla="*/ 7 h 2181"/>
                <a:gd name="T34" fmla="*/ 833 w 849"/>
                <a:gd name="T35" fmla="*/ 20 h 2181"/>
                <a:gd name="T36" fmla="*/ 8 w 849"/>
                <a:gd name="T37" fmla="*/ 20 h 2181"/>
                <a:gd name="T38" fmla="*/ 23 w 849"/>
                <a:gd name="T39" fmla="*/ 7 h 2181"/>
                <a:gd name="T40" fmla="*/ 23 w 849"/>
                <a:gd name="T41" fmla="*/ 2168 h 21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9"/>
                <a:gd name="T64" fmla="*/ 0 h 2181"/>
                <a:gd name="T65" fmla="*/ 849 w 849"/>
                <a:gd name="T66" fmla="*/ 2181 h 21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9" h="2181">
                  <a:moveTo>
                    <a:pt x="0" y="7"/>
                  </a:moveTo>
                  <a:lnTo>
                    <a:pt x="0" y="0"/>
                  </a:lnTo>
                  <a:lnTo>
                    <a:pt x="8" y="0"/>
                  </a:lnTo>
                  <a:lnTo>
                    <a:pt x="833" y="0"/>
                  </a:lnTo>
                  <a:lnTo>
                    <a:pt x="841" y="0"/>
                  </a:lnTo>
                  <a:lnTo>
                    <a:pt x="849" y="7"/>
                  </a:lnTo>
                  <a:lnTo>
                    <a:pt x="849" y="2168"/>
                  </a:lnTo>
                  <a:lnTo>
                    <a:pt x="833" y="2181"/>
                  </a:lnTo>
                  <a:lnTo>
                    <a:pt x="8" y="2181"/>
                  </a:lnTo>
                  <a:lnTo>
                    <a:pt x="0" y="2175"/>
                  </a:lnTo>
                  <a:lnTo>
                    <a:pt x="0" y="2168"/>
                  </a:lnTo>
                  <a:lnTo>
                    <a:pt x="0" y="7"/>
                  </a:lnTo>
                  <a:close/>
                  <a:moveTo>
                    <a:pt x="23" y="2168"/>
                  </a:moveTo>
                  <a:lnTo>
                    <a:pt x="8" y="2162"/>
                  </a:lnTo>
                  <a:lnTo>
                    <a:pt x="833" y="2162"/>
                  </a:lnTo>
                  <a:lnTo>
                    <a:pt x="825" y="2168"/>
                  </a:lnTo>
                  <a:lnTo>
                    <a:pt x="825" y="7"/>
                  </a:lnTo>
                  <a:lnTo>
                    <a:pt x="833" y="20"/>
                  </a:lnTo>
                  <a:lnTo>
                    <a:pt x="8" y="20"/>
                  </a:lnTo>
                  <a:lnTo>
                    <a:pt x="23" y="7"/>
                  </a:lnTo>
                  <a:lnTo>
                    <a:pt x="23" y="2168"/>
                  </a:lnTo>
                  <a:close/>
                </a:path>
              </a:pathLst>
            </a:custGeom>
            <a:solidFill>
              <a:srgbClr val="85AFD1"/>
            </a:solidFill>
            <a:ln w="0">
              <a:solidFill>
                <a:srgbClr val="85AFD1"/>
              </a:solidFill>
              <a:round/>
              <a:headEnd/>
              <a:tailEnd/>
            </a:ln>
          </p:spPr>
          <p:txBody>
            <a:bodyPr/>
            <a:lstStyle/>
            <a:p>
              <a:endParaRPr lang="ko-KR" altLang="en-US"/>
            </a:p>
          </p:txBody>
        </p:sp>
        <p:sp>
          <p:nvSpPr>
            <p:cNvPr id="50202" name="Freeform 205"/>
            <p:cNvSpPr>
              <a:spLocks/>
            </p:cNvSpPr>
            <p:nvPr/>
          </p:nvSpPr>
          <p:spPr bwMode="auto">
            <a:xfrm>
              <a:off x="579" y="785"/>
              <a:ext cx="817" cy="218"/>
            </a:xfrm>
            <a:custGeom>
              <a:avLst/>
              <a:gdLst>
                <a:gd name="T0" fmla="*/ 0 w 817"/>
                <a:gd name="T1" fmla="*/ 0 h 218"/>
                <a:gd name="T2" fmla="*/ 0 w 817"/>
                <a:gd name="T3" fmla="*/ 0 h 218"/>
                <a:gd name="T4" fmla="*/ 817 w 817"/>
                <a:gd name="T5" fmla="*/ 0 h 218"/>
                <a:gd name="T6" fmla="*/ 817 w 817"/>
                <a:gd name="T7" fmla="*/ 0 h 218"/>
                <a:gd name="T8" fmla="*/ 817 w 817"/>
                <a:gd name="T9" fmla="*/ 218 h 218"/>
                <a:gd name="T10" fmla="*/ 817 w 817"/>
                <a:gd name="T11" fmla="*/ 218 h 218"/>
                <a:gd name="T12" fmla="*/ 0 w 817"/>
                <a:gd name="T13" fmla="*/ 218 h 218"/>
                <a:gd name="T14" fmla="*/ 0 w 817"/>
                <a:gd name="T15" fmla="*/ 218 h 218"/>
                <a:gd name="T16" fmla="*/ 0 w 817"/>
                <a:gd name="T17" fmla="*/ 0 h 2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7"/>
                <a:gd name="T28" fmla="*/ 0 h 218"/>
                <a:gd name="T29" fmla="*/ 817 w 817"/>
                <a:gd name="T30" fmla="*/ 218 h 2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7" h="218">
                  <a:moveTo>
                    <a:pt x="0" y="0"/>
                  </a:moveTo>
                  <a:lnTo>
                    <a:pt x="0" y="0"/>
                  </a:lnTo>
                  <a:lnTo>
                    <a:pt x="817" y="0"/>
                  </a:lnTo>
                  <a:lnTo>
                    <a:pt x="817" y="218"/>
                  </a:lnTo>
                  <a:lnTo>
                    <a:pt x="0" y="218"/>
                  </a:lnTo>
                  <a:lnTo>
                    <a:pt x="0" y="0"/>
                  </a:lnTo>
                  <a:close/>
                </a:path>
              </a:pathLst>
            </a:custGeom>
            <a:solidFill>
              <a:srgbClr val="85AFD1"/>
            </a:solidFill>
            <a:ln w="9525">
              <a:noFill/>
              <a:round/>
              <a:headEnd/>
              <a:tailEnd/>
            </a:ln>
          </p:spPr>
          <p:txBody>
            <a:bodyPr/>
            <a:lstStyle/>
            <a:p>
              <a:endParaRPr lang="ko-KR" altLang="en-US"/>
            </a:p>
          </p:txBody>
        </p:sp>
        <p:sp>
          <p:nvSpPr>
            <p:cNvPr id="50203" name="Freeform 206"/>
            <p:cNvSpPr>
              <a:spLocks noEditPoints="1"/>
            </p:cNvSpPr>
            <p:nvPr/>
          </p:nvSpPr>
          <p:spPr bwMode="auto">
            <a:xfrm>
              <a:off x="571" y="778"/>
              <a:ext cx="841" cy="238"/>
            </a:xfrm>
            <a:custGeom>
              <a:avLst/>
              <a:gdLst>
                <a:gd name="T0" fmla="*/ 0 w 841"/>
                <a:gd name="T1" fmla="*/ 7 h 238"/>
                <a:gd name="T2" fmla="*/ 0 w 841"/>
                <a:gd name="T3" fmla="*/ 0 h 238"/>
                <a:gd name="T4" fmla="*/ 8 w 841"/>
                <a:gd name="T5" fmla="*/ 0 h 238"/>
                <a:gd name="T6" fmla="*/ 825 w 841"/>
                <a:gd name="T7" fmla="*/ 0 h 238"/>
                <a:gd name="T8" fmla="*/ 833 w 841"/>
                <a:gd name="T9" fmla="*/ 0 h 238"/>
                <a:gd name="T10" fmla="*/ 841 w 841"/>
                <a:gd name="T11" fmla="*/ 7 h 238"/>
                <a:gd name="T12" fmla="*/ 841 w 841"/>
                <a:gd name="T13" fmla="*/ 225 h 238"/>
                <a:gd name="T14" fmla="*/ 825 w 841"/>
                <a:gd name="T15" fmla="*/ 238 h 238"/>
                <a:gd name="T16" fmla="*/ 8 w 841"/>
                <a:gd name="T17" fmla="*/ 238 h 238"/>
                <a:gd name="T18" fmla="*/ 0 w 841"/>
                <a:gd name="T19" fmla="*/ 232 h 238"/>
                <a:gd name="T20" fmla="*/ 0 w 841"/>
                <a:gd name="T21" fmla="*/ 225 h 238"/>
                <a:gd name="T22" fmla="*/ 0 w 841"/>
                <a:gd name="T23" fmla="*/ 7 h 238"/>
                <a:gd name="T24" fmla="*/ 23 w 841"/>
                <a:gd name="T25" fmla="*/ 225 h 238"/>
                <a:gd name="T26" fmla="*/ 8 w 841"/>
                <a:gd name="T27" fmla="*/ 218 h 238"/>
                <a:gd name="T28" fmla="*/ 825 w 841"/>
                <a:gd name="T29" fmla="*/ 218 h 238"/>
                <a:gd name="T30" fmla="*/ 817 w 841"/>
                <a:gd name="T31" fmla="*/ 225 h 238"/>
                <a:gd name="T32" fmla="*/ 817 w 841"/>
                <a:gd name="T33" fmla="*/ 7 h 238"/>
                <a:gd name="T34" fmla="*/ 825 w 841"/>
                <a:gd name="T35" fmla="*/ 20 h 238"/>
                <a:gd name="T36" fmla="*/ 8 w 841"/>
                <a:gd name="T37" fmla="*/ 20 h 238"/>
                <a:gd name="T38" fmla="*/ 23 w 841"/>
                <a:gd name="T39" fmla="*/ 7 h 238"/>
                <a:gd name="T40" fmla="*/ 23 w 841"/>
                <a:gd name="T41" fmla="*/ 225 h 2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1"/>
                <a:gd name="T64" fmla="*/ 0 h 238"/>
                <a:gd name="T65" fmla="*/ 841 w 841"/>
                <a:gd name="T66" fmla="*/ 238 h 2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1" h="238">
                  <a:moveTo>
                    <a:pt x="0" y="7"/>
                  </a:moveTo>
                  <a:lnTo>
                    <a:pt x="0" y="0"/>
                  </a:lnTo>
                  <a:lnTo>
                    <a:pt x="8" y="0"/>
                  </a:lnTo>
                  <a:lnTo>
                    <a:pt x="825" y="0"/>
                  </a:lnTo>
                  <a:lnTo>
                    <a:pt x="833" y="0"/>
                  </a:lnTo>
                  <a:lnTo>
                    <a:pt x="841" y="7"/>
                  </a:lnTo>
                  <a:lnTo>
                    <a:pt x="841" y="225"/>
                  </a:lnTo>
                  <a:lnTo>
                    <a:pt x="825" y="238"/>
                  </a:lnTo>
                  <a:lnTo>
                    <a:pt x="8" y="238"/>
                  </a:lnTo>
                  <a:lnTo>
                    <a:pt x="0" y="232"/>
                  </a:lnTo>
                  <a:lnTo>
                    <a:pt x="0" y="225"/>
                  </a:lnTo>
                  <a:lnTo>
                    <a:pt x="0" y="7"/>
                  </a:lnTo>
                  <a:close/>
                  <a:moveTo>
                    <a:pt x="23" y="225"/>
                  </a:moveTo>
                  <a:lnTo>
                    <a:pt x="8" y="218"/>
                  </a:lnTo>
                  <a:lnTo>
                    <a:pt x="825" y="218"/>
                  </a:lnTo>
                  <a:lnTo>
                    <a:pt x="817" y="225"/>
                  </a:lnTo>
                  <a:lnTo>
                    <a:pt x="817" y="7"/>
                  </a:lnTo>
                  <a:lnTo>
                    <a:pt x="825" y="20"/>
                  </a:lnTo>
                  <a:lnTo>
                    <a:pt x="8" y="20"/>
                  </a:lnTo>
                  <a:lnTo>
                    <a:pt x="23" y="7"/>
                  </a:lnTo>
                  <a:lnTo>
                    <a:pt x="23" y="225"/>
                  </a:lnTo>
                  <a:close/>
                </a:path>
              </a:pathLst>
            </a:custGeom>
            <a:solidFill>
              <a:srgbClr val="85AFD1"/>
            </a:solidFill>
            <a:ln w="0">
              <a:solidFill>
                <a:srgbClr val="85AFD1"/>
              </a:solidFill>
              <a:round/>
              <a:headEnd/>
              <a:tailEnd/>
            </a:ln>
          </p:spPr>
          <p:txBody>
            <a:bodyPr/>
            <a:lstStyle/>
            <a:p>
              <a:endParaRPr lang="ko-KR" altLang="en-US"/>
            </a:p>
          </p:txBody>
        </p:sp>
        <p:sp>
          <p:nvSpPr>
            <p:cNvPr id="50204" name="Rectangle 207"/>
            <p:cNvSpPr>
              <a:spLocks noChangeArrowheads="1"/>
            </p:cNvSpPr>
            <p:nvPr/>
          </p:nvSpPr>
          <p:spPr bwMode="auto">
            <a:xfrm>
              <a:off x="690" y="855"/>
              <a:ext cx="585" cy="126"/>
            </a:xfrm>
            <a:prstGeom prst="rect">
              <a:avLst/>
            </a:prstGeom>
            <a:noFill/>
            <a:ln w="9525">
              <a:noFill/>
              <a:miter lim="800000"/>
              <a:headEnd/>
              <a:tailEnd/>
            </a:ln>
          </p:spPr>
          <p:txBody>
            <a:bodyPr wrap="none" lIns="0" tIns="0" rIns="0" bIns="0">
              <a:spAutoFit/>
            </a:bodyPr>
            <a:lstStyle/>
            <a:p>
              <a:r>
                <a:rPr lang="en-US" altLang="ko-KR">
                  <a:latin typeface="Arial Unicode MS" pitchFamily="50" charset="-127"/>
                  <a:ea typeface="Arial Unicode MS" pitchFamily="50" charset="-127"/>
                  <a:cs typeface="Arial Unicode MS" pitchFamily="50" charset="-127"/>
                </a:rPr>
                <a:t>System user</a:t>
              </a:r>
              <a:endParaRPr lang="ko-KR" altLang="ko-KR">
                <a:latin typeface="Arial Unicode MS" pitchFamily="50" charset="-127"/>
                <a:ea typeface="Arial Unicode MS" pitchFamily="50" charset="-127"/>
                <a:cs typeface="Arial Unicode MS" pitchFamily="50" charset="-127"/>
              </a:endParaRPr>
            </a:p>
          </p:txBody>
        </p:sp>
        <p:sp>
          <p:nvSpPr>
            <p:cNvPr id="50205" name="Freeform 208"/>
            <p:cNvSpPr>
              <a:spLocks/>
            </p:cNvSpPr>
            <p:nvPr/>
          </p:nvSpPr>
          <p:spPr bwMode="auto">
            <a:xfrm>
              <a:off x="2166" y="3144"/>
              <a:ext cx="2790" cy="622"/>
            </a:xfrm>
            <a:custGeom>
              <a:avLst/>
              <a:gdLst>
                <a:gd name="T0" fmla="*/ 2790 w 2790"/>
                <a:gd name="T1" fmla="*/ 0 h 622"/>
                <a:gd name="T2" fmla="*/ 2790 w 2790"/>
                <a:gd name="T3" fmla="*/ 0 h 622"/>
                <a:gd name="T4" fmla="*/ 2790 w 2790"/>
                <a:gd name="T5" fmla="*/ 622 h 622"/>
                <a:gd name="T6" fmla="*/ 2790 w 2790"/>
                <a:gd name="T7" fmla="*/ 622 h 622"/>
                <a:gd name="T8" fmla="*/ 0 w 2790"/>
                <a:gd name="T9" fmla="*/ 622 h 622"/>
                <a:gd name="T10" fmla="*/ 0 w 2790"/>
                <a:gd name="T11" fmla="*/ 622 h 622"/>
                <a:gd name="T12" fmla="*/ 0 w 2790"/>
                <a:gd name="T13" fmla="*/ 0 h 622"/>
                <a:gd name="T14" fmla="*/ 0 w 2790"/>
                <a:gd name="T15" fmla="*/ 0 h 622"/>
                <a:gd name="T16" fmla="*/ 2790 w 2790"/>
                <a:gd name="T17" fmla="*/ 0 h 6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90"/>
                <a:gd name="T28" fmla="*/ 0 h 622"/>
                <a:gd name="T29" fmla="*/ 2790 w 2790"/>
                <a:gd name="T30" fmla="*/ 622 h 6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90" h="622">
                  <a:moveTo>
                    <a:pt x="2790" y="0"/>
                  </a:moveTo>
                  <a:lnTo>
                    <a:pt x="2790" y="0"/>
                  </a:lnTo>
                  <a:lnTo>
                    <a:pt x="2790" y="622"/>
                  </a:lnTo>
                  <a:lnTo>
                    <a:pt x="0" y="622"/>
                  </a:lnTo>
                  <a:lnTo>
                    <a:pt x="0" y="0"/>
                  </a:lnTo>
                  <a:lnTo>
                    <a:pt x="2790" y="0"/>
                  </a:lnTo>
                  <a:close/>
                </a:path>
              </a:pathLst>
            </a:custGeom>
            <a:solidFill>
              <a:srgbClr val="FFFFFF"/>
            </a:solidFill>
            <a:ln w="9525">
              <a:noFill/>
              <a:round/>
              <a:headEnd/>
              <a:tailEnd/>
            </a:ln>
          </p:spPr>
          <p:txBody>
            <a:bodyPr/>
            <a:lstStyle/>
            <a:p>
              <a:endParaRPr lang="ko-KR" altLang="en-US"/>
            </a:p>
          </p:txBody>
        </p:sp>
        <p:sp>
          <p:nvSpPr>
            <p:cNvPr id="50206" name="Freeform 209"/>
            <p:cNvSpPr>
              <a:spLocks noEditPoints="1"/>
            </p:cNvSpPr>
            <p:nvPr/>
          </p:nvSpPr>
          <p:spPr bwMode="auto">
            <a:xfrm>
              <a:off x="2158" y="3138"/>
              <a:ext cx="2814" cy="641"/>
            </a:xfrm>
            <a:custGeom>
              <a:avLst/>
              <a:gdLst>
                <a:gd name="T0" fmla="*/ 2798 w 2814"/>
                <a:gd name="T1" fmla="*/ 0 h 641"/>
                <a:gd name="T2" fmla="*/ 2806 w 2814"/>
                <a:gd name="T3" fmla="*/ 0 h 641"/>
                <a:gd name="T4" fmla="*/ 2814 w 2814"/>
                <a:gd name="T5" fmla="*/ 6 h 641"/>
                <a:gd name="T6" fmla="*/ 2814 w 2814"/>
                <a:gd name="T7" fmla="*/ 628 h 641"/>
                <a:gd name="T8" fmla="*/ 2798 w 2814"/>
                <a:gd name="T9" fmla="*/ 641 h 641"/>
                <a:gd name="T10" fmla="*/ 8 w 2814"/>
                <a:gd name="T11" fmla="*/ 641 h 641"/>
                <a:gd name="T12" fmla="*/ 0 w 2814"/>
                <a:gd name="T13" fmla="*/ 634 h 641"/>
                <a:gd name="T14" fmla="*/ 0 w 2814"/>
                <a:gd name="T15" fmla="*/ 628 h 641"/>
                <a:gd name="T16" fmla="*/ 0 w 2814"/>
                <a:gd name="T17" fmla="*/ 6 h 641"/>
                <a:gd name="T18" fmla="*/ 0 w 2814"/>
                <a:gd name="T19" fmla="*/ 0 h 641"/>
                <a:gd name="T20" fmla="*/ 8 w 2814"/>
                <a:gd name="T21" fmla="*/ 0 h 641"/>
                <a:gd name="T22" fmla="*/ 2798 w 2814"/>
                <a:gd name="T23" fmla="*/ 0 h 641"/>
                <a:gd name="T24" fmla="*/ 8 w 2814"/>
                <a:gd name="T25" fmla="*/ 20 h 641"/>
                <a:gd name="T26" fmla="*/ 24 w 2814"/>
                <a:gd name="T27" fmla="*/ 6 h 641"/>
                <a:gd name="T28" fmla="*/ 24 w 2814"/>
                <a:gd name="T29" fmla="*/ 628 h 641"/>
                <a:gd name="T30" fmla="*/ 8 w 2814"/>
                <a:gd name="T31" fmla="*/ 621 h 641"/>
                <a:gd name="T32" fmla="*/ 2798 w 2814"/>
                <a:gd name="T33" fmla="*/ 621 h 641"/>
                <a:gd name="T34" fmla="*/ 2790 w 2814"/>
                <a:gd name="T35" fmla="*/ 628 h 641"/>
                <a:gd name="T36" fmla="*/ 2790 w 2814"/>
                <a:gd name="T37" fmla="*/ 6 h 641"/>
                <a:gd name="T38" fmla="*/ 2798 w 2814"/>
                <a:gd name="T39" fmla="*/ 20 h 641"/>
                <a:gd name="T40" fmla="*/ 8 w 2814"/>
                <a:gd name="T41" fmla="*/ 20 h 6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14"/>
                <a:gd name="T64" fmla="*/ 0 h 641"/>
                <a:gd name="T65" fmla="*/ 2814 w 2814"/>
                <a:gd name="T66" fmla="*/ 641 h 6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14" h="641">
                  <a:moveTo>
                    <a:pt x="2798" y="0"/>
                  </a:moveTo>
                  <a:lnTo>
                    <a:pt x="2806" y="0"/>
                  </a:lnTo>
                  <a:lnTo>
                    <a:pt x="2814" y="6"/>
                  </a:lnTo>
                  <a:lnTo>
                    <a:pt x="2814" y="628"/>
                  </a:lnTo>
                  <a:lnTo>
                    <a:pt x="2798" y="641"/>
                  </a:lnTo>
                  <a:lnTo>
                    <a:pt x="8" y="641"/>
                  </a:lnTo>
                  <a:lnTo>
                    <a:pt x="0" y="634"/>
                  </a:lnTo>
                  <a:lnTo>
                    <a:pt x="0" y="628"/>
                  </a:lnTo>
                  <a:lnTo>
                    <a:pt x="0" y="6"/>
                  </a:lnTo>
                  <a:lnTo>
                    <a:pt x="0" y="0"/>
                  </a:lnTo>
                  <a:lnTo>
                    <a:pt x="8" y="0"/>
                  </a:lnTo>
                  <a:lnTo>
                    <a:pt x="2798" y="0"/>
                  </a:lnTo>
                  <a:close/>
                  <a:moveTo>
                    <a:pt x="8" y="20"/>
                  </a:moveTo>
                  <a:lnTo>
                    <a:pt x="24" y="6"/>
                  </a:lnTo>
                  <a:lnTo>
                    <a:pt x="24" y="628"/>
                  </a:lnTo>
                  <a:lnTo>
                    <a:pt x="8" y="621"/>
                  </a:lnTo>
                  <a:lnTo>
                    <a:pt x="2798" y="621"/>
                  </a:lnTo>
                  <a:lnTo>
                    <a:pt x="2790" y="628"/>
                  </a:lnTo>
                  <a:lnTo>
                    <a:pt x="2790" y="6"/>
                  </a:lnTo>
                  <a:lnTo>
                    <a:pt x="2798" y="20"/>
                  </a:lnTo>
                  <a:lnTo>
                    <a:pt x="8" y="20"/>
                  </a:lnTo>
                  <a:close/>
                </a:path>
              </a:pathLst>
            </a:custGeom>
            <a:solidFill>
              <a:srgbClr val="85AFD1"/>
            </a:solidFill>
            <a:ln w="0">
              <a:solidFill>
                <a:srgbClr val="85AFD1"/>
              </a:solidFill>
              <a:round/>
              <a:headEnd/>
              <a:tailEnd/>
            </a:ln>
          </p:spPr>
          <p:txBody>
            <a:bodyPr/>
            <a:lstStyle/>
            <a:p>
              <a:endParaRPr lang="ko-KR" altLang="en-US"/>
            </a:p>
          </p:txBody>
        </p:sp>
        <p:sp>
          <p:nvSpPr>
            <p:cNvPr id="50207" name="Freeform 210"/>
            <p:cNvSpPr>
              <a:spLocks/>
            </p:cNvSpPr>
            <p:nvPr/>
          </p:nvSpPr>
          <p:spPr bwMode="auto">
            <a:xfrm>
              <a:off x="5247" y="1274"/>
              <a:ext cx="369" cy="311"/>
            </a:xfrm>
            <a:custGeom>
              <a:avLst/>
              <a:gdLst>
                <a:gd name="T0" fmla="*/ 0 w 369"/>
                <a:gd name="T1" fmla="*/ 152 h 311"/>
                <a:gd name="T2" fmla="*/ 8 w 369"/>
                <a:gd name="T3" fmla="*/ 92 h 311"/>
                <a:gd name="T4" fmla="*/ 47 w 369"/>
                <a:gd name="T5" fmla="*/ 40 h 311"/>
                <a:gd name="T6" fmla="*/ 110 w 369"/>
                <a:gd name="T7" fmla="*/ 7 h 311"/>
                <a:gd name="T8" fmla="*/ 181 w 369"/>
                <a:gd name="T9" fmla="*/ 0 h 311"/>
                <a:gd name="T10" fmla="*/ 181 w 369"/>
                <a:gd name="T11" fmla="*/ 0 h 311"/>
                <a:gd name="T12" fmla="*/ 181 w 369"/>
                <a:gd name="T13" fmla="*/ 0 h 311"/>
                <a:gd name="T14" fmla="*/ 252 w 369"/>
                <a:gd name="T15" fmla="*/ 7 h 311"/>
                <a:gd name="T16" fmla="*/ 314 w 369"/>
                <a:gd name="T17" fmla="*/ 40 h 311"/>
                <a:gd name="T18" fmla="*/ 354 w 369"/>
                <a:gd name="T19" fmla="*/ 92 h 311"/>
                <a:gd name="T20" fmla="*/ 369 w 369"/>
                <a:gd name="T21" fmla="*/ 152 h 311"/>
                <a:gd name="T22" fmla="*/ 369 w 369"/>
                <a:gd name="T23" fmla="*/ 152 h 311"/>
                <a:gd name="T24" fmla="*/ 369 w 369"/>
                <a:gd name="T25" fmla="*/ 152 h 311"/>
                <a:gd name="T26" fmla="*/ 354 w 369"/>
                <a:gd name="T27" fmla="*/ 211 h 311"/>
                <a:gd name="T28" fmla="*/ 314 w 369"/>
                <a:gd name="T29" fmla="*/ 264 h 311"/>
                <a:gd name="T30" fmla="*/ 252 w 369"/>
                <a:gd name="T31" fmla="*/ 297 h 311"/>
                <a:gd name="T32" fmla="*/ 181 w 369"/>
                <a:gd name="T33" fmla="*/ 311 h 311"/>
                <a:gd name="T34" fmla="*/ 181 w 369"/>
                <a:gd name="T35" fmla="*/ 311 h 311"/>
                <a:gd name="T36" fmla="*/ 181 w 369"/>
                <a:gd name="T37" fmla="*/ 311 h 311"/>
                <a:gd name="T38" fmla="*/ 110 w 369"/>
                <a:gd name="T39" fmla="*/ 297 h 311"/>
                <a:gd name="T40" fmla="*/ 47 w 369"/>
                <a:gd name="T41" fmla="*/ 264 h 311"/>
                <a:gd name="T42" fmla="*/ 8 w 369"/>
                <a:gd name="T43" fmla="*/ 211 h 311"/>
                <a:gd name="T44" fmla="*/ 0 w 369"/>
                <a:gd name="T45" fmla="*/ 152 h 311"/>
                <a:gd name="T46" fmla="*/ 0 w 369"/>
                <a:gd name="T47" fmla="*/ 152 h 311"/>
                <a:gd name="T48" fmla="*/ 0 w 369"/>
                <a:gd name="T49" fmla="*/ 152 h 3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1"/>
                <a:gd name="T77" fmla="*/ 369 w 369"/>
                <a:gd name="T78" fmla="*/ 311 h 3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1">
                  <a:moveTo>
                    <a:pt x="0" y="152"/>
                  </a:moveTo>
                  <a:lnTo>
                    <a:pt x="8" y="92"/>
                  </a:lnTo>
                  <a:lnTo>
                    <a:pt x="47" y="40"/>
                  </a:lnTo>
                  <a:lnTo>
                    <a:pt x="110" y="7"/>
                  </a:lnTo>
                  <a:lnTo>
                    <a:pt x="181" y="0"/>
                  </a:lnTo>
                  <a:lnTo>
                    <a:pt x="252" y="7"/>
                  </a:lnTo>
                  <a:lnTo>
                    <a:pt x="314" y="40"/>
                  </a:lnTo>
                  <a:lnTo>
                    <a:pt x="354" y="92"/>
                  </a:lnTo>
                  <a:lnTo>
                    <a:pt x="369" y="152"/>
                  </a:lnTo>
                  <a:lnTo>
                    <a:pt x="354" y="211"/>
                  </a:lnTo>
                  <a:lnTo>
                    <a:pt x="314" y="264"/>
                  </a:lnTo>
                  <a:lnTo>
                    <a:pt x="252" y="297"/>
                  </a:lnTo>
                  <a:lnTo>
                    <a:pt x="181" y="311"/>
                  </a:lnTo>
                  <a:lnTo>
                    <a:pt x="110" y="297"/>
                  </a:lnTo>
                  <a:lnTo>
                    <a:pt x="47" y="264"/>
                  </a:lnTo>
                  <a:lnTo>
                    <a:pt x="8" y="211"/>
                  </a:lnTo>
                  <a:lnTo>
                    <a:pt x="0" y="152"/>
                  </a:lnTo>
                  <a:close/>
                </a:path>
              </a:pathLst>
            </a:custGeom>
            <a:solidFill>
              <a:srgbClr val="EAEAEA"/>
            </a:solidFill>
            <a:ln w="9525">
              <a:noFill/>
              <a:round/>
              <a:headEnd/>
              <a:tailEnd/>
            </a:ln>
          </p:spPr>
          <p:txBody>
            <a:bodyPr/>
            <a:lstStyle/>
            <a:p>
              <a:endParaRPr lang="ko-KR" altLang="en-US"/>
            </a:p>
          </p:txBody>
        </p:sp>
        <p:pic>
          <p:nvPicPr>
            <p:cNvPr id="50208" name="Picture 211"/>
            <p:cNvPicPr>
              <a:picLocks noChangeAspect="1" noChangeArrowheads="1"/>
            </p:cNvPicPr>
            <p:nvPr/>
          </p:nvPicPr>
          <p:blipFill>
            <a:blip r:embed="rId3" cstate="print"/>
            <a:srcRect/>
            <a:stretch>
              <a:fillRect/>
            </a:stretch>
          </p:blipFill>
          <p:spPr bwMode="auto">
            <a:xfrm>
              <a:off x="5310" y="1274"/>
              <a:ext cx="244" cy="178"/>
            </a:xfrm>
            <a:prstGeom prst="rect">
              <a:avLst/>
            </a:prstGeom>
            <a:noFill/>
            <a:ln w="9525">
              <a:noFill/>
              <a:miter lim="800000"/>
              <a:headEnd/>
              <a:tailEnd/>
            </a:ln>
          </p:spPr>
        </p:pic>
        <p:pic>
          <p:nvPicPr>
            <p:cNvPr id="50209" name="Picture 212"/>
            <p:cNvPicPr>
              <a:picLocks noChangeAspect="1" noChangeArrowheads="1"/>
            </p:cNvPicPr>
            <p:nvPr/>
          </p:nvPicPr>
          <p:blipFill>
            <a:blip r:embed="rId4" cstate="print"/>
            <a:srcRect/>
            <a:stretch>
              <a:fillRect/>
            </a:stretch>
          </p:blipFill>
          <p:spPr bwMode="auto">
            <a:xfrm>
              <a:off x="5310" y="1274"/>
              <a:ext cx="244" cy="178"/>
            </a:xfrm>
            <a:prstGeom prst="rect">
              <a:avLst/>
            </a:prstGeom>
            <a:noFill/>
            <a:ln w="9525">
              <a:noFill/>
              <a:miter lim="800000"/>
              <a:headEnd/>
              <a:tailEnd/>
            </a:ln>
          </p:spPr>
        </p:pic>
        <p:sp>
          <p:nvSpPr>
            <p:cNvPr id="50210" name="Rectangle 213"/>
            <p:cNvSpPr>
              <a:spLocks noChangeArrowheads="1"/>
            </p:cNvSpPr>
            <p:nvPr/>
          </p:nvSpPr>
          <p:spPr bwMode="auto">
            <a:xfrm>
              <a:off x="5100" y="1485"/>
              <a:ext cx="741" cy="97"/>
            </a:xfrm>
            <a:prstGeom prst="rect">
              <a:avLst/>
            </a:prstGeom>
            <a:noFill/>
            <a:ln w="9525">
              <a:noFill/>
              <a:miter lim="800000"/>
              <a:headEnd/>
              <a:tailEnd/>
            </a:ln>
          </p:spPr>
          <p:txBody>
            <a:bodyPr wrap="none" lIns="0" tIns="0" rIns="0" bIns="0">
              <a:spAutoFit/>
            </a:bodyPr>
            <a:lstStyle/>
            <a:p>
              <a:r>
                <a:rPr lang="en-US" altLang="ko-KR" sz="1000">
                  <a:solidFill>
                    <a:srgbClr val="4D4D4D"/>
                  </a:solidFill>
                  <a:latin typeface="Arial Unicode MS" pitchFamily="50" charset="-127"/>
                  <a:ea typeface="Arial Unicode MS" pitchFamily="50" charset="-127"/>
                  <a:cs typeface="Arial Unicode MS" pitchFamily="50" charset="-127"/>
                </a:rPr>
                <a:t>Project management</a:t>
              </a:r>
              <a:endParaRPr lang="ko-KR" altLang="ko-KR">
                <a:latin typeface="Arial Unicode MS" pitchFamily="50" charset="-127"/>
                <a:ea typeface="Arial Unicode MS" pitchFamily="50" charset="-127"/>
                <a:cs typeface="Arial Unicode MS" pitchFamily="50" charset="-127"/>
              </a:endParaRPr>
            </a:p>
          </p:txBody>
        </p:sp>
        <p:sp>
          <p:nvSpPr>
            <p:cNvPr id="50211" name="Rectangle 215"/>
            <p:cNvSpPr>
              <a:spLocks noChangeArrowheads="1"/>
            </p:cNvSpPr>
            <p:nvPr/>
          </p:nvSpPr>
          <p:spPr bwMode="auto">
            <a:xfrm>
              <a:off x="600" y="1530"/>
              <a:ext cx="765" cy="174"/>
            </a:xfrm>
            <a:prstGeom prst="rect">
              <a:avLst/>
            </a:prstGeom>
            <a:noFill/>
            <a:ln w="9525">
              <a:noFill/>
              <a:miter lim="800000"/>
              <a:headEnd/>
              <a:tailEnd/>
            </a:ln>
          </p:spPr>
          <p:txBody>
            <a:bodyPr lIns="0" tIns="0" rIns="0" bIns="0">
              <a:spAutoFit/>
            </a:bodyPr>
            <a:lstStyle/>
            <a:p>
              <a:pPr>
                <a:buFont typeface="Arial" charset="0"/>
                <a:buChar char="•"/>
              </a:pPr>
              <a:r>
                <a:rPr lang="en-US" altLang="ko-KR" sz="900">
                  <a:solidFill>
                    <a:srgbClr val="4D4D4D"/>
                  </a:solidFill>
                  <a:latin typeface="Arial Unicode MS" pitchFamily="50" charset="-127"/>
                  <a:ea typeface="Arial Unicode MS" pitchFamily="50" charset="-127"/>
                  <a:cs typeface="Arial Unicode MS" pitchFamily="50" charset="-127"/>
                </a:rPr>
                <a:t> Ministry of Strategy </a:t>
              </a:r>
            </a:p>
            <a:p>
              <a:r>
                <a:rPr lang="en-US" altLang="ko-KR" sz="900">
                  <a:solidFill>
                    <a:srgbClr val="4D4D4D"/>
                  </a:solidFill>
                  <a:latin typeface="Arial Unicode MS" pitchFamily="50" charset="-127"/>
                  <a:ea typeface="Arial Unicode MS" pitchFamily="50" charset="-127"/>
                  <a:cs typeface="Arial Unicode MS" pitchFamily="50" charset="-127"/>
                </a:rPr>
                <a:t>  and Finance</a:t>
              </a:r>
              <a:endParaRPr lang="ko-KR" altLang="ko-KR">
                <a:latin typeface="Arial Unicode MS" pitchFamily="50" charset="-127"/>
                <a:ea typeface="Arial Unicode MS" pitchFamily="50" charset="-127"/>
                <a:cs typeface="Arial Unicode MS" pitchFamily="50" charset="-127"/>
              </a:endParaRPr>
            </a:p>
          </p:txBody>
        </p:sp>
        <p:sp>
          <p:nvSpPr>
            <p:cNvPr id="50212" name="Rectangle 217"/>
            <p:cNvSpPr>
              <a:spLocks noChangeArrowheads="1"/>
            </p:cNvSpPr>
            <p:nvPr/>
          </p:nvSpPr>
          <p:spPr bwMode="auto">
            <a:xfrm>
              <a:off x="600" y="1744"/>
              <a:ext cx="810" cy="174"/>
            </a:xfrm>
            <a:prstGeom prst="rect">
              <a:avLst/>
            </a:prstGeom>
            <a:noFill/>
            <a:ln w="9525">
              <a:noFill/>
              <a:miter lim="800000"/>
              <a:headEnd/>
              <a:tailEnd/>
            </a:ln>
          </p:spPr>
          <p:txBody>
            <a:bodyPr lIns="0" tIns="0" rIns="0" bIns="0">
              <a:spAutoFit/>
            </a:bodyPr>
            <a:lstStyle/>
            <a:p>
              <a:pPr>
                <a:buFont typeface="Arial" charset="0"/>
                <a:buChar char="•"/>
              </a:pPr>
              <a:r>
                <a:rPr lang="en-US" altLang="ko-KR" sz="900">
                  <a:solidFill>
                    <a:srgbClr val="4D4D4D"/>
                  </a:solidFill>
                  <a:latin typeface="Arial Unicode MS" pitchFamily="50" charset="-127"/>
                  <a:ea typeface="Arial Unicode MS" pitchFamily="50" charset="-127"/>
                  <a:cs typeface="Arial Unicode MS" pitchFamily="50" charset="-127"/>
                </a:rPr>
                <a:t> Performance  </a:t>
              </a:r>
            </a:p>
            <a:p>
              <a:r>
                <a:rPr lang="en-US" altLang="ko-KR" sz="900">
                  <a:solidFill>
                    <a:srgbClr val="4D4D4D"/>
                  </a:solidFill>
                  <a:latin typeface="Arial Unicode MS" pitchFamily="50" charset="-127"/>
                  <a:ea typeface="Arial Unicode MS" pitchFamily="50" charset="-127"/>
                  <a:cs typeface="Arial Unicode MS" pitchFamily="50" charset="-127"/>
                </a:rPr>
                <a:t>  Management Officer</a:t>
              </a:r>
              <a:endParaRPr lang="ko-KR" altLang="ko-KR">
                <a:latin typeface="Arial Unicode MS" pitchFamily="50" charset="-127"/>
                <a:ea typeface="Arial Unicode MS" pitchFamily="50" charset="-127"/>
                <a:cs typeface="Arial Unicode MS" pitchFamily="50" charset="-127"/>
              </a:endParaRPr>
            </a:p>
          </p:txBody>
        </p:sp>
        <p:pic>
          <p:nvPicPr>
            <p:cNvPr id="50213" name="Picture 218"/>
            <p:cNvPicPr>
              <a:picLocks noChangeAspect="1" noChangeArrowheads="1"/>
            </p:cNvPicPr>
            <p:nvPr/>
          </p:nvPicPr>
          <p:blipFill>
            <a:blip r:embed="rId5" cstate="print"/>
            <a:srcRect/>
            <a:stretch>
              <a:fillRect/>
            </a:stretch>
          </p:blipFill>
          <p:spPr bwMode="auto">
            <a:xfrm>
              <a:off x="862" y="1228"/>
              <a:ext cx="259" cy="244"/>
            </a:xfrm>
            <a:prstGeom prst="rect">
              <a:avLst/>
            </a:prstGeom>
            <a:noFill/>
            <a:ln w="9525">
              <a:noFill/>
              <a:miter lim="800000"/>
              <a:headEnd/>
              <a:tailEnd/>
            </a:ln>
          </p:spPr>
        </p:pic>
        <p:pic>
          <p:nvPicPr>
            <p:cNvPr id="50214" name="Picture 219"/>
            <p:cNvPicPr>
              <a:picLocks noChangeAspect="1" noChangeArrowheads="1"/>
            </p:cNvPicPr>
            <p:nvPr/>
          </p:nvPicPr>
          <p:blipFill>
            <a:blip r:embed="rId6" cstate="print"/>
            <a:srcRect/>
            <a:stretch>
              <a:fillRect/>
            </a:stretch>
          </p:blipFill>
          <p:spPr bwMode="auto">
            <a:xfrm>
              <a:off x="862" y="1228"/>
              <a:ext cx="259" cy="244"/>
            </a:xfrm>
            <a:prstGeom prst="rect">
              <a:avLst/>
            </a:prstGeom>
            <a:noFill/>
            <a:ln w="9525">
              <a:noFill/>
              <a:miter lim="800000"/>
              <a:headEnd/>
              <a:tailEnd/>
            </a:ln>
          </p:spPr>
        </p:pic>
        <p:pic>
          <p:nvPicPr>
            <p:cNvPr id="50215" name="Picture 220"/>
            <p:cNvPicPr>
              <a:picLocks noChangeAspect="1" noChangeArrowheads="1"/>
            </p:cNvPicPr>
            <p:nvPr/>
          </p:nvPicPr>
          <p:blipFill>
            <a:blip r:embed="rId7" cstate="print"/>
            <a:srcRect/>
            <a:stretch>
              <a:fillRect/>
            </a:stretch>
          </p:blipFill>
          <p:spPr bwMode="auto">
            <a:xfrm>
              <a:off x="783" y="1327"/>
              <a:ext cx="212" cy="158"/>
            </a:xfrm>
            <a:prstGeom prst="rect">
              <a:avLst/>
            </a:prstGeom>
            <a:noFill/>
            <a:ln w="9525">
              <a:noFill/>
              <a:miter lim="800000"/>
              <a:headEnd/>
              <a:tailEnd/>
            </a:ln>
          </p:spPr>
        </p:pic>
        <p:pic>
          <p:nvPicPr>
            <p:cNvPr id="50216" name="Picture 221"/>
            <p:cNvPicPr>
              <a:picLocks noChangeAspect="1" noChangeArrowheads="1"/>
            </p:cNvPicPr>
            <p:nvPr/>
          </p:nvPicPr>
          <p:blipFill>
            <a:blip r:embed="rId8" cstate="print"/>
            <a:srcRect/>
            <a:stretch>
              <a:fillRect/>
            </a:stretch>
          </p:blipFill>
          <p:spPr bwMode="auto">
            <a:xfrm>
              <a:off x="783" y="1327"/>
              <a:ext cx="212" cy="158"/>
            </a:xfrm>
            <a:prstGeom prst="rect">
              <a:avLst/>
            </a:prstGeom>
            <a:noFill/>
            <a:ln w="9525">
              <a:noFill/>
              <a:miter lim="800000"/>
              <a:headEnd/>
              <a:tailEnd/>
            </a:ln>
          </p:spPr>
        </p:pic>
        <p:pic>
          <p:nvPicPr>
            <p:cNvPr id="50217" name="Picture 222"/>
            <p:cNvPicPr>
              <a:picLocks noChangeAspect="1" noChangeArrowheads="1"/>
            </p:cNvPicPr>
            <p:nvPr/>
          </p:nvPicPr>
          <p:blipFill>
            <a:blip r:embed="rId9" cstate="print"/>
            <a:srcRect/>
            <a:stretch>
              <a:fillRect/>
            </a:stretch>
          </p:blipFill>
          <p:spPr bwMode="auto">
            <a:xfrm>
              <a:off x="2347" y="3263"/>
              <a:ext cx="401" cy="238"/>
            </a:xfrm>
            <a:prstGeom prst="rect">
              <a:avLst/>
            </a:prstGeom>
            <a:noFill/>
            <a:ln w="9525">
              <a:noFill/>
              <a:miter lim="800000"/>
              <a:headEnd/>
              <a:tailEnd/>
            </a:ln>
          </p:spPr>
        </p:pic>
        <p:sp>
          <p:nvSpPr>
            <p:cNvPr id="50218" name="Rectangle 224"/>
            <p:cNvSpPr>
              <a:spLocks noChangeArrowheads="1"/>
            </p:cNvSpPr>
            <p:nvPr/>
          </p:nvSpPr>
          <p:spPr bwMode="auto">
            <a:xfrm>
              <a:off x="3212" y="1214"/>
              <a:ext cx="1367" cy="542"/>
            </a:xfrm>
            <a:prstGeom prst="rect">
              <a:avLst/>
            </a:prstGeom>
            <a:solidFill>
              <a:srgbClr val="FFFFFF"/>
            </a:solidFill>
            <a:ln w="9525">
              <a:noFill/>
              <a:miter lim="800000"/>
              <a:headEnd/>
              <a:tailEnd/>
            </a:ln>
          </p:spPr>
          <p:txBody>
            <a:bodyPr/>
            <a:lstStyle/>
            <a:p>
              <a:endParaRPr lang="ko-KR" altLang="en-US" sz="700">
                <a:latin typeface="Arial Unicode MS" pitchFamily="50" charset="-127"/>
                <a:ea typeface="Arial Unicode MS" pitchFamily="50" charset="-127"/>
                <a:cs typeface="Arial Unicode MS" pitchFamily="50" charset="-127"/>
              </a:endParaRPr>
            </a:p>
          </p:txBody>
        </p:sp>
        <p:sp>
          <p:nvSpPr>
            <p:cNvPr id="50219" name="Freeform 225"/>
            <p:cNvSpPr>
              <a:spLocks noEditPoints="1"/>
            </p:cNvSpPr>
            <p:nvPr/>
          </p:nvSpPr>
          <p:spPr bwMode="auto">
            <a:xfrm>
              <a:off x="3212" y="1214"/>
              <a:ext cx="1375" cy="549"/>
            </a:xfrm>
            <a:custGeom>
              <a:avLst/>
              <a:gdLst>
                <a:gd name="T0" fmla="*/ 0 w 1375"/>
                <a:gd name="T1" fmla="*/ 0 h 549"/>
                <a:gd name="T2" fmla="*/ 1375 w 1375"/>
                <a:gd name="T3" fmla="*/ 0 h 549"/>
                <a:gd name="T4" fmla="*/ 1375 w 1375"/>
                <a:gd name="T5" fmla="*/ 549 h 549"/>
                <a:gd name="T6" fmla="*/ 0 w 1375"/>
                <a:gd name="T7" fmla="*/ 549 h 549"/>
                <a:gd name="T8" fmla="*/ 0 w 1375"/>
                <a:gd name="T9" fmla="*/ 0 h 549"/>
                <a:gd name="T10" fmla="*/ 7 w 1375"/>
                <a:gd name="T11" fmla="*/ 542 h 549"/>
                <a:gd name="T12" fmla="*/ 0 w 1375"/>
                <a:gd name="T13" fmla="*/ 542 h 549"/>
                <a:gd name="T14" fmla="*/ 1367 w 1375"/>
                <a:gd name="T15" fmla="*/ 542 h 549"/>
                <a:gd name="T16" fmla="*/ 1367 w 1375"/>
                <a:gd name="T17" fmla="*/ 542 h 549"/>
                <a:gd name="T18" fmla="*/ 1367 w 1375"/>
                <a:gd name="T19" fmla="*/ 0 h 549"/>
                <a:gd name="T20" fmla="*/ 1367 w 1375"/>
                <a:gd name="T21" fmla="*/ 7 h 549"/>
                <a:gd name="T22" fmla="*/ 0 w 1375"/>
                <a:gd name="T23" fmla="*/ 7 h 549"/>
                <a:gd name="T24" fmla="*/ 7 w 1375"/>
                <a:gd name="T25" fmla="*/ 0 h 549"/>
                <a:gd name="T26" fmla="*/ 7 w 1375"/>
                <a:gd name="T27" fmla="*/ 542 h 5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549"/>
                <a:gd name="T44" fmla="*/ 1375 w 1375"/>
                <a:gd name="T45" fmla="*/ 549 h 5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549">
                  <a:moveTo>
                    <a:pt x="0" y="0"/>
                  </a:moveTo>
                  <a:lnTo>
                    <a:pt x="1375" y="0"/>
                  </a:lnTo>
                  <a:lnTo>
                    <a:pt x="1375" y="549"/>
                  </a:lnTo>
                  <a:lnTo>
                    <a:pt x="0" y="549"/>
                  </a:lnTo>
                  <a:lnTo>
                    <a:pt x="0" y="0"/>
                  </a:lnTo>
                  <a:close/>
                  <a:moveTo>
                    <a:pt x="7" y="542"/>
                  </a:moveTo>
                  <a:lnTo>
                    <a:pt x="0" y="542"/>
                  </a:lnTo>
                  <a:lnTo>
                    <a:pt x="1367" y="542"/>
                  </a:lnTo>
                  <a:lnTo>
                    <a:pt x="1367" y="0"/>
                  </a:lnTo>
                  <a:lnTo>
                    <a:pt x="1367" y="7"/>
                  </a:lnTo>
                  <a:lnTo>
                    <a:pt x="0" y="7"/>
                  </a:lnTo>
                  <a:lnTo>
                    <a:pt x="7" y="0"/>
                  </a:lnTo>
                  <a:lnTo>
                    <a:pt x="7" y="542"/>
                  </a:lnTo>
                  <a:close/>
                </a:path>
              </a:pathLst>
            </a:custGeom>
            <a:solidFill>
              <a:srgbClr val="C0C0C0"/>
            </a:solidFill>
            <a:ln w="0">
              <a:solidFill>
                <a:srgbClr val="C0C0C0"/>
              </a:solidFill>
              <a:round/>
              <a:headEnd/>
              <a:tailEnd/>
            </a:ln>
          </p:spPr>
          <p:txBody>
            <a:bodyPr/>
            <a:lstStyle/>
            <a:p>
              <a:endParaRPr lang="ko-KR" altLang="en-US"/>
            </a:p>
          </p:txBody>
        </p:sp>
        <p:sp>
          <p:nvSpPr>
            <p:cNvPr id="50220" name="Rectangle 227"/>
            <p:cNvSpPr>
              <a:spLocks noChangeArrowheads="1"/>
            </p:cNvSpPr>
            <p:nvPr/>
          </p:nvSpPr>
          <p:spPr bwMode="auto">
            <a:xfrm>
              <a:off x="3235" y="1238"/>
              <a:ext cx="1207" cy="404"/>
            </a:xfrm>
            <a:prstGeom prst="rect">
              <a:avLst/>
            </a:prstGeom>
            <a:noFill/>
            <a:ln w="9525">
              <a:noFill/>
              <a:miter lim="800000"/>
              <a:headEnd/>
              <a:tailEnd/>
            </a:ln>
          </p:spPr>
          <p:txBody>
            <a:bodyPr lIns="0" tIns="0" rIns="0" bIns="0">
              <a:spAutoFit/>
            </a:bodyPr>
            <a:lstStyle/>
            <a:p>
              <a:pPr marL="60325" indent="-60325">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Management of criteria for self  evalutaion</a:t>
              </a:r>
            </a:p>
            <a:p>
              <a:pPr marL="60325" indent="-60325">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Management of self evaluation</a:t>
              </a:r>
            </a:p>
            <a:p>
              <a:pPr marL="60325" indent="-60325">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Review the Evaluation results</a:t>
              </a:r>
            </a:p>
            <a:p>
              <a:pPr marL="60325" indent="-60325">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Follow up measures for evaluation results</a:t>
              </a:r>
            </a:p>
          </p:txBody>
        </p:sp>
        <p:sp>
          <p:nvSpPr>
            <p:cNvPr id="50221" name="Rectangle 232"/>
            <p:cNvSpPr>
              <a:spLocks noChangeArrowheads="1"/>
            </p:cNvSpPr>
            <p:nvPr/>
          </p:nvSpPr>
          <p:spPr bwMode="auto">
            <a:xfrm>
              <a:off x="3919" y="1505"/>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22" name="Rectangle 236"/>
            <p:cNvSpPr>
              <a:spLocks noChangeArrowheads="1"/>
            </p:cNvSpPr>
            <p:nvPr/>
          </p:nvSpPr>
          <p:spPr bwMode="auto">
            <a:xfrm>
              <a:off x="3212" y="1082"/>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3" name="Freeform 237"/>
            <p:cNvSpPr>
              <a:spLocks noEditPoints="1"/>
            </p:cNvSpPr>
            <p:nvPr/>
          </p:nvSpPr>
          <p:spPr bwMode="auto">
            <a:xfrm>
              <a:off x="3212" y="1082"/>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24" name="Rectangle 238"/>
            <p:cNvSpPr>
              <a:spLocks noChangeArrowheads="1"/>
            </p:cNvSpPr>
            <p:nvPr/>
          </p:nvSpPr>
          <p:spPr bwMode="auto">
            <a:xfrm>
              <a:off x="3447" y="1116"/>
              <a:ext cx="767" cy="87"/>
            </a:xfrm>
            <a:prstGeom prst="rect">
              <a:avLst/>
            </a:prstGeom>
            <a:noFill/>
            <a:ln w="9525">
              <a:noFill/>
              <a:miter lim="800000"/>
              <a:headEnd/>
              <a:tailEnd/>
            </a:ln>
          </p:spPr>
          <p:txBody>
            <a:bodyPr wrap="none" lIns="0" tIns="0" rIns="0" bIns="0">
              <a:spAutoFit/>
            </a:bodyPr>
            <a:lstStyle/>
            <a:p>
              <a:r>
                <a:rPr lang="en-US" altLang="ko-KR" sz="900">
                  <a:solidFill>
                    <a:srgbClr val="006699"/>
                  </a:solidFill>
                  <a:latin typeface="Arial Unicode MS" pitchFamily="50" charset="-127"/>
                  <a:ea typeface="Arial Unicode MS" pitchFamily="50" charset="-127"/>
                  <a:cs typeface="Arial Unicode MS" pitchFamily="50" charset="-127"/>
                </a:rPr>
                <a:t>Autonomous Evaluation</a:t>
              </a:r>
              <a:endParaRPr lang="ko-KR" altLang="ko-KR" sz="900">
                <a:solidFill>
                  <a:srgbClr val="006699"/>
                </a:solidFill>
                <a:latin typeface="Arial Unicode MS" pitchFamily="50" charset="-127"/>
                <a:ea typeface="Arial Unicode MS" pitchFamily="50" charset="-127"/>
                <a:cs typeface="Arial Unicode MS" pitchFamily="50" charset="-127"/>
              </a:endParaRPr>
            </a:p>
          </p:txBody>
        </p:sp>
        <p:sp>
          <p:nvSpPr>
            <p:cNvPr id="50225" name="Rectangle 239"/>
            <p:cNvSpPr>
              <a:spLocks noChangeArrowheads="1"/>
            </p:cNvSpPr>
            <p:nvPr/>
          </p:nvSpPr>
          <p:spPr bwMode="auto">
            <a:xfrm>
              <a:off x="3212" y="1922"/>
              <a:ext cx="1367" cy="370"/>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6" name="Freeform 240"/>
            <p:cNvSpPr>
              <a:spLocks noEditPoints="1"/>
            </p:cNvSpPr>
            <p:nvPr/>
          </p:nvSpPr>
          <p:spPr bwMode="auto">
            <a:xfrm>
              <a:off x="3212" y="1922"/>
              <a:ext cx="1375" cy="376"/>
            </a:xfrm>
            <a:custGeom>
              <a:avLst/>
              <a:gdLst>
                <a:gd name="T0" fmla="*/ 0 w 1375"/>
                <a:gd name="T1" fmla="*/ 0 h 376"/>
                <a:gd name="T2" fmla="*/ 1375 w 1375"/>
                <a:gd name="T3" fmla="*/ 0 h 376"/>
                <a:gd name="T4" fmla="*/ 1375 w 1375"/>
                <a:gd name="T5" fmla="*/ 376 h 376"/>
                <a:gd name="T6" fmla="*/ 0 w 1375"/>
                <a:gd name="T7" fmla="*/ 376 h 376"/>
                <a:gd name="T8" fmla="*/ 0 w 1375"/>
                <a:gd name="T9" fmla="*/ 0 h 376"/>
                <a:gd name="T10" fmla="*/ 7 w 1375"/>
                <a:gd name="T11" fmla="*/ 370 h 376"/>
                <a:gd name="T12" fmla="*/ 0 w 1375"/>
                <a:gd name="T13" fmla="*/ 370 h 376"/>
                <a:gd name="T14" fmla="*/ 1367 w 1375"/>
                <a:gd name="T15" fmla="*/ 370 h 376"/>
                <a:gd name="T16" fmla="*/ 1367 w 1375"/>
                <a:gd name="T17" fmla="*/ 370 h 376"/>
                <a:gd name="T18" fmla="*/ 1367 w 1375"/>
                <a:gd name="T19" fmla="*/ 0 h 376"/>
                <a:gd name="T20" fmla="*/ 1367 w 1375"/>
                <a:gd name="T21" fmla="*/ 6 h 376"/>
                <a:gd name="T22" fmla="*/ 0 w 1375"/>
                <a:gd name="T23" fmla="*/ 6 h 376"/>
                <a:gd name="T24" fmla="*/ 7 w 1375"/>
                <a:gd name="T25" fmla="*/ 0 h 376"/>
                <a:gd name="T26" fmla="*/ 7 w 1375"/>
                <a:gd name="T27" fmla="*/ 370 h 3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376"/>
                <a:gd name="T44" fmla="*/ 1375 w 1375"/>
                <a:gd name="T45" fmla="*/ 376 h 3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376">
                  <a:moveTo>
                    <a:pt x="0" y="0"/>
                  </a:moveTo>
                  <a:lnTo>
                    <a:pt x="1375" y="0"/>
                  </a:lnTo>
                  <a:lnTo>
                    <a:pt x="1375" y="376"/>
                  </a:lnTo>
                  <a:lnTo>
                    <a:pt x="0" y="376"/>
                  </a:lnTo>
                  <a:lnTo>
                    <a:pt x="0" y="0"/>
                  </a:lnTo>
                  <a:close/>
                  <a:moveTo>
                    <a:pt x="7" y="370"/>
                  </a:moveTo>
                  <a:lnTo>
                    <a:pt x="0" y="370"/>
                  </a:lnTo>
                  <a:lnTo>
                    <a:pt x="1367" y="370"/>
                  </a:lnTo>
                  <a:lnTo>
                    <a:pt x="1367" y="0"/>
                  </a:lnTo>
                  <a:lnTo>
                    <a:pt x="1367" y="6"/>
                  </a:lnTo>
                  <a:lnTo>
                    <a:pt x="0" y="6"/>
                  </a:lnTo>
                  <a:lnTo>
                    <a:pt x="7" y="0"/>
                  </a:lnTo>
                  <a:lnTo>
                    <a:pt x="7" y="370"/>
                  </a:lnTo>
                  <a:close/>
                </a:path>
              </a:pathLst>
            </a:custGeom>
            <a:solidFill>
              <a:srgbClr val="C0C0C0"/>
            </a:solidFill>
            <a:ln w="0">
              <a:solidFill>
                <a:srgbClr val="C0C0C0"/>
              </a:solidFill>
              <a:round/>
              <a:headEnd/>
              <a:tailEnd/>
            </a:ln>
          </p:spPr>
          <p:txBody>
            <a:bodyPr/>
            <a:lstStyle/>
            <a:p>
              <a:endParaRPr lang="ko-KR" altLang="en-US"/>
            </a:p>
          </p:txBody>
        </p:sp>
        <p:sp>
          <p:nvSpPr>
            <p:cNvPr id="50227" name="Rectangle 242"/>
            <p:cNvSpPr>
              <a:spLocks noChangeArrowheads="1"/>
            </p:cNvSpPr>
            <p:nvPr/>
          </p:nvSpPr>
          <p:spPr bwMode="auto">
            <a:xfrm>
              <a:off x="3235" y="2017"/>
              <a:ext cx="1235" cy="202"/>
            </a:xfrm>
            <a:prstGeom prst="rect">
              <a:avLst/>
            </a:prstGeom>
            <a:noFill/>
            <a:ln w="9525">
              <a:noFill/>
              <a:miter lim="800000"/>
              <a:headEnd/>
              <a:tailEnd/>
            </a:ln>
          </p:spPr>
          <p:txBody>
            <a:bodyPr wrap="none" lIns="0" tIns="0" rIns="0" bIns="0">
              <a:spAutoFit/>
            </a:bodyPr>
            <a:lstStyle/>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Management of status of In-depth evaluation</a:t>
              </a:r>
            </a:p>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Follow up measures of evaluation results</a:t>
              </a:r>
            </a:p>
          </p:txBody>
        </p:sp>
        <p:sp>
          <p:nvSpPr>
            <p:cNvPr id="50228" name="Rectangle 245"/>
            <p:cNvSpPr>
              <a:spLocks noChangeArrowheads="1"/>
            </p:cNvSpPr>
            <p:nvPr/>
          </p:nvSpPr>
          <p:spPr bwMode="auto">
            <a:xfrm>
              <a:off x="3212" y="1789"/>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29" name="Freeform 246"/>
            <p:cNvSpPr>
              <a:spLocks noEditPoints="1"/>
            </p:cNvSpPr>
            <p:nvPr/>
          </p:nvSpPr>
          <p:spPr bwMode="auto">
            <a:xfrm>
              <a:off x="3212" y="1789"/>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30" name="Rectangle 247"/>
            <p:cNvSpPr>
              <a:spLocks noChangeArrowheads="1"/>
            </p:cNvSpPr>
            <p:nvPr/>
          </p:nvSpPr>
          <p:spPr bwMode="auto">
            <a:xfrm>
              <a:off x="3282" y="1812"/>
              <a:ext cx="1211" cy="87"/>
            </a:xfrm>
            <a:prstGeom prst="rect">
              <a:avLst/>
            </a:prstGeom>
            <a:noFill/>
            <a:ln w="9525">
              <a:noFill/>
              <a:miter lim="800000"/>
              <a:headEnd/>
              <a:tailEnd/>
            </a:ln>
          </p:spPr>
          <p:txBody>
            <a:bodyPr lIns="0" tIns="0" rIns="0" bIns="0">
              <a:spAutoFit/>
            </a:bodyPr>
            <a:lstStyle/>
            <a:p>
              <a:pPr algn="ctr"/>
              <a:r>
                <a:rPr lang="en-US" altLang="ko-KR" sz="900">
                  <a:solidFill>
                    <a:srgbClr val="006699"/>
                  </a:solidFill>
                  <a:latin typeface="Arial Unicode MS" pitchFamily="50" charset="-127"/>
                  <a:ea typeface="Arial Unicode MS" pitchFamily="50" charset="-127"/>
                  <a:cs typeface="Arial Unicode MS" pitchFamily="50" charset="-127"/>
                </a:rPr>
                <a:t>In-depth Evaluation</a:t>
              </a:r>
              <a:endParaRPr lang="ko-KR" altLang="ko-KR" sz="900">
                <a:latin typeface="Arial Unicode MS" pitchFamily="50" charset="-127"/>
                <a:ea typeface="Arial Unicode MS" pitchFamily="50" charset="-127"/>
                <a:cs typeface="Arial Unicode MS" pitchFamily="50" charset="-127"/>
              </a:endParaRPr>
            </a:p>
          </p:txBody>
        </p:sp>
        <p:sp>
          <p:nvSpPr>
            <p:cNvPr id="50231" name="Rectangle 248"/>
            <p:cNvSpPr>
              <a:spLocks noChangeArrowheads="1"/>
            </p:cNvSpPr>
            <p:nvPr/>
          </p:nvSpPr>
          <p:spPr bwMode="auto">
            <a:xfrm>
              <a:off x="3212" y="2464"/>
              <a:ext cx="1367" cy="423"/>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32" name="Freeform 249"/>
            <p:cNvSpPr>
              <a:spLocks noEditPoints="1"/>
            </p:cNvSpPr>
            <p:nvPr/>
          </p:nvSpPr>
          <p:spPr bwMode="auto">
            <a:xfrm>
              <a:off x="3212" y="2464"/>
              <a:ext cx="1375" cy="429"/>
            </a:xfrm>
            <a:custGeom>
              <a:avLst/>
              <a:gdLst>
                <a:gd name="T0" fmla="*/ 0 w 1375"/>
                <a:gd name="T1" fmla="*/ 0 h 429"/>
                <a:gd name="T2" fmla="*/ 1375 w 1375"/>
                <a:gd name="T3" fmla="*/ 0 h 429"/>
                <a:gd name="T4" fmla="*/ 1375 w 1375"/>
                <a:gd name="T5" fmla="*/ 429 h 429"/>
                <a:gd name="T6" fmla="*/ 0 w 1375"/>
                <a:gd name="T7" fmla="*/ 429 h 429"/>
                <a:gd name="T8" fmla="*/ 0 w 1375"/>
                <a:gd name="T9" fmla="*/ 0 h 429"/>
                <a:gd name="T10" fmla="*/ 7 w 1375"/>
                <a:gd name="T11" fmla="*/ 423 h 429"/>
                <a:gd name="T12" fmla="*/ 0 w 1375"/>
                <a:gd name="T13" fmla="*/ 423 h 429"/>
                <a:gd name="T14" fmla="*/ 1367 w 1375"/>
                <a:gd name="T15" fmla="*/ 423 h 429"/>
                <a:gd name="T16" fmla="*/ 1367 w 1375"/>
                <a:gd name="T17" fmla="*/ 423 h 429"/>
                <a:gd name="T18" fmla="*/ 1367 w 1375"/>
                <a:gd name="T19" fmla="*/ 0 h 429"/>
                <a:gd name="T20" fmla="*/ 1367 w 1375"/>
                <a:gd name="T21" fmla="*/ 6 h 429"/>
                <a:gd name="T22" fmla="*/ 0 w 1375"/>
                <a:gd name="T23" fmla="*/ 6 h 429"/>
                <a:gd name="T24" fmla="*/ 7 w 1375"/>
                <a:gd name="T25" fmla="*/ 0 h 429"/>
                <a:gd name="T26" fmla="*/ 7 w 1375"/>
                <a:gd name="T27" fmla="*/ 423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429"/>
                <a:gd name="T44" fmla="*/ 1375 w 137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429">
                  <a:moveTo>
                    <a:pt x="0" y="0"/>
                  </a:moveTo>
                  <a:lnTo>
                    <a:pt x="1375" y="0"/>
                  </a:lnTo>
                  <a:lnTo>
                    <a:pt x="1375" y="429"/>
                  </a:lnTo>
                  <a:lnTo>
                    <a:pt x="0" y="429"/>
                  </a:lnTo>
                  <a:lnTo>
                    <a:pt x="0" y="0"/>
                  </a:lnTo>
                  <a:close/>
                  <a:moveTo>
                    <a:pt x="7" y="423"/>
                  </a:moveTo>
                  <a:lnTo>
                    <a:pt x="0" y="423"/>
                  </a:lnTo>
                  <a:lnTo>
                    <a:pt x="1367" y="423"/>
                  </a:lnTo>
                  <a:lnTo>
                    <a:pt x="1367" y="0"/>
                  </a:lnTo>
                  <a:lnTo>
                    <a:pt x="1367" y="6"/>
                  </a:lnTo>
                  <a:lnTo>
                    <a:pt x="0" y="6"/>
                  </a:lnTo>
                  <a:lnTo>
                    <a:pt x="7" y="0"/>
                  </a:lnTo>
                  <a:lnTo>
                    <a:pt x="7" y="423"/>
                  </a:lnTo>
                  <a:close/>
                </a:path>
              </a:pathLst>
            </a:custGeom>
            <a:solidFill>
              <a:srgbClr val="C0C0C0"/>
            </a:solidFill>
            <a:ln w="0">
              <a:solidFill>
                <a:srgbClr val="C0C0C0"/>
              </a:solidFill>
              <a:round/>
              <a:headEnd/>
              <a:tailEnd/>
            </a:ln>
          </p:spPr>
          <p:txBody>
            <a:bodyPr/>
            <a:lstStyle/>
            <a:p>
              <a:endParaRPr lang="ko-KR" altLang="en-US"/>
            </a:p>
          </p:txBody>
        </p:sp>
        <p:sp>
          <p:nvSpPr>
            <p:cNvPr id="50233" name="Rectangle 251"/>
            <p:cNvSpPr>
              <a:spLocks noChangeArrowheads="1"/>
            </p:cNvSpPr>
            <p:nvPr/>
          </p:nvSpPr>
          <p:spPr bwMode="auto">
            <a:xfrm>
              <a:off x="3226" y="2492"/>
              <a:ext cx="1334" cy="202"/>
            </a:xfrm>
            <a:prstGeom prst="rect">
              <a:avLst/>
            </a:prstGeom>
            <a:noFill/>
            <a:ln w="9525">
              <a:noFill/>
              <a:miter lim="800000"/>
              <a:headEnd/>
              <a:tailEnd/>
            </a:ln>
          </p:spPr>
          <p:txBody>
            <a:bodyPr lIns="0" tIns="0" rIns="0" bIns="0">
              <a:spAutoFit/>
            </a:bodyPr>
            <a:lstStyle/>
            <a:p>
              <a:pPr marL="63500" indent="-63500">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Search performance results and status</a:t>
              </a:r>
            </a:p>
            <a:p>
              <a:pPr marL="63500" indent="-63500">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Monitoring(Dashboard) Main projects</a:t>
              </a:r>
            </a:p>
          </p:txBody>
        </p:sp>
        <p:sp>
          <p:nvSpPr>
            <p:cNvPr id="50234" name="Rectangle 266"/>
            <p:cNvSpPr>
              <a:spLocks noChangeArrowheads="1"/>
            </p:cNvSpPr>
            <p:nvPr/>
          </p:nvSpPr>
          <p:spPr bwMode="auto">
            <a:xfrm>
              <a:off x="3212" y="2331"/>
              <a:ext cx="1367"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35" name="Freeform 267"/>
            <p:cNvSpPr>
              <a:spLocks noEditPoints="1"/>
            </p:cNvSpPr>
            <p:nvPr/>
          </p:nvSpPr>
          <p:spPr bwMode="auto">
            <a:xfrm>
              <a:off x="3212" y="2331"/>
              <a:ext cx="1375" cy="146"/>
            </a:xfrm>
            <a:custGeom>
              <a:avLst/>
              <a:gdLst>
                <a:gd name="T0" fmla="*/ 0 w 1375"/>
                <a:gd name="T1" fmla="*/ 0 h 146"/>
                <a:gd name="T2" fmla="*/ 1375 w 1375"/>
                <a:gd name="T3" fmla="*/ 0 h 146"/>
                <a:gd name="T4" fmla="*/ 1375 w 1375"/>
                <a:gd name="T5" fmla="*/ 146 h 146"/>
                <a:gd name="T6" fmla="*/ 0 w 1375"/>
                <a:gd name="T7" fmla="*/ 146 h 146"/>
                <a:gd name="T8" fmla="*/ 0 w 1375"/>
                <a:gd name="T9" fmla="*/ 0 h 146"/>
                <a:gd name="T10" fmla="*/ 7 w 1375"/>
                <a:gd name="T11" fmla="*/ 139 h 146"/>
                <a:gd name="T12" fmla="*/ 0 w 1375"/>
                <a:gd name="T13" fmla="*/ 139 h 146"/>
                <a:gd name="T14" fmla="*/ 1367 w 1375"/>
                <a:gd name="T15" fmla="*/ 139 h 146"/>
                <a:gd name="T16" fmla="*/ 1367 w 1375"/>
                <a:gd name="T17" fmla="*/ 139 h 146"/>
                <a:gd name="T18" fmla="*/ 1367 w 1375"/>
                <a:gd name="T19" fmla="*/ 0 h 146"/>
                <a:gd name="T20" fmla="*/ 1367 w 1375"/>
                <a:gd name="T21" fmla="*/ 7 h 146"/>
                <a:gd name="T22" fmla="*/ 0 w 1375"/>
                <a:gd name="T23" fmla="*/ 7 h 146"/>
                <a:gd name="T24" fmla="*/ 7 w 1375"/>
                <a:gd name="T25" fmla="*/ 0 h 146"/>
                <a:gd name="T26" fmla="*/ 7 w 1375"/>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75"/>
                <a:gd name="T43" fmla="*/ 0 h 146"/>
                <a:gd name="T44" fmla="*/ 1375 w 1375"/>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75" h="146">
                  <a:moveTo>
                    <a:pt x="0" y="0"/>
                  </a:moveTo>
                  <a:lnTo>
                    <a:pt x="1375" y="0"/>
                  </a:lnTo>
                  <a:lnTo>
                    <a:pt x="1375" y="146"/>
                  </a:lnTo>
                  <a:lnTo>
                    <a:pt x="0" y="146"/>
                  </a:lnTo>
                  <a:lnTo>
                    <a:pt x="0" y="0"/>
                  </a:lnTo>
                  <a:close/>
                  <a:moveTo>
                    <a:pt x="7" y="139"/>
                  </a:moveTo>
                  <a:lnTo>
                    <a:pt x="0" y="139"/>
                  </a:lnTo>
                  <a:lnTo>
                    <a:pt x="1367" y="139"/>
                  </a:lnTo>
                  <a:lnTo>
                    <a:pt x="1367" y="0"/>
                  </a:lnTo>
                  <a:lnTo>
                    <a:pt x="1367" y="7"/>
                  </a:lnTo>
                  <a:lnTo>
                    <a:pt x="0" y="7"/>
                  </a:lnTo>
                  <a:lnTo>
                    <a:pt x="7" y="0"/>
                  </a:lnTo>
                  <a:lnTo>
                    <a:pt x="7" y="139"/>
                  </a:lnTo>
                  <a:close/>
                </a:path>
              </a:pathLst>
            </a:custGeom>
            <a:solidFill>
              <a:srgbClr val="C0C0C0"/>
            </a:solidFill>
            <a:ln w="0">
              <a:solidFill>
                <a:srgbClr val="C0C0C0"/>
              </a:solidFill>
              <a:round/>
              <a:headEnd/>
              <a:tailEnd/>
            </a:ln>
          </p:spPr>
          <p:txBody>
            <a:bodyPr/>
            <a:lstStyle/>
            <a:p>
              <a:endParaRPr lang="ko-KR" altLang="en-US"/>
            </a:p>
          </p:txBody>
        </p:sp>
        <p:sp>
          <p:nvSpPr>
            <p:cNvPr id="50236" name="Rectangle 268"/>
            <p:cNvSpPr>
              <a:spLocks noChangeArrowheads="1"/>
            </p:cNvSpPr>
            <p:nvPr/>
          </p:nvSpPr>
          <p:spPr bwMode="auto">
            <a:xfrm>
              <a:off x="3435" y="2385"/>
              <a:ext cx="775" cy="87"/>
            </a:xfrm>
            <a:prstGeom prst="rect">
              <a:avLst/>
            </a:prstGeom>
            <a:noFill/>
            <a:ln w="9525">
              <a:noFill/>
              <a:miter lim="800000"/>
              <a:headEnd/>
              <a:tailEnd/>
            </a:ln>
          </p:spPr>
          <p:txBody>
            <a:bodyPr wrap="none" lIns="0" tIns="0" rIns="0" bIns="0">
              <a:spAutoFit/>
            </a:bodyPr>
            <a:lstStyle/>
            <a:p>
              <a:r>
                <a:rPr lang="en-US" altLang="ko-KR" sz="900">
                  <a:solidFill>
                    <a:srgbClr val="006699"/>
                  </a:solidFill>
                  <a:latin typeface="Arial Unicode MS" pitchFamily="50" charset="-127"/>
                  <a:ea typeface="Arial Unicode MS" pitchFamily="50" charset="-127"/>
                  <a:cs typeface="Arial Unicode MS" pitchFamily="50" charset="-127"/>
                </a:rPr>
                <a:t>Performance monitoring</a:t>
              </a:r>
              <a:endParaRPr lang="ko-KR" altLang="ko-KR" sz="900">
                <a:latin typeface="Arial Unicode MS" pitchFamily="50" charset="-127"/>
                <a:ea typeface="Arial Unicode MS" pitchFamily="50" charset="-127"/>
                <a:cs typeface="Arial Unicode MS" pitchFamily="50" charset="-127"/>
              </a:endParaRPr>
            </a:p>
          </p:txBody>
        </p:sp>
        <p:sp>
          <p:nvSpPr>
            <p:cNvPr id="50237" name="Rectangle 269"/>
            <p:cNvSpPr>
              <a:spLocks noChangeArrowheads="1"/>
            </p:cNvSpPr>
            <p:nvPr/>
          </p:nvSpPr>
          <p:spPr bwMode="auto">
            <a:xfrm>
              <a:off x="2363" y="354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38" name="Rectangle 270"/>
            <p:cNvSpPr>
              <a:spLocks noChangeArrowheads="1"/>
            </p:cNvSpPr>
            <p:nvPr/>
          </p:nvSpPr>
          <p:spPr bwMode="auto">
            <a:xfrm>
              <a:off x="2418" y="354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39" name="Rectangle 272"/>
            <p:cNvSpPr>
              <a:spLocks noChangeArrowheads="1"/>
            </p:cNvSpPr>
            <p:nvPr/>
          </p:nvSpPr>
          <p:spPr bwMode="auto">
            <a:xfrm>
              <a:off x="3832" y="3548"/>
              <a:ext cx="184" cy="97"/>
            </a:xfrm>
            <a:prstGeom prst="rect">
              <a:avLst/>
            </a:prstGeom>
            <a:noFill/>
            <a:ln w="9525">
              <a:noFill/>
              <a:miter lim="800000"/>
              <a:headEnd/>
              <a:tailEnd/>
            </a:ln>
          </p:spPr>
          <p:txBody>
            <a:bodyPr wrap="none" lIns="0" tIns="0" rIns="0" bIns="0">
              <a:spAutoFit/>
            </a:bodyPr>
            <a:lstStyle/>
            <a:p>
              <a:r>
                <a:rPr lang="ko-KR" altLang="ko-KR" sz="1000">
                  <a:solidFill>
                    <a:srgbClr val="4D4D4D"/>
                  </a:solidFill>
                  <a:latin typeface="Arial Unicode MS" pitchFamily="50" charset="-127"/>
                  <a:ea typeface="Arial Unicode MS" pitchFamily="50" charset="-127"/>
                  <a:cs typeface="Arial Unicode MS" pitchFamily="50" charset="-127"/>
                </a:rPr>
                <a:t>NTIS</a:t>
              </a:r>
              <a:endParaRPr lang="ko-KR" altLang="ko-KR">
                <a:latin typeface="Arial Unicode MS" pitchFamily="50" charset="-127"/>
                <a:ea typeface="Arial Unicode MS" pitchFamily="50" charset="-127"/>
                <a:cs typeface="Arial Unicode MS" pitchFamily="50" charset="-127"/>
              </a:endParaRPr>
            </a:p>
          </p:txBody>
        </p:sp>
        <p:sp>
          <p:nvSpPr>
            <p:cNvPr id="50240" name="Rectangle 273"/>
            <p:cNvSpPr>
              <a:spLocks noChangeArrowheads="1"/>
            </p:cNvSpPr>
            <p:nvPr/>
          </p:nvSpPr>
          <p:spPr bwMode="auto">
            <a:xfrm>
              <a:off x="2580" y="3555"/>
              <a:ext cx="576" cy="77"/>
            </a:xfrm>
            <a:prstGeom prst="rect">
              <a:avLst/>
            </a:prstGeom>
            <a:noFill/>
            <a:ln w="9525">
              <a:noFill/>
              <a:miter lim="800000"/>
              <a:headEnd/>
              <a:tailEnd/>
            </a:ln>
          </p:spPr>
          <p:txBody>
            <a:bodyPr lIns="0" tIns="0" rIns="0" bIns="0">
              <a:spAutoFit/>
            </a:bodyPr>
            <a:lstStyle/>
            <a:p>
              <a:pPr algn="ctr"/>
              <a:r>
                <a:rPr lang="en-US" altLang="ko-KR" sz="800">
                  <a:solidFill>
                    <a:srgbClr val="4D4D4D"/>
                  </a:solidFill>
                  <a:latin typeface="Arial Unicode MS" pitchFamily="50" charset="-127"/>
                  <a:ea typeface="Arial Unicode MS" pitchFamily="50" charset="-127"/>
                  <a:cs typeface="Arial Unicode MS" pitchFamily="50" charset="-127"/>
                </a:rPr>
                <a:t>Ministry of Defense</a:t>
              </a:r>
              <a:endParaRPr lang="ko-KR" altLang="ko-KR" sz="800">
                <a:latin typeface="Arial Unicode MS" pitchFamily="50" charset="-127"/>
                <a:ea typeface="Arial Unicode MS" pitchFamily="50" charset="-127"/>
                <a:cs typeface="Arial Unicode MS" pitchFamily="50" charset="-127"/>
              </a:endParaRPr>
            </a:p>
          </p:txBody>
        </p:sp>
        <p:sp>
          <p:nvSpPr>
            <p:cNvPr id="50241" name="Freeform 276"/>
            <p:cNvSpPr>
              <a:spLocks/>
            </p:cNvSpPr>
            <p:nvPr/>
          </p:nvSpPr>
          <p:spPr bwMode="auto">
            <a:xfrm>
              <a:off x="1506" y="3144"/>
              <a:ext cx="676" cy="622"/>
            </a:xfrm>
            <a:custGeom>
              <a:avLst/>
              <a:gdLst>
                <a:gd name="T0" fmla="*/ 0 w 676"/>
                <a:gd name="T1" fmla="*/ 20 h 622"/>
                <a:gd name="T2" fmla="*/ 8 w 676"/>
                <a:gd name="T3" fmla="*/ 7 h 622"/>
                <a:gd name="T4" fmla="*/ 24 w 676"/>
                <a:gd name="T5" fmla="*/ 0 h 622"/>
                <a:gd name="T6" fmla="*/ 24 w 676"/>
                <a:gd name="T7" fmla="*/ 0 h 622"/>
                <a:gd name="T8" fmla="*/ 24 w 676"/>
                <a:gd name="T9" fmla="*/ 0 h 622"/>
                <a:gd name="T10" fmla="*/ 652 w 676"/>
                <a:gd name="T11" fmla="*/ 0 h 622"/>
                <a:gd name="T12" fmla="*/ 652 w 676"/>
                <a:gd name="T13" fmla="*/ 0 h 622"/>
                <a:gd name="T14" fmla="*/ 668 w 676"/>
                <a:gd name="T15" fmla="*/ 7 h 622"/>
                <a:gd name="T16" fmla="*/ 676 w 676"/>
                <a:gd name="T17" fmla="*/ 20 h 622"/>
                <a:gd name="T18" fmla="*/ 676 w 676"/>
                <a:gd name="T19" fmla="*/ 20 h 622"/>
                <a:gd name="T20" fmla="*/ 676 w 676"/>
                <a:gd name="T21" fmla="*/ 20 h 622"/>
                <a:gd name="T22" fmla="*/ 676 w 676"/>
                <a:gd name="T23" fmla="*/ 602 h 622"/>
                <a:gd name="T24" fmla="*/ 676 w 676"/>
                <a:gd name="T25" fmla="*/ 602 h 622"/>
                <a:gd name="T26" fmla="*/ 668 w 676"/>
                <a:gd name="T27" fmla="*/ 615 h 622"/>
                <a:gd name="T28" fmla="*/ 652 w 676"/>
                <a:gd name="T29" fmla="*/ 622 h 622"/>
                <a:gd name="T30" fmla="*/ 652 w 676"/>
                <a:gd name="T31" fmla="*/ 622 h 622"/>
                <a:gd name="T32" fmla="*/ 652 w 676"/>
                <a:gd name="T33" fmla="*/ 622 h 622"/>
                <a:gd name="T34" fmla="*/ 24 w 676"/>
                <a:gd name="T35" fmla="*/ 622 h 622"/>
                <a:gd name="T36" fmla="*/ 24 w 676"/>
                <a:gd name="T37" fmla="*/ 622 h 622"/>
                <a:gd name="T38" fmla="*/ 8 w 676"/>
                <a:gd name="T39" fmla="*/ 615 h 622"/>
                <a:gd name="T40" fmla="*/ 0 w 676"/>
                <a:gd name="T41" fmla="*/ 602 h 622"/>
                <a:gd name="T42" fmla="*/ 0 w 676"/>
                <a:gd name="T43" fmla="*/ 602 h 622"/>
                <a:gd name="T44" fmla="*/ 0 w 676"/>
                <a:gd name="T45" fmla="*/ 20 h 6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6"/>
                <a:gd name="T70" fmla="*/ 0 h 622"/>
                <a:gd name="T71" fmla="*/ 676 w 676"/>
                <a:gd name="T72" fmla="*/ 622 h 6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6" h="622">
                  <a:moveTo>
                    <a:pt x="0" y="20"/>
                  </a:moveTo>
                  <a:lnTo>
                    <a:pt x="8" y="7"/>
                  </a:lnTo>
                  <a:lnTo>
                    <a:pt x="24" y="0"/>
                  </a:lnTo>
                  <a:lnTo>
                    <a:pt x="652" y="0"/>
                  </a:lnTo>
                  <a:lnTo>
                    <a:pt x="668" y="7"/>
                  </a:lnTo>
                  <a:lnTo>
                    <a:pt x="676" y="20"/>
                  </a:lnTo>
                  <a:lnTo>
                    <a:pt x="676" y="602"/>
                  </a:lnTo>
                  <a:lnTo>
                    <a:pt x="668" y="615"/>
                  </a:lnTo>
                  <a:lnTo>
                    <a:pt x="652" y="622"/>
                  </a:lnTo>
                  <a:lnTo>
                    <a:pt x="24" y="622"/>
                  </a:lnTo>
                  <a:lnTo>
                    <a:pt x="8" y="615"/>
                  </a:lnTo>
                  <a:lnTo>
                    <a:pt x="0" y="602"/>
                  </a:lnTo>
                  <a:lnTo>
                    <a:pt x="0" y="20"/>
                  </a:lnTo>
                  <a:close/>
                </a:path>
              </a:pathLst>
            </a:custGeom>
            <a:solidFill>
              <a:srgbClr val="85AFD1"/>
            </a:solidFill>
            <a:ln w="9525">
              <a:noFill/>
              <a:round/>
              <a:headEnd/>
              <a:tailEnd/>
            </a:ln>
          </p:spPr>
          <p:txBody>
            <a:bodyPr/>
            <a:lstStyle/>
            <a:p>
              <a:endParaRPr lang="ko-KR" altLang="en-US"/>
            </a:p>
          </p:txBody>
        </p:sp>
        <p:sp>
          <p:nvSpPr>
            <p:cNvPr id="50242" name="Freeform 277"/>
            <p:cNvSpPr>
              <a:spLocks noEditPoints="1"/>
            </p:cNvSpPr>
            <p:nvPr/>
          </p:nvSpPr>
          <p:spPr bwMode="auto">
            <a:xfrm>
              <a:off x="1498" y="3138"/>
              <a:ext cx="700" cy="641"/>
            </a:xfrm>
            <a:custGeom>
              <a:avLst/>
              <a:gdLst>
                <a:gd name="T0" fmla="*/ 0 w 700"/>
                <a:gd name="T1" fmla="*/ 26 h 641"/>
                <a:gd name="T2" fmla="*/ 0 w 700"/>
                <a:gd name="T3" fmla="*/ 13 h 641"/>
                <a:gd name="T4" fmla="*/ 8 w 700"/>
                <a:gd name="T5" fmla="*/ 6 h 641"/>
                <a:gd name="T6" fmla="*/ 24 w 700"/>
                <a:gd name="T7" fmla="*/ 0 h 641"/>
                <a:gd name="T8" fmla="*/ 32 w 700"/>
                <a:gd name="T9" fmla="*/ 0 h 641"/>
                <a:gd name="T10" fmla="*/ 660 w 700"/>
                <a:gd name="T11" fmla="*/ 0 h 641"/>
                <a:gd name="T12" fmla="*/ 676 w 700"/>
                <a:gd name="T13" fmla="*/ 0 h 641"/>
                <a:gd name="T14" fmla="*/ 684 w 700"/>
                <a:gd name="T15" fmla="*/ 6 h 641"/>
                <a:gd name="T16" fmla="*/ 692 w 700"/>
                <a:gd name="T17" fmla="*/ 20 h 641"/>
                <a:gd name="T18" fmla="*/ 700 w 700"/>
                <a:gd name="T19" fmla="*/ 26 h 641"/>
                <a:gd name="T20" fmla="*/ 700 w 700"/>
                <a:gd name="T21" fmla="*/ 608 h 641"/>
                <a:gd name="T22" fmla="*/ 692 w 700"/>
                <a:gd name="T23" fmla="*/ 621 h 641"/>
                <a:gd name="T24" fmla="*/ 684 w 700"/>
                <a:gd name="T25" fmla="*/ 628 h 641"/>
                <a:gd name="T26" fmla="*/ 676 w 700"/>
                <a:gd name="T27" fmla="*/ 634 h 641"/>
                <a:gd name="T28" fmla="*/ 660 w 700"/>
                <a:gd name="T29" fmla="*/ 641 h 641"/>
                <a:gd name="T30" fmla="*/ 32 w 700"/>
                <a:gd name="T31" fmla="*/ 641 h 641"/>
                <a:gd name="T32" fmla="*/ 16 w 700"/>
                <a:gd name="T33" fmla="*/ 634 h 641"/>
                <a:gd name="T34" fmla="*/ 8 w 700"/>
                <a:gd name="T35" fmla="*/ 628 h 641"/>
                <a:gd name="T36" fmla="*/ 0 w 700"/>
                <a:gd name="T37" fmla="*/ 621 h 641"/>
                <a:gd name="T38" fmla="*/ 0 w 700"/>
                <a:gd name="T39" fmla="*/ 608 h 641"/>
                <a:gd name="T40" fmla="*/ 24 w 700"/>
                <a:gd name="T41" fmla="*/ 608 h 641"/>
                <a:gd name="T42" fmla="*/ 24 w 700"/>
                <a:gd name="T43" fmla="*/ 615 h 641"/>
                <a:gd name="T44" fmla="*/ 24 w 700"/>
                <a:gd name="T45" fmla="*/ 615 h 641"/>
                <a:gd name="T46" fmla="*/ 32 w 700"/>
                <a:gd name="T47" fmla="*/ 621 h 641"/>
                <a:gd name="T48" fmla="*/ 32 w 700"/>
                <a:gd name="T49" fmla="*/ 621 h 641"/>
                <a:gd name="T50" fmla="*/ 660 w 700"/>
                <a:gd name="T51" fmla="*/ 621 h 641"/>
                <a:gd name="T52" fmla="*/ 668 w 700"/>
                <a:gd name="T53" fmla="*/ 615 h 641"/>
                <a:gd name="T54" fmla="*/ 668 w 700"/>
                <a:gd name="T55" fmla="*/ 615 h 641"/>
                <a:gd name="T56" fmla="*/ 676 w 700"/>
                <a:gd name="T57" fmla="*/ 608 h 641"/>
                <a:gd name="T58" fmla="*/ 676 w 700"/>
                <a:gd name="T59" fmla="*/ 608 h 641"/>
                <a:gd name="T60" fmla="*/ 676 w 700"/>
                <a:gd name="T61" fmla="*/ 26 h 641"/>
                <a:gd name="T62" fmla="*/ 668 w 700"/>
                <a:gd name="T63" fmla="*/ 20 h 641"/>
                <a:gd name="T64" fmla="*/ 668 w 700"/>
                <a:gd name="T65" fmla="*/ 20 h 641"/>
                <a:gd name="T66" fmla="*/ 660 w 700"/>
                <a:gd name="T67" fmla="*/ 20 h 641"/>
                <a:gd name="T68" fmla="*/ 660 w 700"/>
                <a:gd name="T69" fmla="*/ 20 h 641"/>
                <a:gd name="T70" fmla="*/ 32 w 700"/>
                <a:gd name="T71" fmla="*/ 20 h 641"/>
                <a:gd name="T72" fmla="*/ 24 w 700"/>
                <a:gd name="T73" fmla="*/ 20 h 641"/>
                <a:gd name="T74" fmla="*/ 24 w 700"/>
                <a:gd name="T75" fmla="*/ 20 h 641"/>
                <a:gd name="T76" fmla="*/ 24 w 700"/>
                <a:gd name="T77" fmla="*/ 26 h 641"/>
                <a:gd name="T78" fmla="*/ 24 w 700"/>
                <a:gd name="T79" fmla="*/ 26 h 641"/>
                <a:gd name="T80" fmla="*/ 24 w 700"/>
                <a:gd name="T81" fmla="*/ 608 h 6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00"/>
                <a:gd name="T124" fmla="*/ 0 h 641"/>
                <a:gd name="T125" fmla="*/ 700 w 700"/>
                <a:gd name="T126" fmla="*/ 641 h 6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00" h="641">
                  <a:moveTo>
                    <a:pt x="0" y="26"/>
                  </a:moveTo>
                  <a:lnTo>
                    <a:pt x="0" y="26"/>
                  </a:lnTo>
                  <a:lnTo>
                    <a:pt x="0" y="20"/>
                  </a:lnTo>
                  <a:lnTo>
                    <a:pt x="0" y="13"/>
                  </a:lnTo>
                  <a:lnTo>
                    <a:pt x="8" y="6"/>
                  </a:lnTo>
                  <a:lnTo>
                    <a:pt x="16" y="0"/>
                  </a:lnTo>
                  <a:lnTo>
                    <a:pt x="24" y="0"/>
                  </a:lnTo>
                  <a:lnTo>
                    <a:pt x="32" y="0"/>
                  </a:lnTo>
                  <a:lnTo>
                    <a:pt x="660" y="0"/>
                  </a:lnTo>
                  <a:lnTo>
                    <a:pt x="676" y="0"/>
                  </a:lnTo>
                  <a:lnTo>
                    <a:pt x="684" y="6"/>
                  </a:lnTo>
                  <a:lnTo>
                    <a:pt x="692" y="13"/>
                  </a:lnTo>
                  <a:lnTo>
                    <a:pt x="692" y="20"/>
                  </a:lnTo>
                  <a:lnTo>
                    <a:pt x="700" y="26"/>
                  </a:lnTo>
                  <a:lnTo>
                    <a:pt x="700" y="608"/>
                  </a:lnTo>
                  <a:lnTo>
                    <a:pt x="692" y="621"/>
                  </a:lnTo>
                  <a:lnTo>
                    <a:pt x="684" y="628"/>
                  </a:lnTo>
                  <a:lnTo>
                    <a:pt x="676" y="634"/>
                  </a:lnTo>
                  <a:lnTo>
                    <a:pt x="660" y="641"/>
                  </a:lnTo>
                  <a:lnTo>
                    <a:pt x="32" y="641"/>
                  </a:lnTo>
                  <a:lnTo>
                    <a:pt x="24" y="634"/>
                  </a:lnTo>
                  <a:lnTo>
                    <a:pt x="16" y="634"/>
                  </a:lnTo>
                  <a:lnTo>
                    <a:pt x="8" y="628"/>
                  </a:lnTo>
                  <a:lnTo>
                    <a:pt x="0" y="621"/>
                  </a:lnTo>
                  <a:lnTo>
                    <a:pt x="0" y="608"/>
                  </a:lnTo>
                  <a:lnTo>
                    <a:pt x="0" y="26"/>
                  </a:lnTo>
                  <a:close/>
                  <a:moveTo>
                    <a:pt x="24" y="608"/>
                  </a:moveTo>
                  <a:lnTo>
                    <a:pt x="24" y="608"/>
                  </a:lnTo>
                  <a:lnTo>
                    <a:pt x="24" y="615"/>
                  </a:lnTo>
                  <a:lnTo>
                    <a:pt x="24" y="608"/>
                  </a:lnTo>
                  <a:lnTo>
                    <a:pt x="24" y="615"/>
                  </a:lnTo>
                  <a:lnTo>
                    <a:pt x="32" y="621"/>
                  </a:lnTo>
                  <a:lnTo>
                    <a:pt x="24" y="615"/>
                  </a:lnTo>
                  <a:lnTo>
                    <a:pt x="32" y="621"/>
                  </a:lnTo>
                  <a:lnTo>
                    <a:pt x="660" y="621"/>
                  </a:lnTo>
                  <a:lnTo>
                    <a:pt x="668" y="615"/>
                  </a:lnTo>
                  <a:lnTo>
                    <a:pt x="660" y="621"/>
                  </a:lnTo>
                  <a:lnTo>
                    <a:pt x="668" y="615"/>
                  </a:lnTo>
                  <a:lnTo>
                    <a:pt x="676" y="608"/>
                  </a:lnTo>
                  <a:lnTo>
                    <a:pt x="668" y="615"/>
                  </a:lnTo>
                  <a:lnTo>
                    <a:pt x="676" y="608"/>
                  </a:lnTo>
                  <a:lnTo>
                    <a:pt x="676" y="26"/>
                  </a:lnTo>
                  <a:lnTo>
                    <a:pt x="668" y="20"/>
                  </a:lnTo>
                  <a:lnTo>
                    <a:pt x="676" y="26"/>
                  </a:lnTo>
                  <a:lnTo>
                    <a:pt x="668" y="20"/>
                  </a:lnTo>
                  <a:lnTo>
                    <a:pt x="660" y="20"/>
                  </a:lnTo>
                  <a:lnTo>
                    <a:pt x="668" y="20"/>
                  </a:lnTo>
                  <a:lnTo>
                    <a:pt x="660" y="20"/>
                  </a:lnTo>
                  <a:lnTo>
                    <a:pt x="32" y="20"/>
                  </a:lnTo>
                  <a:lnTo>
                    <a:pt x="24" y="20"/>
                  </a:lnTo>
                  <a:lnTo>
                    <a:pt x="32" y="20"/>
                  </a:lnTo>
                  <a:lnTo>
                    <a:pt x="24" y="20"/>
                  </a:lnTo>
                  <a:lnTo>
                    <a:pt x="24" y="26"/>
                  </a:lnTo>
                  <a:lnTo>
                    <a:pt x="24" y="20"/>
                  </a:lnTo>
                  <a:lnTo>
                    <a:pt x="24" y="26"/>
                  </a:lnTo>
                  <a:lnTo>
                    <a:pt x="24" y="608"/>
                  </a:lnTo>
                  <a:close/>
                </a:path>
              </a:pathLst>
            </a:custGeom>
            <a:solidFill>
              <a:srgbClr val="85AFD1"/>
            </a:solidFill>
            <a:ln w="0">
              <a:solidFill>
                <a:srgbClr val="85AFD1"/>
              </a:solidFill>
              <a:round/>
              <a:headEnd/>
              <a:tailEnd/>
            </a:ln>
          </p:spPr>
          <p:txBody>
            <a:bodyPr/>
            <a:lstStyle/>
            <a:p>
              <a:endParaRPr lang="ko-KR" altLang="en-US"/>
            </a:p>
          </p:txBody>
        </p:sp>
        <p:sp>
          <p:nvSpPr>
            <p:cNvPr id="50243" name="Rectangle 278"/>
            <p:cNvSpPr>
              <a:spLocks noChangeArrowheads="1"/>
            </p:cNvSpPr>
            <p:nvPr/>
          </p:nvSpPr>
          <p:spPr bwMode="auto">
            <a:xfrm>
              <a:off x="1578" y="3330"/>
              <a:ext cx="590" cy="252"/>
            </a:xfrm>
            <a:prstGeom prst="rect">
              <a:avLst/>
            </a:prstGeom>
            <a:noFill/>
            <a:ln w="9525">
              <a:noFill/>
              <a:miter lim="800000"/>
              <a:headEnd/>
              <a:tailEnd/>
            </a:ln>
          </p:spPr>
          <p:txBody>
            <a:bodyPr lIns="0" tIns="0" rIns="0" bIns="0">
              <a:spAutoFit/>
            </a:bodyPr>
            <a:lstStyle/>
            <a:p>
              <a:r>
                <a:rPr lang="en-US" altLang="ko-KR">
                  <a:latin typeface="Arial Unicode MS" pitchFamily="50" charset="-127"/>
                  <a:ea typeface="Arial Unicode MS" pitchFamily="50" charset="-127"/>
                  <a:cs typeface="Arial Unicode MS" pitchFamily="50" charset="-127"/>
                </a:rPr>
                <a:t>External</a:t>
              </a:r>
            </a:p>
            <a:p>
              <a:r>
                <a:rPr lang="en-US" altLang="ko-KR">
                  <a:latin typeface="Arial Unicode MS" pitchFamily="50" charset="-127"/>
                  <a:ea typeface="Arial Unicode MS" pitchFamily="50" charset="-127"/>
                  <a:cs typeface="Arial Unicode MS" pitchFamily="50" charset="-127"/>
                </a:rPr>
                <a:t>Connection</a:t>
              </a:r>
              <a:endParaRPr lang="ko-KR" altLang="ko-KR">
                <a:latin typeface="Arial Unicode MS" pitchFamily="50" charset="-127"/>
                <a:ea typeface="Arial Unicode MS" pitchFamily="50" charset="-127"/>
                <a:cs typeface="Arial Unicode MS" pitchFamily="50" charset="-127"/>
              </a:endParaRPr>
            </a:p>
          </p:txBody>
        </p:sp>
        <p:pic>
          <p:nvPicPr>
            <p:cNvPr id="50244" name="Picture 279"/>
            <p:cNvPicPr>
              <a:picLocks noChangeAspect="1" noChangeArrowheads="1"/>
            </p:cNvPicPr>
            <p:nvPr/>
          </p:nvPicPr>
          <p:blipFill>
            <a:blip r:embed="rId10" cstate="print"/>
            <a:srcRect/>
            <a:stretch>
              <a:fillRect/>
            </a:stretch>
          </p:blipFill>
          <p:spPr bwMode="auto">
            <a:xfrm>
              <a:off x="3086" y="3263"/>
              <a:ext cx="408" cy="238"/>
            </a:xfrm>
            <a:prstGeom prst="rect">
              <a:avLst/>
            </a:prstGeom>
            <a:noFill/>
            <a:ln w="9525">
              <a:noFill/>
              <a:miter lim="800000"/>
              <a:headEnd/>
              <a:tailEnd/>
            </a:ln>
          </p:spPr>
        </p:pic>
        <p:pic>
          <p:nvPicPr>
            <p:cNvPr id="50245" name="Picture 280"/>
            <p:cNvPicPr>
              <a:picLocks noChangeAspect="1" noChangeArrowheads="1"/>
            </p:cNvPicPr>
            <p:nvPr/>
          </p:nvPicPr>
          <p:blipFill>
            <a:blip r:embed="rId11" cstate="print"/>
            <a:srcRect/>
            <a:stretch>
              <a:fillRect/>
            </a:stretch>
          </p:blipFill>
          <p:spPr bwMode="auto">
            <a:xfrm>
              <a:off x="2659" y="3263"/>
              <a:ext cx="408" cy="238"/>
            </a:xfrm>
            <a:prstGeom prst="rect">
              <a:avLst/>
            </a:prstGeom>
            <a:noFill/>
            <a:ln w="9525">
              <a:noFill/>
              <a:miter lim="800000"/>
              <a:headEnd/>
              <a:tailEnd/>
            </a:ln>
          </p:spPr>
        </p:pic>
        <p:pic>
          <p:nvPicPr>
            <p:cNvPr id="50246" name="Picture 281"/>
            <p:cNvPicPr>
              <a:picLocks noChangeAspect="1" noChangeArrowheads="1"/>
            </p:cNvPicPr>
            <p:nvPr/>
          </p:nvPicPr>
          <p:blipFill>
            <a:blip r:embed="rId10" cstate="print"/>
            <a:srcRect/>
            <a:stretch>
              <a:fillRect/>
            </a:stretch>
          </p:blipFill>
          <p:spPr bwMode="auto">
            <a:xfrm>
              <a:off x="3762" y="3263"/>
              <a:ext cx="408" cy="238"/>
            </a:xfrm>
            <a:prstGeom prst="rect">
              <a:avLst/>
            </a:prstGeom>
            <a:noFill/>
            <a:ln w="9525">
              <a:noFill/>
              <a:miter lim="800000"/>
              <a:headEnd/>
              <a:tailEnd/>
            </a:ln>
          </p:spPr>
        </p:pic>
        <p:pic>
          <p:nvPicPr>
            <p:cNvPr id="50247" name="Picture 282"/>
            <p:cNvPicPr>
              <a:picLocks noChangeAspect="1" noChangeArrowheads="1"/>
            </p:cNvPicPr>
            <p:nvPr/>
          </p:nvPicPr>
          <p:blipFill>
            <a:blip r:embed="rId11" cstate="print"/>
            <a:srcRect/>
            <a:stretch>
              <a:fillRect/>
            </a:stretch>
          </p:blipFill>
          <p:spPr bwMode="auto">
            <a:xfrm>
              <a:off x="3762" y="3263"/>
              <a:ext cx="408" cy="238"/>
            </a:xfrm>
            <a:prstGeom prst="rect">
              <a:avLst/>
            </a:prstGeom>
            <a:noFill/>
            <a:ln w="9525">
              <a:noFill/>
              <a:miter lim="800000"/>
              <a:headEnd/>
              <a:tailEnd/>
            </a:ln>
          </p:spPr>
        </p:pic>
        <p:pic>
          <p:nvPicPr>
            <p:cNvPr id="50248" name="Picture 283"/>
            <p:cNvPicPr>
              <a:picLocks noChangeAspect="1" noChangeArrowheads="1"/>
            </p:cNvPicPr>
            <p:nvPr/>
          </p:nvPicPr>
          <p:blipFill>
            <a:blip r:embed="rId10" cstate="print"/>
            <a:srcRect/>
            <a:stretch>
              <a:fillRect/>
            </a:stretch>
          </p:blipFill>
          <p:spPr bwMode="auto">
            <a:xfrm>
              <a:off x="4422" y="3263"/>
              <a:ext cx="409" cy="238"/>
            </a:xfrm>
            <a:prstGeom prst="rect">
              <a:avLst/>
            </a:prstGeom>
            <a:noFill/>
            <a:ln w="9525">
              <a:noFill/>
              <a:miter lim="800000"/>
              <a:headEnd/>
              <a:tailEnd/>
            </a:ln>
          </p:spPr>
        </p:pic>
        <p:sp>
          <p:nvSpPr>
            <p:cNvPr id="50249" name="Rectangle 285"/>
            <p:cNvSpPr>
              <a:spLocks noChangeArrowheads="1"/>
            </p:cNvSpPr>
            <p:nvPr/>
          </p:nvSpPr>
          <p:spPr bwMode="auto">
            <a:xfrm>
              <a:off x="1836" y="1214"/>
              <a:ext cx="1313" cy="787"/>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0" name="Freeform 286"/>
            <p:cNvSpPr>
              <a:spLocks noEditPoints="1"/>
            </p:cNvSpPr>
            <p:nvPr/>
          </p:nvSpPr>
          <p:spPr bwMode="auto">
            <a:xfrm>
              <a:off x="1836" y="1214"/>
              <a:ext cx="1320" cy="794"/>
            </a:xfrm>
            <a:custGeom>
              <a:avLst/>
              <a:gdLst>
                <a:gd name="T0" fmla="*/ 0 w 1320"/>
                <a:gd name="T1" fmla="*/ 0 h 794"/>
                <a:gd name="T2" fmla="*/ 1320 w 1320"/>
                <a:gd name="T3" fmla="*/ 0 h 794"/>
                <a:gd name="T4" fmla="*/ 1320 w 1320"/>
                <a:gd name="T5" fmla="*/ 794 h 794"/>
                <a:gd name="T6" fmla="*/ 0 w 1320"/>
                <a:gd name="T7" fmla="*/ 794 h 794"/>
                <a:gd name="T8" fmla="*/ 0 w 1320"/>
                <a:gd name="T9" fmla="*/ 0 h 794"/>
                <a:gd name="T10" fmla="*/ 8 w 1320"/>
                <a:gd name="T11" fmla="*/ 787 h 794"/>
                <a:gd name="T12" fmla="*/ 0 w 1320"/>
                <a:gd name="T13" fmla="*/ 787 h 794"/>
                <a:gd name="T14" fmla="*/ 1313 w 1320"/>
                <a:gd name="T15" fmla="*/ 787 h 794"/>
                <a:gd name="T16" fmla="*/ 1313 w 1320"/>
                <a:gd name="T17" fmla="*/ 787 h 794"/>
                <a:gd name="T18" fmla="*/ 1313 w 1320"/>
                <a:gd name="T19" fmla="*/ 0 h 794"/>
                <a:gd name="T20" fmla="*/ 1313 w 1320"/>
                <a:gd name="T21" fmla="*/ 7 h 794"/>
                <a:gd name="T22" fmla="*/ 0 w 1320"/>
                <a:gd name="T23" fmla="*/ 7 h 794"/>
                <a:gd name="T24" fmla="*/ 8 w 1320"/>
                <a:gd name="T25" fmla="*/ 0 h 794"/>
                <a:gd name="T26" fmla="*/ 8 w 1320"/>
                <a:gd name="T27" fmla="*/ 787 h 7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794"/>
                <a:gd name="T44" fmla="*/ 1320 w 1320"/>
                <a:gd name="T45" fmla="*/ 794 h 7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794">
                  <a:moveTo>
                    <a:pt x="0" y="0"/>
                  </a:moveTo>
                  <a:lnTo>
                    <a:pt x="1320" y="0"/>
                  </a:lnTo>
                  <a:lnTo>
                    <a:pt x="1320" y="794"/>
                  </a:lnTo>
                  <a:lnTo>
                    <a:pt x="0" y="794"/>
                  </a:lnTo>
                  <a:lnTo>
                    <a:pt x="0" y="0"/>
                  </a:lnTo>
                  <a:close/>
                  <a:moveTo>
                    <a:pt x="8" y="787"/>
                  </a:moveTo>
                  <a:lnTo>
                    <a:pt x="0" y="787"/>
                  </a:lnTo>
                  <a:lnTo>
                    <a:pt x="1313" y="787"/>
                  </a:lnTo>
                  <a:lnTo>
                    <a:pt x="1313" y="0"/>
                  </a:lnTo>
                  <a:lnTo>
                    <a:pt x="1313" y="7"/>
                  </a:lnTo>
                  <a:lnTo>
                    <a:pt x="0" y="7"/>
                  </a:lnTo>
                  <a:lnTo>
                    <a:pt x="8" y="0"/>
                  </a:lnTo>
                  <a:lnTo>
                    <a:pt x="8" y="787"/>
                  </a:lnTo>
                  <a:close/>
                </a:path>
              </a:pathLst>
            </a:custGeom>
            <a:solidFill>
              <a:srgbClr val="C0C0C0"/>
            </a:solidFill>
            <a:ln w="0">
              <a:solidFill>
                <a:srgbClr val="C0C0C0"/>
              </a:solidFill>
              <a:round/>
              <a:headEnd/>
              <a:tailEnd/>
            </a:ln>
          </p:spPr>
          <p:txBody>
            <a:bodyPr/>
            <a:lstStyle/>
            <a:p>
              <a:endParaRPr lang="ko-KR" altLang="en-US"/>
            </a:p>
          </p:txBody>
        </p:sp>
        <p:sp>
          <p:nvSpPr>
            <p:cNvPr id="50251" name="Rectangle 287"/>
            <p:cNvSpPr>
              <a:spLocks noChangeArrowheads="1"/>
            </p:cNvSpPr>
            <p:nvPr/>
          </p:nvSpPr>
          <p:spPr bwMode="auto">
            <a:xfrm>
              <a:off x="1899" y="1314"/>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52" name="Rectangle 288"/>
            <p:cNvSpPr>
              <a:spLocks noChangeArrowheads="1"/>
            </p:cNvSpPr>
            <p:nvPr/>
          </p:nvSpPr>
          <p:spPr bwMode="auto">
            <a:xfrm>
              <a:off x="1860" y="1260"/>
              <a:ext cx="1273" cy="606"/>
            </a:xfrm>
            <a:prstGeom prst="rect">
              <a:avLst/>
            </a:prstGeom>
            <a:noFill/>
            <a:ln w="9525">
              <a:noFill/>
              <a:miter lim="800000"/>
              <a:headEnd/>
              <a:tailEnd/>
            </a:ln>
          </p:spPr>
          <p:txBody>
            <a:bodyPr lIns="0" tIns="0" rIns="0" bIns="0">
              <a:spAutoFit/>
            </a:bodyPr>
            <a:lstStyle/>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Management of  list of contents</a:t>
              </a:r>
            </a:p>
            <a:p>
              <a:pPr>
                <a:lnSpc>
                  <a:spcPct val="150000"/>
                </a:lnSpc>
                <a:buFont typeface="Arial" charset="0"/>
                <a:buChar char="•"/>
              </a:pPr>
              <a:r>
                <a:rPr lang="en-US" altLang="ko-KR" sz="700">
                  <a:latin typeface="Arial Unicode MS" pitchFamily="50" charset="-127"/>
                  <a:ea typeface="Arial Unicode MS" pitchFamily="50" charset="-127"/>
                  <a:cs typeface="Arial Unicode MS" pitchFamily="50" charset="-127"/>
                </a:rPr>
                <a:t> </a:t>
              </a:r>
              <a:r>
                <a:rPr lang="en-US" altLang="ko-KR" sz="700">
                  <a:solidFill>
                    <a:srgbClr val="4D4D4D"/>
                  </a:solidFill>
                  <a:latin typeface="Arial Unicode MS" pitchFamily="50" charset="-127"/>
                  <a:ea typeface="Arial Unicode MS" pitchFamily="50" charset="-127"/>
                  <a:cs typeface="Arial Unicode MS" pitchFamily="50" charset="-127"/>
                </a:rPr>
                <a:t>Structure of performance goals</a:t>
              </a:r>
              <a:endParaRPr lang="ko-KR" altLang="ko-KR" sz="700">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a:latin typeface="Arial Unicode MS" pitchFamily="50" charset="-127"/>
                  <a:ea typeface="Arial Unicode MS" pitchFamily="50" charset="-127"/>
                  <a:cs typeface="Arial Unicode MS" pitchFamily="50" charset="-127"/>
                </a:rPr>
                <a:t> Performance</a:t>
              </a:r>
              <a:r>
                <a:rPr lang="en-US" altLang="ko-KR" sz="700">
                  <a:solidFill>
                    <a:srgbClr val="4D4D4D"/>
                  </a:solidFill>
                  <a:latin typeface="Arial Unicode MS" pitchFamily="50" charset="-127"/>
                  <a:ea typeface="Arial Unicode MS" pitchFamily="50" charset="-127"/>
                  <a:cs typeface="Arial Unicode MS" pitchFamily="50" charset="-127"/>
                </a:rPr>
                <a:t> plan for unit program(project)</a:t>
              </a:r>
              <a:endParaRPr lang="ko-KR" altLang="ko-KR" sz="700">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a:latin typeface="Arial Unicode MS" pitchFamily="50" charset="-127"/>
                  <a:ea typeface="Arial Unicode MS" pitchFamily="50" charset="-127"/>
                  <a:cs typeface="Arial Unicode MS" pitchFamily="50" charset="-127"/>
                </a:rPr>
                <a:t> </a:t>
              </a:r>
              <a:r>
                <a:rPr lang="en-US" altLang="ko-KR" sz="700">
                  <a:solidFill>
                    <a:srgbClr val="4D4D4D"/>
                  </a:solidFill>
                  <a:latin typeface="Arial Unicode MS" pitchFamily="50" charset="-127"/>
                  <a:ea typeface="Arial Unicode MS" pitchFamily="50" charset="-127"/>
                  <a:cs typeface="Arial Unicode MS" pitchFamily="50" charset="-127"/>
                </a:rPr>
                <a:t>Performance plan for program</a:t>
              </a:r>
              <a:endParaRPr lang="ko-KR" altLang="ko-KR" sz="700">
                <a:latin typeface="Arial Unicode MS" pitchFamily="50" charset="-127"/>
                <a:ea typeface="Arial Unicode MS" pitchFamily="50" charset="-127"/>
                <a:cs typeface="Arial Unicode MS" pitchFamily="50" charset="-127"/>
              </a:endParaRPr>
            </a:p>
            <a:p>
              <a:pPr>
                <a:lnSpc>
                  <a:spcPct val="150000"/>
                </a:lnSpc>
                <a:buFont typeface="Arial" charset="0"/>
                <a:buChar char="•"/>
              </a:pPr>
              <a:r>
                <a:rPr lang="en-US" altLang="ko-KR" sz="700">
                  <a:latin typeface="Arial Unicode MS" pitchFamily="50" charset="-127"/>
                  <a:ea typeface="Arial Unicode MS" pitchFamily="50" charset="-127"/>
                  <a:cs typeface="Arial Unicode MS" pitchFamily="50" charset="-127"/>
                </a:rPr>
                <a:t> </a:t>
              </a:r>
              <a:r>
                <a:rPr lang="en-US" altLang="ko-KR" sz="700">
                  <a:solidFill>
                    <a:srgbClr val="4D4D4D"/>
                  </a:solidFill>
                  <a:latin typeface="Arial Unicode MS" pitchFamily="50" charset="-127"/>
                  <a:ea typeface="Arial Unicode MS" pitchFamily="50" charset="-127"/>
                  <a:cs typeface="Arial Unicode MS" pitchFamily="50" charset="-127"/>
                </a:rPr>
                <a:t>Management of performance plan</a:t>
              </a:r>
            </a:p>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Review and Confirm Performance plan</a:t>
              </a:r>
              <a:endParaRPr lang="ko-KR" altLang="ko-KR" sz="700">
                <a:latin typeface="Arial Unicode MS" pitchFamily="50" charset="-127"/>
                <a:ea typeface="Arial Unicode MS" pitchFamily="50" charset="-127"/>
                <a:cs typeface="Arial Unicode MS" pitchFamily="50" charset="-127"/>
              </a:endParaRPr>
            </a:p>
          </p:txBody>
        </p:sp>
        <p:sp>
          <p:nvSpPr>
            <p:cNvPr id="50253" name="Rectangle 305"/>
            <p:cNvSpPr>
              <a:spLocks noChangeArrowheads="1"/>
            </p:cNvSpPr>
            <p:nvPr/>
          </p:nvSpPr>
          <p:spPr bwMode="auto">
            <a:xfrm>
              <a:off x="1836" y="1082"/>
              <a:ext cx="1313"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4" name="Freeform 306"/>
            <p:cNvSpPr>
              <a:spLocks noEditPoints="1"/>
            </p:cNvSpPr>
            <p:nvPr/>
          </p:nvSpPr>
          <p:spPr bwMode="auto">
            <a:xfrm>
              <a:off x="1836" y="1082"/>
              <a:ext cx="1320" cy="146"/>
            </a:xfrm>
            <a:custGeom>
              <a:avLst/>
              <a:gdLst>
                <a:gd name="T0" fmla="*/ 0 w 1320"/>
                <a:gd name="T1" fmla="*/ 0 h 146"/>
                <a:gd name="T2" fmla="*/ 1320 w 1320"/>
                <a:gd name="T3" fmla="*/ 0 h 146"/>
                <a:gd name="T4" fmla="*/ 1320 w 1320"/>
                <a:gd name="T5" fmla="*/ 146 h 146"/>
                <a:gd name="T6" fmla="*/ 0 w 1320"/>
                <a:gd name="T7" fmla="*/ 146 h 146"/>
                <a:gd name="T8" fmla="*/ 0 w 1320"/>
                <a:gd name="T9" fmla="*/ 0 h 146"/>
                <a:gd name="T10" fmla="*/ 8 w 1320"/>
                <a:gd name="T11" fmla="*/ 139 h 146"/>
                <a:gd name="T12" fmla="*/ 0 w 1320"/>
                <a:gd name="T13" fmla="*/ 139 h 146"/>
                <a:gd name="T14" fmla="*/ 1313 w 1320"/>
                <a:gd name="T15" fmla="*/ 139 h 146"/>
                <a:gd name="T16" fmla="*/ 1313 w 1320"/>
                <a:gd name="T17" fmla="*/ 139 h 146"/>
                <a:gd name="T18" fmla="*/ 1313 w 1320"/>
                <a:gd name="T19" fmla="*/ 0 h 146"/>
                <a:gd name="T20" fmla="*/ 1313 w 1320"/>
                <a:gd name="T21" fmla="*/ 7 h 146"/>
                <a:gd name="T22" fmla="*/ 0 w 1320"/>
                <a:gd name="T23" fmla="*/ 7 h 146"/>
                <a:gd name="T24" fmla="*/ 8 w 1320"/>
                <a:gd name="T25" fmla="*/ 0 h 146"/>
                <a:gd name="T26" fmla="*/ 8 w 1320"/>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146"/>
                <a:gd name="T44" fmla="*/ 1320 w 1320"/>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146">
                  <a:moveTo>
                    <a:pt x="0" y="0"/>
                  </a:moveTo>
                  <a:lnTo>
                    <a:pt x="1320" y="0"/>
                  </a:lnTo>
                  <a:lnTo>
                    <a:pt x="1320" y="146"/>
                  </a:lnTo>
                  <a:lnTo>
                    <a:pt x="0" y="146"/>
                  </a:lnTo>
                  <a:lnTo>
                    <a:pt x="0" y="0"/>
                  </a:lnTo>
                  <a:close/>
                  <a:moveTo>
                    <a:pt x="8" y="139"/>
                  </a:moveTo>
                  <a:lnTo>
                    <a:pt x="0" y="139"/>
                  </a:lnTo>
                  <a:lnTo>
                    <a:pt x="1313" y="139"/>
                  </a:lnTo>
                  <a:lnTo>
                    <a:pt x="1313" y="0"/>
                  </a:lnTo>
                  <a:lnTo>
                    <a:pt x="1313" y="7"/>
                  </a:lnTo>
                  <a:lnTo>
                    <a:pt x="0" y="7"/>
                  </a:lnTo>
                  <a:lnTo>
                    <a:pt x="8" y="0"/>
                  </a:lnTo>
                  <a:lnTo>
                    <a:pt x="8" y="139"/>
                  </a:lnTo>
                  <a:close/>
                </a:path>
              </a:pathLst>
            </a:custGeom>
            <a:solidFill>
              <a:srgbClr val="C0C0C0"/>
            </a:solidFill>
            <a:ln w="0">
              <a:solidFill>
                <a:srgbClr val="C0C0C0"/>
              </a:solidFill>
              <a:round/>
              <a:headEnd/>
              <a:tailEnd/>
            </a:ln>
          </p:spPr>
          <p:txBody>
            <a:bodyPr/>
            <a:lstStyle/>
            <a:p>
              <a:endParaRPr lang="ko-KR" altLang="en-US"/>
            </a:p>
          </p:txBody>
        </p:sp>
        <p:sp>
          <p:nvSpPr>
            <p:cNvPr id="50255" name="Rectangle 307"/>
            <p:cNvSpPr>
              <a:spLocks noChangeArrowheads="1"/>
            </p:cNvSpPr>
            <p:nvPr/>
          </p:nvSpPr>
          <p:spPr bwMode="auto">
            <a:xfrm>
              <a:off x="1905" y="1125"/>
              <a:ext cx="1091" cy="87"/>
            </a:xfrm>
            <a:prstGeom prst="rect">
              <a:avLst/>
            </a:prstGeom>
            <a:noFill/>
            <a:ln w="9525">
              <a:noFill/>
              <a:miter lim="800000"/>
              <a:headEnd/>
              <a:tailEnd/>
            </a:ln>
          </p:spPr>
          <p:txBody>
            <a:bodyPr wrap="none" lIns="0" tIns="0" rIns="0" bIns="0">
              <a:spAutoFit/>
            </a:bodyPr>
            <a:lstStyle/>
            <a:p>
              <a:r>
                <a:rPr lang="en-US" altLang="ko-KR" sz="900">
                  <a:solidFill>
                    <a:srgbClr val="006699"/>
                  </a:solidFill>
                  <a:latin typeface="Arial Unicode MS" pitchFamily="50" charset="-127"/>
                  <a:ea typeface="Arial Unicode MS" pitchFamily="50" charset="-127"/>
                  <a:cs typeface="Arial Unicode MS" pitchFamily="50" charset="-127"/>
                </a:rPr>
                <a:t>Management of performance plan</a:t>
              </a:r>
              <a:endParaRPr lang="ko-KR" altLang="ko-KR" sz="900">
                <a:latin typeface="Arial Unicode MS" pitchFamily="50" charset="-127"/>
                <a:ea typeface="Arial Unicode MS" pitchFamily="50" charset="-127"/>
                <a:cs typeface="Arial Unicode MS" pitchFamily="50" charset="-127"/>
              </a:endParaRPr>
            </a:p>
          </p:txBody>
        </p:sp>
        <p:sp>
          <p:nvSpPr>
            <p:cNvPr id="50256" name="Rectangle 308"/>
            <p:cNvSpPr>
              <a:spLocks noChangeArrowheads="1"/>
            </p:cNvSpPr>
            <p:nvPr/>
          </p:nvSpPr>
          <p:spPr bwMode="auto">
            <a:xfrm>
              <a:off x="1836" y="2186"/>
              <a:ext cx="1313" cy="694"/>
            </a:xfrm>
            <a:prstGeom prst="rect">
              <a:avLst/>
            </a:prstGeom>
            <a:solidFill>
              <a:srgbClr val="FFFFFF"/>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57" name="Freeform 309"/>
            <p:cNvSpPr>
              <a:spLocks noEditPoints="1"/>
            </p:cNvSpPr>
            <p:nvPr/>
          </p:nvSpPr>
          <p:spPr bwMode="auto">
            <a:xfrm>
              <a:off x="1836" y="2186"/>
              <a:ext cx="1320" cy="701"/>
            </a:xfrm>
            <a:custGeom>
              <a:avLst/>
              <a:gdLst>
                <a:gd name="T0" fmla="*/ 0 w 1320"/>
                <a:gd name="T1" fmla="*/ 0 h 701"/>
                <a:gd name="T2" fmla="*/ 1320 w 1320"/>
                <a:gd name="T3" fmla="*/ 0 h 701"/>
                <a:gd name="T4" fmla="*/ 1320 w 1320"/>
                <a:gd name="T5" fmla="*/ 701 h 701"/>
                <a:gd name="T6" fmla="*/ 0 w 1320"/>
                <a:gd name="T7" fmla="*/ 701 h 701"/>
                <a:gd name="T8" fmla="*/ 0 w 1320"/>
                <a:gd name="T9" fmla="*/ 0 h 701"/>
                <a:gd name="T10" fmla="*/ 8 w 1320"/>
                <a:gd name="T11" fmla="*/ 694 h 701"/>
                <a:gd name="T12" fmla="*/ 0 w 1320"/>
                <a:gd name="T13" fmla="*/ 694 h 701"/>
                <a:gd name="T14" fmla="*/ 1313 w 1320"/>
                <a:gd name="T15" fmla="*/ 694 h 701"/>
                <a:gd name="T16" fmla="*/ 1313 w 1320"/>
                <a:gd name="T17" fmla="*/ 694 h 701"/>
                <a:gd name="T18" fmla="*/ 1313 w 1320"/>
                <a:gd name="T19" fmla="*/ 0 h 701"/>
                <a:gd name="T20" fmla="*/ 1313 w 1320"/>
                <a:gd name="T21" fmla="*/ 7 h 701"/>
                <a:gd name="T22" fmla="*/ 0 w 1320"/>
                <a:gd name="T23" fmla="*/ 7 h 701"/>
                <a:gd name="T24" fmla="*/ 8 w 1320"/>
                <a:gd name="T25" fmla="*/ 0 h 701"/>
                <a:gd name="T26" fmla="*/ 8 w 1320"/>
                <a:gd name="T27" fmla="*/ 694 h 7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701"/>
                <a:gd name="T44" fmla="*/ 1320 w 1320"/>
                <a:gd name="T45" fmla="*/ 701 h 70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701">
                  <a:moveTo>
                    <a:pt x="0" y="0"/>
                  </a:moveTo>
                  <a:lnTo>
                    <a:pt x="1320" y="0"/>
                  </a:lnTo>
                  <a:lnTo>
                    <a:pt x="1320" y="701"/>
                  </a:lnTo>
                  <a:lnTo>
                    <a:pt x="0" y="701"/>
                  </a:lnTo>
                  <a:lnTo>
                    <a:pt x="0" y="0"/>
                  </a:lnTo>
                  <a:close/>
                  <a:moveTo>
                    <a:pt x="8" y="694"/>
                  </a:moveTo>
                  <a:lnTo>
                    <a:pt x="0" y="694"/>
                  </a:lnTo>
                  <a:lnTo>
                    <a:pt x="1313" y="694"/>
                  </a:lnTo>
                  <a:lnTo>
                    <a:pt x="1313" y="0"/>
                  </a:lnTo>
                  <a:lnTo>
                    <a:pt x="1313" y="7"/>
                  </a:lnTo>
                  <a:lnTo>
                    <a:pt x="0" y="7"/>
                  </a:lnTo>
                  <a:lnTo>
                    <a:pt x="8" y="0"/>
                  </a:lnTo>
                  <a:lnTo>
                    <a:pt x="8" y="694"/>
                  </a:lnTo>
                  <a:close/>
                </a:path>
              </a:pathLst>
            </a:custGeom>
            <a:solidFill>
              <a:srgbClr val="C0C0C0"/>
            </a:solidFill>
            <a:ln w="0">
              <a:solidFill>
                <a:srgbClr val="C0C0C0"/>
              </a:solidFill>
              <a:round/>
              <a:headEnd/>
              <a:tailEnd/>
            </a:ln>
          </p:spPr>
          <p:txBody>
            <a:bodyPr/>
            <a:lstStyle/>
            <a:p>
              <a:endParaRPr lang="ko-KR" altLang="en-US"/>
            </a:p>
          </p:txBody>
        </p:sp>
        <p:sp>
          <p:nvSpPr>
            <p:cNvPr id="50258" name="Rectangle 311"/>
            <p:cNvSpPr>
              <a:spLocks noChangeArrowheads="1"/>
            </p:cNvSpPr>
            <p:nvPr/>
          </p:nvSpPr>
          <p:spPr bwMode="auto">
            <a:xfrm>
              <a:off x="1860" y="2250"/>
              <a:ext cx="1246" cy="505"/>
            </a:xfrm>
            <a:prstGeom prst="rect">
              <a:avLst/>
            </a:prstGeom>
            <a:noFill/>
            <a:ln w="9525">
              <a:noFill/>
              <a:miter lim="800000"/>
              <a:headEnd/>
              <a:tailEnd/>
            </a:ln>
          </p:spPr>
          <p:txBody>
            <a:bodyPr wrap="none" lIns="0" tIns="0" rIns="0" bIns="0">
              <a:spAutoFit/>
            </a:bodyPr>
            <a:lstStyle/>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Management of list of contents</a:t>
              </a:r>
            </a:p>
            <a:p>
              <a:pPr>
                <a:lnSpc>
                  <a:spcPct val="150000"/>
                </a:lnSpc>
                <a:buFont typeface="Arial" charset="0"/>
                <a:buChar char="•"/>
              </a:pPr>
              <a:r>
                <a:rPr lang="en-US" altLang="ko-KR" sz="700">
                  <a:latin typeface="Arial Unicode MS" pitchFamily="50" charset="-127"/>
                  <a:ea typeface="Arial Unicode MS" pitchFamily="50" charset="-127"/>
                  <a:cs typeface="Arial Unicode MS" pitchFamily="50" charset="-127"/>
                </a:rPr>
                <a:t> Performance report for </a:t>
              </a:r>
              <a:r>
                <a:rPr lang="en-US" altLang="ko-KR" sz="700">
                  <a:solidFill>
                    <a:srgbClr val="4D4D4D"/>
                  </a:solidFill>
                  <a:latin typeface="Arial Unicode MS" pitchFamily="50" charset="-127"/>
                  <a:ea typeface="Arial Unicode MS" pitchFamily="50" charset="-127"/>
                  <a:cs typeface="Arial Unicode MS" pitchFamily="50" charset="-127"/>
                </a:rPr>
                <a:t>Unit program(project) </a:t>
              </a:r>
            </a:p>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Performance report for Program</a:t>
              </a:r>
            </a:p>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Management of performance report</a:t>
              </a:r>
            </a:p>
            <a:p>
              <a:pPr>
                <a:lnSpc>
                  <a:spcPct val="150000"/>
                </a:lnSpc>
                <a:buFont typeface="Arial" charset="0"/>
                <a:buChar char="•"/>
              </a:pPr>
              <a:r>
                <a:rPr lang="en-US" altLang="ko-KR" sz="700">
                  <a:solidFill>
                    <a:srgbClr val="4D4D4D"/>
                  </a:solidFill>
                  <a:latin typeface="Arial Unicode MS" pitchFamily="50" charset="-127"/>
                  <a:ea typeface="Arial Unicode MS" pitchFamily="50" charset="-127"/>
                  <a:cs typeface="Arial Unicode MS" pitchFamily="50" charset="-127"/>
                </a:rPr>
                <a:t> Review and confirm a Performance Report </a:t>
              </a:r>
            </a:p>
          </p:txBody>
        </p:sp>
        <p:sp>
          <p:nvSpPr>
            <p:cNvPr id="50259" name="Rectangle 314"/>
            <p:cNvSpPr>
              <a:spLocks noChangeArrowheads="1"/>
            </p:cNvSpPr>
            <p:nvPr/>
          </p:nvSpPr>
          <p:spPr bwMode="auto">
            <a:xfrm>
              <a:off x="2174" y="239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0" name="Rectangle 316"/>
            <p:cNvSpPr>
              <a:spLocks noChangeArrowheads="1"/>
            </p:cNvSpPr>
            <p:nvPr/>
          </p:nvSpPr>
          <p:spPr bwMode="auto">
            <a:xfrm>
              <a:off x="2402" y="239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1" name="Rectangle 324"/>
            <p:cNvSpPr>
              <a:spLocks noChangeArrowheads="1"/>
            </p:cNvSpPr>
            <p:nvPr/>
          </p:nvSpPr>
          <p:spPr bwMode="auto">
            <a:xfrm>
              <a:off x="2646" y="2708"/>
              <a:ext cx="0" cy="126"/>
            </a:xfrm>
            <a:prstGeom prst="rect">
              <a:avLst/>
            </a:prstGeom>
            <a:noFill/>
            <a:ln w="9525">
              <a:noFill/>
              <a:miter lim="800000"/>
              <a:headEnd/>
              <a:tailEnd/>
            </a:ln>
          </p:spPr>
          <p:txBody>
            <a:bodyPr wrap="none" lIns="0" tIns="0" rIns="0" bIns="0">
              <a:spAutoFit/>
            </a:bodyPr>
            <a:lstStyle/>
            <a:p>
              <a:endParaRPr lang="ko-KR" altLang="ko-KR">
                <a:latin typeface="Arial Unicode MS" pitchFamily="50" charset="-127"/>
                <a:ea typeface="Arial Unicode MS" pitchFamily="50" charset="-127"/>
                <a:cs typeface="Arial Unicode MS" pitchFamily="50" charset="-127"/>
              </a:endParaRPr>
            </a:p>
          </p:txBody>
        </p:sp>
        <p:sp>
          <p:nvSpPr>
            <p:cNvPr id="50262" name="Rectangle 326"/>
            <p:cNvSpPr>
              <a:spLocks noChangeArrowheads="1"/>
            </p:cNvSpPr>
            <p:nvPr/>
          </p:nvSpPr>
          <p:spPr bwMode="auto">
            <a:xfrm>
              <a:off x="1836" y="2060"/>
              <a:ext cx="1313" cy="139"/>
            </a:xfrm>
            <a:prstGeom prst="rect">
              <a:avLst/>
            </a:prstGeom>
            <a:solidFill>
              <a:srgbClr val="EEEEEE"/>
            </a:solid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50263" name="Freeform 327"/>
            <p:cNvSpPr>
              <a:spLocks noEditPoints="1"/>
            </p:cNvSpPr>
            <p:nvPr/>
          </p:nvSpPr>
          <p:spPr bwMode="auto">
            <a:xfrm>
              <a:off x="1836" y="2060"/>
              <a:ext cx="1320" cy="146"/>
            </a:xfrm>
            <a:custGeom>
              <a:avLst/>
              <a:gdLst>
                <a:gd name="T0" fmla="*/ 0 w 1320"/>
                <a:gd name="T1" fmla="*/ 0 h 146"/>
                <a:gd name="T2" fmla="*/ 1320 w 1320"/>
                <a:gd name="T3" fmla="*/ 0 h 146"/>
                <a:gd name="T4" fmla="*/ 1320 w 1320"/>
                <a:gd name="T5" fmla="*/ 146 h 146"/>
                <a:gd name="T6" fmla="*/ 0 w 1320"/>
                <a:gd name="T7" fmla="*/ 146 h 146"/>
                <a:gd name="T8" fmla="*/ 0 w 1320"/>
                <a:gd name="T9" fmla="*/ 0 h 146"/>
                <a:gd name="T10" fmla="*/ 8 w 1320"/>
                <a:gd name="T11" fmla="*/ 139 h 146"/>
                <a:gd name="T12" fmla="*/ 0 w 1320"/>
                <a:gd name="T13" fmla="*/ 139 h 146"/>
                <a:gd name="T14" fmla="*/ 1313 w 1320"/>
                <a:gd name="T15" fmla="*/ 139 h 146"/>
                <a:gd name="T16" fmla="*/ 1313 w 1320"/>
                <a:gd name="T17" fmla="*/ 139 h 146"/>
                <a:gd name="T18" fmla="*/ 1313 w 1320"/>
                <a:gd name="T19" fmla="*/ 0 h 146"/>
                <a:gd name="T20" fmla="*/ 1313 w 1320"/>
                <a:gd name="T21" fmla="*/ 7 h 146"/>
                <a:gd name="T22" fmla="*/ 0 w 1320"/>
                <a:gd name="T23" fmla="*/ 7 h 146"/>
                <a:gd name="T24" fmla="*/ 8 w 1320"/>
                <a:gd name="T25" fmla="*/ 0 h 146"/>
                <a:gd name="T26" fmla="*/ 8 w 1320"/>
                <a:gd name="T27" fmla="*/ 139 h 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20"/>
                <a:gd name="T43" fmla="*/ 0 h 146"/>
                <a:gd name="T44" fmla="*/ 1320 w 1320"/>
                <a:gd name="T45" fmla="*/ 146 h 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20" h="146">
                  <a:moveTo>
                    <a:pt x="0" y="0"/>
                  </a:moveTo>
                  <a:lnTo>
                    <a:pt x="1320" y="0"/>
                  </a:lnTo>
                  <a:lnTo>
                    <a:pt x="1320" y="146"/>
                  </a:lnTo>
                  <a:lnTo>
                    <a:pt x="0" y="146"/>
                  </a:lnTo>
                  <a:lnTo>
                    <a:pt x="0" y="0"/>
                  </a:lnTo>
                  <a:close/>
                  <a:moveTo>
                    <a:pt x="8" y="139"/>
                  </a:moveTo>
                  <a:lnTo>
                    <a:pt x="0" y="139"/>
                  </a:lnTo>
                  <a:lnTo>
                    <a:pt x="1313" y="139"/>
                  </a:lnTo>
                  <a:lnTo>
                    <a:pt x="1313" y="0"/>
                  </a:lnTo>
                  <a:lnTo>
                    <a:pt x="1313" y="7"/>
                  </a:lnTo>
                  <a:lnTo>
                    <a:pt x="0" y="7"/>
                  </a:lnTo>
                  <a:lnTo>
                    <a:pt x="8" y="0"/>
                  </a:lnTo>
                  <a:lnTo>
                    <a:pt x="8" y="139"/>
                  </a:lnTo>
                  <a:close/>
                </a:path>
              </a:pathLst>
            </a:custGeom>
            <a:solidFill>
              <a:srgbClr val="C0C0C0"/>
            </a:solidFill>
            <a:ln w="0">
              <a:solidFill>
                <a:srgbClr val="C0C0C0"/>
              </a:solidFill>
              <a:round/>
              <a:headEnd/>
              <a:tailEnd/>
            </a:ln>
          </p:spPr>
          <p:txBody>
            <a:bodyPr/>
            <a:lstStyle/>
            <a:p>
              <a:endParaRPr lang="ko-KR" altLang="en-US"/>
            </a:p>
          </p:txBody>
        </p:sp>
        <p:sp>
          <p:nvSpPr>
            <p:cNvPr id="50264" name="Rectangle 328"/>
            <p:cNvSpPr>
              <a:spLocks noChangeArrowheads="1"/>
            </p:cNvSpPr>
            <p:nvPr/>
          </p:nvSpPr>
          <p:spPr bwMode="auto">
            <a:xfrm>
              <a:off x="1872" y="2094"/>
              <a:ext cx="1143" cy="87"/>
            </a:xfrm>
            <a:prstGeom prst="rect">
              <a:avLst/>
            </a:prstGeom>
            <a:noFill/>
            <a:ln w="9525">
              <a:noFill/>
              <a:miter lim="800000"/>
              <a:headEnd/>
              <a:tailEnd/>
            </a:ln>
          </p:spPr>
          <p:txBody>
            <a:bodyPr wrap="none" lIns="0" tIns="0" rIns="0" bIns="0">
              <a:spAutoFit/>
            </a:bodyPr>
            <a:lstStyle/>
            <a:p>
              <a:r>
                <a:rPr lang="en-US" altLang="ko-KR" sz="900">
                  <a:solidFill>
                    <a:srgbClr val="006699"/>
                  </a:solidFill>
                  <a:latin typeface="Arial Unicode MS" pitchFamily="50" charset="-127"/>
                  <a:ea typeface="Arial Unicode MS" pitchFamily="50" charset="-127"/>
                  <a:cs typeface="Arial Unicode MS" pitchFamily="50" charset="-127"/>
                </a:rPr>
                <a:t>Managemant of performance report</a:t>
              </a:r>
              <a:endParaRPr lang="ko-KR" altLang="ko-KR" sz="900">
                <a:latin typeface="Arial Unicode MS" pitchFamily="50" charset="-127"/>
                <a:ea typeface="Arial Unicode MS" pitchFamily="50" charset="-127"/>
                <a:cs typeface="Arial Unicode MS" pitchFamily="50" charset="-127"/>
              </a:endParaRPr>
            </a:p>
          </p:txBody>
        </p:sp>
        <p:sp>
          <p:nvSpPr>
            <p:cNvPr id="50265" name="Freeform 329"/>
            <p:cNvSpPr>
              <a:spLocks/>
            </p:cNvSpPr>
            <p:nvPr/>
          </p:nvSpPr>
          <p:spPr bwMode="auto">
            <a:xfrm>
              <a:off x="5247" y="1869"/>
              <a:ext cx="369" cy="310"/>
            </a:xfrm>
            <a:custGeom>
              <a:avLst/>
              <a:gdLst>
                <a:gd name="T0" fmla="*/ 0 w 369"/>
                <a:gd name="T1" fmla="*/ 152 h 310"/>
                <a:gd name="T2" fmla="*/ 8 w 369"/>
                <a:gd name="T3" fmla="*/ 92 h 310"/>
                <a:gd name="T4" fmla="*/ 47 w 369"/>
                <a:gd name="T5" fmla="*/ 39 h 310"/>
                <a:gd name="T6" fmla="*/ 110 w 369"/>
                <a:gd name="T7" fmla="*/ 6 h 310"/>
                <a:gd name="T8" fmla="*/ 181 w 369"/>
                <a:gd name="T9" fmla="*/ 0 h 310"/>
                <a:gd name="T10" fmla="*/ 181 w 369"/>
                <a:gd name="T11" fmla="*/ 0 h 310"/>
                <a:gd name="T12" fmla="*/ 181 w 369"/>
                <a:gd name="T13" fmla="*/ 0 h 310"/>
                <a:gd name="T14" fmla="*/ 252 w 369"/>
                <a:gd name="T15" fmla="*/ 6 h 310"/>
                <a:gd name="T16" fmla="*/ 314 w 369"/>
                <a:gd name="T17" fmla="*/ 39 h 310"/>
                <a:gd name="T18" fmla="*/ 354 w 369"/>
                <a:gd name="T19" fmla="*/ 92 h 310"/>
                <a:gd name="T20" fmla="*/ 369 w 369"/>
                <a:gd name="T21" fmla="*/ 152 h 310"/>
                <a:gd name="T22" fmla="*/ 369 w 369"/>
                <a:gd name="T23" fmla="*/ 152 h 310"/>
                <a:gd name="T24" fmla="*/ 369 w 369"/>
                <a:gd name="T25" fmla="*/ 152 h 310"/>
                <a:gd name="T26" fmla="*/ 354 w 369"/>
                <a:gd name="T27" fmla="*/ 211 h 310"/>
                <a:gd name="T28" fmla="*/ 314 w 369"/>
                <a:gd name="T29" fmla="*/ 264 h 310"/>
                <a:gd name="T30" fmla="*/ 252 w 369"/>
                <a:gd name="T31" fmla="*/ 297 h 310"/>
                <a:gd name="T32" fmla="*/ 181 w 369"/>
                <a:gd name="T33" fmla="*/ 310 h 310"/>
                <a:gd name="T34" fmla="*/ 181 w 369"/>
                <a:gd name="T35" fmla="*/ 310 h 310"/>
                <a:gd name="T36" fmla="*/ 181 w 369"/>
                <a:gd name="T37" fmla="*/ 310 h 310"/>
                <a:gd name="T38" fmla="*/ 110 w 369"/>
                <a:gd name="T39" fmla="*/ 297 h 310"/>
                <a:gd name="T40" fmla="*/ 47 w 369"/>
                <a:gd name="T41" fmla="*/ 264 h 310"/>
                <a:gd name="T42" fmla="*/ 8 w 369"/>
                <a:gd name="T43" fmla="*/ 211 h 310"/>
                <a:gd name="T44" fmla="*/ 0 w 369"/>
                <a:gd name="T45" fmla="*/ 152 h 310"/>
                <a:gd name="T46" fmla="*/ 0 w 369"/>
                <a:gd name="T47" fmla="*/ 152 h 310"/>
                <a:gd name="T48" fmla="*/ 0 w 369"/>
                <a:gd name="T49" fmla="*/ 152 h 3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0"/>
                <a:gd name="T77" fmla="*/ 369 w 369"/>
                <a:gd name="T78" fmla="*/ 310 h 3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0">
                  <a:moveTo>
                    <a:pt x="0" y="152"/>
                  </a:moveTo>
                  <a:lnTo>
                    <a:pt x="8" y="92"/>
                  </a:lnTo>
                  <a:lnTo>
                    <a:pt x="47" y="39"/>
                  </a:lnTo>
                  <a:lnTo>
                    <a:pt x="110" y="6"/>
                  </a:lnTo>
                  <a:lnTo>
                    <a:pt x="181" y="0"/>
                  </a:lnTo>
                  <a:lnTo>
                    <a:pt x="252" y="6"/>
                  </a:lnTo>
                  <a:lnTo>
                    <a:pt x="314" y="39"/>
                  </a:lnTo>
                  <a:lnTo>
                    <a:pt x="354" y="92"/>
                  </a:lnTo>
                  <a:lnTo>
                    <a:pt x="369" y="152"/>
                  </a:lnTo>
                  <a:lnTo>
                    <a:pt x="354" y="211"/>
                  </a:lnTo>
                  <a:lnTo>
                    <a:pt x="314" y="264"/>
                  </a:lnTo>
                  <a:lnTo>
                    <a:pt x="252" y="297"/>
                  </a:lnTo>
                  <a:lnTo>
                    <a:pt x="181" y="310"/>
                  </a:lnTo>
                  <a:lnTo>
                    <a:pt x="110" y="297"/>
                  </a:lnTo>
                  <a:lnTo>
                    <a:pt x="47" y="264"/>
                  </a:lnTo>
                  <a:lnTo>
                    <a:pt x="8" y="211"/>
                  </a:lnTo>
                  <a:lnTo>
                    <a:pt x="0" y="152"/>
                  </a:lnTo>
                  <a:close/>
                </a:path>
              </a:pathLst>
            </a:custGeom>
            <a:solidFill>
              <a:srgbClr val="EAEAEA"/>
            </a:solidFill>
            <a:ln w="9525">
              <a:noFill/>
              <a:round/>
              <a:headEnd/>
              <a:tailEnd/>
            </a:ln>
          </p:spPr>
          <p:txBody>
            <a:bodyPr/>
            <a:lstStyle/>
            <a:p>
              <a:endParaRPr lang="ko-KR" altLang="en-US"/>
            </a:p>
          </p:txBody>
        </p:sp>
        <p:sp>
          <p:nvSpPr>
            <p:cNvPr id="50266" name="Rectangle 330"/>
            <p:cNvSpPr>
              <a:spLocks noChangeArrowheads="1"/>
            </p:cNvSpPr>
            <p:nvPr/>
          </p:nvSpPr>
          <p:spPr bwMode="auto">
            <a:xfrm>
              <a:off x="5055" y="2070"/>
              <a:ext cx="744" cy="97"/>
            </a:xfrm>
            <a:prstGeom prst="rect">
              <a:avLst/>
            </a:prstGeom>
            <a:noFill/>
            <a:ln w="9525">
              <a:noFill/>
              <a:miter lim="800000"/>
              <a:headEnd/>
              <a:tailEnd/>
            </a:ln>
          </p:spPr>
          <p:txBody>
            <a:bodyPr wrap="none" lIns="0" tIns="0" rIns="0" bIns="0">
              <a:spAutoFit/>
            </a:bodyPr>
            <a:lstStyle/>
            <a:p>
              <a:r>
                <a:rPr lang="en-US" altLang="ko-KR" sz="1000">
                  <a:solidFill>
                    <a:srgbClr val="4D4D4D"/>
                  </a:solidFill>
                  <a:latin typeface="Arial Unicode MS" pitchFamily="50" charset="-127"/>
                  <a:ea typeface="Arial Unicode MS" pitchFamily="50" charset="-127"/>
                  <a:cs typeface="Arial Unicode MS" pitchFamily="50" charset="-127"/>
                </a:rPr>
                <a:t>Budget management</a:t>
              </a:r>
              <a:endParaRPr lang="ko-KR" altLang="ko-KR">
                <a:latin typeface="Arial Unicode MS" pitchFamily="50" charset="-127"/>
                <a:ea typeface="Arial Unicode MS" pitchFamily="50" charset="-127"/>
                <a:cs typeface="Arial Unicode MS" pitchFamily="50" charset="-127"/>
              </a:endParaRPr>
            </a:p>
          </p:txBody>
        </p:sp>
        <p:sp>
          <p:nvSpPr>
            <p:cNvPr id="50267" name="Freeform 331"/>
            <p:cNvSpPr>
              <a:spLocks/>
            </p:cNvSpPr>
            <p:nvPr/>
          </p:nvSpPr>
          <p:spPr bwMode="auto">
            <a:xfrm>
              <a:off x="5247" y="2437"/>
              <a:ext cx="369" cy="311"/>
            </a:xfrm>
            <a:custGeom>
              <a:avLst/>
              <a:gdLst>
                <a:gd name="T0" fmla="*/ 0 w 369"/>
                <a:gd name="T1" fmla="*/ 152 h 311"/>
                <a:gd name="T2" fmla="*/ 8 w 369"/>
                <a:gd name="T3" fmla="*/ 93 h 311"/>
                <a:gd name="T4" fmla="*/ 47 w 369"/>
                <a:gd name="T5" fmla="*/ 40 h 311"/>
                <a:gd name="T6" fmla="*/ 110 w 369"/>
                <a:gd name="T7" fmla="*/ 7 h 311"/>
                <a:gd name="T8" fmla="*/ 181 w 369"/>
                <a:gd name="T9" fmla="*/ 0 h 311"/>
                <a:gd name="T10" fmla="*/ 181 w 369"/>
                <a:gd name="T11" fmla="*/ 0 h 311"/>
                <a:gd name="T12" fmla="*/ 181 w 369"/>
                <a:gd name="T13" fmla="*/ 0 h 311"/>
                <a:gd name="T14" fmla="*/ 252 w 369"/>
                <a:gd name="T15" fmla="*/ 7 h 311"/>
                <a:gd name="T16" fmla="*/ 314 w 369"/>
                <a:gd name="T17" fmla="*/ 40 h 311"/>
                <a:gd name="T18" fmla="*/ 354 w 369"/>
                <a:gd name="T19" fmla="*/ 93 h 311"/>
                <a:gd name="T20" fmla="*/ 369 w 369"/>
                <a:gd name="T21" fmla="*/ 152 h 311"/>
                <a:gd name="T22" fmla="*/ 369 w 369"/>
                <a:gd name="T23" fmla="*/ 152 h 311"/>
                <a:gd name="T24" fmla="*/ 369 w 369"/>
                <a:gd name="T25" fmla="*/ 152 h 311"/>
                <a:gd name="T26" fmla="*/ 354 w 369"/>
                <a:gd name="T27" fmla="*/ 212 h 311"/>
                <a:gd name="T28" fmla="*/ 314 w 369"/>
                <a:gd name="T29" fmla="*/ 265 h 311"/>
                <a:gd name="T30" fmla="*/ 252 w 369"/>
                <a:gd name="T31" fmla="*/ 298 h 311"/>
                <a:gd name="T32" fmla="*/ 181 w 369"/>
                <a:gd name="T33" fmla="*/ 311 h 311"/>
                <a:gd name="T34" fmla="*/ 181 w 369"/>
                <a:gd name="T35" fmla="*/ 311 h 311"/>
                <a:gd name="T36" fmla="*/ 181 w 369"/>
                <a:gd name="T37" fmla="*/ 311 h 311"/>
                <a:gd name="T38" fmla="*/ 110 w 369"/>
                <a:gd name="T39" fmla="*/ 298 h 311"/>
                <a:gd name="T40" fmla="*/ 47 w 369"/>
                <a:gd name="T41" fmla="*/ 265 h 311"/>
                <a:gd name="T42" fmla="*/ 8 w 369"/>
                <a:gd name="T43" fmla="*/ 212 h 311"/>
                <a:gd name="T44" fmla="*/ 0 w 369"/>
                <a:gd name="T45" fmla="*/ 152 h 311"/>
                <a:gd name="T46" fmla="*/ 0 w 369"/>
                <a:gd name="T47" fmla="*/ 152 h 311"/>
                <a:gd name="T48" fmla="*/ 0 w 369"/>
                <a:gd name="T49" fmla="*/ 152 h 3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9"/>
                <a:gd name="T76" fmla="*/ 0 h 311"/>
                <a:gd name="T77" fmla="*/ 369 w 369"/>
                <a:gd name="T78" fmla="*/ 311 h 3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9" h="311">
                  <a:moveTo>
                    <a:pt x="0" y="152"/>
                  </a:moveTo>
                  <a:lnTo>
                    <a:pt x="8" y="93"/>
                  </a:lnTo>
                  <a:lnTo>
                    <a:pt x="47" y="40"/>
                  </a:lnTo>
                  <a:lnTo>
                    <a:pt x="110" y="7"/>
                  </a:lnTo>
                  <a:lnTo>
                    <a:pt x="181" y="0"/>
                  </a:lnTo>
                  <a:lnTo>
                    <a:pt x="252" y="7"/>
                  </a:lnTo>
                  <a:lnTo>
                    <a:pt x="314" y="40"/>
                  </a:lnTo>
                  <a:lnTo>
                    <a:pt x="354" y="93"/>
                  </a:lnTo>
                  <a:lnTo>
                    <a:pt x="369" y="152"/>
                  </a:lnTo>
                  <a:lnTo>
                    <a:pt x="354" y="212"/>
                  </a:lnTo>
                  <a:lnTo>
                    <a:pt x="314" y="265"/>
                  </a:lnTo>
                  <a:lnTo>
                    <a:pt x="252" y="298"/>
                  </a:lnTo>
                  <a:lnTo>
                    <a:pt x="181" y="311"/>
                  </a:lnTo>
                  <a:lnTo>
                    <a:pt x="110" y="298"/>
                  </a:lnTo>
                  <a:lnTo>
                    <a:pt x="47" y="265"/>
                  </a:lnTo>
                  <a:lnTo>
                    <a:pt x="8" y="212"/>
                  </a:lnTo>
                  <a:lnTo>
                    <a:pt x="0" y="152"/>
                  </a:lnTo>
                  <a:close/>
                </a:path>
              </a:pathLst>
            </a:custGeom>
            <a:solidFill>
              <a:srgbClr val="EAEAEA"/>
            </a:solidFill>
            <a:ln w="9525">
              <a:noFill/>
              <a:round/>
              <a:headEnd/>
              <a:tailEnd/>
            </a:ln>
          </p:spPr>
          <p:txBody>
            <a:bodyPr/>
            <a:lstStyle/>
            <a:p>
              <a:endParaRPr lang="ko-KR" altLang="en-US"/>
            </a:p>
          </p:txBody>
        </p:sp>
        <p:sp>
          <p:nvSpPr>
            <p:cNvPr id="50268" name="Rectangle 332"/>
            <p:cNvSpPr>
              <a:spLocks noChangeArrowheads="1"/>
            </p:cNvSpPr>
            <p:nvPr/>
          </p:nvSpPr>
          <p:spPr bwMode="auto">
            <a:xfrm>
              <a:off x="5055" y="2655"/>
              <a:ext cx="781" cy="97"/>
            </a:xfrm>
            <a:prstGeom prst="rect">
              <a:avLst/>
            </a:prstGeom>
            <a:noFill/>
            <a:ln w="9525">
              <a:noFill/>
              <a:miter lim="800000"/>
              <a:headEnd/>
              <a:tailEnd/>
            </a:ln>
          </p:spPr>
          <p:txBody>
            <a:bodyPr wrap="none" lIns="0" tIns="0" rIns="0" bIns="0">
              <a:spAutoFit/>
            </a:bodyPr>
            <a:lstStyle/>
            <a:p>
              <a:r>
                <a:rPr lang="en-US" altLang="ko-KR" sz="1000">
                  <a:solidFill>
                    <a:srgbClr val="4D4D4D"/>
                  </a:solidFill>
                  <a:latin typeface="Arial Unicode MS" pitchFamily="50" charset="-127"/>
                  <a:ea typeface="Arial Unicode MS" pitchFamily="50" charset="-127"/>
                  <a:cs typeface="Arial Unicode MS" pitchFamily="50" charset="-127"/>
                </a:rPr>
                <a:t>Account management</a:t>
              </a:r>
              <a:endParaRPr lang="ko-KR" altLang="ko-KR">
                <a:latin typeface="Arial Unicode MS" pitchFamily="50" charset="-127"/>
                <a:ea typeface="Arial Unicode MS" pitchFamily="50" charset="-127"/>
                <a:cs typeface="Arial Unicode MS" pitchFamily="50" charset="-127"/>
              </a:endParaRPr>
            </a:p>
          </p:txBody>
        </p:sp>
        <p:pic>
          <p:nvPicPr>
            <p:cNvPr id="50269" name="Picture 333"/>
            <p:cNvPicPr>
              <a:picLocks noChangeAspect="1" noChangeArrowheads="1"/>
            </p:cNvPicPr>
            <p:nvPr/>
          </p:nvPicPr>
          <p:blipFill>
            <a:blip r:embed="rId12" cstate="print"/>
            <a:srcRect/>
            <a:stretch>
              <a:fillRect/>
            </a:stretch>
          </p:blipFill>
          <p:spPr bwMode="auto">
            <a:xfrm>
              <a:off x="5302" y="1829"/>
              <a:ext cx="275" cy="231"/>
            </a:xfrm>
            <a:prstGeom prst="rect">
              <a:avLst/>
            </a:prstGeom>
            <a:noFill/>
            <a:ln w="9525">
              <a:noFill/>
              <a:miter lim="800000"/>
              <a:headEnd/>
              <a:tailEnd/>
            </a:ln>
          </p:spPr>
        </p:pic>
        <p:pic>
          <p:nvPicPr>
            <p:cNvPr id="50270" name="Picture 334"/>
            <p:cNvPicPr>
              <a:picLocks noChangeAspect="1" noChangeArrowheads="1"/>
            </p:cNvPicPr>
            <p:nvPr/>
          </p:nvPicPr>
          <p:blipFill>
            <a:blip r:embed="rId13" cstate="print"/>
            <a:srcRect/>
            <a:stretch>
              <a:fillRect/>
            </a:stretch>
          </p:blipFill>
          <p:spPr bwMode="auto">
            <a:xfrm>
              <a:off x="5302" y="1829"/>
              <a:ext cx="275" cy="231"/>
            </a:xfrm>
            <a:prstGeom prst="rect">
              <a:avLst/>
            </a:prstGeom>
            <a:noFill/>
            <a:ln w="9525">
              <a:noFill/>
              <a:miter lim="800000"/>
              <a:headEnd/>
              <a:tailEnd/>
            </a:ln>
          </p:spPr>
        </p:pic>
        <p:pic>
          <p:nvPicPr>
            <p:cNvPr id="50271" name="Picture 335"/>
            <p:cNvPicPr>
              <a:picLocks noChangeAspect="1" noChangeArrowheads="1"/>
            </p:cNvPicPr>
            <p:nvPr/>
          </p:nvPicPr>
          <p:blipFill>
            <a:blip r:embed="rId14" cstate="print"/>
            <a:srcRect/>
            <a:stretch>
              <a:fillRect/>
            </a:stretch>
          </p:blipFill>
          <p:spPr bwMode="auto">
            <a:xfrm>
              <a:off x="5279" y="2404"/>
              <a:ext cx="322" cy="225"/>
            </a:xfrm>
            <a:prstGeom prst="rect">
              <a:avLst/>
            </a:prstGeom>
            <a:noFill/>
            <a:ln w="9525">
              <a:noFill/>
              <a:miter lim="800000"/>
              <a:headEnd/>
              <a:tailEnd/>
            </a:ln>
          </p:spPr>
        </p:pic>
        <p:pic>
          <p:nvPicPr>
            <p:cNvPr id="50272" name="Picture 336"/>
            <p:cNvPicPr>
              <a:picLocks noChangeAspect="1" noChangeArrowheads="1"/>
            </p:cNvPicPr>
            <p:nvPr/>
          </p:nvPicPr>
          <p:blipFill>
            <a:blip r:embed="rId15" cstate="print"/>
            <a:srcRect/>
            <a:stretch>
              <a:fillRect/>
            </a:stretch>
          </p:blipFill>
          <p:spPr bwMode="auto">
            <a:xfrm>
              <a:off x="5279" y="2404"/>
              <a:ext cx="322" cy="225"/>
            </a:xfrm>
            <a:prstGeom prst="rect">
              <a:avLst/>
            </a:prstGeom>
            <a:noFill/>
            <a:ln w="9525">
              <a:noFill/>
              <a:miter lim="800000"/>
              <a:headEnd/>
              <a:tailEnd/>
            </a:ln>
          </p:spPr>
        </p:pic>
        <p:sp>
          <p:nvSpPr>
            <p:cNvPr id="50273" name="Rectangle 337"/>
            <p:cNvSpPr>
              <a:spLocks noChangeArrowheads="1"/>
            </p:cNvSpPr>
            <p:nvPr/>
          </p:nvSpPr>
          <p:spPr bwMode="auto">
            <a:xfrm>
              <a:off x="783" y="2425"/>
              <a:ext cx="20" cy="87"/>
            </a:xfrm>
            <a:prstGeom prst="rect">
              <a:avLst/>
            </a:prstGeom>
            <a:noFill/>
            <a:ln w="9525">
              <a:noFill/>
              <a:miter lim="800000"/>
              <a:headEnd/>
              <a:tailEnd/>
            </a:ln>
          </p:spPr>
          <p:txBody>
            <a:bodyPr wrap="none" lIns="0" tIns="0" rIns="0" bIns="0">
              <a:spAutoFit/>
            </a:bodyPr>
            <a:lstStyle/>
            <a:p>
              <a:r>
                <a:rPr lang="ko-KR" altLang="ko-KR" sz="900">
                  <a:solidFill>
                    <a:srgbClr val="4D4D4D"/>
                  </a:solidFill>
                  <a:latin typeface="Arial Unicode MS" pitchFamily="50" charset="-127"/>
                  <a:ea typeface="Arial Unicode MS" pitchFamily="50" charset="-127"/>
                  <a:cs typeface="Arial Unicode MS" pitchFamily="50" charset="-127"/>
                </a:rPr>
                <a:t>[</a:t>
              </a:r>
              <a:endParaRPr lang="ko-KR" altLang="ko-KR">
                <a:latin typeface="Arial Unicode MS" pitchFamily="50" charset="-127"/>
                <a:ea typeface="Arial Unicode MS" pitchFamily="50" charset="-127"/>
                <a:cs typeface="Arial Unicode MS" pitchFamily="50" charset="-127"/>
              </a:endParaRPr>
            </a:p>
          </p:txBody>
        </p:sp>
        <p:sp>
          <p:nvSpPr>
            <p:cNvPr id="50274" name="Rectangle 338"/>
            <p:cNvSpPr>
              <a:spLocks noChangeArrowheads="1"/>
            </p:cNvSpPr>
            <p:nvPr/>
          </p:nvSpPr>
          <p:spPr bwMode="auto">
            <a:xfrm>
              <a:off x="807" y="2391"/>
              <a:ext cx="359" cy="174"/>
            </a:xfrm>
            <a:prstGeom prst="rect">
              <a:avLst/>
            </a:prstGeom>
            <a:noFill/>
            <a:ln w="9525">
              <a:noFill/>
              <a:miter lim="800000"/>
              <a:headEnd/>
              <a:tailEnd/>
            </a:ln>
          </p:spPr>
          <p:txBody>
            <a:bodyPr lIns="0" tIns="0" rIns="0" bIns="0">
              <a:spAutoFit/>
            </a:bodyPr>
            <a:lstStyle/>
            <a:p>
              <a:pPr algn="ctr"/>
              <a:r>
                <a:rPr lang="en-US" altLang="ko-KR" sz="900">
                  <a:solidFill>
                    <a:srgbClr val="4D4D4D"/>
                  </a:solidFill>
                  <a:latin typeface="Arial Unicode MS" pitchFamily="50" charset="-127"/>
                  <a:ea typeface="Arial Unicode MS" pitchFamily="50" charset="-127"/>
                  <a:cs typeface="Arial Unicode MS" pitchFamily="50" charset="-127"/>
                </a:rPr>
                <a:t>Each </a:t>
              </a:r>
            </a:p>
            <a:p>
              <a:pPr algn="ctr"/>
              <a:r>
                <a:rPr lang="en-US" altLang="ko-KR" sz="900">
                  <a:solidFill>
                    <a:srgbClr val="4D4D4D"/>
                  </a:solidFill>
                  <a:latin typeface="Arial Unicode MS" pitchFamily="50" charset="-127"/>
                  <a:ea typeface="Arial Unicode MS" pitchFamily="50" charset="-127"/>
                  <a:cs typeface="Arial Unicode MS" pitchFamily="50" charset="-127"/>
                </a:rPr>
                <a:t>ministry</a:t>
              </a:r>
              <a:endParaRPr lang="ko-KR" altLang="ko-KR">
                <a:latin typeface="Arial Unicode MS" pitchFamily="50" charset="-127"/>
                <a:ea typeface="Arial Unicode MS" pitchFamily="50" charset="-127"/>
                <a:cs typeface="Arial Unicode MS" pitchFamily="50" charset="-127"/>
              </a:endParaRPr>
            </a:p>
          </p:txBody>
        </p:sp>
        <p:sp>
          <p:nvSpPr>
            <p:cNvPr id="50275" name="Rectangle 339"/>
            <p:cNvSpPr>
              <a:spLocks noChangeArrowheads="1"/>
            </p:cNvSpPr>
            <p:nvPr/>
          </p:nvSpPr>
          <p:spPr bwMode="auto">
            <a:xfrm>
              <a:off x="1160" y="2425"/>
              <a:ext cx="20" cy="87"/>
            </a:xfrm>
            <a:prstGeom prst="rect">
              <a:avLst/>
            </a:prstGeom>
            <a:noFill/>
            <a:ln w="9525">
              <a:noFill/>
              <a:miter lim="800000"/>
              <a:headEnd/>
              <a:tailEnd/>
            </a:ln>
          </p:spPr>
          <p:txBody>
            <a:bodyPr wrap="none" lIns="0" tIns="0" rIns="0" bIns="0">
              <a:spAutoFit/>
            </a:bodyPr>
            <a:lstStyle/>
            <a:p>
              <a:r>
                <a:rPr lang="ko-KR" altLang="ko-KR" sz="900">
                  <a:solidFill>
                    <a:srgbClr val="4D4D4D"/>
                  </a:solidFill>
                  <a:latin typeface="Arial Unicode MS" pitchFamily="50" charset="-127"/>
                  <a:ea typeface="Arial Unicode MS" pitchFamily="50" charset="-127"/>
                  <a:cs typeface="Arial Unicode MS" pitchFamily="50" charset="-127"/>
                </a:rPr>
                <a:t>]</a:t>
              </a:r>
              <a:endParaRPr lang="ko-KR" altLang="ko-KR">
                <a:latin typeface="Arial Unicode MS" pitchFamily="50" charset="-127"/>
                <a:ea typeface="Arial Unicode MS" pitchFamily="50" charset="-127"/>
                <a:cs typeface="Arial Unicode MS" pitchFamily="50" charset="-127"/>
              </a:endParaRPr>
            </a:p>
          </p:txBody>
        </p:sp>
        <p:sp>
          <p:nvSpPr>
            <p:cNvPr id="50276" name="Rectangle 341"/>
            <p:cNvSpPr>
              <a:spLocks noChangeArrowheads="1"/>
            </p:cNvSpPr>
            <p:nvPr/>
          </p:nvSpPr>
          <p:spPr bwMode="auto">
            <a:xfrm>
              <a:off x="761" y="2568"/>
              <a:ext cx="423" cy="87"/>
            </a:xfrm>
            <a:prstGeom prst="rect">
              <a:avLst/>
            </a:prstGeom>
            <a:noFill/>
            <a:ln w="9525">
              <a:noFill/>
              <a:miter lim="800000"/>
              <a:headEnd/>
              <a:tailEnd/>
            </a:ln>
          </p:spPr>
          <p:txBody>
            <a:bodyPr lIns="0" tIns="0" rIns="0" bIns="0">
              <a:spAutoFit/>
            </a:bodyPr>
            <a:lstStyle/>
            <a:p>
              <a:pPr algn="ctr"/>
              <a:r>
                <a:rPr lang="ko-KR" altLang="ko-KR" sz="900">
                  <a:solidFill>
                    <a:srgbClr val="4D4D4D"/>
                  </a:solidFill>
                  <a:latin typeface="Arial Unicode MS" pitchFamily="50" charset="-127"/>
                  <a:ea typeface="Arial Unicode MS" pitchFamily="50" charset="-127"/>
                  <a:cs typeface="Arial Unicode MS" pitchFamily="50" charset="-127"/>
                </a:rPr>
                <a:t>(CFO)</a:t>
              </a:r>
              <a:endParaRPr lang="ko-KR" altLang="ko-KR">
                <a:latin typeface="Arial Unicode MS" pitchFamily="50" charset="-127"/>
                <a:ea typeface="Arial Unicode MS" pitchFamily="50" charset="-127"/>
                <a:cs typeface="Arial Unicode MS" pitchFamily="50" charset="-127"/>
              </a:endParaRPr>
            </a:p>
          </p:txBody>
        </p:sp>
        <p:sp>
          <p:nvSpPr>
            <p:cNvPr id="50277" name="Rectangle 342"/>
            <p:cNvSpPr>
              <a:spLocks noChangeArrowheads="1"/>
            </p:cNvSpPr>
            <p:nvPr/>
          </p:nvSpPr>
          <p:spPr bwMode="auto">
            <a:xfrm>
              <a:off x="580" y="2658"/>
              <a:ext cx="651"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a:solidFill>
                    <a:srgbClr val="4D4D4D"/>
                  </a:solidFill>
                  <a:latin typeface="Arial Unicode MS" pitchFamily="50" charset="-127"/>
                  <a:ea typeface="Arial Unicode MS" pitchFamily="50" charset="-127"/>
                  <a:cs typeface="Arial Unicode MS" pitchFamily="50" charset="-127"/>
                </a:rPr>
                <a:t> Program manager </a:t>
              </a:r>
              <a:endParaRPr lang="ko-KR" altLang="ko-KR">
                <a:latin typeface="Arial Unicode MS" pitchFamily="50" charset="-127"/>
                <a:ea typeface="Arial Unicode MS" pitchFamily="50" charset="-127"/>
                <a:cs typeface="Arial Unicode MS" pitchFamily="50" charset="-127"/>
              </a:endParaRPr>
            </a:p>
          </p:txBody>
        </p:sp>
        <p:sp>
          <p:nvSpPr>
            <p:cNvPr id="50278" name="Rectangle 344"/>
            <p:cNvSpPr>
              <a:spLocks noChangeArrowheads="1"/>
            </p:cNvSpPr>
            <p:nvPr/>
          </p:nvSpPr>
          <p:spPr bwMode="auto">
            <a:xfrm>
              <a:off x="580" y="2748"/>
              <a:ext cx="772"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a:solidFill>
                    <a:srgbClr val="4D4D4D"/>
                  </a:solidFill>
                  <a:latin typeface="Arial Unicode MS" pitchFamily="50" charset="-127"/>
                  <a:ea typeface="Arial Unicode MS" pitchFamily="50" charset="-127"/>
                  <a:cs typeface="Arial Unicode MS" pitchFamily="50" charset="-127"/>
                </a:rPr>
                <a:t> Unit program manager</a:t>
              </a:r>
              <a:endParaRPr lang="ko-KR" altLang="ko-KR">
                <a:latin typeface="Arial Unicode MS" pitchFamily="50" charset="-127"/>
                <a:ea typeface="Arial Unicode MS" pitchFamily="50" charset="-127"/>
                <a:cs typeface="Arial Unicode MS" pitchFamily="50" charset="-127"/>
              </a:endParaRPr>
            </a:p>
          </p:txBody>
        </p:sp>
        <p:sp>
          <p:nvSpPr>
            <p:cNvPr id="50279" name="Rectangle 345"/>
            <p:cNvSpPr>
              <a:spLocks noChangeArrowheads="1"/>
            </p:cNvSpPr>
            <p:nvPr/>
          </p:nvSpPr>
          <p:spPr bwMode="auto">
            <a:xfrm>
              <a:off x="585" y="2838"/>
              <a:ext cx="579" cy="87"/>
            </a:xfrm>
            <a:prstGeom prst="rect">
              <a:avLst/>
            </a:prstGeom>
            <a:noFill/>
            <a:ln w="9525">
              <a:noFill/>
              <a:miter lim="800000"/>
              <a:headEnd/>
              <a:tailEnd/>
            </a:ln>
          </p:spPr>
          <p:txBody>
            <a:bodyPr wrap="none" lIns="0" tIns="0" rIns="0" bIns="0">
              <a:spAutoFit/>
            </a:bodyPr>
            <a:lstStyle/>
            <a:p>
              <a:pPr>
                <a:buFont typeface="Arial" charset="0"/>
                <a:buChar char="•"/>
              </a:pPr>
              <a:r>
                <a:rPr lang="en-US" altLang="ko-KR" sz="900">
                  <a:solidFill>
                    <a:srgbClr val="4D4D4D"/>
                  </a:solidFill>
                  <a:latin typeface="Arial Unicode MS" pitchFamily="50" charset="-127"/>
                  <a:ea typeface="Arial Unicode MS" pitchFamily="50" charset="-127"/>
                  <a:cs typeface="Arial Unicode MS" pitchFamily="50" charset="-127"/>
                </a:rPr>
                <a:t> Project manager</a:t>
              </a:r>
              <a:endParaRPr lang="ko-KR" altLang="ko-KR">
                <a:latin typeface="Arial Unicode MS" pitchFamily="50" charset="-127"/>
                <a:ea typeface="Arial Unicode MS" pitchFamily="50" charset="-127"/>
                <a:cs typeface="Arial Unicode MS" pitchFamily="50" charset="-127"/>
              </a:endParaRPr>
            </a:p>
          </p:txBody>
        </p:sp>
        <p:pic>
          <p:nvPicPr>
            <p:cNvPr id="50280" name="Picture 346"/>
            <p:cNvPicPr>
              <a:picLocks noChangeAspect="1" noChangeArrowheads="1"/>
            </p:cNvPicPr>
            <p:nvPr/>
          </p:nvPicPr>
          <p:blipFill>
            <a:blip r:embed="rId5" cstate="print"/>
            <a:srcRect/>
            <a:stretch>
              <a:fillRect/>
            </a:stretch>
          </p:blipFill>
          <p:spPr bwMode="auto">
            <a:xfrm>
              <a:off x="862" y="2113"/>
              <a:ext cx="259" cy="245"/>
            </a:xfrm>
            <a:prstGeom prst="rect">
              <a:avLst/>
            </a:prstGeom>
            <a:noFill/>
            <a:ln w="9525">
              <a:noFill/>
              <a:miter lim="800000"/>
              <a:headEnd/>
              <a:tailEnd/>
            </a:ln>
          </p:spPr>
        </p:pic>
        <p:pic>
          <p:nvPicPr>
            <p:cNvPr id="50281" name="Picture 347"/>
            <p:cNvPicPr>
              <a:picLocks noChangeAspect="1" noChangeArrowheads="1"/>
            </p:cNvPicPr>
            <p:nvPr/>
          </p:nvPicPr>
          <p:blipFill>
            <a:blip r:embed="rId6" cstate="print"/>
            <a:srcRect/>
            <a:stretch>
              <a:fillRect/>
            </a:stretch>
          </p:blipFill>
          <p:spPr bwMode="auto">
            <a:xfrm>
              <a:off x="862" y="2113"/>
              <a:ext cx="259" cy="245"/>
            </a:xfrm>
            <a:prstGeom prst="rect">
              <a:avLst/>
            </a:prstGeom>
            <a:noFill/>
            <a:ln w="9525">
              <a:noFill/>
              <a:miter lim="800000"/>
              <a:headEnd/>
              <a:tailEnd/>
            </a:ln>
          </p:spPr>
        </p:pic>
        <p:pic>
          <p:nvPicPr>
            <p:cNvPr id="50282" name="Picture 348"/>
            <p:cNvPicPr>
              <a:picLocks noChangeAspect="1" noChangeArrowheads="1"/>
            </p:cNvPicPr>
            <p:nvPr/>
          </p:nvPicPr>
          <p:blipFill>
            <a:blip r:embed="rId16" cstate="print"/>
            <a:srcRect/>
            <a:stretch>
              <a:fillRect/>
            </a:stretch>
          </p:blipFill>
          <p:spPr bwMode="auto">
            <a:xfrm>
              <a:off x="783" y="2219"/>
              <a:ext cx="212" cy="152"/>
            </a:xfrm>
            <a:prstGeom prst="rect">
              <a:avLst/>
            </a:prstGeom>
            <a:noFill/>
            <a:ln w="9525">
              <a:noFill/>
              <a:miter lim="800000"/>
              <a:headEnd/>
              <a:tailEnd/>
            </a:ln>
          </p:spPr>
        </p:pic>
        <p:pic>
          <p:nvPicPr>
            <p:cNvPr id="50283" name="Picture 349"/>
            <p:cNvPicPr>
              <a:picLocks noChangeAspect="1" noChangeArrowheads="1"/>
            </p:cNvPicPr>
            <p:nvPr/>
          </p:nvPicPr>
          <p:blipFill>
            <a:blip r:embed="rId17" cstate="print"/>
            <a:srcRect/>
            <a:stretch>
              <a:fillRect/>
            </a:stretch>
          </p:blipFill>
          <p:spPr bwMode="auto">
            <a:xfrm>
              <a:off x="783" y="2219"/>
              <a:ext cx="212" cy="152"/>
            </a:xfrm>
            <a:prstGeom prst="rect">
              <a:avLst/>
            </a:prstGeom>
            <a:noFill/>
            <a:ln w="9525">
              <a:noFill/>
              <a:miter lim="800000"/>
              <a:headEnd/>
              <a:tailEnd/>
            </a:ln>
          </p:spPr>
        </p:pic>
        <p:pic>
          <p:nvPicPr>
            <p:cNvPr id="50284" name="Picture 358"/>
            <p:cNvPicPr>
              <a:picLocks noChangeAspect="1" noChangeArrowheads="1"/>
            </p:cNvPicPr>
            <p:nvPr/>
          </p:nvPicPr>
          <p:blipFill>
            <a:blip r:embed="rId18" cstate="print"/>
            <a:srcRect/>
            <a:stretch>
              <a:fillRect/>
            </a:stretch>
          </p:blipFill>
          <p:spPr bwMode="auto">
            <a:xfrm>
              <a:off x="3094" y="2953"/>
              <a:ext cx="204" cy="218"/>
            </a:xfrm>
            <a:prstGeom prst="rect">
              <a:avLst/>
            </a:prstGeom>
            <a:noFill/>
            <a:ln w="9525">
              <a:noFill/>
              <a:miter lim="800000"/>
              <a:headEnd/>
              <a:tailEnd/>
            </a:ln>
          </p:spPr>
        </p:pic>
        <p:pic>
          <p:nvPicPr>
            <p:cNvPr id="50285" name="Picture 359"/>
            <p:cNvPicPr>
              <a:picLocks noChangeAspect="1" noChangeArrowheads="1"/>
            </p:cNvPicPr>
            <p:nvPr/>
          </p:nvPicPr>
          <p:blipFill>
            <a:blip r:embed="rId19" cstate="print"/>
            <a:srcRect/>
            <a:stretch>
              <a:fillRect/>
            </a:stretch>
          </p:blipFill>
          <p:spPr bwMode="auto">
            <a:xfrm>
              <a:off x="3094" y="2953"/>
              <a:ext cx="204" cy="218"/>
            </a:xfrm>
            <a:prstGeom prst="rect">
              <a:avLst/>
            </a:prstGeom>
            <a:noFill/>
            <a:ln w="9525">
              <a:noFill/>
              <a:miter lim="800000"/>
              <a:headEnd/>
              <a:tailEnd/>
            </a:ln>
          </p:spPr>
        </p:pic>
        <p:pic>
          <p:nvPicPr>
            <p:cNvPr id="50286" name="Picture 360"/>
            <p:cNvPicPr>
              <a:picLocks noChangeAspect="1" noChangeArrowheads="1"/>
            </p:cNvPicPr>
            <p:nvPr/>
          </p:nvPicPr>
          <p:blipFill>
            <a:blip r:embed="rId20" cstate="print"/>
            <a:srcRect/>
            <a:stretch>
              <a:fillRect/>
            </a:stretch>
          </p:blipFill>
          <p:spPr bwMode="auto">
            <a:xfrm>
              <a:off x="3094" y="2953"/>
              <a:ext cx="180" cy="198"/>
            </a:xfrm>
            <a:prstGeom prst="rect">
              <a:avLst/>
            </a:prstGeom>
            <a:noFill/>
            <a:ln w="9525">
              <a:noFill/>
              <a:miter lim="800000"/>
              <a:headEnd/>
              <a:tailEnd/>
            </a:ln>
          </p:spPr>
        </p:pic>
        <p:sp>
          <p:nvSpPr>
            <p:cNvPr id="50287" name="Freeform 361"/>
            <p:cNvSpPr>
              <a:spLocks noEditPoints="1"/>
            </p:cNvSpPr>
            <p:nvPr/>
          </p:nvSpPr>
          <p:spPr bwMode="auto">
            <a:xfrm>
              <a:off x="3086" y="2946"/>
              <a:ext cx="188" cy="205"/>
            </a:xfrm>
            <a:custGeom>
              <a:avLst/>
              <a:gdLst>
                <a:gd name="T0" fmla="*/ 188 w 188"/>
                <a:gd name="T1" fmla="*/ 132 h 205"/>
                <a:gd name="T2" fmla="*/ 94 w 188"/>
                <a:gd name="T3" fmla="*/ 205 h 205"/>
                <a:gd name="T4" fmla="*/ 0 w 188"/>
                <a:gd name="T5" fmla="*/ 132 h 205"/>
                <a:gd name="T6" fmla="*/ 39 w 188"/>
                <a:gd name="T7" fmla="*/ 132 h 205"/>
                <a:gd name="T8" fmla="*/ 39 w 188"/>
                <a:gd name="T9" fmla="*/ 132 h 205"/>
                <a:gd name="T10" fmla="*/ 39 w 188"/>
                <a:gd name="T11" fmla="*/ 73 h 205"/>
                <a:gd name="T12" fmla="*/ 39 w 188"/>
                <a:gd name="T13" fmla="*/ 73 h 205"/>
                <a:gd name="T14" fmla="*/ 0 w 188"/>
                <a:gd name="T15" fmla="*/ 73 h 205"/>
                <a:gd name="T16" fmla="*/ 94 w 188"/>
                <a:gd name="T17" fmla="*/ 0 h 205"/>
                <a:gd name="T18" fmla="*/ 188 w 188"/>
                <a:gd name="T19" fmla="*/ 73 h 205"/>
                <a:gd name="T20" fmla="*/ 149 w 188"/>
                <a:gd name="T21" fmla="*/ 73 h 205"/>
                <a:gd name="T22" fmla="*/ 149 w 188"/>
                <a:gd name="T23" fmla="*/ 73 h 205"/>
                <a:gd name="T24" fmla="*/ 149 w 188"/>
                <a:gd name="T25" fmla="*/ 132 h 205"/>
                <a:gd name="T26" fmla="*/ 149 w 188"/>
                <a:gd name="T27" fmla="*/ 132 h 205"/>
                <a:gd name="T28" fmla="*/ 188 w 188"/>
                <a:gd name="T29" fmla="*/ 132 h 205"/>
                <a:gd name="T30" fmla="*/ 141 w 188"/>
                <a:gd name="T31" fmla="*/ 139 h 205"/>
                <a:gd name="T32" fmla="*/ 141 w 188"/>
                <a:gd name="T33" fmla="*/ 66 h 205"/>
                <a:gd name="T34" fmla="*/ 181 w 188"/>
                <a:gd name="T35" fmla="*/ 66 h 205"/>
                <a:gd name="T36" fmla="*/ 181 w 188"/>
                <a:gd name="T37" fmla="*/ 73 h 205"/>
                <a:gd name="T38" fmla="*/ 94 w 188"/>
                <a:gd name="T39" fmla="*/ 7 h 205"/>
                <a:gd name="T40" fmla="*/ 94 w 188"/>
                <a:gd name="T41" fmla="*/ 7 h 205"/>
                <a:gd name="T42" fmla="*/ 8 w 188"/>
                <a:gd name="T43" fmla="*/ 73 h 205"/>
                <a:gd name="T44" fmla="*/ 8 w 188"/>
                <a:gd name="T45" fmla="*/ 66 h 205"/>
                <a:gd name="T46" fmla="*/ 47 w 188"/>
                <a:gd name="T47" fmla="*/ 66 h 205"/>
                <a:gd name="T48" fmla="*/ 47 w 188"/>
                <a:gd name="T49" fmla="*/ 139 h 205"/>
                <a:gd name="T50" fmla="*/ 8 w 188"/>
                <a:gd name="T51" fmla="*/ 139 h 205"/>
                <a:gd name="T52" fmla="*/ 8 w 188"/>
                <a:gd name="T53" fmla="*/ 132 h 205"/>
                <a:gd name="T54" fmla="*/ 94 w 188"/>
                <a:gd name="T55" fmla="*/ 198 h 205"/>
                <a:gd name="T56" fmla="*/ 94 w 188"/>
                <a:gd name="T57" fmla="*/ 198 h 205"/>
                <a:gd name="T58" fmla="*/ 181 w 188"/>
                <a:gd name="T59" fmla="*/ 132 h 205"/>
                <a:gd name="T60" fmla="*/ 181 w 188"/>
                <a:gd name="T61" fmla="*/ 139 h 205"/>
                <a:gd name="T62" fmla="*/ 141 w 188"/>
                <a:gd name="T63" fmla="*/ 139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8"/>
                <a:gd name="T97" fmla="*/ 0 h 205"/>
                <a:gd name="T98" fmla="*/ 188 w 188"/>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8" h="205">
                  <a:moveTo>
                    <a:pt x="188" y="132"/>
                  </a:moveTo>
                  <a:lnTo>
                    <a:pt x="94" y="205"/>
                  </a:lnTo>
                  <a:lnTo>
                    <a:pt x="0" y="132"/>
                  </a:lnTo>
                  <a:lnTo>
                    <a:pt x="39" y="132"/>
                  </a:lnTo>
                  <a:lnTo>
                    <a:pt x="39" y="73"/>
                  </a:lnTo>
                  <a:lnTo>
                    <a:pt x="0" y="73"/>
                  </a:lnTo>
                  <a:lnTo>
                    <a:pt x="94" y="0"/>
                  </a:lnTo>
                  <a:lnTo>
                    <a:pt x="188" y="73"/>
                  </a:lnTo>
                  <a:lnTo>
                    <a:pt x="149" y="73"/>
                  </a:lnTo>
                  <a:lnTo>
                    <a:pt x="149" y="132"/>
                  </a:lnTo>
                  <a:lnTo>
                    <a:pt x="188" y="132"/>
                  </a:lnTo>
                  <a:close/>
                  <a:moveTo>
                    <a:pt x="141" y="139"/>
                  </a:moveTo>
                  <a:lnTo>
                    <a:pt x="141" y="66"/>
                  </a:lnTo>
                  <a:lnTo>
                    <a:pt x="181" y="66"/>
                  </a:lnTo>
                  <a:lnTo>
                    <a:pt x="181" y="73"/>
                  </a:lnTo>
                  <a:lnTo>
                    <a:pt x="94" y="7"/>
                  </a:lnTo>
                  <a:lnTo>
                    <a:pt x="8" y="73"/>
                  </a:lnTo>
                  <a:lnTo>
                    <a:pt x="8" y="66"/>
                  </a:lnTo>
                  <a:lnTo>
                    <a:pt x="47" y="66"/>
                  </a:lnTo>
                  <a:lnTo>
                    <a:pt x="47" y="139"/>
                  </a:lnTo>
                  <a:lnTo>
                    <a:pt x="8" y="139"/>
                  </a:lnTo>
                  <a:lnTo>
                    <a:pt x="8" y="132"/>
                  </a:lnTo>
                  <a:lnTo>
                    <a:pt x="94" y="198"/>
                  </a:lnTo>
                  <a:lnTo>
                    <a:pt x="181" y="132"/>
                  </a:lnTo>
                  <a:lnTo>
                    <a:pt x="181" y="139"/>
                  </a:lnTo>
                  <a:lnTo>
                    <a:pt x="141" y="139"/>
                  </a:lnTo>
                  <a:close/>
                </a:path>
              </a:pathLst>
            </a:custGeom>
            <a:solidFill>
              <a:srgbClr val="C0C0C0"/>
            </a:solidFill>
            <a:ln w="0">
              <a:solidFill>
                <a:srgbClr val="C0C0C0"/>
              </a:solidFill>
              <a:round/>
              <a:headEnd/>
              <a:tailEnd/>
            </a:ln>
          </p:spPr>
          <p:txBody>
            <a:bodyPr/>
            <a:lstStyle/>
            <a:p>
              <a:endParaRPr lang="ko-KR" altLang="en-US"/>
            </a:p>
          </p:txBody>
        </p:sp>
        <p:pic>
          <p:nvPicPr>
            <p:cNvPr id="50288" name="Picture 336"/>
            <p:cNvPicPr>
              <a:picLocks noChangeAspect="1" noChangeArrowheads="1"/>
            </p:cNvPicPr>
            <p:nvPr/>
          </p:nvPicPr>
          <p:blipFill>
            <a:blip r:embed="rId15" cstate="print"/>
            <a:srcRect/>
            <a:stretch>
              <a:fillRect/>
            </a:stretch>
          </p:blipFill>
          <p:spPr bwMode="auto">
            <a:xfrm>
              <a:off x="5280" y="2835"/>
              <a:ext cx="322" cy="225"/>
            </a:xfrm>
            <a:prstGeom prst="rect">
              <a:avLst/>
            </a:prstGeom>
            <a:noFill/>
            <a:ln w="9525">
              <a:noFill/>
              <a:miter lim="800000"/>
              <a:headEnd/>
              <a:tailEnd/>
            </a:ln>
          </p:spPr>
        </p:pic>
        <p:sp>
          <p:nvSpPr>
            <p:cNvPr id="50289" name="Rectangle 332"/>
            <p:cNvSpPr>
              <a:spLocks noChangeArrowheads="1"/>
            </p:cNvSpPr>
            <p:nvPr/>
          </p:nvSpPr>
          <p:spPr bwMode="auto">
            <a:xfrm>
              <a:off x="5010" y="3150"/>
              <a:ext cx="745" cy="97"/>
            </a:xfrm>
            <a:prstGeom prst="rect">
              <a:avLst/>
            </a:prstGeom>
            <a:noFill/>
            <a:ln w="9525">
              <a:noFill/>
              <a:miter lim="800000"/>
              <a:headEnd/>
              <a:tailEnd/>
            </a:ln>
          </p:spPr>
          <p:txBody>
            <a:bodyPr wrap="none" lIns="0" tIns="0" rIns="0" bIns="0">
              <a:spAutoFit/>
            </a:bodyPr>
            <a:lstStyle/>
            <a:p>
              <a:r>
                <a:rPr lang="en-US" altLang="ko-KR" sz="1000">
                  <a:solidFill>
                    <a:srgbClr val="4D4D4D"/>
                  </a:solidFill>
                  <a:latin typeface="Arial Unicode MS" pitchFamily="50" charset="-127"/>
                  <a:ea typeface="Arial Unicode MS" pitchFamily="50" charset="-127"/>
                  <a:cs typeface="Arial Unicode MS" pitchFamily="50" charset="-127"/>
                </a:rPr>
                <a:t>    Cost management</a:t>
              </a:r>
              <a:endParaRPr lang="ko-KR" altLang="ko-KR">
                <a:latin typeface="Arial Unicode MS" pitchFamily="50" charset="-127"/>
                <a:ea typeface="Arial Unicode MS" pitchFamily="50" charset="-127"/>
                <a:cs typeface="Arial Unicode MS" pitchFamily="50" charset="-127"/>
              </a:endParaRPr>
            </a:p>
          </p:txBody>
        </p:sp>
      </p:grpSp>
      <p:sp>
        <p:nvSpPr>
          <p:cNvPr id="50183" name="AutoShape 8"/>
          <p:cNvSpPr>
            <a:spLocks noChangeAspect="1" noChangeArrowheads="1"/>
          </p:cNvSpPr>
          <p:nvPr/>
        </p:nvSpPr>
        <p:spPr bwMode="auto">
          <a:xfrm>
            <a:off x="881063" y="1214438"/>
            <a:ext cx="8434387" cy="4784725"/>
          </a:xfrm>
          <a:prstGeom prst="rect">
            <a:avLst/>
          </a:prstGeom>
          <a:noFill/>
          <a:ln w="9525">
            <a:noFill/>
            <a:miter lim="800000"/>
            <a:headEnd/>
            <a:tailEnd/>
          </a:ln>
        </p:spPr>
        <p:txBody>
          <a:bodyPr/>
          <a:lstStyle/>
          <a:p>
            <a:endParaRPr lang="ko-KR" altLang="en-US">
              <a:latin typeface="Arial Unicode MS" pitchFamily="50" charset="-127"/>
              <a:ea typeface="Arial Unicode MS" pitchFamily="50" charset="-127"/>
              <a:cs typeface="Arial Unicode MS" pitchFamily="50" charset="-127"/>
            </a:endParaRPr>
          </a:p>
        </p:txBody>
      </p:sp>
      <p:sp>
        <p:nvSpPr>
          <p:cNvPr id="332" name="AutoShape 34" descr="01"/>
          <p:cNvSpPr>
            <a:spLocks noChangeArrowheads="1"/>
          </p:cNvSpPr>
          <p:nvPr/>
        </p:nvSpPr>
        <p:spPr bwMode="auto">
          <a:xfrm rot="16200000">
            <a:off x="7560469" y="2464594"/>
            <a:ext cx="285750" cy="500062"/>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333" name="AutoShape 34" descr="01"/>
          <p:cNvSpPr>
            <a:spLocks noChangeArrowheads="1"/>
          </p:cNvSpPr>
          <p:nvPr/>
        </p:nvSpPr>
        <p:spPr bwMode="auto">
          <a:xfrm rot="16200000">
            <a:off x="2345532" y="2250281"/>
            <a:ext cx="285750" cy="500063"/>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334" name="AutoShape 34" descr="01"/>
          <p:cNvSpPr>
            <a:spLocks noChangeArrowheads="1"/>
          </p:cNvSpPr>
          <p:nvPr/>
        </p:nvSpPr>
        <p:spPr bwMode="auto">
          <a:xfrm rot="16200000">
            <a:off x="2345532" y="3679031"/>
            <a:ext cx="285750" cy="500063"/>
          </a:xfrm>
          <a:prstGeom prst="upDownArrow">
            <a:avLst>
              <a:gd name="adj1" fmla="val 60426"/>
              <a:gd name="adj2" fmla="val 44369"/>
            </a:avLst>
          </a:prstGeom>
          <a:blipFill dpi="0" rotWithShape="1">
            <a:blip r:embed="rId21" cstate="print"/>
            <a:srcRect/>
            <a:stretch>
              <a:fillRect/>
            </a:stretch>
          </a:blipFill>
          <a:ln w="6350" algn="ctr">
            <a:solidFill>
              <a:srgbClr val="C0C0C0"/>
            </a:solidFill>
            <a:miter lim="800000"/>
            <a:headEnd/>
            <a:tailEnd/>
          </a:ln>
          <a:effectLst>
            <a:outerShdw dist="17961" dir="2700000" algn="ctr" rotWithShape="0">
              <a:srgbClr val="B2B2B2">
                <a:alpha val="50000"/>
              </a:srgbClr>
            </a:outerShdw>
          </a:effectLst>
        </p:spPr>
        <p:txBody>
          <a:bodyPr rot="10800000" wrap="none" anchor="ctr"/>
          <a:lstStyle/>
          <a:p>
            <a:pPr fontAlgn="auto" latinLnBrk="0">
              <a:spcBef>
                <a:spcPts val="0"/>
              </a:spcBef>
              <a:spcAft>
                <a:spcPts val="0"/>
              </a:spcAft>
              <a:defRPr/>
            </a:pPr>
            <a:endParaRPr kumimoji="0" lang="ko-KR" altLang="ko-KR" sz="1400" kern="0">
              <a:solidFill>
                <a:sysClr val="windowText" lastClr="000000"/>
              </a:solidFill>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7. Performance Mgmt System</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1"/>
          <p:cNvSpPr txBox="1">
            <a:spLocks noChangeArrowheads="1"/>
          </p:cNvSpPr>
          <p:nvPr/>
        </p:nvSpPr>
        <p:spPr bwMode="auto">
          <a:xfrm>
            <a:off x="525586" y="874713"/>
            <a:ext cx="9251950" cy="246062"/>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p>
            <a:pPr marL="571500" indent="-571500">
              <a:spcBef>
                <a:spcPct val="50000"/>
              </a:spcBef>
              <a:defRPr/>
            </a:pPr>
            <a:r>
              <a:rPr lang="en-US" altLang="ko-KR" sz="1600" dirty="0" smtClean="0">
                <a:latin typeface="Arial Unicode MS" pitchFamily="50" charset="-127"/>
                <a:ea typeface="Arial Unicode MS" pitchFamily="50" charset="-127"/>
                <a:cs typeface="Arial Unicode MS" pitchFamily="50" charset="-127"/>
              </a:rPr>
              <a:t>Performance </a:t>
            </a:r>
            <a:r>
              <a:rPr lang="en-US" altLang="ko-KR" sz="1600" dirty="0">
                <a:latin typeface="Arial Unicode MS" pitchFamily="50" charset="-127"/>
                <a:ea typeface="Arial Unicode MS" pitchFamily="50" charset="-127"/>
                <a:cs typeface="Arial Unicode MS" pitchFamily="50" charset="-127"/>
              </a:rPr>
              <a:t>Plan Detail-Performance Indicators / Measurement Method</a:t>
            </a:r>
            <a:endParaRPr lang="ko-KR" altLang="en-US" sz="1600" dirty="0">
              <a:latin typeface="Arial Unicode MS" pitchFamily="50" charset="-127"/>
              <a:ea typeface="Arial Unicode MS" pitchFamily="50" charset="-127"/>
              <a:cs typeface="Arial Unicode MS" pitchFamily="50" charset="-127"/>
            </a:endParaRPr>
          </a:p>
        </p:txBody>
      </p:sp>
      <p:pic>
        <p:nvPicPr>
          <p:cNvPr id="4" name="Picture 135"/>
          <p:cNvPicPr>
            <a:picLocks noChangeAspect="1" noChangeArrowheads="1"/>
          </p:cNvPicPr>
          <p:nvPr/>
        </p:nvPicPr>
        <p:blipFill>
          <a:blip r:embed="rId2" cstate="print"/>
          <a:srcRect/>
          <a:stretch>
            <a:fillRect/>
          </a:stretch>
        </p:blipFill>
        <p:spPr bwMode="auto">
          <a:xfrm>
            <a:off x="452438" y="1214438"/>
            <a:ext cx="9144000" cy="5210175"/>
          </a:xfrm>
          <a:prstGeom prst="rect">
            <a:avLst/>
          </a:prstGeom>
          <a:noFill/>
          <a:ln w="9525">
            <a:noFill/>
            <a:miter lim="800000"/>
            <a:headEnd/>
            <a:tailEnd/>
          </a:ln>
        </p:spPr>
      </p:pic>
      <p:sp>
        <p:nvSpPr>
          <p:cNvPr id="6"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7. Performance Mgmt System</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4" descr="C:\hyeran\work\소스\3box.png"/>
          <p:cNvPicPr>
            <a:picLocks noChangeAspect="1" noChangeArrowheads="1"/>
          </p:cNvPicPr>
          <p:nvPr/>
        </p:nvPicPr>
        <p:blipFill>
          <a:blip r:embed="rId4" cstate="print"/>
          <a:srcRect l="33133" r="33734"/>
          <a:stretch>
            <a:fillRect/>
          </a:stretch>
        </p:blipFill>
        <p:spPr bwMode="auto">
          <a:xfrm>
            <a:off x="6032500" y="2060575"/>
            <a:ext cx="3698875" cy="2500313"/>
          </a:xfrm>
          <a:prstGeom prst="rect">
            <a:avLst/>
          </a:prstGeom>
          <a:noFill/>
          <a:ln w="9525">
            <a:noFill/>
            <a:miter lim="800000"/>
            <a:headEnd/>
            <a:tailEnd/>
          </a:ln>
        </p:spPr>
      </p:pic>
      <p:grpSp>
        <p:nvGrpSpPr>
          <p:cNvPr id="1030" name="Group 290"/>
          <p:cNvGrpSpPr>
            <a:grpSpLocks/>
          </p:cNvGrpSpPr>
          <p:nvPr/>
        </p:nvGrpSpPr>
        <p:grpSpPr bwMode="auto">
          <a:xfrm>
            <a:off x="4305300" y="1196975"/>
            <a:ext cx="1728788" cy="1323975"/>
            <a:chOff x="4419" y="-834"/>
            <a:chExt cx="914" cy="834"/>
          </a:xfrm>
        </p:grpSpPr>
        <p:pic>
          <p:nvPicPr>
            <p:cNvPr id="1130" name="Picture 54" descr="C:\hyeran\work\소스\3box.png"/>
            <p:cNvPicPr>
              <a:picLocks noChangeAspect="1" noChangeArrowheads="1"/>
            </p:cNvPicPr>
            <p:nvPr/>
          </p:nvPicPr>
          <p:blipFill>
            <a:blip r:embed="rId4" cstate="print"/>
            <a:srcRect l="65958" t="68228"/>
            <a:stretch>
              <a:fillRect/>
            </a:stretch>
          </p:blipFill>
          <p:spPr bwMode="auto">
            <a:xfrm>
              <a:off x="4419" y="-425"/>
              <a:ext cx="914" cy="425"/>
            </a:xfrm>
            <a:prstGeom prst="rect">
              <a:avLst/>
            </a:prstGeom>
            <a:noFill/>
            <a:ln w="9525">
              <a:noFill/>
              <a:miter lim="800000"/>
              <a:headEnd/>
              <a:tailEnd/>
            </a:ln>
          </p:spPr>
        </p:pic>
        <p:pic>
          <p:nvPicPr>
            <p:cNvPr id="1131" name="Picture 54" descr="C:\hyeran\work\소스\3box.png"/>
            <p:cNvPicPr>
              <a:picLocks noChangeAspect="1" noChangeArrowheads="1"/>
            </p:cNvPicPr>
            <p:nvPr/>
          </p:nvPicPr>
          <p:blipFill>
            <a:blip r:embed="rId4" cstate="print"/>
            <a:srcRect l="65958" b="66667"/>
            <a:stretch>
              <a:fillRect/>
            </a:stretch>
          </p:blipFill>
          <p:spPr bwMode="auto">
            <a:xfrm>
              <a:off x="4419" y="-834"/>
              <a:ext cx="914" cy="454"/>
            </a:xfrm>
            <a:prstGeom prst="rect">
              <a:avLst/>
            </a:prstGeom>
            <a:noFill/>
            <a:ln w="9525">
              <a:noFill/>
              <a:miter lim="800000"/>
              <a:headEnd/>
              <a:tailEnd/>
            </a:ln>
          </p:spPr>
        </p:pic>
      </p:grpSp>
      <p:sp>
        <p:nvSpPr>
          <p:cNvPr id="207" name="AutoShape 194"/>
          <p:cNvSpPr>
            <a:spLocks noChangeArrowheads="1"/>
          </p:cNvSpPr>
          <p:nvPr/>
        </p:nvSpPr>
        <p:spPr bwMode="blackWhite">
          <a:xfrm>
            <a:off x="4364038" y="1290638"/>
            <a:ext cx="1598612" cy="388937"/>
          </a:xfrm>
          <a:prstGeom prst="bevel">
            <a:avLst>
              <a:gd name="adj" fmla="val 5069"/>
            </a:avLst>
          </a:prstGeom>
          <a:noFill/>
          <a:ln w="9525">
            <a:noFill/>
            <a:miter lim="800000"/>
            <a:headEnd/>
            <a:tailEnd/>
          </a:ln>
        </p:spPr>
        <p:txBody>
          <a:bodyPr>
            <a:spAutoFit/>
          </a:bodyPr>
          <a:lstStyle/>
          <a:p>
            <a:pPr algn="ctr" latinLnBrk="0">
              <a:lnSpc>
                <a:spcPct val="120000"/>
              </a:lnSpc>
              <a:defRPr/>
            </a:pPr>
            <a:r>
              <a:rPr kumimoji="0" lang="en-US" altLang="ko-KR" sz="14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homepage</a:t>
            </a:r>
            <a:endParaRPr kumimoji="0" lang="ko-KR" altLang="en-US" sz="1400" b="1"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208" name="AutoShape 4"/>
          <p:cNvSpPr>
            <a:spLocks noChangeArrowheads="1"/>
          </p:cNvSpPr>
          <p:nvPr/>
        </p:nvSpPr>
        <p:spPr bwMode="auto">
          <a:xfrm>
            <a:off x="6113463" y="2147888"/>
            <a:ext cx="3627437" cy="442912"/>
          </a:xfrm>
          <a:prstGeom prst="cube">
            <a:avLst>
              <a:gd name="adj" fmla="val 20880"/>
            </a:avLst>
          </a:prstGeom>
          <a:noFill/>
          <a:ln w="9525">
            <a:noFill/>
            <a:miter lim="800000"/>
            <a:headEnd/>
            <a:tailEnd/>
          </a:ln>
        </p:spPr>
        <p:txBody>
          <a:bodyPr>
            <a:spAutoFit/>
          </a:bodyPr>
          <a:lstStyle/>
          <a:p>
            <a:pPr algn="ctr" latinLnBrk="0">
              <a:lnSpc>
                <a:spcPct val="120000"/>
              </a:lnSpc>
              <a:defRPr/>
            </a:pPr>
            <a:r>
              <a:rPr kumimoji="0" lang="en-US" altLang="ko-KR" sz="14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Fiscal Statistical Analysis System</a:t>
            </a:r>
            <a:endParaRPr kumimoji="0" lang="ko-KR" altLang="en-US" sz="14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grpSp>
        <p:nvGrpSpPr>
          <p:cNvPr id="1033" name="Group 277"/>
          <p:cNvGrpSpPr>
            <a:grpSpLocks/>
          </p:cNvGrpSpPr>
          <p:nvPr/>
        </p:nvGrpSpPr>
        <p:grpSpPr bwMode="auto">
          <a:xfrm>
            <a:off x="200025" y="1557338"/>
            <a:ext cx="3998913" cy="2630487"/>
            <a:chOff x="126" y="1480"/>
            <a:chExt cx="2540" cy="1702"/>
          </a:xfrm>
        </p:grpSpPr>
        <p:pic>
          <p:nvPicPr>
            <p:cNvPr id="1128" name="Picture 54" descr="C:\hyeran\work\소스\3box.png"/>
            <p:cNvPicPr>
              <a:picLocks noChangeAspect="1" noChangeArrowheads="1"/>
            </p:cNvPicPr>
            <p:nvPr/>
          </p:nvPicPr>
          <p:blipFill>
            <a:blip r:embed="rId4" cstate="print"/>
            <a:srcRect r="67160"/>
            <a:stretch>
              <a:fillRect/>
            </a:stretch>
          </p:blipFill>
          <p:spPr bwMode="auto">
            <a:xfrm>
              <a:off x="126" y="1480"/>
              <a:ext cx="2540" cy="1575"/>
            </a:xfrm>
            <a:prstGeom prst="rect">
              <a:avLst/>
            </a:prstGeom>
            <a:noFill/>
            <a:ln w="9525">
              <a:noFill/>
              <a:miter lim="800000"/>
              <a:headEnd/>
              <a:tailEnd/>
            </a:ln>
          </p:spPr>
        </p:pic>
        <p:pic>
          <p:nvPicPr>
            <p:cNvPr id="1129" name="Picture 54" descr="C:\hyeran\work\소스\3box.png"/>
            <p:cNvPicPr>
              <a:picLocks noChangeAspect="1" noChangeArrowheads="1"/>
            </p:cNvPicPr>
            <p:nvPr/>
          </p:nvPicPr>
          <p:blipFill>
            <a:blip r:embed="rId4" cstate="print"/>
            <a:srcRect t="25142" r="67160"/>
            <a:stretch>
              <a:fillRect/>
            </a:stretch>
          </p:blipFill>
          <p:spPr bwMode="auto">
            <a:xfrm>
              <a:off x="126" y="2003"/>
              <a:ext cx="2540" cy="1179"/>
            </a:xfrm>
            <a:prstGeom prst="rect">
              <a:avLst/>
            </a:prstGeom>
            <a:noFill/>
            <a:ln w="9525">
              <a:noFill/>
              <a:miter lim="800000"/>
              <a:headEnd/>
              <a:tailEnd/>
            </a:ln>
          </p:spPr>
        </p:pic>
      </p:grpSp>
      <p:pic>
        <p:nvPicPr>
          <p:cNvPr id="1034" name="Picture 285" descr="ㅇㅇㅇ"/>
          <p:cNvPicPr>
            <a:picLocks noChangeAspect="1" noChangeArrowheads="1"/>
          </p:cNvPicPr>
          <p:nvPr/>
        </p:nvPicPr>
        <p:blipFill>
          <a:blip r:embed="rId5" cstate="print"/>
          <a:srcRect/>
          <a:stretch>
            <a:fillRect/>
          </a:stretch>
        </p:blipFill>
        <p:spPr bwMode="auto">
          <a:xfrm>
            <a:off x="347663" y="2092325"/>
            <a:ext cx="3922712" cy="1558925"/>
          </a:xfrm>
          <a:prstGeom prst="rect">
            <a:avLst/>
          </a:prstGeom>
          <a:noFill/>
          <a:ln w="9525">
            <a:noFill/>
            <a:miter lim="800000"/>
            <a:headEnd/>
            <a:tailEnd/>
          </a:ln>
        </p:spPr>
      </p:pic>
      <p:pic>
        <p:nvPicPr>
          <p:cNvPr id="1035" name="Picture 54" descr="C:\hyeran\work\소스\3box.png"/>
          <p:cNvPicPr>
            <a:picLocks noChangeAspect="1" noChangeArrowheads="1"/>
          </p:cNvPicPr>
          <p:nvPr/>
        </p:nvPicPr>
        <p:blipFill>
          <a:blip r:embed="rId4" cstate="print"/>
          <a:srcRect l="33133" t="27301" r="33734"/>
          <a:stretch>
            <a:fillRect/>
          </a:stretch>
        </p:blipFill>
        <p:spPr bwMode="auto">
          <a:xfrm>
            <a:off x="6032500" y="4437063"/>
            <a:ext cx="3698875" cy="1817687"/>
          </a:xfrm>
          <a:prstGeom prst="rect">
            <a:avLst/>
          </a:prstGeom>
          <a:noFill/>
          <a:ln w="9525">
            <a:noFill/>
            <a:miter lim="800000"/>
            <a:headEnd/>
            <a:tailEnd/>
          </a:ln>
        </p:spPr>
      </p:pic>
      <p:grpSp>
        <p:nvGrpSpPr>
          <p:cNvPr id="1036" name="Group 17"/>
          <p:cNvGrpSpPr>
            <a:grpSpLocks/>
          </p:cNvGrpSpPr>
          <p:nvPr/>
        </p:nvGrpSpPr>
        <p:grpSpPr bwMode="auto">
          <a:xfrm>
            <a:off x="482600" y="4908550"/>
            <a:ext cx="1174750" cy="969963"/>
            <a:chOff x="374" y="3315"/>
            <a:chExt cx="740" cy="544"/>
          </a:xfrm>
        </p:grpSpPr>
        <p:sp>
          <p:nvSpPr>
            <p:cNvPr id="1123"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24" name="AutoShape 394"/>
            <p:cNvSpPr>
              <a:spLocks noChangeArrowheads="1"/>
            </p:cNvSpPr>
            <p:nvPr/>
          </p:nvSpPr>
          <p:spPr bwMode="gray">
            <a:xfrm rot="10800000">
              <a:off x="387" y="3564"/>
              <a:ext cx="707"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1125" name="Group 20"/>
            <p:cNvGrpSpPr>
              <a:grpSpLocks/>
            </p:cNvGrpSpPr>
            <p:nvPr/>
          </p:nvGrpSpPr>
          <p:grpSpPr bwMode="auto">
            <a:xfrm rot="10800000">
              <a:off x="374" y="3612"/>
              <a:ext cx="738" cy="247"/>
              <a:chOff x="2673" y="1649"/>
              <a:chExt cx="1003" cy="199"/>
            </a:xfrm>
          </p:grpSpPr>
          <p:sp>
            <p:nvSpPr>
              <p:cNvPr id="1126"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1127"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1037" name="Group 23"/>
          <p:cNvGrpSpPr>
            <a:grpSpLocks/>
          </p:cNvGrpSpPr>
          <p:nvPr/>
        </p:nvGrpSpPr>
        <p:grpSpPr bwMode="auto">
          <a:xfrm>
            <a:off x="1701800" y="4908550"/>
            <a:ext cx="1174750" cy="969963"/>
            <a:chOff x="374" y="3315"/>
            <a:chExt cx="740" cy="544"/>
          </a:xfrm>
        </p:grpSpPr>
        <p:sp>
          <p:nvSpPr>
            <p:cNvPr id="1118"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19" name="AutoShape 394"/>
            <p:cNvSpPr>
              <a:spLocks noChangeArrowheads="1"/>
            </p:cNvSpPr>
            <p:nvPr/>
          </p:nvSpPr>
          <p:spPr bwMode="gray">
            <a:xfrm rot="10800000">
              <a:off x="387" y="3564"/>
              <a:ext cx="707"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1120" name="Group 26"/>
            <p:cNvGrpSpPr>
              <a:grpSpLocks/>
            </p:cNvGrpSpPr>
            <p:nvPr/>
          </p:nvGrpSpPr>
          <p:grpSpPr bwMode="auto">
            <a:xfrm rot="10800000">
              <a:off x="374" y="3612"/>
              <a:ext cx="738" cy="247"/>
              <a:chOff x="2673" y="1649"/>
              <a:chExt cx="1003" cy="199"/>
            </a:xfrm>
          </p:grpSpPr>
          <p:sp>
            <p:nvSpPr>
              <p:cNvPr id="1121"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1122"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grpSp>
        <p:nvGrpSpPr>
          <p:cNvPr id="1038" name="Group 29"/>
          <p:cNvGrpSpPr>
            <a:grpSpLocks/>
          </p:cNvGrpSpPr>
          <p:nvPr/>
        </p:nvGrpSpPr>
        <p:grpSpPr bwMode="auto">
          <a:xfrm>
            <a:off x="2930525" y="4908550"/>
            <a:ext cx="1174750" cy="969963"/>
            <a:chOff x="374" y="3315"/>
            <a:chExt cx="740" cy="544"/>
          </a:xfrm>
        </p:grpSpPr>
        <p:sp>
          <p:nvSpPr>
            <p:cNvPr id="1113" name="AutoShape 393"/>
            <p:cNvSpPr>
              <a:spLocks noChangeArrowheads="1"/>
            </p:cNvSpPr>
            <p:nvPr/>
          </p:nvSpPr>
          <p:spPr bwMode="auto">
            <a:xfrm>
              <a:off x="379" y="3315"/>
              <a:ext cx="735" cy="544"/>
            </a:xfrm>
            <a:prstGeom prst="roundRect">
              <a:avLst>
                <a:gd name="adj" fmla="val 6292"/>
              </a:avLst>
            </a:prstGeom>
            <a:solidFill>
              <a:schemeClr val="bg1"/>
            </a:solidFill>
            <a:ln w="15875" algn="ctr">
              <a:solidFill>
                <a:srgbClr val="609BBC"/>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14" name="AutoShape 394"/>
            <p:cNvSpPr>
              <a:spLocks noChangeArrowheads="1"/>
            </p:cNvSpPr>
            <p:nvPr/>
          </p:nvSpPr>
          <p:spPr bwMode="gray">
            <a:xfrm rot="10800000">
              <a:off x="387" y="3564"/>
              <a:ext cx="707" cy="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22 w 21600"/>
                <a:gd name="T13" fmla="*/ 3388 h 21600"/>
                <a:gd name="T14" fmla="*/ 18178 w 21600"/>
                <a:gd name="T15" fmla="*/ 18212 h 21600"/>
              </a:gdLst>
              <a:ahLst/>
              <a:cxnLst>
                <a:cxn ang="T8">
                  <a:pos x="T0" y="T1"/>
                </a:cxn>
                <a:cxn ang="T9">
                  <a:pos x="T2" y="T3"/>
                </a:cxn>
                <a:cxn ang="T10">
                  <a:pos x="T4" y="T5"/>
                </a:cxn>
                <a:cxn ang="T11">
                  <a:pos x="T6" y="T7"/>
                </a:cxn>
              </a:cxnLst>
              <a:rect l="T12" t="T13" r="T14" b="T15"/>
              <a:pathLst>
                <a:path w="21600" h="21600">
                  <a:moveTo>
                    <a:pt x="0" y="0"/>
                  </a:moveTo>
                  <a:lnTo>
                    <a:pt x="3235" y="21600"/>
                  </a:lnTo>
                  <a:lnTo>
                    <a:pt x="18365" y="21600"/>
                  </a:lnTo>
                  <a:lnTo>
                    <a:pt x="21600" y="0"/>
                  </a:lnTo>
                  <a:lnTo>
                    <a:pt x="0" y="0"/>
                  </a:lnTo>
                  <a:close/>
                </a:path>
              </a:pathLst>
            </a:custGeom>
            <a:gradFill rotWithShape="1">
              <a:gsLst>
                <a:gs pos="0">
                  <a:srgbClr val="DDDDDD"/>
                </a:gs>
                <a:gs pos="100000">
                  <a:srgbClr val="FFFFFF"/>
                </a:gs>
              </a:gsLst>
              <a:lin ang="5400000" scaled="1"/>
            </a:gradFill>
            <a:ln w="9525" algn="ctr">
              <a:noFill/>
              <a:miter lim="800000"/>
              <a:headEnd/>
              <a:tailEnd/>
            </a:ln>
          </p:spPr>
          <p:txBody>
            <a:bodyPr wrap="none" anchor="ctr"/>
            <a:lstStyle/>
            <a:p>
              <a:endParaRPr lang="ko-KR" altLang="en-US"/>
            </a:p>
          </p:txBody>
        </p:sp>
        <p:grpSp>
          <p:nvGrpSpPr>
            <p:cNvPr id="2" name="Group 32"/>
            <p:cNvGrpSpPr>
              <a:grpSpLocks/>
            </p:cNvGrpSpPr>
            <p:nvPr/>
          </p:nvGrpSpPr>
          <p:grpSpPr bwMode="auto">
            <a:xfrm rot="10800000">
              <a:off x="374" y="3612"/>
              <a:ext cx="738" cy="247"/>
              <a:chOff x="2673" y="1649"/>
              <a:chExt cx="1003" cy="199"/>
            </a:xfrm>
          </p:grpSpPr>
          <p:sp>
            <p:nvSpPr>
              <p:cNvPr id="1116" name="AutoShape 396"/>
              <p:cNvSpPr>
                <a:spLocks noChangeArrowheads="1"/>
              </p:cNvSpPr>
              <p:nvPr/>
            </p:nvSpPr>
            <p:spPr bwMode="gray">
              <a:xfrm rot="10800000">
                <a:off x="2673" y="1649"/>
                <a:ext cx="1003" cy="199"/>
              </a:xfrm>
              <a:prstGeom prst="roundRect">
                <a:avLst>
                  <a:gd name="adj" fmla="val 22644"/>
                </a:avLst>
              </a:prstGeom>
              <a:solidFill>
                <a:srgbClr val="82AECC"/>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1117" name="AutoShape 396"/>
              <p:cNvSpPr>
                <a:spLocks noChangeArrowheads="1"/>
              </p:cNvSpPr>
              <p:nvPr/>
            </p:nvSpPr>
            <p:spPr bwMode="gray">
              <a:xfrm rot="10800000">
                <a:off x="2688" y="1655"/>
                <a:ext cx="963" cy="51"/>
              </a:xfrm>
              <a:prstGeom prst="roundRect">
                <a:avLst>
                  <a:gd name="adj" fmla="val 50000"/>
                </a:avLst>
              </a:prstGeom>
              <a:gradFill rotWithShape="1">
                <a:gsLst>
                  <a:gs pos="0">
                    <a:schemeClr val="bg1">
                      <a:alpha val="0"/>
                    </a:schemeClr>
                  </a:gs>
                  <a:gs pos="100000">
                    <a:schemeClr val="bg1">
                      <a:alpha val="71001"/>
                    </a:schemeClr>
                  </a:gs>
                </a:gsLst>
                <a:lin ang="5400000" scaled="1"/>
              </a:gra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sp>
        <p:nvSpPr>
          <p:cNvPr id="1039" name="AutoShape 23"/>
          <p:cNvSpPr>
            <a:spLocks noChangeArrowheads="1"/>
          </p:cNvSpPr>
          <p:nvPr/>
        </p:nvSpPr>
        <p:spPr bwMode="auto">
          <a:xfrm>
            <a:off x="7121525" y="3149600"/>
            <a:ext cx="409575" cy="228600"/>
          </a:xfrm>
          <a:prstGeom prst="upArrow">
            <a:avLst>
              <a:gd name="adj1" fmla="val 50000"/>
              <a:gd name="adj2" fmla="val 25000"/>
            </a:avLst>
          </a:prstGeom>
          <a:solidFill>
            <a:srgbClr val="808080"/>
          </a:solidFill>
          <a:ln w="9525">
            <a:noFill/>
            <a:miter lim="800000"/>
            <a:headEnd/>
            <a:tailEnd/>
          </a:ln>
        </p:spPr>
        <p:txBody>
          <a:bodyPr wrap="none"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40" name="AutoShape 24"/>
          <p:cNvSpPr>
            <a:spLocks noChangeArrowheads="1"/>
          </p:cNvSpPr>
          <p:nvPr/>
        </p:nvSpPr>
        <p:spPr bwMode="auto">
          <a:xfrm>
            <a:off x="8194675" y="3149600"/>
            <a:ext cx="409575" cy="228600"/>
          </a:xfrm>
          <a:prstGeom prst="upArrow">
            <a:avLst>
              <a:gd name="adj1" fmla="val 50000"/>
              <a:gd name="adj2" fmla="val 25000"/>
            </a:avLst>
          </a:prstGeom>
          <a:solidFill>
            <a:srgbClr val="808080"/>
          </a:solidFill>
          <a:ln w="9525">
            <a:noFill/>
            <a:miter lim="800000"/>
            <a:headEnd/>
            <a:tailEnd/>
          </a:ln>
        </p:spPr>
        <p:txBody>
          <a:bodyPr wrap="none"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41" name="AutoShape 25"/>
          <p:cNvSpPr>
            <a:spLocks noChangeArrowheads="1"/>
          </p:cNvSpPr>
          <p:nvPr/>
        </p:nvSpPr>
        <p:spPr bwMode="auto">
          <a:xfrm>
            <a:off x="6937375" y="2678113"/>
            <a:ext cx="774700" cy="463550"/>
          </a:xfrm>
          <a:prstGeom prst="roundRect">
            <a:avLst>
              <a:gd name="adj" fmla="val 5384"/>
            </a:avLst>
          </a:prstGeom>
          <a:solidFill>
            <a:srgbClr val="DDDDDD"/>
          </a:solidFill>
          <a:ln w="6350">
            <a:solidFill>
              <a:schemeClr val="bg2"/>
            </a:solidFill>
            <a:round/>
            <a:headEnd/>
            <a:tailEnd/>
          </a:ln>
        </p:spPr>
        <p:txBody>
          <a:bodyPr lIns="0" tIns="0" rIns="0" bIns="66665"/>
          <a:lstStyle/>
          <a:p>
            <a:pPr algn="ctr" defTabSz="846138" fontAlgn="ctr">
              <a:lnSpc>
                <a:spcPts val="600"/>
              </a:lnSpc>
              <a:spcBef>
                <a:spcPct val="50000"/>
              </a:spcBef>
            </a:pPr>
            <a:endParaRPr lang="ko-KR" altLang="ko-KR" sz="900">
              <a:solidFill>
                <a:schemeClr val="bg1"/>
              </a:solidFill>
              <a:latin typeface="Arial Unicode MS" pitchFamily="50" charset="-127"/>
              <a:ea typeface="Arial Unicode MS" pitchFamily="50" charset="-127"/>
              <a:cs typeface="Arial Unicode MS" pitchFamily="50" charset="-127"/>
            </a:endParaRPr>
          </a:p>
        </p:txBody>
      </p:sp>
      <p:grpSp>
        <p:nvGrpSpPr>
          <p:cNvPr id="1042" name="Group 26"/>
          <p:cNvGrpSpPr>
            <a:grpSpLocks/>
          </p:cNvGrpSpPr>
          <p:nvPr/>
        </p:nvGrpSpPr>
        <p:grpSpPr bwMode="auto">
          <a:xfrm>
            <a:off x="7108825" y="2852738"/>
            <a:ext cx="431800" cy="282575"/>
            <a:chOff x="5304" y="3101"/>
            <a:chExt cx="353" cy="290"/>
          </a:xfrm>
        </p:grpSpPr>
        <p:pic>
          <p:nvPicPr>
            <p:cNvPr id="1110" name="Picture 2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04" y="3185"/>
              <a:ext cx="353" cy="206"/>
            </a:xfrm>
            <a:prstGeom prst="rect">
              <a:avLst/>
            </a:prstGeom>
            <a:noFill/>
            <a:ln w="19050">
              <a:noFill/>
              <a:miter lim="800000"/>
              <a:headEnd/>
              <a:tailEnd/>
            </a:ln>
          </p:spPr>
        </p:pic>
        <p:grpSp>
          <p:nvGrpSpPr>
            <p:cNvPr id="1111" name="Group 28"/>
            <p:cNvGrpSpPr>
              <a:grpSpLocks/>
            </p:cNvGrpSpPr>
            <p:nvPr/>
          </p:nvGrpSpPr>
          <p:grpSpPr bwMode="auto">
            <a:xfrm>
              <a:off x="5320" y="3101"/>
              <a:ext cx="240" cy="221"/>
              <a:chOff x="2988" y="2071"/>
              <a:chExt cx="393" cy="342"/>
            </a:xfrm>
          </p:grpSpPr>
          <p:pic>
            <p:nvPicPr>
              <p:cNvPr id="1112" name="Picture 29"/>
              <p:cNvPicPr>
                <a:picLocks noChangeAspect="1" noChangeArrowheads="1"/>
              </p:cNvPicPr>
              <p:nvPr/>
            </p:nvPicPr>
            <p:blipFill>
              <a:blip r:embed="rId7" cstate="print"/>
              <a:srcRect/>
              <a:stretch>
                <a:fillRect/>
              </a:stretch>
            </p:blipFill>
            <p:spPr bwMode="auto">
              <a:xfrm>
                <a:off x="3081" y="2071"/>
                <a:ext cx="300" cy="190"/>
              </a:xfrm>
              <a:prstGeom prst="rect">
                <a:avLst/>
              </a:prstGeom>
              <a:solidFill>
                <a:srgbClr val="F8F8F8"/>
              </a:solidFill>
              <a:ln w="9525">
                <a:noFill/>
                <a:miter lim="800000"/>
                <a:headEnd/>
                <a:tailEnd/>
              </a:ln>
            </p:spPr>
          </p:pic>
          <p:graphicFrame>
            <p:nvGraphicFramePr>
              <p:cNvPr id="1027" name="Object 30"/>
              <p:cNvGraphicFramePr>
                <a:graphicFrameLocks noChangeAspect="1"/>
              </p:cNvGraphicFramePr>
              <p:nvPr/>
            </p:nvGraphicFramePr>
            <p:xfrm>
              <a:off x="2988" y="2167"/>
              <a:ext cx="297" cy="246"/>
            </p:xfrm>
            <a:graphic>
              <a:graphicData uri="http://schemas.openxmlformats.org/presentationml/2006/ole">
                <p:oleObj spid="_x0000_s1027" name="Image" r:id="rId8" imgW="2238687" imgH="1838095" progId="">
                  <p:embed/>
                </p:oleObj>
              </a:graphicData>
            </a:graphic>
          </p:graphicFrame>
        </p:grpSp>
      </p:grpSp>
      <p:sp>
        <p:nvSpPr>
          <p:cNvPr id="249" name="Text Box 31"/>
          <p:cNvSpPr txBox="1">
            <a:spLocks noChangeArrowheads="1"/>
          </p:cNvSpPr>
          <p:nvPr/>
        </p:nvSpPr>
        <p:spPr bwMode="auto">
          <a:xfrm>
            <a:off x="6935788" y="2670175"/>
            <a:ext cx="725487" cy="163513"/>
          </a:xfrm>
          <a:prstGeom prst="rect">
            <a:avLst/>
          </a:prstGeom>
          <a:noFill/>
          <a:ln w="12700">
            <a:noFill/>
            <a:miter lim="800000"/>
            <a:headEnd/>
            <a:tailEnd/>
          </a:ln>
        </p:spPr>
        <p:txBody>
          <a:bodyPr lIns="85252" tIns="42627" rIns="85252" bIns="42627" anchor="ctr">
            <a:spAutoFit/>
          </a:bodyPr>
          <a:lstStyle/>
          <a:p>
            <a:pPr algn="ctr" defTabSz="704850">
              <a:lnSpc>
                <a:spcPts val="600"/>
              </a:lnSpc>
              <a:spcBef>
                <a:spcPct val="50000"/>
              </a:spcBef>
              <a:defRPr/>
            </a:pPr>
            <a:r>
              <a:rPr kumimoji="0" lang="en-US" altLang="ko-KR" sz="1000" dirty="0">
                <a:solidFill>
                  <a:schemeClr val="tx1">
                    <a:lumMod val="75000"/>
                  </a:schemeClr>
                </a:solidFill>
                <a:latin typeface="Arial Unicode MS" pitchFamily="50" charset="-127"/>
                <a:ea typeface="Arial Unicode MS" pitchFamily="50" charset="-127"/>
                <a:cs typeface="Arial Unicode MS" pitchFamily="50" charset="-127"/>
              </a:rPr>
              <a:t>OLAP</a:t>
            </a:r>
          </a:p>
        </p:txBody>
      </p:sp>
      <p:sp>
        <p:nvSpPr>
          <p:cNvPr id="1044" name="AutoShape 32"/>
          <p:cNvSpPr>
            <a:spLocks noChangeArrowheads="1"/>
          </p:cNvSpPr>
          <p:nvPr/>
        </p:nvSpPr>
        <p:spPr bwMode="auto">
          <a:xfrm>
            <a:off x="7997825" y="2676525"/>
            <a:ext cx="782638" cy="466725"/>
          </a:xfrm>
          <a:prstGeom prst="roundRect">
            <a:avLst>
              <a:gd name="adj" fmla="val 5384"/>
            </a:avLst>
          </a:prstGeom>
          <a:solidFill>
            <a:srgbClr val="DDDDDD"/>
          </a:solidFill>
          <a:ln w="6350">
            <a:solidFill>
              <a:schemeClr val="bg2"/>
            </a:solidFill>
            <a:round/>
            <a:headEnd/>
            <a:tailEnd/>
          </a:ln>
        </p:spPr>
        <p:txBody>
          <a:bodyPr lIns="0" tIns="0" rIns="0" bIns="66665"/>
          <a:lstStyle/>
          <a:p>
            <a:pPr algn="ctr" defTabSz="846138" fontAlgn="ctr">
              <a:lnSpc>
                <a:spcPts val="600"/>
              </a:lnSpc>
              <a:spcBef>
                <a:spcPct val="50000"/>
              </a:spcBef>
            </a:pPr>
            <a:endParaRPr lang="ko-KR" altLang="ko-KR" sz="900">
              <a:solidFill>
                <a:schemeClr val="bg1"/>
              </a:solidFill>
              <a:latin typeface="Arial Unicode MS" pitchFamily="50" charset="-127"/>
              <a:ea typeface="Arial Unicode MS" pitchFamily="50" charset="-127"/>
              <a:cs typeface="Arial Unicode MS" pitchFamily="50" charset="-127"/>
            </a:endParaRPr>
          </a:p>
        </p:txBody>
      </p:sp>
      <p:grpSp>
        <p:nvGrpSpPr>
          <p:cNvPr id="1045" name="Group 33"/>
          <p:cNvGrpSpPr>
            <a:grpSpLocks/>
          </p:cNvGrpSpPr>
          <p:nvPr/>
        </p:nvGrpSpPr>
        <p:grpSpPr bwMode="auto">
          <a:xfrm>
            <a:off x="8143875" y="2849563"/>
            <a:ext cx="404813" cy="287337"/>
            <a:chOff x="5319" y="3453"/>
            <a:chExt cx="360" cy="404"/>
          </a:xfrm>
        </p:grpSpPr>
        <p:pic>
          <p:nvPicPr>
            <p:cNvPr id="1107" name="Picture 34"/>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5319" y="3646"/>
              <a:ext cx="360" cy="211"/>
            </a:xfrm>
            <a:prstGeom prst="rect">
              <a:avLst/>
            </a:prstGeom>
            <a:noFill/>
            <a:ln w="19050">
              <a:noFill/>
              <a:miter lim="800000"/>
              <a:headEnd/>
              <a:tailEnd/>
            </a:ln>
          </p:spPr>
        </p:pic>
        <p:grpSp>
          <p:nvGrpSpPr>
            <p:cNvPr id="1108" name="Group 35"/>
            <p:cNvGrpSpPr>
              <a:grpSpLocks/>
            </p:cNvGrpSpPr>
            <p:nvPr/>
          </p:nvGrpSpPr>
          <p:grpSpPr bwMode="auto">
            <a:xfrm>
              <a:off x="5400" y="3453"/>
              <a:ext cx="209" cy="287"/>
              <a:chOff x="1713" y="2041"/>
              <a:chExt cx="218" cy="263"/>
            </a:xfrm>
          </p:grpSpPr>
          <p:graphicFrame>
            <p:nvGraphicFramePr>
              <p:cNvPr id="1026" name="Object 36"/>
              <p:cNvGraphicFramePr>
                <a:graphicFrameLocks noChangeAspect="1"/>
              </p:cNvGraphicFramePr>
              <p:nvPr/>
            </p:nvGraphicFramePr>
            <p:xfrm>
              <a:off x="1713" y="2041"/>
              <a:ext cx="201" cy="233"/>
            </p:xfrm>
            <a:graphic>
              <a:graphicData uri="http://schemas.openxmlformats.org/presentationml/2006/ole">
                <p:oleObj spid="_x0000_s1026" name="Image" r:id="rId10" imgW="2238687" imgH="1838095" progId="">
                  <p:embed/>
                </p:oleObj>
              </a:graphicData>
            </a:graphic>
          </p:graphicFrame>
          <p:pic>
            <p:nvPicPr>
              <p:cNvPr id="1109" name="Picture 37"/>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1747" y="2160"/>
                <a:ext cx="184" cy="144"/>
              </a:xfrm>
              <a:prstGeom prst="rect">
                <a:avLst/>
              </a:prstGeom>
              <a:noFill/>
              <a:ln w="9525">
                <a:noFill/>
                <a:miter lim="800000"/>
                <a:headEnd/>
                <a:tailEnd/>
              </a:ln>
            </p:spPr>
          </p:pic>
        </p:grpSp>
      </p:grpSp>
      <p:sp>
        <p:nvSpPr>
          <p:cNvPr id="256" name="Text Box 38"/>
          <p:cNvSpPr txBox="1">
            <a:spLocks noChangeArrowheads="1"/>
          </p:cNvSpPr>
          <p:nvPr/>
        </p:nvSpPr>
        <p:spPr bwMode="auto">
          <a:xfrm>
            <a:off x="8035925" y="2667000"/>
            <a:ext cx="703263" cy="163513"/>
          </a:xfrm>
          <a:prstGeom prst="rect">
            <a:avLst/>
          </a:prstGeom>
          <a:noFill/>
          <a:ln w="12700">
            <a:noFill/>
            <a:miter lim="800000"/>
            <a:headEnd/>
            <a:tailEnd/>
          </a:ln>
        </p:spPr>
        <p:txBody>
          <a:bodyPr lIns="85252" tIns="42627" rIns="85252" bIns="42627" anchor="ctr">
            <a:spAutoFit/>
          </a:bodyPr>
          <a:lstStyle/>
          <a:p>
            <a:pPr algn="ctr" defTabSz="704850">
              <a:lnSpc>
                <a:spcPts val="600"/>
              </a:lnSpc>
              <a:spcBef>
                <a:spcPct val="50000"/>
              </a:spcBef>
              <a:defRPr/>
            </a:pPr>
            <a:r>
              <a:rPr kumimoji="0" lang="en-US" altLang="ko-KR" sz="1000">
                <a:solidFill>
                  <a:schemeClr val="tx1">
                    <a:lumMod val="75000"/>
                  </a:schemeClr>
                </a:solidFill>
                <a:latin typeface="Arial Unicode MS" pitchFamily="50" charset="-127"/>
                <a:ea typeface="Arial Unicode MS" pitchFamily="50" charset="-127"/>
                <a:cs typeface="Arial Unicode MS" pitchFamily="50" charset="-127"/>
              </a:rPr>
              <a:t>EIS</a:t>
            </a:r>
          </a:p>
        </p:txBody>
      </p:sp>
      <p:sp>
        <p:nvSpPr>
          <p:cNvPr id="1047" name="AutoShape 39"/>
          <p:cNvSpPr>
            <a:spLocks noChangeArrowheads="1"/>
          </p:cNvSpPr>
          <p:nvPr/>
        </p:nvSpPr>
        <p:spPr bwMode="auto">
          <a:xfrm>
            <a:off x="8397875" y="2954338"/>
            <a:ext cx="200025" cy="168275"/>
          </a:xfrm>
          <a:prstGeom prst="cube">
            <a:avLst>
              <a:gd name="adj" fmla="val 25000"/>
            </a:avLst>
          </a:prstGeom>
          <a:solidFill>
            <a:srgbClr val="BCC2FA"/>
          </a:solidFill>
          <a:ln w="9525" cap="rnd">
            <a:solidFill>
              <a:srgbClr val="4D4D4D"/>
            </a:solidFill>
            <a:prstDash val="sysDot"/>
            <a:miter lim="800000"/>
            <a:headEnd/>
            <a:tailEnd/>
          </a:ln>
        </p:spPr>
        <p:txBody>
          <a:bodyPr wrap="none" tIns="0" bIns="0" anchor="ctr"/>
          <a:lstStyle/>
          <a:p>
            <a:pPr algn="ctr">
              <a:lnSpc>
                <a:spcPts val="600"/>
              </a:lnSpc>
              <a:spcBef>
                <a:spcPct val="50000"/>
              </a:spcBef>
            </a:pPr>
            <a:endParaRPr lang="ko-KR" altLang="en-US" sz="1200">
              <a:latin typeface="Arial Unicode MS" pitchFamily="50" charset="-127"/>
              <a:ea typeface="Arial Unicode MS" pitchFamily="50" charset="-127"/>
              <a:cs typeface="Arial Unicode MS" pitchFamily="50" charset="-127"/>
            </a:endParaRPr>
          </a:p>
        </p:txBody>
      </p:sp>
      <p:sp>
        <p:nvSpPr>
          <p:cNvPr id="1048" name="Freeform 40"/>
          <p:cNvSpPr>
            <a:spLocks/>
          </p:cNvSpPr>
          <p:nvPr/>
        </p:nvSpPr>
        <p:spPr bwMode="auto">
          <a:xfrm>
            <a:off x="3944938" y="3213100"/>
            <a:ext cx="2043112" cy="2319338"/>
          </a:xfrm>
          <a:custGeom>
            <a:avLst/>
            <a:gdLst>
              <a:gd name="T0" fmla="*/ 0 w 771"/>
              <a:gd name="T1" fmla="*/ 0 h 1406"/>
              <a:gd name="T2" fmla="*/ 2147483647 w 771"/>
              <a:gd name="T3" fmla="*/ 0 h 1406"/>
              <a:gd name="T4" fmla="*/ 2147483647 w 771"/>
              <a:gd name="T5" fmla="*/ 2147483647 h 1406"/>
              <a:gd name="T6" fmla="*/ 2147483647 w 771"/>
              <a:gd name="T7" fmla="*/ 2147483647 h 1406"/>
              <a:gd name="T8" fmla="*/ 0 60000 65536"/>
              <a:gd name="T9" fmla="*/ 0 60000 65536"/>
              <a:gd name="T10" fmla="*/ 0 60000 65536"/>
              <a:gd name="T11" fmla="*/ 0 60000 65536"/>
              <a:gd name="T12" fmla="*/ 0 w 771"/>
              <a:gd name="T13" fmla="*/ 0 h 1406"/>
              <a:gd name="T14" fmla="*/ 771 w 771"/>
              <a:gd name="T15" fmla="*/ 1406 h 1406"/>
            </a:gdLst>
            <a:ahLst/>
            <a:cxnLst>
              <a:cxn ang="T8">
                <a:pos x="T0" y="T1"/>
              </a:cxn>
              <a:cxn ang="T9">
                <a:pos x="T2" y="T3"/>
              </a:cxn>
              <a:cxn ang="T10">
                <a:pos x="T4" y="T5"/>
              </a:cxn>
              <a:cxn ang="T11">
                <a:pos x="T6" y="T7"/>
              </a:cxn>
            </a:cxnLst>
            <a:rect l="T12" t="T13" r="T14" b="T15"/>
            <a:pathLst>
              <a:path w="771" h="1406">
                <a:moveTo>
                  <a:pt x="0" y="0"/>
                </a:moveTo>
                <a:lnTo>
                  <a:pt x="317" y="0"/>
                </a:lnTo>
                <a:lnTo>
                  <a:pt x="317" y="1406"/>
                </a:lnTo>
                <a:lnTo>
                  <a:pt x="771" y="1406"/>
                </a:lnTo>
              </a:path>
            </a:pathLst>
          </a:custGeom>
          <a:noFill/>
          <a:ln w="76200">
            <a:solidFill>
              <a:schemeClr val="tx1"/>
            </a:solidFill>
            <a:round/>
            <a:headEnd/>
            <a:tailEnd type="arrow" w="med" len="med"/>
          </a:ln>
        </p:spPr>
        <p:txBody>
          <a:bodyPr wrap="none"/>
          <a:lstStyle/>
          <a:p>
            <a:endParaRPr lang="ko-KR" altLang="en-US"/>
          </a:p>
        </p:txBody>
      </p:sp>
      <p:sp>
        <p:nvSpPr>
          <p:cNvPr id="1049" name="Text Box 95"/>
          <p:cNvSpPr txBox="1">
            <a:spLocks noChangeArrowheads="1"/>
          </p:cNvSpPr>
          <p:nvPr/>
        </p:nvSpPr>
        <p:spPr bwMode="auto">
          <a:xfrm>
            <a:off x="4016375" y="2924175"/>
            <a:ext cx="1128713" cy="258763"/>
          </a:xfrm>
          <a:prstGeom prst="rect">
            <a:avLst/>
          </a:prstGeom>
          <a:noFill/>
          <a:ln w="9525" algn="ctr">
            <a:noFill/>
            <a:miter lim="800000"/>
            <a:headEnd/>
            <a:tailEnd/>
          </a:ln>
        </p:spPr>
        <p:txBody>
          <a:bodyPr>
            <a:spAutoFit/>
          </a:bodyPr>
          <a:lstStyle/>
          <a:p>
            <a:pPr algn="ctr">
              <a:lnSpc>
                <a:spcPts val="1300"/>
              </a:lnSpc>
              <a:spcBef>
                <a:spcPct val="50000"/>
              </a:spcBef>
            </a:pPr>
            <a:r>
              <a:rPr lang="en-US" altLang="ko-KR" sz="1100">
                <a:latin typeface="Arial Unicode MS" pitchFamily="50" charset="-127"/>
                <a:ea typeface="Arial Unicode MS" pitchFamily="50" charset="-127"/>
                <a:cs typeface="Arial Unicode MS" pitchFamily="50" charset="-127"/>
              </a:rPr>
              <a:t>extract</a:t>
            </a:r>
            <a:endParaRPr lang="ko-KR" altLang="en-US" sz="1100">
              <a:latin typeface="Arial Unicode MS" pitchFamily="50" charset="-127"/>
              <a:ea typeface="Arial Unicode MS" pitchFamily="50" charset="-127"/>
              <a:cs typeface="Arial Unicode MS" pitchFamily="50" charset="-127"/>
            </a:endParaRPr>
          </a:p>
        </p:txBody>
      </p:sp>
      <p:sp>
        <p:nvSpPr>
          <p:cNvPr id="1050" name="Text Box 96"/>
          <p:cNvSpPr txBox="1">
            <a:spLocks noChangeArrowheads="1"/>
          </p:cNvSpPr>
          <p:nvPr/>
        </p:nvSpPr>
        <p:spPr bwMode="auto">
          <a:xfrm>
            <a:off x="4238625" y="4329113"/>
            <a:ext cx="908050" cy="587375"/>
          </a:xfrm>
          <a:prstGeom prst="rect">
            <a:avLst/>
          </a:prstGeom>
          <a:solidFill>
            <a:schemeClr val="bg1"/>
          </a:solidFill>
          <a:ln w="9525" algn="ctr">
            <a:noFill/>
            <a:miter lim="800000"/>
            <a:headEnd/>
            <a:tailEnd/>
          </a:ln>
        </p:spPr>
        <p:txBody>
          <a:bodyPr>
            <a:spAutoFit/>
          </a:bodyPr>
          <a:lstStyle/>
          <a:p>
            <a:pPr algn="ctr">
              <a:lnSpc>
                <a:spcPts val="1300"/>
              </a:lnSpc>
              <a:spcBef>
                <a:spcPct val="50000"/>
              </a:spcBef>
            </a:pPr>
            <a:r>
              <a:rPr lang="en-US" altLang="ko-KR" sz="1000">
                <a:latin typeface="Arial Unicode MS" pitchFamily="50" charset="-127"/>
                <a:ea typeface="Arial Unicode MS" pitchFamily="50" charset="-127"/>
                <a:cs typeface="Arial Unicode MS" pitchFamily="50" charset="-127"/>
              </a:rPr>
              <a:t>Conversion and Refining</a:t>
            </a:r>
          </a:p>
        </p:txBody>
      </p:sp>
      <p:sp>
        <p:nvSpPr>
          <p:cNvPr id="1051" name="Text Box 97"/>
          <p:cNvSpPr txBox="1">
            <a:spLocks noChangeArrowheads="1"/>
          </p:cNvSpPr>
          <p:nvPr/>
        </p:nvSpPr>
        <p:spPr bwMode="auto">
          <a:xfrm>
            <a:off x="5168900" y="5130800"/>
            <a:ext cx="1203325" cy="257175"/>
          </a:xfrm>
          <a:prstGeom prst="rect">
            <a:avLst/>
          </a:prstGeom>
          <a:noFill/>
          <a:ln w="9525" algn="ctr">
            <a:noFill/>
            <a:miter lim="800000"/>
            <a:headEnd/>
            <a:tailEnd/>
          </a:ln>
        </p:spPr>
        <p:txBody>
          <a:bodyPr>
            <a:spAutoFit/>
          </a:bodyPr>
          <a:lstStyle/>
          <a:p>
            <a:pPr algn="ctr">
              <a:lnSpc>
                <a:spcPts val="1300"/>
              </a:lnSpc>
              <a:spcBef>
                <a:spcPct val="50000"/>
              </a:spcBef>
            </a:pPr>
            <a:r>
              <a:rPr lang="en-US" altLang="ko-KR" sz="1100">
                <a:latin typeface="Arial Unicode MS" pitchFamily="50" charset="-127"/>
                <a:ea typeface="Arial Unicode MS" pitchFamily="50" charset="-127"/>
                <a:cs typeface="Arial Unicode MS" pitchFamily="50" charset="-127"/>
              </a:rPr>
              <a:t>Load </a:t>
            </a: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nvGrpSpPr>
          <p:cNvPr id="1052" name="Group 153"/>
          <p:cNvGrpSpPr>
            <a:grpSpLocks/>
          </p:cNvGrpSpPr>
          <p:nvPr/>
        </p:nvGrpSpPr>
        <p:grpSpPr bwMode="auto">
          <a:xfrm>
            <a:off x="6299200" y="4557713"/>
            <a:ext cx="3168650" cy="1295400"/>
            <a:chOff x="3846" y="3046"/>
            <a:chExt cx="1996" cy="816"/>
          </a:xfrm>
        </p:grpSpPr>
        <p:sp>
          <p:nvSpPr>
            <p:cNvPr id="1105" name="AutoShape 377"/>
            <p:cNvSpPr>
              <a:spLocks noChangeArrowheads="1"/>
            </p:cNvSpPr>
            <p:nvPr/>
          </p:nvSpPr>
          <p:spPr bwMode="auto">
            <a:xfrm>
              <a:off x="3846" y="3046"/>
              <a:ext cx="1996" cy="816"/>
            </a:xfrm>
            <a:prstGeom prst="roundRect">
              <a:avLst>
                <a:gd name="adj" fmla="val 6292"/>
              </a:avLst>
            </a:prstGeom>
            <a:solidFill>
              <a:schemeClr val="bg1"/>
            </a:solidFill>
            <a:ln w="28575" algn="ctr">
              <a:solidFill>
                <a:srgbClr val="76B531"/>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06" name="AutoShape 383"/>
            <p:cNvSpPr>
              <a:spLocks noChangeArrowheads="1"/>
            </p:cNvSpPr>
            <p:nvPr/>
          </p:nvSpPr>
          <p:spPr bwMode="gray">
            <a:xfrm>
              <a:off x="3871" y="3663"/>
              <a:ext cx="1940" cy="174"/>
            </a:xfrm>
            <a:prstGeom prst="roundRect">
              <a:avLst>
                <a:gd name="adj" fmla="val 15009"/>
              </a:avLst>
            </a:prstGeom>
            <a:solidFill>
              <a:srgbClr val="A4E456"/>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grpSp>
        <p:nvGrpSpPr>
          <p:cNvPr id="1053" name="Group 156"/>
          <p:cNvGrpSpPr>
            <a:grpSpLocks/>
          </p:cNvGrpSpPr>
          <p:nvPr/>
        </p:nvGrpSpPr>
        <p:grpSpPr bwMode="auto">
          <a:xfrm>
            <a:off x="6299200" y="3243263"/>
            <a:ext cx="3168650" cy="968375"/>
            <a:chOff x="3846" y="2230"/>
            <a:chExt cx="1996" cy="610"/>
          </a:xfrm>
        </p:grpSpPr>
        <p:sp>
          <p:nvSpPr>
            <p:cNvPr id="1103" name="AutoShape 377"/>
            <p:cNvSpPr>
              <a:spLocks noChangeArrowheads="1"/>
            </p:cNvSpPr>
            <p:nvPr/>
          </p:nvSpPr>
          <p:spPr bwMode="auto">
            <a:xfrm>
              <a:off x="3846" y="2230"/>
              <a:ext cx="1996" cy="610"/>
            </a:xfrm>
            <a:prstGeom prst="roundRect">
              <a:avLst>
                <a:gd name="adj" fmla="val 6292"/>
              </a:avLst>
            </a:prstGeom>
            <a:solidFill>
              <a:schemeClr val="bg1"/>
            </a:solidFill>
            <a:ln w="28575" algn="ctr">
              <a:solidFill>
                <a:srgbClr val="76B531"/>
              </a:solidFill>
              <a:round/>
              <a:headEnd/>
              <a:tailEnd/>
            </a:ln>
          </p:spPr>
          <p:txBody>
            <a:bodyPr wrap="none" tIns="18000"/>
            <a:lstStyle/>
            <a:p>
              <a:pPr>
                <a:lnSpc>
                  <a:spcPts val="600"/>
                </a:lnSpc>
                <a:spcBef>
                  <a:spcPct val="50000"/>
                </a:spcBef>
              </a:pPr>
              <a:endParaRPr lang="ko-KR" altLang="en-US" sz="1600">
                <a:solidFill>
                  <a:schemeClr val="tx1"/>
                </a:solidFill>
                <a:latin typeface="Arial Unicode MS" pitchFamily="50" charset="-127"/>
                <a:ea typeface="Arial Unicode MS" pitchFamily="50" charset="-127"/>
                <a:cs typeface="Arial Unicode MS" pitchFamily="50" charset="-127"/>
              </a:endParaRPr>
            </a:p>
          </p:txBody>
        </p:sp>
        <p:sp>
          <p:nvSpPr>
            <p:cNvPr id="1104" name="AutoShape 383"/>
            <p:cNvSpPr>
              <a:spLocks noChangeArrowheads="1"/>
            </p:cNvSpPr>
            <p:nvPr/>
          </p:nvSpPr>
          <p:spPr bwMode="gray">
            <a:xfrm>
              <a:off x="3876" y="2644"/>
              <a:ext cx="1940" cy="174"/>
            </a:xfrm>
            <a:prstGeom prst="roundRect">
              <a:avLst>
                <a:gd name="adj" fmla="val 15009"/>
              </a:avLst>
            </a:prstGeom>
            <a:solidFill>
              <a:srgbClr val="A4E456"/>
            </a:solidFill>
            <a:ln w="9525" algn="ctr">
              <a:noFill/>
              <a:round/>
              <a:headEnd/>
              <a:tailEnd/>
            </a:ln>
          </p:spPr>
          <p:txBody>
            <a:bodyPr wrap="none" lIns="0" tIns="0" rIns="0" bIns="0" anchor="ctr"/>
            <a:lstStyle/>
            <a:p>
              <a:pPr algn="ctr" defTabSz="887413">
                <a:lnSpc>
                  <a:spcPts val="600"/>
                </a:lnSpc>
                <a:spcBef>
                  <a:spcPct val="50000"/>
                </a:spcBef>
              </a:pPr>
              <a:endParaRPr lang="ko-KR" altLang="en-US" sz="1100">
                <a:solidFill>
                  <a:schemeClr val="tx1"/>
                </a:solidFill>
                <a:latin typeface="Arial Unicode MS" pitchFamily="50" charset="-127"/>
                <a:ea typeface="Arial Unicode MS" pitchFamily="50" charset="-127"/>
                <a:cs typeface="Arial Unicode MS" pitchFamily="50" charset="-127"/>
              </a:endParaRPr>
            </a:p>
          </p:txBody>
        </p:sp>
      </p:grpSp>
      <p:sp>
        <p:nvSpPr>
          <p:cNvPr id="1054" name="Text Box 12"/>
          <p:cNvSpPr txBox="1">
            <a:spLocks noChangeArrowheads="1"/>
          </p:cNvSpPr>
          <p:nvPr/>
        </p:nvSpPr>
        <p:spPr bwMode="auto">
          <a:xfrm>
            <a:off x="7904163" y="3681413"/>
            <a:ext cx="823912" cy="228600"/>
          </a:xfrm>
          <a:prstGeom prst="rect">
            <a:avLst/>
          </a:prstGeom>
          <a:noFill/>
          <a:ln w="9525">
            <a:noFill/>
            <a:miter lim="800000"/>
            <a:headEnd/>
            <a:tailEnd/>
          </a:ln>
        </p:spPr>
        <p:txBody>
          <a:bodyPr lIns="0" tIns="0" rIns="90000" bIns="0">
            <a:spAutoFit/>
          </a:bodyPr>
          <a:lstStyle/>
          <a:p>
            <a:pPr algn="ctr">
              <a:lnSpc>
                <a:spcPts val="900"/>
              </a:lnSpc>
              <a:spcBef>
                <a:spcPct val="50000"/>
              </a:spcBef>
            </a:pPr>
            <a:r>
              <a:rPr lang="en-US" altLang="ko-KR" sz="1000">
                <a:solidFill>
                  <a:schemeClr val="tx1"/>
                </a:solidFill>
                <a:latin typeface="Arial Unicode MS" pitchFamily="50" charset="-127"/>
                <a:ea typeface="Arial Unicode MS" pitchFamily="50" charset="-127"/>
                <a:cs typeface="Arial Unicode MS" pitchFamily="50" charset="-127"/>
              </a:rPr>
              <a:t>Integrate finance</a:t>
            </a:r>
            <a:endParaRPr lang="ko-KR" altLang="en-US" sz="1000">
              <a:solidFill>
                <a:schemeClr val="tx1"/>
              </a:solidFill>
              <a:latin typeface="Arial Unicode MS" pitchFamily="50" charset="-127"/>
              <a:ea typeface="Arial Unicode MS" pitchFamily="50" charset="-127"/>
              <a:cs typeface="Arial Unicode MS" pitchFamily="50" charset="-127"/>
            </a:endParaRPr>
          </a:p>
        </p:txBody>
      </p:sp>
      <p:sp>
        <p:nvSpPr>
          <p:cNvPr id="1055" name="Text Box 13"/>
          <p:cNvSpPr txBox="1">
            <a:spLocks noChangeArrowheads="1"/>
          </p:cNvSpPr>
          <p:nvPr/>
        </p:nvSpPr>
        <p:spPr bwMode="auto">
          <a:xfrm>
            <a:off x="8564563" y="3709988"/>
            <a:ext cx="723900" cy="114300"/>
          </a:xfrm>
          <a:prstGeom prst="rect">
            <a:avLst/>
          </a:prstGeom>
          <a:noFill/>
          <a:ln w="9525">
            <a:noFill/>
            <a:miter lim="800000"/>
            <a:headEnd/>
            <a:tailEnd/>
          </a:ln>
        </p:spPr>
        <p:txBody>
          <a:bodyPr lIns="0" tIns="0" rIns="0" bIns="0">
            <a:spAutoFit/>
          </a:bodyPr>
          <a:lstStyle/>
          <a:p>
            <a:pPr algn="ctr">
              <a:lnSpc>
                <a:spcPts val="900"/>
              </a:lnSpc>
              <a:spcBef>
                <a:spcPct val="50000"/>
              </a:spcBef>
            </a:pPr>
            <a:r>
              <a:rPr lang="en-US" altLang="ko-KR" sz="1000">
                <a:solidFill>
                  <a:schemeClr val="tx1"/>
                </a:solidFill>
                <a:latin typeface="Arial Unicode MS" pitchFamily="50" charset="-127"/>
                <a:ea typeface="Arial Unicode MS" pitchFamily="50" charset="-127"/>
                <a:cs typeface="Arial Unicode MS" pitchFamily="50" charset="-127"/>
              </a:rPr>
              <a:t> EIS Mart</a:t>
            </a:r>
            <a:endParaRPr lang="ko-KR" altLang="en-US" sz="1000">
              <a:solidFill>
                <a:schemeClr val="tx1"/>
              </a:solidFill>
              <a:latin typeface="Arial Unicode MS" pitchFamily="50" charset="-127"/>
              <a:ea typeface="Arial Unicode MS" pitchFamily="50" charset="-127"/>
              <a:cs typeface="Arial Unicode MS" pitchFamily="50" charset="-127"/>
            </a:endParaRPr>
          </a:p>
        </p:txBody>
      </p:sp>
      <p:pic>
        <p:nvPicPr>
          <p:cNvPr id="1056" name="Picture 14"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8618538" y="3308350"/>
            <a:ext cx="627062" cy="393700"/>
          </a:xfrm>
          <a:prstGeom prst="rect">
            <a:avLst/>
          </a:prstGeom>
          <a:noFill/>
          <a:ln w="9525">
            <a:noFill/>
            <a:miter lim="800000"/>
            <a:headEnd/>
            <a:tailEnd/>
          </a:ln>
        </p:spPr>
      </p:pic>
      <p:sp>
        <p:nvSpPr>
          <p:cNvPr id="1057" name="AutoShape 17"/>
          <p:cNvSpPr>
            <a:spLocks noChangeArrowheads="1"/>
          </p:cNvSpPr>
          <p:nvPr/>
        </p:nvSpPr>
        <p:spPr bwMode="auto">
          <a:xfrm>
            <a:off x="6985000" y="4621213"/>
            <a:ext cx="1955800" cy="871537"/>
          </a:xfrm>
          <a:prstGeom prst="can">
            <a:avLst>
              <a:gd name="adj" fmla="val 25000"/>
            </a:avLst>
          </a:prstGeom>
          <a:noFill/>
          <a:ln w="9525">
            <a:solidFill>
              <a:schemeClr val="bg1"/>
            </a:solidFill>
            <a:round/>
            <a:headEnd/>
            <a:tailEnd/>
          </a:ln>
        </p:spPr>
        <p:txBody>
          <a:bodyPr wrap="none" anchor="ctr"/>
          <a:lstStyle/>
          <a:p>
            <a:pPr algn="ctr">
              <a:lnSpc>
                <a:spcPts val="600"/>
              </a:lnSpc>
              <a:spcBef>
                <a:spcPct val="50000"/>
              </a:spcBef>
            </a:pPr>
            <a:endParaRPr lang="en-US" altLang="ko-KR" sz="1100">
              <a:solidFill>
                <a:schemeClr val="tx1"/>
              </a:solidFill>
              <a:latin typeface="Arial Unicode MS" pitchFamily="50" charset="-127"/>
              <a:ea typeface="Arial Unicode MS" pitchFamily="50" charset="-127"/>
              <a:cs typeface="Arial Unicode MS" pitchFamily="50" charset="-127"/>
            </a:endParaRPr>
          </a:p>
        </p:txBody>
      </p:sp>
      <p:pic>
        <p:nvPicPr>
          <p:cNvPr id="1058" name="Picture 18"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6453188" y="3308350"/>
            <a:ext cx="627062" cy="393700"/>
          </a:xfrm>
          <a:prstGeom prst="rect">
            <a:avLst/>
          </a:prstGeom>
          <a:noFill/>
          <a:ln w="9525">
            <a:noFill/>
            <a:miter lim="800000"/>
            <a:headEnd/>
            <a:tailEnd/>
          </a:ln>
        </p:spPr>
      </p:pic>
      <p:pic>
        <p:nvPicPr>
          <p:cNvPr id="1059" name="Picture 19"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7931150" y="3314700"/>
            <a:ext cx="628650" cy="393700"/>
          </a:xfrm>
          <a:prstGeom prst="rect">
            <a:avLst/>
          </a:prstGeom>
          <a:noFill/>
          <a:ln w="9525">
            <a:noFill/>
            <a:miter lim="800000"/>
            <a:headEnd/>
            <a:tailEnd/>
          </a:ln>
        </p:spPr>
      </p:pic>
      <p:sp>
        <p:nvSpPr>
          <p:cNvPr id="1060" name="Text Box 20"/>
          <p:cNvSpPr txBox="1">
            <a:spLocks noChangeArrowheads="1"/>
          </p:cNvSpPr>
          <p:nvPr/>
        </p:nvSpPr>
        <p:spPr bwMode="auto">
          <a:xfrm>
            <a:off x="6403975" y="3708400"/>
            <a:ext cx="823913" cy="114300"/>
          </a:xfrm>
          <a:prstGeom prst="rect">
            <a:avLst/>
          </a:prstGeom>
          <a:noFill/>
          <a:ln w="9525">
            <a:noFill/>
            <a:miter lim="800000"/>
            <a:headEnd/>
            <a:tailEnd/>
          </a:ln>
        </p:spPr>
        <p:txBody>
          <a:bodyPr lIns="0" tIns="0" rIns="90000" bIns="0">
            <a:spAutoFit/>
          </a:bodyPr>
          <a:lstStyle/>
          <a:p>
            <a:pPr algn="ctr">
              <a:lnSpc>
                <a:spcPts val="900"/>
              </a:lnSpc>
              <a:spcBef>
                <a:spcPct val="50000"/>
              </a:spcBef>
            </a:pPr>
            <a:r>
              <a:rPr lang="en-US" altLang="ko-KR" sz="1000">
                <a:solidFill>
                  <a:schemeClr val="tx1"/>
                </a:solidFill>
                <a:latin typeface="Arial Unicode MS" pitchFamily="50" charset="-127"/>
                <a:ea typeface="Arial Unicode MS" pitchFamily="50" charset="-127"/>
                <a:cs typeface="Arial Unicode MS" pitchFamily="50" charset="-127"/>
              </a:rPr>
              <a:t>budget</a:t>
            </a:r>
            <a:endParaRPr lang="ko-KR" altLang="en-US" sz="1000">
              <a:solidFill>
                <a:schemeClr val="tx1"/>
              </a:solidFill>
              <a:latin typeface="Arial Unicode MS" pitchFamily="50" charset="-127"/>
              <a:ea typeface="Arial Unicode MS" pitchFamily="50" charset="-127"/>
              <a:cs typeface="Arial Unicode MS" pitchFamily="50" charset="-127"/>
            </a:endParaRPr>
          </a:p>
        </p:txBody>
      </p:sp>
      <p:pic>
        <p:nvPicPr>
          <p:cNvPr id="1061" name="Picture 21" descr="Unbenannt-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7123113" y="3308350"/>
            <a:ext cx="628650" cy="393700"/>
          </a:xfrm>
          <a:prstGeom prst="rect">
            <a:avLst/>
          </a:prstGeom>
          <a:noFill/>
          <a:ln w="9525">
            <a:noFill/>
            <a:miter lim="800000"/>
            <a:headEnd/>
            <a:tailEnd/>
          </a:ln>
        </p:spPr>
      </p:pic>
      <p:sp>
        <p:nvSpPr>
          <p:cNvPr id="1062" name="Text Box 22"/>
          <p:cNvSpPr txBox="1">
            <a:spLocks noChangeArrowheads="1"/>
          </p:cNvSpPr>
          <p:nvPr/>
        </p:nvSpPr>
        <p:spPr bwMode="auto">
          <a:xfrm>
            <a:off x="7070725" y="3708400"/>
            <a:ext cx="823913" cy="114300"/>
          </a:xfrm>
          <a:prstGeom prst="rect">
            <a:avLst/>
          </a:prstGeom>
          <a:noFill/>
          <a:ln w="9525" algn="ctr">
            <a:noFill/>
            <a:miter lim="800000"/>
            <a:headEnd/>
            <a:tailEnd/>
          </a:ln>
        </p:spPr>
        <p:txBody>
          <a:bodyPr lIns="0" tIns="0" rIns="90000" bIns="0">
            <a:spAutoFit/>
          </a:bodyPr>
          <a:lstStyle/>
          <a:p>
            <a:pPr algn="ctr">
              <a:lnSpc>
                <a:spcPts val="900"/>
              </a:lnSpc>
              <a:spcBef>
                <a:spcPct val="50000"/>
              </a:spcBef>
            </a:pPr>
            <a:r>
              <a:rPr lang="en-US" altLang="ko-KR" sz="1000">
                <a:solidFill>
                  <a:schemeClr val="tx1"/>
                </a:solidFill>
                <a:latin typeface="Arial Unicode MS" pitchFamily="50" charset="-127"/>
                <a:ea typeface="Arial Unicode MS" pitchFamily="50" charset="-127"/>
                <a:cs typeface="Arial Unicode MS" pitchFamily="50" charset="-127"/>
              </a:rPr>
              <a:t>accounting</a:t>
            </a:r>
            <a:endParaRPr lang="ko-KR" altLang="en-US" sz="1000">
              <a:solidFill>
                <a:schemeClr val="tx1"/>
              </a:solidFill>
              <a:latin typeface="Arial Unicode MS" pitchFamily="50" charset="-127"/>
              <a:ea typeface="Arial Unicode MS" pitchFamily="50" charset="-127"/>
              <a:cs typeface="Arial Unicode MS" pitchFamily="50" charset="-127"/>
            </a:endParaRPr>
          </a:p>
        </p:txBody>
      </p:sp>
      <p:pic>
        <p:nvPicPr>
          <p:cNvPr id="1063" name="Picture 454" descr="db2"/>
          <p:cNvPicPr>
            <a:picLocks noChangeAspect="1" noChangeArrowheads="1"/>
          </p:cNvPicPr>
          <p:nvPr/>
        </p:nvPicPr>
        <p:blipFill>
          <a:blip r:embed="rId13" cstate="print"/>
          <a:srcRect/>
          <a:stretch>
            <a:fillRect/>
          </a:stretch>
        </p:blipFill>
        <p:spPr bwMode="gray">
          <a:xfrm>
            <a:off x="6789738" y="4645025"/>
            <a:ext cx="2232025" cy="863600"/>
          </a:xfrm>
          <a:prstGeom prst="rect">
            <a:avLst/>
          </a:prstGeom>
          <a:noFill/>
          <a:ln w="9525">
            <a:noFill/>
            <a:miter lim="800000"/>
            <a:headEnd/>
            <a:tailEnd/>
          </a:ln>
        </p:spPr>
      </p:pic>
      <p:sp>
        <p:nvSpPr>
          <p:cNvPr id="1064" name="Rectangle 171"/>
          <p:cNvSpPr>
            <a:spLocks noChangeArrowheads="1"/>
          </p:cNvSpPr>
          <p:nvPr/>
        </p:nvSpPr>
        <p:spPr bwMode="auto">
          <a:xfrm>
            <a:off x="6411913" y="4794250"/>
            <a:ext cx="2384425" cy="590550"/>
          </a:xfrm>
          <a:prstGeom prst="rect">
            <a:avLst/>
          </a:prstGeom>
          <a:noFill/>
          <a:ln w="9525" algn="ctr">
            <a:noFill/>
            <a:miter lim="800000"/>
            <a:headEnd/>
            <a:tailEnd/>
          </a:ln>
        </p:spPr>
        <p:txBody>
          <a:bodyPr lIns="92075" tIns="46038" rIns="92075" bIns="46038">
            <a:spAutoFit/>
          </a:bodyPr>
          <a:lstStyle/>
          <a:p>
            <a:pPr marL="1028700" indent="-571500" algn="ctr" eaLnBrk="0" hangingPunct="0">
              <a:lnSpc>
                <a:spcPts val="300"/>
              </a:lnSpc>
              <a:spcBef>
                <a:spcPct val="50000"/>
              </a:spcBef>
              <a:spcAft>
                <a:spcPct val="40000"/>
              </a:spcAft>
              <a:buSzPct val="90000"/>
            </a:pPr>
            <a:r>
              <a:rPr lang="en-US" altLang="ko-KR" sz="1400">
                <a:latin typeface="Arial Unicode MS" pitchFamily="50" charset="-127"/>
                <a:ea typeface="Arial Unicode MS" pitchFamily="50" charset="-127"/>
                <a:cs typeface="Arial Unicode MS" pitchFamily="50" charset="-127"/>
              </a:rPr>
              <a:t>dBrain data</a:t>
            </a:r>
          </a:p>
          <a:p>
            <a:pPr marL="1028700" indent="-571500" algn="ctr" eaLnBrk="0" hangingPunct="0">
              <a:lnSpc>
                <a:spcPts val="300"/>
              </a:lnSpc>
              <a:spcBef>
                <a:spcPct val="50000"/>
              </a:spcBef>
              <a:spcAft>
                <a:spcPct val="40000"/>
              </a:spcAft>
              <a:buSzPct val="90000"/>
            </a:pPr>
            <a:r>
              <a:rPr lang="en-US" altLang="ko-KR" sz="1400">
                <a:latin typeface="Arial Unicode MS" pitchFamily="50" charset="-127"/>
                <a:ea typeface="Arial Unicode MS" pitchFamily="50" charset="-127"/>
                <a:cs typeface="Arial Unicode MS" pitchFamily="50" charset="-127"/>
              </a:rPr>
              <a:t>External data</a:t>
            </a:r>
          </a:p>
          <a:p>
            <a:pPr marL="1028700" indent="-571500" algn="ctr" eaLnBrk="0" hangingPunct="0">
              <a:lnSpc>
                <a:spcPts val="300"/>
              </a:lnSpc>
              <a:spcBef>
                <a:spcPct val="50000"/>
              </a:spcBef>
              <a:spcAft>
                <a:spcPct val="40000"/>
              </a:spcAft>
              <a:buSzPct val="90000"/>
            </a:pPr>
            <a:r>
              <a:rPr lang="en-US" altLang="ko-KR" sz="1400">
                <a:latin typeface="Arial Unicode MS" pitchFamily="50" charset="-127"/>
                <a:ea typeface="Arial Unicode MS" pitchFamily="50" charset="-127"/>
                <a:cs typeface="Arial Unicode MS" pitchFamily="50" charset="-127"/>
              </a:rPr>
              <a:t>Manually input data</a:t>
            </a:r>
          </a:p>
        </p:txBody>
      </p:sp>
      <p:pic>
        <p:nvPicPr>
          <p:cNvPr id="1065" name="Picture 730" descr="db"/>
          <p:cNvPicPr>
            <a:picLocks noChangeAspect="1" noChangeArrowheads="1"/>
          </p:cNvPicPr>
          <p:nvPr/>
        </p:nvPicPr>
        <p:blipFill>
          <a:blip r:embed="rId14" cstate="print"/>
          <a:srcRect/>
          <a:stretch>
            <a:fillRect/>
          </a:stretch>
        </p:blipFill>
        <p:spPr bwMode="gray">
          <a:xfrm>
            <a:off x="4581525" y="1739900"/>
            <a:ext cx="1171575" cy="503238"/>
          </a:xfrm>
          <a:prstGeom prst="rect">
            <a:avLst/>
          </a:prstGeom>
          <a:noFill/>
          <a:ln w="9525">
            <a:noFill/>
            <a:miter lim="800000"/>
            <a:headEnd/>
            <a:tailEnd/>
          </a:ln>
        </p:spPr>
      </p:pic>
      <p:sp>
        <p:nvSpPr>
          <p:cNvPr id="1066" name="Text Box 193"/>
          <p:cNvSpPr txBox="1">
            <a:spLocks noChangeArrowheads="1"/>
          </p:cNvSpPr>
          <p:nvPr/>
        </p:nvSpPr>
        <p:spPr bwMode="auto">
          <a:xfrm>
            <a:off x="4764088" y="1901825"/>
            <a:ext cx="727075" cy="231775"/>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en-US" altLang="ko-KR" sz="1000">
                <a:solidFill>
                  <a:srgbClr val="0000FF"/>
                </a:solidFill>
                <a:latin typeface="Arial Unicode MS" pitchFamily="50" charset="-127"/>
                <a:ea typeface="Arial Unicode MS" pitchFamily="50" charset="-127"/>
                <a:cs typeface="Arial Unicode MS" pitchFamily="50" charset="-127"/>
              </a:rPr>
              <a:t>Fiscal</a:t>
            </a:r>
          </a:p>
          <a:p>
            <a:pPr algn="ctr">
              <a:lnSpc>
                <a:spcPts val="600"/>
              </a:lnSpc>
              <a:spcBef>
                <a:spcPct val="50000"/>
              </a:spcBef>
            </a:pPr>
            <a:r>
              <a:rPr lang="en-US" altLang="ko-KR" sz="1000">
                <a:solidFill>
                  <a:srgbClr val="0000FF"/>
                </a:solidFill>
                <a:latin typeface="Arial Unicode MS" pitchFamily="50" charset="-127"/>
                <a:ea typeface="Arial Unicode MS" pitchFamily="50" charset="-127"/>
                <a:cs typeface="Arial Unicode MS" pitchFamily="50" charset="-127"/>
              </a:rPr>
              <a:t> information</a:t>
            </a:r>
            <a:endParaRPr lang="ko-KR" altLang="en-US" sz="1000">
              <a:solidFill>
                <a:srgbClr val="0000FF"/>
              </a:solidFill>
              <a:latin typeface="Arial Unicode MS" pitchFamily="50" charset="-127"/>
              <a:ea typeface="Arial Unicode MS" pitchFamily="50" charset="-127"/>
              <a:cs typeface="Arial Unicode MS" pitchFamily="50" charset="-127"/>
            </a:endParaRPr>
          </a:p>
        </p:txBody>
      </p:sp>
      <p:sp>
        <p:nvSpPr>
          <p:cNvPr id="1067" name="AutoShape 91"/>
          <p:cNvSpPr>
            <a:spLocks noChangeArrowheads="1"/>
          </p:cNvSpPr>
          <p:nvPr/>
        </p:nvSpPr>
        <p:spPr bwMode="blackWhite">
          <a:xfrm>
            <a:off x="3136900" y="5491163"/>
            <a:ext cx="773113" cy="368300"/>
          </a:xfrm>
          <a:prstGeom prst="bevel">
            <a:avLst>
              <a:gd name="adj" fmla="val 5069"/>
            </a:avLst>
          </a:prstGeom>
          <a:noFill/>
          <a:ln w="3175">
            <a:noFill/>
            <a:miter lim="800000"/>
            <a:headEnd/>
            <a:tailEnd/>
          </a:ln>
        </p:spPr>
        <p:txBody>
          <a:bodyPr wrap="none" anchor="ctr"/>
          <a:lstStyle/>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Affiliated organization</a:t>
            </a:r>
            <a:endParaRPr lang="ko-KR" altLang="en-US" sz="800">
              <a:latin typeface="Arial Unicode MS" pitchFamily="50" charset="-127"/>
              <a:ea typeface="Arial Unicode MS" pitchFamily="50" charset="-127"/>
              <a:cs typeface="Arial Unicode MS" pitchFamily="50" charset="-127"/>
            </a:endParaRPr>
          </a:p>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 public enterprise</a:t>
            </a:r>
            <a:endParaRPr lang="ko-KR" altLang="en-US" sz="800">
              <a:latin typeface="Arial Unicode MS" pitchFamily="50" charset="-127"/>
              <a:ea typeface="Arial Unicode MS" pitchFamily="50" charset="-127"/>
              <a:cs typeface="Arial Unicode MS" pitchFamily="50" charset="-127"/>
            </a:endParaRPr>
          </a:p>
        </p:txBody>
      </p:sp>
      <p:sp>
        <p:nvSpPr>
          <p:cNvPr id="1068" name="AutoShape 61"/>
          <p:cNvSpPr>
            <a:spLocks noChangeArrowheads="1"/>
          </p:cNvSpPr>
          <p:nvPr/>
        </p:nvSpPr>
        <p:spPr bwMode="blackWhite">
          <a:xfrm>
            <a:off x="1712913" y="5492750"/>
            <a:ext cx="1152525" cy="347663"/>
          </a:xfrm>
          <a:prstGeom prst="bevel">
            <a:avLst>
              <a:gd name="adj" fmla="val 5069"/>
            </a:avLst>
          </a:prstGeom>
          <a:noFill/>
          <a:ln w="3175">
            <a:noFill/>
            <a:miter lim="800000"/>
            <a:headEnd/>
            <a:tailEnd/>
          </a:ln>
        </p:spPr>
        <p:txBody>
          <a:bodyPr wrap="none" anchor="ctr"/>
          <a:lstStyle/>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local government </a:t>
            </a:r>
          </a:p>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education </a:t>
            </a:r>
          </a:p>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finance information </a:t>
            </a:r>
          </a:p>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system</a:t>
            </a:r>
            <a:endParaRPr lang="ko-KR" altLang="en-US" sz="800">
              <a:latin typeface="Arial Unicode MS" pitchFamily="50" charset="-127"/>
              <a:ea typeface="Arial Unicode MS" pitchFamily="50" charset="-127"/>
              <a:cs typeface="Arial Unicode MS" pitchFamily="50" charset="-127"/>
            </a:endParaRPr>
          </a:p>
        </p:txBody>
      </p:sp>
      <p:sp>
        <p:nvSpPr>
          <p:cNvPr id="1069" name="AutoShape 55"/>
          <p:cNvSpPr>
            <a:spLocks noChangeArrowheads="1"/>
          </p:cNvSpPr>
          <p:nvPr/>
        </p:nvSpPr>
        <p:spPr bwMode="blackWhite">
          <a:xfrm>
            <a:off x="719138" y="5481638"/>
            <a:ext cx="757237" cy="349250"/>
          </a:xfrm>
          <a:prstGeom prst="bevel">
            <a:avLst>
              <a:gd name="adj" fmla="val 5069"/>
            </a:avLst>
          </a:prstGeom>
          <a:noFill/>
          <a:ln w="3175">
            <a:noFill/>
            <a:miter lim="800000"/>
            <a:headEnd/>
            <a:tailEnd/>
          </a:ln>
        </p:spPr>
        <p:txBody>
          <a:bodyPr wrap="none" anchor="ctr"/>
          <a:lstStyle/>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local government</a:t>
            </a:r>
          </a:p>
          <a:p>
            <a:pPr algn="ctr">
              <a:lnSpc>
                <a:spcPts val="400"/>
              </a:lnSpc>
              <a:spcBef>
                <a:spcPct val="50000"/>
              </a:spcBef>
            </a:pPr>
            <a:r>
              <a:rPr lang="en-US" altLang="ko-KR" sz="800">
                <a:latin typeface="Arial Unicode MS" pitchFamily="50" charset="-127"/>
                <a:ea typeface="Arial Unicode MS" pitchFamily="50" charset="-127"/>
                <a:cs typeface="Arial Unicode MS" pitchFamily="50" charset="-127"/>
              </a:rPr>
              <a:t> finance  system</a:t>
            </a:r>
            <a:endParaRPr lang="ko-KR" altLang="en-US" sz="800">
              <a:latin typeface="Arial Unicode MS" pitchFamily="50" charset="-127"/>
              <a:ea typeface="Arial Unicode MS" pitchFamily="50" charset="-127"/>
              <a:cs typeface="Arial Unicode MS" pitchFamily="50" charset="-127"/>
            </a:endParaRPr>
          </a:p>
        </p:txBody>
      </p:sp>
      <p:pic>
        <p:nvPicPr>
          <p:cNvPr id="1070" name="Picture 730" descr="db"/>
          <p:cNvPicPr>
            <a:picLocks noChangeAspect="1" noChangeArrowheads="1"/>
          </p:cNvPicPr>
          <p:nvPr/>
        </p:nvPicPr>
        <p:blipFill>
          <a:blip r:embed="rId14" cstate="print"/>
          <a:srcRect/>
          <a:stretch>
            <a:fillRect/>
          </a:stretch>
        </p:blipFill>
        <p:spPr bwMode="gray">
          <a:xfrm>
            <a:off x="606425" y="4956175"/>
            <a:ext cx="1027113" cy="398463"/>
          </a:xfrm>
          <a:prstGeom prst="rect">
            <a:avLst/>
          </a:prstGeom>
          <a:noFill/>
          <a:ln w="9525">
            <a:noFill/>
            <a:miter lim="800000"/>
            <a:headEnd/>
            <a:tailEnd/>
          </a:ln>
        </p:spPr>
      </p:pic>
      <p:pic>
        <p:nvPicPr>
          <p:cNvPr id="1071" name="Picture 730" descr="db"/>
          <p:cNvPicPr>
            <a:picLocks noChangeAspect="1" noChangeArrowheads="1"/>
          </p:cNvPicPr>
          <p:nvPr/>
        </p:nvPicPr>
        <p:blipFill>
          <a:blip r:embed="rId14" cstate="print"/>
          <a:srcRect/>
          <a:stretch>
            <a:fillRect/>
          </a:stretch>
        </p:blipFill>
        <p:spPr bwMode="gray">
          <a:xfrm>
            <a:off x="1806575" y="4956175"/>
            <a:ext cx="1027113" cy="398463"/>
          </a:xfrm>
          <a:prstGeom prst="rect">
            <a:avLst/>
          </a:prstGeom>
          <a:noFill/>
          <a:ln w="9525">
            <a:noFill/>
            <a:miter lim="800000"/>
            <a:headEnd/>
            <a:tailEnd/>
          </a:ln>
        </p:spPr>
      </p:pic>
      <p:pic>
        <p:nvPicPr>
          <p:cNvPr id="1072" name="Picture 730" descr="db"/>
          <p:cNvPicPr>
            <a:picLocks noChangeAspect="1" noChangeArrowheads="1"/>
          </p:cNvPicPr>
          <p:nvPr/>
        </p:nvPicPr>
        <p:blipFill>
          <a:blip r:embed="rId14" cstate="print"/>
          <a:srcRect/>
          <a:stretch>
            <a:fillRect/>
          </a:stretch>
        </p:blipFill>
        <p:spPr bwMode="gray">
          <a:xfrm>
            <a:off x="3044825" y="4956175"/>
            <a:ext cx="1027113" cy="398463"/>
          </a:xfrm>
          <a:prstGeom prst="rect">
            <a:avLst/>
          </a:prstGeom>
          <a:noFill/>
          <a:ln w="9525">
            <a:noFill/>
            <a:miter lim="800000"/>
            <a:headEnd/>
            <a:tailEnd/>
          </a:ln>
        </p:spPr>
      </p:pic>
      <p:sp>
        <p:nvSpPr>
          <p:cNvPr id="1073" name="Text Box 54"/>
          <p:cNvSpPr txBox="1">
            <a:spLocks noChangeArrowheads="1"/>
          </p:cNvSpPr>
          <p:nvPr/>
        </p:nvSpPr>
        <p:spPr bwMode="auto">
          <a:xfrm>
            <a:off x="560388" y="5013325"/>
            <a:ext cx="1035050" cy="22383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local </a:t>
            </a:r>
          </a:p>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Fiscal information</a:t>
            </a:r>
            <a:endParaRPr lang="ko-KR" altLang="en-US" sz="900">
              <a:solidFill>
                <a:srgbClr val="0000FF"/>
              </a:solidFill>
              <a:latin typeface="Arial Unicode MS" pitchFamily="50" charset="-127"/>
              <a:ea typeface="Arial Unicode MS" pitchFamily="50" charset="-127"/>
              <a:cs typeface="Arial Unicode MS" pitchFamily="50" charset="-127"/>
            </a:endParaRPr>
          </a:p>
        </p:txBody>
      </p:sp>
      <p:sp>
        <p:nvSpPr>
          <p:cNvPr id="1074" name="Text Box 90"/>
          <p:cNvSpPr txBox="1">
            <a:spLocks noChangeArrowheads="1"/>
          </p:cNvSpPr>
          <p:nvPr/>
        </p:nvSpPr>
        <p:spPr bwMode="auto">
          <a:xfrm>
            <a:off x="3001963" y="5010150"/>
            <a:ext cx="1033462" cy="22383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Summary </a:t>
            </a:r>
          </a:p>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information</a:t>
            </a:r>
            <a:endParaRPr lang="ko-KR" altLang="en-US" sz="900">
              <a:solidFill>
                <a:srgbClr val="0000FF"/>
              </a:solidFill>
              <a:latin typeface="Arial Unicode MS" pitchFamily="50" charset="-127"/>
              <a:ea typeface="Arial Unicode MS" pitchFamily="50" charset="-127"/>
              <a:cs typeface="Arial Unicode MS" pitchFamily="50" charset="-127"/>
            </a:endParaRPr>
          </a:p>
        </p:txBody>
      </p:sp>
      <p:sp>
        <p:nvSpPr>
          <p:cNvPr id="1075" name="Text Box 54"/>
          <p:cNvSpPr txBox="1">
            <a:spLocks noChangeArrowheads="1"/>
          </p:cNvSpPr>
          <p:nvPr/>
        </p:nvSpPr>
        <p:spPr bwMode="auto">
          <a:xfrm>
            <a:off x="1785938" y="5029200"/>
            <a:ext cx="1035050" cy="223838"/>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Local education </a:t>
            </a:r>
          </a:p>
          <a:p>
            <a:pPr algn="ctr">
              <a:lnSpc>
                <a:spcPts val="600"/>
              </a:lnSpc>
              <a:spcBef>
                <a:spcPct val="50000"/>
              </a:spcBef>
            </a:pPr>
            <a:r>
              <a:rPr lang="en-US" altLang="ko-KR" sz="900">
                <a:solidFill>
                  <a:srgbClr val="0000FF"/>
                </a:solidFill>
                <a:latin typeface="Arial Unicode MS" pitchFamily="50" charset="-127"/>
                <a:ea typeface="Arial Unicode MS" pitchFamily="50" charset="-127"/>
                <a:cs typeface="Arial Unicode MS" pitchFamily="50" charset="-127"/>
              </a:rPr>
              <a:t>Fiscal information</a:t>
            </a:r>
            <a:endParaRPr lang="ko-KR" altLang="en-US" sz="900">
              <a:solidFill>
                <a:srgbClr val="0000FF"/>
              </a:solidFill>
              <a:latin typeface="Arial Unicode MS" pitchFamily="50" charset="-127"/>
              <a:ea typeface="Arial Unicode MS" pitchFamily="50" charset="-127"/>
              <a:cs typeface="Arial Unicode MS" pitchFamily="50" charset="-127"/>
            </a:endParaRPr>
          </a:p>
        </p:txBody>
      </p:sp>
      <p:pic>
        <p:nvPicPr>
          <p:cNvPr id="1076" name="Picture 454" descr="db2"/>
          <p:cNvPicPr>
            <a:picLocks noChangeAspect="1" noChangeArrowheads="1"/>
          </p:cNvPicPr>
          <p:nvPr/>
        </p:nvPicPr>
        <p:blipFill>
          <a:blip r:embed="rId13" cstate="print"/>
          <a:srcRect/>
          <a:stretch>
            <a:fillRect/>
          </a:stretch>
        </p:blipFill>
        <p:spPr bwMode="gray">
          <a:xfrm>
            <a:off x="1706563" y="3573463"/>
            <a:ext cx="1254125" cy="400050"/>
          </a:xfrm>
          <a:prstGeom prst="rect">
            <a:avLst/>
          </a:prstGeom>
          <a:noFill/>
          <a:ln w="9525">
            <a:noFill/>
            <a:miter lim="800000"/>
            <a:headEnd/>
            <a:tailEnd/>
          </a:ln>
        </p:spPr>
      </p:pic>
      <p:sp>
        <p:nvSpPr>
          <p:cNvPr id="1077" name="AutoShape 100"/>
          <p:cNvSpPr>
            <a:spLocks noChangeArrowheads="1"/>
          </p:cNvSpPr>
          <p:nvPr/>
        </p:nvSpPr>
        <p:spPr bwMode="auto">
          <a:xfrm rot="5400000" flipH="1">
            <a:off x="9032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78" name="AutoShape 100"/>
          <p:cNvSpPr>
            <a:spLocks noChangeArrowheads="1"/>
          </p:cNvSpPr>
          <p:nvPr/>
        </p:nvSpPr>
        <p:spPr bwMode="auto">
          <a:xfrm rot="5400000" flipH="1">
            <a:off x="21224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79" name="AutoShape 100"/>
          <p:cNvSpPr>
            <a:spLocks noChangeArrowheads="1"/>
          </p:cNvSpPr>
          <p:nvPr/>
        </p:nvSpPr>
        <p:spPr bwMode="auto">
          <a:xfrm rot="5400000" flipH="1">
            <a:off x="3341687" y="4322763"/>
            <a:ext cx="360363" cy="795338"/>
          </a:xfrm>
          <a:prstGeom prst="rightArrow">
            <a:avLst>
              <a:gd name="adj1" fmla="val 62083"/>
              <a:gd name="adj2" fmla="val 47829"/>
            </a:avLst>
          </a:prstGeom>
          <a:gradFill rotWithShape="0">
            <a:gsLst>
              <a:gs pos="0">
                <a:srgbClr val="C0C0C0"/>
              </a:gs>
              <a:gs pos="100000">
                <a:srgbClr val="E8E8E8"/>
              </a:gs>
            </a:gsLst>
            <a:lin ang="5400000" scaled="1"/>
          </a:gradFill>
          <a:ln w="9525">
            <a:noFill/>
            <a:miter lim="800000"/>
            <a:headEnd/>
            <a:tailEnd/>
          </a:ln>
        </p:spPr>
        <p:txBody>
          <a:bodyPr rot="10800000" vert="eaVert" wrap="none" bIns="0" anchor="ctr"/>
          <a:lstStyle/>
          <a:p>
            <a:pPr algn="ctr">
              <a:lnSpc>
                <a:spcPts val="600"/>
              </a:lnSpc>
              <a:spcBef>
                <a:spcPct val="50000"/>
              </a:spcBef>
            </a:pPr>
            <a:endParaRPr lang="ko-KR" altLang="ko-KR" sz="2400">
              <a:solidFill>
                <a:schemeClr val="tx1"/>
              </a:solidFill>
              <a:latin typeface="Arial Unicode MS" pitchFamily="50" charset="-127"/>
              <a:ea typeface="Arial Unicode MS" pitchFamily="50" charset="-127"/>
              <a:cs typeface="Arial Unicode MS" pitchFamily="50" charset="-127"/>
            </a:endParaRPr>
          </a:p>
        </p:txBody>
      </p:sp>
      <p:sp>
        <p:nvSpPr>
          <p:cNvPr id="1080" name="AutoShape 81"/>
          <p:cNvSpPr>
            <a:spLocks noChangeArrowheads="1"/>
          </p:cNvSpPr>
          <p:nvPr/>
        </p:nvSpPr>
        <p:spPr bwMode="auto">
          <a:xfrm>
            <a:off x="596900" y="4640263"/>
            <a:ext cx="968375" cy="228600"/>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en-US" altLang="ko-KR" sz="1000">
                <a:latin typeface="Arial Unicode MS" pitchFamily="50" charset="-127"/>
                <a:ea typeface="Arial Unicode MS" pitchFamily="50" charset="-127"/>
                <a:cs typeface="Arial Unicode MS" pitchFamily="50" charset="-127"/>
              </a:rPr>
              <a:t>link</a:t>
            </a:r>
            <a:endParaRPr lang="ko-KR" altLang="en-US" sz="1000">
              <a:latin typeface="Arial Unicode MS" pitchFamily="50" charset="-127"/>
              <a:ea typeface="Arial Unicode MS" pitchFamily="50" charset="-127"/>
              <a:cs typeface="Arial Unicode MS" pitchFamily="50" charset="-127"/>
            </a:endParaRPr>
          </a:p>
        </p:txBody>
      </p:sp>
      <p:sp>
        <p:nvSpPr>
          <p:cNvPr id="1081" name="AutoShape 81"/>
          <p:cNvSpPr>
            <a:spLocks noChangeArrowheads="1"/>
          </p:cNvSpPr>
          <p:nvPr/>
        </p:nvSpPr>
        <p:spPr bwMode="auto">
          <a:xfrm>
            <a:off x="1825625" y="4640263"/>
            <a:ext cx="968375" cy="228600"/>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en-US" altLang="ko-KR" sz="1000">
                <a:latin typeface="Arial Unicode MS" pitchFamily="50" charset="-127"/>
                <a:ea typeface="Arial Unicode MS" pitchFamily="50" charset="-127"/>
                <a:cs typeface="Arial Unicode MS" pitchFamily="50" charset="-127"/>
              </a:rPr>
              <a:t>link</a:t>
            </a:r>
            <a:endParaRPr lang="ko-KR" altLang="en-US" sz="1000">
              <a:latin typeface="Arial Unicode MS" pitchFamily="50" charset="-127"/>
              <a:ea typeface="Arial Unicode MS" pitchFamily="50" charset="-127"/>
              <a:cs typeface="Arial Unicode MS" pitchFamily="50" charset="-127"/>
            </a:endParaRPr>
          </a:p>
        </p:txBody>
      </p:sp>
      <p:sp>
        <p:nvSpPr>
          <p:cNvPr id="1082" name="AutoShape 81"/>
          <p:cNvSpPr>
            <a:spLocks noChangeArrowheads="1"/>
          </p:cNvSpPr>
          <p:nvPr/>
        </p:nvSpPr>
        <p:spPr bwMode="auto">
          <a:xfrm>
            <a:off x="3044825" y="4640263"/>
            <a:ext cx="968375" cy="228600"/>
          </a:xfrm>
          <a:prstGeom prst="downArrow">
            <a:avLst>
              <a:gd name="adj1" fmla="val 49833"/>
              <a:gd name="adj2" fmla="val 53569"/>
            </a:avLst>
          </a:prstGeom>
          <a:noFill/>
          <a:ln w="9525" algn="ctr">
            <a:noFill/>
            <a:miter lim="800000"/>
            <a:headEnd/>
            <a:tailEnd/>
          </a:ln>
        </p:spPr>
        <p:txBody>
          <a:bodyPr anchor="ctr">
            <a:spAutoFit/>
          </a:bodyPr>
          <a:lstStyle/>
          <a:p>
            <a:pPr algn="ctr">
              <a:lnSpc>
                <a:spcPts val="600"/>
              </a:lnSpc>
              <a:spcBef>
                <a:spcPct val="50000"/>
              </a:spcBef>
            </a:pPr>
            <a:r>
              <a:rPr lang="en-US" altLang="ko-KR" sz="1000">
                <a:latin typeface="Arial Unicode MS" pitchFamily="50" charset="-127"/>
                <a:ea typeface="Arial Unicode MS" pitchFamily="50" charset="-127"/>
                <a:cs typeface="Arial Unicode MS" pitchFamily="50" charset="-127"/>
              </a:rPr>
              <a:t>link</a:t>
            </a:r>
            <a:endParaRPr lang="ko-KR" altLang="en-US" sz="1000">
              <a:latin typeface="Arial Unicode MS" pitchFamily="50" charset="-127"/>
              <a:ea typeface="Arial Unicode MS" pitchFamily="50" charset="-127"/>
              <a:cs typeface="Arial Unicode MS" pitchFamily="50" charset="-127"/>
            </a:endParaRPr>
          </a:p>
        </p:txBody>
      </p:sp>
      <p:sp>
        <p:nvSpPr>
          <p:cNvPr id="1083" name="Text Box 67"/>
          <p:cNvSpPr txBox="1">
            <a:spLocks noChangeArrowheads="1"/>
          </p:cNvSpPr>
          <p:nvPr/>
        </p:nvSpPr>
        <p:spPr bwMode="auto">
          <a:xfrm>
            <a:off x="619125" y="2335213"/>
            <a:ext cx="3313113" cy="76200"/>
          </a:xfrm>
          <a:prstGeom prst="rect">
            <a:avLst/>
          </a:prstGeom>
          <a:noFill/>
          <a:ln w="9525" algn="ctr">
            <a:noFill/>
            <a:miter lim="800000"/>
            <a:headEnd/>
            <a:tailEnd/>
          </a:ln>
        </p:spPr>
        <p:txBody>
          <a:bodyPr lIns="0" tIns="0" rIns="0" bIns="0">
            <a:spAutoFit/>
          </a:bodyPr>
          <a:lstStyle/>
          <a:p>
            <a:pPr algn="ctr">
              <a:lnSpc>
                <a:spcPts val="600"/>
              </a:lnSpc>
              <a:spcBef>
                <a:spcPct val="50000"/>
              </a:spcBef>
            </a:pPr>
            <a:r>
              <a:rPr lang="en-US" altLang="ko-KR" sz="1200">
                <a:latin typeface="Arial Unicode MS" pitchFamily="50" charset="-127"/>
                <a:ea typeface="Arial Unicode MS" pitchFamily="50" charset="-127"/>
                <a:cs typeface="Arial Unicode MS" pitchFamily="50" charset="-127"/>
              </a:rPr>
              <a:t>Central financial information sys</a:t>
            </a:r>
            <a:endParaRPr lang="ko-KR" altLang="en-US" sz="1200">
              <a:latin typeface="Arial Unicode MS" pitchFamily="50" charset="-127"/>
              <a:ea typeface="Arial Unicode MS" pitchFamily="50" charset="-127"/>
              <a:cs typeface="Arial Unicode MS" pitchFamily="50" charset="-127"/>
            </a:endParaRPr>
          </a:p>
        </p:txBody>
      </p:sp>
      <p:sp>
        <p:nvSpPr>
          <p:cNvPr id="1084" name="Text Box 68"/>
          <p:cNvSpPr txBox="1">
            <a:spLocks noChangeArrowheads="1"/>
          </p:cNvSpPr>
          <p:nvPr/>
        </p:nvSpPr>
        <p:spPr bwMode="auto">
          <a:xfrm>
            <a:off x="687388" y="2924175"/>
            <a:ext cx="842962"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800">
                <a:latin typeface="Arial Unicode MS" pitchFamily="50" charset="-127"/>
                <a:ea typeface="Arial Unicode MS" pitchFamily="50" charset="-127"/>
                <a:cs typeface="Arial Unicode MS" pitchFamily="50" charset="-127"/>
              </a:rPr>
              <a:t>settlement</a:t>
            </a:r>
            <a:endParaRPr lang="ko-KR" altLang="en-US" sz="800">
              <a:latin typeface="Arial Unicode MS" pitchFamily="50" charset="-127"/>
              <a:ea typeface="Arial Unicode MS" pitchFamily="50" charset="-127"/>
              <a:cs typeface="Arial Unicode MS" pitchFamily="50" charset="-127"/>
            </a:endParaRPr>
          </a:p>
        </p:txBody>
      </p:sp>
      <p:sp>
        <p:nvSpPr>
          <p:cNvPr id="1085" name="Text Box 69"/>
          <p:cNvSpPr txBox="1">
            <a:spLocks noChangeArrowheads="1"/>
          </p:cNvSpPr>
          <p:nvPr/>
        </p:nvSpPr>
        <p:spPr bwMode="auto">
          <a:xfrm>
            <a:off x="687388" y="3157538"/>
            <a:ext cx="754062" cy="168275"/>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fund</a:t>
            </a:r>
            <a:endParaRPr lang="ko-KR" altLang="en-US" sz="1000">
              <a:latin typeface="Arial Unicode MS" pitchFamily="50" charset="-127"/>
              <a:ea typeface="Arial Unicode MS" pitchFamily="50" charset="-127"/>
              <a:cs typeface="Arial Unicode MS" pitchFamily="50" charset="-127"/>
            </a:endParaRPr>
          </a:p>
        </p:txBody>
      </p:sp>
      <p:sp>
        <p:nvSpPr>
          <p:cNvPr id="1086" name="Text Box 70"/>
          <p:cNvSpPr txBox="1">
            <a:spLocks noChangeArrowheads="1"/>
          </p:cNvSpPr>
          <p:nvPr/>
        </p:nvSpPr>
        <p:spPr bwMode="auto">
          <a:xfrm>
            <a:off x="677863" y="2644775"/>
            <a:ext cx="687387"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budget</a:t>
            </a:r>
            <a:endParaRPr lang="ko-KR" altLang="en-US" sz="1000">
              <a:latin typeface="Arial Unicode MS" pitchFamily="50" charset="-127"/>
              <a:ea typeface="Arial Unicode MS" pitchFamily="50" charset="-127"/>
              <a:cs typeface="Arial Unicode MS" pitchFamily="50" charset="-127"/>
            </a:endParaRPr>
          </a:p>
        </p:txBody>
      </p:sp>
      <p:sp>
        <p:nvSpPr>
          <p:cNvPr id="1087" name="Text Box 71"/>
          <p:cNvSpPr txBox="1">
            <a:spLocks noChangeArrowheads="1"/>
          </p:cNvSpPr>
          <p:nvPr/>
        </p:nvSpPr>
        <p:spPr bwMode="auto">
          <a:xfrm>
            <a:off x="1352550" y="2601913"/>
            <a:ext cx="863600" cy="257175"/>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900">
                <a:latin typeface="Arial Unicode MS" pitchFamily="50" charset="-127"/>
                <a:ea typeface="Arial Unicode MS" pitchFamily="50" charset="-127"/>
                <a:cs typeface="Arial Unicode MS" pitchFamily="50" charset="-127"/>
              </a:rPr>
              <a:t>Project management</a:t>
            </a:r>
          </a:p>
        </p:txBody>
      </p:sp>
      <p:sp>
        <p:nvSpPr>
          <p:cNvPr id="1088" name="Text Box 72"/>
          <p:cNvSpPr txBox="1">
            <a:spLocks noChangeArrowheads="1"/>
          </p:cNvSpPr>
          <p:nvPr/>
        </p:nvSpPr>
        <p:spPr bwMode="auto">
          <a:xfrm>
            <a:off x="2227263" y="2644775"/>
            <a:ext cx="687387"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revenue</a:t>
            </a:r>
            <a:endParaRPr lang="ko-KR" altLang="en-US" sz="1000">
              <a:latin typeface="Arial Unicode MS" pitchFamily="50" charset="-127"/>
              <a:ea typeface="Arial Unicode MS" pitchFamily="50" charset="-127"/>
              <a:cs typeface="Arial Unicode MS" pitchFamily="50" charset="-127"/>
            </a:endParaRPr>
          </a:p>
        </p:txBody>
      </p:sp>
      <p:sp>
        <p:nvSpPr>
          <p:cNvPr id="1089" name="Text Box 73"/>
          <p:cNvSpPr txBox="1">
            <a:spLocks noChangeArrowheads="1"/>
          </p:cNvSpPr>
          <p:nvPr/>
        </p:nvSpPr>
        <p:spPr bwMode="auto">
          <a:xfrm>
            <a:off x="2913063" y="2644775"/>
            <a:ext cx="971550"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expenditure</a:t>
            </a:r>
            <a:endParaRPr lang="ko-KR" altLang="en-US" sz="1000">
              <a:latin typeface="Arial Unicode MS" pitchFamily="50" charset="-127"/>
              <a:ea typeface="Arial Unicode MS" pitchFamily="50" charset="-127"/>
              <a:cs typeface="Arial Unicode MS" pitchFamily="50" charset="-127"/>
            </a:endParaRPr>
          </a:p>
        </p:txBody>
      </p:sp>
      <p:sp>
        <p:nvSpPr>
          <p:cNvPr id="1090" name="Text Box 75"/>
          <p:cNvSpPr txBox="1">
            <a:spLocks noChangeArrowheads="1"/>
          </p:cNvSpPr>
          <p:nvPr/>
        </p:nvSpPr>
        <p:spPr bwMode="auto">
          <a:xfrm>
            <a:off x="1547813" y="2924175"/>
            <a:ext cx="1322387"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assets and Inventory</a:t>
            </a:r>
            <a:endParaRPr lang="ko-KR" altLang="en-US" sz="1000">
              <a:latin typeface="Arial Unicode MS" pitchFamily="50" charset="-127"/>
              <a:ea typeface="Arial Unicode MS" pitchFamily="50" charset="-127"/>
              <a:cs typeface="Arial Unicode MS" pitchFamily="50" charset="-127"/>
            </a:endParaRPr>
          </a:p>
        </p:txBody>
      </p:sp>
      <p:sp>
        <p:nvSpPr>
          <p:cNvPr id="1091" name="Text Box 76"/>
          <p:cNvSpPr txBox="1">
            <a:spLocks noChangeArrowheads="1"/>
          </p:cNvSpPr>
          <p:nvPr/>
        </p:nvSpPr>
        <p:spPr bwMode="auto">
          <a:xfrm>
            <a:off x="2887663" y="2924175"/>
            <a:ext cx="962025" cy="169863"/>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procurement</a:t>
            </a:r>
            <a:endParaRPr lang="ko-KR" altLang="en-US" sz="1000">
              <a:latin typeface="Arial Unicode MS" pitchFamily="50" charset="-127"/>
              <a:ea typeface="Arial Unicode MS" pitchFamily="50" charset="-127"/>
              <a:cs typeface="Arial Unicode MS" pitchFamily="50" charset="-127"/>
            </a:endParaRPr>
          </a:p>
        </p:txBody>
      </p:sp>
      <p:sp>
        <p:nvSpPr>
          <p:cNvPr id="1092" name="Text Box 77"/>
          <p:cNvSpPr txBox="1">
            <a:spLocks noChangeArrowheads="1"/>
          </p:cNvSpPr>
          <p:nvPr/>
        </p:nvSpPr>
        <p:spPr bwMode="auto">
          <a:xfrm>
            <a:off x="1436688" y="3157538"/>
            <a:ext cx="754062" cy="168275"/>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credit</a:t>
            </a:r>
            <a:endParaRPr lang="ko-KR" altLang="en-US" sz="1000">
              <a:latin typeface="Arial Unicode MS" pitchFamily="50" charset="-127"/>
              <a:ea typeface="Arial Unicode MS" pitchFamily="50" charset="-127"/>
              <a:cs typeface="Arial Unicode MS" pitchFamily="50" charset="-127"/>
            </a:endParaRPr>
          </a:p>
        </p:txBody>
      </p:sp>
      <p:sp>
        <p:nvSpPr>
          <p:cNvPr id="1093" name="Text Box 78"/>
          <p:cNvSpPr txBox="1">
            <a:spLocks noChangeArrowheads="1"/>
          </p:cNvSpPr>
          <p:nvPr/>
        </p:nvSpPr>
        <p:spPr bwMode="auto">
          <a:xfrm>
            <a:off x="2184400" y="3157538"/>
            <a:ext cx="757238" cy="168275"/>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debt</a:t>
            </a:r>
            <a:endParaRPr lang="ko-KR" altLang="en-US" sz="1000">
              <a:latin typeface="Arial Unicode MS" pitchFamily="50" charset="-127"/>
              <a:ea typeface="Arial Unicode MS" pitchFamily="50" charset="-127"/>
              <a:cs typeface="Arial Unicode MS" pitchFamily="50" charset="-127"/>
            </a:endParaRPr>
          </a:p>
        </p:txBody>
      </p:sp>
      <p:sp>
        <p:nvSpPr>
          <p:cNvPr id="1094" name="AutoShape 10"/>
          <p:cNvSpPr>
            <a:spLocks noChangeArrowheads="1"/>
          </p:cNvSpPr>
          <p:nvPr/>
        </p:nvSpPr>
        <p:spPr bwMode="auto">
          <a:xfrm rot="10800000" flipV="1">
            <a:off x="6464300" y="5576888"/>
            <a:ext cx="2792413" cy="279400"/>
          </a:xfrm>
          <a:prstGeom prst="bevel">
            <a:avLst>
              <a:gd name="adj" fmla="val 12500"/>
            </a:avLst>
          </a:prstGeom>
          <a:noFill/>
          <a:ln w="3175">
            <a:noFill/>
            <a:miter lim="800000"/>
            <a:headEnd/>
            <a:tailEnd/>
          </a:ln>
        </p:spPr>
        <p:txBody>
          <a:bodyPr wrap="none" lIns="5713" tIns="2973" rIns="5713" bIns="2973" anchor="ctr"/>
          <a:lstStyle/>
          <a:p>
            <a:pPr algn="ctr" defTabSz="935038">
              <a:lnSpc>
                <a:spcPts val="600"/>
              </a:lnSpc>
              <a:spcBef>
                <a:spcPct val="50000"/>
              </a:spcBef>
            </a:pPr>
            <a:r>
              <a:rPr lang="en-US" altLang="ko-KR" sz="1200">
                <a:latin typeface="Arial Unicode MS" pitchFamily="50" charset="-127"/>
                <a:ea typeface="Arial Unicode MS" pitchFamily="50" charset="-127"/>
                <a:cs typeface="Arial Unicode MS" pitchFamily="50" charset="-127"/>
              </a:rPr>
              <a:t>DW</a:t>
            </a:r>
          </a:p>
        </p:txBody>
      </p:sp>
      <p:sp>
        <p:nvSpPr>
          <p:cNvPr id="1095" name="AutoShape 11"/>
          <p:cNvSpPr>
            <a:spLocks noChangeArrowheads="1"/>
          </p:cNvSpPr>
          <p:nvPr/>
        </p:nvSpPr>
        <p:spPr bwMode="auto">
          <a:xfrm rot="10800000" flipV="1">
            <a:off x="6483350" y="3911600"/>
            <a:ext cx="2801938" cy="295275"/>
          </a:xfrm>
          <a:prstGeom prst="bevel">
            <a:avLst>
              <a:gd name="adj" fmla="val 12500"/>
            </a:avLst>
          </a:prstGeom>
          <a:noFill/>
          <a:ln w="3175">
            <a:noFill/>
            <a:miter lim="800000"/>
            <a:headEnd/>
            <a:tailEnd/>
          </a:ln>
        </p:spPr>
        <p:txBody>
          <a:bodyPr wrap="none" lIns="5713" tIns="2973" rIns="5713" bIns="2973" anchor="ctr"/>
          <a:lstStyle/>
          <a:p>
            <a:pPr algn="ctr" defTabSz="935038">
              <a:lnSpc>
                <a:spcPts val="600"/>
              </a:lnSpc>
              <a:spcBef>
                <a:spcPct val="50000"/>
              </a:spcBef>
            </a:pPr>
            <a:r>
              <a:rPr lang="en-US" altLang="ko-KR" sz="1200">
                <a:latin typeface="Arial Unicode MS" pitchFamily="50" charset="-127"/>
                <a:ea typeface="Arial Unicode MS" pitchFamily="50" charset="-127"/>
                <a:cs typeface="Arial Unicode MS" pitchFamily="50" charset="-127"/>
              </a:rPr>
              <a:t>Data Mart</a:t>
            </a:r>
            <a:endParaRPr lang="ko-KR" altLang="en-US" sz="1200">
              <a:latin typeface="Arial Unicode MS" pitchFamily="50" charset="-127"/>
              <a:ea typeface="Arial Unicode MS" pitchFamily="50" charset="-127"/>
              <a:cs typeface="Arial Unicode MS" pitchFamily="50" charset="-127"/>
            </a:endParaRPr>
          </a:p>
        </p:txBody>
      </p:sp>
      <p:sp>
        <p:nvSpPr>
          <p:cNvPr id="428" name="AutoShape 64"/>
          <p:cNvSpPr>
            <a:spLocks noChangeArrowheads="1"/>
          </p:cNvSpPr>
          <p:nvPr/>
        </p:nvSpPr>
        <p:spPr bwMode="blackWhite">
          <a:xfrm rot="16200000">
            <a:off x="2089151" y="523875"/>
            <a:ext cx="258762" cy="2808287"/>
          </a:xfrm>
          <a:prstGeom prst="bevel">
            <a:avLst>
              <a:gd name="adj" fmla="val 10366"/>
            </a:avLst>
          </a:prstGeom>
          <a:noFill/>
          <a:ln w="3175">
            <a:noFill/>
            <a:miter lim="800000"/>
            <a:headEnd/>
            <a:tailEnd/>
          </a:ln>
          <a:effectLst/>
        </p:spPr>
        <p:txBody>
          <a:bodyPr vert="eaVert" wrap="none" anchor="ctr"/>
          <a:lstStyle/>
          <a:p>
            <a:pPr algn="ctr">
              <a:lnSpc>
                <a:spcPts val="600"/>
              </a:lnSpc>
              <a:spcBef>
                <a:spcPct val="50000"/>
              </a:spcBef>
              <a:defRPr/>
            </a:pPr>
            <a:r>
              <a:rPr lang="en-US" altLang="ko-KR" sz="1400" b="1">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dBrain</a:t>
            </a:r>
          </a:p>
        </p:txBody>
      </p:sp>
      <p:sp>
        <p:nvSpPr>
          <p:cNvPr id="1097" name="AutoShape 198"/>
          <p:cNvSpPr>
            <a:spLocks noChangeArrowheads="1"/>
          </p:cNvSpPr>
          <p:nvPr/>
        </p:nvSpPr>
        <p:spPr bwMode="auto">
          <a:xfrm>
            <a:off x="1811338" y="3508375"/>
            <a:ext cx="957262" cy="369888"/>
          </a:xfrm>
          <a:prstGeom prst="can">
            <a:avLst>
              <a:gd name="adj" fmla="val 31250"/>
            </a:avLst>
          </a:prstGeom>
          <a:noFill/>
          <a:ln w="3175">
            <a:noFill/>
            <a:round/>
            <a:headEnd/>
            <a:tailEnd/>
          </a:ln>
        </p:spPr>
        <p:txBody>
          <a:bodyPr wrap="none" lIns="5713" tIns="2973" rIns="5713" bIns="2973" anchor="ctr"/>
          <a:lstStyle/>
          <a:p>
            <a:pPr algn="ctr" defTabSz="935038">
              <a:lnSpc>
                <a:spcPts val="600"/>
              </a:lnSpc>
              <a:spcBef>
                <a:spcPct val="50000"/>
              </a:spcBef>
            </a:pPr>
            <a:endParaRPr lang="en-US" altLang="ko-KR" sz="1000">
              <a:latin typeface="Arial Unicode MS" pitchFamily="50" charset="-127"/>
              <a:ea typeface="Arial Unicode MS" pitchFamily="50" charset="-127"/>
              <a:cs typeface="Arial Unicode MS" pitchFamily="50" charset="-127"/>
            </a:endParaRPr>
          </a:p>
          <a:p>
            <a:pPr algn="ctr" defTabSz="935038">
              <a:lnSpc>
                <a:spcPts val="600"/>
              </a:lnSpc>
              <a:spcBef>
                <a:spcPct val="50000"/>
              </a:spcBef>
            </a:pPr>
            <a:r>
              <a:rPr lang="en-US" altLang="ko-KR" sz="1000">
                <a:latin typeface="Arial Unicode MS" pitchFamily="50" charset="-127"/>
                <a:ea typeface="Arial Unicode MS" pitchFamily="50" charset="-127"/>
                <a:cs typeface="Arial Unicode MS" pitchFamily="50" charset="-127"/>
              </a:rPr>
              <a:t>External statistics</a:t>
            </a:r>
            <a:endParaRPr lang="ko-KR" altLang="en-US" sz="1000">
              <a:latin typeface="Arial Unicode MS" pitchFamily="50" charset="-127"/>
              <a:ea typeface="Arial Unicode MS" pitchFamily="50" charset="-127"/>
              <a:cs typeface="Arial Unicode MS" pitchFamily="50" charset="-127"/>
            </a:endParaRPr>
          </a:p>
        </p:txBody>
      </p:sp>
      <p:pic>
        <p:nvPicPr>
          <p:cNvPr id="1098" name="Picture 197" descr="C:\hyeran\work\소스\4_b.png"/>
          <p:cNvPicPr>
            <a:picLocks noChangeAspect="1" noChangeArrowheads="1"/>
          </p:cNvPicPr>
          <p:nvPr/>
        </p:nvPicPr>
        <p:blipFill>
          <a:blip r:embed="rId15" cstate="print"/>
          <a:srcRect/>
          <a:stretch>
            <a:fillRect/>
          </a:stretch>
        </p:blipFill>
        <p:spPr bwMode="auto">
          <a:xfrm>
            <a:off x="7037388" y="4079875"/>
            <a:ext cx="1803400" cy="673100"/>
          </a:xfrm>
          <a:prstGeom prst="rect">
            <a:avLst/>
          </a:prstGeom>
          <a:noFill/>
          <a:ln w="9525">
            <a:noFill/>
            <a:miter lim="800000"/>
            <a:headEnd/>
            <a:tailEnd/>
          </a:ln>
        </p:spPr>
      </p:pic>
      <p:sp>
        <p:nvSpPr>
          <p:cNvPr id="354" name="Text Box 16"/>
          <p:cNvSpPr txBox="1">
            <a:spLocks noChangeArrowheads="1"/>
          </p:cNvSpPr>
          <p:nvPr/>
        </p:nvSpPr>
        <p:spPr bwMode="auto">
          <a:xfrm>
            <a:off x="6929438" y="4284663"/>
            <a:ext cx="1989137" cy="228600"/>
          </a:xfrm>
          <a:prstGeom prst="rect">
            <a:avLst/>
          </a:prstGeom>
          <a:noFill/>
          <a:ln w="9525">
            <a:noFill/>
            <a:miter lim="800000"/>
            <a:headEnd/>
            <a:tailEnd/>
          </a:ln>
          <a:effectLst/>
        </p:spPr>
        <p:txBody>
          <a:bodyPr lIns="0" tIns="0" rIns="0" bIns="0">
            <a:spAutoFit/>
          </a:bodyPr>
          <a:lstStyle/>
          <a:p>
            <a:pPr algn="ctr">
              <a:lnSpc>
                <a:spcPts val="900"/>
              </a:lnSpc>
              <a:spcBef>
                <a:spcPct val="50000"/>
              </a:spcBef>
              <a:defRPr/>
            </a:pPr>
            <a:r>
              <a:rPr lang="en-US" altLang="ko-KR" sz="1000" dirty="0">
                <a:solidFill>
                  <a:schemeClr val="tx1"/>
                </a:solidFill>
                <a:latin typeface="Arial Unicode MS" pitchFamily="50" charset="-127"/>
                <a:ea typeface="Arial Unicode MS" pitchFamily="50" charset="-127"/>
                <a:cs typeface="Arial Unicode MS" pitchFamily="50" charset="-127"/>
              </a:rPr>
              <a:t>extracts </a:t>
            </a:r>
            <a:r>
              <a:rPr lang="en-US" altLang="ko-KR" sz="10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r>
              <a:rPr lang="en-US" altLang="ko-KR" sz="1000" dirty="0">
                <a:solidFill>
                  <a:schemeClr val="tx1"/>
                </a:solidFill>
                <a:latin typeface="Arial Unicode MS" pitchFamily="50" charset="-127"/>
                <a:ea typeface="Arial Unicode MS" pitchFamily="50" charset="-127"/>
                <a:cs typeface="Arial Unicode MS" pitchFamily="50" charset="-127"/>
              </a:rPr>
              <a:t> Change </a:t>
            </a:r>
            <a:r>
              <a:rPr lang="en-US" altLang="ko-KR" sz="10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t>
            </a:r>
            <a:r>
              <a:rPr lang="en-US" altLang="ko-KR" sz="1000" dirty="0">
                <a:latin typeface="Arial Unicode MS" pitchFamily="50" charset="-127"/>
                <a:ea typeface="Arial Unicode MS" pitchFamily="50" charset="-127"/>
                <a:cs typeface="Arial Unicode MS" pitchFamily="50" charset="-127"/>
              </a:rPr>
              <a:t> Extract, Transform, Load </a:t>
            </a:r>
            <a:endParaRPr lang="ko-KR" altLang="en-US" sz="1000" dirty="0">
              <a:solidFill>
                <a:schemeClr val="tx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cxnSp>
        <p:nvCxnSpPr>
          <p:cNvPr id="1100" name="AutoShape 239"/>
          <p:cNvCxnSpPr>
            <a:cxnSpLocks noChangeShapeType="1"/>
            <a:stCxn id="208" idx="1"/>
          </p:cNvCxnSpPr>
          <p:nvPr/>
        </p:nvCxnSpPr>
        <p:spPr bwMode="auto">
          <a:xfrm rot="16200000" flipV="1">
            <a:off x="6615906" y="975520"/>
            <a:ext cx="682625" cy="1846262"/>
          </a:xfrm>
          <a:prstGeom prst="bentConnector2">
            <a:avLst/>
          </a:prstGeom>
          <a:noFill/>
          <a:ln w="57150">
            <a:solidFill>
              <a:schemeClr val="tx1"/>
            </a:solidFill>
            <a:miter lim="800000"/>
            <a:headEnd/>
            <a:tailEnd type="arrow" w="med" len="med"/>
          </a:ln>
        </p:spPr>
      </p:cxnSp>
      <p:sp>
        <p:nvSpPr>
          <p:cNvPr id="619"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8. Statistical Analysis</a:t>
            </a:r>
          </a:p>
        </p:txBody>
      </p:sp>
      <p:sp>
        <p:nvSpPr>
          <p:cNvPr id="1102" name="Text Box 78"/>
          <p:cNvSpPr txBox="1">
            <a:spLocks noChangeArrowheads="1"/>
          </p:cNvSpPr>
          <p:nvPr/>
        </p:nvSpPr>
        <p:spPr bwMode="auto">
          <a:xfrm>
            <a:off x="2936875" y="3157538"/>
            <a:ext cx="757238" cy="168275"/>
          </a:xfrm>
          <a:prstGeom prst="rect">
            <a:avLst/>
          </a:prstGeom>
          <a:gradFill rotWithShape="1">
            <a:gsLst>
              <a:gs pos="0">
                <a:srgbClr val="FAFFC9">
                  <a:alpha val="79999"/>
                </a:srgbClr>
              </a:gs>
              <a:gs pos="50000">
                <a:srgbClr val="FDFFEA">
                  <a:alpha val="79999"/>
                </a:srgbClr>
              </a:gs>
              <a:gs pos="100000">
                <a:srgbClr val="FAFFC9">
                  <a:alpha val="79999"/>
                </a:srgbClr>
              </a:gs>
            </a:gsLst>
            <a:lin ang="5400000" scaled="1"/>
          </a:gradFill>
          <a:ln w="12700" algn="ctr">
            <a:solidFill>
              <a:srgbClr val="C0C0C0"/>
            </a:solidFill>
            <a:miter lim="800000"/>
            <a:headEnd/>
            <a:tailEnd/>
          </a:ln>
        </p:spPr>
        <p:txBody>
          <a:bodyPr lIns="36000" rIns="36000" anchor="ctr">
            <a:spAutoFit/>
          </a:bodyPr>
          <a:lstStyle/>
          <a:p>
            <a:pPr marL="52388" indent="-52388" algn="ctr">
              <a:lnSpc>
                <a:spcPts val="600"/>
              </a:lnSpc>
              <a:spcBef>
                <a:spcPct val="50000"/>
              </a:spcBef>
              <a:buClr>
                <a:srgbClr val="868686"/>
              </a:buClr>
            </a:pPr>
            <a:r>
              <a:rPr lang="en-US" altLang="ko-KR" sz="1000">
                <a:latin typeface="Arial Unicode MS" pitchFamily="50" charset="-127"/>
                <a:ea typeface="Arial Unicode MS" pitchFamily="50" charset="-127"/>
                <a:cs typeface="Arial Unicode MS" pitchFamily="50" charset="-127"/>
              </a:rPr>
              <a:t>Cost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63"/>
          <p:cNvSpPr>
            <a:spLocks noChangeArrowheads="1"/>
          </p:cNvSpPr>
          <p:nvPr/>
        </p:nvSpPr>
        <p:spPr bwMode="auto">
          <a:xfrm>
            <a:off x="101600" y="1149350"/>
            <a:ext cx="9542463" cy="284163"/>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3"/>
              </a:buBlip>
            </a:pPr>
            <a:r>
              <a:rPr kumimoji="0" lang="ko-KR" altLang="en-US" sz="1400">
                <a:solidFill>
                  <a:srgbClr val="22142E"/>
                </a:solidFill>
                <a:latin typeface="Arial Unicode MS" pitchFamily="50" charset="-127"/>
                <a:ea typeface="Arial Unicode MS" pitchFamily="50" charset="-127"/>
                <a:cs typeface="Arial Unicode MS" pitchFamily="50" charset="-127"/>
              </a:rPr>
              <a:t> </a:t>
            </a:r>
            <a:r>
              <a:rPr kumimoji="0" lang="en-US" altLang="ko-KR" sz="1400">
                <a:solidFill>
                  <a:srgbClr val="22142E"/>
                </a:solidFill>
                <a:latin typeface="Arial Unicode MS" pitchFamily="50" charset="-127"/>
                <a:ea typeface="Arial Unicode MS" pitchFamily="50" charset="-127"/>
                <a:cs typeface="Arial Unicode MS" pitchFamily="50" charset="-127"/>
              </a:rPr>
              <a:t>Portal through which all the Ministries, Subordinate Organizations and their Local offices access dBrain</a:t>
            </a: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34820" name="Picture 6"/>
          <p:cNvPicPr>
            <a:picLocks noChangeAspect="1" noChangeArrowheads="1"/>
          </p:cNvPicPr>
          <p:nvPr/>
        </p:nvPicPr>
        <p:blipFill>
          <a:blip r:embed="rId4" cstate="print"/>
          <a:srcRect/>
          <a:stretch>
            <a:fillRect/>
          </a:stretch>
        </p:blipFill>
        <p:spPr bwMode="auto">
          <a:xfrm>
            <a:off x="142875" y="1412875"/>
            <a:ext cx="9705975" cy="5111750"/>
          </a:xfrm>
          <a:prstGeom prst="rect">
            <a:avLst/>
          </a:prstGeom>
          <a:noFill/>
          <a:ln w="9525">
            <a:noFill/>
            <a:miter lim="800000"/>
            <a:headEnd/>
            <a:tailEnd/>
          </a:ln>
        </p:spPr>
      </p:pic>
      <p:sp>
        <p:nvSpPr>
          <p:cNvPr id="19" name="직사각형 18"/>
          <p:cNvSpPr/>
          <p:nvPr/>
        </p:nvSpPr>
        <p:spPr>
          <a:xfrm>
            <a:off x="200025" y="3429000"/>
            <a:ext cx="2305050" cy="360363"/>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How to setup dBrain and trouble shoooting</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20" name="직사각형 19"/>
          <p:cNvSpPr/>
          <p:nvPr/>
        </p:nvSpPr>
        <p:spPr>
          <a:xfrm>
            <a:off x="200025" y="3860800"/>
            <a:ext cx="2305050" cy="288925"/>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dirty="0">
                <a:solidFill>
                  <a:schemeClr val="tx1"/>
                </a:solidFill>
                <a:latin typeface="Arial Unicode MS" pitchFamily="50" charset="-127"/>
                <a:ea typeface="Arial Unicode MS" pitchFamily="50" charset="-127"/>
                <a:cs typeface="Arial Unicode MS" pitchFamily="50" charset="-127"/>
              </a:rPr>
              <a:t>Guideline for preparing 2010 Settlement Report</a:t>
            </a:r>
            <a:endParaRPr lang="ko-KR" altLang="en-US" sz="800" dirty="0">
              <a:solidFill>
                <a:schemeClr val="tx1"/>
              </a:solidFill>
              <a:latin typeface="Arial Unicode MS" pitchFamily="50" charset="-127"/>
              <a:ea typeface="Arial Unicode MS" pitchFamily="50" charset="-127"/>
              <a:cs typeface="Arial Unicode MS" pitchFamily="50" charset="-127"/>
            </a:endParaRPr>
          </a:p>
        </p:txBody>
      </p:sp>
      <p:sp>
        <p:nvSpPr>
          <p:cNvPr id="22" name="직사각형 21"/>
          <p:cNvSpPr/>
          <p:nvPr/>
        </p:nvSpPr>
        <p:spPr>
          <a:xfrm>
            <a:off x="128588" y="5516563"/>
            <a:ext cx="2376487" cy="360362"/>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[budget]</a:t>
            </a:r>
            <a:r>
              <a:rPr lang="en-US" altLang="ko-KR">
                <a:solidFill>
                  <a:srgbClr val="000000"/>
                </a:solidFill>
                <a:latin typeface="Arial Unicode MS" pitchFamily="50" charset="-127"/>
                <a:ea typeface="Arial Unicode MS" pitchFamily="50" charset="-127"/>
                <a:cs typeface="Arial Unicode MS" pitchFamily="50" charset="-127"/>
              </a:rPr>
              <a:t> </a:t>
            </a:r>
            <a:r>
              <a:rPr lang="en-US" altLang="ko-KR" sz="800">
                <a:solidFill>
                  <a:schemeClr val="tx1"/>
                </a:solidFill>
                <a:latin typeface="Arial Unicode MS" pitchFamily="50" charset="-127"/>
                <a:ea typeface="Arial Unicode MS" pitchFamily="50" charset="-127"/>
                <a:cs typeface="Arial Unicode MS" pitchFamily="50" charset="-127"/>
              </a:rPr>
              <a:t>Manual for Subsidy to Local Governments</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23" name="직사각형 22"/>
          <p:cNvSpPr/>
          <p:nvPr/>
        </p:nvSpPr>
        <p:spPr>
          <a:xfrm>
            <a:off x="128588" y="5084763"/>
            <a:ext cx="2376487" cy="360362"/>
          </a:xfrm>
          <a:prstGeom prst="rect">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[budget] Manual for execution of subsidy for private sector</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21" name="직사각형 20"/>
          <p:cNvSpPr/>
          <p:nvPr/>
        </p:nvSpPr>
        <p:spPr>
          <a:xfrm>
            <a:off x="200025" y="3213100"/>
            <a:ext cx="2305050" cy="215900"/>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900" b="1">
                <a:solidFill>
                  <a:srgbClr val="000000"/>
                </a:solidFill>
                <a:latin typeface="Arial Unicode MS" pitchFamily="50" charset="-127"/>
                <a:ea typeface="Arial Unicode MS" pitchFamily="50" charset="-127"/>
                <a:cs typeface="Arial Unicode MS" pitchFamily="50" charset="-127"/>
              </a:rPr>
              <a:t>Archives</a:t>
            </a:r>
            <a:endParaRPr lang="ko-KR" altLang="en-US" sz="1000" b="1">
              <a:solidFill>
                <a:srgbClr val="000000"/>
              </a:solidFill>
              <a:latin typeface="Arial Unicode MS" pitchFamily="50" charset="-127"/>
              <a:ea typeface="Arial Unicode MS" pitchFamily="50" charset="-127"/>
              <a:cs typeface="Arial Unicode MS" pitchFamily="50" charset="-127"/>
            </a:endParaRPr>
          </a:p>
        </p:txBody>
      </p:sp>
      <p:sp>
        <p:nvSpPr>
          <p:cNvPr id="24" name="직사각형 23"/>
          <p:cNvSpPr/>
          <p:nvPr/>
        </p:nvSpPr>
        <p:spPr>
          <a:xfrm>
            <a:off x="200025" y="4797425"/>
            <a:ext cx="2305050" cy="215900"/>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900" b="1">
                <a:solidFill>
                  <a:srgbClr val="000000"/>
                </a:solidFill>
                <a:latin typeface="Arial Unicode MS" pitchFamily="50" charset="-127"/>
                <a:ea typeface="Arial Unicode MS" pitchFamily="50" charset="-127"/>
                <a:cs typeface="Arial Unicode MS" pitchFamily="50" charset="-127"/>
              </a:rPr>
              <a:t>User</a:t>
            </a:r>
            <a:r>
              <a:rPr lang="en-US" altLang="ko-KR" sz="800" b="1">
                <a:solidFill>
                  <a:srgbClr val="000000"/>
                </a:solidFill>
                <a:latin typeface="Arial Unicode MS" pitchFamily="50" charset="-127"/>
                <a:ea typeface="Arial Unicode MS" pitchFamily="50" charset="-127"/>
                <a:cs typeface="Arial Unicode MS" pitchFamily="50" charset="-127"/>
              </a:rPr>
              <a:t> </a:t>
            </a:r>
            <a:r>
              <a:rPr lang="en-US" altLang="ko-KR" sz="900" b="1">
                <a:solidFill>
                  <a:srgbClr val="000000"/>
                </a:solidFill>
                <a:latin typeface="Arial Unicode MS" pitchFamily="50" charset="-127"/>
                <a:ea typeface="Arial Unicode MS" pitchFamily="50" charset="-127"/>
                <a:cs typeface="Arial Unicode MS" pitchFamily="50" charset="-127"/>
              </a:rPr>
              <a:t>Manual</a:t>
            </a:r>
            <a:endParaRPr lang="ko-KR" altLang="en-US" sz="900" b="1">
              <a:solidFill>
                <a:srgbClr val="000000"/>
              </a:solidFill>
              <a:latin typeface="Arial Unicode MS" pitchFamily="50" charset="-127"/>
              <a:ea typeface="Arial Unicode MS" pitchFamily="50" charset="-127"/>
              <a:cs typeface="Arial Unicode MS" pitchFamily="50" charset="-127"/>
            </a:endParaRPr>
          </a:p>
        </p:txBody>
      </p:sp>
      <p:sp>
        <p:nvSpPr>
          <p:cNvPr id="25" name="직사각형 24"/>
          <p:cNvSpPr/>
          <p:nvPr/>
        </p:nvSpPr>
        <p:spPr>
          <a:xfrm>
            <a:off x="2189163" y="1944688"/>
            <a:ext cx="457200" cy="16033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26" name="직사각형 25"/>
          <p:cNvSpPr/>
          <p:nvPr/>
        </p:nvSpPr>
        <p:spPr>
          <a:xfrm>
            <a:off x="2811463" y="1941513"/>
            <a:ext cx="606425" cy="15875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000" b="1">
                <a:solidFill>
                  <a:srgbClr val="FFFFFF"/>
                </a:solidFill>
                <a:latin typeface="Arial Unicode MS" pitchFamily="50" charset="-127"/>
                <a:ea typeface="Arial Unicode MS" pitchFamily="50" charset="-127"/>
                <a:cs typeface="Arial Unicode MS" pitchFamily="50" charset="-127"/>
              </a:rPr>
              <a:t>Board</a:t>
            </a:r>
            <a:endParaRPr lang="ko-KR" altLang="en-US" sz="1000" b="1">
              <a:solidFill>
                <a:srgbClr val="FFFFFF"/>
              </a:solidFill>
              <a:latin typeface="Arial Unicode MS" pitchFamily="50" charset="-127"/>
              <a:ea typeface="Arial Unicode MS" pitchFamily="50" charset="-127"/>
              <a:cs typeface="Arial Unicode MS" pitchFamily="50" charset="-127"/>
            </a:endParaRPr>
          </a:p>
        </p:txBody>
      </p:sp>
      <p:sp>
        <p:nvSpPr>
          <p:cNvPr id="30" name="직사각형 29"/>
          <p:cNvSpPr/>
          <p:nvPr/>
        </p:nvSpPr>
        <p:spPr>
          <a:xfrm>
            <a:off x="6361113" y="1944688"/>
            <a:ext cx="606425" cy="16033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1" name="직사각형 30"/>
          <p:cNvSpPr/>
          <p:nvPr/>
        </p:nvSpPr>
        <p:spPr>
          <a:xfrm>
            <a:off x="3406775" y="1949450"/>
            <a:ext cx="839788"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900" b="1">
                <a:solidFill>
                  <a:srgbClr val="FFFFFF"/>
                </a:solidFill>
                <a:latin typeface="Arial Unicode MS" pitchFamily="50" charset="-127"/>
                <a:ea typeface="Arial Unicode MS" pitchFamily="50" charset="-127"/>
                <a:cs typeface="Arial Unicode MS" pitchFamily="50" charset="-127"/>
              </a:rPr>
              <a:t>Community</a:t>
            </a:r>
          </a:p>
        </p:txBody>
      </p:sp>
      <p:sp>
        <p:nvSpPr>
          <p:cNvPr id="32" name="직사각형 31"/>
          <p:cNvSpPr/>
          <p:nvPr/>
        </p:nvSpPr>
        <p:spPr>
          <a:xfrm>
            <a:off x="4171950" y="1949450"/>
            <a:ext cx="792163" cy="144463"/>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900" b="1">
                <a:solidFill>
                  <a:srgbClr val="FFFFFF"/>
                </a:solidFill>
                <a:latin typeface="Arial Unicode MS" pitchFamily="50" charset="-127"/>
                <a:ea typeface="Arial Unicode MS" pitchFamily="50" charset="-127"/>
                <a:cs typeface="Arial Unicode MS" pitchFamily="50" charset="-127"/>
              </a:rPr>
              <a:t>Monitoring</a:t>
            </a:r>
            <a:endParaRPr lang="ko-KR" altLang="en-US" sz="900" b="1">
              <a:solidFill>
                <a:srgbClr val="FFFFFF"/>
              </a:solidFill>
              <a:latin typeface="Arial Unicode MS" pitchFamily="50" charset="-127"/>
              <a:ea typeface="Arial Unicode MS" pitchFamily="50" charset="-127"/>
              <a:cs typeface="Arial Unicode MS" pitchFamily="50" charset="-127"/>
            </a:endParaRPr>
          </a:p>
        </p:txBody>
      </p:sp>
      <p:sp>
        <p:nvSpPr>
          <p:cNvPr id="33" name="직사각형 32"/>
          <p:cNvSpPr/>
          <p:nvPr/>
        </p:nvSpPr>
        <p:spPr>
          <a:xfrm>
            <a:off x="4919663" y="1933575"/>
            <a:ext cx="606425"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000" b="1">
                <a:solidFill>
                  <a:srgbClr val="FFFFFF"/>
                </a:solidFill>
                <a:latin typeface="Arial Unicode MS" pitchFamily="50" charset="-127"/>
                <a:ea typeface="Arial Unicode MS" pitchFamily="50" charset="-127"/>
                <a:cs typeface="Arial Unicode MS" pitchFamily="50" charset="-127"/>
              </a:rPr>
              <a:t>Inquiry</a:t>
            </a:r>
            <a:endParaRPr lang="ko-KR" altLang="en-US" sz="1000" b="1">
              <a:solidFill>
                <a:srgbClr val="FFFFFF"/>
              </a:solidFill>
              <a:latin typeface="Arial Unicode MS" pitchFamily="50" charset="-127"/>
              <a:ea typeface="Arial Unicode MS" pitchFamily="50" charset="-127"/>
              <a:cs typeface="Arial Unicode MS" pitchFamily="50" charset="-127"/>
            </a:endParaRPr>
          </a:p>
        </p:txBody>
      </p:sp>
      <p:sp>
        <p:nvSpPr>
          <p:cNvPr id="34" name="직사각형 33"/>
          <p:cNvSpPr/>
          <p:nvPr/>
        </p:nvSpPr>
        <p:spPr>
          <a:xfrm>
            <a:off x="6350000" y="1938338"/>
            <a:ext cx="1266825" cy="195262"/>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000" b="1">
                <a:solidFill>
                  <a:srgbClr val="FFFFFF"/>
                </a:solidFill>
                <a:latin typeface="Arial Unicode MS" pitchFamily="50" charset="-127"/>
                <a:ea typeface="Arial Unicode MS" pitchFamily="50" charset="-127"/>
                <a:cs typeface="Arial Unicode MS" pitchFamily="50" charset="-127"/>
              </a:rPr>
              <a:t>Cyber Education</a:t>
            </a:r>
            <a:endParaRPr lang="ko-KR" altLang="en-US" sz="1000" b="1">
              <a:solidFill>
                <a:srgbClr val="FFFFFF"/>
              </a:solidFill>
              <a:latin typeface="Arial Unicode MS" pitchFamily="50" charset="-127"/>
              <a:ea typeface="Arial Unicode MS" pitchFamily="50" charset="-127"/>
              <a:cs typeface="Arial Unicode MS" pitchFamily="50" charset="-127"/>
            </a:endParaRPr>
          </a:p>
        </p:txBody>
      </p:sp>
      <p:sp>
        <p:nvSpPr>
          <p:cNvPr id="34834" name="직사각형 34"/>
          <p:cNvSpPr>
            <a:spLocks noChangeArrowheads="1"/>
          </p:cNvSpPr>
          <p:nvPr/>
        </p:nvSpPr>
        <p:spPr bwMode="auto">
          <a:xfrm>
            <a:off x="2119313" y="1882775"/>
            <a:ext cx="673100" cy="288925"/>
          </a:xfrm>
          <a:prstGeom prst="rect">
            <a:avLst/>
          </a:prstGeom>
          <a:solidFill>
            <a:srgbClr val="166AD0"/>
          </a:solidFill>
          <a:ln w="25400" algn="ctr">
            <a:solidFill>
              <a:srgbClr val="FF0000"/>
            </a:solidFill>
            <a:miter lim="800000"/>
            <a:headEnd/>
            <a:tailEnd/>
          </a:ln>
        </p:spPr>
        <p:txBody>
          <a:bodyPr anchor="ctr"/>
          <a:lstStyle/>
          <a:p>
            <a:pPr algn="ctr"/>
            <a:r>
              <a:rPr lang="en-US" altLang="ko-KR" sz="1000" b="1">
                <a:solidFill>
                  <a:srgbClr val="FF6600"/>
                </a:solidFill>
                <a:latin typeface="Arial Unicode MS" pitchFamily="50" charset="-127"/>
                <a:ea typeface="Arial Unicode MS" pitchFamily="50" charset="-127"/>
                <a:cs typeface="Arial Unicode MS" pitchFamily="50" charset="-127"/>
              </a:rPr>
              <a:t>TO-DO</a:t>
            </a:r>
            <a:endParaRPr lang="ko-KR" altLang="en-US" sz="1000" b="1">
              <a:solidFill>
                <a:srgbClr val="FF6600"/>
              </a:solidFill>
              <a:latin typeface="Arial Unicode MS" pitchFamily="50" charset="-127"/>
              <a:ea typeface="Arial Unicode MS" pitchFamily="50" charset="-127"/>
              <a:cs typeface="Arial Unicode MS" pitchFamily="50" charset="-127"/>
            </a:endParaRPr>
          </a:p>
        </p:txBody>
      </p:sp>
      <p:sp>
        <p:nvSpPr>
          <p:cNvPr id="34835" name="Rectangle 10"/>
          <p:cNvSpPr>
            <a:spLocks noChangeArrowheads="1"/>
          </p:cNvSpPr>
          <p:nvPr/>
        </p:nvSpPr>
        <p:spPr bwMode="auto">
          <a:xfrm>
            <a:off x="2649538" y="4292600"/>
            <a:ext cx="4625975" cy="911225"/>
          </a:xfrm>
          <a:prstGeom prst="rect">
            <a:avLst/>
          </a:prstGeom>
          <a:solidFill>
            <a:schemeClr val="bg1"/>
          </a:solidFill>
          <a:ln w="19050">
            <a:noFill/>
            <a:miter lim="800000"/>
            <a:headEnd/>
            <a:tailEnd/>
          </a:ln>
        </p:spPr>
        <p:txBody>
          <a:bodyPr wrap="none" anchor="ctr"/>
          <a:lstStyle/>
          <a:p>
            <a:endParaRPr lang="en-US" altLang="ko-KR" sz="900">
              <a:solidFill>
                <a:schemeClr val="tx1"/>
              </a:solidFill>
              <a:latin typeface="Arial Unicode MS" pitchFamily="50" charset="-127"/>
              <a:ea typeface="Arial Unicode MS" pitchFamily="50" charset="-127"/>
              <a:cs typeface="Arial Unicode MS" pitchFamily="50" charset="-127"/>
            </a:endParaRPr>
          </a:p>
          <a:p>
            <a:endParaRPr lang="en-US" altLang="ko-KR" sz="900">
              <a:solidFill>
                <a:schemeClr val="tx1"/>
              </a:solidFill>
              <a:latin typeface="Arial Unicode MS" pitchFamily="50" charset="-127"/>
              <a:ea typeface="Arial Unicode MS" pitchFamily="50" charset="-127"/>
              <a:cs typeface="Arial Unicode MS" pitchFamily="50" charset="-127"/>
            </a:endParaRPr>
          </a:p>
          <a:p>
            <a:endParaRPr lang="en-US" altLang="ko-KR" sz="900">
              <a:solidFill>
                <a:schemeClr val="tx1"/>
              </a:solidFill>
              <a:latin typeface="Arial Unicode MS" pitchFamily="50" charset="-127"/>
              <a:ea typeface="Arial Unicode MS" pitchFamily="50" charset="-127"/>
              <a:cs typeface="Arial Unicode MS" pitchFamily="50" charset="-127"/>
            </a:endParaRPr>
          </a:p>
          <a:p>
            <a:r>
              <a:rPr lang="en-US" altLang="ko-KR" sz="900">
                <a:solidFill>
                  <a:schemeClr val="tx1"/>
                </a:solidFill>
                <a:latin typeface="Arial Unicode MS" pitchFamily="50" charset="-127"/>
                <a:ea typeface="Arial Unicode MS" pitchFamily="50" charset="-127"/>
                <a:cs typeface="Arial Unicode MS" pitchFamily="50" charset="-127"/>
              </a:rPr>
              <a:t>5. Schedule for Digital Budget &amp; Accounting System-users regular  training in 2011 </a:t>
            </a:r>
          </a:p>
          <a:p>
            <a:endParaRPr lang="en-US" altLang="ko-KR" sz="900">
              <a:solidFill>
                <a:schemeClr val="tx1"/>
              </a:solidFill>
              <a:latin typeface="Arial Unicode MS" pitchFamily="50" charset="-127"/>
              <a:ea typeface="Arial Unicode MS" pitchFamily="50" charset="-127"/>
              <a:cs typeface="Arial Unicode MS" pitchFamily="50" charset="-127"/>
            </a:endParaRPr>
          </a:p>
          <a:p>
            <a:r>
              <a:rPr lang="en-US" altLang="ko-KR" sz="900">
                <a:solidFill>
                  <a:schemeClr val="tx1"/>
                </a:solidFill>
                <a:latin typeface="Arial Unicode MS" pitchFamily="50" charset="-127"/>
                <a:ea typeface="Arial Unicode MS" pitchFamily="50" charset="-127"/>
                <a:cs typeface="Arial Unicode MS" pitchFamily="50" charset="-127"/>
              </a:rPr>
              <a:t>4.Official execution records of subsidy for local government &amp; public organization</a:t>
            </a:r>
            <a:br>
              <a:rPr lang="en-US" altLang="ko-KR" sz="900">
                <a:solidFill>
                  <a:schemeClr val="tx1"/>
                </a:solidFill>
                <a:latin typeface="Arial Unicode MS" pitchFamily="50" charset="-127"/>
                <a:ea typeface="Arial Unicode MS" pitchFamily="50" charset="-127"/>
                <a:cs typeface="Arial Unicode MS" pitchFamily="50" charset="-127"/>
              </a:rPr>
            </a:br>
            <a:r>
              <a:rPr lang="en-US" altLang="ko-KR" sz="900">
                <a:solidFill>
                  <a:schemeClr val="tx1"/>
                </a:solidFill>
                <a:latin typeface="Arial Unicode MS" pitchFamily="50" charset="-127"/>
                <a:ea typeface="Arial Unicode MS" pitchFamily="50" charset="-127"/>
                <a:cs typeface="Arial Unicode MS" pitchFamily="50" charset="-127"/>
              </a:rPr>
              <a:t>   late July, 2011 </a:t>
            </a:r>
          </a:p>
          <a:p>
            <a:endParaRPr lang="en-US" altLang="ko-KR" sz="900">
              <a:solidFill>
                <a:schemeClr val="tx1"/>
              </a:solidFill>
              <a:latin typeface="Arial Unicode MS" pitchFamily="50" charset="-127"/>
              <a:ea typeface="Arial Unicode MS" pitchFamily="50" charset="-127"/>
              <a:cs typeface="Arial Unicode MS" pitchFamily="50" charset="-127"/>
            </a:endParaRPr>
          </a:p>
          <a:p>
            <a:endParaRPr lang="en-US" altLang="ko-KR" sz="900">
              <a:solidFill>
                <a:schemeClr val="tx1"/>
              </a:solidFill>
              <a:latin typeface="Arial Unicode MS" pitchFamily="50" charset="-127"/>
              <a:ea typeface="Arial Unicode MS" pitchFamily="50" charset="-127"/>
              <a:cs typeface="Arial Unicode MS" pitchFamily="50" charset="-127"/>
            </a:endParaRPr>
          </a:p>
          <a:p>
            <a:endParaRPr lang="en-US" altLang="ko-KR" sz="900">
              <a:solidFill>
                <a:schemeClr val="tx1"/>
              </a:solidFill>
              <a:latin typeface="Arial Unicode MS" pitchFamily="50" charset="-127"/>
              <a:ea typeface="Arial Unicode MS" pitchFamily="50" charset="-127"/>
              <a:cs typeface="Arial Unicode MS" pitchFamily="50" charset="-127"/>
            </a:endParaRPr>
          </a:p>
          <a:p>
            <a:endParaRPr lang="en-US" altLang="ko-KR" sz="900">
              <a:solidFill>
                <a:schemeClr val="tx1"/>
              </a:solidFill>
              <a:latin typeface="Arial Unicode MS" pitchFamily="50" charset="-127"/>
              <a:ea typeface="Arial Unicode MS" pitchFamily="50" charset="-127"/>
              <a:cs typeface="Arial Unicode MS" pitchFamily="50" charset="-127"/>
            </a:endParaRPr>
          </a:p>
        </p:txBody>
      </p:sp>
      <p:sp>
        <p:nvSpPr>
          <p:cNvPr id="42" name="직사각형 41"/>
          <p:cNvSpPr/>
          <p:nvPr/>
        </p:nvSpPr>
        <p:spPr>
          <a:xfrm>
            <a:off x="7642225" y="4181475"/>
            <a:ext cx="1903413" cy="160338"/>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Shortcut to NAFIS</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43" name="직사각형 42"/>
          <p:cNvSpPr/>
          <p:nvPr/>
        </p:nvSpPr>
        <p:spPr>
          <a:xfrm>
            <a:off x="7650163" y="4500563"/>
            <a:ext cx="1903412" cy="160337"/>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Shortcut to FIMSYS</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44" name="직사각형 43"/>
          <p:cNvSpPr/>
          <p:nvPr/>
        </p:nvSpPr>
        <p:spPr>
          <a:xfrm>
            <a:off x="7650163" y="4767263"/>
            <a:ext cx="1903412" cy="2667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dirty="0">
                <a:solidFill>
                  <a:schemeClr val="tx1"/>
                </a:solidFill>
                <a:latin typeface="Arial Unicode MS" pitchFamily="50" charset="-127"/>
                <a:ea typeface="Arial Unicode MS" pitchFamily="50" charset="-127"/>
                <a:cs typeface="Arial Unicode MS" pitchFamily="50" charset="-127"/>
              </a:rPr>
              <a:t>Shortcut to for Digital Budget &amp; Accounting System website</a:t>
            </a:r>
            <a:endParaRPr lang="ko-KR" altLang="en-US" sz="1100" dirty="0">
              <a:latin typeface="Arial Unicode MS" pitchFamily="50" charset="-127"/>
              <a:ea typeface="Arial Unicode MS" pitchFamily="50" charset="-127"/>
              <a:cs typeface="Arial Unicode MS" pitchFamily="50" charset="-127"/>
            </a:endParaRPr>
          </a:p>
        </p:txBody>
      </p:sp>
      <p:sp>
        <p:nvSpPr>
          <p:cNvPr id="45" name="직사각형 44"/>
          <p:cNvSpPr/>
          <p:nvPr/>
        </p:nvSpPr>
        <p:spPr>
          <a:xfrm>
            <a:off x="7650163" y="5084763"/>
            <a:ext cx="1903412" cy="214312"/>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080"/>
              </a:lnSpc>
              <a:defRPr/>
            </a:pPr>
            <a:r>
              <a:rPr lang="en-US" altLang="ko-KR" sz="900" dirty="0">
                <a:solidFill>
                  <a:schemeClr val="tx1"/>
                </a:solidFill>
                <a:latin typeface="Arial Unicode MS" pitchFamily="50" charset="-127"/>
                <a:ea typeface="Arial Unicode MS" pitchFamily="50" charset="-127"/>
                <a:cs typeface="Arial Unicode MS" pitchFamily="50" charset="-127"/>
              </a:rPr>
              <a:t>Shortcut to Ministry of Strategy and Finance</a:t>
            </a:r>
            <a:endParaRPr lang="ko-KR" altLang="en-US" sz="1200" dirty="0">
              <a:latin typeface="Arial Unicode MS" pitchFamily="50" charset="-127"/>
              <a:ea typeface="Arial Unicode MS" pitchFamily="50" charset="-127"/>
              <a:cs typeface="Arial Unicode MS" pitchFamily="50" charset="-127"/>
            </a:endParaRPr>
          </a:p>
        </p:txBody>
      </p:sp>
      <p:sp>
        <p:nvSpPr>
          <p:cNvPr id="46" name="직사각형 45"/>
          <p:cNvSpPr/>
          <p:nvPr/>
        </p:nvSpPr>
        <p:spPr>
          <a:xfrm>
            <a:off x="7650163" y="5500688"/>
            <a:ext cx="1903412" cy="15875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Shortcut to dBrain BCP</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47" name="직사각형 46"/>
          <p:cNvSpPr/>
          <p:nvPr/>
        </p:nvSpPr>
        <p:spPr>
          <a:xfrm>
            <a:off x="7650163" y="5778500"/>
            <a:ext cx="1903412" cy="2667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Shortcut to Public Procurement Service(G2B)</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48" name="직사각형 47"/>
          <p:cNvSpPr/>
          <p:nvPr/>
        </p:nvSpPr>
        <p:spPr>
          <a:xfrm>
            <a:off x="7650163" y="6084888"/>
            <a:ext cx="1903412" cy="227012"/>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Shortcut to Ministry of Government Legislation</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49" name="직사각형 48"/>
          <p:cNvSpPr/>
          <p:nvPr/>
        </p:nvSpPr>
        <p:spPr>
          <a:xfrm>
            <a:off x="7364413" y="3535363"/>
            <a:ext cx="2200275" cy="519112"/>
          </a:xfrm>
          <a:prstGeom prst="rect">
            <a:avLst/>
          </a:prstGeom>
          <a:solidFill>
            <a:srgbClr val="F2E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7 Methods to prevent from Zombie-PC</a:t>
            </a:r>
            <a:endParaRPr lang="ko-KR" altLang="en-US" sz="800">
              <a:solidFill>
                <a:schemeClr val="tx1"/>
              </a:solidFill>
              <a:latin typeface="Arial Unicode MS" pitchFamily="50" charset="-127"/>
              <a:ea typeface="Arial Unicode MS" pitchFamily="50" charset="-127"/>
              <a:cs typeface="Arial Unicode MS" pitchFamily="50" charset="-127"/>
            </a:endParaRPr>
          </a:p>
        </p:txBody>
      </p:sp>
      <p:sp>
        <p:nvSpPr>
          <p:cNvPr id="50" name="직사각형 49"/>
          <p:cNvSpPr/>
          <p:nvPr/>
        </p:nvSpPr>
        <p:spPr>
          <a:xfrm>
            <a:off x="7364413" y="2841625"/>
            <a:ext cx="2200275" cy="585788"/>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tx1"/>
                </a:solidFill>
                <a:latin typeface="Arial Unicode MS" pitchFamily="50" charset="-127"/>
                <a:ea typeface="Arial Unicode MS" pitchFamily="50" charset="-127"/>
                <a:cs typeface="Arial Unicode MS" pitchFamily="50" charset="-127"/>
              </a:rPr>
              <a:t>urgent service for system malfunction</a:t>
            </a:r>
          </a:p>
          <a:p>
            <a:pPr algn="ctr">
              <a:defRPr/>
            </a:pPr>
            <a:r>
              <a:rPr lang="en-US" altLang="ko-KR" sz="800">
                <a:solidFill>
                  <a:schemeClr val="tx1"/>
                </a:solidFill>
                <a:latin typeface="Arial Unicode MS" pitchFamily="50" charset="-127"/>
                <a:ea typeface="Arial Unicode MS" pitchFamily="50" charset="-127"/>
                <a:cs typeface="Arial Unicode MS" pitchFamily="50" charset="-127"/>
              </a:rPr>
              <a:t>02-6908-8680</a:t>
            </a:r>
          </a:p>
          <a:p>
            <a:pPr algn="ctr">
              <a:defRPr/>
            </a:pPr>
            <a:r>
              <a:rPr lang="en-US" altLang="ko-KR" sz="800">
                <a:solidFill>
                  <a:schemeClr val="tx1"/>
                </a:solidFill>
                <a:latin typeface="Arial Unicode MS" pitchFamily="50" charset="-127"/>
                <a:ea typeface="Arial Unicode MS" pitchFamily="50" charset="-127"/>
                <a:cs typeface="Arial Unicode MS" pitchFamily="50" charset="-127"/>
              </a:rPr>
              <a:t>Operation hours/ Weekend/Holiday </a:t>
            </a:r>
            <a:endParaRPr lang="ko-KR" altLang="en-US" sz="1100">
              <a:solidFill>
                <a:srgbClr val="FFFFFF"/>
              </a:solidFill>
              <a:latin typeface="Arial Unicode MS" pitchFamily="50" charset="-127"/>
              <a:ea typeface="Arial Unicode MS" pitchFamily="50" charset="-127"/>
              <a:cs typeface="Arial Unicode MS" pitchFamily="50" charset="-127"/>
            </a:endParaRPr>
          </a:p>
        </p:txBody>
      </p:sp>
      <p:sp>
        <p:nvSpPr>
          <p:cNvPr id="51" name="직사각형 50"/>
          <p:cNvSpPr/>
          <p:nvPr/>
        </p:nvSpPr>
        <p:spPr>
          <a:xfrm>
            <a:off x="7345363" y="2417763"/>
            <a:ext cx="2312987" cy="15875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900">
                <a:solidFill>
                  <a:schemeClr val="tx1"/>
                </a:solidFill>
                <a:latin typeface="Arial Unicode MS" pitchFamily="50" charset="-127"/>
                <a:ea typeface="Arial Unicode MS" pitchFamily="50" charset="-127"/>
                <a:cs typeface="Arial Unicode MS" pitchFamily="50" charset="-127"/>
              </a:rPr>
              <a:t>Request for approval Information</a:t>
            </a:r>
            <a:endParaRPr lang="ko-KR" altLang="en-US" sz="900">
              <a:solidFill>
                <a:schemeClr val="tx1"/>
              </a:solidFill>
              <a:latin typeface="Arial Unicode MS" pitchFamily="50" charset="-127"/>
              <a:ea typeface="Arial Unicode MS" pitchFamily="50" charset="-127"/>
              <a:cs typeface="Arial Unicode MS" pitchFamily="50" charset="-127"/>
            </a:endParaRPr>
          </a:p>
        </p:txBody>
      </p:sp>
      <p:sp>
        <p:nvSpPr>
          <p:cNvPr id="55" name="직사각형 54"/>
          <p:cNvSpPr/>
          <p:nvPr/>
        </p:nvSpPr>
        <p:spPr>
          <a:xfrm>
            <a:off x="8343900" y="2584450"/>
            <a:ext cx="671513" cy="212725"/>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a:solidFill>
                  <a:schemeClr val="tx1"/>
                </a:solidFill>
                <a:latin typeface="Arial Unicode MS" pitchFamily="50" charset="-127"/>
                <a:ea typeface="Arial Unicode MS" pitchFamily="50" charset="-127"/>
                <a:cs typeface="Arial Unicode MS" pitchFamily="50" charset="-127"/>
              </a:rPr>
              <a:t>In Process</a:t>
            </a:r>
            <a:endParaRPr lang="ko-KR" altLang="en-US" sz="700">
              <a:solidFill>
                <a:schemeClr val="tx1"/>
              </a:solidFill>
              <a:latin typeface="Arial Unicode MS" pitchFamily="50" charset="-127"/>
              <a:ea typeface="Arial Unicode MS" pitchFamily="50" charset="-127"/>
              <a:cs typeface="Arial Unicode MS" pitchFamily="50" charset="-127"/>
            </a:endParaRPr>
          </a:p>
        </p:txBody>
      </p:sp>
      <p:sp>
        <p:nvSpPr>
          <p:cNvPr id="56" name="직사각형 55"/>
          <p:cNvSpPr/>
          <p:nvPr/>
        </p:nvSpPr>
        <p:spPr>
          <a:xfrm>
            <a:off x="5754688" y="1466850"/>
            <a:ext cx="4017962" cy="265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ko-KR" sz="300" dirty="0">
              <a:solidFill>
                <a:schemeClr val="tx1"/>
              </a:solidFill>
              <a:latin typeface="Arial Unicode MS" pitchFamily="50" charset="-127"/>
              <a:ea typeface="Arial Unicode MS" pitchFamily="50" charset="-127"/>
              <a:cs typeface="Arial Unicode MS" pitchFamily="50" charset="-127"/>
            </a:endParaRPr>
          </a:p>
          <a:p>
            <a:pPr algn="ctr">
              <a:defRPr/>
            </a:pPr>
            <a:r>
              <a:rPr lang="en-US" altLang="ko-KR" sz="800" b="1" dirty="0">
                <a:solidFill>
                  <a:schemeClr val="tx1"/>
                </a:solidFill>
                <a:latin typeface="Arial Unicode MS" pitchFamily="50" charset="-127"/>
                <a:ea typeface="Arial Unicode MS" pitchFamily="50" charset="-127"/>
                <a:cs typeface="Arial Unicode MS" pitchFamily="50" charset="-127"/>
              </a:rPr>
              <a:t>my page | my information | preference | Help Desk | logout</a:t>
            </a:r>
            <a:endParaRPr lang="ko-KR" altLang="en-US" sz="800" b="1" dirty="0">
              <a:solidFill>
                <a:schemeClr val="tx1"/>
              </a:solidFill>
              <a:latin typeface="Arial Unicode MS" pitchFamily="50" charset="-127"/>
              <a:ea typeface="Arial Unicode MS" pitchFamily="50" charset="-127"/>
              <a:cs typeface="Arial Unicode MS" pitchFamily="50" charset="-127"/>
            </a:endParaRPr>
          </a:p>
        </p:txBody>
      </p:sp>
      <p:sp>
        <p:nvSpPr>
          <p:cNvPr id="58" name="직사각형 57"/>
          <p:cNvSpPr/>
          <p:nvPr/>
        </p:nvSpPr>
        <p:spPr>
          <a:xfrm>
            <a:off x="7667625" y="2184400"/>
            <a:ext cx="909638" cy="160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dirty="0">
                <a:solidFill>
                  <a:srgbClr val="002060"/>
                </a:solidFill>
                <a:latin typeface="Arial Unicode MS" pitchFamily="50" charset="-127"/>
                <a:ea typeface="Arial Unicode MS" pitchFamily="50" charset="-127"/>
                <a:cs typeface="Arial Unicode MS" pitchFamily="50" charset="-127"/>
              </a:rPr>
              <a:t>Search Users</a:t>
            </a:r>
            <a:endParaRPr lang="ko-KR" altLang="en-US" sz="800" dirty="0">
              <a:solidFill>
                <a:srgbClr val="002060"/>
              </a:solidFill>
              <a:latin typeface="Arial Unicode MS" pitchFamily="50" charset="-127"/>
              <a:ea typeface="Arial Unicode MS" pitchFamily="50" charset="-127"/>
              <a:cs typeface="Arial Unicode MS" pitchFamily="50" charset="-127"/>
            </a:endParaRPr>
          </a:p>
        </p:txBody>
      </p:sp>
      <p:sp>
        <p:nvSpPr>
          <p:cNvPr id="59" name="직사각형 58"/>
          <p:cNvSpPr/>
          <p:nvPr/>
        </p:nvSpPr>
        <p:spPr>
          <a:xfrm>
            <a:off x="9061450" y="2609850"/>
            <a:ext cx="152400" cy="160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60" name="직사각형 59"/>
          <p:cNvSpPr/>
          <p:nvPr/>
        </p:nvSpPr>
        <p:spPr>
          <a:xfrm>
            <a:off x="7802563" y="2605088"/>
            <a:ext cx="530225" cy="158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dirty="0">
                <a:solidFill>
                  <a:srgbClr val="FF0000"/>
                </a:solidFill>
                <a:latin typeface="Arial Unicode MS" pitchFamily="50" charset="-127"/>
                <a:ea typeface="Arial Unicode MS" pitchFamily="50" charset="-127"/>
                <a:cs typeface="Arial Unicode MS" pitchFamily="50" charset="-127"/>
              </a:rPr>
              <a:t>0</a:t>
            </a:r>
            <a:r>
              <a:rPr lang="en-US" altLang="ko-KR" sz="700" dirty="0">
                <a:solidFill>
                  <a:schemeClr val="tx1"/>
                </a:solidFill>
                <a:latin typeface="Arial Unicode MS" pitchFamily="50" charset="-127"/>
                <a:ea typeface="Arial Unicode MS" pitchFamily="50" charset="-127"/>
                <a:cs typeface="Arial Unicode MS" pitchFamily="50" charset="-127"/>
              </a:rPr>
              <a:t> case</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61" name="직사각형 60"/>
          <p:cNvSpPr/>
          <p:nvPr/>
        </p:nvSpPr>
        <p:spPr>
          <a:xfrm>
            <a:off x="9042400" y="2597150"/>
            <a:ext cx="531813" cy="160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dirty="0">
                <a:solidFill>
                  <a:srgbClr val="FF0000"/>
                </a:solidFill>
                <a:latin typeface="Arial Unicode MS" pitchFamily="50" charset="-127"/>
                <a:ea typeface="Arial Unicode MS" pitchFamily="50" charset="-127"/>
                <a:cs typeface="Arial Unicode MS" pitchFamily="50" charset="-127"/>
              </a:rPr>
              <a:t>0</a:t>
            </a:r>
            <a:r>
              <a:rPr lang="en-US" altLang="ko-KR" sz="700" dirty="0">
                <a:solidFill>
                  <a:schemeClr val="tx1"/>
                </a:solidFill>
                <a:latin typeface="Arial Unicode MS" pitchFamily="50" charset="-127"/>
                <a:ea typeface="Arial Unicode MS" pitchFamily="50" charset="-127"/>
                <a:cs typeface="Arial Unicode MS" pitchFamily="50" charset="-127"/>
              </a:rPr>
              <a:t> case</a:t>
            </a:r>
            <a:endParaRPr lang="ko-KR" altLang="en-US" sz="700" dirty="0">
              <a:solidFill>
                <a:schemeClr val="tx1"/>
              </a:solidFill>
              <a:latin typeface="Arial Unicode MS" pitchFamily="50" charset="-127"/>
              <a:ea typeface="Arial Unicode MS" pitchFamily="50" charset="-127"/>
              <a:cs typeface="Arial Unicode MS" pitchFamily="50" charset="-127"/>
            </a:endParaRPr>
          </a:p>
        </p:txBody>
      </p:sp>
      <p:sp>
        <p:nvSpPr>
          <p:cNvPr id="53" name="직사각형 52"/>
          <p:cNvSpPr/>
          <p:nvPr/>
        </p:nvSpPr>
        <p:spPr>
          <a:xfrm>
            <a:off x="7299325" y="2584450"/>
            <a:ext cx="595313" cy="212725"/>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700">
                <a:solidFill>
                  <a:schemeClr val="tx1"/>
                </a:solidFill>
                <a:latin typeface="Arial Unicode MS" pitchFamily="50" charset="-127"/>
                <a:ea typeface="Arial Unicode MS" pitchFamily="50" charset="-127"/>
                <a:cs typeface="Arial Unicode MS" pitchFamily="50" charset="-127"/>
              </a:rPr>
              <a:t>Waiting</a:t>
            </a:r>
            <a:endParaRPr lang="ko-KR" altLang="en-US" sz="700">
              <a:solidFill>
                <a:schemeClr val="tx1"/>
              </a:solidFill>
              <a:latin typeface="Arial Unicode MS" pitchFamily="50" charset="-127"/>
              <a:ea typeface="Arial Unicode MS" pitchFamily="50" charset="-127"/>
              <a:cs typeface="Arial Unicode MS" pitchFamily="50" charset="-127"/>
            </a:endParaRPr>
          </a:p>
        </p:txBody>
      </p:sp>
      <p:sp>
        <p:nvSpPr>
          <p:cNvPr id="2" name="직사각형 20"/>
          <p:cNvSpPr/>
          <p:nvPr/>
        </p:nvSpPr>
        <p:spPr>
          <a:xfrm>
            <a:off x="2627313" y="4129088"/>
            <a:ext cx="4584700" cy="160337"/>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ko-KR" sz="900" b="1">
                <a:solidFill>
                  <a:srgbClr val="000000"/>
                </a:solidFill>
                <a:latin typeface="Arial Unicode MS" pitchFamily="50" charset="-127"/>
                <a:ea typeface="Arial Unicode MS" pitchFamily="50" charset="-127"/>
                <a:cs typeface="Arial Unicode MS" pitchFamily="50" charset="-127"/>
              </a:rPr>
              <a:t>Notice</a:t>
            </a:r>
            <a:endParaRPr lang="ko-KR" altLang="en-US" sz="1000" b="1">
              <a:solidFill>
                <a:srgbClr val="000000"/>
              </a:solidFill>
              <a:latin typeface="Arial Unicode MS" pitchFamily="50" charset="-127"/>
              <a:ea typeface="Arial Unicode MS" pitchFamily="50" charset="-127"/>
              <a:cs typeface="Arial Unicode MS" pitchFamily="50" charset="-127"/>
            </a:endParaRPr>
          </a:p>
        </p:txBody>
      </p:sp>
      <p:sp>
        <p:nvSpPr>
          <p:cNvPr id="3" name="직사각형 32"/>
          <p:cNvSpPr/>
          <p:nvPr/>
        </p:nvSpPr>
        <p:spPr>
          <a:xfrm>
            <a:off x="5675313" y="1949450"/>
            <a:ext cx="606425" cy="16033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000" b="1">
                <a:solidFill>
                  <a:srgbClr val="FFFFFF"/>
                </a:solidFill>
                <a:latin typeface="Arial Unicode MS" pitchFamily="50" charset="-127"/>
                <a:ea typeface="Arial Unicode MS" pitchFamily="50" charset="-127"/>
                <a:cs typeface="Arial Unicode MS" pitchFamily="50" charset="-127"/>
              </a:rPr>
              <a:t>FAQ</a:t>
            </a:r>
            <a:endParaRPr lang="ko-KR" altLang="en-US" sz="1000" b="1">
              <a:solidFill>
                <a:srgbClr val="FFFFFF"/>
              </a:solidFill>
              <a:latin typeface="Arial Unicode MS" pitchFamily="50" charset="-127"/>
              <a:ea typeface="Arial Unicode MS" pitchFamily="50" charset="-127"/>
              <a:cs typeface="Arial Unicode MS" pitchFamily="50" charset="-127"/>
            </a:endParaRPr>
          </a:p>
        </p:txBody>
      </p:sp>
      <p:sp>
        <p:nvSpPr>
          <p:cNvPr id="96287" name="Text Box 31"/>
          <p:cNvSpPr txBox="1">
            <a:spLocks noChangeArrowheads="1"/>
          </p:cNvSpPr>
          <p:nvPr/>
        </p:nvSpPr>
        <p:spPr bwMode="auto">
          <a:xfrm>
            <a:off x="273050" y="808038"/>
            <a:ext cx="5975350"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lvl1pPr marL="571500" indent="-571500"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eaLnBrk="1" hangingPunct="1">
              <a:spcBef>
                <a:spcPct val="50000"/>
              </a:spcBef>
              <a:defRPr/>
            </a:pPr>
            <a:r>
              <a:rPr lang="en-US" altLang="ko-KR" sz="1800" dirty="0" smtClean="0">
                <a:latin typeface="Arial Unicode MS" pitchFamily="50" charset="-127"/>
                <a:ea typeface="Arial Unicode MS" pitchFamily="50" charset="-127"/>
                <a:cs typeface="Arial Unicode MS" pitchFamily="50" charset="-127"/>
              </a:rPr>
              <a:t>  &lt;Web- Portal&gt;</a:t>
            </a:r>
            <a:endParaRPr lang="ko-KR" altLang="en-US" sz="1800" dirty="0" smtClean="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1. System Composition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63"/>
          <p:cNvSpPr>
            <a:spLocks noChangeArrowheads="1"/>
          </p:cNvSpPr>
          <p:nvPr/>
        </p:nvSpPr>
        <p:spPr bwMode="auto">
          <a:xfrm>
            <a:off x="292100" y="1130300"/>
            <a:ext cx="8424863" cy="312738"/>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3"/>
              </a:buBlip>
            </a:pPr>
            <a:r>
              <a:rPr kumimoji="0" lang="ko-KR" altLang="en-US" sz="1600">
                <a:solidFill>
                  <a:srgbClr val="22142E"/>
                </a:solidFill>
                <a:latin typeface="Arial Unicode MS" pitchFamily="50" charset="-127"/>
                <a:ea typeface="Arial Unicode MS" pitchFamily="50" charset="-127"/>
                <a:cs typeface="Arial Unicode MS" pitchFamily="50" charset="-127"/>
              </a:rPr>
              <a:t> </a:t>
            </a:r>
            <a:r>
              <a:rPr kumimoji="0" lang="en-US" altLang="ko-KR" sz="1600">
                <a:solidFill>
                  <a:srgbClr val="22142E"/>
                </a:solidFill>
                <a:latin typeface="Arial Unicode MS" pitchFamily="50" charset="-127"/>
                <a:ea typeface="Arial Unicode MS" pitchFamily="50" charset="-127"/>
                <a:cs typeface="Arial Unicode MS" pitchFamily="50" charset="-127"/>
              </a:rPr>
              <a:t>[To Do] -&gt; Access to each Unit system</a:t>
            </a: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pic>
        <p:nvPicPr>
          <p:cNvPr id="35844" name="Picture 10"/>
          <p:cNvPicPr>
            <a:picLocks noChangeAspect="1" noChangeArrowheads="1"/>
          </p:cNvPicPr>
          <p:nvPr/>
        </p:nvPicPr>
        <p:blipFill>
          <a:blip r:embed="rId4" cstate="print"/>
          <a:srcRect/>
          <a:stretch>
            <a:fillRect/>
          </a:stretch>
        </p:blipFill>
        <p:spPr bwMode="auto">
          <a:xfrm>
            <a:off x="344488" y="1412875"/>
            <a:ext cx="8502650" cy="5184775"/>
          </a:xfrm>
          <a:prstGeom prst="rect">
            <a:avLst/>
          </a:prstGeom>
          <a:noFill/>
          <a:ln w="9525">
            <a:noFill/>
            <a:miter lim="800000"/>
            <a:headEnd/>
            <a:tailEnd/>
          </a:ln>
        </p:spPr>
      </p:pic>
      <p:sp>
        <p:nvSpPr>
          <p:cNvPr id="9" name="직사각형 8"/>
          <p:cNvSpPr/>
          <p:nvPr/>
        </p:nvSpPr>
        <p:spPr>
          <a:xfrm>
            <a:off x="2101850" y="2449513"/>
            <a:ext cx="647700" cy="196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11" name="직사각형 10"/>
          <p:cNvSpPr/>
          <p:nvPr/>
        </p:nvSpPr>
        <p:spPr>
          <a:xfrm>
            <a:off x="2105025" y="2820988"/>
            <a:ext cx="631825" cy="139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12" name="직사각형 11"/>
          <p:cNvSpPr/>
          <p:nvPr/>
        </p:nvSpPr>
        <p:spPr>
          <a:xfrm>
            <a:off x="4305300" y="2627313"/>
            <a:ext cx="647700" cy="1444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chemeClr val="bg1"/>
                </a:solidFill>
                <a:latin typeface="Arial Unicode MS" pitchFamily="50" charset="-127"/>
                <a:ea typeface="Arial Unicode MS" pitchFamily="50" charset="-127"/>
                <a:cs typeface="Arial Unicode MS" pitchFamily="50" charset="-127"/>
              </a:rPr>
              <a:t>Sector</a:t>
            </a:r>
          </a:p>
        </p:txBody>
      </p:sp>
      <p:sp>
        <p:nvSpPr>
          <p:cNvPr id="35848" name="TextBox 7"/>
          <p:cNvSpPr txBox="1">
            <a:spLocks noChangeArrowheads="1"/>
          </p:cNvSpPr>
          <p:nvPr/>
        </p:nvSpPr>
        <p:spPr bwMode="auto">
          <a:xfrm>
            <a:off x="2068513" y="2417763"/>
            <a:ext cx="785812" cy="228600"/>
          </a:xfrm>
          <a:prstGeom prst="rect">
            <a:avLst/>
          </a:prstGeom>
          <a:noFill/>
          <a:ln w="9525">
            <a:noFill/>
            <a:miter lim="800000"/>
            <a:headEnd/>
            <a:tailEnd/>
          </a:ln>
        </p:spPr>
        <p:txBody>
          <a:bodyPr>
            <a:spAutoFit/>
          </a:bodyPr>
          <a:lstStyle/>
          <a:p>
            <a:r>
              <a:rPr lang="en-US" altLang="ko-KR" sz="900">
                <a:solidFill>
                  <a:schemeClr val="bg1"/>
                </a:solidFill>
                <a:latin typeface="Arial Unicode MS" pitchFamily="50" charset="-127"/>
                <a:ea typeface="Arial Unicode MS" pitchFamily="50" charset="-127"/>
                <a:cs typeface="Arial Unicode MS" pitchFamily="50" charset="-127"/>
              </a:rPr>
              <a:t>fiscal year</a:t>
            </a:r>
            <a:endParaRPr lang="ko-KR" altLang="en-US" sz="900">
              <a:solidFill>
                <a:schemeClr val="bg1"/>
              </a:solidFill>
              <a:latin typeface="Arial Unicode MS" pitchFamily="50" charset="-127"/>
              <a:ea typeface="Arial Unicode MS" pitchFamily="50" charset="-127"/>
              <a:cs typeface="Arial Unicode MS" pitchFamily="50" charset="-127"/>
            </a:endParaRPr>
          </a:p>
        </p:txBody>
      </p:sp>
      <p:sp>
        <p:nvSpPr>
          <p:cNvPr id="35849" name="TextBox 14"/>
          <p:cNvSpPr txBox="1">
            <a:spLocks noChangeArrowheads="1"/>
          </p:cNvSpPr>
          <p:nvPr/>
        </p:nvSpPr>
        <p:spPr bwMode="auto">
          <a:xfrm>
            <a:off x="2025650" y="2768600"/>
            <a:ext cx="787400" cy="214313"/>
          </a:xfrm>
          <a:prstGeom prst="rect">
            <a:avLst/>
          </a:prstGeom>
          <a:noFill/>
          <a:ln w="9525">
            <a:noFill/>
            <a:miter lim="800000"/>
            <a:headEnd/>
            <a:tailEnd/>
          </a:ln>
        </p:spPr>
        <p:txBody>
          <a:bodyPr wrap="none">
            <a:spAutoFit/>
          </a:bodyPr>
          <a:lstStyle/>
          <a:p>
            <a:r>
              <a:rPr lang="en-US" altLang="ko-KR" sz="800">
                <a:solidFill>
                  <a:schemeClr val="bg1"/>
                </a:solidFill>
                <a:latin typeface="Arial Unicode MS" pitchFamily="50" charset="-127"/>
                <a:ea typeface="Arial Unicode MS" pitchFamily="50" charset="-127"/>
                <a:cs typeface="Arial Unicode MS" pitchFamily="50" charset="-127"/>
              </a:rPr>
              <a:t>unit program</a:t>
            </a:r>
            <a:endParaRPr lang="ko-KR" altLang="en-US" sz="800">
              <a:solidFill>
                <a:schemeClr val="bg1"/>
              </a:solidFill>
              <a:latin typeface="Arial Unicode MS" pitchFamily="50" charset="-127"/>
              <a:ea typeface="Arial Unicode MS" pitchFamily="50" charset="-127"/>
              <a:cs typeface="Arial Unicode MS" pitchFamily="50" charset="-127"/>
            </a:endParaRPr>
          </a:p>
        </p:txBody>
      </p:sp>
      <p:sp>
        <p:nvSpPr>
          <p:cNvPr id="19" name="직사각형 18"/>
          <p:cNvSpPr/>
          <p:nvPr/>
        </p:nvSpPr>
        <p:spPr>
          <a:xfrm>
            <a:off x="4324350" y="2439988"/>
            <a:ext cx="619125" cy="1444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800">
                <a:solidFill>
                  <a:srgbClr val="FFFFFF"/>
                </a:solidFill>
                <a:latin typeface="Arial Unicode MS" pitchFamily="50" charset="-127"/>
                <a:ea typeface="Arial Unicode MS" pitchFamily="50" charset="-127"/>
                <a:cs typeface="Arial Unicode MS" pitchFamily="50" charset="-127"/>
              </a:rPr>
              <a:t>Ministry</a:t>
            </a:r>
          </a:p>
        </p:txBody>
      </p:sp>
      <p:sp>
        <p:nvSpPr>
          <p:cNvPr id="20" name="직사각형 19"/>
          <p:cNvSpPr/>
          <p:nvPr/>
        </p:nvSpPr>
        <p:spPr>
          <a:xfrm>
            <a:off x="4305300" y="2781300"/>
            <a:ext cx="647700" cy="215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52" name="TextBox 20"/>
          <p:cNvSpPr txBox="1">
            <a:spLocks noChangeArrowheads="1"/>
          </p:cNvSpPr>
          <p:nvPr/>
        </p:nvSpPr>
        <p:spPr bwMode="auto">
          <a:xfrm>
            <a:off x="4352925" y="2762250"/>
            <a:ext cx="515938" cy="214313"/>
          </a:xfrm>
          <a:prstGeom prst="rect">
            <a:avLst/>
          </a:prstGeom>
          <a:noFill/>
          <a:ln w="9525">
            <a:noFill/>
            <a:miter lim="800000"/>
            <a:headEnd/>
            <a:tailEnd/>
          </a:ln>
        </p:spPr>
        <p:txBody>
          <a:bodyPr wrap="none">
            <a:spAutoFit/>
          </a:bodyPr>
          <a:lstStyle/>
          <a:p>
            <a:r>
              <a:rPr lang="en-US" altLang="ko-KR" sz="800">
                <a:solidFill>
                  <a:schemeClr val="bg1"/>
                </a:solidFill>
                <a:latin typeface="Arial Unicode MS" pitchFamily="50" charset="-127"/>
                <a:ea typeface="Arial Unicode MS" pitchFamily="50" charset="-127"/>
                <a:cs typeface="Arial Unicode MS" pitchFamily="50" charset="-127"/>
              </a:rPr>
              <a:t>Project</a:t>
            </a:r>
            <a:endParaRPr lang="ko-KR" altLang="en-US" sz="800">
              <a:solidFill>
                <a:schemeClr val="bg1"/>
              </a:solidFill>
              <a:latin typeface="Arial Unicode MS" pitchFamily="50" charset="-127"/>
              <a:ea typeface="Arial Unicode MS" pitchFamily="50" charset="-127"/>
              <a:cs typeface="Arial Unicode MS" pitchFamily="50" charset="-127"/>
            </a:endParaRPr>
          </a:p>
        </p:txBody>
      </p:sp>
      <p:sp>
        <p:nvSpPr>
          <p:cNvPr id="35853" name="TextBox 94"/>
          <p:cNvSpPr txBox="1">
            <a:spLocks noChangeArrowheads="1"/>
          </p:cNvSpPr>
          <p:nvPr/>
        </p:nvSpPr>
        <p:spPr bwMode="auto">
          <a:xfrm>
            <a:off x="711200" y="2965450"/>
            <a:ext cx="928688"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Fund plan</a:t>
            </a:r>
          </a:p>
        </p:txBody>
      </p:sp>
      <p:sp>
        <p:nvSpPr>
          <p:cNvPr id="35854" name="TextBox 94"/>
          <p:cNvSpPr txBox="1">
            <a:spLocks noChangeArrowheads="1"/>
          </p:cNvSpPr>
          <p:nvPr/>
        </p:nvSpPr>
        <p:spPr bwMode="auto">
          <a:xfrm>
            <a:off x="700088" y="3079750"/>
            <a:ext cx="541337" cy="117475"/>
          </a:xfrm>
          <a:prstGeom prst="rect">
            <a:avLst/>
          </a:prstGeom>
          <a:solidFill>
            <a:schemeClr val="bg1"/>
          </a:solidFill>
          <a:ln w="9525">
            <a:noFill/>
            <a:miter lim="800000"/>
            <a:headEnd/>
            <a:tailEnd/>
          </a:ln>
        </p:spPr>
        <p:txBody>
          <a:bodyPr lIns="0" tIns="7200" rIns="0" bIns="72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Revenue</a:t>
            </a:r>
          </a:p>
        </p:txBody>
      </p:sp>
      <p:sp>
        <p:nvSpPr>
          <p:cNvPr id="35855" name="TextBox 94"/>
          <p:cNvSpPr txBox="1">
            <a:spLocks noChangeArrowheads="1"/>
          </p:cNvSpPr>
          <p:nvPr/>
        </p:nvSpPr>
        <p:spPr bwMode="auto">
          <a:xfrm>
            <a:off x="687388" y="3198813"/>
            <a:ext cx="850900" cy="112712"/>
          </a:xfrm>
          <a:prstGeom prst="rect">
            <a:avLst/>
          </a:prstGeom>
          <a:solidFill>
            <a:schemeClr val="bg1"/>
          </a:solidFill>
          <a:ln w="9525">
            <a:noFill/>
            <a:miter lim="800000"/>
            <a:headEnd/>
            <a:tailEnd/>
          </a:ln>
        </p:spPr>
        <p:txBody>
          <a:bodyPr lIns="0" tIns="0" rIns="0" bIns="108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Expenditure</a:t>
            </a:r>
          </a:p>
        </p:txBody>
      </p:sp>
      <p:sp>
        <p:nvSpPr>
          <p:cNvPr id="35856" name="TextBox 94"/>
          <p:cNvSpPr txBox="1">
            <a:spLocks noChangeArrowheads="1"/>
          </p:cNvSpPr>
          <p:nvPr/>
        </p:nvSpPr>
        <p:spPr bwMode="auto">
          <a:xfrm>
            <a:off x="681038" y="3298825"/>
            <a:ext cx="928687" cy="120650"/>
          </a:xfrm>
          <a:prstGeom prst="rect">
            <a:avLst/>
          </a:prstGeom>
          <a:solidFill>
            <a:schemeClr val="bg1"/>
          </a:solidFill>
          <a:ln w="9525">
            <a:noFill/>
            <a:miter lim="800000"/>
            <a:headEnd/>
            <a:tailEnd/>
          </a:ln>
        </p:spPr>
        <p:txBody>
          <a:bodyPr lIns="0" tIns="10800" rIns="0" bIns="72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National property</a:t>
            </a:r>
          </a:p>
        </p:txBody>
      </p:sp>
      <p:sp>
        <p:nvSpPr>
          <p:cNvPr id="35857" name="TextBox 94"/>
          <p:cNvSpPr txBox="1">
            <a:spLocks noChangeArrowheads="1"/>
          </p:cNvSpPr>
          <p:nvPr/>
        </p:nvSpPr>
        <p:spPr bwMode="auto">
          <a:xfrm>
            <a:off x="696913" y="3402013"/>
            <a:ext cx="1274762"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Inventories</a:t>
            </a:r>
          </a:p>
        </p:txBody>
      </p:sp>
      <p:sp>
        <p:nvSpPr>
          <p:cNvPr id="35858" name="TextBox 94"/>
          <p:cNvSpPr txBox="1">
            <a:spLocks noChangeArrowheads="1"/>
          </p:cNvSpPr>
          <p:nvPr/>
        </p:nvSpPr>
        <p:spPr bwMode="auto">
          <a:xfrm>
            <a:off x="688975" y="3514725"/>
            <a:ext cx="928688" cy="109538"/>
          </a:xfrm>
          <a:prstGeom prst="rect">
            <a:avLst/>
          </a:prstGeom>
          <a:solidFill>
            <a:schemeClr val="bg1"/>
          </a:solidFill>
          <a:ln w="9525">
            <a:noFill/>
            <a:miter lim="800000"/>
            <a:headEnd/>
            <a:tailEnd/>
          </a:ln>
        </p:spPr>
        <p:txBody>
          <a:bodyPr lIns="0" tIns="0" rIns="0" bIns="72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Procurement</a:t>
            </a:r>
          </a:p>
        </p:txBody>
      </p:sp>
      <p:sp>
        <p:nvSpPr>
          <p:cNvPr id="35859" name="TextBox 94"/>
          <p:cNvSpPr txBox="1">
            <a:spLocks noChangeArrowheads="1"/>
          </p:cNvSpPr>
          <p:nvPr/>
        </p:nvSpPr>
        <p:spPr bwMode="auto">
          <a:xfrm>
            <a:off x="698500" y="3619500"/>
            <a:ext cx="1022350" cy="109538"/>
          </a:xfrm>
          <a:prstGeom prst="rect">
            <a:avLst/>
          </a:prstGeom>
          <a:solidFill>
            <a:schemeClr val="bg1"/>
          </a:solidFill>
          <a:ln w="9525">
            <a:noFill/>
            <a:miter lim="800000"/>
            <a:headEnd/>
            <a:tailEnd/>
          </a:ln>
        </p:spPr>
        <p:txBody>
          <a:bodyPr lIns="0" tIns="0" rIns="0" bIns="72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Accounts settlement</a:t>
            </a:r>
          </a:p>
        </p:txBody>
      </p:sp>
      <p:sp>
        <p:nvSpPr>
          <p:cNvPr id="35860" name="TextBox 94"/>
          <p:cNvSpPr txBox="1">
            <a:spLocks noChangeArrowheads="1"/>
          </p:cNvSpPr>
          <p:nvPr/>
        </p:nvSpPr>
        <p:spPr bwMode="auto">
          <a:xfrm>
            <a:off x="681038" y="3724275"/>
            <a:ext cx="1087437" cy="120650"/>
          </a:xfrm>
          <a:prstGeom prst="rect">
            <a:avLst/>
          </a:prstGeom>
          <a:solidFill>
            <a:schemeClr val="bg1"/>
          </a:solidFill>
          <a:ln w="9525">
            <a:noFill/>
            <a:miter lim="800000"/>
            <a:headEnd/>
            <a:tailEnd/>
          </a:ln>
        </p:spPr>
        <p:txBody>
          <a:bodyPr lIns="0" tIns="10800" rIns="0" bIns="72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Favorites list setting</a:t>
            </a:r>
          </a:p>
        </p:txBody>
      </p:sp>
      <p:sp>
        <p:nvSpPr>
          <p:cNvPr id="35861" name="TextBox 94"/>
          <p:cNvSpPr txBox="1">
            <a:spLocks noChangeArrowheads="1"/>
          </p:cNvSpPr>
          <p:nvPr/>
        </p:nvSpPr>
        <p:spPr bwMode="auto">
          <a:xfrm>
            <a:off x="692150" y="2860675"/>
            <a:ext cx="1082675"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Investment program</a:t>
            </a:r>
          </a:p>
        </p:txBody>
      </p:sp>
      <p:sp>
        <p:nvSpPr>
          <p:cNvPr id="35862" name="TextBox 94"/>
          <p:cNvSpPr txBox="1">
            <a:spLocks noChangeArrowheads="1"/>
          </p:cNvSpPr>
          <p:nvPr/>
        </p:nvSpPr>
        <p:spPr bwMode="auto">
          <a:xfrm>
            <a:off x="687388" y="2755900"/>
            <a:ext cx="1082675" cy="123825"/>
          </a:xfrm>
          <a:prstGeom prst="rect">
            <a:avLst/>
          </a:prstGeom>
          <a:solidFill>
            <a:schemeClr val="bg1"/>
          </a:solidFill>
          <a:ln w="9525">
            <a:noFill/>
            <a:miter lim="800000"/>
            <a:headEnd/>
            <a:tailEnd/>
          </a:ln>
        </p:spPr>
        <p:txBody>
          <a:bodyPr lIns="0" tIns="10800" rIns="0" bIns="108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Budget execution</a:t>
            </a:r>
          </a:p>
        </p:txBody>
      </p:sp>
      <p:sp>
        <p:nvSpPr>
          <p:cNvPr id="35863" name="TextBox 94"/>
          <p:cNvSpPr txBox="1">
            <a:spLocks noChangeArrowheads="1"/>
          </p:cNvSpPr>
          <p:nvPr/>
        </p:nvSpPr>
        <p:spPr bwMode="auto">
          <a:xfrm>
            <a:off x="687388" y="2657475"/>
            <a:ext cx="1169987" cy="103188"/>
          </a:xfrm>
          <a:prstGeom prst="rect">
            <a:avLst/>
          </a:prstGeom>
          <a:solidFill>
            <a:schemeClr val="bg1"/>
          </a:solidFill>
          <a:ln w="9525">
            <a:noFill/>
            <a:miter lim="800000"/>
            <a:headEnd/>
            <a:tailEnd/>
          </a:ln>
        </p:spPr>
        <p:txBody>
          <a:bodyPr lIns="0" tIns="0" rIns="0" bIns="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Budget formation</a:t>
            </a:r>
          </a:p>
        </p:txBody>
      </p:sp>
      <p:sp>
        <p:nvSpPr>
          <p:cNvPr id="35864" name="TextBox 94"/>
          <p:cNvSpPr txBox="1">
            <a:spLocks noChangeArrowheads="1"/>
          </p:cNvSpPr>
          <p:nvPr/>
        </p:nvSpPr>
        <p:spPr bwMode="auto">
          <a:xfrm>
            <a:off x="685800" y="2520950"/>
            <a:ext cx="1392238" cy="139700"/>
          </a:xfrm>
          <a:prstGeom prst="rect">
            <a:avLst/>
          </a:prstGeom>
          <a:solidFill>
            <a:schemeClr val="bg1"/>
          </a:solidFill>
          <a:ln w="9525">
            <a:noFill/>
            <a:miter lim="800000"/>
            <a:headEnd/>
            <a:tailEnd/>
          </a:ln>
        </p:spPr>
        <p:txBody>
          <a:bodyPr lIns="0" tIns="18000" rIns="0" bIns="1800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Program management</a:t>
            </a:r>
          </a:p>
        </p:txBody>
      </p:sp>
      <p:sp>
        <p:nvSpPr>
          <p:cNvPr id="35865" name="TextBox 94"/>
          <p:cNvSpPr txBox="1">
            <a:spLocks noChangeArrowheads="1"/>
          </p:cNvSpPr>
          <p:nvPr/>
        </p:nvSpPr>
        <p:spPr bwMode="auto">
          <a:xfrm>
            <a:off x="431800" y="2330450"/>
            <a:ext cx="1089025" cy="131763"/>
          </a:xfrm>
          <a:prstGeom prst="rect">
            <a:avLst/>
          </a:prstGeom>
          <a:solidFill>
            <a:schemeClr val="accent1"/>
          </a:solidFill>
          <a:ln w="9525">
            <a:noFill/>
            <a:miter lim="800000"/>
            <a:headEnd/>
            <a:tailEnd/>
          </a:ln>
        </p:spPr>
        <p:txBody>
          <a:bodyPr lIns="0" tIns="14400" rIns="0" bIns="14400">
            <a:spAutoFit/>
          </a:bodyPr>
          <a:lstStyle/>
          <a:p>
            <a:pPr>
              <a:lnSpc>
                <a:spcPts val="800"/>
              </a:lnSpc>
            </a:pPr>
            <a:r>
              <a:rPr kumimoji="0" lang="en-US" altLang="ko-KR" sz="800">
                <a:solidFill>
                  <a:schemeClr val="bg1"/>
                </a:solidFill>
                <a:latin typeface="Arial Unicode MS" pitchFamily="50" charset="-127"/>
                <a:ea typeface="Arial Unicode MS" pitchFamily="50" charset="-127"/>
                <a:cs typeface="Arial Unicode MS" pitchFamily="50" charset="-127"/>
              </a:rPr>
              <a:t>  My Favorites</a:t>
            </a:r>
          </a:p>
        </p:txBody>
      </p:sp>
      <p:sp>
        <p:nvSpPr>
          <p:cNvPr id="35866" name="TextBox 94"/>
          <p:cNvSpPr txBox="1">
            <a:spLocks noChangeArrowheads="1"/>
          </p:cNvSpPr>
          <p:nvPr/>
        </p:nvSpPr>
        <p:spPr bwMode="auto">
          <a:xfrm>
            <a:off x="468313" y="2144713"/>
            <a:ext cx="1089025" cy="123825"/>
          </a:xfrm>
          <a:prstGeom prst="rect">
            <a:avLst/>
          </a:prstGeom>
          <a:solidFill>
            <a:schemeClr val="accent1"/>
          </a:solidFill>
          <a:ln w="9525">
            <a:noFill/>
            <a:miter lim="800000"/>
            <a:headEnd/>
            <a:tailEnd/>
          </a:ln>
        </p:spPr>
        <p:txBody>
          <a:bodyPr lIns="0" tIns="10800" rIns="0" bIns="10800">
            <a:spAutoFit/>
          </a:bodyPr>
          <a:lstStyle/>
          <a:p>
            <a:pPr>
              <a:lnSpc>
                <a:spcPts val="800"/>
              </a:lnSpc>
            </a:pPr>
            <a:r>
              <a:rPr kumimoji="0" lang="en-US" altLang="ko-KR" sz="800">
                <a:solidFill>
                  <a:schemeClr val="bg1"/>
                </a:solidFill>
                <a:latin typeface="Arial Unicode MS" pitchFamily="50" charset="-127"/>
                <a:ea typeface="Arial Unicode MS" pitchFamily="50" charset="-127"/>
                <a:cs typeface="Arial Unicode MS" pitchFamily="50" charset="-127"/>
              </a:rPr>
              <a:t>In progress</a:t>
            </a:r>
          </a:p>
        </p:txBody>
      </p:sp>
      <p:sp>
        <p:nvSpPr>
          <p:cNvPr id="42" name="직사각형 41"/>
          <p:cNvSpPr/>
          <p:nvPr/>
        </p:nvSpPr>
        <p:spPr>
          <a:xfrm>
            <a:off x="2001838" y="1717675"/>
            <a:ext cx="387350" cy="141288"/>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68" name="TextBox 42"/>
          <p:cNvSpPr txBox="1">
            <a:spLocks noChangeArrowheads="1"/>
          </p:cNvSpPr>
          <p:nvPr/>
        </p:nvSpPr>
        <p:spPr bwMode="auto">
          <a:xfrm>
            <a:off x="1828800" y="1646238"/>
            <a:ext cx="593725" cy="214312"/>
          </a:xfrm>
          <a:prstGeom prst="rect">
            <a:avLst/>
          </a:prstGeom>
          <a:noFill/>
          <a:ln w="9525">
            <a:noFill/>
            <a:miter lim="800000"/>
            <a:headEnd/>
            <a:tailEnd/>
          </a:ln>
        </p:spPr>
        <p:txBody>
          <a:bodyPr wrap="none">
            <a:spAutoFit/>
          </a:bodyPr>
          <a:lstStyle/>
          <a:p>
            <a:r>
              <a:rPr lang="en-US" altLang="ko-KR" sz="800" b="1">
                <a:solidFill>
                  <a:schemeClr val="bg1"/>
                </a:solidFill>
                <a:latin typeface="Arial Unicode MS" pitchFamily="50" charset="-127"/>
                <a:ea typeface="Arial Unicode MS" pitchFamily="50" charset="-127"/>
                <a:cs typeface="Arial Unicode MS" pitchFamily="50" charset="-127"/>
              </a:rPr>
              <a:t>progress</a:t>
            </a:r>
            <a:endParaRPr lang="ko-KR" altLang="en-US" sz="800" b="1">
              <a:solidFill>
                <a:schemeClr val="bg1"/>
              </a:solidFill>
              <a:latin typeface="Arial Unicode MS" pitchFamily="50" charset="-127"/>
              <a:ea typeface="Arial Unicode MS" pitchFamily="50" charset="-127"/>
              <a:cs typeface="Arial Unicode MS" pitchFamily="50" charset="-127"/>
            </a:endParaRPr>
          </a:p>
        </p:txBody>
      </p:sp>
      <p:sp>
        <p:nvSpPr>
          <p:cNvPr id="44" name="직사각형 43"/>
          <p:cNvSpPr/>
          <p:nvPr/>
        </p:nvSpPr>
        <p:spPr>
          <a:xfrm>
            <a:off x="2776538" y="1717675"/>
            <a:ext cx="541337" cy="141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70" name="TextBox 94"/>
          <p:cNvSpPr txBox="1">
            <a:spLocks noChangeArrowheads="1"/>
          </p:cNvSpPr>
          <p:nvPr/>
        </p:nvSpPr>
        <p:spPr bwMode="auto">
          <a:xfrm>
            <a:off x="2649538" y="1668463"/>
            <a:ext cx="647700" cy="212725"/>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Project management</a:t>
            </a:r>
          </a:p>
        </p:txBody>
      </p:sp>
      <p:sp>
        <p:nvSpPr>
          <p:cNvPr id="35871" name="TextBox 94"/>
          <p:cNvSpPr txBox="1">
            <a:spLocks noChangeArrowheads="1"/>
          </p:cNvSpPr>
          <p:nvPr/>
        </p:nvSpPr>
        <p:spPr bwMode="auto">
          <a:xfrm>
            <a:off x="3395663" y="1673225"/>
            <a:ext cx="693737" cy="212725"/>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Budget</a:t>
            </a:r>
          </a:p>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formation</a:t>
            </a:r>
          </a:p>
        </p:txBody>
      </p:sp>
      <p:sp>
        <p:nvSpPr>
          <p:cNvPr id="35872" name="TextBox 94"/>
          <p:cNvSpPr txBox="1">
            <a:spLocks noChangeArrowheads="1"/>
          </p:cNvSpPr>
          <p:nvPr/>
        </p:nvSpPr>
        <p:spPr bwMode="auto">
          <a:xfrm>
            <a:off x="4176713" y="1673225"/>
            <a:ext cx="631825" cy="212725"/>
          </a:xfrm>
          <a:prstGeom prst="rect">
            <a:avLst/>
          </a:prstGeom>
          <a:solidFill>
            <a:schemeClr val="bg1"/>
          </a:solidFill>
          <a:ln w="9525">
            <a:solidFill>
              <a:srgbClr val="FF0000"/>
            </a:solid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Budget </a:t>
            </a:r>
          </a:p>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execution</a:t>
            </a:r>
          </a:p>
        </p:txBody>
      </p:sp>
      <p:sp>
        <p:nvSpPr>
          <p:cNvPr id="35873" name="TextBox 94"/>
          <p:cNvSpPr txBox="1">
            <a:spLocks noChangeArrowheads="1"/>
          </p:cNvSpPr>
          <p:nvPr/>
        </p:nvSpPr>
        <p:spPr bwMode="auto">
          <a:xfrm>
            <a:off x="5672138" y="1666875"/>
            <a:ext cx="576262" cy="219075"/>
          </a:xfrm>
          <a:prstGeom prst="rect">
            <a:avLst/>
          </a:prstGeom>
          <a:solidFill>
            <a:schemeClr val="bg1"/>
          </a:solidFill>
          <a:ln w="9525">
            <a:solidFill>
              <a:srgbClr val="FF0000"/>
            </a:solidFill>
            <a:miter lim="800000"/>
            <a:headEnd/>
            <a:tailEnd/>
          </a:ln>
        </p:spPr>
        <p:txBody>
          <a:bodyPr lIns="0" tIns="54000" rIns="0" bIns="5400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Investment</a:t>
            </a:r>
          </a:p>
        </p:txBody>
      </p:sp>
      <p:sp>
        <p:nvSpPr>
          <p:cNvPr id="35874" name="TextBox 94"/>
          <p:cNvSpPr txBox="1">
            <a:spLocks noChangeArrowheads="1"/>
          </p:cNvSpPr>
          <p:nvPr/>
        </p:nvSpPr>
        <p:spPr bwMode="auto">
          <a:xfrm>
            <a:off x="6380163" y="1665288"/>
            <a:ext cx="619125" cy="234950"/>
          </a:xfrm>
          <a:prstGeom prst="rect">
            <a:avLst/>
          </a:prstGeom>
          <a:solidFill>
            <a:schemeClr val="bg1"/>
          </a:solidFill>
          <a:ln w="9525">
            <a:solidFill>
              <a:srgbClr val="FF0000"/>
            </a:solidFill>
            <a:miter lim="800000"/>
            <a:headEnd/>
            <a:tailEnd/>
          </a:ln>
        </p:spPr>
        <p:txBody>
          <a:bodyPr lIns="0" tIns="10800" rIns="0" bIns="1080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Fund</a:t>
            </a:r>
          </a:p>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Plan</a:t>
            </a:r>
          </a:p>
        </p:txBody>
      </p:sp>
      <p:sp>
        <p:nvSpPr>
          <p:cNvPr id="35875" name="TextBox 94"/>
          <p:cNvSpPr txBox="1">
            <a:spLocks noChangeArrowheads="1"/>
          </p:cNvSpPr>
          <p:nvPr/>
        </p:nvSpPr>
        <p:spPr bwMode="auto">
          <a:xfrm>
            <a:off x="4979988" y="1671638"/>
            <a:ext cx="463550" cy="219075"/>
          </a:xfrm>
          <a:prstGeom prst="rect">
            <a:avLst/>
          </a:prstGeom>
          <a:solidFill>
            <a:schemeClr val="bg1"/>
          </a:solidFill>
          <a:ln w="9525">
            <a:solidFill>
              <a:srgbClr val="FF0000"/>
            </a:solidFill>
            <a:miter lim="800000"/>
            <a:headEnd/>
            <a:tailEnd/>
          </a:ln>
        </p:spPr>
        <p:txBody>
          <a:bodyPr lIns="0" tIns="54000" rIns="0" bIns="5400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Payrolls</a:t>
            </a:r>
          </a:p>
        </p:txBody>
      </p:sp>
      <p:sp>
        <p:nvSpPr>
          <p:cNvPr id="56" name="직사각형 55"/>
          <p:cNvSpPr/>
          <p:nvPr/>
        </p:nvSpPr>
        <p:spPr>
          <a:xfrm>
            <a:off x="6681788" y="1844675"/>
            <a:ext cx="1846262" cy="4233863"/>
          </a:xfrm>
          <a:prstGeom prst="rect">
            <a:avLst/>
          </a:prstGeom>
          <a:solidFill>
            <a:schemeClr val="bg1"/>
          </a:solidFill>
          <a:ln w="6350">
            <a:solidFill>
              <a:schemeClr val="tx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latin typeface="Arial Unicode MS" pitchFamily="50" charset="-127"/>
              <a:ea typeface="Arial Unicode MS" pitchFamily="50" charset="-127"/>
              <a:cs typeface="Arial Unicode MS" pitchFamily="50" charset="-127"/>
            </a:endParaRPr>
          </a:p>
        </p:txBody>
      </p:sp>
      <p:sp>
        <p:nvSpPr>
          <p:cNvPr id="35877" name="TextBox 25"/>
          <p:cNvSpPr txBox="1">
            <a:spLocks noChangeArrowheads="1"/>
          </p:cNvSpPr>
          <p:nvPr/>
        </p:nvSpPr>
        <p:spPr bwMode="auto">
          <a:xfrm>
            <a:off x="6681788" y="1998663"/>
            <a:ext cx="1943100" cy="4235450"/>
          </a:xfrm>
          <a:prstGeom prst="rect">
            <a:avLst/>
          </a:prstGeom>
          <a:noFill/>
          <a:ln w="12700">
            <a:solidFill>
              <a:srgbClr val="FF0000"/>
            </a:solidFill>
            <a:miter lim="800000"/>
            <a:headEnd/>
            <a:tailEnd/>
          </a:ln>
        </p:spPr>
        <p:txBody>
          <a:bodyPr>
            <a:spAutoFit/>
          </a:bodyPr>
          <a:lstStyle/>
          <a:p>
            <a:r>
              <a:rPr lang="en-US" altLang="ko-KR" sz="1000">
                <a:solidFill>
                  <a:schemeClr val="tx1"/>
                </a:solidFill>
                <a:latin typeface="Arial Unicode MS" pitchFamily="50" charset="-127"/>
                <a:ea typeface="Arial Unicode MS" pitchFamily="50" charset="-127"/>
                <a:cs typeface="Arial Unicode MS" pitchFamily="50" charset="-127"/>
              </a:rPr>
              <a:t>-------[ menu]--------</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Treasury management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Fund Surplus  management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Foreign borrowing</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Loan</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Domestic borrowing</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Public Fund Operation</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Treasury status</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Revenue</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Expenditure</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National Asset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Inventory</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Procurement (contract)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Credit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Debt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Accounting &amp; Settlement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Cost</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Government Financial Statistics</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EBPP (Electronic Bill)</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EFT (Electronic Funds Transfer)</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Statistical analysis</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Electronic Approval</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Authorization and Offices</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Base (Key) information</a:t>
            </a:r>
          </a:p>
          <a:p>
            <a:pPr>
              <a:lnSpc>
                <a:spcPct val="120000"/>
              </a:lnSpc>
            </a:pPr>
            <a:r>
              <a:rPr lang="en-US" altLang="ko-KR" sz="900">
                <a:solidFill>
                  <a:schemeClr val="tx1"/>
                </a:solidFill>
                <a:latin typeface="Arial Unicode MS" pitchFamily="50" charset="-127"/>
                <a:ea typeface="Arial Unicode MS" pitchFamily="50" charset="-127"/>
                <a:cs typeface="Arial Unicode MS" pitchFamily="50" charset="-127"/>
              </a:rPr>
              <a:t>Template</a:t>
            </a:r>
            <a:endParaRPr lang="ko-KR" altLang="en-US" sz="900">
              <a:solidFill>
                <a:schemeClr val="tx1"/>
              </a:solidFill>
              <a:latin typeface="Arial Unicode MS" pitchFamily="50" charset="-127"/>
              <a:ea typeface="Arial Unicode MS" pitchFamily="50" charset="-127"/>
              <a:cs typeface="Arial Unicode MS" pitchFamily="50" charset="-127"/>
            </a:endParaRPr>
          </a:p>
        </p:txBody>
      </p:sp>
      <p:sp>
        <p:nvSpPr>
          <p:cNvPr id="35878" name="TextBox 94"/>
          <p:cNvSpPr txBox="1">
            <a:spLocks noChangeArrowheads="1"/>
          </p:cNvSpPr>
          <p:nvPr/>
        </p:nvSpPr>
        <p:spPr bwMode="auto">
          <a:xfrm>
            <a:off x="7573963" y="1731963"/>
            <a:ext cx="542925" cy="101600"/>
          </a:xfrm>
          <a:prstGeom prst="rect">
            <a:avLst/>
          </a:prstGeom>
          <a:solidFill>
            <a:schemeClr val="bg1"/>
          </a:solidFill>
          <a:ln w="9525">
            <a:noFill/>
            <a:miter lim="800000"/>
            <a:headEnd/>
            <a:tailEnd/>
          </a:ln>
        </p:spPr>
        <p:txBody>
          <a:bodyPr lIns="0" tIns="0" rIns="0" bIns="0">
            <a:spAutoFit/>
          </a:bodyPr>
          <a:lstStyle/>
          <a:p>
            <a:pPr>
              <a:lnSpc>
                <a:spcPts val="800"/>
              </a:lnSpc>
            </a:pPr>
            <a:r>
              <a:rPr kumimoji="0" lang="en-US" altLang="ko-KR" sz="700">
                <a:solidFill>
                  <a:srgbClr val="00002E"/>
                </a:solidFill>
                <a:latin typeface="Arial Unicode MS" pitchFamily="50" charset="-127"/>
                <a:ea typeface="Arial Unicode MS" pitchFamily="50" charset="-127"/>
                <a:cs typeface="Arial Unicode MS" pitchFamily="50" charset="-127"/>
              </a:rPr>
              <a:t>[ menu]</a:t>
            </a:r>
          </a:p>
        </p:txBody>
      </p:sp>
      <p:sp>
        <p:nvSpPr>
          <p:cNvPr id="58" name="직사각형 57"/>
          <p:cNvSpPr/>
          <p:nvPr/>
        </p:nvSpPr>
        <p:spPr>
          <a:xfrm>
            <a:off x="1873250" y="1930400"/>
            <a:ext cx="438150" cy="139700"/>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80" name="TextBox 58"/>
          <p:cNvSpPr txBox="1">
            <a:spLocks noChangeArrowheads="1"/>
          </p:cNvSpPr>
          <p:nvPr/>
        </p:nvSpPr>
        <p:spPr bwMode="auto">
          <a:xfrm>
            <a:off x="1812925" y="1871663"/>
            <a:ext cx="554038" cy="214312"/>
          </a:xfrm>
          <a:prstGeom prst="rect">
            <a:avLst/>
          </a:prstGeom>
          <a:noFill/>
          <a:ln w="9525">
            <a:noFill/>
            <a:miter lim="800000"/>
            <a:headEnd/>
            <a:tailEnd/>
          </a:ln>
        </p:spPr>
        <p:txBody>
          <a:bodyPr wrap="none">
            <a:spAutoFit/>
          </a:bodyPr>
          <a:lstStyle/>
          <a:p>
            <a:r>
              <a:rPr lang="en-US" altLang="ko-KR" sz="800" b="1">
                <a:solidFill>
                  <a:schemeClr val="bg1"/>
                </a:solidFill>
                <a:latin typeface="Arial Unicode MS" pitchFamily="50" charset="-127"/>
                <a:ea typeface="Arial Unicode MS" pitchFamily="50" charset="-127"/>
                <a:cs typeface="Arial Unicode MS" pitchFamily="50" charset="-127"/>
              </a:rPr>
              <a:t>Favorite</a:t>
            </a:r>
            <a:endParaRPr lang="ko-KR" altLang="en-US" sz="800" b="1">
              <a:solidFill>
                <a:schemeClr val="bg1"/>
              </a:solidFill>
              <a:latin typeface="Arial Unicode MS" pitchFamily="50" charset="-127"/>
              <a:ea typeface="Arial Unicode MS" pitchFamily="50" charset="-127"/>
              <a:cs typeface="Arial Unicode MS" pitchFamily="50" charset="-127"/>
            </a:endParaRPr>
          </a:p>
        </p:txBody>
      </p:sp>
      <p:sp>
        <p:nvSpPr>
          <p:cNvPr id="60" name="직사각형 59"/>
          <p:cNvSpPr/>
          <p:nvPr/>
        </p:nvSpPr>
        <p:spPr>
          <a:xfrm>
            <a:off x="2360613" y="1916113"/>
            <a:ext cx="387350" cy="13970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62" name="직사각형 61"/>
          <p:cNvSpPr/>
          <p:nvPr/>
        </p:nvSpPr>
        <p:spPr>
          <a:xfrm>
            <a:off x="3867150" y="1954213"/>
            <a:ext cx="385763" cy="141287"/>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35883" name="TextBox 94"/>
          <p:cNvSpPr txBox="1">
            <a:spLocks noChangeArrowheads="1"/>
          </p:cNvSpPr>
          <p:nvPr/>
        </p:nvSpPr>
        <p:spPr bwMode="auto">
          <a:xfrm>
            <a:off x="3298825" y="2478088"/>
            <a:ext cx="247650" cy="101600"/>
          </a:xfrm>
          <a:prstGeom prst="rect">
            <a:avLst/>
          </a:prstGeom>
          <a:solidFill>
            <a:schemeClr val="bg1"/>
          </a:solidFill>
          <a:ln w="9525">
            <a:noFill/>
            <a:miter lim="800000"/>
            <a:headEnd/>
            <a:tailEnd/>
          </a:ln>
        </p:spPr>
        <p:txBody>
          <a:bodyPr lIns="0" tIns="0" rIns="0" bIns="0">
            <a:spAutoFit/>
          </a:bodyPr>
          <a:lstStyle/>
          <a:p>
            <a:pPr>
              <a:lnSpc>
                <a:spcPts val="800"/>
              </a:lnSpc>
            </a:pPr>
            <a:r>
              <a:rPr kumimoji="0" lang="en-US" altLang="ko-KR" sz="800">
                <a:solidFill>
                  <a:srgbClr val="00002E"/>
                </a:solidFill>
                <a:latin typeface="Arial Unicode MS" pitchFamily="50" charset="-127"/>
                <a:ea typeface="Arial Unicode MS" pitchFamily="50" charset="-127"/>
                <a:cs typeface="Arial Unicode MS" pitchFamily="50" charset="-127"/>
              </a:rPr>
              <a:t>Year</a:t>
            </a:r>
          </a:p>
        </p:txBody>
      </p:sp>
      <p:sp>
        <p:nvSpPr>
          <p:cNvPr id="35884" name="TextBox 94"/>
          <p:cNvSpPr txBox="1">
            <a:spLocks noChangeArrowheads="1"/>
          </p:cNvSpPr>
          <p:nvPr/>
        </p:nvSpPr>
        <p:spPr bwMode="auto">
          <a:xfrm>
            <a:off x="5407025" y="2422525"/>
            <a:ext cx="852488" cy="204788"/>
          </a:xfrm>
          <a:prstGeom prst="rect">
            <a:avLst/>
          </a:prstGeom>
          <a:solidFill>
            <a:schemeClr val="bg1"/>
          </a:solidFill>
          <a:ln w="9525">
            <a:noFill/>
            <a:miter lim="800000"/>
            <a:headEnd/>
            <a:tailEnd/>
          </a:ln>
        </p:spPr>
        <p:txBody>
          <a:bodyPr lIns="0" tIns="0" rIns="0" bIns="0">
            <a:spAutoFit/>
          </a:bodyPr>
          <a:lstStyle/>
          <a:p>
            <a:pPr>
              <a:lnSpc>
                <a:spcPts val="800"/>
              </a:lnSpc>
            </a:pPr>
            <a:r>
              <a:rPr lang="en-US" altLang="ko-KR" sz="600">
                <a:solidFill>
                  <a:schemeClr val="tx1"/>
                </a:solidFill>
                <a:latin typeface="Arial Unicode MS" pitchFamily="50" charset="-127"/>
                <a:ea typeface="Arial Unicode MS" pitchFamily="50" charset="-127"/>
                <a:cs typeface="Arial Unicode MS" pitchFamily="50" charset="-127"/>
              </a:rPr>
              <a:t>Ministry of </a:t>
            </a:r>
          </a:p>
          <a:p>
            <a:pPr>
              <a:lnSpc>
                <a:spcPts val="800"/>
              </a:lnSpc>
            </a:pPr>
            <a:r>
              <a:rPr lang="en-US" altLang="ko-KR" sz="600">
                <a:solidFill>
                  <a:schemeClr val="tx1"/>
                </a:solidFill>
                <a:latin typeface="Arial Unicode MS" pitchFamily="50" charset="-127"/>
                <a:ea typeface="Arial Unicode MS" pitchFamily="50" charset="-127"/>
                <a:cs typeface="Arial Unicode MS" pitchFamily="50" charset="-127"/>
              </a:rPr>
              <a:t>Strategy and Finance </a:t>
            </a:r>
            <a:endParaRPr kumimoji="0" lang="en-US" altLang="ko-KR" sz="500">
              <a:solidFill>
                <a:srgbClr val="00002E"/>
              </a:solidFill>
              <a:latin typeface="Arial Unicode MS" pitchFamily="50" charset="-127"/>
              <a:ea typeface="Arial Unicode MS" pitchFamily="50" charset="-127"/>
              <a:cs typeface="Arial Unicode MS" pitchFamily="50" charset="-127"/>
            </a:endParaRPr>
          </a:p>
        </p:txBody>
      </p:sp>
      <p:sp>
        <p:nvSpPr>
          <p:cNvPr id="71" name="직사각형 70"/>
          <p:cNvSpPr/>
          <p:nvPr/>
        </p:nvSpPr>
        <p:spPr>
          <a:xfrm>
            <a:off x="2854325" y="1930400"/>
            <a:ext cx="463550" cy="139700"/>
          </a:xfrm>
          <a:prstGeom prst="rect">
            <a:avLst/>
          </a:prstGeom>
          <a:solidFill>
            <a:srgbClr val="166A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dirty="0">
              <a:latin typeface="Arial Unicode MS" pitchFamily="50" charset="-127"/>
              <a:ea typeface="Arial Unicode MS" pitchFamily="50" charset="-127"/>
              <a:cs typeface="Arial Unicode MS" pitchFamily="50" charset="-127"/>
            </a:endParaRPr>
          </a:p>
        </p:txBody>
      </p:sp>
      <p:sp>
        <p:nvSpPr>
          <p:cNvPr id="21" name="직사각형 20"/>
          <p:cNvSpPr/>
          <p:nvPr/>
        </p:nvSpPr>
        <p:spPr>
          <a:xfrm>
            <a:off x="2060575" y="2124075"/>
            <a:ext cx="4548188" cy="211138"/>
          </a:xfrm>
          <a:prstGeom prst="rect">
            <a:avLst/>
          </a:prstGeom>
          <a:solidFill>
            <a:schemeClr val="accent1">
              <a:lumMod val="9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ko-KR" sz="900">
                <a:solidFill>
                  <a:schemeClr val="tx1"/>
                </a:solidFill>
                <a:latin typeface="Arial Unicode MS" pitchFamily="50" charset="-127"/>
                <a:ea typeface="Arial Unicode MS" pitchFamily="50" charset="-127"/>
                <a:cs typeface="Arial Unicode MS" pitchFamily="50" charset="-127"/>
              </a:rPr>
              <a:t>Project enrollment</a:t>
            </a:r>
            <a:endParaRPr lang="ko-KR" altLang="en-US" sz="1000">
              <a:solidFill>
                <a:schemeClr val="tx1"/>
              </a:solidFill>
              <a:latin typeface="Arial Unicode MS" pitchFamily="50" charset="-127"/>
              <a:ea typeface="Arial Unicode MS" pitchFamily="50" charset="-127"/>
              <a:cs typeface="Arial Unicode MS" pitchFamily="50" charset="-127"/>
            </a:endParaRPr>
          </a:p>
        </p:txBody>
      </p:sp>
      <p:sp>
        <p:nvSpPr>
          <p:cNvPr id="10" name="직사각형 9"/>
          <p:cNvSpPr/>
          <p:nvPr/>
        </p:nvSpPr>
        <p:spPr>
          <a:xfrm>
            <a:off x="2098675" y="2649538"/>
            <a:ext cx="654050" cy="1412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800">
              <a:solidFill>
                <a:schemeClr val="bg1"/>
              </a:solidFill>
              <a:latin typeface="Arial Unicode MS" pitchFamily="50" charset="-127"/>
              <a:ea typeface="Arial Unicode MS" pitchFamily="50" charset="-127"/>
              <a:cs typeface="Arial Unicode MS" pitchFamily="50" charset="-127"/>
            </a:endParaRPr>
          </a:p>
        </p:txBody>
      </p:sp>
      <p:sp>
        <p:nvSpPr>
          <p:cNvPr id="35888" name="TextBox 13"/>
          <p:cNvSpPr txBox="1">
            <a:spLocks noChangeArrowheads="1"/>
          </p:cNvSpPr>
          <p:nvPr/>
        </p:nvSpPr>
        <p:spPr bwMode="auto">
          <a:xfrm>
            <a:off x="2203450" y="2597150"/>
            <a:ext cx="590550" cy="228600"/>
          </a:xfrm>
          <a:prstGeom prst="rect">
            <a:avLst/>
          </a:prstGeom>
          <a:noFill/>
          <a:ln w="9525">
            <a:noFill/>
            <a:miter lim="800000"/>
            <a:headEnd/>
            <a:tailEnd/>
          </a:ln>
        </p:spPr>
        <p:txBody>
          <a:bodyPr>
            <a:spAutoFit/>
          </a:bodyPr>
          <a:lstStyle/>
          <a:p>
            <a:r>
              <a:rPr lang="en-US" altLang="ko-KR" sz="900">
                <a:solidFill>
                  <a:schemeClr val="bg1"/>
                </a:solidFill>
                <a:latin typeface="Arial Unicode MS" pitchFamily="50" charset="-127"/>
                <a:ea typeface="Arial Unicode MS" pitchFamily="50" charset="-127"/>
                <a:cs typeface="Arial Unicode MS" pitchFamily="50" charset="-127"/>
              </a:rPr>
              <a:t>field</a:t>
            </a:r>
            <a:endParaRPr lang="ko-KR" altLang="en-US" sz="900">
              <a:solidFill>
                <a:schemeClr val="bg1"/>
              </a:solidFill>
              <a:latin typeface="Arial Unicode MS" pitchFamily="50" charset="-127"/>
              <a:ea typeface="Arial Unicode MS" pitchFamily="50" charset="-127"/>
              <a:cs typeface="Arial Unicode MS" pitchFamily="50" charset="-127"/>
            </a:endParaRPr>
          </a:p>
        </p:txBody>
      </p:sp>
      <p:sp>
        <p:nvSpPr>
          <p:cNvPr id="35889" name="TextBox 60"/>
          <p:cNvSpPr txBox="1">
            <a:spLocks noChangeArrowheads="1"/>
          </p:cNvSpPr>
          <p:nvPr/>
        </p:nvSpPr>
        <p:spPr bwMode="auto">
          <a:xfrm>
            <a:off x="2289175" y="1858963"/>
            <a:ext cx="614363" cy="228600"/>
          </a:xfrm>
          <a:prstGeom prst="rect">
            <a:avLst/>
          </a:prstGeom>
          <a:noFill/>
          <a:ln w="9525">
            <a:noFill/>
            <a:miter lim="800000"/>
            <a:headEnd/>
            <a:tailEnd/>
          </a:ln>
        </p:spPr>
        <p:txBody>
          <a:bodyPr wrap="none">
            <a:spAutoFit/>
          </a:bodyPr>
          <a:lstStyle/>
          <a:p>
            <a:r>
              <a:rPr lang="en-US" altLang="ko-KR" sz="900" b="1">
                <a:solidFill>
                  <a:schemeClr val="bg1"/>
                </a:solidFill>
                <a:latin typeface="Arial Unicode MS" pitchFamily="50" charset="-127"/>
                <a:ea typeface="Arial Unicode MS" pitchFamily="50" charset="-127"/>
                <a:cs typeface="Arial Unicode MS" pitchFamily="50" charset="-127"/>
              </a:rPr>
              <a:t>My work</a:t>
            </a:r>
            <a:endParaRPr lang="ko-KR" altLang="en-US" sz="900" b="1">
              <a:solidFill>
                <a:schemeClr val="bg1"/>
              </a:solidFill>
              <a:latin typeface="Arial Unicode MS" pitchFamily="50" charset="-127"/>
              <a:ea typeface="Arial Unicode MS" pitchFamily="50" charset="-127"/>
              <a:cs typeface="Arial Unicode MS" pitchFamily="50" charset="-127"/>
            </a:endParaRPr>
          </a:p>
        </p:txBody>
      </p:sp>
      <p:sp>
        <p:nvSpPr>
          <p:cNvPr id="96287" name="Text Box 31"/>
          <p:cNvSpPr txBox="1">
            <a:spLocks noChangeArrowheads="1"/>
          </p:cNvSpPr>
          <p:nvPr/>
        </p:nvSpPr>
        <p:spPr bwMode="auto">
          <a:xfrm>
            <a:off x="273050" y="808038"/>
            <a:ext cx="5975350"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lvl1pPr marL="571500" indent="-571500" eaLnBrk="0" hangingPunct="0">
              <a:defRPr kumimoji="1" sz="1600">
                <a:solidFill>
                  <a:srgbClr val="000000"/>
                </a:solidFill>
                <a:latin typeface="HY견고딕" pitchFamily="18" charset="-127"/>
                <a:ea typeface="HY견고딕" pitchFamily="18" charset="-127"/>
              </a:defRPr>
            </a:lvl1pPr>
            <a:lvl2pPr marL="742950" indent="-285750" eaLnBrk="0" hangingPunct="0">
              <a:defRPr kumimoji="1" sz="1600">
                <a:solidFill>
                  <a:srgbClr val="000000"/>
                </a:solidFill>
                <a:latin typeface="HY견고딕" pitchFamily="18" charset="-127"/>
                <a:ea typeface="HY견고딕" pitchFamily="18" charset="-127"/>
              </a:defRPr>
            </a:lvl2pPr>
            <a:lvl3pPr marL="1143000" indent="-228600" eaLnBrk="0" hangingPunct="0">
              <a:defRPr kumimoji="1" sz="1600">
                <a:solidFill>
                  <a:srgbClr val="000000"/>
                </a:solidFill>
                <a:latin typeface="HY견고딕" pitchFamily="18" charset="-127"/>
                <a:ea typeface="HY견고딕" pitchFamily="18" charset="-127"/>
              </a:defRPr>
            </a:lvl3pPr>
            <a:lvl4pPr marL="1600200" indent="-228600" eaLnBrk="0" hangingPunct="0">
              <a:defRPr kumimoji="1" sz="1600">
                <a:solidFill>
                  <a:srgbClr val="000000"/>
                </a:solidFill>
                <a:latin typeface="HY견고딕" pitchFamily="18" charset="-127"/>
                <a:ea typeface="HY견고딕" pitchFamily="18" charset="-127"/>
              </a:defRPr>
            </a:lvl4pPr>
            <a:lvl5pPr marL="2057400" indent="-228600" eaLnBrk="0" hangingPunct="0">
              <a:defRPr kumimoji="1" sz="1600">
                <a:solidFill>
                  <a:srgbClr val="000000"/>
                </a:solidFill>
                <a:latin typeface="HY견고딕" pitchFamily="18" charset="-127"/>
                <a:ea typeface="HY견고딕" pitchFamily="18" charset="-127"/>
              </a:defRPr>
            </a:lvl5pPr>
            <a:lvl6pPr marL="25146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6pPr>
            <a:lvl7pPr marL="29718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7pPr>
            <a:lvl8pPr marL="34290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8pPr>
            <a:lvl9pPr marL="3886200" indent="-228600" algn="ctr" eaLnBrk="0" fontAlgn="base" hangingPunct="0">
              <a:spcBef>
                <a:spcPct val="50000"/>
              </a:spcBef>
              <a:spcAft>
                <a:spcPct val="0"/>
              </a:spcAft>
              <a:defRPr kumimoji="1" sz="1600">
                <a:solidFill>
                  <a:srgbClr val="000000"/>
                </a:solidFill>
                <a:latin typeface="HY견고딕" pitchFamily="18" charset="-127"/>
                <a:ea typeface="HY견고딕" pitchFamily="18" charset="-127"/>
              </a:defRPr>
            </a:lvl9pPr>
          </a:lstStyle>
          <a:p>
            <a:pPr eaLnBrk="1" hangingPunct="1">
              <a:spcBef>
                <a:spcPct val="50000"/>
              </a:spcBef>
              <a:defRPr/>
            </a:pPr>
            <a:r>
              <a:rPr lang="en-US" altLang="ko-KR" sz="1800" smtClean="0">
                <a:latin typeface="Arial Unicode MS" pitchFamily="50" charset="-127"/>
                <a:ea typeface="Arial Unicode MS" pitchFamily="50" charset="-127"/>
                <a:cs typeface="Arial Unicode MS" pitchFamily="50" charset="-127"/>
              </a:rPr>
              <a:t>  &lt;Web- Portal&gt;</a:t>
            </a:r>
            <a:endParaRPr lang="ko-KR" altLang="en-US" sz="1800" smtClean="0">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1. System Composition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112"/>
          <p:cNvGrpSpPr>
            <a:grpSpLocks/>
          </p:cNvGrpSpPr>
          <p:nvPr/>
        </p:nvGrpSpPr>
        <p:grpSpPr bwMode="auto">
          <a:xfrm>
            <a:off x="406400" y="1590675"/>
            <a:ext cx="9396413" cy="4968875"/>
            <a:chOff x="195" y="846"/>
            <a:chExt cx="5815" cy="3071"/>
          </a:xfrm>
        </p:grpSpPr>
        <p:pic>
          <p:nvPicPr>
            <p:cNvPr id="36947" name="Picture 113" descr="pan2"/>
            <p:cNvPicPr>
              <a:picLocks noChangeAspect="1" noChangeArrowheads="1"/>
            </p:cNvPicPr>
            <p:nvPr/>
          </p:nvPicPr>
          <p:blipFill>
            <a:blip r:embed="rId3" cstate="print"/>
            <a:srcRect r="23270"/>
            <a:stretch>
              <a:fillRect/>
            </a:stretch>
          </p:blipFill>
          <p:spPr bwMode="auto">
            <a:xfrm>
              <a:off x="195" y="846"/>
              <a:ext cx="2239" cy="3071"/>
            </a:xfrm>
            <a:prstGeom prst="rect">
              <a:avLst/>
            </a:prstGeom>
            <a:noFill/>
            <a:ln w="9525">
              <a:noFill/>
              <a:miter lim="800000"/>
              <a:headEnd/>
              <a:tailEnd/>
            </a:ln>
          </p:spPr>
        </p:pic>
        <p:pic>
          <p:nvPicPr>
            <p:cNvPr id="36948" name="Picture 114" descr="pan2"/>
            <p:cNvPicPr>
              <a:picLocks noChangeAspect="1" noChangeArrowheads="1"/>
            </p:cNvPicPr>
            <p:nvPr/>
          </p:nvPicPr>
          <p:blipFill>
            <a:blip r:embed="rId3" cstate="print"/>
            <a:srcRect l="34099"/>
            <a:stretch>
              <a:fillRect/>
            </a:stretch>
          </p:blipFill>
          <p:spPr bwMode="auto">
            <a:xfrm>
              <a:off x="4087" y="846"/>
              <a:ext cx="1923" cy="3071"/>
            </a:xfrm>
            <a:prstGeom prst="rect">
              <a:avLst/>
            </a:prstGeom>
            <a:noFill/>
            <a:ln w="9525">
              <a:noFill/>
              <a:miter lim="800000"/>
              <a:headEnd/>
              <a:tailEnd/>
            </a:ln>
          </p:spPr>
        </p:pic>
        <p:pic>
          <p:nvPicPr>
            <p:cNvPr id="36949" name="Picture 115" descr="pan2"/>
            <p:cNvPicPr>
              <a:picLocks noChangeAspect="1" noChangeArrowheads="1"/>
            </p:cNvPicPr>
            <p:nvPr/>
          </p:nvPicPr>
          <p:blipFill>
            <a:blip r:embed="rId3" cstate="print"/>
            <a:srcRect l="9219" r="34065"/>
            <a:stretch>
              <a:fillRect/>
            </a:stretch>
          </p:blipFill>
          <p:spPr bwMode="auto">
            <a:xfrm>
              <a:off x="2433" y="846"/>
              <a:ext cx="1655" cy="3071"/>
            </a:xfrm>
            <a:prstGeom prst="rect">
              <a:avLst/>
            </a:prstGeom>
            <a:noFill/>
            <a:ln w="9525">
              <a:noFill/>
              <a:miter lim="800000"/>
              <a:headEnd/>
              <a:tailEnd/>
            </a:ln>
          </p:spPr>
        </p:pic>
      </p:grpSp>
      <p:grpSp>
        <p:nvGrpSpPr>
          <p:cNvPr id="36867" name="Group 116"/>
          <p:cNvGrpSpPr>
            <a:grpSpLocks/>
          </p:cNvGrpSpPr>
          <p:nvPr/>
        </p:nvGrpSpPr>
        <p:grpSpPr bwMode="auto">
          <a:xfrm>
            <a:off x="69850" y="1470025"/>
            <a:ext cx="6683375" cy="5005388"/>
            <a:chOff x="104" y="767"/>
            <a:chExt cx="4242" cy="3321"/>
          </a:xfrm>
        </p:grpSpPr>
        <p:pic>
          <p:nvPicPr>
            <p:cNvPr id="36945" name="Picture 117" descr="11234"/>
            <p:cNvPicPr>
              <a:picLocks noChangeAspect="1" noChangeArrowheads="1"/>
            </p:cNvPicPr>
            <p:nvPr/>
          </p:nvPicPr>
          <p:blipFill>
            <a:blip r:embed="rId4" cstate="print"/>
            <a:srcRect r="15297"/>
            <a:stretch>
              <a:fillRect/>
            </a:stretch>
          </p:blipFill>
          <p:spPr bwMode="auto">
            <a:xfrm>
              <a:off x="104" y="767"/>
              <a:ext cx="2608" cy="3321"/>
            </a:xfrm>
            <a:prstGeom prst="rect">
              <a:avLst/>
            </a:prstGeom>
            <a:noFill/>
            <a:ln w="9525">
              <a:noFill/>
              <a:miter lim="800000"/>
              <a:headEnd/>
              <a:tailEnd/>
            </a:ln>
          </p:spPr>
        </p:pic>
        <p:pic>
          <p:nvPicPr>
            <p:cNvPr id="36946" name="Picture 118" descr="11234"/>
            <p:cNvPicPr>
              <a:picLocks noChangeAspect="1" noChangeArrowheads="1"/>
            </p:cNvPicPr>
            <p:nvPr/>
          </p:nvPicPr>
          <p:blipFill>
            <a:blip r:embed="rId4" cstate="print"/>
            <a:srcRect l="46118"/>
            <a:stretch>
              <a:fillRect/>
            </a:stretch>
          </p:blipFill>
          <p:spPr bwMode="auto">
            <a:xfrm>
              <a:off x="2687" y="767"/>
              <a:ext cx="1659" cy="3321"/>
            </a:xfrm>
            <a:prstGeom prst="rect">
              <a:avLst/>
            </a:prstGeom>
            <a:noFill/>
            <a:ln w="9525">
              <a:noFill/>
              <a:miter lim="800000"/>
              <a:headEnd/>
              <a:tailEnd/>
            </a:ln>
          </p:spPr>
        </p:pic>
      </p:grpSp>
      <p:sp>
        <p:nvSpPr>
          <p:cNvPr id="36868" name="Rectangle 62"/>
          <p:cNvSpPr>
            <a:spLocks noChangeArrowheads="1"/>
          </p:cNvSpPr>
          <p:nvPr/>
        </p:nvSpPr>
        <p:spPr bwMode="auto">
          <a:xfrm>
            <a:off x="6913563" y="2035175"/>
            <a:ext cx="2719387" cy="1163638"/>
          </a:xfrm>
          <a:prstGeom prst="rect">
            <a:avLst/>
          </a:prstGeom>
          <a:noFill/>
          <a:ln w="12700" algn="ctr">
            <a:noFill/>
            <a:miter lim="800000"/>
            <a:headEnd/>
            <a:tailEnd/>
          </a:ln>
        </p:spPr>
        <p:txBody>
          <a:bodyPr lIns="432000" tIns="45713" rIns="91427" bIns="45713" anchor="ctr"/>
          <a:lstStyle/>
          <a:p>
            <a:pPr>
              <a:spcBef>
                <a:spcPct val="50000"/>
              </a:spcBef>
            </a:pPr>
            <a:r>
              <a:rPr lang="en-US" altLang="ko-KR" sz="1600">
                <a:latin typeface="Arial Unicode MS" pitchFamily="50" charset="-127"/>
                <a:ea typeface="Arial Unicode MS" pitchFamily="50" charset="-127"/>
                <a:cs typeface="Arial Unicode MS" pitchFamily="50" charset="-127"/>
              </a:rPr>
              <a:t>Management of registration, operation and termination of Projects</a:t>
            </a:r>
            <a:endParaRPr lang="ko-KR" altLang="en-US" sz="1600">
              <a:latin typeface="Arial Unicode MS" pitchFamily="50" charset="-127"/>
              <a:ea typeface="Arial Unicode MS" pitchFamily="50" charset="-127"/>
              <a:cs typeface="Arial Unicode MS" pitchFamily="50" charset="-127"/>
            </a:endParaRPr>
          </a:p>
        </p:txBody>
      </p:sp>
      <p:sp>
        <p:nvSpPr>
          <p:cNvPr id="36869" name="Rectangle 63"/>
          <p:cNvSpPr>
            <a:spLocks noChangeArrowheads="1"/>
          </p:cNvSpPr>
          <p:nvPr/>
        </p:nvSpPr>
        <p:spPr bwMode="auto">
          <a:xfrm>
            <a:off x="6913563" y="3759200"/>
            <a:ext cx="2719387" cy="1019175"/>
          </a:xfrm>
          <a:prstGeom prst="rect">
            <a:avLst/>
          </a:prstGeom>
          <a:noFill/>
          <a:ln w="12700" algn="ctr">
            <a:noFill/>
            <a:miter lim="800000"/>
            <a:headEnd/>
            <a:tailEnd/>
          </a:ln>
        </p:spPr>
        <p:txBody>
          <a:bodyPr lIns="432000" tIns="45713" rIns="91427" bIns="45713" anchor="ctr"/>
          <a:lstStyle/>
          <a:p>
            <a:pPr>
              <a:spcBef>
                <a:spcPct val="50000"/>
              </a:spcBef>
            </a:pPr>
            <a:r>
              <a:rPr lang="en-US" altLang="ko-KR" sz="1800">
                <a:latin typeface="Arial Unicode MS" pitchFamily="50" charset="-127"/>
                <a:ea typeface="Arial Unicode MS" pitchFamily="50" charset="-127"/>
                <a:cs typeface="Arial Unicode MS" pitchFamily="50" charset="-127"/>
              </a:rPr>
              <a:t>Manage Projects</a:t>
            </a:r>
          </a:p>
          <a:p>
            <a:pPr>
              <a:lnSpc>
                <a:spcPct val="60000"/>
              </a:lnSpc>
              <a:spcBef>
                <a:spcPct val="50000"/>
              </a:spcBef>
              <a:buFontTx/>
              <a:buChar char="-"/>
            </a:pPr>
            <a:r>
              <a:rPr lang="en-US" altLang="ko-KR" sz="1400">
                <a:latin typeface="Arial Unicode MS" pitchFamily="50" charset="-127"/>
                <a:ea typeface="Arial Unicode MS" pitchFamily="50" charset="-127"/>
                <a:cs typeface="Arial Unicode MS" pitchFamily="50" charset="-127"/>
              </a:rPr>
              <a:t>Investment Plan</a:t>
            </a:r>
          </a:p>
          <a:p>
            <a:pPr>
              <a:spcBef>
                <a:spcPts val="700"/>
              </a:spcBef>
              <a:buFontTx/>
              <a:buChar char="-"/>
            </a:pPr>
            <a:r>
              <a:rPr lang="en-US" altLang="ko-KR" sz="1400">
                <a:latin typeface="Arial Unicode MS" pitchFamily="50" charset="-127"/>
                <a:ea typeface="Arial Unicode MS" pitchFamily="50" charset="-127"/>
                <a:cs typeface="Arial Unicode MS" pitchFamily="50" charset="-127"/>
              </a:rPr>
              <a:t>Budget Formation and</a:t>
            </a:r>
            <a:br>
              <a:rPr lang="en-US" altLang="ko-KR" sz="1400">
                <a:latin typeface="Arial Unicode MS" pitchFamily="50" charset="-127"/>
                <a:ea typeface="Arial Unicode MS" pitchFamily="50" charset="-127"/>
                <a:cs typeface="Arial Unicode MS" pitchFamily="50" charset="-127"/>
              </a:rPr>
            </a:br>
            <a:r>
              <a:rPr lang="en-US" altLang="ko-KR" sz="1400">
                <a:latin typeface="Arial Unicode MS" pitchFamily="50" charset="-127"/>
                <a:ea typeface="Arial Unicode MS" pitchFamily="50" charset="-127"/>
                <a:cs typeface="Arial Unicode MS" pitchFamily="50" charset="-127"/>
              </a:rPr>
              <a:t> Execution</a:t>
            </a:r>
          </a:p>
          <a:p>
            <a:pPr>
              <a:lnSpc>
                <a:spcPct val="60000"/>
              </a:lnSpc>
              <a:spcBef>
                <a:spcPct val="50000"/>
              </a:spcBef>
              <a:buFontTx/>
              <a:buChar char="-"/>
            </a:pPr>
            <a:r>
              <a:rPr lang="en-US" altLang="ko-KR" sz="1400">
                <a:latin typeface="Arial Unicode MS" pitchFamily="50" charset="-127"/>
                <a:ea typeface="Arial Unicode MS" pitchFamily="50" charset="-127"/>
                <a:cs typeface="Arial Unicode MS" pitchFamily="50" charset="-127"/>
              </a:rPr>
              <a:t>Asset management</a:t>
            </a:r>
          </a:p>
          <a:p>
            <a:pPr>
              <a:lnSpc>
                <a:spcPts val="1000"/>
              </a:lnSpc>
              <a:spcBef>
                <a:spcPts val="700"/>
              </a:spcBef>
              <a:buFontTx/>
              <a:buChar char="-"/>
            </a:pPr>
            <a:r>
              <a:rPr lang="en-US" altLang="ko-KR" sz="1400">
                <a:latin typeface="Arial Unicode MS" pitchFamily="50" charset="-127"/>
                <a:ea typeface="Arial Unicode MS" pitchFamily="50" charset="-127"/>
                <a:cs typeface="Arial Unicode MS" pitchFamily="50" charset="-127"/>
              </a:rPr>
              <a:t>Accounting and</a:t>
            </a:r>
          </a:p>
          <a:p>
            <a:pPr>
              <a:lnSpc>
                <a:spcPct val="60000"/>
              </a:lnSpc>
              <a:spcBef>
                <a:spcPct val="50000"/>
              </a:spcBef>
            </a:pPr>
            <a:r>
              <a:rPr lang="en-US" altLang="ko-KR" sz="1400">
                <a:latin typeface="Arial Unicode MS" pitchFamily="50" charset="-127"/>
                <a:ea typeface="Arial Unicode MS" pitchFamily="50" charset="-127"/>
                <a:cs typeface="Arial Unicode MS" pitchFamily="50" charset="-127"/>
              </a:rPr>
              <a:t> Settlement</a:t>
            </a:r>
          </a:p>
        </p:txBody>
      </p:sp>
      <p:sp>
        <p:nvSpPr>
          <p:cNvPr id="36870" name="Rectangle 64"/>
          <p:cNvSpPr>
            <a:spLocks noChangeArrowheads="1"/>
          </p:cNvSpPr>
          <p:nvPr/>
        </p:nvSpPr>
        <p:spPr bwMode="auto">
          <a:xfrm>
            <a:off x="6913563" y="5113338"/>
            <a:ext cx="2719387" cy="1019175"/>
          </a:xfrm>
          <a:prstGeom prst="rect">
            <a:avLst/>
          </a:prstGeom>
          <a:noFill/>
          <a:ln w="12700" algn="ctr">
            <a:noFill/>
            <a:miter lim="800000"/>
            <a:headEnd/>
            <a:tailEnd/>
          </a:ln>
        </p:spPr>
        <p:txBody>
          <a:bodyPr lIns="432000" tIns="45713" rIns="91427" bIns="45713" anchor="ctr"/>
          <a:lstStyle/>
          <a:p>
            <a:pPr>
              <a:spcBef>
                <a:spcPct val="50000"/>
              </a:spcBef>
            </a:pPr>
            <a:r>
              <a:rPr lang="en-US" altLang="ko-KR" sz="1600">
                <a:latin typeface="Arial Unicode MS" pitchFamily="50" charset="-127"/>
                <a:ea typeface="Arial Unicode MS" pitchFamily="50" charset="-127"/>
                <a:cs typeface="Arial Unicode MS" pitchFamily="50" charset="-127"/>
              </a:rPr>
              <a:t>Monitoring Program Information</a:t>
            </a:r>
          </a:p>
        </p:txBody>
      </p:sp>
      <p:sp>
        <p:nvSpPr>
          <p:cNvPr id="36872" name="AutoShape 227" descr="네모땡"/>
          <p:cNvSpPr>
            <a:spLocks noChangeArrowheads="1"/>
          </p:cNvSpPr>
          <p:nvPr/>
        </p:nvSpPr>
        <p:spPr bwMode="auto">
          <a:xfrm>
            <a:off x="6899275" y="2084388"/>
            <a:ext cx="317500" cy="303212"/>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1</a:t>
            </a:r>
          </a:p>
        </p:txBody>
      </p:sp>
      <p:sp>
        <p:nvSpPr>
          <p:cNvPr id="36873" name="AutoShape 227" descr="네모땡"/>
          <p:cNvSpPr>
            <a:spLocks noChangeArrowheads="1"/>
          </p:cNvSpPr>
          <p:nvPr/>
        </p:nvSpPr>
        <p:spPr bwMode="auto">
          <a:xfrm>
            <a:off x="6908800" y="3430588"/>
            <a:ext cx="317500" cy="303212"/>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2</a:t>
            </a:r>
          </a:p>
        </p:txBody>
      </p:sp>
      <p:sp>
        <p:nvSpPr>
          <p:cNvPr id="36874" name="AutoShape 227" descr="네모땡"/>
          <p:cNvSpPr>
            <a:spLocks noChangeArrowheads="1"/>
          </p:cNvSpPr>
          <p:nvPr/>
        </p:nvSpPr>
        <p:spPr bwMode="auto">
          <a:xfrm>
            <a:off x="6913563" y="5365750"/>
            <a:ext cx="317500" cy="303213"/>
          </a:xfrm>
          <a:prstGeom prst="roundRect">
            <a:avLst>
              <a:gd name="adj" fmla="val 16667"/>
            </a:avLst>
          </a:prstGeom>
          <a:blipFill dpi="0" rotWithShape="1">
            <a:blip r:embed="rId5" cstate="print"/>
            <a:srcRect/>
            <a:stretch>
              <a:fillRect/>
            </a:stretch>
          </a:blipFill>
          <a:ln w="9525" algn="ctr">
            <a:noFill/>
            <a:round/>
            <a:headEnd/>
            <a:tailEnd/>
          </a:ln>
        </p:spPr>
        <p:txBody>
          <a:bodyPr wrap="none" anchor="ctr"/>
          <a:lstStyle/>
          <a:p>
            <a:pPr algn="ctr" latinLnBrk="0">
              <a:spcBef>
                <a:spcPct val="20000"/>
              </a:spcBef>
              <a:spcAft>
                <a:spcPct val="40000"/>
              </a:spcAft>
              <a:buClr>
                <a:schemeClr val="accent1"/>
              </a:buClr>
              <a:buFont typeface="Trebuchet MS" pitchFamily="34" charset="0"/>
              <a:buNone/>
            </a:pPr>
            <a:r>
              <a:rPr kumimoji="0" lang="en-US" altLang="ko-KR" sz="1800" b="1">
                <a:solidFill>
                  <a:schemeClr val="bg1"/>
                </a:solidFill>
                <a:latin typeface="Arial Unicode MS" pitchFamily="50" charset="-127"/>
                <a:ea typeface="Arial Unicode MS" pitchFamily="50" charset="-127"/>
                <a:cs typeface="Arial Unicode MS" pitchFamily="50" charset="-127"/>
              </a:rPr>
              <a:t>3</a:t>
            </a:r>
          </a:p>
        </p:txBody>
      </p:sp>
      <p:grpSp>
        <p:nvGrpSpPr>
          <p:cNvPr id="36875" name="Group 127"/>
          <p:cNvGrpSpPr>
            <a:grpSpLocks/>
          </p:cNvGrpSpPr>
          <p:nvPr/>
        </p:nvGrpSpPr>
        <p:grpSpPr bwMode="auto">
          <a:xfrm>
            <a:off x="206375" y="1449388"/>
            <a:ext cx="6434138" cy="527050"/>
            <a:chOff x="130" y="846"/>
            <a:chExt cx="4053" cy="332"/>
          </a:xfrm>
        </p:grpSpPr>
        <p:pic>
          <p:nvPicPr>
            <p:cNvPr id="36942" name="Picture 87" descr="11"/>
            <p:cNvPicPr>
              <a:picLocks noChangeAspect="1" noChangeArrowheads="1"/>
            </p:cNvPicPr>
            <p:nvPr/>
          </p:nvPicPr>
          <p:blipFill>
            <a:blip r:embed="rId6" cstate="print"/>
            <a:srcRect r="20222"/>
            <a:stretch>
              <a:fillRect/>
            </a:stretch>
          </p:blipFill>
          <p:spPr bwMode="auto">
            <a:xfrm>
              <a:off x="130" y="846"/>
              <a:ext cx="1445" cy="332"/>
            </a:xfrm>
            <a:prstGeom prst="rect">
              <a:avLst/>
            </a:prstGeom>
            <a:noFill/>
            <a:ln w="9525">
              <a:noFill/>
              <a:miter lim="800000"/>
              <a:headEnd/>
              <a:tailEnd/>
            </a:ln>
          </p:spPr>
        </p:pic>
        <p:pic>
          <p:nvPicPr>
            <p:cNvPr id="36943" name="Picture 87" descr="11"/>
            <p:cNvPicPr>
              <a:picLocks noChangeAspect="1" noChangeArrowheads="1"/>
            </p:cNvPicPr>
            <p:nvPr/>
          </p:nvPicPr>
          <p:blipFill>
            <a:blip r:embed="rId6" cstate="print"/>
            <a:srcRect l="32072" r="8983"/>
            <a:stretch>
              <a:fillRect/>
            </a:stretch>
          </p:blipFill>
          <p:spPr bwMode="auto">
            <a:xfrm>
              <a:off x="1570" y="846"/>
              <a:ext cx="1315" cy="332"/>
            </a:xfrm>
            <a:prstGeom prst="rect">
              <a:avLst/>
            </a:prstGeom>
            <a:noFill/>
            <a:ln w="9525">
              <a:noFill/>
              <a:miter lim="800000"/>
              <a:headEnd/>
              <a:tailEnd/>
            </a:ln>
          </p:spPr>
        </p:pic>
        <p:pic>
          <p:nvPicPr>
            <p:cNvPr id="36944" name="Picture 87" descr="11"/>
            <p:cNvPicPr>
              <a:picLocks noChangeAspect="1" noChangeArrowheads="1"/>
            </p:cNvPicPr>
            <p:nvPr/>
          </p:nvPicPr>
          <p:blipFill>
            <a:blip r:embed="rId6" cstate="print"/>
            <a:srcRect l="46140"/>
            <a:stretch>
              <a:fillRect/>
            </a:stretch>
          </p:blipFill>
          <p:spPr bwMode="auto">
            <a:xfrm>
              <a:off x="2878" y="846"/>
              <a:ext cx="1305" cy="332"/>
            </a:xfrm>
            <a:prstGeom prst="rect">
              <a:avLst/>
            </a:prstGeom>
            <a:noFill/>
            <a:ln w="9525">
              <a:noFill/>
              <a:miter lim="800000"/>
              <a:headEnd/>
              <a:tailEnd/>
            </a:ln>
          </p:spPr>
        </p:pic>
      </p:grpSp>
      <p:sp>
        <p:nvSpPr>
          <p:cNvPr id="185364" name="AutoShape 128"/>
          <p:cNvSpPr>
            <a:spLocks noChangeArrowheads="1"/>
          </p:cNvSpPr>
          <p:nvPr/>
        </p:nvSpPr>
        <p:spPr bwMode="auto">
          <a:xfrm>
            <a:off x="411163" y="1490663"/>
            <a:ext cx="5995987" cy="393700"/>
          </a:xfrm>
          <a:prstGeom prst="roundRect">
            <a:avLst>
              <a:gd name="adj" fmla="val 12120"/>
            </a:avLst>
          </a:prstGeom>
          <a:noFill/>
          <a:ln w="9525" algn="ctr">
            <a:noFill/>
            <a:round/>
            <a:headEnd/>
            <a:tailEnd/>
          </a:ln>
          <a:effectLst>
            <a:outerShdw dist="17961" dir="2700000" algn="ctr" rotWithShape="0">
              <a:srgbClr val="000000"/>
            </a:outerShdw>
          </a:effectLst>
        </p:spPr>
        <p:txBody>
          <a:bodyPr>
            <a:spAutoFit/>
          </a:bodyPr>
          <a:lstStyle/>
          <a:p>
            <a:pPr algn="ctr" latinLnBrk="0">
              <a:defRPr/>
            </a:pPr>
            <a:r>
              <a:rPr lang="en-US" altLang="ko-KR" sz="1800" b="1">
                <a:solidFill>
                  <a:schemeClr val="bg1"/>
                </a:solidFill>
                <a:latin typeface="Arial Unicode MS" pitchFamily="50" charset="-127"/>
                <a:ea typeface="Arial Unicode MS" pitchFamily="50" charset="-127"/>
                <a:cs typeface="Arial Unicode MS" pitchFamily="50" charset="-127"/>
              </a:rPr>
              <a:t>Project management system portal</a:t>
            </a:r>
          </a:p>
        </p:txBody>
      </p:sp>
      <p:sp>
        <p:nvSpPr>
          <p:cNvPr id="36877" name="Rectangle 163"/>
          <p:cNvSpPr>
            <a:spLocks noChangeArrowheads="1"/>
          </p:cNvSpPr>
          <p:nvPr/>
        </p:nvSpPr>
        <p:spPr bwMode="auto">
          <a:xfrm>
            <a:off x="234950" y="835025"/>
            <a:ext cx="9398000" cy="450850"/>
          </a:xfrm>
          <a:prstGeom prst="rect">
            <a:avLst/>
          </a:prstGeom>
          <a:noFill/>
          <a:ln w="9525" algn="ctr">
            <a:noFill/>
            <a:miter lim="800000"/>
            <a:headEnd/>
            <a:tailEnd/>
          </a:ln>
        </p:spPr>
        <p:txBody>
          <a:bodyPr lIns="92075" tIns="46038" rIns="92075" bIns="46038">
            <a:spAutoFit/>
          </a:bodyPr>
          <a:lstStyle/>
          <a:p>
            <a:pPr marL="177800" indent="-177800" algn="just" defTabSz="762000" eaLnBrk="0" latinLnBrk="0" hangingPunct="0">
              <a:lnSpc>
                <a:spcPct val="90000"/>
              </a:lnSpc>
              <a:spcAft>
                <a:spcPct val="40000"/>
              </a:spcAft>
              <a:buSzPct val="90000"/>
              <a:buFontTx/>
              <a:buBlip>
                <a:blip r:embed="rId7"/>
              </a:buBlip>
            </a:pPr>
            <a:r>
              <a:rPr kumimoji="0" lang="ko-KR" altLang="en-US">
                <a:solidFill>
                  <a:srgbClr val="22142E"/>
                </a:solidFill>
                <a:latin typeface="Arial Unicode MS" pitchFamily="50" charset="-127"/>
                <a:ea typeface="Arial Unicode MS" pitchFamily="50" charset="-127"/>
                <a:cs typeface="Arial Unicode MS" pitchFamily="50" charset="-127"/>
              </a:rPr>
              <a:t> </a:t>
            </a:r>
            <a:r>
              <a:rPr kumimoji="0" lang="en-US" altLang="ko-KR">
                <a:solidFill>
                  <a:srgbClr val="22142E"/>
                </a:solidFill>
                <a:latin typeface="Arial Unicode MS" pitchFamily="50" charset="-127"/>
                <a:ea typeface="Arial Unicode MS" pitchFamily="50" charset="-127"/>
                <a:cs typeface="Arial Unicode MS" pitchFamily="50" charset="-127"/>
              </a:rPr>
              <a:t>Manage Life-Cycle of fiscal project from register, formation, allocation, expenditure, management of its assets and</a:t>
            </a:r>
            <a:br>
              <a:rPr kumimoji="0" lang="en-US" altLang="ko-KR">
                <a:solidFill>
                  <a:srgbClr val="22142E"/>
                </a:solidFill>
                <a:latin typeface="Arial Unicode MS" pitchFamily="50" charset="-127"/>
                <a:ea typeface="Arial Unicode MS" pitchFamily="50" charset="-127"/>
                <a:cs typeface="Arial Unicode MS" pitchFamily="50" charset="-127"/>
              </a:rPr>
            </a:br>
            <a:r>
              <a:rPr kumimoji="0" lang="en-US" altLang="ko-KR">
                <a:solidFill>
                  <a:srgbClr val="22142E"/>
                </a:solidFill>
                <a:latin typeface="Arial Unicode MS" pitchFamily="50" charset="-127"/>
                <a:ea typeface="Arial Unicode MS" pitchFamily="50" charset="-127"/>
                <a:cs typeface="Arial Unicode MS" pitchFamily="50" charset="-127"/>
              </a:rPr>
              <a:t> debts, to termination of the project</a:t>
            </a:r>
            <a:endParaRPr kumimoji="0" lang="ko-KR" altLang="en-US">
              <a:solidFill>
                <a:srgbClr val="22142E"/>
              </a:solidFill>
              <a:latin typeface="Arial Unicode MS" pitchFamily="50" charset="-127"/>
              <a:ea typeface="Arial Unicode MS" pitchFamily="50" charset="-127"/>
              <a:cs typeface="Arial Unicode MS" pitchFamily="50" charset="-127"/>
            </a:endParaRPr>
          </a:p>
        </p:txBody>
      </p:sp>
      <p:sp>
        <p:nvSpPr>
          <p:cNvPr id="185366" name="AutoShape 122"/>
          <p:cNvSpPr>
            <a:spLocks noChangeArrowheads="1"/>
          </p:cNvSpPr>
          <p:nvPr/>
        </p:nvSpPr>
        <p:spPr bwMode="auto">
          <a:xfrm>
            <a:off x="406400" y="2205038"/>
            <a:ext cx="4532313" cy="3959225"/>
          </a:xfrm>
          <a:prstGeom prst="roundRect">
            <a:avLst>
              <a:gd name="adj" fmla="val 2630"/>
            </a:avLst>
          </a:prstGeom>
          <a:solidFill>
            <a:srgbClr val="FFFFFF"/>
          </a:solidFill>
          <a:ln w="28575" algn="ctr">
            <a:solidFill>
              <a:srgbClr val="7683E6"/>
            </a:solidFill>
            <a:round/>
            <a:headEnd/>
            <a:tailEnd/>
          </a:ln>
          <a:effectLst>
            <a:outerShdw dist="35921" dir="2700000" algn="ctr" rotWithShape="0">
              <a:srgbClr val="808080"/>
            </a:outerShdw>
          </a:effectLst>
        </p:spPr>
        <p:txBody>
          <a:bodyPr wrap="none" lIns="91402" tIns="45702" rIns="91402" bIns="45702"/>
          <a:lstStyle/>
          <a:p>
            <a:pPr>
              <a:spcBef>
                <a:spcPct val="50000"/>
              </a:spcBef>
              <a:defRPr/>
            </a:pPr>
            <a:endParaRPr kumimoji="0" lang="ko-KR" altLang="ko-KR" sz="3200">
              <a:solidFill>
                <a:schemeClr val="tx1"/>
              </a:solidFill>
              <a:latin typeface="Arial Unicode MS" pitchFamily="50" charset="-127"/>
              <a:ea typeface="Arial Unicode MS" pitchFamily="50" charset="-127"/>
              <a:cs typeface="Arial Unicode MS" pitchFamily="50" charset="-127"/>
            </a:endParaRPr>
          </a:p>
        </p:txBody>
      </p:sp>
      <p:pic>
        <p:nvPicPr>
          <p:cNvPr id="36879" name="Picture 61" descr="C:\hyeran\work\소스\ㅔㅔㅔㅔㅔ.png"/>
          <p:cNvPicPr>
            <a:picLocks noChangeAspect="1" noChangeArrowheads="1"/>
          </p:cNvPicPr>
          <p:nvPr/>
        </p:nvPicPr>
        <p:blipFill>
          <a:blip r:embed="rId8" cstate="print"/>
          <a:srcRect r="20604"/>
          <a:stretch>
            <a:fillRect/>
          </a:stretch>
        </p:blipFill>
        <p:spPr bwMode="auto">
          <a:xfrm>
            <a:off x="776288" y="2481263"/>
            <a:ext cx="2630487" cy="1944687"/>
          </a:xfrm>
          <a:prstGeom prst="rect">
            <a:avLst/>
          </a:prstGeom>
          <a:noFill/>
          <a:ln w="9525">
            <a:noFill/>
            <a:miter lim="800000"/>
            <a:headEnd/>
            <a:tailEnd/>
          </a:ln>
        </p:spPr>
      </p:pic>
      <p:pic>
        <p:nvPicPr>
          <p:cNvPr id="36880" name="Picture 61" descr="C:\hyeran\work\소스\ㅔㅔㅔㅔㅔ.png"/>
          <p:cNvPicPr>
            <a:picLocks noChangeAspect="1" noChangeArrowheads="1"/>
          </p:cNvPicPr>
          <p:nvPr/>
        </p:nvPicPr>
        <p:blipFill>
          <a:blip r:embed="rId8" cstate="print"/>
          <a:srcRect l="79253"/>
          <a:stretch>
            <a:fillRect/>
          </a:stretch>
        </p:blipFill>
        <p:spPr bwMode="auto">
          <a:xfrm>
            <a:off x="3932238" y="2481263"/>
            <a:ext cx="687387" cy="1944687"/>
          </a:xfrm>
          <a:prstGeom prst="rect">
            <a:avLst/>
          </a:prstGeom>
          <a:noFill/>
          <a:ln w="9525">
            <a:noFill/>
            <a:miter lim="800000"/>
            <a:headEnd/>
            <a:tailEnd/>
          </a:ln>
        </p:spPr>
      </p:pic>
      <p:pic>
        <p:nvPicPr>
          <p:cNvPr id="36881" name="Picture 61" descr="C:\hyeran\work\소스\ㅔㅔㅔㅔㅔ.png"/>
          <p:cNvPicPr>
            <a:picLocks noChangeAspect="1" noChangeArrowheads="1"/>
          </p:cNvPicPr>
          <p:nvPr/>
        </p:nvPicPr>
        <p:blipFill>
          <a:blip r:embed="rId8" cstate="print"/>
          <a:srcRect l="63104" r="20604"/>
          <a:stretch>
            <a:fillRect/>
          </a:stretch>
        </p:blipFill>
        <p:spPr bwMode="auto">
          <a:xfrm>
            <a:off x="3394075" y="2481263"/>
            <a:ext cx="539750" cy="1944687"/>
          </a:xfrm>
          <a:prstGeom prst="rect">
            <a:avLst/>
          </a:prstGeom>
          <a:noFill/>
          <a:ln w="9525">
            <a:noFill/>
            <a:miter lim="800000"/>
            <a:headEnd/>
            <a:tailEnd/>
          </a:ln>
        </p:spPr>
      </p:pic>
      <p:pic>
        <p:nvPicPr>
          <p:cNvPr id="36882" name="Picture 110" descr="DFSDF copy"/>
          <p:cNvPicPr>
            <a:picLocks noChangeAspect="1" noChangeArrowheads="1"/>
          </p:cNvPicPr>
          <p:nvPr/>
        </p:nvPicPr>
        <p:blipFill>
          <a:blip r:embed="rId9" cstate="print"/>
          <a:srcRect l="5653" r="8530"/>
          <a:stretch>
            <a:fillRect/>
          </a:stretch>
        </p:blipFill>
        <p:spPr bwMode="auto">
          <a:xfrm>
            <a:off x="400050" y="4365625"/>
            <a:ext cx="4481513" cy="287338"/>
          </a:xfrm>
          <a:prstGeom prst="rect">
            <a:avLst/>
          </a:prstGeom>
          <a:noFill/>
          <a:ln w="9525">
            <a:noFill/>
            <a:miter lim="800000"/>
            <a:headEnd/>
            <a:tailEnd/>
          </a:ln>
        </p:spPr>
      </p:pic>
      <p:sp>
        <p:nvSpPr>
          <p:cNvPr id="185371" name="AutoShape 9" descr="100612_03'1"/>
          <p:cNvSpPr>
            <a:spLocks noChangeArrowheads="1"/>
          </p:cNvSpPr>
          <p:nvPr/>
        </p:nvSpPr>
        <p:spPr bwMode="auto">
          <a:xfrm>
            <a:off x="5321300" y="2743200"/>
            <a:ext cx="1106488" cy="3097213"/>
          </a:xfrm>
          <a:prstGeom prst="roundRect">
            <a:avLst>
              <a:gd name="adj" fmla="val 8694"/>
            </a:avLst>
          </a:prstGeom>
          <a:blipFill dpi="0" rotWithShape="1">
            <a:blip r:embed="rId10" cstate="print"/>
            <a:srcRect/>
            <a:stretch>
              <a:fillRect/>
            </a:stretch>
          </a:blipFill>
          <a:ln w="22225" algn="ctr">
            <a:solidFill>
              <a:srgbClr val="FFFFFF"/>
            </a:solidFill>
            <a:round/>
            <a:headEnd/>
            <a:tailEnd/>
          </a:ln>
          <a:effectLst>
            <a:outerShdw dist="35921" dir="2700000" algn="ctr" rotWithShape="0">
              <a:srgbClr val="808080">
                <a:alpha val="50000"/>
              </a:srgbClr>
            </a:outerShdw>
          </a:effectLst>
        </p:spPr>
        <p:txBody>
          <a:bodyPr lIns="0" tIns="0" rIns="0" bIns="0" anchor="ctr"/>
          <a:lstStyle/>
          <a:p>
            <a:pPr marL="571500" indent="-571500" algn="ct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sp>
        <p:nvSpPr>
          <p:cNvPr id="36884" name="Text Box 151"/>
          <p:cNvSpPr txBox="1">
            <a:spLocks noChangeArrowheads="1"/>
          </p:cNvSpPr>
          <p:nvPr/>
        </p:nvSpPr>
        <p:spPr bwMode="auto">
          <a:xfrm>
            <a:off x="1674813" y="5734050"/>
            <a:ext cx="2003425" cy="371475"/>
          </a:xfrm>
          <a:prstGeom prst="rect">
            <a:avLst/>
          </a:prstGeom>
          <a:noFill/>
          <a:ln w="9525">
            <a:noFill/>
            <a:miter lim="800000"/>
            <a:headEnd/>
            <a:tailEnd/>
          </a:ln>
        </p:spPr>
        <p:txBody>
          <a:bodyPr lIns="90000" tIns="46800" rIns="90000" bIns="46800">
            <a:spAutoFit/>
          </a:bodyPr>
          <a:lstStyle/>
          <a:p>
            <a:pPr marL="95250" indent="-95250" algn="ctr">
              <a:spcBef>
                <a:spcPct val="50000"/>
              </a:spcBef>
            </a:pPr>
            <a:r>
              <a:rPr kumimoji="0" lang="ko-KR" altLang="en-US" sz="1800">
                <a:solidFill>
                  <a:schemeClr val="bg1"/>
                </a:solidFill>
                <a:latin typeface="Arial Unicode MS" pitchFamily="50" charset="-127"/>
                <a:ea typeface="Arial Unicode MS" pitchFamily="50" charset="-127"/>
                <a:cs typeface="Arial Unicode MS" pitchFamily="50" charset="-127"/>
              </a:rPr>
              <a:t>사업 모니터링</a:t>
            </a:r>
          </a:p>
        </p:txBody>
      </p:sp>
      <p:sp>
        <p:nvSpPr>
          <p:cNvPr id="87" name="Rectangle 158"/>
          <p:cNvSpPr>
            <a:spLocks noChangeArrowheads="1"/>
          </p:cNvSpPr>
          <p:nvPr/>
        </p:nvSpPr>
        <p:spPr bwMode="auto">
          <a:xfrm>
            <a:off x="5391150" y="3773488"/>
            <a:ext cx="993775" cy="914400"/>
          </a:xfrm>
          <a:prstGeom prst="rect">
            <a:avLst/>
          </a:prstGeom>
          <a:noFill/>
          <a:ln w="12700">
            <a:noFill/>
            <a:miter lim="800000"/>
            <a:headEnd/>
            <a:tailEnd/>
          </a:ln>
          <a:effectLst/>
        </p:spPr>
        <p:txBody>
          <a:bodyPr wrap="none" anchor="ctr"/>
          <a:lstStyle/>
          <a:p>
            <a:pPr algn="ctr">
              <a:lnSpc>
                <a:spcPct val="95000"/>
              </a:lnSpc>
              <a:spcBef>
                <a:spcPct val="50000"/>
              </a:spcBef>
              <a:defRPr/>
            </a:pPr>
            <a:endParaRPr lang="en-US" altLang="ko-KR" sz="1500" u="sng">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a:p>
            <a:pPr algn="ctr">
              <a:lnSpc>
                <a:spcPct val="95000"/>
              </a:lnSpc>
              <a:spcBef>
                <a:spcPct val="50000"/>
              </a:spcBef>
              <a:defRPr/>
            </a:pPr>
            <a:r>
              <a:rPr lang="en-US" altLang="ko-KR" sz="1500" u="sng">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Unit systems</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Treasury,</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Asset,</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Debt.</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Accounting </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System,</a:t>
            </a:r>
          </a:p>
          <a:p>
            <a:pPr algn="ctr">
              <a:lnSpc>
                <a:spcPct val="95000"/>
              </a:lnSpc>
              <a:spcBef>
                <a:spcPct val="50000"/>
              </a:spcBef>
              <a:defRPr/>
            </a:pPr>
            <a:r>
              <a:rPr lang="en-US" altLang="ko-KR" sz="150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etc.</a:t>
            </a:r>
          </a:p>
        </p:txBody>
      </p:sp>
      <p:sp>
        <p:nvSpPr>
          <p:cNvPr id="36886" name="Text Box 171"/>
          <p:cNvSpPr txBox="1">
            <a:spLocks noChangeArrowheads="1"/>
          </p:cNvSpPr>
          <p:nvPr/>
        </p:nvSpPr>
        <p:spPr bwMode="auto">
          <a:xfrm>
            <a:off x="4402138" y="2747963"/>
            <a:ext cx="979487" cy="309562"/>
          </a:xfrm>
          <a:prstGeom prst="rect">
            <a:avLst/>
          </a:prstGeom>
          <a:noFill/>
          <a:ln w="9525">
            <a:noFill/>
            <a:miter lim="800000"/>
            <a:headEnd/>
            <a:tailEnd/>
          </a:ln>
        </p:spPr>
        <p:txBody>
          <a:bodyPr lIns="90000" tIns="46800" rIns="90000" bIns="46800">
            <a:spAutoFit/>
          </a:bodyPr>
          <a:lstStyle/>
          <a:p>
            <a:pPr marL="95250" indent="-95250">
              <a:spcBef>
                <a:spcPct val="50000"/>
              </a:spcBef>
            </a:pPr>
            <a:r>
              <a:rPr lang="en-US" altLang="ko-KR" sz="1400">
                <a:latin typeface="Arial Unicode MS" pitchFamily="50" charset="-127"/>
                <a:ea typeface="Arial Unicode MS" pitchFamily="50" charset="-127"/>
                <a:cs typeface="Arial Unicode MS" pitchFamily="50" charset="-127"/>
              </a:rPr>
              <a:t>Request</a:t>
            </a:r>
            <a:endParaRPr kumimoji="0" lang="ko-KR" altLang="en-US" sz="1400">
              <a:latin typeface="Arial Unicode MS" pitchFamily="50" charset="-127"/>
              <a:ea typeface="Arial Unicode MS" pitchFamily="50" charset="-127"/>
              <a:cs typeface="Arial Unicode MS" pitchFamily="50" charset="-127"/>
            </a:endParaRPr>
          </a:p>
        </p:txBody>
      </p:sp>
      <p:pic>
        <p:nvPicPr>
          <p:cNvPr id="36887" name="Picture 331" descr="12234566'"/>
          <p:cNvPicPr>
            <a:picLocks noChangeAspect="1" noChangeArrowheads="1"/>
          </p:cNvPicPr>
          <p:nvPr/>
        </p:nvPicPr>
        <p:blipFill>
          <a:blip r:embed="rId11" cstate="print"/>
          <a:srcRect/>
          <a:stretch>
            <a:fillRect/>
          </a:stretch>
        </p:blipFill>
        <p:spPr bwMode="auto">
          <a:xfrm>
            <a:off x="461963" y="4448175"/>
            <a:ext cx="4419600" cy="1741488"/>
          </a:xfrm>
          <a:prstGeom prst="rect">
            <a:avLst/>
          </a:prstGeom>
          <a:noFill/>
          <a:ln w="9525">
            <a:noFill/>
            <a:miter lim="800000"/>
            <a:headEnd/>
            <a:tailEnd/>
          </a:ln>
        </p:spPr>
      </p:pic>
      <p:pic>
        <p:nvPicPr>
          <p:cNvPr id="36888" name="Picture 420" descr="A kdb5"/>
          <p:cNvPicPr preferRelativeResize="0">
            <a:picLocks noChangeArrowheads="1"/>
          </p:cNvPicPr>
          <p:nvPr/>
        </p:nvPicPr>
        <p:blipFill>
          <a:blip r:embed="rId12" cstate="print">
            <a:lum bright="6000"/>
            <a:grayscl/>
          </a:blip>
          <a:srcRect/>
          <a:stretch>
            <a:fillRect/>
          </a:stretch>
        </p:blipFill>
        <p:spPr bwMode="auto">
          <a:xfrm>
            <a:off x="815975" y="4895850"/>
            <a:ext cx="893763" cy="430213"/>
          </a:xfrm>
          <a:prstGeom prst="rect">
            <a:avLst/>
          </a:prstGeom>
          <a:noFill/>
          <a:ln w="9525">
            <a:noFill/>
            <a:miter lim="800000"/>
            <a:headEnd/>
            <a:tailEnd/>
          </a:ln>
        </p:spPr>
      </p:pic>
      <p:pic>
        <p:nvPicPr>
          <p:cNvPr id="36889" name="Picture 420" descr="A kdb5"/>
          <p:cNvPicPr preferRelativeResize="0">
            <a:picLocks noChangeArrowheads="1"/>
          </p:cNvPicPr>
          <p:nvPr/>
        </p:nvPicPr>
        <p:blipFill>
          <a:blip r:embed="rId12" cstate="print">
            <a:lum bright="6000"/>
            <a:grayscl/>
          </a:blip>
          <a:srcRect/>
          <a:stretch>
            <a:fillRect/>
          </a:stretch>
        </p:blipFill>
        <p:spPr bwMode="auto">
          <a:xfrm>
            <a:off x="1752600" y="4895850"/>
            <a:ext cx="893763" cy="430213"/>
          </a:xfrm>
          <a:prstGeom prst="rect">
            <a:avLst/>
          </a:prstGeom>
          <a:noFill/>
          <a:ln w="9525">
            <a:noFill/>
            <a:miter lim="800000"/>
            <a:headEnd/>
            <a:tailEnd/>
          </a:ln>
        </p:spPr>
      </p:pic>
      <p:pic>
        <p:nvPicPr>
          <p:cNvPr id="36890" name="Picture 420" descr="A kdb5"/>
          <p:cNvPicPr preferRelativeResize="0">
            <a:picLocks noChangeArrowheads="1"/>
          </p:cNvPicPr>
          <p:nvPr/>
        </p:nvPicPr>
        <p:blipFill>
          <a:blip r:embed="rId12" cstate="print">
            <a:lum bright="6000"/>
            <a:grayscl/>
          </a:blip>
          <a:srcRect/>
          <a:stretch>
            <a:fillRect/>
          </a:stretch>
        </p:blipFill>
        <p:spPr bwMode="auto">
          <a:xfrm>
            <a:off x="2663825" y="4895850"/>
            <a:ext cx="893763" cy="430213"/>
          </a:xfrm>
          <a:prstGeom prst="rect">
            <a:avLst/>
          </a:prstGeom>
          <a:noFill/>
          <a:ln w="9525">
            <a:noFill/>
            <a:miter lim="800000"/>
            <a:headEnd/>
            <a:tailEnd/>
          </a:ln>
        </p:spPr>
      </p:pic>
      <p:grpSp>
        <p:nvGrpSpPr>
          <p:cNvPr id="36891" name="Group 301"/>
          <p:cNvGrpSpPr>
            <a:grpSpLocks/>
          </p:cNvGrpSpPr>
          <p:nvPr/>
        </p:nvGrpSpPr>
        <p:grpSpPr bwMode="auto">
          <a:xfrm>
            <a:off x="846138" y="5307013"/>
            <a:ext cx="3608387" cy="431800"/>
            <a:chOff x="484" y="3214"/>
            <a:chExt cx="2332" cy="310"/>
          </a:xfrm>
        </p:grpSpPr>
        <p:pic>
          <p:nvPicPr>
            <p:cNvPr id="36938" name="Picture 420" descr="A kdb5"/>
            <p:cNvPicPr preferRelativeResize="0">
              <a:picLocks noChangeArrowheads="1"/>
            </p:cNvPicPr>
            <p:nvPr/>
          </p:nvPicPr>
          <p:blipFill>
            <a:blip r:embed="rId12" cstate="print">
              <a:lum bright="6000"/>
              <a:grayscl/>
            </a:blip>
            <a:srcRect/>
            <a:stretch>
              <a:fillRect/>
            </a:stretch>
          </p:blipFill>
          <p:spPr bwMode="auto">
            <a:xfrm>
              <a:off x="484" y="3214"/>
              <a:ext cx="563" cy="310"/>
            </a:xfrm>
            <a:prstGeom prst="rect">
              <a:avLst/>
            </a:prstGeom>
            <a:noFill/>
            <a:ln w="9525">
              <a:noFill/>
              <a:miter lim="800000"/>
              <a:headEnd/>
              <a:tailEnd/>
            </a:ln>
          </p:spPr>
        </p:pic>
        <p:pic>
          <p:nvPicPr>
            <p:cNvPr id="36939" name="Picture 420" descr="A kdb5"/>
            <p:cNvPicPr preferRelativeResize="0">
              <a:picLocks noChangeArrowheads="1"/>
            </p:cNvPicPr>
            <p:nvPr/>
          </p:nvPicPr>
          <p:blipFill>
            <a:blip r:embed="rId12" cstate="print">
              <a:lum bright="6000"/>
              <a:grayscl/>
            </a:blip>
            <a:srcRect/>
            <a:stretch>
              <a:fillRect/>
            </a:stretch>
          </p:blipFill>
          <p:spPr bwMode="auto">
            <a:xfrm>
              <a:off x="1073" y="3214"/>
              <a:ext cx="563" cy="310"/>
            </a:xfrm>
            <a:prstGeom prst="rect">
              <a:avLst/>
            </a:prstGeom>
            <a:noFill/>
            <a:ln w="9525">
              <a:noFill/>
              <a:miter lim="800000"/>
              <a:headEnd/>
              <a:tailEnd/>
            </a:ln>
          </p:spPr>
        </p:pic>
        <p:pic>
          <p:nvPicPr>
            <p:cNvPr id="36940" name="Picture 420" descr="A kdb5"/>
            <p:cNvPicPr preferRelativeResize="0">
              <a:picLocks noChangeArrowheads="1"/>
            </p:cNvPicPr>
            <p:nvPr/>
          </p:nvPicPr>
          <p:blipFill>
            <a:blip r:embed="rId12" cstate="print">
              <a:lum bright="6000"/>
              <a:grayscl/>
            </a:blip>
            <a:srcRect/>
            <a:stretch>
              <a:fillRect/>
            </a:stretch>
          </p:blipFill>
          <p:spPr bwMode="auto">
            <a:xfrm>
              <a:off x="1666" y="3214"/>
              <a:ext cx="563" cy="310"/>
            </a:xfrm>
            <a:prstGeom prst="rect">
              <a:avLst/>
            </a:prstGeom>
            <a:noFill/>
            <a:ln w="9525">
              <a:noFill/>
              <a:miter lim="800000"/>
              <a:headEnd/>
              <a:tailEnd/>
            </a:ln>
          </p:spPr>
        </p:pic>
        <p:pic>
          <p:nvPicPr>
            <p:cNvPr id="36941" name="Picture 420" descr="A kdb5"/>
            <p:cNvPicPr preferRelativeResize="0">
              <a:picLocks noChangeArrowheads="1"/>
            </p:cNvPicPr>
            <p:nvPr/>
          </p:nvPicPr>
          <p:blipFill>
            <a:blip r:embed="rId12" cstate="print">
              <a:lum bright="6000"/>
              <a:grayscl/>
            </a:blip>
            <a:srcRect/>
            <a:stretch>
              <a:fillRect/>
            </a:stretch>
          </p:blipFill>
          <p:spPr bwMode="auto">
            <a:xfrm>
              <a:off x="2253" y="3214"/>
              <a:ext cx="563" cy="310"/>
            </a:xfrm>
            <a:prstGeom prst="rect">
              <a:avLst/>
            </a:prstGeom>
            <a:noFill/>
            <a:ln w="9525">
              <a:noFill/>
              <a:miter lim="800000"/>
              <a:headEnd/>
              <a:tailEnd/>
            </a:ln>
          </p:spPr>
        </p:pic>
      </p:grpSp>
      <p:sp>
        <p:nvSpPr>
          <p:cNvPr id="98" name="Rectangle 323"/>
          <p:cNvSpPr>
            <a:spLocks noChangeArrowheads="1"/>
          </p:cNvSpPr>
          <p:nvPr/>
        </p:nvSpPr>
        <p:spPr bwMode="auto">
          <a:xfrm>
            <a:off x="947738" y="4924425"/>
            <a:ext cx="676275" cy="368300"/>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en-US" altLang="ko-KR" sz="1200">
                <a:effectLst>
                  <a:outerShdw blurRad="38100" dist="38100" dir="2700000" algn="tl">
                    <a:srgbClr val="C0C0C0"/>
                  </a:outerShdw>
                </a:effectLst>
                <a:latin typeface="Arial Unicode MS" pitchFamily="50" charset="-127"/>
                <a:ea typeface="Arial Unicode MS" pitchFamily="50" charset="-127"/>
                <a:cs typeface="Arial Unicode MS" pitchFamily="50" charset="-127"/>
              </a:rPr>
              <a:t>Program</a:t>
            </a:r>
            <a:br>
              <a:rPr lang="en-US" altLang="ko-KR" sz="1200">
                <a:effectLst>
                  <a:outerShdw blurRad="38100" dist="38100" dir="2700000" algn="tl">
                    <a:srgbClr val="C0C0C0"/>
                  </a:outerShdw>
                </a:effectLst>
                <a:latin typeface="Arial Unicode MS" pitchFamily="50" charset="-127"/>
                <a:ea typeface="Arial Unicode MS" pitchFamily="50" charset="-127"/>
                <a:cs typeface="Arial Unicode MS" pitchFamily="50" charset="-127"/>
              </a:rPr>
            </a:br>
            <a:r>
              <a:rPr lang="en-US" altLang="ko-KR" sz="1200">
                <a:effectLst>
                  <a:outerShdw blurRad="38100" dist="38100" dir="2700000" algn="tl">
                    <a:srgbClr val="C0C0C0"/>
                  </a:outerShdw>
                </a:effectLst>
                <a:latin typeface="Arial Unicode MS" pitchFamily="50" charset="-127"/>
                <a:ea typeface="Arial Unicode MS" pitchFamily="50" charset="-127"/>
                <a:cs typeface="Arial Unicode MS" pitchFamily="50" charset="-127"/>
              </a:rPr>
              <a:t>Basic Info</a:t>
            </a:r>
            <a:endParaRPr kumimoji="0" lang="ko-KR" altLang="en-US" sz="100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99" name="Rectangle 324"/>
          <p:cNvSpPr>
            <a:spLocks noChangeArrowheads="1"/>
          </p:cNvSpPr>
          <p:nvPr/>
        </p:nvSpPr>
        <p:spPr bwMode="auto">
          <a:xfrm>
            <a:off x="1778000" y="4935538"/>
            <a:ext cx="841375" cy="184150"/>
          </a:xfrm>
          <a:prstGeom prst="rect">
            <a:avLst/>
          </a:prstGeom>
          <a:noFill/>
          <a:ln w="9525">
            <a:noFill/>
            <a:miter lim="800000"/>
            <a:headEnd/>
            <a:tailEnd/>
          </a:ln>
          <a:effectLst/>
        </p:spPr>
        <p:txBody>
          <a:bodyPr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Budget</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0" name="Rectangle 325"/>
          <p:cNvSpPr>
            <a:spLocks noChangeArrowheads="1"/>
          </p:cNvSpPr>
          <p:nvPr/>
        </p:nvSpPr>
        <p:spPr bwMode="auto">
          <a:xfrm>
            <a:off x="2806700" y="4932363"/>
            <a:ext cx="606425" cy="185737"/>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Treasury</a:t>
            </a:r>
          </a:p>
        </p:txBody>
      </p:sp>
      <p:sp>
        <p:nvSpPr>
          <p:cNvPr id="101" name="Rectangle 326"/>
          <p:cNvSpPr>
            <a:spLocks noChangeArrowheads="1"/>
          </p:cNvSpPr>
          <p:nvPr/>
        </p:nvSpPr>
        <p:spPr bwMode="auto">
          <a:xfrm>
            <a:off x="841375" y="5357813"/>
            <a:ext cx="912813" cy="184150"/>
          </a:xfrm>
          <a:prstGeom prst="rect">
            <a:avLst/>
          </a:prstGeom>
          <a:noFill/>
          <a:ln w="9525">
            <a:noFill/>
            <a:miter lim="800000"/>
            <a:headEnd/>
            <a:tailEnd/>
          </a:ln>
          <a:effectLst/>
        </p:spPr>
        <p:txBody>
          <a:bodyPr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Debt</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2" name="Rectangle 327"/>
          <p:cNvSpPr>
            <a:spLocks noChangeArrowheads="1"/>
          </p:cNvSpPr>
          <p:nvPr/>
        </p:nvSpPr>
        <p:spPr bwMode="auto">
          <a:xfrm>
            <a:off x="1757363" y="5359400"/>
            <a:ext cx="893762" cy="184150"/>
          </a:xfrm>
          <a:prstGeom prst="rect">
            <a:avLst/>
          </a:prstGeom>
          <a:noFill/>
          <a:ln w="9525">
            <a:noFill/>
            <a:miter lim="800000"/>
            <a:headEnd/>
            <a:tailEnd/>
          </a:ln>
          <a:effectLst/>
        </p:spPr>
        <p:txBody>
          <a:bodyPr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Settlement</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103" name="Rectangle 329"/>
          <p:cNvSpPr>
            <a:spLocks noChangeArrowheads="1"/>
          </p:cNvSpPr>
          <p:nvPr/>
        </p:nvSpPr>
        <p:spPr bwMode="auto">
          <a:xfrm>
            <a:off x="3824288" y="5348288"/>
            <a:ext cx="384175" cy="185737"/>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Asset</a:t>
            </a:r>
            <a:endParaRPr kumimoji="0" lang="ko-KR" altLang="en-US"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36898" name="Text Box 170"/>
          <p:cNvSpPr txBox="1">
            <a:spLocks noChangeArrowheads="1"/>
          </p:cNvSpPr>
          <p:nvPr/>
        </p:nvSpPr>
        <p:spPr bwMode="auto">
          <a:xfrm>
            <a:off x="4478338" y="5130800"/>
            <a:ext cx="952500" cy="309563"/>
          </a:xfrm>
          <a:prstGeom prst="rect">
            <a:avLst/>
          </a:prstGeom>
          <a:noFill/>
          <a:ln w="9525">
            <a:noFill/>
            <a:miter lim="800000"/>
            <a:headEnd/>
            <a:tailEnd/>
          </a:ln>
        </p:spPr>
        <p:txBody>
          <a:bodyPr lIns="90000" tIns="46800" rIns="90000" bIns="46800">
            <a:spAutoFit/>
          </a:bodyPr>
          <a:lstStyle/>
          <a:p>
            <a:pPr marL="95250" indent="-95250">
              <a:spcBef>
                <a:spcPct val="50000"/>
              </a:spcBef>
            </a:pPr>
            <a:r>
              <a:rPr lang="en-US" altLang="ko-KR" sz="1400">
                <a:latin typeface="Arial Unicode MS" pitchFamily="50" charset="-127"/>
                <a:ea typeface="Arial Unicode MS" pitchFamily="50" charset="-127"/>
                <a:cs typeface="Arial Unicode MS" pitchFamily="50" charset="-127"/>
              </a:rPr>
              <a:t>Approval</a:t>
            </a:r>
            <a:endParaRPr kumimoji="0" lang="ko-KR" altLang="en-US" sz="1400">
              <a:latin typeface="Arial Unicode MS" pitchFamily="50" charset="-127"/>
              <a:ea typeface="Arial Unicode MS" pitchFamily="50" charset="-127"/>
              <a:cs typeface="Arial Unicode MS" pitchFamily="50" charset="-127"/>
            </a:endParaRPr>
          </a:p>
        </p:txBody>
      </p:sp>
      <p:sp>
        <p:nvSpPr>
          <p:cNvPr id="105" name="AutoShape 335"/>
          <p:cNvSpPr>
            <a:spLocks noChangeArrowheads="1"/>
          </p:cNvSpPr>
          <p:nvPr/>
        </p:nvSpPr>
        <p:spPr bwMode="auto">
          <a:xfrm>
            <a:off x="1612900" y="2951163"/>
            <a:ext cx="977900"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Budget</a:t>
            </a:r>
          </a:p>
        </p:txBody>
      </p:sp>
      <p:sp>
        <p:nvSpPr>
          <p:cNvPr id="106" name="AutoShape 336"/>
          <p:cNvSpPr>
            <a:spLocks noChangeArrowheads="1"/>
          </p:cNvSpPr>
          <p:nvPr/>
        </p:nvSpPr>
        <p:spPr bwMode="auto">
          <a:xfrm>
            <a:off x="2768600" y="2951163"/>
            <a:ext cx="979488"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dirty="0" err="1">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Creditl,Debt</a:t>
            </a:r>
            <a:endParaRPr lang="en-US" altLang="ko-KR" dirty="0">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endParaRPr>
          </a:p>
        </p:txBody>
      </p:sp>
      <p:sp>
        <p:nvSpPr>
          <p:cNvPr id="107" name="AutoShape 337"/>
          <p:cNvSpPr>
            <a:spLocks noChangeArrowheads="1"/>
          </p:cNvSpPr>
          <p:nvPr/>
        </p:nvSpPr>
        <p:spPr bwMode="auto">
          <a:xfrm>
            <a:off x="1612900" y="3340100"/>
            <a:ext cx="977900" cy="230188"/>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Treasury</a:t>
            </a:r>
          </a:p>
        </p:txBody>
      </p:sp>
      <p:sp>
        <p:nvSpPr>
          <p:cNvPr id="108" name="AutoShape 338"/>
          <p:cNvSpPr>
            <a:spLocks noChangeArrowheads="1"/>
          </p:cNvSpPr>
          <p:nvPr/>
        </p:nvSpPr>
        <p:spPr bwMode="auto">
          <a:xfrm>
            <a:off x="2768600" y="3757613"/>
            <a:ext cx="979488"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Cost</a:t>
            </a:r>
          </a:p>
        </p:txBody>
      </p:sp>
      <p:sp>
        <p:nvSpPr>
          <p:cNvPr id="109" name="AutoShape 339"/>
          <p:cNvSpPr>
            <a:spLocks noChangeArrowheads="1"/>
          </p:cNvSpPr>
          <p:nvPr/>
        </p:nvSpPr>
        <p:spPr bwMode="auto">
          <a:xfrm>
            <a:off x="1612900" y="3757613"/>
            <a:ext cx="977900" cy="230187"/>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Asset</a:t>
            </a:r>
          </a:p>
        </p:txBody>
      </p:sp>
      <p:sp>
        <p:nvSpPr>
          <p:cNvPr id="110" name="AutoShape 340"/>
          <p:cNvSpPr>
            <a:spLocks noChangeArrowheads="1"/>
          </p:cNvSpPr>
          <p:nvPr/>
        </p:nvSpPr>
        <p:spPr bwMode="auto">
          <a:xfrm>
            <a:off x="2768600" y="3340100"/>
            <a:ext cx="979488" cy="230188"/>
          </a:xfrm>
          <a:prstGeom prst="flowChartAlternateProcess">
            <a:avLst/>
          </a:prstGeom>
          <a:gradFill rotWithShape="1">
            <a:gsLst>
              <a:gs pos="0">
                <a:srgbClr val="1C80D2"/>
              </a:gs>
              <a:gs pos="100000">
                <a:srgbClr val="4A98DE"/>
              </a:gs>
            </a:gsLst>
            <a:lin ang="5400000" scaled="1"/>
          </a:gradFill>
          <a:ln w="3175" algn="ctr">
            <a:noFill/>
            <a:miter lim="800000"/>
            <a:headEnd/>
            <a:tailEnd/>
          </a:ln>
          <a:effectLst/>
        </p:spPr>
        <p:txBody>
          <a:bodyPr wrap="none" lIns="0" tIns="0" rIns="0" bIns="0" anchor="ctr"/>
          <a:lstStyle/>
          <a:p>
            <a:pPr algn="ctr">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Settlement</a:t>
            </a:r>
          </a:p>
        </p:txBody>
      </p:sp>
      <p:cxnSp>
        <p:nvCxnSpPr>
          <p:cNvPr id="36905" name="AutoShape 342"/>
          <p:cNvCxnSpPr>
            <a:cxnSpLocks noChangeShapeType="1"/>
          </p:cNvCxnSpPr>
          <p:nvPr/>
        </p:nvCxnSpPr>
        <p:spPr bwMode="auto">
          <a:xfrm>
            <a:off x="2095500" y="3181350"/>
            <a:ext cx="0" cy="158750"/>
          </a:xfrm>
          <a:prstGeom prst="straightConnector1">
            <a:avLst/>
          </a:prstGeom>
          <a:noFill/>
          <a:ln w="9525">
            <a:solidFill>
              <a:schemeClr val="tx1"/>
            </a:solidFill>
            <a:round/>
            <a:headEnd/>
            <a:tailEnd/>
          </a:ln>
        </p:spPr>
      </p:cxnSp>
      <p:cxnSp>
        <p:nvCxnSpPr>
          <p:cNvPr id="36906" name="AutoShape 343"/>
          <p:cNvCxnSpPr>
            <a:cxnSpLocks noChangeShapeType="1"/>
          </p:cNvCxnSpPr>
          <p:nvPr/>
        </p:nvCxnSpPr>
        <p:spPr bwMode="auto">
          <a:xfrm>
            <a:off x="2103438" y="3570288"/>
            <a:ext cx="0" cy="187325"/>
          </a:xfrm>
          <a:prstGeom prst="straightConnector1">
            <a:avLst/>
          </a:prstGeom>
          <a:noFill/>
          <a:ln w="9525">
            <a:solidFill>
              <a:schemeClr val="tx1"/>
            </a:solidFill>
            <a:round/>
            <a:headEnd/>
            <a:tailEnd/>
          </a:ln>
        </p:spPr>
      </p:cxnSp>
      <p:cxnSp>
        <p:nvCxnSpPr>
          <p:cNvPr id="36907" name="AutoShape 344"/>
          <p:cNvCxnSpPr>
            <a:cxnSpLocks noChangeShapeType="1"/>
          </p:cNvCxnSpPr>
          <p:nvPr/>
        </p:nvCxnSpPr>
        <p:spPr bwMode="auto">
          <a:xfrm>
            <a:off x="2095500" y="3987800"/>
            <a:ext cx="0" cy="46038"/>
          </a:xfrm>
          <a:prstGeom prst="straightConnector1">
            <a:avLst/>
          </a:prstGeom>
          <a:noFill/>
          <a:ln w="9525">
            <a:solidFill>
              <a:schemeClr val="tx1"/>
            </a:solidFill>
            <a:round/>
            <a:headEnd/>
            <a:tailEnd/>
          </a:ln>
        </p:spPr>
      </p:cxnSp>
      <p:cxnSp>
        <p:nvCxnSpPr>
          <p:cNvPr id="36908" name="AutoShape 345"/>
          <p:cNvCxnSpPr>
            <a:cxnSpLocks noChangeShapeType="1"/>
          </p:cNvCxnSpPr>
          <p:nvPr/>
        </p:nvCxnSpPr>
        <p:spPr bwMode="auto">
          <a:xfrm flipV="1">
            <a:off x="3254375" y="3994150"/>
            <a:ext cx="0" cy="46038"/>
          </a:xfrm>
          <a:prstGeom prst="straightConnector1">
            <a:avLst/>
          </a:prstGeom>
          <a:noFill/>
          <a:ln w="9525">
            <a:solidFill>
              <a:schemeClr val="tx1"/>
            </a:solidFill>
            <a:round/>
            <a:headEnd/>
            <a:tailEnd/>
          </a:ln>
        </p:spPr>
      </p:cxnSp>
      <p:cxnSp>
        <p:nvCxnSpPr>
          <p:cNvPr id="36909" name="AutoShape 346"/>
          <p:cNvCxnSpPr>
            <a:cxnSpLocks noChangeShapeType="1"/>
          </p:cNvCxnSpPr>
          <p:nvPr/>
        </p:nvCxnSpPr>
        <p:spPr bwMode="auto">
          <a:xfrm flipV="1">
            <a:off x="3246438" y="3559175"/>
            <a:ext cx="0" cy="187325"/>
          </a:xfrm>
          <a:prstGeom prst="straightConnector1">
            <a:avLst/>
          </a:prstGeom>
          <a:noFill/>
          <a:ln w="9525">
            <a:solidFill>
              <a:schemeClr val="tx1"/>
            </a:solidFill>
            <a:round/>
            <a:headEnd/>
            <a:tailEnd/>
          </a:ln>
        </p:spPr>
      </p:cxnSp>
      <p:cxnSp>
        <p:nvCxnSpPr>
          <p:cNvPr id="36910" name="AutoShape 347"/>
          <p:cNvCxnSpPr>
            <a:cxnSpLocks noChangeShapeType="1"/>
          </p:cNvCxnSpPr>
          <p:nvPr/>
        </p:nvCxnSpPr>
        <p:spPr bwMode="auto">
          <a:xfrm flipV="1">
            <a:off x="3238500" y="3173413"/>
            <a:ext cx="0" cy="158750"/>
          </a:xfrm>
          <a:prstGeom prst="straightConnector1">
            <a:avLst/>
          </a:prstGeom>
          <a:noFill/>
          <a:ln w="9525">
            <a:solidFill>
              <a:schemeClr val="tx1"/>
            </a:solidFill>
            <a:round/>
            <a:headEnd/>
            <a:tailEnd/>
          </a:ln>
        </p:spPr>
      </p:cxnSp>
      <p:cxnSp>
        <p:nvCxnSpPr>
          <p:cNvPr id="36911" name="AutoShape 348"/>
          <p:cNvCxnSpPr>
            <a:cxnSpLocks noChangeShapeType="1"/>
          </p:cNvCxnSpPr>
          <p:nvPr/>
        </p:nvCxnSpPr>
        <p:spPr bwMode="auto">
          <a:xfrm flipH="1">
            <a:off x="2598738" y="3067050"/>
            <a:ext cx="163512" cy="0"/>
          </a:xfrm>
          <a:prstGeom prst="straightConnector1">
            <a:avLst/>
          </a:prstGeom>
          <a:noFill/>
          <a:ln w="19050">
            <a:solidFill>
              <a:schemeClr val="accent2"/>
            </a:solidFill>
            <a:round/>
            <a:headEnd/>
            <a:tailEnd/>
          </a:ln>
        </p:spPr>
      </p:cxnSp>
      <p:sp>
        <p:nvSpPr>
          <p:cNvPr id="36912" name="Text Box 359"/>
          <p:cNvSpPr txBox="1">
            <a:spLocks noChangeArrowheads="1"/>
          </p:cNvSpPr>
          <p:nvPr/>
        </p:nvSpPr>
        <p:spPr bwMode="auto">
          <a:xfrm>
            <a:off x="1401763" y="5686425"/>
            <a:ext cx="2816225" cy="371475"/>
          </a:xfrm>
          <a:prstGeom prst="rect">
            <a:avLst/>
          </a:prstGeom>
          <a:noFill/>
          <a:ln w="9525">
            <a:noFill/>
            <a:miter lim="800000"/>
            <a:headEnd/>
            <a:tailEnd/>
          </a:ln>
        </p:spPr>
        <p:txBody>
          <a:bodyPr lIns="90000" tIns="46800" rIns="90000" bIns="46800">
            <a:spAutoFit/>
          </a:bodyPr>
          <a:lstStyle/>
          <a:p>
            <a:pPr marL="95250" indent="-95250" algn="ctr">
              <a:spcBef>
                <a:spcPct val="50000"/>
              </a:spcBef>
            </a:pPr>
            <a:r>
              <a:rPr lang="en-US" altLang="ko-KR" sz="1800">
                <a:solidFill>
                  <a:schemeClr val="tx1"/>
                </a:solidFill>
                <a:latin typeface="Arial Unicode MS" pitchFamily="50" charset="-127"/>
                <a:ea typeface="Arial Unicode MS" pitchFamily="50" charset="-127"/>
                <a:cs typeface="Arial Unicode MS" pitchFamily="50" charset="-127"/>
              </a:rPr>
              <a:t>Project Monitoring</a:t>
            </a:r>
          </a:p>
        </p:txBody>
      </p:sp>
      <p:pic>
        <p:nvPicPr>
          <p:cNvPr id="36913" name="Picture 365" descr="1"/>
          <p:cNvPicPr>
            <a:picLocks noChangeAspect="1" noChangeArrowheads="1"/>
          </p:cNvPicPr>
          <p:nvPr/>
        </p:nvPicPr>
        <p:blipFill>
          <a:blip r:embed="rId13" cstate="print"/>
          <a:srcRect/>
          <a:stretch>
            <a:fillRect/>
          </a:stretch>
        </p:blipFill>
        <p:spPr bwMode="auto">
          <a:xfrm>
            <a:off x="539750" y="2427288"/>
            <a:ext cx="350838" cy="350837"/>
          </a:xfrm>
          <a:prstGeom prst="rect">
            <a:avLst/>
          </a:prstGeom>
          <a:noFill/>
          <a:ln w="9525">
            <a:noFill/>
            <a:miter lim="800000"/>
            <a:headEnd/>
            <a:tailEnd/>
          </a:ln>
        </p:spPr>
      </p:pic>
      <p:pic>
        <p:nvPicPr>
          <p:cNvPr id="36914" name="Picture 366" descr="2"/>
          <p:cNvPicPr>
            <a:picLocks noChangeAspect="1" noChangeArrowheads="1"/>
          </p:cNvPicPr>
          <p:nvPr/>
        </p:nvPicPr>
        <p:blipFill>
          <a:blip r:embed="rId14" cstate="print"/>
          <a:srcRect/>
          <a:stretch>
            <a:fillRect/>
          </a:stretch>
        </p:blipFill>
        <p:spPr bwMode="auto">
          <a:xfrm>
            <a:off x="5276850" y="2767013"/>
            <a:ext cx="352425" cy="350837"/>
          </a:xfrm>
          <a:prstGeom prst="rect">
            <a:avLst/>
          </a:prstGeom>
          <a:noFill/>
          <a:ln w="9525">
            <a:noFill/>
            <a:miter lim="800000"/>
            <a:headEnd/>
            <a:tailEnd/>
          </a:ln>
        </p:spPr>
      </p:pic>
      <p:pic>
        <p:nvPicPr>
          <p:cNvPr id="36915" name="Picture 367" descr="3"/>
          <p:cNvPicPr>
            <a:picLocks noChangeAspect="1" noChangeArrowheads="1"/>
          </p:cNvPicPr>
          <p:nvPr/>
        </p:nvPicPr>
        <p:blipFill>
          <a:blip r:embed="rId15" cstate="print"/>
          <a:srcRect/>
          <a:stretch>
            <a:fillRect/>
          </a:stretch>
        </p:blipFill>
        <p:spPr bwMode="auto">
          <a:xfrm>
            <a:off x="1352550" y="5734050"/>
            <a:ext cx="350838" cy="350838"/>
          </a:xfrm>
          <a:prstGeom prst="rect">
            <a:avLst/>
          </a:prstGeom>
          <a:noFill/>
          <a:ln w="9525">
            <a:noFill/>
            <a:miter lim="800000"/>
            <a:headEnd/>
            <a:tailEnd/>
          </a:ln>
        </p:spPr>
      </p:pic>
      <p:pic>
        <p:nvPicPr>
          <p:cNvPr id="36916" name="Picture 58" descr="C:\hyeran\work\2010\1124\6.png"/>
          <p:cNvPicPr>
            <a:picLocks noChangeAspect="1" noChangeArrowheads="1"/>
          </p:cNvPicPr>
          <p:nvPr/>
        </p:nvPicPr>
        <p:blipFill>
          <a:blip r:embed="rId16" cstate="print"/>
          <a:srcRect/>
          <a:stretch>
            <a:fillRect/>
          </a:stretch>
        </p:blipFill>
        <p:spPr bwMode="auto">
          <a:xfrm>
            <a:off x="1252538" y="2041525"/>
            <a:ext cx="2844800" cy="412750"/>
          </a:xfrm>
          <a:prstGeom prst="rect">
            <a:avLst/>
          </a:prstGeom>
          <a:noFill/>
          <a:ln w="9525">
            <a:noFill/>
            <a:miter lim="800000"/>
            <a:headEnd/>
            <a:tailEnd/>
          </a:ln>
        </p:spPr>
      </p:pic>
      <p:sp>
        <p:nvSpPr>
          <p:cNvPr id="185409" name="Rectangle 201"/>
          <p:cNvSpPr>
            <a:spLocks noChangeArrowheads="1"/>
          </p:cNvSpPr>
          <p:nvPr/>
        </p:nvSpPr>
        <p:spPr bwMode="auto">
          <a:xfrm>
            <a:off x="1273175" y="2071688"/>
            <a:ext cx="2786063" cy="336550"/>
          </a:xfrm>
          <a:prstGeom prst="rect">
            <a:avLst/>
          </a:prstGeom>
          <a:noFill/>
          <a:ln w="9525" algn="ctr">
            <a:noFill/>
            <a:miter lim="800000"/>
            <a:headEnd/>
            <a:tailEnd/>
          </a:ln>
          <a:effectLst>
            <a:outerShdw dist="17961" dir="2700000" algn="ctr" rotWithShape="0">
              <a:srgbClr val="000000"/>
            </a:outerShdw>
          </a:effectLst>
        </p:spPr>
        <p:txBody>
          <a:bodyPr>
            <a:spAutoFit/>
          </a:bodyPr>
          <a:lstStyle/>
          <a:p>
            <a:pPr algn="ctr">
              <a:spcBef>
                <a:spcPct val="50000"/>
              </a:spcBef>
              <a:defRPr/>
            </a:pPr>
            <a:r>
              <a:rPr lang="en-US" altLang="ko-KR" sz="1600" b="1">
                <a:solidFill>
                  <a:schemeClr val="bg1"/>
                </a:solidFill>
                <a:latin typeface="Arial Unicode MS" pitchFamily="50" charset="-127"/>
                <a:ea typeface="Arial Unicode MS" pitchFamily="50" charset="-127"/>
                <a:cs typeface="Arial Unicode MS" pitchFamily="50" charset="-127"/>
              </a:rPr>
              <a:t>Project Mgt System</a:t>
            </a:r>
            <a:endParaRPr lang="ko-KR" altLang="en-US" sz="1600" b="1">
              <a:solidFill>
                <a:schemeClr val="bg1"/>
              </a:solidFill>
              <a:latin typeface="Arial Unicode MS" pitchFamily="50" charset="-127"/>
              <a:ea typeface="Arial Unicode MS" pitchFamily="50" charset="-127"/>
              <a:cs typeface="Arial Unicode MS" pitchFamily="50" charset="-127"/>
            </a:endParaRPr>
          </a:p>
        </p:txBody>
      </p:sp>
      <p:sp>
        <p:nvSpPr>
          <p:cNvPr id="125" name="Rectangle 84"/>
          <p:cNvSpPr>
            <a:spLocks noChangeArrowheads="1"/>
          </p:cNvSpPr>
          <p:nvPr/>
        </p:nvSpPr>
        <p:spPr bwMode="auto">
          <a:xfrm>
            <a:off x="2959100" y="5354638"/>
            <a:ext cx="314325" cy="185737"/>
          </a:xfrm>
          <a:prstGeom prst="rect">
            <a:avLst/>
          </a:prstGeom>
          <a:noFill/>
          <a:ln w="9525">
            <a:noFill/>
            <a:miter lim="800000"/>
            <a:headEnd/>
            <a:tailEnd/>
          </a:ln>
          <a:effectLst/>
        </p:spPr>
        <p:txBody>
          <a:bodyPr wrap="none" lIns="0" tIns="0" rIns="0" bIns="0" anchor="ctr">
            <a:spAutoFit/>
          </a:bodyPr>
          <a:lstStyle/>
          <a:p>
            <a:pPr algn="ctr">
              <a:spcBef>
                <a:spcPct val="50000"/>
              </a:spcBef>
              <a:defRPr/>
            </a:pPr>
            <a:r>
              <a:rPr lang="en-US" altLang="ko-KR" sz="1200" dirty="0">
                <a:effectLst>
                  <a:outerShdw blurRad="38100" dist="38100" dir="2700000" algn="tl">
                    <a:srgbClr val="C0C0C0"/>
                  </a:outerShdw>
                </a:effectLst>
                <a:latin typeface="Arial Unicode MS" pitchFamily="50" charset="-127"/>
                <a:ea typeface="Arial Unicode MS" pitchFamily="50" charset="-127"/>
                <a:cs typeface="Arial Unicode MS" pitchFamily="50" charset="-127"/>
              </a:rPr>
              <a:t>Cost</a:t>
            </a:r>
          </a:p>
        </p:txBody>
      </p:sp>
      <p:sp>
        <p:nvSpPr>
          <p:cNvPr id="126" name="AutoShape 357"/>
          <p:cNvSpPr>
            <a:spLocks noChangeArrowheads="1"/>
          </p:cNvSpPr>
          <p:nvPr/>
        </p:nvSpPr>
        <p:spPr bwMode="auto">
          <a:xfrm>
            <a:off x="593725" y="2490788"/>
            <a:ext cx="0" cy="276225"/>
          </a:xfrm>
          <a:prstGeom prst="roundRect">
            <a:avLst>
              <a:gd name="adj" fmla="val 8481"/>
            </a:avLst>
          </a:prstGeom>
          <a:noFill/>
          <a:ln w="9525" algn="ctr">
            <a:noFill/>
            <a:round/>
            <a:headEnd/>
            <a:tailEnd/>
          </a:ln>
          <a:effectLst>
            <a:prstShdw prst="shdw17" dist="17961" dir="2700000">
              <a:schemeClr val="bg2">
                <a:gamma/>
                <a:shade val="60000"/>
                <a:invGamma/>
              </a:schemeClr>
            </a:prstShdw>
          </a:effectLst>
        </p:spPr>
        <p:txBody>
          <a:bodyPr wrap="none" lIns="0" tIns="0" rIns="0" bIns="0" anchor="ctr">
            <a:spAutoFit/>
          </a:bodyPr>
          <a:lstStyle/>
          <a:p>
            <a:pPr>
              <a:spcBef>
                <a:spcPct val="50000"/>
              </a:spcBef>
              <a:defRPr/>
            </a:pPr>
            <a:endParaRPr kumimoji="0" lang="ko-KR" altLang="en-US" sz="1800">
              <a:solidFill>
                <a:schemeClr val="tx1"/>
              </a:solidFill>
              <a:latin typeface="Arial Unicode MS" pitchFamily="50" charset="-127"/>
              <a:ea typeface="Arial Unicode MS" pitchFamily="50" charset="-127"/>
              <a:cs typeface="Arial Unicode MS" pitchFamily="50" charset="-127"/>
            </a:endParaRPr>
          </a:p>
        </p:txBody>
      </p:sp>
      <p:cxnSp>
        <p:nvCxnSpPr>
          <p:cNvPr id="36920" name="AutoShape 352"/>
          <p:cNvCxnSpPr>
            <a:cxnSpLocks noChangeShapeType="1"/>
          </p:cNvCxnSpPr>
          <p:nvPr/>
        </p:nvCxnSpPr>
        <p:spPr bwMode="auto">
          <a:xfrm rot="10800000" flipH="1" flipV="1">
            <a:off x="1865313" y="2717800"/>
            <a:ext cx="1587" cy="1433513"/>
          </a:xfrm>
          <a:prstGeom prst="curvedConnector3">
            <a:avLst>
              <a:gd name="adj1" fmla="val -37200014"/>
            </a:avLst>
          </a:prstGeom>
          <a:noFill/>
          <a:ln w="50800">
            <a:solidFill>
              <a:srgbClr val="FF0000"/>
            </a:solidFill>
            <a:prstDash val="sysDot"/>
            <a:round/>
            <a:headEnd/>
            <a:tailEnd type="triangle" w="med" len="med"/>
          </a:ln>
        </p:spPr>
      </p:cxnSp>
      <p:cxnSp>
        <p:nvCxnSpPr>
          <p:cNvPr id="36921" name="AutoShape 353"/>
          <p:cNvCxnSpPr>
            <a:cxnSpLocks noChangeShapeType="1"/>
          </p:cNvCxnSpPr>
          <p:nvPr/>
        </p:nvCxnSpPr>
        <p:spPr bwMode="auto">
          <a:xfrm flipV="1">
            <a:off x="3333750" y="2717800"/>
            <a:ext cx="1588" cy="1433513"/>
          </a:xfrm>
          <a:prstGeom prst="curvedConnector3">
            <a:avLst>
              <a:gd name="adj1" fmla="val 43800014"/>
            </a:avLst>
          </a:prstGeom>
          <a:noFill/>
          <a:ln w="50800">
            <a:solidFill>
              <a:srgbClr val="FF0000"/>
            </a:solidFill>
            <a:prstDash val="sysDot"/>
            <a:round/>
            <a:headEnd/>
            <a:tailEnd type="triangle" w="med" len="med"/>
          </a:ln>
        </p:spPr>
      </p:cxnSp>
      <p:sp>
        <p:nvSpPr>
          <p:cNvPr id="129" name="AutoShape 140"/>
          <p:cNvSpPr>
            <a:spLocks noChangeArrowheads="1"/>
          </p:cNvSpPr>
          <p:nvPr/>
        </p:nvSpPr>
        <p:spPr bwMode="auto">
          <a:xfrm>
            <a:off x="57150" y="2676525"/>
            <a:ext cx="1584325" cy="852488"/>
          </a:xfrm>
          <a:prstGeom prst="star16">
            <a:avLst>
              <a:gd name="adj" fmla="val 37500"/>
            </a:avLst>
          </a:prstGeom>
          <a:solidFill>
            <a:srgbClr val="CC00CC"/>
          </a:solidFill>
          <a:ln w="25400">
            <a:solidFill>
              <a:schemeClr val="bg1"/>
            </a:solidFill>
            <a:miter lim="800000"/>
            <a:headEnd/>
            <a:tailEnd/>
          </a:ln>
          <a:effectLst>
            <a:outerShdw dist="17961" dir="2700000" algn="ctr" rotWithShape="0">
              <a:srgbClr val="808080"/>
            </a:outerShdw>
          </a:effectLst>
        </p:spPr>
        <p:txBody>
          <a:bodyPr wrap="none" anchor="ctr"/>
          <a:lstStyle/>
          <a:p>
            <a:pPr algn="ctr">
              <a:lnSpc>
                <a:spcPts val="1000"/>
              </a:lnSpc>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Lifecycle </a:t>
            </a:r>
          </a:p>
          <a:p>
            <a:pPr algn="ctr">
              <a:lnSpc>
                <a:spcPts val="1000"/>
              </a:lnSpc>
              <a:spcBef>
                <a:spcPct val="50000"/>
              </a:spcBef>
              <a:defRPr/>
            </a:pPr>
            <a:r>
              <a:rPr lang="en-US" altLang="ko-KR">
                <a:solidFill>
                  <a:schemeClr val="bg1"/>
                </a:solidFill>
                <a:effectLst>
                  <a:outerShdw blurRad="38100" dist="38100" dir="2700000" algn="tl">
                    <a:srgbClr val="000000"/>
                  </a:outerShdw>
                </a:effectLst>
                <a:latin typeface="Arial Unicode MS" pitchFamily="50" charset="-127"/>
                <a:ea typeface="Arial Unicode MS" pitchFamily="50" charset="-127"/>
                <a:cs typeface="Arial Unicode MS" pitchFamily="50" charset="-127"/>
              </a:rPr>
              <a:t>management</a:t>
            </a:r>
          </a:p>
        </p:txBody>
      </p:sp>
      <p:pic>
        <p:nvPicPr>
          <p:cNvPr id="36923" name="Picture 71" descr="C:\hyeran\work\2010\1210\12.png"/>
          <p:cNvPicPr>
            <a:picLocks noChangeAspect="1" noChangeArrowheads="1"/>
          </p:cNvPicPr>
          <p:nvPr/>
        </p:nvPicPr>
        <p:blipFill>
          <a:blip r:embed="rId17" cstate="print"/>
          <a:srcRect/>
          <a:stretch>
            <a:fillRect/>
          </a:stretch>
        </p:blipFill>
        <p:spPr bwMode="auto">
          <a:xfrm>
            <a:off x="4344988" y="2890838"/>
            <a:ext cx="1101725" cy="492125"/>
          </a:xfrm>
          <a:prstGeom prst="rect">
            <a:avLst/>
          </a:prstGeom>
          <a:noFill/>
          <a:ln w="9525">
            <a:noFill/>
            <a:miter lim="800000"/>
            <a:headEnd/>
            <a:tailEnd/>
          </a:ln>
        </p:spPr>
      </p:pic>
      <p:pic>
        <p:nvPicPr>
          <p:cNvPr id="36924" name="Picture 71" descr="C:\hyeran\work\2010\1210\12.png"/>
          <p:cNvPicPr>
            <a:picLocks noChangeAspect="1" noChangeArrowheads="1"/>
          </p:cNvPicPr>
          <p:nvPr/>
        </p:nvPicPr>
        <p:blipFill>
          <a:blip r:embed="rId18" cstate="print"/>
          <a:srcRect/>
          <a:stretch>
            <a:fillRect/>
          </a:stretch>
        </p:blipFill>
        <p:spPr bwMode="auto">
          <a:xfrm>
            <a:off x="4318000" y="4824413"/>
            <a:ext cx="1101725" cy="492125"/>
          </a:xfrm>
          <a:prstGeom prst="rect">
            <a:avLst/>
          </a:prstGeom>
          <a:noFill/>
          <a:ln w="9525">
            <a:noFill/>
            <a:miter lim="800000"/>
            <a:headEnd/>
            <a:tailEnd/>
          </a:ln>
        </p:spPr>
      </p:pic>
      <p:pic>
        <p:nvPicPr>
          <p:cNvPr id="36925" name="Picture 334" descr="3"/>
          <p:cNvPicPr>
            <a:picLocks noChangeAspect="1" noChangeArrowheads="1"/>
          </p:cNvPicPr>
          <p:nvPr/>
        </p:nvPicPr>
        <p:blipFill>
          <a:blip r:embed="rId19" cstate="print"/>
          <a:srcRect l="2130" t="19217" r="71062" b="16156"/>
          <a:stretch>
            <a:fillRect/>
          </a:stretch>
        </p:blipFill>
        <p:spPr bwMode="auto">
          <a:xfrm>
            <a:off x="1817688" y="4387850"/>
            <a:ext cx="1706562" cy="446088"/>
          </a:xfrm>
          <a:prstGeom prst="rect">
            <a:avLst/>
          </a:prstGeom>
          <a:noFill/>
          <a:ln w="9525">
            <a:noFill/>
            <a:miter lim="800000"/>
            <a:headEnd/>
            <a:tailEnd/>
          </a:ln>
        </p:spPr>
      </p:pic>
      <p:sp>
        <p:nvSpPr>
          <p:cNvPr id="133" name="Text Box 333"/>
          <p:cNvSpPr txBox="1">
            <a:spLocks noChangeArrowheads="1"/>
          </p:cNvSpPr>
          <p:nvPr/>
        </p:nvSpPr>
        <p:spPr bwMode="auto">
          <a:xfrm>
            <a:off x="2047059" y="4349839"/>
            <a:ext cx="1244600" cy="494624"/>
          </a:xfrm>
          <a:prstGeom prst="rect">
            <a:avLst/>
          </a:prstGeom>
          <a:noFill/>
          <a:ln w="25400" cap="flat" cmpd="sng" algn="ctr">
            <a:no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90500" indent="-190500" algn="ctr" defTabSz="873125" latinLnBrk="0" hangingPunct="0">
              <a:defRPr/>
            </a:pPr>
            <a:r>
              <a:rPr lang="en-US" altLang="ko-KR" sz="14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Program</a:t>
            </a:r>
          </a:p>
          <a:p>
            <a:pPr marL="190500" indent="-190500" algn="ctr" defTabSz="873125" latinLnBrk="0" hangingPunct="0">
              <a:defRPr/>
            </a:pPr>
            <a:r>
              <a:rPr lang="en-US" altLang="ko-KR" sz="1400" b="1" kern="0" spc="-20" dirty="0">
                <a:ln w="11430"/>
                <a:solidFill>
                  <a:srgbClr val="27228A"/>
                </a:solidFill>
                <a:effectLst>
                  <a:outerShdw blurRad="76200" dist="50800" dir="5400000" algn="tl" rotWithShape="0">
                    <a:srgbClr val="000000">
                      <a:alpha val="65000"/>
                    </a:srgbClr>
                  </a:outerShdw>
                </a:effectLst>
                <a:latin typeface="Arial Unicode MS" pitchFamily="50" charset="-127"/>
                <a:ea typeface="Arial Unicode MS" pitchFamily="50" charset="-127"/>
                <a:cs typeface="Arial Unicode MS" pitchFamily="50" charset="-127"/>
              </a:rPr>
              <a:t>Info</a:t>
            </a:r>
          </a:p>
        </p:txBody>
      </p:sp>
      <p:grpSp>
        <p:nvGrpSpPr>
          <p:cNvPr id="36927" name="Group 108"/>
          <p:cNvGrpSpPr>
            <a:grpSpLocks/>
          </p:cNvGrpSpPr>
          <p:nvPr/>
        </p:nvGrpSpPr>
        <p:grpSpPr bwMode="auto">
          <a:xfrm>
            <a:off x="1905000" y="2614613"/>
            <a:ext cx="1428750" cy="263525"/>
            <a:chOff x="2802" y="643"/>
            <a:chExt cx="978" cy="289"/>
          </a:xfrm>
        </p:grpSpPr>
        <p:sp>
          <p:nvSpPr>
            <p:cNvPr id="185420" name="Rectangle 26"/>
            <p:cNvSpPr>
              <a:spLocks noChangeArrowheads="1"/>
            </p:cNvSpPr>
            <p:nvPr/>
          </p:nvSpPr>
          <p:spPr bwMode="gray">
            <a:xfrm>
              <a:off x="2802" y="643"/>
              <a:ext cx="978" cy="289"/>
            </a:xfrm>
            <a:prstGeom prst="roundRect">
              <a:avLst>
                <a:gd name="adj" fmla="val 16667"/>
              </a:avLst>
            </a:prstGeom>
            <a:solidFill>
              <a:srgbClr val="BBCDE1"/>
            </a:solidFill>
            <a:ln w="12700" algn="ctr">
              <a:solidFill>
                <a:srgbClr val="57739B"/>
              </a:solidFill>
              <a:round/>
              <a:headEnd/>
              <a:tailEnd/>
            </a:ln>
            <a:effectLst>
              <a:outerShdw dist="17961" dir="2700000" algn="ctr" rotWithShape="0">
                <a:srgbClr val="808080"/>
              </a:outerShdw>
            </a:effectLst>
          </p:spPr>
          <p:txBody>
            <a:bodyPr wrap="none" anchor="ctr"/>
            <a:lstStyle/>
            <a:p>
              <a:pPr algn="ctr">
                <a:spcBef>
                  <a:spcPct val="50000"/>
                </a:spcBef>
                <a:buClr>
                  <a:srgbClr val="FF3300"/>
                </a:buClr>
                <a:buSzPct val="90000"/>
                <a:buFont typeface="굴림" pitchFamily="50" charset="-127"/>
                <a:buNone/>
                <a:defRPr/>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36937" name="AutoShape 110"/>
            <p:cNvSpPr>
              <a:spLocks noChangeArrowheads="1"/>
            </p:cNvSpPr>
            <p:nvPr/>
          </p:nvSpPr>
          <p:spPr bwMode="auto">
            <a:xfrm>
              <a:off x="2824" y="656"/>
              <a:ext cx="930" cy="91"/>
            </a:xfrm>
            <a:prstGeom prst="roundRect">
              <a:avLst>
                <a:gd name="adj" fmla="val 26375"/>
              </a:avLst>
            </a:prstGeom>
            <a:gradFill rotWithShape="1">
              <a:gsLst>
                <a:gs pos="0">
                  <a:schemeClr val="bg1">
                    <a:alpha val="75000"/>
                  </a:schemeClr>
                </a:gs>
                <a:gs pos="100000">
                  <a:schemeClr val="bg1">
                    <a:alpha val="0"/>
                  </a:schemeClr>
                </a:gs>
              </a:gsLst>
              <a:lin ang="5400000" scaled="1"/>
            </a:gradFill>
            <a:ln w="9525" algn="ctr">
              <a:noFill/>
              <a:round/>
              <a:headEnd/>
              <a:tailEnd/>
            </a:ln>
          </p:spPr>
          <p:txBody>
            <a:bodyPr wrap="none" anchor="ctr"/>
            <a:lstStyle/>
            <a:p>
              <a:pPr algn="ctr">
                <a:spcBef>
                  <a:spcPct val="50000"/>
                </a:spcBef>
              </a:pPr>
              <a:endParaRPr lang="ko-KR" altLang="en-US" sz="1600">
                <a:latin typeface="Arial Unicode MS" pitchFamily="50" charset="-127"/>
                <a:ea typeface="Arial Unicode MS" pitchFamily="50" charset="-127"/>
                <a:cs typeface="Arial Unicode MS" pitchFamily="50" charset="-127"/>
              </a:endParaRPr>
            </a:p>
          </p:txBody>
        </p:sp>
      </p:grpSp>
      <p:grpSp>
        <p:nvGrpSpPr>
          <p:cNvPr id="36928" name="Group 111"/>
          <p:cNvGrpSpPr>
            <a:grpSpLocks/>
          </p:cNvGrpSpPr>
          <p:nvPr/>
        </p:nvGrpSpPr>
        <p:grpSpPr bwMode="auto">
          <a:xfrm>
            <a:off x="1971675" y="4024313"/>
            <a:ext cx="1314450" cy="263525"/>
            <a:chOff x="2802" y="643"/>
            <a:chExt cx="978" cy="289"/>
          </a:xfrm>
        </p:grpSpPr>
        <p:sp>
          <p:nvSpPr>
            <p:cNvPr id="185423" name="Rectangle 26"/>
            <p:cNvSpPr>
              <a:spLocks noChangeArrowheads="1"/>
            </p:cNvSpPr>
            <p:nvPr/>
          </p:nvSpPr>
          <p:spPr bwMode="gray">
            <a:xfrm>
              <a:off x="2802" y="643"/>
              <a:ext cx="978" cy="289"/>
            </a:xfrm>
            <a:prstGeom prst="roundRect">
              <a:avLst>
                <a:gd name="adj" fmla="val 16667"/>
              </a:avLst>
            </a:prstGeom>
            <a:solidFill>
              <a:srgbClr val="BBCDE1"/>
            </a:solidFill>
            <a:ln w="12700" algn="ctr">
              <a:solidFill>
                <a:srgbClr val="57739B"/>
              </a:solidFill>
              <a:round/>
              <a:headEnd/>
              <a:tailEnd/>
            </a:ln>
            <a:effectLst>
              <a:outerShdw dist="17961" dir="2700000" algn="ctr" rotWithShape="0">
                <a:srgbClr val="808080"/>
              </a:outerShdw>
            </a:effectLst>
          </p:spPr>
          <p:txBody>
            <a:bodyPr wrap="none" anchor="ctr"/>
            <a:lstStyle/>
            <a:p>
              <a:pPr algn="ctr">
                <a:spcBef>
                  <a:spcPct val="50000"/>
                </a:spcBef>
                <a:buClr>
                  <a:srgbClr val="FF3300"/>
                </a:buClr>
                <a:buSzPct val="90000"/>
                <a:buFont typeface="굴림" pitchFamily="50" charset="-127"/>
                <a:buNone/>
                <a:defRPr/>
              </a:pPr>
              <a:endParaRPr lang="ko-KR" altLang="en-US" sz="1100">
                <a:solidFill>
                  <a:schemeClr val="tx1"/>
                </a:solidFill>
                <a:latin typeface="Arial Unicode MS" pitchFamily="50" charset="-127"/>
                <a:ea typeface="Arial Unicode MS" pitchFamily="50" charset="-127"/>
                <a:cs typeface="Arial Unicode MS" pitchFamily="50" charset="-127"/>
              </a:endParaRPr>
            </a:p>
          </p:txBody>
        </p:sp>
        <p:sp>
          <p:nvSpPr>
            <p:cNvPr id="36935" name="AutoShape 113"/>
            <p:cNvSpPr>
              <a:spLocks noChangeArrowheads="1"/>
            </p:cNvSpPr>
            <p:nvPr/>
          </p:nvSpPr>
          <p:spPr bwMode="auto">
            <a:xfrm>
              <a:off x="2824" y="656"/>
              <a:ext cx="930" cy="91"/>
            </a:xfrm>
            <a:prstGeom prst="roundRect">
              <a:avLst>
                <a:gd name="adj" fmla="val 26375"/>
              </a:avLst>
            </a:prstGeom>
            <a:gradFill rotWithShape="1">
              <a:gsLst>
                <a:gs pos="0">
                  <a:schemeClr val="bg1">
                    <a:alpha val="75000"/>
                  </a:schemeClr>
                </a:gs>
                <a:gs pos="100000">
                  <a:schemeClr val="bg1">
                    <a:alpha val="0"/>
                  </a:schemeClr>
                </a:gs>
              </a:gsLst>
              <a:lin ang="5400000" scaled="1"/>
            </a:gradFill>
            <a:ln w="9525" algn="ctr">
              <a:noFill/>
              <a:round/>
              <a:headEnd/>
              <a:tailEnd/>
            </a:ln>
          </p:spPr>
          <p:txBody>
            <a:bodyPr wrap="none" anchor="ctr"/>
            <a:lstStyle/>
            <a:p>
              <a:pPr algn="ctr">
                <a:spcBef>
                  <a:spcPct val="50000"/>
                </a:spcBef>
              </a:pPr>
              <a:endParaRPr lang="ko-KR" altLang="en-US" sz="1600">
                <a:latin typeface="Arial Unicode MS" pitchFamily="50" charset="-127"/>
                <a:ea typeface="Arial Unicode MS" pitchFamily="50" charset="-127"/>
                <a:cs typeface="Arial Unicode MS" pitchFamily="50" charset="-127"/>
              </a:endParaRPr>
            </a:p>
          </p:txBody>
        </p:sp>
      </p:grpSp>
      <p:sp>
        <p:nvSpPr>
          <p:cNvPr id="140" name="AutoShape 341"/>
          <p:cNvSpPr>
            <a:spLocks noChangeArrowheads="1"/>
          </p:cNvSpPr>
          <p:nvPr/>
        </p:nvSpPr>
        <p:spPr bwMode="auto">
          <a:xfrm>
            <a:off x="1876425" y="2617788"/>
            <a:ext cx="1481138" cy="230187"/>
          </a:xfrm>
          <a:prstGeom prst="flowChartAlternateProcess">
            <a:avLst/>
          </a:prstGeom>
          <a:noFill/>
          <a:ln w="3175" algn="ctr">
            <a:noFill/>
            <a:miter lim="800000"/>
            <a:headEnd/>
            <a:tailEnd/>
          </a:ln>
        </p:spPr>
        <p:txBody>
          <a:bodyPr wrap="none" lIns="0" tIns="0" rIns="0" bIns="0" anchor="ctr"/>
          <a:lstStyle/>
          <a:p>
            <a:pPr algn="ctr">
              <a:spcBef>
                <a:spcPct val="50000"/>
              </a:spcBef>
              <a:defRPr/>
            </a:pPr>
            <a:r>
              <a:rPr lang="en-US" altLang="ko-KR">
                <a:effectLst>
                  <a:outerShdw blurRad="38100" dist="38100" dir="2700000" algn="tl">
                    <a:srgbClr val="C0C0C0"/>
                  </a:outerShdw>
                </a:effectLst>
                <a:latin typeface="Arial Unicode MS" pitchFamily="50" charset="-127"/>
                <a:ea typeface="Arial Unicode MS" pitchFamily="50" charset="-127"/>
                <a:cs typeface="Arial Unicode MS" pitchFamily="50" charset="-127"/>
              </a:rPr>
              <a:t>Register project</a:t>
            </a:r>
          </a:p>
        </p:txBody>
      </p:sp>
      <p:sp>
        <p:nvSpPr>
          <p:cNvPr id="141" name="AutoShape 350"/>
          <p:cNvSpPr>
            <a:spLocks noChangeArrowheads="1"/>
          </p:cNvSpPr>
          <p:nvPr/>
        </p:nvSpPr>
        <p:spPr bwMode="auto">
          <a:xfrm>
            <a:off x="2017713" y="4033838"/>
            <a:ext cx="1195387" cy="230187"/>
          </a:xfrm>
          <a:prstGeom prst="flowChartAlternateProcess">
            <a:avLst/>
          </a:prstGeom>
          <a:noFill/>
          <a:ln w="3175" algn="ctr">
            <a:noFill/>
            <a:miter lim="800000"/>
            <a:headEnd/>
            <a:tailEnd/>
          </a:ln>
        </p:spPr>
        <p:txBody>
          <a:bodyPr wrap="none" lIns="0" tIns="0" rIns="0" bIns="0" anchor="ctr"/>
          <a:lstStyle/>
          <a:p>
            <a:pPr algn="ctr">
              <a:spcBef>
                <a:spcPct val="50000"/>
              </a:spcBef>
              <a:defRPr/>
            </a:pPr>
            <a:r>
              <a:rPr lang="en-US" altLang="ko-KR" sz="1200">
                <a:effectLst>
                  <a:outerShdw blurRad="38100" dist="38100" dir="2700000" algn="tl">
                    <a:srgbClr val="C0C0C0"/>
                  </a:outerShdw>
                </a:effectLst>
                <a:latin typeface="Arial Unicode MS" pitchFamily="50" charset="-127"/>
                <a:ea typeface="Arial Unicode MS" pitchFamily="50" charset="-127"/>
                <a:cs typeface="Arial Unicode MS" pitchFamily="50" charset="-127"/>
              </a:rPr>
              <a:t>Termination</a:t>
            </a:r>
          </a:p>
        </p:txBody>
      </p:sp>
      <p:pic>
        <p:nvPicPr>
          <p:cNvPr id="36931" name="Picture 420" descr="A kdb5"/>
          <p:cNvPicPr preferRelativeResize="0">
            <a:picLocks noChangeArrowheads="1"/>
          </p:cNvPicPr>
          <p:nvPr/>
        </p:nvPicPr>
        <p:blipFill>
          <a:blip r:embed="rId12" cstate="print">
            <a:lum bright="6000"/>
            <a:grayscl/>
          </a:blip>
          <a:srcRect/>
          <a:stretch>
            <a:fillRect/>
          </a:stretch>
        </p:blipFill>
        <p:spPr bwMode="auto">
          <a:xfrm>
            <a:off x="3576638" y="4894263"/>
            <a:ext cx="893762" cy="431800"/>
          </a:xfrm>
          <a:prstGeom prst="rect">
            <a:avLst/>
          </a:prstGeom>
          <a:noFill/>
          <a:ln w="9525">
            <a:noFill/>
            <a:miter lim="800000"/>
            <a:headEnd/>
            <a:tailEnd/>
          </a:ln>
        </p:spPr>
      </p:pic>
      <p:sp>
        <p:nvSpPr>
          <p:cNvPr id="147781" name="Rectangle 325"/>
          <p:cNvSpPr>
            <a:spLocks noChangeArrowheads="1"/>
          </p:cNvSpPr>
          <p:nvPr/>
        </p:nvSpPr>
        <p:spPr bwMode="auto">
          <a:xfrm>
            <a:off x="3581400" y="4945063"/>
            <a:ext cx="879475" cy="185737"/>
          </a:xfrm>
          <a:prstGeom prst="rect">
            <a:avLst/>
          </a:prstGeom>
          <a:noFill/>
          <a:ln w="9525">
            <a:noFill/>
            <a:miter lim="800000"/>
            <a:headEnd/>
            <a:tailEnd/>
          </a:ln>
          <a:effectLst/>
        </p:spPr>
        <p:txBody>
          <a:bodyPr wrap="none" lIns="0" tIns="0" rIns="0" bIns="0" anchor="ctr">
            <a:spAutoFit/>
          </a:bodyPr>
          <a:lstStyle/>
          <a:p>
            <a:pPr algn="ctr">
              <a:defRPr/>
            </a:pPr>
            <a:r>
              <a:rPr lang="en-US" altLang="ko-KR" sz="1200" dirty="0">
                <a:solidFill>
                  <a:srgbClr val="080808"/>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Performance</a:t>
            </a:r>
            <a:endParaRPr lang="ko-KR" altLang="en-US" sz="1200" dirty="0">
              <a:solidFill>
                <a:srgbClr val="080808"/>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
        <p:nvSpPr>
          <p:cNvPr id="619"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 2. Project Management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95" descr="배경1"/>
          <p:cNvPicPr>
            <a:picLocks noChangeAspect="1" noChangeArrowheads="1"/>
          </p:cNvPicPr>
          <p:nvPr/>
        </p:nvPicPr>
        <p:blipFill>
          <a:blip r:embed="rId3" cstate="print"/>
          <a:srcRect/>
          <a:stretch>
            <a:fillRect/>
          </a:stretch>
        </p:blipFill>
        <p:spPr bwMode="auto">
          <a:xfrm>
            <a:off x="28575" y="941388"/>
            <a:ext cx="9893300" cy="5805487"/>
          </a:xfrm>
          <a:prstGeom prst="rect">
            <a:avLst/>
          </a:prstGeom>
          <a:noFill/>
          <a:ln w="9525">
            <a:noFill/>
            <a:miter lim="800000"/>
            <a:headEnd/>
            <a:tailEnd/>
          </a:ln>
        </p:spPr>
      </p:pic>
      <p:sp>
        <p:nvSpPr>
          <p:cNvPr id="96287" name="Text Box 31"/>
          <p:cNvSpPr txBox="1">
            <a:spLocks noChangeArrowheads="1"/>
          </p:cNvSpPr>
          <p:nvPr/>
        </p:nvSpPr>
        <p:spPr bwMode="auto">
          <a:xfrm>
            <a:off x="200025" y="884238"/>
            <a:ext cx="5688013" cy="274637"/>
          </a:xfrm>
          <a:prstGeom prst="rect">
            <a:avLst/>
          </a:prstGeom>
          <a:noFill/>
          <a:ln w="9525" algn="ctr">
            <a:noFill/>
            <a:miter lim="800000"/>
            <a:headEnd/>
            <a:tailEnd/>
          </a:ln>
          <a:effectLst>
            <a:prstShdw prst="shdw17" dist="17961" dir="2700000">
              <a:schemeClr val="bg2">
                <a:gamma/>
                <a:shade val="60000"/>
                <a:invGamma/>
              </a:schemeClr>
            </a:prstShdw>
          </a:effectLst>
        </p:spPr>
        <p:txBody>
          <a:bodyPr lIns="0" tIns="0" rIns="0" bIns="0">
            <a:spAutoFit/>
          </a:bodyPr>
          <a:lstStyle/>
          <a:p>
            <a:pPr marL="571500" indent="-571500" latinLnBrk="1">
              <a:spcBef>
                <a:spcPct val="50000"/>
              </a:spcBef>
              <a:defRPr/>
            </a:pPr>
            <a:r>
              <a:rPr lang="en-US" altLang="ko-KR" sz="1800" b="0" dirty="0">
                <a:latin typeface="Arial Unicode MS" pitchFamily="50" charset="-127"/>
                <a:ea typeface="Arial Unicode MS" pitchFamily="50" charset="-127"/>
                <a:cs typeface="Arial Unicode MS" pitchFamily="50" charset="-127"/>
              </a:rPr>
              <a:t>  1. Structure of Project Management</a:t>
            </a:r>
            <a:endParaRPr lang="ko-KR" altLang="en-US" sz="1800" b="0" dirty="0">
              <a:latin typeface="Arial Unicode MS" pitchFamily="50" charset="-127"/>
              <a:ea typeface="Arial Unicode MS" pitchFamily="50" charset="-127"/>
              <a:cs typeface="Arial Unicode MS" pitchFamily="50" charset="-127"/>
            </a:endParaRPr>
          </a:p>
        </p:txBody>
      </p:sp>
      <p:grpSp>
        <p:nvGrpSpPr>
          <p:cNvPr id="2" name="Group 89"/>
          <p:cNvGrpSpPr>
            <a:grpSpLocks/>
          </p:cNvGrpSpPr>
          <p:nvPr/>
        </p:nvGrpSpPr>
        <p:grpSpPr bwMode="auto">
          <a:xfrm>
            <a:off x="611188" y="2287588"/>
            <a:ext cx="8686800" cy="4094162"/>
            <a:chOff x="-3824" y="2838"/>
            <a:chExt cx="5124" cy="3144"/>
          </a:xfrm>
        </p:grpSpPr>
        <p:sp>
          <p:nvSpPr>
            <p:cNvPr id="9246" name="AutoShape 90"/>
            <p:cNvSpPr>
              <a:spLocks noChangeArrowheads="1"/>
            </p:cNvSpPr>
            <p:nvPr/>
          </p:nvSpPr>
          <p:spPr bwMode="auto">
            <a:xfrm>
              <a:off x="-3824" y="2838"/>
              <a:ext cx="5124" cy="3144"/>
            </a:xfrm>
            <a:prstGeom prst="roundRect">
              <a:avLst>
                <a:gd name="adj" fmla="val 2505"/>
              </a:avLst>
            </a:prstGeom>
            <a:solidFill>
              <a:srgbClr val="3782A3"/>
            </a:solidFill>
            <a:ln w="50800" algn="ctr">
              <a:noFill/>
              <a:round/>
              <a:headEnd/>
              <a:tailEnd/>
            </a:ln>
          </p:spPr>
          <p:txBody>
            <a:bodyPr wrap="none" lIns="101196" tIns="52622" rIns="101196" bIns="52622" anchor="ctr"/>
            <a:lstStyle/>
            <a:p>
              <a:pPr eaLnBrk="0" latinLnBrk="1" hangingPunct="0">
                <a:lnSpc>
                  <a:spcPct val="150000"/>
                </a:lnSpc>
                <a:spcBef>
                  <a:spcPct val="25000"/>
                </a:spcBef>
                <a:buClr>
                  <a:srgbClr val="333333"/>
                </a:buClr>
                <a:buFont typeface="Wingdings" pitchFamily="2" charset="2"/>
                <a:buNone/>
              </a:pPr>
              <a:endParaRPr lang="ko-KR" altLang="en-US" sz="2600" b="0">
                <a:latin typeface="나눔고딕 ExtraBold" pitchFamily="50" charset="-127"/>
                <a:ea typeface="나눔고딕 ExtraBold" pitchFamily="50" charset="-127"/>
              </a:endParaRPr>
            </a:p>
          </p:txBody>
        </p:sp>
        <p:sp>
          <p:nvSpPr>
            <p:cNvPr id="9247" name="AutoShape 91"/>
            <p:cNvSpPr>
              <a:spLocks noChangeArrowheads="1"/>
            </p:cNvSpPr>
            <p:nvPr/>
          </p:nvSpPr>
          <p:spPr bwMode="auto">
            <a:xfrm>
              <a:off x="-3793" y="2875"/>
              <a:ext cx="5062" cy="3070"/>
            </a:xfrm>
            <a:prstGeom prst="roundRect">
              <a:avLst>
                <a:gd name="adj" fmla="val 2069"/>
              </a:avLst>
            </a:prstGeom>
            <a:gradFill rotWithShape="1">
              <a:gsLst>
                <a:gs pos="0">
                  <a:srgbClr val="FDFDFD"/>
                </a:gs>
                <a:gs pos="100000">
                  <a:srgbClr val="D8DBDE"/>
                </a:gs>
              </a:gsLst>
              <a:lin ang="5400000" scaled="1"/>
            </a:gradFill>
            <a:ln w="50800" algn="ctr">
              <a:noFill/>
              <a:round/>
              <a:headEnd/>
              <a:tailEnd/>
            </a:ln>
          </p:spPr>
          <p:txBody>
            <a:bodyPr wrap="none" lIns="101196" tIns="52622" rIns="101196" bIns="52622" anchor="ctr"/>
            <a:lstStyle/>
            <a:p>
              <a:pPr eaLnBrk="0" latinLnBrk="1" hangingPunct="0">
                <a:lnSpc>
                  <a:spcPct val="150000"/>
                </a:lnSpc>
                <a:spcBef>
                  <a:spcPct val="25000"/>
                </a:spcBef>
                <a:buClr>
                  <a:srgbClr val="333333"/>
                </a:buClr>
                <a:buFont typeface="Wingdings" pitchFamily="2" charset="2"/>
                <a:buNone/>
              </a:pPr>
              <a:endParaRPr lang="ko-KR" altLang="en-US" sz="2600" b="0">
                <a:latin typeface="나눔고딕 ExtraBold" pitchFamily="50" charset="-127"/>
                <a:ea typeface="나눔고딕 ExtraBold" pitchFamily="50" charset="-127"/>
              </a:endParaRPr>
            </a:p>
          </p:txBody>
        </p:sp>
      </p:grpSp>
      <p:sp>
        <p:nvSpPr>
          <p:cNvPr id="9221" name="AutoShape 17" descr="밝은 상향 대각선"/>
          <p:cNvSpPr>
            <a:spLocks noChangeArrowheads="1"/>
          </p:cNvSpPr>
          <p:nvPr/>
        </p:nvSpPr>
        <p:spPr bwMode="auto">
          <a:xfrm>
            <a:off x="3484563" y="2643188"/>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buFont typeface="Arial" charset="0"/>
              <a:buChar char="•"/>
            </a:pPr>
            <a:r>
              <a:rPr lang="en-US" altLang="ko-KR" sz="1400">
                <a:latin typeface="나눔고딕 ExtraBold" pitchFamily="50" charset="-127"/>
                <a:ea typeface="나눔고딕 ExtraBold" pitchFamily="50" charset="-127"/>
                <a:cs typeface="Arial" charset="0"/>
              </a:rPr>
              <a:t> Major Functions:</a:t>
            </a:r>
            <a:r>
              <a:rPr lang="ko-KR" altLang="en-US" sz="1400">
                <a:latin typeface="나눔고딕 ExtraBold" pitchFamily="50" charset="-127"/>
                <a:ea typeface="나눔고딕 ExtraBold" pitchFamily="50" charset="-127"/>
                <a:cs typeface="Arial" charset="0"/>
              </a:rPr>
              <a:t> </a:t>
            </a:r>
            <a:r>
              <a:rPr lang="en-US" altLang="ko-KR" sz="1400">
                <a:latin typeface="나눔고딕 ExtraBold" pitchFamily="50" charset="-127"/>
                <a:ea typeface="나눔고딕 ExtraBold" pitchFamily="50" charset="-127"/>
                <a:cs typeface="Arial" charset="0"/>
              </a:rPr>
              <a:t>16 fields such as General Public Administration, </a:t>
            </a:r>
          </a:p>
          <a:p>
            <a:pPr latinLnBrk="1">
              <a:buFont typeface="Arial" charset="0"/>
              <a:buNone/>
            </a:pPr>
            <a:r>
              <a:rPr lang="en-US" altLang="ko-KR" sz="1400">
                <a:latin typeface="나눔고딕 ExtraBold" pitchFamily="50" charset="-127"/>
                <a:ea typeface="나눔고딕 ExtraBold" pitchFamily="50" charset="-127"/>
                <a:cs typeface="Arial" charset="0"/>
              </a:rPr>
              <a:t>  National Defense, Education,</a:t>
            </a:r>
            <a:r>
              <a:rPr lang="ko-KR" altLang="en-US" sz="1400">
                <a:latin typeface="나눔고딕 ExtraBold" pitchFamily="50" charset="-127"/>
                <a:ea typeface="나눔고딕 ExtraBold" pitchFamily="50" charset="-127"/>
                <a:cs typeface="Arial" charset="0"/>
              </a:rPr>
              <a:t> </a:t>
            </a:r>
            <a:r>
              <a:rPr lang="en-US" altLang="ko-KR" sz="1400">
                <a:latin typeface="나눔고딕 ExtraBold" pitchFamily="50" charset="-127"/>
                <a:ea typeface="나눔고딕 ExtraBold" pitchFamily="50" charset="-127"/>
                <a:cs typeface="Arial" charset="0"/>
              </a:rPr>
              <a:t>Culture  &amp; Tourism and so on,</a:t>
            </a:r>
            <a:r>
              <a:rPr lang="ko-KR" altLang="en-US" sz="1400">
                <a:latin typeface="나눔고딕 ExtraBold" pitchFamily="50" charset="-127"/>
                <a:ea typeface="나눔고딕 ExtraBold" pitchFamily="50" charset="-127"/>
                <a:cs typeface="Arial" charset="0"/>
              </a:rPr>
              <a:t> </a:t>
            </a:r>
            <a:endParaRPr lang="en-US" altLang="ko-KR" sz="1400">
              <a:latin typeface="나눔고딕 ExtraBold" pitchFamily="50" charset="-127"/>
              <a:ea typeface="나눔고딕 ExtraBold" pitchFamily="50" charset="-127"/>
              <a:cs typeface="Arial" charset="0"/>
            </a:endParaRPr>
          </a:p>
        </p:txBody>
      </p:sp>
      <p:grpSp>
        <p:nvGrpSpPr>
          <p:cNvPr id="3" name="Group 115"/>
          <p:cNvGrpSpPr>
            <a:grpSpLocks/>
          </p:cNvGrpSpPr>
          <p:nvPr/>
        </p:nvGrpSpPr>
        <p:grpSpPr bwMode="auto">
          <a:xfrm>
            <a:off x="560388" y="2062163"/>
            <a:ext cx="8785225" cy="576262"/>
            <a:chOff x="535" y="833"/>
            <a:chExt cx="5158" cy="348"/>
          </a:xfrm>
        </p:grpSpPr>
        <p:pic>
          <p:nvPicPr>
            <p:cNvPr id="9243" name="Picture 116" descr="123456 copy"/>
            <p:cNvPicPr>
              <a:picLocks noChangeAspect="1" noChangeArrowheads="1"/>
            </p:cNvPicPr>
            <p:nvPr/>
          </p:nvPicPr>
          <p:blipFill>
            <a:blip r:embed="rId4" cstate="print"/>
            <a:srcRect l="3714" t="23378" r="85083" b="62993"/>
            <a:stretch>
              <a:fillRect/>
            </a:stretch>
          </p:blipFill>
          <p:spPr bwMode="auto">
            <a:xfrm>
              <a:off x="535" y="833"/>
              <a:ext cx="476" cy="348"/>
            </a:xfrm>
            <a:prstGeom prst="rect">
              <a:avLst/>
            </a:prstGeom>
            <a:noFill/>
            <a:ln w="9525">
              <a:noFill/>
              <a:miter lim="800000"/>
              <a:headEnd/>
              <a:tailEnd/>
            </a:ln>
          </p:spPr>
        </p:pic>
        <p:pic>
          <p:nvPicPr>
            <p:cNvPr id="9244" name="Picture 117" descr="123456 copy"/>
            <p:cNvPicPr>
              <a:picLocks noChangeAspect="1" noChangeArrowheads="1"/>
            </p:cNvPicPr>
            <p:nvPr/>
          </p:nvPicPr>
          <p:blipFill>
            <a:blip r:embed="rId4" cstate="print"/>
            <a:srcRect l="62225" t="23378" r="28996" b="62993"/>
            <a:stretch>
              <a:fillRect/>
            </a:stretch>
          </p:blipFill>
          <p:spPr bwMode="auto">
            <a:xfrm>
              <a:off x="5320" y="833"/>
              <a:ext cx="373" cy="348"/>
            </a:xfrm>
            <a:prstGeom prst="rect">
              <a:avLst/>
            </a:prstGeom>
            <a:noFill/>
            <a:ln w="9525">
              <a:noFill/>
              <a:miter lim="800000"/>
              <a:headEnd/>
              <a:tailEnd/>
            </a:ln>
          </p:spPr>
        </p:pic>
        <p:pic>
          <p:nvPicPr>
            <p:cNvPr id="9245" name="Picture 118" descr="123456 copy"/>
            <p:cNvPicPr>
              <a:picLocks noChangeAspect="1" noChangeArrowheads="1"/>
            </p:cNvPicPr>
            <p:nvPr/>
          </p:nvPicPr>
          <p:blipFill>
            <a:blip r:embed="rId4" cstate="print"/>
            <a:srcRect l="13316" t="23378" r="38623" b="62993"/>
            <a:stretch>
              <a:fillRect/>
            </a:stretch>
          </p:blipFill>
          <p:spPr bwMode="auto">
            <a:xfrm>
              <a:off x="965" y="833"/>
              <a:ext cx="4400" cy="348"/>
            </a:xfrm>
            <a:prstGeom prst="rect">
              <a:avLst/>
            </a:prstGeom>
            <a:noFill/>
            <a:ln w="9525">
              <a:noFill/>
              <a:miter lim="800000"/>
              <a:headEnd/>
              <a:tailEnd/>
            </a:ln>
          </p:spPr>
        </p:pic>
      </p:grpSp>
      <p:sp>
        <p:nvSpPr>
          <p:cNvPr id="62" name="AutoShape 140"/>
          <p:cNvSpPr>
            <a:spLocks noChangeArrowheads="1"/>
          </p:cNvSpPr>
          <p:nvPr/>
        </p:nvSpPr>
        <p:spPr bwMode="auto">
          <a:xfrm>
            <a:off x="2144713" y="2076450"/>
            <a:ext cx="5167312" cy="388938"/>
          </a:xfrm>
          <a:prstGeom prst="roundRect">
            <a:avLst>
              <a:gd name="adj" fmla="val 12120"/>
            </a:avLst>
          </a:prstGeom>
          <a:noFill/>
          <a:ln w="9525" algn="ctr">
            <a:noFill/>
            <a:round/>
            <a:headEnd/>
            <a:tailEnd/>
          </a:ln>
          <a:effectLst>
            <a:outerShdw dist="17961" dir="2700000" algn="ctr" rotWithShape="0">
              <a:schemeClr val="tx1"/>
            </a:outerShdw>
          </a:effectLst>
        </p:spPr>
        <p:txBody>
          <a:bodyPr lIns="91411" tIns="45705" rIns="91411" bIns="45705" anchor="ctr"/>
          <a:lstStyle/>
          <a:p>
            <a:pPr algn="ctr" latinLnBrk="1">
              <a:defRPr/>
            </a:pPr>
            <a:r>
              <a:rPr lang="en-US" altLang="ko-KR" sz="1800">
                <a:solidFill>
                  <a:schemeClr val="bg1"/>
                </a:solidFill>
                <a:latin typeface="나눔고딕 ExtraBold" pitchFamily="50" charset="-127"/>
                <a:ea typeface="나눔고딕 ExtraBold" pitchFamily="50" charset="-127"/>
              </a:rPr>
              <a:t>Program-Based budget system</a:t>
            </a:r>
            <a:endParaRPr lang="ko-KR" altLang="en-US" sz="1800">
              <a:solidFill>
                <a:schemeClr val="bg1"/>
              </a:solidFill>
              <a:latin typeface="나눔고딕 ExtraBold" pitchFamily="50" charset="-127"/>
              <a:ea typeface="나눔고딕 ExtraBold" pitchFamily="50" charset="-127"/>
            </a:endParaRPr>
          </a:p>
        </p:txBody>
      </p:sp>
      <p:sp>
        <p:nvSpPr>
          <p:cNvPr id="9224" name="AutoShape 167"/>
          <p:cNvSpPr>
            <a:spLocks noChangeArrowheads="1"/>
          </p:cNvSpPr>
          <p:nvPr/>
        </p:nvSpPr>
        <p:spPr bwMode="auto">
          <a:xfrm>
            <a:off x="738188" y="2643188"/>
            <a:ext cx="1250950" cy="1357312"/>
          </a:xfrm>
          <a:prstGeom prst="roundRect">
            <a:avLst>
              <a:gd name="adj" fmla="val 6597"/>
            </a:avLst>
          </a:prstGeom>
          <a:solidFill>
            <a:srgbClr val="274F77"/>
          </a:solidFill>
          <a:ln w="22225">
            <a:solidFill>
              <a:schemeClr val="bg1"/>
            </a:solidFill>
            <a:round/>
            <a:headEnd/>
            <a:tailEnd/>
          </a:ln>
          <a:effectLst>
            <a:prstShdw prst="shdw17" dist="17961" dir="2700000">
              <a:srgbClr val="1A4154">
                <a:alpha val="50000"/>
              </a:srgbClr>
            </a:prstShdw>
          </a:effectLst>
        </p:spPr>
        <p:txBody>
          <a:bodyPr lIns="53990" tIns="45712" rIns="53990" bIns="45712" anchor="ctr"/>
          <a:lstStyle/>
          <a:p>
            <a:pPr algn="ctr" latinLnBrk="1">
              <a:lnSpc>
                <a:spcPct val="120000"/>
              </a:lnSpc>
            </a:pPr>
            <a:r>
              <a:rPr lang="en-US" altLang="ko-KR" sz="1800">
                <a:solidFill>
                  <a:schemeClr val="bg1"/>
                </a:solidFill>
                <a:latin typeface="나눔고딕 ExtraBold" pitchFamily="50" charset="-127"/>
                <a:ea typeface="나눔고딕 ExtraBold" pitchFamily="50" charset="-127"/>
              </a:rPr>
              <a:t>Function</a:t>
            </a:r>
            <a:endParaRPr lang="ko-KR" altLang="en-US" sz="1800">
              <a:solidFill>
                <a:schemeClr val="bg1"/>
              </a:solidFill>
              <a:latin typeface="나눔고딕 ExtraBold" pitchFamily="50" charset="-127"/>
              <a:ea typeface="나눔고딕 ExtraBold" pitchFamily="50" charset="-127"/>
            </a:endParaRPr>
          </a:p>
        </p:txBody>
      </p:sp>
      <p:sp>
        <p:nvSpPr>
          <p:cNvPr id="9225" name="AutoShape 299"/>
          <p:cNvSpPr>
            <a:spLocks noChangeArrowheads="1"/>
          </p:cNvSpPr>
          <p:nvPr/>
        </p:nvSpPr>
        <p:spPr bwMode="auto">
          <a:xfrm>
            <a:off x="2170113" y="2700338"/>
            <a:ext cx="1182687" cy="485775"/>
          </a:xfrm>
          <a:prstGeom prst="roundRect">
            <a:avLst>
              <a:gd name="adj" fmla="val 0"/>
            </a:avLst>
          </a:prstGeom>
          <a:solidFill>
            <a:schemeClr val="bg2"/>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en-US" altLang="ko-KR">
                <a:latin typeface="나눔고딕 ExtraBold" pitchFamily="50" charset="-127"/>
                <a:ea typeface="나눔고딕 ExtraBold" pitchFamily="50" charset="-127"/>
              </a:rPr>
              <a:t>Field</a:t>
            </a:r>
            <a:endParaRPr kumimoji="0" lang="ko-KR" altLang="en-US">
              <a:latin typeface="나눔고딕 ExtraBold" pitchFamily="50" charset="-127"/>
              <a:ea typeface="나눔고딕 ExtraBold" pitchFamily="50" charset="-127"/>
            </a:endParaRPr>
          </a:p>
        </p:txBody>
      </p:sp>
      <p:sp>
        <p:nvSpPr>
          <p:cNvPr id="9226" name="AutoShape 300"/>
          <p:cNvSpPr>
            <a:spLocks noChangeArrowheads="1"/>
          </p:cNvSpPr>
          <p:nvPr/>
        </p:nvSpPr>
        <p:spPr bwMode="auto">
          <a:xfrm>
            <a:off x="2171700" y="4214813"/>
            <a:ext cx="1182688"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en-US" altLang="ko-KR">
                <a:latin typeface="나눔고딕 ExtraBold" pitchFamily="50" charset="-127"/>
                <a:ea typeface="나눔고딕 ExtraBold" pitchFamily="50" charset="-127"/>
              </a:rPr>
              <a:t>Program</a:t>
            </a:r>
            <a:endParaRPr kumimoji="0" lang="ko-KR" altLang="en-US">
              <a:latin typeface="나눔고딕 ExtraBold" pitchFamily="50" charset="-127"/>
              <a:ea typeface="나눔고딕 ExtraBold" pitchFamily="50" charset="-127"/>
            </a:endParaRPr>
          </a:p>
        </p:txBody>
      </p:sp>
      <p:sp>
        <p:nvSpPr>
          <p:cNvPr id="9227" name="AutoShape 301"/>
          <p:cNvSpPr>
            <a:spLocks noChangeArrowheads="1"/>
          </p:cNvSpPr>
          <p:nvPr/>
        </p:nvSpPr>
        <p:spPr bwMode="auto">
          <a:xfrm>
            <a:off x="2171700" y="4972050"/>
            <a:ext cx="1182688"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en-US" altLang="ko-KR">
                <a:latin typeface="나눔고딕 ExtraBold" pitchFamily="50" charset="-127"/>
                <a:ea typeface="나눔고딕 ExtraBold" pitchFamily="50" charset="-127"/>
              </a:rPr>
              <a:t>Unit Program</a:t>
            </a:r>
            <a:endParaRPr kumimoji="0" lang="ko-KR" altLang="en-US">
              <a:latin typeface="나눔고딕 ExtraBold" pitchFamily="50" charset="-127"/>
              <a:ea typeface="나눔고딕 ExtraBold" pitchFamily="50" charset="-127"/>
            </a:endParaRPr>
          </a:p>
        </p:txBody>
      </p:sp>
      <p:cxnSp>
        <p:nvCxnSpPr>
          <p:cNvPr id="9228" name="AutoShape 303"/>
          <p:cNvCxnSpPr>
            <a:cxnSpLocks noChangeShapeType="1"/>
            <a:stCxn id="9225" idx="2"/>
            <a:endCxn id="9232" idx="0"/>
          </p:cNvCxnSpPr>
          <p:nvPr/>
        </p:nvCxnSpPr>
        <p:spPr bwMode="auto">
          <a:xfrm>
            <a:off x="2762250" y="3197225"/>
            <a:ext cx="3175" cy="249238"/>
          </a:xfrm>
          <a:prstGeom prst="straightConnector1">
            <a:avLst/>
          </a:prstGeom>
          <a:noFill/>
          <a:ln w="12700">
            <a:solidFill>
              <a:schemeClr val="bg2"/>
            </a:solidFill>
            <a:round/>
            <a:headEnd/>
            <a:tailEnd type="triangle" w="med" len="med"/>
          </a:ln>
        </p:spPr>
      </p:cxnSp>
      <p:cxnSp>
        <p:nvCxnSpPr>
          <p:cNvPr id="9229" name="AutoShape 304"/>
          <p:cNvCxnSpPr>
            <a:cxnSpLocks noChangeShapeType="1"/>
            <a:stCxn id="9232" idx="2"/>
            <a:endCxn id="9226" idx="0"/>
          </p:cNvCxnSpPr>
          <p:nvPr/>
        </p:nvCxnSpPr>
        <p:spPr bwMode="auto">
          <a:xfrm flipH="1">
            <a:off x="2763838" y="3954463"/>
            <a:ext cx="1587" cy="249237"/>
          </a:xfrm>
          <a:prstGeom prst="straightConnector1">
            <a:avLst/>
          </a:prstGeom>
          <a:noFill/>
          <a:ln w="12700">
            <a:solidFill>
              <a:schemeClr val="bg2"/>
            </a:solidFill>
            <a:round/>
            <a:headEnd/>
            <a:tailEnd type="triangle" w="med" len="med"/>
          </a:ln>
        </p:spPr>
      </p:cxnSp>
      <p:sp>
        <p:nvSpPr>
          <p:cNvPr id="9230" name="AutoShape 338"/>
          <p:cNvSpPr>
            <a:spLocks noChangeArrowheads="1"/>
          </p:cNvSpPr>
          <p:nvPr/>
        </p:nvSpPr>
        <p:spPr bwMode="auto">
          <a:xfrm>
            <a:off x="2166938" y="5729288"/>
            <a:ext cx="1182687" cy="485775"/>
          </a:xfrm>
          <a:prstGeom prst="roundRect">
            <a:avLst>
              <a:gd name="adj" fmla="val 0"/>
            </a:avLst>
          </a:prstGeom>
          <a:solidFill>
            <a:schemeClr val="bg1"/>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kumimoji="0" lang="en-US" altLang="ko-KR">
                <a:latin typeface="나눔고딕 ExtraBold" pitchFamily="50" charset="-127"/>
                <a:ea typeface="나눔고딕 ExtraBold" pitchFamily="50" charset="-127"/>
              </a:rPr>
              <a:t>Project</a:t>
            </a:r>
            <a:endParaRPr kumimoji="0" lang="ko-KR" altLang="en-US">
              <a:latin typeface="나눔고딕 ExtraBold" pitchFamily="50" charset="-127"/>
              <a:ea typeface="나눔고딕 ExtraBold" pitchFamily="50" charset="-127"/>
            </a:endParaRPr>
          </a:p>
        </p:txBody>
      </p:sp>
      <p:cxnSp>
        <p:nvCxnSpPr>
          <p:cNvPr id="9231" name="AutoShape 339"/>
          <p:cNvCxnSpPr>
            <a:cxnSpLocks noChangeShapeType="1"/>
            <a:stCxn id="9226" idx="2"/>
            <a:endCxn id="9227" idx="0"/>
          </p:cNvCxnSpPr>
          <p:nvPr/>
        </p:nvCxnSpPr>
        <p:spPr bwMode="auto">
          <a:xfrm>
            <a:off x="2763838" y="4711700"/>
            <a:ext cx="0" cy="249238"/>
          </a:xfrm>
          <a:prstGeom prst="straightConnector1">
            <a:avLst/>
          </a:prstGeom>
          <a:noFill/>
          <a:ln w="12700">
            <a:solidFill>
              <a:schemeClr val="bg2"/>
            </a:solidFill>
            <a:round/>
            <a:headEnd/>
            <a:tailEnd type="triangle" w="med" len="med"/>
          </a:ln>
        </p:spPr>
      </p:cxnSp>
      <p:sp>
        <p:nvSpPr>
          <p:cNvPr id="9232" name="AutoShape 299"/>
          <p:cNvSpPr>
            <a:spLocks noChangeArrowheads="1"/>
          </p:cNvSpPr>
          <p:nvPr/>
        </p:nvSpPr>
        <p:spPr bwMode="auto">
          <a:xfrm>
            <a:off x="2173288" y="3457575"/>
            <a:ext cx="1182687" cy="485775"/>
          </a:xfrm>
          <a:prstGeom prst="roundRect">
            <a:avLst>
              <a:gd name="adj" fmla="val 0"/>
            </a:avLst>
          </a:prstGeom>
          <a:solidFill>
            <a:schemeClr val="bg2"/>
          </a:solidFill>
          <a:ln w="22225" algn="ctr">
            <a:solidFill>
              <a:srgbClr val="C0C0C0"/>
            </a:solidFill>
            <a:round/>
            <a:headEnd/>
            <a:tailEnd/>
          </a:ln>
        </p:spPr>
        <p:txBody>
          <a:bodyPr lIns="0" tIns="46792" rIns="0" bIns="46792" anchor="ctr"/>
          <a:lstStyle/>
          <a:p>
            <a:pPr algn="ctr">
              <a:spcAft>
                <a:spcPct val="15000"/>
              </a:spcAft>
              <a:buClr>
                <a:schemeClr val="tx1"/>
              </a:buClr>
              <a:buFont typeface="Times" pitchFamily="18" charset="0"/>
              <a:buNone/>
              <a:tabLst>
                <a:tab pos="914400" algn="l"/>
                <a:tab pos="7313613" algn="r"/>
              </a:tabLst>
            </a:pPr>
            <a:r>
              <a:rPr lang="en-US" altLang="ko-KR">
                <a:latin typeface="나눔고딕 ExtraBold" pitchFamily="50" charset="-127"/>
                <a:ea typeface="나눔고딕 ExtraBold" pitchFamily="50" charset="-127"/>
              </a:rPr>
              <a:t>Sector</a:t>
            </a:r>
            <a:endParaRPr kumimoji="0" lang="ko-KR" altLang="en-US">
              <a:latin typeface="나눔고딕 ExtraBold" pitchFamily="50" charset="-127"/>
              <a:ea typeface="나눔고딕 ExtraBold" pitchFamily="50" charset="-127"/>
            </a:endParaRPr>
          </a:p>
        </p:txBody>
      </p:sp>
      <p:cxnSp>
        <p:nvCxnSpPr>
          <p:cNvPr id="9233" name="AutoShape 339"/>
          <p:cNvCxnSpPr>
            <a:cxnSpLocks noChangeShapeType="1"/>
            <a:stCxn id="9227" idx="2"/>
            <a:endCxn id="9230" idx="0"/>
          </p:cNvCxnSpPr>
          <p:nvPr/>
        </p:nvCxnSpPr>
        <p:spPr bwMode="auto">
          <a:xfrm flipH="1">
            <a:off x="2759075" y="5468938"/>
            <a:ext cx="4763" cy="249237"/>
          </a:xfrm>
          <a:prstGeom prst="straightConnector1">
            <a:avLst/>
          </a:prstGeom>
          <a:noFill/>
          <a:ln w="12700">
            <a:solidFill>
              <a:schemeClr val="bg2"/>
            </a:solidFill>
            <a:round/>
            <a:headEnd/>
            <a:tailEnd type="triangle" w="med" len="med"/>
          </a:ln>
        </p:spPr>
      </p:cxnSp>
      <p:sp>
        <p:nvSpPr>
          <p:cNvPr id="9234" name="AutoShape 17" descr="밝은 상향 대각선"/>
          <p:cNvSpPr>
            <a:spLocks noChangeArrowheads="1"/>
          </p:cNvSpPr>
          <p:nvPr/>
        </p:nvSpPr>
        <p:spPr bwMode="auto">
          <a:xfrm>
            <a:off x="3484563" y="3375025"/>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buFont typeface="Arial" charset="0"/>
              <a:buChar char="•"/>
            </a:pPr>
            <a:r>
              <a:rPr lang="en-US" altLang="ko-KR" sz="1400">
                <a:latin typeface="나눔고딕 ExtraBold" pitchFamily="50" charset="-127"/>
                <a:ea typeface="나눔고딕 ExtraBold" pitchFamily="50" charset="-127"/>
                <a:cs typeface="Arial" charset="0"/>
              </a:rPr>
              <a:t> Middle Functions: 69 sectors such as Governance Administration,</a:t>
            </a:r>
          </a:p>
          <a:p>
            <a:pPr latinLnBrk="1">
              <a:buFont typeface="Arial" charset="0"/>
              <a:buNone/>
            </a:pPr>
            <a:r>
              <a:rPr lang="en-US" altLang="ko-KR" sz="1400">
                <a:latin typeface="나눔고딕 ExtraBold" pitchFamily="50" charset="-127"/>
                <a:ea typeface="나눔고딕 ExtraBold" pitchFamily="50" charset="-127"/>
                <a:cs typeface="Arial" charset="0"/>
              </a:rPr>
              <a:t>  Higher Education, Military Force Operation,</a:t>
            </a:r>
            <a:r>
              <a:rPr lang="ko-KR" altLang="en-US" sz="1400">
                <a:latin typeface="나눔고딕 ExtraBold" pitchFamily="50" charset="-127"/>
                <a:ea typeface="나눔고딕 ExtraBold" pitchFamily="50" charset="-127"/>
                <a:cs typeface="Arial" charset="0"/>
              </a:rPr>
              <a:t> </a:t>
            </a:r>
            <a:r>
              <a:rPr lang="en-US" altLang="ko-KR" sz="1400">
                <a:latin typeface="나눔고딕 ExtraBold" pitchFamily="50" charset="-127"/>
                <a:ea typeface="나눔고딕 ExtraBold" pitchFamily="50" charset="-127"/>
                <a:cs typeface="Arial" charset="0"/>
              </a:rPr>
              <a:t>Tourism and so on</a:t>
            </a:r>
          </a:p>
        </p:txBody>
      </p:sp>
      <p:sp>
        <p:nvSpPr>
          <p:cNvPr id="9235" name="AutoShape 17" descr="밝은 상향 대각선"/>
          <p:cNvSpPr>
            <a:spLocks noChangeArrowheads="1"/>
          </p:cNvSpPr>
          <p:nvPr/>
        </p:nvSpPr>
        <p:spPr bwMode="auto">
          <a:xfrm>
            <a:off x="3484563" y="4083050"/>
            <a:ext cx="5683250" cy="749300"/>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Policy unit, basic unit of fiscal responsibility</a:t>
            </a:r>
          </a:p>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744 programs</a:t>
            </a:r>
            <a:r>
              <a:rPr lang="ko-KR" altLang="en-US" sz="1400">
                <a:latin typeface="나눔고딕 ExtraBold" pitchFamily="50" charset="-127"/>
                <a:ea typeface="나눔고딕 ExtraBold" pitchFamily="50" charset="-127"/>
                <a:cs typeface="Arial" charset="0"/>
              </a:rPr>
              <a:t> </a:t>
            </a:r>
            <a:r>
              <a:rPr lang="en-US" altLang="ko-KR" sz="1400">
                <a:latin typeface="나눔고딕 ExtraBold" pitchFamily="50" charset="-127"/>
                <a:ea typeface="나눔고딕 ExtraBold" pitchFamily="50" charset="-127"/>
                <a:cs typeface="Arial" charset="0"/>
              </a:rPr>
              <a:t>, unit according to performance management / </a:t>
            </a:r>
            <a:br>
              <a:rPr lang="en-US" altLang="ko-KR" sz="1400">
                <a:latin typeface="나눔고딕 ExtraBold" pitchFamily="50" charset="-127"/>
                <a:ea typeface="나눔고딕 ExtraBold" pitchFamily="50" charset="-127"/>
                <a:cs typeface="Arial" charset="0"/>
              </a:rPr>
            </a:br>
            <a:r>
              <a:rPr lang="en-US" altLang="ko-KR" sz="1400">
                <a:latin typeface="나눔고딕 ExtraBold" pitchFamily="50" charset="-127"/>
                <a:ea typeface="나눔고딕 ExtraBold" pitchFamily="50" charset="-127"/>
                <a:cs typeface="Arial" charset="0"/>
              </a:rPr>
              <a:t>  Top down financial resource allocation</a:t>
            </a:r>
          </a:p>
        </p:txBody>
      </p:sp>
      <p:sp>
        <p:nvSpPr>
          <p:cNvPr id="9236" name="AutoShape 17" descr="밝은 상향 대각선"/>
          <p:cNvSpPr>
            <a:spLocks noChangeArrowheads="1"/>
          </p:cNvSpPr>
          <p:nvPr/>
        </p:nvSpPr>
        <p:spPr bwMode="auto">
          <a:xfrm>
            <a:off x="3484563" y="4878388"/>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Sub policy unit, [Component of program]</a:t>
            </a:r>
          </a:p>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3088 activities</a:t>
            </a:r>
          </a:p>
        </p:txBody>
      </p:sp>
      <p:sp>
        <p:nvSpPr>
          <p:cNvPr id="9237" name="AutoShape 17" descr="밝은 상향 대각선"/>
          <p:cNvSpPr>
            <a:spLocks noChangeArrowheads="1"/>
          </p:cNvSpPr>
          <p:nvPr/>
        </p:nvSpPr>
        <p:spPr bwMode="auto">
          <a:xfrm>
            <a:off x="3484563" y="5610225"/>
            <a:ext cx="5683250" cy="650875"/>
          </a:xfrm>
          <a:prstGeom prst="roundRect">
            <a:avLst>
              <a:gd name="adj" fmla="val 1907"/>
            </a:avLst>
          </a:prstGeom>
          <a:solidFill>
            <a:schemeClr val="bg1"/>
          </a:solidFill>
          <a:ln w="12700" algn="ctr">
            <a:solidFill>
              <a:srgbClr val="3C688C"/>
            </a:solidFill>
            <a:round/>
            <a:headEnd/>
            <a:tailEnd/>
          </a:ln>
        </p:spPr>
        <p:txBody>
          <a:bodyPr wrap="none" lIns="35994" tIns="0" rIns="35994" bIns="0" anchor="ctr"/>
          <a:lstStyle/>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Basic project unit, [component of Unit Program]</a:t>
            </a:r>
          </a:p>
          <a:p>
            <a:pPr latinLnBrk="1">
              <a:spcBef>
                <a:spcPts val="600"/>
              </a:spcBef>
              <a:buFont typeface="Arial" charset="0"/>
              <a:buChar char="•"/>
            </a:pPr>
            <a:r>
              <a:rPr lang="en-US" altLang="ko-KR" sz="1400">
                <a:latin typeface="나눔고딕 ExtraBold" pitchFamily="50" charset="-127"/>
                <a:ea typeface="나눔고딕 ExtraBold" pitchFamily="50" charset="-127"/>
                <a:cs typeface="Arial" charset="0"/>
              </a:rPr>
              <a:t> 8784 projects</a:t>
            </a:r>
          </a:p>
        </p:txBody>
      </p:sp>
      <p:sp>
        <p:nvSpPr>
          <p:cNvPr id="9238" name="AutoShape 167"/>
          <p:cNvSpPr>
            <a:spLocks noChangeArrowheads="1"/>
          </p:cNvSpPr>
          <p:nvPr/>
        </p:nvSpPr>
        <p:spPr bwMode="auto">
          <a:xfrm>
            <a:off x="738188" y="4214813"/>
            <a:ext cx="1250950" cy="2000250"/>
          </a:xfrm>
          <a:prstGeom prst="roundRect">
            <a:avLst>
              <a:gd name="adj" fmla="val 5838"/>
            </a:avLst>
          </a:prstGeom>
          <a:solidFill>
            <a:srgbClr val="274F77"/>
          </a:solidFill>
          <a:ln w="22225">
            <a:solidFill>
              <a:schemeClr val="bg1"/>
            </a:solidFill>
            <a:round/>
            <a:headEnd/>
            <a:tailEnd/>
          </a:ln>
          <a:effectLst>
            <a:prstShdw prst="shdw17" dist="17961" dir="2700000">
              <a:srgbClr val="1A4154">
                <a:alpha val="50000"/>
              </a:srgbClr>
            </a:prstShdw>
          </a:effectLst>
        </p:spPr>
        <p:txBody>
          <a:bodyPr lIns="53990" tIns="45712" rIns="53990" bIns="45712" anchor="ctr"/>
          <a:lstStyle/>
          <a:p>
            <a:pPr algn="ctr" latinLnBrk="1">
              <a:lnSpc>
                <a:spcPct val="120000"/>
              </a:lnSpc>
            </a:pPr>
            <a:r>
              <a:rPr lang="en-US" altLang="ko-KR" sz="1800">
                <a:solidFill>
                  <a:schemeClr val="bg1"/>
                </a:solidFill>
                <a:latin typeface="나눔고딕 ExtraBold" pitchFamily="50" charset="-127"/>
                <a:ea typeface="나눔고딕 ExtraBold" pitchFamily="50" charset="-127"/>
              </a:rPr>
              <a:t>Project</a:t>
            </a:r>
            <a:endParaRPr lang="ko-KR" altLang="en-US" sz="1800">
              <a:solidFill>
                <a:schemeClr val="bg1"/>
              </a:solidFill>
              <a:latin typeface="나눔고딕 ExtraBold" pitchFamily="50" charset="-127"/>
              <a:ea typeface="나눔고딕 ExtraBold" pitchFamily="50" charset="-127"/>
            </a:endParaRPr>
          </a:p>
        </p:txBody>
      </p:sp>
      <p:sp>
        <p:nvSpPr>
          <p:cNvPr id="9239" name="Rectangle 98"/>
          <p:cNvSpPr>
            <a:spLocks noChangeArrowheads="1"/>
          </p:cNvSpPr>
          <p:nvPr/>
        </p:nvSpPr>
        <p:spPr bwMode="auto">
          <a:xfrm>
            <a:off x="560388" y="1331913"/>
            <a:ext cx="8569325" cy="674015"/>
          </a:xfrm>
          <a:prstGeom prst="rect">
            <a:avLst/>
          </a:prstGeom>
          <a:noFill/>
          <a:ln w="9525" algn="ctr">
            <a:noFill/>
            <a:miter lim="800000"/>
            <a:headEnd/>
            <a:tailEnd/>
          </a:ln>
          <a:effectLst>
            <a:prstShdw prst="shdw17" dist="17961" dir="2700000">
              <a:srgbClr val="999999"/>
            </a:prstShdw>
          </a:effectLst>
        </p:spPr>
        <p:txBody>
          <a:bodyPr lIns="91423" tIns="45712" rIns="91423" bIns="45712">
            <a:spAutoFit/>
          </a:bodyPr>
          <a:lstStyle/>
          <a:p>
            <a:pPr latinLnBrk="1">
              <a:lnSpc>
                <a:spcPct val="105000"/>
              </a:lnSpc>
              <a:spcBef>
                <a:spcPct val="50000"/>
              </a:spcBef>
            </a:pPr>
            <a:r>
              <a:rPr lang="en-US" altLang="ko-KR" sz="1800" b="0" dirty="0">
                <a:latin typeface="Arial Unicode MS" pitchFamily="50" charset="-127"/>
                <a:ea typeface="Arial Unicode MS" pitchFamily="50" charset="-127"/>
                <a:cs typeface="Arial Unicode MS" pitchFamily="50" charset="-127"/>
              </a:rPr>
              <a:t>‘Project Management’ classifies projects according to the </a:t>
            </a:r>
            <a:r>
              <a:rPr lang="en-US" altLang="ko-KR" sz="1800" b="0" dirty="0" smtClean="0">
                <a:latin typeface="Arial Unicode MS" pitchFamily="50" charset="-127"/>
                <a:ea typeface="Arial Unicode MS" pitchFamily="50" charset="-127"/>
                <a:cs typeface="Arial Unicode MS" pitchFamily="50" charset="-127"/>
              </a:rPr>
              <a:t>program-based </a:t>
            </a:r>
            <a:r>
              <a:rPr lang="en-US" altLang="ko-KR" sz="1800" b="0" dirty="0">
                <a:latin typeface="Arial Unicode MS" pitchFamily="50" charset="-127"/>
                <a:ea typeface="Arial Unicode MS" pitchFamily="50" charset="-127"/>
                <a:cs typeface="Arial Unicode MS" pitchFamily="50" charset="-127"/>
              </a:rPr>
              <a:t>budget system.</a:t>
            </a:r>
            <a:endParaRPr lang="ko-KR" altLang="en-US" sz="1800" b="0" dirty="0">
              <a:latin typeface="Arial Unicode MS" pitchFamily="50" charset="-127"/>
              <a:ea typeface="Arial Unicode MS" pitchFamily="50" charset="-127"/>
              <a:cs typeface="Arial Unicode MS" pitchFamily="50" charset="-127"/>
            </a:endParaRPr>
          </a:p>
        </p:txBody>
      </p:sp>
      <p:sp>
        <p:nvSpPr>
          <p:cNvPr id="9241" name="AutoShape 167"/>
          <p:cNvSpPr>
            <a:spLocks noChangeArrowheads="1"/>
          </p:cNvSpPr>
          <p:nvPr/>
        </p:nvSpPr>
        <p:spPr bwMode="auto">
          <a:xfrm>
            <a:off x="766763" y="2655888"/>
            <a:ext cx="1195387" cy="268287"/>
          </a:xfrm>
          <a:prstGeom prst="roundRect">
            <a:avLst>
              <a:gd name="adj" fmla="val 23769"/>
            </a:avLst>
          </a:prstGeom>
          <a:gradFill rotWithShape="1">
            <a:gsLst>
              <a:gs pos="0">
                <a:schemeClr val="bg1">
                  <a:alpha val="37999"/>
                </a:schemeClr>
              </a:gs>
              <a:gs pos="100000">
                <a:schemeClr val="bg1">
                  <a:alpha val="0"/>
                </a:schemeClr>
              </a:gs>
            </a:gsLst>
            <a:lin ang="5400000" scaled="1"/>
          </a:gradFill>
          <a:ln w="9525">
            <a:noFill/>
            <a:round/>
            <a:headEnd/>
            <a:tailEnd/>
          </a:ln>
        </p:spPr>
        <p:txBody>
          <a:bodyPr lIns="53990" tIns="45712" rIns="53990" bIns="45712" anchor="ctr"/>
          <a:lstStyle/>
          <a:p>
            <a:pPr algn="ctr" latinLnBrk="1">
              <a:lnSpc>
                <a:spcPct val="120000"/>
              </a:lnSpc>
            </a:pPr>
            <a:endParaRPr lang="ko-KR" altLang="en-US" sz="1800">
              <a:solidFill>
                <a:schemeClr val="bg1"/>
              </a:solidFill>
              <a:latin typeface="나눔고딕 ExtraBold" pitchFamily="50" charset="-127"/>
              <a:ea typeface="나눔고딕 ExtraBold" pitchFamily="50" charset="-127"/>
            </a:endParaRPr>
          </a:p>
        </p:txBody>
      </p:sp>
      <p:sp>
        <p:nvSpPr>
          <p:cNvPr id="9242" name="AutoShape 167"/>
          <p:cNvSpPr>
            <a:spLocks noChangeArrowheads="1"/>
          </p:cNvSpPr>
          <p:nvPr/>
        </p:nvSpPr>
        <p:spPr bwMode="auto">
          <a:xfrm>
            <a:off x="776288" y="4233863"/>
            <a:ext cx="1195387" cy="274637"/>
          </a:xfrm>
          <a:prstGeom prst="roundRect">
            <a:avLst>
              <a:gd name="adj" fmla="val 21968"/>
            </a:avLst>
          </a:prstGeom>
          <a:gradFill rotWithShape="1">
            <a:gsLst>
              <a:gs pos="0">
                <a:schemeClr val="bg1">
                  <a:alpha val="37999"/>
                </a:schemeClr>
              </a:gs>
              <a:gs pos="100000">
                <a:schemeClr val="bg1">
                  <a:alpha val="0"/>
                </a:schemeClr>
              </a:gs>
            </a:gsLst>
            <a:lin ang="5400000" scaled="1"/>
          </a:gradFill>
          <a:ln w="9525">
            <a:noFill/>
            <a:round/>
            <a:headEnd/>
            <a:tailEnd/>
          </a:ln>
        </p:spPr>
        <p:txBody>
          <a:bodyPr lIns="53990" tIns="45712" rIns="53990" bIns="45712" anchor="ctr"/>
          <a:lstStyle/>
          <a:p>
            <a:pPr algn="ctr" latinLnBrk="1">
              <a:lnSpc>
                <a:spcPct val="120000"/>
              </a:lnSpc>
            </a:pPr>
            <a:endParaRPr lang="ko-KR" altLang="en-US" sz="1800">
              <a:solidFill>
                <a:schemeClr val="bg1"/>
              </a:solidFill>
              <a:latin typeface="나눔고딕 ExtraBold" pitchFamily="50" charset="-127"/>
              <a:ea typeface="나눔고딕 ExtraBold" pitchFamily="50" charset="-127"/>
            </a:endParaRPr>
          </a:p>
        </p:txBody>
      </p:sp>
      <p:sp>
        <p:nvSpPr>
          <p:cNvPr id="33" name="Rectangle 24"/>
          <p:cNvSpPr>
            <a:spLocks noChangeArrowheads="1"/>
          </p:cNvSpPr>
          <p:nvPr/>
        </p:nvSpPr>
        <p:spPr bwMode="auto">
          <a:xfrm>
            <a:off x="352425" y="125413"/>
            <a:ext cx="6562725" cy="493712"/>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1247"/>
          <p:cNvSpPr>
            <a:spLocks noChangeArrowheads="1"/>
          </p:cNvSpPr>
          <p:nvPr/>
        </p:nvSpPr>
        <p:spPr bwMode="auto">
          <a:xfrm>
            <a:off x="483046" y="922338"/>
            <a:ext cx="8934450" cy="274637"/>
          </a:xfrm>
          <a:prstGeom prst="rect">
            <a:avLst/>
          </a:prstGeom>
          <a:noFill/>
          <a:ln w="12700" algn="ctr">
            <a:noFill/>
            <a:miter lim="800000"/>
            <a:headEnd/>
            <a:tailEnd/>
          </a:ln>
        </p:spPr>
        <p:txBody>
          <a:bodyPr lIns="0" tIns="0" rIns="0" bIns="0" anchor="ctr">
            <a:spAutoFit/>
          </a:bodyPr>
          <a:lstStyle/>
          <a:p>
            <a:r>
              <a:rPr kumimoji="0" lang="en-US" altLang="ko-KR" sz="1800" dirty="0" smtClean="0">
                <a:latin typeface="Arial Unicode MS" pitchFamily="50" charset="-127"/>
                <a:ea typeface="Arial Unicode MS" pitchFamily="50" charset="-127"/>
                <a:cs typeface="Arial Unicode MS" pitchFamily="50" charset="-127"/>
              </a:rPr>
              <a:t>2. </a:t>
            </a:r>
            <a:r>
              <a:rPr kumimoji="0" lang="en-US" altLang="ko-KR" sz="1800" dirty="0">
                <a:latin typeface="Arial Unicode MS" pitchFamily="50" charset="-127"/>
                <a:ea typeface="Arial Unicode MS" pitchFamily="50" charset="-127"/>
                <a:cs typeface="Arial Unicode MS" pitchFamily="50" charset="-127"/>
              </a:rPr>
              <a:t>Project enrollment and closure </a:t>
            </a:r>
            <a:endParaRPr kumimoji="0" lang="ko-KR" altLang="ko-KR" sz="1800" dirty="0">
              <a:latin typeface="Arial Unicode MS" pitchFamily="50" charset="-127"/>
              <a:ea typeface="Arial Unicode MS" pitchFamily="50" charset="-127"/>
              <a:cs typeface="Arial Unicode MS" pitchFamily="50" charset="-127"/>
            </a:endParaRPr>
          </a:p>
        </p:txBody>
      </p:sp>
      <p:graphicFrame>
        <p:nvGraphicFramePr>
          <p:cNvPr id="11331" name="Group 67"/>
          <p:cNvGraphicFramePr>
            <a:graphicFrameLocks noGrp="1"/>
          </p:cNvGraphicFramePr>
          <p:nvPr/>
        </p:nvGraphicFramePr>
        <p:xfrm>
          <a:off x="452438" y="1341438"/>
          <a:ext cx="8929687" cy="4824414"/>
        </p:xfrm>
        <a:graphic>
          <a:graphicData uri="http://schemas.openxmlformats.org/drawingml/2006/table">
            <a:tbl>
              <a:tblPr/>
              <a:tblGrid>
                <a:gridCol w="714375"/>
                <a:gridCol w="1000125"/>
                <a:gridCol w="3608387"/>
                <a:gridCol w="3606800"/>
              </a:tblGrid>
              <a:tr h="373063">
                <a:tc>
                  <a:txBody>
                    <a:bodyPr/>
                    <a:lstStyle/>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1200" b="1" i="0" u="none" strike="noStrike" cap="none" normalizeH="0" baseline="0" dirty="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smtClean="0">
                          <a:ln>
                            <a:noFill/>
                          </a:ln>
                          <a:solidFill>
                            <a:schemeClr val="bg1"/>
                          </a:solidFill>
                          <a:effectLst/>
                          <a:latin typeface="맑은 고딕" pitchFamily="50" charset="-127"/>
                          <a:ea typeface="맑은 고딕" pitchFamily="50" charset="-127"/>
                        </a:rPr>
                        <a:t>User</a:t>
                      </a:r>
                      <a:endParaRPr kumimoji="0" lang="ko-KR" altLang="en-US" sz="1400" b="1" i="0" u="none" strike="noStrike" cap="none" normalizeH="0" baseline="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smtClean="0">
                          <a:ln>
                            <a:noFill/>
                          </a:ln>
                          <a:solidFill>
                            <a:schemeClr val="bg1"/>
                          </a:solidFill>
                          <a:effectLst/>
                          <a:latin typeface="맑은 고딕" pitchFamily="50" charset="-127"/>
                          <a:ea typeface="맑은 고딕" pitchFamily="50" charset="-127"/>
                        </a:rPr>
                        <a:t>project </a:t>
                      </a:r>
                      <a:r>
                        <a:rPr kumimoji="0" lang="en-US" altLang="ko-KR" sz="1400" b="1" i="0" u="none" strike="noStrike" cap="none" normalizeH="0" baseline="0" smtClean="0">
                          <a:ln>
                            <a:noFill/>
                          </a:ln>
                          <a:solidFill>
                            <a:srgbClr val="FFFFFF"/>
                          </a:solidFill>
                          <a:effectLst/>
                          <a:latin typeface="맑은 고딕" pitchFamily="50" charset="-127"/>
                          <a:ea typeface="굴림" pitchFamily="50" charset="-127"/>
                        </a:rPr>
                        <a:t>enrollment </a:t>
                      </a:r>
                      <a:endParaRPr kumimoji="0" lang="ko-KR" altLang="en-US" sz="1400" b="1" i="0" u="none" strike="noStrike" cap="none" normalizeH="0" baseline="0" smtClean="0">
                        <a:ln>
                          <a:noFill/>
                        </a:ln>
                        <a:solidFill>
                          <a:schemeClr val="bg1"/>
                        </a:solidFill>
                        <a:effectLst/>
                        <a:latin typeface="맑은 고딕" pitchFamily="50" charset="-127"/>
                        <a:ea typeface="맑은 고딕" pitchFamily="50" charset="-127"/>
                      </a:endParaRPr>
                    </a:p>
                  </a:txBody>
                  <a:tcPr marL="91423" marR="91423" marT="45712" marB="45712" anchor="ctr" horzOverflow="overflow">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400" b="1" i="0" u="none" strike="noStrike" cap="none" normalizeH="0" baseline="0" dirty="0" smtClean="0">
                          <a:ln>
                            <a:noFill/>
                          </a:ln>
                          <a:solidFill>
                            <a:srgbClr val="FFFFFF"/>
                          </a:solidFill>
                          <a:effectLst/>
                          <a:latin typeface="맑은 고딕" pitchFamily="50" charset="-127"/>
                          <a:ea typeface="굴림" pitchFamily="50" charset="-127"/>
                        </a:rPr>
                        <a:t>project </a:t>
                      </a:r>
                      <a:r>
                        <a:rPr kumimoji="0" lang="en-US" altLang="ko-KR" sz="1400" b="1" i="0" u="none" strike="noStrike" cap="none" normalizeH="0" baseline="0" dirty="0" smtClean="0">
                          <a:ln>
                            <a:noFill/>
                          </a:ln>
                          <a:solidFill>
                            <a:schemeClr val="bg1"/>
                          </a:solidFill>
                          <a:effectLst/>
                          <a:latin typeface="맑은 고딕" pitchFamily="50" charset="-127"/>
                          <a:ea typeface="맑은 고딕" pitchFamily="50" charset="-127"/>
                        </a:rPr>
                        <a:t>Closure</a:t>
                      </a:r>
                    </a:p>
                  </a:txBody>
                  <a:tcPr marL="91423" marR="91423" marT="45712" marB="45712" anchor="ctr" horzOverflow="overflow">
                    <a:lnL w="635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698625">
                <a:tc rowSpan="3">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rgbClr val="000000"/>
                          </a:solidFill>
                          <a:effectLst/>
                          <a:latin typeface="맑은 고딕" pitchFamily="50" charset="-127"/>
                          <a:ea typeface="맑은 고딕" pitchFamily="50" charset="-127"/>
                        </a:rPr>
                        <a:t>Office</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rgbClr val="000000"/>
                          </a:solidFill>
                          <a:effectLst/>
                          <a:latin typeface="맑은 고딕" pitchFamily="50" charset="-127"/>
                          <a:ea typeface="맑은 고딕" pitchFamily="50" charset="-127"/>
                        </a:rPr>
                        <a:t>Ministry</a:t>
                      </a:r>
                    </a:p>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1200" b="0" i="0" u="none" strike="noStrike" cap="none" normalizeH="0" baseline="0" smtClean="0">
                        <a:ln>
                          <a:noFill/>
                        </a:ln>
                        <a:solidFill>
                          <a:srgbClr val="000000"/>
                        </a:solidFill>
                        <a:effectLst/>
                        <a:latin typeface="맑은 고딕" pitchFamily="50" charset="-127"/>
                        <a:ea typeface="맑은 고딕" pitchFamily="50" charset="-127"/>
                      </a:endParaRPr>
                    </a:p>
                    <a:p>
                      <a:pPr marL="0" marR="0" lvl="0" indent="0" algn="ctr" defTabSz="914400" rtl="0" eaLnBrk="1" fontAlgn="base" latinLnBrk="1" hangingPunct="1">
                        <a:lnSpc>
                          <a:spcPct val="100000"/>
                        </a:lnSpc>
                        <a:spcBef>
                          <a:spcPct val="0"/>
                        </a:spcBef>
                        <a:spcAft>
                          <a:spcPct val="0"/>
                        </a:spcAft>
                        <a:buClrTx/>
                        <a:buSzTx/>
                        <a:buFontTx/>
                        <a:buNone/>
                        <a:tabLst/>
                      </a:pPr>
                      <a:endParaRPr kumimoji="0" lang="ko-KR" altLang="en-US" sz="1200" b="1"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376363">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1376363">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1423" marR="91423" marT="45712" marB="45712"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37920" name="Picture 387" descr="2222222222222"/>
          <p:cNvPicPr>
            <a:picLocks noChangeAspect="1" noChangeArrowheads="1"/>
          </p:cNvPicPr>
          <p:nvPr/>
        </p:nvPicPr>
        <p:blipFill>
          <a:blip r:embed="rId3" cstate="print"/>
          <a:srcRect/>
          <a:stretch>
            <a:fillRect/>
          </a:stretch>
        </p:blipFill>
        <p:spPr bwMode="auto">
          <a:xfrm>
            <a:off x="1455738" y="2155825"/>
            <a:ext cx="430212" cy="438150"/>
          </a:xfrm>
          <a:prstGeom prst="rect">
            <a:avLst/>
          </a:prstGeom>
          <a:noFill/>
          <a:ln w="9525">
            <a:noFill/>
            <a:miter lim="800000"/>
            <a:headEnd/>
            <a:tailEnd/>
          </a:ln>
        </p:spPr>
      </p:pic>
      <p:pic>
        <p:nvPicPr>
          <p:cNvPr id="37921" name="Picture 387" descr="2222222222222"/>
          <p:cNvPicPr>
            <a:picLocks noChangeAspect="1" noChangeArrowheads="1"/>
          </p:cNvPicPr>
          <p:nvPr/>
        </p:nvPicPr>
        <p:blipFill>
          <a:blip r:embed="rId3" cstate="print"/>
          <a:srcRect/>
          <a:stretch>
            <a:fillRect/>
          </a:stretch>
        </p:blipFill>
        <p:spPr bwMode="auto">
          <a:xfrm>
            <a:off x="1455738" y="4999038"/>
            <a:ext cx="430212" cy="438150"/>
          </a:xfrm>
          <a:prstGeom prst="rect">
            <a:avLst/>
          </a:prstGeom>
          <a:noFill/>
          <a:ln w="9525">
            <a:noFill/>
            <a:miter lim="800000"/>
            <a:headEnd/>
            <a:tailEnd/>
          </a:ln>
        </p:spPr>
      </p:pic>
      <p:sp>
        <p:nvSpPr>
          <p:cNvPr id="37922" name="Text Box 388"/>
          <p:cNvSpPr txBox="1">
            <a:spLocks noChangeArrowheads="1"/>
          </p:cNvSpPr>
          <p:nvPr/>
        </p:nvSpPr>
        <p:spPr bwMode="auto">
          <a:xfrm>
            <a:off x="1484313" y="2663825"/>
            <a:ext cx="352425" cy="200025"/>
          </a:xfrm>
          <a:prstGeom prst="rect">
            <a:avLst/>
          </a:prstGeom>
          <a:noFill/>
          <a:ln w="4826" algn="ctr">
            <a:noFill/>
            <a:miter lim="800000"/>
            <a:headEnd/>
            <a:tailEnd/>
          </a:ln>
        </p:spPr>
        <p:txBody>
          <a:bodyPr wrap="none" lIns="0" tIns="0" rIns="0" bIns="0">
            <a:spAutoFit/>
          </a:bodyPr>
          <a:lstStyle/>
          <a:p>
            <a:pPr algn="ctr"/>
            <a:r>
              <a:rPr kumimoji="0" lang="en-US" altLang="ko-KR">
                <a:latin typeface="Arial Unicode MS" pitchFamily="50" charset="-127"/>
                <a:ea typeface="Arial Unicode MS" pitchFamily="50" charset="-127"/>
                <a:cs typeface="Arial Unicode MS" pitchFamily="50" charset="-127"/>
              </a:rPr>
              <a:t>CFO</a:t>
            </a:r>
            <a:endParaRPr kumimoji="0" lang="ko-KR" altLang="en-US">
              <a:latin typeface="Arial Unicode MS" pitchFamily="50" charset="-127"/>
              <a:ea typeface="Arial Unicode MS" pitchFamily="50" charset="-127"/>
              <a:cs typeface="Arial Unicode MS" pitchFamily="50" charset="-127"/>
            </a:endParaRPr>
          </a:p>
        </p:txBody>
      </p:sp>
      <p:sp>
        <p:nvSpPr>
          <p:cNvPr id="37923" name="Text Box 388"/>
          <p:cNvSpPr txBox="1">
            <a:spLocks noChangeArrowheads="1"/>
          </p:cNvSpPr>
          <p:nvPr/>
        </p:nvSpPr>
        <p:spPr bwMode="auto">
          <a:xfrm>
            <a:off x="1338263" y="5502275"/>
            <a:ext cx="660400" cy="400050"/>
          </a:xfrm>
          <a:prstGeom prst="rect">
            <a:avLst/>
          </a:prstGeom>
          <a:noFill/>
          <a:ln w="4826" algn="ctr">
            <a:noFill/>
            <a:miter lim="800000"/>
            <a:headEnd/>
            <a:tailEnd/>
          </a:ln>
        </p:spPr>
        <p:txBody>
          <a:bodyPr wrap="none" lIns="0" tIns="0" rIns="0" bIns="0">
            <a:spAutoFit/>
          </a:bodyPr>
          <a:lstStyle/>
          <a:p>
            <a:pPr algn="ctr"/>
            <a:r>
              <a:rPr kumimoji="0" lang="en-US" altLang="ko-KR">
                <a:latin typeface="Arial Unicode MS" pitchFamily="50" charset="-127"/>
                <a:ea typeface="Arial Unicode MS" pitchFamily="50" charset="-127"/>
                <a:cs typeface="Arial Unicode MS" pitchFamily="50" charset="-127"/>
              </a:rPr>
              <a:t>project</a:t>
            </a:r>
          </a:p>
          <a:p>
            <a:pPr algn="ctr"/>
            <a:r>
              <a:rPr kumimoji="0" lang="en-US" altLang="ko-KR">
                <a:latin typeface="Arial Unicode MS" pitchFamily="50" charset="-127"/>
                <a:ea typeface="Arial Unicode MS" pitchFamily="50" charset="-127"/>
                <a:cs typeface="Arial Unicode MS" pitchFamily="50" charset="-127"/>
              </a:rPr>
              <a:t>Manager</a:t>
            </a:r>
          </a:p>
        </p:txBody>
      </p:sp>
      <p:sp>
        <p:nvSpPr>
          <p:cNvPr id="37924" name="Rectangle 75" descr="o1"/>
          <p:cNvSpPr>
            <a:spLocks noChangeArrowheads="1"/>
          </p:cNvSpPr>
          <p:nvPr/>
        </p:nvSpPr>
        <p:spPr bwMode="auto">
          <a:xfrm>
            <a:off x="3176588" y="3732213"/>
            <a:ext cx="1317625" cy="387350"/>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sp>
        <p:nvSpPr>
          <p:cNvPr id="39" name="Rectangle 77" descr="o1"/>
          <p:cNvSpPr>
            <a:spLocks noChangeArrowheads="1"/>
          </p:cNvSpPr>
          <p:nvPr/>
        </p:nvSpPr>
        <p:spPr bwMode="auto">
          <a:xfrm>
            <a:off x="2333625" y="5162550"/>
            <a:ext cx="1447800" cy="436563"/>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project </a:t>
            </a:r>
          </a:p>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Register</a:t>
            </a:r>
          </a:p>
        </p:txBody>
      </p:sp>
      <p:cxnSp>
        <p:nvCxnSpPr>
          <p:cNvPr id="37926" name="AutoShape 81"/>
          <p:cNvCxnSpPr>
            <a:cxnSpLocks noChangeShapeType="1"/>
            <a:stCxn id="39" idx="3"/>
            <a:endCxn id="37924" idx="2"/>
          </p:cNvCxnSpPr>
          <p:nvPr/>
        </p:nvCxnSpPr>
        <p:spPr bwMode="auto">
          <a:xfrm flipV="1">
            <a:off x="3781425" y="4119563"/>
            <a:ext cx="53975" cy="1262062"/>
          </a:xfrm>
          <a:prstGeom prst="bentConnector2">
            <a:avLst/>
          </a:prstGeom>
          <a:noFill/>
          <a:ln w="9525" algn="ctr">
            <a:solidFill>
              <a:srgbClr val="F69240"/>
            </a:solidFill>
            <a:miter lim="800000"/>
            <a:headEnd/>
            <a:tailEnd type="triangle" w="med" len="med"/>
          </a:ln>
        </p:spPr>
      </p:cxnSp>
      <p:sp>
        <p:nvSpPr>
          <p:cNvPr id="37927" name="직사각형 409"/>
          <p:cNvSpPr>
            <a:spLocks noChangeArrowheads="1"/>
          </p:cNvSpPr>
          <p:nvPr/>
        </p:nvSpPr>
        <p:spPr bwMode="auto">
          <a:xfrm>
            <a:off x="3773488" y="47418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pic>
        <p:nvPicPr>
          <p:cNvPr id="37928" name="Picture 387" descr="2222222222222"/>
          <p:cNvPicPr>
            <a:picLocks noChangeAspect="1" noChangeArrowheads="1"/>
          </p:cNvPicPr>
          <p:nvPr/>
        </p:nvPicPr>
        <p:blipFill>
          <a:blip r:embed="rId3" cstate="print"/>
          <a:srcRect/>
          <a:stretch>
            <a:fillRect/>
          </a:stretch>
        </p:blipFill>
        <p:spPr bwMode="auto">
          <a:xfrm>
            <a:off x="1455738" y="3621088"/>
            <a:ext cx="430212" cy="438150"/>
          </a:xfrm>
          <a:prstGeom prst="rect">
            <a:avLst/>
          </a:prstGeom>
          <a:noFill/>
          <a:ln w="9525">
            <a:noFill/>
            <a:miter lim="800000"/>
            <a:headEnd/>
            <a:tailEnd/>
          </a:ln>
        </p:spPr>
      </p:pic>
      <p:sp>
        <p:nvSpPr>
          <p:cNvPr id="37929" name="Text Box 388"/>
          <p:cNvSpPr txBox="1">
            <a:spLocks noChangeArrowheads="1"/>
          </p:cNvSpPr>
          <p:nvPr/>
        </p:nvSpPr>
        <p:spPr bwMode="auto">
          <a:xfrm>
            <a:off x="1209675" y="4124325"/>
            <a:ext cx="984250" cy="400050"/>
          </a:xfrm>
          <a:prstGeom prst="rect">
            <a:avLst/>
          </a:prstGeom>
          <a:noFill/>
          <a:ln w="4826" algn="ctr">
            <a:noFill/>
            <a:miter lim="800000"/>
            <a:headEnd/>
            <a:tailEnd/>
          </a:ln>
        </p:spPr>
        <p:txBody>
          <a:bodyPr wrap="none" lIns="0" tIns="0" rIns="0" bIns="0">
            <a:spAutoFit/>
          </a:bodyPr>
          <a:lstStyle/>
          <a:p>
            <a:pPr algn="ctr"/>
            <a:r>
              <a:rPr kumimoji="0" lang="en-US" altLang="ko-KR">
                <a:latin typeface="Arial Unicode MS" pitchFamily="50" charset="-127"/>
                <a:ea typeface="Arial Unicode MS" pitchFamily="50" charset="-127"/>
                <a:cs typeface="Arial Unicode MS" pitchFamily="50" charset="-127"/>
              </a:rPr>
              <a:t>Unit Program</a:t>
            </a:r>
          </a:p>
          <a:p>
            <a:pPr algn="ctr"/>
            <a:r>
              <a:rPr kumimoji="0" lang="en-US" altLang="ko-KR">
                <a:latin typeface="Arial Unicode MS" pitchFamily="50" charset="-127"/>
                <a:ea typeface="Arial Unicode MS" pitchFamily="50" charset="-127"/>
                <a:cs typeface="Arial Unicode MS" pitchFamily="50" charset="-127"/>
              </a:rPr>
              <a:t>Manager</a:t>
            </a:r>
          </a:p>
        </p:txBody>
      </p:sp>
      <p:sp>
        <p:nvSpPr>
          <p:cNvPr id="37930" name="Rectangle 75" descr="o1"/>
          <p:cNvSpPr>
            <a:spLocks noChangeArrowheads="1"/>
          </p:cNvSpPr>
          <p:nvPr/>
        </p:nvSpPr>
        <p:spPr bwMode="auto">
          <a:xfrm>
            <a:off x="2360613" y="2384425"/>
            <a:ext cx="1377950" cy="407988"/>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sp>
        <p:nvSpPr>
          <p:cNvPr id="37931" name="직사각형 409"/>
          <p:cNvSpPr>
            <a:spLocks noChangeArrowheads="1"/>
          </p:cNvSpPr>
          <p:nvPr/>
        </p:nvSpPr>
        <p:spPr bwMode="auto">
          <a:xfrm>
            <a:off x="3049588" y="47418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37932" name="Rectangle 75" descr="o1"/>
          <p:cNvSpPr>
            <a:spLocks noChangeArrowheads="1"/>
          </p:cNvSpPr>
          <p:nvPr/>
        </p:nvSpPr>
        <p:spPr bwMode="auto">
          <a:xfrm>
            <a:off x="6397625" y="3570288"/>
            <a:ext cx="1389063" cy="387350"/>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sp>
        <p:nvSpPr>
          <p:cNvPr id="20" name="Rectangle 77" descr="o1"/>
          <p:cNvSpPr>
            <a:spLocks noChangeArrowheads="1"/>
          </p:cNvSpPr>
          <p:nvPr/>
        </p:nvSpPr>
        <p:spPr bwMode="auto">
          <a:xfrm>
            <a:off x="6332538" y="5148263"/>
            <a:ext cx="1530350" cy="436562"/>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project</a:t>
            </a:r>
          </a:p>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Close</a:t>
            </a:r>
            <a:endParaRPr kumimoji="0" lang="ko-KR" altLang="en-US" kern="0" dirty="0">
              <a:latin typeface="Arial Unicode MS" pitchFamily="50" charset="-127"/>
              <a:ea typeface="Arial Unicode MS" pitchFamily="50" charset="-127"/>
              <a:cs typeface="Arial Unicode MS" pitchFamily="50" charset="-127"/>
            </a:endParaRPr>
          </a:p>
        </p:txBody>
      </p:sp>
      <p:sp>
        <p:nvSpPr>
          <p:cNvPr id="37934" name="직사각형 409"/>
          <p:cNvSpPr>
            <a:spLocks noChangeArrowheads="1"/>
          </p:cNvSpPr>
          <p:nvPr/>
        </p:nvSpPr>
        <p:spPr bwMode="auto">
          <a:xfrm>
            <a:off x="7053263" y="4691063"/>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37935" name="Rectangle 75" descr="o1"/>
          <p:cNvSpPr>
            <a:spLocks noChangeArrowheads="1"/>
          </p:cNvSpPr>
          <p:nvPr/>
        </p:nvSpPr>
        <p:spPr bwMode="auto">
          <a:xfrm>
            <a:off x="7381875" y="2574925"/>
            <a:ext cx="1357313" cy="407988"/>
          </a:xfrm>
          <a:prstGeom prst="rect">
            <a:avLst/>
          </a:prstGeom>
          <a:solidFill>
            <a:srgbClr val="FCD5B5"/>
          </a:solidFill>
          <a:ln w="6350" algn="ctr">
            <a:noFill/>
            <a:miter lim="800000"/>
            <a:headEnd/>
            <a:tailEnd/>
          </a:ln>
        </p:spPr>
        <p:txBody>
          <a:bodyPr lIns="0" tIns="0" rIns="0" bIns="0" anchor="ctr"/>
          <a:lstStyle/>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project</a:t>
            </a:r>
          </a:p>
          <a:p>
            <a:pPr algn="ctr">
              <a:lnSpc>
                <a:spcPct val="90000"/>
              </a:lnSpc>
              <a:buSzPct val="80000"/>
            </a:pPr>
            <a:r>
              <a:rPr kumimoji="0" lang="en-US" altLang="ko-KR">
                <a:latin typeface="Arial Unicode MS" pitchFamily="50" charset="-127"/>
                <a:ea typeface="Arial Unicode MS" pitchFamily="50" charset="-127"/>
                <a:cs typeface="Arial Unicode MS" pitchFamily="50" charset="-127"/>
              </a:rPr>
              <a:t>Review / Approve</a:t>
            </a:r>
            <a:endParaRPr kumimoji="0" lang="ko-KR" altLang="en-US">
              <a:latin typeface="Arial Unicode MS" pitchFamily="50" charset="-127"/>
              <a:ea typeface="Arial Unicode MS" pitchFamily="50" charset="-127"/>
              <a:cs typeface="Arial Unicode MS" pitchFamily="50" charset="-127"/>
            </a:endParaRPr>
          </a:p>
        </p:txBody>
      </p:sp>
      <p:cxnSp>
        <p:nvCxnSpPr>
          <p:cNvPr id="37936" name="AutoShape 81"/>
          <p:cNvCxnSpPr>
            <a:cxnSpLocks noChangeShapeType="1"/>
            <a:stCxn id="20" idx="3"/>
            <a:endCxn id="37935" idx="2"/>
          </p:cNvCxnSpPr>
          <p:nvPr/>
        </p:nvCxnSpPr>
        <p:spPr bwMode="auto">
          <a:xfrm flipV="1">
            <a:off x="7862888" y="2982913"/>
            <a:ext cx="198437" cy="2384425"/>
          </a:xfrm>
          <a:prstGeom prst="bentConnector2">
            <a:avLst/>
          </a:prstGeom>
          <a:noFill/>
          <a:ln w="9525" algn="ctr">
            <a:solidFill>
              <a:srgbClr val="F69240"/>
            </a:solidFill>
            <a:miter lim="800000"/>
            <a:headEnd/>
            <a:tailEnd type="triangle" w="med" len="med"/>
          </a:ln>
        </p:spPr>
      </p:cxnSp>
      <p:sp>
        <p:nvSpPr>
          <p:cNvPr id="37937" name="직사각형 409"/>
          <p:cNvSpPr>
            <a:spLocks noChangeArrowheads="1"/>
          </p:cNvSpPr>
          <p:nvPr/>
        </p:nvSpPr>
        <p:spPr bwMode="auto">
          <a:xfrm>
            <a:off x="8037513" y="4746625"/>
            <a:ext cx="742950" cy="292100"/>
          </a:xfrm>
          <a:prstGeom prst="rect">
            <a:avLst/>
          </a:prstGeom>
          <a:noFill/>
          <a:ln w="9525">
            <a:noFill/>
            <a:miter lim="800000"/>
            <a:headEnd/>
            <a:tailEnd/>
          </a:ln>
        </p:spPr>
        <p:txBody>
          <a:bodyPr wrap="none" lIns="91423" tIns="45712" rIns="91423" bIns="45712">
            <a:spAutoFit/>
          </a:bodyPr>
          <a:lstStyle/>
          <a:p>
            <a:r>
              <a:rPr kumimoji="0" lang="en-US" altLang="ko-KR">
                <a:latin typeface="Arial Unicode MS" pitchFamily="50" charset="-127"/>
                <a:ea typeface="Arial Unicode MS" pitchFamily="50" charset="-127"/>
                <a:cs typeface="Arial Unicode MS" pitchFamily="50" charset="-127"/>
              </a:rPr>
              <a:t>request</a:t>
            </a:r>
            <a:endParaRPr kumimoji="0" lang="ko-KR" altLang="en-US">
              <a:latin typeface="Arial Unicode MS" pitchFamily="50" charset="-127"/>
              <a:ea typeface="Arial Unicode MS" pitchFamily="50" charset="-127"/>
              <a:cs typeface="Arial Unicode MS" pitchFamily="50" charset="-127"/>
            </a:endParaRPr>
          </a:p>
        </p:txBody>
      </p:sp>
      <p:sp>
        <p:nvSpPr>
          <p:cNvPr id="27" name="Rectangle 77" descr="o1"/>
          <p:cNvSpPr>
            <a:spLocks noChangeArrowheads="1"/>
          </p:cNvSpPr>
          <p:nvPr/>
        </p:nvSpPr>
        <p:spPr bwMode="auto">
          <a:xfrm>
            <a:off x="4192588" y="5170488"/>
            <a:ext cx="1447800" cy="436562"/>
          </a:xfrm>
          <a:prstGeom prst="rect">
            <a:avLst/>
          </a:prstGeom>
          <a:solidFill>
            <a:srgbClr val="F79646">
              <a:lumMod val="40000"/>
              <a:lumOff val="60000"/>
            </a:srgbClr>
          </a:solidFill>
          <a:ln w="6350" algn="ctr">
            <a:noFill/>
            <a:miter lim="800000"/>
            <a:headEnd/>
            <a:tailEnd/>
          </a:ln>
        </p:spPr>
        <p:txBody>
          <a:bodyPr lIns="0" tIns="0" rIns="0" bIns="0" anchor="ctr"/>
          <a:lstStyle/>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project</a:t>
            </a:r>
          </a:p>
          <a:p>
            <a:pPr algn="ctr" fontAlgn="auto">
              <a:lnSpc>
                <a:spcPct val="90000"/>
              </a:lnSpc>
              <a:spcBef>
                <a:spcPts val="0"/>
              </a:spcBef>
              <a:spcAft>
                <a:spcPts val="0"/>
              </a:spcAft>
              <a:buSzPct val="80000"/>
              <a:defRPr/>
            </a:pPr>
            <a:r>
              <a:rPr kumimoji="0" lang="en-US" altLang="ko-KR" kern="0" dirty="0">
                <a:latin typeface="Arial Unicode MS" pitchFamily="50" charset="-127"/>
                <a:ea typeface="Arial Unicode MS" pitchFamily="50" charset="-127"/>
                <a:cs typeface="Arial Unicode MS" pitchFamily="50" charset="-127"/>
              </a:rPr>
              <a:t>Management</a:t>
            </a:r>
          </a:p>
        </p:txBody>
      </p:sp>
      <p:cxnSp>
        <p:nvCxnSpPr>
          <p:cNvPr id="37939" name="AutoShape 81"/>
          <p:cNvCxnSpPr>
            <a:cxnSpLocks noChangeShapeType="1"/>
            <a:stCxn id="37924" idx="3"/>
            <a:endCxn id="27" idx="0"/>
          </p:cNvCxnSpPr>
          <p:nvPr/>
        </p:nvCxnSpPr>
        <p:spPr bwMode="auto">
          <a:xfrm>
            <a:off x="4494213" y="3925888"/>
            <a:ext cx="422275" cy="1244600"/>
          </a:xfrm>
          <a:prstGeom prst="bentConnector2">
            <a:avLst/>
          </a:prstGeom>
          <a:noFill/>
          <a:ln w="9525" algn="ctr">
            <a:solidFill>
              <a:srgbClr val="F69240"/>
            </a:solidFill>
            <a:miter lim="800000"/>
            <a:headEnd/>
            <a:tailEnd type="triangle" w="med" len="med"/>
          </a:ln>
        </p:spPr>
      </p:cxnSp>
      <p:cxnSp>
        <p:nvCxnSpPr>
          <p:cNvPr id="37940" name="AutoShape 81"/>
          <p:cNvCxnSpPr>
            <a:cxnSpLocks noChangeShapeType="1"/>
            <a:stCxn id="37930" idx="3"/>
            <a:endCxn id="27" idx="0"/>
          </p:cNvCxnSpPr>
          <p:nvPr/>
        </p:nvCxnSpPr>
        <p:spPr bwMode="auto">
          <a:xfrm>
            <a:off x="3738563" y="2589213"/>
            <a:ext cx="1177925" cy="2581275"/>
          </a:xfrm>
          <a:prstGeom prst="bentConnector2">
            <a:avLst/>
          </a:prstGeom>
          <a:noFill/>
          <a:ln w="9525" algn="ctr">
            <a:solidFill>
              <a:srgbClr val="F69240"/>
            </a:solidFill>
            <a:miter lim="800000"/>
            <a:headEnd/>
            <a:tailEnd type="triangle" w="med" len="med"/>
          </a:ln>
        </p:spPr>
      </p:cxnSp>
      <p:sp>
        <p:nvSpPr>
          <p:cNvPr id="37941" name="Line 71"/>
          <p:cNvSpPr>
            <a:spLocks noChangeShapeType="1"/>
          </p:cNvSpPr>
          <p:nvPr/>
        </p:nvSpPr>
        <p:spPr bwMode="auto">
          <a:xfrm flipV="1">
            <a:off x="3024188" y="2774950"/>
            <a:ext cx="1587" cy="2513013"/>
          </a:xfrm>
          <a:prstGeom prst="line">
            <a:avLst/>
          </a:prstGeom>
          <a:noFill/>
          <a:ln w="9525">
            <a:solidFill>
              <a:srgbClr val="F69240"/>
            </a:solidFill>
            <a:round/>
            <a:headEnd/>
            <a:tailEnd type="triangle" w="med" len="med"/>
          </a:ln>
        </p:spPr>
        <p:txBody>
          <a:bodyPr/>
          <a:lstStyle/>
          <a:p>
            <a:endParaRPr lang="ko-KR" altLang="en-US"/>
          </a:p>
        </p:txBody>
      </p:sp>
      <p:sp>
        <p:nvSpPr>
          <p:cNvPr id="37942" name="Line 72"/>
          <p:cNvSpPr>
            <a:spLocks noChangeShapeType="1"/>
          </p:cNvSpPr>
          <p:nvPr/>
        </p:nvSpPr>
        <p:spPr bwMode="auto">
          <a:xfrm flipV="1">
            <a:off x="7070725" y="3914775"/>
            <a:ext cx="1588" cy="1293813"/>
          </a:xfrm>
          <a:prstGeom prst="line">
            <a:avLst/>
          </a:prstGeom>
          <a:noFill/>
          <a:ln w="9525">
            <a:solidFill>
              <a:srgbClr val="F69240"/>
            </a:solidFill>
            <a:round/>
            <a:headEnd/>
            <a:tailEnd type="triangle" w="med" len="med"/>
          </a:ln>
        </p:spPr>
        <p:txBody>
          <a:bodyPr/>
          <a:lstStyle/>
          <a:p>
            <a:endParaRPr lang="ko-KR" altLang="en-US"/>
          </a:p>
        </p:txBody>
      </p:sp>
      <p:sp>
        <p:nvSpPr>
          <p:cNvPr id="24" name="모서리가 둥근 직사각형 23"/>
          <p:cNvSpPr>
            <a:spLocks noChangeArrowheads="1"/>
          </p:cNvSpPr>
          <p:nvPr/>
        </p:nvSpPr>
        <p:spPr bwMode="auto">
          <a:xfrm>
            <a:off x="6289675" y="2060575"/>
            <a:ext cx="2624138" cy="3800475"/>
          </a:xfrm>
          <a:prstGeom prst="roundRect">
            <a:avLst>
              <a:gd name="adj" fmla="val 3810"/>
            </a:avLst>
          </a:prstGeom>
          <a:solidFill>
            <a:srgbClr val="00B0F0">
              <a:alpha val="10196"/>
            </a:srgbClr>
          </a:solidFill>
          <a:ln w="38100" algn="ctr">
            <a:noFill/>
            <a:round/>
            <a:headEnd/>
            <a:tailEnd/>
          </a:ln>
        </p:spPr>
        <p:txBody>
          <a:bodyPr lIns="91423" tIns="45712" rIns="91423" bIns="45712" anchor="ctr"/>
          <a:lstStyle/>
          <a:p>
            <a:pPr fontAlgn="auto">
              <a:spcBef>
                <a:spcPts val="0"/>
              </a:spcBef>
              <a:spcAft>
                <a:spcPts val="0"/>
              </a:spcAft>
              <a:defRPr/>
            </a:pPr>
            <a:endParaRPr kumimoji="0" lang="ko-KR" altLang="en-US" kern="0" dirty="0">
              <a:latin typeface="Arial Unicode MS" pitchFamily="50" charset="-127"/>
              <a:ea typeface="Arial Unicode MS" pitchFamily="50" charset="-127"/>
              <a:cs typeface="Arial Unicode MS" pitchFamily="50" charset="-127"/>
            </a:endParaRPr>
          </a:p>
        </p:txBody>
      </p:sp>
      <p:sp>
        <p:nvSpPr>
          <p:cNvPr id="50" name="모서리가 둥근 직사각형 49"/>
          <p:cNvSpPr>
            <a:spLocks noChangeArrowheads="1"/>
          </p:cNvSpPr>
          <p:nvPr/>
        </p:nvSpPr>
        <p:spPr bwMode="auto">
          <a:xfrm>
            <a:off x="2220913" y="2060575"/>
            <a:ext cx="3500437" cy="3800475"/>
          </a:xfrm>
          <a:prstGeom prst="roundRect">
            <a:avLst>
              <a:gd name="adj" fmla="val 1815"/>
            </a:avLst>
          </a:prstGeom>
          <a:solidFill>
            <a:srgbClr val="00B0F0">
              <a:alpha val="10196"/>
            </a:srgbClr>
          </a:solidFill>
          <a:ln w="38100" algn="ctr">
            <a:noFill/>
            <a:round/>
            <a:headEnd/>
            <a:tailEnd/>
          </a:ln>
        </p:spPr>
        <p:txBody>
          <a:bodyPr lIns="91423" tIns="45712" rIns="91423" bIns="45712" anchor="ctr"/>
          <a:lstStyle/>
          <a:p>
            <a:pPr fontAlgn="auto">
              <a:spcBef>
                <a:spcPts val="0"/>
              </a:spcBef>
              <a:spcAft>
                <a:spcPts val="0"/>
              </a:spcAft>
              <a:defRPr/>
            </a:pPr>
            <a:endParaRPr kumimoji="0" lang="ko-KR" altLang="en-US" kern="0" dirty="0">
              <a:latin typeface="Arial Unicode MS" pitchFamily="50" charset="-127"/>
              <a:ea typeface="Arial Unicode MS" pitchFamily="50" charset="-127"/>
              <a:cs typeface="Arial Unicode MS" pitchFamily="50" charset="-127"/>
            </a:endParaRPr>
          </a:p>
        </p:txBody>
      </p:sp>
      <p:sp>
        <p:nvSpPr>
          <p:cNvPr id="37945" name="Rectangle 76"/>
          <p:cNvSpPr>
            <a:spLocks noChangeArrowheads="1"/>
          </p:cNvSpPr>
          <p:nvPr/>
        </p:nvSpPr>
        <p:spPr bwMode="auto">
          <a:xfrm>
            <a:off x="488950" y="1360488"/>
            <a:ext cx="8856663" cy="142875"/>
          </a:xfrm>
          <a:prstGeom prst="rect">
            <a:avLst/>
          </a:prstGeom>
          <a:gradFill rotWithShape="1">
            <a:gsLst>
              <a:gs pos="0">
                <a:schemeClr val="bg1">
                  <a:alpha val="29999"/>
                </a:schemeClr>
              </a:gs>
              <a:gs pos="100000">
                <a:srgbClr val="FCFDFE">
                  <a:alpha val="0"/>
                </a:srgbClr>
              </a:gs>
            </a:gsLst>
            <a:lin ang="5400000" scaled="1"/>
          </a:gradFill>
          <a:ln w="3175" algn="ctr">
            <a:noFill/>
            <a:miter lim="800000"/>
            <a:headEnd/>
            <a:tailEnd/>
          </a:ln>
        </p:spPr>
        <p:txBody>
          <a:bodyPr wrap="none" lIns="90000" tIns="46800" rIns="90000" bIns="46800" anchor="ctr"/>
          <a:lstStyle/>
          <a:p>
            <a:endParaRPr lang="ko-KR" altLang="en-US">
              <a:latin typeface="Arial Unicode MS" pitchFamily="50" charset="-127"/>
              <a:ea typeface="Arial Unicode MS" pitchFamily="50" charset="-127"/>
              <a:cs typeface="Arial Unicode MS" pitchFamily="50" charset="-127"/>
            </a:endParaRPr>
          </a:p>
        </p:txBody>
      </p:sp>
      <p:sp>
        <p:nvSpPr>
          <p:cNvPr id="31"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pic>
        <p:nvPicPr>
          <p:cNvPr id="257" name="Picture 194"/>
          <p:cNvPicPr>
            <a:picLocks noChangeAspect="1" noChangeArrowheads="1"/>
          </p:cNvPicPr>
          <p:nvPr/>
        </p:nvPicPr>
        <p:blipFill>
          <a:blip r:embed="rId2" cstate="print"/>
          <a:srcRect/>
          <a:stretch>
            <a:fillRect/>
          </a:stretch>
        </p:blipFill>
        <p:spPr bwMode="auto">
          <a:xfrm>
            <a:off x="700088" y="1428750"/>
            <a:ext cx="8181975" cy="1471613"/>
          </a:xfrm>
          <a:prstGeom prst="rect">
            <a:avLst/>
          </a:prstGeom>
          <a:solidFill>
            <a:srgbClr val="00B0F0">
              <a:alpha val="10196"/>
            </a:srgbClr>
          </a:solidFill>
          <a:ln w="38100" algn="ctr">
            <a:noFill/>
            <a:miter lim="800000"/>
            <a:headEnd/>
            <a:tailEnd/>
          </a:ln>
        </p:spPr>
      </p:pic>
      <p:pic>
        <p:nvPicPr>
          <p:cNvPr id="258" name="Picture 196"/>
          <p:cNvPicPr>
            <a:picLocks noChangeAspect="1" noChangeArrowheads="1"/>
          </p:cNvPicPr>
          <p:nvPr/>
        </p:nvPicPr>
        <p:blipFill>
          <a:blip r:embed="rId3" cstate="print"/>
          <a:srcRect/>
          <a:stretch>
            <a:fillRect/>
          </a:stretch>
        </p:blipFill>
        <p:spPr bwMode="auto">
          <a:xfrm>
            <a:off x="700088" y="4052888"/>
            <a:ext cx="8143875" cy="647700"/>
          </a:xfrm>
          <a:prstGeom prst="rect">
            <a:avLst/>
          </a:prstGeom>
          <a:solidFill>
            <a:srgbClr val="00B0F0">
              <a:alpha val="10196"/>
            </a:srgbClr>
          </a:solidFill>
          <a:ln w="38100" algn="ctr">
            <a:noFill/>
            <a:miter lim="800000"/>
            <a:headEnd/>
            <a:tailEnd/>
          </a:ln>
        </p:spPr>
      </p:pic>
      <p:pic>
        <p:nvPicPr>
          <p:cNvPr id="259" name="Picture 197"/>
          <p:cNvPicPr>
            <a:picLocks noChangeAspect="1" noChangeArrowheads="1"/>
          </p:cNvPicPr>
          <p:nvPr/>
        </p:nvPicPr>
        <p:blipFill>
          <a:blip r:embed="rId4" cstate="print"/>
          <a:srcRect/>
          <a:stretch>
            <a:fillRect/>
          </a:stretch>
        </p:blipFill>
        <p:spPr bwMode="auto">
          <a:xfrm>
            <a:off x="700088" y="3586163"/>
            <a:ext cx="8143875" cy="441325"/>
          </a:xfrm>
          <a:prstGeom prst="rect">
            <a:avLst/>
          </a:prstGeom>
          <a:solidFill>
            <a:srgbClr val="00B0F0">
              <a:alpha val="10196"/>
            </a:srgbClr>
          </a:solidFill>
          <a:ln w="38100" algn="ctr">
            <a:noFill/>
            <a:miter lim="800000"/>
            <a:headEnd/>
            <a:tailEnd/>
          </a:ln>
        </p:spPr>
      </p:pic>
      <p:pic>
        <p:nvPicPr>
          <p:cNvPr id="260" name="Picture 195"/>
          <p:cNvPicPr>
            <a:picLocks noChangeAspect="1" noChangeArrowheads="1"/>
          </p:cNvPicPr>
          <p:nvPr/>
        </p:nvPicPr>
        <p:blipFill>
          <a:blip r:embed="rId5" cstate="print"/>
          <a:srcRect/>
          <a:stretch>
            <a:fillRect/>
          </a:stretch>
        </p:blipFill>
        <p:spPr bwMode="auto">
          <a:xfrm>
            <a:off x="700088" y="4719638"/>
            <a:ext cx="8143875" cy="1638300"/>
          </a:xfrm>
          <a:prstGeom prst="rect">
            <a:avLst/>
          </a:prstGeom>
          <a:solidFill>
            <a:srgbClr val="00B0F0">
              <a:alpha val="10196"/>
            </a:srgbClr>
          </a:solidFill>
          <a:ln w="38100" algn="ctr">
            <a:noFill/>
            <a:miter lim="800000"/>
            <a:headEnd/>
            <a:tailEnd/>
          </a:ln>
        </p:spPr>
      </p:pic>
      <p:pic>
        <p:nvPicPr>
          <p:cNvPr id="261" name="Picture 198"/>
          <p:cNvPicPr>
            <a:picLocks noChangeAspect="1" noChangeArrowheads="1"/>
          </p:cNvPicPr>
          <p:nvPr/>
        </p:nvPicPr>
        <p:blipFill>
          <a:blip r:embed="rId6" cstate="print"/>
          <a:srcRect/>
          <a:stretch>
            <a:fillRect/>
          </a:stretch>
        </p:blipFill>
        <p:spPr bwMode="auto">
          <a:xfrm>
            <a:off x="700088" y="2900363"/>
            <a:ext cx="8143875" cy="666750"/>
          </a:xfrm>
          <a:prstGeom prst="rect">
            <a:avLst/>
          </a:prstGeom>
          <a:solidFill>
            <a:srgbClr val="00B0F0">
              <a:alpha val="10196"/>
            </a:srgbClr>
          </a:solidFill>
          <a:ln w="38100" algn="ctr">
            <a:noFill/>
            <a:miter lim="800000"/>
            <a:headEnd/>
            <a:tailEnd/>
          </a:ln>
        </p:spPr>
      </p:pic>
      <p:sp>
        <p:nvSpPr>
          <p:cNvPr id="262" name="직사각형 178"/>
          <p:cNvSpPr>
            <a:spLocks noChangeArrowheads="1"/>
          </p:cNvSpPr>
          <p:nvPr/>
        </p:nvSpPr>
        <p:spPr bwMode="auto">
          <a:xfrm>
            <a:off x="2381250" y="1714500"/>
            <a:ext cx="2813050" cy="215900"/>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3" name="직사각형 7"/>
          <p:cNvSpPr>
            <a:spLocks noChangeArrowheads="1"/>
          </p:cNvSpPr>
          <p:nvPr/>
        </p:nvSpPr>
        <p:spPr bwMode="auto">
          <a:xfrm>
            <a:off x="881063" y="2500313"/>
            <a:ext cx="857250" cy="214312"/>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4" name="AutoShape 227" descr="네모땡"/>
          <p:cNvSpPr>
            <a:spLocks noChangeArrowheads="1"/>
          </p:cNvSpPr>
          <p:nvPr/>
        </p:nvSpPr>
        <p:spPr bwMode="auto">
          <a:xfrm>
            <a:off x="2166938" y="1500188"/>
            <a:ext cx="381000" cy="366712"/>
          </a:xfrm>
          <a:prstGeom prst="roundRect">
            <a:avLst>
              <a:gd name="adj" fmla="val 16667"/>
            </a:avLst>
          </a:prstGeom>
          <a:blipFill dpi="0" rotWithShape="1">
            <a:blip r:embed="rId7" cstate="print"/>
            <a:srcRect/>
            <a:stretch>
              <a:fillRect/>
            </a:stretch>
          </a:blipFill>
          <a:ln w="9525" algn="ctr">
            <a:noFill/>
            <a:round/>
            <a:headEnd/>
            <a:tailEnd/>
          </a:ln>
        </p:spPr>
        <p:txBody>
          <a:bodyPr wrap="none" lIns="91423" tIns="45712" rIns="91423" bIns="45712"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맑은 고딕" pitchFamily="50" charset="-127"/>
                <a:ea typeface="맑은 고딕" pitchFamily="50" charset="-127"/>
              </a:rPr>
              <a:t>1</a:t>
            </a:r>
          </a:p>
        </p:txBody>
      </p:sp>
      <p:sp>
        <p:nvSpPr>
          <p:cNvPr id="265" name="직사각형 7"/>
          <p:cNvSpPr>
            <a:spLocks noChangeArrowheads="1"/>
          </p:cNvSpPr>
          <p:nvPr/>
        </p:nvSpPr>
        <p:spPr bwMode="auto">
          <a:xfrm>
            <a:off x="666750" y="3357563"/>
            <a:ext cx="8215313" cy="1428750"/>
          </a:xfrm>
          <a:prstGeom prst="rect">
            <a:avLst/>
          </a:prstGeom>
          <a:noFill/>
          <a:ln w="19050" algn="ctr">
            <a:solidFill>
              <a:srgbClr val="C00000"/>
            </a:solidFill>
            <a:prstDash val="sysDash"/>
            <a:miter lim="800000"/>
            <a:headEnd/>
            <a:tailEnd/>
          </a:ln>
        </p:spPr>
        <p:txBody>
          <a:bodyPr wrap="none" lIns="91423" tIns="45712" rIns="91423" bIns="45712" anchor="ctr"/>
          <a:lstStyle/>
          <a:p>
            <a:endParaRPr lang="ko-KR" altLang="en-US"/>
          </a:p>
        </p:txBody>
      </p:sp>
      <p:sp>
        <p:nvSpPr>
          <p:cNvPr id="266" name="AutoShape 227" descr="네모땡"/>
          <p:cNvSpPr>
            <a:spLocks noChangeArrowheads="1"/>
          </p:cNvSpPr>
          <p:nvPr/>
        </p:nvSpPr>
        <p:spPr bwMode="auto">
          <a:xfrm>
            <a:off x="452438" y="2990850"/>
            <a:ext cx="381000" cy="366713"/>
          </a:xfrm>
          <a:prstGeom prst="roundRect">
            <a:avLst>
              <a:gd name="adj" fmla="val 16667"/>
            </a:avLst>
          </a:prstGeom>
          <a:blipFill dpi="0" rotWithShape="1">
            <a:blip r:embed="rId7" cstate="print"/>
            <a:srcRect/>
            <a:stretch>
              <a:fillRect/>
            </a:stretch>
          </a:blipFill>
          <a:ln w="9525" algn="ctr">
            <a:noFill/>
            <a:round/>
            <a:headEnd/>
            <a:tailEnd/>
          </a:ln>
        </p:spPr>
        <p:txBody>
          <a:bodyPr wrap="none" lIns="91423" tIns="45712" rIns="91423" bIns="45712" anchor="ctr"/>
          <a:lstStyle/>
          <a:p>
            <a:pPr algn="ctr" fontAlgn="auto">
              <a:spcBef>
                <a:spcPct val="20000"/>
              </a:spcBef>
              <a:spcAft>
                <a:spcPct val="40000"/>
              </a:spcAft>
              <a:buClr>
                <a:srgbClr val="386FB1"/>
              </a:buClr>
              <a:buFont typeface="Univers" pitchFamily="34" charset="0"/>
              <a:buNone/>
              <a:defRPr/>
            </a:pPr>
            <a:r>
              <a:rPr kumimoji="0" lang="en-US" altLang="ko-KR" sz="1400" kern="0" dirty="0">
                <a:solidFill>
                  <a:srgbClr val="FFFFFF"/>
                </a:solidFill>
                <a:latin typeface="맑은 고딕" pitchFamily="50" charset="-127"/>
                <a:ea typeface="맑은 고딕" pitchFamily="50" charset="-127"/>
              </a:rPr>
              <a:t>2</a:t>
            </a:r>
          </a:p>
        </p:txBody>
      </p:sp>
      <p:sp>
        <p:nvSpPr>
          <p:cNvPr id="267" name="AutoShape 1247"/>
          <p:cNvSpPr>
            <a:spLocks noChangeArrowheads="1"/>
          </p:cNvSpPr>
          <p:nvPr/>
        </p:nvSpPr>
        <p:spPr bwMode="auto">
          <a:xfrm>
            <a:off x="627062" y="922338"/>
            <a:ext cx="8934450" cy="274637"/>
          </a:xfrm>
          <a:prstGeom prst="rect">
            <a:avLst/>
          </a:prstGeom>
          <a:noFill/>
          <a:ln w="12700" algn="ctr">
            <a:noFill/>
            <a:miter lim="800000"/>
            <a:headEnd/>
            <a:tailEnd/>
          </a:ln>
        </p:spPr>
        <p:txBody>
          <a:bodyPr lIns="0" tIns="0" rIns="0" bIns="0" anchor="ctr">
            <a:spAutoFit/>
          </a:bodyPr>
          <a:lstStyle/>
          <a:p>
            <a:r>
              <a:rPr kumimoji="0" lang="en-US" altLang="ko-KR" sz="1800" dirty="0" smtClean="0">
                <a:latin typeface="Arial Unicode MS" pitchFamily="50" charset="-127"/>
                <a:ea typeface="Arial Unicode MS" pitchFamily="50" charset="-127"/>
                <a:cs typeface="Arial Unicode MS" pitchFamily="50" charset="-127"/>
              </a:rPr>
              <a:t>2-1. </a:t>
            </a:r>
            <a:r>
              <a:rPr kumimoji="0" lang="en-US" altLang="ko-KR" sz="1800" dirty="0">
                <a:latin typeface="Arial Unicode MS" pitchFamily="50" charset="-127"/>
                <a:ea typeface="Arial Unicode MS" pitchFamily="50" charset="-127"/>
                <a:cs typeface="Arial Unicode MS" pitchFamily="50" charset="-127"/>
              </a:rPr>
              <a:t>Project </a:t>
            </a:r>
            <a:r>
              <a:rPr kumimoji="0" lang="en-US" altLang="ko-KR" sz="1800" dirty="0" smtClean="0">
                <a:latin typeface="Arial Unicode MS" pitchFamily="50" charset="-127"/>
                <a:ea typeface="Arial Unicode MS" pitchFamily="50" charset="-127"/>
                <a:cs typeface="Arial Unicode MS" pitchFamily="50" charset="-127"/>
              </a:rPr>
              <a:t>enrollment (screen shot)</a:t>
            </a:r>
            <a:endParaRPr kumimoji="0" lang="ko-KR" altLang="ko-KR" sz="1800" dirty="0">
              <a:latin typeface="Arial Unicode MS" pitchFamily="50" charset="-127"/>
              <a:ea typeface="Arial Unicode MS" pitchFamily="50" charset="-127"/>
              <a:cs typeface="Arial Unicode MS" pitchFamily="50" charset="-127"/>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42"/>
          <p:cNvSpPr>
            <a:spLocks noChangeArrowheads="1"/>
          </p:cNvSpPr>
          <p:nvPr/>
        </p:nvSpPr>
        <p:spPr bwMode="gray">
          <a:xfrm>
            <a:off x="2000250" y="2233613"/>
            <a:ext cx="5113338" cy="4157662"/>
          </a:xfrm>
          <a:prstGeom prst="roundRect">
            <a:avLst>
              <a:gd name="adj" fmla="val 1685"/>
            </a:avLst>
          </a:prstGeom>
          <a:gradFill rotWithShape="1">
            <a:gsLst>
              <a:gs pos="0">
                <a:srgbClr val="5CAADA"/>
              </a:gs>
              <a:gs pos="100000">
                <a:srgbClr val="3D7090"/>
              </a:gs>
            </a:gsLst>
            <a:lin ang="5400000" scaled="1"/>
          </a:gradFill>
          <a:ln w="38100" algn="ctr">
            <a:noFill/>
            <a:round/>
            <a:headEnd/>
            <a:tailEnd/>
          </a:ln>
          <a:effectLst>
            <a:prstShdw prst="shdw17" dist="17961" dir="2700000">
              <a:schemeClr val="tx1"/>
            </a:prstShdw>
          </a:effectLst>
        </p:spPr>
        <p:txBody>
          <a:bodyPr wrap="none" anchor="ctr"/>
          <a:lstStyle/>
          <a:p>
            <a:endParaRPr lang="ko-KR" altLang="en-US"/>
          </a:p>
        </p:txBody>
      </p:sp>
      <p:sp>
        <p:nvSpPr>
          <p:cNvPr id="11267" name="AutoShape 243"/>
          <p:cNvSpPr>
            <a:spLocks noChangeArrowheads="1"/>
          </p:cNvSpPr>
          <p:nvPr/>
        </p:nvSpPr>
        <p:spPr bwMode="gray">
          <a:xfrm>
            <a:off x="2044700" y="2535238"/>
            <a:ext cx="5043488" cy="3819525"/>
          </a:xfrm>
          <a:prstGeom prst="roundRect">
            <a:avLst>
              <a:gd name="adj" fmla="val 481"/>
            </a:avLst>
          </a:prstGeom>
          <a:gradFill rotWithShape="1">
            <a:gsLst>
              <a:gs pos="0">
                <a:schemeClr val="bg1">
                  <a:alpha val="79999"/>
                </a:schemeClr>
              </a:gs>
              <a:gs pos="100000">
                <a:srgbClr val="FFFFFF"/>
              </a:gs>
            </a:gsLst>
            <a:lin ang="5400000" scaled="1"/>
          </a:gradFill>
          <a:ln w="19050" algn="ctr">
            <a:solidFill>
              <a:srgbClr val="003366"/>
            </a:solidFill>
            <a:round/>
            <a:headEnd/>
            <a:tailEnd/>
          </a:ln>
        </p:spPr>
        <p:txBody>
          <a:bodyPr wrap="none" anchor="ctr"/>
          <a:lstStyle/>
          <a:p>
            <a:pPr marL="92075" indent="-92075" latinLnBrk="1">
              <a:lnSpc>
                <a:spcPct val="110000"/>
              </a:lnSpc>
              <a:spcBef>
                <a:spcPct val="20000"/>
              </a:spcBef>
              <a:buFontTx/>
              <a:buChar char="•"/>
            </a:pPr>
            <a:endParaRPr lang="ko-KR" altLang="en-US" sz="1500" b="0">
              <a:solidFill>
                <a:schemeClr val="tx1"/>
              </a:solidFill>
              <a:latin typeface="HY헤드라인M" pitchFamily="18" charset="-127"/>
              <a:ea typeface="HY헤드라인M" pitchFamily="18" charset="-127"/>
            </a:endParaRPr>
          </a:p>
        </p:txBody>
      </p:sp>
      <p:sp>
        <p:nvSpPr>
          <p:cNvPr id="11268" name="Rectangle 57"/>
          <p:cNvSpPr>
            <a:spLocks noChangeArrowheads="1"/>
          </p:cNvSpPr>
          <p:nvPr/>
        </p:nvSpPr>
        <p:spPr bwMode="auto">
          <a:xfrm>
            <a:off x="2740025" y="2160588"/>
            <a:ext cx="3806825" cy="327025"/>
          </a:xfrm>
          <a:prstGeom prst="rect">
            <a:avLst/>
          </a:prstGeom>
          <a:noFill/>
          <a:ln w="19050">
            <a:noFill/>
            <a:miter lim="800000"/>
            <a:headEnd/>
            <a:tailEnd/>
          </a:ln>
        </p:spPr>
        <p:txBody>
          <a:bodyPr lIns="35994" tIns="35994" rIns="35994" bIns="35994" anchor="ctr"/>
          <a:lstStyle/>
          <a:p>
            <a:pPr algn="ctr"/>
            <a:r>
              <a:rPr kumimoji="0" lang="en-US" altLang="ko-KR" sz="1600" b="0">
                <a:solidFill>
                  <a:schemeClr val="bg1"/>
                </a:solidFill>
                <a:latin typeface="나눔고딕 ExtraBold" pitchFamily="50" charset="-127"/>
                <a:ea typeface="나눔고딕 ExtraBold" pitchFamily="50" charset="-127"/>
              </a:rPr>
              <a:t>Project Management Portal</a:t>
            </a:r>
            <a:endParaRPr kumimoji="0" lang="ko-KR" altLang="en-US" sz="1600" b="0">
              <a:solidFill>
                <a:schemeClr val="bg1"/>
              </a:solidFill>
              <a:latin typeface="나눔고딕 ExtraBold" pitchFamily="50" charset="-127"/>
              <a:ea typeface="나눔고딕 ExtraBold" pitchFamily="50" charset="-127"/>
            </a:endParaRPr>
          </a:p>
        </p:txBody>
      </p:sp>
      <p:pic>
        <p:nvPicPr>
          <p:cNvPr id="11269" name="Picture 67" descr="그림1 copy"/>
          <p:cNvPicPr preferRelativeResize="0">
            <a:picLocks noChangeArrowheads="1"/>
          </p:cNvPicPr>
          <p:nvPr/>
        </p:nvPicPr>
        <p:blipFill>
          <a:blip r:embed="rId3" cstate="print"/>
          <a:srcRect t="2074" r="1459" b="3432"/>
          <a:stretch>
            <a:fillRect/>
          </a:stretch>
        </p:blipFill>
        <p:spPr bwMode="auto">
          <a:xfrm>
            <a:off x="-100013" y="908050"/>
            <a:ext cx="9896476" cy="5761038"/>
          </a:xfrm>
          <a:prstGeom prst="rect">
            <a:avLst/>
          </a:prstGeom>
          <a:noFill/>
          <a:ln w="9525">
            <a:noFill/>
            <a:miter lim="800000"/>
            <a:headEnd/>
            <a:tailEnd/>
          </a:ln>
        </p:spPr>
      </p:pic>
      <p:sp>
        <p:nvSpPr>
          <p:cNvPr id="11270" name="Rectangle 76"/>
          <p:cNvSpPr>
            <a:spLocks noChangeArrowheads="1"/>
          </p:cNvSpPr>
          <p:nvPr/>
        </p:nvSpPr>
        <p:spPr bwMode="auto">
          <a:xfrm>
            <a:off x="344488" y="1125538"/>
            <a:ext cx="9251950" cy="744230"/>
          </a:xfrm>
          <a:prstGeom prst="rect">
            <a:avLst/>
          </a:prstGeom>
          <a:noFill/>
          <a:ln w="12700" algn="ctr">
            <a:noFill/>
            <a:miter lim="800000"/>
            <a:headEnd/>
            <a:tailEnd/>
          </a:ln>
        </p:spPr>
        <p:txBody>
          <a:bodyPr lIns="91423" tIns="17996" rIns="91423" bIns="17996">
            <a:spAutoFit/>
          </a:bodyPr>
          <a:lstStyle/>
          <a:p>
            <a:pPr eaLnBrk="0" latinLnBrk="1" hangingPunct="0">
              <a:buClr>
                <a:srgbClr val="333333"/>
              </a:buClr>
              <a:buFont typeface="Arial" charset="0"/>
              <a:buChar char="•"/>
            </a:pPr>
            <a:r>
              <a:rPr lang="en-US" altLang="ko-KR" sz="1500" dirty="0">
                <a:latin typeface="나눔고딕 ExtraBold" pitchFamily="50" charset="-127"/>
                <a:ea typeface="나눔고딕 ExtraBold" pitchFamily="50" charset="-127"/>
              </a:rPr>
              <a:t> Through the portal of Project Management System the user can handle all fiscal tasks </a:t>
            </a:r>
            <a:r>
              <a:rPr lang="en-US" altLang="ko-KR" sz="1500" dirty="0" smtClean="0">
                <a:latin typeface="나눔고딕 ExtraBold" pitchFamily="50" charset="-127"/>
                <a:ea typeface="나눔고딕 ExtraBold" pitchFamily="50" charset="-127"/>
              </a:rPr>
              <a:t>at </a:t>
            </a:r>
            <a:r>
              <a:rPr lang="en-US" altLang="ko-KR" sz="1500" dirty="0">
                <a:latin typeface="나눔고딕 ExtraBold" pitchFamily="50" charset="-127"/>
                <a:ea typeface="나눔고딕 ExtraBold" pitchFamily="50" charset="-127"/>
              </a:rPr>
              <a:t>One-Stop.</a:t>
            </a:r>
          </a:p>
          <a:p>
            <a:pPr eaLnBrk="0" latinLnBrk="1" hangingPunct="0">
              <a:buClr>
                <a:srgbClr val="333333"/>
              </a:buClr>
              <a:buFont typeface="Arial" charset="0"/>
              <a:buNone/>
            </a:pPr>
            <a:r>
              <a:rPr lang="en-US" altLang="ko-KR" sz="1500" dirty="0">
                <a:latin typeface="나눔고딕 ExtraBold" pitchFamily="50" charset="-127"/>
                <a:ea typeface="나눔고딕 ExtraBold" pitchFamily="50" charset="-127"/>
              </a:rPr>
              <a:t>  - Fiscal task processing function and Monitoring function</a:t>
            </a:r>
          </a:p>
          <a:p>
            <a:pPr eaLnBrk="0" latinLnBrk="1" hangingPunct="0">
              <a:buClr>
                <a:srgbClr val="333333"/>
              </a:buClr>
              <a:buFont typeface="Arial" charset="0"/>
              <a:buChar char="•"/>
            </a:pPr>
            <a:r>
              <a:rPr lang="en-US" altLang="ko-KR" sz="1500" dirty="0">
                <a:latin typeface="나눔고딕 ExtraBold" pitchFamily="50" charset="-127"/>
                <a:ea typeface="나눔고딕 ExtraBold" pitchFamily="50" charset="-127"/>
              </a:rPr>
              <a:t> </a:t>
            </a:r>
            <a:r>
              <a:rPr lang="en-US" altLang="ko-KR" sz="1500" dirty="0" smtClean="0">
                <a:latin typeface="나눔고딕 ExtraBold" pitchFamily="50" charset="-127"/>
                <a:ea typeface="나눔고딕 ExtraBold" pitchFamily="50" charset="-127"/>
              </a:rPr>
              <a:t>The center </a:t>
            </a:r>
            <a:r>
              <a:rPr lang="en-US" altLang="ko-KR" sz="1500" dirty="0">
                <a:latin typeface="나눔고딕 ExtraBold" pitchFamily="50" charset="-127"/>
                <a:ea typeface="나눔고딕 ExtraBold" pitchFamily="50" charset="-127"/>
              </a:rPr>
              <a:t>of DBAS </a:t>
            </a:r>
            <a:r>
              <a:rPr lang="en-US" altLang="ko-KR" sz="1500" dirty="0" smtClean="0">
                <a:latin typeface="나눔고딕 ExtraBold" pitchFamily="50" charset="-127"/>
                <a:ea typeface="나눔고딕 ExtraBold" pitchFamily="50" charset="-127"/>
              </a:rPr>
              <a:t>that enables connection with other </a:t>
            </a:r>
            <a:r>
              <a:rPr lang="en-US" altLang="ko-KR" sz="1500" dirty="0">
                <a:latin typeface="나눔고딕 ExtraBold" pitchFamily="50" charset="-127"/>
                <a:ea typeface="나눔고딕 ExtraBold" pitchFamily="50" charset="-127"/>
              </a:rPr>
              <a:t>unit systems</a:t>
            </a:r>
          </a:p>
        </p:txBody>
      </p:sp>
      <p:grpSp>
        <p:nvGrpSpPr>
          <p:cNvPr id="4" name="Group 191"/>
          <p:cNvGrpSpPr>
            <a:grpSpLocks/>
          </p:cNvGrpSpPr>
          <p:nvPr/>
        </p:nvGrpSpPr>
        <p:grpSpPr bwMode="auto">
          <a:xfrm>
            <a:off x="7223125" y="2195513"/>
            <a:ext cx="2255838" cy="4157662"/>
            <a:chOff x="172" y="1095"/>
            <a:chExt cx="998" cy="2902"/>
          </a:xfrm>
        </p:grpSpPr>
        <p:sp>
          <p:nvSpPr>
            <p:cNvPr id="11408" name="AutoShape 295"/>
            <p:cNvSpPr>
              <a:spLocks noChangeArrowheads="1"/>
            </p:cNvSpPr>
            <p:nvPr/>
          </p:nvSpPr>
          <p:spPr bwMode="auto">
            <a:xfrm>
              <a:off x="172" y="1095"/>
              <a:ext cx="998" cy="2902"/>
            </a:xfrm>
            <a:prstGeom prst="roundRect">
              <a:avLst>
                <a:gd name="adj" fmla="val 2356"/>
              </a:avLst>
            </a:prstGeom>
            <a:solidFill>
              <a:srgbClr val="98D0CB"/>
            </a:solidFill>
            <a:ln w="19050" algn="ctr">
              <a:solidFill>
                <a:srgbClr val="29715B"/>
              </a:solid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9" name="AutoShape 296"/>
            <p:cNvSpPr>
              <a:spLocks noChangeArrowheads="1"/>
            </p:cNvSpPr>
            <p:nvPr/>
          </p:nvSpPr>
          <p:spPr bwMode="auto">
            <a:xfrm>
              <a:off x="182" y="1113"/>
              <a:ext cx="978" cy="98"/>
            </a:xfrm>
            <a:prstGeom prst="roundRect">
              <a:avLst>
                <a:gd name="adj" fmla="val 36366"/>
              </a:avLst>
            </a:prstGeom>
            <a:gradFill rotWithShape="1">
              <a:gsLst>
                <a:gs pos="0">
                  <a:srgbClr val="4C9BAE"/>
                </a:gs>
                <a:gs pos="100000">
                  <a:srgbClr val="98D0CB"/>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10" name="AutoShape 297"/>
            <p:cNvSpPr>
              <a:spLocks noChangeArrowheads="1"/>
            </p:cNvSpPr>
            <p:nvPr/>
          </p:nvSpPr>
          <p:spPr bwMode="auto">
            <a:xfrm>
              <a:off x="177" y="2210"/>
              <a:ext cx="988" cy="1770"/>
            </a:xfrm>
            <a:prstGeom prst="roundRect">
              <a:avLst>
                <a:gd name="adj" fmla="val 2356"/>
              </a:avLst>
            </a:prstGeom>
            <a:gradFill rotWithShape="1">
              <a:gsLst>
                <a:gs pos="0">
                  <a:srgbClr val="98D0CB"/>
                </a:gs>
                <a:gs pos="100000">
                  <a:srgbClr val="FFFFFF"/>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grpSp>
      <p:sp>
        <p:nvSpPr>
          <p:cNvPr id="11272" name="AutoShape 303"/>
          <p:cNvSpPr>
            <a:spLocks noChangeArrowheads="1"/>
          </p:cNvSpPr>
          <p:nvPr/>
        </p:nvSpPr>
        <p:spPr bwMode="auto">
          <a:xfrm rot="5400000" flipV="1">
            <a:off x="6488906" y="3345657"/>
            <a:ext cx="3719513" cy="2197100"/>
          </a:xfrm>
          <a:prstGeom prst="roundRect">
            <a:avLst>
              <a:gd name="adj" fmla="val 2421"/>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73" name="Rectangle 197"/>
          <p:cNvSpPr>
            <a:spLocks noChangeArrowheads="1"/>
          </p:cNvSpPr>
          <p:nvPr/>
        </p:nvSpPr>
        <p:spPr bwMode="auto">
          <a:xfrm>
            <a:off x="7724775" y="2274888"/>
            <a:ext cx="1246188" cy="233362"/>
          </a:xfrm>
          <a:prstGeom prst="rect">
            <a:avLst/>
          </a:prstGeom>
          <a:noFill/>
          <a:ln w="12700">
            <a:noFill/>
            <a:miter lim="800000"/>
            <a:headEnd/>
            <a:tailEnd/>
          </a:ln>
        </p:spPr>
        <p:txBody>
          <a:bodyPr wrap="none" lIns="0" tIns="0" rIns="0" bIns="0">
            <a:spAutoFit/>
          </a:bodyPr>
          <a:lstStyle/>
          <a:p>
            <a:pPr algn="ctr">
              <a:lnSpc>
                <a:spcPct val="110000"/>
              </a:lnSpc>
            </a:pPr>
            <a:r>
              <a:rPr lang="en-US" altLang="ko-KR" sz="1400">
                <a:solidFill>
                  <a:srgbClr val="0000CC"/>
                </a:solidFill>
                <a:latin typeface="나눔고딕 ExtraBold" pitchFamily="50" charset="-127"/>
                <a:ea typeface="나눔고딕 ExtraBold" pitchFamily="50" charset="-127"/>
              </a:rPr>
              <a:t>Related System</a:t>
            </a:r>
          </a:p>
        </p:txBody>
      </p:sp>
      <p:grpSp>
        <p:nvGrpSpPr>
          <p:cNvPr id="5" name="Group 192"/>
          <p:cNvGrpSpPr>
            <a:grpSpLocks/>
          </p:cNvGrpSpPr>
          <p:nvPr/>
        </p:nvGrpSpPr>
        <p:grpSpPr bwMode="auto">
          <a:xfrm>
            <a:off x="374650" y="2224088"/>
            <a:ext cx="1535113" cy="4157662"/>
            <a:chOff x="172" y="1095"/>
            <a:chExt cx="998" cy="2902"/>
          </a:xfrm>
        </p:grpSpPr>
        <p:sp>
          <p:nvSpPr>
            <p:cNvPr id="11405" name="AutoShape 295"/>
            <p:cNvSpPr>
              <a:spLocks noChangeArrowheads="1"/>
            </p:cNvSpPr>
            <p:nvPr/>
          </p:nvSpPr>
          <p:spPr bwMode="auto">
            <a:xfrm>
              <a:off x="172" y="1095"/>
              <a:ext cx="998" cy="2902"/>
            </a:xfrm>
            <a:prstGeom prst="roundRect">
              <a:avLst>
                <a:gd name="adj" fmla="val 2356"/>
              </a:avLst>
            </a:prstGeom>
            <a:solidFill>
              <a:srgbClr val="98D0CB"/>
            </a:solidFill>
            <a:ln w="19050" algn="ctr">
              <a:solidFill>
                <a:srgbClr val="29715B"/>
              </a:solid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6" name="AutoShape 296"/>
            <p:cNvSpPr>
              <a:spLocks noChangeArrowheads="1"/>
            </p:cNvSpPr>
            <p:nvPr/>
          </p:nvSpPr>
          <p:spPr bwMode="auto">
            <a:xfrm>
              <a:off x="182" y="1113"/>
              <a:ext cx="978" cy="98"/>
            </a:xfrm>
            <a:prstGeom prst="roundRect">
              <a:avLst>
                <a:gd name="adj" fmla="val 36366"/>
              </a:avLst>
            </a:prstGeom>
            <a:gradFill rotWithShape="1">
              <a:gsLst>
                <a:gs pos="0">
                  <a:srgbClr val="4C9BAE"/>
                </a:gs>
                <a:gs pos="100000">
                  <a:srgbClr val="98D0CB"/>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sp>
          <p:nvSpPr>
            <p:cNvPr id="11407" name="AutoShape 297"/>
            <p:cNvSpPr>
              <a:spLocks noChangeArrowheads="1"/>
            </p:cNvSpPr>
            <p:nvPr/>
          </p:nvSpPr>
          <p:spPr bwMode="auto">
            <a:xfrm>
              <a:off x="177" y="2210"/>
              <a:ext cx="988" cy="1770"/>
            </a:xfrm>
            <a:prstGeom prst="roundRect">
              <a:avLst>
                <a:gd name="adj" fmla="val 2356"/>
              </a:avLst>
            </a:prstGeom>
            <a:gradFill rotWithShape="1">
              <a:gsLst>
                <a:gs pos="0">
                  <a:srgbClr val="98D0CB"/>
                </a:gs>
                <a:gs pos="100000">
                  <a:srgbClr val="FFFFFF"/>
                </a:gs>
              </a:gsLst>
              <a:lin ang="5400000" scaled="1"/>
            </a:gradFill>
            <a:ln w="19050" algn="ctr">
              <a:noFill/>
              <a:round/>
              <a:headEnd/>
              <a:tailEnd/>
            </a:ln>
          </p:spPr>
          <p:txBody>
            <a:bodyPr wrap="none" lIns="91423" tIns="45712" rIns="91423" bIns="45712" anchor="ctr"/>
            <a:lstStyle/>
            <a:p>
              <a:pPr algn="ctr"/>
              <a:endParaRPr lang="ko-KR" altLang="ko-KR" sz="1800">
                <a:solidFill>
                  <a:schemeClr val="tx1"/>
                </a:solidFill>
                <a:latin typeface="나눔고딕 ExtraBold" pitchFamily="50" charset="-127"/>
                <a:ea typeface="나눔고딕 ExtraBold" pitchFamily="50" charset="-127"/>
              </a:endParaRPr>
            </a:p>
          </p:txBody>
        </p:sp>
      </p:grpSp>
      <p:sp>
        <p:nvSpPr>
          <p:cNvPr id="11275" name="AutoShape 303"/>
          <p:cNvSpPr>
            <a:spLocks noChangeArrowheads="1"/>
          </p:cNvSpPr>
          <p:nvPr/>
        </p:nvSpPr>
        <p:spPr bwMode="auto">
          <a:xfrm rot="5400000" flipV="1">
            <a:off x="-785018" y="3686969"/>
            <a:ext cx="3849687" cy="1495425"/>
          </a:xfrm>
          <a:prstGeom prst="roundRect">
            <a:avLst>
              <a:gd name="adj" fmla="val 6231"/>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76" name="Rectangle 31"/>
          <p:cNvSpPr>
            <a:spLocks noChangeArrowheads="1"/>
          </p:cNvSpPr>
          <p:nvPr/>
        </p:nvSpPr>
        <p:spPr bwMode="auto">
          <a:xfrm>
            <a:off x="831850" y="2219325"/>
            <a:ext cx="644525" cy="268288"/>
          </a:xfrm>
          <a:prstGeom prst="rect">
            <a:avLst/>
          </a:prstGeom>
          <a:noFill/>
          <a:ln w="12700">
            <a:noFill/>
            <a:miter lim="800000"/>
            <a:headEnd/>
            <a:tailEnd/>
          </a:ln>
        </p:spPr>
        <p:txBody>
          <a:bodyPr lIns="0" tIns="0" rIns="0" bIns="0">
            <a:spAutoFit/>
          </a:bodyPr>
          <a:lstStyle/>
          <a:p>
            <a:pPr algn="ctr">
              <a:lnSpc>
                <a:spcPct val="110000"/>
              </a:lnSpc>
            </a:pPr>
            <a:r>
              <a:rPr lang="en-US" altLang="ko-KR" sz="1600">
                <a:solidFill>
                  <a:srgbClr val="0000CC"/>
                </a:solidFill>
                <a:latin typeface="나눔고딕 ExtraBold" pitchFamily="50" charset="-127"/>
                <a:ea typeface="나눔고딕 ExtraBold" pitchFamily="50" charset="-127"/>
              </a:rPr>
              <a:t>User</a:t>
            </a:r>
          </a:p>
        </p:txBody>
      </p:sp>
      <p:grpSp>
        <p:nvGrpSpPr>
          <p:cNvPr id="6" name="Group 33"/>
          <p:cNvGrpSpPr>
            <a:grpSpLocks/>
          </p:cNvGrpSpPr>
          <p:nvPr/>
        </p:nvGrpSpPr>
        <p:grpSpPr bwMode="auto">
          <a:xfrm>
            <a:off x="776288" y="2708275"/>
            <a:ext cx="612775" cy="855663"/>
            <a:chOff x="4186" y="2366"/>
            <a:chExt cx="272" cy="370"/>
          </a:xfrm>
        </p:grpSpPr>
        <p:pic>
          <p:nvPicPr>
            <p:cNvPr id="11403" name="Picture 34" descr="국방재정-5"/>
            <p:cNvPicPr>
              <a:picLocks noChangeAspect="1" noChangeArrowheads="1"/>
            </p:cNvPicPr>
            <p:nvPr/>
          </p:nvPicPr>
          <p:blipFill>
            <a:blip r:embed="rId4" cstate="print"/>
            <a:srcRect l="23195" t="37271" r="24297" b="14749"/>
            <a:stretch>
              <a:fillRect/>
            </a:stretch>
          </p:blipFill>
          <p:spPr bwMode="auto">
            <a:xfrm>
              <a:off x="4186" y="2366"/>
              <a:ext cx="272" cy="272"/>
            </a:xfrm>
            <a:prstGeom prst="rect">
              <a:avLst/>
            </a:prstGeom>
            <a:noFill/>
            <a:ln w="9525">
              <a:noFill/>
              <a:miter lim="800000"/>
              <a:headEnd/>
              <a:tailEnd/>
            </a:ln>
          </p:spPr>
        </p:pic>
        <p:sp>
          <p:nvSpPr>
            <p:cNvPr id="11404" name="Rectangle 35"/>
            <p:cNvSpPr>
              <a:spLocks noChangeArrowheads="1"/>
            </p:cNvSpPr>
            <p:nvPr/>
          </p:nvSpPr>
          <p:spPr bwMode="auto">
            <a:xfrm>
              <a:off x="4240" y="2593"/>
              <a:ext cx="190" cy="143"/>
            </a:xfrm>
            <a:prstGeom prst="rect">
              <a:avLst/>
            </a:prstGeom>
            <a:noFill/>
            <a:ln w="9525">
              <a:noFill/>
              <a:miter lim="800000"/>
              <a:headEnd/>
              <a:tailEnd/>
            </a:ln>
          </p:spPr>
          <p:txBody>
            <a:bodyPr wrap="none" lIns="0" tIns="46030" rIns="0" bIns="46030">
              <a:spAutoFit/>
            </a:bodyPr>
            <a:lstStyle/>
            <a:p>
              <a:pPr algn="ctr">
                <a:lnSpc>
                  <a:spcPct val="130000"/>
                </a:lnSpc>
              </a:pPr>
              <a:r>
                <a:rPr kumimoji="0" lang="en-US" altLang="ko-KR">
                  <a:solidFill>
                    <a:srgbClr val="00002E"/>
                  </a:solidFill>
                  <a:latin typeface="나눔고딕 ExtraBold" pitchFamily="50" charset="-127"/>
                  <a:ea typeface="나눔고딕 ExtraBold" pitchFamily="50" charset="-127"/>
                </a:rPr>
                <a:t>MOSF</a:t>
              </a:r>
              <a:endParaRPr kumimoji="0" lang="ko-KR" altLang="en-US">
                <a:solidFill>
                  <a:srgbClr val="00002E"/>
                </a:solidFill>
                <a:latin typeface="나눔고딕 ExtraBold" pitchFamily="50" charset="-127"/>
                <a:ea typeface="나눔고딕 ExtraBold" pitchFamily="50" charset="-127"/>
              </a:endParaRPr>
            </a:p>
          </p:txBody>
        </p:sp>
      </p:grpSp>
      <p:sp>
        <p:nvSpPr>
          <p:cNvPr id="11278" name="Rectangle 37"/>
          <p:cNvSpPr>
            <a:spLocks noChangeArrowheads="1"/>
          </p:cNvSpPr>
          <p:nvPr/>
        </p:nvSpPr>
        <p:spPr bwMode="auto">
          <a:xfrm>
            <a:off x="712788" y="5876925"/>
            <a:ext cx="842962" cy="228600"/>
          </a:xfrm>
          <a:prstGeom prst="rect">
            <a:avLst/>
          </a:prstGeom>
          <a:noFill/>
          <a:ln w="9525">
            <a:noFill/>
            <a:miter lim="800000"/>
            <a:headEnd/>
            <a:tailEnd/>
          </a:ln>
        </p:spPr>
        <p:txBody>
          <a:bodyPr wrap="none" lIns="0" tIns="46030" rIns="0" bIns="46030">
            <a:spAutoFit/>
          </a:bodyPr>
          <a:lstStyle/>
          <a:p>
            <a:pPr algn="ctr">
              <a:lnSpc>
                <a:spcPct val="90000"/>
              </a:lnSpc>
            </a:pPr>
            <a:r>
              <a:rPr kumimoji="0" lang="en-US" altLang="ko-KR" sz="1000">
                <a:solidFill>
                  <a:srgbClr val="00002E"/>
                </a:solidFill>
                <a:latin typeface="나눔고딕 ExtraBold" pitchFamily="50" charset="-127"/>
                <a:ea typeface="나눔고딕 ExtraBold" pitchFamily="50" charset="-127"/>
              </a:rPr>
              <a:t>Project Officer</a:t>
            </a:r>
            <a:endParaRPr kumimoji="0" lang="ko-KR" altLang="en-US" sz="1000">
              <a:solidFill>
                <a:srgbClr val="0000FF"/>
              </a:solidFill>
              <a:latin typeface="나눔고딕 ExtraBold" pitchFamily="50" charset="-127"/>
              <a:ea typeface="나눔고딕 ExtraBold" pitchFamily="50" charset="-127"/>
            </a:endParaRPr>
          </a:p>
        </p:txBody>
      </p:sp>
      <p:grpSp>
        <p:nvGrpSpPr>
          <p:cNvPr id="7" name="Group 38"/>
          <p:cNvGrpSpPr>
            <a:grpSpLocks/>
          </p:cNvGrpSpPr>
          <p:nvPr/>
        </p:nvGrpSpPr>
        <p:grpSpPr bwMode="auto">
          <a:xfrm>
            <a:off x="849313" y="5373688"/>
            <a:ext cx="574675" cy="481012"/>
            <a:chOff x="4609" y="4027"/>
            <a:chExt cx="332" cy="268"/>
          </a:xfrm>
        </p:grpSpPr>
        <p:grpSp>
          <p:nvGrpSpPr>
            <p:cNvPr id="8" name="Group 39"/>
            <p:cNvGrpSpPr>
              <a:grpSpLocks/>
            </p:cNvGrpSpPr>
            <p:nvPr/>
          </p:nvGrpSpPr>
          <p:grpSpPr bwMode="auto">
            <a:xfrm>
              <a:off x="4609" y="4027"/>
              <a:ext cx="282" cy="243"/>
              <a:chOff x="6872" y="4311"/>
              <a:chExt cx="623" cy="540"/>
            </a:xfrm>
          </p:grpSpPr>
          <p:pic>
            <p:nvPicPr>
              <p:cNvPr id="11401" name="Picture 40" descr="pc"/>
              <p:cNvPicPr>
                <a:picLocks noChangeAspect="1" noChangeArrowheads="1"/>
              </p:cNvPicPr>
              <p:nvPr/>
            </p:nvPicPr>
            <p:blipFill>
              <a:blip r:embed="rId5" cstate="print"/>
              <a:srcRect r="52130"/>
              <a:stretch>
                <a:fillRect/>
              </a:stretch>
            </p:blipFill>
            <p:spPr bwMode="auto">
              <a:xfrm>
                <a:off x="6872" y="4348"/>
                <a:ext cx="464" cy="502"/>
              </a:xfrm>
              <a:prstGeom prst="rect">
                <a:avLst/>
              </a:prstGeom>
              <a:noFill/>
              <a:ln w="9525">
                <a:noFill/>
                <a:miter lim="800000"/>
                <a:headEnd/>
                <a:tailEnd/>
              </a:ln>
            </p:spPr>
          </p:pic>
          <p:pic>
            <p:nvPicPr>
              <p:cNvPr id="11402" name="Picture 41" descr="사내넘"/>
              <p:cNvPicPr>
                <a:picLocks noChangeAspect="1" noChangeArrowheads="1"/>
              </p:cNvPicPr>
              <p:nvPr/>
            </p:nvPicPr>
            <p:blipFill>
              <a:blip r:embed="rId6" cstate="print"/>
              <a:srcRect/>
              <a:stretch>
                <a:fillRect/>
              </a:stretch>
            </p:blipFill>
            <p:spPr bwMode="auto">
              <a:xfrm flipH="1">
                <a:off x="7119" y="4311"/>
                <a:ext cx="376" cy="540"/>
              </a:xfrm>
              <a:prstGeom prst="rect">
                <a:avLst/>
              </a:prstGeom>
              <a:noFill/>
              <a:ln w="9525">
                <a:noFill/>
                <a:miter lim="800000"/>
                <a:headEnd/>
                <a:tailEnd/>
              </a:ln>
            </p:spPr>
          </p:pic>
        </p:grpSp>
        <p:pic>
          <p:nvPicPr>
            <p:cNvPr id="11400" name="Picture 42" descr="서류"/>
            <p:cNvPicPr>
              <a:picLocks noChangeAspect="1" noChangeArrowheads="1"/>
            </p:cNvPicPr>
            <p:nvPr/>
          </p:nvPicPr>
          <p:blipFill>
            <a:blip r:embed="rId7" cstate="print"/>
            <a:srcRect/>
            <a:stretch>
              <a:fillRect/>
            </a:stretch>
          </p:blipFill>
          <p:spPr bwMode="auto">
            <a:xfrm flipH="1">
              <a:off x="4791" y="4163"/>
              <a:ext cx="150" cy="132"/>
            </a:xfrm>
            <a:prstGeom prst="rect">
              <a:avLst/>
            </a:prstGeom>
            <a:noFill/>
            <a:ln w="9525">
              <a:noFill/>
              <a:miter lim="800000"/>
              <a:headEnd/>
              <a:tailEnd/>
            </a:ln>
          </p:spPr>
        </p:pic>
      </p:grpSp>
      <p:sp>
        <p:nvSpPr>
          <p:cNvPr id="11280" name="Rectangle 44"/>
          <p:cNvSpPr>
            <a:spLocks noChangeArrowheads="1"/>
          </p:cNvSpPr>
          <p:nvPr/>
        </p:nvSpPr>
        <p:spPr bwMode="auto">
          <a:xfrm>
            <a:off x="639763" y="4622800"/>
            <a:ext cx="1000125" cy="384175"/>
          </a:xfrm>
          <a:prstGeom prst="rect">
            <a:avLst/>
          </a:prstGeom>
          <a:noFill/>
          <a:ln w="9525">
            <a:noFill/>
            <a:miter lim="800000"/>
            <a:headEnd/>
            <a:tailEnd/>
          </a:ln>
        </p:spPr>
        <p:txBody>
          <a:bodyPr wrap="none" lIns="0" tIns="46030" rIns="0" bIns="46030">
            <a:spAutoFit/>
          </a:bodyPr>
          <a:lstStyle/>
          <a:p>
            <a:pPr algn="ctr">
              <a:lnSpc>
                <a:spcPct val="80000"/>
              </a:lnSpc>
            </a:pPr>
            <a:r>
              <a:rPr kumimoji="0" lang="en-US" altLang="ko-KR">
                <a:solidFill>
                  <a:srgbClr val="00002E"/>
                </a:solidFill>
                <a:latin typeface="나눔고딕 ExtraBold" pitchFamily="50" charset="-127"/>
                <a:ea typeface="나눔고딕 ExtraBold" pitchFamily="50" charset="-127"/>
              </a:rPr>
              <a:t>CFO of</a:t>
            </a:r>
          </a:p>
          <a:p>
            <a:pPr algn="ctr">
              <a:lnSpc>
                <a:spcPct val="80000"/>
              </a:lnSpc>
            </a:pPr>
            <a:r>
              <a:rPr kumimoji="0" lang="en-US" altLang="ko-KR">
                <a:solidFill>
                  <a:srgbClr val="00002E"/>
                </a:solidFill>
                <a:latin typeface="나눔고딕 ExtraBold" pitchFamily="50" charset="-127"/>
                <a:ea typeface="나눔고딕 ExtraBold" pitchFamily="50" charset="-127"/>
              </a:rPr>
              <a:t>Line Ministries</a:t>
            </a:r>
            <a:endParaRPr kumimoji="0" lang="en-US" altLang="ko-KR" sz="1400">
              <a:solidFill>
                <a:srgbClr val="00002E"/>
              </a:solidFill>
              <a:latin typeface="나눔고딕 ExtraBold" pitchFamily="50" charset="-127"/>
              <a:ea typeface="나눔고딕 ExtraBold" pitchFamily="50" charset="-127"/>
            </a:endParaRPr>
          </a:p>
        </p:txBody>
      </p:sp>
      <p:grpSp>
        <p:nvGrpSpPr>
          <p:cNvPr id="9" name="Group 45"/>
          <p:cNvGrpSpPr>
            <a:grpSpLocks/>
          </p:cNvGrpSpPr>
          <p:nvPr/>
        </p:nvGrpSpPr>
        <p:grpSpPr bwMode="auto">
          <a:xfrm>
            <a:off x="830263" y="4130675"/>
            <a:ext cx="569912" cy="481013"/>
            <a:chOff x="4609" y="4027"/>
            <a:chExt cx="332" cy="268"/>
          </a:xfrm>
        </p:grpSpPr>
        <p:grpSp>
          <p:nvGrpSpPr>
            <p:cNvPr id="10" name="Group 46"/>
            <p:cNvGrpSpPr>
              <a:grpSpLocks/>
            </p:cNvGrpSpPr>
            <p:nvPr/>
          </p:nvGrpSpPr>
          <p:grpSpPr bwMode="auto">
            <a:xfrm>
              <a:off x="4609" y="4027"/>
              <a:ext cx="282" cy="243"/>
              <a:chOff x="6872" y="4311"/>
              <a:chExt cx="623" cy="540"/>
            </a:xfrm>
          </p:grpSpPr>
          <p:pic>
            <p:nvPicPr>
              <p:cNvPr id="11397" name="Picture 47" descr="pc"/>
              <p:cNvPicPr>
                <a:picLocks noChangeAspect="1" noChangeArrowheads="1"/>
              </p:cNvPicPr>
              <p:nvPr/>
            </p:nvPicPr>
            <p:blipFill>
              <a:blip r:embed="rId8" cstate="print"/>
              <a:srcRect r="52130"/>
              <a:stretch>
                <a:fillRect/>
              </a:stretch>
            </p:blipFill>
            <p:spPr bwMode="auto">
              <a:xfrm>
                <a:off x="6872" y="4348"/>
                <a:ext cx="464" cy="502"/>
              </a:xfrm>
              <a:prstGeom prst="rect">
                <a:avLst/>
              </a:prstGeom>
              <a:noFill/>
              <a:ln w="9525">
                <a:noFill/>
                <a:miter lim="800000"/>
                <a:headEnd/>
                <a:tailEnd/>
              </a:ln>
            </p:spPr>
          </p:pic>
          <p:pic>
            <p:nvPicPr>
              <p:cNvPr id="11398" name="Picture 48" descr="사내넘"/>
              <p:cNvPicPr>
                <a:picLocks noChangeAspect="1" noChangeArrowheads="1"/>
              </p:cNvPicPr>
              <p:nvPr/>
            </p:nvPicPr>
            <p:blipFill>
              <a:blip r:embed="rId9" cstate="print"/>
              <a:srcRect/>
              <a:stretch>
                <a:fillRect/>
              </a:stretch>
            </p:blipFill>
            <p:spPr bwMode="auto">
              <a:xfrm flipH="1">
                <a:off x="7119" y="4311"/>
                <a:ext cx="376" cy="540"/>
              </a:xfrm>
              <a:prstGeom prst="rect">
                <a:avLst/>
              </a:prstGeom>
              <a:noFill/>
              <a:ln w="9525">
                <a:noFill/>
                <a:miter lim="800000"/>
                <a:headEnd/>
                <a:tailEnd/>
              </a:ln>
            </p:spPr>
          </p:pic>
        </p:grpSp>
        <p:pic>
          <p:nvPicPr>
            <p:cNvPr id="11396" name="Picture 49" descr="서류"/>
            <p:cNvPicPr>
              <a:picLocks noChangeAspect="1" noChangeArrowheads="1"/>
            </p:cNvPicPr>
            <p:nvPr/>
          </p:nvPicPr>
          <p:blipFill>
            <a:blip r:embed="rId7" cstate="print"/>
            <a:srcRect/>
            <a:stretch>
              <a:fillRect/>
            </a:stretch>
          </p:blipFill>
          <p:spPr bwMode="auto">
            <a:xfrm flipH="1">
              <a:off x="4791" y="4163"/>
              <a:ext cx="150" cy="132"/>
            </a:xfrm>
            <a:prstGeom prst="rect">
              <a:avLst/>
            </a:prstGeom>
            <a:noFill/>
            <a:ln w="9525">
              <a:noFill/>
              <a:miter lim="800000"/>
              <a:headEnd/>
              <a:tailEnd/>
            </a:ln>
          </p:spPr>
        </p:pic>
      </p:grpSp>
      <p:pic>
        <p:nvPicPr>
          <p:cNvPr id="11283" name="Picture 72" descr="악세사리"/>
          <p:cNvPicPr>
            <a:picLocks noChangeAspect="1" noChangeArrowheads="1"/>
          </p:cNvPicPr>
          <p:nvPr/>
        </p:nvPicPr>
        <p:blipFill>
          <a:blip r:embed="rId10" cstate="print"/>
          <a:srcRect/>
          <a:stretch>
            <a:fillRect/>
          </a:stretch>
        </p:blipFill>
        <p:spPr bwMode="gray">
          <a:xfrm>
            <a:off x="457200" y="3714750"/>
            <a:ext cx="1439863" cy="168275"/>
          </a:xfrm>
          <a:prstGeom prst="rect">
            <a:avLst/>
          </a:prstGeom>
          <a:noFill/>
          <a:ln w="9525">
            <a:noFill/>
            <a:miter lim="800000"/>
            <a:headEnd/>
            <a:tailEnd/>
          </a:ln>
        </p:spPr>
      </p:pic>
      <p:pic>
        <p:nvPicPr>
          <p:cNvPr id="11284" name="Picture 72" descr="악세사리"/>
          <p:cNvPicPr>
            <a:picLocks noChangeAspect="1" noChangeArrowheads="1"/>
          </p:cNvPicPr>
          <p:nvPr/>
        </p:nvPicPr>
        <p:blipFill>
          <a:blip r:embed="rId10" cstate="print"/>
          <a:srcRect/>
          <a:stretch>
            <a:fillRect/>
          </a:stretch>
        </p:blipFill>
        <p:spPr bwMode="gray">
          <a:xfrm>
            <a:off x="457200" y="5026025"/>
            <a:ext cx="1439863" cy="168275"/>
          </a:xfrm>
          <a:prstGeom prst="rect">
            <a:avLst/>
          </a:prstGeom>
          <a:noFill/>
          <a:ln w="9525">
            <a:noFill/>
            <a:miter lim="800000"/>
            <a:headEnd/>
            <a:tailEnd/>
          </a:ln>
        </p:spPr>
      </p:pic>
      <p:grpSp>
        <p:nvGrpSpPr>
          <p:cNvPr id="11" name="Group 351"/>
          <p:cNvGrpSpPr>
            <a:grpSpLocks/>
          </p:cNvGrpSpPr>
          <p:nvPr/>
        </p:nvGrpSpPr>
        <p:grpSpPr bwMode="auto">
          <a:xfrm>
            <a:off x="7218363" y="2706688"/>
            <a:ext cx="2190750" cy="3486150"/>
            <a:chOff x="4532" y="1680"/>
            <a:chExt cx="1411" cy="2246"/>
          </a:xfrm>
        </p:grpSpPr>
        <p:grpSp>
          <p:nvGrpSpPr>
            <p:cNvPr id="12" name="Group 145"/>
            <p:cNvGrpSpPr>
              <a:grpSpLocks/>
            </p:cNvGrpSpPr>
            <p:nvPr/>
          </p:nvGrpSpPr>
          <p:grpSpPr bwMode="auto">
            <a:xfrm>
              <a:off x="4602" y="1680"/>
              <a:ext cx="665" cy="426"/>
              <a:chOff x="259" y="1794"/>
              <a:chExt cx="824" cy="366"/>
            </a:xfrm>
          </p:grpSpPr>
          <p:pic>
            <p:nvPicPr>
              <p:cNvPr id="11393" name="Picture 146"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4" name="Rectangle 147"/>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3" name="Group 149"/>
            <p:cNvGrpSpPr>
              <a:grpSpLocks/>
            </p:cNvGrpSpPr>
            <p:nvPr/>
          </p:nvGrpSpPr>
          <p:grpSpPr bwMode="auto">
            <a:xfrm>
              <a:off x="5268" y="1680"/>
              <a:ext cx="665" cy="426"/>
              <a:chOff x="259" y="1794"/>
              <a:chExt cx="824" cy="366"/>
            </a:xfrm>
          </p:grpSpPr>
          <p:pic>
            <p:nvPicPr>
              <p:cNvPr id="11391" name="Picture 150"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2" name="Rectangle 151"/>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4" name="Group 152"/>
            <p:cNvGrpSpPr>
              <a:grpSpLocks/>
            </p:cNvGrpSpPr>
            <p:nvPr/>
          </p:nvGrpSpPr>
          <p:grpSpPr bwMode="auto">
            <a:xfrm>
              <a:off x="4602" y="2167"/>
              <a:ext cx="665" cy="426"/>
              <a:chOff x="259" y="1794"/>
              <a:chExt cx="824" cy="366"/>
            </a:xfrm>
          </p:grpSpPr>
          <p:pic>
            <p:nvPicPr>
              <p:cNvPr id="11389" name="Picture 153"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90" name="Rectangle 154"/>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5" name="Group 155"/>
            <p:cNvGrpSpPr>
              <a:grpSpLocks/>
            </p:cNvGrpSpPr>
            <p:nvPr/>
          </p:nvGrpSpPr>
          <p:grpSpPr bwMode="auto">
            <a:xfrm>
              <a:off x="5268" y="2167"/>
              <a:ext cx="665" cy="426"/>
              <a:chOff x="259" y="1794"/>
              <a:chExt cx="824" cy="366"/>
            </a:xfrm>
          </p:grpSpPr>
          <p:pic>
            <p:nvPicPr>
              <p:cNvPr id="11387" name="Picture 156"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8" name="Rectangle 157"/>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6" name="Group 158"/>
            <p:cNvGrpSpPr>
              <a:grpSpLocks/>
            </p:cNvGrpSpPr>
            <p:nvPr/>
          </p:nvGrpSpPr>
          <p:grpSpPr bwMode="auto">
            <a:xfrm>
              <a:off x="4602" y="2624"/>
              <a:ext cx="665" cy="426"/>
              <a:chOff x="259" y="1794"/>
              <a:chExt cx="824" cy="366"/>
            </a:xfrm>
          </p:grpSpPr>
          <p:pic>
            <p:nvPicPr>
              <p:cNvPr id="11385" name="Picture 159"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6" name="Rectangle 160"/>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7" name="Group 161"/>
            <p:cNvGrpSpPr>
              <a:grpSpLocks/>
            </p:cNvGrpSpPr>
            <p:nvPr/>
          </p:nvGrpSpPr>
          <p:grpSpPr bwMode="auto">
            <a:xfrm>
              <a:off x="5268" y="2624"/>
              <a:ext cx="665" cy="426"/>
              <a:chOff x="259" y="1794"/>
              <a:chExt cx="824" cy="366"/>
            </a:xfrm>
          </p:grpSpPr>
          <p:pic>
            <p:nvPicPr>
              <p:cNvPr id="11383" name="Picture 162"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4" name="Rectangle 163"/>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8" name="Group 164"/>
            <p:cNvGrpSpPr>
              <a:grpSpLocks/>
            </p:cNvGrpSpPr>
            <p:nvPr/>
          </p:nvGrpSpPr>
          <p:grpSpPr bwMode="auto">
            <a:xfrm>
              <a:off x="4602" y="3044"/>
              <a:ext cx="665" cy="425"/>
              <a:chOff x="259" y="1794"/>
              <a:chExt cx="824" cy="366"/>
            </a:xfrm>
          </p:grpSpPr>
          <p:pic>
            <p:nvPicPr>
              <p:cNvPr id="11381" name="Picture 165"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2" name="Rectangle 166"/>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19" name="Group 167"/>
            <p:cNvGrpSpPr>
              <a:grpSpLocks/>
            </p:cNvGrpSpPr>
            <p:nvPr/>
          </p:nvGrpSpPr>
          <p:grpSpPr bwMode="auto">
            <a:xfrm>
              <a:off x="5268" y="3044"/>
              <a:ext cx="665" cy="425"/>
              <a:chOff x="259" y="1794"/>
              <a:chExt cx="824" cy="366"/>
            </a:xfrm>
          </p:grpSpPr>
          <p:pic>
            <p:nvPicPr>
              <p:cNvPr id="11379" name="Picture 168"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80" name="Rectangle 169"/>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20" name="Group 170"/>
            <p:cNvGrpSpPr>
              <a:grpSpLocks/>
            </p:cNvGrpSpPr>
            <p:nvPr/>
          </p:nvGrpSpPr>
          <p:grpSpPr bwMode="auto">
            <a:xfrm>
              <a:off x="4602" y="3500"/>
              <a:ext cx="665" cy="426"/>
              <a:chOff x="259" y="1794"/>
              <a:chExt cx="824" cy="366"/>
            </a:xfrm>
          </p:grpSpPr>
          <p:pic>
            <p:nvPicPr>
              <p:cNvPr id="11377" name="Picture 171"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78" name="Rectangle 172"/>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grpSp>
          <p:nvGrpSpPr>
            <p:cNvPr id="21" name="Group 173"/>
            <p:cNvGrpSpPr>
              <a:grpSpLocks/>
            </p:cNvGrpSpPr>
            <p:nvPr/>
          </p:nvGrpSpPr>
          <p:grpSpPr bwMode="auto">
            <a:xfrm>
              <a:off x="5268" y="3500"/>
              <a:ext cx="665" cy="426"/>
              <a:chOff x="259" y="1794"/>
              <a:chExt cx="824" cy="366"/>
            </a:xfrm>
          </p:grpSpPr>
          <p:pic>
            <p:nvPicPr>
              <p:cNvPr id="11375" name="Picture 174" descr="바4"/>
              <p:cNvPicPr>
                <a:picLocks noChangeAspect="1" noChangeArrowheads="1"/>
              </p:cNvPicPr>
              <p:nvPr/>
            </p:nvPicPr>
            <p:blipFill>
              <a:blip r:embed="rId11" cstate="print"/>
              <a:srcRect/>
              <a:stretch>
                <a:fillRect/>
              </a:stretch>
            </p:blipFill>
            <p:spPr bwMode="auto">
              <a:xfrm>
                <a:off x="259" y="1794"/>
                <a:ext cx="824" cy="366"/>
              </a:xfrm>
              <a:prstGeom prst="rect">
                <a:avLst/>
              </a:prstGeom>
              <a:noFill/>
              <a:ln w="9525">
                <a:noFill/>
                <a:miter lim="800000"/>
                <a:headEnd/>
                <a:tailEnd/>
              </a:ln>
            </p:spPr>
          </p:pic>
          <p:sp>
            <p:nvSpPr>
              <p:cNvPr id="11376" name="Rectangle 175"/>
              <p:cNvSpPr>
                <a:spLocks noChangeArrowheads="1"/>
              </p:cNvSpPr>
              <p:nvPr/>
            </p:nvSpPr>
            <p:spPr bwMode="auto">
              <a:xfrm>
                <a:off x="302" y="1881"/>
                <a:ext cx="712" cy="202"/>
              </a:xfrm>
              <a:prstGeom prst="rect">
                <a:avLst/>
              </a:prstGeom>
              <a:noFill/>
              <a:ln w="9525">
                <a:noFill/>
                <a:miter lim="800000"/>
                <a:headEnd/>
                <a:tailEnd/>
              </a:ln>
            </p:spPr>
            <p:txBody>
              <a:bodyPr wrap="none" anchor="ctr"/>
              <a:lstStyle/>
              <a:p>
                <a:pPr algn="ctr" defTabSz="762000" eaLnBrk="0" hangingPunct="0"/>
                <a:endParaRPr lang="ko-KR" altLang="en-US" sz="1400" b="0">
                  <a:solidFill>
                    <a:schemeClr val="tx1"/>
                  </a:solidFill>
                  <a:latin typeface="HY헤드라인M" pitchFamily="18" charset="-127"/>
                  <a:ea typeface="HY헤드라인M" pitchFamily="18" charset="-127"/>
                </a:endParaRPr>
              </a:p>
            </p:txBody>
          </p:sp>
        </p:grpSp>
        <p:sp>
          <p:nvSpPr>
            <p:cNvPr id="11365" name="AutoShape 25"/>
            <p:cNvSpPr>
              <a:spLocks noChangeArrowheads="1"/>
            </p:cNvSpPr>
            <p:nvPr/>
          </p:nvSpPr>
          <p:spPr bwMode="auto">
            <a:xfrm>
              <a:off x="4619" y="1782"/>
              <a:ext cx="569" cy="229"/>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Budget</a:t>
              </a:r>
              <a:endParaRPr lang="ko-KR" altLang="en-US" b="0">
                <a:latin typeface="나눔고딕 ExtraBold" pitchFamily="50" charset="-127"/>
                <a:ea typeface="나눔고딕 ExtraBold" pitchFamily="50" charset="-127"/>
                <a:sym typeface="Wingdings" pitchFamily="2" charset="2"/>
              </a:endParaRPr>
            </a:p>
          </p:txBody>
        </p:sp>
        <p:sp>
          <p:nvSpPr>
            <p:cNvPr id="11366" name="AutoShape 26"/>
            <p:cNvSpPr>
              <a:spLocks noChangeArrowheads="1"/>
            </p:cNvSpPr>
            <p:nvPr/>
          </p:nvSpPr>
          <p:spPr bwMode="auto">
            <a:xfrm>
              <a:off x="4619" y="2265"/>
              <a:ext cx="569" cy="228"/>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Revenue</a:t>
              </a:r>
            </a:p>
          </p:txBody>
        </p:sp>
        <p:sp>
          <p:nvSpPr>
            <p:cNvPr id="11367" name="AutoShape 27"/>
            <p:cNvSpPr>
              <a:spLocks noChangeArrowheads="1"/>
            </p:cNvSpPr>
            <p:nvPr/>
          </p:nvSpPr>
          <p:spPr bwMode="auto">
            <a:xfrm>
              <a:off x="4532" y="2721"/>
              <a:ext cx="738" cy="227"/>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Expenditure</a:t>
              </a:r>
            </a:p>
          </p:txBody>
        </p:sp>
        <p:sp>
          <p:nvSpPr>
            <p:cNvPr id="11368" name="AutoShape 28"/>
            <p:cNvSpPr>
              <a:spLocks noChangeArrowheads="1"/>
            </p:cNvSpPr>
            <p:nvPr/>
          </p:nvSpPr>
          <p:spPr bwMode="auto">
            <a:xfrm>
              <a:off x="4614" y="3139"/>
              <a:ext cx="569" cy="227"/>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Fund</a:t>
              </a:r>
              <a:endParaRPr lang="ko-KR" altLang="en-US" b="0">
                <a:latin typeface="나눔고딕 ExtraBold" pitchFamily="50" charset="-127"/>
                <a:ea typeface="나눔고딕 ExtraBold" pitchFamily="50" charset="-127"/>
                <a:sym typeface="Wingdings" pitchFamily="2" charset="2"/>
              </a:endParaRPr>
            </a:p>
          </p:txBody>
        </p:sp>
        <p:sp>
          <p:nvSpPr>
            <p:cNvPr id="11369" name="AutoShape 28"/>
            <p:cNvSpPr>
              <a:spLocks noChangeArrowheads="1"/>
            </p:cNvSpPr>
            <p:nvPr/>
          </p:nvSpPr>
          <p:spPr bwMode="auto">
            <a:xfrm>
              <a:off x="4625" y="3596"/>
              <a:ext cx="569" cy="227"/>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National</a:t>
              </a:r>
            </a:p>
            <a:p>
              <a:pPr algn="ctr"/>
              <a:r>
                <a:rPr lang="en-US" altLang="ko-KR" b="0">
                  <a:latin typeface="나눔고딕 ExtraBold" pitchFamily="50" charset="-127"/>
                  <a:ea typeface="나눔고딕 ExtraBold" pitchFamily="50" charset="-127"/>
                  <a:sym typeface="Wingdings" pitchFamily="2" charset="2"/>
                </a:rPr>
                <a:t>Property</a:t>
              </a:r>
              <a:endParaRPr lang="ko-KR" altLang="en-US" b="0">
                <a:latin typeface="나눔고딕 ExtraBold" pitchFamily="50" charset="-127"/>
                <a:ea typeface="나눔고딕 ExtraBold" pitchFamily="50" charset="-127"/>
                <a:sym typeface="Wingdings" pitchFamily="2" charset="2"/>
              </a:endParaRPr>
            </a:p>
          </p:txBody>
        </p:sp>
        <p:sp>
          <p:nvSpPr>
            <p:cNvPr id="11370" name="AutoShape 25"/>
            <p:cNvSpPr>
              <a:spLocks noChangeArrowheads="1"/>
            </p:cNvSpPr>
            <p:nvPr/>
          </p:nvSpPr>
          <p:spPr bwMode="auto">
            <a:xfrm>
              <a:off x="5288" y="1782"/>
              <a:ext cx="569" cy="229"/>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sym typeface="Wingdings" pitchFamily="2" charset="2"/>
                </a:rPr>
                <a:t>Goods</a:t>
              </a:r>
              <a:endParaRPr lang="ko-KR" altLang="en-US" b="0">
                <a:latin typeface="나눔고딕 ExtraBold" pitchFamily="50" charset="-127"/>
                <a:ea typeface="나눔고딕 ExtraBold" pitchFamily="50" charset="-127"/>
                <a:sym typeface="Wingdings" pitchFamily="2" charset="2"/>
              </a:endParaRPr>
            </a:p>
          </p:txBody>
        </p:sp>
        <p:sp>
          <p:nvSpPr>
            <p:cNvPr id="11371" name="AutoShape 26"/>
            <p:cNvSpPr>
              <a:spLocks noChangeArrowheads="1"/>
            </p:cNvSpPr>
            <p:nvPr/>
          </p:nvSpPr>
          <p:spPr bwMode="auto">
            <a:xfrm>
              <a:off x="5282" y="2268"/>
              <a:ext cx="569" cy="228"/>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Debt</a:t>
              </a:r>
            </a:p>
          </p:txBody>
        </p:sp>
        <p:sp>
          <p:nvSpPr>
            <p:cNvPr id="11372" name="AutoShape 27"/>
            <p:cNvSpPr>
              <a:spLocks noChangeArrowheads="1"/>
            </p:cNvSpPr>
            <p:nvPr/>
          </p:nvSpPr>
          <p:spPr bwMode="auto">
            <a:xfrm>
              <a:off x="5203" y="2722"/>
              <a:ext cx="740" cy="227"/>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Settlement</a:t>
              </a:r>
            </a:p>
          </p:txBody>
        </p:sp>
        <p:sp>
          <p:nvSpPr>
            <p:cNvPr id="11373" name="AutoShape 28"/>
            <p:cNvSpPr>
              <a:spLocks noChangeArrowheads="1"/>
            </p:cNvSpPr>
            <p:nvPr/>
          </p:nvSpPr>
          <p:spPr bwMode="auto">
            <a:xfrm>
              <a:off x="5300" y="3149"/>
              <a:ext cx="569" cy="227"/>
            </a:xfrm>
            <a:prstGeom prst="roundRect">
              <a:avLst>
                <a:gd name="adj" fmla="val 6139"/>
              </a:avLst>
            </a:prstGeom>
            <a:noFill/>
            <a:ln w="12700">
              <a:noFill/>
              <a:round/>
              <a:headEnd/>
              <a:tailEnd/>
            </a:ln>
          </p:spPr>
          <p:txBody>
            <a:bodyPr lIns="91423" tIns="89984" rIns="0" bIns="89984" anchor="ctr"/>
            <a:lstStyle/>
            <a:p>
              <a:pPr algn="ctr"/>
              <a:r>
                <a:rPr lang="en-US" altLang="ko-KR" b="0">
                  <a:latin typeface="나눔고딕 ExtraBold" pitchFamily="50" charset="-127"/>
                  <a:ea typeface="나눔고딕 ExtraBold" pitchFamily="50" charset="-127"/>
                </a:rPr>
                <a:t>Statistical </a:t>
              </a:r>
            </a:p>
            <a:p>
              <a:pPr algn="ctr"/>
              <a:r>
                <a:rPr lang="en-US" altLang="ko-KR" b="0">
                  <a:latin typeface="나눔고딕 ExtraBold" pitchFamily="50" charset="-127"/>
                  <a:ea typeface="나눔고딕 ExtraBold" pitchFamily="50" charset="-127"/>
                  <a:sym typeface="Wingdings" pitchFamily="2" charset="2"/>
                </a:rPr>
                <a:t>Analysis</a:t>
              </a:r>
              <a:endParaRPr lang="ko-KR" altLang="en-US" b="0">
                <a:latin typeface="나눔고딕 ExtraBold" pitchFamily="50" charset="-127"/>
                <a:ea typeface="나눔고딕 ExtraBold" pitchFamily="50" charset="-127"/>
                <a:sym typeface="Wingdings" pitchFamily="2" charset="2"/>
              </a:endParaRPr>
            </a:p>
          </p:txBody>
        </p:sp>
        <p:sp>
          <p:nvSpPr>
            <p:cNvPr id="3" name="AutoShape 28"/>
            <p:cNvSpPr>
              <a:spLocks noChangeArrowheads="1"/>
            </p:cNvSpPr>
            <p:nvPr/>
          </p:nvSpPr>
          <p:spPr bwMode="auto">
            <a:xfrm>
              <a:off x="5231" y="3596"/>
              <a:ext cx="675" cy="227"/>
            </a:xfrm>
            <a:prstGeom prst="roundRect">
              <a:avLst>
                <a:gd name="adj" fmla="val 6139"/>
              </a:avLst>
            </a:prstGeom>
            <a:noFill/>
            <a:ln w="12700">
              <a:noFill/>
              <a:round/>
              <a:headEnd/>
              <a:tailEnd/>
            </a:ln>
          </p:spPr>
          <p:txBody>
            <a:bodyPr lIns="91423" tIns="89984" rIns="0" bIns="89984" anchor="ctr"/>
            <a:lstStyle/>
            <a:p>
              <a:pPr algn="ctr">
                <a:defRPr/>
              </a:pPr>
              <a:r>
                <a:rPr kumimoji="0" lang="en-US" altLang="ko-KR" b="0">
                  <a:effectLst>
                    <a:outerShdw blurRad="38100" dist="38100" dir="2700000" algn="tl">
                      <a:srgbClr val="C0C0C0"/>
                    </a:outerShdw>
                  </a:effectLst>
                  <a:latin typeface="나눔고딕 ExtraBold" pitchFamily="50" charset="-127"/>
                  <a:ea typeface="나눔고딕 ExtraBold" pitchFamily="50" charset="-127"/>
                </a:rPr>
                <a:t>performance</a:t>
              </a:r>
              <a:endParaRPr lang="ko-KR" altLang="en-US" b="0">
                <a:latin typeface="나눔고딕 ExtraBold" pitchFamily="50" charset="-127"/>
                <a:ea typeface="나눔고딕 ExtraBold" pitchFamily="50" charset="-127"/>
                <a:sym typeface="Wingdings" pitchFamily="2" charset="2"/>
              </a:endParaRPr>
            </a:p>
          </p:txBody>
        </p:sp>
      </p:grpSp>
      <p:sp>
        <p:nvSpPr>
          <p:cNvPr id="11286" name="AutoShape 244"/>
          <p:cNvSpPr>
            <a:spLocks noChangeArrowheads="1"/>
          </p:cNvSpPr>
          <p:nvPr/>
        </p:nvSpPr>
        <p:spPr bwMode="gray">
          <a:xfrm>
            <a:off x="2030413" y="2257425"/>
            <a:ext cx="5060950" cy="409575"/>
          </a:xfrm>
          <a:prstGeom prst="roundRect">
            <a:avLst>
              <a:gd name="adj" fmla="val 17551"/>
            </a:avLst>
          </a:prstGeom>
          <a:gradFill rotWithShape="1">
            <a:gsLst>
              <a:gs pos="0">
                <a:srgbClr val="FFFFFF">
                  <a:alpha val="60001"/>
                </a:srgbClr>
              </a:gs>
              <a:gs pos="100000">
                <a:srgbClr val="FFFFFF">
                  <a:alpha val="0"/>
                </a:srgbClr>
              </a:gs>
            </a:gsLst>
            <a:lin ang="5400000" scaled="1"/>
          </a:gradFill>
          <a:ln w="38100" algn="ctr">
            <a:noFill/>
            <a:round/>
            <a:headEnd/>
            <a:tailEnd/>
          </a:ln>
        </p:spPr>
        <p:txBody>
          <a:bodyPr wrap="none" anchor="ctr"/>
          <a:lstStyle/>
          <a:p>
            <a:pPr algn="ctr"/>
            <a:endParaRPr lang="ko-KR" altLang="en-US" sz="2400" b="0">
              <a:solidFill>
                <a:schemeClr val="tx1"/>
              </a:solidFill>
              <a:latin typeface="HY헤드라인M" pitchFamily="18" charset="-127"/>
              <a:ea typeface="HY헤드라인M" pitchFamily="18" charset="-127"/>
            </a:endParaRPr>
          </a:p>
        </p:txBody>
      </p:sp>
      <p:pic>
        <p:nvPicPr>
          <p:cNvPr id="11287" name="Picture 245" descr="Untitled-1"/>
          <p:cNvPicPr>
            <a:picLocks noChangeAspect="1" noChangeArrowheads="1"/>
          </p:cNvPicPr>
          <p:nvPr/>
        </p:nvPicPr>
        <p:blipFill>
          <a:blip r:embed="rId12" cstate="print"/>
          <a:srcRect/>
          <a:stretch>
            <a:fillRect/>
          </a:stretch>
        </p:blipFill>
        <p:spPr bwMode="auto">
          <a:xfrm>
            <a:off x="2382838" y="2152650"/>
            <a:ext cx="4398962" cy="412750"/>
          </a:xfrm>
          <a:prstGeom prst="rect">
            <a:avLst/>
          </a:prstGeom>
          <a:noFill/>
          <a:ln w="9525">
            <a:noFill/>
            <a:miter lim="800000"/>
            <a:headEnd/>
            <a:tailEnd/>
          </a:ln>
        </p:spPr>
      </p:pic>
      <p:sp>
        <p:nvSpPr>
          <p:cNvPr id="11288" name="AutoShape 250"/>
          <p:cNvSpPr>
            <a:spLocks noChangeArrowheads="1"/>
          </p:cNvSpPr>
          <p:nvPr/>
        </p:nvSpPr>
        <p:spPr bwMode="auto">
          <a:xfrm>
            <a:off x="2138363" y="2636838"/>
            <a:ext cx="4852987" cy="2305050"/>
          </a:xfrm>
          <a:prstGeom prst="roundRect">
            <a:avLst>
              <a:gd name="adj" fmla="val 3296"/>
            </a:avLst>
          </a:prstGeom>
          <a:solidFill>
            <a:srgbClr val="6196CB">
              <a:alpha val="81175"/>
            </a:srgbClr>
          </a:solidFill>
          <a:ln w="12700">
            <a:noFill/>
            <a:round/>
            <a:headEnd/>
            <a:tailEnd/>
          </a:ln>
        </p:spPr>
        <p:txBody>
          <a:bodyPr lIns="0" tIns="36000" rIns="0" bIns="36000"/>
          <a:lstStyle/>
          <a:p>
            <a:pPr algn="ctr" latinLnBrk="1">
              <a:spcBef>
                <a:spcPts val="200"/>
              </a:spcBef>
            </a:pPr>
            <a:endParaRPr lang="ko-KR" altLang="en-US" sz="1400" b="0">
              <a:solidFill>
                <a:schemeClr val="bg1"/>
              </a:solidFill>
              <a:latin typeface="HY헤드라인M" pitchFamily="18" charset="-127"/>
              <a:ea typeface="HY헤드라인M" pitchFamily="18" charset="-127"/>
            </a:endParaRPr>
          </a:p>
        </p:txBody>
      </p:sp>
      <p:sp>
        <p:nvSpPr>
          <p:cNvPr id="11289" name="AutoShape 252"/>
          <p:cNvSpPr>
            <a:spLocks noChangeArrowheads="1"/>
          </p:cNvSpPr>
          <p:nvPr/>
        </p:nvSpPr>
        <p:spPr bwMode="auto">
          <a:xfrm>
            <a:off x="2168525" y="2654300"/>
            <a:ext cx="4786313" cy="127000"/>
          </a:xfrm>
          <a:prstGeom prst="roundRect">
            <a:avLst>
              <a:gd name="adj" fmla="val 26745"/>
            </a:avLst>
          </a:prstGeom>
          <a:gradFill rotWithShape="1">
            <a:gsLst>
              <a:gs pos="0">
                <a:srgbClr val="FFFFFF">
                  <a:alpha val="62000"/>
                </a:srgbClr>
              </a:gs>
              <a:gs pos="100000">
                <a:srgbClr val="FFFFFF">
                  <a:alpha val="0"/>
                </a:srgbClr>
              </a:gs>
            </a:gsLst>
            <a:lin ang="5400000" scaled="1"/>
          </a:gra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0" name="AutoShape 254"/>
          <p:cNvSpPr>
            <a:spLocks noChangeArrowheads="1"/>
          </p:cNvSpPr>
          <p:nvPr/>
        </p:nvSpPr>
        <p:spPr bwMode="auto">
          <a:xfrm>
            <a:off x="2138363" y="5029200"/>
            <a:ext cx="4852987" cy="1198563"/>
          </a:xfrm>
          <a:prstGeom prst="roundRect">
            <a:avLst>
              <a:gd name="adj" fmla="val 3296"/>
            </a:avLst>
          </a:prstGeom>
          <a:solidFill>
            <a:srgbClr val="6196CB">
              <a:alpha val="81175"/>
            </a:srgbClr>
          </a:solidFill>
          <a:ln w="12700">
            <a:noFill/>
            <a:round/>
            <a:headEnd/>
            <a:tailEnd/>
          </a:ln>
        </p:spPr>
        <p:txBody>
          <a:bodyPr lIns="0" tIns="36000" rIns="0" bIns="36000"/>
          <a:lstStyle/>
          <a:p>
            <a:pPr algn="ctr" latinLnBrk="1">
              <a:spcBef>
                <a:spcPts val="200"/>
              </a:spcBef>
            </a:pPr>
            <a:endParaRPr lang="ko-KR" altLang="en-US" sz="1400" b="0">
              <a:solidFill>
                <a:schemeClr val="bg1"/>
              </a:solidFill>
              <a:latin typeface="HY헤드라인M" pitchFamily="18" charset="-127"/>
              <a:ea typeface="HY헤드라인M" pitchFamily="18" charset="-127"/>
            </a:endParaRPr>
          </a:p>
        </p:txBody>
      </p:sp>
      <p:sp>
        <p:nvSpPr>
          <p:cNvPr id="11291" name="AutoShape 255"/>
          <p:cNvSpPr>
            <a:spLocks noChangeArrowheads="1"/>
          </p:cNvSpPr>
          <p:nvPr/>
        </p:nvSpPr>
        <p:spPr bwMode="auto">
          <a:xfrm>
            <a:off x="2187575" y="5373688"/>
            <a:ext cx="4760913" cy="830262"/>
          </a:xfrm>
          <a:prstGeom prst="roundRect">
            <a:avLst>
              <a:gd name="adj" fmla="val 1750"/>
            </a:avLst>
          </a:prstGeom>
          <a:solidFill>
            <a:srgbClr val="FFFFFF"/>
          </a:soli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2" name="AutoShape 256"/>
          <p:cNvSpPr>
            <a:spLocks noChangeArrowheads="1"/>
          </p:cNvSpPr>
          <p:nvPr/>
        </p:nvSpPr>
        <p:spPr bwMode="auto">
          <a:xfrm>
            <a:off x="2168525" y="5043488"/>
            <a:ext cx="4779963" cy="115887"/>
          </a:xfrm>
          <a:prstGeom prst="roundRect">
            <a:avLst>
              <a:gd name="adj" fmla="val 26745"/>
            </a:avLst>
          </a:prstGeom>
          <a:gradFill rotWithShape="1">
            <a:gsLst>
              <a:gs pos="0">
                <a:srgbClr val="FFFFFF">
                  <a:alpha val="62000"/>
                </a:srgbClr>
              </a:gs>
              <a:gs pos="100000">
                <a:srgbClr val="FFFFFF">
                  <a:alpha val="0"/>
                </a:srgbClr>
              </a:gs>
            </a:gsLst>
            <a:lin ang="5400000" scaled="1"/>
          </a:gradFill>
          <a:ln w="6350">
            <a:noFill/>
            <a:round/>
            <a:headEnd/>
            <a:tailEnd/>
          </a:ln>
        </p:spPr>
        <p:txBody>
          <a:bodyPr lIns="54000" tIns="36000" rIns="36000" bIns="36000" anchor="ctr"/>
          <a:lstStyle/>
          <a:p>
            <a:pPr marL="96838" indent="-96838" algn="ctr" fontAlgn="ctr" latinLnBrk="1">
              <a:buFont typeface="Symbol" pitchFamily="18" charset="2"/>
              <a:buNone/>
            </a:pPr>
            <a:r>
              <a:rPr lang="en-US" altLang="ko-KR" b="0">
                <a:solidFill>
                  <a:schemeClr val="tx1"/>
                </a:solidFill>
                <a:latin typeface="HY헤드라인M" pitchFamily="18" charset="-127"/>
                <a:ea typeface="HY헤드라인M" pitchFamily="18" charset="-127"/>
              </a:rPr>
              <a:t> </a:t>
            </a:r>
            <a:endParaRPr lang="en-US" altLang="ko-KR" sz="1100" b="0">
              <a:solidFill>
                <a:schemeClr val="tx1"/>
              </a:solidFill>
              <a:latin typeface="HY헤드라인M" pitchFamily="18" charset="-127"/>
              <a:ea typeface="HY헤드라인M" pitchFamily="18" charset="-127"/>
            </a:endParaRPr>
          </a:p>
        </p:txBody>
      </p:sp>
      <p:sp>
        <p:nvSpPr>
          <p:cNvPr id="11293" name="AutoShape 17"/>
          <p:cNvSpPr>
            <a:spLocks noChangeArrowheads="1"/>
          </p:cNvSpPr>
          <p:nvPr/>
        </p:nvSpPr>
        <p:spPr bwMode="auto">
          <a:xfrm rot="5400000" flipV="1">
            <a:off x="4190207" y="3450431"/>
            <a:ext cx="785812" cy="4714875"/>
          </a:xfrm>
          <a:prstGeom prst="roundRect">
            <a:avLst>
              <a:gd name="adj" fmla="val 6231"/>
            </a:avLst>
          </a:prstGeom>
          <a:solidFill>
            <a:schemeClr val="bg1"/>
          </a:solidFill>
          <a:ln w="9525" algn="ctr">
            <a:noFill/>
            <a:round/>
            <a:headEnd/>
            <a:tailEnd/>
          </a:ln>
        </p:spPr>
        <p:txBody>
          <a:bodyPr rot="10800000"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grpSp>
        <p:nvGrpSpPr>
          <p:cNvPr id="22" name="Group 222"/>
          <p:cNvGrpSpPr>
            <a:grpSpLocks/>
          </p:cNvGrpSpPr>
          <p:nvPr/>
        </p:nvGrpSpPr>
        <p:grpSpPr bwMode="auto">
          <a:xfrm>
            <a:off x="2362200" y="5529263"/>
            <a:ext cx="2114550" cy="496887"/>
            <a:chOff x="2505" y="-630"/>
            <a:chExt cx="1834" cy="296"/>
          </a:xfrm>
        </p:grpSpPr>
        <p:pic>
          <p:nvPicPr>
            <p:cNvPr id="11351"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52"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53"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54"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grpSp>
        <p:nvGrpSpPr>
          <p:cNvPr id="23" name="Group 227"/>
          <p:cNvGrpSpPr>
            <a:grpSpLocks/>
          </p:cNvGrpSpPr>
          <p:nvPr/>
        </p:nvGrpSpPr>
        <p:grpSpPr bwMode="auto">
          <a:xfrm>
            <a:off x="4564063" y="5534025"/>
            <a:ext cx="2227262" cy="496888"/>
            <a:chOff x="2505" y="-630"/>
            <a:chExt cx="1834" cy="296"/>
          </a:xfrm>
        </p:grpSpPr>
        <p:pic>
          <p:nvPicPr>
            <p:cNvPr id="11347"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8"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9"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50"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sp>
        <p:nvSpPr>
          <p:cNvPr id="11296" name="Rectangle 59"/>
          <p:cNvSpPr>
            <a:spLocks noChangeArrowheads="1"/>
          </p:cNvSpPr>
          <p:nvPr/>
        </p:nvSpPr>
        <p:spPr bwMode="auto">
          <a:xfrm>
            <a:off x="2576513" y="5534025"/>
            <a:ext cx="1643062" cy="452438"/>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a:t>
            </a:r>
          </a:p>
          <a:p>
            <a:pPr algn="ctr"/>
            <a:r>
              <a:rPr kumimoji="0" lang="en-US" altLang="ko-KR" sz="1300" b="0">
                <a:solidFill>
                  <a:srgbClr val="080808"/>
                </a:solidFill>
                <a:latin typeface="나눔고딕 ExtraBold" pitchFamily="50" charset="-127"/>
                <a:ea typeface="나눔고딕 ExtraBold" pitchFamily="50" charset="-127"/>
              </a:rPr>
              <a:t>Basic Information</a:t>
            </a:r>
            <a:endParaRPr kumimoji="0" lang="ko-KR" altLang="en-US" sz="1300" b="0">
              <a:solidFill>
                <a:srgbClr val="080808"/>
              </a:solidFill>
              <a:latin typeface="나눔고딕 ExtraBold" pitchFamily="50" charset="-127"/>
              <a:ea typeface="나눔고딕 ExtraBold" pitchFamily="50" charset="-127"/>
            </a:endParaRPr>
          </a:p>
        </p:txBody>
      </p:sp>
      <p:sp>
        <p:nvSpPr>
          <p:cNvPr id="11297" name="Rectangle 206"/>
          <p:cNvSpPr>
            <a:spLocks noChangeArrowheads="1"/>
          </p:cNvSpPr>
          <p:nvPr/>
        </p:nvSpPr>
        <p:spPr bwMode="auto">
          <a:xfrm>
            <a:off x="4803775" y="5541963"/>
            <a:ext cx="1773238" cy="449262"/>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Propulsion</a:t>
            </a:r>
          </a:p>
          <a:p>
            <a:pPr algn="ctr"/>
            <a:r>
              <a:rPr kumimoji="0" lang="en-US" altLang="ko-KR" sz="1300" b="0">
                <a:solidFill>
                  <a:srgbClr val="080808"/>
                </a:solidFill>
                <a:latin typeface="나눔고딕 ExtraBold" pitchFamily="50" charset="-127"/>
                <a:ea typeface="나눔고딕 ExtraBold" pitchFamily="50" charset="-127"/>
              </a:rPr>
              <a:t>Present Information</a:t>
            </a:r>
          </a:p>
        </p:txBody>
      </p:sp>
      <p:sp>
        <p:nvSpPr>
          <p:cNvPr id="11298" name="AutoShape 17"/>
          <p:cNvSpPr>
            <a:spLocks noChangeArrowheads="1"/>
          </p:cNvSpPr>
          <p:nvPr/>
        </p:nvSpPr>
        <p:spPr bwMode="auto">
          <a:xfrm rot="5400000" flipV="1">
            <a:off x="2235994" y="2936081"/>
            <a:ext cx="1885950" cy="1976438"/>
          </a:xfrm>
          <a:prstGeom prst="roundRect">
            <a:avLst>
              <a:gd name="adj" fmla="val 3278"/>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299" name="Rectangle 10"/>
          <p:cNvSpPr>
            <a:spLocks noChangeArrowheads="1"/>
          </p:cNvSpPr>
          <p:nvPr/>
        </p:nvSpPr>
        <p:spPr bwMode="auto">
          <a:xfrm>
            <a:off x="2247900" y="3054350"/>
            <a:ext cx="1857375" cy="1714500"/>
          </a:xfrm>
          <a:prstGeom prst="rect">
            <a:avLst/>
          </a:prstGeom>
          <a:noFill/>
          <a:ln w="25400">
            <a:solidFill>
              <a:schemeClr val="hlink"/>
            </a:solidFill>
            <a:prstDash val="sysDot"/>
            <a:miter lim="800000"/>
            <a:headEnd/>
            <a:tailEnd/>
          </a:ln>
        </p:spPr>
        <p:txBody>
          <a:bodyPr wrap="none" lIns="89984" tIns="46792" rIns="89984" bIns="46792" anchor="ctr"/>
          <a:lstStyle/>
          <a:p>
            <a:pPr latinLnBrk="1"/>
            <a:endParaRPr lang="ko-KR" altLang="en-US" sz="1800" b="0">
              <a:solidFill>
                <a:schemeClr val="bg1"/>
              </a:solidFill>
              <a:latin typeface="나눔고딕 ExtraBold" pitchFamily="50" charset="-127"/>
              <a:ea typeface="나눔고딕 ExtraBold" pitchFamily="50" charset="-127"/>
            </a:endParaRPr>
          </a:p>
        </p:txBody>
      </p:sp>
      <p:sp>
        <p:nvSpPr>
          <p:cNvPr id="11300" name="AutoShape 17"/>
          <p:cNvSpPr>
            <a:spLocks noChangeArrowheads="1"/>
          </p:cNvSpPr>
          <p:nvPr/>
        </p:nvSpPr>
        <p:spPr bwMode="auto">
          <a:xfrm rot="5400000" flipV="1">
            <a:off x="4190207" y="3450431"/>
            <a:ext cx="785812" cy="4714875"/>
          </a:xfrm>
          <a:prstGeom prst="roundRect">
            <a:avLst>
              <a:gd name="adj" fmla="val 6231"/>
            </a:avLst>
          </a:prstGeom>
          <a:solidFill>
            <a:schemeClr val="bg1"/>
          </a:solidFill>
          <a:ln w="9525" algn="ctr">
            <a:noFill/>
            <a:round/>
            <a:headEnd/>
            <a:tailEnd/>
          </a:ln>
        </p:spPr>
        <p:txBody>
          <a:bodyPr rot="10800000"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grpSp>
        <p:nvGrpSpPr>
          <p:cNvPr id="24" name="Group 222"/>
          <p:cNvGrpSpPr>
            <a:grpSpLocks/>
          </p:cNvGrpSpPr>
          <p:nvPr/>
        </p:nvGrpSpPr>
        <p:grpSpPr bwMode="auto">
          <a:xfrm>
            <a:off x="2362200" y="5529263"/>
            <a:ext cx="2114550" cy="496887"/>
            <a:chOff x="2505" y="-630"/>
            <a:chExt cx="1834" cy="296"/>
          </a:xfrm>
        </p:grpSpPr>
        <p:pic>
          <p:nvPicPr>
            <p:cNvPr id="11343"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4"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5"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46"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grpSp>
        <p:nvGrpSpPr>
          <p:cNvPr id="25" name="Group 227"/>
          <p:cNvGrpSpPr>
            <a:grpSpLocks/>
          </p:cNvGrpSpPr>
          <p:nvPr/>
        </p:nvGrpSpPr>
        <p:grpSpPr bwMode="auto">
          <a:xfrm>
            <a:off x="4564063" y="5534025"/>
            <a:ext cx="2227262" cy="496888"/>
            <a:chOff x="2505" y="-630"/>
            <a:chExt cx="1834" cy="296"/>
          </a:xfrm>
        </p:grpSpPr>
        <p:pic>
          <p:nvPicPr>
            <p:cNvPr id="11339" name="Picture 308" descr="005"/>
            <p:cNvPicPr>
              <a:picLocks noChangeAspect="1" noChangeArrowheads="1"/>
            </p:cNvPicPr>
            <p:nvPr/>
          </p:nvPicPr>
          <p:blipFill>
            <a:blip r:embed="rId13" cstate="print">
              <a:lum bright="-24000" contrast="42000"/>
            </a:blip>
            <a:srcRect r="84035"/>
            <a:stretch>
              <a:fillRect/>
            </a:stretch>
          </p:blipFill>
          <p:spPr bwMode="auto">
            <a:xfrm>
              <a:off x="2505" y="-630"/>
              <a:ext cx="295" cy="296"/>
            </a:xfrm>
            <a:prstGeom prst="rect">
              <a:avLst/>
            </a:prstGeom>
            <a:noFill/>
            <a:ln w="9525">
              <a:noFill/>
              <a:miter lim="800000"/>
              <a:headEnd/>
              <a:tailEnd/>
            </a:ln>
          </p:spPr>
        </p:pic>
        <p:pic>
          <p:nvPicPr>
            <p:cNvPr id="11340" name="Picture 309" descr="005"/>
            <p:cNvPicPr>
              <a:picLocks noChangeAspect="1" noChangeArrowheads="1"/>
            </p:cNvPicPr>
            <p:nvPr/>
          </p:nvPicPr>
          <p:blipFill>
            <a:blip r:embed="rId14" cstate="print">
              <a:lum bright="-24000" contrast="42000"/>
            </a:blip>
            <a:srcRect l="75764"/>
            <a:stretch>
              <a:fillRect/>
            </a:stretch>
          </p:blipFill>
          <p:spPr bwMode="auto">
            <a:xfrm>
              <a:off x="2672" y="-630"/>
              <a:ext cx="448" cy="296"/>
            </a:xfrm>
            <a:prstGeom prst="rect">
              <a:avLst/>
            </a:prstGeom>
            <a:noFill/>
            <a:ln w="9525">
              <a:noFill/>
              <a:miter lim="800000"/>
              <a:headEnd/>
              <a:tailEnd/>
            </a:ln>
          </p:spPr>
        </p:pic>
        <p:pic>
          <p:nvPicPr>
            <p:cNvPr id="11341" name="Picture 309" descr="005"/>
            <p:cNvPicPr>
              <a:picLocks noChangeAspect="1" noChangeArrowheads="1"/>
            </p:cNvPicPr>
            <p:nvPr/>
          </p:nvPicPr>
          <p:blipFill>
            <a:blip r:embed="rId14" cstate="print">
              <a:lum bright="-24000" contrast="42000"/>
            </a:blip>
            <a:srcRect l="75764"/>
            <a:stretch>
              <a:fillRect/>
            </a:stretch>
          </p:blipFill>
          <p:spPr bwMode="auto">
            <a:xfrm>
              <a:off x="3891" y="-630"/>
              <a:ext cx="448" cy="296"/>
            </a:xfrm>
            <a:prstGeom prst="rect">
              <a:avLst/>
            </a:prstGeom>
            <a:noFill/>
            <a:ln w="9525">
              <a:noFill/>
              <a:miter lim="800000"/>
              <a:headEnd/>
              <a:tailEnd/>
            </a:ln>
          </p:spPr>
        </p:pic>
        <p:pic>
          <p:nvPicPr>
            <p:cNvPr id="11342" name="Picture 309" descr="005"/>
            <p:cNvPicPr>
              <a:picLocks noChangeAspect="1" noChangeArrowheads="1"/>
            </p:cNvPicPr>
            <p:nvPr/>
          </p:nvPicPr>
          <p:blipFill>
            <a:blip r:embed="rId14" cstate="print">
              <a:lum bright="-24000" contrast="42000"/>
            </a:blip>
            <a:srcRect l="75764" r="10765" b="337"/>
            <a:stretch>
              <a:fillRect/>
            </a:stretch>
          </p:blipFill>
          <p:spPr bwMode="auto">
            <a:xfrm>
              <a:off x="2984" y="-630"/>
              <a:ext cx="975" cy="295"/>
            </a:xfrm>
            <a:prstGeom prst="rect">
              <a:avLst/>
            </a:prstGeom>
            <a:noFill/>
            <a:ln w="9525">
              <a:noFill/>
              <a:miter lim="800000"/>
              <a:headEnd/>
              <a:tailEnd/>
            </a:ln>
          </p:spPr>
        </p:pic>
      </p:grpSp>
      <p:sp>
        <p:nvSpPr>
          <p:cNvPr id="11303" name="Rectangle 59"/>
          <p:cNvSpPr>
            <a:spLocks noChangeArrowheads="1"/>
          </p:cNvSpPr>
          <p:nvPr/>
        </p:nvSpPr>
        <p:spPr bwMode="auto">
          <a:xfrm>
            <a:off x="2576513" y="5534025"/>
            <a:ext cx="1643062" cy="452438"/>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a:t>
            </a:r>
          </a:p>
          <a:p>
            <a:pPr algn="ctr"/>
            <a:r>
              <a:rPr kumimoji="0" lang="en-US" altLang="ko-KR" sz="1300" b="0">
                <a:solidFill>
                  <a:srgbClr val="080808"/>
                </a:solidFill>
                <a:latin typeface="나눔고딕 ExtraBold" pitchFamily="50" charset="-127"/>
                <a:ea typeface="나눔고딕 ExtraBold" pitchFamily="50" charset="-127"/>
              </a:rPr>
              <a:t>Basic Information</a:t>
            </a:r>
            <a:endParaRPr kumimoji="0" lang="ko-KR" altLang="en-US" sz="1300" b="0">
              <a:solidFill>
                <a:srgbClr val="080808"/>
              </a:solidFill>
              <a:latin typeface="나눔고딕 ExtraBold" pitchFamily="50" charset="-127"/>
              <a:ea typeface="나눔고딕 ExtraBold" pitchFamily="50" charset="-127"/>
            </a:endParaRPr>
          </a:p>
        </p:txBody>
      </p:sp>
      <p:sp>
        <p:nvSpPr>
          <p:cNvPr id="11304" name="AutoShape 17"/>
          <p:cNvSpPr>
            <a:spLocks noChangeArrowheads="1"/>
          </p:cNvSpPr>
          <p:nvPr/>
        </p:nvSpPr>
        <p:spPr bwMode="auto">
          <a:xfrm rot="5400000" flipV="1">
            <a:off x="4641851" y="2570162"/>
            <a:ext cx="1885950" cy="2714625"/>
          </a:xfrm>
          <a:prstGeom prst="roundRect">
            <a:avLst>
              <a:gd name="adj" fmla="val 3958"/>
            </a:avLst>
          </a:prstGeom>
          <a:solidFill>
            <a:schemeClr val="bg1"/>
          </a:solidFill>
          <a:ln w="9525" algn="ctr">
            <a:noFill/>
            <a:round/>
            <a:headEnd/>
            <a:tailEnd/>
          </a:ln>
        </p:spPr>
        <p:txBody>
          <a:bodyPr vert="eaVert" wrap="none" lIns="91423" tIns="45712" rIns="91423" bIns="45712" anchor="ctr"/>
          <a:lstStyle/>
          <a:p>
            <a:pPr latinLnBrk="1">
              <a:lnSpc>
                <a:spcPct val="120000"/>
              </a:lnSpc>
              <a:spcBef>
                <a:spcPct val="50000"/>
              </a:spcBef>
              <a:buClr>
                <a:srgbClr val="FF9933"/>
              </a:buClr>
              <a:buFont typeface="Wingdings" pitchFamily="2" charset="2"/>
              <a:buNone/>
            </a:pPr>
            <a:endParaRPr lang="ko-KR" altLang="ko-KR" sz="1400" b="0">
              <a:solidFill>
                <a:schemeClr val="tx1"/>
              </a:solidFill>
              <a:latin typeface="나눔고딕 ExtraBold" pitchFamily="50" charset="-127"/>
              <a:ea typeface="나눔고딕 ExtraBold" pitchFamily="50" charset="-127"/>
            </a:endParaRPr>
          </a:p>
        </p:txBody>
      </p:sp>
      <p:sp>
        <p:nvSpPr>
          <p:cNvPr id="11305" name="Rectangle 206"/>
          <p:cNvSpPr>
            <a:spLocks noChangeArrowheads="1"/>
          </p:cNvSpPr>
          <p:nvPr/>
        </p:nvSpPr>
        <p:spPr bwMode="auto">
          <a:xfrm>
            <a:off x="4803775" y="5541963"/>
            <a:ext cx="1773238" cy="449262"/>
          </a:xfrm>
          <a:prstGeom prst="rect">
            <a:avLst/>
          </a:prstGeom>
          <a:noFill/>
          <a:ln w="9525">
            <a:noFill/>
            <a:miter lim="800000"/>
            <a:headEnd/>
            <a:tailEnd/>
          </a:ln>
        </p:spPr>
        <p:txBody>
          <a:bodyPr lIns="35994" tIns="35994" rIns="35994" bIns="35994" anchor="ctr"/>
          <a:lstStyle/>
          <a:p>
            <a:pPr algn="ctr"/>
            <a:r>
              <a:rPr kumimoji="0" lang="en-US" altLang="ko-KR" sz="1300" b="0">
                <a:solidFill>
                  <a:srgbClr val="080808"/>
                </a:solidFill>
                <a:latin typeface="나눔고딕 ExtraBold" pitchFamily="50" charset="-127"/>
                <a:ea typeface="나눔고딕 ExtraBold" pitchFamily="50" charset="-127"/>
              </a:rPr>
              <a:t>Project status Information</a:t>
            </a:r>
          </a:p>
        </p:txBody>
      </p:sp>
      <p:pic>
        <p:nvPicPr>
          <p:cNvPr id="11306" name="Picture 297" descr="ㅁㄴㅇㅁㄴㅇㅁㄴㅇㄴㄴㄴ"/>
          <p:cNvPicPr>
            <a:picLocks noChangeAspect="1" noChangeArrowheads="1"/>
          </p:cNvPicPr>
          <p:nvPr/>
        </p:nvPicPr>
        <p:blipFill>
          <a:blip r:embed="rId15" cstate="print"/>
          <a:srcRect/>
          <a:stretch>
            <a:fillRect/>
          </a:stretch>
        </p:blipFill>
        <p:spPr bwMode="auto">
          <a:xfrm>
            <a:off x="2263775" y="3170238"/>
            <a:ext cx="1800225" cy="433387"/>
          </a:xfrm>
          <a:prstGeom prst="rect">
            <a:avLst/>
          </a:prstGeom>
          <a:noFill/>
          <a:ln w="9525">
            <a:noFill/>
            <a:miter lim="800000"/>
            <a:headEnd/>
            <a:tailEnd/>
          </a:ln>
        </p:spPr>
      </p:pic>
      <p:pic>
        <p:nvPicPr>
          <p:cNvPr id="11307" name="Picture 298" descr="ㅁㄴㅇㅁㄴㅇㅁㄴㅇㄴㄴㄴ"/>
          <p:cNvPicPr>
            <a:picLocks noChangeAspect="1" noChangeArrowheads="1"/>
          </p:cNvPicPr>
          <p:nvPr/>
        </p:nvPicPr>
        <p:blipFill>
          <a:blip r:embed="rId15" cstate="print"/>
          <a:srcRect/>
          <a:stretch>
            <a:fillRect/>
          </a:stretch>
        </p:blipFill>
        <p:spPr bwMode="auto">
          <a:xfrm>
            <a:off x="2263775" y="3743325"/>
            <a:ext cx="1800225" cy="433388"/>
          </a:xfrm>
          <a:prstGeom prst="rect">
            <a:avLst/>
          </a:prstGeom>
          <a:noFill/>
          <a:ln w="9525">
            <a:noFill/>
            <a:miter lim="800000"/>
            <a:headEnd/>
            <a:tailEnd/>
          </a:ln>
        </p:spPr>
      </p:pic>
      <p:pic>
        <p:nvPicPr>
          <p:cNvPr id="11308" name="Picture 299" descr="ㅁㄴㅇㅁㄴㅇㅁㄴㅇㄴㄴㄴ"/>
          <p:cNvPicPr>
            <a:picLocks noChangeAspect="1" noChangeArrowheads="1"/>
          </p:cNvPicPr>
          <p:nvPr/>
        </p:nvPicPr>
        <p:blipFill>
          <a:blip r:embed="rId15" cstate="print"/>
          <a:srcRect/>
          <a:stretch>
            <a:fillRect/>
          </a:stretch>
        </p:blipFill>
        <p:spPr bwMode="auto">
          <a:xfrm>
            <a:off x="2263775" y="4246563"/>
            <a:ext cx="1800225" cy="433387"/>
          </a:xfrm>
          <a:prstGeom prst="rect">
            <a:avLst/>
          </a:prstGeom>
          <a:noFill/>
          <a:ln w="9525">
            <a:noFill/>
            <a:miter lim="800000"/>
            <a:headEnd/>
            <a:tailEnd/>
          </a:ln>
        </p:spPr>
      </p:pic>
      <p:sp>
        <p:nvSpPr>
          <p:cNvPr id="2" name="Rectangle 65"/>
          <p:cNvSpPr>
            <a:spLocks noChangeArrowheads="1"/>
          </p:cNvSpPr>
          <p:nvPr/>
        </p:nvSpPr>
        <p:spPr bwMode="auto">
          <a:xfrm>
            <a:off x="2133600" y="3163888"/>
            <a:ext cx="2019300" cy="452437"/>
          </a:xfrm>
          <a:prstGeom prst="rect">
            <a:avLst/>
          </a:prstGeom>
          <a:noFill/>
          <a:ln w="9525">
            <a:noFill/>
            <a:miter lim="800000"/>
            <a:headEnd/>
            <a:tailEnd/>
          </a:ln>
        </p:spPr>
        <p:txBody>
          <a:bodyPr lIns="35994" tIns="35994" rIns="35994" bIns="35994" anchor="ctr"/>
          <a:lstStyle/>
          <a:p>
            <a:pPr algn="ctr">
              <a:lnSpc>
                <a:spcPct val="50000"/>
              </a:lnSpc>
              <a:defRPr/>
            </a:pPr>
            <a:r>
              <a:rPr kumimoji="0" lang="en-US" altLang="ko-KR" sz="1100">
                <a:solidFill>
                  <a:srgbClr val="080808"/>
                </a:solidFill>
                <a:effectLst>
                  <a:outerShdw blurRad="38100" dist="38100" dir="2700000" algn="tl">
                    <a:srgbClr val="C0C0C0"/>
                  </a:outerShdw>
                </a:effectLst>
                <a:latin typeface="나눔고딕 ExtraBold" pitchFamily="50" charset="-127"/>
                <a:ea typeface="나눔고딕 ExtraBold" pitchFamily="50" charset="-127"/>
              </a:rPr>
              <a:t>Project</a:t>
            </a:r>
          </a:p>
          <a:p>
            <a:pPr algn="ctr">
              <a:lnSpc>
                <a:spcPct val="50000"/>
              </a:lnSpc>
              <a:defRPr/>
            </a:pPr>
            <a:endParaRPr kumimoji="0" lang="en-US" altLang="ko-KR" sz="1100">
              <a:solidFill>
                <a:srgbClr val="080808"/>
              </a:solidFill>
              <a:effectLst>
                <a:outerShdw blurRad="38100" dist="38100" dir="2700000" algn="tl">
                  <a:srgbClr val="C0C0C0"/>
                </a:outerShdw>
              </a:effectLst>
              <a:latin typeface="나눔고딕 ExtraBold" pitchFamily="50" charset="-127"/>
              <a:ea typeface="나눔고딕 ExtraBold" pitchFamily="50" charset="-127"/>
            </a:endParaRPr>
          </a:p>
          <a:p>
            <a:pPr algn="ctr">
              <a:lnSpc>
                <a:spcPct val="50000"/>
              </a:lnSpc>
              <a:defRPr/>
            </a:pPr>
            <a:r>
              <a:rPr kumimoji="0" lang="en-US" altLang="ko-KR" sz="1100">
                <a:solidFill>
                  <a:srgbClr val="080808"/>
                </a:solidFill>
                <a:effectLst>
                  <a:outerShdw blurRad="38100" dist="38100" dir="2700000" algn="tl">
                    <a:srgbClr val="C0C0C0"/>
                  </a:outerShdw>
                </a:effectLst>
                <a:latin typeface="나눔고딕 ExtraBold" pitchFamily="50" charset="-127"/>
                <a:ea typeface="나눔고딕 ExtraBold" pitchFamily="50" charset="-127"/>
              </a:rPr>
              <a:t>enrollment / close</a:t>
            </a:r>
            <a:endParaRPr kumimoji="0" lang="ko-KR" altLang="en-US" sz="1100">
              <a:solidFill>
                <a:srgbClr val="080808"/>
              </a:solidFill>
              <a:effectLst>
                <a:outerShdw blurRad="38100" dist="38100" dir="2700000" algn="tl">
                  <a:srgbClr val="C0C0C0"/>
                </a:outerShdw>
              </a:effectLst>
              <a:latin typeface="나눔고딕 ExtraBold" pitchFamily="50" charset="-127"/>
              <a:ea typeface="나눔고딕 ExtraBold" pitchFamily="50" charset="-127"/>
            </a:endParaRPr>
          </a:p>
        </p:txBody>
      </p:sp>
      <p:sp>
        <p:nvSpPr>
          <p:cNvPr id="11310" name="Rectangle 68"/>
          <p:cNvSpPr>
            <a:spLocks noChangeArrowheads="1"/>
          </p:cNvSpPr>
          <p:nvPr/>
        </p:nvSpPr>
        <p:spPr bwMode="auto">
          <a:xfrm>
            <a:off x="1982788" y="3730625"/>
            <a:ext cx="2360612" cy="452438"/>
          </a:xfrm>
          <a:prstGeom prst="rect">
            <a:avLst/>
          </a:prstGeom>
          <a:noFill/>
          <a:ln w="9525">
            <a:noFill/>
            <a:miter lim="800000"/>
            <a:headEnd/>
            <a:tailEnd/>
          </a:ln>
        </p:spPr>
        <p:txBody>
          <a:bodyPr lIns="35994" tIns="35994" rIns="35994" bIns="35994" anchor="ctr"/>
          <a:lstStyle/>
          <a:p>
            <a:pPr algn="ctr">
              <a:lnSpc>
                <a:spcPct val="80000"/>
              </a:lnSpc>
            </a:pPr>
            <a:r>
              <a:rPr lang="en-US" altLang="ko-KR" sz="1100">
                <a:latin typeface="나눔고딕 ExtraBold" pitchFamily="50" charset="-127"/>
                <a:ea typeface="나눔고딕 ExtraBold" pitchFamily="50" charset="-127"/>
              </a:rPr>
              <a:t>Preliminary Feasibility/</a:t>
            </a:r>
          </a:p>
          <a:p>
            <a:pPr algn="ctr">
              <a:lnSpc>
                <a:spcPct val="80000"/>
              </a:lnSpc>
            </a:pPr>
            <a:r>
              <a:rPr kumimoji="0" lang="en-US" altLang="ko-KR" sz="1100">
                <a:solidFill>
                  <a:srgbClr val="080808"/>
                </a:solidFill>
                <a:latin typeface="나눔고딕 ExtraBold" pitchFamily="50" charset="-127"/>
                <a:ea typeface="나눔고딕 ExtraBold" pitchFamily="50" charset="-127"/>
              </a:rPr>
              <a:t>Feasibility Reexamination</a:t>
            </a:r>
            <a:endParaRPr kumimoji="0" lang="ko-KR" altLang="en-US" sz="1100">
              <a:solidFill>
                <a:srgbClr val="080808"/>
              </a:solidFill>
              <a:latin typeface="나눔고딕 ExtraBold" pitchFamily="50" charset="-127"/>
              <a:ea typeface="나눔고딕 ExtraBold" pitchFamily="50" charset="-127"/>
            </a:endParaRPr>
          </a:p>
        </p:txBody>
      </p:sp>
      <p:sp>
        <p:nvSpPr>
          <p:cNvPr id="11311" name="Rectangle 68"/>
          <p:cNvSpPr>
            <a:spLocks noChangeArrowheads="1"/>
          </p:cNvSpPr>
          <p:nvPr/>
        </p:nvSpPr>
        <p:spPr bwMode="auto">
          <a:xfrm>
            <a:off x="2279650" y="4230688"/>
            <a:ext cx="1714500" cy="452437"/>
          </a:xfrm>
          <a:prstGeom prst="rect">
            <a:avLst/>
          </a:prstGeom>
          <a:noFill/>
          <a:ln w="9525">
            <a:noFill/>
            <a:miter lim="800000"/>
            <a:headEnd/>
            <a:tailEnd/>
          </a:ln>
        </p:spPr>
        <p:txBody>
          <a:bodyPr lIns="35994" tIns="35994" rIns="35994" bIns="35994" anchor="ctr"/>
          <a:lstStyle/>
          <a:p>
            <a:pPr algn="ctr">
              <a:lnSpc>
                <a:spcPct val="80000"/>
              </a:lnSpc>
            </a:pPr>
            <a:r>
              <a:rPr kumimoji="0" lang="en-US" altLang="ko-KR" sz="1100">
                <a:solidFill>
                  <a:srgbClr val="080808"/>
                </a:solidFill>
                <a:latin typeface="나눔고딕 ExtraBold" pitchFamily="50" charset="-127"/>
                <a:ea typeface="나눔고딕 ExtraBold" pitchFamily="50" charset="-127"/>
              </a:rPr>
              <a:t>Total Project Cost</a:t>
            </a:r>
          </a:p>
          <a:p>
            <a:pPr algn="ctr">
              <a:lnSpc>
                <a:spcPct val="80000"/>
              </a:lnSpc>
            </a:pPr>
            <a:r>
              <a:rPr kumimoji="0" lang="en-US" altLang="ko-KR" sz="1100">
                <a:solidFill>
                  <a:srgbClr val="080808"/>
                </a:solidFill>
                <a:latin typeface="나눔고딕 ExtraBold" pitchFamily="50" charset="-127"/>
                <a:ea typeface="나눔고딕 ExtraBold" pitchFamily="50" charset="-127"/>
              </a:rPr>
              <a:t>management  </a:t>
            </a:r>
            <a:endParaRPr kumimoji="0" lang="ko-KR" altLang="en-US" sz="1100">
              <a:solidFill>
                <a:srgbClr val="080808"/>
              </a:solidFill>
              <a:latin typeface="나눔고딕 ExtraBold" pitchFamily="50" charset="-127"/>
              <a:ea typeface="나눔고딕 ExtraBold" pitchFamily="50" charset="-127"/>
            </a:endParaRPr>
          </a:p>
        </p:txBody>
      </p:sp>
      <p:sp>
        <p:nvSpPr>
          <p:cNvPr id="11312" name="Rectangle 63"/>
          <p:cNvSpPr>
            <a:spLocks noChangeArrowheads="1"/>
          </p:cNvSpPr>
          <p:nvPr/>
        </p:nvSpPr>
        <p:spPr bwMode="auto">
          <a:xfrm>
            <a:off x="2154238" y="2646363"/>
            <a:ext cx="4870450" cy="327025"/>
          </a:xfrm>
          <a:prstGeom prst="rect">
            <a:avLst/>
          </a:prstGeom>
          <a:noFill/>
          <a:ln w="19050">
            <a:noFill/>
            <a:miter lim="800000"/>
            <a:headEnd/>
            <a:tailEnd/>
          </a:ln>
        </p:spPr>
        <p:txBody>
          <a:bodyPr lIns="35994" tIns="35994" rIns="35994" bIns="35994" anchor="ctr"/>
          <a:lstStyle/>
          <a:p>
            <a:pPr algn="ctr"/>
            <a:r>
              <a:rPr kumimoji="0" lang="en-US" altLang="ko-KR" sz="1400" b="0">
                <a:latin typeface="나눔고딕 ExtraBold" pitchFamily="50" charset="-127"/>
                <a:ea typeface="나눔고딕 ExtraBold" pitchFamily="50" charset="-127"/>
              </a:rPr>
              <a:t>Fiscal Task Processing function</a:t>
            </a:r>
            <a:endParaRPr kumimoji="0" lang="ko-KR" altLang="en-US" sz="1400" b="0">
              <a:latin typeface="나눔고딕 ExtraBold" pitchFamily="50" charset="-127"/>
              <a:ea typeface="나눔고딕 ExtraBold" pitchFamily="50" charset="-127"/>
            </a:endParaRPr>
          </a:p>
        </p:txBody>
      </p:sp>
      <p:sp>
        <p:nvSpPr>
          <p:cNvPr id="11313" name="Rectangle 57"/>
          <p:cNvSpPr>
            <a:spLocks noChangeArrowheads="1"/>
          </p:cNvSpPr>
          <p:nvPr/>
        </p:nvSpPr>
        <p:spPr bwMode="auto">
          <a:xfrm>
            <a:off x="2166938" y="5045075"/>
            <a:ext cx="4694237" cy="298450"/>
          </a:xfrm>
          <a:prstGeom prst="rect">
            <a:avLst/>
          </a:prstGeom>
          <a:noFill/>
          <a:ln w="19050">
            <a:noFill/>
            <a:miter lim="800000"/>
            <a:headEnd/>
            <a:tailEnd/>
          </a:ln>
        </p:spPr>
        <p:txBody>
          <a:bodyPr lIns="35994" tIns="35994" rIns="35994" bIns="35994" anchor="ctr"/>
          <a:lstStyle/>
          <a:p>
            <a:pPr algn="ctr"/>
            <a:r>
              <a:rPr kumimoji="0" lang="en-US" altLang="ko-KR" sz="1400" b="0">
                <a:latin typeface="나눔고딕 ExtraBold" pitchFamily="50" charset="-127"/>
                <a:ea typeface="나눔고딕 ExtraBold" pitchFamily="50" charset="-127"/>
              </a:rPr>
              <a:t>Real-time Monitoring function</a:t>
            </a:r>
            <a:endParaRPr kumimoji="0" lang="ko-KR" altLang="en-US" sz="1400" b="0">
              <a:latin typeface="나눔고딕 ExtraBold" pitchFamily="50" charset="-127"/>
              <a:ea typeface="나눔고딕 ExtraBold" pitchFamily="50" charset="-127"/>
            </a:endParaRPr>
          </a:p>
        </p:txBody>
      </p:sp>
      <p:sp>
        <p:nvSpPr>
          <p:cNvPr id="10545" name="Rectangle 57"/>
          <p:cNvSpPr>
            <a:spLocks noChangeArrowheads="1"/>
          </p:cNvSpPr>
          <p:nvPr/>
        </p:nvSpPr>
        <p:spPr bwMode="auto">
          <a:xfrm>
            <a:off x="2665413" y="2160588"/>
            <a:ext cx="3806825" cy="327025"/>
          </a:xfrm>
          <a:prstGeom prst="rect">
            <a:avLst/>
          </a:prstGeom>
          <a:noFill/>
          <a:ln w="19050">
            <a:noFill/>
            <a:miter lim="800000"/>
            <a:headEnd/>
            <a:tailEnd/>
          </a:ln>
          <a:effectLst>
            <a:outerShdw dist="17961" dir="2700000" algn="ctr" rotWithShape="0">
              <a:srgbClr val="000000"/>
            </a:outerShdw>
          </a:effectLst>
        </p:spPr>
        <p:txBody>
          <a:bodyPr lIns="35994" tIns="35994" rIns="35994" bIns="35994" anchor="ctr"/>
          <a:lstStyle/>
          <a:p>
            <a:pPr algn="ctr">
              <a:defRPr/>
            </a:pPr>
            <a:r>
              <a:rPr kumimoji="0" lang="en-US" altLang="ko-KR" sz="1800">
                <a:solidFill>
                  <a:schemeClr val="bg1"/>
                </a:solidFill>
                <a:latin typeface="나눔고딕 ExtraBold" pitchFamily="50" charset="-127"/>
                <a:ea typeface="나눔고딕 ExtraBold" pitchFamily="50" charset="-127"/>
              </a:rPr>
              <a:t>Project Management Portal</a:t>
            </a:r>
            <a:endParaRPr kumimoji="0" lang="ko-KR" altLang="en-US" sz="1800">
              <a:solidFill>
                <a:schemeClr val="bg1"/>
              </a:solidFill>
              <a:latin typeface="나눔고딕 ExtraBold" pitchFamily="50" charset="-127"/>
              <a:ea typeface="나눔고딕 ExtraBold" pitchFamily="50" charset="-127"/>
            </a:endParaRPr>
          </a:p>
        </p:txBody>
      </p:sp>
      <p:grpSp>
        <p:nvGrpSpPr>
          <p:cNvPr id="26" name="Group 306"/>
          <p:cNvGrpSpPr>
            <a:grpSpLocks/>
          </p:cNvGrpSpPr>
          <p:nvPr/>
        </p:nvGrpSpPr>
        <p:grpSpPr bwMode="auto">
          <a:xfrm>
            <a:off x="4446588" y="3170238"/>
            <a:ext cx="1081087" cy="431800"/>
            <a:chOff x="240" y="1661"/>
            <a:chExt cx="937" cy="612"/>
          </a:xfrm>
        </p:grpSpPr>
        <p:sp>
          <p:nvSpPr>
            <p:cNvPr id="11337"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8"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7" name="Group 309"/>
          <p:cNvGrpSpPr>
            <a:grpSpLocks/>
          </p:cNvGrpSpPr>
          <p:nvPr/>
        </p:nvGrpSpPr>
        <p:grpSpPr bwMode="auto">
          <a:xfrm>
            <a:off x="4446588" y="3713163"/>
            <a:ext cx="1081087" cy="431800"/>
            <a:chOff x="240" y="1661"/>
            <a:chExt cx="937" cy="612"/>
          </a:xfrm>
        </p:grpSpPr>
        <p:sp>
          <p:nvSpPr>
            <p:cNvPr id="11335"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6"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8" name="Group 312"/>
          <p:cNvGrpSpPr>
            <a:grpSpLocks/>
          </p:cNvGrpSpPr>
          <p:nvPr/>
        </p:nvGrpSpPr>
        <p:grpSpPr bwMode="auto">
          <a:xfrm>
            <a:off x="4446588" y="4256088"/>
            <a:ext cx="1081087" cy="431800"/>
            <a:chOff x="240" y="1661"/>
            <a:chExt cx="937" cy="612"/>
          </a:xfrm>
        </p:grpSpPr>
        <p:sp>
          <p:nvSpPr>
            <p:cNvPr id="11333"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4"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29" name="Group 324"/>
          <p:cNvGrpSpPr>
            <a:grpSpLocks/>
          </p:cNvGrpSpPr>
          <p:nvPr/>
        </p:nvGrpSpPr>
        <p:grpSpPr bwMode="auto">
          <a:xfrm>
            <a:off x="5662613" y="3170238"/>
            <a:ext cx="1081087" cy="431800"/>
            <a:chOff x="240" y="1661"/>
            <a:chExt cx="937" cy="612"/>
          </a:xfrm>
        </p:grpSpPr>
        <p:sp>
          <p:nvSpPr>
            <p:cNvPr id="11331" name="AutoShape 57"/>
            <p:cNvSpPr>
              <a:spLocks noChangeArrowheads="1"/>
            </p:cNvSpPr>
            <p:nvPr/>
          </p:nvSpPr>
          <p:spPr bwMode="auto">
            <a:xfrm>
              <a:off x="240" y="1661"/>
              <a:ext cx="937" cy="612"/>
            </a:xfrm>
            <a:prstGeom prst="roundRect">
              <a:avLst>
                <a:gd name="adj" fmla="val 9190"/>
              </a:avLst>
            </a:prstGeom>
            <a:solidFill>
              <a:srgbClr val="B1A8EA"/>
            </a:solidFill>
            <a:ln w="9525">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2"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30" name="Group 327"/>
          <p:cNvGrpSpPr>
            <a:grpSpLocks/>
          </p:cNvGrpSpPr>
          <p:nvPr/>
        </p:nvGrpSpPr>
        <p:grpSpPr bwMode="auto">
          <a:xfrm>
            <a:off x="5662613" y="3713163"/>
            <a:ext cx="1081087" cy="431800"/>
            <a:chOff x="240" y="1661"/>
            <a:chExt cx="937" cy="612"/>
          </a:xfrm>
        </p:grpSpPr>
        <p:sp>
          <p:nvSpPr>
            <p:cNvPr id="11329"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30"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grpSp>
        <p:nvGrpSpPr>
          <p:cNvPr id="31" name="Group 330"/>
          <p:cNvGrpSpPr>
            <a:grpSpLocks/>
          </p:cNvGrpSpPr>
          <p:nvPr/>
        </p:nvGrpSpPr>
        <p:grpSpPr bwMode="auto">
          <a:xfrm>
            <a:off x="5662613" y="4256088"/>
            <a:ext cx="1081087" cy="431800"/>
            <a:chOff x="240" y="1661"/>
            <a:chExt cx="937" cy="612"/>
          </a:xfrm>
        </p:grpSpPr>
        <p:sp>
          <p:nvSpPr>
            <p:cNvPr id="11327" name="AutoShape 57"/>
            <p:cNvSpPr>
              <a:spLocks noChangeArrowheads="1"/>
            </p:cNvSpPr>
            <p:nvPr/>
          </p:nvSpPr>
          <p:spPr bwMode="auto">
            <a:xfrm>
              <a:off x="240" y="1661"/>
              <a:ext cx="937" cy="612"/>
            </a:xfrm>
            <a:prstGeom prst="roundRect">
              <a:avLst>
                <a:gd name="adj" fmla="val 9190"/>
              </a:avLst>
            </a:prstGeom>
            <a:solidFill>
              <a:srgbClr val="B1A8EA"/>
            </a:solidFill>
            <a:ln w="9525" algn="ctr">
              <a:noFill/>
              <a:round/>
              <a:headEnd/>
              <a:tailEnd/>
            </a:ln>
          </p:spPr>
          <p:txBody>
            <a:bodyPr wrap="none" anchor="ctr"/>
            <a:lstStyle/>
            <a:p>
              <a:pPr algn="ctr" latinLnBrk="1">
                <a:spcBef>
                  <a:spcPct val="50000"/>
                </a:spcBef>
              </a:pPr>
              <a:endParaRPr lang="ko-KR" altLang="en-US" sz="1800" b="0">
                <a:ea typeface="나눔고딕 ExtraBold" pitchFamily="50" charset="-127"/>
              </a:endParaRPr>
            </a:p>
          </p:txBody>
        </p:sp>
        <p:sp>
          <p:nvSpPr>
            <p:cNvPr id="11328" name="AutoShape 58"/>
            <p:cNvSpPr>
              <a:spLocks noChangeArrowheads="1"/>
            </p:cNvSpPr>
            <p:nvPr/>
          </p:nvSpPr>
          <p:spPr bwMode="auto">
            <a:xfrm>
              <a:off x="257" y="1673"/>
              <a:ext cx="905" cy="153"/>
            </a:xfrm>
            <a:prstGeom prst="roundRect">
              <a:avLst>
                <a:gd name="adj" fmla="val 21116"/>
              </a:avLst>
            </a:prstGeom>
            <a:gradFill rotWithShape="1">
              <a:gsLst>
                <a:gs pos="0">
                  <a:schemeClr val="bg1">
                    <a:alpha val="28000"/>
                  </a:schemeClr>
                </a:gs>
                <a:gs pos="100000">
                  <a:schemeClr val="bg1">
                    <a:alpha val="0"/>
                  </a:schemeClr>
                </a:gs>
              </a:gsLst>
              <a:lin ang="5400000" scaled="1"/>
            </a:gradFill>
            <a:ln w="9525">
              <a:noFill/>
              <a:round/>
              <a:headEnd/>
              <a:tailEnd/>
            </a:ln>
          </p:spPr>
          <p:txBody>
            <a:bodyPr wrap="none" anchor="ctr"/>
            <a:lstStyle/>
            <a:p>
              <a:pPr algn="ctr" latinLnBrk="1">
                <a:lnSpc>
                  <a:spcPct val="140000"/>
                </a:lnSpc>
              </a:pPr>
              <a:endParaRPr lang="ko-KR" altLang="en-US" sz="1800" b="0">
                <a:latin typeface="산돌고딕 M" pitchFamily="18" charset="-127"/>
                <a:ea typeface="나눔고딕 ExtraBold" pitchFamily="50" charset="-127"/>
              </a:endParaRPr>
            </a:p>
          </p:txBody>
        </p:sp>
      </p:grpSp>
      <p:sp>
        <p:nvSpPr>
          <p:cNvPr id="181" name="Rectangle 201"/>
          <p:cNvSpPr>
            <a:spLocks noChangeArrowheads="1"/>
          </p:cNvSpPr>
          <p:nvPr/>
        </p:nvSpPr>
        <p:spPr bwMode="auto">
          <a:xfrm>
            <a:off x="4391025" y="42624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Cost</a:t>
            </a:r>
            <a:endParaRPr kumimoji="0" lang="ko-KR" altLang="en-US" sz="1300" b="0">
              <a:solidFill>
                <a:schemeClr val="bg1"/>
              </a:solidFill>
              <a:latin typeface="나눔고딕 ExtraBold" pitchFamily="50" charset="-127"/>
              <a:ea typeface="나눔고딕 ExtraBold" pitchFamily="50" charset="-127"/>
            </a:endParaRPr>
          </a:p>
        </p:txBody>
      </p:sp>
      <p:sp>
        <p:nvSpPr>
          <p:cNvPr id="183" name="Rectangle 201"/>
          <p:cNvSpPr>
            <a:spLocks noChangeArrowheads="1"/>
          </p:cNvSpPr>
          <p:nvPr/>
        </p:nvSpPr>
        <p:spPr bwMode="auto">
          <a:xfrm>
            <a:off x="5616575" y="37163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Asset</a:t>
            </a:r>
            <a:endParaRPr kumimoji="0" lang="ko-KR" altLang="en-US" sz="1300" b="0">
              <a:solidFill>
                <a:schemeClr val="bg1"/>
              </a:solidFill>
              <a:latin typeface="나눔고딕 ExtraBold" pitchFamily="50" charset="-127"/>
              <a:ea typeface="나눔고딕 ExtraBold" pitchFamily="50" charset="-127"/>
            </a:endParaRPr>
          </a:p>
        </p:txBody>
      </p:sp>
      <p:sp>
        <p:nvSpPr>
          <p:cNvPr id="184" name="Rectangle 201"/>
          <p:cNvSpPr>
            <a:spLocks noChangeArrowheads="1"/>
          </p:cNvSpPr>
          <p:nvPr/>
        </p:nvSpPr>
        <p:spPr bwMode="auto">
          <a:xfrm>
            <a:off x="5673725" y="4254500"/>
            <a:ext cx="1071563"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performance</a:t>
            </a:r>
            <a:endParaRPr kumimoji="0" lang="ko-KR" altLang="en-US" sz="1300" b="0">
              <a:solidFill>
                <a:schemeClr val="bg1"/>
              </a:solidFill>
              <a:latin typeface="나눔고딕 ExtraBold" pitchFamily="50" charset="-127"/>
              <a:ea typeface="나눔고딕 ExtraBold" pitchFamily="50" charset="-127"/>
            </a:endParaRPr>
          </a:p>
        </p:txBody>
      </p:sp>
      <p:sp>
        <p:nvSpPr>
          <p:cNvPr id="180" name="Rectangle 201"/>
          <p:cNvSpPr>
            <a:spLocks noChangeArrowheads="1"/>
          </p:cNvSpPr>
          <p:nvPr/>
        </p:nvSpPr>
        <p:spPr bwMode="auto">
          <a:xfrm>
            <a:off x="4438650" y="37163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expenditure</a:t>
            </a:r>
            <a:endParaRPr kumimoji="0" lang="ko-KR" altLang="en-US" sz="1300" b="0">
              <a:solidFill>
                <a:schemeClr val="bg1"/>
              </a:solidFill>
              <a:latin typeface="나눔고딕 ExtraBold" pitchFamily="50" charset="-127"/>
              <a:ea typeface="나눔고딕 ExtraBold" pitchFamily="50" charset="-127"/>
            </a:endParaRPr>
          </a:p>
        </p:txBody>
      </p:sp>
      <p:sp>
        <p:nvSpPr>
          <p:cNvPr id="178" name="Rectangle 201"/>
          <p:cNvSpPr>
            <a:spLocks noChangeArrowheads="1"/>
          </p:cNvSpPr>
          <p:nvPr/>
        </p:nvSpPr>
        <p:spPr bwMode="auto">
          <a:xfrm>
            <a:off x="4457700" y="3194050"/>
            <a:ext cx="1071563" cy="428625"/>
          </a:xfrm>
          <a:prstGeom prst="rect">
            <a:avLst/>
          </a:prstGeom>
          <a:noFill/>
          <a:ln w="9525">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Budget</a:t>
            </a:r>
            <a:endParaRPr kumimoji="0" lang="ko-KR" altLang="en-US" sz="1300" b="0">
              <a:solidFill>
                <a:schemeClr val="bg1"/>
              </a:solidFill>
              <a:latin typeface="나눔고딕 ExtraBold" pitchFamily="50" charset="-127"/>
              <a:ea typeface="나눔고딕 ExtraBold" pitchFamily="50" charset="-127"/>
            </a:endParaRPr>
          </a:p>
        </p:txBody>
      </p:sp>
      <p:sp>
        <p:nvSpPr>
          <p:cNvPr id="182" name="Rectangle 201"/>
          <p:cNvSpPr>
            <a:spLocks noChangeArrowheads="1"/>
          </p:cNvSpPr>
          <p:nvPr/>
        </p:nvSpPr>
        <p:spPr bwMode="auto">
          <a:xfrm>
            <a:off x="5634038" y="3182938"/>
            <a:ext cx="1143000" cy="428625"/>
          </a:xfrm>
          <a:prstGeom prst="rect">
            <a:avLst/>
          </a:prstGeom>
          <a:noFill/>
          <a:ln w="9525" algn="ctr">
            <a:noFill/>
            <a:miter lim="800000"/>
            <a:headEnd/>
            <a:tailEnd/>
          </a:ln>
          <a:effectLst>
            <a:outerShdw dist="17961" dir="2700000" algn="ctr" rotWithShape="0">
              <a:srgbClr val="000000"/>
            </a:outerShdw>
          </a:effectLst>
        </p:spPr>
        <p:txBody>
          <a:bodyPr lIns="35994" tIns="35994" rIns="35994" bIns="35994" anchor="ctr"/>
          <a:lstStyle/>
          <a:p>
            <a:pPr algn="ctr">
              <a:lnSpc>
                <a:spcPct val="50000"/>
              </a:lnSpc>
              <a:defRPr/>
            </a:pPr>
            <a:r>
              <a:rPr kumimoji="0" lang="en-US" altLang="ko-KR" sz="1300" b="0">
                <a:solidFill>
                  <a:schemeClr val="bg1"/>
                </a:solidFill>
                <a:latin typeface="나눔고딕 ExtraBold" pitchFamily="50" charset="-127"/>
                <a:ea typeface="나눔고딕 ExtraBold" pitchFamily="50" charset="-127"/>
              </a:rPr>
              <a:t>Revenue</a:t>
            </a:r>
            <a:endParaRPr kumimoji="0" lang="ko-KR" altLang="en-US" sz="1300" b="0">
              <a:solidFill>
                <a:schemeClr val="bg1"/>
              </a:solidFill>
              <a:latin typeface="나눔고딕 ExtraBold" pitchFamily="50" charset="-127"/>
              <a:ea typeface="나눔고딕 ExtraBold" pitchFamily="50" charset="-127"/>
            </a:endParaRPr>
          </a:p>
        </p:txBody>
      </p:sp>
      <p:sp>
        <p:nvSpPr>
          <p:cNvPr id="147"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1247"/>
          <p:cNvSpPr>
            <a:spLocks noChangeArrowheads="1"/>
          </p:cNvSpPr>
          <p:nvPr/>
        </p:nvSpPr>
        <p:spPr bwMode="auto">
          <a:xfrm>
            <a:off x="519113" y="984250"/>
            <a:ext cx="3052762" cy="277813"/>
          </a:xfrm>
          <a:prstGeom prst="rect">
            <a:avLst/>
          </a:prstGeom>
          <a:noFill/>
          <a:ln w="12700" algn="ctr">
            <a:noFill/>
            <a:miter lim="800000"/>
            <a:headEnd/>
            <a:tailEnd/>
          </a:ln>
        </p:spPr>
        <p:txBody>
          <a:bodyPr wrap="none" lIns="0" tIns="0" rIns="0" bIns="0" anchor="ctr">
            <a:spAutoFit/>
          </a:bodyPr>
          <a:lstStyle/>
          <a:p>
            <a:r>
              <a:rPr kumimoji="0" lang="en-US" altLang="ko-KR" sz="1800">
                <a:latin typeface="Arial Unicode MS" pitchFamily="50" charset="-127"/>
                <a:ea typeface="Arial Unicode MS" pitchFamily="50" charset="-127"/>
                <a:cs typeface="Arial Unicode MS" pitchFamily="50" charset="-127"/>
              </a:rPr>
              <a:t>2. Project Management Portal</a:t>
            </a:r>
            <a:endParaRPr kumimoji="0" lang="ko-KR" altLang="ko-KR" sz="1800">
              <a:latin typeface="Arial Unicode MS" pitchFamily="50" charset="-127"/>
              <a:ea typeface="Arial Unicode MS" pitchFamily="50" charset="-127"/>
              <a:cs typeface="Arial Unicode MS" pitchFamily="50" charset="-127"/>
            </a:endParaRPr>
          </a:p>
        </p:txBody>
      </p:sp>
      <p:graphicFrame>
        <p:nvGraphicFramePr>
          <p:cNvPr id="15441" name="Group 81"/>
          <p:cNvGraphicFramePr>
            <a:graphicFrameLocks noGrp="1"/>
          </p:cNvGraphicFramePr>
          <p:nvPr/>
        </p:nvGraphicFramePr>
        <p:xfrm>
          <a:off x="309563" y="1347788"/>
          <a:ext cx="9429750" cy="5081588"/>
        </p:xfrm>
        <a:graphic>
          <a:graphicData uri="http://schemas.openxmlformats.org/drawingml/2006/table">
            <a:tbl>
              <a:tblPr/>
              <a:tblGrid>
                <a:gridCol w="1096962"/>
                <a:gridCol w="803275"/>
                <a:gridCol w="2509838"/>
                <a:gridCol w="2509837"/>
                <a:gridCol w="2509838"/>
              </a:tblGrid>
              <a:tr h="438150">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000" b="1" i="0" u="none" strike="noStrike" cap="none" normalizeH="0" baseline="0" smtClean="0">
                          <a:ln>
                            <a:noFill/>
                          </a:ln>
                          <a:solidFill>
                            <a:schemeClr val="bg1"/>
                          </a:solidFill>
                          <a:effectLst/>
                          <a:latin typeface="맑은 고딕" pitchFamily="50" charset="-127"/>
                          <a:ea typeface="맑은 고딕" pitchFamily="50" charset="-127"/>
                        </a:rPr>
                        <a:t>Classfication</a:t>
                      </a: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300" b="1" i="0" u="none" strike="noStrike" cap="none" normalizeH="0" baseline="0" smtClean="0">
                          <a:ln>
                            <a:noFill/>
                          </a:ln>
                          <a:solidFill>
                            <a:schemeClr val="bg1"/>
                          </a:solidFill>
                          <a:effectLst/>
                          <a:latin typeface="맑은 고딕" pitchFamily="50" charset="-127"/>
                          <a:ea typeface="맑은 고딕" pitchFamily="50" charset="-127"/>
                        </a:rPr>
                        <a:t>User</a:t>
                      </a: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300" b="1" i="0" u="none" strike="noStrike" cap="none" normalizeH="0" baseline="0" smtClean="0">
                          <a:ln>
                            <a:noFill/>
                          </a:ln>
                          <a:solidFill>
                            <a:schemeClr val="bg1"/>
                          </a:solidFill>
                          <a:effectLst/>
                          <a:latin typeface="맑은 고딕" pitchFamily="50" charset="-127"/>
                          <a:ea typeface="맑은 고딕" pitchFamily="50" charset="-127"/>
                        </a:rPr>
                        <a:t>Budget Request</a:t>
                      </a: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300" b="1" i="0" u="none" strike="noStrike" cap="none" normalizeH="0" baseline="0" smtClean="0">
                          <a:ln>
                            <a:noFill/>
                          </a:ln>
                          <a:solidFill>
                            <a:schemeClr val="bg1"/>
                          </a:solidFill>
                          <a:effectLst/>
                          <a:latin typeface="맑은 고딕" pitchFamily="50" charset="-127"/>
                          <a:ea typeface="맑은 고딕" pitchFamily="50" charset="-127"/>
                        </a:rPr>
                        <a:t>Expenditure Request</a:t>
                      </a: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300" b="1" i="0" u="none" strike="noStrike" cap="none" normalizeH="0" baseline="0" smtClean="0">
                          <a:ln>
                            <a:noFill/>
                          </a:ln>
                          <a:solidFill>
                            <a:schemeClr val="bg1"/>
                          </a:solidFill>
                          <a:effectLst/>
                          <a:latin typeface="맑은 고딕" pitchFamily="50" charset="-127"/>
                          <a:ea typeface="맑은 고딕" pitchFamily="50" charset="-127"/>
                        </a:rPr>
                        <a:t>Purchase Request</a:t>
                      </a:r>
                    </a:p>
                  </a:txBody>
                  <a:tcPr marL="99060" marR="9906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2F527D"/>
                    </a:solidFill>
                  </a:tcPr>
                </a:tc>
              </a:tr>
              <a:tr h="1857375">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Fiscal </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Working</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System</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(Budget,</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Expenditure, </a:t>
                      </a:r>
                      <a:r>
                        <a:rPr kumimoji="0" lang="en-US" altLang="ko-KR" sz="1100" b="1" i="0" u="none" strike="noStrike" cap="none" normalizeH="0" baseline="0" smtClean="0">
                          <a:ln>
                            <a:noFill/>
                          </a:ln>
                          <a:solidFill>
                            <a:srgbClr val="000000"/>
                          </a:solidFill>
                          <a:effectLst/>
                          <a:latin typeface="맑은 고딕" pitchFamily="50" charset="-127"/>
                          <a:ea typeface="맑은 고딕" pitchFamily="50" charset="-127"/>
                        </a:rPr>
                        <a:t>Procurement</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 Etc. )</a:t>
                      </a: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D0D8E8"/>
                    </a:solidFill>
                  </a:tcPr>
                </a:tc>
                <a:tc rowSpan="2">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r h="2786063">
                <a:tc>
                  <a:txBody>
                    <a:bodyPr/>
                    <a:lstStyle/>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Project </a:t>
                      </a:r>
                      <a:r>
                        <a:rPr kumimoji="0" lang="en-US" altLang="ko-KR" sz="900" b="1" i="0" u="none" strike="noStrike" cap="none" normalizeH="0" baseline="0" smtClean="0">
                          <a:ln>
                            <a:noFill/>
                          </a:ln>
                          <a:solidFill>
                            <a:srgbClr val="000000"/>
                          </a:solidFill>
                          <a:effectLst/>
                          <a:latin typeface="맑은 고딕" pitchFamily="50" charset="-127"/>
                          <a:ea typeface="맑은 고딕" pitchFamily="50" charset="-127"/>
                        </a:rPr>
                        <a:t>Management</a:t>
                      </a: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 </a:t>
                      </a:r>
                    </a:p>
                    <a:p>
                      <a:pPr marL="0" marR="0" lvl="0" indent="0" algn="ctr" defTabSz="914400" rtl="0" eaLnBrk="1" fontAlgn="base" latinLnBrk="1"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rPr>
                        <a:t>Portal</a:t>
                      </a:r>
                    </a:p>
                    <a:p>
                      <a:pPr marL="0" marR="0" lvl="0" indent="0" algn="ctr" defTabSz="914400" rtl="0" eaLnBrk="1" fontAlgn="base" latinLnBrk="1" hangingPunct="1">
                        <a:lnSpc>
                          <a:spcPct val="100000"/>
                        </a:lnSpc>
                        <a:spcBef>
                          <a:spcPct val="0"/>
                        </a:spcBef>
                        <a:spcAft>
                          <a:spcPct val="0"/>
                        </a:spcAft>
                        <a:buClrTx/>
                        <a:buSzTx/>
                        <a:buFontTx/>
                        <a:buNone/>
                        <a:tabLst/>
                      </a:pPr>
                      <a:endParaRPr kumimoji="0" lang="en-US" altLang="ko-KR" sz="1200" b="1"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E9EDF4"/>
                    </a:solidFill>
                  </a:tcPr>
                </a:tc>
                <a:tc vMerge="1">
                  <a:txBody>
                    <a:bodyPr/>
                    <a:lstStyle/>
                    <a:p>
                      <a:pPr latinLnBrk="1"/>
                      <a:endParaRPr lang="ko-KR" altLang="en-US"/>
                    </a:p>
                  </a:txBody>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endParaRPr kumimoji="0" lang="ko-KR" altLang="en-US" sz="900" b="0" i="0" u="none" strike="noStrike" cap="none" normalizeH="0" baseline="0" dirty="0" smtClean="0">
                        <a:ln>
                          <a:noFill/>
                        </a:ln>
                        <a:solidFill>
                          <a:srgbClr val="000000"/>
                        </a:solidFill>
                        <a:effectLst/>
                        <a:latin typeface="맑은 고딕" pitchFamily="50" charset="-127"/>
                        <a:ea typeface="맑은 고딕" pitchFamily="50" charset="-127"/>
                      </a:endParaRPr>
                    </a:p>
                  </a:txBody>
                  <a:tcPr marL="99060" marR="9906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FF"/>
                    </a:solidFill>
                  </a:tcPr>
                </a:tc>
              </a:tr>
            </a:tbl>
          </a:graphicData>
        </a:graphic>
      </p:graphicFrame>
      <p:pic>
        <p:nvPicPr>
          <p:cNvPr id="38946" name="Picture 387" descr="2222222222222"/>
          <p:cNvPicPr>
            <a:picLocks noChangeAspect="1" noChangeArrowheads="1"/>
          </p:cNvPicPr>
          <p:nvPr/>
        </p:nvPicPr>
        <p:blipFill>
          <a:blip r:embed="rId3" cstate="print"/>
          <a:srcRect/>
          <a:stretch>
            <a:fillRect/>
          </a:stretch>
        </p:blipFill>
        <p:spPr bwMode="auto">
          <a:xfrm>
            <a:off x="1595438" y="4019550"/>
            <a:ext cx="417512" cy="369888"/>
          </a:xfrm>
          <a:prstGeom prst="rect">
            <a:avLst/>
          </a:prstGeom>
          <a:noFill/>
          <a:ln w="9525">
            <a:noFill/>
            <a:miter lim="800000"/>
            <a:headEnd/>
            <a:tailEnd/>
          </a:ln>
        </p:spPr>
      </p:pic>
      <p:sp>
        <p:nvSpPr>
          <p:cNvPr id="38947" name="Text Box 388"/>
          <p:cNvSpPr txBox="1">
            <a:spLocks noChangeArrowheads="1"/>
          </p:cNvSpPr>
          <p:nvPr/>
        </p:nvSpPr>
        <p:spPr bwMode="auto">
          <a:xfrm>
            <a:off x="1276350" y="4478338"/>
            <a:ext cx="1017588" cy="276225"/>
          </a:xfrm>
          <a:prstGeom prst="rect">
            <a:avLst/>
          </a:prstGeom>
          <a:noFill/>
          <a:ln w="4826" algn="ctr">
            <a:noFill/>
            <a:miter lim="800000"/>
            <a:headEnd/>
            <a:tailEnd/>
          </a:ln>
        </p:spPr>
        <p:txBody>
          <a:bodyPr lIns="0" tIns="0" rIns="0" bIns="0">
            <a:spAutoFit/>
          </a:bodyPr>
          <a:lstStyle/>
          <a:p>
            <a:pPr algn="ctr"/>
            <a:r>
              <a:rPr kumimoji="0" lang="en-US" altLang="ko-KR" sz="900">
                <a:latin typeface="Arial Unicode MS" pitchFamily="50" charset="-127"/>
                <a:ea typeface="Arial Unicode MS" pitchFamily="50" charset="-127"/>
                <a:cs typeface="Arial Unicode MS" pitchFamily="50" charset="-127"/>
              </a:rPr>
              <a:t>experienced officer</a:t>
            </a:r>
          </a:p>
          <a:p>
            <a:pPr algn="ctr"/>
            <a:r>
              <a:rPr kumimoji="0" lang="en-US" altLang="ko-KR" sz="900">
                <a:latin typeface="Arial Unicode MS" pitchFamily="50" charset="-127"/>
                <a:ea typeface="Arial Unicode MS" pitchFamily="50" charset="-127"/>
                <a:cs typeface="Arial Unicode MS" pitchFamily="50" charset="-127"/>
              </a:rPr>
              <a:t>For Project</a:t>
            </a:r>
          </a:p>
        </p:txBody>
      </p:sp>
      <p:sp>
        <p:nvSpPr>
          <p:cNvPr id="259" name="모서리가 둥근 직사각형 258"/>
          <p:cNvSpPr/>
          <p:nvPr/>
        </p:nvSpPr>
        <p:spPr bwMode="auto">
          <a:xfrm>
            <a:off x="2238375" y="2214563"/>
            <a:ext cx="2428875"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0" name="모서리가 둥근 직사각형 259"/>
          <p:cNvSpPr/>
          <p:nvPr/>
        </p:nvSpPr>
        <p:spPr bwMode="auto">
          <a:xfrm>
            <a:off x="7310438" y="2214563"/>
            <a:ext cx="2357437"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algn="ct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1" name="모서리가 둥근 직사각형 260"/>
          <p:cNvSpPr/>
          <p:nvPr/>
        </p:nvSpPr>
        <p:spPr bwMode="auto">
          <a:xfrm>
            <a:off x="4810125" y="2214563"/>
            <a:ext cx="2357438" cy="4143375"/>
          </a:xfrm>
          <a:prstGeom prst="roundRect">
            <a:avLst>
              <a:gd name="adj" fmla="val 14167"/>
            </a:avLst>
          </a:prstGeom>
          <a:solidFill>
            <a:srgbClr val="00B0F0">
              <a:alpha val="10196"/>
            </a:srgbClr>
          </a:solidFill>
          <a:ln w="38100" cap="flat" cmpd="sng" algn="ctr">
            <a:noFill/>
            <a:prstDash val="solid"/>
          </a:ln>
          <a:effectLst/>
        </p:spPr>
        <p:txBody>
          <a:bodyPr anchor="ctr"/>
          <a:lstStyle/>
          <a:p>
            <a:pPr algn="ctr" fontAlgn="auto">
              <a:spcBef>
                <a:spcPts val="0"/>
              </a:spcBef>
              <a:spcAft>
                <a:spcPts val="0"/>
              </a:spcAft>
              <a:defRPr/>
            </a:pPr>
            <a:endParaRPr kumimoji="0" lang="ko-KR" altLang="en-US" sz="1000" kern="0" dirty="0">
              <a:latin typeface="Arial Unicode MS" pitchFamily="50" charset="-127"/>
              <a:ea typeface="Arial Unicode MS" pitchFamily="50" charset="-127"/>
              <a:cs typeface="Arial Unicode MS" pitchFamily="50" charset="-127"/>
            </a:endParaRPr>
          </a:p>
        </p:txBody>
      </p:sp>
      <p:sp>
        <p:nvSpPr>
          <p:cNvPr id="265" name="직사각형 264"/>
          <p:cNvSpPr/>
          <p:nvPr/>
        </p:nvSpPr>
        <p:spPr>
          <a:xfrm>
            <a:off x="3238500" y="2000250"/>
            <a:ext cx="415925"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1</a:t>
            </a:r>
          </a:p>
        </p:txBody>
      </p:sp>
      <p:sp>
        <p:nvSpPr>
          <p:cNvPr id="266" name="직사각형 265"/>
          <p:cNvSpPr/>
          <p:nvPr/>
        </p:nvSpPr>
        <p:spPr>
          <a:xfrm>
            <a:off x="5810250" y="2000250"/>
            <a:ext cx="417513"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2</a:t>
            </a:r>
          </a:p>
        </p:txBody>
      </p:sp>
      <p:sp>
        <p:nvSpPr>
          <p:cNvPr id="267" name="직사각형 266"/>
          <p:cNvSpPr/>
          <p:nvPr/>
        </p:nvSpPr>
        <p:spPr>
          <a:xfrm>
            <a:off x="8239125" y="2000250"/>
            <a:ext cx="417513" cy="369888"/>
          </a:xfrm>
          <a:prstGeom prst="rect">
            <a:avLst/>
          </a:prstGeom>
          <a:blipFill dpi="0" rotWithShape="1">
            <a:blip r:embed="rId4" cstate="print"/>
            <a:srcRect/>
            <a:stretch>
              <a:fillRect/>
            </a:stretch>
          </a:blipFill>
          <a:ln w="9525" algn="ctr">
            <a:noFill/>
            <a:round/>
            <a:headEnd/>
            <a:tailEnd/>
          </a:ln>
        </p:spPr>
        <p:txBody>
          <a:bodyPr wrap="none" anchor="ctr"/>
          <a:lstStyle/>
          <a:p>
            <a:pPr algn="ctr" fontAlgn="auto">
              <a:spcBef>
                <a:spcPct val="20000"/>
              </a:spcBef>
              <a:spcAft>
                <a:spcPct val="40000"/>
              </a:spcAft>
              <a:buClr>
                <a:srgbClr val="386FB1"/>
              </a:buClr>
              <a:defRPr/>
            </a:pPr>
            <a:r>
              <a:rPr kumimoji="0" lang="en-US" altLang="ko-KR" sz="1800" kern="0" dirty="0">
                <a:solidFill>
                  <a:srgbClr val="FFFFFF"/>
                </a:solidFill>
                <a:latin typeface="Arial Unicode MS" pitchFamily="50" charset="-127"/>
                <a:ea typeface="Arial Unicode MS" pitchFamily="50" charset="-127"/>
                <a:cs typeface="Arial Unicode MS" pitchFamily="50" charset="-127"/>
              </a:rPr>
              <a:t>3</a:t>
            </a:r>
          </a:p>
        </p:txBody>
      </p:sp>
      <p:sp>
        <p:nvSpPr>
          <p:cNvPr id="38954" name="Rectangle 75" descr="o1"/>
          <p:cNvSpPr>
            <a:spLocks noChangeArrowheads="1"/>
          </p:cNvSpPr>
          <p:nvPr/>
        </p:nvSpPr>
        <p:spPr bwMode="auto">
          <a:xfrm>
            <a:off x="2320925" y="5819775"/>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Search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Project Detail &amp; Related Information</a:t>
            </a:r>
            <a:endParaRPr kumimoji="0" lang="ko-KR" altLang="en-US" sz="1100">
              <a:latin typeface="Arial Unicode MS" pitchFamily="50" charset="-127"/>
              <a:ea typeface="Arial Unicode MS" pitchFamily="50" charset="-127"/>
              <a:cs typeface="Arial Unicode MS" pitchFamily="50" charset="-127"/>
            </a:endParaRPr>
          </a:p>
        </p:txBody>
      </p:sp>
      <p:cxnSp>
        <p:nvCxnSpPr>
          <p:cNvPr id="38955" name="AutoShape 81"/>
          <p:cNvCxnSpPr>
            <a:cxnSpLocks noChangeShapeType="1"/>
            <a:stCxn id="38954" idx="0"/>
            <a:endCxn id="38956" idx="2"/>
          </p:cNvCxnSpPr>
          <p:nvPr/>
        </p:nvCxnSpPr>
        <p:spPr bwMode="auto">
          <a:xfrm rot="-5400000">
            <a:off x="2930525" y="5681663"/>
            <a:ext cx="268287" cy="7938"/>
          </a:xfrm>
          <a:prstGeom prst="bentConnector3">
            <a:avLst>
              <a:gd name="adj1" fmla="val 49704"/>
            </a:avLst>
          </a:prstGeom>
          <a:noFill/>
          <a:ln w="9525" algn="ctr">
            <a:solidFill>
              <a:srgbClr val="325B8C"/>
            </a:solidFill>
            <a:miter lim="800000"/>
            <a:headEnd/>
            <a:tailEnd type="triangle" w="med" len="med"/>
          </a:ln>
        </p:spPr>
      </p:cxnSp>
      <p:sp>
        <p:nvSpPr>
          <p:cNvPr id="38956" name="Rectangle 75" descr="o1"/>
          <p:cNvSpPr>
            <a:spLocks noChangeArrowheads="1"/>
          </p:cNvSpPr>
          <p:nvPr/>
        </p:nvSpPr>
        <p:spPr bwMode="auto">
          <a:xfrm>
            <a:off x="2335213" y="5040313"/>
            <a:ext cx="146526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Moving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Budget Request</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My-Menu</a:t>
            </a:r>
            <a:r>
              <a:rPr kumimoji="0" lang="ko-KR" altLang="en-US" sz="1100">
                <a:latin typeface="Arial Unicode MS" pitchFamily="50" charset="-127"/>
                <a:ea typeface="Arial Unicode MS" pitchFamily="50" charset="-127"/>
                <a:cs typeface="Arial Unicode MS" pitchFamily="50" charset="-127"/>
              </a:rPr>
              <a:t> </a:t>
            </a:r>
          </a:p>
        </p:txBody>
      </p:sp>
      <p:cxnSp>
        <p:nvCxnSpPr>
          <p:cNvPr id="38957" name="AutoShape 81"/>
          <p:cNvCxnSpPr>
            <a:cxnSpLocks noChangeShapeType="1"/>
            <a:stCxn id="38962" idx="0"/>
            <a:endCxn id="38958" idx="2"/>
          </p:cNvCxnSpPr>
          <p:nvPr/>
        </p:nvCxnSpPr>
        <p:spPr bwMode="auto">
          <a:xfrm rot="-5400000">
            <a:off x="2556669" y="3407569"/>
            <a:ext cx="993775" cy="388937"/>
          </a:xfrm>
          <a:prstGeom prst="bentConnector3">
            <a:avLst>
              <a:gd name="adj1" fmla="val 56389"/>
            </a:avLst>
          </a:prstGeom>
          <a:noFill/>
          <a:ln w="9525" algn="ctr">
            <a:solidFill>
              <a:srgbClr val="325B8C"/>
            </a:solidFill>
            <a:miter lim="800000"/>
            <a:headEnd/>
            <a:tailEnd type="triangle" w="med" len="med"/>
          </a:ln>
        </p:spPr>
      </p:cxnSp>
      <p:sp>
        <p:nvSpPr>
          <p:cNvPr id="38958" name="Rectangle 75" descr="o1"/>
          <p:cNvSpPr>
            <a:spLocks noChangeArrowheads="1"/>
          </p:cNvSpPr>
          <p:nvPr/>
        </p:nvSpPr>
        <p:spPr bwMode="auto">
          <a:xfrm>
            <a:off x="2549525" y="2673350"/>
            <a:ext cx="1395413" cy="431800"/>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Processing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Budget System</a:t>
            </a:r>
          </a:p>
        </p:txBody>
      </p:sp>
      <p:sp>
        <p:nvSpPr>
          <p:cNvPr id="38959" name="Rectangle 75" descr="o1"/>
          <p:cNvSpPr>
            <a:spLocks noChangeArrowheads="1"/>
          </p:cNvSpPr>
          <p:nvPr/>
        </p:nvSpPr>
        <p:spPr bwMode="auto">
          <a:xfrm>
            <a:off x="3597275" y="4090988"/>
            <a:ext cx="995363"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Monitoring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Budget Formation Information </a:t>
            </a:r>
            <a:endParaRPr kumimoji="0" lang="ko-KR" altLang="en-US" sz="1100">
              <a:latin typeface="Arial Unicode MS" pitchFamily="50" charset="-127"/>
              <a:ea typeface="Arial Unicode MS" pitchFamily="50" charset="-127"/>
              <a:cs typeface="Arial Unicode MS" pitchFamily="50" charset="-127"/>
            </a:endParaRPr>
          </a:p>
        </p:txBody>
      </p:sp>
      <p:cxnSp>
        <p:nvCxnSpPr>
          <p:cNvPr id="38960" name="AutoShape 81"/>
          <p:cNvCxnSpPr>
            <a:cxnSpLocks noChangeShapeType="1"/>
            <a:stCxn id="38958" idx="3"/>
            <a:endCxn id="38959" idx="0"/>
          </p:cNvCxnSpPr>
          <p:nvPr/>
        </p:nvCxnSpPr>
        <p:spPr bwMode="auto">
          <a:xfrm>
            <a:off x="3944938" y="2889250"/>
            <a:ext cx="150812" cy="1201738"/>
          </a:xfrm>
          <a:prstGeom prst="bentConnector2">
            <a:avLst/>
          </a:prstGeom>
          <a:noFill/>
          <a:ln w="9525" algn="ctr">
            <a:solidFill>
              <a:srgbClr val="325B8C"/>
            </a:solidFill>
            <a:miter lim="800000"/>
            <a:headEnd/>
            <a:tailEnd type="triangle" w="med" len="med"/>
          </a:ln>
        </p:spPr>
      </p:cxnSp>
      <p:sp>
        <p:nvSpPr>
          <p:cNvPr id="38961" name="직사각형 409"/>
          <p:cNvSpPr>
            <a:spLocks noChangeArrowheads="1"/>
          </p:cNvSpPr>
          <p:nvPr/>
        </p:nvSpPr>
        <p:spPr bwMode="auto">
          <a:xfrm>
            <a:off x="2889250" y="3748088"/>
            <a:ext cx="720725" cy="260350"/>
          </a:xfrm>
          <a:prstGeom prst="rect">
            <a:avLst/>
          </a:prstGeom>
          <a:noFill/>
          <a:ln w="9525">
            <a:noFill/>
            <a:miter lim="800000"/>
            <a:headEnd/>
            <a:tailEnd/>
          </a:ln>
        </p:spPr>
        <p:txBody>
          <a:bodyPr wrap="none">
            <a:spAutoFit/>
          </a:bodyPr>
          <a:lstStyle/>
          <a:p>
            <a:pPr algn="ctr"/>
            <a:r>
              <a:rPr kumimoji="0" lang="en-US" altLang="ko-KR" sz="1100">
                <a:latin typeface="Arial Unicode MS" pitchFamily="50" charset="-127"/>
                <a:ea typeface="Arial Unicode MS" pitchFamily="50" charset="-127"/>
                <a:cs typeface="Arial Unicode MS" pitchFamily="50" charset="-127"/>
              </a:rPr>
              <a:t>Request</a:t>
            </a:r>
          </a:p>
        </p:txBody>
      </p:sp>
      <p:sp>
        <p:nvSpPr>
          <p:cNvPr id="38962" name="Rectangle 75" descr="o1"/>
          <p:cNvSpPr>
            <a:spLocks noChangeArrowheads="1"/>
          </p:cNvSpPr>
          <p:nvPr/>
        </p:nvSpPr>
        <p:spPr bwMode="auto">
          <a:xfrm>
            <a:off x="2360613" y="40989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Enrollment</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document of budget request</a:t>
            </a:r>
            <a:endParaRPr kumimoji="0" lang="ko-KR" altLang="en-US" sz="1100">
              <a:latin typeface="Arial Unicode MS" pitchFamily="50" charset="-127"/>
              <a:ea typeface="Arial Unicode MS" pitchFamily="50" charset="-127"/>
              <a:cs typeface="Arial Unicode MS" pitchFamily="50" charset="-127"/>
            </a:endParaRPr>
          </a:p>
        </p:txBody>
      </p:sp>
      <p:cxnSp>
        <p:nvCxnSpPr>
          <p:cNvPr id="38963" name="AutoShape 81"/>
          <p:cNvCxnSpPr>
            <a:cxnSpLocks noChangeShapeType="1"/>
            <a:stCxn id="38956" idx="0"/>
            <a:endCxn id="38962" idx="2"/>
          </p:cNvCxnSpPr>
          <p:nvPr/>
        </p:nvCxnSpPr>
        <p:spPr bwMode="auto">
          <a:xfrm rot="5400000" flipH="1">
            <a:off x="2809875" y="4781551"/>
            <a:ext cx="307975" cy="209550"/>
          </a:xfrm>
          <a:prstGeom prst="bentConnector3">
            <a:avLst>
              <a:gd name="adj1" fmla="val 50000"/>
            </a:avLst>
          </a:prstGeom>
          <a:noFill/>
          <a:ln w="9525" algn="ctr">
            <a:solidFill>
              <a:srgbClr val="325B8C"/>
            </a:solidFill>
            <a:miter lim="800000"/>
            <a:headEnd/>
            <a:tailEnd type="triangle" w="med" len="med"/>
          </a:ln>
        </p:spPr>
      </p:cxnSp>
      <p:cxnSp>
        <p:nvCxnSpPr>
          <p:cNvPr id="38964" name="AutoShape 81"/>
          <p:cNvCxnSpPr>
            <a:cxnSpLocks noChangeShapeType="1"/>
            <a:endCxn id="38965" idx="2"/>
          </p:cNvCxnSpPr>
          <p:nvPr/>
        </p:nvCxnSpPr>
        <p:spPr bwMode="auto">
          <a:xfrm rot="5400000" flipH="1">
            <a:off x="5449094" y="5677694"/>
            <a:ext cx="312738" cy="31750"/>
          </a:xfrm>
          <a:prstGeom prst="bentConnector3">
            <a:avLst>
              <a:gd name="adj1" fmla="val 49745"/>
            </a:avLst>
          </a:prstGeom>
          <a:noFill/>
          <a:ln w="9525" algn="ctr">
            <a:solidFill>
              <a:srgbClr val="325B8C"/>
            </a:solidFill>
            <a:miter lim="800000"/>
            <a:headEnd/>
            <a:tailEnd type="triangle" w="med" len="med"/>
          </a:ln>
        </p:spPr>
      </p:cxnSp>
      <p:sp>
        <p:nvSpPr>
          <p:cNvPr id="38965" name="Rectangle 75" descr="o1"/>
          <p:cNvSpPr>
            <a:spLocks noChangeArrowheads="1"/>
          </p:cNvSpPr>
          <p:nvPr/>
        </p:nvSpPr>
        <p:spPr bwMode="auto">
          <a:xfrm>
            <a:off x="4856163" y="5026025"/>
            <a:ext cx="146526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Moving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Expenditure Request</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My-Menu</a:t>
            </a:r>
            <a:endParaRPr kumimoji="0" lang="ko-KR" altLang="en-US" sz="1100">
              <a:latin typeface="Arial Unicode MS" pitchFamily="50" charset="-127"/>
              <a:ea typeface="Arial Unicode MS" pitchFamily="50" charset="-127"/>
              <a:cs typeface="Arial Unicode MS" pitchFamily="50" charset="-127"/>
            </a:endParaRPr>
          </a:p>
        </p:txBody>
      </p:sp>
      <p:cxnSp>
        <p:nvCxnSpPr>
          <p:cNvPr id="38966" name="AutoShape 81"/>
          <p:cNvCxnSpPr>
            <a:cxnSpLocks noChangeShapeType="1"/>
            <a:stCxn id="38971" idx="0"/>
            <a:endCxn id="38967" idx="2"/>
          </p:cNvCxnSpPr>
          <p:nvPr/>
        </p:nvCxnSpPr>
        <p:spPr bwMode="auto">
          <a:xfrm rot="-5400000">
            <a:off x="5170488" y="3352800"/>
            <a:ext cx="977900" cy="565150"/>
          </a:xfrm>
          <a:prstGeom prst="bentConnector3">
            <a:avLst>
              <a:gd name="adj1" fmla="val 59898"/>
            </a:avLst>
          </a:prstGeom>
          <a:noFill/>
          <a:ln w="9525" algn="ctr">
            <a:solidFill>
              <a:srgbClr val="325B8C"/>
            </a:solidFill>
            <a:miter lim="800000"/>
            <a:headEnd/>
            <a:tailEnd type="triangle" w="med" len="med"/>
          </a:ln>
        </p:spPr>
      </p:cxnSp>
      <p:sp>
        <p:nvSpPr>
          <p:cNvPr id="38967" name="Rectangle 75" descr="o1"/>
          <p:cNvSpPr>
            <a:spLocks noChangeArrowheads="1"/>
          </p:cNvSpPr>
          <p:nvPr/>
        </p:nvSpPr>
        <p:spPr bwMode="auto">
          <a:xfrm>
            <a:off x="5345113" y="2714625"/>
            <a:ext cx="1192212" cy="431800"/>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Processing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Expenditure System</a:t>
            </a:r>
          </a:p>
        </p:txBody>
      </p:sp>
      <p:sp>
        <p:nvSpPr>
          <p:cNvPr id="38968" name="Rectangle 75" descr="o1"/>
          <p:cNvSpPr>
            <a:spLocks noChangeArrowheads="1"/>
          </p:cNvSpPr>
          <p:nvPr/>
        </p:nvSpPr>
        <p:spPr bwMode="auto">
          <a:xfrm>
            <a:off x="6118225" y="4110038"/>
            <a:ext cx="996950"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Monitoring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Expenditure Situation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Information</a:t>
            </a:r>
            <a:endParaRPr kumimoji="0" lang="ko-KR" altLang="en-US" sz="1100">
              <a:latin typeface="Arial Unicode MS" pitchFamily="50" charset="-127"/>
              <a:ea typeface="Arial Unicode MS" pitchFamily="50" charset="-127"/>
              <a:cs typeface="Arial Unicode MS" pitchFamily="50" charset="-127"/>
            </a:endParaRPr>
          </a:p>
        </p:txBody>
      </p:sp>
      <p:cxnSp>
        <p:nvCxnSpPr>
          <p:cNvPr id="38969" name="AutoShape 81"/>
          <p:cNvCxnSpPr>
            <a:cxnSpLocks noChangeShapeType="1"/>
            <a:stCxn id="38967" idx="3"/>
            <a:endCxn id="38968" idx="0"/>
          </p:cNvCxnSpPr>
          <p:nvPr/>
        </p:nvCxnSpPr>
        <p:spPr bwMode="auto">
          <a:xfrm>
            <a:off x="6537325" y="2930525"/>
            <a:ext cx="79375" cy="1179513"/>
          </a:xfrm>
          <a:prstGeom prst="bentConnector2">
            <a:avLst/>
          </a:prstGeom>
          <a:noFill/>
          <a:ln w="9525" algn="ctr">
            <a:solidFill>
              <a:srgbClr val="325B8C"/>
            </a:solidFill>
            <a:miter lim="800000"/>
            <a:headEnd/>
            <a:tailEnd type="triangle" w="med" len="med"/>
          </a:ln>
        </p:spPr>
      </p:cxnSp>
      <p:sp>
        <p:nvSpPr>
          <p:cNvPr id="38970" name="직사각형 409"/>
          <p:cNvSpPr>
            <a:spLocks noChangeArrowheads="1"/>
          </p:cNvSpPr>
          <p:nvPr/>
        </p:nvSpPr>
        <p:spPr bwMode="auto">
          <a:xfrm>
            <a:off x="5410200" y="3789363"/>
            <a:ext cx="720725" cy="260350"/>
          </a:xfrm>
          <a:prstGeom prst="rect">
            <a:avLst/>
          </a:prstGeom>
          <a:noFill/>
          <a:ln w="9525">
            <a:noFill/>
            <a:miter lim="800000"/>
            <a:headEnd/>
            <a:tailEnd/>
          </a:ln>
        </p:spPr>
        <p:txBody>
          <a:bodyPr wrap="none">
            <a:spAutoFit/>
          </a:bodyPr>
          <a:lstStyle/>
          <a:p>
            <a:pPr algn="ctr"/>
            <a:r>
              <a:rPr kumimoji="0" lang="en-US" altLang="ko-KR" sz="1100">
                <a:latin typeface="Arial Unicode MS" pitchFamily="50" charset="-127"/>
                <a:ea typeface="Arial Unicode MS" pitchFamily="50" charset="-127"/>
                <a:cs typeface="Arial Unicode MS" pitchFamily="50" charset="-127"/>
              </a:rPr>
              <a:t>Request</a:t>
            </a:r>
          </a:p>
        </p:txBody>
      </p:sp>
      <p:sp>
        <p:nvSpPr>
          <p:cNvPr id="38971" name="Rectangle 75" descr="o1"/>
          <p:cNvSpPr>
            <a:spLocks noChangeArrowheads="1"/>
          </p:cNvSpPr>
          <p:nvPr/>
        </p:nvSpPr>
        <p:spPr bwMode="auto">
          <a:xfrm>
            <a:off x="4878388" y="41243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Enrollment</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Document of expenditure request</a:t>
            </a:r>
          </a:p>
        </p:txBody>
      </p:sp>
      <p:cxnSp>
        <p:nvCxnSpPr>
          <p:cNvPr id="38972" name="AutoShape 81"/>
          <p:cNvCxnSpPr>
            <a:cxnSpLocks noChangeShapeType="1"/>
            <a:stCxn id="38965" idx="0"/>
            <a:endCxn id="38971" idx="2"/>
          </p:cNvCxnSpPr>
          <p:nvPr/>
        </p:nvCxnSpPr>
        <p:spPr bwMode="auto">
          <a:xfrm rot="5400000" flipH="1">
            <a:off x="5349082" y="4785519"/>
            <a:ext cx="268287" cy="212725"/>
          </a:xfrm>
          <a:prstGeom prst="bentConnector3">
            <a:avLst>
              <a:gd name="adj1" fmla="val 50296"/>
            </a:avLst>
          </a:prstGeom>
          <a:noFill/>
          <a:ln w="9525" algn="ctr">
            <a:solidFill>
              <a:srgbClr val="325B8C"/>
            </a:solidFill>
            <a:miter lim="800000"/>
            <a:headEnd/>
            <a:tailEnd type="triangle" w="med" len="med"/>
          </a:ln>
        </p:spPr>
      </p:cxnSp>
      <p:cxnSp>
        <p:nvCxnSpPr>
          <p:cNvPr id="38973" name="AutoShape 81"/>
          <p:cNvCxnSpPr>
            <a:cxnSpLocks noChangeShapeType="1"/>
            <a:endCxn id="38974" idx="2"/>
          </p:cNvCxnSpPr>
          <p:nvPr/>
        </p:nvCxnSpPr>
        <p:spPr bwMode="auto">
          <a:xfrm rot="-5400000">
            <a:off x="7926388" y="5680075"/>
            <a:ext cx="301625" cy="15875"/>
          </a:xfrm>
          <a:prstGeom prst="bentConnector3">
            <a:avLst>
              <a:gd name="adj1" fmla="val 50000"/>
            </a:avLst>
          </a:prstGeom>
          <a:noFill/>
          <a:ln w="9525" algn="ctr">
            <a:solidFill>
              <a:srgbClr val="325B8C"/>
            </a:solidFill>
            <a:miter lim="800000"/>
            <a:headEnd/>
            <a:tailEnd type="triangle" w="med" len="med"/>
          </a:ln>
        </p:spPr>
      </p:cxnSp>
      <p:sp>
        <p:nvSpPr>
          <p:cNvPr id="38974" name="Rectangle 75" descr="o1"/>
          <p:cNvSpPr>
            <a:spLocks noChangeArrowheads="1"/>
          </p:cNvSpPr>
          <p:nvPr/>
        </p:nvSpPr>
        <p:spPr bwMode="auto">
          <a:xfrm>
            <a:off x="7335838" y="5026025"/>
            <a:ext cx="1497012" cy="5111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Moving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Purchase Request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My-Menu</a:t>
            </a:r>
            <a:endParaRPr kumimoji="0" lang="ko-KR" altLang="en-US" sz="1100">
              <a:latin typeface="Arial Unicode MS" pitchFamily="50" charset="-127"/>
              <a:ea typeface="Arial Unicode MS" pitchFamily="50" charset="-127"/>
              <a:cs typeface="Arial Unicode MS" pitchFamily="50" charset="-127"/>
            </a:endParaRPr>
          </a:p>
        </p:txBody>
      </p:sp>
      <p:cxnSp>
        <p:nvCxnSpPr>
          <p:cNvPr id="38975" name="AutoShape 81"/>
          <p:cNvCxnSpPr>
            <a:cxnSpLocks noChangeShapeType="1"/>
            <a:stCxn id="38980" idx="0"/>
            <a:endCxn id="38976" idx="2"/>
          </p:cNvCxnSpPr>
          <p:nvPr/>
        </p:nvCxnSpPr>
        <p:spPr bwMode="auto">
          <a:xfrm rot="-5400000">
            <a:off x="7618413" y="3382962"/>
            <a:ext cx="977900" cy="504825"/>
          </a:xfrm>
          <a:prstGeom prst="bentConnector3">
            <a:avLst>
              <a:gd name="adj1" fmla="val 61037"/>
            </a:avLst>
          </a:prstGeom>
          <a:noFill/>
          <a:ln w="9525" algn="ctr">
            <a:solidFill>
              <a:srgbClr val="325B8C"/>
            </a:solidFill>
            <a:miter lim="800000"/>
            <a:headEnd/>
            <a:tailEnd type="triangle" w="med" len="med"/>
          </a:ln>
        </p:spPr>
      </p:cxnSp>
      <p:sp>
        <p:nvSpPr>
          <p:cNvPr id="38976" name="Rectangle 75" descr="o1"/>
          <p:cNvSpPr>
            <a:spLocks noChangeArrowheads="1"/>
          </p:cNvSpPr>
          <p:nvPr/>
        </p:nvSpPr>
        <p:spPr bwMode="auto">
          <a:xfrm>
            <a:off x="7750175" y="2571750"/>
            <a:ext cx="1219200" cy="57467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Processing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In Procurement System</a:t>
            </a:r>
            <a:endParaRPr kumimoji="0" lang="ko-KR" altLang="en-US" sz="1100">
              <a:latin typeface="Arial Unicode MS" pitchFamily="50" charset="-127"/>
              <a:ea typeface="Arial Unicode MS" pitchFamily="50" charset="-127"/>
              <a:cs typeface="Arial Unicode MS" pitchFamily="50" charset="-127"/>
            </a:endParaRPr>
          </a:p>
        </p:txBody>
      </p:sp>
      <p:sp>
        <p:nvSpPr>
          <p:cNvPr id="38977" name="Rectangle 75" descr="o1"/>
          <p:cNvSpPr>
            <a:spLocks noChangeArrowheads="1"/>
          </p:cNvSpPr>
          <p:nvPr/>
        </p:nvSpPr>
        <p:spPr bwMode="auto">
          <a:xfrm>
            <a:off x="8624888" y="4132263"/>
            <a:ext cx="996950" cy="633412"/>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Monitoring</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Procurement/</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Contract Information</a:t>
            </a:r>
            <a:endParaRPr kumimoji="0" lang="ko-KR" altLang="en-US" sz="1100">
              <a:latin typeface="Arial Unicode MS" pitchFamily="50" charset="-127"/>
              <a:ea typeface="Arial Unicode MS" pitchFamily="50" charset="-127"/>
              <a:cs typeface="Arial Unicode MS" pitchFamily="50" charset="-127"/>
            </a:endParaRPr>
          </a:p>
        </p:txBody>
      </p:sp>
      <p:cxnSp>
        <p:nvCxnSpPr>
          <p:cNvPr id="38978" name="AutoShape 81"/>
          <p:cNvCxnSpPr>
            <a:cxnSpLocks noChangeShapeType="1"/>
            <a:stCxn id="38976" idx="3"/>
            <a:endCxn id="38977" idx="0"/>
          </p:cNvCxnSpPr>
          <p:nvPr/>
        </p:nvCxnSpPr>
        <p:spPr bwMode="auto">
          <a:xfrm>
            <a:off x="8969375" y="2859088"/>
            <a:ext cx="153988" cy="1273175"/>
          </a:xfrm>
          <a:prstGeom prst="bentConnector2">
            <a:avLst/>
          </a:prstGeom>
          <a:noFill/>
          <a:ln w="9525" algn="ctr">
            <a:solidFill>
              <a:srgbClr val="325B8C"/>
            </a:solidFill>
            <a:miter lim="800000"/>
            <a:headEnd/>
            <a:tailEnd type="triangle" w="med" len="med"/>
          </a:ln>
        </p:spPr>
      </p:cxnSp>
      <p:sp>
        <p:nvSpPr>
          <p:cNvPr id="38979" name="직사각형 409"/>
          <p:cNvSpPr>
            <a:spLocks noChangeArrowheads="1"/>
          </p:cNvSpPr>
          <p:nvPr/>
        </p:nvSpPr>
        <p:spPr bwMode="auto">
          <a:xfrm>
            <a:off x="7908925" y="3789363"/>
            <a:ext cx="720725" cy="260350"/>
          </a:xfrm>
          <a:prstGeom prst="rect">
            <a:avLst/>
          </a:prstGeom>
          <a:noFill/>
          <a:ln w="9525">
            <a:noFill/>
            <a:miter lim="800000"/>
            <a:headEnd/>
            <a:tailEnd/>
          </a:ln>
        </p:spPr>
        <p:txBody>
          <a:bodyPr wrap="none">
            <a:spAutoFit/>
          </a:bodyPr>
          <a:lstStyle/>
          <a:p>
            <a:pPr algn="ctr"/>
            <a:r>
              <a:rPr kumimoji="0" lang="en-US" altLang="ko-KR" sz="1100">
                <a:latin typeface="Arial Unicode MS" pitchFamily="50" charset="-127"/>
                <a:ea typeface="Arial Unicode MS" pitchFamily="50" charset="-127"/>
                <a:cs typeface="Arial Unicode MS" pitchFamily="50" charset="-127"/>
              </a:rPr>
              <a:t>Request</a:t>
            </a:r>
          </a:p>
        </p:txBody>
      </p:sp>
      <p:sp>
        <p:nvSpPr>
          <p:cNvPr id="38980" name="Rectangle 75" descr="o1"/>
          <p:cNvSpPr>
            <a:spLocks noChangeArrowheads="1"/>
          </p:cNvSpPr>
          <p:nvPr/>
        </p:nvSpPr>
        <p:spPr bwMode="auto">
          <a:xfrm>
            <a:off x="7356475" y="4124325"/>
            <a:ext cx="996950" cy="633413"/>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Enrollmet document of purchase request</a:t>
            </a:r>
            <a:endParaRPr kumimoji="0" lang="ko-KR" altLang="en-US" sz="1100">
              <a:latin typeface="Arial Unicode MS" pitchFamily="50" charset="-127"/>
              <a:ea typeface="Arial Unicode MS" pitchFamily="50" charset="-127"/>
              <a:cs typeface="Arial Unicode MS" pitchFamily="50" charset="-127"/>
            </a:endParaRPr>
          </a:p>
        </p:txBody>
      </p:sp>
      <p:cxnSp>
        <p:nvCxnSpPr>
          <p:cNvPr id="38981" name="AutoShape 81"/>
          <p:cNvCxnSpPr>
            <a:cxnSpLocks noChangeShapeType="1"/>
            <a:stCxn id="38974" idx="0"/>
            <a:endCxn id="38980" idx="2"/>
          </p:cNvCxnSpPr>
          <p:nvPr/>
        </p:nvCxnSpPr>
        <p:spPr bwMode="auto">
          <a:xfrm rot="5400000" flipH="1">
            <a:off x="7835900" y="4776788"/>
            <a:ext cx="268287" cy="230188"/>
          </a:xfrm>
          <a:prstGeom prst="bentConnector3">
            <a:avLst>
              <a:gd name="adj1" fmla="val 50296"/>
            </a:avLst>
          </a:prstGeom>
          <a:noFill/>
          <a:ln w="9525" algn="ctr">
            <a:solidFill>
              <a:srgbClr val="325B8C"/>
            </a:solidFill>
            <a:miter lim="800000"/>
            <a:headEnd/>
            <a:tailEnd type="triangle" w="med" len="med"/>
          </a:ln>
        </p:spPr>
      </p:cxnSp>
      <p:sp>
        <p:nvSpPr>
          <p:cNvPr id="38982" name="Rectangle 75" descr="o1"/>
          <p:cNvSpPr>
            <a:spLocks noChangeArrowheads="1"/>
          </p:cNvSpPr>
          <p:nvPr/>
        </p:nvSpPr>
        <p:spPr bwMode="auto">
          <a:xfrm>
            <a:off x="4881563" y="5849938"/>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Search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Project Detail &amp; Related Information</a:t>
            </a:r>
            <a:endParaRPr kumimoji="0" lang="ko-KR" altLang="en-US" sz="1100">
              <a:latin typeface="Arial Unicode MS" pitchFamily="50" charset="-127"/>
              <a:ea typeface="Arial Unicode MS" pitchFamily="50" charset="-127"/>
              <a:cs typeface="Arial Unicode MS" pitchFamily="50" charset="-127"/>
            </a:endParaRPr>
          </a:p>
        </p:txBody>
      </p:sp>
      <p:sp>
        <p:nvSpPr>
          <p:cNvPr id="38983" name="Rectangle 75" descr="o1"/>
          <p:cNvSpPr>
            <a:spLocks noChangeArrowheads="1"/>
          </p:cNvSpPr>
          <p:nvPr/>
        </p:nvSpPr>
        <p:spPr bwMode="auto">
          <a:xfrm>
            <a:off x="7329488" y="5838825"/>
            <a:ext cx="1479550" cy="428625"/>
          </a:xfrm>
          <a:prstGeom prst="rect">
            <a:avLst/>
          </a:prstGeom>
          <a:solidFill>
            <a:srgbClr val="DCDCDC"/>
          </a:solidFill>
          <a:ln w="6350" algn="ctr">
            <a:noFill/>
            <a:miter lim="800000"/>
            <a:headEnd/>
            <a:tailEnd/>
          </a:ln>
        </p:spPr>
        <p:txBody>
          <a:bodyPr lIns="0" tIns="0" rIns="0" bIns="0" anchor="ctr"/>
          <a:lstStyle/>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Search </a:t>
            </a:r>
          </a:p>
          <a:p>
            <a:pPr algn="ctr">
              <a:lnSpc>
                <a:spcPct val="90000"/>
              </a:lnSpc>
              <a:buSzPct val="80000"/>
            </a:pPr>
            <a:r>
              <a:rPr kumimoji="0" lang="en-US" altLang="ko-KR" sz="1100">
                <a:latin typeface="Arial Unicode MS" pitchFamily="50" charset="-127"/>
                <a:ea typeface="Arial Unicode MS" pitchFamily="50" charset="-127"/>
                <a:cs typeface="Arial Unicode MS" pitchFamily="50" charset="-127"/>
              </a:rPr>
              <a:t>Project Detail &amp; Related Information</a:t>
            </a:r>
            <a:endParaRPr kumimoji="0" lang="ko-KR" altLang="en-US" sz="1100">
              <a:latin typeface="Arial Unicode MS" pitchFamily="50" charset="-127"/>
              <a:ea typeface="Arial Unicode MS" pitchFamily="50" charset="-127"/>
              <a:cs typeface="Arial Unicode MS" pitchFamily="50" charset="-127"/>
            </a:endParaRPr>
          </a:p>
        </p:txBody>
      </p:sp>
      <p:sp>
        <p:nvSpPr>
          <p:cNvPr id="43" name="Rectangle 24"/>
          <p:cNvSpPr>
            <a:spLocks noChangeArrowheads="1"/>
          </p:cNvSpPr>
          <p:nvPr/>
        </p:nvSpPr>
        <p:spPr bwMode="auto">
          <a:xfrm>
            <a:off x="352425" y="125413"/>
            <a:ext cx="6562725" cy="492443"/>
          </a:xfrm>
          <a:prstGeom prst="rect">
            <a:avLst/>
          </a:prstGeom>
          <a:noFill/>
          <a:ln w="9525">
            <a:noFill/>
            <a:miter lim="800000"/>
            <a:headEnd/>
            <a:tailEnd/>
          </a:ln>
          <a:effectLst/>
        </p:spPr>
        <p:txBody>
          <a:bodyPr lIns="0" tIns="0" rIns="0" bIns="0" anchor="ctr">
            <a:spAutoFit/>
          </a:bodyPr>
          <a:lstStyle/>
          <a:p>
            <a:pPr>
              <a:defRPr/>
            </a:pPr>
            <a:r>
              <a:rPr lang="en-US" altLang="ko-KR" sz="3200" dirty="0" smtClean="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rPr>
              <a:t>2. Project Management</a:t>
            </a:r>
            <a:endParaRPr lang="ko-KR" altLang="en-US" sz="3200" dirty="0">
              <a:solidFill>
                <a:schemeClr val="bg1"/>
              </a:solidFill>
              <a:effectLst>
                <a:outerShdw blurRad="38100" dist="38100" dir="2700000" algn="tl">
                  <a:srgbClr val="C0C0C0"/>
                </a:outerShdw>
              </a:effectLst>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_Samsung SDS ">
  <a:themeElements>
    <a:clrScheme name="">
      <a:dk1>
        <a:srgbClr val="666666"/>
      </a:dk1>
      <a:lt1>
        <a:srgbClr val="FFFFFF"/>
      </a:lt1>
      <a:dk2>
        <a:srgbClr val="73459E"/>
      </a:dk2>
      <a:lt2>
        <a:srgbClr val="999999"/>
      </a:lt2>
      <a:accent1>
        <a:srgbClr val="386FB1"/>
      </a:accent1>
      <a:accent2>
        <a:srgbClr val="CB5B07"/>
      </a:accent2>
      <a:accent3>
        <a:srgbClr val="FFFFFF"/>
      </a:accent3>
      <a:accent4>
        <a:srgbClr val="565656"/>
      </a:accent4>
      <a:accent5>
        <a:srgbClr val="AEBBD5"/>
      </a:accent5>
      <a:accent6>
        <a:srgbClr val="B85206"/>
      </a:accent6>
      <a:hlink>
        <a:srgbClr val="E5BE41"/>
      </a:hlink>
      <a:folHlink>
        <a:srgbClr val="4E805A"/>
      </a:folHlink>
    </a:clrScheme>
    <a:fontScheme name="3_Samsung SDS ">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1028700" marR="0" indent="-571500" algn="ctr" defTabSz="914400" rtl="0" eaLnBrk="1" fontAlgn="base" latinLnBrk="1" hangingPunct="1">
          <a:lnSpc>
            <a:spcPct val="100000"/>
          </a:lnSpc>
          <a:spcBef>
            <a:spcPct val="50000"/>
          </a:spcBef>
          <a:spcAft>
            <a:spcPct val="0"/>
          </a:spcAft>
          <a:buClrTx/>
          <a:buSzTx/>
          <a:buFontTx/>
          <a:buNone/>
          <a:tabLst/>
          <a:defRPr kumimoji="1" lang="ko-KR" sz="1600" b="0" i="0" u="none" strike="noStrike" cap="none" normalizeH="0" baseline="0" smtClean="0">
            <a:ln>
              <a:noFill/>
            </a:ln>
            <a:solidFill>
              <a:srgbClr val="000000"/>
            </a:solidFill>
            <a:effectLst/>
            <a:latin typeface="HY견고딕" pitchFamily="18" charset="-127"/>
            <a:ea typeface="HY견고딕" pitchFamily="18" charset="-127"/>
          </a:defRPr>
        </a:defPPr>
      </a:lstStyle>
    </a:spDef>
    <a:lnDef>
      <a:spPr bwMode="auto">
        <a:solidFill>
          <a:schemeClr val="bg1"/>
        </a:solidFill>
        <a:ln w="9525" cap="flat" cmpd="sng" algn="ctr">
          <a:noFill/>
          <a:prstDash val="solid"/>
          <a:round/>
          <a:headEnd type="arrow"/>
          <a:tailEnd type="arrow"/>
        </a:ln>
        <a:effectLst/>
      </a:spPr>
      <a:bodyPr/>
      <a:lstStyle/>
    </a:lnDef>
  </a:objectDefaults>
  <a:extraClrSchemeLst>
    <a:extraClrScheme>
      <a:clrScheme name="3_Samsung SD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Samsung SD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Samsung SD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Samsung SD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Samsung SD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Samsung SD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Samsung SD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23751</TotalTime>
  <Words>2523</Words>
  <Application>Microsoft Office PowerPoint</Application>
  <PresentationFormat>A4 용지(210x297mm)</PresentationFormat>
  <Paragraphs>703</Paragraphs>
  <Slides>19</Slides>
  <Notes>16</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19</vt:i4>
      </vt:variant>
    </vt:vector>
  </HeadingPairs>
  <TitlesOfParts>
    <vt:vector size="21" baseType="lpstr">
      <vt:lpstr>3_Samsung SDS </vt:lpstr>
      <vt:lpstr>Image</vt:lpstr>
      <vt:lpstr>슬라이드 1</vt:lpstr>
      <vt:lpstr>슬라이드 2</vt:lpstr>
      <vt:lpstr>슬라이드 3</vt:lpstr>
      <vt:lpstr>슬라이드 4</vt:lpstr>
      <vt:lpstr>슬라이드 5</vt:lpstr>
      <vt:lpstr>슬라이드 6</vt:lpstr>
      <vt:lpstr>슬라이드 7</vt:lpstr>
      <vt:lpstr>슬라이드 8</vt:lpstr>
      <vt:lpstr>슬라이드 9</vt:lpstr>
      <vt:lpstr>슬라이드 10</vt:lpstr>
      <vt:lpstr>슬라이드 11</vt:lpstr>
      <vt:lpstr>슬라이드 12</vt:lpstr>
      <vt:lpstr>슬라이드 13</vt:lpstr>
      <vt:lpstr>슬라이드 14</vt:lpstr>
      <vt:lpstr>슬라이드 15</vt:lpstr>
      <vt:lpstr>슬라이드 16</vt:lpstr>
      <vt:lpstr>슬라이드 17</vt:lpstr>
      <vt:lpstr>슬라이드 18</vt:lpstr>
      <vt:lpstr>슬라이드 19</vt:lpstr>
    </vt:vector>
  </TitlesOfParts>
  <Company>Samsung SDS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Samsung SDS 전략 마케팅팀</dc:creator>
  <cp:lastModifiedBy>user</cp:lastModifiedBy>
  <cp:revision>910</cp:revision>
  <dcterms:created xsi:type="dcterms:W3CDTF">2004-03-25T12:42:29Z</dcterms:created>
  <dcterms:modified xsi:type="dcterms:W3CDTF">2012-03-20T11:54:36Z</dcterms:modified>
</cp:coreProperties>
</file>