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21"/>
  </p:notesMasterIdLst>
  <p:handoutMasterIdLst>
    <p:handoutMasterId r:id="rId22"/>
  </p:handoutMasterIdLst>
  <p:sldIdLst>
    <p:sldId id="556" r:id="rId2"/>
    <p:sldId id="511" r:id="rId3"/>
    <p:sldId id="526" r:id="rId4"/>
    <p:sldId id="538" r:id="rId5"/>
    <p:sldId id="551" r:id="rId6"/>
    <p:sldId id="539" r:id="rId7"/>
    <p:sldId id="552" r:id="rId8"/>
    <p:sldId id="553" r:id="rId9"/>
    <p:sldId id="540" r:id="rId10"/>
    <p:sldId id="541" r:id="rId11"/>
    <p:sldId id="542" r:id="rId12"/>
    <p:sldId id="447" r:id="rId13"/>
    <p:sldId id="548" r:id="rId14"/>
    <p:sldId id="448" r:id="rId15"/>
    <p:sldId id="466" r:id="rId16"/>
    <p:sldId id="450" r:id="rId17"/>
    <p:sldId id="549" r:id="rId18"/>
    <p:sldId id="555" r:id="rId19"/>
    <p:sldId id="453" r:id="rId20"/>
  </p:sldIdLst>
  <p:sldSz cx="9906000" cy="6858000" type="A4"/>
  <p:notesSz cx="6797675" cy="9926638"/>
  <p:defaultTextStyle>
    <a:defPPr>
      <a:defRPr lang="ko-KR"/>
    </a:defPPr>
    <a:lvl1pPr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1pPr>
    <a:lvl2pPr marL="4572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2pPr>
    <a:lvl3pPr marL="9144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3pPr>
    <a:lvl4pPr marL="13716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4pPr>
    <a:lvl5pPr marL="18288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5pPr>
    <a:lvl6pPr marL="2286000" algn="l" defTabSz="914400" rtl="0" eaLnBrk="1" latinLnBrk="1" hangingPunct="1">
      <a:defRPr kumimoji="1" sz="1300" kern="1200">
        <a:solidFill>
          <a:srgbClr val="000000"/>
        </a:solidFill>
        <a:latin typeface="산돌고딕 M" pitchFamily="18" charset="-127"/>
        <a:ea typeface="굴림" pitchFamily="50" charset="-127"/>
        <a:cs typeface="+mn-cs"/>
      </a:defRPr>
    </a:lvl6pPr>
    <a:lvl7pPr marL="2743200" algn="l" defTabSz="914400" rtl="0" eaLnBrk="1" latinLnBrk="1" hangingPunct="1">
      <a:defRPr kumimoji="1" sz="1300" kern="1200">
        <a:solidFill>
          <a:srgbClr val="000000"/>
        </a:solidFill>
        <a:latin typeface="산돌고딕 M" pitchFamily="18" charset="-127"/>
        <a:ea typeface="굴림" pitchFamily="50" charset="-127"/>
        <a:cs typeface="+mn-cs"/>
      </a:defRPr>
    </a:lvl7pPr>
    <a:lvl8pPr marL="3200400" algn="l" defTabSz="914400" rtl="0" eaLnBrk="1" latinLnBrk="1" hangingPunct="1">
      <a:defRPr kumimoji="1" sz="1300" kern="1200">
        <a:solidFill>
          <a:srgbClr val="000000"/>
        </a:solidFill>
        <a:latin typeface="산돌고딕 M" pitchFamily="18" charset="-127"/>
        <a:ea typeface="굴림" pitchFamily="50" charset="-127"/>
        <a:cs typeface="+mn-cs"/>
      </a:defRPr>
    </a:lvl8pPr>
    <a:lvl9pPr marL="3657600" algn="l" defTabSz="914400" rtl="0" eaLnBrk="1" latinLnBrk="1" hangingPunct="1">
      <a:defRPr kumimoji="1" sz="1300" kern="1200">
        <a:solidFill>
          <a:srgbClr val="000000"/>
        </a:solidFill>
        <a:latin typeface="산돌고딕 M" pitchFamily="18" charset="-127"/>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C0C0C0"/>
    <a:srgbClr val="B2B2B2"/>
    <a:srgbClr val="EAEAEA"/>
    <a:srgbClr val="000000"/>
    <a:srgbClr val="27228A"/>
    <a:srgbClr val="287A51"/>
    <a:srgbClr val="3F2E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4715" autoAdjust="0"/>
    <p:restoredTop sz="95161" autoAdjust="0"/>
  </p:normalViewPr>
  <p:slideViewPr>
    <p:cSldViewPr>
      <p:cViewPr>
        <p:scale>
          <a:sx n="190" d="100"/>
          <a:sy n="190" d="100"/>
        </p:scale>
        <p:origin x="3054" y="2550"/>
      </p:cViewPr>
      <p:guideLst>
        <p:guide orient="horz" pos="3985"/>
        <p:guide orient="horz" pos="1820"/>
        <p:guide orient="horz" pos="4065"/>
        <p:guide orient="horz" pos="932"/>
        <p:guide orient="horz" pos="1055"/>
        <p:guide orient="horz" pos="346"/>
        <p:guide orient="horz" pos="145"/>
        <p:guide orient="horz" pos="572"/>
        <p:guide pos="320"/>
        <p:guide pos="6005"/>
        <p:guide pos="4583"/>
        <p:guide pos="235"/>
        <p:guide pos="1890"/>
        <p:guide pos="5389"/>
        <p:guide pos="1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246"/>
    </p:cViewPr>
  </p:sorterViewPr>
  <p:notesViewPr>
    <p:cSldViewPr>
      <p:cViewPr>
        <p:scale>
          <a:sx n="100" d="100"/>
          <a:sy n="100" d="100"/>
        </p:scale>
        <p:origin x="-1908" y="49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16387" name="Rectangle 3"/>
          <p:cNvSpPr>
            <a:spLocks noGrp="1" noChangeArrowheads="1"/>
          </p:cNvSpPr>
          <p:nvPr>
            <p:ph type="dt" sz="quarter" idx="1"/>
          </p:nvPr>
        </p:nvSpPr>
        <p:spPr bwMode="auto">
          <a:xfrm>
            <a:off x="3852863" y="0"/>
            <a:ext cx="2944812"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endParaRPr lang="en-US" altLang="ko-KR"/>
          </a:p>
        </p:txBody>
      </p:sp>
      <p:sp>
        <p:nvSpPr>
          <p:cNvPr id="16388" name="Rectangle 4"/>
          <p:cNvSpPr>
            <a:spLocks noGrp="1" noChangeArrowheads="1"/>
          </p:cNvSpPr>
          <p:nvPr>
            <p:ph type="ftr" sz="quarter" idx="2"/>
          </p:nvPr>
        </p:nvSpPr>
        <p:spPr bwMode="auto">
          <a:xfrm>
            <a:off x="0" y="9429750"/>
            <a:ext cx="2944813" cy="496888"/>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16389" name="Rectangle 5"/>
          <p:cNvSpPr>
            <a:spLocks noGrp="1" noChangeArrowheads="1"/>
          </p:cNvSpPr>
          <p:nvPr>
            <p:ph type="sldNum" sz="quarter" idx="3"/>
          </p:nvPr>
        </p:nvSpPr>
        <p:spPr bwMode="auto">
          <a:xfrm>
            <a:off x="3852863" y="9429750"/>
            <a:ext cx="2944812" cy="496888"/>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fld id="{19566B95-803C-4950-BDF0-13FA1A587CB9}"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95235" name="Rectangle 3"/>
          <p:cNvSpPr>
            <a:spLocks noGrp="1" noChangeArrowheads="1"/>
          </p:cNvSpPr>
          <p:nvPr>
            <p:ph type="dt" idx="1"/>
          </p:nvPr>
        </p:nvSpPr>
        <p:spPr bwMode="auto">
          <a:xfrm>
            <a:off x="3851275"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endParaRPr lang="en-US" altLang="ko-KR"/>
          </a:p>
        </p:txBody>
      </p:sp>
      <p:sp>
        <p:nvSpPr>
          <p:cNvPr id="64516" name="Rectangle 4"/>
          <p:cNvSpPr>
            <a:spLocks noGrp="1" noRot="1" noChangeAspect="1" noChangeArrowheads="1" noTextEdit="1"/>
          </p:cNvSpPr>
          <p:nvPr>
            <p:ph type="sldImg" idx="2"/>
          </p:nvPr>
        </p:nvSpPr>
        <p:spPr bwMode="auto">
          <a:xfrm>
            <a:off x="711200" y="744538"/>
            <a:ext cx="5376863" cy="3722687"/>
          </a:xfrm>
          <a:prstGeom prst="rect">
            <a:avLst/>
          </a:prstGeom>
          <a:noFill/>
          <a:ln w="9525">
            <a:solidFill>
              <a:srgbClr val="000000"/>
            </a:solidFill>
            <a:miter lim="800000"/>
            <a:headEnd/>
            <a:tailEnd/>
          </a:ln>
        </p:spPr>
      </p:sp>
      <p:sp>
        <p:nvSpPr>
          <p:cNvPr id="95237" name="Rectangle 5"/>
          <p:cNvSpPr>
            <a:spLocks noGrp="1" noChangeArrowheads="1"/>
          </p:cNvSpPr>
          <p:nvPr>
            <p:ph type="body" sz="quarter" idx="3"/>
          </p:nvPr>
        </p:nvSpPr>
        <p:spPr bwMode="auto">
          <a:xfrm>
            <a:off x="679450" y="4718050"/>
            <a:ext cx="5438775" cy="4464050"/>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95238" name="Rectangle 6"/>
          <p:cNvSpPr>
            <a:spLocks noGrp="1" noChangeArrowheads="1"/>
          </p:cNvSpPr>
          <p:nvPr>
            <p:ph type="ftr" sz="quarter" idx="4"/>
          </p:nvPr>
        </p:nvSpPr>
        <p:spPr bwMode="auto">
          <a:xfrm>
            <a:off x="0" y="9428163"/>
            <a:ext cx="2944813" cy="496887"/>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95239" name="Rectangle 7"/>
          <p:cNvSpPr>
            <a:spLocks noGrp="1" noChangeArrowheads="1"/>
          </p:cNvSpPr>
          <p:nvPr>
            <p:ph type="sldNum" sz="quarter" idx="5"/>
          </p:nvPr>
        </p:nvSpPr>
        <p:spPr bwMode="auto">
          <a:xfrm>
            <a:off x="3851275" y="9428163"/>
            <a:ext cx="2944813" cy="496887"/>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fld id="{FD53E08C-1CBF-400F-96F8-2E02B6461617}"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1pPr>
    <a:lvl2pPr marL="4572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2pPr>
    <a:lvl3pPr marL="9144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3pPr>
    <a:lvl4pPr marL="13716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4pPr>
    <a:lvl5pPr marL="18288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709613" y="744538"/>
            <a:ext cx="5376862" cy="3722687"/>
          </a:xfrm>
          <a:ln/>
        </p:spPr>
      </p:sp>
      <p:sp>
        <p:nvSpPr>
          <p:cNvPr id="91139" name="Rectangle 3"/>
          <p:cNvSpPr>
            <a:spLocks noGrp="1" noChangeArrowheads="1"/>
          </p:cNvSpPr>
          <p:nvPr>
            <p:ph type="body" idx="1"/>
          </p:nvPr>
        </p:nvSpPr>
        <p:spPr>
          <a:xfrm>
            <a:off x="679450" y="4714875"/>
            <a:ext cx="5438775" cy="4467225"/>
          </a:xfrm>
          <a:noFill/>
          <a:ln/>
        </p:spPr>
        <p:txBody>
          <a:bodyPr/>
          <a:lstStyle/>
          <a:p>
            <a:pPr eaLnBrk="1" hangingPunct="1">
              <a:spcBef>
                <a:spcPct val="0"/>
              </a:spcBef>
            </a:pPr>
            <a:r>
              <a:rPr lang="ru-RU" altLang="ko-KR" dirty="0" err="1" smtClean="0"/>
              <a:t>ЧЗВ=Часто</a:t>
            </a:r>
            <a:r>
              <a:rPr lang="ru-RU" altLang="ko-KR" dirty="0" smtClean="0"/>
              <a:t> задаваемые вопросы</a:t>
            </a:r>
            <a:endParaRPr lang="en-US" altLang="ko-K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709613" y="744538"/>
            <a:ext cx="5376862" cy="3722687"/>
          </a:xfrm>
          <a:ln/>
        </p:spPr>
      </p:sp>
      <p:sp>
        <p:nvSpPr>
          <p:cNvPr id="99331" name="Rectangle 3"/>
          <p:cNvSpPr>
            <a:spLocks noGrp="1" noChangeArrowheads="1"/>
          </p:cNvSpPr>
          <p:nvPr>
            <p:ph type="body" idx="1"/>
          </p:nvPr>
        </p:nvSpPr>
        <p:spPr>
          <a:noFill/>
          <a:ln/>
        </p:spPr>
        <p:txBody>
          <a:bodyPr/>
          <a:lstStyle/>
          <a:p>
            <a:pPr eaLnBrk="1" hangingPunct="1">
              <a:spcBef>
                <a:spcPct val="0"/>
              </a:spcBef>
            </a:pPr>
            <a:endParaRPr lang="ko-KR"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슬라이드 이미지 개체 틀 1"/>
          <p:cNvSpPr>
            <a:spLocks noGrp="1" noRot="1" noChangeAspect="1" noTextEdit="1"/>
          </p:cNvSpPr>
          <p:nvPr>
            <p:ph type="sldImg"/>
          </p:nvPr>
        </p:nvSpPr>
        <p:spPr>
          <a:xfrm>
            <a:off x="709613" y="744538"/>
            <a:ext cx="5376862" cy="3722687"/>
          </a:xfrm>
          <a:ln/>
        </p:spPr>
      </p:sp>
      <p:sp>
        <p:nvSpPr>
          <p:cNvPr id="100355" name="슬라이드 노트 개체 틀 2"/>
          <p:cNvSpPr>
            <a:spLocks noGrp="1"/>
          </p:cNvSpPr>
          <p:nvPr>
            <p:ph type="body" idx="1"/>
          </p:nvPr>
        </p:nvSpPr>
        <p:spPr>
          <a:xfrm>
            <a:off x="679450" y="4714875"/>
            <a:ext cx="5438775" cy="4467225"/>
          </a:xfrm>
          <a:noFill/>
          <a:ln/>
        </p:spPr>
        <p:txBody>
          <a:bodyPr/>
          <a:lstStyle/>
          <a:p>
            <a:endParaRPr lang="en-US" altLang="ko-KR" smtClean="0"/>
          </a:p>
        </p:txBody>
      </p:sp>
      <p:sp>
        <p:nvSpPr>
          <p:cNvPr id="100356" name="슬라이드 번호 개체 틀 3"/>
          <p:cNvSpPr txBox="1">
            <a:spLocks noGrp="1"/>
          </p:cNvSpPr>
          <p:nvPr/>
        </p:nvSpPr>
        <p:spPr bwMode="auto">
          <a:xfrm>
            <a:off x="3849688" y="9428163"/>
            <a:ext cx="2946400" cy="496887"/>
          </a:xfrm>
          <a:prstGeom prst="rect">
            <a:avLst/>
          </a:prstGeom>
          <a:noFill/>
          <a:ln w="9525">
            <a:noFill/>
            <a:miter lim="800000"/>
            <a:headEnd/>
            <a:tailEnd/>
          </a:ln>
        </p:spPr>
        <p:txBody>
          <a:bodyPr lIns="91431" tIns="45715" rIns="91431" bIns="45715" anchor="b"/>
          <a:lstStyle/>
          <a:p>
            <a:pPr algn="r"/>
            <a:fld id="{E1ABCF75-5674-4523-B1DB-058F2E4589B0}" type="slidenum">
              <a:rPr lang="en-US" altLang="ko-KR" sz="1200">
                <a:solidFill>
                  <a:schemeClr val="tx1"/>
                </a:solidFill>
                <a:latin typeface="굴림" pitchFamily="50" charset="-127"/>
              </a:rPr>
              <a:pPr algn="r"/>
              <a:t>13</a:t>
            </a:fld>
            <a:endParaRPr lang="en-US" altLang="ko-KR" sz="1200">
              <a:solidFill>
                <a:schemeClr val="tx1"/>
              </a:solidFill>
              <a:latin typeface="굴림" pitchFamily="50"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709613" y="744538"/>
            <a:ext cx="5376862" cy="3722687"/>
          </a:xfrm>
          <a:ln/>
        </p:spPr>
      </p:sp>
      <p:sp>
        <p:nvSpPr>
          <p:cNvPr id="101379" name="Rectangle 3"/>
          <p:cNvSpPr>
            <a:spLocks noGrp="1" noChangeArrowheads="1"/>
          </p:cNvSpPr>
          <p:nvPr>
            <p:ph type="body" idx="1"/>
          </p:nvPr>
        </p:nvSpPr>
        <p:spPr>
          <a:noFill/>
          <a:ln/>
        </p:spPr>
        <p:txBody>
          <a:bodyPr/>
          <a:lstStyle/>
          <a:p>
            <a:pPr eaLnBrk="1" hangingPunct="1">
              <a:spcBef>
                <a:spcPct val="0"/>
              </a:spcBef>
            </a:pPr>
            <a:endParaRPr lang="en-US" altLang="ko-K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709613" y="744538"/>
            <a:ext cx="5376862" cy="3722687"/>
          </a:xfrm>
          <a:ln/>
        </p:spPr>
      </p:sp>
      <p:sp>
        <p:nvSpPr>
          <p:cNvPr id="102403" name="Rectangle 3"/>
          <p:cNvSpPr>
            <a:spLocks noGrp="1" noChangeArrowheads="1"/>
          </p:cNvSpPr>
          <p:nvPr>
            <p:ph type="body" idx="1"/>
          </p:nvPr>
        </p:nvSpPr>
        <p:spPr>
          <a:noFill/>
          <a:ln/>
        </p:spPr>
        <p:txBody>
          <a:bodyPr/>
          <a:lstStyle/>
          <a:p>
            <a:pPr eaLnBrk="1" hangingPunct="1">
              <a:spcBef>
                <a:spcPct val="0"/>
              </a:spcBef>
            </a:pPr>
            <a:r>
              <a:rPr lang="en-US" altLang="ko-KR" smtClean="0"/>
              <a:t>Now, let me explain payment procedure through dBrain system. </a:t>
            </a:r>
          </a:p>
          <a:p>
            <a:pPr eaLnBrk="1" hangingPunct="1">
              <a:spcBef>
                <a:spcPct val="0"/>
              </a:spcBef>
            </a:pPr>
            <a:endParaRPr lang="en-US" altLang="ko-KR" smtClean="0"/>
          </a:p>
          <a:p>
            <a:pPr eaLnBrk="1" hangingPunct="1">
              <a:spcBef>
                <a:spcPct val="0"/>
              </a:spcBef>
            </a:pPr>
            <a:r>
              <a:rPr lang="en-US" altLang="ko-KR" smtClean="0"/>
              <a:t>When creditor requests payments regarding goods or services delivered to government, project officer and the finance officer reviews the request and make approval through the dBrain. </a:t>
            </a:r>
          </a:p>
          <a:p>
            <a:pPr eaLnBrk="1" hangingPunct="1">
              <a:spcBef>
                <a:spcPct val="0"/>
              </a:spcBef>
            </a:pPr>
            <a:endParaRPr lang="en-US" altLang="ko-KR" smtClean="0"/>
          </a:p>
          <a:p>
            <a:pPr eaLnBrk="1" hangingPunct="1">
              <a:spcBef>
                <a:spcPct val="0"/>
              </a:spcBef>
            </a:pPr>
            <a:r>
              <a:rPr lang="en-US" altLang="ko-KR" smtClean="0"/>
              <a:t>Then, based on the approval by finance officer, disbursement officer request via the EFT (Electronic Fund Transfer) system, the Central Bank to make wire transfer from treasury account to the Creditor’s Bank account. </a:t>
            </a:r>
          </a:p>
          <a:p>
            <a:pPr eaLnBrk="1" hangingPunct="1">
              <a:spcBef>
                <a:spcPct val="0"/>
              </a:spcBef>
            </a:pPr>
            <a:endParaRPr lang="en-US" altLang="ko-KR" smtClean="0"/>
          </a:p>
          <a:p>
            <a:pPr eaLnBrk="1" hangingPunct="1">
              <a:spcBef>
                <a:spcPct val="0"/>
              </a:spcBef>
            </a:pPr>
            <a:r>
              <a:rPr lang="en-US" altLang="ko-KR" smtClean="0"/>
              <a:t>Then, the result of payment is notified to finance officer and disbursement through dBrain system and this data is stored in expenditure book for cash-basis accounting and in general ledger for accrual-basis accounting. </a:t>
            </a:r>
            <a:endParaRPr lang="ko-KR" altLang="en-US" smtClean="0"/>
          </a:p>
          <a:p>
            <a:pPr eaLnBrk="1" hangingPunct="1">
              <a:spcBef>
                <a:spcPct val="0"/>
              </a:spcBef>
            </a:pPr>
            <a:endParaRPr lang="en-US" altLang="ko-KR" smtClean="0"/>
          </a:p>
          <a:p>
            <a:pPr eaLnBrk="1" hangingPunct="1">
              <a:spcBef>
                <a:spcPct val="0"/>
              </a:spcBef>
            </a:pPr>
            <a:endParaRPr lang="ko-KR" altLang="en-US" smtClean="0">
              <a:solidFill>
                <a:srgbClr val="0A0A0A"/>
              </a:solidFill>
              <a:latin typeface="산돌고딕 M" pitchFamily="18" charset="-127"/>
              <a:ea typeface="산돌고딕 M" pitchFamily="18" charset="-127"/>
            </a:endParaRPr>
          </a:p>
          <a:p>
            <a:pPr eaLnBrk="1" hangingPunct="1">
              <a:spcBef>
                <a:spcPct val="0"/>
              </a:spcBef>
            </a:pPr>
            <a:endParaRPr lang="ko-KR"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709613" y="744538"/>
            <a:ext cx="5376862" cy="3722687"/>
          </a:xfrm>
          <a:ln/>
        </p:spPr>
      </p:sp>
      <p:sp>
        <p:nvSpPr>
          <p:cNvPr id="104451" name="Rectangle 3"/>
          <p:cNvSpPr>
            <a:spLocks noGrp="1" noChangeArrowheads="1"/>
          </p:cNvSpPr>
          <p:nvPr>
            <p:ph type="body" idx="1"/>
          </p:nvPr>
        </p:nvSpPr>
        <p:spPr>
          <a:xfrm>
            <a:off x="679450" y="4718050"/>
            <a:ext cx="5438775" cy="3457575"/>
          </a:xfrm>
          <a:noFill/>
          <a:ln/>
        </p:spPr>
        <p:txBody>
          <a:bodyPr/>
          <a:lstStyle/>
          <a:p>
            <a:pPr eaLnBrk="1" hangingPunct="1">
              <a:spcBef>
                <a:spcPct val="0"/>
              </a:spcBef>
            </a:pPr>
            <a:endParaRPr lang="en-US" altLang="ko-KR" smtClean="0"/>
          </a:p>
          <a:p>
            <a:pPr eaLnBrk="1" hangingPunct="1">
              <a:spcBef>
                <a:spcPct val="0"/>
              </a:spcBef>
            </a:pPr>
            <a:r>
              <a:rPr lang="en-US" altLang="ko-KR" smtClean="0"/>
              <a:t>Currently, dBrain supports two-track accounting and settlement system, as you can see here, cash-basis and accrual-basis closing system.  </a:t>
            </a:r>
          </a:p>
          <a:p>
            <a:pPr eaLnBrk="1" hangingPunct="1">
              <a:spcBef>
                <a:spcPct val="0"/>
              </a:spcBef>
            </a:pPr>
            <a:endParaRPr lang="en-US" altLang="ko-KR" smtClean="0"/>
          </a:p>
          <a:p>
            <a:pPr eaLnBrk="1" hangingPunct="1">
              <a:spcBef>
                <a:spcPct val="0"/>
              </a:spcBef>
            </a:pPr>
            <a:r>
              <a:rPr lang="en-US" altLang="ko-KR" smtClean="0"/>
              <a:t>One of the most powerful function of dBrain is that it supports accounting settlement on the basis of double-entry and accrual. </a:t>
            </a:r>
          </a:p>
          <a:p>
            <a:pPr eaLnBrk="1" hangingPunct="1">
              <a:spcBef>
                <a:spcPct val="0"/>
              </a:spcBef>
            </a:pPr>
            <a:endParaRPr lang="en-US" altLang="ko-KR" smtClean="0"/>
          </a:p>
          <a:p>
            <a:pPr eaLnBrk="1" hangingPunct="1">
              <a:spcBef>
                <a:spcPct val="0"/>
              </a:spcBef>
            </a:pPr>
            <a:r>
              <a:rPr lang="en-US" altLang="ko-KR" smtClean="0"/>
              <a:t>Cash transaction is recognized and recorded in the revenue and expenditure book and Budget settlement is performed.</a:t>
            </a:r>
          </a:p>
          <a:p>
            <a:pPr eaLnBrk="1" hangingPunct="1">
              <a:spcBef>
                <a:spcPct val="0"/>
              </a:spcBef>
            </a:pPr>
            <a:endParaRPr lang="en-US" altLang="ko-KR" smtClean="0"/>
          </a:p>
          <a:p>
            <a:pPr eaLnBrk="1" hangingPunct="1">
              <a:spcBef>
                <a:spcPct val="0"/>
              </a:spcBef>
            </a:pPr>
            <a:r>
              <a:rPr lang="en-US" altLang="ko-KR" smtClean="0"/>
              <a:t>At the same time, the accrual basis book-keeping is being processed  Automatically and recorded in the General Ledger, to prepare Financial Settlement.</a:t>
            </a:r>
          </a:p>
          <a:p>
            <a:pPr eaLnBrk="1" hangingPunct="1">
              <a:spcBef>
                <a:spcPct val="0"/>
              </a:spcBef>
            </a:pPr>
            <a:endParaRPr lang="en-US" altLang="ko-K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슬라이드 이미지 개체 틀 1"/>
          <p:cNvSpPr>
            <a:spLocks noGrp="1" noRot="1" noChangeAspect="1" noTextEdit="1"/>
          </p:cNvSpPr>
          <p:nvPr>
            <p:ph type="sldImg"/>
          </p:nvPr>
        </p:nvSpPr>
        <p:spPr>
          <a:ln/>
        </p:spPr>
      </p:sp>
      <p:sp>
        <p:nvSpPr>
          <p:cNvPr id="106499" name="슬라이드 노트 개체 틀 2"/>
          <p:cNvSpPr>
            <a:spLocks noGrp="1"/>
          </p:cNvSpPr>
          <p:nvPr>
            <p:ph type="body" idx="1"/>
          </p:nvPr>
        </p:nvSpPr>
        <p:spPr>
          <a:noFill/>
          <a:ln/>
        </p:spPr>
        <p:txBody>
          <a:bodyPr/>
          <a:lstStyle/>
          <a:p>
            <a:pPr eaLnBrk="1" hangingPunct="1">
              <a:spcBef>
                <a:spcPct val="0"/>
              </a:spcBef>
            </a:pPr>
            <a:r>
              <a:rPr lang="ko-KR" altLang="en-US" smtClean="0">
                <a:solidFill>
                  <a:srgbClr val="4D4D4D"/>
                </a:solidFill>
                <a:ea typeface="HY견고딕" pitchFamily="18" charset="-127"/>
              </a:rPr>
              <a:t>성과보고서목차관리</a:t>
            </a:r>
            <a:endParaRPr lang="ko-KR" altLang="en-US" sz="1800" smtClean="0">
              <a:solidFill>
                <a:srgbClr val="000000"/>
              </a:solidFill>
              <a:latin typeface="HY견고딕" pitchFamily="18" charset="-127"/>
              <a:ea typeface="HY견고딕" pitchFamily="18" charset="-127"/>
            </a:endParaRPr>
          </a:p>
        </p:txBody>
      </p:sp>
      <p:sp>
        <p:nvSpPr>
          <p:cNvPr id="106500"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0EE385BD-A6A1-4F06-A42F-BF63E50E5B07}" type="slidenum">
              <a:rPr lang="en-US" altLang="ko-KR" sz="1200">
                <a:solidFill>
                  <a:schemeClr val="tx1"/>
                </a:solidFill>
                <a:latin typeface="Arial" charset="0"/>
                <a:ea typeface="HY견고딕" pitchFamily="18" charset="-127"/>
              </a:rPr>
              <a:pPr algn="r"/>
              <a:t>17</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715963" y="744538"/>
            <a:ext cx="5376862" cy="3722687"/>
          </a:xfrm>
          <a:ln/>
        </p:spPr>
      </p:sp>
      <p:sp>
        <p:nvSpPr>
          <p:cNvPr id="108547" name="Text Box 3"/>
          <p:cNvSpPr>
            <a:spLocks noGrp="1" noChangeArrowheads="1"/>
          </p:cNvSpPr>
          <p:nvPr>
            <p:ph type="body" idx="1"/>
          </p:nvPr>
        </p:nvSpPr>
        <p:spPr>
          <a:xfrm>
            <a:off x="906463" y="4718050"/>
            <a:ext cx="4984750" cy="4464050"/>
          </a:xfrm>
          <a:noFill/>
          <a:ln/>
          <a:effectLst>
            <a:prstShdw prst="shdw17" dist="17961" dir="2700000">
              <a:srgbClr val="708688"/>
            </a:prstShdw>
          </a:effectLst>
        </p:spPr>
        <p:txBody>
          <a:bodyPr/>
          <a:lstStyle/>
          <a:p>
            <a:pPr marL="182563" marR="0" indent="-182563" algn="l" defTabSz="914400" rtl="0" eaLnBrk="0" fontAlgn="base" latinLnBrk="1" hangingPunct="0">
              <a:lnSpc>
                <a:spcPct val="90000"/>
              </a:lnSpc>
              <a:spcBef>
                <a:spcPct val="30000"/>
              </a:spcBef>
              <a:spcAft>
                <a:spcPct val="0"/>
              </a:spcAft>
              <a:buClrTx/>
              <a:buSzTx/>
              <a:buFontTx/>
              <a:buNone/>
              <a:tabLst/>
              <a:defRPr/>
            </a:pPr>
            <a:r>
              <a:rPr lang="ru-RU" altLang="ko-KR" sz="900" dirty="0" smtClean="0">
                <a:latin typeface="Arial Unicode MS" pitchFamily="50" charset="-127"/>
                <a:ea typeface="Arial Unicode MS" pitchFamily="50" charset="-127"/>
                <a:cs typeface="Arial Unicode MS" pitchFamily="50" charset="-127"/>
              </a:rPr>
              <a:t>Образовательная информационная финансовая система местного правительства</a:t>
            </a:r>
            <a:endParaRPr lang="ko-KR" altLang="en-US" sz="900" dirty="0" smtClean="0">
              <a:latin typeface="Arial Unicode MS" pitchFamily="50" charset="-127"/>
              <a:ea typeface="Arial Unicode MS" pitchFamily="50" charset="-127"/>
              <a:cs typeface="Arial Unicode MS" pitchFamily="50" charset="-127"/>
            </a:endParaRPr>
          </a:p>
          <a:p>
            <a:pPr marL="182563" indent="-182563">
              <a:lnSpc>
                <a:spcPct val="90000"/>
              </a:lnSpc>
            </a:pPr>
            <a:endParaRPr lang="en-US" altLang="ko-KR" sz="900" dirty="0"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709613" y="744538"/>
            <a:ext cx="5376862" cy="3722687"/>
          </a:xfrm>
          <a:ln/>
        </p:spPr>
      </p:sp>
      <p:sp>
        <p:nvSpPr>
          <p:cNvPr id="92163" name="Rectangle 6"/>
          <p:cNvSpPr>
            <a:spLocks noGrp="1" noChangeArrowheads="1"/>
          </p:cNvSpPr>
          <p:nvPr>
            <p:ph type="body" idx="1"/>
          </p:nvPr>
        </p:nvSpPr>
        <p:spPr>
          <a:noFill/>
          <a:ln/>
        </p:spPr>
        <p:txBody>
          <a:bodyPr/>
          <a:lstStyle/>
          <a:p>
            <a:r>
              <a:rPr lang="en-US" altLang="ko-KR" smtClean="0"/>
              <a:t>At the main page, the first thing to do is clicking the “to do” button.</a:t>
            </a:r>
          </a:p>
          <a:p>
            <a:r>
              <a:rPr lang="en-US" altLang="ko-KR" smtClean="0"/>
              <a:t>Then the screen changes and shows the list of assignments the official has to deal with.</a:t>
            </a:r>
          </a:p>
          <a:p>
            <a:endParaRPr lang="en-US" altLang="ko-KR" smtClean="0"/>
          </a:p>
          <a:p>
            <a:r>
              <a:rPr lang="en-US" altLang="ko-KR" smtClean="0"/>
              <a:t>The work list is categorized by the authority of each officials.</a:t>
            </a:r>
          </a:p>
          <a:p>
            <a:r>
              <a:rPr lang="en-US" altLang="ko-KR" smtClean="0"/>
              <a:t>So the officials who deals with DBAS don’t have to seek his own work among numerous other works not under his authority.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709613" y="744538"/>
            <a:ext cx="5376862" cy="3722687"/>
          </a:xfrm>
          <a:ln/>
        </p:spPr>
      </p:sp>
      <p:sp>
        <p:nvSpPr>
          <p:cNvPr id="93187" name="Rectangle 3"/>
          <p:cNvSpPr>
            <a:spLocks noGrp="1" noChangeArrowheads="1"/>
          </p:cNvSpPr>
          <p:nvPr>
            <p:ph type="body" idx="1"/>
          </p:nvPr>
        </p:nvSpPr>
        <p:spPr>
          <a:xfrm>
            <a:off x="679450" y="4714875"/>
            <a:ext cx="5438775" cy="4467225"/>
          </a:xfrm>
          <a:noFill/>
          <a:ln/>
        </p:spPr>
        <p:txBody>
          <a:bodyPr/>
          <a:lstStyle/>
          <a:p>
            <a:pPr eaLnBrk="1" hangingPunct="1">
              <a:spcBef>
                <a:spcPct val="0"/>
              </a:spcBef>
            </a:pPr>
            <a:endParaRPr lang="en-US" altLang="ko-K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714375" y="744538"/>
            <a:ext cx="5376863" cy="3722687"/>
          </a:xfrm>
          <a:ln/>
        </p:spPr>
      </p:sp>
      <p:sp>
        <p:nvSpPr>
          <p:cNvPr id="158723" name="Text Box 3"/>
          <p:cNvSpPr txBox="1">
            <a:spLocks noGrp="1" noChangeArrowheads="1"/>
          </p:cNvSpPr>
          <p:nvPr>
            <p:ph type="body" idx="1"/>
          </p:nvPr>
        </p:nvSpPr>
        <p:spPr>
          <a:xfrm>
            <a:off x="906463" y="4718050"/>
            <a:ext cx="4984750" cy="4464050"/>
          </a:xfrm>
          <a:ln/>
          <a:effectLst>
            <a:prstShdw prst="shdw17" dist="17961" dir="2700000">
              <a:schemeClr val="accent1">
                <a:gamma/>
                <a:shade val="60000"/>
                <a:invGamma/>
              </a:schemeClr>
            </a:prstShdw>
          </a:effectLst>
        </p:spPr>
        <p:txBody>
          <a:bodyPr/>
          <a:lstStyle/>
          <a:p>
            <a:pPr marL="182563" indent="-182563">
              <a:defRPr/>
            </a:pPr>
            <a:r>
              <a:rPr lang="ko-KR" altLang="en-US" smtClean="0"/>
              <a:t> </a:t>
            </a:r>
            <a:r>
              <a:rPr lang="en-US" altLang="ko-KR" smtClean="0"/>
              <a:t>Projects can be classifed according to the Program Based budged system.</a:t>
            </a:r>
          </a:p>
          <a:p>
            <a:pPr marL="182563" indent="-182563">
              <a:defRPr/>
            </a:pPr>
            <a:endParaRPr lang="en-US" altLang="ko-KR" smtClean="0"/>
          </a:p>
          <a:p>
            <a:pPr marL="182563" indent="-182563">
              <a:defRPr/>
            </a:pPr>
            <a:endParaRPr lang="en-US" altLang="ko-KR" smtClean="0"/>
          </a:p>
          <a:p>
            <a:pPr marL="182563" indent="-182563">
              <a:defRPr/>
            </a:pPr>
            <a:r>
              <a:rPr lang="en-US" altLang="ko-KR" smtClean="0"/>
              <a:t>This is the structure of Program-Based budget system. </a:t>
            </a:r>
          </a:p>
          <a:p>
            <a:pPr marL="182563" indent="-182563">
              <a:defRPr/>
            </a:pPr>
            <a:r>
              <a:rPr lang="en-US" altLang="ko-KR" smtClean="0"/>
              <a:t> - Field-sector-program-unit program-project.</a:t>
            </a:r>
          </a:p>
          <a:p>
            <a:pPr marL="182563" indent="-182563">
              <a:defRPr/>
            </a:pPr>
            <a:endParaRPr lang="en-US" altLang="ko-KR" smtClean="0"/>
          </a:p>
          <a:p>
            <a:pPr marL="182563" indent="-182563">
              <a:defRPr/>
            </a:pPr>
            <a:r>
              <a:rPr lang="en-US" altLang="ko-KR" smtClean="0"/>
              <a:t>According to the functions, budget can be classified into 16 fields and 69 sectors.</a:t>
            </a:r>
          </a:p>
          <a:p>
            <a:pPr marL="182563" indent="-182563">
              <a:defRPr/>
            </a:pPr>
            <a:r>
              <a:rPr lang="en-US" altLang="ko-KR" smtClean="0"/>
              <a:t>According to the project classification, budget can be classified into Program, Unit Program or Project. </a:t>
            </a:r>
          </a:p>
          <a:p>
            <a:pPr marL="182563" indent="-182563">
              <a:defRPr/>
            </a:pPr>
            <a:r>
              <a:rPr lang="en-US" altLang="ko-KR" smtClean="0"/>
              <a:t>Program is a policy unit and basic unit of fiscal responsibility.</a:t>
            </a:r>
          </a:p>
          <a:p>
            <a:pPr marL="182563" indent="-182563">
              <a:defRPr/>
            </a:pPr>
            <a:r>
              <a:rPr lang="en-US" altLang="ko-KR" smtClean="0"/>
              <a:t>Unit Program is sub policy unit.</a:t>
            </a:r>
          </a:p>
          <a:p>
            <a:pPr marL="182563" indent="-182563">
              <a:defRPr/>
            </a:pPr>
            <a:r>
              <a:rPr lang="en-US" altLang="ko-KR" smtClean="0"/>
              <a:t>Project is the basic project unit. There are 744 programs and 8784 project. </a:t>
            </a:r>
          </a:p>
          <a:p>
            <a:pPr marL="182563" indent="-182563">
              <a:defRPr/>
            </a:pPr>
            <a:endParaRPr lang="en-US" altLang="ko-KR" smtClean="0"/>
          </a:p>
          <a:p>
            <a:pPr marL="182563" indent="-182563">
              <a:defRPr/>
            </a:pPr>
            <a:endParaRPr lang="en-US" altLang="ko-KR" smtClean="0"/>
          </a:p>
          <a:p>
            <a:pPr marL="182563" indent="-182563">
              <a:defRPr/>
            </a:pPr>
            <a:endParaRPr lang="ko-KR" altLang="en-US" smtClean="0"/>
          </a:p>
          <a:p>
            <a:pPr marL="182563" indent="-182563">
              <a:defRPr/>
            </a:pPr>
            <a:endParaRPr lang="ko-KR" altLang="en-US" smtClean="0"/>
          </a:p>
          <a:p>
            <a:pPr marL="182563" indent="-182563">
              <a:defRPr/>
            </a:pPr>
            <a:r>
              <a:rPr lang="ko-KR" altLang="en-US" smtClean="0"/>
              <a:t>프로그램 예산제도에 따라 기능적으로 일반공공행정</a:t>
            </a:r>
            <a:r>
              <a:rPr lang="en-US" altLang="ko-KR" smtClean="0"/>
              <a:t>, </a:t>
            </a:r>
            <a:r>
              <a:rPr lang="ko-KR" altLang="en-US" smtClean="0"/>
              <a:t>국방</a:t>
            </a:r>
            <a:r>
              <a:rPr lang="en-US" altLang="ko-KR" smtClean="0"/>
              <a:t>, </a:t>
            </a:r>
            <a:r>
              <a:rPr lang="ko-KR" altLang="en-US" smtClean="0"/>
              <a:t>교육</a:t>
            </a:r>
            <a:r>
              <a:rPr lang="en-US" altLang="ko-KR" smtClean="0"/>
              <a:t>, </a:t>
            </a:r>
            <a:r>
              <a:rPr lang="ko-KR" altLang="en-US" smtClean="0"/>
              <a:t>문화 및 관광등 </a:t>
            </a:r>
            <a:r>
              <a:rPr lang="en-US" altLang="ko-KR" smtClean="0"/>
              <a:t>16</a:t>
            </a:r>
            <a:r>
              <a:rPr lang="ko-KR" altLang="en-US" smtClean="0"/>
              <a:t>개 분야와 하위에 국정운영</a:t>
            </a:r>
            <a:r>
              <a:rPr lang="en-US" altLang="ko-KR" smtClean="0"/>
              <a:t>, </a:t>
            </a:r>
            <a:r>
              <a:rPr lang="ko-KR" altLang="en-US" smtClean="0"/>
              <a:t>병력운영</a:t>
            </a:r>
            <a:r>
              <a:rPr lang="en-US" altLang="ko-KR" smtClean="0"/>
              <a:t>, </a:t>
            </a:r>
            <a:r>
              <a:rPr lang="ko-KR" altLang="en-US" smtClean="0"/>
              <a:t>고등교육 등 </a:t>
            </a:r>
            <a:r>
              <a:rPr lang="en-US" altLang="ko-KR" smtClean="0"/>
              <a:t>69</a:t>
            </a:r>
            <a:r>
              <a:rPr lang="ko-KR" altLang="en-US" smtClean="0"/>
              <a:t>개 부문으로 구성되어 진다</a:t>
            </a:r>
            <a:r>
              <a:rPr lang="en-US" altLang="ko-KR" smtClean="0"/>
              <a:t>.</a:t>
            </a:r>
          </a:p>
          <a:p>
            <a:pPr marL="182563" indent="-182563">
              <a:defRPr/>
            </a:pPr>
            <a:endParaRPr lang="en-US" altLang="ko-KR" smtClean="0"/>
          </a:p>
          <a:p>
            <a:pPr marL="182563" indent="-182563">
              <a:defRPr/>
            </a:pPr>
            <a:r>
              <a:rPr lang="ko-KR" altLang="en-US" smtClean="0"/>
              <a:t>실제 각 정책 추진에 따라 사업을 관리하는 구조로써 프로그램</a:t>
            </a:r>
            <a:r>
              <a:rPr lang="en-US" altLang="ko-KR" smtClean="0"/>
              <a:t>, </a:t>
            </a:r>
            <a:r>
              <a:rPr lang="ko-KR" altLang="en-US" smtClean="0"/>
              <a:t>단위사업</a:t>
            </a:r>
            <a:r>
              <a:rPr lang="en-US" altLang="ko-KR" smtClean="0"/>
              <a:t>, </a:t>
            </a:r>
            <a:r>
              <a:rPr lang="ko-KR" altLang="en-US" smtClean="0"/>
              <a:t>세부사업이 있다</a:t>
            </a:r>
            <a:r>
              <a:rPr lang="en-US" altLang="ko-KR" smtClean="0"/>
              <a:t>.</a:t>
            </a:r>
          </a:p>
          <a:p>
            <a:pPr marL="182563" indent="-182563">
              <a:defRPr/>
            </a:pPr>
            <a:endParaRPr lang="en-US" altLang="ko-KR" smtClean="0"/>
          </a:p>
          <a:p>
            <a:pPr marL="182563" indent="-182563">
              <a:defRPr/>
            </a:pPr>
            <a:r>
              <a:rPr lang="en-US" altLang="ko-KR" smtClean="0"/>
              <a:t>Top down </a:t>
            </a:r>
            <a:r>
              <a:rPr lang="ko-KR" altLang="en-US" smtClean="0"/>
              <a:t>방식으로 프로그램</a:t>
            </a:r>
            <a:r>
              <a:rPr lang="en-US" altLang="ko-KR" smtClean="0"/>
              <a:t>, </a:t>
            </a:r>
            <a:r>
              <a:rPr lang="ko-KR" altLang="en-US" smtClean="0"/>
              <a:t>단위사업</a:t>
            </a:r>
            <a:r>
              <a:rPr lang="en-US" altLang="ko-KR" smtClean="0"/>
              <a:t>, </a:t>
            </a:r>
            <a:r>
              <a:rPr lang="ko-KR" altLang="en-US" smtClean="0"/>
              <a:t>세부사업 순서로 생성이 되며 상위 그룹은 하위그룹을 포함한다</a:t>
            </a:r>
            <a:r>
              <a:rPr lang="en-US" altLang="ko-KR" smtClean="0"/>
              <a:t>.</a:t>
            </a:r>
          </a:p>
          <a:p>
            <a:pPr marL="182563" indent="-182563">
              <a:defRPr/>
            </a:pPr>
            <a:endParaRPr lang="en-US" altLang="ko-KR" smtClean="0"/>
          </a:p>
          <a:p>
            <a:pPr marL="182563" indent="-182563">
              <a:defRPr/>
            </a:pPr>
            <a:r>
              <a:rPr lang="ko-KR" altLang="en-US" smtClean="0"/>
              <a:t>프로그램은 정책단위 이면서 재정의 기본 책임단위 이고 단위사업은 프로그램을 구성하는 세부 정책단위 이다</a:t>
            </a:r>
            <a:r>
              <a:rPr lang="en-US" altLang="ko-KR" smtClean="0"/>
              <a:t>.</a:t>
            </a:r>
          </a:p>
          <a:p>
            <a:pPr marL="182563" indent="-182563">
              <a:defRPr/>
            </a:pPr>
            <a:endParaRPr lang="en-US" altLang="ko-KR" smtClean="0"/>
          </a:p>
          <a:p>
            <a:pPr marL="182563" indent="-182563">
              <a:defRPr/>
            </a:pPr>
            <a:r>
              <a:rPr lang="ko-KR" altLang="en-US" smtClean="0"/>
              <a:t>세부사업은 단위사업을 구성하는 기본 사업단위이고 실제 업무를 수행하는 단위이다</a:t>
            </a:r>
            <a:r>
              <a:rPr lang="en-US" altLang="ko-KR" smtClean="0"/>
              <a:t>.</a:t>
            </a:r>
            <a:endParaRPr lang="ko-KR"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슬라이드 이미지 개체 틀 1"/>
          <p:cNvSpPr>
            <a:spLocks noGrp="1" noRot="1" noChangeAspect="1" noTextEdit="1"/>
          </p:cNvSpPr>
          <p:nvPr>
            <p:ph type="sldImg"/>
          </p:nvPr>
        </p:nvSpPr>
        <p:spPr>
          <a:ln/>
        </p:spPr>
      </p:sp>
      <p:sp>
        <p:nvSpPr>
          <p:cNvPr id="94211" name="슬라이드 노트 개체 틀 2"/>
          <p:cNvSpPr>
            <a:spLocks noGrp="1"/>
          </p:cNvSpPr>
          <p:nvPr>
            <p:ph type="body" idx="1"/>
          </p:nvPr>
        </p:nvSpPr>
        <p:spPr>
          <a:noFill/>
          <a:ln/>
        </p:spPr>
        <p:txBody>
          <a:bodyPr/>
          <a:lstStyle/>
          <a:p>
            <a:r>
              <a:rPr lang="ru-RU" altLang="ko-KR" dirty="0" smtClean="0"/>
              <a:t>Проект</a:t>
            </a:r>
          </a:p>
          <a:p>
            <a:r>
              <a:rPr lang="ru-RU" altLang="ko-KR" dirty="0" err="1" smtClean="0"/>
              <a:t>Обзо</a:t>
            </a:r>
            <a:r>
              <a:rPr lang="ru-RU" altLang="ko-KR" dirty="0" smtClean="0"/>
              <a:t>/Утверждение</a:t>
            </a:r>
          </a:p>
          <a:p>
            <a:endParaRPr lang="ru-RU" altLang="ko-KR" dirty="0" smtClean="0"/>
          </a:p>
          <a:p>
            <a:r>
              <a:rPr lang="ru-RU" altLang="ko-KR" dirty="0" smtClean="0"/>
              <a:t>запрос</a:t>
            </a:r>
          </a:p>
          <a:p>
            <a:endParaRPr lang="ko-KR" altLang="en-US" dirty="0" smtClean="0"/>
          </a:p>
        </p:txBody>
      </p:sp>
      <p:sp>
        <p:nvSpPr>
          <p:cNvPr id="94212"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88D81131-760B-4ABF-B2FC-AE97925B8CE4}" type="slidenum">
              <a:rPr lang="en-US" altLang="ko-KR" sz="1200">
                <a:solidFill>
                  <a:schemeClr val="tx1"/>
                </a:solidFill>
                <a:latin typeface="Arial" charset="0"/>
                <a:ea typeface="HY견고딕" pitchFamily="18" charset="-127"/>
              </a:rPr>
              <a:pPr algn="r"/>
              <a:t>6</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714375" y="744538"/>
            <a:ext cx="5376863" cy="3722687"/>
          </a:xfrm>
          <a:ln/>
        </p:spPr>
      </p:sp>
      <p:sp>
        <p:nvSpPr>
          <p:cNvPr id="158723" name="Text Box 3"/>
          <p:cNvSpPr txBox="1">
            <a:spLocks noGrp="1" noChangeArrowheads="1"/>
          </p:cNvSpPr>
          <p:nvPr>
            <p:ph type="body" idx="1"/>
          </p:nvPr>
        </p:nvSpPr>
        <p:spPr>
          <a:xfrm>
            <a:off x="906463" y="4718050"/>
            <a:ext cx="4984750" cy="4464050"/>
          </a:xfrm>
          <a:ln/>
          <a:effectLst>
            <a:prstShdw prst="shdw17" dist="17961" dir="2700000">
              <a:schemeClr val="accent1">
                <a:gamma/>
                <a:shade val="60000"/>
                <a:invGamma/>
              </a:schemeClr>
            </a:prstShdw>
          </a:effectLst>
        </p:spPr>
        <p:txBody>
          <a:bodyPr/>
          <a:lstStyle/>
          <a:p>
            <a:pPr>
              <a:defRPr/>
            </a:pPr>
            <a:r>
              <a:rPr lang="en-US" altLang="ko-KR" smtClean="0"/>
              <a:t>PMS is the center system of DBAS.</a:t>
            </a:r>
          </a:p>
          <a:p>
            <a:pPr>
              <a:defRPr/>
            </a:pPr>
            <a:r>
              <a:rPr lang="en-US" altLang="ko-KR" smtClean="0"/>
              <a:t>Through the Project Management system, users can handle all fiscal tasks in One-stop process.</a:t>
            </a:r>
          </a:p>
          <a:p>
            <a:pPr>
              <a:defRPr/>
            </a:pPr>
            <a:r>
              <a:rPr lang="en-US" altLang="ko-KR" smtClean="0"/>
              <a:t>With PMS, users can process the unique functions of PMS, and also connect to other sub systems of DBAS such as Budget mgm, Revenue…………</a:t>
            </a:r>
          </a:p>
          <a:p>
            <a:pPr>
              <a:defRPr/>
            </a:pPr>
            <a:r>
              <a:rPr lang="en-US" altLang="ko-KR" smtClean="0"/>
              <a:t>In addition to that, user can monitor Basic information and the status of the project.</a:t>
            </a:r>
          </a:p>
          <a:p>
            <a:pPr>
              <a:defRPr/>
            </a:pPr>
            <a:endParaRPr lang="en-US" altLang="ko-KR" smtClean="0"/>
          </a:p>
          <a:p>
            <a:pPr>
              <a:defRPr/>
            </a:pPr>
            <a:endParaRPr lang="en-US" altLang="ko-KR" smtClean="0"/>
          </a:p>
          <a:p>
            <a:pPr>
              <a:defRPr/>
            </a:pPr>
            <a:endParaRPr lang="ko-KR" altLang="en-US" smtClean="0"/>
          </a:p>
          <a:p>
            <a:pPr>
              <a:defRPr/>
            </a:pPr>
            <a:endParaRPr lang="ko-KR" altLang="en-US" smtClean="0"/>
          </a:p>
          <a:p>
            <a:pPr>
              <a:defRPr/>
            </a:pPr>
            <a:endParaRPr lang="ko-KR" altLang="en-US" smtClean="0"/>
          </a:p>
          <a:p>
            <a:pPr>
              <a:defRPr/>
            </a:pPr>
            <a:r>
              <a:rPr lang="ko-KR" altLang="en-US" smtClean="0"/>
              <a:t>사업관리 시스템은 기능적으로 사업관리 포탈에서 업무를 수행하고 있습니다</a:t>
            </a:r>
            <a:r>
              <a:rPr lang="en-US" altLang="ko-KR" smtClean="0"/>
              <a:t>.</a:t>
            </a:r>
          </a:p>
          <a:p>
            <a:pPr>
              <a:defRPr/>
            </a:pPr>
            <a:endParaRPr lang="en-US" altLang="ko-KR" smtClean="0"/>
          </a:p>
          <a:p>
            <a:pPr>
              <a:defRPr/>
            </a:pPr>
            <a:r>
              <a:rPr lang="ko-KR" altLang="en-US" smtClean="0"/>
              <a:t>재정업무관리에서 사업을 생성하고 수정 및 종료 업무를 처리하고 사업에 대한 권한 및 현황을 관리 합니다</a:t>
            </a:r>
            <a:r>
              <a:rPr lang="en-US" altLang="ko-KR" smtClean="0"/>
              <a:t>.</a:t>
            </a:r>
          </a:p>
          <a:p>
            <a:pPr>
              <a:defRPr/>
            </a:pPr>
            <a:r>
              <a:rPr lang="en-US" altLang="ko-KR" smtClean="0"/>
              <a:t>The project information management generates business, deals with modification work and closing work, and manages the authorities, conditions, performances of business. </a:t>
            </a:r>
          </a:p>
          <a:p>
            <a:pPr>
              <a:defRPr/>
            </a:pPr>
            <a:endParaRPr lang="en-US" altLang="ko-KR" smtClean="0"/>
          </a:p>
          <a:p>
            <a:pPr>
              <a:defRPr/>
            </a:pPr>
            <a:r>
              <a:rPr lang="ko-KR" altLang="en-US" smtClean="0"/>
              <a:t>예비타당성조사</a:t>
            </a:r>
            <a:r>
              <a:rPr lang="en-US" altLang="ko-KR" smtClean="0"/>
              <a:t>, </a:t>
            </a:r>
            <a:r>
              <a:rPr lang="ko-KR" altLang="en-US" smtClean="0"/>
              <a:t>타당성 재조사 관리를 통해 타성 조사 대상사업을 선정하고  선정된 사업의 타당성으로 조사합니다</a:t>
            </a:r>
            <a:r>
              <a:rPr lang="en-US" altLang="ko-KR" smtClean="0"/>
              <a:t>.</a:t>
            </a:r>
          </a:p>
          <a:p>
            <a:pPr>
              <a:defRPr/>
            </a:pPr>
            <a:endParaRPr lang="en-US" altLang="ko-KR" smtClean="0"/>
          </a:p>
          <a:p>
            <a:pPr>
              <a:defRPr/>
            </a:pPr>
            <a:r>
              <a:rPr lang="ko-KR" altLang="en-US" smtClean="0"/>
              <a:t>총사업비 시스템은 </a:t>
            </a:r>
            <a:r>
              <a:rPr lang="en-US" altLang="ko-KR" smtClean="0"/>
              <a:t>2</a:t>
            </a:r>
            <a:r>
              <a:rPr lang="ko-KR" altLang="en-US" smtClean="0"/>
              <a:t>년 이상 사업에 대해서 </a:t>
            </a:r>
            <a:r>
              <a:rPr lang="en-US" altLang="ko-KR" smtClean="0"/>
              <a:t>500</a:t>
            </a:r>
            <a:r>
              <a:rPr lang="ko-KR" altLang="en-US" smtClean="0"/>
              <a:t>억 이상인 토목</a:t>
            </a:r>
            <a:r>
              <a:rPr lang="en-US" altLang="ko-KR" smtClean="0"/>
              <a:t>, </a:t>
            </a:r>
            <a:r>
              <a:rPr lang="ko-KR" altLang="en-US" smtClean="0"/>
              <a:t>정보화 사업과 </a:t>
            </a:r>
            <a:r>
              <a:rPr lang="en-US" altLang="ko-KR" smtClean="0"/>
              <a:t>200</a:t>
            </a:r>
            <a:r>
              <a:rPr lang="ko-KR" altLang="en-US" smtClean="0"/>
              <a:t>억 이상인 건축사업에 대해서  총사업 기간</a:t>
            </a:r>
            <a:r>
              <a:rPr lang="en-US" altLang="ko-KR" smtClean="0"/>
              <a:t>, </a:t>
            </a:r>
            <a:r>
              <a:rPr lang="ko-KR" altLang="en-US" smtClean="0"/>
              <a:t>사업단계</a:t>
            </a:r>
            <a:r>
              <a:rPr lang="en-US" altLang="ko-KR" smtClean="0"/>
              <a:t>, </a:t>
            </a:r>
            <a:r>
              <a:rPr lang="ko-KR" altLang="en-US" smtClean="0"/>
              <a:t>재원조달방식</a:t>
            </a:r>
            <a:r>
              <a:rPr lang="en-US" altLang="ko-KR" smtClean="0"/>
              <a:t>, </a:t>
            </a:r>
            <a:r>
              <a:rPr lang="ko-KR" altLang="en-US" smtClean="0"/>
              <a:t>내역별 총사업금액 등 기본 정보를 관리하고</a:t>
            </a:r>
            <a:endParaRPr lang="en-US" altLang="ko-KR" smtClean="0"/>
          </a:p>
          <a:p>
            <a:pPr>
              <a:defRPr/>
            </a:pPr>
            <a:r>
              <a:rPr lang="ko-KR" altLang="en-US" smtClean="0"/>
              <a:t>사업변경으로 인한 사업기간 및 총사업 금액변경에 대한 변경관리를 합니다</a:t>
            </a:r>
            <a:r>
              <a:rPr lang="en-US" altLang="ko-KR" smtClean="0"/>
              <a:t>.</a:t>
            </a:r>
          </a:p>
          <a:p>
            <a:pPr>
              <a:defRPr/>
            </a:pPr>
            <a:endParaRPr lang="en-US" altLang="ko-KR" smtClean="0"/>
          </a:p>
          <a:p>
            <a:pPr>
              <a:defRPr/>
            </a:pPr>
            <a:r>
              <a:rPr lang="ko-KR" altLang="en-US" smtClean="0"/>
              <a:t>사업관리 포탈에서는 예산</a:t>
            </a:r>
            <a:r>
              <a:rPr lang="en-US" altLang="ko-KR" smtClean="0"/>
              <a:t>, </a:t>
            </a:r>
            <a:r>
              <a:rPr lang="ko-KR" altLang="en-US" smtClean="0"/>
              <a:t>지출</a:t>
            </a:r>
            <a:r>
              <a:rPr lang="en-US" altLang="ko-KR" smtClean="0"/>
              <a:t>, </a:t>
            </a:r>
            <a:r>
              <a:rPr lang="ko-KR" altLang="en-US" smtClean="0"/>
              <a:t>수입</a:t>
            </a:r>
            <a:r>
              <a:rPr lang="en-US" altLang="ko-KR" smtClean="0"/>
              <a:t>, </a:t>
            </a:r>
            <a:r>
              <a:rPr lang="ko-KR" altLang="en-US" smtClean="0"/>
              <a:t>자금</a:t>
            </a:r>
            <a:r>
              <a:rPr lang="en-US" altLang="ko-KR" smtClean="0"/>
              <a:t>, </a:t>
            </a:r>
            <a:r>
              <a:rPr lang="ko-KR" altLang="en-US" smtClean="0"/>
              <a:t>조달 등 시스템과 실시간 연계를  통해 업무담당자가 </a:t>
            </a:r>
            <a:r>
              <a:rPr lang="en-US" altLang="ko-KR" smtClean="0"/>
              <a:t>one-stop</a:t>
            </a:r>
            <a:r>
              <a:rPr lang="ko-KR" altLang="en-US" smtClean="0"/>
              <a:t>으로 사업별 예산요구</a:t>
            </a:r>
            <a:r>
              <a:rPr lang="en-US" altLang="ko-KR" smtClean="0"/>
              <a:t>, </a:t>
            </a:r>
            <a:r>
              <a:rPr lang="ko-KR" altLang="en-US" smtClean="0"/>
              <a:t>집행 및 배정요구</a:t>
            </a:r>
            <a:r>
              <a:rPr lang="en-US" altLang="ko-KR" smtClean="0"/>
              <a:t>, </a:t>
            </a:r>
            <a:r>
              <a:rPr lang="ko-KR" altLang="en-US" smtClean="0"/>
              <a:t>지출</a:t>
            </a:r>
            <a:r>
              <a:rPr lang="en-US" altLang="ko-KR" smtClean="0"/>
              <a:t>, </a:t>
            </a:r>
            <a:r>
              <a:rPr lang="ko-KR" altLang="en-US" smtClean="0"/>
              <a:t>계약</a:t>
            </a:r>
            <a:r>
              <a:rPr lang="en-US" altLang="ko-KR" smtClean="0"/>
              <a:t>, </a:t>
            </a:r>
            <a:r>
              <a:rPr lang="ko-KR" altLang="en-US" smtClean="0"/>
              <a:t>취득 요청 등  요청업무를 관리하고</a:t>
            </a:r>
            <a:endParaRPr lang="en-US" altLang="ko-KR" smtClean="0"/>
          </a:p>
          <a:p>
            <a:pPr>
              <a:defRPr/>
            </a:pPr>
            <a:r>
              <a:rPr lang="en-US" altLang="ko-KR" smtClean="0"/>
              <a:t>The project management portal enables the project managers to manage budget demand of each project, the demand of compilation and execution, spending, contracts, </a:t>
            </a:r>
          </a:p>
          <a:p>
            <a:pPr>
              <a:defRPr/>
            </a:pPr>
            <a:endParaRPr lang="en-US" altLang="ko-KR" smtClean="0"/>
          </a:p>
          <a:p>
            <a:pPr>
              <a:defRPr/>
            </a:pPr>
            <a:r>
              <a:rPr lang="ko-KR" altLang="en-US" smtClean="0"/>
              <a:t>사업의 기본정보와 예산편성</a:t>
            </a:r>
            <a:r>
              <a:rPr lang="en-US" altLang="ko-KR" smtClean="0"/>
              <a:t>, </a:t>
            </a:r>
            <a:r>
              <a:rPr lang="ko-KR" altLang="en-US" smtClean="0"/>
              <a:t>집행실적</a:t>
            </a:r>
            <a:r>
              <a:rPr lang="en-US" altLang="ko-KR" smtClean="0"/>
              <a:t>, </a:t>
            </a:r>
            <a:r>
              <a:rPr lang="ko-KR" altLang="en-US" smtClean="0"/>
              <a:t>지출요청 등 현황을 모니터링 할 수 있습니다</a:t>
            </a:r>
            <a:r>
              <a:rPr lang="en-US" altLang="ko-KR" smtClean="0"/>
              <a:t>.</a:t>
            </a:r>
            <a:endParaRPr lang="ko-KR" altLang="en-US" smtClean="0"/>
          </a:p>
          <a:p>
            <a:pPr>
              <a:defRPr/>
            </a:pPr>
            <a:endParaRPr kumimoji="0" lang="ko-KR"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슬라이드 이미지 개체 틀 1"/>
          <p:cNvSpPr>
            <a:spLocks noGrp="1" noRot="1" noChangeAspect="1" noTextEdit="1"/>
          </p:cNvSpPr>
          <p:nvPr>
            <p:ph type="sldImg"/>
          </p:nvPr>
        </p:nvSpPr>
        <p:spPr>
          <a:ln/>
        </p:spPr>
      </p:sp>
      <p:sp>
        <p:nvSpPr>
          <p:cNvPr id="95235" name="슬라이드 노트 개체 틀 2"/>
          <p:cNvSpPr>
            <a:spLocks noGrp="1"/>
          </p:cNvSpPr>
          <p:nvPr>
            <p:ph type="body" idx="1"/>
          </p:nvPr>
        </p:nvSpPr>
        <p:spPr>
          <a:noFill/>
          <a:ln/>
        </p:spPr>
        <p:txBody>
          <a:bodyPr/>
          <a:lstStyle/>
          <a:p>
            <a:endParaRPr lang="ko-KR" altLang="en-US" smtClean="0"/>
          </a:p>
        </p:txBody>
      </p:sp>
      <p:sp>
        <p:nvSpPr>
          <p:cNvPr id="95236"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A689711E-D4E4-418C-BC8B-BEB9F6D6E0F0}" type="slidenum">
              <a:rPr lang="en-US" altLang="ko-KR" sz="1200">
                <a:solidFill>
                  <a:schemeClr val="tx1"/>
                </a:solidFill>
                <a:latin typeface="Arial" charset="0"/>
                <a:ea typeface="HY견고딕" pitchFamily="18" charset="-127"/>
              </a:rPr>
              <a:pPr algn="r"/>
              <a:t>9</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슬라이드 이미지 개체 틀 1"/>
          <p:cNvSpPr>
            <a:spLocks noGrp="1" noRot="1" noChangeAspect="1" noTextEdit="1"/>
          </p:cNvSpPr>
          <p:nvPr>
            <p:ph type="sldImg"/>
          </p:nvPr>
        </p:nvSpPr>
        <p:spPr>
          <a:ln/>
        </p:spPr>
      </p:sp>
      <p:sp>
        <p:nvSpPr>
          <p:cNvPr id="96259" name="슬라이드 노트 개체 틀 2"/>
          <p:cNvSpPr>
            <a:spLocks noGrp="1"/>
          </p:cNvSpPr>
          <p:nvPr>
            <p:ph type="body" idx="1"/>
          </p:nvPr>
        </p:nvSpPr>
        <p:spPr>
          <a:noFill/>
          <a:ln/>
        </p:spPr>
        <p:txBody>
          <a:bodyPr/>
          <a:lstStyle/>
          <a:p>
            <a:pPr marL="228600" indent="-228600"/>
            <a:r>
              <a:rPr lang="ru-RU" altLang="ko-KR" dirty="0" smtClean="0"/>
              <a:t>Это</a:t>
            </a:r>
            <a:r>
              <a:rPr lang="ru-RU" altLang="ko-KR" baseline="0" dirty="0" smtClean="0"/>
              <a:t> образец  управления проектом </a:t>
            </a:r>
            <a:endParaRPr lang="en-US" altLang="ko-KR" dirty="0" smtClean="0"/>
          </a:p>
          <a:p>
            <a:pPr marL="228600" indent="-228600"/>
            <a:endParaRPr lang="en-US" altLang="ko-KR" dirty="0" smtClean="0"/>
          </a:p>
          <a:p>
            <a:pPr marL="228600" indent="-228600"/>
            <a:r>
              <a:rPr lang="en-US" altLang="ko-KR" dirty="0" smtClean="0"/>
              <a:t>O Explanation of the screen</a:t>
            </a:r>
          </a:p>
          <a:p>
            <a:pPr marL="228600" indent="-228600">
              <a:buFontTx/>
              <a:buAutoNum type="arabicPeriod"/>
            </a:pPr>
            <a:r>
              <a:rPr lang="en-US" altLang="ko-KR" dirty="0" smtClean="0"/>
              <a:t>Select the “Project Management” and move to the portal</a:t>
            </a:r>
          </a:p>
          <a:p>
            <a:pPr marL="228600" indent="-228600">
              <a:buFontTx/>
              <a:buAutoNum type="arabicPeriod"/>
            </a:pPr>
            <a:r>
              <a:rPr lang="en-US" altLang="ko-KR" dirty="0" smtClean="0"/>
              <a:t>Select the “Monitoring”</a:t>
            </a:r>
          </a:p>
          <a:p>
            <a:pPr marL="228600" indent="-228600">
              <a:buFontTx/>
              <a:buAutoNum type="arabicPeriod"/>
            </a:pPr>
            <a:r>
              <a:rPr lang="en-US" altLang="ko-KR" dirty="0" smtClean="0"/>
              <a:t>Select the financial year and the particular project</a:t>
            </a:r>
          </a:p>
          <a:p>
            <a:pPr marL="228600" indent="-228600">
              <a:buFontTx/>
              <a:buAutoNum type="arabicPeriod"/>
            </a:pPr>
            <a:r>
              <a:rPr lang="en-US" altLang="ko-KR" dirty="0" smtClean="0"/>
              <a:t>Check the manager, budget and current status of budget execution</a:t>
            </a:r>
          </a:p>
          <a:p>
            <a:pPr marL="228600" indent="-228600">
              <a:buFontTx/>
              <a:buAutoNum type="arabicPeriod"/>
            </a:pPr>
            <a:r>
              <a:rPr lang="en-US" altLang="ko-KR" dirty="0" smtClean="0"/>
              <a:t>Basic information, budget execution status can be checked by clicking each “tab”</a:t>
            </a:r>
          </a:p>
          <a:p>
            <a:pPr marL="228600" indent="-228600">
              <a:buFontTx/>
              <a:buAutoNum type="arabicPeriod"/>
            </a:pPr>
            <a:r>
              <a:rPr lang="en-US" altLang="ko-KR" dirty="0" smtClean="0"/>
              <a:t>If you click the “tab”, you can see the detail information for each part</a:t>
            </a:r>
          </a:p>
          <a:p>
            <a:pPr marL="228600" indent="-228600"/>
            <a:endParaRPr lang="en-US" altLang="ko-KR" dirty="0" smtClean="0">
              <a:latin typeface="굴림" pitchFamily="50" charset="-127"/>
            </a:endParaRPr>
          </a:p>
        </p:txBody>
      </p:sp>
      <p:sp>
        <p:nvSpPr>
          <p:cNvPr id="96260"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B17C98E4-6028-439E-AABC-F0F2E913EE09}" type="slidenum">
              <a:rPr lang="en-US" altLang="ko-KR" sz="1200">
                <a:solidFill>
                  <a:schemeClr val="tx1"/>
                </a:solidFill>
                <a:latin typeface="Arial" charset="0"/>
                <a:ea typeface="HY견고딕" pitchFamily="18" charset="-127"/>
              </a:rPr>
              <a:pPr algn="r"/>
              <a:t>10</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슬라이드 이미지 개체 틀 1"/>
          <p:cNvSpPr>
            <a:spLocks noGrp="1" noRot="1" noChangeAspect="1" noTextEdit="1"/>
          </p:cNvSpPr>
          <p:nvPr>
            <p:ph type="sldImg"/>
          </p:nvPr>
        </p:nvSpPr>
        <p:spPr>
          <a:ln/>
        </p:spPr>
      </p:sp>
      <p:sp>
        <p:nvSpPr>
          <p:cNvPr id="97283" name="슬라이드 노트 개체 틀 2"/>
          <p:cNvSpPr>
            <a:spLocks noGrp="1"/>
          </p:cNvSpPr>
          <p:nvPr>
            <p:ph type="body" idx="1"/>
          </p:nvPr>
        </p:nvSpPr>
        <p:spPr>
          <a:noFill/>
          <a:ln/>
        </p:spPr>
        <p:txBody>
          <a:bodyPr/>
          <a:lstStyle/>
          <a:p>
            <a:endParaRPr lang="ko-KR" altLang="en-US" smtClean="0"/>
          </a:p>
        </p:txBody>
      </p:sp>
      <p:sp>
        <p:nvSpPr>
          <p:cNvPr id="97284"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0A778AD6-BA86-4C52-94F0-EB5482A41A81}" type="slidenum">
              <a:rPr lang="en-US" altLang="ko-KR" sz="1200">
                <a:solidFill>
                  <a:schemeClr val="tx1"/>
                </a:solidFill>
                <a:latin typeface="Arial" charset="0"/>
                <a:ea typeface="HY견고딕" pitchFamily="18" charset="-127"/>
              </a:rPr>
              <a:pPr algn="r"/>
              <a:t>11</a:t>
            </a:fld>
            <a:endParaRPr lang="en-US" altLang="ko-KR" sz="1200">
              <a:solidFill>
                <a:schemeClr val="tx1"/>
              </a:solidFill>
              <a:latin typeface="Arial" charset="0"/>
              <a:ea typeface="HY견고딕" pitchFamily="18"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25"/>
            <a:ext cx="8420100" cy="1470025"/>
          </a:xfrm>
          <a:prstGeom prst="rect">
            <a:avLst/>
          </a:prstGeo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1600200"/>
            <a:ext cx="8915400" cy="4525963"/>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181850" y="274638"/>
            <a:ext cx="2228850" cy="5851525"/>
          </a:xfrm>
          <a:prstGeom prst="rect">
            <a:avLst/>
          </a:prstGeo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274638"/>
            <a:ext cx="6534150" cy="5851525"/>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95300" y="1600200"/>
            <a:ext cx="89154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138"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513" y="4800600"/>
            <a:ext cx="59436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ext Box 74"/>
          <p:cNvSpPr txBox="1">
            <a:spLocks noChangeAspect="1" noChangeArrowheads="1"/>
          </p:cNvSpPr>
          <p:nvPr/>
        </p:nvSpPr>
        <p:spPr bwMode="auto">
          <a:xfrm>
            <a:off x="4711700" y="6453188"/>
            <a:ext cx="458788" cy="303212"/>
          </a:xfrm>
          <a:prstGeom prst="rect">
            <a:avLst/>
          </a:prstGeom>
          <a:noFill/>
          <a:ln>
            <a:noFill/>
          </a:ln>
          <a:extLst>
            <a:ext uri="{909E8E84-426E-40DD-AFC4-6F175D3DCCD1}"/>
            <a:ext uri="{91240B29-F687-4F45-9708-019B960494DF}"/>
          </a:extLst>
        </p:spPr>
        <p:txBody>
          <a:bodyPr lIns="0" tIns="0" rIns="0" bIns="0" anchor="ctr"/>
          <a:lstStyle>
            <a:lvl1pPr eaLnBrk="0" hangingPunct="0">
              <a:defRPr sz="1300">
                <a:solidFill>
                  <a:srgbClr val="000000"/>
                </a:solidFill>
                <a:latin typeface="산돌고딕 M" pitchFamily="50" charset="-127"/>
                <a:ea typeface="산돌고딕 M" pitchFamily="50" charset="-127"/>
              </a:defRPr>
            </a:lvl1pPr>
            <a:lvl2pPr marL="742950" indent="-285750" eaLnBrk="0" hangingPunct="0">
              <a:defRPr sz="1300">
                <a:solidFill>
                  <a:srgbClr val="000000"/>
                </a:solidFill>
                <a:latin typeface="산돌고딕 M" pitchFamily="50" charset="-127"/>
                <a:ea typeface="산돌고딕 M" pitchFamily="50" charset="-127"/>
              </a:defRPr>
            </a:lvl2pPr>
            <a:lvl3pPr marL="1143000" indent="-228600" eaLnBrk="0" hangingPunct="0">
              <a:defRPr sz="1300">
                <a:solidFill>
                  <a:srgbClr val="000000"/>
                </a:solidFill>
                <a:latin typeface="산돌고딕 M" pitchFamily="50" charset="-127"/>
                <a:ea typeface="산돌고딕 M" pitchFamily="50" charset="-127"/>
              </a:defRPr>
            </a:lvl3pPr>
            <a:lvl4pPr marL="1600200" indent="-228600" eaLnBrk="0" hangingPunct="0">
              <a:defRPr sz="1300">
                <a:solidFill>
                  <a:srgbClr val="000000"/>
                </a:solidFill>
                <a:latin typeface="산돌고딕 M" pitchFamily="50" charset="-127"/>
                <a:ea typeface="산돌고딕 M" pitchFamily="50" charset="-127"/>
              </a:defRPr>
            </a:lvl4pPr>
            <a:lvl5pPr marL="2057400" indent="-228600" eaLnBrk="0" hangingPunct="0">
              <a:defRPr sz="1300">
                <a:solidFill>
                  <a:srgbClr val="000000"/>
                </a:solidFill>
                <a:latin typeface="산돌고딕 M" pitchFamily="50" charset="-127"/>
                <a:ea typeface="산돌고딕 M" pitchFamily="50" charset="-127"/>
              </a:defRPr>
            </a:lvl5pPr>
            <a:lvl6pPr marL="25146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6pPr>
            <a:lvl7pPr marL="29718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7pPr>
            <a:lvl8pPr marL="34290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8pPr>
            <a:lvl9pPr marL="38862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9pPr>
          </a:lstStyle>
          <a:p>
            <a:pPr algn="ctr" latinLnBrk="0">
              <a:lnSpc>
                <a:spcPct val="140000"/>
              </a:lnSpc>
              <a:spcBef>
                <a:spcPct val="50000"/>
              </a:spcBef>
              <a:defRPr/>
            </a:pPr>
            <a:fld id="{1BE5D144-97C8-41E2-A6F1-26489BF3479D}" type="slidenum">
              <a:rPr kumimoji="0" lang="en-US" altLang="ko-KR" sz="1400" b="1" smtClean="0">
                <a:solidFill>
                  <a:schemeClr val="tx1"/>
                </a:solidFill>
                <a:latin typeface="HY견고딕" pitchFamily="18" charset="-127"/>
                <a:ea typeface="HY견고딕" pitchFamily="18" charset="-127"/>
              </a:rPr>
              <a:pPr algn="ctr" latinLnBrk="0">
                <a:lnSpc>
                  <a:spcPct val="140000"/>
                </a:lnSpc>
                <a:spcBef>
                  <a:spcPct val="50000"/>
                </a:spcBef>
                <a:defRPr/>
              </a:pPr>
              <a:t>‹#›</a:t>
            </a:fld>
            <a:endParaRPr kumimoji="0" lang="en-US" altLang="ko-KR" sz="1400" b="1" smtClean="0">
              <a:solidFill>
                <a:schemeClr val="tx1"/>
              </a:solidFill>
              <a:latin typeface="HY견고딕" pitchFamily="18" charset="-127"/>
              <a:ea typeface="HY견고딕" pitchFamily="18" charset="-127"/>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p:hf hdr="0" ftr="0" dt="0"/>
  <p:txStyles>
    <p:titleStyle>
      <a:lvl1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mj-ea"/>
          <a:cs typeface="굴림" pitchFamily="50" charset="-127"/>
        </a:defRPr>
      </a:lvl1pPr>
      <a:lvl2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2pPr>
      <a:lvl3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3pPr>
      <a:lvl4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4pPr>
      <a:lvl5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5pPr>
      <a:lvl6pPr marL="7429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6pPr>
      <a:lvl7pPr marL="12001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7pPr>
      <a:lvl8pPr marL="16573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8pPr>
      <a:lvl9pPr marL="21145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9pPr>
    </p:titleStyle>
    <p:bodyStyle>
      <a:lvl1pPr marL="304800" indent="-304800" algn="l" rtl="0" eaLnBrk="0" fontAlgn="base" latinLnBrk="1" hangingPunct="0">
        <a:lnSpc>
          <a:spcPct val="150000"/>
        </a:lnSpc>
        <a:spcBef>
          <a:spcPct val="25000"/>
        </a:spcBef>
        <a:spcAft>
          <a:spcPct val="0"/>
        </a:spcAft>
        <a:buClr>
          <a:srgbClr val="333333"/>
        </a:buClr>
        <a:buFont typeface="굴림" pitchFamily="50" charset="-127"/>
        <a:buChar char="q"/>
        <a:tabLst>
          <a:tab pos="266700" algn="l"/>
          <a:tab pos="400050" algn="l"/>
        </a:tabLst>
        <a:defRPr kumimoji="1" sz="3200" b="1">
          <a:solidFill>
            <a:srgbClr val="000000"/>
          </a:solidFill>
          <a:latin typeface="Arial" charset="0"/>
          <a:ea typeface="+mn-ea"/>
          <a:cs typeface="굴림" pitchFamily="50" charset="-127"/>
        </a:defRPr>
      </a:lvl1pPr>
      <a:lvl2pPr marL="504825" indent="-266700" algn="l" rtl="0" eaLnBrk="0" fontAlgn="base" latinLnBrk="1" hangingPunct="0">
        <a:lnSpc>
          <a:spcPct val="150000"/>
        </a:lnSpc>
        <a:spcBef>
          <a:spcPct val="25000"/>
        </a:spcBef>
        <a:spcAft>
          <a:spcPct val="0"/>
        </a:spcAft>
        <a:buClr>
          <a:srgbClr val="333333"/>
        </a:buClr>
        <a:buChar char="–"/>
        <a:tabLst>
          <a:tab pos="266700" algn="l"/>
          <a:tab pos="400050" algn="l"/>
        </a:tabLst>
        <a:defRPr kumimoji="1" sz="1600">
          <a:solidFill>
            <a:srgbClr val="000000"/>
          </a:solidFill>
          <a:latin typeface="Arial" charset="0"/>
          <a:ea typeface="+mn-ea"/>
          <a:cs typeface="굴림" pitchFamily="50" charset="-127"/>
        </a:defRPr>
      </a:lvl2pPr>
      <a:lvl3pPr marL="733425" indent="-247650" algn="l" rtl="0" eaLnBrk="0" fontAlgn="base" latinLnBrk="1" hangingPunct="0">
        <a:lnSpc>
          <a:spcPct val="150000"/>
        </a:lnSpc>
        <a:spcBef>
          <a:spcPct val="25000"/>
        </a:spcBef>
        <a:spcAft>
          <a:spcPct val="0"/>
        </a:spcAft>
        <a:buClr>
          <a:srgbClr val="333333"/>
        </a:buClr>
        <a:buChar char="•"/>
        <a:tabLst>
          <a:tab pos="266700" algn="l"/>
          <a:tab pos="400050" algn="l"/>
        </a:tabLst>
        <a:defRPr kumimoji="1" sz="1400">
          <a:solidFill>
            <a:srgbClr val="000000"/>
          </a:solidFill>
          <a:latin typeface="Arial" charset="0"/>
          <a:ea typeface="+mn-ea"/>
          <a:cs typeface="굴림" pitchFamily="50" charset="-127"/>
        </a:defRPr>
      </a:lvl3pPr>
      <a:lvl4pPr marL="904875" indent="-152400" algn="l" rtl="0" eaLnBrk="0" fontAlgn="base" latinLnBrk="1" hangingPunct="0">
        <a:spcBef>
          <a:spcPct val="25000"/>
        </a:spcBef>
        <a:spcAft>
          <a:spcPct val="0"/>
        </a:spcAft>
        <a:buClr>
          <a:srgbClr val="333333"/>
        </a:buClr>
        <a:buFont typeface="굴림" pitchFamily="50" charset="-127"/>
        <a:buAutoNum type="arabicPeriod"/>
        <a:tabLst>
          <a:tab pos="266700" algn="l"/>
          <a:tab pos="400050" algn="l"/>
        </a:tabLst>
        <a:defRPr kumimoji="1" sz="1400">
          <a:solidFill>
            <a:srgbClr val="000000"/>
          </a:solidFill>
          <a:latin typeface="Arial" charset="0"/>
          <a:ea typeface="+mn-ea"/>
          <a:cs typeface="굴림" pitchFamily="50" charset="-127"/>
        </a:defRPr>
      </a:lvl4pPr>
      <a:lvl5pPr marL="2789238" indent="-457200" algn="l" rtl="0" eaLnBrk="0" fontAlgn="base" latinLnBrk="1" hangingPunct="0">
        <a:spcBef>
          <a:spcPct val="20000"/>
        </a:spcBef>
        <a:spcAft>
          <a:spcPct val="0"/>
        </a:spcAft>
        <a:buClr>
          <a:schemeClr val="bg2"/>
        </a:buClr>
        <a:buFont typeface="굴림" pitchFamily="50" charset="-127"/>
        <a:buChar char="è"/>
        <a:tabLst>
          <a:tab pos="266700" algn="l"/>
          <a:tab pos="400050" algn="l"/>
        </a:tabLst>
        <a:defRPr kumimoji="1" sz="2400">
          <a:solidFill>
            <a:schemeClr val="tx1"/>
          </a:solidFill>
          <a:latin typeface="Arial" charset="0"/>
          <a:ea typeface="+mn-ea"/>
          <a:cs typeface="굴림" pitchFamily="50" charset="-127"/>
        </a:defRPr>
      </a:lvl5pPr>
      <a:lvl6pPr marL="32464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6pPr>
      <a:lvl7pPr marL="37036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7pPr>
      <a:lvl8pPr marL="41608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8pPr>
      <a:lvl9pPr marL="46180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18" Type="http://schemas.openxmlformats.org/officeDocument/2006/relationships/image" Target="../media/image48.png"/><Relationship Id="rId3" Type="http://schemas.openxmlformats.org/officeDocument/2006/relationships/image" Target="../media/image44.png"/><Relationship Id="rId7" Type="http://schemas.openxmlformats.org/officeDocument/2006/relationships/image" Target="../media/image18.png"/><Relationship Id="rId12" Type="http://schemas.openxmlformats.org/officeDocument/2006/relationships/image" Target="../media/image19.png"/><Relationship Id="rId17" Type="http://schemas.openxmlformats.org/officeDocument/2006/relationships/image" Target="../media/image47.png"/><Relationship Id="rId2" Type="http://schemas.openxmlformats.org/officeDocument/2006/relationships/notesSlide" Target="../notesSlides/notesSlide10.xml"/><Relationship Id="rId16"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8.png"/><Relationship Id="rId5" Type="http://schemas.openxmlformats.org/officeDocument/2006/relationships/image" Target="../media/image7.png"/><Relationship Id="rId15" Type="http://schemas.openxmlformats.org/officeDocument/2006/relationships/image" Target="../media/image45.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7.png"/><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1.png"/><Relationship Id="rId18" Type="http://schemas.openxmlformats.org/officeDocument/2006/relationships/image" Target="../media/image63.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0.png"/><Relationship Id="rId17" Type="http://schemas.openxmlformats.org/officeDocument/2006/relationships/image" Target="../media/image62.png"/><Relationship Id="rId2" Type="http://schemas.openxmlformats.org/officeDocument/2006/relationships/notesSlide" Target="../notesSlides/notesSlide12.xml"/><Relationship Id="rId16" Type="http://schemas.openxmlformats.org/officeDocument/2006/relationships/image" Target="../media/image17.png"/><Relationship Id="rId20"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3.png"/><Relationship Id="rId5" Type="http://schemas.openxmlformats.org/officeDocument/2006/relationships/image" Target="../media/image54.png"/><Relationship Id="rId15" Type="http://schemas.openxmlformats.org/officeDocument/2006/relationships/image" Target="../media/image16.png"/><Relationship Id="rId10" Type="http://schemas.openxmlformats.org/officeDocument/2006/relationships/image" Target="../media/image59.png"/><Relationship Id="rId19" Type="http://schemas.openxmlformats.org/officeDocument/2006/relationships/image" Target="../media/image64.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15.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8.png"/><Relationship Id="rId18"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7.png"/><Relationship Id="rId12" Type="http://schemas.openxmlformats.org/officeDocument/2006/relationships/image" Target="../media/image67.png"/><Relationship Id="rId17" Type="http://schemas.openxmlformats.org/officeDocument/2006/relationships/image" Target="../media/image17.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66.png"/><Relationship Id="rId5" Type="http://schemas.openxmlformats.org/officeDocument/2006/relationships/image" Target="../media/image54.png"/><Relationship Id="rId15" Type="http://schemas.openxmlformats.org/officeDocument/2006/relationships/image" Target="../media/image15.png"/><Relationship Id="rId10" Type="http://schemas.openxmlformats.org/officeDocument/2006/relationships/image" Target="../media/image58.png"/><Relationship Id="rId19" Type="http://schemas.openxmlformats.org/officeDocument/2006/relationships/image" Target="../media/image63.png"/><Relationship Id="rId4" Type="http://schemas.openxmlformats.org/officeDocument/2006/relationships/image" Target="../media/image53.png"/><Relationship Id="rId9" Type="http://schemas.openxmlformats.org/officeDocument/2006/relationships/image" Target="../media/image65.png"/><Relationship Id="rId14" Type="http://schemas.openxmlformats.org/officeDocument/2006/relationships/image" Target="../media/image69.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76.png"/><Relationship Id="rId3" Type="http://schemas.openxmlformats.org/officeDocument/2006/relationships/image" Target="../media/image6.png"/><Relationship Id="rId7" Type="http://schemas.openxmlformats.org/officeDocument/2006/relationships/image" Target="../media/image72.png"/><Relationship Id="rId12" Type="http://schemas.openxmlformats.org/officeDocument/2006/relationships/image" Target="../media/image7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74.png"/><Relationship Id="rId5" Type="http://schemas.openxmlformats.org/officeDocument/2006/relationships/image" Target="../media/image10.png"/><Relationship Id="rId10" Type="http://schemas.openxmlformats.org/officeDocument/2006/relationships/image" Target="../media/image73.png"/><Relationship Id="rId4" Type="http://schemas.openxmlformats.org/officeDocument/2006/relationships/image" Target="../media/image7.png"/><Relationship Id="rId9" Type="http://schemas.openxmlformats.org/officeDocument/2006/relationships/image" Target="../media/image3.png"/><Relationship Id="rId1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82.emf"/><Relationship Id="rId13" Type="http://schemas.openxmlformats.org/officeDocument/2006/relationships/image" Target="../media/image87.emf"/><Relationship Id="rId18" Type="http://schemas.openxmlformats.org/officeDocument/2006/relationships/image" Target="../media/image92.emf"/><Relationship Id="rId3" Type="http://schemas.openxmlformats.org/officeDocument/2006/relationships/image" Target="../media/image77.emf"/><Relationship Id="rId21" Type="http://schemas.openxmlformats.org/officeDocument/2006/relationships/image" Target="../media/image95.png"/><Relationship Id="rId7" Type="http://schemas.openxmlformats.org/officeDocument/2006/relationships/image" Target="../media/image81.emf"/><Relationship Id="rId12" Type="http://schemas.openxmlformats.org/officeDocument/2006/relationships/image" Target="../media/image86.emf"/><Relationship Id="rId17" Type="http://schemas.openxmlformats.org/officeDocument/2006/relationships/image" Target="../media/image91.emf"/><Relationship Id="rId2" Type="http://schemas.openxmlformats.org/officeDocument/2006/relationships/notesSlide" Target="../notesSlides/notesSlide15.xml"/><Relationship Id="rId16" Type="http://schemas.openxmlformats.org/officeDocument/2006/relationships/image" Target="../media/image90.emf"/><Relationship Id="rId20" Type="http://schemas.openxmlformats.org/officeDocument/2006/relationships/image" Target="../media/image94.png"/><Relationship Id="rId1" Type="http://schemas.openxmlformats.org/officeDocument/2006/relationships/slideLayout" Target="../slideLayouts/slideLayout7.xml"/><Relationship Id="rId6" Type="http://schemas.openxmlformats.org/officeDocument/2006/relationships/image" Target="../media/image80.emf"/><Relationship Id="rId11" Type="http://schemas.openxmlformats.org/officeDocument/2006/relationships/image" Target="../media/image85.emf"/><Relationship Id="rId5" Type="http://schemas.openxmlformats.org/officeDocument/2006/relationships/image" Target="../media/image79.emf"/><Relationship Id="rId15" Type="http://schemas.openxmlformats.org/officeDocument/2006/relationships/image" Target="../media/image89.emf"/><Relationship Id="rId10" Type="http://schemas.openxmlformats.org/officeDocument/2006/relationships/image" Target="../media/image84.emf"/><Relationship Id="rId19" Type="http://schemas.openxmlformats.org/officeDocument/2006/relationships/image" Target="../media/image93.emf"/><Relationship Id="rId4" Type="http://schemas.openxmlformats.org/officeDocument/2006/relationships/image" Target="../media/image78.emf"/><Relationship Id="rId9" Type="http://schemas.openxmlformats.org/officeDocument/2006/relationships/image" Target="../media/image83.emf"/><Relationship Id="rId14" Type="http://schemas.openxmlformats.org/officeDocument/2006/relationships/image" Target="../media/image88.emf"/></Relationships>
</file>

<file path=ppt/slides/_rels/slide18.xml.rels><?xml version="1.0" encoding="UTF-8" standalone="yes"?>
<Relationships xmlns="http://schemas.openxmlformats.org/package/2006/relationships"><Relationship Id="rId26" Type="http://schemas.openxmlformats.org/officeDocument/2006/relationships/image" Target="../media/image120.emf"/><Relationship Id="rId21" Type="http://schemas.openxmlformats.org/officeDocument/2006/relationships/image" Target="../media/image115.emf"/><Relationship Id="rId42" Type="http://schemas.openxmlformats.org/officeDocument/2006/relationships/image" Target="../media/image136.emf"/><Relationship Id="rId47" Type="http://schemas.openxmlformats.org/officeDocument/2006/relationships/image" Target="../media/image141.emf"/><Relationship Id="rId63" Type="http://schemas.openxmlformats.org/officeDocument/2006/relationships/image" Target="../media/image157.emf"/><Relationship Id="rId68" Type="http://schemas.openxmlformats.org/officeDocument/2006/relationships/image" Target="../media/image162.emf"/><Relationship Id="rId84" Type="http://schemas.openxmlformats.org/officeDocument/2006/relationships/image" Target="../media/image178.emf"/><Relationship Id="rId89" Type="http://schemas.openxmlformats.org/officeDocument/2006/relationships/image" Target="../media/image183.emf"/><Relationship Id="rId7" Type="http://schemas.openxmlformats.org/officeDocument/2006/relationships/image" Target="../media/image101.emf"/><Relationship Id="rId71" Type="http://schemas.openxmlformats.org/officeDocument/2006/relationships/image" Target="../media/image165.emf"/><Relationship Id="rId92" Type="http://schemas.openxmlformats.org/officeDocument/2006/relationships/image" Target="../media/image186.emf"/><Relationship Id="rId2" Type="http://schemas.openxmlformats.org/officeDocument/2006/relationships/image" Target="../media/image96.emf"/><Relationship Id="rId16" Type="http://schemas.openxmlformats.org/officeDocument/2006/relationships/image" Target="../media/image110.emf"/><Relationship Id="rId29" Type="http://schemas.openxmlformats.org/officeDocument/2006/relationships/image" Target="../media/image123.emf"/><Relationship Id="rId107" Type="http://schemas.openxmlformats.org/officeDocument/2006/relationships/image" Target="../media/image201.emf"/><Relationship Id="rId11" Type="http://schemas.openxmlformats.org/officeDocument/2006/relationships/image" Target="../media/image105.emf"/><Relationship Id="rId24" Type="http://schemas.openxmlformats.org/officeDocument/2006/relationships/image" Target="../media/image118.emf"/><Relationship Id="rId32" Type="http://schemas.openxmlformats.org/officeDocument/2006/relationships/image" Target="../media/image126.emf"/><Relationship Id="rId37" Type="http://schemas.openxmlformats.org/officeDocument/2006/relationships/image" Target="../media/image131.emf"/><Relationship Id="rId40" Type="http://schemas.openxmlformats.org/officeDocument/2006/relationships/image" Target="../media/image134.emf"/><Relationship Id="rId45" Type="http://schemas.openxmlformats.org/officeDocument/2006/relationships/image" Target="../media/image139.emf"/><Relationship Id="rId53" Type="http://schemas.openxmlformats.org/officeDocument/2006/relationships/image" Target="../media/image147.emf"/><Relationship Id="rId58" Type="http://schemas.openxmlformats.org/officeDocument/2006/relationships/image" Target="../media/image152.emf"/><Relationship Id="rId66" Type="http://schemas.openxmlformats.org/officeDocument/2006/relationships/image" Target="../media/image160.emf"/><Relationship Id="rId74" Type="http://schemas.openxmlformats.org/officeDocument/2006/relationships/image" Target="../media/image168.emf"/><Relationship Id="rId79" Type="http://schemas.openxmlformats.org/officeDocument/2006/relationships/image" Target="../media/image173.emf"/><Relationship Id="rId87" Type="http://schemas.openxmlformats.org/officeDocument/2006/relationships/image" Target="../media/image181.emf"/><Relationship Id="rId102" Type="http://schemas.openxmlformats.org/officeDocument/2006/relationships/image" Target="../media/image196.emf"/><Relationship Id="rId5" Type="http://schemas.openxmlformats.org/officeDocument/2006/relationships/image" Target="../media/image99.emf"/><Relationship Id="rId61" Type="http://schemas.openxmlformats.org/officeDocument/2006/relationships/image" Target="../media/image155.emf"/><Relationship Id="rId82" Type="http://schemas.openxmlformats.org/officeDocument/2006/relationships/image" Target="../media/image176.emf"/><Relationship Id="rId90" Type="http://schemas.openxmlformats.org/officeDocument/2006/relationships/image" Target="../media/image184.emf"/><Relationship Id="rId95" Type="http://schemas.openxmlformats.org/officeDocument/2006/relationships/image" Target="../media/image189.emf"/><Relationship Id="rId19" Type="http://schemas.openxmlformats.org/officeDocument/2006/relationships/image" Target="../media/image113.emf"/><Relationship Id="rId14" Type="http://schemas.openxmlformats.org/officeDocument/2006/relationships/image" Target="../media/image108.emf"/><Relationship Id="rId22" Type="http://schemas.openxmlformats.org/officeDocument/2006/relationships/image" Target="../media/image116.emf"/><Relationship Id="rId27" Type="http://schemas.openxmlformats.org/officeDocument/2006/relationships/image" Target="../media/image121.emf"/><Relationship Id="rId30" Type="http://schemas.openxmlformats.org/officeDocument/2006/relationships/image" Target="../media/image124.emf"/><Relationship Id="rId35" Type="http://schemas.openxmlformats.org/officeDocument/2006/relationships/image" Target="../media/image129.emf"/><Relationship Id="rId43" Type="http://schemas.openxmlformats.org/officeDocument/2006/relationships/image" Target="../media/image137.emf"/><Relationship Id="rId48" Type="http://schemas.openxmlformats.org/officeDocument/2006/relationships/image" Target="../media/image142.emf"/><Relationship Id="rId56" Type="http://schemas.openxmlformats.org/officeDocument/2006/relationships/image" Target="../media/image150.emf"/><Relationship Id="rId64" Type="http://schemas.openxmlformats.org/officeDocument/2006/relationships/image" Target="../media/image158.emf"/><Relationship Id="rId69" Type="http://schemas.openxmlformats.org/officeDocument/2006/relationships/image" Target="../media/image163.emf"/><Relationship Id="rId77" Type="http://schemas.openxmlformats.org/officeDocument/2006/relationships/image" Target="../media/image171.emf"/><Relationship Id="rId100" Type="http://schemas.openxmlformats.org/officeDocument/2006/relationships/image" Target="../media/image194.emf"/><Relationship Id="rId105" Type="http://schemas.openxmlformats.org/officeDocument/2006/relationships/image" Target="../media/image199.emf"/><Relationship Id="rId8" Type="http://schemas.openxmlformats.org/officeDocument/2006/relationships/image" Target="../media/image102.emf"/><Relationship Id="rId51" Type="http://schemas.openxmlformats.org/officeDocument/2006/relationships/image" Target="../media/image145.emf"/><Relationship Id="rId72" Type="http://schemas.openxmlformats.org/officeDocument/2006/relationships/image" Target="../media/image166.emf"/><Relationship Id="rId80" Type="http://schemas.openxmlformats.org/officeDocument/2006/relationships/image" Target="../media/image174.emf"/><Relationship Id="rId85" Type="http://schemas.openxmlformats.org/officeDocument/2006/relationships/image" Target="../media/image179.emf"/><Relationship Id="rId93" Type="http://schemas.openxmlformats.org/officeDocument/2006/relationships/image" Target="../media/image187.emf"/><Relationship Id="rId98" Type="http://schemas.openxmlformats.org/officeDocument/2006/relationships/image" Target="../media/image192.emf"/><Relationship Id="rId3" Type="http://schemas.openxmlformats.org/officeDocument/2006/relationships/image" Target="../media/image97.emf"/><Relationship Id="rId12" Type="http://schemas.openxmlformats.org/officeDocument/2006/relationships/image" Target="../media/image106.emf"/><Relationship Id="rId17" Type="http://schemas.openxmlformats.org/officeDocument/2006/relationships/image" Target="../media/image111.emf"/><Relationship Id="rId25" Type="http://schemas.openxmlformats.org/officeDocument/2006/relationships/image" Target="../media/image119.emf"/><Relationship Id="rId33" Type="http://schemas.openxmlformats.org/officeDocument/2006/relationships/image" Target="../media/image127.emf"/><Relationship Id="rId38" Type="http://schemas.openxmlformats.org/officeDocument/2006/relationships/image" Target="../media/image132.emf"/><Relationship Id="rId46" Type="http://schemas.openxmlformats.org/officeDocument/2006/relationships/image" Target="../media/image140.emf"/><Relationship Id="rId59" Type="http://schemas.openxmlformats.org/officeDocument/2006/relationships/image" Target="../media/image153.emf"/><Relationship Id="rId67" Type="http://schemas.openxmlformats.org/officeDocument/2006/relationships/image" Target="../media/image161.emf"/><Relationship Id="rId103" Type="http://schemas.openxmlformats.org/officeDocument/2006/relationships/image" Target="../media/image197.emf"/><Relationship Id="rId108" Type="http://schemas.openxmlformats.org/officeDocument/2006/relationships/image" Target="../media/image202.emf"/><Relationship Id="rId20" Type="http://schemas.openxmlformats.org/officeDocument/2006/relationships/image" Target="../media/image114.emf"/><Relationship Id="rId41" Type="http://schemas.openxmlformats.org/officeDocument/2006/relationships/image" Target="../media/image135.emf"/><Relationship Id="rId54" Type="http://schemas.openxmlformats.org/officeDocument/2006/relationships/image" Target="../media/image148.emf"/><Relationship Id="rId62" Type="http://schemas.openxmlformats.org/officeDocument/2006/relationships/image" Target="../media/image156.emf"/><Relationship Id="rId70" Type="http://schemas.openxmlformats.org/officeDocument/2006/relationships/image" Target="../media/image164.emf"/><Relationship Id="rId75" Type="http://schemas.openxmlformats.org/officeDocument/2006/relationships/image" Target="../media/image169.emf"/><Relationship Id="rId83" Type="http://schemas.openxmlformats.org/officeDocument/2006/relationships/image" Target="../media/image177.emf"/><Relationship Id="rId88" Type="http://schemas.openxmlformats.org/officeDocument/2006/relationships/image" Target="../media/image182.emf"/><Relationship Id="rId91" Type="http://schemas.openxmlformats.org/officeDocument/2006/relationships/image" Target="../media/image185.emf"/><Relationship Id="rId96" Type="http://schemas.openxmlformats.org/officeDocument/2006/relationships/image" Target="../media/image190.emf"/><Relationship Id="rId1" Type="http://schemas.openxmlformats.org/officeDocument/2006/relationships/slideLayout" Target="../slideLayouts/slideLayout7.xml"/><Relationship Id="rId6" Type="http://schemas.openxmlformats.org/officeDocument/2006/relationships/image" Target="../media/image100.png"/><Relationship Id="rId15" Type="http://schemas.openxmlformats.org/officeDocument/2006/relationships/image" Target="../media/image109.emf"/><Relationship Id="rId23" Type="http://schemas.openxmlformats.org/officeDocument/2006/relationships/image" Target="../media/image117.emf"/><Relationship Id="rId28" Type="http://schemas.openxmlformats.org/officeDocument/2006/relationships/image" Target="../media/image122.emf"/><Relationship Id="rId36" Type="http://schemas.openxmlformats.org/officeDocument/2006/relationships/image" Target="../media/image130.emf"/><Relationship Id="rId49" Type="http://schemas.openxmlformats.org/officeDocument/2006/relationships/image" Target="../media/image143.emf"/><Relationship Id="rId57" Type="http://schemas.openxmlformats.org/officeDocument/2006/relationships/image" Target="../media/image151.emf"/><Relationship Id="rId106" Type="http://schemas.openxmlformats.org/officeDocument/2006/relationships/image" Target="../media/image200.emf"/><Relationship Id="rId10" Type="http://schemas.openxmlformats.org/officeDocument/2006/relationships/image" Target="../media/image104.emf"/><Relationship Id="rId31" Type="http://schemas.openxmlformats.org/officeDocument/2006/relationships/image" Target="../media/image125.emf"/><Relationship Id="rId44" Type="http://schemas.openxmlformats.org/officeDocument/2006/relationships/image" Target="../media/image138.emf"/><Relationship Id="rId52" Type="http://schemas.openxmlformats.org/officeDocument/2006/relationships/image" Target="../media/image146.emf"/><Relationship Id="rId60" Type="http://schemas.openxmlformats.org/officeDocument/2006/relationships/image" Target="../media/image154.emf"/><Relationship Id="rId65" Type="http://schemas.openxmlformats.org/officeDocument/2006/relationships/image" Target="../media/image159.emf"/><Relationship Id="rId73" Type="http://schemas.openxmlformats.org/officeDocument/2006/relationships/image" Target="../media/image167.emf"/><Relationship Id="rId78" Type="http://schemas.openxmlformats.org/officeDocument/2006/relationships/image" Target="../media/image172.emf"/><Relationship Id="rId81" Type="http://schemas.openxmlformats.org/officeDocument/2006/relationships/image" Target="../media/image175.emf"/><Relationship Id="rId86" Type="http://schemas.openxmlformats.org/officeDocument/2006/relationships/image" Target="../media/image180.emf"/><Relationship Id="rId94" Type="http://schemas.openxmlformats.org/officeDocument/2006/relationships/image" Target="../media/image188.emf"/><Relationship Id="rId99" Type="http://schemas.openxmlformats.org/officeDocument/2006/relationships/image" Target="../media/image193.emf"/><Relationship Id="rId101" Type="http://schemas.openxmlformats.org/officeDocument/2006/relationships/image" Target="../media/image195.emf"/><Relationship Id="rId4" Type="http://schemas.openxmlformats.org/officeDocument/2006/relationships/image" Target="../media/image98.emf"/><Relationship Id="rId9" Type="http://schemas.openxmlformats.org/officeDocument/2006/relationships/image" Target="../media/image103.emf"/><Relationship Id="rId13" Type="http://schemas.openxmlformats.org/officeDocument/2006/relationships/image" Target="../media/image107.emf"/><Relationship Id="rId18" Type="http://schemas.openxmlformats.org/officeDocument/2006/relationships/image" Target="../media/image112.emf"/><Relationship Id="rId39" Type="http://schemas.openxmlformats.org/officeDocument/2006/relationships/image" Target="../media/image133.emf"/><Relationship Id="rId34" Type="http://schemas.openxmlformats.org/officeDocument/2006/relationships/image" Target="../media/image128.emf"/><Relationship Id="rId50" Type="http://schemas.openxmlformats.org/officeDocument/2006/relationships/image" Target="../media/image144.emf"/><Relationship Id="rId55" Type="http://schemas.openxmlformats.org/officeDocument/2006/relationships/image" Target="../media/image149.emf"/><Relationship Id="rId76" Type="http://schemas.openxmlformats.org/officeDocument/2006/relationships/image" Target="../media/image170.emf"/><Relationship Id="rId97" Type="http://schemas.openxmlformats.org/officeDocument/2006/relationships/image" Target="../media/image191.emf"/><Relationship Id="rId104" Type="http://schemas.openxmlformats.org/officeDocument/2006/relationships/image" Target="../media/image198.e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211.png"/><Relationship Id="rId3" Type="http://schemas.openxmlformats.org/officeDocument/2006/relationships/notesSlide" Target="../notesSlides/notesSlide16.xml"/><Relationship Id="rId7" Type="http://schemas.openxmlformats.org/officeDocument/2006/relationships/image" Target="../media/image207.jpeg"/><Relationship Id="rId12" Type="http://schemas.openxmlformats.org/officeDocument/2006/relationships/image" Target="../media/image210.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06.jpeg"/><Relationship Id="rId11" Type="http://schemas.openxmlformats.org/officeDocument/2006/relationships/image" Target="../media/image209.png"/><Relationship Id="rId5" Type="http://schemas.openxmlformats.org/officeDocument/2006/relationships/image" Target="../media/image205.png"/><Relationship Id="rId15" Type="http://schemas.openxmlformats.org/officeDocument/2006/relationships/image" Target="../media/image213.png"/><Relationship Id="rId10" Type="http://schemas.openxmlformats.org/officeDocument/2006/relationships/oleObject" Target="../embeddings/oleObject2.bin"/><Relationship Id="rId4" Type="http://schemas.openxmlformats.org/officeDocument/2006/relationships/image" Target="../media/image204.png"/><Relationship Id="rId9" Type="http://schemas.openxmlformats.org/officeDocument/2006/relationships/image" Target="../media/image208.jpeg"/><Relationship Id="rId14" Type="http://schemas.openxmlformats.org/officeDocument/2006/relationships/image" Target="../media/image21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3.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3.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8.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jpe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jpe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4853" name="Rectangle 5"/>
          <p:cNvSpPr>
            <a:spLocks noGrp="1" noChangeArrowheads="1"/>
          </p:cNvSpPr>
          <p:nvPr>
            <p:ph type="subTitle" idx="1"/>
          </p:nvPr>
        </p:nvSpPr>
        <p:spPr>
          <a:xfrm>
            <a:off x="1166786" y="2285992"/>
            <a:ext cx="7291390" cy="1006481"/>
          </a:xfrm>
        </p:spPr>
        <p:txBody>
          <a:bodyPr/>
          <a:lstStyle/>
          <a:p>
            <a:r>
              <a:rPr lang="ru-RU" altLang="ko-KR" sz="2800" dirty="0" smtClean="0"/>
              <a:t>Интеграция Системы: цифровой Мозг </a:t>
            </a:r>
            <a:endParaRPr lang="ko-KR" altLang="en-US" sz="2800" dirty="0"/>
          </a:p>
        </p:txBody>
      </p:sp>
      <p:pic>
        <p:nvPicPr>
          <p:cNvPr id="5" name="Picture 10" descr="마크"/>
          <p:cNvPicPr>
            <a:picLocks noChangeAspect="1" noChangeArrowheads="1"/>
          </p:cNvPicPr>
          <p:nvPr/>
        </p:nvPicPr>
        <p:blipFill>
          <a:blip r:embed="rId2" cstate="print"/>
          <a:srcRect/>
          <a:stretch>
            <a:fillRect/>
          </a:stretch>
        </p:blipFill>
        <p:spPr bwMode="auto">
          <a:xfrm>
            <a:off x="2238356" y="5168778"/>
            <a:ext cx="936625" cy="936625"/>
          </a:xfrm>
          <a:prstGeom prst="rect">
            <a:avLst/>
          </a:prstGeom>
          <a:noFill/>
          <a:ln w="9525">
            <a:noFill/>
            <a:miter lim="800000"/>
            <a:headEnd/>
            <a:tailEnd/>
          </a:ln>
        </p:spPr>
      </p:pic>
      <p:sp>
        <p:nvSpPr>
          <p:cNvPr id="6" name="Text Box 636"/>
          <p:cNvSpPr txBox="1">
            <a:spLocks noChangeArrowheads="1"/>
          </p:cNvSpPr>
          <p:nvPr/>
        </p:nvSpPr>
        <p:spPr bwMode="auto">
          <a:xfrm>
            <a:off x="2809860" y="5129259"/>
            <a:ext cx="4954569" cy="1015663"/>
          </a:xfrm>
          <a:prstGeom prst="rect">
            <a:avLst/>
          </a:prstGeom>
          <a:noFill/>
          <a:ln w="9525">
            <a:noFill/>
            <a:miter lim="800000"/>
            <a:headEnd/>
            <a:tailEnd/>
          </a:ln>
        </p:spPr>
        <p:txBody>
          <a:bodyPr wrap="square">
            <a:spAutoFit/>
          </a:bodyPr>
          <a:lstStyle/>
          <a:p>
            <a:pPr algn="ctr" eaLnBrk="0" latinLnBrk="0" hangingPunct="0">
              <a:buFont typeface="굴림" pitchFamily="50" charset="-127"/>
              <a:buNone/>
            </a:pPr>
            <a:r>
              <a:rPr kumimoji="0" lang="ru-RU" altLang="ko-KR" sz="2000" b="1" dirty="0" smtClean="0">
                <a:latin typeface="Times New Roman" pitchFamily="18" charset="0"/>
                <a:ea typeface="HY견고딕" pitchFamily="18" charset="-127"/>
                <a:cs typeface="Times New Roman" pitchFamily="18" charset="0"/>
              </a:rPr>
              <a:t>Министерство Стратегии и Финансов</a:t>
            </a:r>
            <a:endParaRPr kumimoji="0" lang="en-US" altLang="ko-KR" sz="2000" b="1" dirty="0" smtClean="0">
              <a:latin typeface="Agency FB" pitchFamily="34" charset="0"/>
              <a:ea typeface="HY견고딕" pitchFamily="18" charset="-127"/>
              <a:cs typeface="Times New Roman" pitchFamily="18" charset="0"/>
            </a:endParaRPr>
          </a:p>
          <a:p>
            <a:pPr algn="ctr" eaLnBrk="0" latinLnBrk="0" hangingPunct="0">
              <a:buFont typeface="굴림" pitchFamily="50" charset="-127"/>
              <a:buNone/>
            </a:pPr>
            <a:r>
              <a:rPr kumimoji="0" lang="ru-RU" altLang="ko-KR" sz="2000" b="1" dirty="0" smtClean="0">
                <a:latin typeface="Times New Roman" pitchFamily="18" charset="0"/>
                <a:ea typeface="HY견고딕" pitchFamily="18" charset="-127"/>
                <a:cs typeface="Times New Roman" pitchFamily="18" charset="0"/>
              </a:rPr>
              <a:t>Республика </a:t>
            </a:r>
            <a:r>
              <a:rPr lang="ru-RU" altLang="ko-KR" sz="2000" b="1" dirty="0" smtClean="0">
                <a:latin typeface="Times New Roman" pitchFamily="18" charset="0"/>
                <a:ea typeface="HY견고딕" pitchFamily="18" charset="-127"/>
                <a:cs typeface="Times New Roman" pitchFamily="18" charset="0"/>
              </a:rPr>
              <a:t>К</a:t>
            </a:r>
            <a:r>
              <a:rPr kumimoji="0" lang="ru-RU" altLang="ko-KR" sz="2000" b="1" dirty="0" smtClean="0">
                <a:latin typeface="Times New Roman" pitchFamily="18" charset="0"/>
                <a:ea typeface="HY견고딕" pitchFamily="18" charset="-127"/>
                <a:cs typeface="Times New Roman" pitchFamily="18" charset="0"/>
              </a:rPr>
              <a:t>орея</a:t>
            </a:r>
            <a:endParaRPr kumimoji="0" lang="en-US" altLang="ko-KR" sz="2000" b="1" dirty="0" smtClean="0">
              <a:latin typeface="Agency FB" pitchFamily="34" charset="0"/>
              <a:ea typeface="HY견고딕" pitchFamily="18" charset="-127"/>
              <a:cs typeface="Times New Roman" pitchFamily="18" charset="0"/>
            </a:endParaRPr>
          </a:p>
          <a:p>
            <a:pPr algn="ctr" eaLnBrk="0" latinLnBrk="0" hangingPunct="0">
              <a:buFont typeface="굴림" pitchFamily="50" charset="-127"/>
              <a:buNone/>
            </a:pPr>
            <a:endParaRPr kumimoji="0" lang="en-US" altLang="ko-KR" sz="2000" b="1" dirty="0">
              <a:latin typeface="Agency FB" pitchFamily="34" charset="0"/>
              <a:ea typeface="HY견고딕" pitchFamily="18" charset="-127"/>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0"/>
          <p:cNvPicPr>
            <a:picLocks noChangeAspect="1" noChangeArrowheads="1"/>
          </p:cNvPicPr>
          <p:nvPr/>
        </p:nvPicPr>
        <p:blipFill>
          <a:blip r:embed="rId3" cstate="print"/>
          <a:srcRect/>
          <a:stretch>
            <a:fillRect/>
          </a:stretch>
        </p:blipFill>
        <p:spPr bwMode="auto">
          <a:xfrm>
            <a:off x="1238224" y="1214422"/>
            <a:ext cx="7685115" cy="5292307"/>
          </a:xfrm>
          <a:prstGeom prst="rect">
            <a:avLst/>
          </a:prstGeom>
          <a:noFill/>
          <a:ln w="9525">
            <a:solidFill>
              <a:srgbClr val="FBB581"/>
            </a:solidFill>
            <a:miter lim="800000"/>
            <a:headEnd/>
            <a:tailEnd/>
          </a:ln>
        </p:spPr>
      </p:pic>
      <p:sp>
        <p:nvSpPr>
          <p:cNvPr id="39939" name="Rectangle 2"/>
          <p:cNvSpPr>
            <a:spLocks noChangeArrowheads="1"/>
          </p:cNvSpPr>
          <p:nvPr/>
        </p:nvSpPr>
        <p:spPr bwMode="auto">
          <a:xfrm>
            <a:off x="519113" y="792163"/>
            <a:ext cx="8424862" cy="368701"/>
          </a:xfrm>
          <a:prstGeom prst="rect">
            <a:avLst/>
          </a:prstGeom>
          <a:noFill/>
          <a:ln w="14605" algn="ctr">
            <a:noFill/>
            <a:miter lim="800000"/>
            <a:headEnd/>
            <a:tailEnd/>
          </a:ln>
        </p:spPr>
        <p:txBody>
          <a:bodyPr lIns="18000" tIns="10800" rIns="18000" bIns="10800">
            <a:spAutoFit/>
          </a:bodyPr>
          <a:lstStyle/>
          <a:p>
            <a:pPr eaLnBrk="0" hangingPunct="0">
              <a:lnSpc>
                <a:spcPct val="140000"/>
              </a:lnSpc>
              <a:spcBef>
                <a:spcPct val="50000"/>
              </a:spcBef>
            </a:pPr>
            <a:r>
              <a:rPr kumimoji="0" lang="en-US" altLang="ko-KR" sz="1800" dirty="0" smtClean="0">
                <a:latin typeface="Arial Unicode MS" pitchFamily="50" charset="-127"/>
                <a:ea typeface="Arial Unicode MS" pitchFamily="50" charset="-127"/>
                <a:cs typeface="Arial Unicode MS" pitchFamily="50" charset="-127"/>
              </a:rPr>
              <a:t>3.</a:t>
            </a:r>
            <a:r>
              <a:rPr kumimoji="0" lang="ru-RU" altLang="ko-KR" sz="1600" dirty="0" smtClean="0">
                <a:latin typeface="Arial Unicode MS" pitchFamily="50" charset="-127"/>
                <a:ea typeface="Arial Unicode MS" pitchFamily="50" charset="-127"/>
                <a:cs typeface="Arial Unicode MS" pitchFamily="50" charset="-127"/>
              </a:rPr>
              <a:t>Управление Проектом</a:t>
            </a:r>
            <a:r>
              <a:rPr kumimoji="0" lang="en-US" altLang="ko-KR" sz="1600" dirty="0" smtClean="0">
                <a:latin typeface="Arial Unicode MS" pitchFamily="50" charset="-127"/>
                <a:ea typeface="Arial Unicode MS" pitchFamily="50" charset="-127"/>
                <a:cs typeface="Arial Unicode MS" pitchFamily="50" charset="-127"/>
              </a:rPr>
              <a:t> –</a:t>
            </a:r>
            <a:r>
              <a:rPr kumimoji="0" lang="ru-RU" altLang="ko-KR" sz="1600" dirty="0" smtClean="0">
                <a:latin typeface="Arial Unicode MS" pitchFamily="50" charset="-127"/>
                <a:ea typeface="Arial Unicode MS" pitchFamily="50" charset="-127"/>
                <a:cs typeface="Arial Unicode MS" pitchFamily="50" charset="-127"/>
              </a:rPr>
              <a:t>Базовая Информация Мониторинга Проекта (Образец)</a:t>
            </a:r>
            <a:endParaRPr kumimoji="0" lang="en-US" altLang="ko-KR" sz="1600" dirty="0">
              <a:latin typeface="Arial Unicode MS" pitchFamily="50" charset="-127"/>
              <a:ea typeface="Arial Unicode MS" pitchFamily="50" charset="-127"/>
              <a:cs typeface="Arial Unicode MS" pitchFamily="50" charset="-127"/>
            </a:endParaRPr>
          </a:p>
        </p:txBody>
      </p:sp>
      <p:sp>
        <p:nvSpPr>
          <p:cNvPr id="39940" name="Rectangle 10"/>
          <p:cNvSpPr>
            <a:spLocks noChangeArrowheads="1"/>
          </p:cNvSpPr>
          <p:nvPr/>
        </p:nvSpPr>
        <p:spPr bwMode="auto">
          <a:xfrm>
            <a:off x="2682875" y="1903413"/>
            <a:ext cx="5276850" cy="195262"/>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1" name="Rectangle 11"/>
          <p:cNvSpPr>
            <a:spLocks noChangeArrowheads="1"/>
          </p:cNvSpPr>
          <p:nvPr/>
        </p:nvSpPr>
        <p:spPr bwMode="auto">
          <a:xfrm>
            <a:off x="2689225" y="2643188"/>
            <a:ext cx="5929313" cy="571500"/>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2" name="Rectangle 12"/>
          <p:cNvSpPr>
            <a:spLocks noChangeArrowheads="1"/>
          </p:cNvSpPr>
          <p:nvPr/>
        </p:nvSpPr>
        <p:spPr bwMode="auto">
          <a:xfrm>
            <a:off x="2700338" y="4000500"/>
            <a:ext cx="5929312" cy="2357438"/>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3" name="Rectangle 11"/>
          <p:cNvSpPr>
            <a:spLocks noChangeArrowheads="1"/>
          </p:cNvSpPr>
          <p:nvPr/>
        </p:nvSpPr>
        <p:spPr bwMode="auto">
          <a:xfrm>
            <a:off x="1166813" y="2328863"/>
            <a:ext cx="1428750" cy="428625"/>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4" name="Rectangle 11"/>
          <p:cNvSpPr>
            <a:spLocks noChangeArrowheads="1"/>
          </p:cNvSpPr>
          <p:nvPr/>
        </p:nvSpPr>
        <p:spPr bwMode="auto">
          <a:xfrm>
            <a:off x="2700338" y="3286125"/>
            <a:ext cx="341312" cy="214313"/>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5" name="AutoShape 802"/>
          <p:cNvSpPr>
            <a:spLocks noChangeArrowheads="1"/>
          </p:cNvSpPr>
          <p:nvPr/>
        </p:nvSpPr>
        <p:spPr bwMode="auto">
          <a:xfrm>
            <a:off x="2787650" y="3673475"/>
            <a:ext cx="307975" cy="217488"/>
          </a:xfrm>
          <a:prstGeom prst="downArrow">
            <a:avLst>
              <a:gd name="adj1" fmla="val 57731"/>
              <a:gd name="adj2" fmla="val 54889"/>
            </a:avLst>
          </a:prstGeom>
          <a:gradFill rotWithShape="0">
            <a:gsLst>
              <a:gs pos="0">
                <a:srgbClr val="DBE0E3"/>
              </a:gs>
              <a:gs pos="100000">
                <a:srgbClr val="9DAAB1"/>
              </a:gs>
            </a:gsLst>
            <a:lin ang="5400000" scaled="1"/>
          </a:gradFill>
          <a:ln w="9525" algn="ctr">
            <a:solidFill>
              <a:srgbClr val="424C50"/>
            </a:solidFill>
            <a:miter lim="800000"/>
            <a:headEnd/>
            <a:tailEnd/>
          </a:ln>
        </p:spPr>
        <p:txBody>
          <a:bodyPr wrap="none" bIns="0" anchor="ctr"/>
          <a:lstStyle/>
          <a:p>
            <a:pPr algn="ctr">
              <a:spcAft>
                <a:spcPct val="30000"/>
              </a:spcAft>
            </a:pPr>
            <a:endParaRPr kumimoji="0" lang="ko-KR" altLang="ko-KR" sz="1600">
              <a:latin typeface="Arial Unicode MS" pitchFamily="50" charset="-127"/>
              <a:ea typeface="Arial Unicode MS" pitchFamily="50" charset="-127"/>
              <a:cs typeface="Arial Unicode MS" pitchFamily="50" charset="-127"/>
            </a:endParaRPr>
          </a:p>
        </p:txBody>
      </p:sp>
      <p:sp>
        <p:nvSpPr>
          <p:cNvPr id="21" name="AutoShape 227" descr="네모땡"/>
          <p:cNvSpPr>
            <a:spLocks noChangeArrowheads="1"/>
          </p:cNvSpPr>
          <p:nvPr/>
        </p:nvSpPr>
        <p:spPr bwMode="auto">
          <a:xfrm>
            <a:off x="952500" y="2257425"/>
            <a:ext cx="293688"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2</a:t>
            </a:r>
          </a:p>
        </p:txBody>
      </p:sp>
      <p:sp>
        <p:nvSpPr>
          <p:cNvPr id="22" name="AutoShape 227" descr="네모땡"/>
          <p:cNvSpPr>
            <a:spLocks noChangeArrowheads="1"/>
          </p:cNvSpPr>
          <p:nvPr/>
        </p:nvSpPr>
        <p:spPr bwMode="auto">
          <a:xfrm>
            <a:off x="2370138" y="1812925"/>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3</a:t>
            </a:r>
          </a:p>
        </p:txBody>
      </p:sp>
      <p:sp>
        <p:nvSpPr>
          <p:cNvPr id="23" name="AutoShape 227" descr="네모땡"/>
          <p:cNvSpPr>
            <a:spLocks noChangeArrowheads="1"/>
          </p:cNvSpPr>
          <p:nvPr/>
        </p:nvSpPr>
        <p:spPr bwMode="auto">
          <a:xfrm>
            <a:off x="2395538" y="3910013"/>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6</a:t>
            </a:r>
          </a:p>
        </p:txBody>
      </p:sp>
      <p:sp>
        <p:nvSpPr>
          <p:cNvPr id="24" name="AutoShape 227" descr="네모땡"/>
          <p:cNvSpPr>
            <a:spLocks noChangeArrowheads="1"/>
          </p:cNvSpPr>
          <p:nvPr/>
        </p:nvSpPr>
        <p:spPr bwMode="auto">
          <a:xfrm>
            <a:off x="2395538" y="2643188"/>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4</a:t>
            </a:r>
          </a:p>
        </p:txBody>
      </p:sp>
      <p:sp>
        <p:nvSpPr>
          <p:cNvPr id="25" name="AutoShape 227" descr="네모땡"/>
          <p:cNvSpPr>
            <a:spLocks noChangeArrowheads="1"/>
          </p:cNvSpPr>
          <p:nvPr/>
        </p:nvSpPr>
        <p:spPr bwMode="auto">
          <a:xfrm>
            <a:off x="2395538" y="3214688"/>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5</a:t>
            </a:r>
          </a:p>
        </p:txBody>
      </p:sp>
      <p:sp>
        <p:nvSpPr>
          <p:cNvPr id="39951" name="Rectangle 11"/>
          <p:cNvSpPr>
            <a:spLocks noChangeArrowheads="1"/>
          </p:cNvSpPr>
          <p:nvPr/>
        </p:nvSpPr>
        <p:spPr bwMode="auto">
          <a:xfrm>
            <a:off x="3525838" y="1419225"/>
            <a:ext cx="714375" cy="285750"/>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27" name="AutoShape 227" descr="네모땡"/>
          <p:cNvSpPr>
            <a:spLocks noChangeArrowheads="1"/>
          </p:cNvSpPr>
          <p:nvPr/>
        </p:nvSpPr>
        <p:spPr bwMode="auto">
          <a:xfrm>
            <a:off x="3311525" y="1276350"/>
            <a:ext cx="293688"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1</a:t>
            </a:r>
          </a:p>
        </p:txBody>
      </p:sp>
      <p:sp>
        <p:nvSpPr>
          <p:cNvPr id="18" name="직사각형 17"/>
          <p:cNvSpPr/>
          <p:nvPr/>
        </p:nvSpPr>
        <p:spPr bwMode="auto">
          <a:xfrm>
            <a:off x="5191125" y="1736725"/>
            <a:ext cx="3571875" cy="200025"/>
          </a:xfrm>
          <a:prstGeom prst="rect">
            <a:avLst/>
          </a:prstGeom>
          <a:solidFill>
            <a:srgbClr val="055FC3"/>
          </a:solidFill>
          <a:ln w="9525" cap="flat" cmpd="sng" algn="ctr">
            <a:noFill/>
            <a:prstDash val="solid"/>
            <a:round/>
            <a:headEnd type="none" w="med" len="med"/>
            <a:tailEnd type="none" w="med" len="med"/>
          </a:ln>
          <a:effectLst>
            <a:outerShdw dist="17961" dir="2700000" algn="ctr" rotWithShape="0">
              <a:srgbClr val="000000"/>
            </a:outerShdw>
          </a:effectLst>
        </p:spPr>
        <p:txBody>
          <a:bodyPr lIns="0" tIns="0" rIns="0" bIns="0" anchor="ctr">
            <a:spAutoFit/>
          </a:bodyPr>
          <a:lstStyle/>
          <a:p>
            <a:pPr marL="762000" indent="-304800">
              <a:defRPr/>
            </a:pPr>
            <a:endParaRPr lang="ko-KR" altLang="en-US" dirty="0">
              <a:solidFill>
                <a:schemeClr val="bg1"/>
              </a:solidFill>
              <a:latin typeface="Arial Unicode MS" pitchFamily="50" charset="-127"/>
              <a:ea typeface="Arial Unicode MS" pitchFamily="50" charset="-127"/>
              <a:cs typeface="Arial Unicode MS" pitchFamily="50" charset="-127"/>
            </a:endParaRPr>
          </a:p>
        </p:txBody>
      </p:sp>
      <p:sp>
        <p:nvSpPr>
          <p:cNvPr id="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Управление Проектом</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1247"/>
          <p:cNvSpPr>
            <a:spLocks noChangeArrowheads="1"/>
          </p:cNvSpPr>
          <p:nvPr/>
        </p:nvSpPr>
        <p:spPr bwMode="auto">
          <a:xfrm>
            <a:off x="325438" y="879475"/>
            <a:ext cx="5413380" cy="276999"/>
          </a:xfrm>
          <a:prstGeom prst="rect">
            <a:avLst/>
          </a:prstGeom>
          <a:noFill/>
          <a:ln w="12700" algn="ctr">
            <a:noFill/>
            <a:miter lim="800000"/>
            <a:headEnd/>
            <a:tailEnd/>
          </a:ln>
        </p:spPr>
        <p:txBody>
          <a:bodyPr wrap="square" lIns="0" tIns="0" rIns="0" bIns="0" anchor="ctr">
            <a:spAutoFit/>
          </a:bodyPr>
          <a:lstStyle/>
          <a:p>
            <a:r>
              <a:rPr kumimoji="0" lang="en-US" altLang="ko-KR" sz="1800" dirty="0">
                <a:latin typeface="Arial Unicode MS" pitchFamily="50" charset="-127"/>
                <a:ea typeface="Arial Unicode MS" pitchFamily="50" charset="-127"/>
                <a:cs typeface="Arial Unicode MS" pitchFamily="50" charset="-127"/>
              </a:rPr>
              <a:t>4. </a:t>
            </a:r>
            <a:r>
              <a:rPr kumimoji="0" lang="ru-RU" altLang="ko-KR" sz="1800" dirty="0" smtClean="0">
                <a:latin typeface="Arial Unicode MS" pitchFamily="50" charset="-127"/>
                <a:ea typeface="Arial Unicode MS" pitchFamily="50" charset="-127"/>
                <a:cs typeface="Arial Unicode MS" pitchFamily="50" charset="-127"/>
              </a:rPr>
              <a:t>Предварительное Изучение Выполнимости</a:t>
            </a:r>
            <a:endParaRPr kumimoji="0" lang="ko-KR" altLang="ko-KR" sz="1800" dirty="0">
              <a:latin typeface="Arial Unicode MS" pitchFamily="50" charset="-127"/>
              <a:ea typeface="Arial Unicode MS" pitchFamily="50" charset="-127"/>
              <a:cs typeface="Arial Unicode MS" pitchFamily="50" charset="-127"/>
            </a:endParaRPr>
          </a:p>
        </p:txBody>
      </p:sp>
      <p:graphicFrame>
        <p:nvGraphicFramePr>
          <p:cNvPr id="17459" name="Group 51"/>
          <p:cNvGraphicFramePr>
            <a:graphicFrameLocks noGrp="1"/>
          </p:cNvGraphicFramePr>
          <p:nvPr/>
        </p:nvGraphicFramePr>
        <p:xfrm>
          <a:off x="523875" y="1327150"/>
          <a:ext cx="8786813" cy="5177457"/>
        </p:xfrm>
        <a:graphic>
          <a:graphicData uri="http://schemas.openxmlformats.org/drawingml/2006/table">
            <a:tbl>
              <a:tblPr/>
              <a:tblGrid>
                <a:gridCol w="714375"/>
                <a:gridCol w="1062038"/>
                <a:gridCol w="7010400"/>
              </a:tblGrid>
              <a:tr h="446088">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chemeClr val="bg1"/>
                          </a:solidFill>
                          <a:effectLst/>
                          <a:latin typeface="나눔고딕 ExtraBold" pitchFamily="50" charset="-127"/>
                          <a:ea typeface="나눔고딕 ExtraBold" pitchFamily="50" charset="-127"/>
                        </a:rPr>
                        <a:t>Подразделение </a:t>
                      </a:r>
                      <a:endParaRPr kumimoji="0" lang="ko-KR" altLang="en-US" sz="1000" b="1" i="0" u="none" strike="noStrike" cap="none" normalizeH="0" baseline="0" dirty="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400" b="1" i="0" u="none" strike="noStrike" cap="none" normalizeH="0" baseline="0" dirty="0" smtClean="0">
                          <a:ln>
                            <a:noFill/>
                          </a:ln>
                          <a:solidFill>
                            <a:schemeClr val="bg1"/>
                          </a:solidFill>
                          <a:effectLst/>
                          <a:latin typeface="나눔고딕 ExtraBold" pitchFamily="50" charset="-127"/>
                          <a:ea typeface="나눔고딕 ExtraBold" pitchFamily="50" charset="-127"/>
                        </a:rPr>
                        <a:t>пользователь</a:t>
                      </a:r>
                      <a:endParaRPr kumimoji="0" lang="ko-KR" altLang="en-US" sz="1400" b="1" i="0" u="none" strike="noStrike" cap="none" normalizeH="0" baseline="0" dirty="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smtClean="0">
                          <a:ln>
                            <a:noFill/>
                          </a:ln>
                          <a:solidFill>
                            <a:schemeClr val="bg1"/>
                          </a:solidFill>
                          <a:effectLst/>
                          <a:latin typeface="나눔고딕 ExtraBold" pitchFamily="50" charset="-127"/>
                          <a:ea typeface="나눔고딕 ExtraBold" pitchFamily="50" charset="-127"/>
                        </a:rPr>
                        <a:t>Project Selection</a:t>
                      </a:r>
                      <a:endParaRPr kumimoji="0" lang="ko-KR" altLang="en-US" sz="1400" b="1" i="0" u="none" strike="noStrike" cap="none" normalizeH="0" baseline="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F2F2F2"/>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94310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rgbClr val="000000"/>
                          </a:solidFill>
                          <a:effectLst/>
                          <a:latin typeface="나눔고딕 ExtraBold" pitchFamily="50" charset="-127"/>
                          <a:ea typeface="나눔고딕 ExtraBold" pitchFamily="50" charset="-127"/>
                        </a:rPr>
                        <a:t>Министерство стратегии и Финансов</a:t>
                      </a:r>
                      <a:endParaRPr kumimoji="0" lang="ko-KR" altLang="en-US" sz="1000" b="1"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500188">
                <a:tc rowSpan="2">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rgbClr val="000000"/>
                          </a:solidFill>
                          <a:effectLst/>
                          <a:latin typeface="나눔고딕 ExtraBold" pitchFamily="50" charset="-127"/>
                          <a:ea typeface="나눔고딕 ExtraBold" pitchFamily="50" charset="-127"/>
                        </a:rPr>
                        <a:t>Ведомство</a:t>
                      </a:r>
                    </a:p>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rgbClr val="000000"/>
                          </a:solidFill>
                          <a:effectLst/>
                          <a:latin typeface="나눔고딕 ExtraBold" pitchFamily="50" charset="-127"/>
                          <a:ea typeface="나눔고딕 ExtraBold" pitchFamily="50" charset="-127"/>
                        </a:rPr>
                        <a:t>Министерство</a:t>
                      </a:r>
                      <a:endParaRPr kumimoji="0" lang="ko-KR" altLang="en-US" sz="1000" b="1"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216025">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40986" name="Picture 387" descr="2222222222222"/>
          <p:cNvPicPr>
            <a:picLocks noChangeAspect="1" noChangeArrowheads="1"/>
          </p:cNvPicPr>
          <p:nvPr/>
        </p:nvPicPr>
        <p:blipFill>
          <a:blip r:embed="rId3" cstate="print"/>
          <a:srcRect/>
          <a:stretch>
            <a:fillRect/>
          </a:stretch>
        </p:blipFill>
        <p:spPr bwMode="auto">
          <a:xfrm>
            <a:off x="1554163" y="2174875"/>
            <a:ext cx="430212" cy="414338"/>
          </a:xfrm>
          <a:prstGeom prst="rect">
            <a:avLst/>
          </a:prstGeom>
          <a:noFill/>
          <a:ln w="9525">
            <a:noFill/>
            <a:miter lim="800000"/>
            <a:headEnd/>
            <a:tailEnd/>
          </a:ln>
        </p:spPr>
      </p:pic>
      <p:sp>
        <p:nvSpPr>
          <p:cNvPr id="40987" name="Text Box 388"/>
          <p:cNvSpPr txBox="1">
            <a:spLocks noChangeArrowheads="1"/>
          </p:cNvSpPr>
          <p:nvPr/>
        </p:nvSpPr>
        <p:spPr bwMode="auto">
          <a:xfrm>
            <a:off x="1438275" y="2719388"/>
            <a:ext cx="1534074" cy="307777"/>
          </a:xfrm>
          <a:prstGeom prst="rect">
            <a:avLst/>
          </a:prstGeom>
          <a:noFill/>
          <a:ln w="4826" algn="ctr">
            <a:noFill/>
            <a:miter lim="800000"/>
            <a:headEnd/>
            <a:tailEnd/>
          </a:ln>
        </p:spPr>
        <p:txBody>
          <a:bodyPr wrap="none" lIns="0" tIns="0" rIns="0" bIns="0">
            <a:spAutoFit/>
          </a:bodyPr>
          <a:lstStyle/>
          <a:p>
            <a:pPr algn="ctr"/>
            <a:r>
              <a:rPr kumimoji="0" lang="ru-RU" altLang="ko-KR" sz="1000" dirty="0" smtClean="0">
                <a:latin typeface="Arial Unicode MS" pitchFamily="50" charset="-127"/>
                <a:ea typeface="Arial Unicode MS" pitchFamily="50" charset="-127"/>
                <a:cs typeface="Arial Unicode MS" pitchFamily="50" charset="-127"/>
              </a:rPr>
              <a:t>Работник, изучающий </a:t>
            </a:r>
          </a:p>
          <a:p>
            <a:pPr algn="ctr"/>
            <a:r>
              <a:rPr kumimoji="0" lang="ru-RU" altLang="ko-KR" sz="1000" dirty="0" smtClean="0">
                <a:latin typeface="Arial Unicode MS" pitchFamily="50" charset="-127"/>
                <a:ea typeface="Arial Unicode MS" pitchFamily="50" charset="-127"/>
                <a:cs typeface="Arial Unicode MS" pitchFamily="50" charset="-127"/>
              </a:rPr>
              <a:t>возможность выполнения</a:t>
            </a:r>
            <a:endParaRPr kumimoji="0" lang="en-US" altLang="ko-KR" sz="1000" dirty="0">
              <a:latin typeface="Arial Unicode MS" pitchFamily="50" charset="-127"/>
              <a:ea typeface="Arial Unicode MS" pitchFamily="50" charset="-127"/>
              <a:cs typeface="Arial Unicode MS" pitchFamily="50" charset="-127"/>
            </a:endParaRPr>
          </a:p>
        </p:txBody>
      </p:sp>
      <p:pic>
        <p:nvPicPr>
          <p:cNvPr id="40988" name="Picture 387" descr="2222222222222"/>
          <p:cNvPicPr>
            <a:picLocks noChangeAspect="1" noChangeArrowheads="1"/>
          </p:cNvPicPr>
          <p:nvPr/>
        </p:nvPicPr>
        <p:blipFill>
          <a:blip r:embed="rId3" cstate="print"/>
          <a:srcRect/>
          <a:stretch>
            <a:fillRect/>
          </a:stretch>
        </p:blipFill>
        <p:spPr bwMode="auto">
          <a:xfrm>
            <a:off x="1554163" y="3983038"/>
            <a:ext cx="430212" cy="414337"/>
          </a:xfrm>
          <a:prstGeom prst="rect">
            <a:avLst/>
          </a:prstGeom>
          <a:noFill/>
          <a:ln w="9525">
            <a:noFill/>
            <a:miter lim="800000"/>
            <a:headEnd/>
            <a:tailEnd/>
          </a:ln>
        </p:spPr>
      </p:pic>
      <p:pic>
        <p:nvPicPr>
          <p:cNvPr id="40989" name="Picture 387" descr="2222222222222"/>
          <p:cNvPicPr>
            <a:picLocks noChangeAspect="1" noChangeArrowheads="1"/>
          </p:cNvPicPr>
          <p:nvPr/>
        </p:nvPicPr>
        <p:blipFill>
          <a:blip r:embed="rId3" cstate="print"/>
          <a:srcRect/>
          <a:stretch>
            <a:fillRect/>
          </a:stretch>
        </p:blipFill>
        <p:spPr bwMode="auto">
          <a:xfrm>
            <a:off x="1565275" y="5292725"/>
            <a:ext cx="430213" cy="414338"/>
          </a:xfrm>
          <a:prstGeom prst="rect">
            <a:avLst/>
          </a:prstGeom>
          <a:noFill/>
          <a:ln w="9525">
            <a:noFill/>
            <a:miter lim="800000"/>
            <a:headEnd/>
            <a:tailEnd/>
          </a:ln>
        </p:spPr>
      </p:pic>
      <p:sp>
        <p:nvSpPr>
          <p:cNvPr id="40990" name="Text Box 388"/>
          <p:cNvSpPr txBox="1">
            <a:spLocks noChangeArrowheads="1"/>
          </p:cNvSpPr>
          <p:nvPr/>
        </p:nvSpPr>
        <p:spPr bwMode="auto">
          <a:xfrm>
            <a:off x="1620838" y="4491038"/>
            <a:ext cx="271462" cy="153987"/>
          </a:xfrm>
          <a:prstGeom prst="rect">
            <a:avLst/>
          </a:prstGeom>
          <a:noFill/>
          <a:ln w="4826" algn="ctr">
            <a:noFill/>
            <a:miter lim="800000"/>
            <a:headEnd/>
            <a:tailEnd/>
          </a:ln>
        </p:spPr>
        <p:txBody>
          <a:bodyPr wrap="none" lIns="0" tIns="0" rIns="0" bIns="0">
            <a:spAutoFit/>
          </a:bodyPr>
          <a:lstStyle/>
          <a:p>
            <a:pPr algn="ctr"/>
            <a:r>
              <a:rPr kumimoji="0" lang="en-US" altLang="ko-KR" sz="1000">
                <a:latin typeface="Arial Unicode MS" pitchFamily="50" charset="-127"/>
                <a:ea typeface="Arial Unicode MS" pitchFamily="50" charset="-127"/>
                <a:cs typeface="Arial Unicode MS" pitchFamily="50" charset="-127"/>
              </a:rPr>
              <a:t>CFO</a:t>
            </a:r>
            <a:endParaRPr kumimoji="0" lang="ko-KR" altLang="en-US" sz="1000">
              <a:latin typeface="Arial Unicode MS" pitchFamily="50" charset="-127"/>
              <a:ea typeface="Arial Unicode MS" pitchFamily="50" charset="-127"/>
              <a:cs typeface="Arial Unicode MS" pitchFamily="50" charset="-127"/>
            </a:endParaRPr>
          </a:p>
        </p:txBody>
      </p:sp>
      <p:sp>
        <p:nvSpPr>
          <p:cNvPr id="40991" name="Text Box 388"/>
          <p:cNvSpPr txBox="1">
            <a:spLocks noChangeArrowheads="1"/>
          </p:cNvSpPr>
          <p:nvPr/>
        </p:nvSpPr>
        <p:spPr bwMode="auto">
          <a:xfrm>
            <a:off x="1423988" y="5808663"/>
            <a:ext cx="504825" cy="307975"/>
          </a:xfrm>
          <a:prstGeom prst="rect">
            <a:avLst/>
          </a:prstGeom>
          <a:noFill/>
          <a:ln w="4826" algn="ctr">
            <a:noFill/>
            <a:miter lim="800000"/>
            <a:headEnd/>
            <a:tailEnd/>
          </a:ln>
        </p:spPr>
        <p:txBody>
          <a:bodyPr wrap="none" lIns="0" tIns="0" rIns="0" bIns="0">
            <a:spAutoFit/>
          </a:bodyPr>
          <a:lstStyle/>
          <a:p>
            <a:pPr algn="ctr"/>
            <a:r>
              <a:rPr lang="en-US" altLang="ko-KR" sz="1000">
                <a:latin typeface="Arial Unicode MS" pitchFamily="50" charset="-127"/>
                <a:ea typeface="Arial Unicode MS" pitchFamily="50" charset="-127"/>
                <a:cs typeface="Arial Unicode MS" pitchFamily="50" charset="-127"/>
              </a:rPr>
              <a:t>project</a:t>
            </a:r>
            <a:endParaRPr kumimoji="0" lang="en-US" altLang="ko-KR" sz="1000">
              <a:latin typeface="Arial Unicode MS" pitchFamily="50" charset="-127"/>
              <a:ea typeface="Arial Unicode MS" pitchFamily="50" charset="-127"/>
              <a:cs typeface="Arial Unicode MS" pitchFamily="50" charset="-127"/>
            </a:endParaRPr>
          </a:p>
          <a:p>
            <a:pPr algn="ctr"/>
            <a:r>
              <a:rPr kumimoji="0" lang="en-US" altLang="ko-KR" sz="1000">
                <a:latin typeface="Arial Unicode MS" pitchFamily="50" charset="-127"/>
                <a:ea typeface="Arial Unicode MS" pitchFamily="50" charset="-127"/>
                <a:cs typeface="Arial Unicode MS" pitchFamily="50" charset="-127"/>
              </a:rPr>
              <a:t>manager</a:t>
            </a:r>
          </a:p>
        </p:txBody>
      </p:sp>
      <p:sp>
        <p:nvSpPr>
          <p:cNvPr id="105" name="Rectangle 75" descr="o1"/>
          <p:cNvSpPr>
            <a:spLocks noChangeArrowheads="1"/>
          </p:cNvSpPr>
          <p:nvPr/>
        </p:nvSpPr>
        <p:spPr bwMode="auto">
          <a:xfrm>
            <a:off x="2713038" y="4384675"/>
            <a:ext cx="1406525"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Обзор Проекта</a:t>
            </a:r>
            <a:r>
              <a:rPr kumimoji="0" lang="ko-KR" altLang="en-US" dirty="0" smtClean="0">
                <a:latin typeface="Arial Unicode MS" pitchFamily="50" charset="-127"/>
                <a:ea typeface="Arial Unicode MS" pitchFamily="50" charset="-127"/>
                <a:cs typeface="Arial Unicode MS" pitchFamily="50" charset="-127"/>
              </a:rPr>
              <a:t> </a:t>
            </a:r>
            <a:endParaRPr kumimoji="0" lang="en-US" altLang="ko-KR" dirty="0">
              <a:latin typeface="Arial Unicode MS" pitchFamily="50" charset="-127"/>
              <a:ea typeface="Arial Unicode MS" pitchFamily="50" charset="-127"/>
              <a:cs typeface="Arial Unicode MS" pitchFamily="50" charset="-127"/>
            </a:endParaRPr>
          </a:p>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Обзор </a:t>
            </a:r>
            <a:r>
              <a:rPr kumimoji="0" lang="en-US" altLang="ko-KR" dirty="0" smtClean="0">
                <a:latin typeface="Arial Unicode MS" pitchFamily="50" charset="-127"/>
                <a:ea typeface="Arial Unicode MS" pitchFamily="50" charset="-127"/>
                <a:cs typeface="Arial Unicode MS" pitchFamily="50" charset="-127"/>
              </a:rPr>
              <a:t> </a:t>
            </a:r>
            <a:r>
              <a:rPr kumimoji="0" lang="en-US" altLang="ko-KR" dirty="0">
                <a:latin typeface="Arial Unicode MS" pitchFamily="50" charset="-127"/>
                <a:ea typeface="Arial Unicode MS" pitchFamily="50" charset="-127"/>
                <a:cs typeface="Arial Unicode MS" pitchFamily="50" charset="-127"/>
              </a:rPr>
              <a:t>/ </a:t>
            </a:r>
            <a:r>
              <a:rPr kumimoji="0" lang="ru-RU" altLang="ko-KR" dirty="0" smtClean="0">
                <a:latin typeface="Arial Unicode MS" pitchFamily="50" charset="-127"/>
                <a:ea typeface="Arial Unicode MS" pitchFamily="50" charset="-127"/>
                <a:cs typeface="Arial Unicode MS" pitchFamily="50" charset="-127"/>
              </a:rPr>
              <a:t>подача </a:t>
            </a:r>
            <a:endParaRPr kumimoji="0" lang="ko-KR" altLang="en-US" dirty="0">
              <a:latin typeface="Arial Unicode MS" pitchFamily="50" charset="-127"/>
              <a:ea typeface="Arial Unicode MS" pitchFamily="50" charset="-127"/>
              <a:cs typeface="Arial Unicode MS" pitchFamily="50" charset="-127"/>
            </a:endParaRPr>
          </a:p>
        </p:txBody>
      </p:sp>
      <p:sp>
        <p:nvSpPr>
          <p:cNvPr id="106" name="Rectangle 77" descr="o1"/>
          <p:cNvSpPr>
            <a:spLocks noChangeArrowheads="1"/>
          </p:cNvSpPr>
          <p:nvPr/>
        </p:nvSpPr>
        <p:spPr bwMode="auto">
          <a:xfrm>
            <a:off x="2686050" y="5453063"/>
            <a:ext cx="1474788"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Реестр проекта</a:t>
            </a:r>
            <a:r>
              <a:rPr kumimoji="0" lang="en-US" altLang="ko-KR" dirty="0" smtClean="0">
                <a:latin typeface="Arial Unicode MS" pitchFamily="50" charset="-127"/>
                <a:ea typeface="Arial Unicode MS" pitchFamily="50" charset="-127"/>
                <a:cs typeface="Arial Unicode MS" pitchFamily="50" charset="-127"/>
              </a:rPr>
              <a:t> </a:t>
            </a:r>
            <a:r>
              <a:rPr kumimoji="0" lang="ru-RU" altLang="ko-KR" dirty="0" smtClean="0">
                <a:latin typeface="Arial Unicode MS" pitchFamily="50" charset="-127"/>
                <a:ea typeface="Arial Unicode MS" pitchFamily="50" charset="-127"/>
                <a:cs typeface="Arial Unicode MS" pitchFamily="50" charset="-127"/>
              </a:rPr>
              <a:t>обзор проекта</a:t>
            </a:r>
            <a:endParaRPr kumimoji="0" lang="ko-KR" altLang="en-US" dirty="0">
              <a:latin typeface="Arial Unicode MS" pitchFamily="50" charset="-127"/>
              <a:ea typeface="Arial Unicode MS" pitchFamily="50" charset="-127"/>
              <a:cs typeface="Arial Unicode MS" pitchFamily="50" charset="-127"/>
            </a:endParaRPr>
          </a:p>
        </p:txBody>
      </p:sp>
      <p:sp>
        <p:nvSpPr>
          <p:cNvPr id="110" name="Rectangle 84" descr="o1"/>
          <p:cNvSpPr>
            <a:spLocks noChangeArrowheads="1"/>
          </p:cNvSpPr>
          <p:nvPr/>
        </p:nvSpPr>
        <p:spPr bwMode="auto">
          <a:xfrm>
            <a:off x="5170488" y="2281238"/>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Запрос на обзор объекта/проекта</a:t>
            </a:r>
            <a:endParaRPr kumimoji="0" lang="ko-KR" altLang="en-US" dirty="0">
              <a:latin typeface="Arial Unicode MS" pitchFamily="50" charset="-127"/>
              <a:ea typeface="Arial Unicode MS" pitchFamily="50" charset="-127"/>
              <a:cs typeface="Arial Unicode MS" pitchFamily="50" charset="-127"/>
            </a:endParaRPr>
          </a:p>
        </p:txBody>
      </p:sp>
      <p:cxnSp>
        <p:nvCxnSpPr>
          <p:cNvPr id="40995" name="AutoShape 81"/>
          <p:cNvCxnSpPr>
            <a:cxnSpLocks noChangeShapeType="1"/>
            <a:stCxn id="115" idx="3"/>
            <a:endCxn id="120" idx="1"/>
          </p:cNvCxnSpPr>
          <p:nvPr/>
        </p:nvCxnSpPr>
        <p:spPr bwMode="auto">
          <a:xfrm>
            <a:off x="4117975" y="2552700"/>
            <a:ext cx="1047750" cy="1851025"/>
          </a:xfrm>
          <a:prstGeom prst="bentConnector3">
            <a:avLst>
              <a:gd name="adj1" fmla="val 49847"/>
            </a:avLst>
          </a:prstGeom>
          <a:noFill/>
          <a:ln w="9525" algn="ctr">
            <a:solidFill>
              <a:srgbClr val="F69240"/>
            </a:solidFill>
            <a:miter lim="800000"/>
            <a:headEnd/>
            <a:tailEnd type="triangle" w="med" len="med"/>
          </a:ln>
        </p:spPr>
      </p:cxnSp>
      <p:sp>
        <p:nvSpPr>
          <p:cNvPr id="115" name="Rectangle 84" descr="o1"/>
          <p:cNvSpPr>
            <a:spLocks noChangeArrowheads="1"/>
          </p:cNvSpPr>
          <p:nvPr/>
        </p:nvSpPr>
        <p:spPr bwMode="auto">
          <a:xfrm>
            <a:off x="2714625" y="2284413"/>
            <a:ext cx="1392238"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Выбор объекта обзора</a:t>
            </a:r>
            <a:endParaRPr kumimoji="0" lang="ko-KR" altLang="en-US" dirty="0">
              <a:latin typeface="Arial Unicode MS" pitchFamily="50" charset="-127"/>
              <a:ea typeface="Arial Unicode MS" pitchFamily="50" charset="-127"/>
              <a:cs typeface="Arial Unicode MS" pitchFamily="50" charset="-127"/>
            </a:endParaRPr>
          </a:p>
        </p:txBody>
      </p:sp>
      <p:sp>
        <p:nvSpPr>
          <p:cNvPr id="119" name="Rectangle 84" descr="o1"/>
          <p:cNvSpPr>
            <a:spLocks noChangeArrowheads="1"/>
          </p:cNvSpPr>
          <p:nvPr/>
        </p:nvSpPr>
        <p:spPr bwMode="auto">
          <a:xfrm>
            <a:off x="5176838" y="5453063"/>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Поиск </a:t>
            </a:r>
          </a:p>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Результат Отбор</a:t>
            </a:r>
            <a:endParaRPr kumimoji="0" lang="ko-KR" altLang="en-US" dirty="0">
              <a:latin typeface="Arial Unicode MS" pitchFamily="50" charset="-127"/>
              <a:ea typeface="Arial Unicode MS" pitchFamily="50" charset="-127"/>
              <a:cs typeface="Arial Unicode MS" pitchFamily="50" charset="-127"/>
            </a:endParaRPr>
          </a:p>
        </p:txBody>
      </p:sp>
      <p:sp>
        <p:nvSpPr>
          <p:cNvPr id="120" name="Rectangle 84" descr="o1"/>
          <p:cNvSpPr>
            <a:spLocks noChangeArrowheads="1"/>
          </p:cNvSpPr>
          <p:nvPr/>
        </p:nvSpPr>
        <p:spPr bwMode="auto">
          <a:xfrm>
            <a:off x="5176838" y="4135438"/>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Поиск </a:t>
            </a:r>
          </a:p>
          <a:p>
            <a:pPr algn="ctr">
              <a:lnSpc>
                <a:spcPct val="90000"/>
              </a:lnSpc>
              <a:buSzPct val="80000"/>
              <a:defRPr/>
            </a:pPr>
            <a:r>
              <a:rPr kumimoji="0" lang="ru-RU" altLang="ko-KR" dirty="0" smtClean="0">
                <a:latin typeface="Arial Unicode MS" pitchFamily="50" charset="-127"/>
                <a:ea typeface="Arial Unicode MS" pitchFamily="50" charset="-127"/>
                <a:cs typeface="Arial Unicode MS" pitchFamily="50" charset="-127"/>
              </a:rPr>
              <a:t>Результат Отбор</a:t>
            </a:r>
            <a:endParaRPr kumimoji="0" lang="ko-KR" altLang="en-US" dirty="0">
              <a:latin typeface="Arial Unicode MS" pitchFamily="50" charset="-127"/>
              <a:ea typeface="Arial Unicode MS" pitchFamily="50" charset="-127"/>
              <a:cs typeface="Arial Unicode MS" pitchFamily="50" charset="-127"/>
            </a:endParaRPr>
          </a:p>
        </p:txBody>
      </p:sp>
      <p:cxnSp>
        <p:nvCxnSpPr>
          <p:cNvPr id="40999" name="AutoShape 81"/>
          <p:cNvCxnSpPr>
            <a:cxnSpLocks noChangeShapeType="1"/>
            <a:stCxn id="120" idx="2"/>
            <a:endCxn id="119" idx="0"/>
          </p:cNvCxnSpPr>
          <p:nvPr/>
        </p:nvCxnSpPr>
        <p:spPr bwMode="auto">
          <a:xfrm>
            <a:off x="5873750" y="4683125"/>
            <a:ext cx="0" cy="758825"/>
          </a:xfrm>
          <a:prstGeom prst="straightConnector1">
            <a:avLst/>
          </a:prstGeom>
          <a:noFill/>
          <a:ln w="12700" algn="ctr">
            <a:noFill/>
            <a:round/>
            <a:headEnd/>
            <a:tailEnd type="triangle" w="med" len="med"/>
          </a:ln>
        </p:spPr>
      </p:cxnSp>
      <p:sp>
        <p:nvSpPr>
          <p:cNvPr id="41000" name="직사각형 409"/>
          <p:cNvSpPr>
            <a:spLocks noChangeArrowheads="1"/>
          </p:cNvSpPr>
          <p:nvPr/>
        </p:nvSpPr>
        <p:spPr bwMode="auto">
          <a:xfrm>
            <a:off x="3524250" y="5072063"/>
            <a:ext cx="655638" cy="244475"/>
          </a:xfrm>
          <a:prstGeom prst="rect">
            <a:avLst/>
          </a:prstGeom>
          <a:noFill/>
          <a:ln w="9525">
            <a:noFill/>
            <a:miter lim="800000"/>
            <a:headEnd/>
            <a:tailEnd/>
          </a:ln>
        </p:spPr>
        <p:txBody>
          <a:bodyPr wrap="none" lIns="91423" tIns="45712" rIns="91423" bIns="45712">
            <a:spAutoFit/>
          </a:bodyPr>
          <a:lstStyle/>
          <a:p>
            <a:r>
              <a:rPr kumimoji="0" lang="en-US" altLang="ko-KR" sz="1000">
                <a:latin typeface="Arial Unicode MS" pitchFamily="50" charset="-127"/>
                <a:ea typeface="Arial Unicode MS" pitchFamily="50" charset="-127"/>
                <a:cs typeface="Arial Unicode MS" pitchFamily="50" charset="-127"/>
              </a:rPr>
              <a:t>Request</a:t>
            </a:r>
            <a:endParaRPr kumimoji="0" lang="ko-KR" altLang="en-US" sz="1000">
              <a:latin typeface="Arial Unicode MS" pitchFamily="50" charset="-127"/>
              <a:ea typeface="Arial Unicode MS" pitchFamily="50" charset="-127"/>
              <a:cs typeface="Arial Unicode MS" pitchFamily="50" charset="-127"/>
            </a:endParaRPr>
          </a:p>
        </p:txBody>
      </p:sp>
      <p:cxnSp>
        <p:nvCxnSpPr>
          <p:cNvPr id="41001" name="AutoShape 81"/>
          <p:cNvCxnSpPr>
            <a:cxnSpLocks noChangeShapeType="1"/>
            <a:stCxn id="110" idx="3"/>
            <a:endCxn id="42" idx="1"/>
          </p:cNvCxnSpPr>
          <p:nvPr/>
        </p:nvCxnSpPr>
        <p:spPr bwMode="auto">
          <a:xfrm>
            <a:off x="6573838" y="2549525"/>
            <a:ext cx="1190625" cy="0"/>
          </a:xfrm>
          <a:prstGeom prst="straightConnector1">
            <a:avLst/>
          </a:prstGeom>
          <a:noFill/>
          <a:ln w="19050" algn="ctr">
            <a:solidFill>
              <a:srgbClr val="0070C0"/>
            </a:solidFill>
            <a:prstDash val="sysDash"/>
            <a:round/>
            <a:headEnd/>
            <a:tailEnd type="triangle" w="med" len="med"/>
          </a:ln>
        </p:spPr>
      </p:cxnSp>
      <p:sp>
        <p:nvSpPr>
          <p:cNvPr id="42" name="Rectangle 84" descr="o1"/>
          <p:cNvSpPr>
            <a:spLocks noChangeArrowheads="1"/>
          </p:cNvSpPr>
          <p:nvPr/>
        </p:nvSpPr>
        <p:spPr bwMode="auto">
          <a:xfrm>
            <a:off x="7775575" y="2281238"/>
            <a:ext cx="1392238" cy="536575"/>
          </a:xfrm>
          <a:prstGeom prst="rect">
            <a:avLst/>
          </a:prstGeom>
          <a:solidFill>
            <a:srgbClr val="D5E2F2"/>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KDI</a:t>
            </a:r>
            <a:endParaRPr kumimoji="0" lang="ko-KR" altLang="en-US">
              <a:latin typeface="Arial Unicode MS" pitchFamily="50" charset="-127"/>
              <a:ea typeface="Arial Unicode MS" pitchFamily="50" charset="-127"/>
              <a:cs typeface="Arial Unicode MS" pitchFamily="50" charset="-127"/>
            </a:endParaRPr>
          </a:p>
        </p:txBody>
      </p:sp>
      <p:sp>
        <p:nvSpPr>
          <p:cNvPr id="41003" name="직사각형 409"/>
          <p:cNvSpPr>
            <a:spLocks noChangeArrowheads="1"/>
          </p:cNvSpPr>
          <p:nvPr/>
        </p:nvSpPr>
        <p:spPr bwMode="auto">
          <a:xfrm>
            <a:off x="6646863" y="2530475"/>
            <a:ext cx="1285875" cy="400093"/>
          </a:xfrm>
          <a:prstGeom prst="rect">
            <a:avLst/>
          </a:prstGeom>
          <a:noFill/>
          <a:ln w="9525">
            <a:noFill/>
            <a:miter lim="800000"/>
            <a:headEnd/>
            <a:tailEnd/>
          </a:ln>
        </p:spPr>
        <p:txBody>
          <a:bodyPr lIns="91423" tIns="45712" rIns="91423" bIns="45712">
            <a:spAutoFit/>
          </a:bodyPr>
          <a:lstStyle/>
          <a:p>
            <a:r>
              <a:rPr kumimoji="0" lang="ru-RU" altLang="ko-KR" sz="1000" dirty="0" smtClean="0">
                <a:latin typeface="Arial Unicode MS" pitchFamily="50" charset="-127"/>
                <a:ea typeface="Arial Unicode MS" pitchFamily="50" charset="-127"/>
                <a:cs typeface="Arial Unicode MS" pitchFamily="50" charset="-127"/>
              </a:rPr>
              <a:t>Запрос в отсутствии связи</a:t>
            </a:r>
            <a:endParaRPr kumimoji="0" lang="ko-KR" altLang="en-US" sz="1000" dirty="0">
              <a:latin typeface="Arial Unicode MS" pitchFamily="50" charset="-127"/>
              <a:ea typeface="Arial Unicode MS" pitchFamily="50" charset="-127"/>
              <a:cs typeface="Arial Unicode MS" pitchFamily="50" charset="-127"/>
            </a:endParaRPr>
          </a:p>
        </p:txBody>
      </p:sp>
      <p:sp>
        <p:nvSpPr>
          <p:cNvPr id="41004" name="Line 49"/>
          <p:cNvSpPr>
            <a:spLocks noChangeShapeType="1"/>
          </p:cNvSpPr>
          <p:nvPr/>
        </p:nvSpPr>
        <p:spPr bwMode="auto">
          <a:xfrm flipV="1">
            <a:off x="3387725" y="4883150"/>
            <a:ext cx="0" cy="576263"/>
          </a:xfrm>
          <a:prstGeom prst="line">
            <a:avLst/>
          </a:prstGeom>
          <a:noFill/>
          <a:ln w="9525">
            <a:solidFill>
              <a:srgbClr val="F69240"/>
            </a:solidFill>
            <a:round/>
            <a:headEnd/>
            <a:tailEnd type="triangle" w="med" len="med"/>
          </a:ln>
        </p:spPr>
        <p:txBody>
          <a:bodyPr/>
          <a:lstStyle/>
          <a:p>
            <a:endParaRPr lang="ko-KR" altLang="en-US"/>
          </a:p>
        </p:txBody>
      </p:sp>
      <p:sp>
        <p:nvSpPr>
          <p:cNvPr id="41005" name="Rectangle 50"/>
          <p:cNvSpPr>
            <a:spLocks noChangeArrowheads="1"/>
          </p:cNvSpPr>
          <p:nvPr/>
        </p:nvSpPr>
        <p:spPr bwMode="auto">
          <a:xfrm>
            <a:off x="555625" y="1347788"/>
            <a:ext cx="8723313" cy="136525"/>
          </a:xfrm>
          <a:prstGeom prst="rect">
            <a:avLst/>
          </a:prstGeom>
          <a:gradFill rotWithShape="1">
            <a:gsLst>
              <a:gs pos="0">
                <a:schemeClr val="bg1">
                  <a:alpha val="45000"/>
                </a:schemeClr>
              </a:gs>
              <a:gs pos="100000">
                <a:srgbClr val="FCFDFE">
                  <a:alpha val="0"/>
                </a:srgbClr>
              </a:gs>
            </a:gsLst>
            <a:lin ang="5400000" scaled="1"/>
          </a:gradFill>
          <a:ln w="3175" algn="ctr">
            <a:noFill/>
            <a:miter lim="800000"/>
            <a:headEnd/>
            <a:tailEnd/>
          </a:ln>
        </p:spPr>
        <p:txBody>
          <a:bodyPr wrap="none" lIns="90000" tIns="46800" rIns="90000" bIns="46800" anchor="ctr"/>
          <a:lstStyle/>
          <a:p>
            <a:endParaRPr lang="ko-KR" altLang="en-US">
              <a:latin typeface="Arial Unicode MS" pitchFamily="50" charset="-127"/>
              <a:ea typeface="Arial Unicode MS" pitchFamily="50" charset="-127"/>
              <a:cs typeface="Arial Unicode MS" pitchFamily="50" charset="-127"/>
            </a:endParaRPr>
          </a:p>
        </p:txBody>
      </p:sp>
      <p:sp>
        <p:nvSpPr>
          <p:cNvPr id="41006" name="Line 52"/>
          <p:cNvSpPr>
            <a:spLocks noChangeShapeType="1"/>
          </p:cNvSpPr>
          <p:nvPr/>
        </p:nvSpPr>
        <p:spPr bwMode="auto">
          <a:xfrm flipV="1">
            <a:off x="3387725" y="2852738"/>
            <a:ext cx="0" cy="1520825"/>
          </a:xfrm>
          <a:prstGeom prst="line">
            <a:avLst/>
          </a:prstGeom>
          <a:noFill/>
          <a:ln w="9525">
            <a:solidFill>
              <a:srgbClr val="F69240"/>
            </a:solidFill>
            <a:round/>
            <a:headEnd/>
            <a:tailEnd type="triangle" w="med" len="med"/>
          </a:ln>
        </p:spPr>
        <p:txBody>
          <a:bodyPr/>
          <a:lstStyle/>
          <a:p>
            <a:endParaRPr lang="ko-KR" altLang="en-US"/>
          </a:p>
        </p:txBody>
      </p:sp>
      <p:sp>
        <p:nvSpPr>
          <p:cNvPr id="41007" name="Line 53"/>
          <p:cNvSpPr>
            <a:spLocks noChangeShapeType="1"/>
          </p:cNvSpPr>
          <p:nvPr/>
        </p:nvSpPr>
        <p:spPr bwMode="auto">
          <a:xfrm flipV="1">
            <a:off x="4151313" y="2555875"/>
            <a:ext cx="1008062" cy="0"/>
          </a:xfrm>
          <a:prstGeom prst="line">
            <a:avLst/>
          </a:prstGeom>
          <a:noFill/>
          <a:ln w="9525">
            <a:solidFill>
              <a:srgbClr val="F69240"/>
            </a:solidFill>
            <a:round/>
            <a:headEnd/>
            <a:tailEnd type="triangle" w="med" len="med"/>
          </a:ln>
        </p:spPr>
        <p:txBody>
          <a:bodyPr/>
          <a:lstStyle/>
          <a:p>
            <a:endParaRPr lang="ko-KR" altLang="en-US"/>
          </a:p>
        </p:txBody>
      </p:sp>
      <p:sp>
        <p:nvSpPr>
          <p:cNvPr id="41008" name="Line 50"/>
          <p:cNvSpPr>
            <a:spLocks noChangeShapeType="1"/>
          </p:cNvSpPr>
          <p:nvPr/>
        </p:nvSpPr>
        <p:spPr bwMode="auto">
          <a:xfrm>
            <a:off x="5816600" y="4724400"/>
            <a:ext cx="0" cy="720725"/>
          </a:xfrm>
          <a:prstGeom prst="line">
            <a:avLst/>
          </a:prstGeom>
          <a:noFill/>
          <a:ln w="3175">
            <a:solidFill>
              <a:srgbClr val="FF6600"/>
            </a:solidFill>
            <a:round/>
            <a:headEnd/>
            <a:tailEnd type="triangle" w="med" len="med"/>
          </a:ln>
          <a:effectLst>
            <a:prstShdw prst="shdw17" dist="17961" dir="2700000">
              <a:srgbClr val="993D00"/>
            </a:prstShdw>
          </a:effectLst>
        </p:spPr>
        <p:txBody>
          <a:bodyPr wrap="none" lIns="90000" tIns="46800" rIns="90000" bIns="46800" anchor="ctr"/>
          <a:lstStyle/>
          <a:p>
            <a:endParaRPr lang="ko-KR" altLang="en-US"/>
          </a:p>
        </p:txBody>
      </p:sp>
      <p:sp>
        <p:nvSpPr>
          <p:cNvPr id="28"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Управление Проектом</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8" descr="cloud"/>
          <p:cNvPicPr>
            <a:picLocks noChangeAspect="1" noChangeArrowheads="1"/>
          </p:cNvPicPr>
          <p:nvPr/>
        </p:nvPicPr>
        <p:blipFill>
          <a:blip r:embed="rId3" cstate="print"/>
          <a:srcRect r="2621"/>
          <a:stretch>
            <a:fillRect/>
          </a:stretch>
        </p:blipFill>
        <p:spPr bwMode="auto">
          <a:xfrm>
            <a:off x="1295400" y="857232"/>
            <a:ext cx="8610600" cy="5781675"/>
          </a:xfrm>
          <a:prstGeom prst="rect">
            <a:avLst/>
          </a:prstGeom>
          <a:noFill/>
          <a:ln w="9525">
            <a:noFill/>
            <a:miter lim="800000"/>
            <a:headEnd/>
            <a:tailEnd/>
          </a:ln>
        </p:spPr>
      </p:pic>
      <p:grpSp>
        <p:nvGrpSpPr>
          <p:cNvPr id="43011" name="Group 112"/>
          <p:cNvGrpSpPr>
            <a:grpSpLocks/>
          </p:cNvGrpSpPr>
          <p:nvPr/>
        </p:nvGrpSpPr>
        <p:grpSpPr bwMode="auto">
          <a:xfrm>
            <a:off x="509588" y="1628775"/>
            <a:ext cx="9396412" cy="4968875"/>
            <a:chOff x="195" y="846"/>
            <a:chExt cx="5815" cy="3071"/>
          </a:xfrm>
        </p:grpSpPr>
        <p:pic>
          <p:nvPicPr>
            <p:cNvPr id="43066" name="Picture 113" descr="pan2"/>
            <p:cNvPicPr>
              <a:picLocks noChangeAspect="1" noChangeArrowheads="1"/>
            </p:cNvPicPr>
            <p:nvPr/>
          </p:nvPicPr>
          <p:blipFill>
            <a:blip r:embed="rId4" cstate="print"/>
            <a:srcRect r="23270"/>
            <a:stretch>
              <a:fillRect/>
            </a:stretch>
          </p:blipFill>
          <p:spPr bwMode="auto">
            <a:xfrm>
              <a:off x="195" y="846"/>
              <a:ext cx="2239" cy="3071"/>
            </a:xfrm>
            <a:prstGeom prst="rect">
              <a:avLst/>
            </a:prstGeom>
            <a:noFill/>
            <a:ln w="9525">
              <a:noFill/>
              <a:miter lim="800000"/>
              <a:headEnd/>
              <a:tailEnd/>
            </a:ln>
          </p:spPr>
        </p:pic>
        <p:pic>
          <p:nvPicPr>
            <p:cNvPr id="43067" name="Picture 114" descr="pan2"/>
            <p:cNvPicPr>
              <a:picLocks noChangeAspect="1" noChangeArrowheads="1"/>
            </p:cNvPicPr>
            <p:nvPr/>
          </p:nvPicPr>
          <p:blipFill>
            <a:blip r:embed="rId4" cstate="print"/>
            <a:srcRect l="34099"/>
            <a:stretch>
              <a:fillRect/>
            </a:stretch>
          </p:blipFill>
          <p:spPr bwMode="auto">
            <a:xfrm>
              <a:off x="4087" y="846"/>
              <a:ext cx="1923" cy="3071"/>
            </a:xfrm>
            <a:prstGeom prst="rect">
              <a:avLst/>
            </a:prstGeom>
            <a:noFill/>
            <a:ln w="9525">
              <a:noFill/>
              <a:miter lim="800000"/>
              <a:headEnd/>
              <a:tailEnd/>
            </a:ln>
          </p:spPr>
        </p:pic>
        <p:pic>
          <p:nvPicPr>
            <p:cNvPr id="43068" name="Picture 115" descr="pan2"/>
            <p:cNvPicPr>
              <a:picLocks noChangeAspect="1" noChangeArrowheads="1"/>
            </p:cNvPicPr>
            <p:nvPr/>
          </p:nvPicPr>
          <p:blipFill>
            <a:blip r:embed="rId4"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43012" name="Group 116"/>
          <p:cNvGrpSpPr>
            <a:grpSpLocks/>
          </p:cNvGrpSpPr>
          <p:nvPr/>
        </p:nvGrpSpPr>
        <p:grpSpPr bwMode="auto">
          <a:xfrm>
            <a:off x="69850" y="1470025"/>
            <a:ext cx="6683375" cy="5005388"/>
            <a:chOff x="104" y="767"/>
            <a:chExt cx="4242" cy="3321"/>
          </a:xfrm>
        </p:grpSpPr>
        <p:pic>
          <p:nvPicPr>
            <p:cNvPr id="43064" name="Picture 117" descr="11234"/>
            <p:cNvPicPr>
              <a:picLocks noChangeAspect="1" noChangeArrowheads="1"/>
            </p:cNvPicPr>
            <p:nvPr/>
          </p:nvPicPr>
          <p:blipFill>
            <a:blip r:embed="rId5" cstate="print"/>
            <a:srcRect r="15297"/>
            <a:stretch>
              <a:fillRect/>
            </a:stretch>
          </p:blipFill>
          <p:spPr bwMode="auto">
            <a:xfrm>
              <a:off x="104" y="767"/>
              <a:ext cx="2608" cy="3321"/>
            </a:xfrm>
            <a:prstGeom prst="rect">
              <a:avLst/>
            </a:prstGeom>
            <a:noFill/>
            <a:ln w="9525">
              <a:noFill/>
              <a:miter lim="800000"/>
              <a:headEnd/>
              <a:tailEnd/>
            </a:ln>
          </p:spPr>
        </p:pic>
        <p:pic>
          <p:nvPicPr>
            <p:cNvPr id="43065" name="Picture 118" descr="11234"/>
            <p:cNvPicPr>
              <a:picLocks noChangeAspect="1" noChangeArrowheads="1"/>
            </p:cNvPicPr>
            <p:nvPr/>
          </p:nvPicPr>
          <p:blipFill>
            <a:blip r:embed="rId5" cstate="print"/>
            <a:srcRect l="46118"/>
            <a:stretch>
              <a:fillRect/>
            </a:stretch>
          </p:blipFill>
          <p:spPr bwMode="auto">
            <a:xfrm>
              <a:off x="2687" y="767"/>
              <a:ext cx="1659" cy="3321"/>
            </a:xfrm>
            <a:prstGeom prst="rect">
              <a:avLst/>
            </a:prstGeom>
            <a:noFill/>
            <a:ln w="9525">
              <a:noFill/>
              <a:miter lim="800000"/>
              <a:headEnd/>
              <a:tailEnd/>
            </a:ln>
          </p:spPr>
        </p:pic>
      </p:grpSp>
      <p:grpSp>
        <p:nvGrpSpPr>
          <p:cNvPr id="43013" name="Group 127"/>
          <p:cNvGrpSpPr>
            <a:grpSpLocks/>
          </p:cNvGrpSpPr>
          <p:nvPr/>
        </p:nvGrpSpPr>
        <p:grpSpPr bwMode="auto">
          <a:xfrm>
            <a:off x="206375" y="1449388"/>
            <a:ext cx="6434138" cy="527050"/>
            <a:chOff x="130" y="846"/>
            <a:chExt cx="4053" cy="332"/>
          </a:xfrm>
        </p:grpSpPr>
        <p:pic>
          <p:nvPicPr>
            <p:cNvPr id="43061" name="Picture 87" descr="11"/>
            <p:cNvPicPr>
              <a:picLocks noChangeAspect="1" noChangeArrowheads="1"/>
            </p:cNvPicPr>
            <p:nvPr/>
          </p:nvPicPr>
          <p:blipFill>
            <a:blip r:embed="rId6" cstate="print"/>
            <a:srcRect r="20222"/>
            <a:stretch>
              <a:fillRect/>
            </a:stretch>
          </p:blipFill>
          <p:spPr bwMode="auto">
            <a:xfrm>
              <a:off x="130" y="846"/>
              <a:ext cx="1445" cy="332"/>
            </a:xfrm>
            <a:prstGeom prst="rect">
              <a:avLst/>
            </a:prstGeom>
            <a:noFill/>
            <a:ln w="9525">
              <a:noFill/>
              <a:miter lim="800000"/>
              <a:headEnd/>
              <a:tailEnd/>
            </a:ln>
          </p:spPr>
        </p:pic>
        <p:pic>
          <p:nvPicPr>
            <p:cNvPr id="43062" name="Picture 87" descr="11"/>
            <p:cNvPicPr>
              <a:picLocks noChangeAspect="1" noChangeArrowheads="1"/>
            </p:cNvPicPr>
            <p:nvPr/>
          </p:nvPicPr>
          <p:blipFill>
            <a:blip r:embed="rId6" cstate="print"/>
            <a:srcRect l="32072" r="8983"/>
            <a:stretch>
              <a:fillRect/>
            </a:stretch>
          </p:blipFill>
          <p:spPr bwMode="auto">
            <a:xfrm>
              <a:off x="1570" y="846"/>
              <a:ext cx="1315" cy="332"/>
            </a:xfrm>
            <a:prstGeom prst="rect">
              <a:avLst/>
            </a:prstGeom>
            <a:noFill/>
            <a:ln w="9525">
              <a:noFill/>
              <a:miter lim="800000"/>
              <a:headEnd/>
              <a:tailEnd/>
            </a:ln>
          </p:spPr>
        </p:pic>
        <p:pic>
          <p:nvPicPr>
            <p:cNvPr id="43063" name="Picture 87" descr="11"/>
            <p:cNvPicPr>
              <a:picLocks noChangeAspect="1" noChangeArrowheads="1"/>
            </p:cNvPicPr>
            <p:nvPr/>
          </p:nvPicPr>
          <p:blipFill>
            <a:blip r:embed="rId6" cstate="print"/>
            <a:srcRect l="46140"/>
            <a:stretch>
              <a:fillRect/>
            </a:stretch>
          </p:blipFill>
          <p:spPr bwMode="auto">
            <a:xfrm>
              <a:off x="2878" y="846"/>
              <a:ext cx="1305" cy="332"/>
            </a:xfrm>
            <a:prstGeom prst="rect">
              <a:avLst/>
            </a:prstGeom>
            <a:noFill/>
            <a:ln w="9525">
              <a:noFill/>
              <a:miter lim="800000"/>
              <a:headEnd/>
              <a:tailEnd/>
            </a:ln>
          </p:spPr>
        </p:pic>
      </p:grpSp>
      <p:sp>
        <p:nvSpPr>
          <p:cNvPr id="31750" name="AutoShape 122"/>
          <p:cNvSpPr>
            <a:spLocks noChangeArrowheads="1"/>
          </p:cNvSpPr>
          <p:nvPr/>
        </p:nvSpPr>
        <p:spPr bwMode="auto">
          <a:xfrm>
            <a:off x="1790700" y="2239963"/>
            <a:ext cx="3457575" cy="4037012"/>
          </a:xfrm>
          <a:prstGeom prst="roundRect">
            <a:avLst>
              <a:gd name="adj" fmla="val 2630"/>
            </a:avLst>
          </a:prstGeom>
          <a:solidFill>
            <a:srgbClr val="FFFFFF"/>
          </a:solidFill>
          <a:ln w="28575" algn="ctr">
            <a:solidFill>
              <a:srgbClr val="7683E6"/>
            </a:solidFill>
            <a:round/>
            <a:headEnd/>
            <a:tailEnd/>
          </a:ln>
          <a:effectLst>
            <a:outerShdw dist="35921" dir="2700000" algn="ctr" rotWithShape="0">
              <a:srgbClr val="808080"/>
            </a:outerShdw>
          </a:effectLst>
        </p:spPr>
        <p:txBody>
          <a:bodyPr wrap="none" lIns="91402" tIns="45702" rIns="91402" bIns="45702"/>
          <a:lstStyle/>
          <a:p>
            <a:pPr latinLnBrk="0">
              <a:defRPr/>
            </a:pPr>
            <a:endParaRPr kumimoji="0" lang="ko-KR" altLang="ko-KR" sz="3200" b="1">
              <a:solidFill>
                <a:schemeClr val="tx1"/>
              </a:solidFill>
              <a:latin typeface="Arial Unicode MS" pitchFamily="50" charset="-127"/>
              <a:ea typeface="Arial Unicode MS" pitchFamily="50" charset="-127"/>
              <a:cs typeface="Arial Unicode MS" pitchFamily="50" charset="-127"/>
            </a:endParaRPr>
          </a:p>
        </p:txBody>
      </p:sp>
      <p:pic>
        <p:nvPicPr>
          <p:cNvPr id="43015" name="Picture 58" descr="C:\hyeran\work\2010\1124\6.png"/>
          <p:cNvPicPr>
            <a:picLocks noChangeAspect="1" noChangeArrowheads="1"/>
          </p:cNvPicPr>
          <p:nvPr/>
        </p:nvPicPr>
        <p:blipFill>
          <a:blip r:embed="rId7" cstate="print"/>
          <a:srcRect/>
          <a:stretch>
            <a:fillRect/>
          </a:stretch>
        </p:blipFill>
        <p:spPr bwMode="auto">
          <a:xfrm>
            <a:off x="2095500" y="2030413"/>
            <a:ext cx="2843213" cy="412750"/>
          </a:xfrm>
          <a:prstGeom prst="rect">
            <a:avLst/>
          </a:prstGeom>
          <a:noFill/>
          <a:ln w="9525">
            <a:noFill/>
            <a:miter lim="800000"/>
            <a:headEnd/>
            <a:tailEnd/>
          </a:ln>
        </p:spPr>
      </p:pic>
      <p:sp>
        <p:nvSpPr>
          <p:cNvPr id="43016" name="Rectangle 113"/>
          <p:cNvSpPr>
            <a:spLocks noChangeArrowheads="1"/>
          </p:cNvSpPr>
          <p:nvPr/>
        </p:nvSpPr>
        <p:spPr bwMode="auto">
          <a:xfrm>
            <a:off x="6969125" y="1925638"/>
            <a:ext cx="2592388" cy="1019175"/>
          </a:xfrm>
          <a:prstGeom prst="rect">
            <a:avLst/>
          </a:prstGeom>
          <a:noFill/>
          <a:ln w="12700">
            <a:noFill/>
            <a:miter lim="800000"/>
            <a:headEnd/>
            <a:tailEnd/>
          </a:ln>
        </p:spPr>
        <p:txBody>
          <a:bodyPr lIns="432000" tIns="45713" rIns="91427" bIns="45713" anchor="ctr"/>
          <a:lstStyle/>
          <a:p>
            <a:pPr latinLnBrk="0"/>
            <a:r>
              <a:rPr kumimoji="0" lang="ru-RU" altLang="ko-KR" sz="1400" b="1" dirty="0" smtClean="0">
                <a:solidFill>
                  <a:srgbClr val="080808"/>
                </a:solidFill>
                <a:latin typeface="Arial Unicode MS" pitchFamily="50" charset="-127"/>
                <a:ea typeface="Arial Unicode MS" pitchFamily="50" charset="-127"/>
                <a:cs typeface="Arial Unicode MS" pitchFamily="50" charset="-127"/>
              </a:rPr>
              <a:t>Определение структуры среднесрочных расходов </a:t>
            </a:r>
            <a:r>
              <a:rPr kumimoji="0" lang="en-US" altLang="ko-KR" sz="1400" b="1" dirty="0" smtClean="0">
                <a:solidFill>
                  <a:srgbClr val="080808"/>
                </a:solidFill>
                <a:latin typeface="Arial Unicode MS" pitchFamily="50" charset="-127"/>
                <a:ea typeface="Arial Unicode MS" pitchFamily="50" charset="-127"/>
                <a:cs typeface="Arial Unicode MS" pitchFamily="50" charset="-127"/>
              </a:rPr>
              <a:t>(MTEF)</a:t>
            </a:r>
            <a:endParaRPr kumimoji="0" lang="en-US" altLang="ko-KR" sz="1400" b="1" dirty="0">
              <a:solidFill>
                <a:srgbClr val="080808"/>
              </a:solidFill>
              <a:latin typeface="Arial Unicode MS" pitchFamily="50" charset="-127"/>
              <a:ea typeface="Arial Unicode MS" pitchFamily="50" charset="-127"/>
              <a:cs typeface="Arial Unicode MS" pitchFamily="50" charset="-127"/>
            </a:endParaRPr>
          </a:p>
          <a:p>
            <a:pPr latinLnBrk="0"/>
            <a:r>
              <a:rPr kumimoji="0" lang="en-US" altLang="ko-KR" sz="1400" b="1" dirty="0">
                <a:solidFill>
                  <a:srgbClr val="080808"/>
                </a:solidFill>
                <a:latin typeface="Arial Unicode MS" pitchFamily="50" charset="-127"/>
                <a:ea typeface="Arial Unicode MS" pitchFamily="50" charset="-127"/>
                <a:cs typeface="Arial Unicode MS" pitchFamily="50" charset="-127"/>
              </a:rPr>
              <a:t>- </a:t>
            </a:r>
            <a:r>
              <a:rPr kumimoji="0" lang="ru-RU" altLang="ko-KR" sz="1400" b="1" dirty="0" smtClean="0">
                <a:solidFill>
                  <a:srgbClr val="080808"/>
                </a:solidFill>
                <a:latin typeface="Arial Unicode MS" pitchFamily="50" charset="-127"/>
                <a:ea typeface="Arial Unicode MS" pitchFamily="50" charset="-127"/>
                <a:cs typeface="Arial Unicode MS" pitchFamily="50" charset="-127"/>
              </a:rPr>
              <a:t>Национальный План Финансового Управления</a:t>
            </a:r>
            <a:endParaRPr kumimoji="0" lang="en-US" altLang="ko-KR" sz="1400" b="1" dirty="0">
              <a:solidFill>
                <a:srgbClr val="080808"/>
              </a:solidFill>
              <a:latin typeface="Arial Unicode MS" pitchFamily="50" charset="-127"/>
              <a:ea typeface="Arial Unicode MS" pitchFamily="50" charset="-127"/>
              <a:cs typeface="Arial Unicode MS" pitchFamily="50" charset="-127"/>
            </a:endParaRPr>
          </a:p>
        </p:txBody>
      </p:sp>
      <p:sp>
        <p:nvSpPr>
          <p:cNvPr id="43017" name="Rectangle 114"/>
          <p:cNvSpPr>
            <a:spLocks noChangeArrowheads="1"/>
          </p:cNvSpPr>
          <p:nvPr/>
        </p:nvSpPr>
        <p:spPr bwMode="auto">
          <a:xfrm>
            <a:off x="6969125" y="3076575"/>
            <a:ext cx="2736850" cy="792163"/>
          </a:xfrm>
          <a:prstGeom prst="rect">
            <a:avLst/>
          </a:prstGeom>
          <a:noFill/>
          <a:ln w="12700">
            <a:noFill/>
            <a:miter lim="800000"/>
            <a:headEnd/>
            <a:tailEnd/>
          </a:ln>
        </p:spPr>
        <p:txBody>
          <a:bodyPr lIns="432000" tIns="45713" rIns="91427" bIns="45713" anchor="ctr"/>
          <a:lstStyle/>
          <a:p>
            <a:pPr latinLnBrk="0"/>
            <a:r>
              <a:rPr kumimoji="0" lang="ru-RU" altLang="ko-KR" sz="1600" b="1" dirty="0" smtClean="0">
                <a:solidFill>
                  <a:srgbClr val="080808"/>
                </a:solidFill>
                <a:latin typeface="Arial Unicode MS" pitchFamily="50" charset="-127"/>
                <a:ea typeface="Arial Unicode MS" pitchFamily="50" charset="-127"/>
                <a:cs typeface="Arial Unicode MS" pitchFamily="50" charset="-127"/>
              </a:rPr>
              <a:t>Формирование Годового Бюджета</a:t>
            </a:r>
            <a:endParaRPr kumimoji="0" lang="en-US" altLang="ko-KR" sz="1600" b="1" dirty="0">
              <a:solidFill>
                <a:srgbClr val="080808"/>
              </a:solidFill>
              <a:latin typeface="Arial Unicode MS" pitchFamily="50" charset="-127"/>
              <a:ea typeface="Arial Unicode MS" pitchFamily="50" charset="-127"/>
              <a:cs typeface="Arial Unicode MS" pitchFamily="50" charset="-127"/>
            </a:endParaRPr>
          </a:p>
        </p:txBody>
      </p:sp>
      <p:sp>
        <p:nvSpPr>
          <p:cNvPr id="43018" name="Rectangle 115"/>
          <p:cNvSpPr>
            <a:spLocks noChangeArrowheads="1"/>
          </p:cNvSpPr>
          <p:nvPr/>
        </p:nvSpPr>
        <p:spPr bwMode="auto">
          <a:xfrm>
            <a:off x="6910388" y="4275138"/>
            <a:ext cx="2795587" cy="1797068"/>
          </a:xfrm>
          <a:prstGeom prst="rect">
            <a:avLst/>
          </a:prstGeom>
          <a:noFill/>
          <a:ln w="12700">
            <a:noFill/>
            <a:miter lim="800000"/>
            <a:headEnd/>
            <a:tailEnd/>
          </a:ln>
        </p:spPr>
        <p:txBody>
          <a:bodyPr lIns="432000" tIns="45713" rIns="91427" bIns="45713" anchor="ctr"/>
          <a:lstStyle/>
          <a:p>
            <a:pPr latinLnBrk="0">
              <a:lnSpc>
                <a:spcPts val="1500"/>
              </a:lnSpc>
            </a:pPr>
            <a:r>
              <a:rPr kumimoji="0" lang="ru-RU" altLang="ko-KR" sz="1800" b="1" dirty="0" smtClean="0">
                <a:solidFill>
                  <a:srgbClr val="080808"/>
                </a:solidFill>
                <a:latin typeface="Arial Unicode MS" pitchFamily="50" charset="-127"/>
                <a:ea typeface="Arial Unicode MS" pitchFamily="50" charset="-127"/>
                <a:cs typeface="Arial Unicode MS" pitchFamily="50" charset="-127"/>
              </a:rPr>
              <a:t>Распределение Бюджета, исполнение</a:t>
            </a:r>
            <a:endParaRPr kumimoji="0" lang="en-US" altLang="ko-KR" sz="500" b="1" dirty="0" smtClean="0">
              <a:solidFill>
                <a:srgbClr val="080808"/>
              </a:solidFill>
              <a:latin typeface="Arial Unicode MS" pitchFamily="50" charset="-127"/>
              <a:ea typeface="Arial Unicode MS" pitchFamily="50" charset="-127"/>
              <a:cs typeface="Arial Unicode MS" pitchFamily="50" charset="-127"/>
            </a:endParaRPr>
          </a:p>
          <a:p>
            <a:pPr latinLnBrk="0">
              <a:buFontTx/>
              <a:buChar char="-"/>
            </a:pPr>
            <a:r>
              <a:rPr kumimoji="0" lang="ru-RU" altLang="ko-KR" sz="1600" b="1" dirty="0" smtClean="0">
                <a:solidFill>
                  <a:srgbClr val="080808"/>
                </a:solidFill>
                <a:latin typeface="Arial Unicode MS" pitchFamily="50" charset="-127"/>
                <a:ea typeface="Arial Unicode MS" pitchFamily="50" charset="-127"/>
                <a:cs typeface="Arial Unicode MS" pitchFamily="50" charset="-127"/>
              </a:rPr>
              <a:t>Периодическое выделение: поквартально</a:t>
            </a:r>
          </a:p>
          <a:p>
            <a:pPr latinLnBrk="0">
              <a:buFontTx/>
              <a:buChar char="-"/>
            </a:pPr>
            <a:r>
              <a:rPr kumimoji="0" lang="ru-RU" altLang="ko-KR" sz="1600" b="1" dirty="0" smtClean="0">
                <a:solidFill>
                  <a:srgbClr val="080808"/>
                </a:solidFill>
                <a:latin typeface="Arial Unicode MS" pitchFamily="50" charset="-127"/>
                <a:ea typeface="Arial Unicode MS" pitchFamily="50" charset="-127"/>
                <a:cs typeface="Arial Unicode MS" pitchFamily="50" charset="-127"/>
              </a:rPr>
              <a:t> Выделение  с определенной целью</a:t>
            </a:r>
            <a:endParaRPr kumimoji="0" lang="en-US" altLang="ko-KR" sz="1800" b="1" dirty="0">
              <a:solidFill>
                <a:srgbClr val="080808"/>
              </a:solidFill>
              <a:latin typeface="Arial Unicode MS" pitchFamily="50" charset="-127"/>
              <a:ea typeface="Arial Unicode MS" pitchFamily="50" charset="-127"/>
              <a:cs typeface="Arial Unicode MS" pitchFamily="50" charset="-127"/>
            </a:endParaRPr>
          </a:p>
        </p:txBody>
      </p:sp>
      <p:sp>
        <p:nvSpPr>
          <p:cNvPr id="18451" name="AutoShape 135"/>
          <p:cNvSpPr>
            <a:spLocks noChangeArrowheads="1"/>
          </p:cNvSpPr>
          <p:nvPr/>
        </p:nvSpPr>
        <p:spPr bwMode="auto">
          <a:xfrm>
            <a:off x="5503863" y="2657475"/>
            <a:ext cx="1020773" cy="3009900"/>
          </a:xfrm>
          <a:prstGeom prst="roundRect">
            <a:avLst>
              <a:gd name="adj" fmla="val 8954"/>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algn="ctr">
              <a:lnSpc>
                <a:spcPct val="90000"/>
              </a:lnSpc>
              <a:spcBef>
                <a:spcPct val="20000"/>
              </a:spcBef>
              <a:defRPr/>
            </a:pPr>
            <a:r>
              <a:rPr lang="ru-RU" altLang="ko-KR" sz="15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Выполнение бюджета и ассигнования</a:t>
            </a:r>
            <a:endParaRPr lang="en-US" altLang="ko-KR" sz="15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cxnSp>
        <p:nvCxnSpPr>
          <p:cNvPr id="43020" name="AutoShape 141"/>
          <p:cNvCxnSpPr>
            <a:cxnSpLocks noChangeShapeType="1"/>
          </p:cNvCxnSpPr>
          <p:nvPr/>
        </p:nvCxnSpPr>
        <p:spPr bwMode="auto">
          <a:xfrm rot="16200000" flipH="1">
            <a:off x="1651000" y="4800600"/>
            <a:ext cx="354013" cy="1897063"/>
          </a:xfrm>
          <a:prstGeom prst="bentConnector2">
            <a:avLst/>
          </a:prstGeom>
          <a:noFill/>
          <a:ln w="9525">
            <a:solidFill>
              <a:schemeClr val="tx1"/>
            </a:solidFill>
            <a:miter lim="800000"/>
            <a:headEnd/>
            <a:tailEnd type="triangle" w="med" len="med"/>
          </a:ln>
        </p:spPr>
      </p:cxnSp>
      <p:cxnSp>
        <p:nvCxnSpPr>
          <p:cNvPr id="43021" name="AutoShape 142"/>
          <p:cNvCxnSpPr>
            <a:cxnSpLocks noChangeShapeType="1"/>
          </p:cNvCxnSpPr>
          <p:nvPr/>
        </p:nvCxnSpPr>
        <p:spPr bwMode="auto">
          <a:xfrm flipV="1">
            <a:off x="3821113" y="5672138"/>
            <a:ext cx="1731962" cy="249237"/>
          </a:xfrm>
          <a:prstGeom prst="bentConnector3">
            <a:avLst>
              <a:gd name="adj1" fmla="val 100296"/>
            </a:avLst>
          </a:prstGeom>
          <a:noFill/>
          <a:ln w="9525">
            <a:solidFill>
              <a:schemeClr val="tx1"/>
            </a:solidFill>
            <a:miter lim="800000"/>
            <a:headEnd/>
            <a:tailEnd type="triangle" w="med" len="med"/>
          </a:ln>
        </p:spPr>
      </p:cxnSp>
      <p:cxnSp>
        <p:nvCxnSpPr>
          <p:cNvPr id="43022" name="AutoShape 144"/>
          <p:cNvCxnSpPr>
            <a:cxnSpLocks noChangeShapeType="1"/>
          </p:cNvCxnSpPr>
          <p:nvPr/>
        </p:nvCxnSpPr>
        <p:spPr bwMode="auto">
          <a:xfrm rot="5400000">
            <a:off x="691356" y="3877469"/>
            <a:ext cx="376238" cy="0"/>
          </a:xfrm>
          <a:prstGeom prst="straightConnector1">
            <a:avLst/>
          </a:prstGeom>
          <a:noFill/>
          <a:ln w="9525">
            <a:solidFill>
              <a:schemeClr val="tx1"/>
            </a:solidFill>
            <a:round/>
            <a:headEnd/>
            <a:tailEnd type="triangle" w="med" len="med"/>
          </a:ln>
        </p:spPr>
      </p:cxnSp>
      <p:sp>
        <p:nvSpPr>
          <p:cNvPr id="43023" name="AutoShape 153"/>
          <p:cNvSpPr>
            <a:spLocks noChangeArrowheads="1"/>
          </p:cNvSpPr>
          <p:nvPr/>
        </p:nvSpPr>
        <p:spPr bwMode="auto">
          <a:xfrm>
            <a:off x="-520700" y="5668963"/>
            <a:ext cx="1044575" cy="468312"/>
          </a:xfrm>
          <a:prstGeom prst="roundRect">
            <a:avLst>
              <a:gd name="adj" fmla="val 16667"/>
            </a:avLst>
          </a:prstGeom>
          <a:noFill/>
          <a:ln w="9525" algn="ctr">
            <a:noFill/>
            <a:round/>
            <a:headEnd/>
            <a:tailEnd/>
          </a:ln>
        </p:spPr>
        <p:txBody>
          <a:bodyPr vert="eaVert"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pic>
        <p:nvPicPr>
          <p:cNvPr id="43024" name="Picture 159" descr="3"/>
          <p:cNvPicPr preferRelativeResize="0">
            <a:picLocks noChangeArrowheads="1"/>
          </p:cNvPicPr>
          <p:nvPr/>
        </p:nvPicPr>
        <p:blipFill>
          <a:blip r:embed="rId9" cstate="print"/>
          <a:srcRect/>
          <a:stretch>
            <a:fillRect/>
          </a:stretch>
        </p:blipFill>
        <p:spPr bwMode="auto">
          <a:xfrm>
            <a:off x="5402263" y="2600325"/>
            <a:ext cx="450850" cy="452438"/>
          </a:xfrm>
          <a:prstGeom prst="rect">
            <a:avLst/>
          </a:prstGeom>
          <a:noFill/>
          <a:ln w="9525">
            <a:noFill/>
            <a:miter lim="800000"/>
            <a:headEnd/>
            <a:tailEnd/>
          </a:ln>
        </p:spPr>
      </p:pic>
      <p:sp>
        <p:nvSpPr>
          <p:cNvPr id="43025" name="Text Box 168"/>
          <p:cNvSpPr txBox="1">
            <a:spLocks noChangeArrowheads="1"/>
          </p:cNvSpPr>
          <p:nvPr/>
        </p:nvSpPr>
        <p:spPr bwMode="auto">
          <a:xfrm>
            <a:off x="1092200" y="6392863"/>
            <a:ext cx="485775" cy="323850"/>
          </a:xfrm>
          <a:prstGeom prst="rect">
            <a:avLst/>
          </a:prstGeom>
          <a:noFill/>
          <a:ln w="9525" algn="ctr">
            <a:noFill/>
            <a:miter lim="800000"/>
            <a:headEnd/>
            <a:tailEnd/>
          </a:ln>
        </p:spPr>
        <p:txBody>
          <a:bodyPr wrap="none">
            <a:spAutoFit/>
          </a:bodyPr>
          <a:lstStyle/>
          <a:p>
            <a:pPr marL="304800" indent="-304800" eaLnBrk="0" hangingPunct="0">
              <a:lnSpc>
                <a:spcPct val="150000"/>
              </a:lnSpc>
              <a:spcBef>
                <a:spcPct val="25000"/>
              </a:spcBef>
              <a:buClr>
                <a:srgbClr val="333333"/>
              </a:buClr>
              <a:buFont typeface="굴림" pitchFamily="50" charset="-127"/>
              <a:buNone/>
              <a:tabLst>
                <a:tab pos="266700" algn="l"/>
                <a:tab pos="400050" algn="l"/>
              </a:tabLst>
            </a:pPr>
            <a:r>
              <a:rPr kumimoji="0" lang="en-US" altLang="ko-KR" sz="1000" b="1">
                <a:solidFill>
                  <a:schemeClr val="tx1"/>
                </a:solidFill>
                <a:latin typeface="Arial Unicode MS" pitchFamily="50" charset="-127"/>
                <a:ea typeface="Arial Unicode MS" pitchFamily="50" charset="-127"/>
                <a:cs typeface="Arial Unicode MS" pitchFamily="50" charset="-127"/>
              </a:rPr>
              <a:t>- 13 -</a:t>
            </a:r>
          </a:p>
        </p:txBody>
      </p:sp>
      <p:sp>
        <p:nvSpPr>
          <p:cNvPr id="116" name="AutoShape 128"/>
          <p:cNvSpPr>
            <a:spLocks noChangeArrowheads="1"/>
          </p:cNvSpPr>
          <p:nvPr/>
        </p:nvSpPr>
        <p:spPr bwMode="auto">
          <a:xfrm>
            <a:off x="309563" y="1460500"/>
            <a:ext cx="6269037" cy="424595"/>
          </a:xfrm>
          <a:prstGeom prst="roundRect">
            <a:avLst>
              <a:gd name="adj" fmla="val 12120"/>
            </a:avLst>
          </a:prstGeom>
          <a:noFill/>
          <a:ln w="9525">
            <a:noFill/>
            <a:miter lim="800000"/>
            <a:headEnd/>
            <a:tailEnd/>
          </a:ln>
        </p:spPr>
        <p:txBody>
          <a:bodyPr>
            <a:spAutoFit/>
          </a:bodyPr>
          <a:lstStyle/>
          <a:p>
            <a:pPr algn="ctr" latinLnBrk="0">
              <a:lnSpc>
                <a:spcPct val="120000"/>
              </a:lnSpc>
              <a:defRPr/>
            </a:pPr>
            <a:r>
              <a:rPr kumimoji="0" lang="ru-RU" altLang="ko-KR" sz="18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управления Бюджетом</a:t>
            </a:r>
            <a:endParaRPr kumimoji="0" lang="ko-KR" altLang="en-US" sz="18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3027" name="Rectangle 12"/>
          <p:cNvSpPr txBox="1">
            <a:spLocks noChangeArrowheads="1"/>
          </p:cNvSpPr>
          <p:nvPr/>
        </p:nvSpPr>
        <p:spPr bwMode="auto">
          <a:xfrm>
            <a:off x="220663" y="831850"/>
            <a:ext cx="8915400" cy="566951"/>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10"/>
              </a:buBlip>
            </a:pPr>
            <a:r>
              <a:rPr kumimoji="0" lang="ru-RU" altLang="ko-KR" sz="1400" dirty="0" smtClean="0">
                <a:solidFill>
                  <a:srgbClr val="22142E"/>
                </a:solidFill>
                <a:latin typeface="Arial Unicode MS" pitchFamily="50" charset="-127"/>
                <a:ea typeface="Arial Unicode MS" pitchFamily="50" charset="-127"/>
                <a:cs typeface="Arial Unicode MS" pitchFamily="50" charset="-127"/>
              </a:rPr>
              <a:t>Установить среднесрочный финансовый план с помощь системы управления бюджетом</a:t>
            </a:r>
            <a:endParaRPr kumimoji="0" lang="en-US" altLang="ko-KR" sz="1400" dirty="0" smtClean="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10"/>
              </a:buBlip>
            </a:pPr>
            <a:r>
              <a:rPr kumimoji="0" lang="ru-RU" altLang="ko-KR" sz="1400" dirty="0" smtClean="0">
                <a:solidFill>
                  <a:srgbClr val="22142E"/>
                </a:solidFill>
                <a:latin typeface="Arial Unicode MS" pitchFamily="50" charset="-127"/>
                <a:ea typeface="Arial Unicode MS" pitchFamily="50" charset="-127"/>
                <a:cs typeface="Arial Unicode MS" pitchFamily="50" charset="-127"/>
              </a:rPr>
              <a:t>Создание и управление годовым бюджетом</a:t>
            </a:r>
            <a:endParaRPr kumimoji="0" lang="ko-KR" altLang="en-US" sz="1400" dirty="0">
              <a:solidFill>
                <a:srgbClr val="22142E"/>
              </a:solidFill>
              <a:latin typeface="Arial Unicode MS" pitchFamily="50" charset="-127"/>
              <a:ea typeface="Arial Unicode MS" pitchFamily="50" charset="-127"/>
              <a:cs typeface="Arial Unicode MS" pitchFamily="50" charset="-127"/>
            </a:endParaRPr>
          </a:p>
        </p:txBody>
      </p:sp>
      <p:sp>
        <p:nvSpPr>
          <p:cNvPr id="18464" name="AutoShape 156"/>
          <p:cNvSpPr>
            <a:spLocks noChangeArrowheads="1"/>
          </p:cNvSpPr>
          <p:nvPr/>
        </p:nvSpPr>
        <p:spPr bwMode="auto">
          <a:xfrm>
            <a:off x="2009775" y="1997075"/>
            <a:ext cx="3008313" cy="476071"/>
          </a:xfrm>
          <a:prstGeom prst="roundRect">
            <a:avLst>
              <a:gd name="adj" fmla="val 50000"/>
            </a:avLst>
          </a:prstGeom>
          <a:noFill/>
          <a:ln w="9525">
            <a:noFill/>
            <a:miter lim="800000"/>
            <a:headEnd/>
            <a:tailEnd/>
          </a:ln>
        </p:spPr>
        <p:txBody>
          <a:bodyPr>
            <a:spAutoFit/>
          </a:bodyPr>
          <a:lstStyle/>
          <a:p>
            <a:pPr algn="ctr" latinLnBrk="0">
              <a:defRPr/>
            </a:pPr>
            <a:r>
              <a:rPr kumimoji="0" lang="ru-RU" altLang="ko-KR" sz="16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Бюджетная Система</a:t>
            </a:r>
            <a:endParaRPr kumimoji="0" lang="en-US" altLang="ko-KR" sz="16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3029" name="AutoShape 227" descr="네모땡"/>
          <p:cNvSpPr>
            <a:spLocks noChangeArrowheads="1"/>
          </p:cNvSpPr>
          <p:nvPr/>
        </p:nvSpPr>
        <p:spPr bwMode="auto">
          <a:xfrm>
            <a:off x="6897688" y="1989138"/>
            <a:ext cx="317500" cy="303212"/>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1</a:t>
            </a:r>
          </a:p>
        </p:txBody>
      </p:sp>
      <p:sp>
        <p:nvSpPr>
          <p:cNvPr id="43030" name="AutoShape 227" descr="네모땡"/>
          <p:cNvSpPr>
            <a:spLocks noChangeArrowheads="1"/>
          </p:cNvSpPr>
          <p:nvPr/>
        </p:nvSpPr>
        <p:spPr bwMode="auto">
          <a:xfrm>
            <a:off x="6897688" y="3225800"/>
            <a:ext cx="317500" cy="303213"/>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2</a:t>
            </a:r>
          </a:p>
        </p:txBody>
      </p:sp>
      <p:sp>
        <p:nvSpPr>
          <p:cNvPr id="43031" name="AutoShape 227" descr="네모땡"/>
          <p:cNvSpPr>
            <a:spLocks noChangeArrowheads="1"/>
          </p:cNvSpPr>
          <p:nvPr/>
        </p:nvSpPr>
        <p:spPr bwMode="auto">
          <a:xfrm>
            <a:off x="6897688" y="4283075"/>
            <a:ext cx="317500" cy="303213"/>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3</a:t>
            </a:r>
          </a:p>
        </p:txBody>
      </p:sp>
      <p:pic>
        <p:nvPicPr>
          <p:cNvPr id="43032" name="Picture 71" descr="C:\hyeran\work\2010\1210\12.png"/>
          <p:cNvPicPr>
            <a:picLocks noChangeAspect="1" noChangeArrowheads="1"/>
          </p:cNvPicPr>
          <p:nvPr/>
        </p:nvPicPr>
        <p:blipFill>
          <a:blip r:embed="rId12" cstate="print"/>
          <a:srcRect/>
          <a:stretch>
            <a:fillRect/>
          </a:stretch>
        </p:blipFill>
        <p:spPr bwMode="auto">
          <a:xfrm>
            <a:off x="1452563" y="3000375"/>
            <a:ext cx="628650" cy="368300"/>
          </a:xfrm>
          <a:prstGeom prst="rect">
            <a:avLst/>
          </a:prstGeom>
          <a:noFill/>
          <a:ln w="9525">
            <a:noFill/>
            <a:miter lim="800000"/>
            <a:headEnd/>
            <a:tailEnd/>
          </a:ln>
        </p:spPr>
      </p:pic>
      <p:sp>
        <p:nvSpPr>
          <p:cNvPr id="18475" name="AutoShape 167"/>
          <p:cNvSpPr>
            <a:spLocks noChangeArrowheads="1"/>
          </p:cNvSpPr>
          <p:nvPr/>
        </p:nvSpPr>
        <p:spPr bwMode="auto">
          <a:xfrm>
            <a:off x="374650" y="2643188"/>
            <a:ext cx="1184275" cy="1054100"/>
          </a:xfrm>
          <a:prstGeom prst="roundRect">
            <a:avLst>
              <a:gd name="adj" fmla="val 8949"/>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lnSpc>
                <a:spcPct val="90000"/>
              </a:lnSpc>
              <a:defRPr/>
            </a:pPr>
            <a:r>
              <a:rPr lang="en-US" altLang="ko-KR" sz="15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Fiscal plan</a:t>
            </a:r>
          </a:p>
          <a:p>
            <a:pPr marL="571500" indent="-571500" algn="ctr">
              <a:lnSpc>
                <a:spcPct val="90000"/>
              </a:lnSpc>
              <a:defRPr/>
            </a:pPr>
            <a:endParaRPr kumimoji="0" lang="ko-KR" altLang="en-US" sz="150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34" name="Picture 157" descr="1"/>
          <p:cNvPicPr preferRelativeResize="0">
            <a:picLocks noChangeArrowheads="1"/>
          </p:cNvPicPr>
          <p:nvPr/>
        </p:nvPicPr>
        <p:blipFill>
          <a:blip r:embed="rId13" cstate="print"/>
          <a:srcRect/>
          <a:stretch>
            <a:fillRect/>
          </a:stretch>
        </p:blipFill>
        <p:spPr bwMode="auto">
          <a:xfrm>
            <a:off x="263525" y="2576513"/>
            <a:ext cx="450850" cy="452437"/>
          </a:xfrm>
          <a:prstGeom prst="rect">
            <a:avLst/>
          </a:prstGeom>
          <a:noFill/>
          <a:ln w="9525">
            <a:noFill/>
            <a:miter lim="800000"/>
            <a:headEnd/>
            <a:tailEnd/>
          </a:ln>
        </p:spPr>
      </p:pic>
      <p:pic>
        <p:nvPicPr>
          <p:cNvPr id="43035" name="Picture 71" descr="C:\hyeran\work\2010\1210\12.png"/>
          <p:cNvPicPr>
            <a:picLocks noChangeAspect="1" noChangeArrowheads="1"/>
          </p:cNvPicPr>
          <p:nvPr/>
        </p:nvPicPr>
        <p:blipFill>
          <a:blip r:embed="rId12" cstate="print"/>
          <a:srcRect/>
          <a:stretch>
            <a:fillRect/>
          </a:stretch>
        </p:blipFill>
        <p:spPr bwMode="auto">
          <a:xfrm>
            <a:off x="1452563" y="4681538"/>
            <a:ext cx="628650" cy="368300"/>
          </a:xfrm>
          <a:prstGeom prst="rect">
            <a:avLst/>
          </a:prstGeom>
          <a:noFill/>
          <a:ln w="9525">
            <a:noFill/>
            <a:miter lim="800000"/>
            <a:headEnd/>
            <a:tailEnd/>
          </a:ln>
        </p:spPr>
      </p:pic>
      <p:sp>
        <p:nvSpPr>
          <p:cNvPr id="18477" name="AutoShape 169"/>
          <p:cNvSpPr>
            <a:spLocks noChangeArrowheads="1"/>
          </p:cNvSpPr>
          <p:nvPr/>
        </p:nvSpPr>
        <p:spPr bwMode="auto">
          <a:xfrm>
            <a:off x="365125" y="4087813"/>
            <a:ext cx="1158875" cy="1579562"/>
          </a:xfrm>
          <a:prstGeom prst="roundRect">
            <a:avLst>
              <a:gd name="adj" fmla="val 5370"/>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defRPr/>
            </a:pPr>
            <a:r>
              <a:rPr lang="ru-RU" altLang="ko-KR" sz="14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Создание</a:t>
            </a:r>
          </a:p>
          <a:p>
            <a:pPr marL="571500" indent="-571500" algn="ctr">
              <a:defRPr/>
            </a:pPr>
            <a:r>
              <a:rPr lang="ru-RU" altLang="ko-KR" sz="14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Бюджета</a:t>
            </a:r>
            <a:endParaRPr kumimoji="0" lang="ko-KR" altLang="en-US" sz="14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37" name="Picture 158" descr="2"/>
          <p:cNvPicPr preferRelativeResize="0">
            <a:picLocks noChangeArrowheads="1"/>
          </p:cNvPicPr>
          <p:nvPr/>
        </p:nvPicPr>
        <p:blipFill>
          <a:blip r:embed="rId14" cstate="print"/>
          <a:srcRect/>
          <a:stretch>
            <a:fillRect/>
          </a:stretch>
        </p:blipFill>
        <p:spPr bwMode="auto">
          <a:xfrm>
            <a:off x="263525" y="4021138"/>
            <a:ext cx="452438" cy="452437"/>
          </a:xfrm>
          <a:prstGeom prst="rect">
            <a:avLst/>
          </a:prstGeom>
          <a:noFill/>
          <a:ln w="9525">
            <a:noFill/>
            <a:miter lim="800000"/>
            <a:headEnd/>
            <a:tailEnd/>
          </a:ln>
        </p:spPr>
      </p:pic>
      <p:pic>
        <p:nvPicPr>
          <p:cNvPr id="43038" name="Picture 71" descr="C:\hyeran\work\2010\1210\12.png"/>
          <p:cNvPicPr>
            <a:picLocks noChangeAspect="1" noChangeArrowheads="1"/>
          </p:cNvPicPr>
          <p:nvPr/>
        </p:nvPicPr>
        <p:blipFill>
          <a:blip r:embed="rId12" cstate="print"/>
          <a:srcRect/>
          <a:stretch>
            <a:fillRect/>
          </a:stretch>
        </p:blipFill>
        <p:spPr bwMode="auto">
          <a:xfrm>
            <a:off x="4983163" y="4079875"/>
            <a:ext cx="581025" cy="368300"/>
          </a:xfrm>
          <a:prstGeom prst="rect">
            <a:avLst/>
          </a:prstGeom>
          <a:noFill/>
          <a:ln w="9525">
            <a:noFill/>
            <a:miter lim="800000"/>
            <a:headEnd/>
            <a:tailEnd/>
          </a:ln>
        </p:spPr>
      </p:pic>
      <p:grpSp>
        <p:nvGrpSpPr>
          <p:cNvPr id="43039" name="그룹 132"/>
          <p:cNvGrpSpPr>
            <a:grpSpLocks/>
          </p:cNvGrpSpPr>
          <p:nvPr/>
        </p:nvGrpSpPr>
        <p:grpSpPr bwMode="auto">
          <a:xfrm>
            <a:off x="3097213" y="2581275"/>
            <a:ext cx="847725" cy="373063"/>
            <a:chOff x="3097532" y="2571744"/>
            <a:chExt cx="847393" cy="373516"/>
          </a:xfrm>
        </p:grpSpPr>
        <p:sp>
          <p:nvSpPr>
            <p:cNvPr id="43059" name="Rectangle 59"/>
            <p:cNvSpPr>
              <a:spLocks noChangeArrowheads="1"/>
            </p:cNvSpPr>
            <p:nvPr/>
          </p:nvSpPr>
          <p:spPr bwMode="auto">
            <a:xfrm>
              <a:off x="3097532" y="2571744"/>
              <a:ext cx="847393" cy="373516"/>
            </a:xfrm>
            <a:prstGeom prst="rect">
              <a:avLst/>
            </a:prstGeom>
            <a:noFill/>
            <a:ln w="19050" algn="ctr">
              <a:noFill/>
              <a:miter lim="800000"/>
              <a:headEnd/>
              <a:tailEnd/>
            </a:ln>
          </p:spPr>
          <p:txBody>
            <a:bodyPr wrap="none" lIns="0" tIns="0" rIns="0" bIns="0" anchor="ctr"/>
            <a:lstStyle/>
            <a:p>
              <a:pPr marL="571500" indent="-571500" algn="ct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3060" name="Rectangle 149"/>
            <p:cNvSpPr>
              <a:spLocks noChangeArrowheads="1"/>
            </p:cNvSpPr>
            <p:nvPr/>
          </p:nvSpPr>
          <p:spPr bwMode="auto">
            <a:xfrm>
              <a:off x="3228963" y="2643182"/>
              <a:ext cx="582612" cy="261938"/>
            </a:xfrm>
            <a:prstGeom prst="rect">
              <a:avLst/>
            </a:prstGeom>
            <a:noFill/>
            <a:ln w="9525" algn="ctr">
              <a:noFill/>
              <a:miter lim="800000"/>
              <a:headEnd/>
              <a:tailEnd/>
            </a:ln>
          </p:spPr>
          <p:txBody>
            <a:bodyPr wrap="none" anchor="ctr"/>
            <a:lstStyle/>
            <a:p>
              <a:pPr algn="ctr" latinLnBrk="0"/>
              <a:r>
                <a:rPr kumimoji="0" lang="ko-KR" altLang="en-US" sz="1200" b="1">
                  <a:solidFill>
                    <a:srgbClr val="FFFFFF"/>
                  </a:solidFill>
                  <a:latin typeface="Arial Unicode MS" pitchFamily="50" charset="-127"/>
                  <a:ea typeface="Arial Unicode MS" pitchFamily="50" charset="-127"/>
                  <a:cs typeface="Arial Unicode MS" pitchFamily="50" charset="-127"/>
                </a:rPr>
                <a:t>분야</a:t>
              </a:r>
            </a:p>
          </p:txBody>
        </p:sp>
      </p:grpSp>
      <p:sp>
        <p:nvSpPr>
          <p:cNvPr id="31776" name="WordArt 135"/>
          <p:cNvSpPr>
            <a:spLocks noChangeArrowheads="1" noChangeShapeType="1" noTextEdit="1"/>
          </p:cNvSpPr>
          <p:nvPr/>
        </p:nvSpPr>
        <p:spPr bwMode="auto">
          <a:xfrm>
            <a:off x="6248400" y="1363663"/>
            <a:ext cx="2863850" cy="120650"/>
          </a:xfrm>
          <a:prstGeom prst="rect">
            <a:avLst/>
          </a:prstGeom>
          <a:noFill/>
          <a:ln w="9525" algn="ctr">
            <a:noFill/>
            <a:miter lim="800000"/>
            <a:headEnd/>
            <a:tailEnd/>
          </a:ln>
          <a:effectLst>
            <a:outerShdw dist="25401" dir="2700000" algn="ctr" rotWithShape="0">
              <a:srgbClr val="473319"/>
            </a:outerShdw>
          </a:effectLst>
        </p:spPr>
        <p:txBody>
          <a:bodyPr lIns="0" tIns="0" rIns="0" bIns="0" anchor="ctr">
            <a:spAutoFit/>
          </a:bodyPr>
          <a:lstStyle/>
          <a:p>
            <a:pPr algn="ctr">
              <a:lnSpc>
                <a:spcPct val="60000"/>
              </a:lnSpc>
              <a:spcBef>
                <a:spcPct val="50000"/>
              </a:spcBef>
              <a:defRPr/>
            </a:pPr>
            <a:endParaRPr kumimoji="0" lang="ko-KR" altLang="en-US">
              <a:latin typeface="Arial Unicode MS" pitchFamily="50" charset="-127"/>
              <a:ea typeface="Arial Unicode MS" pitchFamily="50" charset="-127"/>
              <a:cs typeface="Arial Unicode MS" pitchFamily="50" charset="-127"/>
            </a:endParaRPr>
          </a:p>
        </p:txBody>
      </p:sp>
      <p:pic>
        <p:nvPicPr>
          <p:cNvPr id="43041" name="Picture 102" descr="C:\hyeran\work\2010\1210\20.png"/>
          <p:cNvPicPr>
            <a:picLocks noChangeAspect="1" noChangeArrowheads="1"/>
          </p:cNvPicPr>
          <p:nvPr/>
        </p:nvPicPr>
        <p:blipFill>
          <a:blip r:embed="rId15" cstate="print"/>
          <a:srcRect/>
          <a:stretch>
            <a:fillRect/>
          </a:stretch>
        </p:blipFill>
        <p:spPr bwMode="auto">
          <a:xfrm>
            <a:off x="2524108" y="5648325"/>
            <a:ext cx="2143140" cy="552450"/>
          </a:xfrm>
          <a:prstGeom prst="rect">
            <a:avLst/>
          </a:prstGeom>
          <a:noFill/>
          <a:ln w="9525">
            <a:noFill/>
            <a:miter lim="800000"/>
            <a:headEnd/>
            <a:tailEnd/>
          </a:ln>
        </p:spPr>
      </p:pic>
      <p:sp>
        <p:nvSpPr>
          <p:cNvPr id="24610" name="Rectangle 143"/>
          <p:cNvSpPr>
            <a:spLocks noChangeArrowheads="1"/>
          </p:cNvSpPr>
          <p:nvPr/>
        </p:nvSpPr>
        <p:spPr bwMode="auto">
          <a:xfrm>
            <a:off x="2595546" y="5648325"/>
            <a:ext cx="1452579" cy="523220"/>
          </a:xfrm>
          <a:prstGeom prst="rect">
            <a:avLst/>
          </a:prstGeom>
          <a:noFill/>
          <a:ln w="9525">
            <a:noFill/>
            <a:miter lim="800000"/>
            <a:headEnd/>
            <a:tailEnd/>
          </a:ln>
        </p:spPr>
        <p:txBody>
          <a:bodyPr wrap="square">
            <a:spAutoFit/>
          </a:bodyPr>
          <a:lstStyle/>
          <a:p>
            <a:pPr algn="ctr" latinLnBrk="0">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Бюджетное  Приложение </a:t>
            </a:r>
            <a:endParaRPr kumimoji="0" lang="en-US" altLang="ko-KR"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43" name="Picture 104" descr="C:\hyeran\work\2010\1210\19.png"/>
          <p:cNvPicPr>
            <a:picLocks noChangeAspect="1" noChangeArrowheads="1"/>
          </p:cNvPicPr>
          <p:nvPr/>
        </p:nvPicPr>
        <p:blipFill>
          <a:blip r:embed="rId16" cstate="print"/>
          <a:srcRect/>
          <a:stretch>
            <a:fillRect/>
          </a:stretch>
        </p:blipFill>
        <p:spPr bwMode="auto">
          <a:xfrm>
            <a:off x="1819275" y="2509838"/>
            <a:ext cx="3343275" cy="3190875"/>
          </a:xfrm>
          <a:prstGeom prst="rect">
            <a:avLst/>
          </a:prstGeom>
          <a:noFill/>
          <a:ln w="9525">
            <a:noFill/>
            <a:miter lim="800000"/>
            <a:headEnd/>
            <a:tailEnd/>
          </a:ln>
        </p:spPr>
      </p:pic>
      <p:sp>
        <p:nvSpPr>
          <p:cNvPr id="24612" name="Rectangle 158"/>
          <p:cNvSpPr>
            <a:spLocks noChangeArrowheads="1"/>
          </p:cNvSpPr>
          <p:nvPr/>
        </p:nvSpPr>
        <p:spPr bwMode="auto">
          <a:xfrm>
            <a:off x="3714750" y="3898900"/>
            <a:ext cx="1031875" cy="276999"/>
          </a:xfrm>
          <a:prstGeom prst="rect">
            <a:avLst/>
          </a:prstGeom>
          <a:noFill/>
          <a:ln w="9525">
            <a:noFill/>
            <a:miter lim="800000"/>
            <a:headEnd/>
            <a:tailEnd/>
          </a:ln>
        </p:spPr>
        <p:txBody>
          <a:bodyPr>
            <a:spAutoFit/>
          </a:bodyPr>
          <a:lstStyle/>
          <a:p>
            <a:pPr algn="ctr" latinLnBrk="0">
              <a:defRPr/>
            </a:pP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Программа</a:t>
            </a:r>
            <a:endParaRPr kumimoji="0" lang="en-US" altLang="ko-KR" sz="1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8467" name="Rectangle 159"/>
          <p:cNvSpPr>
            <a:spLocks noChangeArrowheads="1"/>
          </p:cNvSpPr>
          <p:nvPr/>
        </p:nvSpPr>
        <p:spPr bwMode="auto">
          <a:xfrm>
            <a:off x="2166918" y="3898900"/>
            <a:ext cx="1184295" cy="307777"/>
          </a:xfrm>
          <a:prstGeom prst="rect">
            <a:avLst/>
          </a:prstGeom>
          <a:noFill/>
          <a:ln w="9525">
            <a:noFill/>
            <a:miter lim="800000"/>
            <a:headEnd/>
            <a:tailEnd/>
          </a:ln>
        </p:spPr>
        <p:txBody>
          <a:bodyPr wrap="square">
            <a:spAutoFit/>
          </a:bodyPr>
          <a:lstStyle/>
          <a:p>
            <a:pPr algn="ctr" latinLnBrk="0">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Программа</a:t>
            </a:r>
            <a:endParaRPr kumimoji="0" lang="ko-KR" altLang="en-US"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8468" name="Rectangle 160"/>
          <p:cNvSpPr>
            <a:spLocks noChangeArrowheads="1"/>
          </p:cNvSpPr>
          <p:nvPr/>
        </p:nvSpPr>
        <p:spPr bwMode="auto">
          <a:xfrm>
            <a:off x="1952605" y="4437063"/>
            <a:ext cx="1471634" cy="492443"/>
          </a:xfrm>
          <a:prstGeom prst="rect">
            <a:avLst/>
          </a:prstGeom>
          <a:noFill/>
          <a:ln w="9525">
            <a:noFill/>
            <a:miter lim="800000"/>
            <a:headEnd/>
            <a:tailEnd/>
          </a:ln>
        </p:spPr>
        <p:txBody>
          <a:bodyPr wrap="square">
            <a:spAutoFit/>
          </a:bodyPr>
          <a:lstStyle/>
          <a:p>
            <a:pPr algn="ctr" latinLnBrk="0">
              <a:defRPr/>
            </a:pPr>
            <a:r>
              <a:rPr kumimoji="0" lang="en-US" altLang="ko-KR"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a:t>
            </a: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Программа Учреждения</a:t>
            </a:r>
            <a:endParaRPr kumimoji="0" lang="ko-KR" altLang="en-US" sz="1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8469" name="Rectangle 161"/>
          <p:cNvSpPr>
            <a:spLocks noChangeArrowheads="1"/>
          </p:cNvSpPr>
          <p:nvPr/>
        </p:nvSpPr>
        <p:spPr bwMode="auto">
          <a:xfrm>
            <a:off x="3584575" y="4437063"/>
            <a:ext cx="1238250" cy="523220"/>
          </a:xfrm>
          <a:prstGeom prst="rect">
            <a:avLst/>
          </a:prstGeom>
          <a:noFill/>
          <a:ln w="9525">
            <a:noFill/>
            <a:miter lim="800000"/>
            <a:headEnd/>
            <a:tailEnd/>
          </a:ln>
        </p:spPr>
        <p:txBody>
          <a:bodyPr>
            <a:spAutoFit/>
          </a:bodyPr>
          <a:lstStyle/>
          <a:p>
            <a:pPr algn="ctr" latinLnBrk="0">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Программа Учреждения</a:t>
            </a:r>
            <a:endParaRPr kumimoji="0" lang="ko-KR" altLang="en-US"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16" name="Rectangle 163"/>
          <p:cNvSpPr>
            <a:spLocks noChangeArrowheads="1"/>
          </p:cNvSpPr>
          <p:nvPr/>
        </p:nvSpPr>
        <p:spPr bwMode="auto">
          <a:xfrm>
            <a:off x="2225675" y="5232400"/>
            <a:ext cx="1198563" cy="306388"/>
          </a:xfrm>
          <a:prstGeom prst="rect">
            <a:avLst/>
          </a:prstGeom>
          <a:noFill/>
          <a:ln w="9525">
            <a:noFill/>
            <a:miter lim="800000"/>
            <a:headEnd/>
            <a:tailEnd/>
          </a:ln>
        </p:spPr>
        <p:txBody>
          <a:bodyPr>
            <a:spAutoFit/>
          </a:bodyPr>
          <a:lstStyle/>
          <a:p>
            <a:pPr algn="ctr" latinLnBrk="0">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Проект</a:t>
            </a:r>
            <a:endParaRPr kumimoji="0" lang="en-US" altLang="ko-KR"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17" name="Rectangle 164"/>
          <p:cNvSpPr>
            <a:spLocks noChangeArrowheads="1"/>
          </p:cNvSpPr>
          <p:nvPr/>
        </p:nvSpPr>
        <p:spPr bwMode="auto">
          <a:xfrm>
            <a:off x="3629025" y="5232400"/>
            <a:ext cx="1227138" cy="306388"/>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Project</a:t>
            </a:r>
          </a:p>
        </p:txBody>
      </p:sp>
      <p:sp>
        <p:nvSpPr>
          <p:cNvPr id="24618" name="Rectangle 149"/>
          <p:cNvSpPr>
            <a:spLocks noChangeArrowheads="1"/>
          </p:cNvSpPr>
          <p:nvPr/>
        </p:nvSpPr>
        <p:spPr bwMode="auto">
          <a:xfrm>
            <a:off x="3167050" y="2571744"/>
            <a:ext cx="976307" cy="276999"/>
          </a:xfrm>
          <a:prstGeom prst="rect">
            <a:avLst/>
          </a:prstGeom>
          <a:noFill/>
          <a:ln w="9525">
            <a:noFill/>
            <a:miter lim="800000"/>
            <a:headEnd/>
            <a:tailEnd/>
          </a:ln>
        </p:spPr>
        <p:txBody>
          <a:bodyPr wrap="square">
            <a:spAutoFit/>
          </a:bodyPr>
          <a:lstStyle/>
          <a:p>
            <a:pPr algn="ctr" latinLnBrk="0">
              <a:defRPr/>
            </a:pP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Область </a:t>
            </a:r>
            <a:endParaRPr kumimoji="0" lang="en-US" altLang="ko-KR" sz="1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19" name="Rectangle 152"/>
          <p:cNvSpPr>
            <a:spLocks noChangeArrowheads="1"/>
          </p:cNvSpPr>
          <p:nvPr/>
        </p:nvSpPr>
        <p:spPr bwMode="auto">
          <a:xfrm>
            <a:off x="2324100" y="3340100"/>
            <a:ext cx="833438" cy="307777"/>
          </a:xfrm>
          <a:prstGeom prst="rect">
            <a:avLst/>
          </a:prstGeom>
          <a:noFill/>
          <a:ln w="9525">
            <a:noFill/>
            <a:miter lim="800000"/>
            <a:headEnd/>
            <a:tailEnd/>
          </a:ln>
        </p:spPr>
        <p:txBody>
          <a:bodyPr>
            <a:spAutoFit/>
          </a:bodyPr>
          <a:lstStyle/>
          <a:p>
            <a:pPr algn="ctr" latinLnBrk="0">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Сектор</a:t>
            </a:r>
            <a:endParaRPr kumimoji="0" lang="ko-KR" altLang="en-US"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20" name="Rectangle 153"/>
          <p:cNvSpPr>
            <a:spLocks noChangeArrowheads="1"/>
          </p:cNvSpPr>
          <p:nvPr/>
        </p:nvSpPr>
        <p:spPr bwMode="auto">
          <a:xfrm>
            <a:off x="4024313" y="3332163"/>
            <a:ext cx="722312" cy="276999"/>
          </a:xfrm>
          <a:prstGeom prst="rect">
            <a:avLst/>
          </a:prstGeom>
          <a:noFill/>
          <a:ln w="9525">
            <a:noFill/>
            <a:miter lim="800000"/>
            <a:headEnd/>
            <a:tailEnd/>
          </a:ln>
        </p:spPr>
        <p:txBody>
          <a:bodyPr>
            <a:spAutoFit/>
          </a:bodyPr>
          <a:lstStyle/>
          <a:p>
            <a:pPr algn="ctr" latinLnBrk="0">
              <a:defRPr/>
            </a:pP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Сектор</a:t>
            </a:r>
            <a:endParaRPr kumimoji="0" lang="ko-KR" altLang="en-US" sz="1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53" name="Picture 93" descr="C:\hyeran\work\2010\1208\4.png"/>
          <p:cNvPicPr>
            <a:picLocks noChangeAspect="1" noChangeArrowheads="1"/>
          </p:cNvPicPr>
          <p:nvPr/>
        </p:nvPicPr>
        <p:blipFill>
          <a:blip r:embed="rId17" cstate="print"/>
          <a:srcRect/>
          <a:stretch>
            <a:fillRect/>
          </a:stretch>
        </p:blipFill>
        <p:spPr bwMode="auto">
          <a:xfrm>
            <a:off x="2676525" y="4656138"/>
            <a:ext cx="1647825" cy="658812"/>
          </a:xfrm>
          <a:prstGeom prst="rect">
            <a:avLst/>
          </a:prstGeom>
          <a:noFill/>
          <a:ln w="9525">
            <a:noFill/>
            <a:miter lim="800000"/>
            <a:headEnd/>
            <a:tailEnd/>
          </a:ln>
        </p:spPr>
      </p:pic>
      <p:sp>
        <p:nvSpPr>
          <p:cNvPr id="43054" name="Text Box 154"/>
          <p:cNvSpPr txBox="1">
            <a:spLocks noChangeArrowheads="1"/>
          </p:cNvSpPr>
          <p:nvPr/>
        </p:nvSpPr>
        <p:spPr bwMode="auto">
          <a:xfrm>
            <a:off x="1800225" y="2528888"/>
            <a:ext cx="1031875" cy="400752"/>
          </a:xfrm>
          <a:prstGeom prst="rect">
            <a:avLst/>
          </a:prstGeom>
          <a:noFill/>
          <a:ln w="9525" algn="ctr">
            <a:noFill/>
            <a:miter lim="800000"/>
            <a:headEnd/>
            <a:tailEnd/>
          </a:ln>
        </p:spPr>
        <p:txBody>
          <a:bodyPr lIns="92075" tIns="46038" rIns="92075" bIns="46038">
            <a:spAutoFit/>
          </a:bodyPr>
          <a:lstStyle/>
          <a:p>
            <a:pPr marL="95250" indent="-95250">
              <a:buFontTx/>
              <a:buBlip>
                <a:blip r:embed="rId18"/>
              </a:buBlip>
            </a:pPr>
            <a:r>
              <a:rPr lang="en-US" altLang="ko-KR" sz="1000" b="1" dirty="0">
                <a:solidFill>
                  <a:srgbClr val="333333"/>
                </a:solidFill>
                <a:latin typeface="Arial Unicode MS" pitchFamily="50" charset="-127"/>
                <a:ea typeface="Arial Unicode MS" pitchFamily="50" charset="-127"/>
                <a:cs typeface="Arial Unicode MS" pitchFamily="50" charset="-127"/>
              </a:rPr>
              <a:t>16 </a:t>
            </a:r>
            <a:r>
              <a:rPr lang="ru-RU" altLang="ko-KR" sz="1000" b="1" dirty="0" smtClean="0">
                <a:solidFill>
                  <a:srgbClr val="333333"/>
                </a:solidFill>
                <a:latin typeface="Arial Unicode MS" pitchFamily="50" charset="-127"/>
                <a:ea typeface="Arial Unicode MS" pitchFamily="50" charset="-127"/>
                <a:cs typeface="Arial Unicode MS" pitchFamily="50" charset="-127"/>
              </a:rPr>
              <a:t>областей</a:t>
            </a:r>
          </a:p>
          <a:p>
            <a:pPr marL="95250" indent="-95250">
              <a:buFontTx/>
              <a:buBlip>
                <a:blip r:embed="rId18"/>
              </a:buBlip>
            </a:pPr>
            <a:r>
              <a:rPr lang="en-US" altLang="ko-KR" sz="1000" b="1" dirty="0" smtClean="0">
                <a:solidFill>
                  <a:srgbClr val="333333"/>
                </a:solidFill>
                <a:latin typeface="Arial Unicode MS" pitchFamily="50" charset="-127"/>
                <a:ea typeface="Arial Unicode MS" pitchFamily="50" charset="-127"/>
                <a:cs typeface="Arial Unicode MS" pitchFamily="50" charset="-127"/>
              </a:rPr>
              <a:t>s</a:t>
            </a:r>
            <a:endParaRPr lang="en-US" altLang="ko-KR" sz="1000" b="1" dirty="0">
              <a:solidFill>
                <a:srgbClr val="333333"/>
              </a:solidFill>
              <a:latin typeface="Arial Unicode MS" pitchFamily="50" charset="-127"/>
              <a:ea typeface="Arial Unicode MS" pitchFamily="50" charset="-127"/>
              <a:cs typeface="Arial Unicode MS" pitchFamily="50" charset="-127"/>
            </a:endParaRPr>
          </a:p>
        </p:txBody>
      </p:sp>
      <p:sp>
        <p:nvSpPr>
          <p:cNvPr id="43055" name="Text Box 155"/>
          <p:cNvSpPr txBox="1">
            <a:spLocks noChangeArrowheads="1"/>
          </p:cNvSpPr>
          <p:nvPr/>
        </p:nvSpPr>
        <p:spPr bwMode="auto">
          <a:xfrm>
            <a:off x="1800225" y="2698750"/>
            <a:ext cx="1055688" cy="246863"/>
          </a:xfrm>
          <a:prstGeom prst="rect">
            <a:avLst/>
          </a:prstGeom>
          <a:noFill/>
          <a:ln w="9525" algn="ctr">
            <a:noFill/>
            <a:miter lim="800000"/>
            <a:headEnd/>
            <a:tailEnd/>
          </a:ln>
        </p:spPr>
        <p:txBody>
          <a:bodyPr lIns="92075" tIns="46038" rIns="92075" bIns="46038">
            <a:spAutoFit/>
          </a:bodyPr>
          <a:lstStyle/>
          <a:p>
            <a:pPr marL="95250" indent="-95250">
              <a:buFontTx/>
              <a:buBlip>
                <a:blip r:embed="rId18"/>
              </a:buBlip>
            </a:pPr>
            <a:r>
              <a:rPr lang="en-US" altLang="ko-KR" sz="1000" b="1" dirty="0">
                <a:solidFill>
                  <a:srgbClr val="333333"/>
                </a:solidFill>
                <a:latin typeface="Arial Unicode MS" pitchFamily="50" charset="-127"/>
                <a:ea typeface="Arial Unicode MS" pitchFamily="50" charset="-127"/>
                <a:cs typeface="Arial Unicode MS" pitchFamily="50" charset="-127"/>
              </a:rPr>
              <a:t>69 </a:t>
            </a:r>
            <a:r>
              <a:rPr lang="ru-RU" altLang="ko-KR" sz="1000" b="1" dirty="0" smtClean="0">
                <a:solidFill>
                  <a:srgbClr val="333333"/>
                </a:solidFill>
                <a:latin typeface="Arial Unicode MS" pitchFamily="50" charset="-127"/>
                <a:ea typeface="Arial Unicode MS" pitchFamily="50" charset="-127"/>
                <a:cs typeface="Arial Unicode MS" pitchFamily="50" charset="-127"/>
              </a:rPr>
              <a:t>секторов</a:t>
            </a:r>
            <a:endParaRPr lang="en-US" altLang="ko-KR" sz="1000" b="1" dirty="0">
              <a:solidFill>
                <a:srgbClr val="333333"/>
              </a:solidFill>
              <a:latin typeface="Arial Unicode MS" pitchFamily="50" charset="-127"/>
              <a:ea typeface="Arial Unicode MS" pitchFamily="50" charset="-127"/>
              <a:cs typeface="Arial Unicode MS" pitchFamily="50" charset="-127"/>
            </a:endParaRPr>
          </a:p>
        </p:txBody>
      </p:sp>
      <p:sp>
        <p:nvSpPr>
          <p:cNvPr id="43057" name="Text Box 62"/>
          <p:cNvSpPr txBox="1">
            <a:spLocks noChangeArrowheads="1"/>
          </p:cNvSpPr>
          <p:nvPr/>
        </p:nvSpPr>
        <p:spPr bwMode="auto">
          <a:xfrm>
            <a:off x="6824663" y="3775075"/>
            <a:ext cx="2879725" cy="258532"/>
          </a:xfrm>
          <a:prstGeom prst="rect">
            <a:avLst/>
          </a:prstGeom>
          <a:noFill/>
          <a:ln w="9525" algn="ctr">
            <a:noFill/>
            <a:miter lim="800000"/>
            <a:headEnd/>
            <a:tailEnd/>
          </a:ln>
          <a:effectLst>
            <a:prstShdw prst="shdw17" dist="17961" dir="2700000">
              <a:srgbClr val="5C5C5C"/>
            </a:prstShdw>
          </a:effectLst>
        </p:spPr>
        <p:txBody>
          <a:bodyPr lIns="0" tIns="0" rIns="0" bIns="0">
            <a:spAutoFit/>
          </a:bodyPr>
          <a:lstStyle/>
          <a:p>
            <a:pPr marL="762000" indent="-304800">
              <a:lnSpc>
                <a:spcPct val="60000"/>
              </a:lnSpc>
              <a:spcBef>
                <a:spcPct val="50000"/>
              </a:spcBef>
            </a:pPr>
            <a:r>
              <a:rPr kumimoji="0" lang="en-US" altLang="ko-KR" sz="1400" dirty="0">
                <a:solidFill>
                  <a:srgbClr val="080808"/>
                </a:solidFill>
                <a:latin typeface="Arial Unicode MS" pitchFamily="50" charset="-127"/>
                <a:ea typeface="Arial Unicode MS" pitchFamily="50" charset="-127"/>
                <a:cs typeface="Arial Unicode MS" pitchFamily="50" charset="-127"/>
              </a:rPr>
              <a:t>- </a:t>
            </a:r>
            <a:r>
              <a:rPr kumimoji="0" lang="ru-RU" altLang="ko-KR" sz="1400" dirty="0" smtClean="0">
                <a:solidFill>
                  <a:srgbClr val="080808"/>
                </a:solidFill>
                <a:latin typeface="Arial Unicode MS" pitchFamily="50" charset="-127"/>
                <a:ea typeface="Arial Unicode MS" pitchFamily="50" charset="-127"/>
                <a:cs typeface="Arial Unicode MS" pitchFamily="50" charset="-127"/>
              </a:rPr>
              <a:t>Бюджетная  Заявка Правительства</a:t>
            </a:r>
            <a:endParaRPr lang="ko-KR" altLang="en-US" sz="1400" dirty="0">
              <a:solidFill>
                <a:srgbClr val="333333"/>
              </a:solidFill>
              <a:latin typeface="Arial Unicode MS" pitchFamily="50" charset="-127"/>
              <a:ea typeface="Arial Unicode MS" pitchFamily="50" charset="-127"/>
              <a:cs typeface="Arial Unicode MS" pitchFamily="50" charset="-127"/>
            </a:endParaRPr>
          </a:p>
        </p:txBody>
      </p:sp>
      <p:sp>
        <p:nvSpPr>
          <p:cNvPr id="61" name="Rectangle 24"/>
          <p:cNvSpPr>
            <a:spLocks noChangeArrowheads="1"/>
          </p:cNvSpPr>
          <p:nvPr/>
        </p:nvSpPr>
        <p:spPr bwMode="auto">
          <a:xfrm>
            <a:off x="352425" y="125413"/>
            <a:ext cx="7243781" cy="492443"/>
          </a:xfrm>
          <a:prstGeom prst="rect">
            <a:avLst/>
          </a:prstGeom>
          <a:noFill/>
          <a:ln w="9525">
            <a:noFill/>
            <a:miter lim="800000"/>
            <a:headEnd/>
            <a:tailEnd/>
          </a:ln>
          <a:effectLst/>
        </p:spPr>
        <p:txBody>
          <a:bodyPr wrap="square"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3.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Управления Бюджетом</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p:cNvPicPr>
            <a:picLocks noChangeAspect="1" noChangeArrowheads="1"/>
          </p:cNvPicPr>
          <p:nvPr/>
        </p:nvPicPr>
        <p:blipFill>
          <a:blip r:embed="rId3" cstate="print"/>
          <a:srcRect l="998" t="4419" r="998" b="45293"/>
          <a:stretch>
            <a:fillRect/>
          </a:stretch>
        </p:blipFill>
        <p:spPr bwMode="auto">
          <a:xfrm>
            <a:off x="666720" y="2642571"/>
            <a:ext cx="8570943" cy="3270867"/>
          </a:xfrm>
          <a:prstGeom prst="rect">
            <a:avLst/>
          </a:prstGeom>
          <a:noFill/>
          <a:ln w="9525" algn="ctr">
            <a:solidFill>
              <a:srgbClr val="DDDDDD"/>
            </a:solidFill>
            <a:miter lim="800000"/>
            <a:headEnd/>
            <a:tailEnd/>
          </a:ln>
        </p:spPr>
      </p:pic>
      <p:sp>
        <p:nvSpPr>
          <p:cNvPr id="10" name="직사각형 9"/>
          <p:cNvSpPr/>
          <p:nvPr/>
        </p:nvSpPr>
        <p:spPr bwMode="auto">
          <a:xfrm>
            <a:off x="1676400" y="3219450"/>
            <a:ext cx="6877050" cy="206375"/>
          </a:xfrm>
          <a:prstGeom prst="rect">
            <a:avLst/>
          </a:prstGeom>
          <a:noFill/>
          <a:ln w="25400" cap="flat" cmpd="sng" algn="ctr">
            <a:solidFill>
              <a:srgbClr val="FF0000"/>
            </a:solidFill>
            <a:prstDash val="sysDot"/>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 name="직사각형 6"/>
          <p:cNvSpPr/>
          <p:nvPr/>
        </p:nvSpPr>
        <p:spPr bwMode="auto">
          <a:xfrm>
            <a:off x="1016000" y="4857750"/>
            <a:ext cx="2387600" cy="174625"/>
          </a:xfrm>
          <a:prstGeom prst="rect">
            <a:avLst/>
          </a:prstGeom>
          <a:noFill/>
          <a:ln w="25400" cap="flat" cmpd="sng" algn="ctr">
            <a:solidFill>
              <a:srgbClr val="FF0000"/>
            </a:solidFill>
            <a:prstDash val="sysDot"/>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37" name="Rectangle 22"/>
          <p:cNvSpPr>
            <a:spLocks noChangeArrowheads="1"/>
          </p:cNvSpPr>
          <p:nvPr/>
        </p:nvSpPr>
        <p:spPr bwMode="auto">
          <a:xfrm>
            <a:off x="523875" y="942975"/>
            <a:ext cx="8858250" cy="1081088"/>
          </a:xfrm>
          <a:prstGeom prst="rect">
            <a:avLst/>
          </a:prstGeom>
          <a:noFill/>
          <a:ln w="9525">
            <a:noFill/>
            <a:miter lim="800000"/>
            <a:headEnd/>
            <a:tailEnd/>
          </a:ln>
        </p:spPr>
        <p:txBody>
          <a:bodyPr/>
          <a:lstStyle/>
          <a:p>
            <a:pPr marL="285750" indent="-285750" eaLnBrk="0" hangingPunct="0">
              <a:lnSpc>
                <a:spcPct val="120000"/>
              </a:lnSpc>
              <a:spcBef>
                <a:spcPct val="20000"/>
              </a:spcBef>
              <a:buSzPct val="120000"/>
              <a:buFont typeface="Wingdings" pitchFamily="2" charset="2"/>
              <a:buBlip>
                <a:blip r:embed="rId4"/>
              </a:buBlip>
            </a:pPr>
            <a:r>
              <a:rPr lang="ru-RU" altLang="ko-KR" sz="1400" dirty="0" smtClean="0">
                <a:latin typeface="Arial Unicode MS" pitchFamily="50" charset="-127"/>
                <a:ea typeface="Arial Unicode MS" pitchFamily="50" charset="-127"/>
                <a:cs typeface="Arial Unicode MS" pitchFamily="50" charset="-127"/>
              </a:rPr>
              <a:t>Линейное министерство может разработать план формирования бюджета, установив потолок на основе запрограммированного среднесрочным финансовым планом объема.</a:t>
            </a:r>
            <a:endParaRPr lang="en-US" altLang="ko-KR" sz="1400" dirty="0">
              <a:latin typeface="Arial Unicode MS" pitchFamily="50" charset="-127"/>
              <a:ea typeface="Arial Unicode MS" pitchFamily="50" charset="-127"/>
              <a:cs typeface="Arial Unicode MS" pitchFamily="50" charset="-127"/>
            </a:endParaRPr>
          </a:p>
          <a:p>
            <a:pPr marL="285750" indent="-285750" eaLnBrk="0" hangingPunct="0">
              <a:lnSpc>
                <a:spcPct val="120000"/>
              </a:lnSpc>
              <a:spcBef>
                <a:spcPct val="20000"/>
              </a:spcBef>
              <a:buSzPct val="120000"/>
              <a:buFont typeface="Wingdings" pitchFamily="2" charset="2"/>
              <a:buBlip>
                <a:blip r:embed="rId4"/>
              </a:buBlip>
            </a:pPr>
            <a:r>
              <a:rPr lang="ru-RU" altLang="ko-KR" sz="1600" dirty="0" smtClean="0">
                <a:latin typeface="Arial Unicode MS" pitchFamily="50" charset="-127"/>
                <a:ea typeface="Arial Unicode MS" pitchFamily="50" charset="-127"/>
                <a:cs typeface="Arial Unicode MS" pitchFamily="50" charset="-127"/>
              </a:rPr>
              <a:t>Потолок бюджетной информации, являющейся частью среднесрочного финансового плана используется в качестве ориентира при запросе годового бюджета</a:t>
            </a:r>
            <a:endParaRPr lang="en-US" altLang="ko-KR" sz="1600" dirty="0">
              <a:latin typeface="Arial Unicode MS" pitchFamily="50" charset="-127"/>
              <a:ea typeface="Arial Unicode MS" pitchFamily="50" charset="-127"/>
              <a:cs typeface="Arial Unicode MS" pitchFamily="50" charset="-127"/>
            </a:endParaRPr>
          </a:p>
        </p:txBody>
      </p:sp>
      <p:sp>
        <p:nvSpPr>
          <p:cNvPr id="44038" name="TextBox 133"/>
          <p:cNvSpPr txBox="1">
            <a:spLocks noChangeArrowheads="1"/>
          </p:cNvSpPr>
          <p:nvPr/>
        </p:nvSpPr>
        <p:spPr bwMode="auto">
          <a:xfrm>
            <a:off x="957263" y="2714625"/>
            <a:ext cx="2590800" cy="205184"/>
          </a:xfrm>
          <a:prstGeom prst="rect">
            <a:avLst/>
          </a:prstGeom>
          <a:solidFill>
            <a:srgbClr val="DBD9D7"/>
          </a:solidFill>
          <a:ln w="9525">
            <a:noFill/>
            <a:miter lim="800000"/>
            <a:headEnd/>
            <a:tailEnd/>
          </a:ln>
        </p:spPr>
        <p:txBody>
          <a:bodyPr lIns="0" tIns="0" rIns="0" bIns="0">
            <a:spAutoFit/>
          </a:bodyPr>
          <a:lstStyle/>
          <a:p>
            <a:pPr>
              <a:lnSpc>
                <a:spcPts val="800"/>
              </a:lnSpc>
            </a:pPr>
            <a:r>
              <a:rPr kumimoji="0" lang="ru-RU" altLang="ko-KR" sz="1400" b="1" dirty="0" smtClean="0">
                <a:solidFill>
                  <a:srgbClr val="00002E"/>
                </a:solidFill>
                <a:latin typeface="Arial Unicode MS" pitchFamily="50" charset="-127"/>
                <a:ea typeface="Arial Unicode MS" pitchFamily="50" charset="-127"/>
                <a:cs typeface="Arial Unicode MS" pitchFamily="50" charset="-127"/>
              </a:rPr>
              <a:t>Подробная информация о проекте</a:t>
            </a:r>
            <a:endParaRPr kumimoji="0" lang="en-US" altLang="ko-KR" sz="1400" b="1" dirty="0">
              <a:solidFill>
                <a:srgbClr val="00002E"/>
              </a:solidFill>
              <a:latin typeface="Arial Unicode MS" pitchFamily="50" charset="-127"/>
              <a:ea typeface="Arial Unicode MS" pitchFamily="50" charset="-127"/>
              <a:cs typeface="Arial Unicode MS" pitchFamily="50" charset="-127"/>
            </a:endParaRPr>
          </a:p>
        </p:txBody>
      </p:sp>
      <p:pic>
        <p:nvPicPr>
          <p:cNvPr id="44039" name="Picture 3"/>
          <p:cNvPicPr>
            <a:picLocks noChangeAspect="1"/>
          </p:cNvPicPr>
          <p:nvPr/>
        </p:nvPicPr>
        <p:blipFill>
          <a:blip r:embed="rId5" cstate="print"/>
          <a:srcRect/>
          <a:stretch>
            <a:fillRect/>
          </a:stretch>
        </p:blipFill>
        <p:spPr bwMode="auto">
          <a:xfrm>
            <a:off x="1136650" y="3249613"/>
            <a:ext cx="468313" cy="142875"/>
          </a:xfrm>
          <a:prstGeom prst="rect">
            <a:avLst/>
          </a:prstGeom>
          <a:noFill/>
          <a:ln w="9525">
            <a:noFill/>
            <a:miter lim="800000"/>
            <a:headEnd/>
            <a:tailEnd/>
          </a:ln>
        </p:spPr>
      </p:pic>
      <p:sp>
        <p:nvSpPr>
          <p:cNvPr id="44040" name="TextBox 94"/>
          <p:cNvSpPr txBox="1">
            <a:spLocks noChangeArrowheads="1"/>
          </p:cNvSpPr>
          <p:nvPr/>
        </p:nvSpPr>
        <p:spPr bwMode="auto">
          <a:xfrm>
            <a:off x="1154113" y="3284538"/>
            <a:ext cx="414337" cy="102592"/>
          </a:xfrm>
          <a:prstGeom prst="rect">
            <a:avLst/>
          </a:prstGeom>
          <a:noFill/>
          <a:ln w="9525">
            <a:noFill/>
            <a:miter lim="800000"/>
            <a:headEnd/>
            <a:tailEnd/>
          </a:ln>
        </p:spPr>
        <p:txBody>
          <a:bodyPr lIns="0" tIns="0" rIns="0" bIns="0">
            <a:spAutoFit/>
          </a:bodyPr>
          <a:lstStyle/>
          <a:p>
            <a:pPr>
              <a:lnSpc>
                <a:spcPts val="800"/>
              </a:lnSpc>
            </a:pPr>
            <a:r>
              <a:rPr kumimoji="0" lang="en-US" altLang="ko-KR" sz="700" dirty="0" smtClean="0">
                <a:solidFill>
                  <a:srgbClr val="00002E"/>
                </a:solidFill>
                <a:latin typeface="Arial Unicode MS" pitchFamily="50" charset="-127"/>
                <a:ea typeface="Arial Unicode MS" pitchFamily="50" charset="-127"/>
                <a:cs typeface="Arial Unicode MS" pitchFamily="50" charset="-127"/>
              </a:rPr>
              <a:t>p</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проект</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pic>
        <p:nvPicPr>
          <p:cNvPr id="44041" name="Picture 3"/>
          <p:cNvPicPr>
            <a:picLocks noChangeAspect="1"/>
          </p:cNvPicPr>
          <p:nvPr/>
        </p:nvPicPr>
        <p:blipFill>
          <a:blip r:embed="rId5" cstate="print"/>
          <a:srcRect/>
          <a:stretch>
            <a:fillRect/>
          </a:stretch>
        </p:blipFill>
        <p:spPr bwMode="auto">
          <a:xfrm>
            <a:off x="776288" y="3465513"/>
            <a:ext cx="504825" cy="142875"/>
          </a:xfrm>
          <a:prstGeom prst="rect">
            <a:avLst/>
          </a:prstGeom>
          <a:noFill/>
          <a:ln w="9525">
            <a:noFill/>
            <a:miter lim="800000"/>
            <a:headEnd/>
            <a:tailEnd/>
          </a:ln>
        </p:spPr>
      </p:pic>
      <p:sp>
        <p:nvSpPr>
          <p:cNvPr id="44042" name="TextBox 94"/>
          <p:cNvSpPr txBox="1">
            <a:spLocks noChangeArrowheads="1"/>
          </p:cNvSpPr>
          <p:nvPr/>
        </p:nvSpPr>
        <p:spPr bwMode="auto">
          <a:xfrm>
            <a:off x="739775" y="3500438"/>
            <a:ext cx="666750" cy="205184"/>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Запланировано в </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2009 </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43" name="Picture 3"/>
          <p:cNvPicPr>
            <a:picLocks noChangeAspect="1"/>
          </p:cNvPicPr>
          <p:nvPr/>
        </p:nvPicPr>
        <p:blipFill>
          <a:blip r:embed="rId5" cstate="print"/>
          <a:srcRect/>
          <a:stretch>
            <a:fillRect/>
          </a:stretch>
        </p:blipFill>
        <p:spPr bwMode="auto">
          <a:xfrm>
            <a:off x="776288" y="3260725"/>
            <a:ext cx="323850" cy="131763"/>
          </a:xfrm>
          <a:prstGeom prst="rect">
            <a:avLst/>
          </a:prstGeom>
          <a:noFill/>
          <a:ln w="9525">
            <a:noFill/>
            <a:miter lim="800000"/>
            <a:headEnd/>
            <a:tailEnd/>
          </a:ln>
        </p:spPr>
      </p:pic>
      <p:sp>
        <p:nvSpPr>
          <p:cNvPr id="44044" name="TextBox 94"/>
          <p:cNvSpPr txBox="1">
            <a:spLocks noChangeArrowheads="1"/>
          </p:cNvSpPr>
          <p:nvPr/>
        </p:nvSpPr>
        <p:spPr bwMode="auto">
          <a:xfrm>
            <a:off x="776288" y="3284538"/>
            <a:ext cx="287337" cy="101600"/>
          </a:xfrm>
          <a:prstGeom prst="rect">
            <a:avLst/>
          </a:prstGeom>
          <a:noFill/>
          <a:ln w="9525">
            <a:noFill/>
            <a:miter lim="800000"/>
            <a:headEnd/>
            <a:tailEnd/>
          </a:ln>
        </p:spPr>
        <p:txBody>
          <a:bodyPr lIns="0" tIns="0" rIns="0" bIns="0">
            <a:spAutoFit/>
          </a:bodyPr>
          <a:lstStyle/>
          <a:p>
            <a:pPr>
              <a:lnSpc>
                <a:spcPts val="800"/>
              </a:lnSpc>
            </a:pPr>
            <a:r>
              <a:rPr kumimoji="0" lang="en-US" altLang="ko-KR" sz="800" dirty="0">
                <a:solidFill>
                  <a:srgbClr val="00002E"/>
                </a:solidFill>
                <a:latin typeface="Arial Unicode MS" pitchFamily="50" charset="-127"/>
                <a:ea typeface="Arial Unicode MS" pitchFamily="50" charset="-127"/>
                <a:cs typeface="Arial Unicode MS" pitchFamily="50" charset="-127"/>
              </a:rPr>
              <a:t>2010</a:t>
            </a:r>
          </a:p>
        </p:txBody>
      </p:sp>
      <p:pic>
        <p:nvPicPr>
          <p:cNvPr id="44045" name="Picture 3"/>
          <p:cNvPicPr>
            <a:picLocks noChangeAspect="1"/>
          </p:cNvPicPr>
          <p:nvPr/>
        </p:nvPicPr>
        <p:blipFill>
          <a:blip r:embed="rId5" cstate="print"/>
          <a:srcRect/>
          <a:stretch>
            <a:fillRect/>
          </a:stretch>
        </p:blipFill>
        <p:spPr bwMode="auto">
          <a:xfrm>
            <a:off x="3008313" y="3249613"/>
            <a:ext cx="5508625" cy="142875"/>
          </a:xfrm>
          <a:prstGeom prst="rect">
            <a:avLst/>
          </a:prstGeom>
          <a:noFill/>
          <a:ln w="9525">
            <a:noFill/>
            <a:miter lim="800000"/>
            <a:headEnd/>
            <a:tailEnd/>
          </a:ln>
        </p:spPr>
      </p:pic>
      <p:sp>
        <p:nvSpPr>
          <p:cNvPr id="44046" name="TextBox 94"/>
          <p:cNvSpPr txBox="1">
            <a:spLocks noChangeArrowheads="1"/>
          </p:cNvSpPr>
          <p:nvPr/>
        </p:nvSpPr>
        <p:spPr bwMode="auto">
          <a:xfrm>
            <a:off x="3008313" y="3249613"/>
            <a:ext cx="1873250" cy="102592"/>
          </a:xfrm>
          <a:prstGeom prst="rect">
            <a:avLst/>
          </a:prstGeom>
          <a:noFill/>
          <a:ln w="9525">
            <a:noFill/>
            <a:miter lim="800000"/>
            <a:headEnd/>
            <a:tailEnd/>
          </a:ln>
        </p:spPr>
        <p:txBody>
          <a:bodyPr lIns="0" tIns="0" rIns="0" bIns="0">
            <a:spAutoFit/>
          </a:bodyPr>
          <a:lstStyle/>
          <a:p>
            <a:pPr>
              <a:lnSpc>
                <a:spcPts val="800"/>
              </a:lnSpc>
            </a:pPr>
            <a:r>
              <a:rPr kumimoji="0" lang="en-US" altLang="ko-KR" sz="600" dirty="0">
                <a:solidFill>
                  <a:srgbClr val="00002E"/>
                </a:solidFill>
                <a:latin typeface="Arial Unicode MS" pitchFamily="50" charset="-127"/>
                <a:ea typeface="Arial Unicode MS" pitchFamily="50" charset="-127"/>
                <a:cs typeface="Arial Unicode MS" pitchFamily="50" charset="-127"/>
              </a:rPr>
              <a:t> </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Перевозка  Средства Специальные счета</a:t>
            </a:r>
            <a:endParaRPr kumimoji="0" lang="en-US" altLang="ko-KR" sz="600" dirty="0">
              <a:solidFill>
                <a:srgbClr val="00002E"/>
              </a:solidFill>
              <a:latin typeface="Arial Unicode MS" pitchFamily="50" charset="-127"/>
              <a:ea typeface="Arial Unicode MS" pitchFamily="50" charset="-127"/>
              <a:cs typeface="Arial Unicode MS" pitchFamily="50" charset="-127"/>
            </a:endParaRPr>
          </a:p>
        </p:txBody>
      </p:sp>
      <p:sp>
        <p:nvSpPr>
          <p:cNvPr id="44047" name="TextBox 94"/>
          <p:cNvSpPr txBox="1">
            <a:spLocks noChangeArrowheads="1"/>
          </p:cNvSpPr>
          <p:nvPr/>
        </p:nvSpPr>
        <p:spPr bwMode="auto">
          <a:xfrm>
            <a:off x="7689850" y="3249613"/>
            <a:ext cx="792163" cy="102592"/>
          </a:xfrm>
          <a:prstGeom prst="rect">
            <a:avLst/>
          </a:prstGeom>
          <a:noFill/>
          <a:ln w="9525" algn="ctr">
            <a:noFill/>
            <a:miter lim="800000"/>
            <a:headEnd/>
            <a:tailEnd/>
          </a:ln>
        </p:spPr>
        <p:txBody>
          <a:bodyPr lIns="0" tIns="0" rIns="0" bIns="0">
            <a:spAutoFit/>
          </a:bodyPr>
          <a:lstStyle/>
          <a:p>
            <a:pPr>
              <a:lnSpc>
                <a:spcPts val="800"/>
              </a:lnSpc>
            </a:pPr>
            <a:r>
              <a:rPr kumimoji="0" lang="en-US" altLang="ko-KR" sz="600" dirty="0">
                <a:solidFill>
                  <a:srgbClr val="00002E"/>
                </a:solidFill>
                <a:latin typeface="Arial Unicode MS" pitchFamily="50" charset="-127"/>
                <a:ea typeface="Arial Unicode MS" pitchFamily="50" charset="-127"/>
                <a:cs typeface="Arial Unicode MS" pitchFamily="50" charset="-127"/>
              </a:rPr>
              <a:t>/Yu-Su </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Порт </a:t>
            </a:r>
            <a:r>
              <a:rPr kumimoji="0" lang="en-US" altLang="ko-KR" sz="600" dirty="0" smtClean="0">
                <a:solidFill>
                  <a:srgbClr val="00002E"/>
                </a:solidFill>
                <a:latin typeface="Arial Unicode MS" pitchFamily="50" charset="-127"/>
                <a:ea typeface="Arial Unicode MS" pitchFamily="50" charset="-127"/>
                <a:cs typeface="Arial Unicode MS" pitchFamily="50" charset="-127"/>
              </a:rPr>
              <a:t>(</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Новый</a:t>
            </a:r>
            <a:r>
              <a:rPr kumimoji="0" lang="en-US" altLang="ko-KR" sz="600" dirty="0" smtClean="0">
                <a:solidFill>
                  <a:srgbClr val="00002E"/>
                </a:solidFill>
                <a:latin typeface="Arial Unicode MS" pitchFamily="50" charset="-127"/>
                <a:ea typeface="Arial Unicode MS" pitchFamily="50" charset="-127"/>
                <a:cs typeface="Arial Unicode MS" pitchFamily="50" charset="-127"/>
              </a:rPr>
              <a:t>)</a:t>
            </a:r>
            <a:endParaRPr kumimoji="0" lang="en-US" altLang="ko-KR" sz="600" dirty="0">
              <a:solidFill>
                <a:srgbClr val="00002E"/>
              </a:solidFill>
              <a:latin typeface="Arial Unicode MS" pitchFamily="50" charset="-127"/>
              <a:ea typeface="Arial Unicode MS" pitchFamily="50" charset="-127"/>
              <a:cs typeface="Arial Unicode MS" pitchFamily="50" charset="-127"/>
            </a:endParaRPr>
          </a:p>
        </p:txBody>
      </p:sp>
      <p:sp>
        <p:nvSpPr>
          <p:cNvPr id="44048" name="TextBox 94"/>
          <p:cNvSpPr txBox="1">
            <a:spLocks noChangeArrowheads="1"/>
          </p:cNvSpPr>
          <p:nvPr/>
        </p:nvSpPr>
        <p:spPr bwMode="auto">
          <a:xfrm>
            <a:off x="4737100" y="3255963"/>
            <a:ext cx="611188" cy="102592"/>
          </a:xfrm>
          <a:prstGeom prst="rect">
            <a:avLst/>
          </a:prstGeom>
          <a:noFill/>
          <a:ln w="9525" algn="ctr">
            <a:noFill/>
            <a:miter lim="800000"/>
            <a:headEnd/>
            <a:tailEnd/>
          </a:ln>
        </p:spPr>
        <p:txBody>
          <a:bodyPr lIns="0" tIns="0" rIns="0" bIns="0">
            <a:spAutoFit/>
          </a:bodyPr>
          <a:lstStyle/>
          <a:p>
            <a:pPr>
              <a:lnSpc>
                <a:spcPts val="800"/>
              </a:lnSpc>
            </a:pPr>
            <a:r>
              <a:rPr kumimoji="0" lang="en-US" altLang="ko-KR" sz="600" dirty="0">
                <a:solidFill>
                  <a:srgbClr val="00002E"/>
                </a:solidFill>
                <a:latin typeface="Arial Unicode MS" pitchFamily="50" charset="-127"/>
                <a:ea typeface="Arial Unicode MS" pitchFamily="50" charset="-127"/>
                <a:cs typeface="Arial Unicode MS" pitchFamily="50" charset="-127"/>
              </a:rPr>
              <a:t>/ </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Порт Счет</a:t>
            </a:r>
            <a:endParaRPr kumimoji="0" lang="en-US" altLang="ko-KR" sz="600" dirty="0">
              <a:solidFill>
                <a:srgbClr val="00002E"/>
              </a:solidFill>
              <a:latin typeface="Arial Unicode MS" pitchFamily="50" charset="-127"/>
              <a:ea typeface="Arial Unicode MS" pitchFamily="50" charset="-127"/>
              <a:cs typeface="Arial Unicode MS" pitchFamily="50" charset="-127"/>
            </a:endParaRPr>
          </a:p>
        </p:txBody>
      </p:sp>
      <p:sp>
        <p:nvSpPr>
          <p:cNvPr id="44049" name="TextBox 94"/>
          <p:cNvSpPr txBox="1">
            <a:spLocks noChangeArrowheads="1"/>
          </p:cNvSpPr>
          <p:nvPr/>
        </p:nvSpPr>
        <p:spPr bwMode="auto">
          <a:xfrm>
            <a:off x="5383213" y="3249613"/>
            <a:ext cx="1333500" cy="205184"/>
          </a:xfrm>
          <a:prstGeom prst="rect">
            <a:avLst/>
          </a:prstGeom>
          <a:noFill/>
          <a:ln w="9525" algn="ctr">
            <a:noFill/>
            <a:miter lim="800000"/>
            <a:headEnd/>
            <a:tailEnd/>
          </a:ln>
        </p:spPr>
        <p:txBody>
          <a:bodyPr lIns="0" tIns="0" rIns="0" bIns="0">
            <a:spAutoFit/>
          </a:bodyPr>
          <a:lstStyle/>
          <a:p>
            <a:pPr>
              <a:lnSpc>
                <a:spcPts val="800"/>
              </a:lnSpc>
            </a:pPr>
            <a:r>
              <a:rPr kumimoji="0" lang="en-US" altLang="ko-KR" sz="600" dirty="0">
                <a:solidFill>
                  <a:srgbClr val="00002E"/>
                </a:solidFill>
                <a:latin typeface="Arial Unicode MS" pitchFamily="50" charset="-127"/>
                <a:ea typeface="Arial Unicode MS" pitchFamily="50" charset="-127"/>
                <a:cs typeface="Arial Unicode MS" pitchFamily="50" charset="-127"/>
              </a:rPr>
              <a:t>/ </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строительство Главного и общего Порта</a:t>
            </a:r>
            <a:endParaRPr kumimoji="0" lang="en-US" altLang="ko-KR" sz="600" dirty="0">
              <a:solidFill>
                <a:srgbClr val="00002E"/>
              </a:solidFill>
              <a:latin typeface="Arial Unicode MS" pitchFamily="50" charset="-127"/>
              <a:ea typeface="Arial Unicode MS" pitchFamily="50" charset="-127"/>
              <a:cs typeface="Arial Unicode MS" pitchFamily="50" charset="-127"/>
            </a:endParaRPr>
          </a:p>
        </p:txBody>
      </p:sp>
      <p:sp>
        <p:nvSpPr>
          <p:cNvPr id="44050" name="TextBox 94"/>
          <p:cNvSpPr txBox="1">
            <a:spLocks noChangeArrowheads="1"/>
          </p:cNvSpPr>
          <p:nvPr/>
        </p:nvSpPr>
        <p:spPr bwMode="auto">
          <a:xfrm>
            <a:off x="6681788" y="3249613"/>
            <a:ext cx="971550" cy="205184"/>
          </a:xfrm>
          <a:prstGeom prst="rect">
            <a:avLst/>
          </a:prstGeom>
          <a:noFill/>
          <a:ln w="9525" algn="ctr">
            <a:noFill/>
            <a:miter lim="800000"/>
            <a:headEnd/>
            <a:tailEnd/>
          </a:ln>
        </p:spPr>
        <p:txBody>
          <a:bodyPr lIns="0" tIns="0" rIns="0" bIns="0">
            <a:spAutoFit/>
          </a:bodyPr>
          <a:lstStyle/>
          <a:p>
            <a:pPr>
              <a:lnSpc>
                <a:spcPts val="800"/>
              </a:lnSpc>
            </a:pPr>
            <a:r>
              <a:rPr kumimoji="0" lang="en-US" altLang="ko-KR" sz="600" dirty="0" smtClean="0">
                <a:solidFill>
                  <a:srgbClr val="00002E"/>
                </a:solidFill>
                <a:latin typeface="Arial Unicode MS" pitchFamily="50" charset="-127"/>
                <a:ea typeface="Arial Unicode MS" pitchFamily="50" charset="-127"/>
                <a:cs typeface="Arial Unicode MS" pitchFamily="50" charset="-127"/>
              </a:rPr>
              <a:t>/</a:t>
            </a:r>
            <a:r>
              <a:rPr kumimoji="0" lang="ru-RU" altLang="ko-KR" sz="600" dirty="0" smtClean="0">
                <a:solidFill>
                  <a:srgbClr val="00002E"/>
                </a:solidFill>
                <a:latin typeface="Arial Unicode MS" pitchFamily="50" charset="-127"/>
                <a:ea typeface="Arial Unicode MS" pitchFamily="50" charset="-127"/>
                <a:cs typeface="Arial Unicode MS" pitchFamily="50" charset="-127"/>
              </a:rPr>
              <a:t>строительство порта общего назначения</a:t>
            </a:r>
            <a:endParaRPr kumimoji="0" lang="en-US" altLang="ko-KR" sz="600" dirty="0">
              <a:solidFill>
                <a:srgbClr val="00002E"/>
              </a:solidFill>
              <a:latin typeface="Arial Unicode MS" pitchFamily="50" charset="-127"/>
              <a:ea typeface="Arial Unicode MS" pitchFamily="50" charset="-127"/>
              <a:cs typeface="Arial Unicode MS" pitchFamily="50" charset="-127"/>
            </a:endParaRPr>
          </a:p>
        </p:txBody>
      </p:sp>
      <p:pic>
        <p:nvPicPr>
          <p:cNvPr id="44051" name="Picture 3"/>
          <p:cNvPicPr>
            <a:picLocks noChangeAspect="1"/>
          </p:cNvPicPr>
          <p:nvPr/>
        </p:nvPicPr>
        <p:blipFill>
          <a:blip r:embed="rId5" cstate="print"/>
          <a:srcRect/>
          <a:stretch>
            <a:fillRect/>
          </a:stretch>
        </p:blipFill>
        <p:spPr bwMode="auto">
          <a:xfrm>
            <a:off x="2181225" y="3465513"/>
            <a:ext cx="792163" cy="142875"/>
          </a:xfrm>
          <a:prstGeom prst="rect">
            <a:avLst/>
          </a:prstGeom>
          <a:noFill/>
          <a:ln w="9525">
            <a:noFill/>
            <a:miter lim="800000"/>
            <a:headEnd/>
            <a:tailEnd/>
          </a:ln>
        </p:spPr>
      </p:pic>
      <p:sp>
        <p:nvSpPr>
          <p:cNvPr id="44052" name="TextBox 94"/>
          <p:cNvSpPr txBox="1">
            <a:spLocks noChangeArrowheads="1"/>
          </p:cNvSpPr>
          <p:nvPr/>
        </p:nvSpPr>
        <p:spPr bwMode="auto">
          <a:xfrm>
            <a:off x="2252663" y="3500438"/>
            <a:ext cx="666750" cy="205184"/>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изменено в </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2009 </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53" name="Picture 3"/>
          <p:cNvPicPr>
            <a:picLocks noChangeAspect="1"/>
          </p:cNvPicPr>
          <p:nvPr/>
        </p:nvPicPr>
        <p:blipFill>
          <a:blip r:embed="rId5" cstate="print"/>
          <a:srcRect/>
          <a:stretch>
            <a:fillRect/>
          </a:stretch>
        </p:blipFill>
        <p:spPr bwMode="auto">
          <a:xfrm>
            <a:off x="3800475" y="3465513"/>
            <a:ext cx="828675" cy="142875"/>
          </a:xfrm>
          <a:prstGeom prst="rect">
            <a:avLst/>
          </a:prstGeom>
          <a:noFill/>
          <a:ln w="9525">
            <a:noFill/>
            <a:miter lim="800000"/>
            <a:headEnd/>
            <a:tailEnd/>
          </a:ln>
        </p:spPr>
      </p:pic>
      <p:sp>
        <p:nvSpPr>
          <p:cNvPr id="44054" name="TextBox 94"/>
          <p:cNvSpPr txBox="1">
            <a:spLocks noChangeArrowheads="1"/>
          </p:cNvSpPr>
          <p:nvPr/>
        </p:nvSpPr>
        <p:spPr bwMode="auto">
          <a:xfrm>
            <a:off x="3836988" y="3500438"/>
            <a:ext cx="666750" cy="205184"/>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Заявлено </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 </a:t>
            </a:r>
            <a:r>
              <a:rPr kumimoji="0" lang="en-US" altLang="ko-KR" sz="800" dirty="0">
                <a:solidFill>
                  <a:srgbClr val="00002E"/>
                </a:solidFill>
                <a:latin typeface="Arial Unicode MS" pitchFamily="50" charset="-127"/>
                <a:ea typeface="Arial Unicode MS" pitchFamily="50" charset="-127"/>
                <a:cs typeface="Arial Unicode MS" pitchFamily="50" charset="-127"/>
              </a:rPr>
              <a:t>2010 </a:t>
            </a:r>
          </a:p>
        </p:txBody>
      </p:sp>
      <p:pic>
        <p:nvPicPr>
          <p:cNvPr id="44055" name="Picture 3"/>
          <p:cNvPicPr>
            <a:picLocks noChangeAspect="1"/>
          </p:cNvPicPr>
          <p:nvPr/>
        </p:nvPicPr>
        <p:blipFill>
          <a:blip r:embed="rId5" cstate="print"/>
          <a:srcRect/>
          <a:stretch>
            <a:fillRect/>
          </a:stretch>
        </p:blipFill>
        <p:spPr bwMode="auto">
          <a:xfrm>
            <a:off x="5421313" y="3465513"/>
            <a:ext cx="828675" cy="142875"/>
          </a:xfrm>
          <a:prstGeom prst="rect">
            <a:avLst/>
          </a:prstGeom>
          <a:noFill/>
          <a:ln w="9525">
            <a:noFill/>
            <a:miter lim="800000"/>
            <a:headEnd/>
            <a:tailEnd/>
          </a:ln>
        </p:spPr>
      </p:pic>
      <p:sp>
        <p:nvSpPr>
          <p:cNvPr id="44056" name="TextBox 94"/>
          <p:cNvSpPr txBox="1">
            <a:spLocks noChangeArrowheads="1"/>
          </p:cNvSpPr>
          <p:nvPr/>
        </p:nvSpPr>
        <p:spPr bwMode="auto">
          <a:xfrm>
            <a:off x="5457825" y="3500438"/>
            <a:ext cx="666750" cy="205184"/>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предложение</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proposal </a:t>
            </a:r>
            <a:r>
              <a:rPr kumimoji="0" lang="en-US" altLang="ko-KR" sz="800" dirty="0">
                <a:solidFill>
                  <a:srgbClr val="00002E"/>
                </a:solidFill>
                <a:latin typeface="Arial Unicode MS" pitchFamily="50" charset="-127"/>
                <a:ea typeface="Arial Unicode MS" pitchFamily="50" charset="-127"/>
                <a:cs typeface="Arial Unicode MS" pitchFamily="50" charset="-127"/>
              </a:rPr>
              <a:t>2010 </a:t>
            </a:r>
          </a:p>
        </p:txBody>
      </p:sp>
      <p:pic>
        <p:nvPicPr>
          <p:cNvPr id="44057" name="Picture 3"/>
          <p:cNvPicPr>
            <a:picLocks noChangeAspect="1"/>
          </p:cNvPicPr>
          <p:nvPr/>
        </p:nvPicPr>
        <p:blipFill>
          <a:blip r:embed="rId5" cstate="print"/>
          <a:srcRect/>
          <a:stretch>
            <a:fillRect/>
          </a:stretch>
        </p:blipFill>
        <p:spPr bwMode="auto">
          <a:xfrm>
            <a:off x="7112000" y="3465513"/>
            <a:ext cx="828675" cy="142875"/>
          </a:xfrm>
          <a:prstGeom prst="rect">
            <a:avLst/>
          </a:prstGeom>
          <a:noFill/>
          <a:ln w="9525">
            <a:noFill/>
            <a:miter lim="800000"/>
            <a:headEnd/>
            <a:tailEnd/>
          </a:ln>
        </p:spPr>
      </p:pic>
      <p:sp>
        <p:nvSpPr>
          <p:cNvPr id="44058" name="TextBox 94"/>
          <p:cNvSpPr txBox="1">
            <a:spLocks noChangeArrowheads="1"/>
          </p:cNvSpPr>
          <p:nvPr/>
        </p:nvSpPr>
        <p:spPr bwMode="auto">
          <a:xfrm>
            <a:off x="7113588" y="3500438"/>
            <a:ext cx="828675" cy="101600"/>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утверждено</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 </a:t>
            </a:r>
            <a:r>
              <a:rPr kumimoji="0" lang="en-US" altLang="ko-KR" sz="800" dirty="0">
                <a:solidFill>
                  <a:srgbClr val="00002E"/>
                </a:solidFill>
                <a:latin typeface="Arial Unicode MS" pitchFamily="50" charset="-127"/>
                <a:ea typeface="Arial Unicode MS" pitchFamily="50" charset="-127"/>
                <a:cs typeface="Arial Unicode MS" pitchFamily="50" charset="-127"/>
              </a:rPr>
              <a:t>2010 </a:t>
            </a:r>
          </a:p>
        </p:txBody>
      </p:sp>
      <p:pic>
        <p:nvPicPr>
          <p:cNvPr id="44059" name="Picture 3"/>
          <p:cNvPicPr>
            <a:picLocks noChangeAspect="1"/>
          </p:cNvPicPr>
          <p:nvPr/>
        </p:nvPicPr>
        <p:blipFill>
          <a:blip r:embed="rId5" cstate="print"/>
          <a:srcRect/>
          <a:stretch>
            <a:fillRect/>
          </a:stretch>
        </p:blipFill>
        <p:spPr bwMode="auto">
          <a:xfrm>
            <a:off x="704850" y="3789363"/>
            <a:ext cx="828675" cy="142875"/>
          </a:xfrm>
          <a:prstGeom prst="rect">
            <a:avLst/>
          </a:prstGeom>
          <a:noFill/>
          <a:ln w="9525">
            <a:noFill/>
            <a:miter lim="800000"/>
            <a:headEnd/>
            <a:tailEnd/>
          </a:ln>
        </p:spPr>
      </p:pic>
      <p:sp>
        <p:nvSpPr>
          <p:cNvPr id="44060" name="TextBox 94"/>
          <p:cNvSpPr txBox="1">
            <a:spLocks noChangeArrowheads="1"/>
          </p:cNvSpPr>
          <p:nvPr/>
        </p:nvSpPr>
        <p:spPr bwMode="auto">
          <a:xfrm>
            <a:off x="812800" y="3789363"/>
            <a:ext cx="854052" cy="102592"/>
          </a:xfrm>
          <a:prstGeom prst="rect">
            <a:avLst/>
          </a:prstGeom>
          <a:noFill/>
          <a:ln w="9525">
            <a:noFill/>
            <a:miter lim="800000"/>
            <a:headEnd/>
            <a:tailEnd/>
          </a:ln>
        </p:spPr>
        <p:txBody>
          <a:bodyPr wrap="square" lIns="0" tIns="0" rIns="0" bIns="0">
            <a:spAutoFit/>
          </a:bodyPr>
          <a:lstStyle/>
          <a:p>
            <a:pPr>
              <a:lnSpc>
                <a:spcPts val="800"/>
              </a:lnSpc>
            </a:pPr>
            <a:r>
              <a:rPr kumimoji="0" lang="ru-RU" altLang="ko-KR" sz="700" dirty="0" smtClean="0">
                <a:solidFill>
                  <a:schemeClr val="tx1"/>
                </a:solidFill>
                <a:latin typeface="Arial Unicode MS" pitchFamily="50" charset="-127"/>
                <a:ea typeface="Arial Unicode MS" pitchFamily="50" charset="-127"/>
                <a:cs typeface="Arial Unicode MS" pitchFamily="50" charset="-127"/>
              </a:rPr>
              <a:t>Финансовый</a:t>
            </a:r>
            <a:r>
              <a:rPr kumimoji="0" lang="en-US" altLang="ko-KR" sz="700" dirty="0" smtClean="0">
                <a:solidFill>
                  <a:schemeClr val="tx1"/>
                </a:solidFill>
                <a:latin typeface="Arial Unicode MS" pitchFamily="50" charset="-127"/>
                <a:ea typeface="Arial Unicode MS" pitchFamily="50" charset="-127"/>
                <a:cs typeface="Arial Unicode MS" pitchFamily="50" charset="-127"/>
              </a:rPr>
              <a:t>/</a:t>
            </a:r>
            <a:r>
              <a:rPr kumimoji="0" lang="ru-RU" altLang="ko-KR" sz="700" dirty="0" smtClean="0">
                <a:solidFill>
                  <a:schemeClr val="tx1"/>
                </a:solidFill>
                <a:latin typeface="Arial Unicode MS" pitchFamily="50" charset="-127"/>
                <a:ea typeface="Arial Unicode MS" pitchFamily="50" charset="-127"/>
                <a:cs typeface="Arial Unicode MS" pitchFamily="50" charset="-127"/>
              </a:rPr>
              <a:t>Счет </a:t>
            </a:r>
            <a:r>
              <a:rPr kumimoji="0" lang="en-US" altLang="ko-KR" sz="700" dirty="0" smtClean="0">
                <a:solidFill>
                  <a:srgbClr val="00002E"/>
                </a:solidFill>
                <a:latin typeface="Arial Unicode MS" pitchFamily="50" charset="-127"/>
                <a:ea typeface="Arial Unicode MS" pitchFamily="50" charset="-127"/>
                <a:cs typeface="Arial Unicode MS" pitchFamily="50" charset="-127"/>
              </a:rPr>
              <a:t> </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pic>
        <p:nvPicPr>
          <p:cNvPr id="44061" name="Picture 3"/>
          <p:cNvPicPr>
            <a:picLocks noChangeAspect="1"/>
          </p:cNvPicPr>
          <p:nvPr/>
        </p:nvPicPr>
        <p:blipFill>
          <a:blip r:embed="rId5" cstate="print"/>
          <a:srcRect/>
          <a:stretch>
            <a:fillRect/>
          </a:stretch>
        </p:blipFill>
        <p:spPr bwMode="auto">
          <a:xfrm>
            <a:off x="1846263" y="3771900"/>
            <a:ext cx="828675" cy="142875"/>
          </a:xfrm>
          <a:prstGeom prst="rect">
            <a:avLst/>
          </a:prstGeom>
          <a:noFill/>
          <a:ln w="9525">
            <a:noFill/>
            <a:miter lim="800000"/>
            <a:headEnd/>
            <a:tailEnd/>
          </a:ln>
        </p:spPr>
      </p:pic>
      <p:sp>
        <p:nvSpPr>
          <p:cNvPr id="44062" name="TextBox 94"/>
          <p:cNvSpPr txBox="1">
            <a:spLocks noChangeArrowheads="1"/>
          </p:cNvSpPr>
          <p:nvPr/>
        </p:nvSpPr>
        <p:spPr bwMode="auto">
          <a:xfrm>
            <a:off x="1892300" y="3787775"/>
            <a:ext cx="666750" cy="102592"/>
          </a:xfrm>
          <a:prstGeom prst="rect">
            <a:avLst/>
          </a:prstGeom>
          <a:noFill/>
          <a:ln w="9525">
            <a:noFill/>
            <a:miter lim="800000"/>
            <a:headEnd/>
            <a:tailEnd/>
          </a:ln>
        </p:spPr>
        <p:txBody>
          <a:bodyPr lIns="0" tIns="0" rIns="0" bIns="0">
            <a:spAutoFit/>
          </a:bodyPr>
          <a:lstStyle/>
          <a:p>
            <a:pPr>
              <a:lnSpc>
                <a:spcPts val="800"/>
              </a:lnSpc>
            </a:pPr>
            <a:r>
              <a:rPr kumimoji="0" lang="ru-RU" altLang="ko-KR" sz="800" dirty="0" err="1" smtClean="0">
                <a:solidFill>
                  <a:schemeClr val="tx1"/>
                </a:solidFill>
                <a:latin typeface="Arial Unicode MS" pitchFamily="50" charset="-127"/>
                <a:ea typeface="Arial Unicode MS" pitchFamily="50" charset="-127"/>
                <a:cs typeface="Arial Unicode MS" pitchFamily="50" charset="-127"/>
              </a:rPr>
              <a:t>Инфо</a:t>
            </a:r>
            <a:r>
              <a:rPr kumimoji="0" lang="ru-RU" altLang="ko-KR" sz="800" dirty="0" smtClean="0">
                <a:solidFill>
                  <a:schemeClr val="tx1"/>
                </a:solidFill>
                <a:latin typeface="Arial Unicode MS" pitchFamily="50" charset="-127"/>
                <a:ea typeface="Arial Unicode MS" pitchFamily="50" charset="-127"/>
                <a:cs typeface="Arial Unicode MS" pitchFamily="50" charset="-127"/>
              </a:rPr>
              <a:t> проект</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63" name="Picture 3"/>
          <p:cNvPicPr>
            <a:picLocks noChangeAspect="1"/>
          </p:cNvPicPr>
          <p:nvPr/>
        </p:nvPicPr>
        <p:blipFill>
          <a:blip r:embed="rId5" cstate="print"/>
          <a:srcRect/>
          <a:stretch>
            <a:fillRect/>
          </a:stretch>
        </p:blipFill>
        <p:spPr bwMode="auto">
          <a:xfrm>
            <a:off x="2792413" y="3754438"/>
            <a:ext cx="936625" cy="142875"/>
          </a:xfrm>
          <a:prstGeom prst="rect">
            <a:avLst/>
          </a:prstGeom>
          <a:noFill/>
          <a:ln w="9525">
            <a:noFill/>
            <a:miter lim="800000"/>
            <a:headEnd/>
            <a:tailEnd/>
          </a:ln>
        </p:spPr>
      </p:pic>
      <p:sp>
        <p:nvSpPr>
          <p:cNvPr id="44064" name="TextBox 94"/>
          <p:cNvSpPr txBox="1">
            <a:spLocks noChangeArrowheads="1"/>
          </p:cNvSpPr>
          <p:nvPr/>
        </p:nvSpPr>
        <p:spPr bwMode="auto">
          <a:xfrm>
            <a:off x="2828925" y="3789363"/>
            <a:ext cx="971550" cy="207557"/>
          </a:xfrm>
          <a:prstGeom prst="rect">
            <a:avLst/>
          </a:prstGeom>
          <a:noFill/>
          <a:ln w="9525">
            <a:noFill/>
            <a:miter lim="800000"/>
            <a:headEnd/>
            <a:tailEnd/>
          </a:ln>
        </p:spPr>
        <p:txBody>
          <a:bodyPr wrap="square" lIns="0" tIns="0" rIns="0" bIns="0">
            <a:spAutoFit/>
          </a:bodyPr>
          <a:lstStyle/>
          <a:p>
            <a:pPr>
              <a:lnSpc>
                <a:spcPts val="800"/>
              </a:lnSpc>
            </a:pPr>
            <a:r>
              <a:rPr kumimoji="0" lang="ru-RU" altLang="ko-KR" sz="900" b="1" dirty="0" smtClean="0">
                <a:solidFill>
                  <a:srgbClr val="00002E"/>
                </a:solidFill>
                <a:latin typeface="Arial Unicode MS" pitchFamily="50" charset="-127"/>
                <a:ea typeface="Arial Unicode MS" pitchFamily="50" charset="-127"/>
                <a:cs typeface="Arial Unicode MS" pitchFamily="50" charset="-127"/>
              </a:rPr>
              <a:t>Среднесрочный прогноз</a:t>
            </a:r>
            <a:endParaRPr kumimoji="0" lang="en-US" altLang="ko-KR" sz="900" b="1" dirty="0">
              <a:solidFill>
                <a:srgbClr val="00002E"/>
              </a:solidFill>
              <a:latin typeface="Arial Unicode MS" pitchFamily="50" charset="-127"/>
              <a:ea typeface="Arial Unicode MS" pitchFamily="50" charset="-127"/>
              <a:cs typeface="Arial Unicode MS" pitchFamily="50" charset="-127"/>
            </a:endParaRPr>
          </a:p>
        </p:txBody>
      </p:sp>
      <p:pic>
        <p:nvPicPr>
          <p:cNvPr id="44065" name="Picture 3"/>
          <p:cNvPicPr>
            <a:picLocks noChangeAspect="1"/>
          </p:cNvPicPr>
          <p:nvPr/>
        </p:nvPicPr>
        <p:blipFill>
          <a:blip r:embed="rId5" cstate="print"/>
          <a:srcRect/>
          <a:stretch>
            <a:fillRect/>
          </a:stretch>
        </p:blipFill>
        <p:spPr bwMode="auto">
          <a:xfrm>
            <a:off x="3800475" y="3762375"/>
            <a:ext cx="936625" cy="142875"/>
          </a:xfrm>
          <a:prstGeom prst="rect">
            <a:avLst/>
          </a:prstGeom>
          <a:noFill/>
          <a:ln w="9525">
            <a:noFill/>
            <a:miter lim="800000"/>
            <a:headEnd/>
            <a:tailEnd/>
          </a:ln>
        </p:spPr>
      </p:pic>
      <p:sp>
        <p:nvSpPr>
          <p:cNvPr id="44066" name="TextBox 94"/>
          <p:cNvSpPr txBox="1">
            <a:spLocks noChangeArrowheads="1"/>
          </p:cNvSpPr>
          <p:nvPr/>
        </p:nvSpPr>
        <p:spPr bwMode="auto">
          <a:xfrm>
            <a:off x="3908425" y="3776663"/>
            <a:ext cx="666750" cy="101600"/>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chemeClr val="tx1"/>
                </a:solidFill>
                <a:latin typeface="Arial Unicode MS" pitchFamily="50" charset="-127"/>
                <a:ea typeface="Arial Unicode MS" pitchFamily="50" charset="-127"/>
                <a:cs typeface="Arial Unicode MS" pitchFamily="50" charset="-127"/>
              </a:rPr>
              <a:t>Документы </a:t>
            </a:r>
            <a:endParaRPr kumimoji="0" lang="en-US" altLang="ko-KR" sz="800" dirty="0">
              <a:solidFill>
                <a:schemeClr val="tx1"/>
              </a:solidFill>
              <a:latin typeface="Arial Unicode MS" pitchFamily="50" charset="-127"/>
              <a:ea typeface="Arial Unicode MS" pitchFamily="50" charset="-127"/>
              <a:cs typeface="Arial Unicode MS" pitchFamily="50" charset="-127"/>
            </a:endParaRPr>
          </a:p>
        </p:txBody>
      </p:sp>
      <p:pic>
        <p:nvPicPr>
          <p:cNvPr id="44067" name="Picture 3"/>
          <p:cNvPicPr>
            <a:picLocks noChangeAspect="1"/>
          </p:cNvPicPr>
          <p:nvPr/>
        </p:nvPicPr>
        <p:blipFill>
          <a:blip r:embed="rId5" cstate="print"/>
          <a:srcRect/>
          <a:stretch>
            <a:fillRect/>
          </a:stretch>
        </p:blipFill>
        <p:spPr bwMode="auto">
          <a:xfrm>
            <a:off x="992188" y="4221163"/>
            <a:ext cx="1331912" cy="144462"/>
          </a:xfrm>
          <a:prstGeom prst="rect">
            <a:avLst/>
          </a:prstGeom>
          <a:solidFill>
            <a:srgbClr val="DED7D4"/>
          </a:solidFill>
          <a:ln w="9525">
            <a:noFill/>
            <a:miter lim="800000"/>
            <a:headEnd/>
            <a:tailEnd/>
          </a:ln>
        </p:spPr>
      </p:pic>
      <p:sp>
        <p:nvSpPr>
          <p:cNvPr id="44068" name="TextBox 94"/>
          <p:cNvSpPr txBox="1">
            <a:spLocks noChangeArrowheads="1"/>
          </p:cNvSpPr>
          <p:nvPr/>
        </p:nvSpPr>
        <p:spPr bwMode="auto">
          <a:xfrm>
            <a:off x="1244600" y="4257675"/>
            <a:ext cx="993756" cy="102592"/>
          </a:xfrm>
          <a:prstGeom prst="rect">
            <a:avLst/>
          </a:prstGeom>
          <a:noFill/>
          <a:ln w="9525">
            <a:noFill/>
            <a:miter lim="800000"/>
            <a:headEnd/>
            <a:tailEnd/>
          </a:ln>
        </p:spPr>
        <p:txBody>
          <a:bodyPr wrap="square"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Финансовый</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a:t>
            </a:r>
            <a:r>
              <a:rPr kumimoji="0" lang="ru-RU" altLang="ko-KR" sz="800" dirty="0" smtClean="0">
                <a:solidFill>
                  <a:srgbClr val="00002E"/>
                </a:solidFill>
                <a:latin typeface="Arial Unicode MS" pitchFamily="50" charset="-127"/>
                <a:ea typeface="Arial Unicode MS" pitchFamily="50" charset="-127"/>
                <a:cs typeface="Arial Unicode MS" pitchFamily="50" charset="-127"/>
              </a:rPr>
              <a:t>Счет</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69" name="Picture 3"/>
          <p:cNvPicPr>
            <a:picLocks noChangeAspect="1"/>
          </p:cNvPicPr>
          <p:nvPr/>
        </p:nvPicPr>
        <p:blipFill>
          <a:blip r:embed="rId5" cstate="print"/>
          <a:srcRect/>
          <a:stretch>
            <a:fillRect/>
          </a:stretch>
        </p:blipFill>
        <p:spPr bwMode="auto">
          <a:xfrm>
            <a:off x="2397125" y="4221163"/>
            <a:ext cx="971550" cy="144462"/>
          </a:xfrm>
          <a:prstGeom prst="rect">
            <a:avLst/>
          </a:prstGeom>
          <a:solidFill>
            <a:srgbClr val="DED7D4"/>
          </a:solidFill>
          <a:ln w="9525">
            <a:noFill/>
            <a:miter lim="800000"/>
            <a:headEnd/>
            <a:tailEnd/>
          </a:ln>
        </p:spPr>
      </p:pic>
      <p:sp>
        <p:nvSpPr>
          <p:cNvPr id="44070" name="TextBox 94"/>
          <p:cNvSpPr txBox="1">
            <a:spLocks noChangeArrowheads="1"/>
          </p:cNvSpPr>
          <p:nvPr/>
        </p:nvSpPr>
        <p:spPr bwMode="auto">
          <a:xfrm>
            <a:off x="2649538" y="4257675"/>
            <a:ext cx="682625" cy="101600"/>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Сумма </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71" name="Picture 3"/>
          <p:cNvPicPr>
            <a:picLocks noChangeAspect="1"/>
          </p:cNvPicPr>
          <p:nvPr/>
        </p:nvPicPr>
        <p:blipFill>
          <a:blip r:embed="rId5" cstate="print"/>
          <a:srcRect/>
          <a:stretch>
            <a:fillRect/>
          </a:stretch>
        </p:blipFill>
        <p:spPr bwMode="auto">
          <a:xfrm>
            <a:off x="3440113" y="4221163"/>
            <a:ext cx="5076825" cy="144462"/>
          </a:xfrm>
          <a:prstGeom prst="rect">
            <a:avLst/>
          </a:prstGeom>
          <a:solidFill>
            <a:srgbClr val="DED7D4"/>
          </a:solidFill>
          <a:ln w="9525">
            <a:noFill/>
            <a:miter lim="800000"/>
            <a:headEnd/>
            <a:tailEnd/>
          </a:ln>
        </p:spPr>
      </p:pic>
      <p:sp>
        <p:nvSpPr>
          <p:cNvPr id="44072" name="TextBox 94"/>
          <p:cNvSpPr txBox="1">
            <a:spLocks noChangeArrowheads="1"/>
          </p:cNvSpPr>
          <p:nvPr/>
        </p:nvSpPr>
        <p:spPr bwMode="auto">
          <a:xfrm>
            <a:off x="5565775" y="4257675"/>
            <a:ext cx="666750" cy="101600"/>
          </a:xfrm>
          <a:prstGeom prst="rect">
            <a:avLst/>
          </a:prstGeom>
          <a:no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Примечание</a:t>
            </a:r>
            <a:r>
              <a:rPr kumimoji="0" lang="en-US" altLang="ko-KR" sz="800" dirty="0" smtClean="0">
                <a:solidFill>
                  <a:srgbClr val="00002E"/>
                </a:solidFill>
                <a:latin typeface="Arial Unicode MS" pitchFamily="50" charset="-127"/>
                <a:ea typeface="Arial Unicode MS" pitchFamily="50" charset="-127"/>
                <a:cs typeface="Arial Unicode MS" pitchFamily="50" charset="-127"/>
              </a:rPr>
              <a:t> </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pic>
        <p:nvPicPr>
          <p:cNvPr id="44073" name="Picture 7"/>
          <p:cNvPicPr>
            <a:picLocks noChangeArrowheads="1"/>
          </p:cNvPicPr>
          <p:nvPr/>
        </p:nvPicPr>
        <p:blipFill>
          <a:blip r:embed="rId6" cstate="print"/>
          <a:srcRect/>
          <a:stretch>
            <a:fillRect/>
          </a:stretch>
        </p:blipFill>
        <p:spPr bwMode="auto">
          <a:xfrm>
            <a:off x="8094663" y="2687638"/>
            <a:ext cx="287337" cy="128587"/>
          </a:xfrm>
          <a:prstGeom prst="rect">
            <a:avLst/>
          </a:prstGeom>
          <a:noFill/>
          <a:ln w="9525">
            <a:noFill/>
            <a:miter lim="800000"/>
            <a:headEnd/>
            <a:tailEnd/>
          </a:ln>
        </p:spPr>
      </p:pic>
      <p:sp>
        <p:nvSpPr>
          <p:cNvPr id="44074" name="TextBox 127"/>
          <p:cNvSpPr txBox="1">
            <a:spLocks noChangeArrowheads="1"/>
          </p:cNvSpPr>
          <p:nvPr/>
        </p:nvSpPr>
        <p:spPr bwMode="auto">
          <a:xfrm>
            <a:off x="8085138" y="2708275"/>
            <a:ext cx="330200" cy="101600"/>
          </a:xfrm>
          <a:prstGeom prst="rect">
            <a:avLst/>
          </a:prstGeom>
          <a:noFill/>
          <a:ln w="9525">
            <a:noFill/>
            <a:miter lim="800000"/>
            <a:headEnd/>
            <a:tailEnd/>
          </a:ln>
        </p:spPr>
        <p:txBody>
          <a:bodyPr lIns="0" tIns="0" rIns="0" bIns="0">
            <a:spAutoFit/>
          </a:bodyPr>
          <a:lstStyle/>
          <a:p>
            <a:pPr algn="ctr" latinLnBrk="0">
              <a:lnSpc>
                <a:spcPts val="800"/>
              </a:lnSpc>
            </a:pPr>
            <a:r>
              <a:rPr kumimoji="0" lang="ru-RU" altLang="ko-KR" sz="700" dirty="0" smtClean="0">
                <a:solidFill>
                  <a:schemeClr val="bg1"/>
                </a:solidFill>
                <a:latin typeface="Arial Unicode MS" pitchFamily="50" charset="-127"/>
                <a:ea typeface="Arial Unicode MS" pitchFamily="50" charset="-127"/>
                <a:cs typeface="Arial Unicode MS" pitchFamily="50" charset="-127"/>
              </a:rPr>
              <a:t>Поиск </a:t>
            </a:r>
            <a:endParaRPr kumimoji="0" lang="en-US" altLang="ko-KR" sz="700" dirty="0">
              <a:solidFill>
                <a:schemeClr val="bg1"/>
              </a:solidFill>
              <a:latin typeface="Arial Unicode MS" pitchFamily="50" charset="-127"/>
              <a:ea typeface="Arial Unicode MS" pitchFamily="50" charset="-127"/>
              <a:cs typeface="Arial Unicode MS" pitchFamily="50" charset="-127"/>
            </a:endParaRPr>
          </a:p>
        </p:txBody>
      </p:sp>
      <p:sp>
        <p:nvSpPr>
          <p:cNvPr id="77" name="직사각형 76"/>
          <p:cNvSpPr/>
          <p:nvPr/>
        </p:nvSpPr>
        <p:spPr>
          <a:xfrm>
            <a:off x="8486775" y="2708275"/>
            <a:ext cx="319088" cy="144463"/>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8" name="직사각형 77"/>
          <p:cNvSpPr/>
          <p:nvPr/>
        </p:nvSpPr>
        <p:spPr>
          <a:xfrm>
            <a:off x="8901113" y="269716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5" name="TextBox 127"/>
          <p:cNvSpPr txBox="1">
            <a:spLocks noChangeArrowheads="1"/>
          </p:cNvSpPr>
          <p:nvPr/>
        </p:nvSpPr>
        <p:spPr bwMode="auto">
          <a:xfrm>
            <a:off x="8445500" y="2708275"/>
            <a:ext cx="323850" cy="101600"/>
          </a:xfrm>
          <a:prstGeom prst="rect">
            <a:avLst/>
          </a:prstGeom>
          <a:noFill/>
          <a:ln w="9525">
            <a:noFill/>
            <a:miter lim="800000"/>
            <a:headEnd/>
            <a:tailEnd/>
          </a:ln>
        </p:spPr>
        <p:txBody>
          <a:bodyPr lIns="0" tIns="0" rIns="0" bIns="0">
            <a:spAutoFit/>
          </a:bodyPr>
          <a:lstStyle/>
          <a:p>
            <a:pPr algn="ctr" fontAlgn="auto" latinLnBrk="0">
              <a:lnSpc>
                <a:spcPts val="800"/>
              </a:lnSpc>
              <a:spcBef>
                <a:spcPts val="0"/>
              </a:spcBef>
              <a:spcAft>
                <a:spcPts val="0"/>
              </a:spcAft>
              <a:defRPr/>
            </a:pPr>
            <a:r>
              <a:rPr kumimoji="0" lang="en-US" altLang="ko-KR" sz="700" kern="0" dirty="0">
                <a:solidFill>
                  <a:schemeClr val="accent6">
                    <a:lumMod val="75000"/>
                  </a:schemeClr>
                </a:solidFill>
                <a:latin typeface="Arial Unicode MS" pitchFamily="50" charset="-127"/>
                <a:ea typeface="Arial Unicode MS" pitchFamily="50" charset="-127"/>
                <a:cs typeface="Arial Unicode MS" pitchFamily="50" charset="-127"/>
              </a:rPr>
              <a:t>Excel</a:t>
            </a:r>
          </a:p>
        </p:txBody>
      </p:sp>
      <p:sp>
        <p:nvSpPr>
          <p:cNvPr id="44078" name="TextBox 127"/>
          <p:cNvSpPr txBox="1">
            <a:spLocks noChangeArrowheads="1"/>
          </p:cNvSpPr>
          <p:nvPr/>
        </p:nvSpPr>
        <p:spPr bwMode="auto">
          <a:xfrm>
            <a:off x="8913812" y="2708275"/>
            <a:ext cx="396906" cy="102592"/>
          </a:xfrm>
          <a:prstGeom prst="rect">
            <a:avLst/>
          </a:prstGeom>
          <a:noFill/>
          <a:ln w="9525">
            <a:noFill/>
            <a:miter lim="800000"/>
            <a:headEnd/>
            <a:tailEnd/>
          </a:ln>
        </p:spPr>
        <p:txBody>
          <a:bodyPr wrap="square" lIns="0" tIns="0" rIns="0" bIns="0">
            <a:spAutoFit/>
          </a:bodyPr>
          <a:lstStyle/>
          <a:p>
            <a:pPr algn="ctr" latinLnBrk="0">
              <a:lnSpc>
                <a:spcPts val="800"/>
              </a:lnSpc>
            </a:pPr>
            <a:r>
              <a:rPr kumimoji="0" lang="ru-RU" altLang="ko-KR" sz="700" dirty="0" smtClean="0">
                <a:solidFill>
                  <a:srgbClr val="8A3E05"/>
                </a:solidFill>
                <a:latin typeface="Arial Unicode MS" pitchFamily="50" charset="-127"/>
                <a:ea typeface="Arial Unicode MS" pitchFamily="50" charset="-127"/>
                <a:cs typeface="Arial Unicode MS" pitchFamily="50" charset="-127"/>
              </a:rPr>
              <a:t>закрыть</a:t>
            </a:r>
            <a:endParaRPr kumimoji="0" lang="en-US" altLang="ko-KR" sz="700" dirty="0">
              <a:solidFill>
                <a:srgbClr val="8A3E05"/>
              </a:solidFill>
              <a:latin typeface="Arial Unicode MS" pitchFamily="50" charset="-127"/>
              <a:ea typeface="Arial Unicode MS" pitchFamily="50" charset="-127"/>
              <a:cs typeface="Arial Unicode MS" pitchFamily="50" charset="-127"/>
            </a:endParaRPr>
          </a:p>
        </p:txBody>
      </p:sp>
      <p:sp>
        <p:nvSpPr>
          <p:cNvPr id="2" name="직사각형 77"/>
          <p:cNvSpPr/>
          <p:nvPr/>
        </p:nvSpPr>
        <p:spPr>
          <a:xfrm>
            <a:off x="7940675" y="4011613"/>
            <a:ext cx="265113"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0" name="TextBox 127"/>
          <p:cNvSpPr txBox="1">
            <a:spLocks noChangeArrowheads="1"/>
          </p:cNvSpPr>
          <p:nvPr/>
        </p:nvSpPr>
        <p:spPr bwMode="auto">
          <a:xfrm>
            <a:off x="7739082" y="4041775"/>
            <a:ext cx="466707" cy="102592"/>
          </a:xfrm>
          <a:prstGeom prst="rect">
            <a:avLst/>
          </a:prstGeom>
          <a:noFill/>
          <a:ln w="9525">
            <a:noFill/>
            <a:miter lim="800000"/>
            <a:headEnd/>
            <a:tailEnd/>
          </a:ln>
        </p:spPr>
        <p:txBody>
          <a:bodyPr wrap="square" lIns="0" tIns="0" rIns="0" bIns="0">
            <a:spAutoFit/>
          </a:bodyPr>
          <a:lstStyle/>
          <a:p>
            <a:pPr algn="ctr" latinLnBrk="0">
              <a:lnSpc>
                <a:spcPts val="800"/>
              </a:lnSpc>
            </a:pPr>
            <a:r>
              <a:rPr kumimoji="0" lang="ru-RU" altLang="ko-KR" sz="700" dirty="0" smtClean="0">
                <a:solidFill>
                  <a:srgbClr val="8A3E05"/>
                </a:solidFill>
                <a:latin typeface="Arial Unicode MS" pitchFamily="50" charset="-127"/>
                <a:ea typeface="Arial Unicode MS" pitchFamily="50" charset="-127"/>
                <a:cs typeface="Arial Unicode MS" pitchFamily="50" charset="-127"/>
              </a:rPr>
              <a:t>сохранить</a:t>
            </a:r>
            <a:endParaRPr kumimoji="0" lang="en-US" altLang="ko-KR" sz="700" dirty="0">
              <a:solidFill>
                <a:srgbClr val="8A3E05"/>
              </a:solidFill>
              <a:latin typeface="Arial Unicode MS" pitchFamily="50" charset="-127"/>
              <a:ea typeface="Arial Unicode MS" pitchFamily="50" charset="-127"/>
              <a:cs typeface="Arial Unicode MS" pitchFamily="50" charset="-127"/>
            </a:endParaRPr>
          </a:p>
        </p:txBody>
      </p:sp>
      <p:sp>
        <p:nvSpPr>
          <p:cNvPr id="4" name="직사각형 77"/>
          <p:cNvSpPr/>
          <p:nvPr/>
        </p:nvSpPr>
        <p:spPr>
          <a:xfrm>
            <a:off x="8324850" y="4002088"/>
            <a:ext cx="265113"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2" name="TextBox 127"/>
          <p:cNvSpPr txBox="1">
            <a:spLocks noChangeArrowheads="1"/>
          </p:cNvSpPr>
          <p:nvPr/>
        </p:nvSpPr>
        <p:spPr bwMode="auto">
          <a:xfrm>
            <a:off x="8324850" y="4032250"/>
            <a:ext cx="265113" cy="205184"/>
          </a:xfrm>
          <a:prstGeom prst="rect">
            <a:avLst/>
          </a:prstGeom>
          <a:noFill/>
          <a:ln w="9525">
            <a:noFill/>
            <a:miter lim="800000"/>
            <a:headEnd/>
            <a:tailEnd/>
          </a:ln>
        </p:spPr>
        <p:txBody>
          <a:bodyPr lIns="0" tIns="0" rIns="0" bIns="0">
            <a:spAutoFit/>
          </a:bodyPr>
          <a:lstStyle/>
          <a:p>
            <a:pPr algn="ctr" latinLnBrk="0">
              <a:lnSpc>
                <a:spcPts val="800"/>
              </a:lnSpc>
            </a:pPr>
            <a:r>
              <a:rPr kumimoji="0" lang="ru-RU" altLang="ko-KR" sz="700" dirty="0" smtClean="0">
                <a:solidFill>
                  <a:srgbClr val="8A3E05"/>
                </a:solidFill>
                <a:latin typeface="Arial Unicode MS" pitchFamily="50" charset="-127"/>
                <a:ea typeface="Arial Unicode MS" pitchFamily="50" charset="-127"/>
                <a:cs typeface="Arial Unicode MS" pitchFamily="50" charset="-127"/>
              </a:rPr>
              <a:t>добавить</a:t>
            </a:r>
            <a:endParaRPr kumimoji="0" lang="en-US" altLang="ko-KR" sz="700" dirty="0">
              <a:solidFill>
                <a:srgbClr val="8A3E05"/>
              </a:solidFill>
              <a:latin typeface="Arial Unicode MS" pitchFamily="50" charset="-127"/>
              <a:ea typeface="Arial Unicode MS" pitchFamily="50" charset="-127"/>
              <a:cs typeface="Arial Unicode MS" pitchFamily="50" charset="-127"/>
            </a:endParaRPr>
          </a:p>
        </p:txBody>
      </p:sp>
      <p:sp>
        <p:nvSpPr>
          <p:cNvPr id="6" name="직사각형 77"/>
          <p:cNvSpPr/>
          <p:nvPr/>
        </p:nvSpPr>
        <p:spPr>
          <a:xfrm>
            <a:off x="8697913" y="401161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4" name="TextBox 127"/>
          <p:cNvSpPr txBox="1">
            <a:spLocks noChangeArrowheads="1"/>
          </p:cNvSpPr>
          <p:nvPr/>
        </p:nvSpPr>
        <p:spPr bwMode="auto">
          <a:xfrm>
            <a:off x="8697913" y="4041775"/>
            <a:ext cx="265112" cy="205184"/>
          </a:xfrm>
          <a:prstGeom prst="rect">
            <a:avLst/>
          </a:prstGeom>
          <a:noFill/>
          <a:ln w="9525">
            <a:noFill/>
            <a:miter lim="800000"/>
            <a:headEnd/>
            <a:tailEnd/>
          </a:ln>
        </p:spPr>
        <p:txBody>
          <a:bodyPr lIns="0" tIns="0" rIns="0" bIns="0">
            <a:spAutoFit/>
          </a:bodyPr>
          <a:lstStyle/>
          <a:p>
            <a:pPr algn="ctr" latinLnBrk="0">
              <a:lnSpc>
                <a:spcPts val="800"/>
              </a:lnSpc>
            </a:pPr>
            <a:r>
              <a:rPr kumimoji="0" lang="ru-RU" altLang="ko-KR" sz="700" dirty="0" smtClean="0">
                <a:solidFill>
                  <a:srgbClr val="8A3E05"/>
                </a:solidFill>
                <a:latin typeface="Arial Unicode MS" pitchFamily="50" charset="-127"/>
                <a:ea typeface="Arial Unicode MS" pitchFamily="50" charset="-127"/>
                <a:cs typeface="Arial Unicode MS" pitchFamily="50" charset="-127"/>
              </a:rPr>
              <a:t>удалить</a:t>
            </a:r>
            <a:endParaRPr kumimoji="0" lang="en-US" altLang="ko-KR" sz="700" dirty="0">
              <a:solidFill>
                <a:srgbClr val="8A3E05"/>
              </a:solidFill>
              <a:latin typeface="Arial Unicode MS" pitchFamily="50" charset="-127"/>
              <a:ea typeface="Arial Unicode MS" pitchFamily="50" charset="-127"/>
              <a:cs typeface="Arial Unicode MS" pitchFamily="50" charset="-127"/>
            </a:endParaRPr>
          </a:p>
        </p:txBody>
      </p:sp>
      <p:sp>
        <p:nvSpPr>
          <p:cNvPr id="9" name="직사각형 77"/>
          <p:cNvSpPr/>
          <p:nvPr/>
        </p:nvSpPr>
        <p:spPr>
          <a:xfrm>
            <a:off x="8732838" y="346551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7458095" cy="492443"/>
          </a:xfrm>
          <a:prstGeom prst="rect">
            <a:avLst/>
          </a:prstGeom>
          <a:noFill/>
          <a:ln w="9525">
            <a:noFill/>
            <a:miter lim="800000"/>
            <a:headEnd/>
            <a:tailEnd/>
          </a:ln>
          <a:effectLst/>
        </p:spPr>
        <p:txBody>
          <a:bodyPr wrap="square"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3.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Управления Бюджетом</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그룹 68"/>
          <p:cNvGrpSpPr>
            <a:grpSpLocks/>
          </p:cNvGrpSpPr>
          <p:nvPr/>
        </p:nvGrpSpPr>
        <p:grpSpPr bwMode="auto">
          <a:xfrm>
            <a:off x="0" y="1682750"/>
            <a:ext cx="9906000" cy="5175250"/>
            <a:chOff x="12700" y="1635125"/>
            <a:chExt cx="9906000" cy="5175250"/>
          </a:xfrm>
        </p:grpSpPr>
        <p:grpSp>
          <p:nvGrpSpPr>
            <p:cNvPr id="45109" name="Group 104"/>
            <p:cNvGrpSpPr>
              <a:grpSpLocks/>
            </p:cNvGrpSpPr>
            <p:nvPr/>
          </p:nvGrpSpPr>
          <p:grpSpPr bwMode="auto">
            <a:xfrm>
              <a:off x="12700" y="1700213"/>
              <a:ext cx="9906000" cy="5110162"/>
              <a:chOff x="8" y="1071"/>
              <a:chExt cx="6240" cy="3219"/>
            </a:xfrm>
          </p:grpSpPr>
          <p:grpSp>
            <p:nvGrpSpPr>
              <p:cNvPr id="45112" name="Group 194"/>
              <p:cNvGrpSpPr>
                <a:grpSpLocks/>
              </p:cNvGrpSpPr>
              <p:nvPr/>
            </p:nvGrpSpPr>
            <p:grpSpPr bwMode="auto">
              <a:xfrm>
                <a:off x="8" y="1071"/>
                <a:ext cx="6240" cy="3219"/>
                <a:chOff x="90" y="1328"/>
                <a:chExt cx="5603" cy="2940"/>
              </a:xfrm>
            </p:grpSpPr>
            <p:pic>
              <p:nvPicPr>
                <p:cNvPr id="45114" name="Picture 195" descr="그림9"/>
                <p:cNvPicPr>
                  <a:picLocks noChangeAspect="1" noChangeArrowheads="1"/>
                </p:cNvPicPr>
                <p:nvPr/>
              </p:nvPicPr>
              <p:blipFill>
                <a:blip r:embed="rId3" cstate="print"/>
                <a:srcRect b="30994"/>
                <a:stretch>
                  <a:fillRect/>
                </a:stretch>
              </p:blipFill>
              <p:spPr bwMode="auto">
                <a:xfrm>
                  <a:off x="90" y="1328"/>
                  <a:ext cx="5603" cy="1025"/>
                </a:xfrm>
                <a:prstGeom prst="rect">
                  <a:avLst/>
                </a:prstGeom>
                <a:noFill/>
                <a:ln w="9525">
                  <a:noFill/>
                  <a:miter lim="800000"/>
                  <a:headEnd/>
                  <a:tailEnd/>
                </a:ln>
              </p:spPr>
            </p:pic>
            <p:pic>
              <p:nvPicPr>
                <p:cNvPr id="45115" name="Picture 196" descr="그림9"/>
                <p:cNvPicPr>
                  <a:picLocks noChangeAspect="1" noChangeArrowheads="1"/>
                </p:cNvPicPr>
                <p:nvPr/>
              </p:nvPicPr>
              <p:blipFill>
                <a:blip r:embed="rId3" cstate="print"/>
                <a:srcRect t="45653"/>
                <a:stretch>
                  <a:fillRect/>
                </a:stretch>
              </p:blipFill>
              <p:spPr bwMode="auto">
                <a:xfrm>
                  <a:off x="90" y="3508"/>
                  <a:ext cx="5603" cy="760"/>
                </a:xfrm>
                <a:prstGeom prst="rect">
                  <a:avLst/>
                </a:prstGeom>
                <a:noFill/>
                <a:ln w="9525">
                  <a:noFill/>
                  <a:miter lim="800000"/>
                  <a:headEnd/>
                  <a:tailEnd/>
                </a:ln>
              </p:spPr>
            </p:pic>
            <p:pic>
              <p:nvPicPr>
                <p:cNvPr id="45116" name="Picture 197" descr="그림9"/>
                <p:cNvPicPr>
                  <a:picLocks noChangeAspect="1" noChangeArrowheads="1"/>
                </p:cNvPicPr>
                <p:nvPr/>
              </p:nvPicPr>
              <p:blipFill>
                <a:blip r:embed="rId3" cstate="print"/>
                <a:srcRect t="14224" b="30994"/>
                <a:stretch>
                  <a:fillRect/>
                </a:stretch>
              </p:blipFill>
              <p:spPr bwMode="auto">
                <a:xfrm>
                  <a:off x="90" y="2347"/>
                  <a:ext cx="5603" cy="1162"/>
                </a:xfrm>
                <a:prstGeom prst="rect">
                  <a:avLst/>
                </a:prstGeom>
                <a:noFill/>
                <a:ln w="9525">
                  <a:noFill/>
                  <a:miter lim="800000"/>
                  <a:headEnd/>
                  <a:tailEnd/>
                </a:ln>
              </p:spPr>
            </p:pic>
          </p:grpSp>
          <p:pic>
            <p:nvPicPr>
              <p:cNvPr id="45113" name="Picture 15" descr="DFSDF copy"/>
              <p:cNvPicPr>
                <a:picLocks noChangeAspect="1" noChangeArrowheads="1"/>
              </p:cNvPicPr>
              <p:nvPr/>
            </p:nvPicPr>
            <p:blipFill>
              <a:blip r:embed="rId4" cstate="print"/>
              <a:srcRect l="5653" r="8530"/>
              <a:stretch>
                <a:fillRect/>
              </a:stretch>
            </p:blipFill>
            <p:spPr bwMode="auto">
              <a:xfrm>
                <a:off x="194" y="3596"/>
                <a:ext cx="5874" cy="499"/>
              </a:xfrm>
              <a:prstGeom prst="rect">
                <a:avLst/>
              </a:prstGeom>
              <a:noFill/>
              <a:ln w="9525">
                <a:noFill/>
                <a:miter lim="800000"/>
                <a:headEnd/>
                <a:tailEnd/>
              </a:ln>
            </p:spPr>
          </p:pic>
        </p:grpSp>
        <p:pic>
          <p:nvPicPr>
            <p:cNvPr id="45110" name="Picture 68" descr="C:\hyeran\work\소스\구름-.png"/>
            <p:cNvPicPr>
              <a:picLocks noChangeAspect="1" noChangeArrowheads="1"/>
            </p:cNvPicPr>
            <p:nvPr/>
          </p:nvPicPr>
          <p:blipFill>
            <a:blip r:embed="rId5" cstate="print"/>
            <a:srcRect/>
            <a:stretch>
              <a:fillRect/>
            </a:stretch>
          </p:blipFill>
          <p:spPr bwMode="auto">
            <a:xfrm>
              <a:off x="5438775" y="1635125"/>
              <a:ext cx="4371975" cy="2857500"/>
            </a:xfrm>
            <a:prstGeom prst="rect">
              <a:avLst/>
            </a:prstGeom>
            <a:noFill/>
            <a:ln w="9525">
              <a:noFill/>
              <a:miter lim="800000"/>
              <a:headEnd/>
              <a:tailEnd/>
            </a:ln>
          </p:spPr>
        </p:pic>
        <p:pic>
          <p:nvPicPr>
            <p:cNvPr id="45111" name="Picture 68" descr="C:\hyeran\work\소스\구름-.png"/>
            <p:cNvPicPr>
              <a:picLocks noChangeAspect="1" noChangeArrowheads="1"/>
            </p:cNvPicPr>
            <p:nvPr/>
          </p:nvPicPr>
          <p:blipFill>
            <a:blip r:embed="rId6" cstate="print"/>
            <a:srcRect/>
            <a:stretch>
              <a:fillRect/>
            </a:stretch>
          </p:blipFill>
          <p:spPr bwMode="auto">
            <a:xfrm>
              <a:off x="85725" y="1643063"/>
              <a:ext cx="4343400" cy="2859087"/>
            </a:xfrm>
            <a:prstGeom prst="rect">
              <a:avLst/>
            </a:prstGeom>
            <a:noFill/>
            <a:ln w="9525">
              <a:noFill/>
              <a:miter lim="800000"/>
              <a:headEnd/>
              <a:tailEnd/>
            </a:ln>
          </p:spPr>
        </p:pic>
      </p:grpSp>
      <p:pic>
        <p:nvPicPr>
          <p:cNvPr id="45059" name="Picture 94" descr="그림3"/>
          <p:cNvPicPr>
            <a:picLocks noChangeAspect="1" noChangeArrowheads="1"/>
          </p:cNvPicPr>
          <p:nvPr/>
        </p:nvPicPr>
        <p:blipFill>
          <a:blip r:embed="rId7" cstate="print"/>
          <a:srcRect/>
          <a:stretch>
            <a:fillRect/>
          </a:stretch>
        </p:blipFill>
        <p:spPr bwMode="auto">
          <a:xfrm>
            <a:off x="3973513" y="3327400"/>
            <a:ext cx="1685925" cy="1150938"/>
          </a:xfrm>
          <a:prstGeom prst="rect">
            <a:avLst/>
          </a:prstGeom>
          <a:noFill/>
          <a:ln w="9525">
            <a:noFill/>
            <a:miter lim="800000"/>
            <a:headEnd/>
            <a:tailEnd/>
          </a:ln>
        </p:spPr>
      </p:pic>
      <p:pic>
        <p:nvPicPr>
          <p:cNvPr id="45060" name="Picture 90" descr="그림3 copy"/>
          <p:cNvPicPr>
            <a:picLocks noChangeAspect="1" noChangeArrowheads="1"/>
          </p:cNvPicPr>
          <p:nvPr/>
        </p:nvPicPr>
        <p:blipFill>
          <a:blip r:embed="rId8" cstate="print"/>
          <a:srcRect/>
          <a:stretch>
            <a:fillRect/>
          </a:stretch>
        </p:blipFill>
        <p:spPr bwMode="auto">
          <a:xfrm>
            <a:off x="4202113" y="5487988"/>
            <a:ext cx="1196975" cy="936625"/>
          </a:xfrm>
          <a:prstGeom prst="rect">
            <a:avLst/>
          </a:prstGeom>
          <a:noFill/>
          <a:ln w="9525">
            <a:noFill/>
            <a:miter lim="800000"/>
            <a:headEnd/>
            <a:tailEnd/>
          </a:ln>
        </p:spPr>
      </p:pic>
      <p:sp>
        <p:nvSpPr>
          <p:cNvPr id="45061" name="AutoShape 77"/>
          <p:cNvSpPr>
            <a:spLocks noChangeArrowheads="1"/>
          </p:cNvSpPr>
          <p:nvPr/>
        </p:nvSpPr>
        <p:spPr bwMode="auto">
          <a:xfrm>
            <a:off x="5024438" y="4868863"/>
            <a:ext cx="1816100" cy="274637"/>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2" name="AutoShape 80"/>
          <p:cNvSpPr>
            <a:spLocks noChangeArrowheads="1"/>
          </p:cNvSpPr>
          <p:nvPr/>
        </p:nvSpPr>
        <p:spPr bwMode="auto">
          <a:xfrm>
            <a:off x="2144713" y="5589588"/>
            <a:ext cx="2098675" cy="360362"/>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3" name="AutoShape 81"/>
          <p:cNvSpPr>
            <a:spLocks noChangeArrowheads="1"/>
          </p:cNvSpPr>
          <p:nvPr/>
        </p:nvSpPr>
        <p:spPr bwMode="auto">
          <a:xfrm>
            <a:off x="2936875" y="4797425"/>
            <a:ext cx="1801813"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4" name="AutoShape 82"/>
          <p:cNvSpPr>
            <a:spLocks noChangeArrowheads="1"/>
          </p:cNvSpPr>
          <p:nvPr/>
        </p:nvSpPr>
        <p:spPr bwMode="auto">
          <a:xfrm>
            <a:off x="1919288" y="3540125"/>
            <a:ext cx="2103437"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5" name="AutoShape 83"/>
          <p:cNvSpPr>
            <a:spLocks noChangeArrowheads="1"/>
          </p:cNvSpPr>
          <p:nvPr/>
        </p:nvSpPr>
        <p:spPr bwMode="auto">
          <a:xfrm>
            <a:off x="2792413" y="2924175"/>
            <a:ext cx="1858962"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6" name="AutoShape 88"/>
          <p:cNvSpPr>
            <a:spLocks noChangeArrowheads="1"/>
          </p:cNvSpPr>
          <p:nvPr/>
        </p:nvSpPr>
        <p:spPr bwMode="auto">
          <a:xfrm>
            <a:off x="7615238" y="5102225"/>
            <a:ext cx="1611312" cy="636588"/>
          </a:xfrm>
          <a:prstGeom prst="roundRect">
            <a:avLst>
              <a:gd name="adj" fmla="val 9833"/>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cxnSp>
        <p:nvCxnSpPr>
          <p:cNvPr id="45067" name="AutoShape 55"/>
          <p:cNvCxnSpPr>
            <a:cxnSpLocks noChangeShapeType="1"/>
          </p:cNvCxnSpPr>
          <p:nvPr/>
        </p:nvCxnSpPr>
        <p:spPr bwMode="auto">
          <a:xfrm flipV="1">
            <a:off x="3224213" y="4005263"/>
            <a:ext cx="585787" cy="1587"/>
          </a:xfrm>
          <a:prstGeom prst="straightConnector1">
            <a:avLst/>
          </a:prstGeom>
          <a:noFill/>
          <a:ln w="38100">
            <a:solidFill>
              <a:schemeClr val="tx1"/>
            </a:solidFill>
            <a:round/>
            <a:headEnd/>
            <a:tailEnd type="triangle" w="med" len="med"/>
          </a:ln>
        </p:spPr>
      </p:cxnSp>
      <p:sp>
        <p:nvSpPr>
          <p:cNvPr id="45068" name="Text Box 56"/>
          <p:cNvSpPr txBox="1">
            <a:spLocks noChangeArrowheads="1"/>
          </p:cNvSpPr>
          <p:nvPr/>
        </p:nvSpPr>
        <p:spPr bwMode="auto">
          <a:xfrm>
            <a:off x="2060575" y="3527425"/>
            <a:ext cx="2214563" cy="446917"/>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Передача результата оплаты</a:t>
            </a:r>
            <a:endParaRPr kumimoji="0" lang="ko-KR" altLang="en-US" sz="1200" b="1" dirty="0">
              <a:solidFill>
                <a:srgbClr val="333333"/>
              </a:solidFill>
              <a:latin typeface="Arial Unicode MS" pitchFamily="50" charset="-127"/>
              <a:ea typeface="Arial Unicode MS" pitchFamily="50" charset="-127"/>
              <a:cs typeface="Arial Unicode MS" pitchFamily="50" charset="-127"/>
            </a:endParaRPr>
          </a:p>
        </p:txBody>
      </p:sp>
      <p:cxnSp>
        <p:nvCxnSpPr>
          <p:cNvPr id="45069" name="AutoShape 59"/>
          <p:cNvCxnSpPr>
            <a:cxnSpLocks noChangeShapeType="1"/>
          </p:cNvCxnSpPr>
          <p:nvPr/>
        </p:nvCxnSpPr>
        <p:spPr bwMode="auto">
          <a:xfrm flipH="1">
            <a:off x="4953000" y="4445000"/>
            <a:ext cx="3175" cy="1079500"/>
          </a:xfrm>
          <a:prstGeom prst="straightConnector1">
            <a:avLst/>
          </a:prstGeom>
          <a:noFill/>
          <a:ln w="38100">
            <a:solidFill>
              <a:schemeClr val="tx1"/>
            </a:solidFill>
            <a:round/>
            <a:headEnd/>
            <a:tailEnd type="stealth" w="med" len="med"/>
          </a:ln>
        </p:spPr>
      </p:cxnSp>
      <p:cxnSp>
        <p:nvCxnSpPr>
          <p:cNvPr id="45070" name="AutoShape 60"/>
          <p:cNvCxnSpPr>
            <a:cxnSpLocks noChangeShapeType="1"/>
          </p:cNvCxnSpPr>
          <p:nvPr/>
        </p:nvCxnSpPr>
        <p:spPr bwMode="auto">
          <a:xfrm>
            <a:off x="4953000" y="2860675"/>
            <a:ext cx="0" cy="471488"/>
          </a:xfrm>
          <a:prstGeom prst="straightConnector1">
            <a:avLst/>
          </a:prstGeom>
          <a:noFill/>
          <a:ln w="38100">
            <a:solidFill>
              <a:schemeClr val="tx1"/>
            </a:solidFill>
            <a:round/>
            <a:headEnd/>
            <a:tailEnd type="stealth" w="med" len="med"/>
          </a:ln>
        </p:spPr>
      </p:cxnSp>
      <p:cxnSp>
        <p:nvCxnSpPr>
          <p:cNvPr id="45071" name="AutoShape 92"/>
          <p:cNvCxnSpPr>
            <a:cxnSpLocks noChangeShapeType="1"/>
          </p:cNvCxnSpPr>
          <p:nvPr/>
        </p:nvCxnSpPr>
        <p:spPr bwMode="auto">
          <a:xfrm>
            <a:off x="4691063" y="2852738"/>
            <a:ext cx="3175" cy="466725"/>
          </a:xfrm>
          <a:prstGeom prst="straightConnector1">
            <a:avLst/>
          </a:prstGeom>
          <a:noFill/>
          <a:ln w="38100">
            <a:solidFill>
              <a:schemeClr val="tx1"/>
            </a:solidFill>
            <a:round/>
            <a:headEnd type="stealth" w="med" len="med"/>
            <a:tailEnd/>
          </a:ln>
        </p:spPr>
      </p:cxnSp>
      <p:sp>
        <p:nvSpPr>
          <p:cNvPr id="45072" name="Text Box 61"/>
          <p:cNvSpPr txBox="1">
            <a:spLocks noChangeArrowheads="1"/>
          </p:cNvSpPr>
          <p:nvPr/>
        </p:nvSpPr>
        <p:spPr bwMode="auto">
          <a:xfrm>
            <a:off x="2881313" y="2924175"/>
            <a:ext cx="2071687" cy="446917"/>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ko-KR" altLang="en-US" sz="1200" b="1" dirty="0">
                <a:solidFill>
                  <a:srgbClr val="333333"/>
                </a:solidFill>
                <a:latin typeface="Arial Unicode MS" pitchFamily="50" charset="-127"/>
                <a:ea typeface="Arial Unicode MS" pitchFamily="50" charset="-127"/>
                <a:cs typeface="Arial Unicode MS" pitchFamily="50" charset="-127"/>
              </a:rPr>
              <a:t> </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передача результата оплаты</a:t>
            </a:r>
            <a:endParaRPr kumimoji="0" lang="ko-KR" altLang="en-US" sz="1200" b="1" dirty="0">
              <a:solidFill>
                <a:srgbClr val="333333"/>
              </a:solidFill>
              <a:latin typeface="Arial Unicode MS" pitchFamily="50" charset="-127"/>
              <a:ea typeface="Arial Unicode MS" pitchFamily="50" charset="-127"/>
              <a:cs typeface="Arial Unicode MS" pitchFamily="50" charset="-127"/>
            </a:endParaRPr>
          </a:p>
        </p:txBody>
      </p:sp>
      <p:sp>
        <p:nvSpPr>
          <p:cNvPr id="45073" name="Text Box 61"/>
          <p:cNvSpPr txBox="1">
            <a:spLocks noChangeArrowheads="1"/>
          </p:cNvSpPr>
          <p:nvPr/>
        </p:nvSpPr>
        <p:spPr bwMode="auto">
          <a:xfrm>
            <a:off x="5240338" y="4868863"/>
            <a:ext cx="2451312" cy="269626"/>
          </a:xfrm>
          <a:prstGeom prst="rect">
            <a:avLst/>
          </a:prstGeom>
          <a:noFill/>
          <a:ln w="9525" algn="ctr">
            <a:noFill/>
            <a:miter lim="800000"/>
            <a:headEnd/>
            <a:tailEnd/>
          </a:ln>
        </p:spPr>
        <p:txBody>
          <a:bodyPr wrap="none">
            <a:spAutoFit/>
          </a:bodyPr>
          <a:lstStyle/>
          <a:p>
            <a:pPr latinLnBrk="0" hangingPunct="0">
              <a:lnSpc>
                <a:spcPct val="96000"/>
              </a:lnSpc>
              <a:buClr>
                <a:srgbClr val="000000"/>
              </a:buClr>
              <a:buSzPct val="100000"/>
              <a:buFont typeface="Univers" pitchFamily="34" charset="0"/>
              <a:buNone/>
            </a:pPr>
            <a:r>
              <a:rPr kumimoji="0" lang="ko-KR" altLang="en-US" sz="1200" b="1" dirty="0">
                <a:solidFill>
                  <a:srgbClr val="333333"/>
                </a:solidFill>
                <a:latin typeface="Arial Unicode MS" pitchFamily="50" charset="-127"/>
                <a:ea typeface="Arial Unicode MS" pitchFamily="50" charset="-127"/>
                <a:cs typeface="Arial Unicode MS" pitchFamily="50" charset="-127"/>
              </a:rPr>
              <a:t> </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отправление  </a:t>
            </a:r>
            <a:r>
              <a:rPr kumimoji="0" lang="ru-RU" altLang="ko-KR" sz="1200" b="1" dirty="0" err="1" smtClean="0">
                <a:solidFill>
                  <a:srgbClr val="333333"/>
                </a:solidFill>
                <a:latin typeface="Arial Unicode MS" pitchFamily="50" charset="-127"/>
                <a:ea typeface="Arial Unicode MS" pitchFamily="50" charset="-127"/>
                <a:cs typeface="Arial Unicode MS" pitchFamily="50" charset="-127"/>
              </a:rPr>
              <a:t>инфо</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 извещения</a:t>
            </a:r>
            <a:endParaRPr kumimoji="0" lang="en-US" altLang="ko-KR" sz="1200" b="1" dirty="0">
              <a:solidFill>
                <a:srgbClr val="333333"/>
              </a:solidFill>
              <a:latin typeface="Arial Unicode MS" pitchFamily="50" charset="-127"/>
              <a:ea typeface="Arial Unicode MS" pitchFamily="50" charset="-127"/>
              <a:cs typeface="Arial Unicode MS" pitchFamily="50" charset="-127"/>
            </a:endParaRPr>
          </a:p>
        </p:txBody>
      </p:sp>
      <p:sp>
        <p:nvSpPr>
          <p:cNvPr id="45074" name="Text Box 61"/>
          <p:cNvSpPr txBox="1">
            <a:spLocks noChangeArrowheads="1"/>
          </p:cNvSpPr>
          <p:nvPr/>
        </p:nvSpPr>
        <p:spPr bwMode="auto">
          <a:xfrm>
            <a:off x="2792413" y="4797425"/>
            <a:ext cx="1944687" cy="446917"/>
          </a:xfrm>
          <a:prstGeom prst="rect">
            <a:avLst/>
          </a:prstGeom>
          <a:noFill/>
          <a:ln w="9525" algn="ctr">
            <a:noFill/>
            <a:miter lim="800000"/>
            <a:headEnd/>
            <a:tailEnd/>
          </a:ln>
        </p:spPr>
        <p:txBody>
          <a:bodyPr>
            <a:spAutoFit/>
          </a:bodyPr>
          <a:lstStyle/>
          <a:p>
            <a:pPr algn="ctr" latinLnBrk="0" hangingPunct="0">
              <a:lnSpc>
                <a:spcPct val="96000"/>
              </a:lnSpc>
              <a:buClr>
                <a:srgbClr val="000000"/>
              </a:buClr>
              <a:buSzPct val="100000"/>
              <a:buFont typeface="Univers" pitchFamily="34" charset="0"/>
              <a:buNone/>
            </a:pPr>
            <a:r>
              <a:rPr kumimoji="0" lang="ko-KR" altLang="en-US" sz="1200" b="1" dirty="0">
                <a:solidFill>
                  <a:srgbClr val="333333"/>
                </a:solidFill>
                <a:latin typeface="Arial Unicode MS" pitchFamily="50" charset="-127"/>
                <a:ea typeface="Arial Unicode MS" pitchFamily="50" charset="-127"/>
                <a:cs typeface="Arial Unicode MS" pitchFamily="50" charset="-127"/>
              </a:rPr>
              <a:t> </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передача результата оплаты</a:t>
            </a:r>
            <a:endParaRPr kumimoji="0" lang="ko-KR" altLang="en-US" sz="1200" b="1" dirty="0">
              <a:solidFill>
                <a:srgbClr val="333333"/>
              </a:solidFill>
              <a:latin typeface="Arial Unicode MS" pitchFamily="50" charset="-127"/>
              <a:ea typeface="Arial Unicode MS" pitchFamily="50" charset="-127"/>
              <a:cs typeface="Arial Unicode MS" pitchFamily="50" charset="-127"/>
            </a:endParaRPr>
          </a:p>
        </p:txBody>
      </p:sp>
      <p:sp>
        <p:nvSpPr>
          <p:cNvPr id="45075" name="Text Box 61"/>
          <p:cNvSpPr txBox="1">
            <a:spLocks noChangeArrowheads="1"/>
          </p:cNvSpPr>
          <p:nvPr/>
        </p:nvSpPr>
        <p:spPr bwMode="auto">
          <a:xfrm>
            <a:off x="2216150" y="5589588"/>
            <a:ext cx="2105025" cy="269626"/>
          </a:xfrm>
          <a:prstGeom prst="rect">
            <a:avLst/>
          </a:prstGeom>
          <a:noFill/>
          <a:ln w="9525" algn="ctr">
            <a:noFill/>
            <a:miter lim="800000"/>
            <a:headEnd/>
            <a:tailEnd/>
          </a:ln>
        </p:spPr>
        <p:txBody>
          <a:bodyPr>
            <a:spAutoFit/>
          </a:bodyPr>
          <a:lstStyle/>
          <a:p>
            <a:pPr algn="ctr" latinLnBrk="0" hangingPunct="0">
              <a:lnSpc>
                <a:spcPct val="96000"/>
              </a:lnSpc>
              <a:buClr>
                <a:srgbClr val="000000"/>
              </a:buClr>
              <a:buSzPct val="100000"/>
              <a:buFont typeface="Univers" pitchFamily="34" charset="0"/>
              <a:buNone/>
            </a:pPr>
            <a:r>
              <a:rPr kumimoji="0" lang="ko-KR" altLang="en-US" sz="1200" b="1" dirty="0">
                <a:solidFill>
                  <a:srgbClr val="333333"/>
                </a:solidFill>
                <a:latin typeface="Arial Unicode MS" pitchFamily="50" charset="-127"/>
                <a:ea typeface="Arial Unicode MS" pitchFamily="50" charset="-127"/>
                <a:cs typeface="Arial Unicode MS" pitchFamily="50" charset="-127"/>
              </a:rPr>
              <a:t> </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перевод платежа</a:t>
            </a: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a:t>
            </a:r>
            <a:r>
              <a:rPr kumimoji="0" lang="ru-RU" altLang="ko-KR" sz="1200" b="1" dirty="0" err="1" smtClean="0">
                <a:solidFill>
                  <a:srgbClr val="333333"/>
                </a:solidFill>
                <a:latin typeface="Arial Unicode MS" pitchFamily="50" charset="-127"/>
                <a:ea typeface="Arial Unicode MS" pitchFamily="50" charset="-127"/>
                <a:cs typeface="Arial Unicode MS" pitchFamily="50" charset="-127"/>
              </a:rPr>
              <a:t>ежедн</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a:t>
            </a: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a:t>
            </a:r>
            <a:endParaRPr kumimoji="0" lang="en-US" altLang="ko-KR" sz="1200" b="1" dirty="0">
              <a:solidFill>
                <a:srgbClr val="333333"/>
              </a:solidFill>
              <a:latin typeface="Arial Unicode MS" pitchFamily="50" charset="-127"/>
              <a:ea typeface="Arial Unicode MS" pitchFamily="50" charset="-127"/>
              <a:cs typeface="Arial Unicode MS" pitchFamily="50" charset="-127"/>
            </a:endParaRPr>
          </a:p>
        </p:txBody>
      </p:sp>
      <p:sp>
        <p:nvSpPr>
          <p:cNvPr id="272449" name="Text Box 65"/>
          <p:cNvSpPr txBox="1">
            <a:spLocks noChangeArrowheads="1"/>
          </p:cNvSpPr>
          <p:nvPr/>
        </p:nvSpPr>
        <p:spPr bwMode="auto">
          <a:xfrm>
            <a:off x="6931024" y="4252913"/>
            <a:ext cx="1236685" cy="272758"/>
          </a:xfrm>
          <a:prstGeom prst="rect">
            <a:avLst/>
          </a:prstGeom>
          <a:noFill/>
          <a:ln w="12700" algn="ctr">
            <a:noFill/>
            <a:miter lim="800000"/>
            <a:headEnd/>
            <a:tailEnd/>
          </a:ln>
          <a:effectLst/>
        </p:spPr>
        <p:txBody>
          <a:bodyPr wrap="square" lIns="54000" tIns="36000" rIns="54000" bIns="36000">
            <a:spAutoFit/>
          </a:bodyPr>
          <a:lstStyle/>
          <a:p>
            <a:pPr algn="ctr">
              <a:buFont typeface="굴림" pitchFamily="50" charset="-127"/>
              <a:buNone/>
              <a:defRPr/>
            </a:pPr>
            <a:r>
              <a:rPr kumimoji="0" lang="ru-RU" altLang="ko-KR" b="1" dirty="0" smtClean="0">
                <a:solidFill>
                  <a:srgbClr val="0000FF"/>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плательщик</a:t>
            </a:r>
            <a:endParaRPr kumimoji="0" lang="en-US" altLang="ko-KR" b="1" dirty="0">
              <a:solidFill>
                <a:srgbClr val="0000FF"/>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71696" name="Rectangle 336"/>
          <p:cNvSpPr>
            <a:spLocks noChangeArrowheads="1"/>
          </p:cNvSpPr>
          <p:nvPr/>
        </p:nvSpPr>
        <p:spPr bwMode="auto">
          <a:xfrm>
            <a:off x="4069617" y="6006923"/>
            <a:ext cx="1452641" cy="351035"/>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ru-RU" altLang="ko-KR" sz="1200"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Коммерческий банк</a:t>
            </a:r>
            <a:endParaRPr lang="en-US" altLang="ko-KR" sz="12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5078" name="Picture 514" descr="학교_1"/>
          <p:cNvPicPr>
            <a:picLocks noChangeAspect="1" noChangeArrowheads="1"/>
          </p:cNvPicPr>
          <p:nvPr/>
        </p:nvPicPr>
        <p:blipFill>
          <a:blip r:embed="rId9" cstate="print"/>
          <a:srcRect l="7443" r="2481"/>
          <a:stretch>
            <a:fillRect/>
          </a:stretch>
        </p:blipFill>
        <p:spPr bwMode="auto">
          <a:xfrm>
            <a:off x="4445000" y="5629275"/>
            <a:ext cx="614363" cy="377825"/>
          </a:xfrm>
          <a:prstGeom prst="rect">
            <a:avLst/>
          </a:prstGeom>
          <a:noFill/>
          <a:ln w="9525">
            <a:noFill/>
            <a:miter lim="800000"/>
            <a:headEnd/>
            <a:tailEnd/>
          </a:ln>
        </p:spPr>
      </p:pic>
      <p:cxnSp>
        <p:nvCxnSpPr>
          <p:cNvPr id="45079" name="AutoShape 124"/>
          <p:cNvCxnSpPr>
            <a:cxnSpLocks noChangeShapeType="1"/>
          </p:cNvCxnSpPr>
          <p:nvPr/>
        </p:nvCxnSpPr>
        <p:spPr bwMode="auto">
          <a:xfrm>
            <a:off x="5226050" y="2501900"/>
            <a:ext cx="2133600" cy="1069975"/>
          </a:xfrm>
          <a:prstGeom prst="bentConnector2">
            <a:avLst/>
          </a:prstGeom>
          <a:noFill/>
          <a:ln w="31750">
            <a:solidFill>
              <a:srgbClr val="972FFF"/>
            </a:solidFill>
            <a:miter lim="800000"/>
            <a:headEnd/>
            <a:tailEnd type="triangle" w="med" len="med"/>
          </a:ln>
          <a:effectLst>
            <a:prstShdw prst="shdw17" dist="17961" dir="2700000">
              <a:schemeClr val="tx1">
                <a:alpha val="50000"/>
              </a:schemeClr>
            </a:prstShdw>
          </a:effectLst>
        </p:spPr>
      </p:cxnSp>
      <p:cxnSp>
        <p:nvCxnSpPr>
          <p:cNvPr id="45080" name="AutoShape 125"/>
          <p:cNvCxnSpPr>
            <a:cxnSpLocks noChangeShapeType="1"/>
          </p:cNvCxnSpPr>
          <p:nvPr/>
        </p:nvCxnSpPr>
        <p:spPr bwMode="auto">
          <a:xfrm rot="5400000">
            <a:off x="5811044" y="4371181"/>
            <a:ext cx="1443038" cy="1717675"/>
          </a:xfrm>
          <a:prstGeom prst="bentConnector2">
            <a:avLst/>
          </a:prstGeom>
          <a:noFill/>
          <a:ln w="31750">
            <a:solidFill>
              <a:srgbClr val="972FFF"/>
            </a:solidFill>
            <a:miter lim="800000"/>
            <a:headEnd/>
            <a:tailEnd type="triangle" w="med" len="med"/>
          </a:ln>
          <a:effectLst>
            <a:prstShdw prst="shdw17" dist="17961" dir="2700000">
              <a:schemeClr val="tx1">
                <a:alpha val="50000"/>
              </a:schemeClr>
            </a:prstShdw>
          </a:effectLst>
        </p:spPr>
      </p:cxnSp>
      <p:cxnSp>
        <p:nvCxnSpPr>
          <p:cNvPr id="45081" name="AutoShape 126"/>
          <p:cNvCxnSpPr>
            <a:cxnSpLocks noChangeShapeType="1"/>
          </p:cNvCxnSpPr>
          <p:nvPr/>
        </p:nvCxnSpPr>
        <p:spPr bwMode="auto">
          <a:xfrm rot="10800000">
            <a:off x="2068513" y="4265613"/>
            <a:ext cx="1827212" cy="1785937"/>
          </a:xfrm>
          <a:prstGeom prst="bentConnector3">
            <a:avLst>
              <a:gd name="adj1" fmla="val 99838"/>
            </a:avLst>
          </a:prstGeom>
          <a:noFill/>
          <a:ln w="31750">
            <a:solidFill>
              <a:srgbClr val="972FFF"/>
            </a:solidFill>
            <a:miter lim="800000"/>
            <a:headEnd/>
            <a:tailEnd type="triangle" w="med" len="med"/>
          </a:ln>
          <a:effectLst>
            <a:prstShdw prst="shdw17" dist="17961" dir="2700000">
              <a:schemeClr val="tx1">
                <a:alpha val="50000"/>
              </a:schemeClr>
            </a:prstShdw>
          </a:effectLst>
        </p:spPr>
      </p:cxnSp>
      <p:sp>
        <p:nvSpPr>
          <p:cNvPr id="45082" name="Text Box 129"/>
          <p:cNvSpPr txBox="1">
            <a:spLocks noChangeArrowheads="1"/>
          </p:cNvSpPr>
          <p:nvPr/>
        </p:nvSpPr>
        <p:spPr bwMode="auto">
          <a:xfrm>
            <a:off x="273050" y="1916113"/>
            <a:ext cx="4179884" cy="492443"/>
          </a:xfrm>
          <a:prstGeom prst="rect">
            <a:avLst/>
          </a:prstGeom>
          <a:noFill/>
          <a:ln w="9525" algn="ctr">
            <a:noFill/>
            <a:miter lim="800000"/>
            <a:headEnd/>
            <a:tailEnd/>
          </a:ln>
          <a:effectLst>
            <a:prstShdw prst="shdw17" dist="17961" dir="2700000">
              <a:srgbClr val="999999"/>
            </a:prstShdw>
          </a:effectLst>
        </p:spPr>
        <p:txBody>
          <a:bodyPr wrap="square">
            <a:spAutoFit/>
          </a:bodyPr>
          <a:lstStyle/>
          <a:p>
            <a:pPr marL="182563" indent="-182563"/>
            <a:r>
              <a:rPr kumimoji="0" lang="en-US" altLang="ko-KR" sz="1400" b="1" dirty="0">
                <a:latin typeface="Arial Unicode MS" pitchFamily="50" charset="-127"/>
                <a:ea typeface="Arial Unicode MS" pitchFamily="50" charset="-127"/>
                <a:cs typeface="Arial Unicode MS" pitchFamily="50" charset="-127"/>
              </a:rPr>
              <a:t>*</a:t>
            </a:r>
            <a:r>
              <a:rPr kumimoji="0" lang="en-US" altLang="ko-KR" sz="1200" b="1" dirty="0">
                <a:latin typeface="Arial Unicode MS" pitchFamily="50" charset="-127"/>
                <a:ea typeface="Arial Unicode MS" pitchFamily="50" charset="-127"/>
                <a:cs typeface="Arial Unicode MS" pitchFamily="50" charset="-127"/>
              </a:rPr>
              <a:t>EBPP : </a:t>
            </a:r>
            <a:r>
              <a:rPr kumimoji="0" lang="ru-RU" altLang="ko-KR" sz="1200" b="1" dirty="0" smtClean="0">
                <a:latin typeface="Arial Unicode MS" pitchFamily="50" charset="-127"/>
                <a:ea typeface="Arial Unicode MS" pitchFamily="50" charset="-127"/>
                <a:cs typeface="Arial Unicode MS" pitchFamily="50" charset="-127"/>
              </a:rPr>
              <a:t>Электронное предъявление Счетов и Платежей</a:t>
            </a:r>
            <a:endParaRPr kumimoji="0" lang="en-US" altLang="ko-KR" sz="1200" b="1" dirty="0">
              <a:latin typeface="Arial Unicode MS" pitchFamily="50" charset="-127"/>
              <a:ea typeface="Arial Unicode MS" pitchFamily="50" charset="-127"/>
              <a:cs typeface="Arial Unicode MS" pitchFamily="50" charset="-127"/>
            </a:endParaRPr>
          </a:p>
        </p:txBody>
      </p:sp>
      <p:pic>
        <p:nvPicPr>
          <p:cNvPr id="45083" name="Picture 105" descr="tt2-005-97"/>
          <p:cNvPicPr>
            <a:picLocks noChangeAspect="1" noChangeArrowheads="1"/>
          </p:cNvPicPr>
          <p:nvPr/>
        </p:nvPicPr>
        <p:blipFill>
          <a:blip r:embed="rId10" cstate="print"/>
          <a:srcRect/>
          <a:stretch>
            <a:fillRect/>
          </a:stretch>
        </p:blipFill>
        <p:spPr bwMode="auto">
          <a:xfrm>
            <a:off x="1214438" y="3278188"/>
            <a:ext cx="719137" cy="649287"/>
          </a:xfrm>
          <a:prstGeom prst="rect">
            <a:avLst/>
          </a:prstGeom>
          <a:noFill/>
          <a:ln w="9525">
            <a:noFill/>
            <a:miter lim="800000"/>
            <a:headEnd/>
            <a:tailEnd/>
          </a:ln>
        </p:spPr>
      </p:pic>
      <p:sp>
        <p:nvSpPr>
          <p:cNvPr id="45084" name="Rectangle 71"/>
          <p:cNvSpPr>
            <a:spLocks noChangeArrowheads="1"/>
          </p:cNvSpPr>
          <p:nvPr/>
        </p:nvSpPr>
        <p:spPr bwMode="auto">
          <a:xfrm>
            <a:off x="220663" y="830263"/>
            <a:ext cx="9534525" cy="1234826"/>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11"/>
              </a:buBlip>
            </a:pPr>
            <a:r>
              <a:rPr kumimoji="0" lang="ko-KR" altLang="en-US"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err="1" smtClean="0">
                <a:solidFill>
                  <a:srgbClr val="22142E"/>
                </a:solidFill>
                <a:latin typeface="Arial Unicode MS" pitchFamily="50" charset="-127"/>
                <a:ea typeface="Arial Unicode MS" pitchFamily="50" charset="-127"/>
                <a:cs typeface="Arial Unicode MS" pitchFamily="50" charset="-127"/>
              </a:rPr>
              <a:t>коллекторское</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 учреждение уведомляет плательщика и отправляет обобщающую информацию извещения в систему Цифрового мозга.</a:t>
            </a:r>
            <a:endParaRPr kumimoji="0" lang="ko-KR" altLang="en-US" sz="1400" dirty="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11"/>
              </a:buBlip>
            </a:pPr>
            <a:r>
              <a:rPr kumimoji="0" lang="ko-KR" altLang="en-US"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плательщик оплачивает налог через Интернет </a:t>
            </a:r>
            <a:r>
              <a:rPr kumimoji="0" lang="ru-RU" altLang="ko-KR" sz="1400" dirty="0" err="1" smtClean="0">
                <a:solidFill>
                  <a:srgbClr val="22142E"/>
                </a:solidFill>
                <a:latin typeface="Arial Unicode MS" pitchFamily="50" charset="-127"/>
                <a:ea typeface="Arial Unicode MS" pitchFamily="50" charset="-127"/>
                <a:cs typeface="Arial Unicode MS" pitchFamily="50" charset="-127"/>
              </a:rPr>
              <a:t>банкинг</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 или в банке, т.д.</a:t>
            </a:r>
            <a:endParaRPr kumimoji="0" lang="ko-KR" altLang="en-US" sz="1400" dirty="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11"/>
              </a:buBlip>
            </a:pPr>
            <a:r>
              <a:rPr kumimoji="0" lang="en-US" altLang="ko-KR"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коммерческий банк проверяет и получает извещенные платежи, и отправляет результат операции в цифровой Мозг по системе</a:t>
            </a:r>
            <a:r>
              <a:rPr kumimoji="0" lang="en-US" altLang="ko-KR" sz="1400" dirty="0" smtClean="0">
                <a:solidFill>
                  <a:srgbClr val="22142E"/>
                </a:solidFill>
                <a:latin typeface="Arial Unicode MS" pitchFamily="50" charset="-127"/>
                <a:ea typeface="Arial Unicode MS" pitchFamily="50" charset="-127"/>
                <a:cs typeface="Arial Unicode MS" pitchFamily="50" charset="-127"/>
              </a:rPr>
              <a:t> </a:t>
            </a:r>
            <a:r>
              <a:rPr kumimoji="0" lang="en-US" altLang="ko-KR" sz="1400" dirty="0">
                <a:solidFill>
                  <a:srgbClr val="22142E"/>
                </a:solidFill>
                <a:latin typeface="Arial Unicode MS" pitchFamily="50" charset="-127"/>
                <a:ea typeface="Arial Unicode MS" pitchFamily="50" charset="-127"/>
                <a:cs typeface="Arial Unicode MS" pitchFamily="50" charset="-127"/>
              </a:rPr>
              <a:t>EBPP </a:t>
            </a:r>
            <a:endParaRPr kumimoji="0" lang="ko-KR" altLang="en-US" sz="1400" dirty="0">
              <a:solidFill>
                <a:srgbClr val="22142E"/>
              </a:solidFill>
              <a:latin typeface="Arial Unicode MS" pitchFamily="50" charset="-127"/>
              <a:ea typeface="Arial Unicode MS" pitchFamily="50" charset="-127"/>
              <a:cs typeface="Arial Unicode MS" pitchFamily="50" charset="-127"/>
            </a:endParaRPr>
          </a:p>
        </p:txBody>
      </p:sp>
      <p:pic>
        <p:nvPicPr>
          <p:cNvPr id="45086" name="Picture 110" descr="011"/>
          <p:cNvPicPr>
            <a:picLocks noChangeAspect="1" noChangeArrowheads="1"/>
          </p:cNvPicPr>
          <p:nvPr/>
        </p:nvPicPr>
        <p:blipFill>
          <a:blip r:embed="rId12" cstate="print"/>
          <a:srcRect/>
          <a:stretch>
            <a:fillRect/>
          </a:stretch>
        </p:blipFill>
        <p:spPr bwMode="auto">
          <a:xfrm>
            <a:off x="6716713" y="3811588"/>
            <a:ext cx="1254125" cy="495300"/>
          </a:xfrm>
          <a:prstGeom prst="rect">
            <a:avLst/>
          </a:prstGeom>
          <a:noFill/>
          <a:ln w="9525">
            <a:noFill/>
            <a:miter lim="800000"/>
            <a:headEnd/>
            <a:tailEnd/>
          </a:ln>
        </p:spPr>
      </p:pic>
      <p:pic>
        <p:nvPicPr>
          <p:cNvPr id="45087" name="Picture 104" descr="p_4"/>
          <p:cNvPicPr>
            <a:picLocks noChangeAspect="1" noChangeArrowheads="1"/>
          </p:cNvPicPr>
          <p:nvPr/>
        </p:nvPicPr>
        <p:blipFill>
          <a:blip r:embed="rId13" cstate="print"/>
          <a:srcRect/>
          <a:stretch>
            <a:fillRect/>
          </a:stretch>
        </p:blipFill>
        <p:spPr bwMode="auto">
          <a:xfrm>
            <a:off x="6991350" y="3570288"/>
            <a:ext cx="706438" cy="555625"/>
          </a:xfrm>
          <a:prstGeom prst="rect">
            <a:avLst/>
          </a:prstGeom>
          <a:noFill/>
          <a:ln w="9525">
            <a:noFill/>
            <a:miter lim="800000"/>
            <a:headEnd/>
            <a:tailEnd/>
          </a:ln>
        </p:spPr>
      </p:pic>
      <p:sp>
        <p:nvSpPr>
          <p:cNvPr id="45088" name="AutoShape 84"/>
          <p:cNvSpPr>
            <a:spLocks noChangeArrowheads="1"/>
          </p:cNvSpPr>
          <p:nvPr/>
        </p:nvSpPr>
        <p:spPr bwMode="auto">
          <a:xfrm>
            <a:off x="5157788" y="2927350"/>
            <a:ext cx="1827212"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89" name="Text Box 61"/>
          <p:cNvSpPr txBox="1">
            <a:spLocks noChangeArrowheads="1"/>
          </p:cNvSpPr>
          <p:nvPr/>
        </p:nvSpPr>
        <p:spPr bwMode="auto">
          <a:xfrm>
            <a:off x="5030788" y="2903538"/>
            <a:ext cx="1814512" cy="446917"/>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en-US" altLang="ko-KR" sz="1200" b="1" dirty="0">
                <a:solidFill>
                  <a:srgbClr val="333333"/>
                </a:solidFill>
                <a:latin typeface="Arial Unicode MS" pitchFamily="50" charset="-127"/>
                <a:ea typeface="Arial Unicode MS" pitchFamily="50" charset="-127"/>
                <a:cs typeface="Arial Unicode MS" pitchFamily="50" charset="-127"/>
              </a:rPr>
              <a:t>      </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отправление  </a:t>
            </a:r>
            <a:r>
              <a:rPr kumimoji="0" lang="ru-RU" altLang="ko-KR" sz="1200" b="1" dirty="0" err="1" smtClean="0">
                <a:solidFill>
                  <a:srgbClr val="333333"/>
                </a:solidFill>
                <a:latin typeface="Arial Unicode MS" pitchFamily="50" charset="-127"/>
                <a:ea typeface="Arial Unicode MS" pitchFamily="50" charset="-127"/>
                <a:cs typeface="Arial Unicode MS" pitchFamily="50" charset="-127"/>
              </a:rPr>
              <a:t>инфо</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 извещения</a:t>
            </a: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 </a:t>
            </a:r>
            <a:endParaRPr kumimoji="0" lang="ko-KR" altLang="en-US" sz="1200" b="1" dirty="0">
              <a:solidFill>
                <a:srgbClr val="333333"/>
              </a:solidFill>
              <a:latin typeface="Arial Unicode MS" pitchFamily="50" charset="-127"/>
              <a:ea typeface="Arial Unicode MS" pitchFamily="50" charset="-127"/>
              <a:cs typeface="Arial Unicode MS" pitchFamily="50" charset="-127"/>
            </a:endParaRPr>
          </a:p>
        </p:txBody>
      </p:sp>
      <p:pic>
        <p:nvPicPr>
          <p:cNvPr id="45090" name="Picture 119" descr="1"/>
          <p:cNvPicPr>
            <a:picLocks noChangeAspect="1" noChangeArrowheads="1"/>
          </p:cNvPicPr>
          <p:nvPr/>
        </p:nvPicPr>
        <p:blipFill>
          <a:blip r:embed="rId14" cstate="print"/>
          <a:srcRect/>
          <a:stretch>
            <a:fillRect/>
          </a:stretch>
        </p:blipFill>
        <p:spPr bwMode="auto">
          <a:xfrm>
            <a:off x="5049838" y="2903538"/>
            <a:ext cx="304800" cy="304800"/>
          </a:xfrm>
          <a:prstGeom prst="rect">
            <a:avLst/>
          </a:prstGeom>
          <a:noFill/>
          <a:ln w="9525">
            <a:noFill/>
            <a:miter lim="800000"/>
            <a:headEnd/>
            <a:tailEnd/>
          </a:ln>
        </p:spPr>
      </p:pic>
      <p:pic>
        <p:nvPicPr>
          <p:cNvPr id="45091" name="Picture 120" descr="2"/>
          <p:cNvPicPr>
            <a:picLocks noChangeAspect="1" noChangeArrowheads="1"/>
          </p:cNvPicPr>
          <p:nvPr/>
        </p:nvPicPr>
        <p:blipFill>
          <a:blip r:embed="rId15" cstate="print"/>
          <a:srcRect/>
          <a:stretch>
            <a:fillRect/>
          </a:stretch>
        </p:blipFill>
        <p:spPr bwMode="auto">
          <a:xfrm>
            <a:off x="7464425" y="5089525"/>
            <a:ext cx="304800" cy="304800"/>
          </a:xfrm>
          <a:prstGeom prst="rect">
            <a:avLst/>
          </a:prstGeom>
          <a:noFill/>
          <a:ln w="9525">
            <a:noFill/>
            <a:miter lim="800000"/>
            <a:headEnd/>
            <a:tailEnd/>
          </a:ln>
        </p:spPr>
      </p:pic>
      <p:pic>
        <p:nvPicPr>
          <p:cNvPr id="45092" name="Picture 121" descr="3"/>
          <p:cNvPicPr>
            <a:picLocks noChangeAspect="1" noChangeArrowheads="1"/>
          </p:cNvPicPr>
          <p:nvPr/>
        </p:nvPicPr>
        <p:blipFill>
          <a:blip r:embed="rId16" cstate="print"/>
          <a:srcRect/>
          <a:stretch>
            <a:fillRect/>
          </a:stretch>
        </p:blipFill>
        <p:spPr bwMode="auto">
          <a:xfrm>
            <a:off x="2649538" y="4797425"/>
            <a:ext cx="303212" cy="304800"/>
          </a:xfrm>
          <a:prstGeom prst="rect">
            <a:avLst/>
          </a:prstGeom>
          <a:noFill/>
          <a:ln w="9525">
            <a:noFill/>
            <a:miter lim="800000"/>
            <a:headEnd/>
            <a:tailEnd/>
          </a:ln>
        </p:spPr>
      </p:pic>
      <p:pic>
        <p:nvPicPr>
          <p:cNvPr id="45093" name="Picture 122" descr="4"/>
          <p:cNvPicPr>
            <a:picLocks noChangeAspect="1" noChangeArrowheads="1"/>
          </p:cNvPicPr>
          <p:nvPr/>
        </p:nvPicPr>
        <p:blipFill>
          <a:blip r:embed="rId17" cstate="print"/>
          <a:srcRect/>
          <a:stretch>
            <a:fillRect/>
          </a:stretch>
        </p:blipFill>
        <p:spPr bwMode="auto">
          <a:xfrm>
            <a:off x="1828800" y="3525838"/>
            <a:ext cx="304800" cy="304800"/>
          </a:xfrm>
          <a:prstGeom prst="rect">
            <a:avLst/>
          </a:prstGeom>
          <a:noFill/>
          <a:ln w="9525">
            <a:noFill/>
            <a:miter lim="800000"/>
            <a:headEnd/>
            <a:tailEnd/>
          </a:ln>
        </p:spPr>
      </p:pic>
      <p:pic>
        <p:nvPicPr>
          <p:cNvPr id="45094" name="Picture 123" descr="5"/>
          <p:cNvPicPr>
            <a:picLocks noChangeAspect="1" noChangeArrowheads="1"/>
          </p:cNvPicPr>
          <p:nvPr/>
        </p:nvPicPr>
        <p:blipFill>
          <a:blip r:embed="rId18" cstate="print"/>
          <a:srcRect/>
          <a:stretch>
            <a:fillRect/>
          </a:stretch>
        </p:blipFill>
        <p:spPr bwMode="auto">
          <a:xfrm>
            <a:off x="2720975" y="2924175"/>
            <a:ext cx="306388" cy="304800"/>
          </a:xfrm>
          <a:prstGeom prst="rect">
            <a:avLst/>
          </a:prstGeom>
          <a:noFill/>
          <a:ln w="9525">
            <a:noFill/>
            <a:miter lim="800000"/>
            <a:headEnd/>
            <a:tailEnd/>
          </a:ln>
        </p:spPr>
      </p:pic>
      <p:pic>
        <p:nvPicPr>
          <p:cNvPr id="45095" name="Picture 130" descr="1"/>
          <p:cNvPicPr>
            <a:picLocks noChangeAspect="1" noChangeArrowheads="1"/>
          </p:cNvPicPr>
          <p:nvPr/>
        </p:nvPicPr>
        <p:blipFill>
          <a:blip r:embed="rId14" cstate="print"/>
          <a:srcRect/>
          <a:stretch>
            <a:fillRect/>
          </a:stretch>
        </p:blipFill>
        <p:spPr bwMode="auto">
          <a:xfrm>
            <a:off x="5024438" y="4868863"/>
            <a:ext cx="304800" cy="304800"/>
          </a:xfrm>
          <a:prstGeom prst="rect">
            <a:avLst/>
          </a:prstGeom>
          <a:noFill/>
          <a:ln w="9525">
            <a:noFill/>
            <a:miter lim="800000"/>
            <a:headEnd/>
            <a:tailEnd/>
          </a:ln>
        </p:spPr>
      </p:pic>
      <p:pic>
        <p:nvPicPr>
          <p:cNvPr id="45096" name="Picture 131" descr="3"/>
          <p:cNvPicPr>
            <a:picLocks noChangeAspect="1" noChangeArrowheads="1"/>
          </p:cNvPicPr>
          <p:nvPr/>
        </p:nvPicPr>
        <p:blipFill>
          <a:blip r:embed="rId16" cstate="print"/>
          <a:srcRect/>
          <a:stretch>
            <a:fillRect/>
          </a:stretch>
        </p:blipFill>
        <p:spPr bwMode="auto">
          <a:xfrm>
            <a:off x="2144713" y="5589588"/>
            <a:ext cx="303212" cy="304800"/>
          </a:xfrm>
          <a:prstGeom prst="rect">
            <a:avLst/>
          </a:prstGeom>
          <a:noFill/>
          <a:ln w="9525">
            <a:noFill/>
            <a:miter lim="800000"/>
            <a:headEnd/>
            <a:tailEnd/>
          </a:ln>
        </p:spPr>
      </p:pic>
      <p:pic>
        <p:nvPicPr>
          <p:cNvPr id="45097" name="Picture 619" descr="C:\hyeran\work\소스\ㅁ[ㅁ[ㅁ[[ㅁ[ㅁ3.png"/>
          <p:cNvPicPr>
            <a:picLocks noChangeAspect="1" noChangeArrowheads="1"/>
          </p:cNvPicPr>
          <p:nvPr/>
        </p:nvPicPr>
        <p:blipFill>
          <a:blip r:embed="rId19" cstate="print"/>
          <a:srcRect/>
          <a:stretch>
            <a:fillRect/>
          </a:stretch>
        </p:blipFill>
        <p:spPr bwMode="auto">
          <a:xfrm>
            <a:off x="1042988" y="3768725"/>
            <a:ext cx="2236787" cy="561975"/>
          </a:xfrm>
          <a:prstGeom prst="rect">
            <a:avLst/>
          </a:prstGeom>
          <a:noFill/>
          <a:ln w="9525">
            <a:noFill/>
            <a:miter lim="800000"/>
            <a:headEnd/>
            <a:tailEnd/>
          </a:ln>
        </p:spPr>
      </p:pic>
      <p:sp>
        <p:nvSpPr>
          <p:cNvPr id="10281" name="Text Box 72"/>
          <p:cNvSpPr txBox="1">
            <a:spLocks noChangeArrowheads="1"/>
          </p:cNvSpPr>
          <p:nvPr/>
        </p:nvSpPr>
        <p:spPr bwMode="auto">
          <a:xfrm>
            <a:off x="1225550" y="3819525"/>
            <a:ext cx="1944688" cy="446088"/>
          </a:xfrm>
          <a:prstGeom prst="rect">
            <a:avLst/>
          </a:prstGeom>
          <a:noFill/>
          <a:ln w="9525">
            <a:noFill/>
            <a:miter lim="800000"/>
            <a:headEnd/>
            <a:tailEnd/>
          </a:ln>
        </p:spPr>
        <p:txBody>
          <a:bodyPr anchor="ctr"/>
          <a:lstStyle/>
          <a:p>
            <a:pPr algn="ctr">
              <a:defRPr/>
            </a:pPr>
            <a:r>
              <a:rPr kumimoji="0" lang="en-US" altLang="ko-KR"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Bank Of Korea</a:t>
            </a:r>
            <a:endParaRPr kumimoji="0" lang="ko-KR" altLang="en-US"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5099" name="AutoShape 85"/>
          <p:cNvSpPr>
            <a:spLocks noChangeArrowheads="1"/>
          </p:cNvSpPr>
          <p:nvPr/>
        </p:nvSpPr>
        <p:spPr bwMode="auto">
          <a:xfrm>
            <a:off x="7526338" y="3143250"/>
            <a:ext cx="955675"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pic>
        <p:nvPicPr>
          <p:cNvPr id="45100" name="Picture 129" descr="1"/>
          <p:cNvPicPr>
            <a:picLocks noChangeAspect="1" noChangeArrowheads="1"/>
          </p:cNvPicPr>
          <p:nvPr/>
        </p:nvPicPr>
        <p:blipFill>
          <a:blip r:embed="rId14" cstate="print"/>
          <a:srcRect/>
          <a:stretch>
            <a:fillRect/>
          </a:stretch>
        </p:blipFill>
        <p:spPr bwMode="auto">
          <a:xfrm>
            <a:off x="7426325" y="3116263"/>
            <a:ext cx="304800" cy="304800"/>
          </a:xfrm>
          <a:prstGeom prst="rect">
            <a:avLst/>
          </a:prstGeom>
          <a:noFill/>
          <a:ln w="9525">
            <a:noFill/>
            <a:miter lim="800000"/>
            <a:headEnd/>
            <a:tailEnd/>
          </a:ln>
        </p:spPr>
      </p:pic>
      <p:sp>
        <p:nvSpPr>
          <p:cNvPr id="45101" name="Text Box 47"/>
          <p:cNvSpPr txBox="1">
            <a:spLocks noChangeArrowheads="1"/>
          </p:cNvSpPr>
          <p:nvPr/>
        </p:nvSpPr>
        <p:spPr bwMode="auto">
          <a:xfrm>
            <a:off x="7627938" y="3114675"/>
            <a:ext cx="976549" cy="269626"/>
          </a:xfrm>
          <a:prstGeom prst="rect">
            <a:avLst/>
          </a:prstGeom>
          <a:noFill/>
          <a:ln w="9525" algn="ctr">
            <a:noFill/>
            <a:miter lim="800000"/>
            <a:headEnd/>
            <a:tailEnd/>
          </a:ln>
        </p:spPr>
        <p:txBody>
          <a:bodyPr wrap="none">
            <a:spAutoFit/>
          </a:bodyPr>
          <a:lstStyle/>
          <a:p>
            <a:pPr latinLnBrk="0" hangingPunct="0">
              <a:lnSpc>
                <a:spcPct val="96000"/>
              </a:lnSpc>
              <a:buClr>
                <a:srgbClr val="000000"/>
              </a:buClr>
              <a:buSzPct val="100000"/>
              <a:buFont typeface="Univers" pitchFamily="34" charset="0"/>
              <a:buNone/>
            </a:pP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извещение</a:t>
            </a:r>
            <a:endParaRPr kumimoji="0" lang="en-US" altLang="ko-KR" sz="1200" b="1" dirty="0">
              <a:solidFill>
                <a:srgbClr val="333333"/>
              </a:solidFill>
              <a:latin typeface="Arial Unicode MS" pitchFamily="50" charset="-127"/>
              <a:ea typeface="Arial Unicode MS" pitchFamily="50" charset="-127"/>
              <a:cs typeface="Arial Unicode MS" pitchFamily="50" charset="-127"/>
            </a:endParaRPr>
          </a:p>
        </p:txBody>
      </p:sp>
      <p:sp>
        <p:nvSpPr>
          <p:cNvPr id="45102" name="Text Box 48"/>
          <p:cNvSpPr txBox="1">
            <a:spLocks noChangeArrowheads="1"/>
          </p:cNvSpPr>
          <p:nvPr/>
        </p:nvSpPr>
        <p:spPr bwMode="auto">
          <a:xfrm>
            <a:off x="7700963" y="5067300"/>
            <a:ext cx="1573212" cy="624210"/>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Оплата </a:t>
            </a:r>
            <a:endParaRPr kumimoji="0" lang="ko-KR" altLang="en-US" sz="1200" b="1" dirty="0">
              <a:solidFill>
                <a:srgbClr val="333333"/>
              </a:solidFill>
              <a:latin typeface="Arial Unicode MS" pitchFamily="50" charset="-127"/>
              <a:ea typeface="Arial Unicode MS" pitchFamily="50" charset="-127"/>
              <a:cs typeface="Arial Unicode MS" pitchFamily="50" charset="-127"/>
            </a:endParaRPr>
          </a:p>
          <a:p>
            <a:pPr latinLnBrk="0" hangingPunct="0">
              <a:lnSpc>
                <a:spcPct val="96000"/>
              </a:lnSpc>
              <a:buClr>
                <a:srgbClr val="000000"/>
              </a:buClr>
              <a:buSzPct val="100000"/>
              <a:buFont typeface="Univers" pitchFamily="34" charset="0"/>
              <a:buNone/>
            </a:pP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Интернет </a:t>
            </a:r>
            <a:r>
              <a:rPr kumimoji="0" lang="ru-RU" altLang="ko-KR" sz="1200" b="1" dirty="0" err="1" smtClean="0">
                <a:solidFill>
                  <a:srgbClr val="333333"/>
                </a:solidFill>
                <a:latin typeface="Arial Unicode MS" pitchFamily="50" charset="-127"/>
                <a:ea typeface="Arial Unicode MS" pitchFamily="50" charset="-127"/>
                <a:cs typeface="Arial Unicode MS" pitchFamily="50" charset="-127"/>
              </a:rPr>
              <a:t>банкинг</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a:t>
            </a:r>
            <a:endParaRPr kumimoji="0" lang="en-US" altLang="ko-KR" sz="1200" b="1" dirty="0">
              <a:solidFill>
                <a:srgbClr val="333333"/>
              </a:solidFill>
              <a:latin typeface="Arial Unicode MS" pitchFamily="50" charset="-127"/>
              <a:ea typeface="Arial Unicode MS" pitchFamily="50" charset="-127"/>
              <a:cs typeface="Arial Unicode MS" pitchFamily="50" charset="-127"/>
            </a:endParaRPr>
          </a:p>
          <a:p>
            <a:pPr latinLnBrk="0" hangingPunct="0">
              <a:lnSpc>
                <a:spcPct val="96000"/>
              </a:lnSpc>
              <a:buClr>
                <a:srgbClr val="000000"/>
              </a:buClr>
              <a:buSzPct val="100000"/>
              <a:buFont typeface="Univers" pitchFamily="34" charset="0"/>
              <a:buNone/>
            </a:pPr>
            <a:r>
              <a:rPr kumimoji="0" lang="en-US" altLang="ko-KR" sz="1200" b="1" dirty="0">
                <a:solidFill>
                  <a:srgbClr val="333333"/>
                </a:solidFill>
                <a:latin typeface="Arial Unicode MS" pitchFamily="50" charset="-127"/>
                <a:ea typeface="Arial Unicode MS" pitchFamily="50" charset="-127"/>
                <a:cs typeface="Arial Unicode MS" pitchFamily="50" charset="-127"/>
              </a:rPr>
              <a:t>ATM </a:t>
            </a: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a:t>
            </a:r>
            <a:r>
              <a:rPr kumimoji="0" lang="ru-RU" altLang="ko-KR" sz="1200" b="1" dirty="0" smtClean="0">
                <a:solidFill>
                  <a:srgbClr val="333333"/>
                </a:solidFill>
                <a:latin typeface="Arial Unicode MS" pitchFamily="50" charset="-127"/>
                <a:ea typeface="Arial Unicode MS" pitchFamily="50" charset="-127"/>
                <a:cs typeface="Arial Unicode MS" pitchFamily="50" charset="-127"/>
              </a:rPr>
              <a:t>т.д.</a:t>
            </a:r>
            <a:r>
              <a:rPr kumimoji="0" lang="en-US" altLang="ko-KR" sz="1200" b="1" dirty="0" smtClean="0">
                <a:solidFill>
                  <a:srgbClr val="333333"/>
                </a:solidFill>
                <a:latin typeface="Arial Unicode MS" pitchFamily="50" charset="-127"/>
                <a:ea typeface="Arial Unicode MS" pitchFamily="50" charset="-127"/>
                <a:cs typeface="Arial Unicode MS" pitchFamily="50" charset="-127"/>
              </a:rPr>
              <a:t>)</a:t>
            </a:r>
            <a:endParaRPr kumimoji="0" lang="en-US" altLang="ko-KR" sz="1200" b="1" dirty="0">
              <a:solidFill>
                <a:srgbClr val="333333"/>
              </a:solidFill>
              <a:latin typeface="Arial Unicode MS" pitchFamily="50" charset="-127"/>
              <a:ea typeface="Arial Unicode MS" pitchFamily="50" charset="-127"/>
              <a:cs typeface="Arial Unicode MS" pitchFamily="50" charset="-127"/>
            </a:endParaRPr>
          </a:p>
        </p:txBody>
      </p:sp>
      <p:pic>
        <p:nvPicPr>
          <p:cNvPr id="45103" name="Picture 88" descr="그림3 copy"/>
          <p:cNvPicPr>
            <a:picLocks noChangeAspect="1" noChangeArrowheads="1"/>
          </p:cNvPicPr>
          <p:nvPr/>
        </p:nvPicPr>
        <p:blipFill>
          <a:blip r:embed="rId8" cstate="print"/>
          <a:srcRect/>
          <a:stretch>
            <a:fillRect/>
          </a:stretch>
        </p:blipFill>
        <p:spPr bwMode="auto">
          <a:xfrm>
            <a:off x="4202113" y="1916113"/>
            <a:ext cx="1196975" cy="936625"/>
          </a:xfrm>
          <a:prstGeom prst="rect">
            <a:avLst/>
          </a:prstGeom>
          <a:noFill/>
          <a:ln w="9525">
            <a:noFill/>
            <a:miter lim="800000"/>
            <a:headEnd/>
            <a:tailEnd/>
          </a:ln>
        </p:spPr>
      </p:pic>
      <p:pic>
        <p:nvPicPr>
          <p:cNvPr id="45104" name="Picture 513" descr="ih-11507"/>
          <p:cNvPicPr>
            <a:picLocks noChangeAspect="1" noChangeArrowheads="1"/>
          </p:cNvPicPr>
          <p:nvPr/>
        </p:nvPicPr>
        <p:blipFill>
          <a:blip r:embed="rId20" cstate="print"/>
          <a:srcRect/>
          <a:stretch>
            <a:fillRect/>
          </a:stretch>
        </p:blipFill>
        <p:spPr bwMode="auto">
          <a:xfrm>
            <a:off x="4538663" y="1998663"/>
            <a:ext cx="511175" cy="400050"/>
          </a:xfrm>
          <a:prstGeom prst="rect">
            <a:avLst/>
          </a:prstGeom>
          <a:noFill/>
          <a:ln w="9525">
            <a:noFill/>
            <a:miter lim="800000"/>
            <a:headEnd/>
            <a:tailEnd/>
          </a:ln>
        </p:spPr>
      </p:pic>
      <p:sp>
        <p:nvSpPr>
          <p:cNvPr id="45105" name="Text Box 69"/>
          <p:cNvSpPr txBox="1">
            <a:spLocks noChangeArrowheads="1"/>
          </p:cNvSpPr>
          <p:nvPr/>
        </p:nvSpPr>
        <p:spPr bwMode="auto">
          <a:xfrm>
            <a:off x="3432175" y="3860800"/>
            <a:ext cx="2519363" cy="397866"/>
          </a:xfrm>
          <a:prstGeom prst="rect">
            <a:avLst/>
          </a:prstGeom>
          <a:noFill/>
          <a:ln w="9525" algn="ctr">
            <a:noFill/>
            <a:miter lim="800000"/>
            <a:headEnd/>
            <a:tailEnd/>
          </a:ln>
          <a:effectLst>
            <a:prstShdw prst="shdw17" dist="17961" dir="2700000">
              <a:srgbClr val="5C5C5C"/>
            </a:prstShdw>
          </a:effectLst>
        </p:spPr>
        <p:txBody>
          <a:bodyPr lIns="0" tIns="0" rIns="0" bIns="0">
            <a:spAutoFit/>
          </a:bodyPr>
          <a:lstStyle/>
          <a:p>
            <a:pPr marL="762000" indent="-304800" algn="ctr">
              <a:lnSpc>
                <a:spcPct val="50000"/>
              </a:lnSpc>
              <a:spcBef>
                <a:spcPct val="50000"/>
              </a:spcBef>
            </a:pPr>
            <a:r>
              <a:rPr lang="ru-RU" altLang="ko-KR" sz="2400" b="1" dirty="0" smtClean="0">
                <a:solidFill>
                  <a:srgbClr val="333333"/>
                </a:solidFill>
                <a:latin typeface="Arial Unicode MS" pitchFamily="50" charset="-127"/>
                <a:ea typeface="Arial Unicode MS" pitchFamily="50" charset="-127"/>
                <a:cs typeface="Arial Unicode MS" pitchFamily="50" charset="-127"/>
              </a:rPr>
              <a:t>Цифровой мозг</a:t>
            </a:r>
            <a:endParaRPr lang="en-US" altLang="ko-KR" sz="2400" b="1" dirty="0">
              <a:solidFill>
                <a:srgbClr val="333333"/>
              </a:solidFill>
              <a:latin typeface="Arial Unicode MS" pitchFamily="50" charset="-127"/>
              <a:ea typeface="Arial Unicode MS" pitchFamily="50" charset="-127"/>
              <a:cs typeface="Arial Unicode MS" pitchFamily="50" charset="-127"/>
            </a:endParaRPr>
          </a:p>
        </p:txBody>
      </p:sp>
      <p:cxnSp>
        <p:nvCxnSpPr>
          <p:cNvPr id="45106" name="AutoShape 59"/>
          <p:cNvCxnSpPr>
            <a:cxnSpLocks noChangeShapeType="1"/>
          </p:cNvCxnSpPr>
          <p:nvPr/>
        </p:nvCxnSpPr>
        <p:spPr bwMode="auto">
          <a:xfrm flipH="1">
            <a:off x="4665663" y="4437063"/>
            <a:ext cx="3175" cy="1079500"/>
          </a:xfrm>
          <a:prstGeom prst="straightConnector1">
            <a:avLst/>
          </a:prstGeom>
          <a:noFill/>
          <a:ln w="38100">
            <a:solidFill>
              <a:schemeClr val="tx1"/>
            </a:solidFill>
            <a:round/>
            <a:headEnd type="stealth" w="med" len="med"/>
            <a:tailEnd/>
          </a:ln>
        </p:spPr>
      </p:cxnSp>
      <p:sp>
        <p:nvSpPr>
          <p:cNvPr id="45107" name="Text Box 81"/>
          <p:cNvSpPr txBox="1">
            <a:spLocks noChangeArrowheads="1"/>
          </p:cNvSpPr>
          <p:nvPr/>
        </p:nvSpPr>
        <p:spPr bwMode="auto">
          <a:xfrm>
            <a:off x="4270375" y="2449513"/>
            <a:ext cx="1008063" cy="192810"/>
          </a:xfrm>
          <a:prstGeom prst="rect">
            <a:avLst/>
          </a:prstGeom>
          <a:noFill/>
          <a:ln w="9525" algn="ctr">
            <a:noFill/>
            <a:miter lim="800000"/>
            <a:headEnd/>
            <a:tailEnd/>
          </a:ln>
        </p:spPr>
        <p:txBody>
          <a:bodyPr>
            <a:spAutoFit/>
          </a:bodyPr>
          <a:lstStyle/>
          <a:p>
            <a:pPr marL="571500" indent="-571500" algn="ctr">
              <a:lnSpc>
                <a:spcPct val="40000"/>
              </a:lnSpc>
              <a:spcBef>
                <a:spcPct val="50000"/>
              </a:spcBef>
            </a:pPr>
            <a:r>
              <a:rPr kumimoji="0" lang="ru-RU" altLang="ko-KR" b="1" dirty="0" smtClean="0">
                <a:latin typeface="Arial Unicode MS" pitchFamily="50" charset="-127"/>
                <a:ea typeface="Arial Unicode MS" pitchFamily="50" charset="-127"/>
                <a:cs typeface="Arial Unicode MS" pitchFamily="50" charset="-127"/>
              </a:rPr>
              <a:t>Коллектор </a:t>
            </a:r>
            <a:endParaRPr kumimoji="0" lang="en-US" altLang="ko-KR" b="1" dirty="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4</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Доход </a:t>
            </a: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/EBPP</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그룹 423"/>
          <p:cNvGrpSpPr>
            <a:grpSpLocks/>
          </p:cNvGrpSpPr>
          <p:nvPr/>
        </p:nvGrpSpPr>
        <p:grpSpPr bwMode="auto">
          <a:xfrm>
            <a:off x="0" y="1681163"/>
            <a:ext cx="9906000" cy="5176837"/>
            <a:chOff x="12700" y="1635125"/>
            <a:chExt cx="9906000" cy="5176848"/>
          </a:xfrm>
        </p:grpSpPr>
        <p:grpSp>
          <p:nvGrpSpPr>
            <p:cNvPr id="46149" name="Group 194"/>
            <p:cNvGrpSpPr>
              <a:grpSpLocks/>
            </p:cNvGrpSpPr>
            <p:nvPr/>
          </p:nvGrpSpPr>
          <p:grpSpPr bwMode="auto">
            <a:xfrm>
              <a:off x="12700" y="1733007"/>
              <a:ext cx="9906000" cy="5078966"/>
              <a:chOff x="90" y="1328"/>
              <a:chExt cx="5603" cy="2940"/>
            </a:xfrm>
          </p:grpSpPr>
          <p:pic>
            <p:nvPicPr>
              <p:cNvPr id="46153" name="Picture 195" descr="그림9"/>
              <p:cNvPicPr>
                <a:picLocks noChangeAspect="1" noChangeArrowheads="1"/>
              </p:cNvPicPr>
              <p:nvPr/>
            </p:nvPicPr>
            <p:blipFill>
              <a:blip r:embed="rId3" cstate="print"/>
              <a:srcRect b="30994"/>
              <a:stretch>
                <a:fillRect/>
              </a:stretch>
            </p:blipFill>
            <p:spPr bwMode="auto">
              <a:xfrm>
                <a:off x="90" y="1328"/>
                <a:ext cx="5603" cy="1025"/>
              </a:xfrm>
              <a:prstGeom prst="rect">
                <a:avLst/>
              </a:prstGeom>
              <a:noFill/>
              <a:ln w="9525">
                <a:noFill/>
                <a:miter lim="800000"/>
                <a:headEnd/>
                <a:tailEnd/>
              </a:ln>
            </p:spPr>
          </p:pic>
          <p:pic>
            <p:nvPicPr>
              <p:cNvPr id="46154" name="Picture 196" descr="그림9"/>
              <p:cNvPicPr>
                <a:picLocks noChangeAspect="1" noChangeArrowheads="1"/>
              </p:cNvPicPr>
              <p:nvPr/>
            </p:nvPicPr>
            <p:blipFill>
              <a:blip r:embed="rId3" cstate="print"/>
              <a:srcRect t="45653"/>
              <a:stretch>
                <a:fillRect/>
              </a:stretch>
            </p:blipFill>
            <p:spPr bwMode="auto">
              <a:xfrm>
                <a:off x="90" y="3508"/>
                <a:ext cx="5603" cy="760"/>
              </a:xfrm>
              <a:prstGeom prst="rect">
                <a:avLst/>
              </a:prstGeom>
              <a:noFill/>
              <a:ln w="9525">
                <a:noFill/>
                <a:miter lim="800000"/>
                <a:headEnd/>
                <a:tailEnd/>
              </a:ln>
            </p:spPr>
          </p:pic>
          <p:pic>
            <p:nvPicPr>
              <p:cNvPr id="46155" name="Picture 197" descr="그림9"/>
              <p:cNvPicPr>
                <a:picLocks noChangeAspect="1" noChangeArrowheads="1"/>
              </p:cNvPicPr>
              <p:nvPr/>
            </p:nvPicPr>
            <p:blipFill>
              <a:blip r:embed="rId3" cstate="print"/>
              <a:srcRect t="14224" b="30994"/>
              <a:stretch>
                <a:fillRect/>
              </a:stretch>
            </p:blipFill>
            <p:spPr bwMode="auto">
              <a:xfrm>
                <a:off x="90" y="2347"/>
                <a:ext cx="5603" cy="1162"/>
              </a:xfrm>
              <a:prstGeom prst="rect">
                <a:avLst/>
              </a:prstGeom>
              <a:noFill/>
              <a:ln w="9525">
                <a:noFill/>
                <a:miter lim="800000"/>
                <a:headEnd/>
                <a:tailEnd/>
              </a:ln>
            </p:spPr>
          </p:pic>
        </p:grpSp>
        <p:pic>
          <p:nvPicPr>
            <p:cNvPr id="46150" name="Picture 15" descr="DFSDF copy"/>
            <p:cNvPicPr>
              <a:picLocks noChangeAspect="1" noChangeArrowheads="1"/>
            </p:cNvPicPr>
            <p:nvPr/>
          </p:nvPicPr>
          <p:blipFill>
            <a:blip r:embed="rId4" cstate="print"/>
            <a:srcRect l="5653" r="8530"/>
            <a:stretch>
              <a:fillRect/>
            </a:stretch>
          </p:blipFill>
          <p:spPr bwMode="auto">
            <a:xfrm>
              <a:off x="307975" y="5700794"/>
              <a:ext cx="9324975" cy="787571"/>
            </a:xfrm>
            <a:prstGeom prst="rect">
              <a:avLst/>
            </a:prstGeom>
            <a:noFill/>
            <a:ln w="9525">
              <a:noFill/>
              <a:miter lim="800000"/>
              <a:headEnd/>
              <a:tailEnd/>
            </a:ln>
          </p:spPr>
        </p:pic>
        <p:pic>
          <p:nvPicPr>
            <p:cNvPr id="46151" name="Picture 68" descr="C:\hyeran\work\소스\구름-.png"/>
            <p:cNvPicPr>
              <a:picLocks noChangeAspect="1" noChangeArrowheads="1"/>
            </p:cNvPicPr>
            <p:nvPr/>
          </p:nvPicPr>
          <p:blipFill>
            <a:blip r:embed="rId5" cstate="print"/>
            <a:srcRect/>
            <a:stretch>
              <a:fillRect/>
            </a:stretch>
          </p:blipFill>
          <p:spPr bwMode="auto">
            <a:xfrm>
              <a:off x="5438775" y="1635125"/>
              <a:ext cx="4371975" cy="2857500"/>
            </a:xfrm>
            <a:prstGeom prst="rect">
              <a:avLst/>
            </a:prstGeom>
            <a:noFill/>
            <a:ln w="9525">
              <a:noFill/>
              <a:miter lim="800000"/>
              <a:headEnd/>
              <a:tailEnd/>
            </a:ln>
          </p:spPr>
        </p:pic>
        <p:pic>
          <p:nvPicPr>
            <p:cNvPr id="46152" name="Picture 68" descr="C:\hyeran\work\소스\구름-.png"/>
            <p:cNvPicPr>
              <a:picLocks noChangeAspect="1" noChangeArrowheads="1"/>
            </p:cNvPicPr>
            <p:nvPr/>
          </p:nvPicPr>
          <p:blipFill>
            <a:blip r:embed="rId6" cstate="print"/>
            <a:srcRect/>
            <a:stretch>
              <a:fillRect/>
            </a:stretch>
          </p:blipFill>
          <p:spPr bwMode="auto">
            <a:xfrm>
              <a:off x="85725" y="1643063"/>
              <a:ext cx="4343400" cy="2859087"/>
            </a:xfrm>
            <a:prstGeom prst="rect">
              <a:avLst/>
            </a:prstGeom>
            <a:noFill/>
            <a:ln w="9525">
              <a:noFill/>
              <a:miter lim="800000"/>
              <a:headEnd/>
              <a:tailEnd/>
            </a:ln>
          </p:spPr>
        </p:pic>
      </p:grpSp>
      <p:pic>
        <p:nvPicPr>
          <p:cNvPr id="46083" name="Picture 173" descr="그림3 copy"/>
          <p:cNvPicPr>
            <a:picLocks noChangeAspect="1" noChangeArrowheads="1"/>
          </p:cNvPicPr>
          <p:nvPr/>
        </p:nvPicPr>
        <p:blipFill>
          <a:blip r:embed="rId7" cstate="print"/>
          <a:srcRect/>
          <a:stretch>
            <a:fillRect/>
          </a:stretch>
        </p:blipFill>
        <p:spPr bwMode="auto">
          <a:xfrm>
            <a:off x="7419975" y="2487613"/>
            <a:ext cx="1284288" cy="1090612"/>
          </a:xfrm>
          <a:prstGeom prst="rect">
            <a:avLst/>
          </a:prstGeom>
          <a:noFill/>
          <a:ln w="9525">
            <a:noFill/>
            <a:miter lim="800000"/>
            <a:headEnd/>
            <a:tailEnd/>
          </a:ln>
        </p:spPr>
      </p:pic>
      <p:sp>
        <p:nvSpPr>
          <p:cNvPr id="46085" name="Oval 124"/>
          <p:cNvSpPr>
            <a:spLocks noChangeArrowheads="1"/>
          </p:cNvSpPr>
          <p:nvPr/>
        </p:nvSpPr>
        <p:spPr bwMode="auto">
          <a:xfrm>
            <a:off x="4530725" y="6103938"/>
            <a:ext cx="1181100"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6086" name="Oval 126"/>
          <p:cNvSpPr>
            <a:spLocks noChangeArrowheads="1"/>
          </p:cNvSpPr>
          <p:nvPr/>
        </p:nvSpPr>
        <p:spPr bwMode="auto">
          <a:xfrm>
            <a:off x="7545388" y="6103938"/>
            <a:ext cx="1182687"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46087" name="Picture 147" descr="그림3 copy"/>
          <p:cNvPicPr>
            <a:picLocks noChangeAspect="1" noChangeArrowheads="1"/>
          </p:cNvPicPr>
          <p:nvPr/>
        </p:nvPicPr>
        <p:blipFill>
          <a:blip r:embed="rId7" cstate="print"/>
          <a:srcRect/>
          <a:stretch>
            <a:fillRect/>
          </a:stretch>
        </p:blipFill>
        <p:spPr bwMode="auto">
          <a:xfrm>
            <a:off x="1738290" y="2428868"/>
            <a:ext cx="1285875" cy="1090612"/>
          </a:xfrm>
          <a:prstGeom prst="rect">
            <a:avLst/>
          </a:prstGeom>
          <a:noFill/>
          <a:ln w="9525">
            <a:noFill/>
            <a:miter lim="800000"/>
            <a:headEnd/>
            <a:tailEnd/>
          </a:ln>
        </p:spPr>
      </p:pic>
      <p:pic>
        <p:nvPicPr>
          <p:cNvPr id="46088" name="Picture 174" descr="그림3 copy"/>
          <p:cNvPicPr>
            <a:picLocks noChangeAspect="1" noChangeArrowheads="1"/>
          </p:cNvPicPr>
          <p:nvPr/>
        </p:nvPicPr>
        <p:blipFill>
          <a:blip r:embed="rId7" cstate="print"/>
          <a:srcRect/>
          <a:stretch>
            <a:fillRect/>
          </a:stretch>
        </p:blipFill>
        <p:spPr bwMode="auto">
          <a:xfrm>
            <a:off x="7502525" y="5200650"/>
            <a:ext cx="1285875" cy="1090613"/>
          </a:xfrm>
          <a:prstGeom prst="rect">
            <a:avLst/>
          </a:prstGeom>
          <a:noFill/>
          <a:ln w="9525">
            <a:noFill/>
            <a:miter lim="800000"/>
            <a:headEnd/>
            <a:tailEnd/>
          </a:ln>
        </p:spPr>
      </p:pic>
      <p:pic>
        <p:nvPicPr>
          <p:cNvPr id="46089" name="Picture 175" descr="그림3 copy"/>
          <p:cNvPicPr>
            <a:picLocks noChangeAspect="1" noChangeArrowheads="1"/>
          </p:cNvPicPr>
          <p:nvPr/>
        </p:nvPicPr>
        <p:blipFill>
          <a:blip r:embed="rId7" cstate="print"/>
          <a:srcRect/>
          <a:stretch>
            <a:fillRect/>
          </a:stretch>
        </p:blipFill>
        <p:spPr bwMode="auto">
          <a:xfrm>
            <a:off x="4468813" y="5200650"/>
            <a:ext cx="1285875" cy="1090613"/>
          </a:xfrm>
          <a:prstGeom prst="rect">
            <a:avLst/>
          </a:prstGeom>
          <a:noFill/>
          <a:ln w="9525">
            <a:noFill/>
            <a:miter lim="800000"/>
            <a:headEnd/>
            <a:tailEnd/>
          </a:ln>
        </p:spPr>
      </p:pic>
      <p:sp>
        <p:nvSpPr>
          <p:cNvPr id="46090" name="Text Box 128"/>
          <p:cNvSpPr txBox="1">
            <a:spLocks/>
          </p:cNvSpPr>
          <p:nvPr/>
        </p:nvSpPr>
        <p:spPr bwMode="auto">
          <a:xfrm>
            <a:off x="1411288" y="4132263"/>
            <a:ext cx="873125" cy="446087"/>
          </a:xfrm>
          <a:prstGeom prst="rect">
            <a:avLst/>
          </a:prstGeom>
          <a:noFill/>
          <a:ln w="3810">
            <a:noFill/>
            <a:miter lim="800000"/>
            <a:headEnd/>
            <a:tailEnd type="triangle" w="med" len="med"/>
          </a:ln>
        </p:spPr>
        <p:txBody>
          <a:bodyPr lIns="0" tIns="0" rIns="0" bIns="0"/>
          <a:lstStyle/>
          <a:p>
            <a:pPr algn="just">
              <a:spcBef>
                <a:spcPct val="50000"/>
              </a:spcBef>
            </a:pPr>
            <a:r>
              <a:rPr lang="ru-RU" altLang="ko-KR" dirty="0" smtClean="0">
                <a:solidFill>
                  <a:srgbClr val="CC00CC"/>
                </a:solidFill>
                <a:latin typeface="Arial Unicode MS" pitchFamily="50" charset="-127"/>
                <a:ea typeface="Arial Unicode MS" pitchFamily="50" charset="-127"/>
                <a:cs typeface="Arial Unicode MS" pitchFamily="50" charset="-127"/>
              </a:rPr>
              <a:t>Запрос оплаты</a:t>
            </a:r>
            <a:endParaRPr lang="en-US" altLang="ko-KR" dirty="0">
              <a:solidFill>
                <a:srgbClr val="CC00CC"/>
              </a:solidFill>
              <a:latin typeface="Arial Unicode MS" pitchFamily="50" charset="-127"/>
              <a:ea typeface="Arial Unicode MS" pitchFamily="50" charset="-127"/>
              <a:cs typeface="Arial Unicode MS" pitchFamily="50" charset="-127"/>
            </a:endParaRPr>
          </a:p>
        </p:txBody>
      </p:sp>
      <p:sp>
        <p:nvSpPr>
          <p:cNvPr id="46091" name="Text Box 132"/>
          <p:cNvSpPr txBox="1">
            <a:spLocks/>
          </p:cNvSpPr>
          <p:nvPr/>
        </p:nvSpPr>
        <p:spPr bwMode="auto">
          <a:xfrm>
            <a:off x="6170613" y="5481638"/>
            <a:ext cx="1657350" cy="217487"/>
          </a:xfrm>
          <a:prstGeom prst="rect">
            <a:avLst/>
          </a:prstGeom>
          <a:noFill/>
          <a:ln w="3810">
            <a:noFill/>
            <a:miter lim="800000"/>
            <a:headEnd/>
            <a:tailEnd type="triangle" w="med" len="med"/>
          </a:ln>
        </p:spPr>
        <p:txBody>
          <a:bodyPr lIns="0" tIns="0" rIns="0" bIns="0"/>
          <a:lstStyle/>
          <a:p>
            <a:pPr algn="just">
              <a:spcBef>
                <a:spcPct val="50000"/>
              </a:spcBef>
            </a:pPr>
            <a:r>
              <a:rPr lang="en-US" altLang="ko-KR">
                <a:solidFill>
                  <a:srgbClr val="CC00CC"/>
                </a:solidFill>
                <a:latin typeface="Arial Unicode MS" pitchFamily="50" charset="-127"/>
                <a:ea typeface="Arial Unicode MS" pitchFamily="50" charset="-127"/>
                <a:cs typeface="Arial Unicode MS" pitchFamily="50" charset="-127"/>
              </a:rPr>
              <a:t>Request Transfer</a:t>
            </a:r>
          </a:p>
          <a:p>
            <a:pPr algn="just">
              <a:spcBef>
                <a:spcPct val="50000"/>
              </a:spcBef>
            </a:pPr>
            <a:endParaRPr lang="en-US" altLang="ko-KR">
              <a:solidFill>
                <a:srgbClr val="CC00CC"/>
              </a:solidFill>
              <a:latin typeface="Arial Unicode MS" pitchFamily="50" charset="-127"/>
              <a:ea typeface="Arial Unicode MS" pitchFamily="50" charset="-127"/>
              <a:cs typeface="Arial Unicode MS" pitchFamily="50" charset="-127"/>
            </a:endParaRPr>
          </a:p>
        </p:txBody>
      </p:sp>
      <p:sp>
        <p:nvSpPr>
          <p:cNvPr id="46092" name="Text Box 134"/>
          <p:cNvSpPr txBox="1">
            <a:spLocks/>
          </p:cNvSpPr>
          <p:nvPr/>
        </p:nvSpPr>
        <p:spPr bwMode="auto">
          <a:xfrm>
            <a:off x="2649538" y="5597525"/>
            <a:ext cx="1873250" cy="180975"/>
          </a:xfrm>
          <a:prstGeom prst="rect">
            <a:avLst/>
          </a:prstGeom>
          <a:noFill/>
          <a:ln w="3810">
            <a:noFill/>
            <a:miter lim="800000"/>
            <a:headEnd/>
            <a:tailEnd type="triangle" w="med" len="med"/>
          </a:ln>
        </p:spPr>
        <p:txBody>
          <a:bodyPr lIns="0" tIns="0" rIns="0" bIns="0"/>
          <a:lstStyle/>
          <a:p>
            <a:pPr algn="just">
              <a:spcBef>
                <a:spcPct val="50000"/>
              </a:spcBef>
            </a:pPr>
            <a:r>
              <a:rPr lang="ru-RU" altLang="ko-KR" dirty="0" smtClean="0">
                <a:solidFill>
                  <a:srgbClr val="CC00CC"/>
                </a:solidFill>
                <a:latin typeface="Arial Unicode MS" pitchFamily="50" charset="-127"/>
                <a:ea typeface="Arial Unicode MS" pitchFamily="50" charset="-127"/>
                <a:cs typeface="Arial Unicode MS" pitchFamily="50" charset="-127"/>
              </a:rPr>
              <a:t>Переводы</a:t>
            </a:r>
            <a:r>
              <a:rPr lang="en-US" altLang="ko-KR" dirty="0" smtClean="0">
                <a:solidFill>
                  <a:srgbClr val="CC00CC"/>
                </a:solidFill>
                <a:latin typeface="Arial Unicode MS" pitchFamily="50" charset="-127"/>
                <a:ea typeface="Arial Unicode MS" pitchFamily="50" charset="-127"/>
                <a:cs typeface="Arial Unicode MS" pitchFamily="50" charset="-127"/>
              </a:rPr>
              <a:t>/ </a:t>
            </a:r>
            <a:r>
              <a:rPr lang="ru-RU" altLang="ko-KR" dirty="0" smtClean="0">
                <a:solidFill>
                  <a:srgbClr val="CC00CC"/>
                </a:solidFill>
                <a:latin typeface="Arial Unicode MS" pitchFamily="50" charset="-127"/>
                <a:ea typeface="Arial Unicode MS" pitchFamily="50" charset="-127"/>
                <a:cs typeface="Arial Unicode MS" pitchFamily="50" charset="-127"/>
              </a:rPr>
              <a:t>выплаты</a:t>
            </a:r>
            <a:endParaRPr lang="en-US" altLang="ko-KR" dirty="0">
              <a:solidFill>
                <a:srgbClr val="CC00CC"/>
              </a:solidFill>
              <a:latin typeface="Arial Unicode MS" pitchFamily="50" charset="-127"/>
              <a:ea typeface="Arial Unicode MS" pitchFamily="50" charset="-127"/>
              <a:cs typeface="Arial Unicode MS" pitchFamily="50" charset="-127"/>
            </a:endParaRPr>
          </a:p>
        </p:txBody>
      </p:sp>
      <p:sp>
        <p:nvSpPr>
          <p:cNvPr id="46093" name="Rectangle 135"/>
          <p:cNvSpPr>
            <a:spLocks noChangeArrowheads="1"/>
          </p:cNvSpPr>
          <p:nvPr/>
        </p:nvSpPr>
        <p:spPr bwMode="auto">
          <a:xfrm>
            <a:off x="4094163" y="2493963"/>
            <a:ext cx="1992312" cy="284162"/>
          </a:xfrm>
          <a:prstGeom prst="rect">
            <a:avLst/>
          </a:prstGeom>
          <a:noFill/>
          <a:ln w="3810">
            <a:noFill/>
            <a:miter lim="800000"/>
            <a:headEnd/>
            <a:tailEnd/>
          </a:ln>
        </p:spPr>
        <p:txBody>
          <a:bodyPr lIns="0" tIns="0" rIns="0" bIns="0"/>
          <a:lstStyle/>
          <a:p>
            <a:pPr algn="ctr">
              <a:spcBef>
                <a:spcPct val="50000"/>
              </a:spcBef>
            </a:pPr>
            <a:r>
              <a:rPr kumimoji="0" lang="ru-RU" altLang="ko-KR" dirty="0" smtClean="0">
                <a:solidFill>
                  <a:srgbClr val="972FFF"/>
                </a:solidFill>
                <a:latin typeface="Arial Unicode MS" pitchFamily="50" charset="-127"/>
                <a:ea typeface="Arial Unicode MS" pitchFamily="50" charset="-127"/>
                <a:cs typeface="Arial Unicode MS" pitchFamily="50" charset="-127"/>
              </a:rPr>
              <a:t>Утверждение расхода</a:t>
            </a:r>
            <a:endParaRPr kumimoji="0" lang="ko-KR" altLang="en-US" dirty="0">
              <a:solidFill>
                <a:srgbClr val="972FFF"/>
              </a:solidFill>
              <a:latin typeface="Arial Unicode MS" pitchFamily="50" charset="-127"/>
              <a:ea typeface="Arial Unicode MS" pitchFamily="50" charset="-127"/>
              <a:cs typeface="Arial Unicode MS" pitchFamily="50" charset="-127"/>
            </a:endParaRPr>
          </a:p>
        </p:txBody>
      </p:sp>
      <p:sp>
        <p:nvSpPr>
          <p:cNvPr id="46094" name="Line 99"/>
          <p:cNvSpPr>
            <a:spLocks noChangeShapeType="1"/>
          </p:cNvSpPr>
          <p:nvPr/>
        </p:nvSpPr>
        <p:spPr bwMode="auto">
          <a:xfrm flipV="1">
            <a:off x="3422650" y="2781300"/>
            <a:ext cx="3690938" cy="6350"/>
          </a:xfrm>
          <a:prstGeom prst="line">
            <a:avLst/>
          </a:prstGeom>
          <a:noFill/>
          <a:ln w="38100">
            <a:solidFill>
              <a:srgbClr val="972FFF"/>
            </a:solidFill>
            <a:round/>
            <a:headEnd/>
            <a:tailEnd type="triangle" w="med" len="med"/>
          </a:ln>
        </p:spPr>
        <p:txBody>
          <a:bodyPr/>
          <a:lstStyle/>
          <a:p>
            <a:endParaRPr lang="ko-KR" altLang="en-US"/>
          </a:p>
        </p:txBody>
      </p:sp>
      <p:sp>
        <p:nvSpPr>
          <p:cNvPr id="46095" name="Line 101"/>
          <p:cNvSpPr>
            <a:spLocks noChangeShapeType="1"/>
          </p:cNvSpPr>
          <p:nvPr/>
        </p:nvSpPr>
        <p:spPr bwMode="auto">
          <a:xfrm flipH="1">
            <a:off x="8048625" y="3500438"/>
            <a:ext cx="0" cy="1727200"/>
          </a:xfrm>
          <a:prstGeom prst="line">
            <a:avLst/>
          </a:prstGeom>
          <a:noFill/>
          <a:ln w="38100">
            <a:solidFill>
              <a:srgbClr val="972FFF"/>
            </a:solidFill>
            <a:round/>
            <a:headEnd/>
            <a:tailEnd type="triangle" w="med" len="med"/>
          </a:ln>
        </p:spPr>
        <p:txBody>
          <a:bodyPr/>
          <a:lstStyle/>
          <a:p>
            <a:endParaRPr lang="ko-KR" altLang="en-US"/>
          </a:p>
        </p:txBody>
      </p:sp>
      <p:sp>
        <p:nvSpPr>
          <p:cNvPr id="46096" name="Line 102"/>
          <p:cNvSpPr>
            <a:spLocks noChangeShapeType="1"/>
          </p:cNvSpPr>
          <p:nvPr/>
        </p:nvSpPr>
        <p:spPr bwMode="auto">
          <a:xfrm flipV="1">
            <a:off x="3152775" y="2997200"/>
            <a:ext cx="3960813" cy="0"/>
          </a:xfrm>
          <a:prstGeom prst="line">
            <a:avLst/>
          </a:prstGeom>
          <a:noFill/>
          <a:ln w="28575">
            <a:solidFill>
              <a:srgbClr val="FF0000"/>
            </a:solidFill>
            <a:round/>
            <a:headEnd type="triangle" w="med" len="med"/>
            <a:tailEnd/>
          </a:ln>
        </p:spPr>
        <p:txBody>
          <a:bodyPr/>
          <a:lstStyle/>
          <a:p>
            <a:endParaRPr lang="ko-KR" altLang="en-US"/>
          </a:p>
        </p:txBody>
      </p:sp>
      <p:sp>
        <p:nvSpPr>
          <p:cNvPr id="46097" name="Line 104"/>
          <p:cNvSpPr>
            <a:spLocks noChangeShapeType="1"/>
          </p:cNvSpPr>
          <p:nvPr/>
        </p:nvSpPr>
        <p:spPr bwMode="auto">
          <a:xfrm flipH="1" flipV="1">
            <a:off x="8266113" y="3500438"/>
            <a:ext cx="22225" cy="1592262"/>
          </a:xfrm>
          <a:prstGeom prst="line">
            <a:avLst/>
          </a:prstGeom>
          <a:noFill/>
          <a:ln w="28575">
            <a:solidFill>
              <a:srgbClr val="FF0000"/>
            </a:solidFill>
            <a:round/>
            <a:headEnd/>
            <a:tailEnd type="triangle" w="med" len="med"/>
          </a:ln>
        </p:spPr>
        <p:txBody>
          <a:bodyPr/>
          <a:lstStyle/>
          <a:p>
            <a:endParaRPr lang="ko-KR" altLang="en-US"/>
          </a:p>
        </p:txBody>
      </p:sp>
      <p:sp>
        <p:nvSpPr>
          <p:cNvPr id="46098" name="Text Box 129"/>
          <p:cNvSpPr txBox="1">
            <a:spLocks/>
          </p:cNvSpPr>
          <p:nvPr/>
        </p:nvSpPr>
        <p:spPr bwMode="auto">
          <a:xfrm>
            <a:off x="7400924" y="3860800"/>
            <a:ext cx="838223" cy="439738"/>
          </a:xfrm>
          <a:prstGeom prst="rect">
            <a:avLst/>
          </a:prstGeom>
          <a:noFill/>
          <a:ln w="3810">
            <a:noFill/>
            <a:miter lim="800000"/>
            <a:headEnd/>
            <a:tailEnd type="triangle" w="med" len="med"/>
          </a:ln>
        </p:spPr>
        <p:txBody>
          <a:bodyPr lIns="0" tIns="0" rIns="0" bIns="0"/>
          <a:lstStyle/>
          <a:p>
            <a:pPr algn="just">
              <a:spcBef>
                <a:spcPct val="50000"/>
              </a:spcBef>
            </a:pPr>
            <a:r>
              <a:rPr lang="ru-RU" altLang="ko-KR" dirty="0" smtClean="0">
                <a:solidFill>
                  <a:srgbClr val="CC00CC"/>
                </a:solidFill>
                <a:latin typeface="Arial Unicode MS" pitchFamily="50" charset="-127"/>
                <a:ea typeface="Arial Unicode MS" pitchFamily="50" charset="-127"/>
                <a:cs typeface="Arial Unicode MS" pitchFamily="50" charset="-127"/>
                <a:sym typeface="Wingdings 2" pitchFamily="18" charset="2"/>
              </a:rPr>
              <a:t>Запрос перевода </a:t>
            </a:r>
            <a:endParaRPr lang="en-US" altLang="ko-KR" dirty="0">
              <a:solidFill>
                <a:srgbClr val="CC00CC"/>
              </a:solidFill>
              <a:latin typeface="Arial Unicode MS" pitchFamily="50" charset="-127"/>
              <a:ea typeface="Arial Unicode MS" pitchFamily="50" charset="-127"/>
              <a:cs typeface="Arial Unicode MS" pitchFamily="50" charset="-127"/>
              <a:sym typeface="Wingdings 2" pitchFamily="18" charset="2"/>
            </a:endParaRPr>
          </a:p>
        </p:txBody>
      </p:sp>
      <p:sp>
        <p:nvSpPr>
          <p:cNvPr id="46099" name="Text Box 136"/>
          <p:cNvSpPr txBox="1">
            <a:spLocks/>
          </p:cNvSpPr>
          <p:nvPr/>
        </p:nvSpPr>
        <p:spPr bwMode="auto">
          <a:xfrm>
            <a:off x="4305300" y="3141663"/>
            <a:ext cx="2017713" cy="223460"/>
          </a:xfrm>
          <a:prstGeom prst="rect">
            <a:avLst/>
          </a:prstGeom>
          <a:noFill/>
          <a:ln w="9525" algn="ctr">
            <a:noFill/>
            <a:miter lim="800000"/>
            <a:headEnd/>
            <a:tailEnd/>
          </a:ln>
        </p:spPr>
        <p:txBody>
          <a:bodyPr lIns="92075" tIns="46038" rIns="92075" bIns="46038">
            <a:spAutoFit/>
          </a:bodyPr>
          <a:lstStyle/>
          <a:p>
            <a:pPr marL="571500" indent="-571500" eaLnBrk="0" hangingPunct="0">
              <a:lnSpc>
                <a:spcPct val="60000"/>
              </a:lnSpc>
              <a:spcBef>
                <a:spcPct val="50000"/>
              </a:spcBef>
              <a:spcAft>
                <a:spcPct val="40000"/>
              </a:spcAft>
              <a:buSzPct val="90000"/>
            </a:pPr>
            <a:r>
              <a:rPr lang="ru-RU" altLang="ko-KR" dirty="0" smtClean="0">
                <a:solidFill>
                  <a:srgbClr val="333333"/>
                </a:solidFill>
                <a:latin typeface="Arial Unicode MS" pitchFamily="50" charset="-127"/>
                <a:ea typeface="Arial Unicode MS" pitchFamily="50" charset="-127"/>
                <a:cs typeface="Arial Unicode MS" pitchFamily="50" charset="-127"/>
              </a:rPr>
              <a:t>Передача результата</a:t>
            </a:r>
            <a:endParaRPr lang="en-US" altLang="ko-KR" dirty="0">
              <a:solidFill>
                <a:srgbClr val="333333"/>
              </a:solidFill>
              <a:latin typeface="Arial Unicode MS" pitchFamily="50" charset="-127"/>
              <a:ea typeface="Arial Unicode MS" pitchFamily="50" charset="-127"/>
              <a:cs typeface="Arial Unicode MS" pitchFamily="50" charset="-127"/>
            </a:endParaRPr>
          </a:p>
        </p:txBody>
      </p:sp>
      <p:sp>
        <p:nvSpPr>
          <p:cNvPr id="46100" name="Line 108"/>
          <p:cNvSpPr>
            <a:spLocks noChangeShapeType="1"/>
          </p:cNvSpPr>
          <p:nvPr/>
        </p:nvSpPr>
        <p:spPr bwMode="auto">
          <a:xfrm flipV="1">
            <a:off x="2000250" y="3535363"/>
            <a:ext cx="360363" cy="1771650"/>
          </a:xfrm>
          <a:prstGeom prst="line">
            <a:avLst/>
          </a:prstGeom>
          <a:noFill/>
          <a:ln w="38100">
            <a:solidFill>
              <a:srgbClr val="972FFF"/>
            </a:solidFill>
            <a:round/>
            <a:headEnd/>
            <a:tailEnd type="triangle" w="med" len="med"/>
          </a:ln>
        </p:spPr>
        <p:txBody>
          <a:bodyPr/>
          <a:lstStyle/>
          <a:p>
            <a:endParaRPr lang="ko-KR" altLang="en-US"/>
          </a:p>
        </p:txBody>
      </p:sp>
      <p:sp>
        <p:nvSpPr>
          <p:cNvPr id="46101" name="Line 109"/>
          <p:cNvSpPr>
            <a:spLocks noChangeShapeType="1"/>
          </p:cNvSpPr>
          <p:nvPr/>
        </p:nvSpPr>
        <p:spPr bwMode="auto">
          <a:xfrm flipH="1">
            <a:off x="5949950" y="5761038"/>
            <a:ext cx="1474788" cy="0"/>
          </a:xfrm>
          <a:prstGeom prst="line">
            <a:avLst/>
          </a:prstGeom>
          <a:noFill/>
          <a:ln w="38100">
            <a:solidFill>
              <a:srgbClr val="972FFF"/>
            </a:solidFill>
            <a:round/>
            <a:headEnd/>
            <a:tailEnd type="triangle" w="med" len="med"/>
          </a:ln>
        </p:spPr>
        <p:txBody>
          <a:bodyPr/>
          <a:lstStyle/>
          <a:p>
            <a:endParaRPr lang="ko-KR" altLang="en-US"/>
          </a:p>
        </p:txBody>
      </p:sp>
      <p:sp>
        <p:nvSpPr>
          <p:cNvPr id="46102" name="Line 110"/>
          <p:cNvSpPr>
            <a:spLocks noChangeShapeType="1"/>
          </p:cNvSpPr>
          <p:nvPr/>
        </p:nvSpPr>
        <p:spPr bwMode="auto">
          <a:xfrm>
            <a:off x="5984875" y="5940425"/>
            <a:ext cx="1403350" cy="0"/>
          </a:xfrm>
          <a:prstGeom prst="line">
            <a:avLst/>
          </a:prstGeom>
          <a:noFill/>
          <a:ln w="28575">
            <a:solidFill>
              <a:srgbClr val="FF0000"/>
            </a:solidFill>
            <a:round/>
            <a:headEnd/>
            <a:tailEnd type="triangle" w="med" len="med"/>
          </a:ln>
        </p:spPr>
        <p:txBody>
          <a:bodyPr/>
          <a:lstStyle/>
          <a:p>
            <a:endParaRPr lang="ko-KR" altLang="en-US"/>
          </a:p>
        </p:txBody>
      </p:sp>
      <p:sp>
        <p:nvSpPr>
          <p:cNvPr id="46103" name="Line 111"/>
          <p:cNvSpPr>
            <a:spLocks noChangeShapeType="1"/>
          </p:cNvSpPr>
          <p:nvPr/>
        </p:nvSpPr>
        <p:spPr bwMode="auto">
          <a:xfrm flipH="1">
            <a:off x="2635250" y="5868988"/>
            <a:ext cx="1800225" cy="0"/>
          </a:xfrm>
          <a:prstGeom prst="line">
            <a:avLst/>
          </a:prstGeom>
          <a:noFill/>
          <a:ln w="38100">
            <a:solidFill>
              <a:srgbClr val="972FFF"/>
            </a:solidFill>
            <a:round/>
            <a:headEnd/>
            <a:tailEnd type="triangle" w="med" len="med"/>
          </a:ln>
        </p:spPr>
        <p:txBody>
          <a:bodyPr/>
          <a:lstStyle/>
          <a:p>
            <a:endParaRPr lang="ko-KR" altLang="en-US"/>
          </a:p>
        </p:txBody>
      </p:sp>
      <p:sp>
        <p:nvSpPr>
          <p:cNvPr id="46104" name="Text Box 115"/>
          <p:cNvSpPr txBox="1">
            <a:spLocks noChangeArrowheads="1"/>
          </p:cNvSpPr>
          <p:nvPr/>
        </p:nvSpPr>
        <p:spPr bwMode="auto">
          <a:xfrm>
            <a:off x="5961063" y="1985963"/>
            <a:ext cx="4032250" cy="400687"/>
          </a:xfrm>
          <a:prstGeom prst="rect">
            <a:avLst/>
          </a:prstGeom>
          <a:noFill/>
          <a:ln w="9525" algn="ctr">
            <a:noFill/>
            <a:miter lim="800000"/>
            <a:headEnd/>
            <a:tailEnd/>
          </a:ln>
          <a:effectLst>
            <a:prstShdw prst="shdw17" dist="17961" dir="2700000">
              <a:srgbClr val="999999"/>
            </a:prstShdw>
          </a:effectLst>
        </p:spPr>
        <p:txBody>
          <a:bodyPr>
            <a:spAutoFit/>
          </a:bodyPr>
          <a:lstStyle/>
          <a:p>
            <a:pPr marL="182563" indent="-182563">
              <a:lnSpc>
                <a:spcPct val="60000"/>
              </a:lnSpc>
              <a:spcBef>
                <a:spcPct val="50000"/>
              </a:spcBef>
              <a:buFontTx/>
              <a:buChar char="•"/>
            </a:pPr>
            <a:r>
              <a:rPr kumimoji="0" lang="en-US" altLang="ko-KR" sz="1600" b="1" dirty="0">
                <a:latin typeface="Arial Unicode MS" pitchFamily="50" charset="-127"/>
                <a:ea typeface="Arial Unicode MS" pitchFamily="50" charset="-127"/>
                <a:cs typeface="Arial Unicode MS" pitchFamily="50" charset="-127"/>
              </a:rPr>
              <a:t>EFT : </a:t>
            </a:r>
            <a:r>
              <a:rPr kumimoji="0" lang="ru-RU" altLang="ko-KR" sz="1600" b="1" dirty="0" smtClean="0">
                <a:latin typeface="Arial Unicode MS" pitchFamily="50" charset="-127"/>
                <a:ea typeface="Arial Unicode MS" pitchFamily="50" charset="-127"/>
                <a:cs typeface="Arial Unicode MS" pitchFamily="50" charset="-127"/>
              </a:rPr>
              <a:t>Электронный Перевод Фондов/Средств</a:t>
            </a:r>
            <a:r>
              <a:rPr kumimoji="0" lang="en-US" altLang="ko-KR" sz="1600" b="1" dirty="0" smtClean="0">
                <a:latin typeface="Arial Unicode MS" pitchFamily="50" charset="-127"/>
                <a:ea typeface="Arial Unicode MS" pitchFamily="50" charset="-127"/>
                <a:cs typeface="Arial Unicode MS" pitchFamily="50" charset="-127"/>
              </a:rPr>
              <a:t>r</a:t>
            </a:r>
            <a:endParaRPr kumimoji="0" lang="en-US" altLang="ko-KR" sz="1600" b="1" dirty="0">
              <a:latin typeface="Arial Unicode MS" pitchFamily="50" charset="-127"/>
              <a:ea typeface="Arial Unicode MS" pitchFamily="50" charset="-127"/>
              <a:cs typeface="Arial Unicode MS" pitchFamily="50" charset="-127"/>
            </a:endParaRPr>
          </a:p>
        </p:txBody>
      </p:sp>
      <p:sp>
        <p:nvSpPr>
          <p:cNvPr id="46105" name="Rectangle 96"/>
          <p:cNvSpPr>
            <a:spLocks noChangeArrowheads="1"/>
          </p:cNvSpPr>
          <p:nvPr/>
        </p:nvSpPr>
        <p:spPr bwMode="auto">
          <a:xfrm>
            <a:off x="222250" y="828675"/>
            <a:ext cx="9259888" cy="1040927"/>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8"/>
              </a:buBlip>
            </a:pPr>
            <a:r>
              <a:rPr kumimoji="0" lang="ko-KR" altLang="en-US"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кредитор просит произвести оплату услуг или товаров по Интернету</a:t>
            </a:r>
            <a:endParaRPr kumimoji="0" lang="en-US" altLang="ko-KR" sz="1400" dirty="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8"/>
              </a:buBlip>
            </a:pPr>
            <a:r>
              <a:rPr kumimoji="0" lang="ko-KR" altLang="en-US"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правительство внутренним распорядком  утверждает расход и просит Банк Кореи перевести средства на счет кредитора</a:t>
            </a:r>
          </a:p>
          <a:p>
            <a:pPr marL="177800" indent="-177800" algn="just" defTabSz="762000" eaLnBrk="0" latinLnBrk="0" hangingPunct="0">
              <a:lnSpc>
                <a:spcPct val="90000"/>
              </a:lnSpc>
              <a:spcAft>
                <a:spcPct val="40000"/>
              </a:spcAft>
              <a:buSzPct val="90000"/>
              <a:buFontTx/>
              <a:buBlip>
                <a:blip r:embed="rId8"/>
              </a:buBlip>
            </a:pPr>
            <a:r>
              <a:rPr kumimoji="0" lang="ru-RU" altLang="ko-KR" sz="1400" dirty="0" smtClean="0">
                <a:solidFill>
                  <a:srgbClr val="22142E"/>
                </a:solidFill>
                <a:latin typeface="Arial Unicode MS" pitchFamily="50" charset="-127"/>
                <a:ea typeface="Arial Unicode MS" pitchFamily="50" charset="-127"/>
                <a:cs typeface="Arial Unicode MS" pitchFamily="50" charset="-127"/>
              </a:rPr>
              <a:t>Банк Кореи отправляет результат перевода средств в Цифровой Мозг в реальном времени</a:t>
            </a:r>
            <a:endParaRPr kumimoji="0" lang="ko-KR" altLang="en-US" sz="1400" dirty="0">
              <a:solidFill>
                <a:srgbClr val="22142E"/>
              </a:solidFill>
              <a:latin typeface="Arial Unicode MS" pitchFamily="50" charset="-127"/>
              <a:ea typeface="Arial Unicode MS" pitchFamily="50" charset="-127"/>
              <a:cs typeface="Arial Unicode MS" pitchFamily="50" charset="-127"/>
            </a:endParaRPr>
          </a:p>
        </p:txBody>
      </p:sp>
      <p:sp>
        <p:nvSpPr>
          <p:cNvPr id="365" name="Text Box 138"/>
          <p:cNvSpPr txBox="1">
            <a:spLocks/>
          </p:cNvSpPr>
          <p:nvPr/>
        </p:nvSpPr>
        <p:spPr bwMode="auto">
          <a:xfrm>
            <a:off x="1820848" y="3121619"/>
            <a:ext cx="1060450" cy="242887"/>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ru-RU" altLang="ko-KR" sz="1200"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Финансовый работник</a:t>
            </a:r>
            <a:endParaRPr lang="en-US" altLang="ko-KR" sz="12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6107" name="Picture 513" descr="ih-11507"/>
          <p:cNvPicPr>
            <a:picLocks noChangeAspect="1" noChangeArrowheads="1"/>
          </p:cNvPicPr>
          <p:nvPr/>
        </p:nvPicPr>
        <p:blipFill>
          <a:blip r:embed="rId9" cstate="print"/>
          <a:srcRect/>
          <a:stretch>
            <a:fillRect/>
          </a:stretch>
        </p:blipFill>
        <p:spPr bwMode="auto">
          <a:xfrm>
            <a:off x="7845425" y="5286375"/>
            <a:ext cx="603250" cy="473075"/>
          </a:xfrm>
          <a:prstGeom prst="rect">
            <a:avLst/>
          </a:prstGeom>
          <a:noFill/>
          <a:ln w="9525">
            <a:noFill/>
            <a:miter lim="800000"/>
            <a:headEnd/>
            <a:tailEnd/>
          </a:ln>
        </p:spPr>
      </p:pic>
      <p:sp>
        <p:nvSpPr>
          <p:cNvPr id="368" name="Rectangle 335"/>
          <p:cNvSpPr>
            <a:spLocks noChangeArrowheads="1"/>
          </p:cNvSpPr>
          <p:nvPr/>
        </p:nvSpPr>
        <p:spPr bwMode="auto">
          <a:xfrm>
            <a:off x="7388225" y="5751557"/>
            <a:ext cx="1530350" cy="366424"/>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ru-RU" altLang="ko-KR"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Банк Кореи</a:t>
            </a:r>
            <a:endParaRPr lang="ko-KR" altLang="en-US"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sp>
        <p:nvSpPr>
          <p:cNvPr id="369" name="Rectangle 336"/>
          <p:cNvSpPr>
            <a:spLocks noChangeArrowheads="1"/>
          </p:cNvSpPr>
          <p:nvPr/>
        </p:nvSpPr>
        <p:spPr bwMode="auto">
          <a:xfrm>
            <a:off x="4472121" y="5666737"/>
            <a:ext cx="1409573" cy="581867"/>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ru-RU" altLang="ko-KR"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Коммерческий банк</a:t>
            </a:r>
            <a:endParaRPr lang="ko-KR" altLang="en-US"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6110" name="Picture 514" descr="학교_1"/>
          <p:cNvPicPr>
            <a:picLocks noChangeAspect="1" noChangeArrowheads="1"/>
          </p:cNvPicPr>
          <p:nvPr/>
        </p:nvPicPr>
        <p:blipFill>
          <a:blip r:embed="rId10" cstate="print"/>
          <a:srcRect l="7443" r="2481"/>
          <a:stretch>
            <a:fillRect/>
          </a:stretch>
        </p:blipFill>
        <p:spPr bwMode="auto">
          <a:xfrm>
            <a:off x="4775200" y="5411788"/>
            <a:ext cx="604838" cy="377825"/>
          </a:xfrm>
          <a:prstGeom prst="rect">
            <a:avLst/>
          </a:prstGeom>
          <a:noFill/>
          <a:ln w="9525">
            <a:noFill/>
            <a:miter lim="800000"/>
            <a:headEnd/>
            <a:tailEnd/>
          </a:ln>
        </p:spPr>
      </p:pic>
      <p:grpSp>
        <p:nvGrpSpPr>
          <p:cNvPr id="46111" name="Group 490"/>
          <p:cNvGrpSpPr>
            <a:grpSpLocks/>
          </p:cNvGrpSpPr>
          <p:nvPr/>
        </p:nvGrpSpPr>
        <p:grpSpPr bwMode="auto">
          <a:xfrm>
            <a:off x="7764463" y="2643188"/>
            <a:ext cx="592137" cy="777875"/>
            <a:chOff x="4184" y="3577"/>
            <a:chExt cx="258" cy="346"/>
          </a:xfrm>
        </p:grpSpPr>
        <p:sp>
          <p:nvSpPr>
            <p:cNvPr id="46143" name="Rectangle 491"/>
            <p:cNvSpPr>
              <a:spLocks noChangeArrowheads="1"/>
            </p:cNvSpPr>
            <p:nvPr/>
          </p:nvSpPr>
          <p:spPr bwMode="auto">
            <a:xfrm>
              <a:off x="4319" y="3783"/>
              <a:ext cx="0" cy="140"/>
            </a:xfrm>
            <a:prstGeom prst="rect">
              <a:avLst/>
            </a:prstGeom>
            <a:noFill/>
            <a:ln w="9525">
              <a:noFill/>
              <a:miter lim="800000"/>
              <a:headEnd/>
              <a:tailEnd/>
            </a:ln>
          </p:spPr>
          <p:txBody>
            <a:bodyPr wrap="none" lIns="0" tIns="46038" rIns="0" bIns="46038">
              <a:spAutoFit/>
            </a:bodyPr>
            <a:lstStyle/>
            <a:p>
              <a:pPr algn="ctr">
                <a:lnSpc>
                  <a:spcPct val="90000"/>
                </a:lnSpc>
                <a:spcBef>
                  <a:spcPct val="50000"/>
                </a:spcBef>
              </a:pPr>
              <a:endParaRPr kumimoji="0" lang="ko-KR" altLang="ko-KR" sz="1600">
                <a:solidFill>
                  <a:schemeClr val="bg1"/>
                </a:solidFill>
                <a:latin typeface="Arial Unicode MS" pitchFamily="50" charset="-127"/>
                <a:ea typeface="Arial Unicode MS" pitchFamily="50" charset="-127"/>
                <a:cs typeface="Arial Unicode MS" pitchFamily="50" charset="-127"/>
              </a:endParaRPr>
            </a:p>
          </p:txBody>
        </p:sp>
        <p:grpSp>
          <p:nvGrpSpPr>
            <p:cNvPr id="46144" name="Group 492"/>
            <p:cNvGrpSpPr>
              <a:grpSpLocks/>
            </p:cNvGrpSpPr>
            <p:nvPr/>
          </p:nvGrpSpPr>
          <p:grpSpPr bwMode="auto">
            <a:xfrm>
              <a:off x="4184" y="3577"/>
              <a:ext cx="258" cy="208"/>
              <a:chOff x="4609" y="4027"/>
              <a:chExt cx="332" cy="268"/>
            </a:xfrm>
          </p:grpSpPr>
          <p:grpSp>
            <p:nvGrpSpPr>
              <p:cNvPr id="46145" name="Group 493"/>
              <p:cNvGrpSpPr>
                <a:grpSpLocks/>
              </p:cNvGrpSpPr>
              <p:nvPr/>
            </p:nvGrpSpPr>
            <p:grpSpPr bwMode="auto">
              <a:xfrm>
                <a:off x="4609" y="4027"/>
                <a:ext cx="282" cy="243"/>
                <a:chOff x="6872" y="4311"/>
                <a:chExt cx="623" cy="540"/>
              </a:xfrm>
            </p:grpSpPr>
            <p:pic>
              <p:nvPicPr>
                <p:cNvPr id="46147" name="Picture 494" descr="pc"/>
                <p:cNvPicPr>
                  <a:picLocks noChangeAspect="1" noChangeArrowheads="1"/>
                </p:cNvPicPr>
                <p:nvPr/>
              </p:nvPicPr>
              <p:blipFill>
                <a:blip r:embed="rId11" cstate="print"/>
                <a:srcRect r="52130"/>
                <a:stretch>
                  <a:fillRect/>
                </a:stretch>
              </p:blipFill>
              <p:spPr bwMode="auto">
                <a:xfrm>
                  <a:off x="6872" y="4348"/>
                  <a:ext cx="464" cy="502"/>
                </a:xfrm>
                <a:prstGeom prst="rect">
                  <a:avLst/>
                </a:prstGeom>
                <a:noFill/>
                <a:ln w="9525">
                  <a:noFill/>
                  <a:miter lim="800000"/>
                  <a:headEnd/>
                  <a:tailEnd/>
                </a:ln>
              </p:spPr>
            </p:pic>
            <p:pic>
              <p:nvPicPr>
                <p:cNvPr id="46148" name="Picture 495" descr="사내넘"/>
                <p:cNvPicPr>
                  <a:picLocks noChangeAspect="1" noChangeArrowheads="1"/>
                </p:cNvPicPr>
                <p:nvPr/>
              </p:nvPicPr>
              <p:blipFill>
                <a:blip r:embed="rId12" cstate="print"/>
                <a:srcRect/>
                <a:stretch>
                  <a:fillRect/>
                </a:stretch>
              </p:blipFill>
              <p:spPr bwMode="auto">
                <a:xfrm flipH="1">
                  <a:off x="7119" y="4311"/>
                  <a:ext cx="376" cy="540"/>
                </a:xfrm>
                <a:prstGeom prst="rect">
                  <a:avLst/>
                </a:prstGeom>
                <a:noFill/>
                <a:ln w="9525">
                  <a:noFill/>
                  <a:miter lim="800000"/>
                  <a:headEnd/>
                  <a:tailEnd/>
                </a:ln>
              </p:spPr>
            </p:pic>
          </p:grpSp>
          <p:pic>
            <p:nvPicPr>
              <p:cNvPr id="46146" name="Picture 496" descr="서류"/>
              <p:cNvPicPr>
                <a:picLocks noChangeAspect="1" noChangeArrowheads="1"/>
              </p:cNvPicPr>
              <p:nvPr/>
            </p:nvPicPr>
            <p:blipFill>
              <a:blip r:embed="rId13" cstate="print"/>
              <a:srcRect/>
              <a:stretch>
                <a:fillRect/>
              </a:stretch>
            </p:blipFill>
            <p:spPr bwMode="auto">
              <a:xfrm flipH="1">
                <a:off x="4791" y="4163"/>
                <a:ext cx="150" cy="132"/>
              </a:xfrm>
              <a:prstGeom prst="rect">
                <a:avLst/>
              </a:prstGeom>
              <a:noFill/>
              <a:ln w="9525">
                <a:noFill/>
                <a:miter lim="800000"/>
                <a:headEnd/>
                <a:tailEnd/>
              </a:ln>
            </p:spPr>
          </p:pic>
        </p:grpSp>
      </p:grpSp>
      <p:grpSp>
        <p:nvGrpSpPr>
          <p:cNvPr id="46112" name="Group 381"/>
          <p:cNvGrpSpPr>
            <a:grpSpLocks/>
          </p:cNvGrpSpPr>
          <p:nvPr/>
        </p:nvGrpSpPr>
        <p:grpSpPr bwMode="auto">
          <a:xfrm>
            <a:off x="2058988" y="2628900"/>
            <a:ext cx="561975" cy="750888"/>
            <a:chOff x="4184" y="3577"/>
            <a:chExt cx="258" cy="354"/>
          </a:xfrm>
        </p:grpSpPr>
        <p:sp>
          <p:nvSpPr>
            <p:cNvPr id="46137" name="Rectangle 382"/>
            <p:cNvSpPr>
              <a:spLocks noChangeArrowheads="1"/>
            </p:cNvSpPr>
            <p:nvPr/>
          </p:nvSpPr>
          <p:spPr bwMode="auto">
            <a:xfrm>
              <a:off x="4319" y="3783"/>
              <a:ext cx="0" cy="148"/>
            </a:xfrm>
            <a:prstGeom prst="rect">
              <a:avLst/>
            </a:prstGeom>
            <a:noFill/>
            <a:ln w="9525">
              <a:noFill/>
              <a:miter lim="800000"/>
              <a:headEnd/>
              <a:tailEnd/>
            </a:ln>
          </p:spPr>
          <p:txBody>
            <a:bodyPr wrap="none" lIns="0" tIns="46038" rIns="0" bIns="46038">
              <a:spAutoFit/>
            </a:bodyPr>
            <a:lstStyle/>
            <a:p>
              <a:pPr algn="ctr">
                <a:lnSpc>
                  <a:spcPct val="90000"/>
                </a:lnSpc>
                <a:spcBef>
                  <a:spcPct val="50000"/>
                </a:spcBef>
              </a:pPr>
              <a:endParaRPr kumimoji="0" lang="ko-KR" altLang="ko-KR" sz="1600">
                <a:solidFill>
                  <a:schemeClr val="bg1"/>
                </a:solidFill>
                <a:latin typeface="Arial Unicode MS" pitchFamily="50" charset="-127"/>
                <a:ea typeface="Arial Unicode MS" pitchFamily="50" charset="-127"/>
                <a:cs typeface="Arial Unicode MS" pitchFamily="50" charset="-127"/>
              </a:endParaRPr>
            </a:p>
          </p:txBody>
        </p:sp>
        <p:grpSp>
          <p:nvGrpSpPr>
            <p:cNvPr id="46138" name="Group 383"/>
            <p:cNvGrpSpPr>
              <a:grpSpLocks/>
            </p:cNvGrpSpPr>
            <p:nvPr/>
          </p:nvGrpSpPr>
          <p:grpSpPr bwMode="auto">
            <a:xfrm>
              <a:off x="4184" y="3577"/>
              <a:ext cx="258" cy="208"/>
              <a:chOff x="4609" y="4027"/>
              <a:chExt cx="332" cy="268"/>
            </a:xfrm>
          </p:grpSpPr>
          <p:grpSp>
            <p:nvGrpSpPr>
              <p:cNvPr id="46139" name="Group 384"/>
              <p:cNvGrpSpPr>
                <a:grpSpLocks/>
              </p:cNvGrpSpPr>
              <p:nvPr/>
            </p:nvGrpSpPr>
            <p:grpSpPr bwMode="auto">
              <a:xfrm>
                <a:off x="4609" y="4027"/>
                <a:ext cx="282" cy="243"/>
                <a:chOff x="6872" y="4311"/>
                <a:chExt cx="623" cy="540"/>
              </a:xfrm>
            </p:grpSpPr>
            <p:pic>
              <p:nvPicPr>
                <p:cNvPr id="46141" name="Picture 385" descr="pc"/>
                <p:cNvPicPr>
                  <a:picLocks noChangeAspect="1" noChangeArrowheads="1"/>
                </p:cNvPicPr>
                <p:nvPr/>
              </p:nvPicPr>
              <p:blipFill>
                <a:blip r:embed="rId14" cstate="print"/>
                <a:srcRect r="52130"/>
                <a:stretch>
                  <a:fillRect/>
                </a:stretch>
              </p:blipFill>
              <p:spPr bwMode="auto">
                <a:xfrm>
                  <a:off x="6872" y="4348"/>
                  <a:ext cx="464" cy="502"/>
                </a:xfrm>
                <a:prstGeom prst="rect">
                  <a:avLst/>
                </a:prstGeom>
                <a:noFill/>
                <a:ln w="9525">
                  <a:noFill/>
                  <a:miter lim="800000"/>
                  <a:headEnd/>
                  <a:tailEnd/>
                </a:ln>
              </p:spPr>
            </p:pic>
            <p:pic>
              <p:nvPicPr>
                <p:cNvPr id="46142" name="Picture 386" descr="사내넘"/>
                <p:cNvPicPr>
                  <a:picLocks noChangeAspect="1" noChangeArrowheads="1"/>
                </p:cNvPicPr>
                <p:nvPr/>
              </p:nvPicPr>
              <p:blipFill>
                <a:blip r:embed="rId12" cstate="print"/>
                <a:srcRect/>
                <a:stretch>
                  <a:fillRect/>
                </a:stretch>
              </p:blipFill>
              <p:spPr bwMode="auto">
                <a:xfrm flipH="1">
                  <a:off x="7119" y="4311"/>
                  <a:ext cx="376" cy="540"/>
                </a:xfrm>
                <a:prstGeom prst="rect">
                  <a:avLst/>
                </a:prstGeom>
                <a:noFill/>
                <a:ln w="9525">
                  <a:noFill/>
                  <a:miter lim="800000"/>
                  <a:headEnd/>
                  <a:tailEnd/>
                </a:ln>
              </p:spPr>
            </p:pic>
          </p:grpSp>
          <p:pic>
            <p:nvPicPr>
              <p:cNvPr id="46140" name="Picture 387" descr="서류"/>
              <p:cNvPicPr>
                <a:picLocks noChangeAspect="1" noChangeArrowheads="1"/>
              </p:cNvPicPr>
              <p:nvPr/>
            </p:nvPicPr>
            <p:blipFill>
              <a:blip r:embed="rId13" cstate="print"/>
              <a:srcRect/>
              <a:stretch>
                <a:fillRect/>
              </a:stretch>
            </p:blipFill>
            <p:spPr bwMode="auto">
              <a:xfrm flipH="1">
                <a:off x="4791" y="4163"/>
                <a:ext cx="150" cy="132"/>
              </a:xfrm>
              <a:prstGeom prst="rect">
                <a:avLst/>
              </a:prstGeom>
              <a:noFill/>
              <a:ln w="9525">
                <a:noFill/>
                <a:miter lim="800000"/>
                <a:headEnd/>
                <a:tailEnd/>
              </a:ln>
            </p:spPr>
          </p:pic>
        </p:grpSp>
      </p:grpSp>
      <p:pic>
        <p:nvPicPr>
          <p:cNvPr id="46113" name="Picture 208" descr="1"/>
          <p:cNvPicPr>
            <a:picLocks noChangeAspect="1" noChangeArrowheads="1"/>
          </p:cNvPicPr>
          <p:nvPr/>
        </p:nvPicPr>
        <p:blipFill>
          <a:blip r:embed="rId15" cstate="print"/>
          <a:srcRect/>
          <a:stretch>
            <a:fillRect/>
          </a:stretch>
        </p:blipFill>
        <p:spPr bwMode="auto">
          <a:xfrm>
            <a:off x="1065213" y="4149725"/>
            <a:ext cx="280987" cy="280988"/>
          </a:xfrm>
          <a:prstGeom prst="rect">
            <a:avLst/>
          </a:prstGeom>
          <a:noFill/>
          <a:ln w="9525">
            <a:noFill/>
            <a:miter lim="800000"/>
            <a:headEnd/>
            <a:tailEnd/>
          </a:ln>
        </p:spPr>
      </p:pic>
      <p:pic>
        <p:nvPicPr>
          <p:cNvPr id="46114" name="Picture 209" descr="2"/>
          <p:cNvPicPr>
            <a:picLocks noChangeAspect="1" noChangeArrowheads="1"/>
          </p:cNvPicPr>
          <p:nvPr/>
        </p:nvPicPr>
        <p:blipFill>
          <a:blip r:embed="rId16" cstate="print"/>
          <a:srcRect/>
          <a:stretch>
            <a:fillRect/>
          </a:stretch>
        </p:blipFill>
        <p:spPr bwMode="auto">
          <a:xfrm>
            <a:off x="4016375" y="2492375"/>
            <a:ext cx="279400" cy="280988"/>
          </a:xfrm>
          <a:prstGeom prst="rect">
            <a:avLst/>
          </a:prstGeom>
          <a:noFill/>
          <a:ln w="9525">
            <a:noFill/>
            <a:miter lim="800000"/>
            <a:headEnd/>
            <a:tailEnd/>
          </a:ln>
        </p:spPr>
      </p:pic>
      <p:pic>
        <p:nvPicPr>
          <p:cNvPr id="46115" name="Picture 210" descr="3"/>
          <p:cNvPicPr>
            <a:picLocks noChangeAspect="1" noChangeArrowheads="1"/>
          </p:cNvPicPr>
          <p:nvPr/>
        </p:nvPicPr>
        <p:blipFill>
          <a:blip r:embed="rId17" cstate="print"/>
          <a:srcRect/>
          <a:stretch>
            <a:fillRect/>
          </a:stretch>
        </p:blipFill>
        <p:spPr bwMode="auto">
          <a:xfrm>
            <a:off x="7113588" y="3860800"/>
            <a:ext cx="279400" cy="280988"/>
          </a:xfrm>
          <a:prstGeom prst="rect">
            <a:avLst/>
          </a:prstGeom>
          <a:noFill/>
          <a:ln w="9525">
            <a:noFill/>
            <a:miter lim="800000"/>
            <a:headEnd/>
            <a:tailEnd/>
          </a:ln>
        </p:spPr>
      </p:pic>
      <p:pic>
        <p:nvPicPr>
          <p:cNvPr id="46116" name="Picture 211" descr="4"/>
          <p:cNvPicPr>
            <a:picLocks noChangeAspect="1" noChangeArrowheads="1"/>
          </p:cNvPicPr>
          <p:nvPr/>
        </p:nvPicPr>
        <p:blipFill>
          <a:blip r:embed="rId18" cstate="print"/>
          <a:srcRect/>
          <a:stretch>
            <a:fillRect/>
          </a:stretch>
        </p:blipFill>
        <p:spPr bwMode="auto">
          <a:xfrm>
            <a:off x="5889625" y="5445125"/>
            <a:ext cx="280988" cy="280988"/>
          </a:xfrm>
          <a:prstGeom prst="rect">
            <a:avLst/>
          </a:prstGeom>
          <a:noFill/>
          <a:ln w="9525">
            <a:noFill/>
            <a:miter lim="800000"/>
            <a:headEnd/>
            <a:tailEnd/>
          </a:ln>
        </p:spPr>
      </p:pic>
      <p:pic>
        <p:nvPicPr>
          <p:cNvPr id="46117" name="Picture 212" descr="5"/>
          <p:cNvPicPr>
            <a:picLocks noChangeAspect="1" noChangeArrowheads="1"/>
          </p:cNvPicPr>
          <p:nvPr/>
        </p:nvPicPr>
        <p:blipFill>
          <a:blip r:embed="rId19" cstate="print"/>
          <a:srcRect/>
          <a:stretch>
            <a:fillRect/>
          </a:stretch>
        </p:blipFill>
        <p:spPr bwMode="auto">
          <a:xfrm>
            <a:off x="6032500" y="5949950"/>
            <a:ext cx="280988" cy="280988"/>
          </a:xfrm>
          <a:prstGeom prst="rect">
            <a:avLst/>
          </a:prstGeom>
          <a:noFill/>
          <a:ln w="9525">
            <a:noFill/>
            <a:miter lim="800000"/>
            <a:headEnd/>
            <a:tailEnd/>
          </a:ln>
        </p:spPr>
      </p:pic>
      <p:sp>
        <p:nvSpPr>
          <p:cNvPr id="46118" name="Rectangle 79"/>
          <p:cNvSpPr>
            <a:spLocks noChangeArrowheads="1"/>
          </p:cNvSpPr>
          <p:nvPr/>
        </p:nvSpPr>
        <p:spPr bwMode="auto">
          <a:xfrm>
            <a:off x="6203950" y="5956300"/>
            <a:ext cx="1268413" cy="273050"/>
          </a:xfrm>
          <a:prstGeom prst="rect">
            <a:avLst/>
          </a:prstGeom>
          <a:noFill/>
          <a:ln w="9525" algn="ctr">
            <a:noFill/>
            <a:miter lim="800000"/>
            <a:headEnd/>
            <a:tailEnd/>
          </a:ln>
        </p:spPr>
        <p:txBody>
          <a:bodyPr wrap="none" lIns="92075" tIns="46038" rIns="92075" bIns="46038">
            <a:spAutoFit/>
          </a:bodyPr>
          <a:lstStyle/>
          <a:p>
            <a:pPr marL="571500" indent="-571500" eaLnBrk="0" hangingPunct="0">
              <a:lnSpc>
                <a:spcPct val="9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Transfer result</a:t>
            </a:r>
            <a:endParaRPr lang="ko-KR" altLang="en-US">
              <a:solidFill>
                <a:srgbClr val="333333"/>
              </a:solidFill>
              <a:latin typeface="Arial Unicode MS" pitchFamily="50" charset="-127"/>
              <a:ea typeface="Arial Unicode MS" pitchFamily="50" charset="-127"/>
              <a:cs typeface="Arial Unicode MS" pitchFamily="50" charset="-127"/>
            </a:endParaRPr>
          </a:p>
        </p:txBody>
      </p:sp>
      <p:sp>
        <p:nvSpPr>
          <p:cNvPr id="414" name="Text Box 371"/>
          <p:cNvSpPr txBox="1">
            <a:spLocks/>
          </p:cNvSpPr>
          <p:nvPr/>
        </p:nvSpPr>
        <p:spPr bwMode="auto">
          <a:xfrm>
            <a:off x="7287485" y="2987764"/>
            <a:ext cx="1568478" cy="530092"/>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ru-RU" altLang="ko-KR" b="1" kern="0" spc="-8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Служащий выполняющий оплату</a:t>
            </a:r>
            <a:endParaRPr lang="en-US" altLang="ko-KR" b="1" kern="0" spc="-8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sp>
        <p:nvSpPr>
          <p:cNvPr id="46120" name="Oval 125"/>
          <p:cNvSpPr>
            <a:spLocks noChangeArrowheads="1"/>
          </p:cNvSpPr>
          <p:nvPr/>
        </p:nvSpPr>
        <p:spPr bwMode="auto">
          <a:xfrm>
            <a:off x="1435100" y="6103938"/>
            <a:ext cx="1181100"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46121" name="Picture 176" descr="그림3 copy"/>
          <p:cNvPicPr>
            <a:picLocks noChangeAspect="1" noChangeArrowheads="1"/>
          </p:cNvPicPr>
          <p:nvPr/>
        </p:nvPicPr>
        <p:blipFill>
          <a:blip r:embed="rId7" cstate="print"/>
          <a:srcRect/>
          <a:stretch>
            <a:fillRect/>
          </a:stretch>
        </p:blipFill>
        <p:spPr bwMode="auto">
          <a:xfrm>
            <a:off x="1333500" y="5200650"/>
            <a:ext cx="1285875" cy="1090613"/>
          </a:xfrm>
          <a:prstGeom prst="rect">
            <a:avLst/>
          </a:prstGeom>
          <a:noFill/>
          <a:ln w="9525">
            <a:noFill/>
            <a:miter lim="800000"/>
            <a:headEnd/>
            <a:tailEnd/>
          </a:ln>
        </p:spPr>
      </p:pic>
      <p:pic>
        <p:nvPicPr>
          <p:cNvPr id="46122" name="Picture 512" descr="p1_23"/>
          <p:cNvPicPr>
            <a:picLocks noChangeAspect="1" noChangeArrowheads="1"/>
          </p:cNvPicPr>
          <p:nvPr/>
        </p:nvPicPr>
        <p:blipFill>
          <a:blip r:embed="rId20" cstate="print"/>
          <a:srcRect/>
          <a:stretch>
            <a:fillRect/>
          </a:stretch>
        </p:blipFill>
        <p:spPr bwMode="auto">
          <a:xfrm>
            <a:off x="1684338" y="5356225"/>
            <a:ext cx="603250" cy="514350"/>
          </a:xfrm>
          <a:prstGeom prst="rect">
            <a:avLst/>
          </a:prstGeom>
          <a:noFill/>
          <a:ln w="9525">
            <a:noFill/>
            <a:miter lim="800000"/>
            <a:headEnd/>
            <a:tailEnd/>
          </a:ln>
        </p:spPr>
      </p:pic>
      <p:sp>
        <p:nvSpPr>
          <p:cNvPr id="373" name="Text Box 529"/>
          <p:cNvSpPr txBox="1">
            <a:spLocks/>
          </p:cNvSpPr>
          <p:nvPr/>
        </p:nvSpPr>
        <p:spPr bwMode="auto">
          <a:xfrm>
            <a:off x="1530350" y="5942696"/>
            <a:ext cx="915988" cy="242888"/>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ru-RU" altLang="ko-KR"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Кредитор </a:t>
            </a:r>
            <a:endPar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6124" name="Picture 212" descr="5"/>
          <p:cNvPicPr>
            <a:picLocks noChangeAspect="1" noChangeArrowheads="1"/>
          </p:cNvPicPr>
          <p:nvPr/>
        </p:nvPicPr>
        <p:blipFill>
          <a:blip r:embed="rId19" cstate="print"/>
          <a:srcRect/>
          <a:stretch>
            <a:fillRect/>
          </a:stretch>
        </p:blipFill>
        <p:spPr bwMode="auto">
          <a:xfrm>
            <a:off x="8266113" y="3789363"/>
            <a:ext cx="280987" cy="280987"/>
          </a:xfrm>
          <a:prstGeom prst="rect">
            <a:avLst/>
          </a:prstGeom>
          <a:noFill/>
          <a:ln w="9525">
            <a:noFill/>
            <a:miter lim="800000"/>
            <a:headEnd/>
            <a:tailEnd/>
          </a:ln>
        </p:spPr>
      </p:pic>
      <p:pic>
        <p:nvPicPr>
          <p:cNvPr id="46125" name="Picture 212" descr="5"/>
          <p:cNvPicPr>
            <a:picLocks noChangeAspect="1" noChangeArrowheads="1"/>
          </p:cNvPicPr>
          <p:nvPr/>
        </p:nvPicPr>
        <p:blipFill>
          <a:blip r:embed="rId19" cstate="print"/>
          <a:srcRect/>
          <a:stretch>
            <a:fillRect/>
          </a:stretch>
        </p:blipFill>
        <p:spPr bwMode="auto">
          <a:xfrm>
            <a:off x="2432050" y="4221163"/>
            <a:ext cx="280988" cy="280987"/>
          </a:xfrm>
          <a:prstGeom prst="rect">
            <a:avLst/>
          </a:prstGeom>
          <a:noFill/>
          <a:ln w="9525">
            <a:noFill/>
            <a:miter lim="800000"/>
            <a:headEnd/>
            <a:tailEnd/>
          </a:ln>
        </p:spPr>
      </p:pic>
      <p:sp>
        <p:nvSpPr>
          <p:cNvPr id="46126" name="Line 108"/>
          <p:cNvSpPr>
            <a:spLocks noChangeShapeType="1"/>
          </p:cNvSpPr>
          <p:nvPr/>
        </p:nvSpPr>
        <p:spPr bwMode="auto">
          <a:xfrm flipV="1">
            <a:off x="2216150" y="3500438"/>
            <a:ext cx="360363" cy="1771650"/>
          </a:xfrm>
          <a:prstGeom prst="line">
            <a:avLst/>
          </a:prstGeom>
          <a:noFill/>
          <a:ln w="31750">
            <a:solidFill>
              <a:srgbClr val="FF0000"/>
            </a:solidFill>
            <a:round/>
            <a:headEnd type="triangle" w="med" len="med"/>
            <a:tailEnd/>
          </a:ln>
        </p:spPr>
        <p:txBody>
          <a:bodyPr/>
          <a:lstStyle/>
          <a:p>
            <a:endParaRPr lang="ko-KR" altLang="en-US"/>
          </a:p>
        </p:txBody>
      </p:sp>
      <p:sp>
        <p:nvSpPr>
          <p:cNvPr id="46127" name="Text Box 136"/>
          <p:cNvSpPr txBox="1">
            <a:spLocks/>
          </p:cNvSpPr>
          <p:nvPr/>
        </p:nvSpPr>
        <p:spPr bwMode="auto">
          <a:xfrm>
            <a:off x="2720975" y="4292600"/>
            <a:ext cx="2017713" cy="312738"/>
          </a:xfrm>
          <a:prstGeom prst="rect">
            <a:avLst/>
          </a:prstGeom>
          <a:noFill/>
          <a:ln w="9525" algn="ctr">
            <a:noFill/>
            <a:miter lim="800000"/>
            <a:headEnd/>
            <a:tailEnd/>
          </a:ln>
        </p:spPr>
        <p:txBody>
          <a:bodyPr lIns="92075" tIns="46038" rIns="92075" bIns="46038">
            <a:spAutoFit/>
          </a:bodyPr>
          <a:lstStyle/>
          <a:p>
            <a:pPr marL="571500" indent="-571500" eaLnBrk="0" hangingPunct="0">
              <a:lnSpc>
                <a:spcPct val="10000"/>
              </a:lnSpc>
              <a:spcBef>
                <a:spcPct val="50000"/>
              </a:spcBef>
              <a:spcAft>
                <a:spcPct val="40000"/>
              </a:spcAft>
              <a:buSzPct val="90000"/>
            </a:pPr>
            <a:r>
              <a:rPr lang="ru-RU" altLang="ko-KR" dirty="0" smtClean="0">
                <a:solidFill>
                  <a:srgbClr val="333333"/>
                </a:solidFill>
                <a:latin typeface="Arial Unicode MS" pitchFamily="50" charset="-127"/>
                <a:ea typeface="Arial Unicode MS" pitchFamily="50" charset="-127"/>
                <a:cs typeface="Arial Unicode MS" pitchFamily="50" charset="-127"/>
              </a:rPr>
              <a:t>Передача результата</a:t>
            </a:r>
            <a:endParaRPr lang="en-US" altLang="ko-KR" dirty="0">
              <a:solidFill>
                <a:srgbClr val="333333"/>
              </a:solidFill>
              <a:latin typeface="Arial Unicode MS" pitchFamily="50" charset="-127"/>
              <a:ea typeface="Arial Unicode MS" pitchFamily="50" charset="-127"/>
              <a:cs typeface="Arial Unicode MS" pitchFamily="50" charset="-127"/>
            </a:endParaRPr>
          </a:p>
          <a:p>
            <a:pPr marL="571500" indent="-571500" eaLnBrk="0" hangingPunct="0">
              <a:lnSpc>
                <a:spcPct val="10000"/>
              </a:lnSpc>
              <a:spcBef>
                <a:spcPct val="50000"/>
              </a:spcBef>
              <a:spcAft>
                <a:spcPct val="40000"/>
              </a:spcAft>
              <a:buSzPct val="90000"/>
            </a:pPr>
            <a:r>
              <a:rPr lang="ru-RU" altLang="ko-KR" dirty="0" smtClean="0">
                <a:solidFill>
                  <a:srgbClr val="333333"/>
                </a:solidFill>
                <a:latin typeface="Arial Unicode MS" pitchFamily="50" charset="-127"/>
                <a:ea typeface="Arial Unicode MS" pitchFamily="50" charset="-127"/>
                <a:cs typeface="Arial Unicode MS" pitchFamily="50" charset="-127"/>
              </a:rPr>
              <a:t>СМС </a:t>
            </a:r>
            <a:r>
              <a:rPr lang="ru-RU" altLang="ko-KR" dirty="0" err="1" smtClean="0">
                <a:solidFill>
                  <a:srgbClr val="333333"/>
                </a:solidFill>
                <a:latin typeface="Arial Unicode MS" pitchFamily="50" charset="-127"/>
                <a:ea typeface="Arial Unicode MS" pitchFamily="50" charset="-127"/>
                <a:cs typeface="Arial Unicode MS" pitchFamily="50" charset="-127"/>
              </a:rPr>
              <a:t>соощение</a:t>
            </a:r>
            <a:r>
              <a:rPr lang="en-US" altLang="ko-KR" dirty="0" smtClean="0">
                <a:solidFill>
                  <a:srgbClr val="333333"/>
                </a:solidFill>
                <a:latin typeface="Arial Unicode MS" pitchFamily="50" charset="-127"/>
                <a:ea typeface="Arial Unicode MS" pitchFamily="50" charset="-127"/>
                <a:cs typeface="Arial Unicode MS" pitchFamily="50" charset="-127"/>
              </a:rPr>
              <a:t>)</a:t>
            </a:r>
            <a:endParaRPr lang="en-US" altLang="ko-KR" dirty="0">
              <a:solidFill>
                <a:srgbClr val="333333"/>
              </a:solidFill>
              <a:latin typeface="Arial Unicode MS" pitchFamily="50" charset="-127"/>
              <a:ea typeface="Arial Unicode MS" pitchFamily="50" charset="-127"/>
              <a:cs typeface="Arial Unicode MS" pitchFamily="50" charset="-127"/>
            </a:endParaRPr>
          </a:p>
        </p:txBody>
      </p:sp>
      <p:pic>
        <p:nvPicPr>
          <p:cNvPr id="46128" name="Picture 212" descr="5"/>
          <p:cNvPicPr>
            <a:picLocks noChangeAspect="1" noChangeArrowheads="1"/>
          </p:cNvPicPr>
          <p:nvPr/>
        </p:nvPicPr>
        <p:blipFill>
          <a:blip r:embed="rId19" cstate="print"/>
          <a:srcRect/>
          <a:stretch>
            <a:fillRect/>
          </a:stretch>
        </p:blipFill>
        <p:spPr bwMode="auto">
          <a:xfrm>
            <a:off x="4089400" y="3068638"/>
            <a:ext cx="280988" cy="280987"/>
          </a:xfrm>
          <a:prstGeom prst="rect">
            <a:avLst/>
          </a:prstGeom>
          <a:noFill/>
          <a:ln w="9525">
            <a:noFill/>
            <a:miter lim="800000"/>
            <a:headEnd/>
            <a:tailEnd/>
          </a:ln>
        </p:spPr>
      </p:pic>
      <p:sp>
        <p:nvSpPr>
          <p:cNvPr id="46129" name="Rectangle 79"/>
          <p:cNvSpPr>
            <a:spLocks noChangeArrowheads="1"/>
          </p:cNvSpPr>
          <p:nvPr/>
        </p:nvSpPr>
        <p:spPr bwMode="auto">
          <a:xfrm>
            <a:off x="8482013" y="3789363"/>
            <a:ext cx="982641" cy="462307"/>
          </a:xfrm>
          <a:prstGeom prst="rect">
            <a:avLst/>
          </a:prstGeom>
          <a:noFill/>
          <a:ln w="9525" algn="ctr">
            <a:noFill/>
            <a:miter lim="800000"/>
            <a:headEnd/>
            <a:tailEnd/>
          </a:ln>
        </p:spPr>
        <p:txBody>
          <a:bodyPr wrap="none" lIns="92075" tIns="46038" rIns="92075" bIns="46038">
            <a:spAutoFit/>
          </a:bodyPr>
          <a:lstStyle/>
          <a:p>
            <a:pPr marL="571500" indent="-571500" eaLnBrk="0" hangingPunct="0">
              <a:spcBef>
                <a:spcPts val="0"/>
              </a:spcBef>
              <a:spcAft>
                <a:spcPts val="0"/>
              </a:spcAft>
              <a:buSzPct val="90000"/>
            </a:pPr>
            <a:r>
              <a:rPr lang="ru-RU" altLang="ko-KR" sz="1200" dirty="0" smtClean="0">
                <a:solidFill>
                  <a:srgbClr val="333333"/>
                </a:solidFill>
                <a:latin typeface="Arial Unicode MS" pitchFamily="50" charset="-127"/>
                <a:ea typeface="Arial Unicode MS" pitchFamily="50" charset="-127"/>
                <a:cs typeface="Arial Unicode MS" pitchFamily="50" charset="-127"/>
              </a:rPr>
              <a:t>Передача </a:t>
            </a:r>
          </a:p>
          <a:p>
            <a:pPr marL="571500" indent="-571500" eaLnBrk="0" hangingPunct="0">
              <a:spcBef>
                <a:spcPts val="0"/>
              </a:spcBef>
              <a:spcAft>
                <a:spcPts val="0"/>
              </a:spcAft>
              <a:buSzPct val="90000"/>
            </a:pPr>
            <a:r>
              <a:rPr lang="ru-RU" altLang="ko-KR" sz="1200" dirty="0" smtClean="0">
                <a:solidFill>
                  <a:srgbClr val="333333"/>
                </a:solidFill>
                <a:latin typeface="Arial Unicode MS" pitchFamily="50" charset="-127"/>
                <a:ea typeface="Arial Unicode MS" pitchFamily="50" charset="-127"/>
                <a:cs typeface="Arial Unicode MS" pitchFamily="50" charset="-127"/>
              </a:rPr>
              <a:t>результата</a:t>
            </a:r>
            <a:endParaRPr lang="ko-KR" altLang="en-US" sz="1200" dirty="0">
              <a:solidFill>
                <a:srgbClr val="333333"/>
              </a:solidFill>
              <a:latin typeface="Arial Unicode MS" pitchFamily="50" charset="-127"/>
              <a:ea typeface="Arial Unicode MS" pitchFamily="50" charset="-127"/>
              <a:cs typeface="Arial Unicode MS" pitchFamily="50" charset="-127"/>
            </a:endParaRPr>
          </a:p>
        </p:txBody>
      </p:sp>
      <p:sp>
        <p:nvSpPr>
          <p:cNvPr id="46130" name="Freeform 95"/>
          <p:cNvSpPr>
            <a:spLocks/>
          </p:cNvSpPr>
          <p:nvPr/>
        </p:nvSpPr>
        <p:spPr bwMode="auto">
          <a:xfrm>
            <a:off x="776288" y="2060575"/>
            <a:ext cx="8640762" cy="200025"/>
          </a:xfrm>
          <a:custGeom>
            <a:avLst/>
            <a:gdLst>
              <a:gd name="T0" fmla="*/ 0 w 5443"/>
              <a:gd name="T1" fmla="*/ 2147483647 h 2722"/>
              <a:gd name="T2" fmla="*/ 0 w 5443"/>
              <a:gd name="T3" fmla="*/ 2147483647 h 2722"/>
              <a:gd name="T4" fmla="*/ 2147483647 w 5443"/>
              <a:gd name="T5" fmla="*/ 2147483647 h 2722"/>
              <a:gd name="T6" fmla="*/ 2147483647 w 5443"/>
              <a:gd name="T7" fmla="*/ 0 h 2722"/>
              <a:gd name="T8" fmla="*/ 2147483647 w 5443"/>
              <a:gd name="T9" fmla="*/ 0 h 2722"/>
              <a:gd name="T10" fmla="*/ 2147483647 w 5443"/>
              <a:gd name="T11" fmla="*/ 2147483647 h 2722"/>
              <a:gd name="T12" fmla="*/ 0 w 5443"/>
              <a:gd name="T13" fmla="*/ 2147483647 h 2722"/>
              <a:gd name="T14" fmla="*/ 0 w 5443"/>
              <a:gd name="T15" fmla="*/ 2147483647 h 2722"/>
              <a:gd name="T16" fmla="*/ 0 w 5443"/>
              <a:gd name="T17" fmla="*/ 2147483647 h 2722"/>
              <a:gd name="T18" fmla="*/ 0 w 5443"/>
              <a:gd name="T19" fmla="*/ 2147483647 h 2722"/>
              <a:gd name="T20" fmla="*/ 0 w 5443"/>
              <a:gd name="T21" fmla="*/ 2147483647 h 2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3"/>
              <a:gd name="T34" fmla="*/ 0 h 2722"/>
              <a:gd name="T35" fmla="*/ 5443 w 5443"/>
              <a:gd name="T36" fmla="*/ 2722 h 27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3" h="2722">
                <a:moveTo>
                  <a:pt x="0" y="1860"/>
                </a:moveTo>
                <a:lnTo>
                  <a:pt x="0" y="2722"/>
                </a:lnTo>
                <a:lnTo>
                  <a:pt x="5443" y="2676"/>
                </a:lnTo>
                <a:lnTo>
                  <a:pt x="5443" y="0"/>
                </a:lnTo>
                <a:lnTo>
                  <a:pt x="3856" y="0"/>
                </a:lnTo>
                <a:lnTo>
                  <a:pt x="3856" y="1905"/>
                </a:lnTo>
                <a:lnTo>
                  <a:pt x="0" y="1905"/>
                </a:lnTo>
                <a:lnTo>
                  <a:pt x="0" y="1996"/>
                </a:lnTo>
                <a:lnTo>
                  <a:pt x="0" y="1905"/>
                </a:lnTo>
                <a:lnTo>
                  <a:pt x="0" y="1996"/>
                </a:lnTo>
                <a:lnTo>
                  <a:pt x="0" y="2041"/>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1" name="Rectangle 96"/>
          <p:cNvSpPr>
            <a:spLocks noChangeArrowheads="1"/>
          </p:cNvSpPr>
          <p:nvPr/>
        </p:nvSpPr>
        <p:spPr bwMode="auto">
          <a:xfrm>
            <a:off x="5132388" y="5673725"/>
            <a:ext cx="1587" cy="119063"/>
          </a:xfrm>
          <a:prstGeom prst="rect">
            <a:avLst/>
          </a:prstGeom>
          <a:noFill/>
          <a:ln w="9525" algn="ctr">
            <a:noFill/>
            <a:miter lim="800000"/>
            <a:headEnd/>
            <a:tailEnd/>
          </a:ln>
          <a:effectLst>
            <a:prstShdw prst="shdw17" dist="17961" dir="2700000">
              <a:srgbClr val="5C5C5C"/>
            </a:prstShdw>
          </a:effectLst>
        </p:spPr>
        <p:txBody>
          <a:bodyPr wrap="none" lIns="0" tIns="0" rIns="0" bIns="0" anchor="ctr">
            <a:spAutoFit/>
          </a:bodyPr>
          <a:lstStyle/>
          <a:p>
            <a:pPr algn="ctr">
              <a:lnSpc>
                <a:spcPct val="60000"/>
              </a:lnSpc>
              <a:spcBef>
                <a:spcPct val="50000"/>
              </a:spcBef>
            </a:pPr>
            <a:endParaRPr kumimoji="0" lang="ko-KR" altLang="en-US">
              <a:latin typeface="Arial Unicode MS" pitchFamily="50" charset="-127"/>
              <a:ea typeface="Arial Unicode MS" pitchFamily="50" charset="-127"/>
              <a:cs typeface="Arial Unicode MS" pitchFamily="50" charset="-127"/>
            </a:endParaRPr>
          </a:p>
        </p:txBody>
      </p:sp>
      <p:sp>
        <p:nvSpPr>
          <p:cNvPr id="46132" name="Freeform 99"/>
          <p:cNvSpPr>
            <a:spLocks/>
          </p:cNvSpPr>
          <p:nvPr/>
        </p:nvSpPr>
        <p:spPr bwMode="auto">
          <a:xfrm>
            <a:off x="776288" y="2133600"/>
            <a:ext cx="8640762" cy="200025"/>
          </a:xfrm>
          <a:custGeom>
            <a:avLst/>
            <a:gdLst>
              <a:gd name="T0" fmla="*/ 2147483647 w 5443"/>
              <a:gd name="T1" fmla="*/ 2147483647 h 2766"/>
              <a:gd name="T2" fmla="*/ 2147483647 w 5443"/>
              <a:gd name="T3" fmla="*/ 2147483647 h 2766"/>
              <a:gd name="T4" fmla="*/ 0 w 5443"/>
              <a:gd name="T5" fmla="*/ 2147483647 h 2766"/>
              <a:gd name="T6" fmla="*/ 2147483647 w 5443"/>
              <a:gd name="T7" fmla="*/ 2147483647 h 2766"/>
              <a:gd name="T8" fmla="*/ 2147483647 w 5443"/>
              <a:gd name="T9" fmla="*/ 0 h 2766"/>
              <a:gd name="T10" fmla="*/ 2147483647 w 5443"/>
              <a:gd name="T11" fmla="*/ 0 h 2766"/>
              <a:gd name="T12" fmla="*/ 2147483647 w 5443"/>
              <a:gd name="T13" fmla="*/ 2147483647 h 2766"/>
              <a:gd name="T14" fmla="*/ 0 w 5443"/>
              <a:gd name="T15" fmla="*/ 2147483647 h 2766"/>
              <a:gd name="T16" fmla="*/ 0 60000 65536"/>
              <a:gd name="T17" fmla="*/ 0 60000 65536"/>
              <a:gd name="T18" fmla="*/ 0 60000 65536"/>
              <a:gd name="T19" fmla="*/ 0 60000 65536"/>
              <a:gd name="T20" fmla="*/ 0 60000 65536"/>
              <a:gd name="T21" fmla="*/ 0 60000 65536"/>
              <a:gd name="T22" fmla="*/ 0 60000 65536"/>
              <a:gd name="T23" fmla="*/ 0 60000 65536"/>
              <a:gd name="T24" fmla="*/ 0 w 5443"/>
              <a:gd name="T25" fmla="*/ 0 h 2766"/>
              <a:gd name="T26" fmla="*/ 5443 w 5443"/>
              <a:gd name="T27" fmla="*/ 2766 h 27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3" h="2766">
                <a:moveTo>
                  <a:pt x="3" y="1821"/>
                </a:moveTo>
                <a:cubicBezTo>
                  <a:pt x="3" y="1842"/>
                  <a:pt x="3" y="1864"/>
                  <a:pt x="3" y="1885"/>
                </a:cubicBezTo>
                <a:lnTo>
                  <a:pt x="0" y="2766"/>
                </a:lnTo>
                <a:lnTo>
                  <a:pt x="5443" y="2766"/>
                </a:lnTo>
                <a:lnTo>
                  <a:pt x="5443" y="0"/>
                </a:lnTo>
                <a:lnTo>
                  <a:pt x="3856" y="0"/>
                </a:lnTo>
                <a:lnTo>
                  <a:pt x="3856" y="1859"/>
                </a:lnTo>
                <a:lnTo>
                  <a:pt x="0" y="1859"/>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3" name="Freeform 106"/>
          <p:cNvSpPr>
            <a:spLocks/>
          </p:cNvSpPr>
          <p:nvPr/>
        </p:nvSpPr>
        <p:spPr bwMode="auto">
          <a:xfrm>
            <a:off x="704850" y="2133600"/>
            <a:ext cx="8640763" cy="200025"/>
          </a:xfrm>
          <a:custGeom>
            <a:avLst/>
            <a:gdLst>
              <a:gd name="T0" fmla="*/ 0 w 5443"/>
              <a:gd name="T1" fmla="*/ 2147483647 h 2766"/>
              <a:gd name="T2" fmla="*/ 0 w 5443"/>
              <a:gd name="T3" fmla="*/ 2147483647 h 2766"/>
              <a:gd name="T4" fmla="*/ 2147483647 w 5443"/>
              <a:gd name="T5" fmla="*/ 2147483647 h 2766"/>
              <a:gd name="T6" fmla="*/ 2147483647 w 5443"/>
              <a:gd name="T7" fmla="*/ 0 h 2766"/>
              <a:gd name="T8" fmla="*/ 2147483647 w 5443"/>
              <a:gd name="T9" fmla="*/ 0 h 2766"/>
              <a:gd name="T10" fmla="*/ 2147483647 w 5443"/>
              <a:gd name="T11" fmla="*/ 2147483647 h 2766"/>
              <a:gd name="T12" fmla="*/ 0 w 5443"/>
              <a:gd name="T13" fmla="*/ 2147483647 h 2766"/>
              <a:gd name="T14" fmla="*/ 0 60000 65536"/>
              <a:gd name="T15" fmla="*/ 0 60000 65536"/>
              <a:gd name="T16" fmla="*/ 0 60000 65536"/>
              <a:gd name="T17" fmla="*/ 0 60000 65536"/>
              <a:gd name="T18" fmla="*/ 0 60000 65536"/>
              <a:gd name="T19" fmla="*/ 0 60000 65536"/>
              <a:gd name="T20" fmla="*/ 0 60000 65536"/>
              <a:gd name="T21" fmla="*/ 0 w 5443"/>
              <a:gd name="T22" fmla="*/ 0 h 2766"/>
              <a:gd name="T23" fmla="*/ 5443 w 5443"/>
              <a:gd name="T24" fmla="*/ 2766 h 27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3" h="2766">
                <a:moveTo>
                  <a:pt x="0" y="1859"/>
                </a:moveTo>
                <a:lnTo>
                  <a:pt x="0" y="2766"/>
                </a:lnTo>
                <a:lnTo>
                  <a:pt x="5443" y="2766"/>
                </a:lnTo>
                <a:lnTo>
                  <a:pt x="5443" y="0"/>
                </a:lnTo>
                <a:lnTo>
                  <a:pt x="3901" y="0"/>
                </a:lnTo>
                <a:lnTo>
                  <a:pt x="3901" y="1859"/>
                </a:lnTo>
                <a:lnTo>
                  <a:pt x="0" y="1859"/>
                </a:lnTo>
                <a:close/>
              </a:path>
            </a:pathLst>
          </a:custGeom>
          <a:noFill/>
          <a:ln w="9525">
            <a:solidFill>
              <a:srgbClr val="000000"/>
            </a:solidFill>
            <a:prstDash val="sysDot"/>
            <a:round/>
            <a:headEnd/>
            <a:tailEnd/>
          </a:ln>
          <a:effectLst>
            <a:prstShdw prst="shdw17" dist="17961" dir="2700000">
              <a:srgbClr val="5C5C5C"/>
            </a:prstShdw>
          </a:effectLst>
        </p:spPr>
        <p:txBody>
          <a:bodyPr lIns="0" tIns="0" rIns="0" bIns="0">
            <a:spAutoFit/>
          </a:bodyPr>
          <a:lstStyle/>
          <a:p>
            <a:endParaRPr lang="ko-KR" altLang="en-US"/>
          </a:p>
        </p:txBody>
      </p:sp>
      <p:sp>
        <p:nvSpPr>
          <p:cNvPr id="46134" name="Freeform 107"/>
          <p:cNvSpPr>
            <a:spLocks/>
          </p:cNvSpPr>
          <p:nvPr/>
        </p:nvSpPr>
        <p:spPr bwMode="auto">
          <a:xfrm>
            <a:off x="631825" y="5084763"/>
            <a:ext cx="504825" cy="200025"/>
          </a:xfrm>
          <a:custGeom>
            <a:avLst/>
            <a:gdLst>
              <a:gd name="T0" fmla="*/ 0 w 318"/>
              <a:gd name="T1" fmla="*/ 0 h 907"/>
              <a:gd name="T2" fmla="*/ 0 w 318"/>
              <a:gd name="T3" fmla="*/ 2147483647 h 907"/>
              <a:gd name="T4" fmla="*/ 2147483647 w 318"/>
              <a:gd name="T5" fmla="*/ 2147483647 h 907"/>
              <a:gd name="T6" fmla="*/ 2147483647 w 318"/>
              <a:gd name="T7" fmla="*/ 2147483647 h 907"/>
              <a:gd name="T8" fmla="*/ 2147483647 w 318"/>
              <a:gd name="T9" fmla="*/ 2147483647 h 907"/>
              <a:gd name="T10" fmla="*/ 0 60000 65536"/>
              <a:gd name="T11" fmla="*/ 0 60000 65536"/>
              <a:gd name="T12" fmla="*/ 0 60000 65536"/>
              <a:gd name="T13" fmla="*/ 0 60000 65536"/>
              <a:gd name="T14" fmla="*/ 0 60000 65536"/>
              <a:gd name="T15" fmla="*/ 0 w 318"/>
              <a:gd name="T16" fmla="*/ 0 h 907"/>
              <a:gd name="T17" fmla="*/ 318 w 318"/>
              <a:gd name="T18" fmla="*/ 907 h 907"/>
            </a:gdLst>
            <a:ahLst/>
            <a:cxnLst>
              <a:cxn ang="T10">
                <a:pos x="T0" y="T1"/>
              </a:cxn>
              <a:cxn ang="T11">
                <a:pos x="T2" y="T3"/>
              </a:cxn>
              <a:cxn ang="T12">
                <a:pos x="T4" y="T5"/>
              </a:cxn>
              <a:cxn ang="T13">
                <a:pos x="T6" y="T7"/>
              </a:cxn>
              <a:cxn ang="T14">
                <a:pos x="T8" y="T9"/>
              </a:cxn>
            </a:cxnLst>
            <a:rect l="T15" t="T16" r="T17" b="T18"/>
            <a:pathLst>
              <a:path w="318" h="907">
                <a:moveTo>
                  <a:pt x="0" y="0"/>
                </a:moveTo>
                <a:lnTo>
                  <a:pt x="0" y="907"/>
                </a:lnTo>
                <a:lnTo>
                  <a:pt x="91" y="771"/>
                </a:lnTo>
                <a:lnTo>
                  <a:pt x="318" y="817"/>
                </a:lnTo>
                <a:lnTo>
                  <a:pt x="318" y="635"/>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5" name="Freeform 111"/>
          <p:cNvSpPr>
            <a:spLocks/>
          </p:cNvSpPr>
          <p:nvPr/>
        </p:nvSpPr>
        <p:spPr bwMode="auto">
          <a:xfrm>
            <a:off x="631825" y="2133600"/>
            <a:ext cx="8785225" cy="200025"/>
          </a:xfrm>
          <a:custGeom>
            <a:avLst/>
            <a:gdLst>
              <a:gd name="T0" fmla="*/ 0 w 5534"/>
              <a:gd name="T1" fmla="*/ 2147483647 h 2721"/>
              <a:gd name="T2" fmla="*/ 2147483647 w 5534"/>
              <a:gd name="T3" fmla="*/ 2147483647 h 2721"/>
              <a:gd name="T4" fmla="*/ 2147483647 w 5534"/>
              <a:gd name="T5" fmla="*/ 0 h 2721"/>
              <a:gd name="T6" fmla="*/ 2147483647 w 5534"/>
              <a:gd name="T7" fmla="*/ 0 h 2721"/>
              <a:gd name="T8" fmla="*/ 2147483647 w 5534"/>
              <a:gd name="T9" fmla="*/ 2147483647 h 2721"/>
              <a:gd name="T10" fmla="*/ 0 w 5534"/>
              <a:gd name="T11" fmla="*/ 2147483647 h 2721"/>
              <a:gd name="T12" fmla="*/ 0 60000 65536"/>
              <a:gd name="T13" fmla="*/ 0 60000 65536"/>
              <a:gd name="T14" fmla="*/ 0 60000 65536"/>
              <a:gd name="T15" fmla="*/ 0 60000 65536"/>
              <a:gd name="T16" fmla="*/ 0 60000 65536"/>
              <a:gd name="T17" fmla="*/ 0 60000 65536"/>
              <a:gd name="T18" fmla="*/ 0 w 5534"/>
              <a:gd name="T19" fmla="*/ 0 h 2721"/>
              <a:gd name="T20" fmla="*/ 5534 w 5534"/>
              <a:gd name="T21" fmla="*/ 2721 h 2721"/>
            </a:gdLst>
            <a:ahLst/>
            <a:cxnLst>
              <a:cxn ang="T12">
                <a:pos x="T0" y="T1"/>
              </a:cxn>
              <a:cxn ang="T13">
                <a:pos x="T2" y="T3"/>
              </a:cxn>
              <a:cxn ang="T14">
                <a:pos x="T4" y="T5"/>
              </a:cxn>
              <a:cxn ang="T15">
                <a:pos x="T6" y="T7"/>
              </a:cxn>
              <a:cxn ang="T16">
                <a:pos x="T8" y="T9"/>
              </a:cxn>
              <a:cxn ang="T17">
                <a:pos x="T10" y="T11"/>
              </a:cxn>
            </a:cxnLst>
            <a:rect l="T18" t="T19" r="T20" b="T21"/>
            <a:pathLst>
              <a:path w="5534" h="2721">
                <a:moveTo>
                  <a:pt x="0" y="2721"/>
                </a:moveTo>
                <a:lnTo>
                  <a:pt x="5534" y="2721"/>
                </a:lnTo>
                <a:lnTo>
                  <a:pt x="5534" y="0"/>
                </a:lnTo>
                <a:lnTo>
                  <a:pt x="3947" y="0"/>
                </a:lnTo>
                <a:lnTo>
                  <a:pt x="3947" y="1950"/>
                </a:lnTo>
                <a:lnTo>
                  <a:pt x="0" y="1950"/>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5.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Оплата</a:t>
            </a: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 EFT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2"/>
          <p:cNvGrpSpPr>
            <a:grpSpLocks/>
          </p:cNvGrpSpPr>
          <p:nvPr/>
        </p:nvGrpSpPr>
        <p:grpSpPr bwMode="auto">
          <a:xfrm>
            <a:off x="406400" y="1598613"/>
            <a:ext cx="9396413" cy="4968875"/>
            <a:chOff x="195" y="846"/>
            <a:chExt cx="5815" cy="3071"/>
          </a:xfrm>
        </p:grpSpPr>
        <p:pic>
          <p:nvPicPr>
            <p:cNvPr id="48225" name="Picture 3" descr="pan2"/>
            <p:cNvPicPr>
              <a:picLocks noChangeAspect="1" noChangeArrowheads="1"/>
            </p:cNvPicPr>
            <p:nvPr/>
          </p:nvPicPr>
          <p:blipFill>
            <a:blip r:embed="rId3" cstate="print"/>
            <a:srcRect r="23270"/>
            <a:stretch>
              <a:fillRect/>
            </a:stretch>
          </p:blipFill>
          <p:spPr bwMode="auto">
            <a:xfrm>
              <a:off x="195" y="846"/>
              <a:ext cx="2239" cy="3071"/>
            </a:xfrm>
            <a:prstGeom prst="rect">
              <a:avLst/>
            </a:prstGeom>
            <a:noFill/>
            <a:ln w="9525">
              <a:noFill/>
              <a:miter lim="800000"/>
              <a:headEnd/>
              <a:tailEnd/>
            </a:ln>
          </p:spPr>
        </p:pic>
        <p:pic>
          <p:nvPicPr>
            <p:cNvPr id="48226" name="Picture 4" descr="pan2"/>
            <p:cNvPicPr>
              <a:picLocks noChangeAspect="1" noChangeArrowheads="1"/>
            </p:cNvPicPr>
            <p:nvPr/>
          </p:nvPicPr>
          <p:blipFill>
            <a:blip r:embed="rId3" cstate="print"/>
            <a:srcRect l="34099"/>
            <a:stretch>
              <a:fillRect/>
            </a:stretch>
          </p:blipFill>
          <p:spPr bwMode="auto">
            <a:xfrm>
              <a:off x="4087" y="846"/>
              <a:ext cx="1923" cy="3071"/>
            </a:xfrm>
            <a:prstGeom prst="rect">
              <a:avLst/>
            </a:prstGeom>
            <a:noFill/>
            <a:ln w="9525">
              <a:noFill/>
              <a:miter lim="800000"/>
              <a:headEnd/>
              <a:tailEnd/>
            </a:ln>
          </p:spPr>
        </p:pic>
        <p:pic>
          <p:nvPicPr>
            <p:cNvPr id="48227" name="Picture 5" descr="pan2"/>
            <p:cNvPicPr>
              <a:picLocks noChangeAspect="1" noChangeArrowheads="1"/>
            </p:cNvPicPr>
            <p:nvPr/>
          </p:nvPicPr>
          <p:blipFill>
            <a:blip r:embed="rId3"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48132" name="Group 6"/>
          <p:cNvGrpSpPr>
            <a:grpSpLocks/>
          </p:cNvGrpSpPr>
          <p:nvPr/>
        </p:nvGrpSpPr>
        <p:grpSpPr bwMode="auto">
          <a:xfrm>
            <a:off x="69850" y="1477963"/>
            <a:ext cx="6683375" cy="5005387"/>
            <a:chOff x="104" y="767"/>
            <a:chExt cx="4242" cy="3321"/>
          </a:xfrm>
        </p:grpSpPr>
        <p:pic>
          <p:nvPicPr>
            <p:cNvPr id="48223" name="Picture 7" descr="11234"/>
            <p:cNvPicPr>
              <a:picLocks noChangeAspect="1" noChangeArrowheads="1"/>
            </p:cNvPicPr>
            <p:nvPr/>
          </p:nvPicPr>
          <p:blipFill>
            <a:blip r:embed="rId4" cstate="print"/>
            <a:srcRect r="15297"/>
            <a:stretch>
              <a:fillRect/>
            </a:stretch>
          </p:blipFill>
          <p:spPr bwMode="auto">
            <a:xfrm>
              <a:off x="104" y="767"/>
              <a:ext cx="2608" cy="3321"/>
            </a:xfrm>
            <a:prstGeom prst="rect">
              <a:avLst/>
            </a:prstGeom>
            <a:noFill/>
            <a:ln w="9525">
              <a:noFill/>
              <a:miter lim="800000"/>
              <a:headEnd/>
              <a:tailEnd/>
            </a:ln>
          </p:spPr>
        </p:pic>
        <p:pic>
          <p:nvPicPr>
            <p:cNvPr id="48224" name="Picture 8" descr="11234"/>
            <p:cNvPicPr>
              <a:picLocks noChangeAspect="1" noChangeArrowheads="1"/>
            </p:cNvPicPr>
            <p:nvPr/>
          </p:nvPicPr>
          <p:blipFill>
            <a:blip r:embed="rId4" cstate="print"/>
            <a:srcRect l="46118"/>
            <a:stretch>
              <a:fillRect/>
            </a:stretch>
          </p:blipFill>
          <p:spPr bwMode="auto">
            <a:xfrm>
              <a:off x="2687" y="767"/>
              <a:ext cx="1659" cy="3321"/>
            </a:xfrm>
            <a:prstGeom prst="rect">
              <a:avLst/>
            </a:prstGeom>
            <a:noFill/>
            <a:ln w="9525">
              <a:noFill/>
              <a:miter lim="800000"/>
              <a:headEnd/>
              <a:tailEnd/>
            </a:ln>
          </p:spPr>
        </p:pic>
      </p:grpSp>
      <p:grpSp>
        <p:nvGrpSpPr>
          <p:cNvPr id="48133" name="Group 115"/>
          <p:cNvGrpSpPr>
            <a:grpSpLocks/>
          </p:cNvGrpSpPr>
          <p:nvPr/>
        </p:nvGrpSpPr>
        <p:grpSpPr bwMode="auto">
          <a:xfrm>
            <a:off x="292100" y="2085975"/>
            <a:ext cx="6308725" cy="4329113"/>
            <a:chOff x="235" y="1344"/>
            <a:chExt cx="3873" cy="1452"/>
          </a:xfrm>
        </p:grpSpPr>
        <p:pic>
          <p:nvPicPr>
            <p:cNvPr id="48220" name="Picture 61" descr="C:\hyeran\work\소스\ㅔㅔㅔㅔㅔ.png"/>
            <p:cNvPicPr>
              <a:picLocks noChangeAspect="1" noChangeArrowheads="1"/>
            </p:cNvPicPr>
            <p:nvPr/>
          </p:nvPicPr>
          <p:blipFill>
            <a:blip r:embed="rId5" cstate="print"/>
            <a:srcRect r="20604"/>
            <a:stretch>
              <a:fillRect/>
            </a:stretch>
          </p:blipFill>
          <p:spPr bwMode="auto">
            <a:xfrm>
              <a:off x="235" y="1344"/>
              <a:ext cx="1700" cy="1452"/>
            </a:xfrm>
            <a:prstGeom prst="rect">
              <a:avLst/>
            </a:prstGeom>
            <a:noFill/>
            <a:ln w="9525">
              <a:noFill/>
              <a:miter lim="800000"/>
              <a:headEnd/>
              <a:tailEnd/>
            </a:ln>
          </p:spPr>
        </p:pic>
        <p:pic>
          <p:nvPicPr>
            <p:cNvPr id="48221" name="Picture 61" descr="C:\hyeran\work\소스\ㅔㅔㅔㅔㅔ.png"/>
            <p:cNvPicPr>
              <a:picLocks noChangeAspect="1" noChangeArrowheads="1"/>
            </p:cNvPicPr>
            <p:nvPr/>
          </p:nvPicPr>
          <p:blipFill>
            <a:blip r:embed="rId5" cstate="print"/>
            <a:srcRect l="79253"/>
            <a:stretch>
              <a:fillRect/>
            </a:stretch>
          </p:blipFill>
          <p:spPr bwMode="auto">
            <a:xfrm>
              <a:off x="3664" y="1344"/>
              <a:ext cx="444" cy="1452"/>
            </a:xfrm>
            <a:prstGeom prst="rect">
              <a:avLst/>
            </a:prstGeom>
            <a:noFill/>
            <a:ln w="9525">
              <a:noFill/>
              <a:miter lim="800000"/>
              <a:headEnd/>
              <a:tailEnd/>
            </a:ln>
          </p:spPr>
        </p:pic>
        <p:pic>
          <p:nvPicPr>
            <p:cNvPr id="48222" name="Picture 61" descr="C:\hyeran\work\소스\ㅔㅔㅔㅔㅔ.png"/>
            <p:cNvPicPr>
              <a:picLocks noChangeAspect="1" noChangeArrowheads="1"/>
            </p:cNvPicPr>
            <p:nvPr/>
          </p:nvPicPr>
          <p:blipFill>
            <a:blip r:embed="rId5" cstate="print"/>
            <a:srcRect l="63104" r="20604"/>
            <a:stretch>
              <a:fillRect/>
            </a:stretch>
          </p:blipFill>
          <p:spPr bwMode="auto">
            <a:xfrm>
              <a:off x="1931" y="1344"/>
              <a:ext cx="1733" cy="1452"/>
            </a:xfrm>
            <a:prstGeom prst="rect">
              <a:avLst/>
            </a:prstGeom>
            <a:noFill/>
            <a:ln w="9525">
              <a:noFill/>
              <a:miter lim="800000"/>
              <a:headEnd/>
              <a:tailEnd/>
            </a:ln>
          </p:spPr>
        </p:pic>
      </p:grpSp>
      <p:sp>
        <p:nvSpPr>
          <p:cNvPr id="35846" name="AutoShape 122"/>
          <p:cNvSpPr>
            <a:spLocks noChangeArrowheads="1"/>
          </p:cNvSpPr>
          <p:nvPr/>
        </p:nvSpPr>
        <p:spPr bwMode="auto">
          <a:xfrm>
            <a:off x="615950" y="2565400"/>
            <a:ext cx="1816100" cy="2519363"/>
          </a:xfrm>
          <a:prstGeom prst="roundRect">
            <a:avLst>
              <a:gd name="adj" fmla="val 2630"/>
            </a:avLst>
          </a:prstGeom>
          <a:solidFill>
            <a:srgbClr val="FFFFFF"/>
          </a:solidFill>
          <a:ln w="28575" algn="ctr">
            <a:solidFill>
              <a:srgbClr val="B2B2B2"/>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sp>
        <p:nvSpPr>
          <p:cNvPr id="35847" name="AutoShape 122"/>
          <p:cNvSpPr>
            <a:spLocks noChangeArrowheads="1"/>
          </p:cNvSpPr>
          <p:nvPr/>
        </p:nvSpPr>
        <p:spPr bwMode="auto">
          <a:xfrm>
            <a:off x="2720975" y="2705100"/>
            <a:ext cx="3455988" cy="1516063"/>
          </a:xfrm>
          <a:prstGeom prst="roundRect">
            <a:avLst>
              <a:gd name="adj" fmla="val 2630"/>
            </a:avLst>
          </a:prstGeom>
          <a:solidFill>
            <a:srgbClr val="FFFFFF"/>
          </a:solidFill>
          <a:ln w="28575" algn="ctr">
            <a:solidFill>
              <a:srgbClr val="B2B2B2"/>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grpSp>
        <p:nvGrpSpPr>
          <p:cNvPr id="48136" name="Group 139"/>
          <p:cNvGrpSpPr>
            <a:grpSpLocks/>
          </p:cNvGrpSpPr>
          <p:nvPr/>
        </p:nvGrpSpPr>
        <p:grpSpPr bwMode="auto">
          <a:xfrm>
            <a:off x="2855913" y="2935288"/>
            <a:ext cx="1511300" cy="1179512"/>
            <a:chOff x="1787" y="1825"/>
            <a:chExt cx="952" cy="789"/>
          </a:xfrm>
        </p:grpSpPr>
        <p:sp>
          <p:nvSpPr>
            <p:cNvPr id="48215" name="AutoShape 393"/>
            <p:cNvSpPr>
              <a:spLocks noChangeArrowheads="1"/>
            </p:cNvSpPr>
            <p:nvPr/>
          </p:nvSpPr>
          <p:spPr bwMode="auto">
            <a:xfrm rot="10800000">
              <a:off x="1787" y="1825"/>
              <a:ext cx="946"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16" name="AutoShape 394"/>
            <p:cNvSpPr>
              <a:spLocks noChangeArrowheads="1"/>
            </p:cNvSpPr>
            <p:nvPr/>
          </p:nvSpPr>
          <p:spPr bwMode="gray">
            <a:xfrm>
              <a:off x="1813" y="2062"/>
              <a:ext cx="910"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18 w 21600"/>
                <a:gd name="T13" fmla="*/ 3527 h 21600"/>
                <a:gd name="T14" fmla="*/ 18182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17" name="Group 130"/>
            <p:cNvGrpSpPr>
              <a:grpSpLocks/>
            </p:cNvGrpSpPr>
            <p:nvPr/>
          </p:nvGrpSpPr>
          <p:grpSpPr bwMode="auto">
            <a:xfrm>
              <a:off x="1790" y="1825"/>
              <a:ext cx="949" cy="244"/>
              <a:chOff x="2673" y="1649"/>
              <a:chExt cx="1003" cy="199"/>
            </a:xfrm>
          </p:grpSpPr>
          <p:sp>
            <p:nvSpPr>
              <p:cNvPr id="48218"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19"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48137" name="Group 126"/>
          <p:cNvGrpSpPr>
            <a:grpSpLocks/>
          </p:cNvGrpSpPr>
          <p:nvPr/>
        </p:nvGrpSpPr>
        <p:grpSpPr bwMode="auto">
          <a:xfrm>
            <a:off x="728663" y="2824163"/>
            <a:ext cx="1570037" cy="1252537"/>
            <a:chOff x="432" y="1779"/>
            <a:chExt cx="1044" cy="789"/>
          </a:xfrm>
        </p:grpSpPr>
        <p:sp>
          <p:nvSpPr>
            <p:cNvPr id="48210" name="AutoShape 393"/>
            <p:cNvSpPr>
              <a:spLocks noChangeArrowheads="1"/>
            </p:cNvSpPr>
            <p:nvPr/>
          </p:nvSpPr>
          <p:spPr bwMode="auto">
            <a:xfrm rot="10800000">
              <a:off x="432" y="1779"/>
              <a:ext cx="1037"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11" name="AutoShape 394"/>
            <p:cNvSpPr>
              <a:spLocks noChangeArrowheads="1"/>
            </p:cNvSpPr>
            <p:nvPr/>
          </p:nvSpPr>
          <p:spPr bwMode="gray">
            <a:xfrm>
              <a:off x="460" y="1968"/>
              <a:ext cx="998"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0 w 21600"/>
                <a:gd name="T13" fmla="*/ 3527 h 21600"/>
                <a:gd name="T14" fmla="*/ 18180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12" name="Group 123"/>
            <p:cNvGrpSpPr>
              <a:grpSpLocks/>
            </p:cNvGrpSpPr>
            <p:nvPr/>
          </p:nvGrpSpPr>
          <p:grpSpPr bwMode="auto">
            <a:xfrm>
              <a:off x="435" y="1779"/>
              <a:ext cx="1041" cy="189"/>
              <a:chOff x="2673" y="1649"/>
              <a:chExt cx="1003" cy="199"/>
            </a:xfrm>
          </p:grpSpPr>
          <p:sp>
            <p:nvSpPr>
              <p:cNvPr id="48213"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14"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48138" name="Group 140"/>
          <p:cNvGrpSpPr>
            <a:grpSpLocks/>
          </p:cNvGrpSpPr>
          <p:nvPr/>
        </p:nvGrpSpPr>
        <p:grpSpPr bwMode="auto">
          <a:xfrm>
            <a:off x="4560888" y="2935288"/>
            <a:ext cx="1511300" cy="1179512"/>
            <a:chOff x="1787" y="1825"/>
            <a:chExt cx="952" cy="789"/>
          </a:xfrm>
        </p:grpSpPr>
        <p:sp>
          <p:nvSpPr>
            <p:cNvPr id="48205" name="AutoShape 393"/>
            <p:cNvSpPr>
              <a:spLocks noChangeArrowheads="1"/>
            </p:cNvSpPr>
            <p:nvPr/>
          </p:nvSpPr>
          <p:spPr bwMode="auto">
            <a:xfrm rot="10800000">
              <a:off x="1787" y="1825"/>
              <a:ext cx="946"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06" name="AutoShape 394"/>
            <p:cNvSpPr>
              <a:spLocks noChangeArrowheads="1"/>
            </p:cNvSpPr>
            <p:nvPr/>
          </p:nvSpPr>
          <p:spPr bwMode="gray">
            <a:xfrm>
              <a:off x="1813" y="2062"/>
              <a:ext cx="910"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18 w 21600"/>
                <a:gd name="T13" fmla="*/ 3527 h 21600"/>
                <a:gd name="T14" fmla="*/ 18182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07" name="Group 143"/>
            <p:cNvGrpSpPr>
              <a:grpSpLocks/>
            </p:cNvGrpSpPr>
            <p:nvPr/>
          </p:nvGrpSpPr>
          <p:grpSpPr bwMode="auto">
            <a:xfrm>
              <a:off x="1790" y="1825"/>
              <a:ext cx="949" cy="244"/>
              <a:chOff x="2673" y="1649"/>
              <a:chExt cx="1003" cy="199"/>
            </a:xfrm>
          </p:grpSpPr>
          <p:sp>
            <p:nvSpPr>
              <p:cNvPr id="48208"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09"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pic>
        <p:nvPicPr>
          <p:cNvPr id="48139" name="Picture 152" descr="DFSDF copy"/>
          <p:cNvPicPr>
            <a:picLocks noChangeAspect="1" noChangeArrowheads="1"/>
          </p:cNvPicPr>
          <p:nvPr/>
        </p:nvPicPr>
        <p:blipFill>
          <a:blip r:embed="rId6" cstate="print"/>
          <a:srcRect r="6206"/>
          <a:stretch>
            <a:fillRect/>
          </a:stretch>
        </p:blipFill>
        <p:spPr bwMode="auto">
          <a:xfrm>
            <a:off x="415925" y="4983163"/>
            <a:ext cx="5832475" cy="407987"/>
          </a:xfrm>
          <a:prstGeom prst="rect">
            <a:avLst/>
          </a:prstGeom>
          <a:noFill/>
          <a:ln w="9525">
            <a:noFill/>
            <a:miter lim="800000"/>
            <a:headEnd/>
            <a:tailEnd/>
          </a:ln>
        </p:spPr>
      </p:pic>
      <p:grpSp>
        <p:nvGrpSpPr>
          <p:cNvPr id="48140" name="Group 173"/>
          <p:cNvGrpSpPr>
            <a:grpSpLocks/>
          </p:cNvGrpSpPr>
          <p:nvPr/>
        </p:nvGrpSpPr>
        <p:grpSpPr bwMode="auto">
          <a:xfrm>
            <a:off x="1857375" y="2033588"/>
            <a:ext cx="2978150" cy="404812"/>
            <a:chOff x="315" y="1577"/>
            <a:chExt cx="2071" cy="275"/>
          </a:xfrm>
        </p:grpSpPr>
        <p:pic>
          <p:nvPicPr>
            <p:cNvPr id="48203" name="Picture 65" descr="C:\hyeran\work\2010\1124\10.png"/>
            <p:cNvPicPr>
              <a:picLocks noChangeAspect="1" noChangeArrowheads="1"/>
            </p:cNvPicPr>
            <p:nvPr/>
          </p:nvPicPr>
          <p:blipFill>
            <a:blip r:embed="rId7" cstate="print"/>
            <a:srcRect l="28172"/>
            <a:stretch>
              <a:fillRect/>
            </a:stretch>
          </p:blipFill>
          <p:spPr bwMode="auto">
            <a:xfrm>
              <a:off x="1384" y="1577"/>
              <a:ext cx="1002" cy="275"/>
            </a:xfrm>
            <a:prstGeom prst="rect">
              <a:avLst/>
            </a:prstGeom>
            <a:noFill/>
            <a:ln w="9525">
              <a:noFill/>
              <a:miter lim="800000"/>
              <a:headEnd/>
              <a:tailEnd/>
            </a:ln>
          </p:spPr>
        </p:pic>
        <p:pic>
          <p:nvPicPr>
            <p:cNvPr id="48204" name="Picture 65" descr="C:\hyeran\work\2010\1124\10.png"/>
            <p:cNvPicPr>
              <a:picLocks noChangeAspect="1" noChangeArrowheads="1"/>
            </p:cNvPicPr>
            <p:nvPr/>
          </p:nvPicPr>
          <p:blipFill>
            <a:blip r:embed="rId7" cstate="print"/>
            <a:srcRect l="28172"/>
            <a:stretch>
              <a:fillRect/>
            </a:stretch>
          </p:blipFill>
          <p:spPr bwMode="auto">
            <a:xfrm flipH="1">
              <a:off x="315" y="1577"/>
              <a:ext cx="1089" cy="275"/>
            </a:xfrm>
            <a:prstGeom prst="rect">
              <a:avLst/>
            </a:prstGeom>
            <a:noFill/>
            <a:ln w="9525">
              <a:noFill/>
              <a:miter lim="800000"/>
              <a:headEnd/>
              <a:tailEnd/>
            </a:ln>
          </p:spPr>
        </p:pic>
      </p:grpSp>
      <p:grpSp>
        <p:nvGrpSpPr>
          <p:cNvPr id="48141" name="Group 9"/>
          <p:cNvGrpSpPr>
            <a:grpSpLocks/>
          </p:cNvGrpSpPr>
          <p:nvPr/>
        </p:nvGrpSpPr>
        <p:grpSpPr bwMode="auto">
          <a:xfrm>
            <a:off x="206375" y="1457325"/>
            <a:ext cx="6434138" cy="527050"/>
            <a:chOff x="130" y="846"/>
            <a:chExt cx="4053" cy="332"/>
          </a:xfrm>
        </p:grpSpPr>
        <p:pic>
          <p:nvPicPr>
            <p:cNvPr id="48200" name="Picture 87" descr="11"/>
            <p:cNvPicPr>
              <a:picLocks noChangeAspect="1" noChangeArrowheads="1"/>
            </p:cNvPicPr>
            <p:nvPr/>
          </p:nvPicPr>
          <p:blipFill>
            <a:blip r:embed="rId8" cstate="print"/>
            <a:srcRect r="20222"/>
            <a:stretch>
              <a:fillRect/>
            </a:stretch>
          </p:blipFill>
          <p:spPr bwMode="auto">
            <a:xfrm>
              <a:off x="130" y="846"/>
              <a:ext cx="1445" cy="332"/>
            </a:xfrm>
            <a:prstGeom prst="rect">
              <a:avLst/>
            </a:prstGeom>
            <a:noFill/>
            <a:ln w="9525">
              <a:noFill/>
              <a:miter lim="800000"/>
              <a:headEnd/>
              <a:tailEnd/>
            </a:ln>
          </p:spPr>
        </p:pic>
        <p:pic>
          <p:nvPicPr>
            <p:cNvPr id="48201" name="Picture 87" descr="11"/>
            <p:cNvPicPr>
              <a:picLocks noChangeAspect="1" noChangeArrowheads="1"/>
            </p:cNvPicPr>
            <p:nvPr/>
          </p:nvPicPr>
          <p:blipFill>
            <a:blip r:embed="rId8" cstate="print"/>
            <a:srcRect l="32072" r="8983"/>
            <a:stretch>
              <a:fillRect/>
            </a:stretch>
          </p:blipFill>
          <p:spPr bwMode="auto">
            <a:xfrm>
              <a:off x="1570" y="846"/>
              <a:ext cx="1315" cy="332"/>
            </a:xfrm>
            <a:prstGeom prst="rect">
              <a:avLst/>
            </a:prstGeom>
            <a:noFill/>
            <a:ln w="9525">
              <a:noFill/>
              <a:miter lim="800000"/>
              <a:headEnd/>
              <a:tailEnd/>
            </a:ln>
          </p:spPr>
        </p:pic>
        <p:pic>
          <p:nvPicPr>
            <p:cNvPr id="48202" name="Picture 87" descr="11"/>
            <p:cNvPicPr>
              <a:picLocks noChangeAspect="1" noChangeArrowheads="1"/>
            </p:cNvPicPr>
            <p:nvPr/>
          </p:nvPicPr>
          <p:blipFill>
            <a:blip r:embed="rId8" cstate="print"/>
            <a:srcRect l="46140"/>
            <a:stretch>
              <a:fillRect/>
            </a:stretch>
          </p:blipFill>
          <p:spPr bwMode="auto">
            <a:xfrm>
              <a:off x="2878" y="846"/>
              <a:ext cx="1305" cy="332"/>
            </a:xfrm>
            <a:prstGeom prst="rect">
              <a:avLst/>
            </a:prstGeom>
            <a:noFill/>
            <a:ln w="9525">
              <a:noFill/>
              <a:miter lim="800000"/>
              <a:headEnd/>
              <a:tailEnd/>
            </a:ln>
          </p:spPr>
        </p:pic>
      </p:grpSp>
      <p:sp>
        <p:nvSpPr>
          <p:cNvPr id="48142" name="Rectangle 163"/>
          <p:cNvSpPr>
            <a:spLocks noChangeArrowheads="1"/>
          </p:cNvSpPr>
          <p:nvPr/>
        </p:nvSpPr>
        <p:spPr bwMode="auto">
          <a:xfrm>
            <a:off x="223838" y="831850"/>
            <a:ext cx="8729690" cy="653129"/>
          </a:xfrm>
          <a:prstGeom prst="rect">
            <a:avLst/>
          </a:prstGeom>
          <a:noFill/>
          <a:ln w="9525" algn="ctr">
            <a:noFill/>
            <a:miter lim="800000"/>
            <a:headEnd/>
            <a:tailEnd/>
          </a:ln>
        </p:spPr>
        <p:txBody>
          <a:bodyPr wrap="square" lIns="92075" tIns="46038" rIns="92075" bIns="46038">
            <a:spAutoFit/>
          </a:bodyPr>
          <a:lstStyle/>
          <a:p>
            <a:pPr marL="177800" indent="-177800" algn="just" defTabSz="762000" eaLnBrk="0" latinLnBrk="0" hangingPunct="0">
              <a:lnSpc>
                <a:spcPct val="60000"/>
              </a:lnSpc>
              <a:spcAft>
                <a:spcPct val="40000"/>
              </a:spcAft>
              <a:buSzPct val="90000"/>
              <a:buFontTx/>
              <a:buBlip>
                <a:blip r:embed="rId9"/>
              </a:buBlip>
            </a:pPr>
            <a:r>
              <a:rPr kumimoji="0" lang="ko-KR" altLang="en-US" sz="1400" dirty="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автоматический учет в журнале и контроль отчета всей секции</a:t>
            </a:r>
            <a:endParaRPr kumimoji="0" lang="ko-KR" altLang="en-US" sz="1400" dirty="0" smtClean="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60000"/>
              </a:lnSpc>
              <a:spcAft>
                <a:spcPct val="40000"/>
              </a:spcAft>
              <a:buSzPct val="90000"/>
              <a:buFontTx/>
              <a:buBlip>
                <a:blip r:embed="rId9"/>
              </a:buBlip>
            </a:pPr>
            <a:r>
              <a:rPr kumimoji="0" lang="ko-KR" altLang="en-US" sz="1400" dirty="0" smtClean="0">
                <a:solidFill>
                  <a:srgbClr val="22142E"/>
                </a:solidFill>
                <a:latin typeface="Arial Unicode MS" pitchFamily="50" charset="-127"/>
                <a:ea typeface="Arial Unicode MS" pitchFamily="50" charset="-127"/>
                <a:cs typeface="Arial Unicode MS" pitchFamily="50" charset="-127"/>
              </a:rPr>
              <a:t>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двойное регулирование</a:t>
            </a:r>
            <a:r>
              <a:rPr kumimoji="0" lang="en-US" altLang="ko-KR" sz="1400" dirty="0" smtClean="0">
                <a:solidFill>
                  <a:srgbClr val="22142E"/>
                </a:solidFill>
                <a:latin typeface="Arial Unicode MS" pitchFamily="50" charset="-127"/>
                <a:ea typeface="Arial Unicode MS" pitchFamily="50" charset="-127"/>
                <a:cs typeface="Arial Unicode MS" pitchFamily="50" charset="-127"/>
              </a:rPr>
              <a:t> : </a:t>
            </a:r>
            <a:r>
              <a:rPr kumimoji="0" lang="ru-RU" altLang="ko-KR" sz="1400" dirty="0" smtClean="0">
                <a:solidFill>
                  <a:srgbClr val="22142E"/>
                </a:solidFill>
                <a:latin typeface="Arial Unicode MS" pitchFamily="50" charset="-127"/>
                <a:ea typeface="Arial Unicode MS" pitchFamily="50" charset="-127"/>
                <a:cs typeface="Arial Unicode MS" pitchFamily="50" charset="-127"/>
              </a:rPr>
              <a:t>Бюджетное регулирование и Финансовое регулирование</a:t>
            </a:r>
          </a:p>
          <a:p>
            <a:pPr marL="177800" indent="-177800" algn="just" defTabSz="762000" eaLnBrk="0" latinLnBrk="0" hangingPunct="0">
              <a:lnSpc>
                <a:spcPct val="60000"/>
              </a:lnSpc>
              <a:spcAft>
                <a:spcPct val="40000"/>
              </a:spcAft>
              <a:buSzPct val="90000"/>
              <a:buFontTx/>
              <a:buBlip>
                <a:blip r:embed="rId9"/>
              </a:buBlip>
            </a:pPr>
            <a:r>
              <a:rPr kumimoji="0" lang="en-US" altLang="ko-KR" sz="1400" dirty="0" smtClean="0">
                <a:solidFill>
                  <a:srgbClr val="7F7F7F"/>
                </a:solidFill>
                <a:latin typeface="Arial Unicode MS" pitchFamily="50" charset="-127"/>
                <a:ea typeface="Arial Unicode MS" pitchFamily="50" charset="-127"/>
                <a:cs typeface="Arial Unicode MS" pitchFamily="50" charset="-127"/>
              </a:rPr>
              <a:t> </a:t>
            </a:r>
            <a:r>
              <a:rPr kumimoji="0" lang="ru-RU" altLang="ko-KR" sz="1400" dirty="0" smtClean="0">
                <a:solidFill>
                  <a:srgbClr val="7F7F7F"/>
                </a:solidFill>
                <a:latin typeface="Arial Unicode MS" pitchFamily="50" charset="-127"/>
                <a:ea typeface="Arial Unicode MS" pitchFamily="50" charset="-127"/>
                <a:cs typeface="Arial Unicode MS" pitchFamily="50" charset="-127"/>
              </a:rPr>
              <a:t>все учреждения-распорядители расходов пользуются одним программным обеспечением Бухучета</a:t>
            </a:r>
            <a:endParaRPr kumimoji="0" lang="ko-KR" altLang="en-US" sz="1400" dirty="0">
              <a:latin typeface="Arial Unicode MS" pitchFamily="50" charset="-127"/>
              <a:ea typeface="Arial Unicode MS" pitchFamily="50" charset="-127"/>
              <a:cs typeface="Arial Unicode MS" pitchFamily="50" charset="-127"/>
            </a:endParaRPr>
          </a:p>
        </p:txBody>
      </p:sp>
      <p:sp>
        <p:nvSpPr>
          <p:cNvPr id="144" name="AutoShape 83"/>
          <p:cNvSpPr>
            <a:spLocks noChangeArrowheads="1"/>
          </p:cNvSpPr>
          <p:nvPr/>
        </p:nvSpPr>
        <p:spPr bwMode="auto">
          <a:xfrm>
            <a:off x="1381125" y="1473200"/>
            <a:ext cx="4297363" cy="453485"/>
          </a:xfrm>
          <a:prstGeom prst="roundRect">
            <a:avLst>
              <a:gd name="adj" fmla="val 12120"/>
            </a:avLst>
          </a:prstGeom>
          <a:noFill/>
          <a:ln w="9525">
            <a:noFill/>
            <a:miter lim="800000"/>
            <a:headEnd/>
            <a:tailEnd/>
          </a:ln>
        </p:spPr>
        <p:txBody>
          <a:bodyPr>
            <a:spAutoFit/>
          </a:bodyPr>
          <a:lstStyle/>
          <a:p>
            <a:pPr algn="ctr" latinLnBrk="0">
              <a:lnSpc>
                <a:spcPct val="120000"/>
              </a:lnSpc>
              <a:defRPr/>
            </a:pPr>
            <a:r>
              <a:rPr kumimoji="0" lang="ru-RU" altLang="ko-KR" sz="1800" b="1" dirty="0" smtClean="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Учет на базе метода начислений</a:t>
            </a:r>
            <a:endParaRPr kumimoji="0" lang="ko-KR" altLang="en-US" sz="18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48144" name="Rectangle 22"/>
          <p:cNvSpPr>
            <a:spLocks noChangeArrowheads="1"/>
          </p:cNvSpPr>
          <p:nvPr/>
        </p:nvSpPr>
        <p:spPr bwMode="auto">
          <a:xfrm>
            <a:off x="6681788" y="3933825"/>
            <a:ext cx="2936875" cy="752475"/>
          </a:xfrm>
          <a:prstGeom prst="rect">
            <a:avLst/>
          </a:prstGeom>
          <a:noFill/>
          <a:ln w="12700" algn="ctr">
            <a:noFill/>
            <a:miter lim="800000"/>
            <a:headEnd/>
            <a:tailEnd/>
          </a:ln>
        </p:spPr>
        <p:txBody>
          <a:bodyPr lIns="432000" tIns="45713" rIns="91427" bIns="45713" anchor="ctr"/>
          <a:lstStyle/>
          <a:p>
            <a:pPr>
              <a:spcBef>
                <a:spcPts val="0"/>
              </a:spcBef>
            </a:pPr>
            <a:r>
              <a:rPr lang="en-US" altLang="ko-KR" sz="1800" dirty="0">
                <a:latin typeface="Arial Unicode MS" pitchFamily="50" charset="-127"/>
                <a:ea typeface="Arial Unicode MS" pitchFamily="50" charset="-127"/>
                <a:cs typeface="Arial Unicode MS" pitchFamily="50" charset="-127"/>
              </a:rPr>
              <a:t> </a:t>
            </a:r>
            <a:r>
              <a:rPr lang="ru-RU" altLang="ko-KR" sz="1800" dirty="0" smtClean="0">
                <a:latin typeface="Arial Unicode MS" pitchFamily="50" charset="-127"/>
                <a:ea typeface="Arial Unicode MS" pitchFamily="50" charset="-127"/>
                <a:cs typeface="Arial Unicode MS" pitchFamily="50" charset="-127"/>
              </a:rPr>
              <a:t>двойное Регулирование</a:t>
            </a:r>
            <a:endParaRPr lang="ko-KR" altLang="en-US" sz="1800" dirty="0">
              <a:latin typeface="Arial Unicode MS" pitchFamily="50" charset="-127"/>
              <a:ea typeface="Arial Unicode MS" pitchFamily="50" charset="-127"/>
              <a:cs typeface="Arial Unicode MS" pitchFamily="50" charset="-127"/>
            </a:endParaRPr>
          </a:p>
        </p:txBody>
      </p:sp>
      <p:sp>
        <p:nvSpPr>
          <p:cNvPr id="48145" name="Rectangle 23"/>
          <p:cNvSpPr>
            <a:spLocks noChangeArrowheads="1"/>
          </p:cNvSpPr>
          <p:nvPr/>
        </p:nvSpPr>
        <p:spPr bwMode="auto">
          <a:xfrm>
            <a:off x="6738938" y="2492375"/>
            <a:ext cx="3167062" cy="649288"/>
          </a:xfrm>
          <a:prstGeom prst="rect">
            <a:avLst/>
          </a:prstGeom>
          <a:noFill/>
          <a:ln w="12700" algn="ctr">
            <a:noFill/>
            <a:miter lim="800000"/>
            <a:headEnd/>
            <a:tailEnd/>
          </a:ln>
        </p:spPr>
        <p:txBody>
          <a:bodyPr lIns="432000" tIns="45713" rIns="91427" bIns="45713" anchor="ctr"/>
          <a:lstStyle/>
          <a:p>
            <a:pPr>
              <a:spcBef>
                <a:spcPct val="50000"/>
              </a:spcBef>
            </a:pPr>
            <a:r>
              <a:rPr lang="en-US" altLang="ko-KR" sz="1800" dirty="0">
                <a:latin typeface="Arial Unicode MS" pitchFamily="50" charset="-127"/>
                <a:ea typeface="Arial Unicode MS" pitchFamily="50" charset="-127"/>
                <a:cs typeface="Arial Unicode MS" pitchFamily="50" charset="-127"/>
              </a:rPr>
              <a:t> </a:t>
            </a:r>
            <a:r>
              <a:rPr lang="ru-RU" altLang="ko-KR" sz="1800" dirty="0" smtClean="0">
                <a:latin typeface="Arial Unicode MS" pitchFamily="50" charset="-127"/>
                <a:ea typeface="Arial Unicode MS" pitchFamily="50" charset="-127"/>
                <a:cs typeface="Arial Unicode MS" pitchFamily="50" charset="-127"/>
              </a:rPr>
              <a:t>Запись в Книге Учета в реальном времени</a:t>
            </a:r>
            <a:endParaRPr lang="ko-KR" altLang="en-US" sz="1800" dirty="0">
              <a:latin typeface="Arial Unicode MS" pitchFamily="50" charset="-127"/>
              <a:ea typeface="Arial Unicode MS" pitchFamily="50" charset="-127"/>
              <a:cs typeface="Arial Unicode MS" pitchFamily="50" charset="-127"/>
            </a:endParaRPr>
          </a:p>
        </p:txBody>
      </p:sp>
      <p:sp>
        <p:nvSpPr>
          <p:cNvPr id="48146" name="Rectangle 24"/>
          <p:cNvSpPr>
            <a:spLocks noChangeArrowheads="1"/>
          </p:cNvSpPr>
          <p:nvPr/>
        </p:nvSpPr>
        <p:spPr bwMode="auto">
          <a:xfrm>
            <a:off x="6537325" y="2060575"/>
            <a:ext cx="3910013" cy="422275"/>
          </a:xfrm>
          <a:prstGeom prst="rect">
            <a:avLst/>
          </a:prstGeom>
          <a:noFill/>
          <a:ln w="12700" algn="ctr">
            <a:noFill/>
            <a:miter lim="800000"/>
            <a:headEnd/>
            <a:tailEnd/>
          </a:ln>
        </p:spPr>
        <p:txBody>
          <a:bodyPr lIns="432000" tIns="45713" rIns="91427" bIns="45713" anchor="ctr"/>
          <a:lstStyle/>
          <a:p>
            <a:pPr>
              <a:spcBef>
                <a:spcPts val="0"/>
              </a:spcBef>
            </a:pPr>
            <a:r>
              <a:rPr lang="en-US" altLang="ko-KR" sz="1800" dirty="0" smtClean="0">
                <a:latin typeface="Arial Unicode MS" pitchFamily="50" charset="-127"/>
                <a:ea typeface="Arial Unicode MS" pitchFamily="50" charset="-127"/>
                <a:cs typeface="Arial Unicode MS" pitchFamily="50" charset="-127"/>
              </a:rPr>
              <a:t>   </a:t>
            </a:r>
            <a:r>
              <a:rPr lang="ru-RU" altLang="ko-KR" sz="1800" dirty="0" smtClean="0">
                <a:latin typeface="Arial Unicode MS" pitchFamily="50" charset="-127"/>
                <a:ea typeface="Arial Unicode MS" pitchFamily="50" charset="-127"/>
                <a:cs typeface="Arial Unicode MS" pitchFamily="50" charset="-127"/>
              </a:rPr>
              <a:t>А</a:t>
            </a:r>
            <a:r>
              <a:rPr lang="ru-RU" altLang="ko-KR" sz="1600" dirty="0" smtClean="0">
                <a:latin typeface="Arial Unicode MS" pitchFamily="50" charset="-127"/>
                <a:ea typeface="Arial Unicode MS" pitchFamily="50" charset="-127"/>
                <a:cs typeface="Arial Unicode MS" pitchFamily="50" charset="-127"/>
              </a:rPr>
              <a:t>втоматическое </a:t>
            </a:r>
          </a:p>
          <a:p>
            <a:pPr>
              <a:spcBef>
                <a:spcPts val="0"/>
              </a:spcBef>
            </a:pPr>
            <a:r>
              <a:rPr lang="ru-RU" altLang="ko-KR" sz="1600" dirty="0" smtClean="0">
                <a:latin typeface="Arial Unicode MS" pitchFamily="50" charset="-127"/>
                <a:ea typeface="Arial Unicode MS" pitchFamily="50" charset="-127"/>
                <a:cs typeface="Arial Unicode MS" pitchFamily="50" charset="-127"/>
              </a:rPr>
              <a:t> ведение записей  в журнале</a:t>
            </a:r>
          </a:p>
          <a:p>
            <a:pPr>
              <a:spcBef>
                <a:spcPct val="50000"/>
              </a:spcBef>
            </a:pPr>
            <a:endParaRPr lang="ko-KR" altLang="en-US" sz="1800" dirty="0">
              <a:latin typeface="Arial Unicode MS" pitchFamily="50" charset="-127"/>
              <a:ea typeface="Arial Unicode MS" pitchFamily="50" charset="-127"/>
              <a:cs typeface="Arial Unicode MS" pitchFamily="50" charset="-127"/>
            </a:endParaRPr>
          </a:p>
        </p:txBody>
      </p:sp>
      <p:sp>
        <p:nvSpPr>
          <p:cNvPr id="148" name="Rectangle 25"/>
          <p:cNvSpPr>
            <a:spLocks noChangeArrowheads="1"/>
          </p:cNvSpPr>
          <p:nvPr/>
        </p:nvSpPr>
        <p:spPr bwMode="auto">
          <a:xfrm>
            <a:off x="2309794" y="2043113"/>
            <a:ext cx="2112981" cy="387798"/>
          </a:xfrm>
          <a:prstGeom prst="rect">
            <a:avLst/>
          </a:prstGeom>
          <a:noFill/>
          <a:ln w="9525">
            <a:noFill/>
            <a:miter lim="800000"/>
            <a:headEnd/>
            <a:tailEnd/>
          </a:ln>
        </p:spPr>
        <p:txBody>
          <a:bodyPr wrap="square">
            <a:spAutoFit/>
          </a:bodyPr>
          <a:lstStyle/>
          <a:p>
            <a:pPr algn="ctr" latinLnBrk="0">
              <a:lnSpc>
                <a:spcPct val="120000"/>
              </a:lnSpc>
              <a:defRPr/>
            </a:pPr>
            <a:r>
              <a:rPr kumimoji="0" lang="ru-RU" altLang="ko-KR" sz="1600" b="1" dirty="0" smtClean="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Метод начислений</a:t>
            </a:r>
            <a:endParaRPr kumimoji="0" lang="ko-KR" altLang="en-US" sz="16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35860" name="AutoShape 68"/>
          <p:cNvSpPr>
            <a:spLocks noChangeArrowheads="1"/>
          </p:cNvSpPr>
          <p:nvPr/>
        </p:nvSpPr>
        <p:spPr bwMode="auto">
          <a:xfrm>
            <a:off x="704850" y="4394200"/>
            <a:ext cx="1624013" cy="612775"/>
          </a:xfrm>
          <a:prstGeom prst="roundRect">
            <a:avLst>
              <a:gd name="adj" fmla="val 7255"/>
            </a:avLst>
          </a:prstGeom>
          <a:solidFill>
            <a:schemeClr val="bg1"/>
          </a:solidFill>
          <a:ln w="9525" algn="ctr">
            <a:noFill/>
            <a:round/>
            <a:headEnd/>
            <a:tailEnd/>
          </a:ln>
          <a:effectLst>
            <a:outerShdw dist="17961" dir="13500000" algn="ctr" rotWithShape="0">
              <a:srgbClr val="808080"/>
            </a:outerShdw>
          </a:effectLst>
        </p:spPr>
        <p:txBody>
          <a:bodyPr vert="eaVert" wrap="none" anchor="ctr"/>
          <a:lstStyle/>
          <a:p>
            <a:pPr eaLnBrk="0" hangingPunct="0">
              <a:lnSpc>
                <a:spcPct val="150000"/>
              </a:lnSpc>
              <a:spcBef>
                <a:spcPct val="25000"/>
              </a:spcBef>
              <a:buClr>
                <a:srgbClr val="333333"/>
              </a:buClr>
              <a:buFont typeface="돋움" pitchFamily="50" charset="-127"/>
              <a:buNone/>
              <a:defRPr/>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8149" name="Line 29"/>
          <p:cNvSpPr>
            <a:spLocks noChangeShapeType="1"/>
          </p:cNvSpPr>
          <p:nvPr/>
        </p:nvSpPr>
        <p:spPr bwMode="auto">
          <a:xfrm>
            <a:off x="3606800" y="5722938"/>
            <a:ext cx="604838"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50" name="Line 30"/>
          <p:cNvSpPr>
            <a:spLocks noChangeShapeType="1"/>
          </p:cNvSpPr>
          <p:nvPr/>
        </p:nvSpPr>
        <p:spPr bwMode="auto">
          <a:xfrm flipH="1">
            <a:off x="1103313" y="5722938"/>
            <a:ext cx="525462"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pic>
        <p:nvPicPr>
          <p:cNvPr id="48151" name="Picture 31" descr="6"/>
          <p:cNvPicPr>
            <a:picLocks noChangeAspect="1" noChangeArrowheads="1"/>
          </p:cNvPicPr>
          <p:nvPr/>
        </p:nvPicPr>
        <p:blipFill>
          <a:blip r:embed="rId10" cstate="print"/>
          <a:srcRect/>
          <a:stretch>
            <a:fillRect/>
          </a:stretch>
        </p:blipFill>
        <p:spPr bwMode="auto">
          <a:xfrm>
            <a:off x="2068513" y="5386388"/>
            <a:ext cx="1354137" cy="723900"/>
          </a:xfrm>
          <a:prstGeom prst="rect">
            <a:avLst/>
          </a:prstGeom>
          <a:noFill/>
          <a:ln w="9525">
            <a:noFill/>
            <a:miter lim="800000"/>
            <a:headEnd/>
            <a:tailEnd/>
          </a:ln>
        </p:spPr>
      </p:pic>
      <p:pic>
        <p:nvPicPr>
          <p:cNvPr id="48152" name="Picture 32" descr="6"/>
          <p:cNvPicPr>
            <a:picLocks noChangeAspect="1" noChangeArrowheads="1"/>
          </p:cNvPicPr>
          <p:nvPr/>
        </p:nvPicPr>
        <p:blipFill>
          <a:blip r:embed="rId10" cstate="print"/>
          <a:srcRect/>
          <a:stretch>
            <a:fillRect/>
          </a:stretch>
        </p:blipFill>
        <p:spPr bwMode="auto">
          <a:xfrm>
            <a:off x="3482975" y="5386388"/>
            <a:ext cx="1239838" cy="723900"/>
          </a:xfrm>
          <a:prstGeom prst="rect">
            <a:avLst/>
          </a:prstGeom>
          <a:noFill/>
          <a:ln w="9525">
            <a:noFill/>
            <a:miter lim="800000"/>
            <a:headEnd/>
            <a:tailEnd/>
          </a:ln>
        </p:spPr>
      </p:pic>
      <p:sp>
        <p:nvSpPr>
          <p:cNvPr id="154" name="Text Box 33"/>
          <p:cNvSpPr txBox="1">
            <a:spLocks noChangeArrowheads="1"/>
          </p:cNvSpPr>
          <p:nvPr/>
        </p:nvSpPr>
        <p:spPr bwMode="auto">
          <a:xfrm>
            <a:off x="3613150" y="5741988"/>
            <a:ext cx="1274387" cy="307777"/>
          </a:xfrm>
          <a:prstGeom prst="rect">
            <a:avLst/>
          </a:prstGeom>
          <a:noFill/>
          <a:ln w="9525" algn="ctr">
            <a:noFill/>
            <a:miter lim="800000"/>
            <a:headEnd/>
            <a:tailEnd/>
          </a:ln>
        </p:spPr>
        <p:txBody>
          <a:bodyPr wrap="none" lIns="0" tIns="0" rIns="0" bIns="0" anchor="ctr">
            <a:spAutoFit/>
          </a:bodyPr>
          <a:lstStyle/>
          <a:p>
            <a:pPr algn="ctr">
              <a:spcBef>
                <a:spcPts val="0"/>
              </a:spcBef>
              <a:defRPr/>
            </a:pPr>
            <a:r>
              <a:rPr kumimoji="0" lang="ru-RU" altLang="ko-KR" sz="1000" dirty="0" smtClean="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Главная</a:t>
            </a:r>
          </a:p>
          <a:p>
            <a:pPr algn="ctr">
              <a:spcBef>
                <a:spcPts val="0"/>
              </a:spcBef>
              <a:defRPr/>
            </a:pPr>
            <a:r>
              <a:rPr kumimoji="0" lang="ru-RU" altLang="ko-KR" sz="1000" dirty="0" smtClean="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 Бухгалтерская Книга</a:t>
            </a:r>
            <a:endParaRPr kumimoji="0" lang="ko-KR" altLang="en-US" sz="10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155" name="Text Box 43"/>
          <p:cNvSpPr txBox="1">
            <a:spLocks noChangeArrowheads="1"/>
          </p:cNvSpPr>
          <p:nvPr/>
        </p:nvSpPr>
        <p:spPr bwMode="auto">
          <a:xfrm>
            <a:off x="2109788" y="5667375"/>
            <a:ext cx="1110882" cy="384721"/>
          </a:xfrm>
          <a:prstGeom prst="rect">
            <a:avLst/>
          </a:prstGeom>
          <a:noFill/>
          <a:ln w="9525" algn="ctr">
            <a:noFill/>
            <a:miter lim="800000"/>
            <a:headEnd/>
            <a:tailEnd/>
          </a:ln>
        </p:spPr>
        <p:txBody>
          <a:bodyPr wrap="none" lIns="0" tIns="0" rIns="0" bIns="0" anchor="ctr">
            <a:spAutoFit/>
          </a:bodyPr>
          <a:lstStyle>
            <a:lvl1pPr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algn="ctr" eaLnBrk="1" hangingPunct="1">
              <a:spcBef>
                <a:spcPct val="50000"/>
              </a:spcBef>
              <a:buFont typeface="돋움" pitchFamily="50" charset="-127"/>
              <a:buNone/>
              <a:defRPr/>
            </a:pPr>
            <a:r>
              <a:rPr kumimoji="0" lang="ru-RU" altLang="ko-KR" sz="10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Перечень доходов</a:t>
            </a:r>
          </a:p>
          <a:p>
            <a:pPr algn="ctr" eaLnBrk="1" hangingPunct="1">
              <a:spcBef>
                <a:spcPct val="50000"/>
              </a:spcBef>
              <a:buFont typeface="돋움" pitchFamily="50" charset="-127"/>
              <a:buNone/>
              <a:defRPr/>
            </a:pPr>
            <a:r>
              <a:rPr kumimoji="0" lang="ru-RU" altLang="ko-KR" sz="10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и расходов</a:t>
            </a:r>
            <a:endParaRPr kumimoji="0" lang="ko-KR" altLang="en-US" sz="10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8155" name="Line 44"/>
          <p:cNvSpPr>
            <a:spLocks noChangeShapeType="1"/>
          </p:cNvSpPr>
          <p:nvPr/>
        </p:nvSpPr>
        <p:spPr bwMode="auto">
          <a:xfrm flipH="1">
            <a:off x="4060825" y="4443413"/>
            <a:ext cx="7938" cy="1119187"/>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56" name="AutoShape 53"/>
          <p:cNvSpPr>
            <a:spLocks noChangeArrowheads="1"/>
          </p:cNvSpPr>
          <p:nvPr/>
        </p:nvSpPr>
        <p:spPr bwMode="auto">
          <a:xfrm>
            <a:off x="719138" y="5543550"/>
            <a:ext cx="1239837" cy="414338"/>
          </a:xfrm>
          <a:prstGeom prst="flowChartDocument">
            <a:avLst/>
          </a:prstGeom>
          <a:pattFill prst="ltUpDiag">
            <a:fgClr>
              <a:srgbClr val="B2B2B2"/>
            </a:fgClr>
            <a:bgClr>
              <a:srgbClr val="FFFFFF"/>
            </a:bgClr>
          </a:pattFill>
          <a:ln w="15875" algn="ctr">
            <a:solidFill>
              <a:srgbClr val="808080"/>
            </a:solidFill>
            <a:miter lim="800000"/>
            <a:headEnd/>
            <a:tailEnd/>
          </a:ln>
        </p:spPr>
        <p:txBody>
          <a:bodyPr lIns="72000" tIns="36000" rIns="72000" bIns="36000" anchor="ctr"/>
          <a:lstStyle/>
          <a:p>
            <a:pPr algn="ctr" defTabSz="684213">
              <a:spcBef>
                <a:spcPct val="50000"/>
              </a:spcBef>
            </a:pPr>
            <a:r>
              <a:rPr kumimoji="0" lang="ru-RU" altLang="ko-KR" sz="1000" dirty="0" smtClean="0">
                <a:solidFill>
                  <a:srgbClr val="333333"/>
                </a:solidFill>
                <a:latin typeface="Arial Unicode MS" pitchFamily="50" charset="-127"/>
                <a:ea typeface="Arial Unicode MS" pitchFamily="50" charset="-127"/>
                <a:cs typeface="Arial Unicode MS" pitchFamily="50" charset="-127"/>
              </a:rPr>
              <a:t>Бюджетное регулирование</a:t>
            </a:r>
            <a:endParaRPr kumimoji="0" lang="ko-KR" altLang="en-US" sz="1000" dirty="0">
              <a:solidFill>
                <a:srgbClr val="333333"/>
              </a:solidFill>
              <a:latin typeface="Arial Unicode MS" pitchFamily="50" charset="-127"/>
              <a:ea typeface="Arial Unicode MS" pitchFamily="50" charset="-127"/>
              <a:cs typeface="Arial Unicode MS" pitchFamily="50" charset="-127"/>
            </a:endParaRPr>
          </a:p>
        </p:txBody>
      </p:sp>
      <p:sp>
        <p:nvSpPr>
          <p:cNvPr id="158" name="AutoShape 54"/>
          <p:cNvSpPr>
            <a:spLocks noChangeArrowheads="1"/>
          </p:cNvSpPr>
          <p:nvPr/>
        </p:nvSpPr>
        <p:spPr bwMode="auto">
          <a:xfrm>
            <a:off x="4770438" y="5543550"/>
            <a:ext cx="1246187" cy="414338"/>
          </a:xfrm>
          <a:prstGeom prst="flowChartDocument">
            <a:avLst/>
          </a:prstGeom>
          <a:pattFill prst="ltUpDiag">
            <a:fgClr>
              <a:srgbClr val="B2B2B2"/>
            </a:fgClr>
            <a:bgClr>
              <a:srgbClr val="FFFFFF"/>
            </a:bgClr>
          </a:pattFill>
          <a:ln w="15875" algn="ctr">
            <a:solidFill>
              <a:srgbClr val="808080"/>
            </a:solidFill>
            <a:miter lim="800000"/>
            <a:headEnd/>
            <a:tailEnd/>
          </a:ln>
        </p:spPr>
        <p:txBody>
          <a:bodyPr lIns="72000" tIns="36000" rIns="72000" bIns="36000" anchor="ctr"/>
          <a:lstStyle/>
          <a:p>
            <a:pPr algn="ctr" defTabSz="684213">
              <a:spcBef>
                <a:spcPct val="50000"/>
              </a:spcBef>
              <a:defRPr/>
            </a:pPr>
            <a:r>
              <a:rPr kumimoji="0" lang="ru-RU" altLang="ko-KR" sz="1000" dirty="0" smtClean="0">
                <a:solidFill>
                  <a:schemeClr val="tx1">
                    <a:lumMod val="50000"/>
                  </a:schemeClr>
                </a:solidFill>
                <a:latin typeface="Arial Unicode MS" pitchFamily="50" charset="-127"/>
                <a:ea typeface="Arial Unicode MS" pitchFamily="50" charset="-127"/>
                <a:cs typeface="Arial Unicode MS" pitchFamily="50" charset="-127"/>
              </a:rPr>
              <a:t>Финансовое регулирование</a:t>
            </a:r>
            <a:endParaRPr kumimoji="0" lang="ko-KR" altLang="en-US" sz="1000" dirty="0">
              <a:solidFill>
                <a:schemeClr val="tx1">
                  <a:lumMod val="50000"/>
                </a:schemeClr>
              </a:solidFill>
              <a:latin typeface="Arial Unicode MS" pitchFamily="50" charset="-127"/>
              <a:ea typeface="Arial Unicode MS" pitchFamily="50" charset="-127"/>
              <a:cs typeface="Arial Unicode MS" pitchFamily="50" charset="-127"/>
            </a:endParaRPr>
          </a:p>
        </p:txBody>
      </p:sp>
      <p:sp>
        <p:nvSpPr>
          <p:cNvPr id="48158" name="Line 55"/>
          <p:cNvSpPr>
            <a:spLocks noChangeShapeType="1"/>
          </p:cNvSpPr>
          <p:nvPr/>
        </p:nvSpPr>
        <p:spPr bwMode="auto">
          <a:xfrm>
            <a:off x="3608388" y="4673600"/>
            <a:ext cx="0" cy="728663"/>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59" name="Line 57"/>
          <p:cNvSpPr>
            <a:spLocks noChangeShapeType="1"/>
          </p:cNvSpPr>
          <p:nvPr/>
        </p:nvSpPr>
        <p:spPr bwMode="auto">
          <a:xfrm>
            <a:off x="4184650" y="4445000"/>
            <a:ext cx="0" cy="974725"/>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60" name="Line 58"/>
          <p:cNvSpPr>
            <a:spLocks noChangeShapeType="1"/>
          </p:cNvSpPr>
          <p:nvPr/>
        </p:nvSpPr>
        <p:spPr bwMode="auto">
          <a:xfrm>
            <a:off x="3813175" y="4445000"/>
            <a:ext cx="0" cy="974725"/>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61" name="Line 65"/>
          <p:cNvSpPr>
            <a:spLocks noChangeShapeType="1"/>
          </p:cNvSpPr>
          <p:nvPr/>
        </p:nvSpPr>
        <p:spPr bwMode="auto">
          <a:xfrm>
            <a:off x="2513013" y="4791075"/>
            <a:ext cx="0" cy="787400"/>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163" name="Rectangle 35"/>
          <p:cNvSpPr>
            <a:spLocks noChangeArrowheads="1"/>
          </p:cNvSpPr>
          <p:nvPr/>
        </p:nvSpPr>
        <p:spPr bwMode="auto">
          <a:xfrm>
            <a:off x="701675" y="4397375"/>
            <a:ext cx="1628775" cy="619125"/>
          </a:xfrm>
          <a:prstGeom prst="rect">
            <a:avLst/>
          </a:prstGeom>
          <a:solidFill>
            <a:schemeClr val="bg1">
              <a:lumMod val="95000"/>
            </a:schemeClr>
          </a:solidFill>
          <a:ln w="9525">
            <a:noFill/>
            <a:miter lim="800000"/>
            <a:headEnd/>
            <a:tailEnd/>
          </a:ln>
        </p:spPr>
        <p:txBody>
          <a:bodyPr lIns="54000" rIns="54000"/>
          <a:lstStyle/>
          <a:p>
            <a:pPr marL="85725" indent="-85725">
              <a:lnSpc>
                <a:spcPct val="120000"/>
              </a:lnSpc>
              <a:spcBef>
                <a:spcPct val="20000"/>
              </a:spcBef>
              <a:defRPr/>
            </a:pPr>
            <a:endParaRPr kumimoji="0" lang="ko-KR" altLang="ko-KR" sz="1200">
              <a:solidFill>
                <a:schemeClr val="bg1"/>
              </a:solidFill>
              <a:latin typeface="Arial Unicode MS" pitchFamily="50" charset="-127"/>
              <a:ea typeface="Arial Unicode MS" pitchFamily="50" charset="-127"/>
              <a:cs typeface="Arial Unicode MS" pitchFamily="50" charset="-127"/>
            </a:endParaRPr>
          </a:p>
        </p:txBody>
      </p:sp>
      <p:sp>
        <p:nvSpPr>
          <p:cNvPr id="48163" name="Rectangle 38"/>
          <p:cNvSpPr>
            <a:spLocks noChangeArrowheads="1"/>
          </p:cNvSpPr>
          <p:nvPr/>
        </p:nvSpPr>
        <p:spPr bwMode="auto">
          <a:xfrm>
            <a:off x="674688" y="4408488"/>
            <a:ext cx="1042987" cy="180975"/>
          </a:xfrm>
          <a:prstGeom prst="rect">
            <a:avLst/>
          </a:prstGeom>
          <a:noFill/>
          <a:ln w="9525" algn="ctr">
            <a:noFill/>
            <a:miter lim="800000"/>
            <a:headEnd/>
            <a:tailEnd/>
          </a:ln>
        </p:spPr>
        <p:txBody>
          <a:bodyPr wrap="none" anchor="ctr"/>
          <a:lstStyle/>
          <a:p>
            <a:pPr>
              <a:spcBef>
                <a:spcPct val="50000"/>
              </a:spcBef>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Кассовый метод учета</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p:txBody>
      </p:sp>
      <p:sp>
        <p:nvSpPr>
          <p:cNvPr id="48164" name="Line 42"/>
          <p:cNvSpPr>
            <a:spLocks noChangeShapeType="1"/>
          </p:cNvSpPr>
          <p:nvPr/>
        </p:nvSpPr>
        <p:spPr bwMode="auto">
          <a:xfrm>
            <a:off x="2592388" y="2760663"/>
            <a:ext cx="0" cy="1679575"/>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5" name="Line 46"/>
          <p:cNvSpPr>
            <a:spLocks noChangeShapeType="1"/>
          </p:cNvSpPr>
          <p:nvPr/>
        </p:nvSpPr>
        <p:spPr bwMode="auto">
          <a:xfrm>
            <a:off x="3940175" y="4446588"/>
            <a:ext cx="969963"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6" name="Line 47"/>
          <p:cNvSpPr>
            <a:spLocks noChangeShapeType="1"/>
          </p:cNvSpPr>
          <p:nvPr/>
        </p:nvSpPr>
        <p:spPr bwMode="auto">
          <a:xfrm>
            <a:off x="4908550" y="4292600"/>
            <a:ext cx="0" cy="14605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7" name="Line 48"/>
          <p:cNvSpPr>
            <a:spLocks noChangeShapeType="1"/>
          </p:cNvSpPr>
          <p:nvPr/>
        </p:nvSpPr>
        <p:spPr bwMode="auto">
          <a:xfrm>
            <a:off x="1298575" y="4778375"/>
            <a:ext cx="793750"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8" name="Line 56"/>
          <p:cNvSpPr>
            <a:spLocks noChangeShapeType="1"/>
          </p:cNvSpPr>
          <p:nvPr/>
        </p:nvSpPr>
        <p:spPr bwMode="auto">
          <a:xfrm>
            <a:off x="2592388" y="4445000"/>
            <a:ext cx="1474787"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9" name="Line 66"/>
          <p:cNvSpPr>
            <a:spLocks noChangeShapeType="1"/>
          </p:cNvSpPr>
          <p:nvPr/>
        </p:nvSpPr>
        <p:spPr bwMode="auto">
          <a:xfrm>
            <a:off x="2290763" y="4776788"/>
            <a:ext cx="692150" cy="0"/>
          </a:xfrm>
          <a:prstGeom prst="line">
            <a:avLst/>
          </a:prstGeom>
          <a:noFill/>
          <a:ln w="12700">
            <a:solidFill>
              <a:schemeClr val="tx1"/>
            </a:solidFill>
            <a:round/>
            <a:headEnd/>
            <a:tailEnd type="triangle" w="med" len="med"/>
          </a:ln>
        </p:spPr>
        <p:txBody>
          <a:bodyPr lIns="54000" tIns="36000" rIns="54000" bIns="36000" anchor="ctr"/>
          <a:lstStyle/>
          <a:p>
            <a:endParaRPr lang="ko-KR" altLang="en-US"/>
          </a:p>
        </p:txBody>
      </p:sp>
      <p:sp>
        <p:nvSpPr>
          <p:cNvPr id="48170" name="Line 67"/>
          <p:cNvSpPr>
            <a:spLocks noChangeShapeType="1"/>
          </p:cNvSpPr>
          <p:nvPr/>
        </p:nvSpPr>
        <p:spPr bwMode="auto">
          <a:xfrm>
            <a:off x="2419350" y="2757488"/>
            <a:ext cx="173038" cy="0"/>
          </a:xfrm>
          <a:prstGeom prst="line">
            <a:avLst/>
          </a:prstGeom>
          <a:noFill/>
          <a:ln w="12700">
            <a:solidFill>
              <a:schemeClr val="tx1"/>
            </a:solidFill>
            <a:round/>
            <a:headEnd/>
            <a:tailEnd/>
          </a:ln>
        </p:spPr>
        <p:txBody>
          <a:bodyPr lIns="54000" tIns="36000" rIns="54000" bIns="36000" anchor="ctr"/>
          <a:lstStyle/>
          <a:p>
            <a:endParaRPr lang="ko-KR" altLang="en-US"/>
          </a:p>
        </p:txBody>
      </p:sp>
      <p:sp>
        <p:nvSpPr>
          <p:cNvPr id="48171" name="Rectangle 39"/>
          <p:cNvSpPr>
            <a:spLocks noChangeArrowheads="1"/>
          </p:cNvSpPr>
          <p:nvPr/>
        </p:nvSpPr>
        <p:spPr bwMode="auto">
          <a:xfrm>
            <a:off x="776288" y="3159125"/>
            <a:ext cx="1327150" cy="1127125"/>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сбор</a:t>
            </a:r>
            <a:r>
              <a:rPr kumimoji="0" lang="en-US" altLang="ko-KR" sz="1000" dirty="0" smtClean="0">
                <a:solidFill>
                  <a:srgbClr val="080808"/>
                </a:solidFill>
                <a:latin typeface="Arial Unicode MS" pitchFamily="50" charset="-127"/>
                <a:ea typeface="Arial Unicode MS" pitchFamily="50" charset="-127"/>
                <a:cs typeface="Arial Unicode MS" pitchFamily="50" charset="-127"/>
              </a:rPr>
              <a:t> </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Утверждение расхода</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Покупка активов</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Продажа активов</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ko-KR" altLang="en-US" sz="1800" dirty="0">
                <a:solidFill>
                  <a:srgbClr val="080808"/>
                </a:solidFill>
                <a:latin typeface="Arial Unicode MS" pitchFamily="50" charset="-127"/>
                <a:ea typeface="Arial Unicode MS" pitchFamily="50" charset="-127"/>
                <a:cs typeface="Arial Unicode MS" pitchFamily="50" charset="-127"/>
              </a:rPr>
              <a:t>        ：</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endParaRPr kumimoji="0" lang="en-US" altLang="ko-KR" sz="1000" dirty="0">
              <a:solidFill>
                <a:srgbClr val="080808"/>
              </a:solidFill>
              <a:latin typeface="Arial Unicode MS" pitchFamily="50" charset="-127"/>
              <a:ea typeface="Arial Unicode MS" pitchFamily="50" charset="-127"/>
              <a:cs typeface="Arial Unicode MS" pitchFamily="50" charset="-127"/>
            </a:endParaRPr>
          </a:p>
        </p:txBody>
      </p:sp>
      <p:sp>
        <p:nvSpPr>
          <p:cNvPr id="48172" name="Rectangle 49"/>
          <p:cNvSpPr>
            <a:spLocks noChangeArrowheads="1"/>
          </p:cNvSpPr>
          <p:nvPr/>
        </p:nvSpPr>
        <p:spPr bwMode="auto">
          <a:xfrm>
            <a:off x="850900" y="2816225"/>
            <a:ext cx="1327150" cy="274638"/>
          </a:xfrm>
          <a:prstGeom prst="rect">
            <a:avLst/>
          </a:prstGeom>
          <a:noFill/>
          <a:ln w="19050" algn="ctr">
            <a:noFill/>
            <a:miter lim="800000"/>
            <a:headEnd/>
            <a:tailEnd/>
          </a:ln>
        </p:spPr>
        <p:txBody>
          <a:bodyPr wrap="none" anchor="ctr"/>
          <a:lstStyle/>
          <a:p>
            <a:pPr algn="ctr">
              <a:spcBef>
                <a:spcPct val="50000"/>
              </a:spcBef>
            </a:pPr>
            <a:r>
              <a:rPr kumimoji="0" lang="ru-RU" altLang="ko-KR" sz="1200" dirty="0" smtClean="0">
                <a:solidFill>
                  <a:srgbClr val="0A0A0A"/>
                </a:solidFill>
                <a:latin typeface="Arial Unicode MS" pitchFamily="50" charset="-127"/>
                <a:ea typeface="Arial Unicode MS" pitchFamily="50" charset="-127"/>
                <a:cs typeface="Arial Unicode MS" pitchFamily="50" charset="-127"/>
              </a:rPr>
              <a:t>операция</a:t>
            </a:r>
            <a:endParaRPr kumimoji="0" lang="ko-KR" altLang="en-US" sz="1200" dirty="0">
              <a:solidFill>
                <a:srgbClr val="0A0A0A"/>
              </a:solidFill>
              <a:latin typeface="Arial Unicode MS" pitchFamily="50" charset="-127"/>
              <a:ea typeface="Arial Unicode MS" pitchFamily="50" charset="-127"/>
              <a:cs typeface="Arial Unicode MS" pitchFamily="50" charset="-127"/>
            </a:endParaRPr>
          </a:p>
        </p:txBody>
      </p:sp>
      <p:sp>
        <p:nvSpPr>
          <p:cNvPr id="48173" name="Line 158"/>
          <p:cNvSpPr>
            <a:spLocks noChangeShapeType="1"/>
          </p:cNvSpPr>
          <p:nvPr/>
        </p:nvSpPr>
        <p:spPr bwMode="auto">
          <a:xfrm>
            <a:off x="1497013" y="4076700"/>
            <a:ext cx="0" cy="317500"/>
          </a:xfrm>
          <a:prstGeom prst="line">
            <a:avLst/>
          </a:prstGeom>
          <a:noFill/>
          <a:ln w="15875">
            <a:solidFill>
              <a:srgbClr val="808080"/>
            </a:solidFill>
            <a:round/>
            <a:headEnd/>
            <a:tailEnd type="triangle" w="med" len="med"/>
          </a:ln>
        </p:spPr>
        <p:txBody>
          <a:bodyPr vert="eaVert" wrap="none" anchor="ctr"/>
          <a:lstStyle/>
          <a:p>
            <a:endParaRPr lang="ko-KR" altLang="en-US"/>
          </a:p>
        </p:txBody>
      </p:sp>
      <p:grpSp>
        <p:nvGrpSpPr>
          <p:cNvPr id="48174" name="Group 159"/>
          <p:cNvGrpSpPr>
            <a:grpSpLocks/>
          </p:cNvGrpSpPr>
          <p:nvPr/>
        </p:nvGrpSpPr>
        <p:grpSpPr bwMode="auto">
          <a:xfrm>
            <a:off x="2959100" y="4611688"/>
            <a:ext cx="3087688" cy="311150"/>
            <a:chOff x="3438" y="4164"/>
            <a:chExt cx="1769" cy="196"/>
          </a:xfrm>
        </p:grpSpPr>
        <p:sp>
          <p:nvSpPr>
            <p:cNvPr id="35910" name="AutoShape 21" descr="바4"/>
            <p:cNvSpPr>
              <a:spLocks noChangeArrowheads="1"/>
            </p:cNvSpPr>
            <p:nvPr/>
          </p:nvSpPr>
          <p:spPr bwMode="auto">
            <a:xfrm>
              <a:off x="3438" y="4178"/>
              <a:ext cx="1769" cy="182"/>
            </a:xfrm>
            <a:prstGeom prst="roundRect">
              <a:avLst>
                <a:gd name="adj" fmla="val 14546"/>
              </a:avLst>
            </a:prstGeom>
            <a:blipFill dpi="0" rotWithShape="1">
              <a:blip r:embed="rId11" cstate="print"/>
              <a:srcRect/>
              <a:stretch>
                <a:fillRect/>
              </a:stretch>
            </a:blipFill>
            <a:ln w="9525" algn="ctr">
              <a:noFill/>
              <a:round/>
              <a:headEnd/>
              <a:tailEnd/>
            </a:ln>
            <a:effectLst>
              <a:outerShdw dist="35921" dir="2700000" algn="ctr" rotWithShape="0">
                <a:srgbClr val="808080"/>
              </a:outerShdw>
            </a:effectLst>
          </p:spPr>
          <p:txBody>
            <a:bodyPr wrap="none" anchor="ctr"/>
            <a:lstStyle/>
            <a:p>
              <a:pPr algn="ctr">
                <a:spcBef>
                  <a:spcPct val="50000"/>
                </a:spcBef>
                <a:defRPr/>
              </a:pPr>
              <a:endParaRPr kumimoji="0" lang="ko-KR" altLang="ko-KR" sz="1600">
                <a:solidFill>
                  <a:srgbClr val="FFFFFF"/>
                </a:solidFill>
                <a:latin typeface="Arial Unicode MS" pitchFamily="50" charset="-127"/>
                <a:ea typeface="Arial Unicode MS" pitchFamily="50" charset="-127"/>
                <a:cs typeface="Arial Unicode MS" pitchFamily="50" charset="-127"/>
              </a:endParaRPr>
            </a:p>
          </p:txBody>
        </p:sp>
        <p:sp>
          <p:nvSpPr>
            <p:cNvPr id="177" name="Rectangle 59"/>
            <p:cNvSpPr>
              <a:spLocks noChangeArrowheads="1"/>
            </p:cNvSpPr>
            <p:nvPr/>
          </p:nvSpPr>
          <p:spPr bwMode="auto">
            <a:xfrm>
              <a:off x="3442" y="4164"/>
              <a:ext cx="1765" cy="189"/>
            </a:xfrm>
            <a:prstGeom prst="rect">
              <a:avLst/>
            </a:prstGeom>
            <a:noFill/>
            <a:ln w="12700" algn="ctr">
              <a:noFill/>
              <a:round/>
              <a:headEnd/>
              <a:tailEnd/>
            </a:ln>
            <a:effectLst/>
          </p:spPr>
          <p:txBody>
            <a:bodyPr wrap="none" anchor="ctr"/>
            <a:lstStyle/>
            <a:p>
              <a:pPr algn="ctr" defTabSz="831850">
                <a:spcBef>
                  <a:spcPts val="0"/>
                </a:spcBef>
                <a:buFont typeface="Univers" pitchFamily="34" charset="0"/>
                <a:buNone/>
                <a:defRPr/>
              </a:pP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Модуль автоматического</a:t>
              </a:r>
            </a:p>
            <a:p>
              <a:pPr algn="ctr" defTabSz="831850">
                <a:spcBef>
                  <a:spcPts val="0"/>
                </a:spcBef>
                <a:buFont typeface="Univers" pitchFamily="34" charset="0"/>
                <a:buNone/>
                <a:defRPr/>
              </a:pPr>
              <a:r>
                <a:rPr kumimoji="0" lang="ru-RU" altLang="ko-KR" sz="1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ведения записей  в журнале</a:t>
              </a:r>
              <a:endParaRPr kumimoji="0" lang="en-US" altLang="ko-KR" sz="1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grpSp>
      <p:grpSp>
        <p:nvGrpSpPr>
          <p:cNvPr id="48175" name="Group 189"/>
          <p:cNvGrpSpPr>
            <a:grpSpLocks/>
          </p:cNvGrpSpPr>
          <p:nvPr/>
        </p:nvGrpSpPr>
        <p:grpSpPr bwMode="auto">
          <a:xfrm>
            <a:off x="763588" y="4641850"/>
            <a:ext cx="1519237" cy="325438"/>
            <a:chOff x="1380" y="1636"/>
            <a:chExt cx="1689" cy="479"/>
          </a:xfrm>
        </p:grpSpPr>
        <p:sp>
          <p:nvSpPr>
            <p:cNvPr id="48194" name="AutoShape 190"/>
            <p:cNvSpPr>
              <a:spLocks noChangeArrowheads="1"/>
            </p:cNvSpPr>
            <p:nvPr/>
          </p:nvSpPr>
          <p:spPr bwMode="auto">
            <a:xfrm>
              <a:off x="1380" y="1636"/>
              <a:ext cx="1689" cy="479"/>
            </a:xfrm>
            <a:prstGeom prst="roundRect">
              <a:avLst>
                <a:gd name="adj" fmla="val 7514"/>
              </a:avLst>
            </a:prstGeom>
            <a:gradFill rotWithShape="1">
              <a:gsLst>
                <a:gs pos="0">
                  <a:srgbClr val="B2D2E0"/>
                </a:gs>
                <a:gs pos="100000">
                  <a:srgbClr val="E4EFF4"/>
                </a:gs>
              </a:gsLst>
              <a:lin ang="5400000" scaled="1"/>
            </a:gradFill>
            <a:ln w="12700" algn="ctr">
              <a:solidFill>
                <a:srgbClr val="3973AD"/>
              </a:solid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grpSp>
          <p:nvGrpSpPr>
            <p:cNvPr id="48195" name="Group 191"/>
            <p:cNvGrpSpPr>
              <a:grpSpLocks/>
            </p:cNvGrpSpPr>
            <p:nvPr/>
          </p:nvGrpSpPr>
          <p:grpSpPr bwMode="auto">
            <a:xfrm>
              <a:off x="1402" y="1646"/>
              <a:ext cx="1642" cy="171"/>
              <a:chOff x="-1505" y="1629"/>
              <a:chExt cx="675" cy="108"/>
            </a:xfrm>
          </p:grpSpPr>
          <p:sp>
            <p:nvSpPr>
              <p:cNvPr id="48196" name="AutoShape 192"/>
              <p:cNvSpPr>
                <a:spLocks noChangeArrowheads="1"/>
              </p:cNvSpPr>
              <p:nvPr/>
            </p:nvSpPr>
            <p:spPr bwMode="auto">
              <a:xfrm>
                <a:off x="-1505" y="1629"/>
                <a:ext cx="675" cy="108"/>
              </a:xfrm>
              <a:prstGeom prst="roundRect">
                <a:avLst>
                  <a:gd name="adj" fmla="val 20176"/>
                </a:avLst>
              </a:prstGeom>
              <a:gradFill rotWithShape="1">
                <a:gsLst>
                  <a:gs pos="0">
                    <a:srgbClr val="E8F2F6"/>
                  </a:gs>
                  <a:gs pos="100000">
                    <a:srgbClr val="BDD9E5"/>
                  </a:gs>
                </a:gsLst>
                <a:lin ang="5400000" scaled="1"/>
              </a:gradFill>
              <a:ln w="12700" algn="ctr">
                <a:no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8197" name="AutoShape 193"/>
              <p:cNvSpPr>
                <a:spLocks noChangeArrowheads="1"/>
              </p:cNvSpPr>
              <p:nvPr/>
            </p:nvSpPr>
            <p:spPr bwMode="auto">
              <a:xfrm>
                <a:off x="-1491" y="1630"/>
                <a:ext cx="657" cy="11"/>
              </a:xfrm>
              <a:prstGeom prst="roundRect">
                <a:avLst>
                  <a:gd name="adj" fmla="val 50000"/>
                </a:avLst>
              </a:prstGeom>
              <a:solidFill>
                <a:schemeClr val="bg1"/>
              </a:solidFill>
              <a:ln w="9525" algn="ctr">
                <a:no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grpSp>
      </p:grpSp>
      <p:sp>
        <p:nvSpPr>
          <p:cNvPr id="48176" name="AutoShape 52"/>
          <p:cNvSpPr>
            <a:spLocks noChangeArrowheads="1"/>
          </p:cNvSpPr>
          <p:nvPr/>
        </p:nvSpPr>
        <p:spPr bwMode="auto">
          <a:xfrm>
            <a:off x="735013" y="4660900"/>
            <a:ext cx="1539875" cy="274638"/>
          </a:xfrm>
          <a:prstGeom prst="roundRect">
            <a:avLst>
              <a:gd name="adj" fmla="val 11111"/>
            </a:avLst>
          </a:prstGeom>
          <a:noFill/>
          <a:ln w="9525" algn="ctr">
            <a:noFill/>
            <a:round/>
            <a:headEnd/>
            <a:tailEnd/>
          </a:ln>
        </p:spPr>
        <p:txBody>
          <a:bodyPr wrap="none" anchor="ctr"/>
          <a:lstStyle/>
          <a:p>
            <a:pPr algn="ctr">
              <a:spcBef>
                <a:spcPct val="50000"/>
              </a:spcBef>
            </a:pPr>
            <a:r>
              <a:rPr kumimoji="0" lang="ru-RU" altLang="ko-KR" sz="1500" dirty="0" smtClean="0">
                <a:solidFill>
                  <a:srgbClr val="0A0A0A"/>
                </a:solidFill>
                <a:latin typeface="Arial Unicode MS" pitchFamily="50" charset="-127"/>
                <a:ea typeface="Arial Unicode MS" pitchFamily="50" charset="-127"/>
                <a:cs typeface="Arial Unicode MS" pitchFamily="50" charset="-127"/>
              </a:rPr>
              <a:t>Кассовый платеж</a:t>
            </a:r>
            <a:endParaRPr kumimoji="0" lang="ko-KR" altLang="en-US" sz="1500" dirty="0">
              <a:solidFill>
                <a:srgbClr val="0A0A0A"/>
              </a:solidFill>
              <a:latin typeface="Arial Unicode MS" pitchFamily="50" charset="-127"/>
              <a:ea typeface="Arial Unicode MS" pitchFamily="50" charset="-127"/>
              <a:cs typeface="Arial Unicode MS" pitchFamily="50" charset="-127"/>
            </a:endParaRPr>
          </a:p>
        </p:txBody>
      </p:sp>
      <p:pic>
        <p:nvPicPr>
          <p:cNvPr id="48177" name="Picture 66" descr="C:\hyeran\work\2010\1124\7.png"/>
          <p:cNvPicPr>
            <a:picLocks noChangeAspect="1" noChangeArrowheads="1"/>
          </p:cNvPicPr>
          <p:nvPr/>
        </p:nvPicPr>
        <p:blipFill>
          <a:blip r:embed="rId12" cstate="print"/>
          <a:srcRect r="41603"/>
          <a:stretch>
            <a:fillRect/>
          </a:stretch>
        </p:blipFill>
        <p:spPr bwMode="auto">
          <a:xfrm>
            <a:off x="650875" y="2468563"/>
            <a:ext cx="863600" cy="280987"/>
          </a:xfrm>
          <a:prstGeom prst="rect">
            <a:avLst/>
          </a:prstGeom>
          <a:noFill/>
          <a:ln w="9525">
            <a:noFill/>
            <a:miter lim="800000"/>
            <a:headEnd/>
            <a:tailEnd/>
          </a:ln>
        </p:spPr>
      </p:pic>
      <p:pic>
        <p:nvPicPr>
          <p:cNvPr id="48178" name="Picture 66" descr="C:\hyeran\work\2010\1124\7.png"/>
          <p:cNvPicPr>
            <a:picLocks noChangeAspect="1" noChangeArrowheads="1"/>
          </p:cNvPicPr>
          <p:nvPr/>
        </p:nvPicPr>
        <p:blipFill>
          <a:blip r:embed="rId13" cstate="print"/>
          <a:srcRect l="41603"/>
          <a:stretch>
            <a:fillRect/>
          </a:stretch>
        </p:blipFill>
        <p:spPr bwMode="auto">
          <a:xfrm>
            <a:off x="1514475" y="2468563"/>
            <a:ext cx="863600" cy="280987"/>
          </a:xfrm>
          <a:prstGeom prst="rect">
            <a:avLst/>
          </a:prstGeom>
          <a:noFill/>
          <a:ln w="9525">
            <a:noFill/>
            <a:miter lim="800000"/>
            <a:headEnd/>
            <a:tailEnd/>
          </a:ln>
        </p:spPr>
      </p:pic>
      <p:grpSp>
        <p:nvGrpSpPr>
          <p:cNvPr id="48179" name="Group 93"/>
          <p:cNvGrpSpPr>
            <a:grpSpLocks/>
          </p:cNvGrpSpPr>
          <p:nvPr/>
        </p:nvGrpSpPr>
        <p:grpSpPr bwMode="auto">
          <a:xfrm>
            <a:off x="3297238" y="2574925"/>
            <a:ext cx="2303462" cy="280988"/>
            <a:chOff x="2258" y="1616"/>
            <a:chExt cx="1270" cy="177"/>
          </a:xfrm>
        </p:grpSpPr>
        <p:pic>
          <p:nvPicPr>
            <p:cNvPr id="48192" name="Picture 66" descr="C:\hyeran\work\2010\1124\7.png"/>
            <p:cNvPicPr>
              <a:picLocks noChangeAspect="1" noChangeArrowheads="1"/>
            </p:cNvPicPr>
            <p:nvPr/>
          </p:nvPicPr>
          <p:blipFill>
            <a:blip r:embed="rId13" cstate="print"/>
            <a:srcRect l="41603"/>
            <a:stretch>
              <a:fillRect/>
            </a:stretch>
          </p:blipFill>
          <p:spPr bwMode="auto">
            <a:xfrm flipH="1">
              <a:off x="2258" y="1616"/>
              <a:ext cx="635" cy="177"/>
            </a:xfrm>
            <a:prstGeom prst="rect">
              <a:avLst/>
            </a:prstGeom>
            <a:noFill/>
            <a:ln w="9525">
              <a:noFill/>
              <a:miter lim="800000"/>
              <a:headEnd/>
              <a:tailEnd/>
            </a:ln>
          </p:spPr>
        </p:pic>
        <p:pic>
          <p:nvPicPr>
            <p:cNvPr id="48193" name="Picture 66" descr="C:\hyeran\work\2010\1124\7.png"/>
            <p:cNvPicPr>
              <a:picLocks noChangeAspect="1" noChangeArrowheads="1"/>
            </p:cNvPicPr>
            <p:nvPr/>
          </p:nvPicPr>
          <p:blipFill>
            <a:blip r:embed="rId13" cstate="print"/>
            <a:srcRect l="41603"/>
            <a:stretch>
              <a:fillRect/>
            </a:stretch>
          </p:blipFill>
          <p:spPr bwMode="auto">
            <a:xfrm>
              <a:off x="2893" y="1616"/>
              <a:ext cx="635" cy="177"/>
            </a:xfrm>
            <a:prstGeom prst="rect">
              <a:avLst/>
            </a:prstGeom>
            <a:noFill/>
            <a:ln w="9525">
              <a:noFill/>
              <a:miter lim="800000"/>
              <a:headEnd/>
              <a:tailEnd/>
            </a:ln>
          </p:spPr>
        </p:pic>
      </p:grpSp>
      <p:sp>
        <p:nvSpPr>
          <p:cNvPr id="189" name="AutoShape 27"/>
          <p:cNvSpPr>
            <a:spLocks noChangeArrowheads="1"/>
          </p:cNvSpPr>
          <p:nvPr/>
        </p:nvSpPr>
        <p:spPr bwMode="auto">
          <a:xfrm>
            <a:off x="3330575" y="2546350"/>
            <a:ext cx="2232025" cy="304800"/>
          </a:xfrm>
          <a:prstGeom prst="roundRect">
            <a:avLst>
              <a:gd name="adj" fmla="val 11111"/>
            </a:avLst>
          </a:prstGeom>
          <a:noFill/>
          <a:ln w="12700" algn="ctr">
            <a:noFill/>
            <a:round/>
            <a:headEnd/>
            <a:tailEnd/>
          </a:ln>
          <a:effectLst/>
        </p:spPr>
        <p:txBody>
          <a:bodyPr wrap="none" anchor="ctr"/>
          <a:lstStyle/>
          <a:p>
            <a:pPr algn="ctr">
              <a:spcBef>
                <a:spcPct val="50000"/>
              </a:spcBef>
              <a:defRPr/>
            </a:pPr>
            <a:r>
              <a:rPr kumimoji="0"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Некассовая  операция</a:t>
            </a:r>
            <a:endParaRPr kumimoji="0" lang="ko-KR" altLang="en-US" sz="14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90" name="AutoShape 34"/>
          <p:cNvSpPr>
            <a:spLocks noChangeArrowheads="1"/>
          </p:cNvSpPr>
          <p:nvPr/>
        </p:nvSpPr>
        <p:spPr bwMode="auto">
          <a:xfrm>
            <a:off x="587375" y="2439988"/>
            <a:ext cx="1835150" cy="304800"/>
          </a:xfrm>
          <a:prstGeom prst="roundRect">
            <a:avLst>
              <a:gd name="adj" fmla="val 11111"/>
            </a:avLst>
          </a:prstGeom>
          <a:noFill/>
          <a:ln w="12700" algn="ctr">
            <a:noFill/>
            <a:round/>
            <a:headEnd/>
            <a:tailEnd/>
          </a:ln>
          <a:effectLst/>
        </p:spPr>
        <p:txBody>
          <a:bodyPr wrap="none" anchor="ctr"/>
          <a:lstStyle/>
          <a:p>
            <a:pPr algn="ctr">
              <a:spcBef>
                <a:spcPct val="50000"/>
              </a:spcBef>
              <a:defRPr/>
            </a:pPr>
            <a:r>
              <a:rPr kumimoji="0" lang="ru-RU" altLang="ko-KR" sz="1400" dirty="0" smtClean="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Кассовая операция</a:t>
            </a:r>
            <a:endParaRPr kumimoji="0" lang="ko-KR" altLang="en-US" sz="14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48182" name="AutoShape 227" descr="네모땡"/>
          <p:cNvSpPr>
            <a:spLocks noChangeArrowheads="1"/>
          </p:cNvSpPr>
          <p:nvPr/>
        </p:nvSpPr>
        <p:spPr bwMode="auto">
          <a:xfrm>
            <a:off x="6753225" y="2133600"/>
            <a:ext cx="317500" cy="303213"/>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1</a:t>
            </a:r>
          </a:p>
        </p:txBody>
      </p:sp>
      <p:sp>
        <p:nvSpPr>
          <p:cNvPr id="48183" name="AutoShape 227" descr="네모땡"/>
          <p:cNvSpPr>
            <a:spLocks noChangeArrowheads="1"/>
          </p:cNvSpPr>
          <p:nvPr/>
        </p:nvSpPr>
        <p:spPr bwMode="auto">
          <a:xfrm>
            <a:off x="6753225" y="2636838"/>
            <a:ext cx="317500" cy="303212"/>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2</a:t>
            </a:r>
          </a:p>
        </p:txBody>
      </p:sp>
      <p:sp>
        <p:nvSpPr>
          <p:cNvPr id="48184" name="AutoShape 227" descr="네모땡"/>
          <p:cNvSpPr>
            <a:spLocks noChangeArrowheads="1"/>
          </p:cNvSpPr>
          <p:nvPr/>
        </p:nvSpPr>
        <p:spPr bwMode="auto">
          <a:xfrm>
            <a:off x="6753225" y="4149725"/>
            <a:ext cx="317500" cy="303213"/>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3</a:t>
            </a:r>
          </a:p>
        </p:txBody>
      </p:sp>
      <p:sp>
        <p:nvSpPr>
          <p:cNvPr id="48185" name="Rectangle 36"/>
          <p:cNvSpPr>
            <a:spLocks noChangeArrowheads="1"/>
          </p:cNvSpPr>
          <p:nvPr/>
        </p:nvSpPr>
        <p:spPr bwMode="auto">
          <a:xfrm>
            <a:off x="4713288" y="3316288"/>
            <a:ext cx="1323975" cy="617537"/>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ru-RU" altLang="ko-KR" sz="1000" dirty="0" smtClean="0">
                <a:solidFill>
                  <a:srgbClr val="080808"/>
                </a:solidFill>
                <a:latin typeface="Arial Unicode MS" pitchFamily="50" charset="-127"/>
                <a:ea typeface="Arial Unicode MS" pitchFamily="50" charset="-127"/>
                <a:cs typeface="Arial Unicode MS" pitchFamily="50" charset="-127"/>
              </a:rPr>
              <a:t>Резервный фонд</a:t>
            </a:r>
            <a:endParaRPr kumimoji="0" lang="ko-KR" altLang="en-US" sz="1000" dirty="0" smtClean="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dirty="0" smtClean="0">
                <a:solidFill>
                  <a:srgbClr val="080808"/>
                </a:solidFill>
                <a:latin typeface="Arial Unicode MS" pitchFamily="50" charset="-127"/>
                <a:ea typeface="Arial Unicode MS" pitchFamily="50" charset="-127"/>
                <a:cs typeface="Arial Unicode MS" pitchFamily="50" charset="-127"/>
              </a:rPr>
              <a:t> </a:t>
            </a:r>
            <a:r>
              <a:rPr kumimoji="0" lang="ru-RU" altLang="ko-KR" sz="1000" dirty="0" smtClean="0">
                <a:solidFill>
                  <a:srgbClr val="080808"/>
                </a:solidFill>
                <a:latin typeface="Arial Unicode MS" pitchFamily="50" charset="-127"/>
                <a:ea typeface="Arial Unicode MS" pitchFamily="50" charset="-127"/>
                <a:cs typeface="Arial Unicode MS" pitchFamily="50" charset="-127"/>
              </a:rPr>
              <a:t>амортизация </a:t>
            </a:r>
            <a:r>
              <a:rPr kumimoji="0" lang="en-US" altLang="ko-KR" sz="1000" dirty="0" smtClean="0">
                <a:solidFill>
                  <a:srgbClr val="080808"/>
                </a:solidFill>
                <a:latin typeface="Arial Unicode MS" pitchFamily="50" charset="-127"/>
                <a:ea typeface="Arial Unicode MS" pitchFamily="50" charset="-127"/>
                <a:cs typeface="Arial Unicode MS" pitchFamily="50" charset="-127"/>
              </a:rPr>
              <a:t> </a:t>
            </a:r>
            <a:endParaRPr kumimoji="0" lang="ko-KR" altLang="en-US" sz="1000" dirty="0" smtClean="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ko-KR" altLang="en-US" sz="1800" dirty="0" smtClean="0">
                <a:solidFill>
                  <a:srgbClr val="080808"/>
                </a:solidFill>
                <a:latin typeface="Arial Unicode MS" pitchFamily="50" charset="-127"/>
                <a:ea typeface="Arial Unicode MS" pitchFamily="50" charset="-127"/>
                <a:cs typeface="Arial Unicode MS" pitchFamily="50" charset="-127"/>
              </a:rPr>
              <a:t>       </a:t>
            </a:r>
            <a:r>
              <a:rPr kumimoji="0" lang="ko-KR" altLang="en-US" sz="1800" dirty="0">
                <a:solidFill>
                  <a:srgbClr val="080808"/>
                </a:solidFill>
                <a:latin typeface="Arial Unicode MS" pitchFamily="50" charset="-127"/>
                <a:ea typeface="Arial Unicode MS" pitchFamily="50" charset="-127"/>
                <a:cs typeface="Arial Unicode MS" pitchFamily="50" charset="-127"/>
              </a:rPr>
              <a:t>：</a:t>
            </a:r>
          </a:p>
        </p:txBody>
      </p:sp>
      <p:sp>
        <p:nvSpPr>
          <p:cNvPr id="48186" name="Rectangle 41"/>
          <p:cNvSpPr>
            <a:spLocks noChangeArrowheads="1"/>
          </p:cNvSpPr>
          <p:nvPr/>
        </p:nvSpPr>
        <p:spPr bwMode="auto">
          <a:xfrm>
            <a:off x="2955925" y="3332163"/>
            <a:ext cx="1439863" cy="882650"/>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en-US" altLang="ko-KR" sz="1000" dirty="0">
                <a:solidFill>
                  <a:srgbClr val="080808"/>
                </a:solidFill>
                <a:latin typeface="Arial Unicode MS" pitchFamily="50" charset="-127"/>
                <a:ea typeface="Arial Unicode MS" pitchFamily="50" charset="-127"/>
                <a:cs typeface="Arial Unicode MS" pitchFamily="50" charset="-127"/>
              </a:rPr>
              <a:t>Change assets</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dirty="0">
                <a:solidFill>
                  <a:srgbClr val="080808"/>
                </a:solidFill>
                <a:latin typeface="Arial Unicode MS" pitchFamily="50" charset="-127"/>
                <a:ea typeface="Arial Unicode MS" pitchFamily="50" charset="-127"/>
                <a:cs typeface="Arial Unicode MS" pitchFamily="50" charset="-127"/>
              </a:rPr>
              <a:t>Transfer assets</a:t>
            </a:r>
            <a:endParaRPr kumimoji="0" lang="ko-KR" altLang="en-US" sz="1000" dirty="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en-US" altLang="ko-KR" sz="1800" dirty="0">
                <a:solidFill>
                  <a:srgbClr val="080808"/>
                </a:solidFill>
                <a:latin typeface="Arial Unicode MS" pitchFamily="50" charset="-127"/>
                <a:ea typeface="Arial Unicode MS" pitchFamily="50" charset="-127"/>
                <a:cs typeface="Arial Unicode MS" pitchFamily="50" charset="-127"/>
              </a:rPr>
              <a:t>       </a:t>
            </a:r>
            <a:r>
              <a:rPr kumimoji="0" lang="ko-KR" altLang="en-US" sz="1800" dirty="0">
                <a:solidFill>
                  <a:srgbClr val="080808"/>
                </a:solidFill>
                <a:latin typeface="Arial Unicode MS" pitchFamily="50" charset="-127"/>
                <a:ea typeface="Arial Unicode MS" pitchFamily="50" charset="-127"/>
                <a:cs typeface="Arial Unicode MS" pitchFamily="50" charset="-127"/>
              </a:rPr>
              <a:t>：</a:t>
            </a:r>
          </a:p>
        </p:txBody>
      </p:sp>
      <p:sp>
        <p:nvSpPr>
          <p:cNvPr id="48187" name="Rectangle 50"/>
          <p:cNvSpPr>
            <a:spLocks noChangeArrowheads="1"/>
          </p:cNvSpPr>
          <p:nvPr/>
        </p:nvSpPr>
        <p:spPr bwMode="auto">
          <a:xfrm>
            <a:off x="4667250" y="2911475"/>
            <a:ext cx="1311275" cy="457200"/>
          </a:xfrm>
          <a:prstGeom prst="rect">
            <a:avLst/>
          </a:prstGeom>
          <a:noFill/>
          <a:ln w="19050" algn="ctr">
            <a:noFill/>
            <a:miter lim="800000"/>
            <a:headEnd/>
            <a:tailEnd/>
          </a:ln>
        </p:spPr>
        <p:txBody>
          <a:bodyPr wrap="none" anchor="ctr"/>
          <a:lstStyle/>
          <a:p>
            <a:pPr algn="ctr">
              <a:lnSpc>
                <a:spcPts val="600"/>
              </a:lnSpc>
              <a:spcBef>
                <a:spcPct val="50000"/>
              </a:spcBef>
            </a:pPr>
            <a:r>
              <a:rPr kumimoji="0" lang="ru-RU" altLang="ko-KR" sz="1100" dirty="0" smtClean="0">
                <a:solidFill>
                  <a:srgbClr val="0A0A0A"/>
                </a:solidFill>
                <a:latin typeface="Arial Unicode MS" pitchFamily="50" charset="-127"/>
                <a:ea typeface="Arial Unicode MS" pitchFamily="50" charset="-127"/>
                <a:cs typeface="Arial Unicode MS" pitchFamily="50" charset="-127"/>
              </a:rPr>
              <a:t>Изменения расчета</a:t>
            </a:r>
            <a:endParaRPr kumimoji="0" lang="ko-KR" altLang="en-US" sz="1100" dirty="0">
              <a:solidFill>
                <a:srgbClr val="0A0A0A"/>
              </a:solidFill>
              <a:latin typeface="Arial Unicode MS" pitchFamily="50" charset="-127"/>
              <a:ea typeface="Arial Unicode MS" pitchFamily="50" charset="-127"/>
              <a:cs typeface="Arial Unicode MS" pitchFamily="50" charset="-127"/>
            </a:endParaRPr>
          </a:p>
        </p:txBody>
      </p:sp>
      <p:sp>
        <p:nvSpPr>
          <p:cNvPr id="48188" name="Rectangle 51"/>
          <p:cNvSpPr>
            <a:spLocks noChangeArrowheads="1"/>
          </p:cNvSpPr>
          <p:nvPr/>
        </p:nvSpPr>
        <p:spPr bwMode="auto">
          <a:xfrm>
            <a:off x="2914650" y="2911475"/>
            <a:ext cx="1436688" cy="454025"/>
          </a:xfrm>
          <a:prstGeom prst="rect">
            <a:avLst/>
          </a:prstGeom>
          <a:noFill/>
          <a:ln w="19050" algn="ctr">
            <a:noFill/>
            <a:miter lim="800000"/>
            <a:headEnd/>
            <a:tailEnd/>
          </a:ln>
        </p:spPr>
        <p:txBody>
          <a:bodyPr wrap="none" anchor="ctr"/>
          <a:lstStyle/>
          <a:p>
            <a:pPr algn="ctr">
              <a:lnSpc>
                <a:spcPts val="600"/>
              </a:lnSpc>
              <a:spcBef>
                <a:spcPct val="50000"/>
              </a:spcBef>
            </a:pPr>
            <a:r>
              <a:rPr kumimoji="0" lang="ru-RU" altLang="ko-KR" sz="1100" dirty="0" smtClean="0">
                <a:solidFill>
                  <a:srgbClr val="0A0A0A"/>
                </a:solidFill>
                <a:latin typeface="Arial Unicode MS" pitchFamily="50" charset="-127"/>
                <a:ea typeface="Arial Unicode MS" pitchFamily="50" charset="-127"/>
                <a:cs typeface="Arial Unicode MS" pitchFamily="50" charset="-127"/>
              </a:rPr>
              <a:t>Колебания</a:t>
            </a:r>
          </a:p>
          <a:p>
            <a:pPr algn="ctr">
              <a:lnSpc>
                <a:spcPts val="600"/>
              </a:lnSpc>
              <a:spcBef>
                <a:spcPct val="50000"/>
              </a:spcBef>
            </a:pPr>
            <a:r>
              <a:rPr kumimoji="0" lang="ru-RU" altLang="ko-KR" sz="1100" dirty="0" smtClean="0">
                <a:solidFill>
                  <a:srgbClr val="0A0A0A"/>
                </a:solidFill>
                <a:latin typeface="Arial Unicode MS" pitchFamily="50" charset="-127"/>
                <a:ea typeface="Arial Unicode MS" pitchFamily="50" charset="-127"/>
                <a:cs typeface="Arial Unicode MS" pitchFamily="50" charset="-127"/>
              </a:rPr>
              <a:t> активов и долга</a:t>
            </a:r>
            <a:endParaRPr kumimoji="0" lang="ko-KR" altLang="en-US" sz="1100" dirty="0">
              <a:solidFill>
                <a:srgbClr val="0A0A0A"/>
              </a:solidFill>
              <a:latin typeface="Arial Unicode MS" pitchFamily="50" charset="-127"/>
              <a:ea typeface="Arial Unicode MS" pitchFamily="50" charset="-127"/>
              <a:cs typeface="Arial Unicode MS" pitchFamily="50" charset="-127"/>
            </a:endParaRPr>
          </a:p>
        </p:txBody>
      </p:sp>
      <p:sp>
        <p:nvSpPr>
          <p:cNvPr id="35901" name="Text Box 99"/>
          <p:cNvSpPr txBox="1">
            <a:spLocks noChangeArrowheads="1"/>
          </p:cNvSpPr>
          <p:nvPr/>
        </p:nvSpPr>
        <p:spPr bwMode="auto">
          <a:xfrm>
            <a:off x="6881813" y="4572008"/>
            <a:ext cx="3024187" cy="1700466"/>
          </a:xfrm>
          <a:prstGeom prst="rect">
            <a:avLst/>
          </a:prstGeom>
          <a:noFill/>
          <a:ln w="22225" algn="ctr">
            <a:noFill/>
            <a:miter lim="800000"/>
            <a:headEnd/>
            <a:tailEnd/>
          </a:ln>
          <a:effectLst>
            <a:outerShdw dist="35921" dir="2700000" algn="ctr" rotWithShape="0">
              <a:srgbClr val="808080">
                <a:alpha val="50000"/>
              </a:srgbClr>
            </a:outerShdw>
          </a:effectLst>
        </p:spPr>
        <p:txBody>
          <a:bodyPr lIns="0" tIns="0" rIns="0" bIns="0">
            <a:spAutoFit/>
          </a:bodyPr>
          <a:lstStyle/>
          <a:p>
            <a:pPr marL="571500" indent="-571500">
              <a:lnSpc>
                <a:spcPct val="60000"/>
              </a:lnSpc>
              <a:spcBef>
                <a:spcPct val="50000"/>
              </a:spcBef>
              <a:defRPr/>
            </a:pPr>
            <a:r>
              <a:rPr lang="ko-KR" altLang="en-US" dirty="0">
                <a:latin typeface="Arial Unicode MS" pitchFamily="50" charset="-127"/>
                <a:ea typeface="Arial Unicode MS" pitchFamily="50" charset="-127"/>
                <a:cs typeface="Arial Unicode MS" pitchFamily="50" charset="-127"/>
              </a:rPr>
              <a:t>  </a:t>
            </a:r>
            <a:r>
              <a:rPr lang="en-US" altLang="ko-KR" dirty="0">
                <a:latin typeface="Arial Unicode MS" pitchFamily="50" charset="-127"/>
                <a:ea typeface="Arial Unicode MS" pitchFamily="50" charset="-127"/>
                <a:cs typeface="Arial Unicode MS" pitchFamily="50" charset="-127"/>
              </a:rPr>
              <a:t>• </a:t>
            </a:r>
            <a:r>
              <a:rPr lang="ru-RU" altLang="ko-KR" dirty="0" smtClean="0">
                <a:latin typeface="Arial Unicode MS" pitchFamily="50" charset="-127"/>
                <a:ea typeface="Arial Unicode MS" pitchFamily="50" charset="-127"/>
                <a:cs typeface="Arial Unicode MS" pitchFamily="50" charset="-127"/>
              </a:rPr>
              <a:t>Бюджетное регулирование/расчет</a:t>
            </a:r>
            <a:r>
              <a:rPr lang="en-US" altLang="ko-KR" b="1" dirty="0" smtClean="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Программное регулирование</a:t>
            </a:r>
            <a:r>
              <a:rPr lang="en-US" altLang="ko-KR" b="1" dirty="0" smtClean="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приложенные спецификации</a:t>
            </a:r>
          </a:p>
          <a:p>
            <a:pPr marL="571500" indent="-571500">
              <a:lnSpc>
                <a:spcPct val="6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финансовое регулирование</a:t>
            </a:r>
          </a:p>
          <a:p>
            <a:pPr marL="571500" indent="-571500">
              <a:lnSpc>
                <a:spcPct val="6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Отчет по фискальной операции</a:t>
            </a:r>
            <a:endParaRPr lang="en-US" altLang="ko-KR" b="1" dirty="0">
              <a:latin typeface="Arial Unicode MS" pitchFamily="50" charset="-127"/>
              <a:ea typeface="Arial Unicode MS" pitchFamily="50" charset="-127"/>
              <a:cs typeface="Arial Unicode MS" pitchFamily="50" charset="-127"/>
            </a:endParaRP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a:t>
            </a:r>
            <a:r>
              <a:rPr lang="ru-RU" altLang="ko-KR" b="1" dirty="0" smtClean="0">
                <a:latin typeface="Arial Unicode MS" pitchFamily="50" charset="-127"/>
                <a:ea typeface="Arial Unicode MS" pitchFamily="50" charset="-127"/>
                <a:cs typeface="Arial Unicode MS" pitchFamily="50" charset="-127"/>
              </a:rPr>
              <a:t>отчет о финансовом статусе</a:t>
            </a:r>
            <a:endParaRPr lang="en-US" altLang="ko-KR" b="1" dirty="0">
              <a:latin typeface="Arial Unicode MS" pitchFamily="50" charset="-127"/>
              <a:ea typeface="Arial Unicode MS" pitchFamily="50" charset="-127"/>
              <a:cs typeface="Arial Unicode MS" pitchFamily="50" charset="-127"/>
            </a:endParaRP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a:t>
            </a:r>
            <a:r>
              <a:rPr lang="ru-RU" altLang="ko-KR" b="1" dirty="0" smtClean="0">
                <a:latin typeface="Arial Unicode MS" pitchFamily="50" charset="-127"/>
                <a:ea typeface="Arial Unicode MS" pitchFamily="50" charset="-127"/>
                <a:cs typeface="Arial Unicode MS" pitchFamily="50" charset="-127"/>
              </a:rPr>
              <a:t>Примечания</a:t>
            </a:r>
            <a:endParaRPr lang="en-US" altLang="ko-KR" b="1" dirty="0" smtClean="0">
              <a:latin typeface="Arial Unicode MS" pitchFamily="50" charset="-127"/>
              <a:ea typeface="Arial Unicode MS" pitchFamily="50" charset="-127"/>
              <a:cs typeface="Arial Unicode MS" pitchFamily="50" charset="-127"/>
            </a:endParaRPr>
          </a:p>
          <a:p>
            <a:pPr marL="571500" indent="-571500">
              <a:lnSpc>
                <a:spcPct val="5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 </a:t>
            </a:r>
            <a:r>
              <a:rPr lang="ru-RU" altLang="ko-KR" sz="1200" b="1" dirty="0" smtClean="0">
                <a:latin typeface="Arial Unicode MS" pitchFamily="50" charset="-127"/>
                <a:ea typeface="Arial Unicode MS" pitchFamily="50" charset="-127"/>
                <a:cs typeface="Arial Unicode MS" pitchFamily="50" charset="-127"/>
              </a:rPr>
              <a:t>Требуемая Дополнительная Информация</a:t>
            </a:r>
            <a:r>
              <a:rPr lang="en-US" altLang="ko-KR" sz="1200" b="1" dirty="0" smtClean="0">
                <a:latin typeface="Arial Unicode MS" pitchFamily="50" charset="-127"/>
                <a:ea typeface="Arial Unicode MS" pitchFamily="50" charset="-127"/>
                <a:cs typeface="Arial Unicode MS" pitchFamily="50" charset="-127"/>
              </a:rPr>
              <a:t> </a:t>
            </a:r>
          </a:p>
          <a:p>
            <a:pPr marL="571500" indent="-571500">
              <a:lnSpc>
                <a:spcPct val="50000"/>
              </a:lnSpc>
              <a:spcBef>
                <a:spcPct val="50000"/>
              </a:spcBef>
              <a:defRPr/>
            </a:pPr>
            <a:r>
              <a:rPr lang="en-US" altLang="ko-KR" sz="1200" b="1" dirty="0" smtClean="0">
                <a:latin typeface="Arial Unicode MS" pitchFamily="50" charset="-127"/>
                <a:ea typeface="Arial Unicode MS" pitchFamily="50" charset="-127"/>
                <a:cs typeface="Arial Unicode MS" pitchFamily="50" charset="-127"/>
              </a:rPr>
              <a:t>      -</a:t>
            </a:r>
            <a:r>
              <a:rPr lang="ru-RU" altLang="ko-KR" sz="1200" b="1" dirty="0" smtClean="0">
                <a:latin typeface="Arial Unicode MS" pitchFamily="50" charset="-127"/>
                <a:ea typeface="Arial Unicode MS" pitchFamily="50" charset="-127"/>
                <a:cs typeface="Arial Unicode MS" pitchFamily="50" charset="-127"/>
              </a:rPr>
              <a:t> приложенные спецификации</a:t>
            </a:r>
            <a:endParaRPr lang="en-US" altLang="ko-KR" sz="1200" b="1" dirty="0">
              <a:latin typeface="Arial Unicode MS" pitchFamily="50" charset="-127"/>
              <a:ea typeface="Arial Unicode MS" pitchFamily="50" charset="-127"/>
              <a:cs typeface="Arial Unicode MS" pitchFamily="50" charset="-127"/>
            </a:endParaRPr>
          </a:p>
        </p:txBody>
      </p:sp>
      <p:sp>
        <p:nvSpPr>
          <p:cNvPr id="35902" name="Text Box 100"/>
          <p:cNvSpPr txBox="1">
            <a:spLocks noChangeArrowheads="1"/>
          </p:cNvSpPr>
          <p:nvPr/>
        </p:nvSpPr>
        <p:spPr bwMode="auto">
          <a:xfrm>
            <a:off x="6881813" y="3213100"/>
            <a:ext cx="3024187" cy="880241"/>
          </a:xfrm>
          <a:prstGeom prst="rect">
            <a:avLst/>
          </a:prstGeom>
          <a:noFill/>
          <a:ln w="22225" algn="ctr">
            <a:noFill/>
            <a:miter lim="800000"/>
            <a:headEnd/>
            <a:tailEnd/>
          </a:ln>
          <a:effectLst>
            <a:outerShdw dist="35921" dir="2700000" algn="ctr" rotWithShape="0">
              <a:srgbClr val="808080">
                <a:alpha val="50000"/>
              </a:srgbClr>
            </a:outerShdw>
          </a:effectLst>
        </p:spPr>
        <p:txBody>
          <a:bodyPr lIns="0" tIns="0" rIns="0" bIns="0">
            <a:spAutoFit/>
          </a:bodyPr>
          <a:lstStyle/>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a:t>
            </a:r>
            <a:r>
              <a:rPr lang="ru-RU" altLang="ko-KR" b="1" dirty="0" smtClean="0">
                <a:latin typeface="Arial Unicode MS" pitchFamily="50" charset="-127"/>
                <a:ea typeface="Arial Unicode MS" pitchFamily="50" charset="-127"/>
                <a:cs typeface="Arial Unicode MS" pitchFamily="50" charset="-127"/>
              </a:rPr>
              <a:t>Книга доходов/расходов</a:t>
            </a:r>
            <a:endParaRPr lang="en-US" altLang="ko-KR" b="1" dirty="0" smtClean="0">
              <a:latin typeface="Arial Unicode MS" pitchFamily="50" charset="-127"/>
              <a:ea typeface="Arial Unicode MS" pitchFamily="50" charset="-127"/>
              <a:cs typeface="Arial Unicode MS" pitchFamily="50" charset="-127"/>
            </a:endParaRPr>
          </a:p>
          <a:p>
            <a:pPr marL="571500" indent="-571500">
              <a:lnSpc>
                <a:spcPct val="4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a:t>
            </a:r>
            <a:r>
              <a:rPr lang="en-US" altLang="ko-KR" dirty="0" smtClean="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Журнал</a:t>
            </a:r>
            <a:endParaRPr lang="en-US" altLang="ko-KR" b="1" dirty="0" smtClean="0">
              <a:latin typeface="Arial Unicode MS" pitchFamily="50" charset="-127"/>
              <a:ea typeface="Arial Unicode MS" pitchFamily="50" charset="-127"/>
              <a:cs typeface="Arial Unicode MS" pitchFamily="50" charset="-127"/>
            </a:endParaRPr>
          </a:p>
          <a:p>
            <a:pPr marL="571500" indent="-571500">
              <a:lnSpc>
                <a:spcPct val="4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a:t>
            </a:r>
            <a:r>
              <a:rPr lang="ru-RU" altLang="ko-KR" b="1" dirty="0" smtClean="0">
                <a:latin typeface="Arial Unicode MS" pitchFamily="50" charset="-127"/>
                <a:ea typeface="Arial Unicode MS" pitchFamily="50" charset="-127"/>
                <a:cs typeface="Arial Unicode MS" pitchFamily="50" charset="-127"/>
              </a:rPr>
              <a:t>Главная Бухг. Книга</a:t>
            </a:r>
          </a:p>
          <a:p>
            <a:pPr marL="571500" indent="-571500">
              <a:lnSpc>
                <a:spcPct val="4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 </a:t>
            </a:r>
            <a:r>
              <a:rPr lang="ru-RU" altLang="ko-KR" b="1" dirty="0" err="1" smtClean="0">
                <a:latin typeface="Arial Unicode MS" pitchFamily="50" charset="-127"/>
                <a:ea typeface="Arial Unicode MS" pitchFamily="50" charset="-127"/>
                <a:cs typeface="Arial Unicode MS" pitchFamily="50" charset="-127"/>
              </a:rPr>
              <a:t>Вспомогат</a:t>
            </a:r>
            <a:r>
              <a:rPr lang="ru-RU" altLang="ko-KR" b="1" dirty="0" smtClean="0">
                <a:latin typeface="Arial Unicode MS" pitchFamily="50" charset="-127"/>
                <a:ea typeface="Arial Unicode MS" pitchFamily="50" charset="-127"/>
                <a:cs typeface="Arial Unicode MS" pitchFamily="50" charset="-127"/>
              </a:rPr>
              <a:t> Книга по </a:t>
            </a:r>
            <a:r>
              <a:rPr lang="ru-RU" altLang="ko-KR" b="1" dirty="0" err="1" smtClean="0">
                <a:latin typeface="Arial Unicode MS" pitchFamily="50" charset="-127"/>
                <a:ea typeface="Arial Unicode MS" pitchFamily="50" charset="-127"/>
                <a:cs typeface="Arial Unicode MS" pitchFamily="50" charset="-127"/>
              </a:rPr>
              <a:t>Инфо</a:t>
            </a:r>
            <a:r>
              <a:rPr lang="ru-RU" altLang="ko-KR" b="1" dirty="0" smtClean="0">
                <a:latin typeface="Arial Unicode MS" pitchFamily="50" charset="-127"/>
                <a:ea typeface="Arial Unicode MS" pitchFamily="50" charset="-127"/>
                <a:cs typeface="Arial Unicode MS" pitchFamily="50" charset="-127"/>
              </a:rPr>
              <a:t> . позициям</a:t>
            </a:r>
            <a:endParaRPr lang="en-US" altLang="ko-KR" b="1" dirty="0" smtClean="0">
              <a:latin typeface="Arial Unicode MS" pitchFamily="50" charset="-127"/>
              <a:ea typeface="Arial Unicode MS" pitchFamily="50" charset="-127"/>
              <a:cs typeface="Arial Unicode MS" pitchFamily="50" charset="-127"/>
            </a:endParaRPr>
          </a:p>
          <a:p>
            <a:pPr marL="571500" indent="-571500">
              <a:lnSpc>
                <a:spcPct val="40000"/>
              </a:lnSpc>
              <a:spcBef>
                <a:spcPct val="50000"/>
              </a:spcBef>
              <a:defRPr/>
            </a:pPr>
            <a:r>
              <a:rPr lang="en-US" altLang="ko-KR" b="1" dirty="0" smtClean="0">
                <a:latin typeface="Arial Unicode MS" pitchFamily="50" charset="-127"/>
                <a:ea typeface="Arial Unicode MS" pitchFamily="50" charset="-127"/>
                <a:cs typeface="Arial Unicode MS" pitchFamily="50" charset="-127"/>
              </a:rPr>
              <a:t>      - </a:t>
            </a:r>
            <a:r>
              <a:rPr lang="ru-RU" altLang="ko-KR" b="1" dirty="0" smtClean="0">
                <a:latin typeface="Arial Unicode MS" pitchFamily="50" charset="-127"/>
                <a:ea typeface="Arial Unicode MS" pitchFamily="50" charset="-127"/>
                <a:cs typeface="Arial Unicode MS" pitchFamily="50" charset="-127"/>
              </a:rPr>
              <a:t>контроль и Баланс</a:t>
            </a:r>
            <a:endParaRPr lang="en-US" altLang="ko-KR" b="1" dirty="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6.</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Учет </a:t>
            </a: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Регулирование </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AutoShape 87"/>
          <p:cNvSpPr>
            <a:spLocks noChangeArrowheads="1"/>
          </p:cNvSpPr>
          <p:nvPr/>
        </p:nvSpPr>
        <p:spPr bwMode="auto">
          <a:xfrm>
            <a:off x="515938" y="1068388"/>
            <a:ext cx="8901112" cy="5168900"/>
          </a:xfrm>
          <a:prstGeom prst="roundRect">
            <a:avLst>
              <a:gd name="adj" fmla="val 2830"/>
            </a:avLst>
          </a:prstGeom>
          <a:solidFill>
            <a:srgbClr val="FFFFFF"/>
          </a:solidFill>
          <a:ln w="28575" algn="ctr">
            <a:solidFill>
              <a:schemeClr val="tx1">
                <a:lumMod val="60000"/>
                <a:lumOff val="40000"/>
              </a:schemeClr>
            </a:solidFill>
            <a:round/>
            <a:headEnd/>
            <a:tailEnd/>
          </a:ln>
          <a:effectLst>
            <a:outerShdw dist="35921" dir="2700000" algn="ctr" rotWithShape="0">
              <a:srgbClr val="808080"/>
            </a:outerShdw>
          </a:effectLst>
        </p:spPr>
        <p:txBody>
          <a:bodyPr wrap="none" lIns="91402" tIns="45702" rIns="91402" bIns="45702"/>
          <a:lstStyle/>
          <a:p>
            <a:pPr algn="ctr" latinLnBrk="0">
              <a:defRPr/>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90" name="AutoShape 87"/>
          <p:cNvSpPr>
            <a:spLocks noChangeArrowheads="1"/>
          </p:cNvSpPr>
          <p:nvPr/>
        </p:nvSpPr>
        <p:spPr bwMode="auto">
          <a:xfrm>
            <a:off x="577850" y="1125538"/>
            <a:ext cx="8785225" cy="4589462"/>
          </a:xfrm>
          <a:prstGeom prst="roundRect">
            <a:avLst>
              <a:gd name="adj" fmla="val 2830"/>
            </a:avLst>
          </a:prstGeom>
          <a:solidFill>
            <a:schemeClr val="bg1">
              <a:lumMod val="95000"/>
            </a:schemeClr>
          </a:solidFill>
          <a:ln w="28575" algn="ctr">
            <a:noFill/>
            <a:round/>
            <a:headEnd/>
            <a:tailEnd/>
          </a:ln>
          <a:effectLst/>
        </p:spPr>
        <p:txBody>
          <a:bodyPr wrap="none" lIns="91402" tIns="45702" rIns="91402" bIns="45702"/>
          <a:lstStyle/>
          <a:p>
            <a:pPr algn="ctr" latinLnBrk="0">
              <a:defRPr/>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50180" name="Freeform 240"/>
          <p:cNvSpPr>
            <a:spLocks/>
          </p:cNvSpPr>
          <p:nvPr/>
        </p:nvSpPr>
        <p:spPr bwMode="auto">
          <a:xfrm>
            <a:off x="2360613" y="5594350"/>
            <a:ext cx="0" cy="1588"/>
          </a:xfrm>
          <a:custGeom>
            <a:avLst/>
            <a:gdLst>
              <a:gd name="T0" fmla="*/ 0 w 6"/>
              <a:gd name="T1" fmla="*/ 0 h 3"/>
              <a:gd name="T2" fmla="*/ 0 w 6"/>
              <a:gd name="T3" fmla="*/ 2147483647 h 3"/>
              <a:gd name="T4" fmla="*/ 0 w 6"/>
              <a:gd name="T5" fmla="*/ 0 h 3"/>
              <a:gd name="T6" fmla="*/ 0 w 6"/>
              <a:gd name="T7" fmla="*/ 0 h 3"/>
              <a:gd name="T8" fmla="*/ 0 60000 65536"/>
              <a:gd name="T9" fmla="*/ 0 60000 65536"/>
              <a:gd name="T10" fmla="*/ 0 60000 65536"/>
              <a:gd name="T11" fmla="*/ 0 60000 65536"/>
              <a:gd name="T12" fmla="*/ 0 w 6"/>
              <a:gd name="T13" fmla="*/ 0 h 3"/>
              <a:gd name="T14" fmla="*/ 0 w 6"/>
              <a:gd name="T15" fmla="*/ 3 h 3"/>
            </a:gdLst>
            <a:ahLst/>
            <a:cxnLst>
              <a:cxn ang="T8">
                <a:pos x="T0" y="T1"/>
              </a:cxn>
              <a:cxn ang="T9">
                <a:pos x="T2" y="T3"/>
              </a:cxn>
              <a:cxn ang="T10">
                <a:pos x="T4" y="T5"/>
              </a:cxn>
              <a:cxn ang="T11">
                <a:pos x="T6" y="T7"/>
              </a:cxn>
            </a:cxnLst>
            <a:rect l="T12" t="T13" r="T14" b="T15"/>
            <a:pathLst>
              <a:path w="6" h="3">
                <a:moveTo>
                  <a:pt x="0" y="0"/>
                </a:moveTo>
                <a:lnTo>
                  <a:pt x="5" y="3"/>
                </a:lnTo>
                <a:lnTo>
                  <a:pt x="6" y="0"/>
                </a:lnTo>
                <a:lnTo>
                  <a:pt x="0" y="0"/>
                </a:lnTo>
                <a:close/>
              </a:path>
            </a:pathLst>
          </a:custGeom>
          <a:solidFill>
            <a:srgbClr val="E1815B"/>
          </a:solidFill>
          <a:ln w="9525">
            <a:noFill/>
            <a:round/>
            <a:headEnd/>
            <a:tailEnd/>
          </a:ln>
        </p:spPr>
        <p:txBody>
          <a:bodyPr/>
          <a:lstStyle/>
          <a:p>
            <a:endParaRPr lang="ko-KR" altLang="en-US"/>
          </a:p>
        </p:txBody>
      </p:sp>
      <p:sp>
        <p:nvSpPr>
          <p:cNvPr id="50181" name="Freeform 241"/>
          <p:cNvSpPr>
            <a:spLocks/>
          </p:cNvSpPr>
          <p:nvPr/>
        </p:nvSpPr>
        <p:spPr bwMode="auto">
          <a:xfrm>
            <a:off x="4230688" y="3121025"/>
            <a:ext cx="0" cy="1588"/>
          </a:xfrm>
          <a:custGeom>
            <a:avLst/>
            <a:gdLst>
              <a:gd name="T0" fmla="*/ 0 w 2"/>
              <a:gd name="T1" fmla="*/ 2147483647 h 4"/>
              <a:gd name="T2" fmla="*/ 0 w 2"/>
              <a:gd name="T3" fmla="*/ 0 h 4"/>
              <a:gd name="T4" fmla="*/ 0 w 2"/>
              <a:gd name="T5" fmla="*/ 2147483647 h 4"/>
              <a:gd name="T6" fmla="*/ 0 w 2"/>
              <a:gd name="T7" fmla="*/ 2147483647 h 4"/>
              <a:gd name="T8" fmla="*/ 0 60000 65536"/>
              <a:gd name="T9" fmla="*/ 0 60000 65536"/>
              <a:gd name="T10" fmla="*/ 0 60000 65536"/>
              <a:gd name="T11" fmla="*/ 0 60000 65536"/>
              <a:gd name="T12" fmla="*/ 0 w 2"/>
              <a:gd name="T13" fmla="*/ 0 h 4"/>
              <a:gd name="T14" fmla="*/ 0 w 2"/>
              <a:gd name="T15" fmla="*/ 4 h 4"/>
            </a:gdLst>
            <a:ahLst/>
            <a:cxnLst>
              <a:cxn ang="T8">
                <a:pos x="T0" y="T1"/>
              </a:cxn>
              <a:cxn ang="T9">
                <a:pos x="T2" y="T3"/>
              </a:cxn>
              <a:cxn ang="T10">
                <a:pos x="T4" y="T5"/>
              </a:cxn>
              <a:cxn ang="T11">
                <a:pos x="T6" y="T7"/>
              </a:cxn>
            </a:cxnLst>
            <a:rect l="T12" t="T13" r="T14" b="T15"/>
            <a:pathLst>
              <a:path w="2" h="4">
                <a:moveTo>
                  <a:pt x="2" y="4"/>
                </a:moveTo>
                <a:lnTo>
                  <a:pt x="2" y="0"/>
                </a:lnTo>
                <a:lnTo>
                  <a:pt x="0" y="2"/>
                </a:lnTo>
                <a:lnTo>
                  <a:pt x="2" y="4"/>
                </a:lnTo>
                <a:close/>
              </a:path>
            </a:pathLst>
          </a:custGeom>
          <a:solidFill>
            <a:srgbClr val="E1815B"/>
          </a:solidFill>
          <a:ln w="9525">
            <a:noFill/>
            <a:round/>
            <a:headEnd/>
            <a:tailEnd/>
          </a:ln>
        </p:spPr>
        <p:txBody>
          <a:bodyPr/>
          <a:lstStyle/>
          <a:p>
            <a:endParaRPr lang="ko-KR" altLang="en-US"/>
          </a:p>
        </p:txBody>
      </p:sp>
      <p:grpSp>
        <p:nvGrpSpPr>
          <p:cNvPr id="50182" name="Group 187"/>
          <p:cNvGrpSpPr>
            <a:grpSpLocks noChangeAspect="1"/>
          </p:cNvGrpSpPr>
          <p:nvPr/>
        </p:nvGrpSpPr>
        <p:grpSpPr bwMode="auto">
          <a:xfrm>
            <a:off x="881063" y="1235075"/>
            <a:ext cx="8561379" cy="4837113"/>
            <a:chOff x="555" y="778"/>
            <a:chExt cx="5393" cy="3047"/>
          </a:xfrm>
        </p:grpSpPr>
        <p:sp>
          <p:nvSpPr>
            <p:cNvPr id="50189" name="AutoShape 186"/>
            <p:cNvSpPr>
              <a:spLocks noChangeAspect="1" noChangeArrowheads="1" noTextEdit="1"/>
            </p:cNvSpPr>
            <p:nvPr/>
          </p:nvSpPr>
          <p:spPr bwMode="auto">
            <a:xfrm>
              <a:off x="555" y="811"/>
              <a:ext cx="5313" cy="3014"/>
            </a:xfrm>
            <a:prstGeom prst="rect">
              <a:avLst/>
            </a:prstGeom>
            <a:noFill/>
            <a:ln w="9525">
              <a:noFill/>
              <a:miter lim="800000"/>
              <a:headEnd/>
              <a:tailEnd/>
            </a:ln>
          </p:spPr>
          <p:txBody>
            <a:bodyPr/>
            <a:lstStyle/>
            <a:p>
              <a:endParaRPr lang="ko-KR" altLang="en-US"/>
            </a:p>
          </p:txBody>
        </p:sp>
        <p:sp>
          <p:nvSpPr>
            <p:cNvPr id="50190" name="Freeform 188"/>
            <p:cNvSpPr>
              <a:spLocks/>
            </p:cNvSpPr>
            <p:nvPr/>
          </p:nvSpPr>
          <p:spPr bwMode="auto">
            <a:xfrm>
              <a:off x="5019" y="785"/>
              <a:ext cx="833" cy="2590"/>
            </a:xfrm>
            <a:custGeom>
              <a:avLst/>
              <a:gdLst>
                <a:gd name="T0" fmla="*/ 0 w 833"/>
                <a:gd name="T1" fmla="*/ 0 h 2161"/>
                <a:gd name="T2" fmla="*/ 0 w 833"/>
                <a:gd name="T3" fmla="*/ 0 h 2161"/>
                <a:gd name="T4" fmla="*/ 833 w 833"/>
                <a:gd name="T5" fmla="*/ 0 h 2161"/>
                <a:gd name="T6" fmla="*/ 833 w 833"/>
                <a:gd name="T7" fmla="*/ 0 h 2161"/>
                <a:gd name="T8" fmla="*/ 833 w 833"/>
                <a:gd name="T9" fmla="*/ 67426 h 2161"/>
                <a:gd name="T10" fmla="*/ 833 w 833"/>
                <a:gd name="T11" fmla="*/ 67426 h 2161"/>
                <a:gd name="T12" fmla="*/ 0 w 833"/>
                <a:gd name="T13" fmla="*/ 67426 h 2161"/>
                <a:gd name="T14" fmla="*/ 0 w 833"/>
                <a:gd name="T15" fmla="*/ 67426 h 2161"/>
                <a:gd name="T16" fmla="*/ 0 w 833"/>
                <a:gd name="T17" fmla="*/ 0 h 2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3"/>
                <a:gd name="T28" fmla="*/ 0 h 2161"/>
                <a:gd name="T29" fmla="*/ 833 w 833"/>
                <a:gd name="T30" fmla="*/ 2161 h 2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3" h="2161">
                  <a:moveTo>
                    <a:pt x="0" y="0"/>
                  </a:moveTo>
                  <a:lnTo>
                    <a:pt x="0" y="0"/>
                  </a:lnTo>
                  <a:lnTo>
                    <a:pt x="833" y="0"/>
                  </a:lnTo>
                  <a:lnTo>
                    <a:pt x="833" y="2161"/>
                  </a:lnTo>
                  <a:lnTo>
                    <a:pt x="0" y="2161"/>
                  </a:lnTo>
                  <a:lnTo>
                    <a:pt x="0" y="0"/>
                  </a:lnTo>
                  <a:close/>
                </a:path>
              </a:pathLst>
            </a:custGeom>
            <a:solidFill>
              <a:srgbClr val="FFFFFF"/>
            </a:solidFill>
            <a:ln w="9525">
              <a:noFill/>
              <a:round/>
              <a:headEnd/>
              <a:tailEnd/>
            </a:ln>
          </p:spPr>
          <p:txBody>
            <a:bodyPr/>
            <a:lstStyle/>
            <a:p>
              <a:endParaRPr lang="ko-KR" altLang="en-US"/>
            </a:p>
          </p:txBody>
        </p:sp>
        <p:sp>
          <p:nvSpPr>
            <p:cNvPr id="50191" name="Freeform 189"/>
            <p:cNvSpPr>
              <a:spLocks noEditPoints="1"/>
            </p:cNvSpPr>
            <p:nvPr/>
          </p:nvSpPr>
          <p:spPr bwMode="auto">
            <a:xfrm>
              <a:off x="5011" y="778"/>
              <a:ext cx="857" cy="2597"/>
            </a:xfrm>
            <a:custGeom>
              <a:avLst/>
              <a:gdLst>
                <a:gd name="T0" fmla="*/ 0 w 857"/>
                <a:gd name="T1" fmla="*/ 202 h 2181"/>
                <a:gd name="T2" fmla="*/ 0 w 857"/>
                <a:gd name="T3" fmla="*/ 0 h 2181"/>
                <a:gd name="T4" fmla="*/ 8 w 857"/>
                <a:gd name="T5" fmla="*/ 0 h 2181"/>
                <a:gd name="T6" fmla="*/ 841 w 857"/>
                <a:gd name="T7" fmla="*/ 0 h 2181"/>
                <a:gd name="T8" fmla="*/ 849 w 857"/>
                <a:gd name="T9" fmla="*/ 0 h 2181"/>
                <a:gd name="T10" fmla="*/ 857 w 857"/>
                <a:gd name="T11" fmla="*/ 202 h 2181"/>
                <a:gd name="T12" fmla="*/ 857 w 857"/>
                <a:gd name="T13" fmla="*/ 59774 h 2181"/>
                <a:gd name="T14" fmla="*/ 841 w 857"/>
                <a:gd name="T15" fmla="*/ 60138 h 2181"/>
                <a:gd name="T16" fmla="*/ 8 w 857"/>
                <a:gd name="T17" fmla="*/ 60138 h 2181"/>
                <a:gd name="T18" fmla="*/ 0 w 857"/>
                <a:gd name="T19" fmla="*/ 59967 h 2181"/>
                <a:gd name="T20" fmla="*/ 0 w 857"/>
                <a:gd name="T21" fmla="*/ 59774 h 2181"/>
                <a:gd name="T22" fmla="*/ 0 w 857"/>
                <a:gd name="T23" fmla="*/ 202 h 2181"/>
                <a:gd name="T24" fmla="*/ 24 w 857"/>
                <a:gd name="T25" fmla="*/ 59774 h 2181"/>
                <a:gd name="T26" fmla="*/ 8 w 857"/>
                <a:gd name="T27" fmla="*/ 59604 h 2181"/>
                <a:gd name="T28" fmla="*/ 841 w 857"/>
                <a:gd name="T29" fmla="*/ 59604 h 2181"/>
                <a:gd name="T30" fmla="*/ 833 w 857"/>
                <a:gd name="T31" fmla="*/ 59774 h 2181"/>
                <a:gd name="T32" fmla="*/ 833 w 857"/>
                <a:gd name="T33" fmla="*/ 202 h 2181"/>
                <a:gd name="T34" fmla="*/ 841 w 857"/>
                <a:gd name="T35" fmla="*/ 578 h 2181"/>
                <a:gd name="T36" fmla="*/ 8 w 857"/>
                <a:gd name="T37" fmla="*/ 578 h 2181"/>
                <a:gd name="T38" fmla="*/ 24 w 857"/>
                <a:gd name="T39" fmla="*/ 202 h 2181"/>
                <a:gd name="T40" fmla="*/ 24 w 857"/>
                <a:gd name="T41" fmla="*/ 59774 h 2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7"/>
                <a:gd name="T64" fmla="*/ 0 h 2181"/>
                <a:gd name="T65" fmla="*/ 857 w 857"/>
                <a:gd name="T66" fmla="*/ 2181 h 2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7" h="2181">
                  <a:moveTo>
                    <a:pt x="0" y="7"/>
                  </a:moveTo>
                  <a:lnTo>
                    <a:pt x="0" y="0"/>
                  </a:lnTo>
                  <a:lnTo>
                    <a:pt x="8" y="0"/>
                  </a:lnTo>
                  <a:lnTo>
                    <a:pt x="841" y="0"/>
                  </a:lnTo>
                  <a:lnTo>
                    <a:pt x="849" y="0"/>
                  </a:lnTo>
                  <a:lnTo>
                    <a:pt x="857" y="7"/>
                  </a:lnTo>
                  <a:lnTo>
                    <a:pt x="857" y="2168"/>
                  </a:lnTo>
                  <a:lnTo>
                    <a:pt x="841" y="2181"/>
                  </a:lnTo>
                  <a:lnTo>
                    <a:pt x="8" y="2181"/>
                  </a:lnTo>
                  <a:lnTo>
                    <a:pt x="0" y="2175"/>
                  </a:lnTo>
                  <a:lnTo>
                    <a:pt x="0" y="2168"/>
                  </a:lnTo>
                  <a:lnTo>
                    <a:pt x="0" y="7"/>
                  </a:lnTo>
                  <a:close/>
                  <a:moveTo>
                    <a:pt x="24" y="2168"/>
                  </a:moveTo>
                  <a:lnTo>
                    <a:pt x="8" y="2162"/>
                  </a:lnTo>
                  <a:lnTo>
                    <a:pt x="841" y="2162"/>
                  </a:lnTo>
                  <a:lnTo>
                    <a:pt x="833" y="2168"/>
                  </a:lnTo>
                  <a:lnTo>
                    <a:pt x="833" y="7"/>
                  </a:lnTo>
                  <a:lnTo>
                    <a:pt x="841" y="20"/>
                  </a:lnTo>
                  <a:lnTo>
                    <a:pt x="8" y="20"/>
                  </a:lnTo>
                  <a:lnTo>
                    <a:pt x="24" y="7"/>
                  </a:lnTo>
                  <a:lnTo>
                    <a:pt x="24" y="2168"/>
                  </a:lnTo>
                  <a:close/>
                </a:path>
              </a:pathLst>
            </a:custGeom>
            <a:solidFill>
              <a:srgbClr val="85AFD1"/>
            </a:solidFill>
            <a:ln w="0">
              <a:solidFill>
                <a:srgbClr val="85AFD1"/>
              </a:solidFill>
              <a:round/>
              <a:headEnd/>
              <a:tailEnd/>
            </a:ln>
          </p:spPr>
          <p:txBody>
            <a:bodyPr/>
            <a:lstStyle/>
            <a:p>
              <a:endParaRPr lang="ko-KR" altLang="en-US"/>
            </a:p>
          </p:txBody>
        </p:sp>
        <p:sp>
          <p:nvSpPr>
            <p:cNvPr id="50192" name="Freeform 190"/>
            <p:cNvSpPr>
              <a:spLocks/>
            </p:cNvSpPr>
            <p:nvPr/>
          </p:nvSpPr>
          <p:spPr bwMode="auto">
            <a:xfrm>
              <a:off x="5019" y="785"/>
              <a:ext cx="833" cy="271"/>
            </a:xfrm>
            <a:custGeom>
              <a:avLst/>
              <a:gdLst>
                <a:gd name="T0" fmla="*/ 0 w 833"/>
                <a:gd name="T1" fmla="*/ 0 h 271"/>
                <a:gd name="T2" fmla="*/ 0 w 833"/>
                <a:gd name="T3" fmla="*/ 0 h 271"/>
                <a:gd name="T4" fmla="*/ 833 w 833"/>
                <a:gd name="T5" fmla="*/ 0 h 271"/>
                <a:gd name="T6" fmla="*/ 833 w 833"/>
                <a:gd name="T7" fmla="*/ 0 h 271"/>
                <a:gd name="T8" fmla="*/ 833 w 833"/>
                <a:gd name="T9" fmla="*/ 271 h 271"/>
                <a:gd name="T10" fmla="*/ 833 w 833"/>
                <a:gd name="T11" fmla="*/ 271 h 271"/>
                <a:gd name="T12" fmla="*/ 0 w 833"/>
                <a:gd name="T13" fmla="*/ 271 h 271"/>
                <a:gd name="T14" fmla="*/ 0 w 833"/>
                <a:gd name="T15" fmla="*/ 271 h 271"/>
                <a:gd name="T16" fmla="*/ 0 w 833"/>
                <a:gd name="T17" fmla="*/ 0 h 2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3"/>
                <a:gd name="T28" fmla="*/ 0 h 271"/>
                <a:gd name="T29" fmla="*/ 833 w 833"/>
                <a:gd name="T30" fmla="*/ 271 h 2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3" h="271">
                  <a:moveTo>
                    <a:pt x="0" y="0"/>
                  </a:moveTo>
                  <a:lnTo>
                    <a:pt x="0" y="0"/>
                  </a:lnTo>
                  <a:lnTo>
                    <a:pt x="833" y="0"/>
                  </a:lnTo>
                  <a:lnTo>
                    <a:pt x="833" y="271"/>
                  </a:lnTo>
                  <a:lnTo>
                    <a:pt x="0" y="271"/>
                  </a:lnTo>
                  <a:lnTo>
                    <a:pt x="0" y="0"/>
                  </a:lnTo>
                  <a:close/>
                </a:path>
              </a:pathLst>
            </a:custGeom>
            <a:solidFill>
              <a:srgbClr val="85AFD1"/>
            </a:solidFill>
            <a:ln w="9525">
              <a:noFill/>
              <a:round/>
              <a:headEnd/>
              <a:tailEnd/>
            </a:ln>
          </p:spPr>
          <p:txBody>
            <a:bodyPr/>
            <a:lstStyle/>
            <a:p>
              <a:endParaRPr lang="ko-KR" altLang="en-US"/>
            </a:p>
          </p:txBody>
        </p:sp>
        <p:sp>
          <p:nvSpPr>
            <p:cNvPr id="50193" name="Freeform 191"/>
            <p:cNvSpPr>
              <a:spLocks noEditPoints="1"/>
            </p:cNvSpPr>
            <p:nvPr/>
          </p:nvSpPr>
          <p:spPr bwMode="auto">
            <a:xfrm>
              <a:off x="5011" y="778"/>
              <a:ext cx="857" cy="291"/>
            </a:xfrm>
            <a:custGeom>
              <a:avLst/>
              <a:gdLst>
                <a:gd name="T0" fmla="*/ 0 w 857"/>
                <a:gd name="T1" fmla="*/ 7 h 291"/>
                <a:gd name="T2" fmla="*/ 0 w 857"/>
                <a:gd name="T3" fmla="*/ 0 h 291"/>
                <a:gd name="T4" fmla="*/ 8 w 857"/>
                <a:gd name="T5" fmla="*/ 0 h 291"/>
                <a:gd name="T6" fmla="*/ 841 w 857"/>
                <a:gd name="T7" fmla="*/ 0 h 291"/>
                <a:gd name="T8" fmla="*/ 849 w 857"/>
                <a:gd name="T9" fmla="*/ 0 h 291"/>
                <a:gd name="T10" fmla="*/ 857 w 857"/>
                <a:gd name="T11" fmla="*/ 7 h 291"/>
                <a:gd name="T12" fmla="*/ 857 w 857"/>
                <a:gd name="T13" fmla="*/ 278 h 291"/>
                <a:gd name="T14" fmla="*/ 841 w 857"/>
                <a:gd name="T15" fmla="*/ 291 h 291"/>
                <a:gd name="T16" fmla="*/ 8 w 857"/>
                <a:gd name="T17" fmla="*/ 291 h 291"/>
                <a:gd name="T18" fmla="*/ 0 w 857"/>
                <a:gd name="T19" fmla="*/ 284 h 291"/>
                <a:gd name="T20" fmla="*/ 0 w 857"/>
                <a:gd name="T21" fmla="*/ 278 h 291"/>
                <a:gd name="T22" fmla="*/ 0 w 857"/>
                <a:gd name="T23" fmla="*/ 7 h 291"/>
                <a:gd name="T24" fmla="*/ 24 w 857"/>
                <a:gd name="T25" fmla="*/ 278 h 291"/>
                <a:gd name="T26" fmla="*/ 8 w 857"/>
                <a:gd name="T27" fmla="*/ 271 h 291"/>
                <a:gd name="T28" fmla="*/ 841 w 857"/>
                <a:gd name="T29" fmla="*/ 271 h 291"/>
                <a:gd name="T30" fmla="*/ 833 w 857"/>
                <a:gd name="T31" fmla="*/ 278 h 291"/>
                <a:gd name="T32" fmla="*/ 833 w 857"/>
                <a:gd name="T33" fmla="*/ 7 h 291"/>
                <a:gd name="T34" fmla="*/ 841 w 857"/>
                <a:gd name="T35" fmla="*/ 20 h 291"/>
                <a:gd name="T36" fmla="*/ 8 w 857"/>
                <a:gd name="T37" fmla="*/ 20 h 291"/>
                <a:gd name="T38" fmla="*/ 24 w 857"/>
                <a:gd name="T39" fmla="*/ 7 h 291"/>
                <a:gd name="T40" fmla="*/ 24 w 857"/>
                <a:gd name="T41" fmla="*/ 278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7"/>
                <a:gd name="T64" fmla="*/ 0 h 291"/>
                <a:gd name="T65" fmla="*/ 857 w 857"/>
                <a:gd name="T66" fmla="*/ 291 h 2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7" h="291">
                  <a:moveTo>
                    <a:pt x="0" y="7"/>
                  </a:moveTo>
                  <a:lnTo>
                    <a:pt x="0" y="0"/>
                  </a:lnTo>
                  <a:lnTo>
                    <a:pt x="8" y="0"/>
                  </a:lnTo>
                  <a:lnTo>
                    <a:pt x="841" y="0"/>
                  </a:lnTo>
                  <a:lnTo>
                    <a:pt x="849" y="0"/>
                  </a:lnTo>
                  <a:lnTo>
                    <a:pt x="857" y="7"/>
                  </a:lnTo>
                  <a:lnTo>
                    <a:pt x="857" y="278"/>
                  </a:lnTo>
                  <a:lnTo>
                    <a:pt x="841" y="291"/>
                  </a:lnTo>
                  <a:lnTo>
                    <a:pt x="8" y="291"/>
                  </a:lnTo>
                  <a:lnTo>
                    <a:pt x="0" y="284"/>
                  </a:lnTo>
                  <a:lnTo>
                    <a:pt x="0" y="278"/>
                  </a:lnTo>
                  <a:lnTo>
                    <a:pt x="0" y="7"/>
                  </a:lnTo>
                  <a:close/>
                  <a:moveTo>
                    <a:pt x="24" y="278"/>
                  </a:moveTo>
                  <a:lnTo>
                    <a:pt x="8" y="271"/>
                  </a:lnTo>
                  <a:lnTo>
                    <a:pt x="841" y="271"/>
                  </a:lnTo>
                  <a:lnTo>
                    <a:pt x="833" y="278"/>
                  </a:lnTo>
                  <a:lnTo>
                    <a:pt x="833" y="7"/>
                  </a:lnTo>
                  <a:lnTo>
                    <a:pt x="841" y="20"/>
                  </a:lnTo>
                  <a:lnTo>
                    <a:pt x="8" y="20"/>
                  </a:lnTo>
                  <a:lnTo>
                    <a:pt x="24" y="7"/>
                  </a:lnTo>
                  <a:lnTo>
                    <a:pt x="24" y="278"/>
                  </a:lnTo>
                  <a:close/>
                </a:path>
              </a:pathLst>
            </a:custGeom>
            <a:solidFill>
              <a:srgbClr val="85AFD1"/>
            </a:solidFill>
            <a:ln w="0">
              <a:solidFill>
                <a:srgbClr val="85AFD1"/>
              </a:solidFill>
              <a:round/>
              <a:headEnd/>
              <a:tailEnd/>
            </a:ln>
          </p:spPr>
          <p:txBody>
            <a:bodyPr/>
            <a:lstStyle/>
            <a:p>
              <a:endParaRPr lang="ko-KR" altLang="en-US"/>
            </a:p>
          </p:txBody>
        </p:sp>
        <p:sp>
          <p:nvSpPr>
            <p:cNvPr id="50194" name="Rectangle 192"/>
            <p:cNvSpPr>
              <a:spLocks noChangeArrowheads="1"/>
            </p:cNvSpPr>
            <p:nvPr/>
          </p:nvSpPr>
          <p:spPr bwMode="auto">
            <a:xfrm>
              <a:off x="5235" y="810"/>
              <a:ext cx="424" cy="126"/>
            </a:xfrm>
            <a:prstGeom prst="rect">
              <a:avLst/>
            </a:prstGeom>
            <a:noFill/>
            <a:ln w="9525">
              <a:noFill/>
              <a:miter lim="800000"/>
              <a:headEnd/>
              <a:tailEnd/>
            </a:ln>
          </p:spPr>
          <p:txBody>
            <a:bodyPr wrap="none" lIns="0" tIns="0" rIns="0" bIns="0">
              <a:spAutoFit/>
            </a:bodyPr>
            <a:lstStyle/>
            <a:p>
              <a:r>
                <a:rPr lang="ru-RU" altLang="ko-KR" dirty="0" smtClean="0">
                  <a:latin typeface="Arial Unicode MS" pitchFamily="50" charset="-127"/>
                  <a:ea typeface="Arial Unicode MS" pitchFamily="50" charset="-127"/>
                  <a:cs typeface="Arial Unicode MS" pitchFamily="50" charset="-127"/>
                </a:rPr>
                <a:t>Система</a:t>
              </a:r>
              <a:endParaRPr lang="ko-KR" altLang="ko-KR" dirty="0">
                <a:latin typeface="Arial Unicode MS" pitchFamily="50" charset="-127"/>
                <a:ea typeface="Arial Unicode MS" pitchFamily="50" charset="-127"/>
                <a:cs typeface="Arial Unicode MS" pitchFamily="50" charset="-127"/>
              </a:endParaRPr>
            </a:p>
          </p:txBody>
        </p:sp>
        <p:sp>
          <p:nvSpPr>
            <p:cNvPr id="50195" name="Rectangle 193"/>
            <p:cNvSpPr>
              <a:spLocks noChangeArrowheads="1"/>
            </p:cNvSpPr>
            <p:nvPr/>
          </p:nvSpPr>
          <p:spPr bwMode="auto">
            <a:xfrm>
              <a:off x="5235" y="937"/>
              <a:ext cx="272" cy="126"/>
            </a:xfrm>
            <a:prstGeom prst="rect">
              <a:avLst/>
            </a:prstGeom>
            <a:noFill/>
            <a:ln w="9525">
              <a:noFill/>
              <a:miter lim="800000"/>
              <a:headEnd/>
              <a:tailEnd/>
            </a:ln>
          </p:spPr>
          <p:txBody>
            <a:bodyPr wrap="none" lIns="0" tIns="0" rIns="0" bIns="0">
              <a:spAutoFit/>
            </a:bodyPr>
            <a:lstStyle/>
            <a:p>
              <a:r>
                <a:rPr lang="ru-RU" altLang="ko-KR" dirty="0" smtClean="0">
                  <a:latin typeface="Arial Unicode MS" pitchFamily="50" charset="-127"/>
                  <a:ea typeface="Arial Unicode MS" pitchFamily="50" charset="-127"/>
                  <a:cs typeface="Arial Unicode MS" pitchFamily="50" charset="-127"/>
                </a:rPr>
                <a:t>связи</a:t>
              </a:r>
              <a:endParaRPr lang="ko-KR" altLang="ko-KR" dirty="0">
                <a:latin typeface="Arial Unicode MS" pitchFamily="50" charset="-127"/>
                <a:ea typeface="Arial Unicode MS" pitchFamily="50" charset="-127"/>
                <a:cs typeface="Arial Unicode MS" pitchFamily="50" charset="-127"/>
              </a:endParaRPr>
            </a:p>
          </p:txBody>
        </p:sp>
        <p:sp>
          <p:nvSpPr>
            <p:cNvPr id="50196" name="Freeform 194"/>
            <p:cNvSpPr>
              <a:spLocks/>
            </p:cNvSpPr>
            <p:nvPr/>
          </p:nvSpPr>
          <p:spPr bwMode="auto">
            <a:xfrm>
              <a:off x="1671" y="1076"/>
              <a:ext cx="3081" cy="1890"/>
            </a:xfrm>
            <a:custGeom>
              <a:avLst/>
              <a:gdLst>
                <a:gd name="T0" fmla="*/ 31 w 3081"/>
                <a:gd name="T1" fmla="*/ 0 h 1890"/>
                <a:gd name="T2" fmla="*/ 31 w 3081"/>
                <a:gd name="T3" fmla="*/ 1877 h 1890"/>
                <a:gd name="T4" fmla="*/ 16 w 3081"/>
                <a:gd name="T5" fmla="*/ 1864 h 1890"/>
                <a:gd name="T6" fmla="*/ 3065 w 3081"/>
                <a:gd name="T7" fmla="*/ 1864 h 1890"/>
                <a:gd name="T8" fmla="*/ 3050 w 3081"/>
                <a:gd name="T9" fmla="*/ 1877 h 1890"/>
                <a:gd name="T10" fmla="*/ 3050 w 3081"/>
                <a:gd name="T11" fmla="*/ 0 h 1890"/>
                <a:gd name="T12" fmla="*/ 3081 w 3081"/>
                <a:gd name="T13" fmla="*/ 0 h 1890"/>
                <a:gd name="T14" fmla="*/ 3081 w 3081"/>
                <a:gd name="T15" fmla="*/ 1877 h 1890"/>
                <a:gd name="T16" fmla="*/ 3073 w 3081"/>
                <a:gd name="T17" fmla="*/ 1883 h 1890"/>
                <a:gd name="T18" fmla="*/ 3065 w 3081"/>
                <a:gd name="T19" fmla="*/ 1890 h 1890"/>
                <a:gd name="T20" fmla="*/ 16 w 3081"/>
                <a:gd name="T21" fmla="*/ 1890 h 1890"/>
                <a:gd name="T22" fmla="*/ 0 w 3081"/>
                <a:gd name="T23" fmla="*/ 1883 h 1890"/>
                <a:gd name="T24" fmla="*/ 0 w 3081"/>
                <a:gd name="T25" fmla="*/ 1877 h 1890"/>
                <a:gd name="T26" fmla="*/ 0 w 3081"/>
                <a:gd name="T27" fmla="*/ 0 h 1890"/>
                <a:gd name="T28" fmla="*/ 31 w 3081"/>
                <a:gd name="T29" fmla="*/ 0 h 18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1"/>
                <a:gd name="T46" fmla="*/ 0 h 1890"/>
                <a:gd name="T47" fmla="*/ 3081 w 3081"/>
                <a:gd name="T48" fmla="*/ 1890 h 18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1" h="1890">
                  <a:moveTo>
                    <a:pt x="31" y="0"/>
                  </a:moveTo>
                  <a:lnTo>
                    <a:pt x="31" y="1877"/>
                  </a:lnTo>
                  <a:lnTo>
                    <a:pt x="16" y="1864"/>
                  </a:lnTo>
                  <a:lnTo>
                    <a:pt x="3065" y="1864"/>
                  </a:lnTo>
                  <a:lnTo>
                    <a:pt x="3050" y="1877"/>
                  </a:lnTo>
                  <a:lnTo>
                    <a:pt x="3050" y="0"/>
                  </a:lnTo>
                  <a:lnTo>
                    <a:pt x="3081" y="0"/>
                  </a:lnTo>
                  <a:lnTo>
                    <a:pt x="3081" y="1877"/>
                  </a:lnTo>
                  <a:lnTo>
                    <a:pt x="3073" y="1883"/>
                  </a:lnTo>
                  <a:lnTo>
                    <a:pt x="3065" y="1890"/>
                  </a:lnTo>
                  <a:lnTo>
                    <a:pt x="16" y="1890"/>
                  </a:lnTo>
                  <a:lnTo>
                    <a:pt x="0" y="1883"/>
                  </a:lnTo>
                  <a:lnTo>
                    <a:pt x="0" y="1877"/>
                  </a:lnTo>
                  <a:lnTo>
                    <a:pt x="0" y="0"/>
                  </a:lnTo>
                  <a:lnTo>
                    <a:pt x="31" y="0"/>
                  </a:lnTo>
                  <a:close/>
                </a:path>
              </a:pathLst>
            </a:custGeom>
            <a:solidFill>
              <a:srgbClr val="E8E9EE"/>
            </a:solidFill>
            <a:ln w="0">
              <a:solidFill>
                <a:srgbClr val="E8E9EE"/>
              </a:solidFill>
              <a:round/>
              <a:headEnd/>
              <a:tailEnd/>
            </a:ln>
          </p:spPr>
          <p:txBody>
            <a:bodyPr/>
            <a:lstStyle/>
            <a:p>
              <a:endParaRPr lang="ko-KR" altLang="en-US"/>
            </a:p>
          </p:txBody>
        </p:sp>
        <p:sp>
          <p:nvSpPr>
            <p:cNvPr id="50197" name="Freeform 195"/>
            <p:cNvSpPr>
              <a:spLocks/>
            </p:cNvSpPr>
            <p:nvPr/>
          </p:nvSpPr>
          <p:spPr bwMode="auto">
            <a:xfrm>
              <a:off x="1671" y="785"/>
              <a:ext cx="3089" cy="238"/>
            </a:xfrm>
            <a:custGeom>
              <a:avLst/>
              <a:gdLst>
                <a:gd name="T0" fmla="*/ 0 w 3089"/>
                <a:gd name="T1" fmla="*/ 238 h 238"/>
                <a:gd name="T2" fmla="*/ 0 w 3089"/>
                <a:gd name="T3" fmla="*/ 13 h 238"/>
                <a:gd name="T4" fmla="*/ 0 w 3089"/>
                <a:gd name="T5" fmla="*/ 0 h 238"/>
                <a:gd name="T6" fmla="*/ 16 w 3089"/>
                <a:gd name="T7" fmla="*/ 0 h 238"/>
                <a:gd name="T8" fmla="*/ 3073 w 3089"/>
                <a:gd name="T9" fmla="*/ 0 h 238"/>
                <a:gd name="T10" fmla="*/ 3081 w 3089"/>
                <a:gd name="T11" fmla="*/ 0 h 238"/>
                <a:gd name="T12" fmla="*/ 3089 w 3089"/>
                <a:gd name="T13" fmla="*/ 13 h 238"/>
                <a:gd name="T14" fmla="*/ 3089 w 3089"/>
                <a:gd name="T15" fmla="*/ 238 h 238"/>
                <a:gd name="T16" fmla="*/ 3057 w 3089"/>
                <a:gd name="T17" fmla="*/ 238 h 238"/>
                <a:gd name="T18" fmla="*/ 3057 w 3089"/>
                <a:gd name="T19" fmla="*/ 13 h 238"/>
                <a:gd name="T20" fmla="*/ 3073 w 3089"/>
                <a:gd name="T21" fmla="*/ 26 h 238"/>
                <a:gd name="T22" fmla="*/ 16 w 3089"/>
                <a:gd name="T23" fmla="*/ 26 h 238"/>
                <a:gd name="T24" fmla="*/ 31 w 3089"/>
                <a:gd name="T25" fmla="*/ 13 h 238"/>
                <a:gd name="T26" fmla="*/ 31 w 3089"/>
                <a:gd name="T27" fmla="*/ 238 h 238"/>
                <a:gd name="T28" fmla="*/ 0 w 3089"/>
                <a:gd name="T29" fmla="*/ 238 h 2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9"/>
                <a:gd name="T46" fmla="*/ 0 h 238"/>
                <a:gd name="T47" fmla="*/ 3089 w 3089"/>
                <a:gd name="T48" fmla="*/ 238 h 2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9" h="238">
                  <a:moveTo>
                    <a:pt x="0" y="238"/>
                  </a:moveTo>
                  <a:lnTo>
                    <a:pt x="0" y="13"/>
                  </a:lnTo>
                  <a:lnTo>
                    <a:pt x="0" y="0"/>
                  </a:lnTo>
                  <a:lnTo>
                    <a:pt x="16" y="0"/>
                  </a:lnTo>
                  <a:lnTo>
                    <a:pt x="3073" y="0"/>
                  </a:lnTo>
                  <a:lnTo>
                    <a:pt x="3081" y="0"/>
                  </a:lnTo>
                  <a:lnTo>
                    <a:pt x="3089" y="13"/>
                  </a:lnTo>
                  <a:lnTo>
                    <a:pt x="3089" y="238"/>
                  </a:lnTo>
                  <a:lnTo>
                    <a:pt x="3057" y="238"/>
                  </a:lnTo>
                  <a:lnTo>
                    <a:pt x="3057" y="13"/>
                  </a:lnTo>
                  <a:lnTo>
                    <a:pt x="3073" y="26"/>
                  </a:lnTo>
                  <a:lnTo>
                    <a:pt x="16" y="26"/>
                  </a:lnTo>
                  <a:lnTo>
                    <a:pt x="31" y="13"/>
                  </a:lnTo>
                  <a:lnTo>
                    <a:pt x="31" y="238"/>
                  </a:lnTo>
                  <a:lnTo>
                    <a:pt x="0" y="238"/>
                  </a:lnTo>
                  <a:close/>
                </a:path>
              </a:pathLst>
            </a:custGeom>
            <a:solidFill>
              <a:srgbClr val="4684B8"/>
            </a:solidFill>
            <a:ln w="0">
              <a:solidFill>
                <a:srgbClr val="4684B8"/>
              </a:solidFill>
              <a:round/>
              <a:headEnd/>
              <a:tailEnd/>
            </a:ln>
          </p:spPr>
          <p:txBody>
            <a:bodyPr/>
            <a:lstStyle/>
            <a:p>
              <a:endParaRPr lang="ko-KR" altLang="en-US"/>
            </a:p>
          </p:txBody>
        </p:sp>
        <p:sp>
          <p:nvSpPr>
            <p:cNvPr id="50198" name="Rectangle 196"/>
            <p:cNvSpPr>
              <a:spLocks noChangeArrowheads="1"/>
            </p:cNvSpPr>
            <p:nvPr/>
          </p:nvSpPr>
          <p:spPr bwMode="auto">
            <a:xfrm>
              <a:off x="1734" y="831"/>
              <a:ext cx="2955" cy="192"/>
            </a:xfrm>
            <a:prstGeom prst="rect">
              <a:avLst/>
            </a:prstGeom>
            <a:solidFill>
              <a:srgbClr val="4684B8"/>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199" name="Rectangle 197"/>
            <p:cNvSpPr>
              <a:spLocks noChangeArrowheads="1"/>
            </p:cNvSpPr>
            <p:nvPr/>
          </p:nvSpPr>
          <p:spPr bwMode="auto">
            <a:xfrm>
              <a:off x="2130" y="855"/>
              <a:ext cx="2405" cy="136"/>
            </a:xfrm>
            <a:prstGeom prst="rect">
              <a:avLst/>
            </a:prstGeom>
            <a:noFill/>
            <a:ln w="9525">
              <a:noFill/>
              <a:miter lim="800000"/>
              <a:headEnd/>
              <a:tailEnd/>
            </a:ln>
          </p:spPr>
          <p:txBody>
            <a:bodyPr wrap="none" lIns="0" tIns="0" rIns="0" bIns="0">
              <a:spAutoFit/>
            </a:bodyPr>
            <a:lstStyle/>
            <a:p>
              <a:r>
                <a:rPr lang="ru-RU" altLang="ko-KR" sz="14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Управления Операционной Работой</a:t>
              </a:r>
              <a:endParaRPr lang="ko-KR" altLang="ko-KR" dirty="0">
                <a:latin typeface="Arial Unicode MS" pitchFamily="50" charset="-127"/>
                <a:ea typeface="Arial Unicode MS" pitchFamily="50" charset="-127"/>
                <a:cs typeface="Arial Unicode MS" pitchFamily="50" charset="-127"/>
              </a:endParaRPr>
            </a:p>
          </p:txBody>
        </p:sp>
        <p:sp>
          <p:nvSpPr>
            <p:cNvPr id="50200" name="Freeform 203"/>
            <p:cNvSpPr>
              <a:spLocks/>
            </p:cNvSpPr>
            <p:nvPr/>
          </p:nvSpPr>
          <p:spPr bwMode="auto">
            <a:xfrm>
              <a:off x="571" y="785"/>
              <a:ext cx="825" cy="2161"/>
            </a:xfrm>
            <a:custGeom>
              <a:avLst/>
              <a:gdLst>
                <a:gd name="T0" fmla="*/ 0 w 825"/>
                <a:gd name="T1" fmla="*/ 0 h 2161"/>
                <a:gd name="T2" fmla="*/ 0 w 825"/>
                <a:gd name="T3" fmla="*/ 0 h 2161"/>
                <a:gd name="T4" fmla="*/ 825 w 825"/>
                <a:gd name="T5" fmla="*/ 0 h 2161"/>
                <a:gd name="T6" fmla="*/ 825 w 825"/>
                <a:gd name="T7" fmla="*/ 0 h 2161"/>
                <a:gd name="T8" fmla="*/ 825 w 825"/>
                <a:gd name="T9" fmla="*/ 2161 h 2161"/>
                <a:gd name="T10" fmla="*/ 825 w 825"/>
                <a:gd name="T11" fmla="*/ 2161 h 2161"/>
                <a:gd name="T12" fmla="*/ 0 w 825"/>
                <a:gd name="T13" fmla="*/ 2161 h 2161"/>
                <a:gd name="T14" fmla="*/ 0 w 825"/>
                <a:gd name="T15" fmla="*/ 2161 h 2161"/>
                <a:gd name="T16" fmla="*/ 0 w 825"/>
                <a:gd name="T17" fmla="*/ 0 h 2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5"/>
                <a:gd name="T28" fmla="*/ 0 h 2161"/>
                <a:gd name="T29" fmla="*/ 825 w 825"/>
                <a:gd name="T30" fmla="*/ 2161 h 2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5" h="2161">
                  <a:moveTo>
                    <a:pt x="0" y="0"/>
                  </a:moveTo>
                  <a:lnTo>
                    <a:pt x="0" y="0"/>
                  </a:lnTo>
                  <a:lnTo>
                    <a:pt x="825" y="0"/>
                  </a:lnTo>
                  <a:lnTo>
                    <a:pt x="825" y="2161"/>
                  </a:lnTo>
                  <a:lnTo>
                    <a:pt x="0" y="2161"/>
                  </a:lnTo>
                  <a:lnTo>
                    <a:pt x="0" y="0"/>
                  </a:lnTo>
                  <a:close/>
                </a:path>
              </a:pathLst>
            </a:custGeom>
            <a:solidFill>
              <a:srgbClr val="FFFFFF"/>
            </a:solidFill>
            <a:ln w="9525">
              <a:noFill/>
              <a:round/>
              <a:headEnd/>
              <a:tailEnd/>
            </a:ln>
          </p:spPr>
          <p:txBody>
            <a:bodyPr/>
            <a:lstStyle/>
            <a:p>
              <a:endParaRPr lang="ko-KR" altLang="en-US"/>
            </a:p>
          </p:txBody>
        </p:sp>
        <p:sp>
          <p:nvSpPr>
            <p:cNvPr id="50201" name="Freeform 204"/>
            <p:cNvSpPr>
              <a:spLocks noEditPoints="1"/>
            </p:cNvSpPr>
            <p:nvPr/>
          </p:nvSpPr>
          <p:spPr bwMode="auto">
            <a:xfrm>
              <a:off x="563" y="778"/>
              <a:ext cx="849" cy="2181"/>
            </a:xfrm>
            <a:custGeom>
              <a:avLst/>
              <a:gdLst>
                <a:gd name="T0" fmla="*/ 0 w 849"/>
                <a:gd name="T1" fmla="*/ 7 h 2181"/>
                <a:gd name="T2" fmla="*/ 0 w 849"/>
                <a:gd name="T3" fmla="*/ 0 h 2181"/>
                <a:gd name="T4" fmla="*/ 8 w 849"/>
                <a:gd name="T5" fmla="*/ 0 h 2181"/>
                <a:gd name="T6" fmla="*/ 833 w 849"/>
                <a:gd name="T7" fmla="*/ 0 h 2181"/>
                <a:gd name="T8" fmla="*/ 841 w 849"/>
                <a:gd name="T9" fmla="*/ 0 h 2181"/>
                <a:gd name="T10" fmla="*/ 849 w 849"/>
                <a:gd name="T11" fmla="*/ 7 h 2181"/>
                <a:gd name="T12" fmla="*/ 849 w 849"/>
                <a:gd name="T13" fmla="*/ 2168 h 2181"/>
                <a:gd name="T14" fmla="*/ 833 w 849"/>
                <a:gd name="T15" fmla="*/ 2181 h 2181"/>
                <a:gd name="T16" fmla="*/ 8 w 849"/>
                <a:gd name="T17" fmla="*/ 2181 h 2181"/>
                <a:gd name="T18" fmla="*/ 0 w 849"/>
                <a:gd name="T19" fmla="*/ 2175 h 2181"/>
                <a:gd name="T20" fmla="*/ 0 w 849"/>
                <a:gd name="T21" fmla="*/ 2168 h 2181"/>
                <a:gd name="T22" fmla="*/ 0 w 849"/>
                <a:gd name="T23" fmla="*/ 7 h 2181"/>
                <a:gd name="T24" fmla="*/ 23 w 849"/>
                <a:gd name="T25" fmla="*/ 2168 h 2181"/>
                <a:gd name="T26" fmla="*/ 8 w 849"/>
                <a:gd name="T27" fmla="*/ 2162 h 2181"/>
                <a:gd name="T28" fmla="*/ 833 w 849"/>
                <a:gd name="T29" fmla="*/ 2162 h 2181"/>
                <a:gd name="T30" fmla="*/ 825 w 849"/>
                <a:gd name="T31" fmla="*/ 2168 h 2181"/>
                <a:gd name="T32" fmla="*/ 825 w 849"/>
                <a:gd name="T33" fmla="*/ 7 h 2181"/>
                <a:gd name="T34" fmla="*/ 833 w 849"/>
                <a:gd name="T35" fmla="*/ 20 h 2181"/>
                <a:gd name="T36" fmla="*/ 8 w 849"/>
                <a:gd name="T37" fmla="*/ 20 h 2181"/>
                <a:gd name="T38" fmla="*/ 23 w 849"/>
                <a:gd name="T39" fmla="*/ 7 h 2181"/>
                <a:gd name="T40" fmla="*/ 23 w 849"/>
                <a:gd name="T41" fmla="*/ 2168 h 2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9"/>
                <a:gd name="T64" fmla="*/ 0 h 2181"/>
                <a:gd name="T65" fmla="*/ 849 w 849"/>
                <a:gd name="T66" fmla="*/ 2181 h 2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9" h="2181">
                  <a:moveTo>
                    <a:pt x="0" y="7"/>
                  </a:moveTo>
                  <a:lnTo>
                    <a:pt x="0" y="0"/>
                  </a:lnTo>
                  <a:lnTo>
                    <a:pt x="8" y="0"/>
                  </a:lnTo>
                  <a:lnTo>
                    <a:pt x="833" y="0"/>
                  </a:lnTo>
                  <a:lnTo>
                    <a:pt x="841" y="0"/>
                  </a:lnTo>
                  <a:lnTo>
                    <a:pt x="849" y="7"/>
                  </a:lnTo>
                  <a:lnTo>
                    <a:pt x="849" y="2168"/>
                  </a:lnTo>
                  <a:lnTo>
                    <a:pt x="833" y="2181"/>
                  </a:lnTo>
                  <a:lnTo>
                    <a:pt x="8" y="2181"/>
                  </a:lnTo>
                  <a:lnTo>
                    <a:pt x="0" y="2175"/>
                  </a:lnTo>
                  <a:lnTo>
                    <a:pt x="0" y="2168"/>
                  </a:lnTo>
                  <a:lnTo>
                    <a:pt x="0" y="7"/>
                  </a:lnTo>
                  <a:close/>
                  <a:moveTo>
                    <a:pt x="23" y="2168"/>
                  </a:moveTo>
                  <a:lnTo>
                    <a:pt x="8" y="2162"/>
                  </a:lnTo>
                  <a:lnTo>
                    <a:pt x="833" y="2162"/>
                  </a:lnTo>
                  <a:lnTo>
                    <a:pt x="825" y="2168"/>
                  </a:lnTo>
                  <a:lnTo>
                    <a:pt x="825" y="7"/>
                  </a:lnTo>
                  <a:lnTo>
                    <a:pt x="833" y="20"/>
                  </a:lnTo>
                  <a:lnTo>
                    <a:pt x="8" y="20"/>
                  </a:lnTo>
                  <a:lnTo>
                    <a:pt x="23" y="7"/>
                  </a:lnTo>
                  <a:lnTo>
                    <a:pt x="23" y="2168"/>
                  </a:lnTo>
                  <a:close/>
                </a:path>
              </a:pathLst>
            </a:custGeom>
            <a:solidFill>
              <a:srgbClr val="85AFD1"/>
            </a:solidFill>
            <a:ln w="0">
              <a:solidFill>
                <a:srgbClr val="85AFD1"/>
              </a:solidFill>
              <a:round/>
              <a:headEnd/>
              <a:tailEnd/>
            </a:ln>
          </p:spPr>
          <p:txBody>
            <a:bodyPr/>
            <a:lstStyle/>
            <a:p>
              <a:endParaRPr lang="ko-KR" altLang="en-US"/>
            </a:p>
          </p:txBody>
        </p:sp>
        <p:sp>
          <p:nvSpPr>
            <p:cNvPr id="50202" name="Freeform 205"/>
            <p:cNvSpPr>
              <a:spLocks/>
            </p:cNvSpPr>
            <p:nvPr/>
          </p:nvSpPr>
          <p:spPr bwMode="auto">
            <a:xfrm>
              <a:off x="579" y="785"/>
              <a:ext cx="817" cy="218"/>
            </a:xfrm>
            <a:custGeom>
              <a:avLst/>
              <a:gdLst>
                <a:gd name="T0" fmla="*/ 0 w 817"/>
                <a:gd name="T1" fmla="*/ 0 h 218"/>
                <a:gd name="T2" fmla="*/ 0 w 817"/>
                <a:gd name="T3" fmla="*/ 0 h 218"/>
                <a:gd name="T4" fmla="*/ 817 w 817"/>
                <a:gd name="T5" fmla="*/ 0 h 218"/>
                <a:gd name="T6" fmla="*/ 817 w 817"/>
                <a:gd name="T7" fmla="*/ 0 h 218"/>
                <a:gd name="T8" fmla="*/ 817 w 817"/>
                <a:gd name="T9" fmla="*/ 218 h 218"/>
                <a:gd name="T10" fmla="*/ 817 w 817"/>
                <a:gd name="T11" fmla="*/ 218 h 218"/>
                <a:gd name="T12" fmla="*/ 0 w 817"/>
                <a:gd name="T13" fmla="*/ 218 h 218"/>
                <a:gd name="T14" fmla="*/ 0 w 817"/>
                <a:gd name="T15" fmla="*/ 218 h 218"/>
                <a:gd name="T16" fmla="*/ 0 w 817"/>
                <a:gd name="T17" fmla="*/ 0 h 2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7"/>
                <a:gd name="T28" fmla="*/ 0 h 218"/>
                <a:gd name="T29" fmla="*/ 817 w 817"/>
                <a:gd name="T30" fmla="*/ 218 h 2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7" h="218">
                  <a:moveTo>
                    <a:pt x="0" y="0"/>
                  </a:moveTo>
                  <a:lnTo>
                    <a:pt x="0" y="0"/>
                  </a:lnTo>
                  <a:lnTo>
                    <a:pt x="817" y="0"/>
                  </a:lnTo>
                  <a:lnTo>
                    <a:pt x="817" y="218"/>
                  </a:lnTo>
                  <a:lnTo>
                    <a:pt x="0" y="218"/>
                  </a:lnTo>
                  <a:lnTo>
                    <a:pt x="0" y="0"/>
                  </a:lnTo>
                  <a:close/>
                </a:path>
              </a:pathLst>
            </a:custGeom>
            <a:solidFill>
              <a:srgbClr val="85AFD1"/>
            </a:solidFill>
            <a:ln w="9525">
              <a:noFill/>
              <a:round/>
              <a:headEnd/>
              <a:tailEnd/>
            </a:ln>
          </p:spPr>
          <p:txBody>
            <a:bodyPr/>
            <a:lstStyle/>
            <a:p>
              <a:endParaRPr lang="ko-KR" altLang="en-US"/>
            </a:p>
          </p:txBody>
        </p:sp>
        <p:sp>
          <p:nvSpPr>
            <p:cNvPr id="50203" name="Freeform 206"/>
            <p:cNvSpPr>
              <a:spLocks noEditPoints="1"/>
            </p:cNvSpPr>
            <p:nvPr/>
          </p:nvSpPr>
          <p:spPr bwMode="auto">
            <a:xfrm>
              <a:off x="571" y="778"/>
              <a:ext cx="841" cy="238"/>
            </a:xfrm>
            <a:custGeom>
              <a:avLst/>
              <a:gdLst>
                <a:gd name="T0" fmla="*/ 0 w 841"/>
                <a:gd name="T1" fmla="*/ 7 h 238"/>
                <a:gd name="T2" fmla="*/ 0 w 841"/>
                <a:gd name="T3" fmla="*/ 0 h 238"/>
                <a:gd name="T4" fmla="*/ 8 w 841"/>
                <a:gd name="T5" fmla="*/ 0 h 238"/>
                <a:gd name="T6" fmla="*/ 825 w 841"/>
                <a:gd name="T7" fmla="*/ 0 h 238"/>
                <a:gd name="T8" fmla="*/ 833 w 841"/>
                <a:gd name="T9" fmla="*/ 0 h 238"/>
                <a:gd name="T10" fmla="*/ 841 w 841"/>
                <a:gd name="T11" fmla="*/ 7 h 238"/>
                <a:gd name="T12" fmla="*/ 841 w 841"/>
                <a:gd name="T13" fmla="*/ 225 h 238"/>
                <a:gd name="T14" fmla="*/ 825 w 841"/>
                <a:gd name="T15" fmla="*/ 238 h 238"/>
                <a:gd name="T16" fmla="*/ 8 w 841"/>
                <a:gd name="T17" fmla="*/ 238 h 238"/>
                <a:gd name="T18" fmla="*/ 0 w 841"/>
                <a:gd name="T19" fmla="*/ 232 h 238"/>
                <a:gd name="T20" fmla="*/ 0 w 841"/>
                <a:gd name="T21" fmla="*/ 225 h 238"/>
                <a:gd name="T22" fmla="*/ 0 w 841"/>
                <a:gd name="T23" fmla="*/ 7 h 238"/>
                <a:gd name="T24" fmla="*/ 23 w 841"/>
                <a:gd name="T25" fmla="*/ 225 h 238"/>
                <a:gd name="T26" fmla="*/ 8 w 841"/>
                <a:gd name="T27" fmla="*/ 218 h 238"/>
                <a:gd name="T28" fmla="*/ 825 w 841"/>
                <a:gd name="T29" fmla="*/ 218 h 238"/>
                <a:gd name="T30" fmla="*/ 817 w 841"/>
                <a:gd name="T31" fmla="*/ 225 h 238"/>
                <a:gd name="T32" fmla="*/ 817 w 841"/>
                <a:gd name="T33" fmla="*/ 7 h 238"/>
                <a:gd name="T34" fmla="*/ 825 w 841"/>
                <a:gd name="T35" fmla="*/ 20 h 238"/>
                <a:gd name="T36" fmla="*/ 8 w 841"/>
                <a:gd name="T37" fmla="*/ 20 h 238"/>
                <a:gd name="T38" fmla="*/ 23 w 841"/>
                <a:gd name="T39" fmla="*/ 7 h 238"/>
                <a:gd name="T40" fmla="*/ 23 w 841"/>
                <a:gd name="T41" fmla="*/ 225 h 2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1"/>
                <a:gd name="T64" fmla="*/ 0 h 238"/>
                <a:gd name="T65" fmla="*/ 841 w 841"/>
                <a:gd name="T66" fmla="*/ 238 h 2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1" h="238">
                  <a:moveTo>
                    <a:pt x="0" y="7"/>
                  </a:moveTo>
                  <a:lnTo>
                    <a:pt x="0" y="0"/>
                  </a:lnTo>
                  <a:lnTo>
                    <a:pt x="8" y="0"/>
                  </a:lnTo>
                  <a:lnTo>
                    <a:pt x="825" y="0"/>
                  </a:lnTo>
                  <a:lnTo>
                    <a:pt x="833" y="0"/>
                  </a:lnTo>
                  <a:lnTo>
                    <a:pt x="841" y="7"/>
                  </a:lnTo>
                  <a:lnTo>
                    <a:pt x="841" y="225"/>
                  </a:lnTo>
                  <a:lnTo>
                    <a:pt x="825" y="238"/>
                  </a:lnTo>
                  <a:lnTo>
                    <a:pt x="8" y="238"/>
                  </a:lnTo>
                  <a:lnTo>
                    <a:pt x="0" y="232"/>
                  </a:lnTo>
                  <a:lnTo>
                    <a:pt x="0" y="225"/>
                  </a:lnTo>
                  <a:lnTo>
                    <a:pt x="0" y="7"/>
                  </a:lnTo>
                  <a:close/>
                  <a:moveTo>
                    <a:pt x="23" y="225"/>
                  </a:moveTo>
                  <a:lnTo>
                    <a:pt x="8" y="218"/>
                  </a:lnTo>
                  <a:lnTo>
                    <a:pt x="825" y="218"/>
                  </a:lnTo>
                  <a:lnTo>
                    <a:pt x="817" y="225"/>
                  </a:lnTo>
                  <a:lnTo>
                    <a:pt x="817" y="7"/>
                  </a:lnTo>
                  <a:lnTo>
                    <a:pt x="825" y="20"/>
                  </a:lnTo>
                  <a:lnTo>
                    <a:pt x="8" y="20"/>
                  </a:lnTo>
                  <a:lnTo>
                    <a:pt x="23" y="7"/>
                  </a:lnTo>
                  <a:lnTo>
                    <a:pt x="23" y="225"/>
                  </a:lnTo>
                  <a:close/>
                </a:path>
              </a:pathLst>
            </a:custGeom>
            <a:solidFill>
              <a:srgbClr val="85AFD1"/>
            </a:solidFill>
            <a:ln w="0">
              <a:solidFill>
                <a:srgbClr val="85AFD1"/>
              </a:solidFill>
              <a:round/>
              <a:headEnd/>
              <a:tailEnd/>
            </a:ln>
          </p:spPr>
          <p:txBody>
            <a:bodyPr/>
            <a:lstStyle/>
            <a:p>
              <a:endParaRPr lang="ko-KR" altLang="en-US"/>
            </a:p>
          </p:txBody>
        </p:sp>
        <p:sp>
          <p:nvSpPr>
            <p:cNvPr id="50204" name="Rectangle 207"/>
            <p:cNvSpPr>
              <a:spLocks noChangeArrowheads="1"/>
            </p:cNvSpPr>
            <p:nvPr/>
          </p:nvSpPr>
          <p:spPr bwMode="auto">
            <a:xfrm>
              <a:off x="690" y="855"/>
              <a:ext cx="720" cy="252"/>
            </a:xfrm>
            <a:prstGeom prst="rect">
              <a:avLst/>
            </a:prstGeom>
            <a:noFill/>
            <a:ln w="9525">
              <a:noFill/>
              <a:miter lim="800000"/>
              <a:headEnd/>
              <a:tailEnd/>
            </a:ln>
          </p:spPr>
          <p:txBody>
            <a:bodyPr wrap="none" lIns="0" tIns="0" rIns="0" bIns="0">
              <a:spAutoFit/>
            </a:bodyPr>
            <a:lstStyle/>
            <a:p>
              <a:r>
                <a:rPr lang="ru-RU" altLang="ko-KR" dirty="0" smtClean="0">
                  <a:latin typeface="Arial Unicode MS" pitchFamily="50" charset="-127"/>
                  <a:ea typeface="Arial Unicode MS" pitchFamily="50" charset="-127"/>
                  <a:cs typeface="Arial Unicode MS" pitchFamily="50" charset="-127"/>
                </a:rPr>
                <a:t>Пользователь </a:t>
              </a:r>
            </a:p>
            <a:p>
              <a:r>
                <a:rPr lang="ru-RU" altLang="ko-KR" dirty="0" smtClean="0">
                  <a:latin typeface="Arial Unicode MS" pitchFamily="50" charset="-127"/>
                  <a:ea typeface="Arial Unicode MS" pitchFamily="50" charset="-127"/>
                  <a:cs typeface="Arial Unicode MS" pitchFamily="50" charset="-127"/>
                </a:rPr>
                <a:t>Системы</a:t>
              </a:r>
              <a:endParaRPr lang="ko-KR" altLang="ko-KR" dirty="0">
                <a:latin typeface="Arial Unicode MS" pitchFamily="50" charset="-127"/>
                <a:ea typeface="Arial Unicode MS" pitchFamily="50" charset="-127"/>
                <a:cs typeface="Arial Unicode MS" pitchFamily="50" charset="-127"/>
              </a:endParaRPr>
            </a:p>
          </p:txBody>
        </p:sp>
        <p:sp>
          <p:nvSpPr>
            <p:cNvPr id="50205" name="Freeform 208"/>
            <p:cNvSpPr>
              <a:spLocks/>
            </p:cNvSpPr>
            <p:nvPr/>
          </p:nvSpPr>
          <p:spPr bwMode="auto">
            <a:xfrm>
              <a:off x="2166" y="3144"/>
              <a:ext cx="2790" cy="622"/>
            </a:xfrm>
            <a:custGeom>
              <a:avLst/>
              <a:gdLst>
                <a:gd name="T0" fmla="*/ 2790 w 2790"/>
                <a:gd name="T1" fmla="*/ 0 h 622"/>
                <a:gd name="T2" fmla="*/ 2790 w 2790"/>
                <a:gd name="T3" fmla="*/ 0 h 622"/>
                <a:gd name="T4" fmla="*/ 2790 w 2790"/>
                <a:gd name="T5" fmla="*/ 622 h 622"/>
                <a:gd name="T6" fmla="*/ 2790 w 2790"/>
                <a:gd name="T7" fmla="*/ 622 h 622"/>
                <a:gd name="T8" fmla="*/ 0 w 2790"/>
                <a:gd name="T9" fmla="*/ 622 h 622"/>
                <a:gd name="T10" fmla="*/ 0 w 2790"/>
                <a:gd name="T11" fmla="*/ 622 h 622"/>
                <a:gd name="T12" fmla="*/ 0 w 2790"/>
                <a:gd name="T13" fmla="*/ 0 h 622"/>
                <a:gd name="T14" fmla="*/ 0 w 2790"/>
                <a:gd name="T15" fmla="*/ 0 h 622"/>
                <a:gd name="T16" fmla="*/ 2790 w 2790"/>
                <a:gd name="T17" fmla="*/ 0 h 6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90"/>
                <a:gd name="T28" fmla="*/ 0 h 622"/>
                <a:gd name="T29" fmla="*/ 2790 w 2790"/>
                <a:gd name="T30" fmla="*/ 622 h 6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90" h="622">
                  <a:moveTo>
                    <a:pt x="2790" y="0"/>
                  </a:moveTo>
                  <a:lnTo>
                    <a:pt x="2790" y="0"/>
                  </a:lnTo>
                  <a:lnTo>
                    <a:pt x="2790" y="622"/>
                  </a:lnTo>
                  <a:lnTo>
                    <a:pt x="0" y="622"/>
                  </a:lnTo>
                  <a:lnTo>
                    <a:pt x="0" y="0"/>
                  </a:lnTo>
                  <a:lnTo>
                    <a:pt x="2790" y="0"/>
                  </a:lnTo>
                  <a:close/>
                </a:path>
              </a:pathLst>
            </a:custGeom>
            <a:solidFill>
              <a:srgbClr val="FFFFFF"/>
            </a:solidFill>
            <a:ln w="9525">
              <a:noFill/>
              <a:round/>
              <a:headEnd/>
              <a:tailEnd/>
            </a:ln>
          </p:spPr>
          <p:txBody>
            <a:bodyPr/>
            <a:lstStyle/>
            <a:p>
              <a:endParaRPr lang="ko-KR" altLang="en-US"/>
            </a:p>
          </p:txBody>
        </p:sp>
        <p:sp>
          <p:nvSpPr>
            <p:cNvPr id="50206" name="Freeform 209"/>
            <p:cNvSpPr>
              <a:spLocks noEditPoints="1"/>
            </p:cNvSpPr>
            <p:nvPr/>
          </p:nvSpPr>
          <p:spPr bwMode="auto">
            <a:xfrm>
              <a:off x="2158" y="3138"/>
              <a:ext cx="2814" cy="641"/>
            </a:xfrm>
            <a:custGeom>
              <a:avLst/>
              <a:gdLst>
                <a:gd name="T0" fmla="*/ 2798 w 2814"/>
                <a:gd name="T1" fmla="*/ 0 h 641"/>
                <a:gd name="T2" fmla="*/ 2806 w 2814"/>
                <a:gd name="T3" fmla="*/ 0 h 641"/>
                <a:gd name="T4" fmla="*/ 2814 w 2814"/>
                <a:gd name="T5" fmla="*/ 6 h 641"/>
                <a:gd name="T6" fmla="*/ 2814 w 2814"/>
                <a:gd name="T7" fmla="*/ 628 h 641"/>
                <a:gd name="T8" fmla="*/ 2798 w 2814"/>
                <a:gd name="T9" fmla="*/ 641 h 641"/>
                <a:gd name="T10" fmla="*/ 8 w 2814"/>
                <a:gd name="T11" fmla="*/ 641 h 641"/>
                <a:gd name="T12" fmla="*/ 0 w 2814"/>
                <a:gd name="T13" fmla="*/ 634 h 641"/>
                <a:gd name="T14" fmla="*/ 0 w 2814"/>
                <a:gd name="T15" fmla="*/ 628 h 641"/>
                <a:gd name="T16" fmla="*/ 0 w 2814"/>
                <a:gd name="T17" fmla="*/ 6 h 641"/>
                <a:gd name="T18" fmla="*/ 0 w 2814"/>
                <a:gd name="T19" fmla="*/ 0 h 641"/>
                <a:gd name="T20" fmla="*/ 8 w 2814"/>
                <a:gd name="T21" fmla="*/ 0 h 641"/>
                <a:gd name="T22" fmla="*/ 2798 w 2814"/>
                <a:gd name="T23" fmla="*/ 0 h 641"/>
                <a:gd name="T24" fmla="*/ 8 w 2814"/>
                <a:gd name="T25" fmla="*/ 20 h 641"/>
                <a:gd name="T26" fmla="*/ 24 w 2814"/>
                <a:gd name="T27" fmla="*/ 6 h 641"/>
                <a:gd name="T28" fmla="*/ 24 w 2814"/>
                <a:gd name="T29" fmla="*/ 628 h 641"/>
                <a:gd name="T30" fmla="*/ 8 w 2814"/>
                <a:gd name="T31" fmla="*/ 621 h 641"/>
                <a:gd name="T32" fmla="*/ 2798 w 2814"/>
                <a:gd name="T33" fmla="*/ 621 h 641"/>
                <a:gd name="T34" fmla="*/ 2790 w 2814"/>
                <a:gd name="T35" fmla="*/ 628 h 641"/>
                <a:gd name="T36" fmla="*/ 2790 w 2814"/>
                <a:gd name="T37" fmla="*/ 6 h 641"/>
                <a:gd name="T38" fmla="*/ 2798 w 2814"/>
                <a:gd name="T39" fmla="*/ 20 h 641"/>
                <a:gd name="T40" fmla="*/ 8 w 2814"/>
                <a:gd name="T41" fmla="*/ 20 h 6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14"/>
                <a:gd name="T64" fmla="*/ 0 h 641"/>
                <a:gd name="T65" fmla="*/ 2814 w 2814"/>
                <a:gd name="T66" fmla="*/ 641 h 6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14" h="641">
                  <a:moveTo>
                    <a:pt x="2798" y="0"/>
                  </a:moveTo>
                  <a:lnTo>
                    <a:pt x="2806" y="0"/>
                  </a:lnTo>
                  <a:lnTo>
                    <a:pt x="2814" y="6"/>
                  </a:lnTo>
                  <a:lnTo>
                    <a:pt x="2814" y="628"/>
                  </a:lnTo>
                  <a:lnTo>
                    <a:pt x="2798" y="641"/>
                  </a:lnTo>
                  <a:lnTo>
                    <a:pt x="8" y="641"/>
                  </a:lnTo>
                  <a:lnTo>
                    <a:pt x="0" y="634"/>
                  </a:lnTo>
                  <a:lnTo>
                    <a:pt x="0" y="628"/>
                  </a:lnTo>
                  <a:lnTo>
                    <a:pt x="0" y="6"/>
                  </a:lnTo>
                  <a:lnTo>
                    <a:pt x="0" y="0"/>
                  </a:lnTo>
                  <a:lnTo>
                    <a:pt x="8" y="0"/>
                  </a:lnTo>
                  <a:lnTo>
                    <a:pt x="2798" y="0"/>
                  </a:lnTo>
                  <a:close/>
                  <a:moveTo>
                    <a:pt x="8" y="20"/>
                  </a:moveTo>
                  <a:lnTo>
                    <a:pt x="24" y="6"/>
                  </a:lnTo>
                  <a:lnTo>
                    <a:pt x="24" y="628"/>
                  </a:lnTo>
                  <a:lnTo>
                    <a:pt x="8" y="621"/>
                  </a:lnTo>
                  <a:lnTo>
                    <a:pt x="2798" y="621"/>
                  </a:lnTo>
                  <a:lnTo>
                    <a:pt x="2790" y="628"/>
                  </a:lnTo>
                  <a:lnTo>
                    <a:pt x="2790" y="6"/>
                  </a:lnTo>
                  <a:lnTo>
                    <a:pt x="2798" y="20"/>
                  </a:lnTo>
                  <a:lnTo>
                    <a:pt x="8" y="20"/>
                  </a:lnTo>
                  <a:close/>
                </a:path>
              </a:pathLst>
            </a:custGeom>
            <a:solidFill>
              <a:srgbClr val="85AFD1"/>
            </a:solidFill>
            <a:ln w="0">
              <a:solidFill>
                <a:srgbClr val="85AFD1"/>
              </a:solidFill>
              <a:round/>
              <a:headEnd/>
              <a:tailEnd/>
            </a:ln>
          </p:spPr>
          <p:txBody>
            <a:bodyPr/>
            <a:lstStyle/>
            <a:p>
              <a:endParaRPr lang="ko-KR" altLang="en-US"/>
            </a:p>
          </p:txBody>
        </p:sp>
        <p:sp>
          <p:nvSpPr>
            <p:cNvPr id="50207" name="Freeform 210"/>
            <p:cNvSpPr>
              <a:spLocks/>
            </p:cNvSpPr>
            <p:nvPr/>
          </p:nvSpPr>
          <p:spPr bwMode="auto">
            <a:xfrm>
              <a:off x="5247" y="1274"/>
              <a:ext cx="369" cy="311"/>
            </a:xfrm>
            <a:custGeom>
              <a:avLst/>
              <a:gdLst>
                <a:gd name="T0" fmla="*/ 0 w 369"/>
                <a:gd name="T1" fmla="*/ 152 h 311"/>
                <a:gd name="T2" fmla="*/ 8 w 369"/>
                <a:gd name="T3" fmla="*/ 92 h 311"/>
                <a:gd name="T4" fmla="*/ 47 w 369"/>
                <a:gd name="T5" fmla="*/ 40 h 311"/>
                <a:gd name="T6" fmla="*/ 110 w 369"/>
                <a:gd name="T7" fmla="*/ 7 h 311"/>
                <a:gd name="T8" fmla="*/ 181 w 369"/>
                <a:gd name="T9" fmla="*/ 0 h 311"/>
                <a:gd name="T10" fmla="*/ 181 w 369"/>
                <a:gd name="T11" fmla="*/ 0 h 311"/>
                <a:gd name="T12" fmla="*/ 181 w 369"/>
                <a:gd name="T13" fmla="*/ 0 h 311"/>
                <a:gd name="T14" fmla="*/ 252 w 369"/>
                <a:gd name="T15" fmla="*/ 7 h 311"/>
                <a:gd name="T16" fmla="*/ 314 w 369"/>
                <a:gd name="T17" fmla="*/ 40 h 311"/>
                <a:gd name="T18" fmla="*/ 354 w 369"/>
                <a:gd name="T19" fmla="*/ 92 h 311"/>
                <a:gd name="T20" fmla="*/ 369 w 369"/>
                <a:gd name="T21" fmla="*/ 152 h 311"/>
                <a:gd name="T22" fmla="*/ 369 w 369"/>
                <a:gd name="T23" fmla="*/ 152 h 311"/>
                <a:gd name="T24" fmla="*/ 369 w 369"/>
                <a:gd name="T25" fmla="*/ 152 h 311"/>
                <a:gd name="T26" fmla="*/ 354 w 369"/>
                <a:gd name="T27" fmla="*/ 211 h 311"/>
                <a:gd name="T28" fmla="*/ 314 w 369"/>
                <a:gd name="T29" fmla="*/ 264 h 311"/>
                <a:gd name="T30" fmla="*/ 252 w 369"/>
                <a:gd name="T31" fmla="*/ 297 h 311"/>
                <a:gd name="T32" fmla="*/ 181 w 369"/>
                <a:gd name="T33" fmla="*/ 311 h 311"/>
                <a:gd name="T34" fmla="*/ 181 w 369"/>
                <a:gd name="T35" fmla="*/ 311 h 311"/>
                <a:gd name="T36" fmla="*/ 181 w 369"/>
                <a:gd name="T37" fmla="*/ 311 h 311"/>
                <a:gd name="T38" fmla="*/ 110 w 369"/>
                <a:gd name="T39" fmla="*/ 297 h 311"/>
                <a:gd name="T40" fmla="*/ 47 w 369"/>
                <a:gd name="T41" fmla="*/ 264 h 311"/>
                <a:gd name="T42" fmla="*/ 8 w 369"/>
                <a:gd name="T43" fmla="*/ 211 h 311"/>
                <a:gd name="T44" fmla="*/ 0 w 369"/>
                <a:gd name="T45" fmla="*/ 152 h 311"/>
                <a:gd name="T46" fmla="*/ 0 w 369"/>
                <a:gd name="T47" fmla="*/ 152 h 311"/>
                <a:gd name="T48" fmla="*/ 0 w 369"/>
                <a:gd name="T49" fmla="*/ 152 h 3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1"/>
                <a:gd name="T77" fmla="*/ 369 w 369"/>
                <a:gd name="T78" fmla="*/ 311 h 3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1">
                  <a:moveTo>
                    <a:pt x="0" y="152"/>
                  </a:moveTo>
                  <a:lnTo>
                    <a:pt x="8" y="92"/>
                  </a:lnTo>
                  <a:lnTo>
                    <a:pt x="47" y="40"/>
                  </a:lnTo>
                  <a:lnTo>
                    <a:pt x="110" y="7"/>
                  </a:lnTo>
                  <a:lnTo>
                    <a:pt x="181" y="0"/>
                  </a:lnTo>
                  <a:lnTo>
                    <a:pt x="252" y="7"/>
                  </a:lnTo>
                  <a:lnTo>
                    <a:pt x="314" y="40"/>
                  </a:lnTo>
                  <a:lnTo>
                    <a:pt x="354" y="92"/>
                  </a:lnTo>
                  <a:lnTo>
                    <a:pt x="369" y="152"/>
                  </a:lnTo>
                  <a:lnTo>
                    <a:pt x="354" y="211"/>
                  </a:lnTo>
                  <a:lnTo>
                    <a:pt x="314" y="264"/>
                  </a:lnTo>
                  <a:lnTo>
                    <a:pt x="252" y="297"/>
                  </a:lnTo>
                  <a:lnTo>
                    <a:pt x="181" y="311"/>
                  </a:lnTo>
                  <a:lnTo>
                    <a:pt x="110" y="297"/>
                  </a:lnTo>
                  <a:lnTo>
                    <a:pt x="47" y="264"/>
                  </a:lnTo>
                  <a:lnTo>
                    <a:pt x="8" y="211"/>
                  </a:lnTo>
                  <a:lnTo>
                    <a:pt x="0" y="152"/>
                  </a:lnTo>
                  <a:close/>
                </a:path>
              </a:pathLst>
            </a:custGeom>
            <a:solidFill>
              <a:srgbClr val="EAEAEA"/>
            </a:solidFill>
            <a:ln w="9525">
              <a:noFill/>
              <a:round/>
              <a:headEnd/>
              <a:tailEnd/>
            </a:ln>
          </p:spPr>
          <p:txBody>
            <a:bodyPr/>
            <a:lstStyle/>
            <a:p>
              <a:endParaRPr lang="ko-KR" altLang="en-US"/>
            </a:p>
          </p:txBody>
        </p:sp>
        <p:pic>
          <p:nvPicPr>
            <p:cNvPr id="50208" name="Picture 211"/>
            <p:cNvPicPr>
              <a:picLocks noChangeAspect="1" noChangeArrowheads="1"/>
            </p:cNvPicPr>
            <p:nvPr/>
          </p:nvPicPr>
          <p:blipFill>
            <a:blip r:embed="rId3" cstate="print"/>
            <a:srcRect/>
            <a:stretch>
              <a:fillRect/>
            </a:stretch>
          </p:blipFill>
          <p:spPr bwMode="auto">
            <a:xfrm>
              <a:off x="5310" y="1274"/>
              <a:ext cx="244" cy="178"/>
            </a:xfrm>
            <a:prstGeom prst="rect">
              <a:avLst/>
            </a:prstGeom>
            <a:noFill/>
            <a:ln w="9525">
              <a:noFill/>
              <a:miter lim="800000"/>
              <a:headEnd/>
              <a:tailEnd/>
            </a:ln>
          </p:spPr>
        </p:pic>
        <p:pic>
          <p:nvPicPr>
            <p:cNvPr id="50209" name="Picture 212"/>
            <p:cNvPicPr>
              <a:picLocks noChangeAspect="1" noChangeArrowheads="1"/>
            </p:cNvPicPr>
            <p:nvPr/>
          </p:nvPicPr>
          <p:blipFill>
            <a:blip r:embed="rId4" cstate="print"/>
            <a:srcRect/>
            <a:stretch>
              <a:fillRect/>
            </a:stretch>
          </p:blipFill>
          <p:spPr bwMode="auto">
            <a:xfrm>
              <a:off x="5310" y="1274"/>
              <a:ext cx="244" cy="178"/>
            </a:xfrm>
            <a:prstGeom prst="rect">
              <a:avLst/>
            </a:prstGeom>
            <a:noFill/>
            <a:ln w="9525">
              <a:noFill/>
              <a:miter lim="800000"/>
              <a:headEnd/>
              <a:tailEnd/>
            </a:ln>
          </p:spPr>
        </p:pic>
        <p:sp>
          <p:nvSpPr>
            <p:cNvPr id="50210" name="Rectangle 213"/>
            <p:cNvSpPr>
              <a:spLocks noChangeArrowheads="1"/>
            </p:cNvSpPr>
            <p:nvPr/>
          </p:nvSpPr>
          <p:spPr bwMode="auto">
            <a:xfrm>
              <a:off x="5100" y="1485"/>
              <a:ext cx="838" cy="97"/>
            </a:xfrm>
            <a:prstGeom prst="rect">
              <a:avLst/>
            </a:prstGeom>
            <a:noFill/>
            <a:ln w="9525">
              <a:noFill/>
              <a:miter lim="800000"/>
              <a:headEnd/>
              <a:tailEnd/>
            </a:ln>
          </p:spPr>
          <p:txBody>
            <a:bodyPr wrap="none" lIns="0" tIns="0" rIns="0" bIns="0">
              <a:spAutoFit/>
            </a:bodyPr>
            <a:lstStyle/>
            <a:p>
              <a:r>
                <a:rPr lang="ru-RU" altLang="ko-KR" sz="1000" dirty="0" smtClean="0">
                  <a:solidFill>
                    <a:srgbClr val="4D4D4D"/>
                  </a:solidFill>
                  <a:latin typeface="Arial Unicode MS" pitchFamily="50" charset="-127"/>
                  <a:ea typeface="Arial Unicode MS" pitchFamily="50" charset="-127"/>
                  <a:cs typeface="Arial Unicode MS" pitchFamily="50" charset="-127"/>
                </a:rPr>
                <a:t>Менеджмент Проекта</a:t>
              </a:r>
              <a:endParaRPr lang="ko-KR" altLang="ko-KR" dirty="0">
                <a:latin typeface="Arial Unicode MS" pitchFamily="50" charset="-127"/>
                <a:ea typeface="Arial Unicode MS" pitchFamily="50" charset="-127"/>
                <a:cs typeface="Arial Unicode MS" pitchFamily="50" charset="-127"/>
              </a:endParaRPr>
            </a:p>
          </p:txBody>
        </p:sp>
        <p:sp>
          <p:nvSpPr>
            <p:cNvPr id="50211" name="Rectangle 215"/>
            <p:cNvSpPr>
              <a:spLocks noChangeArrowheads="1"/>
            </p:cNvSpPr>
            <p:nvPr/>
          </p:nvSpPr>
          <p:spPr bwMode="auto">
            <a:xfrm>
              <a:off x="600" y="1530"/>
              <a:ext cx="765" cy="174"/>
            </a:xfrm>
            <a:prstGeom prst="rect">
              <a:avLst/>
            </a:prstGeom>
            <a:noFill/>
            <a:ln w="9525">
              <a:noFill/>
              <a:miter lim="800000"/>
              <a:headEnd/>
              <a:tailEnd/>
            </a:ln>
          </p:spPr>
          <p:txBody>
            <a:bodyPr lIns="0" tIns="0" rIns="0" bIns="0">
              <a:spAutoFit/>
            </a:bodyPr>
            <a:lstStyle/>
            <a:p>
              <a:pPr>
                <a:buFont typeface="Arial" charset="0"/>
                <a:buChar char="•"/>
              </a:pPr>
              <a:r>
                <a:rPr lang="en-US" altLang="ko-KR" sz="900" dirty="0">
                  <a:solidFill>
                    <a:srgbClr val="4D4D4D"/>
                  </a:solidFill>
                  <a:latin typeface="Arial Unicode MS" pitchFamily="50" charset="-127"/>
                  <a:ea typeface="Arial Unicode MS" pitchFamily="50" charset="-127"/>
                  <a:cs typeface="Arial Unicode MS" pitchFamily="50" charset="-127"/>
                </a:rPr>
                <a:t> </a:t>
              </a:r>
              <a:r>
                <a:rPr lang="ru-RU" altLang="ko-KR" sz="900" dirty="0" smtClean="0">
                  <a:solidFill>
                    <a:srgbClr val="4D4D4D"/>
                  </a:solidFill>
                  <a:latin typeface="Arial Unicode MS" pitchFamily="50" charset="-127"/>
                  <a:ea typeface="Arial Unicode MS" pitchFamily="50" charset="-127"/>
                  <a:cs typeface="Arial Unicode MS" pitchFamily="50" charset="-127"/>
                </a:rPr>
                <a:t>Министерство Стратегии и Финансов</a:t>
              </a:r>
              <a:endParaRPr lang="ko-KR" altLang="ko-KR" dirty="0">
                <a:latin typeface="Arial Unicode MS" pitchFamily="50" charset="-127"/>
                <a:ea typeface="Arial Unicode MS" pitchFamily="50" charset="-127"/>
                <a:cs typeface="Arial Unicode MS" pitchFamily="50" charset="-127"/>
              </a:endParaRPr>
            </a:p>
          </p:txBody>
        </p:sp>
        <p:sp>
          <p:nvSpPr>
            <p:cNvPr id="50212" name="Rectangle 217"/>
            <p:cNvSpPr>
              <a:spLocks noChangeArrowheads="1"/>
            </p:cNvSpPr>
            <p:nvPr/>
          </p:nvSpPr>
          <p:spPr bwMode="auto">
            <a:xfrm>
              <a:off x="600" y="1744"/>
              <a:ext cx="810" cy="262"/>
            </a:xfrm>
            <a:prstGeom prst="rect">
              <a:avLst/>
            </a:prstGeom>
            <a:noFill/>
            <a:ln w="9525">
              <a:noFill/>
              <a:miter lim="800000"/>
              <a:headEnd/>
              <a:tailEnd/>
            </a:ln>
          </p:spPr>
          <p:txBody>
            <a:bodyPr lIns="0" tIns="0" rIns="0" bIns="0">
              <a:spAutoFit/>
            </a:bodyPr>
            <a:lstStyle/>
            <a:p>
              <a:pPr>
                <a:buFont typeface="Arial" charset="0"/>
                <a:buChar char="•"/>
              </a:pPr>
              <a:r>
                <a:rPr lang="en-US" altLang="ko-KR" sz="900" dirty="0">
                  <a:solidFill>
                    <a:srgbClr val="4D4D4D"/>
                  </a:solidFill>
                  <a:latin typeface="Arial Unicode MS" pitchFamily="50" charset="-127"/>
                  <a:ea typeface="Arial Unicode MS" pitchFamily="50" charset="-127"/>
                  <a:cs typeface="Arial Unicode MS" pitchFamily="50" charset="-127"/>
                </a:rPr>
                <a:t> </a:t>
              </a:r>
              <a:r>
                <a:rPr lang="ru-RU" altLang="ko-KR" sz="900" dirty="0" smtClean="0">
                  <a:solidFill>
                    <a:srgbClr val="4D4D4D"/>
                  </a:solidFill>
                  <a:latin typeface="Arial Unicode MS" pitchFamily="50" charset="-127"/>
                  <a:ea typeface="Arial Unicode MS" pitchFamily="50" charset="-127"/>
                  <a:cs typeface="Arial Unicode MS" pitchFamily="50" charset="-127"/>
                </a:rPr>
                <a:t>Управляющий операционной деятельностью</a:t>
              </a:r>
              <a:endParaRPr lang="ko-KR" altLang="ko-KR" dirty="0">
                <a:latin typeface="Arial Unicode MS" pitchFamily="50" charset="-127"/>
                <a:ea typeface="Arial Unicode MS" pitchFamily="50" charset="-127"/>
                <a:cs typeface="Arial Unicode MS" pitchFamily="50" charset="-127"/>
              </a:endParaRPr>
            </a:p>
          </p:txBody>
        </p:sp>
        <p:pic>
          <p:nvPicPr>
            <p:cNvPr id="50213" name="Picture 218"/>
            <p:cNvPicPr>
              <a:picLocks noChangeAspect="1" noChangeArrowheads="1"/>
            </p:cNvPicPr>
            <p:nvPr/>
          </p:nvPicPr>
          <p:blipFill>
            <a:blip r:embed="rId5" cstate="print"/>
            <a:srcRect/>
            <a:stretch>
              <a:fillRect/>
            </a:stretch>
          </p:blipFill>
          <p:spPr bwMode="auto">
            <a:xfrm>
              <a:off x="862" y="1228"/>
              <a:ext cx="259" cy="244"/>
            </a:xfrm>
            <a:prstGeom prst="rect">
              <a:avLst/>
            </a:prstGeom>
            <a:noFill/>
            <a:ln w="9525">
              <a:noFill/>
              <a:miter lim="800000"/>
              <a:headEnd/>
              <a:tailEnd/>
            </a:ln>
          </p:spPr>
        </p:pic>
        <p:pic>
          <p:nvPicPr>
            <p:cNvPr id="50214" name="Picture 219"/>
            <p:cNvPicPr>
              <a:picLocks noChangeAspect="1" noChangeArrowheads="1"/>
            </p:cNvPicPr>
            <p:nvPr/>
          </p:nvPicPr>
          <p:blipFill>
            <a:blip r:embed="rId6" cstate="print"/>
            <a:srcRect/>
            <a:stretch>
              <a:fillRect/>
            </a:stretch>
          </p:blipFill>
          <p:spPr bwMode="auto">
            <a:xfrm>
              <a:off x="862" y="1228"/>
              <a:ext cx="259" cy="244"/>
            </a:xfrm>
            <a:prstGeom prst="rect">
              <a:avLst/>
            </a:prstGeom>
            <a:noFill/>
            <a:ln w="9525">
              <a:noFill/>
              <a:miter lim="800000"/>
              <a:headEnd/>
              <a:tailEnd/>
            </a:ln>
          </p:spPr>
        </p:pic>
        <p:pic>
          <p:nvPicPr>
            <p:cNvPr id="50215" name="Picture 220"/>
            <p:cNvPicPr>
              <a:picLocks noChangeAspect="1" noChangeArrowheads="1"/>
            </p:cNvPicPr>
            <p:nvPr/>
          </p:nvPicPr>
          <p:blipFill>
            <a:blip r:embed="rId7" cstate="print"/>
            <a:srcRect/>
            <a:stretch>
              <a:fillRect/>
            </a:stretch>
          </p:blipFill>
          <p:spPr bwMode="auto">
            <a:xfrm>
              <a:off x="783" y="1327"/>
              <a:ext cx="212" cy="158"/>
            </a:xfrm>
            <a:prstGeom prst="rect">
              <a:avLst/>
            </a:prstGeom>
            <a:noFill/>
            <a:ln w="9525">
              <a:noFill/>
              <a:miter lim="800000"/>
              <a:headEnd/>
              <a:tailEnd/>
            </a:ln>
          </p:spPr>
        </p:pic>
        <p:pic>
          <p:nvPicPr>
            <p:cNvPr id="50216" name="Picture 221"/>
            <p:cNvPicPr>
              <a:picLocks noChangeAspect="1" noChangeArrowheads="1"/>
            </p:cNvPicPr>
            <p:nvPr/>
          </p:nvPicPr>
          <p:blipFill>
            <a:blip r:embed="rId8" cstate="print"/>
            <a:srcRect/>
            <a:stretch>
              <a:fillRect/>
            </a:stretch>
          </p:blipFill>
          <p:spPr bwMode="auto">
            <a:xfrm>
              <a:off x="783" y="1327"/>
              <a:ext cx="212" cy="158"/>
            </a:xfrm>
            <a:prstGeom prst="rect">
              <a:avLst/>
            </a:prstGeom>
            <a:noFill/>
            <a:ln w="9525">
              <a:noFill/>
              <a:miter lim="800000"/>
              <a:headEnd/>
              <a:tailEnd/>
            </a:ln>
          </p:spPr>
        </p:pic>
        <p:pic>
          <p:nvPicPr>
            <p:cNvPr id="50217" name="Picture 222"/>
            <p:cNvPicPr>
              <a:picLocks noChangeAspect="1" noChangeArrowheads="1"/>
            </p:cNvPicPr>
            <p:nvPr/>
          </p:nvPicPr>
          <p:blipFill>
            <a:blip r:embed="rId9" cstate="print"/>
            <a:srcRect/>
            <a:stretch>
              <a:fillRect/>
            </a:stretch>
          </p:blipFill>
          <p:spPr bwMode="auto">
            <a:xfrm>
              <a:off x="2347" y="3263"/>
              <a:ext cx="401" cy="238"/>
            </a:xfrm>
            <a:prstGeom prst="rect">
              <a:avLst/>
            </a:prstGeom>
            <a:noFill/>
            <a:ln w="9525">
              <a:noFill/>
              <a:miter lim="800000"/>
              <a:headEnd/>
              <a:tailEnd/>
            </a:ln>
          </p:spPr>
        </p:pic>
        <p:sp>
          <p:nvSpPr>
            <p:cNvPr id="50218" name="Rectangle 224"/>
            <p:cNvSpPr>
              <a:spLocks noChangeArrowheads="1"/>
            </p:cNvSpPr>
            <p:nvPr/>
          </p:nvSpPr>
          <p:spPr bwMode="auto">
            <a:xfrm>
              <a:off x="3212" y="1214"/>
              <a:ext cx="1367" cy="542"/>
            </a:xfrm>
            <a:prstGeom prst="rect">
              <a:avLst/>
            </a:prstGeom>
            <a:solidFill>
              <a:srgbClr val="FFFFFF"/>
            </a:solidFill>
            <a:ln w="9525">
              <a:noFill/>
              <a:miter lim="800000"/>
              <a:headEnd/>
              <a:tailEnd/>
            </a:ln>
          </p:spPr>
          <p:txBody>
            <a:bodyPr/>
            <a:lstStyle/>
            <a:p>
              <a:endParaRPr lang="ko-KR" altLang="en-US" sz="700">
                <a:latin typeface="Arial Unicode MS" pitchFamily="50" charset="-127"/>
                <a:ea typeface="Arial Unicode MS" pitchFamily="50" charset="-127"/>
                <a:cs typeface="Arial Unicode MS" pitchFamily="50" charset="-127"/>
              </a:endParaRPr>
            </a:p>
          </p:txBody>
        </p:sp>
        <p:sp>
          <p:nvSpPr>
            <p:cNvPr id="50219" name="Freeform 225"/>
            <p:cNvSpPr>
              <a:spLocks noEditPoints="1"/>
            </p:cNvSpPr>
            <p:nvPr/>
          </p:nvSpPr>
          <p:spPr bwMode="auto">
            <a:xfrm>
              <a:off x="3212" y="1214"/>
              <a:ext cx="1375" cy="549"/>
            </a:xfrm>
            <a:custGeom>
              <a:avLst/>
              <a:gdLst>
                <a:gd name="T0" fmla="*/ 0 w 1375"/>
                <a:gd name="T1" fmla="*/ 0 h 549"/>
                <a:gd name="T2" fmla="*/ 1375 w 1375"/>
                <a:gd name="T3" fmla="*/ 0 h 549"/>
                <a:gd name="T4" fmla="*/ 1375 w 1375"/>
                <a:gd name="T5" fmla="*/ 549 h 549"/>
                <a:gd name="T6" fmla="*/ 0 w 1375"/>
                <a:gd name="T7" fmla="*/ 549 h 549"/>
                <a:gd name="T8" fmla="*/ 0 w 1375"/>
                <a:gd name="T9" fmla="*/ 0 h 549"/>
                <a:gd name="T10" fmla="*/ 7 w 1375"/>
                <a:gd name="T11" fmla="*/ 542 h 549"/>
                <a:gd name="T12" fmla="*/ 0 w 1375"/>
                <a:gd name="T13" fmla="*/ 542 h 549"/>
                <a:gd name="T14" fmla="*/ 1367 w 1375"/>
                <a:gd name="T15" fmla="*/ 542 h 549"/>
                <a:gd name="T16" fmla="*/ 1367 w 1375"/>
                <a:gd name="T17" fmla="*/ 542 h 549"/>
                <a:gd name="T18" fmla="*/ 1367 w 1375"/>
                <a:gd name="T19" fmla="*/ 0 h 549"/>
                <a:gd name="T20" fmla="*/ 1367 w 1375"/>
                <a:gd name="T21" fmla="*/ 7 h 549"/>
                <a:gd name="T22" fmla="*/ 0 w 1375"/>
                <a:gd name="T23" fmla="*/ 7 h 549"/>
                <a:gd name="T24" fmla="*/ 7 w 1375"/>
                <a:gd name="T25" fmla="*/ 0 h 549"/>
                <a:gd name="T26" fmla="*/ 7 w 1375"/>
                <a:gd name="T27" fmla="*/ 542 h 5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549"/>
                <a:gd name="T44" fmla="*/ 1375 w 1375"/>
                <a:gd name="T45" fmla="*/ 549 h 5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549">
                  <a:moveTo>
                    <a:pt x="0" y="0"/>
                  </a:moveTo>
                  <a:lnTo>
                    <a:pt x="1375" y="0"/>
                  </a:lnTo>
                  <a:lnTo>
                    <a:pt x="1375" y="549"/>
                  </a:lnTo>
                  <a:lnTo>
                    <a:pt x="0" y="549"/>
                  </a:lnTo>
                  <a:lnTo>
                    <a:pt x="0" y="0"/>
                  </a:lnTo>
                  <a:close/>
                  <a:moveTo>
                    <a:pt x="7" y="542"/>
                  </a:moveTo>
                  <a:lnTo>
                    <a:pt x="0" y="542"/>
                  </a:lnTo>
                  <a:lnTo>
                    <a:pt x="1367" y="542"/>
                  </a:lnTo>
                  <a:lnTo>
                    <a:pt x="1367" y="0"/>
                  </a:lnTo>
                  <a:lnTo>
                    <a:pt x="1367" y="7"/>
                  </a:lnTo>
                  <a:lnTo>
                    <a:pt x="0" y="7"/>
                  </a:lnTo>
                  <a:lnTo>
                    <a:pt x="7" y="0"/>
                  </a:lnTo>
                  <a:lnTo>
                    <a:pt x="7" y="542"/>
                  </a:lnTo>
                  <a:close/>
                </a:path>
              </a:pathLst>
            </a:custGeom>
            <a:solidFill>
              <a:srgbClr val="C0C0C0"/>
            </a:solidFill>
            <a:ln w="0">
              <a:solidFill>
                <a:srgbClr val="C0C0C0"/>
              </a:solidFill>
              <a:round/>
              <a:headEnd/>
              <a:tailEnd/>
            </a:ln>
          </p:spPr>
          <p:txBody>
            <a:bodyPr/>
            <a:lstStyle/>
            <a:p>
              <a:endParaRPr lang="ko-KR" altLang="en-US"/>
            </a:p>
          </p:txBody>
        </p:sp>
        <p:sp>
          <p:nvSpPr>
            <p:cNvPr id="50220" name="Rectangle 227"/>
            <p:cNvSpPr>
              <a:spLocks noChangeArrowheads="1"/>
            </p:cNvSpPr>
            <p:nvPr/>
          </p:nvSpPr>
          <p:spPr bwMode="auto">
            <a:xfrm>
              <a:off x="3235" y="1238"/>
              <a:ext cx="1207" cy="407"/>
            </a:xfrm>
            <a:prstGeom prst="rect">
              <a:avLst/>
            </a:prstGeom>
            <a:noFill/>
            <a:ln w="9525">
              <a:noFill/>
              <a:miter lim="800000"/>
              <a:headEnd/>
              <a:tailEnd/>
            </a:ln>
          </p:spPr>
          <p:txBody>
            <a:bodyPr lIns="0" tIns="0" rIns="0" bIns="0">
              <a:spAutoFit/>
            </a:bodyPr>
            <a:lstStyle/>
            <a:p>
              <a:pPr marL="60325" indent="-60325">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Управление критериями по самооценке</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marL="60325" indent="-60325">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Управление самооценкой</a:t>
              </a:r>
              <a:endParaRPr lang="en-US" altLang="ko-KR" sz="700" dirty="0" smtClean="0">
                <a:solidFill>
                  <a:srgbClr val="4D4D4D"/>
                </a:solidFill>
                <a:latin typeface="Arial Unicode MS" pitchFamily="50" charset="-127"/>
                <a:ea typeface="Arial Unicode MS" pitchFamily="50" charset="-127"/>
                <a:cs typeface="Arial Unicode MS" pitchFamily="50" charset="-127"/>
              </a:endParaRPr>
            </a:p>
            <a:p>
              <a:pPr marL="60325" indent="-60325">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Проверка результатов оценки</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marL="60325" indent="-60325">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Контрольные меры по результатам оценки</a:t>
              </a:r>
              <a:endParaRPr lang="en-US" altLang="ko-KR" sz="700" dirty="0">
                <a:solidFill>
                  <a:srgbClr val="4D4D4D"/>
                </a:solidFill>
                <a:latin typeface="Arial Unicode MS" pitchFamily="50" charset="-127"/>
                <a:ea typeface="Arial Unicode MS" pitchFamily="50" charset="-127"/>
                <a:cs typeface="Arial Unicode MS" pitchFamily="50" charset="-127"/>
              </a:endParaRPr>
            </a:p>
          </p:txBody>
        </p:sp>
        <p:sp>
          <p:nvSpPr>
            <p:cNvPr id="50221" name="Rectangle 232"/>
            <p:cNvSpPr>
              <a:spLocks noChangeArrowheads="1"/>
            </p:cNvSpPr>
            <p:nvPr/>
          </p:nvSpPr>
          <p:spPr bwMode="auto">
            <a:xfrm>
              <a:off x="3919" y="1505"/>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22" name="Rectangle 236"/>
            <p:cNvSpPr>
              <a:spLocks noChangeArrowheads="1"/>
            </p:cNvSpPr>
            <p:nvPr/>
          </p:nvSpPr>
          <p:spPr bwMode="auto">
            <a:xfrm>
              <a:off x="3212" y="1082"/>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3" name="Freeform 237"/>
            <p:cNvSpPr>
              <a:spLocks noEditPoints="1"/>
            </p:cNvSpPr>
            <p:nvPr/>
          </p:nvSpPr>
          <p:spPr bwMode="auto">
            <a:xfrm>
              <a:off x="3212" y="1082"/>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24" name="Rectangle 238"/>
            <p:cNvSpPr>
              <a:spLocks noChangeArrowheads="1"/>
            </p:cNvSpPr>
            <p:nvPr/>
          </p:nvSpPr>
          <p:spPr bwMode="auto">
            <a:xfrm>
              <a:off x="3447" y="1116"/>
              <a:ext cx="721" cy="87"/>
            </a:xfrm>
            <a:prstGeom prst="rect">
              <a:avLst/>
            </a:prstGeom>
            <a:noFill/>
            <a:ln w="9525">
              <a:noFill/>
              <a:miter lim="800000"/>
              <a:headEnd/>
              <a:tailEnd/>
            </a:ln>
          </p:spPr>
          <p:txBody>
            <a:bodyPr wrap="none" lIns="0" tIns="0" rIns="0" bIns="0">
              <a:spAutoFit/>
            </a:bodyPr>
            <a:lstStyle/>
            <a:p>
              <a:r>
                <a:rPr lang="ru-RU" altLang="ko-KR" sz="900" dirty="0" smtClean="0">
                  <a:solidFill>
                    <a:srgbClr val="006699"/>
                  </a:solidFill>
                  <a:latin typeface="Arial Unicode MS" pitchFamily="50" charset="-127"/>
                  <a:ea typeface="Arial Unicode MS" pitchFamily="50" charset="-127"/>
                  <a:cs typeface="Arial Unicode MS" pitchFamily="50" charset="-127"/>
                </a:rPr>
                <a:t>Независимая Оценка</a:t>
              </a:r>
              <a:endParaRPr lang="ko-KR" altLang="ko-KR" sz="900" dirty="0">
                <a:solidFill>
                  <a:srgbClr val="006699"/>
                </a:solidFill>
                <a:latin typeface="Arial Unicode MS" pitchFamily="50" charset="-127"/>
                <a:ea typeface="Arial Unicode MS" pitchFamily="50" charset="-127"/>
                <a:cs typeface="Arial Unicode MS" pitchFamily="50" charset="-127"/>
              </a:endParaRPr>
            </a:p>
          </p:txBody>
        </p:sp>
        <p:sp>
          <p:nvSpPr>
            <p:cNvPr id="50225" name="Rectangle 239"/>
            <p:cNvSpPr>
              <a:spLocks noChangeArrowheads="1"/>
            </p:cNvSpPr>
            <p:nvPr/>
          </p:nvSpPr>
          <p:spPr bwMode="auto">
            <a:xfrm>
              <a:off x="3212" y="1922"/>
              <a:ext cx="1367" cy="370"/>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6" name="Freeform 240"/>
            <p:cNvSpPr>
              <a:spLocks noEditPoints="1"/>
            </p:cNvSpPr>
            <p:nvPr/>
          </p:nvSpPr>
          <p:spPr bwMode="auto">
            <a:xfrm>
              <a:off x="3212" y="1922"/>
              <a:ext cx="1375" cy="376"/>
            </a:xfrm>
            <a:custGeom>
              <a:avLst/>
              <a:gdLst>
                <a:gd name="T0" fmla="*/ 0 w 1375"/>
                <a:gd name="T1" fmla="*/ 0 h 376"/>
                <a:gd name="T2" fmla="*/ 1375 w 1375"/>
                <a:gd name="T3" fmla="*/ 0 h 376"/>
                <a:gd name="T4" fmla="*/ 1375 w 1375"/>
                <a:gd name="T5" fmla="*/ 376 h 376"/>
                <a:gd name="T6" fmla="*/ 0 w 1375"/>
                <a:gd name="T7" fmla="*/ 376 h 376"/>
                <a:gd name="T8" fmla="*/ 0 w 1375"/>
                <a:gd name="T9" fmla="*/ 0 h 376"/>
                <a:gd name="T10" fmla="*/ 7 w 1375"/>
                <a:gd name="T11" fmla="*/ 370 h 376"/>
                <a:gd name="T12" fmla="*/ 0 w 1375"/>
                <a:gd name="T13" fmla="*/ 370 h 376"/>
                <a:gd name="T14" fmla="*/ 1367 w 1375"/>
                <a:gd name="T15" fmla="*/ 370 h 376"/>
                <a:gd name="T16" fmla="*/ 1367 w 1375"/>
                <a:gd name="T17" fmla="*/ 370 h 376"/>
                <a:gd name="T18" fmla="*/ 1367 w 1375"/>
                <a:gd name="T19" fmla="*/ 0 h 376"/>
                <a:gd name="T20" fmla="*/ 1367 w 1375"/>
                <a:gd name="T21" fmla="*/ 6 h 376"/>
                <a:gd name="T22" fmla="*/ 0 w 1375"/>
                <a:gd name="T23" fmla="*/ 6 h 376"/>
                <a:gd name="T24" fmla="*/ 7 w 1375"/>
                <a:gd name="T25" fmla="*/ 0 h 376"/>
                <a:gd name="T26" fmla="*/ 7 w 1375"/>
                <a:gd name="T27" fmla="*/ 370 h 3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376"/>
                <a:gd name="T44" fmla="*/ 1375 w 1375"/>
                <a:gd name="T45" fmla="*/ 376 h 3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376">
                  <a:moveTo>
                    <a:pt x="0" y="0"/>
                  </a:moveTo>
                  <a:lnTo>
                    <a:pt x="1375" y="0"/>
                  </a:lnTo>
                  <a:lnTo>
                    <a:pt x="1375" y="376"/>
                  </a:lnTo>
                  <a:lnTo>
                    <a:pt x="0" y="376"/>
                  </a:lnTo>
                  <a:lnTo>
                    <a:pt x="0" y="0"/>
                  </a:lnTo>
                  <a:close/>
                  <a:moveTo>
                    <a:pt x="7" y="370"/>
                  </a:moveTo>
                  <a:lnTo>
                    <a:pt x="0" y="370"/>
                  </a:lnTo>
                  <a:lnTo>
                    <a:pt x="1367" y="370"/>
                  </a:lnTo>
                  <a:lnTo>
                    <a:pt x="1367" y="0"/>
                  </a:lnTo>
                  <a:lnTo>
                    <a:pt x="1367" y="6"/>
                  </a:lnTo>
                  <a:lnTo>
                    <a:pt x="0" y="6"/>
                  </a:lnTo>
                  <a:lnTo>
                    <a:pt x="7" y="0"/>
                  </a:lnTo>
                  <a:lnTo>
                    <a:pt x="7" y="370"/>
                  </a:lnTo>
                  <a:close/>
                </a:path>
              </a:pathLst>
            </a:custGeom>
            <a:solidFill>
              <a:srgbClr val="C0C0C0"/>
            </a:solidFill>
            <a:ln w="0">
              <a:solidFill>
                <a:srgbClr val="C0C0C0"/>
              </a:solidFill>
              <a:round/>
              <a:headEnd/>
              <a:tailEnd/>
            </a:ln>
          </p:spPr>
          <p:txBody>
            <a:bodyPr/>
            <a:lstStyle/>
            <a:p>
              <a:endParaRPr lang="ko-KR" altLang="en-US"/>
            </a:p>
          </p:txBody>
        </p:sp>
        <p:sp>
          <p:nvSpPr>
            <p:cNvPr id="50227" name="Rectangle 242"/>
            <p:cNvSpPr>
              <a:spLocks noChangeArrowheads="1"/>
            </p:cNvSpPr>
            <p:nvPr/>
          </p:nvSpPr>
          <p:spPr bwMode="auto">
            <a:xfrm>
              <a:off x="3235" y="2017"/>
              <a:ext cx="1184" cy="305"/>
            </a:xfrm>
            <a:prstGeom prst="rect">
              <a:avLst/>
            </a:prstGeom>
            <a:noFill/>
            <a:ln w="9525">
              <a:noFill/>
              <a:miter lim="800000"/>
              <a:headEnd/>
              <a:tailEnd/>
            </a:ln>
          </p:spPr>
          <p:txBody>
            <a:bodyPr wrap="none" lIns="0" tIns="0" rIns="0" bIns="0">
              <a:spAutoFit/>
            </a:bodyPr>
            <a:lstStyle/>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управление статусом строгой оценки</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Контрольные меры по результатам оценки</a:t>
              </a:r>
              <a:endParaRPr lang="en-US" altLang="ko-KR" sz="700" dirty="0" smtClean="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endParaRPr lang="en-US" altLang="ko-KR" sz="700" dirty="0">
                <a:solidFill>
                  <a:srgbClr val="4D4D4D"/>
                </a:solidFill>
                <a:latin typeface="Arial Unicode MS" pitchFamily="50" charset="-127"/>
                <a:ea typeface="Arial Unicode MS" pitchFamily="50" charset="-127"/>
                <a:cs typeface="Arial Unicode MS" pitchFamily="50" charset="-127"/>
              </a:endParaRPr>
            </a:p>
          </p:txBody>
        </p:sp>
        <p:sp>
          <p:nvSpPr>
            <p:cNvPr id="50228" name="Rectangle 245"/>
            <p:cNvSpPr>
              <a:spLocks noChangeArrowheads="1"/>
            </p:cNvSpPr>
            <p:nvPr/>
          </p:nvSpPr>
          <p:spPr bwMode="auto">
            <a:xfrm>
              <a:off x="3212" y="1789"/>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9" name="Freeform 246"/>
            <p:cNvSpPr>
              <a:spLocks noEditPoints="1"/>
            </p:cNvSpPr>
            <p:nvPr/>
          </p:nvSpPr>
          <p:spPr bwMode="auto">
            <a:xfrm>
              <a:off x="3212" y="1789"/>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30" name="Rectangle 247"/>
            <p:cNvSpPr>
              <a:spLocks noChangeArrowheads="1"/>
            </p:cNvSpPr>
            <p:nvPr/>
          </p:nvSpPr>
          <p:spPr bwMode="auto">
            <a:xfrm>
              <a:off x="3282" y="1812"/>
              <a:ext cx="1211" cy="87"/>
            </a:xfrm>
            <a:prstGeom prst="rect">
              <a:avLst/>
            </a:prstGeom>
            <a:noFill/>
            <a:ln w="9525">
              <a:noFill/>
              <a:miter lim="800000"/>
              <a:headEnd/>
              <a:tailEnd/>
            </a:ln>
          </p:spPr>
          <p:txBody>
            <a:bodyPr lIns="0" tIns="0" rIns="0" bIns="0">
              <a:spAutoFit/>
            </a:bodyPr>
            <a:lstStyle/>
            <a:p>
              <a:pPr algn="ctr"/>
              <a:r>
                <a:rPr lang="ru-RU" altLang="ko-KR" sz="900" dirty="0" smtClean="0">
                  <a:solidFill>
                    <a:srgbClr val="006699"/>
                  </a:solidFill>
                  <a:latin typeface="Arial Unicode MS" pitchFamily="50" charset="-127"/>
                  <a:ea typeface="Arial Unicode MS" pitchFamily="50" charset="-127"/>
                  <a:cs typeface="Arial Unicode MS" pitchFamily="50" charset="-127"/>
                </a:rPr>
                <a:t>Углубленная/Строгая оценка</a:t>
              </a:r>
              <a:endParaRPr lang="ko-KR" altLang="ko-KR" sz="900" dirty="0">
                <a:latin typeface="Arial Unicode MS" pitchFamily="50" charset="-127"/>
                <a:ea typeface="Arial Unicode MS" pitchFamily="50" charset="-127"/>
                <a:cs typeface="Arial Unicode MS" pitchFamily="50" charset="-127"/>
              </a:endParaRPr>
            </a:p>
          </p:txBody>
        </p:sp>
        <p:sp>
          <p:nvSpPr>
            <p:cNvPr id="50231" name="Rectangle 248"/>
            <p:cNvSpPr>
              <a:spLocks noChangeArrowheads="1"/>
            </p:cNvSpPr>
            <p:nvPr/>
          </p:nvSpPr>
          <p:spPr bwMode="auto">
            <a:xfrm>
              <a:off x="3212" y="2464"/>
              <a:ext cx="1367" cy="423"/>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32" name="Freeform 249"/>
            <p:cNvSpPr>
              <a:spLocks noEditPoints="1"/>
            </p:cNvSpPr>
            <p:nvPr/>
          </p:nvSpPr>
          <p:spPr bwMode="auto">
            <a:xfrm>
              <a:off x="3212" y="2464"/>
              <a:ext cx="1375" cy="429"/>
            </a:xfrm>
            <a:custGeom>
              <a:avLst/>
              <a:gdLst>
                <a:gd name="T0" fmla="*/ 0 w 1375"/>
                <a:gd name="T1" fmla="*/ 0 h 429"/>
                <a:gd name="T2" fmla="*/ 1375 w 1375"/>
                <a:gd name="T3" fmla="*/ 0 h 429"/>
                <a:gd name="T4" fmla="*/ 1375 w 1375"/>
                <a:gd name="T5" fmla="*/ 429 h 429"/>
                <a:gd name="T6" fmla="*/ 0 w 1375"/>
                <a:gd name="T7" fmla="*/ 429 h 429"/>
                <a:gd name="T8" fmla="*/ 0 w 1375"/>
                <a:gd name="T9" fmla="*/ 0 h 429"/>
                <a:gd name="T10" fmla="*/ 7 w 1375"/>
                <a:gd name="T11" fmla="*/ 423 h 429"/>
                <a:gd name="T12" fmla="*/ 0 w 1375"/>
                <a:gd name="T13" fmla="*/ 423 h 429"/>
                <a:gd name="T14" fmla="*/ 1367 w 1375"/>
                <a:gd name="T15" fmla="*/ 423 h 429"/>
                <a:gd name="T16" fmla="*/ 1367 w 1375"/>
                <a:gd name="T17" fmla="*/ 423 h 429"/>
                <a:gd name="T18" fmla="*/ 1367 w 1375"/>
                <a:gd name="T19" fmla="*/ 0 h 429"/>
                <a:gd name="T20" fmla="*/ 1367 w 1375"/>
                <a:gd name="T21" fmla="*/ 6 h 429"/>
                <a:gd name="T22" fmla="*/ 0 w 1375"/>
                <a:gd name="T23" fmla="*/ 6 h 429"/>
                <a:gd name="T24" fmla="*/ 7 w 1375"/>
                <a:gd name="T25" fmla="*/ 0 h 429"/>
                <a:gd name="T26" fmla="*/ 7 w 1375"/>
                <a:gd name="T27" fmla="*/ 423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429"/>
                <a:gd name="T44" fmla="*/ 1375 w 137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429">
                  <a:moveTo>
                    <a:pt x="0" y="0"/>
                  </a:moveTo>
                  <a:lnTo>
                    <a:pt x="1375" y="0"/>
                  </a:lnTo>
                  <a:lnTo>
                    <a:pt x="1375" y="429"/>
                  </a:lnTo>
                  <a:lnTo>
                    <a:pt x="0" y="429"/>
                  </a:lnTo>
                  <a:lnTo>
                    <a:pt x="0" y="0"/>
                  </a:lnTo>
                  <a:close/>
                  <a:moveTo>
                    <a:pt x="7" y="423"/>
                  </a:moveTo>
                  <a:lnTo>
                    <a:pt x="0" y="423"/>
                  </a:lnTo>
                  <a:lnTo>
                    <a:pt x="1367" y="423"/>
                  </a:lnTo>
                  <a:lnTo>
                    <a:pt x="1367" y="0"/>
                  </a:lnTo>
                  <a:lnTo>
                    <a:pt x="1367" y="6"/>
                  </a:lnTo>
                  <a:lnTo>
                    <a:pt x="0" y="6"/>
                  </a:lnTo>
                  <a:lnTo>
                    <a:pt x="7" y="0"/>
                  </a:lnTo>
                  <a:lnTo>
                    <a:pt x="7" y="423"/>
                  </a:lnTo>
                  <a:close/>
                </a:path>
              </a:pathLst>
            </a:custGeom>
            <a:solidFill>
              <a:srgbClr val="C0C0C0"/>
            </a:solidFill>
            <a:ln w="0">
              <a:solidFill>
                <a:srgbClr val="C0C0C0"/>
              </a:solidFill>
              <a:round/>
              <a:headEnd/>
              <a:tailEnd/>
            </a:ln>
          </p:spPr>
          <p:txBody>
            <a:bodyPr/>
            <a:lstStyle/>
            <a:p>
              <a:endParaRPr lang="ko-KR" altLang="en-US"/>
            </a:p>
          </p:txBody>
        </p:sp>
        <p:sp>
          <p:nvSpPr>
            <p:cNvPr id="50233" name="Rectangle 251"/>
            <p:cNvSpPr>
              <a:spLocks noChangeArrowheads="1"/>
            </p:cNvSpPr>
            <p:nvPr/>
          </p:nvSpPr>
          <p:spPr bwMode="auto">
            <a:xfrm>
              <a:off x="3226" y="2492"/>
              <a:ext cx="1334" cy="204"/>
            </a:xfrm>
            <a:prstGeom prst="rect">
              <a:avLst/>
            </a:prstGeom>
            <a:noFill/>
            <a:ln w="9525">
              <a:noFill/>
              <a:miter lim="800000"/>
              <a:headEnd/>
              <a:tailEnd/>
            </a:ln>
          </p:spPr>
          <p:txBody>
            <a:bodyPr lIns="0" tIns="0" rIns="0" bIns="0">
              <a:spAutoFit/>
            </a:bodyPr>
            <a:lstStyle/>
            <a:p>
              <a:pPr marL="63500" indent="-63500">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Поиск результатов работы и статуса</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marL="63500" indent="-63500">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мониторинг </a:t>
              </a:r>
              <a:r>
                <a:rPr lang="en-US" altLang="ko-KR" sz="700" dirty="0" smtClean="0">
                  <a:solidFill>
                    <a:srgbClr val="4D4D4D"/>
                  </a:solidFill>
                  <a:latin typeface="Arial Unicode MS" pitchFamily="50" charset="-127"/>
                  <a:ea typeface="Arial Unicode MS" pitchFamily="50" charset="-127"/>
                  <a:cs typeface="Arial Unicode MS" pitchFamily="50" charset="-127"/>
                </a:rPr>
                <a:t>(</a:t>
              </a:r>
              <a:r>
                <a:rPr lang="ru-RU" altLang="ko-KR" sz="700" dirty="0" smtClean="0">
                  <a:solidFill>
                    <a:srgbClr val="4D4D4D"/>
                  </a:solidFill>
                  <a:latin typeface="Arial Unicode MS" pitchFamily="50" charset="-127"/>
                  <a:ea typeface="Arial Unicode MS" pitchFamily="50" charset="-127"/>
                  <a:cs typeface="Arial Unicode MS" pitchFamily="50" charset="-127"/>
                </a:rPr>
                <a:t>Панель</a:t>
              </a:r>
              <a:r>
                <a:rPr lang="en-US" altLang="ko-KR" sz="700" dirty="0" smtClean="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Основных Проектов</a:t>
              </a:r>
              <a:endParaRPr lang="en-US" altLang="ko-KR" sz="700" dirty="0">
                <a:solidFill>
                  <a:srgbClr val="4D4D4D"/>
                </a:solidFill>
                <a:latin typeface="Arial Unicode MS" pitchFamily="50" charset="-127"/>
                <a:ea typeface="Arial Unicode MS" pitchFamily="50" charset="-127"/>
                <a:cs typeface="Arial Unicode MS" pitchFamily="50" charset="-127"/>
              </a:endParaRPr>
            </a:p>
          </p:txBody>
        </p:sp>
        <p:sp>
          <p:nvSpPr>
            <p:cNvPr id="50234" name="Rectangle 266"/>
            <p:cNvSpPr>
              <a:spLocks noChangeArrowheads="1"/>
            </p:cNvSpPr>
            <p:nvPr/>
          </p:nvSpPr>
          <p:spPr bwMode="auto">
            <a:xfrm>
              <a:off x="3212" y="2331"/>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35" name="Freeform 267"/>
            <p:cNvSpPr>
              <a:spLocks noEditPoints="1"/>
            </p:cNvSpPr>
            <p:nvPr/>
          </p:nvSpPr>
          <p:spPr bwMode="auto">
            <a:xfrm>
              <a:off x="3212" y="2331"/>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36" name="Rectangle 268"/>
            <p:cNvSpPr>
              <a:spLocks noChangeArrowheads="1"/>
            </p:cNvSpPr>
            <p:nvPr/>
          </p:nvSpPr>
          <p:spPr bwMode="auto">
            <a:xfrm>
              <a:off x="3435" y="2385"/>
              <a:ext cx="702" cy="87"/>
            </a:xfrm>
            <a:prstGeom prst="rect">
              <a:avLst/>
            </a:prstGeom>
            <a:noFill/>
            <a:ln w="9525">
              <a:noFill/>
              <a:miter lim="800000"/>
              <a:headEnd/>
              <a:tailEnd/>
            </a:ln>
          </p:spPr>
          <p:txBody>
            <a:bodyPr wrap="none" lIns="0" tIns="0" rIns="0" bIns="0">
              <a:spAutoFit/>
            </a:bodyPr>
            <a:lstStyle/>
            <a:p>
              <a:r>
                <a:rPr lang="ru-RU" altLang="ko-KR" sz="900" dirty="0" smtClean="0">
                  <a:solidFill>
                    <a:srgbClr val="006699"/>
                  </a:solidFill>
                  <a:latin typeface="Arial Unicode MS" pitchFamily="50" charset="-127"/>
                  <a:ea typeface="Arial Unicode MS" pitchFamily="50" charset="-127"/>
                  <a:cs typeface="Arial Unicode MS" pitchFamily="50" charset="-127"/>
                </a:rPr>
                <a:t>Мониторинг Работы </a:t>
              </a:r>
              <a:endParaRPr lang="ko-KR" altLang="ko-KR" sz="900" dirty="0">
                <a:latin typeface="Arial Unicode MS" pitchFamily="50" charset="-127"/>
                <a:ea typeface="Arial Unicode MS" pitchFamily="50" charset="-127"/>
                <a:cs typeface="Arial Unicode MS" pitchFamily="50" charset="-127"/>
              </a:endParaRPr>
            </a:p>
          </p:txBody>
        </p:sp>
        <p:sp>
          <p:nvSpPr>
            <p:cNvPr id="50237" name="Rectangle 269"/>
            <p:cNvSpPr>
              <a:spLocks noChangeArrowheads="1"/>
            </p:cNvSpPr>
            <p:nvPr/>
          </p:nvSpPr>
          <p:spPr bwMode="auto">
            <a:xfrm>
              <a:off x="2363" y="354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38" name="Rectangle 270"/>
            <p:cNvSpPr>
              <a:spLocks noChangeArrowheads="1"/>
            </p:cNvSpPr>
            <p:nvPr/>
          </p:nvSpPr>
          <p:spPr bwMode="auto">
            <a:xfrm>
              <a:off x="2418" y="354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39" name="Rectangle 272"/>
            <p:cNvSpPr>
              <a:spLocks noChangeArrowheads="1"/>
            </p:cNvSpPr>
            <p:nvPr/>
          </p:nvSpPr>
          <p:spPr bwMode="auto">
            <a:xfrm>
              <a:off x="3832" y="3548"/>
              <a:ext cx="184" cy="97"/>
            </a:xfrm>
            <a:prstGeom prst="rect">
              <a:avLst/>
            </a:prstGeom>
            <a:noFill/>
            <a:ln w="9525">
              <a:noFill/>
              <a:miter lim="800000"/>
              <a:headEnd/>
              <a:tailEnd/>
            </a:ln>
          </p:spPr>
          <p:txBody>
            <a:bodyPr wrap="none" lIns="0" tIns="0" rIns="0" bIns="0">
              <a:spAutoFit/>
            </a:bodyPr>
            <a:lstStyle/>
            <a:p>
              <a:r>
                <a:rPr lang="ko-KR" altLang="ko-KR" sz="1000" dirty="0">
                  <a:solidFill>
                    <a:srgbClr val="4D4D4D"/>
                  </a:solidFill>
                  <a:latin typeface="Arial Unicode MS" pitchFamily="50" charset="-127"/>
                  <a:ea typeface="Arial Unicode MS" pitchFamily="50" charset="-127"/>
                  <a:cs typeface="Arial Unicode MS" pitchFamily="50" charset="-127"/>
                </a:rPr>
                <a:t>NTIS</a:t>
              </a:r>
              <a:endParaRPr lang="ko-KR" altLang="ko-KR" dirty="0">
                <a:latin typeface="Arial Unicode MS" pitchFamily="50" charset="-127"/>
                <a:ea typeface="Arial Unicode MS" pitchFamily="50" charset="-127"/>
                <a:cs typeface="Arial Unicode MS" pitchFamily="50" charset="-127"/>
              </a:endParaRPr>
            </a:p>
          </p:txBody>
        </p:sp>
        <p:sp>
          <p:nvSpPr>
            <p:cNvPr id="50240" name="Rectangle 273"/>
            <p:cNvSpPr>
              <a:spLocks noChangeArrowheads="1"/>
            </p:cNvSpPr>
            <p:nvPr/>
          </p:nvSpPr>
          <p:spPr bwMode="auto">
            <a:xfrm>
              <a:off x="2580" y="3555"/>
              <a:ext cx="576" cy="155"/>
            </a:xfrm>
            <a:prstGeom prst="rect">
              <a:avLst/>
            </a:prstGeom>
            <a:noFill/>
            <a:ln w="9525">
              <a:noFill/>
              <a:miter lim="800000"/>
              <a:headEnd/>
              <a:tailEnd/>
            </a:ln>
          </p:spPr>
          <p:txBody>
            <a:bodyPr lIns="0" tIns="0" rIns="0" bIns="0">
              <a:spAutoFit/>
            </a:bodyPr>
            <a:lstStyle/>
            <a:p>
              <a:pPr algn="ctr"/>
              <a:r>
                <a:rPr lang="en-US" altLang="ko-KR" sz="800" dirty="0" smtClean="0">
                  <a:solidFill>
                    <a:srgbClr val="4D4D4D"/>
                  </a:solidFill>
                  <a:latin typeface="Arial Unicode MS" pitchFamily="50" charset="-127"/>
                  <a:ea typeface="Arial Unicode MS" pitchFamily="50" charset="-127"/>
                  <a:cs typeface="Arial Unicode MS" pitchFamily="50" charset="-127"/>
                </a:rPr>
                <a:t>M</a:t>
              </a:r>
              <a:r>
                <a:rPr lang="ru-RU" altLang="ko-KR" sz="800" dirty="0" err="1" smtClean="0">
                  <a:solidFill>
                    <a:srgbClr val="4D4D4D"/>
                  </a:solidFill>
                  <a:latin typeface="Arial Unicode MS" pitchFamily="50" charset="-127"/>
                  <a:ea typeface="Arial Unicode MS" pitchFamily="50" charset="-127"/>
                  <a:cs typeface="Arial Unicode MS" pitchFamily="50" charset="-127"/>
                </a:rPr>
                <a:t>инистерство</a:t>
              </a:r>
              <a:r>
                <a:rPr lang="ru-RU" altLang="ko-KR" sz="800" dirty="0" smtClean="0">
                  <a:solidFill>
                    <a:srgbClr val="4D4D4D"/>
                  </a:solidFill>
                  <a:latin typeface="Arial Unicode MS" pitchFamily="50" charset="-127"/>
                  <a:ea typeface="Arial Unicode MS" pitchFamily="50" charset="-127"/>
                  <a:cs typeface="Arial Unicode MS" pitchFamily="50" charset="-127"/>
                </a:rPr>
                <a:t> Обороны</a:t>
              </a:r>
              <a:endParaRPr lang="ko-KR" altLang="ko-KR" sz="800" dirty="0">
                <a:latin typeface="Arial Unicode MS" pitchFamily="50" charset="-127"/>
                <a:ea typeface="Arial Unicode MS" pitchFamily="50" charset="-127"/>
                <a:cs typeface="Arial Unicode MS" pitchFamily="50" charset="-127"/>
              </a:endParaRPr>
            </a:p>
          </p:txBody>
        </p:sp>
        <p:sp>
          <p:nvSpPr>
            <p:cNvPr id="50241" name="Freeform 276"/>
            <p:cNvSpPr>
              <a:spLocks/>
            </p:cNvSpPr>
            <p:nvPr/>
          </p:nvSpPr>
          <p:spPr bwMode="auto">
            <a:xfrm>
              <a:off x="1506" y="3144"/>
              <a:ext cx="676" cy="622"/>
            </a:xfrm>
            <a:custGeom>
              <a:avLst/>
              <a:gdLst>
                <a:gd name="T0" fmla="*/ 0 w 676"/>
                <a:gd name="T1" fmla="*/ 20 h 622"/>
                <a:gd name="T2" fmla="*/ 8 w 676"/>
                <a:gd name="T3" fmla="*/ 7 h 622"/>
                <a:gd name="T4" fmla="*/ 24 w 676"/>
                <a:gd name="T5" fmla="*/ 0 h 622"/>
                <a:gd name="T6" fmla="*/ 24 w 676"/>
                <a:gd name="T7" fmla="*/ 0 h 622"/>
                <a:gd name="T8" fmla="*/ 24 w 676"/>
                <a:gd name="T9" fmla="*/ 0 h 622"/>
                <a:gd name="T10" fmla="*/ 652 w 676"/>
                <a:gd name="T11" fmla="*/ 0 h 622"/>
                <a:gd name="T12" fmla="*/ 652 w 676"/>
                <a:gd name="T13" fmla="*/ 0 h 622"/>
                <a:gd name="T14" fmla="*/ 668 w 676"/>
                <a:gd name="T15" fmla="*/ 7 h 622"/>
                <a:gd name="T16" fmla="*/ 676 w 676"/>
                <a:gd name="T17" fmla="*/ 20 h 622"/>
                <a:gd name="T18" fmla="*/ 676 w 676"/>
                <a:gd name="T19" fmla="*/ 20 h 622"/>
                <a:gd name="T20" fmla="*/ 676 w 676"/>
                <a:gd name="T21" fmla="*/ 20 h 622"/>
                <a:gd name="T22" fmla="*/ 676 w 676"/>
                <a:gd name="T23" fmla="*/ 602 h 622"/>
                <a:gd name="T24" fmla="*/ 676 w 676"/>
                <a:gd name="T25" fmla="*/ 602 h 622"/>
                <a:gd name="T26" fmla="*/ 668 w 676"/>
                <a:gd name="T27" fmla="*/ 615 h 622"/>
                <a:gd name="T28" fmla="*/ 652 w 676"/>
                <a:gd name="T29" fmla="*/ 622 h 622"/>
                <a:gd name="T30" fmla="*/ 652 w 676"/>
                <a:gd name="T31" fmla="*/ 622 h 622"/>
                <a:gd name="T32" fmla="*/ 652 w 676"/>
                <a:gd name="T33" fmla="*/ 622 h 622"/>
                <a:gd name="T34" fmla="*/ 24 w 676"/>
                <a:gd name="T35" fmla="*/ 622 h 622"/>
                <a:gd name="T36" fmla="*/ 24 w 676"/>
                <a:gd name="T37" fmla="*/ 622 h 622"/>
                <a:gd name="T38" fmla="*/ 8 w 676"/>
                <a:gd name="T39" fmla="*/ 615 h 622"/>
                <a:gd name="T40" fmla="*/ 0 w 676"/>
                <a:gd name="T41" fmla="*/ 602 h 622"/>
                <a:gd name="T42" fmla="*/ 0 w 676"/>
                <a:gd name="T43" fmla="*/ 602 h 622"/>
                <a:gd name="T44" fmla="*/ 0 w 676"/>
                <a:gd name="T45" fmla="*/ 20 h 6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6"/>
                <a:gd name="T70" fmla="*/ 0 h 622"/>
                <a:gd name="T71" fmla="*/ 676 w 676"/>
                <a:gd name="T72" fmla="*/ 622 h 6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6" h="622">
                  <a:moveTo>
                    <a:pt x="0" y="20"/>
                  </a:moveTo>
                  <a:lnTo>
                    <a:pt x="8" y="7"/>
                  </a:lnTo>
                  <a:lnTo>
                    <a:pt x="24" y="0"/>
                  </a:lnTo>
                  <a:lnTo>
                    <a:pt x="652" y="0"/>
                  </a:lnTo>
                  <a:lnTo>
                    <a:pt x="668" y="7"/>
                  </a:lnTo>
                  <a:lnTo>
                    <a:pt x="676" y="20"/>
                  </a:lnTo>
                  <a:lnTo>
                    <a:pt x="676" y="602"/>
                  </a:lnTo>
                  <a:lnTo>
                    <a:pt x="668" y="615"/>
                  </a:lnTo>
                  <a:lnTo>
                    <a:pt x="652" y="622"/>
                  </a:lnTo>
                  <a:lnTo>
                    <a:pt x="24" y="622"/>
                  </a:lnTo>
                  <a:lnTo>
                    <a:pt x="8" y="615"/>
                  </a:lnTo>
                  <a:lnTo>
                    <a:pt x="0" y="602"/>
                  </a:lnTo>
                  <a:lnTo>
                    <a:pt x="0" y="20"/>
                  </a:lnTo>
                  <a:close/>
                </a:path>
              </a:pathLst>
            </a:custGeom>
            <a:solidFill>
              <a:srgbClr val="85AFD1"/>
            </a:solidFill>
            <a:ln w="9525">
              <a:noFill/>
              <a:round/>
              <a:headEnd/>
              <a:tailEnd/>
            </a:ln>
          </p:spPr>
          <p:txBody>
            <a:bodyPr/>
            <a:lstStyle/>
            <a:p>
              <a:endParaRPr lang="ko-KR" altLang="en-US"/>
            </a:p>
          </p:txBody>
        </p:sp>
        <p:sp>
          <p:nvSpPr>
            <p:cNvPr id="50242" name="Freeform 277"/>
            <p:cNvSpPr>
              <a:spLocks noEditPoints="1"/>
            </p:cNvSpPr>
            <p:nvPr/>
          </p:nvSpPr>
          <p:spPr bwMode="auto">
            <a:xfrm>
              <a:off x="1498" y="3138"/>
              <a:ext cx="700" cy="641"/>
            </a:xfrm>
            <a:custGeom>
              <a:avLst/>
              <a:gdLst>
                <a:gd name="T0" fmla="*/ 0 w 700"/>
                <a:gd name="T1" fmla="*/ 26 h 641"/>
                <a:gd name="T2" fmla="*/ 0 w 700"/>
                <a:gd name="T3" fmla="*/ 13 h 641"/>
                <a:gd name="T4" fmla="*/ 8 w 700"/>
                <a:gd name="T5" fmla="*/ 6 h 641"/>
                <a:gd name="T6" fmla="*/ 24 w 700"/>
                <a:gd name="T7" fmla="*/ 0 h 641"/>
                <a:gd name="T8" fmla="*/ 32 w 700"/>
                <a:gd name="T9" fmla="*/ 0 h 641"/>
                <a:gd name="T10" fmla="*/ 660 w 700"/>
                <a:gd name="T11" fmla="*/ 0 h 641"/>
                <a:gd name="T12" fmla="*/ 676 w 700"/>
                <a:gd name="T13" fmla="*/ 0 h 641"/>
                <a:gd name="T14" fmla="*/ 684 w 700"/>
                <a:gd name="T15" fmla="*/ 6 h 641"/>
                <a:gd name="T16" fmla="*/ 692 w 700"/>
                <a:gd name="T17" fmla="*/ 20 h 641"/>
                <a:gd name="T18" fmla="*/ 700 w 700"/>
                <a:gd name="T19" fmla="*/ 26 h 641"/>
                <a:gd name="T20" fmla="*/ 700 w 700"/>
                <a:gd name="T21" fmla="*/ 608 h 641"/>
                <a:gd name="T22" fmla="*/ 692 w 700"/>
                <a:gd name="T23" fmla="*/ 621 h 641"/>
                <a:gd name="T24" fmla="*/ 684 w 700"/>
                <a:gd name="T25" fmla="*/ 628 h 641"/>
                <a:gd name="T26" fmla="*/ 676 w 700"/>
                <a:gd name="T27" fmla="*/ 634 h 641"/>
                <a:gd name="T28" fmla="*/ 660 w 700"/>
                <a:gd name="T29" fmla="*/ 641 h 641"/>
                <a:gd name="T30" fmla="*/ 32 w 700"/>
                <a:gd name="T31" fmla="*/ 641 h 641"/>
                <a:gd name="T32" fmla="*/ 16 w 700"/>
                <a:gd name="T33" fmla="*/ 634 h 641"/>
                <a:gd name="T34" fmla="*/ 8 w 700"/>
                <a:gd name="T35" fmla="*/ 628 h 641"/>
                <a:gd name="T36" fmla="*/ 0 w 700"/>
                <a:gd name="T37" fmla="*/ 621 h 641"/>
                <a:gd name="T38" fmla="*/ 0 w 700"/>
                <a:gd name="T39" fmla="*/ 608 h 641"/>
                <a:gd name="T40" fmla="*/ 24 w 700"/>
                <a:gd name="T41" fmla="*/ 608 h 641"/>
                <a:gd name="T42" fmla="*/ 24 w 700"/>
                <a:gd name="T43" fmla="*/ 615 h 641"/>
                <a:gd name="T44" fmla="*/ 24 w 700"/>
                <a:gd name="T45" fmla="*/ 615 h 641"/>
                <a:gd name="T46" fmla="*/ 32 w 700"/>
                <a:gd name="T47" fmla="*/ 621 h 641"/>
                <a:gd name="T48" fmla="*/ 32 w 700"/>
                <a:gd name="T49" fmla="*/ 621 h 641"/>
                <a:gd name="T50" fmla="*/ 660 w 700"/>
                <a:gd name="T51" fmla="*/ 621 h 641"/>
                <a:gd name="T52" fmla="*/ 668 w 700"/>
                <a:gd name="T53" fmla="*/ 615 h 641"/>
                <a:gd name="T54" fmla="*/ 668 w 700"/>
                <a:gd name="T55" fmla="*/ 615 h 641"/>
                <a:gd name="T56" fmla="*/ 676 w 700"/>
                <a:gd name="T57" fmla="*/ 608 h 641"/>
                <a:gd name="T58" fmla="*/ 676 w 700"/>
                <a:gd name="T59" fmla="*/ 608 h 641"/>
                <a:gd name="T60" fmla="*/ 676 w 700"/>
                <a:gd name="T61" fmla="*/ 26 h 641"/>
                <a:gd name="T62" fmla="*/ 668 w 700"/>
                <a:gd name="T63" fmla="*/ 20 h 641"/>
                <a:gd name="T64" fmla="*/ 668 w 700"/>
                <a:gd name="T65" fmla="*/ 20 h 641"/>
                <a:gd name="T66" fmla="*/ 660 w 700"/>
                <a:gd name="T67" fmla="*/ 20 h 641"/>
                <a:gd name="T68" fmla="*/ 660 w 700"/>
                <a:gd name="T69" fmla="*/ 20 h 641"/>
                <a:gd name="T70" fmla="*/ 32 w 700"/>
                <a:gd name="T71" fmla="*/ 20 h 641"/>
                <a:gd name="T72" fmla="*/ 24 w 700"/>
                <a:gd name="T73" fmla="*/ 20 h 641"/>
                <a:gd name="T74" fmla="*/ 24 w 700"/>
                <a:gd name="T75" fmla="*/ 20 h 641"/>
                <a:gd name="T76" fmla="*/ 24 w 700"/>
                <a:gd name="T77" fmla="*/ 26 h 641"/>
                <a:gd name="T78" fmla="*/ 24 w 700"/>
                <a:gd name="T79" fmla="*/ 26 h 641"/>
                <a:gd name="T80" fmla="*/ 24 w 700"/>
                <a:gd name="T81" fmla="*/ 608 h 6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00"/>
                <a:gd name="T124" fmla="*/ 0 h 641"/>
                <a:gd name="T125" fmla="*/ 700 w 700"/>
                <a:gd name="T126" fmla="*/ 641 h 6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00" h="641">
                  <a:moveTo>
                    <a:pt x="0" y="26"/>
                  </a:moveTo>
                  <a:lnTo>
                    <a:pt x="0" y="26"/>
                  </a:lnTo>
                  <a:lnTo>
                    <a:pt x="0" y="20"/>
                  </a:lnTo>
                  <a:lnTo>
                    <a:pt x="0" y="13"/>
                  </a:lnTo>
                  <a:lnTo>
                    <a:pt x="8" y="6"/>
                  </a:lnTo>
                  <a:lnTo>
                    <a:pt x="16" y="0"/>
                  </a:lnTo>
                  <a:lnTo>
                    <a:pt x="24" y="0"/>
                  </a:lnTo>
                  <a:lnTo>
                    <a:pt x="32" y="0"/>
                  </a:lnTo>
                  <a:lnTo>
                    <a:pt x="660" y="0"/>
                  </a:lnTo>
                  <a:lnTo>
                    <a:pt x="676" y="0"/>
                  </a:lnTo>
                  <a:lnTo>
                    <a:pt x="684" y="6"/>
                  </a:lnTo>
                  <a:lnTo>
                    <a:pt x="692" y="13"/>
                  </a:lnTo>
                  <a:lnTo>
                    <a:pt x="692" y="20"/>
                  </a:lnTo>
                  <a:lnTo>
                    <a:pt x="700" y="26"/>
                  </a:lnTo>
                  <a:lnTo>
                    <a:pt x="700" y="608"/>
                  </a:lnTo>
                  <a:lnTo>
                    <a:pt x="692" y="621"/>
                  </a:lnTo>
                  <a:lnTo>
                    <a:pt x="684" y="628"/>
                  </a:lnTo>
                  <a:lnTo>
                    <a:pt x="676" y="634"/>
                  </a:lnTo>
                  <a:lnTo>
                    <a:pt x="660" y="641"/>
                  </a:lnTo>
                  <a:lnTo>
                    <a:pt x="32" y="641"/>
                  </a:lnTo>
                  <a:lnTo>
                    <a:pt x="24" y="634"/>
                  </a:lnTo>
                  <a:lnTo>
                    <a:pt x="16" y="634"/>
                  </a:lnTo>
                  <a:lnTo>
                    <a:pt x="8" y="628"/>
                  </a:lnTo>
                  <a:lnTo>
                    <a:pt x="0" y="621"/>
                  </a:lnTo>
                  <a:lnTo>
                    <a:pt x="0" y="608"/>
                  </a:lnTo>
                  <a:lnTo>
                    <a:pt x="0" y="26"/>
                  </a:lnTo>
                  <a:close/>
                  <a:moveTo>
                    <a:pt x="24" y="608"/>
                  </a:moveTo>
                  <a:lnTo>
                    <a:pt x="24" y="608"/>
                  </a:lnTo>
                  <a:lnTo>
                    <a:pt x="24" y="615"/>
                  </a:lnTo>
                  <a:lnTo>
                    <a:pt x="24" y="608"/>
                  </a:lnTo>
                  <a:lnTo>
                    <a:pt x="24" y="615"/>
                  </a:lnTo>
                  <a:lnTo>
                    <a:pt x="32" y="621"/>
                  </a:lnTo>
                  <a:lnTo>
                    <a:pt x="24" y="615"/>
                  </a:lnTo>
                  <a:lnTo>
                    <a:pt x="32" y="621"/>
                  </a:lnTo>
                  <a:lnTo>
                    <a:pt x="660" y="621"/>
                  </a:lnTo>
                  <a:lnTo>
                    <a:pt x="668" y="615"/>
                  </a:lnTo>
                  <a:lnTo>
                    <a:pt x="660" y="621"/>
                  </a:lnTo>
                  <a:lnTo>
                    <a:pt x="668" y="615"/>
                  </a:lnTo>
                  <a:lnTo>
                    <a:pt x="676" y="608"/>
                  </a:lnTo>
                  <a:lnTo>
                    <a:pt x="668" y="615"/>
                  </a:lnTo>
                  <a:lnTo>
                    <a:pt x="676" y="608"/>
                  </a:lnTo>
                  <a:lnTo>
                    <a:pt x="676" y="26"/>
                  </a:lnTo>
                  <a:lnTo>
                    <a:pt x="668" y="20"/>
                  </a:lnTo>
                  <a:lnTo>
                    <a:pt x="676" y="26"/>
                  </a:lnTo>
                  <a:lnTo>
                    <a:pt x="668" y="20"/>
                  </a:lnTo>
                  <a:lnTo>
                    <a:pt x="660" y="20"/>
                  </a:lnTo>
                  <a:lnTo>
                    <a:pt x="668" y="20"/>
                  </a:lnTo>
                  <a:lnTo>
                    <a:pt x="660" y="20"/>
                  </a:lnTo>
                  <a:lnTo>
                    <a:pt x="32" y="20"/>
                  </a:lnTo>
                  <a:lnTo>
                    <a:pt x="24" y="20"/>
                  </a:lnTo>
                  <a:lnTo>
                    <a:pt x="32" y="20"/>
                  </a:lnTo>
                  <a:lnTo>
                    <a:pt x="24" y="20"/>
                  </a:lnTo>
                  <a:lnTo>
                    <a:pt x="24" y="26"/>
                  </a:lnTo>
                  <a:lnTo>
                    <a:pt x="24" y="20"/>
                  </a:lnTo>
                  <a:lnTo>
                    <a:pt x="24" y="26"/>
                  </a:lnTo>
                  <a:lnTo>
                    <a:pt x="24" y="608"/>
                  </a:lnTo>
                  <a:close/>
                </a:path>
              </a:pathLst>
            </a:custGeom>
            <a:solidFill>
              <a:srgbClr val="85AFD1"/>
            </a:solidFill>
            <a:ln w="0">
              <a:solidFill>
                <a:srgbClr val="85AFD1"/>
              </a:solidFill>
              <a:round/>
              <a:headEnd/>
              <a:tailEnd/>
            </a:ln>
          </p:spPr>
          <p:txBody>
            <a:bodyPr/>
            <a:lstStyle/>
            <a:p>
              <a:endParaRPr lang="ko-KR" altLang="en-US"/>
            </a:p>
          </p:txBody>
        </p:sp>
        <p:sp>
          <p:nvSpPr>
            <p:cNvPr id="50243" name="Rectangle 278"/>
            <p:cNvSpPr>
              <a:spLocks noChangeArrowheads="1"/>
            </p:cNvSpPr>
            <p:nvPr/>
          </p:nvSpPr>
          <p:spPr bwMode="auto">
            <a:xfrm>
              <a:off x="1500" y="3330"/>
              <a:ext cx="668" cy="252"/>
            </a:xfrm>
            <a:prstGeom prst="rect">
              <a:avLst/>
            </a:prstGeom>
            <a:noFill/>
            <a:ln w="9525">
              <a:noFill/>
              <a:miter lim="800000"/>
              <a:headEnd/>
              <a:tailEnd/>
            </a:ln>
          </p:spPr>
          <p:txBody>
            <a:bodyPr wrap="square" lIns="0" tIns="0" rIns="0" bIns="0">
              <a:spAutoFit/>
            </a:bodyPr>
            <a:lstStyle/>
            <a:p>
              <a:r>
                <a:rPr lang="ru-RU" altLang="ko-KR" dirty="0" smtClean="0">
                  <a:latin typeface="Arial Unicode MS" pitchFamily="50" charset="-127"/>
                  <a:ea typeface="Arial Unicode MS" pitchFamily="50" charset="-127"/>
                  <a:cs typeface="Arial Unicode MS" pitchFamily="50" charset="-127"/>
                </a:rPr>
                <a:t>Внешнее подключение</a:t>
              </a:r>
              <a:endParaRPr lang="ko-KR" altLang="ko-KR" dirty="0">
                <a:latin typeface="Arial Unicode MS" pitchFamily="50" charset="-127"/>
                <a:ea typeface="Arial Unicode MS" pitchFamily="50" charset="-127"/>
                <a:cs typeface="Arial Unicode MS" pitchFamily="50" charset="-127"/>
              </a:endParaRPr>
            </a:p>
          </p:txBody>
        </p:sp>
        <p:pic>
          <p:nvPicPr>
            <p:cNvPr id="50244" name="Picture 279"/>
            <p:cNvPicPr>
              <a:picLocks noChangeAspect="1" noChangeArrowheads="1"/>
            </p:cNvPicPr>
            <p:nvPr/>
          </p:nvPicPr>
          <p:blipFill>
            <a:blip r:embed="rId10" cstate="print"/>
            <a:srcRect/>
            <a:stretch>
              <a:fillRect/>
            </a:stretch>
          </p:blipFill>
          <p:spPr bwMode="auto">
            <a:xfrm>
              <a:off x="3086" y="3263"/>
              <a:ext cx="408" cy="238"/>
            </a:xfrm>
            <a:prstGeom prst="rect">
              <a:avLst/>
            </a:prstGeom>
            <a:noFill/>
            <a:ln w="9525">
              <a:noFill/>
              <a:miter lim="800000"/>
              <a:headEnd/>
              <a:tailEnd/>
            </a:ln>
          </p:spPr>
        </p:pic>
        <p:pic>
          <p:nvPicPr>
            <p:cNvPr id="50245" name="Picture 280"/>
            <p:cNvPicPr>
              <a:picLocks noChangeAspect="1" noChangeArrowheads="1"/>
            </p:cNvPicPr>
            <p:nvPr/>
          </p:nvPicPr>
          <p:blipFill>
            <a:blip r:embed="rId11" cstate="print"/>
            <a:srcRect/>
            <a:stretch>
              <a:fillRect/>
            </a:stretch>
          </p:blipFill>
          <p:spPr bwMode="auto">
            <a:xfrm>
              <a:off x="2659" y="3263"/>
              <a:ext cx="408" cy="238"/>
            </a:xfrm>
            <a:prstGeom prst="rect">
              <a:avLst/>
            </a:prstGeom>
            <a:noFill/>
            <a:ln w="9525">
              <a:noFill/>
              <a:miter lim="800000"/>
              <a:headEnd/>
              <a:tailEnd/>
            </a:ln>
          </p:spPr>
        </p:pic>
        <p:pic>
          <p:nvPicPr>
            <p:cNvPr id="50246" name="Picture 281"/>
            <p:cNvPicPr>
              <a:picLocks noChangeAspect="1" noChangeArrowheads="1"/>
            </p:cNvPicPr>
            <p:nvPr/>
          </p:nvPicPr>
          <p:blipFill>
            <a:blip r:embed="rId10" cstate="print"/>
            <a:srcRect/>
            <a:stretch>
              <a:fillRect/>
            </a:stretch>
          </p:blipFill>
          <p:spPr bwMode="auto">
            <a:xfrm>
              <a:off x="3762" y="3263"/>
              <a:ext cx="408" cy="238"/>
            </a:xfrm>
            <a:prstGeom prst="rect">
              <a:avLst/>
            </a:prstGeom>
            <a:noFill/>
            <a:ln w="9525">
              <a:noFill/>
              <a:miter lim="800000"/>
              <a:headEnd/>
              <a:tailEnd/>
            </a:ln>
          </p:spPr>
        </p:pic>
        <p:pic>
          <p:nvPicPr>
            <p:cNvPr id="50247" name="Picture 282"/>
            <p:cNvPicPr>
              <a:picLocks noChangeAspect="1" noChangeArrowheads="1"/>
            </p:cNvPicPr>
            <p:nvPr/>
          </p:nvPicPr>
          <p:blipFill>
            <a:blip r:embed="rId11" cstate="print"/>
            <a:srcRect/>
            <a:stretch>
              <a:fillRect/>
            </a:stretch>
          </p:blipFill>
          <p:spPr bwMode="auto">
            <a:xfrm>
              <a:off x="3762" y="3263"/>
              <a:ext cx="408" cy="238"/>
            </a:xfrm>
            <a:prstGeom prst="rect">
              <a:avLst/>
            </a:prstGeom>
            <a:noFill/>
            <a:ln w="9525">
              <a:noFill/>
              <a:miter lim="800000"/>
              <a:headEnd/>
              <a:tailEnd/>
            </a:ln>
          </p:spPr>
        </p:pic>
        <p:pic>
          <p:nvPicPr>
            <p:cNvPr id="50248" name="Picture 283"/>
            <p:cNvPicPr>
              <a:picLocks noChangeAspect="1" noChangeArrowheads="1"/>
            </p:cNvPicPr>
            <p:nvPr/>
          </p:nvPicPr>
          <p:blipFill>
            <a:blip r:embed="rId10" cstate="print"/>
            <a:srcRect/>
            <a:stretch>
              <a:fillRect/>
            </a:stretch>
          </p:blipFill>
          <p:spPr bwMode="auto">
            <a:xfrm>
              <a:off x="4422" y="3263"/>
              <a:ext cx="409" cy="238"/>
            </a:xfrm>
            <a:prstGeom prst="rect">
              <a:avLst/>
            </a:prstGeom>
            <a:noFill/>
            <a:ln w="9525">
              <a:noFill/>
              <a:miter lim="800000"/>
              <a:headEnd/>
              <a:tailEnd/>
            </a:ln>
          </p:spPr>
        </p:pic>
        <p:sp>
          <p:nvSpPr>
            <p:cNvPr id="50249" name="Rectangle 285"/>
            <p:cNvSpPr>
              <a:spLocks noChangeArrowheads="1"/>
            </p:cNvSpPr>
            <p:nvPr/>
          </p:nvSpPr>
          <p:spPr bwMode="auto">
            <a:xfrm>
              <a:off x="1836" y="1214"/>
              <a:ext cx="1313" cy="787"/>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0" name="Freeform 286"/>
            <p:cNvSpPr>
              <a:spLocks noEditPoints="1"/>
            </p:cNvSpPr>
            <p:nvPr/>
          </p:nvSpPr>
          <p:spPr bwMode="auto">
            <a:xfrm>
              <a:off x="1836" y="1214"/>
              <a:ext cx="1320" cy="794"/>
            </a:xfrm>
            <a:custGeom>
              <a:avLst/>
              <a:gdLst>
                <a:gd name="T0" fmla="*/ 0 w 1320"/>
                <a:gd name="T1" fmla="*/ 0 h 794"/>
                <a:gd name="T2" fmla="*/ 1320 w 1320"/>
                <a:gd name="T3" fmla="*/ 0 h 794"/>
                <a:gd name="T4" fmla="*/ 1320 w 1320"/>
                <a:gd name="T5" fmla="*/ 794 h 794"/>
                <a:gd name="T6" fmla="*/ 0 w 1320"/>
                <a:gd name="T7" fmla="*/ 794 h 794"/>
                <a:gd name="T8" fmla="*/ 0 w 1320"/>
                <a:gd name="T9" fmla="*/ 0 h 794"/>
                <a:gd name="T10" fmla="*/ 8 w 1320"/>
                <a:gd name="T11" fmla="*/ 787 h 794"/>
                <a:gd name="T12" fmla="*/ 0 w 1320"/>
                <a:gd name="T13" fmla="*/ 787 h 794"/>
                <a:gd name="T14" fmla="*/ 1313 w 1320"/>
                <a:gd name="T15" fmla="*/ 787 h 794"/>
                <a:gd name="T16" fmla="*/ 1313 w 1320"/>
                <a:gd name="T17" fmla="*/ 787 h 794"/>
                <a:gd name="T18" fmla="*/ 1313 w 1320"/>
                <a:gd name="T19" fmla="*/ 0 h 794"/>
                <a:gd name="T20" fmla="*/ 1313 w 1320"/>
                <a:gd name="T21" fmla="*/ 7 h 794"/>
                <a:gd name="T22" fmla="*/ 0 w 1320"/>
                <a:gd name="T23" fmla="*/ 7 h 794"/>
                <a:gd name="T24" fmla="*/ 8 w 1320"/>
                <a:gd name="T25" fmla="*/ 0 h 794"/>
                <a:gd name="T26" fmla="*/ 8 w 1320"/>
                <a:gd name="T27" fmla="*/ 787 h 7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794"/>
                <a:gd name="T44" fmla="*/ 1320 w 1320"/>
                <a:gd name="T45" fmla="*/ 794 h 7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794">
                  <a:moveTo>
                    <a:pt x="0" y="0"/>
                  </a:moveTo>
                  <a:lnTo>
                    <a:pt x="1320" y="0"/>
                  </a:lnTo>
                  <a:lnTo>
                    <a:pt x="1320" y="794"/>
                  </a:lnTo>
                  <a:lnTo>
                    <a:pt x="0" y="794"/>
                  </a:lnTo>
                  <a:lnTo>
                    <a:pt x="0" y="0"/>
                  </a:lnTo>
                  <a:close/>
                  <a:moveTo>
                    <a:pt x="8" y="787"/>
                  </a:moveTo>
                  <a:lnTo>
                    <a:pt x="0" y="787"/>
                  </a:lnTo>
                  <a:lnTo>
                    <a:pt x="1313" y="787"/>
                  </a:lnTo>
                  <a:lnTo>
                    <a:pt x="1313" y="0"/>
                  </a:lnTo>
                  <a:lnTo>
                    <a:pt x="1313" y="7"/>
                  </a:lnTo>
                  <a:lnTo>
                    <a:pt x="0" y="7"/>
                  </a:lnTo>
                  <a:lnTo>
                    <a:pt x="8" y="0"/>
                  </a:lnTo>
                  <a:lnTo>
                    <a:pt x="8" y="787"/>
                  </a:lnTo>
                  <a:close/>
                </a:path>
              </a:pathLst>
            </a:custGeom>
            <a:solidFill>
              <a:srgbClr val="C0C0C0"/>
            </a:solidFill>
            <a:ln w="0">
              <a:solidFill>
                <a:srgbClr val="C0C0C0"/>
              </a:solidFill>
              <a:round/>
              <a:headEnd/>
              <a:tailEnd/>
            </a:ln>
          </p:spPr>
          <p:txBody>
            <a:bodyPr/>
            <a:lstStyle/>
            <a:p>
              <a:endParaRPr lang="ko-KR" altLang="en-US"/>
            </a:p>
          </p:txBody>
        </p:sp>
        <p:sp>
          <p:nvSpPr>
            <p:cNvPr id="50251" name="Rectangle 287"/>
            <p:cNvSpPr>
              <a:spLocks noChangeArrowheads="1"/>
            </p:cNvSpPr>
            <p:nvPr/>
          </p:nvSpPr>
          <p:spPr bwMode="auto">
            <a:xfrm>
              <a:off x="1899" y="1314"/>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52" name="Rectangle 288"/>
            <p:cNvSpPr>
              <a:spLocks noChangeArrowheads="1"/>
            </p:cNvSpPr>
            <p:nvPr/>
          </p:nvSpPr>
          <p:spPr bwMode="auto">
            <a:xfrm>
              <a:off x="1860" y="1260"/>
              <a:ext cx="1273" cy="712"/>
            </a:xfrm>
            <a:prstGeom prst="rect">
              <a:avLst/>
            </a:prstGeom>
            <a:noFill/>
            <a:ln w="9525">
              <a:noFill/>
              <a:miter lim="800000"/>
              <a:headEnd/>
              <a:tailEnd/>
            </a:ln>
          </p:spPr>
          <p:txBody>
            <a:bodyPr lIns="0" tIns="0" rIns="0" bIns="0">
              <a:spAutoFit/>
            </a:bodyPr>
            <a:lstStyle/>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Содержание позиций управления</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latin typeface="Arial Unicode MS" pitchFamily="50" charset="-127"/>
                  <a:ea typeface="Arial Unicode MS" pitchFamily="50" charset="-127"/>
                  <a:cs typeface="Arial Unicode MS" pitchFamily="50" charset="-127"/>
                </a:rPr>
                <a:t> </a:t>
              </a:r>
              <a:r>
                <a:rPr lang="ru-RU" altLang="ko-KR" sz="700" dirty="0" smtClean="0">
                  <a:latin typeface="Arial Unicode MS" pitchFamily="50" charset="-127"/>
                  <a:ea typeface="Arial Unicode MS" pitchFamily="50" charset="-127"/>
                  <a:cs typeface="Arial Unicode MS" pitchFamily="50" charset="-127"/>
                </a:rPr>
                <a:t>структура целей работы</a:t>
              </a:r>
            </a:p>
            <a:p>
              <a:pPr>
                <a:lnSpc>
                  <a:spcPct val="150000"/>
                </a:lnSpc>
                <a:buFont typeface="Arial" charset="0"/>
                <a:buChar char="•"/>
              </a:pPr>
              <a:r>
                <a:rPr lang="ru-RU" altLang="ko-KR" sz="700" dirty="0" smtClean="0">
                  <a:latin typeface="Arial Unicode MS" pitchFamily="50" charset="-127"/>
                  <a:ea typeface="Arial Unicode MS" pitchFamily="50" charset="-127"/>
                  <a:cs typeface="Arial Unicode MS" pitchFamily="50" charset="-127"/>
                </a:rPr>
                <a:t>План работы для программы учреждения </a:t>
              </a:r>
              <a:r>
                <a:rPr lang="en-US" altLang="ko-KR" sz="700" dirty="0" smtClean="0">
                  <a:solidFill>
                    <a:srgbClr val="4D4D4D"/>
                  </a:solidFill>
                  <a:latin typeface="Arial Unicode MS" pitchFamily="50" charset="-127"/>
                  <a:ea typeface="Arial Unicode MS" pitchFamily="50" charset="-127"/>
                  <a:cs typeface="Arial Unicode MS" pitchFamily="50" charset="-127"/>
                </a:rPr>
                <a:t>(</a:t>
              </a:r>
              <a:r>
                <a:rPr lang="ru-RU" altLang="ko-KR" sz="700" dirty="0" smtClean="0">
                  <a:solidFill>
                    <a:srgbClr val="4D4D4D"/>
                  </a:solidFill>
                  <a:latin typeface="Arial Unicode MS" pitchFamily="50" charset="-127"/>
                  <a:ea typeface="Arial Unicode MS" pitchFamily="50" charset="-127"/>
                  <a:cs typeface="Arial Unicode MS" pitchFamily="50" charset="-127"/>
                </a:rPr>
                <a:t>проекта</a:t>
              </a:r>
              <a:r>
                <a:rPr lang="en-US" altLang="ko-KR" sz="700" dirty="0" smtClean="0">
                  <a:solidFill>
                    <a:srgbClr val="4D4D4D"/>
                  </a:solidFill>
                  <a:latin typeface="Arial Unicode MS" pitchFamily="50" charset="-127"/>
                  <a:ea typeface="Arial Unicode MS" pitchFamily="50" charset="-127"/>
                  <a:cs typeface="Arial Unicode MS" pitchFamily="50" charset="-127"/>
                </a:rPr>
                <a:t>)</a:t>
              </a:r>
              <a:endParaRPr lang="ko-KR" altLang="ko-KR" sz="700" dirty="0">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latin typeface="Arial Unicode MS" pitchFamily="50" charset="-127"/>
                  <a:ea typeface="Arial Unicode MS" pitchFamily="50" charset="-127"/>
                  <a:cs typeface="Arial Unicode MS" pitchFamily="50" charset="-127"/>
                </a:rPr>
                <a:t> </a:t>
              </a:r>
              <a:r>
                <a:rPr lang="ru-RU" altLang="ko-KR" sz="700" dirty="0" smtClean="0">
                  <a:latin typeface="Arial Unicode MS" pitchFamily="50" charset="-127"/>
                  <a:ea typeface="Arial Unicode MS" pitchFamily="50" charset="-127"/>
                  <a:cs typeface="Arial Unicode MS" pitchFamily="50" charset="-127"/>
                </a:rPr>
                <a:t>план работы для программы </a:t>
              </a:r>
            </a:p>
            <a:p>
              <a:pPr>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Управление Планом работы</a:t>
              </a:r>
            </a:p>
            <a:p>
              <a:pPr>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Обзор и Утверждение плана работы</a:t>
              </a:r>
              <a:endParaRPr lang="ko-KR" altLang="ko-KR" sz="700" dirty="0">
                <a:latin typeface="Arial Unicode MS" pitchFamily="50" charset="-127"/>
                <a:ea typeface="Arial Unicode MS" pitchFamily="50" charset="-127"/>
                <a:cs typeface="Arial Unicode MS" pitchFamily="50" charset="-127"/>
              </a:endParaRPr>
            </a:p>
          </p:txBody>
        </p:sp>
        <p:sp>
          <p:nvSpPr>
            <p:cNvPr id="50253" name="Rectangle 305"/>
            <p:cNvSpPr>
              <a:spLocks noChangeArrowheads="1"/>
            </p:cNvSpPr>
            <p:nvPr/>
          </p:nvSpPr>
          <p:spPr bwMode="auto">
            <a:xfrm>
              <a:off x="1836" y="1082"/>
              <a:ext cx="1313"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4" name="Freeform 306"/>
            <p:cNvSpPr>
              <a:spLocks noEditPoints="1"/>
            </p:cNvSpPr>
            <p:nvPr/>
          </p:nvSpPr>
          <p:spPr bwMode="auto">
            <a:xfrm>
              <a:off x="1836" y="1082"/>
              <a:ext cx="1320" cy="146"/>
            </a:xfrm>
            <a:custGeom>
              <a:avLst/>
              <a:gdLst>
                <a:gd name="T0" fmla="*/ 0 w 1320"/>
                <a:gd name="T1" fmla="*/ 0 h 146"/>
                <a:gd name="T2" fmla="*/ 1320 w 1320"/>
                <a:gd name="T3" fmla="*/ 0 h 146"/>
                <a:gd name="T4" fmla="*/ 1320 w 1320"/>
                <a:gd name="T5" fmla="*/ 146 h 146"/>
                <a:gd name="T6" fmla="*/ 0 w 1320"/>
                <a:gd name="T7" fmla="*/ 146 h 146"/>
                <a:gd name="T8" fmla="*/ 0 w 1320"/>
                <a:gd name="T9" fmla="*/ 0 h 146"/>
                <a:gd name="T10" fmla="*/ 8 w 1320"/>
                <a:gd name="T11" fmla="*/ 139 h 146"/>
                <a:gd name="T12" fmla="*/ 0 w 1320"/>
                <a:gd name="T13" fmla="*/ 139 h 146"/>
                <a:gd name="T14" fmla="*/ 1313 w 1320"/>
                <a:gd name="T15" fmla="*/ 139 h 146"/>
                <a:gd name="T16" fmla="*/ 1313 w 1320"/>
                <a:gd name="T17" fmla="*/ 139 h 146"/>
                <a:gd name="T18" fmla="*/ 1313 w 1320"/>
                <a:gd name="T19" fmla="*/ 0 h 146"/>
                <a:gd name="T20" fmla="*/ 1313 w 1320"/>
                <a:gd name="T21" fmla="*/ 7 h 146"/>
                <a:gd name="T22" fmla="*/ 0 w 1320"/>
                <a:gd name="T23" fmla="*/ 7 h 146"/>
                <a:gd name="T24" fmla="*/ 8 w 1320"/>
                <a:gd name="T25" fmla="*/ 0 h 146"/>
                <a:gd name="T26" fmla="*/ 8 w 1320"/>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146"/>
                <a:gd name="T44" fmla="*/ 1320 w 1320"/>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146">
                  <a:moveTo>
                    <a:pt x="0" y="0"/>
                  </a:moveTo>
                  <a:lnTo>
                    <a:pt x="1320" y="0"/>
                  </a:lnTo>
                  <a:lnTo>
                    <a:pt x="1320" y="146"/>
                  </a:lnTo>
                  <a:lnTo>
                    <a:pt x="0" y="146"/>
                  </a:lnTo>
                  <a:lnTo>
                    <a:pt x="0" y="0"/>
                  </a:lnTo>
                  <a:close/>
                  <a:moveTo>
                    <a:pt x="8" y="139"/>
                  </a:moveTo>
                  <a:lnTo>
                    <a:pt x="0" y="139"/>
                  </a:lnTo>
                  <a:lnTo>
                    <a:pt x="1313" y="139"/>
                  </a:lnTo>
                  <a:lnTo>
                    <a:pt x="1313" y="0"/>
                  </a:lnTo>
                  <a:lnTo>
                    <a:pt x="1313" y="7"/>
                  </a:lnTo>
                  <a:lnTo>
                    <a:pt x="0" y="7"/>
                  </a:lnTo>
                  <a:lnTo>
                    <a:pt x="8" y="0"/>
                  </a:lnTo>
                  <a:lnTo>
                    <a:pt x="8" y="139"/>
                  </a:lnTo>
                  <a:close/>
                </a:path>
              </a:pathLst>
            </a:custGeom>
            <a:solidFill>
              <a:srgbClr val="C0C0C0"/>
            </a:solidFill>
            <a:ln w="0">
              <a:solidFill>
                <a:srgbClr val="C0C0C0"/>
              </a:solidFill>
              <a:round/>
              <a:headEnd/>
              <a:tailEnd/>
            </a:ln>
          </p:spPr>
          <p:txBody>
            <a:bodyPr/>
            <a:lstStyle/>
            <a:p>
              <a:endParaRPr lang="ko-KR" altLang="en-US"/>
            </a:p>
          </p:txBody>
        </p:sp>
        <p:sp>
          <p:nvSpPr>
            <p:cNvPr id="50255" name="Rectangle 307"/>
            <p:cNvSpPr>
              <a:spLocks noChangeArrowheads="1"/>
            </p:cNvSpPr>
            <p:nvPr/>
          </p:nvSpPr>
          <p:spPr bwMode="auto">
            <a:xfrm>
              <a:off x="1905" y="1125"/>
              <a:ext cx="1091" cy="155"/>
            </a:xfrm>
            <a:prstGeom prst="rect">
              <a:avLst/>
            </a:prstGeom>
            <a:noFill/>
            <a:ln w="9525">
              <a:noFill/>
              <a:miter lim="800000"/>
              <a:headEnd/>
              <a:tailEnd/>
            </a:ln>
          </p:spPr>
          <p:txBody>
            <a:bodyPr wrap="square" lIns="0" tIns="0" rIns="0" bIns="0">
              <a:spAutoFit/>
            </a:bodyPr>
            <a:lstStyle/>
            <a:p>
              <a:r>
                <a:rPr lang="ru-RU" altLang="ko-KR" sz="800" dirty="0" smtClean="0">
                  <a:latin typeface="Arial Unicode MS" pitchFamily="50" charset="-127"/>
                  <a:ea typeface="Arial Unicode MS" pitchFamily="50" charset="-127"/>
                  <a:cs typeface="Arial Unicode MS" pitchFamily="50" charset="-127"/>
                </a:rPr>
                <a:t>План Система Управления Операционной Работой</a:t>
              </a:r>
              <a:endParaRPr lang="ko-KR" altLang="ko-KR" sz="800" dirty="0">
                <a:latin typeface="Arial Unicode MS" pitchFamily="50" charset="-127"/>
                <a:ea typeface="Arial Unicode MS" pitchFamily="50" charset="-127"/>
                <a:cs typeface="Arial Unicode MS" pitchFamily="50" charset="-127"/>
              </a:endParaRPr>
            </a:p>
          </p:txBody>
        </p:sp>
        <p:sp>
          <p:nvSpPr>
            <p:cNvPr id="50256" name="Rectangle 308"/>
            <p:cNvSpPr>
              <a:spLocks noChangeArrowheads="1"/>
            </p:cNvSpPr>
            <p:nvPr/>
          </p:nvSpPr>
          <p:spPr bwMode="auto">
            <a:xfrm>
              <a:off x="1836" y="2186"/>
              <a:ext cx="1313" cy="694"/>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7" name="Freeform 309"/>
            <p:cNvSpPr>
              <a:spLocks noEditPoints="1"/>
            </p:cNvSpPr>
            <p:nvPr/>
          </p:nvSpPr>
          <p:spPr bwMode="auto">
            <a:xfrm>
              <a:off x="1836" y="2186"/>
              <a:ext cx="1320" cy="701"/>
            </a:xfrm>
            <a:custGeom>
              <a:avLst/>
              <a:gdLst>
                <a:gd name="T0" fmla="*/ 0 w 1320"/>
                <a:gd name="T1" fmla="*/ 0 h 701"/>
                <a:gd name="T2" fmla="*/ 1320 w 1320"/>
                <a:gd name="T3" fmla="*/ 0 h 701"/>
                <a:gd name="T4" fmla="*/ 1320 w 1320"/>
                <a:gd name="T5" fmla="*/ 701 h 701"/>
                <a:gd name="T6" fmla="*/ 0 w 1320"/>
                <a:gd name="T7" fmla="*/ 701 h 701"/>
                <a:gd name="T8" fmla="*/ 0 w 1320"/>
                <a:gd name="T9" fmla="*/ 0 h 701"/>
                <a:gd name="T10" fmla="*/ 8 w 1320"/>
                <a:gd name="T11" fmla="*/ 694 h 701"/>
                <a:gd name="T12" fmla="*/ 0 w 1320"/>
                <a:gd name="T13" fmla="*/ 694 h 701"/>
                <a:gd name="T14" fmla="*/ 1313 w 1320"/>
                <a:gd name="T15" fmla="*/ 694 h 701"/>
                <a:gd name="T16" fmla="*/ 1313 w 1320"/>
                <a:gd name="T17" fmla="*/ 694 h 701"/>
                <a:gd name="T18" fmla="*/ 1313 w 1320"/>
                <a:gd name="T19" fmla="*/ 0 h 701"/>
                <a:gd name="T20" fmla="*/ 1313 w 1320"/>
                <a:gd name="T21" fmla="*/ 7 h 701"/>
                <a:gd name="T22" fmla="*/ 0 w 1320"/>
                <a:gd name="T23" fmla="*/ 7 h 701"/>
                <a:gd name="T24" fmla="*/ 8 w 1320"/>
                <a:gd name="T25" fmla="*/ 0 h 701"/>
                <a:gd name="T26" fmla="*/ 8 w 1320"/>
                <a:gd name="T27" fmla="*/ 694 h 7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701"/>
                <a:gd name="T44" fmla="*/ 1320 w 1320"/>
                <a:gd name="T45" fmla="*/ 701 h 70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701">
                  <a:moveTo>
                    <a:pt x="0" y="0"/>
                  </a:moveTo>
                  <a:lnTo>
                    <a:pt x="1320" y="0"/>
                  </a:lnTo>
                  <a:lnTo>
                    <a:pt x="1320" y="701"/>
                  </a:lnTo>
                  <a:lnTo>
                    <a:pt x="0" y="701"/>
                  </a:lnTo>
                  <a:lnTo>
                    <a:pt x="0" y="0"/>
                  </a:lnTo>
                  <a:close/>
                  <a:moveTo>
                    <a:pt x="8" y="694"/>
                  </a:moveTo>
                  <a:lnTo>
                    <a:pt x="0" y="694"/>
                  </a:lnTo>
                  <a:lnTo>
                    <a:pt x="1313" y="694"/>
                  </a:lnTo>
                  <a:lnTo>
                    <a:pt x="1313" y="0"/>
                  </a:lnTo>
                  <a:lnTo>
                    <a:pt x="1313" y="7"/>
                  </a:lnTo>
                  <a:lnTo>
                    <a:pt x="0" y="7"/>
                  </a:lnTo>
                  <a:lnTo>
                    <a:pt x="8" y="0"/>
                  </a:lnTo>
                  <a:lnTo>
                    <a:pt x="8" y="694"/>
                  </a:lnTo>
                  <a:close/>
                </a:path>
              </a:pathLst>
            </a:custGeom>
            <a:solidFill>
              <a:srgbClr val="C0C0C0"/>
            </a:solidFill>
            <a:ln w="0">
              <a:solidFill>
                <a:srgbClr val="C0C0C0"/>
              </a:solidFill>
              <a:round/>
              <a:headEnd/>
              <a:tailEnd/>
            </a:ln>
          </p:spPr>
          <p:txBody>
            <a:bodyPr/>
            <a:lstStyle/>
            <a:p>
              <a:endParaRPr lang="ko-KR" altLang="en-US"/>
            </a:p>
          </p:txBody>
        </p:sp>
        <p:sp>
          <p:nvSpPr>
            <p:cNvPr id="50258" name="Rectangle 311"/>
            <p:cNvSpPr>
              <a:spLocks noChangeArrowheads="1"/>
            </p:cNvSpPr>
            <p:nvPr/>
          </p:nvSpPr>
          <p:spPr bwMode="auto">
            <a:xfrm>
              <a:off x="1860" y="2250"/>
              <a:ext cx="1247" cy="611"/>
            </a:xfrm>
            <a:prstGeom prst="rect">
              <a:avLst/>
            </a:prstGeom>
            <a:noFill/>
            <a:ln w="9525">
              <a:noFill/>
              <a:miter lim="800000"/>
              <a:headEnd/>
              <a:tailEnd/>
            </a:ln>
          </p:spPr>
          <p:txBody>
            <a:bodyPr wrap="none" lIns="0" tIns="0" rIns="0" bIns="0">
              <a:spAutoFit/>
            </a:bodyPr>
            <a:lstStyle/>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solidFill>
                    <a:srgbClr val="4D4D4D"/>
                  </a:solidFill>
                  <a:latin typeface="Arial Unicode MS" pitchFamily="50" charset="-127"/>
                  <a:ea typeface="Arial Unicode MS" pitchFamily="50" charset="-127"/>
                  <a:cs typeface="Arial Unicode MS" pitchFamily="50" charset="-127"/>
                </a:rPr>
                <a:t>Содержание позиций управления</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latin typeface="Arial Unicode MS" pitchFamily="50" charset="-127"/>
                  <a:ea typeface="Arial Unicode MS" pitchFamily="50" charset="-127"/>
                  <a:cs typeface="Arial Unicode MS" pitchFamily="50" charset="-127"/>
                </a:rPr>
                <a:t> </a:t>
              </a:r>
              <a:r>
                <a:rPr lang="ru-RU" altLang="ko-KR" sz="700" dirty="0" smtClean="0">
                  <a:latin typeface="Arial Unicode MS" pitchFamily="50" charset="-127"/>
                  <a:ea typeface="Arial Unicode MS" pitchFamily="50" charset="-127"/>
                  <a:cs typeface="Arial Unicode MS" pitchFamily="50" charset="-127"/>
                </a:rPr>
                <a:t>отчет о работе для программы Учреждения </a:t>
              </a:r>
            </a:p>
            <a:p>
              <a:pPr>
                <a:lnSpc>
                  <a:spcPct val="150000"/>
                </a:lnSpc>
              </a:pPr>
              <a:r>
                <a:rPr lang="ru-RU" altLang="ko-KR" sz="700" dirty="0" smtClean="0">
                  <a:latin typeface="Arial Unicode MS" pitchFamily="50" charset="-127"/>
                  <a:ea typeface="Arial Unicode MS" pitchFamily="50" charset="-127"/>
                  <a:cs typeface="Arial Unicode MS" pitchFamily="50" charset="-127"/>
                </a:rPr>
                <a:t>(проекта</a:t>
              </a:r>
              <a:r>
                <a:rPr lang="en-US" altLang="ko-KR" sz="700" dirty="0" smtClean="0">
                  <a:solidFill>
                    <a:srgbClr val="4D4D4D"/>
                  </a:solidFill>
                  <a:latin typeface="Arial Unicode MS" pitchFamily="50" charset="-127"/>
                  <a:ea typeface="Arial Unicode MS" pitchFamily="50" charset="-127"/>
                  <a:cs typeface="Arial Unicode MS" pitchFamily="50" charset="-127"/>
                </a:rPr>
                <a:t>) </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latin typeface="Arial Unicode MS" pitchFamily="50" charset="-127"/>
                  <a:ea typeface="Arial Unicode MS" pitchFamily="50" charset="-127"/>
                  <a:cs typeface="Arial Unicode MS" pitchFamily="50" charset="-127"/>
                </a:rPr>
                <a:t>отчет о работе для программы</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dirty="0">
                  <a:solidFill>
                    <a:srgbClr val="4D4D4D"/>
                  </a:solidFill>
                  <a:latin typeface="Arial Unicode MS" pitchFamily="50" charset="-127"/>
                  <a:ea typeface="Arial Unicode MS" pitchFamily="50" charset="-127"/>
                  <a:cs typeface="Arial Unicode MS" pitchFamily="50" charset="-127"/>
                </a:rPr>
                <a:t> </a:t>
              </a:r>
              <a:r>
                <a:rPr lang="ru-RU" altLang="ko-KR" sz="700" dirty="0" smtClean="0">
                  <a:latin typeface="Arial Unicode MS" pitchFamily="50" charset="-127"/>
                  <a:ea typeface="Arial Unicode MS" pitchFamily="50" charset="-127"/>
                  <a:cs typeface="Arial Unicode MS" pitchFamily="50" charset="-127"/>
                </a:rPr>
                <a:t>отчет по управлению работой</a:t>
              </a:r>
              <a:endParaRPr lang="en-US" altLang="ko-KR" sz="700" dirty="0">
                <a:solidFill>
                  <a:srgbClr val="4D4D4D"/>
                </a:solidFill>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ru-RU" altLang="ko-KR" sz="700" dirty="0" smtClean="0">
                  <a:solidFill>
                    <a:srgbClr val="4D4D4D"/>
                  </a:solidFill>
                  <a:latin typeface="Arial Unicode MS" pitchFamily="50" charset="-127"/>
                  <a:ea typeface="Arial Unicode MS" pitchFamily="50" charset="-127"/>
                  <a:cs typeface="Arial Unicode MS" pitchFamily="50" charset="-127"/>
                </a:rPr>
                <a:t>Обзор и Утверждение Отчета о а работе</a:t>
              </a:r>
              <a:r>
                <a:rPr lang="en-US" altLang="ko-KR" sz="700" dirty="0" smtClean="0">
                  <a:solidFill>
                    <a:srgbClr val="4D4D4D"/>
                  </a:solidFill>
                  <a:latin typeface="Arial Unicode MS" pitchFamily="50" charset="-127"/>
                  <a:ea typeface="Arial Unicode MS" pitchFamily="50" charset="-127"/>
                  <a:cs typeface="Arial Unicode MS" pitchFamily="50" charset="-127"/>
                </a:rPr>
                <a:t> </a:t>
              </a:r>
              <a:endParaRPr lang="en-US" altLang="ko-KR" sz="700" dirty="0">
                <a:solidFill>
                  <a:srgbClr val="4D4D4D"/>
                </a:solidFill>
                <a:latin typeface="Arial Unicode MS" pitchFamily="50" charset="-127"/>
                <a:ea typeface="Arial Unicode MS" pitchFamily="50" charset="-127"/>
                <a:cs typeface="Arial Unicode MS" pitchFamily="50" charset="-127"/>
              </a:endParaRPr>
            </a:p>
          </p:txBody>
        </p:sp>
        <p:sp>
          <p:nvSpPr>
            <p:cNvPr id="50259" name="Rectangle 314"/>
            <p:cNvSpPr>
              <a:spLocks noChangeArrowheads="1"/>
            </p:cNvSpPr>
            <p:nvPr/>
          </p:nvSpPr>
          <p:spPr bwMode="auto">
            <a:xfrm>
              <a:off x="2174" y="239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0" name="Rectangle 316"/>
            <p:cNvSpPr>
              <a:spLocks noChangeArrowheads="1"/>
            </p:cNvSpPr>
            <p:nvPr/>
          </p:nvSpPr>
          <p:spPr bwMode="auto">
            <a:xfrm>
              <a:off x="2402" y="239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1" name="Rectangle 324"/>
            <p:cNvSpPr>
              <a:spLocks noChangeArrowheads="1"/>
            </p:cNvSpPr>
            <p:nvPr/>
          </p:nvSpPr>
          <p:spPr bwMode="auto">
            <a:xfrm>
              <a:off x="2646" y="270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2" name="Rectangle 326"/>
            <p:cNvSpPr>
              <a:spLocks noChangeArrowheads="1"/>
            </p:cNvSpPr>
            <p:nvPr/>
          </p:nvSpPr>
          <p:spPr bwMode="auto">
            <a:xfrm>
              <a:off x="1836" y="2060"/>
              <a:ext cx="1313"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63" name="Freeform 327"/>
            <p:cNvSpPr>
              <a:spLocks noEditPoints="1"/>
            </p:cNvSpPr>
            <p:nvPr/>
          </p:nvSpPr>
          <p:spPr bwMode="auto">
            <a:xfrm>
              <a:off x="1836" y="2060"/>
              <a:ext cx="1320" cy="146"/>
            </a:xfrm>
            <a:custGeom>
              <a:avLst/>
              <a:gdLst>
                <a:gd name="T0" fmla="*/ 0 w 1320"/>
                <a:gd name="T1" fmla="*/ 0 h 146"/>
                <a:gd name="T2" fmla="*/ 1320 w 1320"/>
                <a:gd name="T3" fmla="*/ 0 h 146"/>
                <a:gd name="T4" fmla="*/ 1320 w 1320"/>
                <a:gd name="T5" fmla="*/ 146 h 146"/>
                <a:gd name="T6" fmla="*/ 0 w 1320"/>
                <a:gd name="T7" fmla="*/ 146 h 146"/>
                <a:gd name="T8" fmla="*/ 0 w 1320"/>
                <a:gd name="T9" fmla="*/ 0 h 146"/>
                <a:gd name="T10" fmla="*/ 8 w 1320"/>
                <a:gd name="T11" fmla="*/ 139 h 146"/>
                <a:gd name="T12" fmla="*/ 0 w 1320"/>
                <a:gd name="T13" fmla="*/ 139 h 146"/>
                <a:gd name="T14" fmla="*/ 1313 w 1320"/>
                <a:gd name="T15" fmla="*/ 139 h 146"/>
                <a:gd name="T16" fmla="*/ 1313 w 1320"/>
                <a:gd name="T17" fmla="*/ 139 h 146"/>
                <a:gd name="T18" fmla="*/ 1313 w 1320"/>
                <a:gd name="T19" fmla="*/ 0 h 146"/>
                <a:gd name="T20" fmla="*/ 1313 w 1320"/>
                <a:gd name="T21" fmla="*/ 7 h 146"/>
                <a:gd name="T22" fmla="*/ 0 w 1320"/>
                <a:gd name="T23" fmla="*/ 7 h 146"/>
                <a:gd name="T24" fmla="*/ 8 w 1320"/>
                <a:gd name="T25" fmla="*/ 0 h 146"/>
                <a:gd name="T26" fmla="*/ 8 w 1320"/>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146"/>
                <a:gd name="T44" fmla="*/ 1320 w 1320"/>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146">
                  <a:moveTo>
                    <a:pt x="0" y="0"/>
                  </a:moveTo>
                  <a:lnTo>
                    <a:pt x="1320" y="0"/>
                  </a:lnTo>
                  <a:lnTo>
                    <a:pt x="1320" y="146"/>
                  </a:lnTo>
                  <a:lnTo>
                    <a:pt x="0" y="146"/>
                  </a:lnTo>
                  <a:lnTo>
                    <a:pt x="0" y="0"/>
                  </a:lnTo>
                  <a:close/>
                  <a:moveTo>
                    <a:pt x="8" y="139"/>
                  </a:moveTo>
                  <a:lnTo>
                    <a:pt x="0" y="139"/>
                  </a:lnTo>
                  <a:lnTo>
                    <a:pt x="1313" y="139"/>
                  </a:lnTo>
                  <a:lnTo>
                    <a:pt x="1313" y="0"/>
                  </a:lnTo>
                  <a:lnTo>
                    <a:pt x="1313" y="7"/>
                  </a:lnTo>
                  <a:lnTo>
                    <a:pt x="0" y="7"/>
                  </a:lnTo>
                  <a:lnTo>
                    <a:pt x="8" y="0"/>
                  </a:lnTo>
                  <a:lnTo>
                    <a:pt x="8" y="139"/>
                  </a:lnTo>
                  <a:close/>
                </a:path>
              </a:pathLst>
            </a:custGeom>
            <a:solidFill>
              <a:srgbClr val="C0C0C0"/>
            </a:solidFill>
            <a:ln w="0">
              <a:solidFill>
                <a:srgbClr val="C0C0C0"/>
              </a:solidFill>
              <a:round/>
              <a:headEnd/>
              <a:tailEnd/>
            </a:ln>
          </p:spPr>
          <p:txBody>
            <a:bodyPr/>
            <a:lstStyle/>
            <a:p>
              <a:endParaRPr lang="ko-KR" altLang="en-US"/>
            </a:p>
          </p:txBody>
        </p:sp>
        <p:sp>
          <p:nvSpPr>
            <p:cNvPr id="50264" name="Rectangle 328"/>
            <p:cNvSpPr>
              <a:spLocks noChangeArrowheads="1"/>
            </p:cNvSpPr>
            <p:nvPr/>
          </p:nvSpPr>
          <p:spPr bwMode="auto">
            <a:xfrm>
              <a:off x="1872" y="2094"/>
              <a:ext cx="1060" cy="87"/>
            </a:xfrm>
            <a:prstGeom prst="rect">
              <a:avLst/>
            </a:prstGeom>
            <a:noFill/>
            <a:ln w="9525">
              <a:noFill/>
              <a:miter lim="800000"/>
              <a:headEnd/>
              <a:tailEnd/>
            </a:ln>
          </p:spPr>
          <p:txBody>
            <a:bodyPr wrap="none" lIns="0" tIns="0" rIns="0" bIns="0">
              <a:spAutoFit/>
            </a:bodyPr>
            <a:lstStyle/>
            <a:p>
              <a:r>
                <a:rPr lang="ru-RU" altLang="ko-KR" sz="900" dirty="0" smtClean="0">
                  <a:solidFill>
                    <a:srgbClr val="006699"/>
                  </a:solidFill>
                  <a:latin typeface="Arial Unicode MS" pitchFamily="50" charset="-127"/>
                  <a:ea typeface="Arial Unicode MS" pitchFamily="50" charset="-127"/>
                  <a:cs typeface="Arial Unicode MS" pitchFamily="50" charset="-127"/>
                </a:rPr>
                <a:t>Управление отчетом по работе</a:t>
              </a:r>
              <a:endParaRPr lang="ko-KR" altLang="ko-KR" sz="900" dirty="0">
                <a:latin typeface="Arial Unicode MS" pitchFamily="50" charset="-127"/>
                <a:ea typeface="Arial Unicode MS" pitchFamily="50" charset="-127"/>
                <a:cs typeface="Arial Unicode MS" pitchFamily="50" charset="-127"/>
              </a:endParaRPr>
            </a:p>
          </p:txBody>
        </p:sp>
        <p:sp>
          <p:nvSpPr>
            <p:cNvPr id="50265" name="Freeform 329"/>
            <p:cNvSpPr>
              <a:spLocks/>
            </p:cNvSpPr>
            <p:nvPr/>
          </p:nvSpPr>
          <p:spPr bwMode="auto">
            <a:xfrm>
              <a:off x="5247" y="1869"/>
              <a:ext cx="369" cy="310"/>
            </a:xfrm>
            <a:custGeom>
              <a:avLst/>
              <a:gdLst>
                <a:gd name="T0" fmla="*/ 0 w 369"/>
                <a:gd name="T1" fmla="*/ 152 h 310"/>
                <a:gd name="T2" fmla="*/ 8 w 369"/>
                <a:gd name="T3" fmla="*/ 92 h 310"/>
                <a:gd name="T4" fmla="*/ 47 w 369"/>
                <a:gd name="T5" fmla="*/ 39 h 310"/>
                <a:gd name="T6" fmla="*/ 110 w 369"/>
                <a:gd name="T7" fmla="*/ 6 h 310"/>
                <a:gd name="T8" fmla="*/ 181 w 369"/>
                <a:gd name="T9" fmla="*/ 0 h 310"/>
                <a:gd name="T10" fmla="*/ 181 w 369"/>
                <a:gd name="T11" fmla="*/ 0 h 310"/>
                <a:gd name="T12" fmla="*/ 181 w 369"/>
                <a:gd name="T13" fmla="*/ 0 h 310"/>
                <a:gd name="T14" fmla="*/ 252 w 369"/>
                <a:gd name="T15" fmla="*/ 6 h 310"/>
                <a:gd name="T16" fmla="*/ 314 w 369"/>
                <a:gd name="T17" fmla="*/ 39 h 310"/>
                <a:gd name="T18" fmla="*/ 354 w 369"/>
                <a:gd name="T19" fmla="*/ 92 h 310"/>
                <a:gd name="T20" fmla="*/ 369 w 369"/>
                <a:gd name="T21" fmla="*/ 152 h 310"/>
                <a:gd name="T22" fmla="*/ 369 w 369"/>
                <a:gd name="T23" fmla="*/ 152 h 310"/>
                <a:gd name="T24" fmla="*/ 369 w 369"/>
                <a:gd name="T25" fmla="*/ 152 h 310"/>
                <a:gd name="T26" fmla="*/ 354 w 369"/>
                <a:gd name="T27" fmla="*/ 211 h 310"/>
                <a:gd name="T28" fmla="*/ 314 w 369"/>
                <a:gd name="T29" fmla="*/ 264 h 310"/>
                <a:gd name="T30" fmla="*/ 252 w 369"/>
                <a:gd name="T31" fmla="*/ 297 h 310"/>
                <a:gd name="T32" fmla="*/ 181 w 369"/>
                <a:gd name="T33" fmla="*/ 310 h 310"/>
                <a:gd name="T34" fmla="*/ 181 w 369"/>
                <a:gd name="T35" fmla="*/ 310 h 310"/>
                <a:gd name="T36" fmla="*/ 181 w 369"/>
                <a:gd name="T37" fmla="*/ 310 h 310"/>
                <a:gd name="T38" fmla="*/ 110 w 369"/>
                <a:gd name="T39" fmla="*/ 297 h 310"/>
                <a:gd name="T40" fmla="*/ 47 w 369"/>
                <a:gd name="T41" fmla="*/ 264 h 310"/>
                <a:gd name="T42" fmla="*/ 8 w 369"/>
                <a:gd name="T43" fmla="*/ 211 h 310"/>
                <a:gd name="T44" fmla="*/ 0 w 369"/>
                <a:gd name="T45" fmla="*/ 152 h 310"/>
                <a:gd name="T46" fmla="*/ 0 w 369"/>
                <a:gd name="T47" fmla="*/ 152 h 310"/>
                <a:gd name="T48" fmla="*/ 0 w 369"/>
                <a:gd name="T49" fmla="*/ 152 h 3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0"/>
                <a:gd name="T77" fmla="*/ 369 w 369"/>
                <a:gd name="T78" fmla="*/ 310 h 3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0">
                  <a:moveTo>
                    <a:pt x="0" y="152"/>
                  </a:moveTo>
                  <a:lnTo>
                    <a:pt x="8" y="92"/>
                  </a:lnTo>
                  <a:lnTo>
                    <a:pt x="47" y="39"/>
                  </a:lnTo>
                  <a:lnTo>
                    <a:pt x="110" y="6"/>
                  </a:lnTo>
                  <a:lnTo>
                    <a:pt x="181" y="0"/>
                  </a:lnTo>
                  <a:lnTo>
                    <a:pt x="252" y="6"/>
                  </a:lnTo>
                  <a:lnTo>
                    <a:pt x="314" y="39"/>
                  </a:lnTo>
                  <a:lnTo>
                    <a:pt x="354" y="92"/>
                  </a:lnTo>
                  <a:lnTo>
                    <a:pt x="369" y="152"/>
                  </a:lnTo>
                  <a:lnTo>
                    <a:pt x="354" y="211"/>
                  </a:lnTo>
                  <a:lnTo>
                    <a:pt x="314" y="264"/>
                  </a:lnTo>
                  <a:lnTo>
                    <a:pt x="252" y="297"/>
                  </a:lnTo>
                  <a:lnTo>
                    <a:pt x="181" y="310"/>
                  </a:lnTo>
                  <a:lnTo>
                    <a:pt x="110" y="297"/>
                  </a:lnTo>
                  <a:lnTo>
                    <a:pt x="47" y="264"/>
                  </a:lnTo>
                  <a:lnTo>
                    <a:pt x="8" y="211"/>
                  </a:lnTo>
                  <a:lnTo>
                    <a:pt x="0" y="152"/>
                  </a:lnTo>
                  <a:close/>
                </a:path>
              </a:pathLst>
            </a:custGeom>
            <a:solidFill>
              <a:srgbClr val="EAEAEA"/>
            </a:solidFill>
            <a:ln w="9525">
              <a:noFill/>
              <a:round/>
              <a:headEnd/>
              <a:tailEnd/>
            </a:ln>
          </p:spPr>
          <p:txBody>
            <a:bodyPr/>
            <a:lstStyle/>
            <a:p>
              <a:endParaRPr lang="ko-KR" altLang="en-US"/>
            </a:p>
          </p:txBody>
        </p:sp>
        <p:sp>
          <p:nvSpPr>
            <p:cNvPr id="50266" name="Rectangle 330"/>
            <p:cNvSpPr>
              <a:spLocks noChangeArrowheads="1"/>
            </p:cNvSpPr>
            <p:nvPr/>
          </p:nvSpPr>
          <p:spPr bwMode="auto">
            <a:xfrm>
              <a:off x="5055" y="2070"/>
              <a:ext cx="893" cy="97"/>
            </a:xfrm>
            <a:prstGeom prst="rect">
              <a:avLst/>
            </a:prstGeom>
            <a:noFill/>
            <a:ln w="9525">
              <a:noFill/>
              <a:miter lim="800000"/>
              <a:headEnd/>
              <a:tailEnd/>
            </a:ln>
          </p:spPr>
          <p:txBody>
            <a:bodyPr wrap="none" lIns="0" tIns="0" rIns="0" bIns="0">
              <a:spAutoFit/>
            </a:bodyPr>
            <a:lstStyle/>
            <a:p>
              <a:r>
                <a:rPr lang="ru-RU" altLang="ko-KR" sz="1000" dirty="0" smtClean="0">
                  <a:solidFill>
                    <a:srgbClr val="4D4D4D"/>
                  </a:solidFill>
                  <a:latin typeface="Arial Unicode MS" pitchFamily="50" charset="-127"/>
                  <a:ea typeface="Arial Unicode MS" pitchFamily="50" charset="-127"/>
                  <a:cs typeface="Arial Unicode MS" pitchFamily="50" charset="-127"/>
                </a:rPr>
                <a:t>Управление Бюджетом</a:t>
              </a:r>
              <a:endParaRPr lang="ko-KR" altLang="ko-KR" dirty="0">
                <a:latin typeface="Arial Unicode MS" pitchFamily="50" charset="-127"/>
                <a:ea typeface="Arial Unicode MS" pitchFamily="50" charset="-127"/>
                <a:cs typeface="Arial Unicode MS" pitchFamily="50" charset="-127"/>
              </a:endParaRPr>
            </a:p>
          </p:txBody>
        </p:sp>
        <p:sp>
          <p:nvSpPr>
            <p:cNvPr id="50267" name="Freeform 331"/>
            <p:cNvSpPr>
              <a:spLocks/>
            </p:cNvSpPr>
            <p:nvPr/>
          </p:nvSpPr>
          <p:spPr bwMode="auto">
            <a:xfrm>
              <a:off x="5247" y="2437"/>
              <a:ext cx="369" cy="311"/>
            </a:xfrm>
            <a:custGeom>
              <a:avLst/>
              <a:gdLst>
                <a:gd name="T0" fmla="*/ 0 w 369"/>
                <a:gd name="T1" fmla="*/ 152 h 311"/>
                <a:gd name="T2" fmla="*/ 8 w 369"/>
                <a:gd name="T3" fmla="*/ 93 h 311"/>
                <a:gd name="T4" fmla="*/ 47 w 369"/>
                <a:gd name="T5" fmla="*/ 40 h 311"/>
                <a:gd name="T6" fmla="*/ 110 w 369"/>
                <a:gd name="T7" fmla="*/ 7 h 311"/>
                <a:gd name="T8" fmla="*/ 181 w 369"/>
                <a:gd name="T9" fmla="*/ 0 h 311"/>
                <a:gd name="T10" fmla="*/ 181 w 369"/>
                <a:gd name="T11" fmla="*/ 0 h 311"/>
                <a:gd name="T12" fmla="*/ 181 w 369"/>
                <a:gd name="T13" fmla="*/ 0 h 311"/>
                <a:gd name="T14" fmla="*/ 252 w 369"/>
                <a:gd name="T15" fmla="*/ 7 h 311"/>
                <a:gd name="T16" fmla="*/ 314 w 369"/>
                <a:gd name="T17" fmla="*/ 40 h 311"/>
                <a:gd name="T18" fmla="*/ 354 w 369"/>
                <a:gd name="T19" fmla="*/ 93 h 311"/>
                <a:gd name="T20" fmla="*/ 369 w 369"/>
                <a:gd name="T21" fmla="*/ 152 h 311"/>
                <a:gd name="T22" fmla="*/ 369 w 369"/>
                <a:gd name="T23" fmla="*/ 152 h 311"/>
                <a:gd name="T24" fmla="*/ 369 w 369"/>
                <a:gd name="T25" fmla="*/ 152 h 311"/>
                <a:gd name="T26" fmla="*/ 354 w 369"/>
                <a:gd name="T27" fmla="*/ 212 h 311"/>
                <a:gd name="T28" fmla="*/ 314 w 369"/>
                <a:gd name="T29" fmla="*/ 265 h 311"/>
                <a:gd name="T30" fmla="*/ 252 w 369"/>
                <a:gd name="T31" fmla="*/ 298 h 311"/>
                <a:gd name="T32" fmla="*/ 181 w 369"/>
                <a:gd name="T33" fmla="*/ 311 h 311"/>
                <a:gd name="T34" fmla="*/ 181 w 369"/>
                <a:gd name="T35" fmla="*/ 311 h 311"/>
                <a:gd name="T36" fmla="*/ 181 w 369"/>
                <a:gd name="T37" fmla="*/ 311 h 311"/>
                <a:gd name="T38" fmla="*/ 110 w 369"/>
                <a:gd name="T39" fmla="*/ 298 h 311"/>
                <a:gd name="T40" fmla="*/ 47 w 369"/>
                <a:gd name="T41" fmla="*/ 265 h 311"/>
                <a:gd name="T42" fmla="*/ 8 w 369"/>
                <a:gd name="T43" fmla="*/ 212 h 311"/>
                <a:gd name="T44" fmla="*/ 0 w 369"/>
                <a:gd name="T45" fmla="*/ 152 h 311"/>
                <a:gd name="T46" fmla="*/ 0 w 369"/>
                <a:gd name="T47" fmla="*/ 152 h 311"/>
                <a:gd name="T48" fmla="*/ 0 w 369"/>
                <a:gd name="T49" fmla="*/ 152 h 3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1"/>
                <a:gd name="T77" fmla="*/ 369 w 369"/>
                <a:gd name="T78" fmla="*/ 311 h 3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1">
                  <a:moveTo>
                    <a:pt x="0" y="152"/>
                  </a:moveTo>
                  <a:lnTo>
                    <a:pt x="8" y="93"/>
                  </a:lnTo>
                  <a:lnTo>
                    <a:pt x="47" y="40"/>
                  </a:lnTo>
                  <a:lnTo>
                    <a:pt x="110" y="7"/>
                  </a:lnTo>
                  <a:lnTo>
                    <a:pt x="181" y="0"/>
                  </a:lnTo>
                  <a:lnTo>
                    <a:pt x="252" y="7"/>
                  </a:lnTo>
                  <a:lnTo>
                    <a:pt x="314" y="40"/>
                  </a:lnTo>
                  <a:lnTo>
                    <a:pt x="354" y="93"/>
                  </a:lnTo>
                  <a:lnTo>
                    <a:pt x="369" y="152"/>
                  </a:lnTo>
                  <a:lnTo>
                    <a:pt x="354" y="212"/>
                  </a:lnTo>
                  <a:lnTo>
                    <a:pt x="314" y="265"/>
                  </a:lnTo>
                  <a:lnTo>
                    <a:pt x="252" y="298"/>
                  </a:lnTo>
                  <a:lnTo>
                    <a:pt x="181" y="311"/>
                  </a:lnTo>
                  <a:lnTo>
                    <a:pt x="110" y="298"/>
                  </a:lnTo>
                  <a:lnTo>
                    <a:pt x="47" y="265"/>
                  </a:lnTo>
                  <a:lnTo>
                    <a:pt x="8" y="212"/>
                  </a:lnTo>
                  <a:lnTo>
                    <a:pt x="0" y="152"/>
                  </a:lnTo>
                  <a:close/>
                </a:path>
              </a:pathLst>
            </a:custGeom>
            <a:solidFill>
              <a:srgbClr val="EAEAEA"/>
            </a:solidFill>
            <a:ln w="9525">
              <a:noFill/>
              <a:round/>
              <a:headEnd/>
              <a:tailEnd/>
            </a:ln>
          </p:spPr>
          <p:txBody>
            <a:bodyPr/>
            <a:lstStyle/>
            <a:p>
              <a:endParaRPr lang="ko-KR" altLang="en-US"/>
            </a:p>
          </p:txBody>
        </p:sp>
        <p:sp>
          <p:nvSpPr>
            <p:cNvPr id="50268" name="Rectangle 332"/>
            <p:cNvSpPr>
              <a:spLocks noChangeArrowheads="1"/>
            </p:cNvSpPr>
            <p:nvPr/>
          </p:nvSpPr>
          <p:spPr bwMode="auto">
            <a:xfrm>
              <a:off x="5055" y="2655"/>
              <a:ext cx="780" cy="97"/>
            </a:xfrm>
            <a:prstGeom prst="rect">
              <a:avLst/>
            </a:prstGeom>
            <a:noFill/>
            <a:ln w="9525">
              <a:noFill/>
              <a:miter lim="800000"/>
              <a:headEnd/>
              <a:tailEnd/>
            </a:ln>
          </p:spPr>
          <p:txBody>
            <a:bodyPr wrap="none" lIns="0" tIns="0" rIns="0" bIns="0">
              <a:spAutoFit/>
            </a:bodyPr>
            <a:lstStyle/>
            <a:p>
              <a:r>
                <a:rPr lang="ru-RU" altLang="ko-KR" sz="1000" dirty="0" smtClean="0">
                  <a:solidFill>
                    <a:srgbClr val="4D4D4D"/>
                  </a:solidFill>
                  <a:latin typeface="Arial Unicode MS" pitchFamily="50" charset="-127"/>
                  <a:ea typeface="Arial Unicode MS" pitchFamily="50" charset="-127"/>
                  <a:cs typeface="Arial Unicode MS" pitchFamily="50" charset="-127"/>
                </a:rPr>
                <a:t>Управление Счетом</a:t>
              </a:r>
              <a:endParaRPr lang="ko-KR" altLang="ko-KR" dirty="0">
                <a:latin typeface="Arial Unicode MS" pitchFamily="50" charset="-127"/>
                <a:ea typeface="Arial Unicode MS" pitchFamily="50" charset="-127"/>
                <a:cs typeface="Arial Unicode MS" pitchFamily="50" charset="-127"/>
              </a:endParaRPr>
            </a:p>
          </p:txBody>
        </p:sp>
        <p:pic>
          <p:nvPicPr>
            <p:cNvPr id="50269" name="Picture 333"/>
            <p:cNvPicPr>
              <a:picLocks noChangeAspect="1" noChangeArrowheads="1"/>
            </p:cNvPicPr>
            <p:nvPr/>
          </p:nvPicPr>
          <p:blipFill>
            <a:blip r:embed="rId12" cstate="print"/>
            <a:srcRect/>
            <a:stretch>
              <a:fillRect/>
            </a:stretch>
          </p:blipFill>
          <p:spPr bwMode="auto">
            <a:xfrm>
              <a:off x="5302" y="1829"/>
              <a:ext cx="275" cy="231"/>
            </a:xfrm>
            <a:prstGeom prst="rect">
              <a:avLst/>
            </a:prstGeom>
            <a:noFill/>
            <a:ln w="9525">
              <a:noFill/>
              <a:miter lim="800000"/>
              <a:headEnd/>
              <a:tailEnd/>
            </a:ln>
          </p:spPr>
        </p:pic>
        <p:pic>
          <p:nvPicPr>
            <p:cNvPr id="50270" name="Picture 334"/>
            <p:cNvPicPr>
              <a:picLocks noChangeAspect="1" noChangeArrowheads="1"/>
            </p:cNvPicPr>
            <p:nvPr/>
          </p:nvPicPr>
          <p:blipFill>
            <a:blip r:embed="rId13" cstate="print"/>
            <a:srcRect/>
            <a:stretch>
              <a:fillRect/>
            </a:stretch>
          </p:blipFill>
          <p:spPr bwMode="auto">
            <a:xfrm>
              <a:off x="5302" y="1829"/>
              <a:ext cx="275" cy="231"/>
            </a:xfrm>
            <a:prstGeom prst="rect">
              <a:avLst/>
            </a:prstGeom>
            <a:noFill/>
            <a:ln w="9525">
              <a:noFill/>
              <a:miter lim="800000"/>
              <a:headEnd/>
              <a:tailEnd/>
            </a:ln>
          </p:spPr>
        </p:pic>
        <p:pic>
          <p:nvPicPr>
            <p:cNvPr id="50271" name="Picture 335"/>
            <p:cNvPicPr>
              <a:picLocks noChangeAspect="1" noChangeArrowheads="1"/>
            </p:cNvPicPr>
            <p:nvPr/>
          </p:nvPicPr>
          <p:blipFill>
            <a:blip r:embed="rId14" cstate="print"/>
            <a:srcRect/>
            <a:stretch>
              <a:fillRect/>
            </a:stretch>
          </p:blipFill>
          <p:spPr bwMode="auto">
            <a:xfrm>
              <a:off x="5279" y="2404"/>
              <a:ext cx="322" cy="225"/>
            </a:xfrm>
            <a:prstGeom prst="rect">
              <a:avLst/>
            </a:prstGeom>
            <a:noFill/>
            <a:ln w="9525">
              <a:noFill/>
              <a:miter lim="800000"/>
              <a:headEnd/>
              <a:tailEnd/>
            </a:ln>
          </p:spPr>
        </p:pic>
        <p:pic>
          <p:nvPicPr>
            <p:cNvPr id="50272" name="Picture 336"/>
            <p:cNvPicPr>
              <a:picLocks noChangeAspect="1" noChangeArrowheads="1"/>
            </p:cNvPicPr>
            <p:nvPr/>
          </p:nvPicPr>
          <p:blipFill>
            <a:blip r:embed="rId15" cstate="print"/>
            <a:srcRect/>
            <a:stretch>
              <a:fillRect/>
            </a:stretch>
          </p:blipFill>
          <p:spPr bwMode="auto">
            <a:xfrm>
              <a:off x="5279" y="2404"/>
              <a:ext cx="322" cy="225"/>
            </a:xfrm>
            <a:prstGeom prst="rect">
              <a:avLst/>
            </a:prstGeom>
            <a:noFill/>
            <a:ln w="9525">
              <a:noFill/>
              <a:miter lim="800000"/>
              <a:headEnd/>
              <a:tailEnd/>
            </a:ln>
          </p:spPr>
        </p:pic>
        <p:sp>
          <p:nvSpPr>
            <p:cNvPr id="50273" name="Rectangle 337"/>
            <p:cNvSpPr>
              <a:spLocks noChangeArrowheads="1"/>
            </p:cNvSpPr>
            <p:nvPr/>
          </p:nvSpPr>
          <p:spPr bwMode="auto">
            <a:xfrm>
              <a:off x="783" y="2425"/>
              <a:ext cx="20" cy="87"/>
            </a:xfrm>
            <a:prstGeom prst="rect">
              <a:avLst/>
            </a:prstGeom>
            <a:noFill/>
            <a:ln w="9525">
              <a:noFill/>
              <a:miter lim="800000"/>
              <a:headEnd/>
              <a:tailEnd/>
            </a:ln>
          </p:spPr>
          <p:txBody>
            <a:bodyPr wrap="none" lIns="0" tIns="0" rIns="0" bIns="0">
              <a:spAutoFit/>
            </a:bodyPr>
            <a:lstStyle/>
            <a:p>
              <a:r>
                <a:rPr lang="ko-KR" altLang="ko-KR" sz="900">
                  <a:solidFill>
                    <a:srgbClr val="4D4D4D"/>
                  </a:solidFill>
                  <a:latin typeface="Arial Unicode MS" pitchFamily="50" charset="-127"/>
                  <a:ea typeface="Arial Unicode MS" pitchFamily="50" charset="-127"/>
                  <a:cs typeface="Arial Unicode MS" pitchFamily="50" charset="-127"/>
                </a:rPr>
                <a:t>[</a:t>
              </a:r>
              <a:endParaRPr lang="ko-KR" altLang="ko-KR">
                <a:latin typeface="Arial Unicode MS" pitchFamily="50" charset="-127"/>
                <a:ea typeface="Arial Unicode MS" pitchFamily="50" charset="-127"/>
                <a:cs typeface="Arial Unicode MS" pitchFamily="50" charset="-127"/>
              </a:endParaRPr>
            </a:p>
          </p:txBody>
        </p:sp>
        <p:sp>
          <p:nvSpPr>
            <p:cNvPr id="50274" name="Rectangle 338"/>
            <p:cNvSpPr>
              <a:spLocks noChangeArrowheads="1"/>
            </p:cNvSpPr>
            <p:nvPr/>
          </p:nvSpPr>
          <p:spPr bwMode="auto">
            <a:xfrm>
              <a:off x="735" y="2385"/>
              <a:ext cx="359" cy="349"/>
            </a:xfrm>
            <a:prstGeom prst="rect">
              <a:avLst/>
            </a:prstGeom>
            <a:noFill/>
            <a:ln w="9525">
              <a:noFill/>
              <a:miter lim="800000"/>
              <a:headEnd/>
              <a:tailEnd/>
            </a:ln>
          </p:spPr>
          <p:txBody>
            <a:bodyPr lIns="0" tIns="0" rIns="0" bIns="0">
              <a:spAutoFit/>
            </a:bodyPr>
            <a:lstStyle/>
            <a:p>
              <a:pPr algn="ctr"/>
              <a:r>
                <a:rPr lang="ru-RU" altLang="ko-KR" sz="900" dirty="0" smtClean="0">
                  <a:solidFill>
                    <a:srgbClr val="4D4D4D"/>
                  </a:solidFill>
                  <a:latin typeface="Arial Unicode MS" pitchFamily="50" charset="-127"/>
                  <a:ea typeface="Arial Unicode MS" pitchFamily="50" charset="-127"/>
                  <a:cs typeface="Arial Unicode MS" pitchFamily="50" charset="-127"/>
                </a:rPr>
                <a:t>Каждое министерство</a:t>
              </a:r>
              <a:r>
                <a:rPr lang="en-US" altLang="ko-KR" sz="900" dirty="0" smtClean="0">
                  <a:solidFill>
                    <a:srgbClr val="4D4D4D"/>
                  </a:solidFill>
                  <a:latin typeface="Arial Unicode MS" pitchFamily="50" charset="-127"/>
                  <a:ea typeface="Arial Unicode MS" pitchFamily="50" charset="-127"/>
                  <a:cs typeface="Arial Unicode MS" pitchFamily="50" charset="-127"/>
                </a:rPr>
                <a:t> </a:t>
              </a:r>
              <a:endParaRPr lang="en-US" altLang="ko-KR" sz="900" dirty="0">
                <a:solidFill>
                  <a:srgbClr val="4D4D4D"/>
                </a:solidFill>
                <a:latin typeface="Arial Unicode MS" pitchFamily="50" charset="-127"/>
                <a:ea typeface="Arial Unicode MS" pitchFamily="50" charset="-127"/>
                <a:cs typeface="Arial Unicode MS" pitchFamily="50" charset="-127"/>
              </a:endParaRPr>
            </a:p>
            <a:p>
              <a:pPr algn="ctr"/>
              <a:r>
                <a:rPr lang="en-US" altLang="ko-KR" sz="900" dirty="0">
                  <a:solidFill>
                    <a:srgbClr val="4D4D4D"/>
                  </a:solidFill>
                  <a:latin typeface="Arial Unicode MS" pitchFamily="50" charset="-127"/>
                  <a:ea typeface="Arial Unicode MS" pitchFamily="50" charset="-127"/>
                  <a:cs typeface="Arial Unicode MS" pitchFamily="50" charset="-127"/>
                </a:rPr>
                <a:t>ministry</a:t>
              </a:r>
              <a:endParaRPr lang="ko-KR" altLang="ko-KR" dirty="0">
                <a:latin typeface="Arial Unicode MS" pitchFamily="50" charset="-127"/>
                <a:ea typeface="Arial Unicode MS" pitchFamily="50" charset="-127"/>
                <a:cs typeface="Arial Unicode MS" pitchFamily="50" charset="-127"/>
              </a:endParaRPr>
            </a:p>
          </p:txBody>
        </p:sp>
        <p:sp>
          <p:nvSpPr>
            <p:cNvPr id="50275" name="Rectangle 339"/>
            <p:cNvSpPr>
              <a:spLocks noChangeArrowheads="1"/>
            </p:cNvSpPr>
            <p:nvPr/>
          </p:nvSpPr>
          <p:spPr bwMode="auto">
            <a:xfrm>
              <a:off x="1160" y="2425"/>
              <a:ext cx="20" cy="87"/>
            </a:xfrm>
            <a:prstGeom prst="rect">
              <a:avLst/>
            </a:prstGeom>
            <a:noFill/>
            <a:ln w="9525">
              <a:noFill/>
              <a:miter lim="800000"/>
              <a:headEnd/>
              <a:tailEnd/>
            </a:ln>
          </p:spPr>
          <p:txBody>
            <a:bodyPr wrap="none" lIns="0" tIns="0" rIns="0" bIns="0">
              <a:spAutoFit/>
            </a:bodyPr>
            <a:lstStyle/>
            <a:p>
              <a:r>
                <a:rPr lang="ko-KR" altLang="ko-KR" sz="900" dirty="0">
                  <a:solidFill>
                    <a:srgbClr val="4D4D4D"/>
                  </a:solidFill>
                  <a:latin typeface="Arial Unicode MS" pitchFamily="50" charset="-127"/>
                  <a:ea typeface="Arial Unicode MS" pitchFamily="50" charset="-127"/>
                  <a:cs typeface="Arial Unicode MS" pitchFamily="50" charset="-127"/>
                </a:rPr>
                <a:t>]</a:t>
              </a:r>
              <a:endParaRPr lang="ko-KR" altLang="ko-KR" dirty="0">
                <a:latin typeface="Arial Unicode MS" pitchFamily="50" charset="-127"/>
                <a:ea typeface="Arial Unicode MS" pitchFamily="50" charset="-127"/>
                <a:cs typeface="Arial Unicode MS" pitchFamily="50" charset="-127"/>
              </a:endParaRPr>
            </a:p>
          </p:txBody>
        </p:sp>
        <p:sp>
          <p:nvSpPr>
            <p:cNvPr id="50276" name="Rectangle 341"/>
            <p:cNvSpPr>
              <a:spLocks noChangeArrowheads="1"/>
            </p:cNvSpPr>
            <p:nvPr/>
          </p:nvSpPr>
          <p:spPr bwMode="auto">
            <a:xfrm>
              <a:off x="761" y="2568"/>
              <a:ext cx="423" cy="87"/>
            </a:xfrm>
            <a:prstGeom prst="rect">
              <a:avLst/>
            </a:prstGeom>
            <a:noFill/>
            <a:ln w="9525">
              <a:noFill/>
              <a:miter lim="800000"/>
              <a:headEnd/>
              <a:tailEnd/>
            </a:ln>
          </p:spPr>
          <p:txBody>
            <a:bodyPr lIns="0" tIns="0" rIns="0" bIns="0">
              <a:spAutoFit/>
            </a:bodyPr>
            <a:lstStyle/>
            <a:p>
              <a:pPr algn="ctr"/>
              <a:r>
                <a:rPr lang="ko-KR" altLang="ko-KR" sz="900">
                  <a:solidFill>
                    <a:srgbClr val="4D4D4D"/>
                  </a:solidFill>
                  <a:latin typeface="Arial Unicode MS" pitchFamily="50" charset="-127"/>
                  <a:ea typeface="Arial Unicode MS" pitchFamily="50" charset="-127"/>
                  <a:cs typeface="Arial Unicode MS" pitchFamily="50" charset="-127"/>
                </a:rPr>
                <a:t>(CFO)</a:t>
              </a:r>
              <a:endParaRPr lang="ko-KR" altLang="ko-KR">
                <a:latin typeface="Arial Unicode MS" pitchFamily="50" charset="-127"/>
                <a:ea typeface="Arial Unicode MS" pitchFamily="50" charset="-127"/>
                <a:cs typeface="Arial Unicode MS" pitchFamily="50" charset="-127"/>
              </a:endParaRPr>
            </a:p>
          </p:txBody>
        </p:sp>
        <p:sp>
          <p:nvSpPr>
            <p:cNvPr id="50277" name="Rectangle 342"/>
            <p:cNvSpPr>
              <a:spLocks noChangeArrowheads="1"/>
            </p:cNvSpPr>
            <p:nvPr/>
          </p:nvSpPr>
          <p:spPr bwMode="auto">
            <a:xfrm>
              <a:off x="580" y="2658"/>
              <a:ext cx="813"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dirty="0">
                  <a:solidFill>
                    <a:srgbClr val="4D4D4D"/>
                  </a:solidFill>
                  <a:latin typeface="Arial Unicode MS" pitchFamily="50" charset="-127"/>
                  <a:ea typeface="Arial Unicode MS" pitchFamily="50" charset="-127"/>
                  <a:cs typeface="Arial Unicode MS" pitchFamily="50" charset="-127"/>
                </a:rPr>
                <a:t> </a:t>
              </a:r>
              <a:r>
                <a:rPr lang="ru-RU" altLang="ko-KR" sz="900" dirty="0" smtClean="0">
                  <a:solidFill>
                    <a:srgbClr val="4D4D4D"/>
                  </a:solidFill>
                  <a:latin typeface="Arial Unicode MS" pitchFamily="50" charset="-127"/>
                  <a:ea typeface="Arial Unicode MS" pitchFamily="50" charset="-127"/>
                  <a:cs typeface="Arial Unicode MS" pitchFamily="50" charset="-127"/>
                </a:rPr>
                <a:t>Менеджер Программы</a:t>
              </a:r>
              <a:endParaRPr lang="ko-KR" altLang="ko-KR" dirty="0">
                <a:latin typeface="Arial Unicode MS" pitchFamily="50" charset="-127"/>
                <a:ea typeface="Arial Unicode MS" pitchFamily="50" charset="-127"/>
                <a:cs typeface="Arial Unicode MS" pitchFamily="50" charset="-127"/>
              </a:endParaRPr>
            </a:p>
          </p:txBody>
        </p:sp>
        <p:sp>
          <p:nvSpPr>
            <p:cNvPr id="50278" name="Rectangle 344"/>
            <p:cNvSpPr>
              <a:spLocks noChangeArrowheads="1"/>
            </p:cNvSpPr>
            <p:nvPr/>
          </p:nvSpPr>
          <p:spPr bwMode="auto">
            <a:xfrm>
              <a:off x="580" y="2748"/>
              <a:ext cx="1250"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dirty="0">
                  <a:solidFill>
                    <a:srgbClr val="4D4D4D"/>
                  </a:solidFill>
                  <a:latin typeface="Arial Unicode MS" pitchFamily="50" charset="-127"/>
                  <a:ea typeface="Arial Unicode MS" pitchFamily="50" charset="-127"/>
                  <a:cs typeface="Arial Unicode MS" pitchFamily="50" charset="-127"/>
                </a:rPr>
                <a:t> </a:t>
              </a:r>
              <a:r>
                <a:rPr lang="ru-RU" altLang="ko-KR" sz="900" dirty="0" smtClean="0">
                  <a:solidFill>
                    <a:srgbClr val="4D4D4D"/>
                  </a:solidFill>
                  <a:latin typeface="Arial Unicode MS" pitchFamily="50" charset="-127"/>
                  <a:ea typeface="Arial Unicode MS" pitchFamily="50" charset="-127"/>
                  <a:cs typeface="Arial Unicode MS" pitchFamily="50" charset="-127"/>
                </a:rPr>
                <a:t>Менеджер Программы Учреждения</a:t>
              </a:r>
              <a:endParaRPr lang="ko-KR" altLang="ko-KR" dirty="0">
                <a:latin typeface="Arial Unicode MS" pitchFamily="50" charset="-127"/>
                <a:ea typeface="Arial Unicode MS" pitchFamily="50" charset="-127"/>
                <a:cs typeface="Arial Unicode MS" pitchFamily="50" charset="-127"/>
              </a:endParaRPr>
            </a:p>
          </p:txBody>
        </p:sp>
        <p:sp>
          <p:nvSpPr>
            <p:cNvPr id="50279" name="Rectangle 345"/>
            <p:cNvSpPr>
              <a:spLocks noChangeArrowheads="1"/>
            </p:cNvSpPr>
            <p:nvPr/>
          </p:nvSpPr>
          <p:spPr bwMode="auto">
            <a:xfrm>
              <a:off x="585" y="2838"/>
              <a:ext cx="722"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dirty="0">
                  <a:solidFill>
                    <a:srgbClr val="4D4D4D"/>
                  </a:solidFill>
                  <a:latin typeface="Arial Unicode MS" pitchFamily="50" charset="-127"/>
                  <a:ea typeface="Arial Unicode MS" pitchFamily="50" charset="-127"/>
                  <a:cs typeface="Arial Unicode MS" pitchFamily="50" charset="-127"/>
                </a:rPr>
                <a:t> </a:t>
              </a:r>
              <a:r>
                <a:rPr lang="ru-RU" altLang="ko-KR" sz="900" dirty="0" smtClean="0">
                  <a:solidFill>
                    <a:srgbClr val="4D4D4D"/>
                  </a:solidFill>
                  <a:latin typeface="Arial Unicode MS" pitchFamily="50" charset="-127"/>
                  <a:ea typeface="Arial Unicode MS" pitchFamily="50" charset="-127"/>
                  <a:cs typeface="Arial Unicode MS" pitchFamily="50" charset="-127"/>
                </a:rPr>
                <a:t>Менеджер Проекта</a:t>
              </a:r>
              <a:endParaRPr lang="ko-KR" altLang="ko-KR" dirty="0">
                <a:latin typeface="Arial Unicode MS" pitchFamily="50" charset="-127"/>
                <a:ea typeface="Arial Unicode MS" pitchFamily="50" charset="-127"/>
                <a:cs typeface="Arial Unicode MS" pitchFamily="50" charset="-127"/>
              </a:endParaRPr>
            </a:p>
          </p:txBody>
        </p:sp>
        <p:pic>
          <p:nvPicPr>
            <p:cNvPr id="50280" name="Picture 346"/>
            <p:cNvPicPr>
              <a:picLocks noChangeAspect="1" noChangeArrowheads="1"/>
            </p:cNvPicPr>
            <p:nvPr/>
          </p:nvPicPr>
          <p:blipFill>
            <a:blip r:embed="rId5" cstate="print"/>
            <a:srcRect/>
            <a:stretch>
              <a:fillRect/>
            </a:stretch>
          </p:blipFill>
          <p:spPr bwMode="auto">
            <a:xfrm>
              <a:off x="862" y="2113"/>
              <a:ext cx="259" cy="245"/>
            </a:xfrm>
            <a:prstGeom prst="rect">
              <a:avLst/>
            </a:prstGeom>
            <a:noFill/>
            <a:ln w="9525">
              <a:noFill/>
              <a:miter lim="800000"/>
              <a:headEnd/>
              <a:tailEnd/>
            </a:ln>
          </p:spPr>
        </p:pic>
        <p:pic>
          <p:nvPicPr>
            <p:cNvPr id="50281" name="Picture 347"/>
            <p:cNvPicPr>
              <a:picLocks noChangeAspect="1" noChangeArrowheads="1"/>
            </p:cNvPicPr>
            <p:nvPr/>
          </p:nvPicPr>
          <p:blipFill>
            <a:blip r:embed="rId6" cstate="print"/>
            <a:srcRect/>
            <a:stretch>
              <a:fillRect/>
            </a:stretch>
          </p:blipFill>
          <p:spPr bwMode="auto">
            <a:xfrm>
              <a:off x="862" y="2113"/>
              <a:ext cx="259" cy="245"/>
            </a:xfrm>
            <a:prstGeom prst="rect">
              <a:avLst/>
            </a:prstGeom>
            <a:noFill/>
            <a:ln w="9525">
              <a:noFill/>
              <a:miter lim="800000"/>
              <a:headEnd/>
              <a:tailEnd/>
            </a:ln>
          </p:spPr>
        </p:pic>
        <p:pic>
          <p:nvPicPr>
            <p:cNvPr id="50282" name="Picture 348"/>
            <p:cNvPicPr>
              <a:picLocks noChangeAspect="1" noChangeArrowheads="1"/>
            </p:cNvPicPr>
            <p:nvPr/>
          </p:nvPicPr>
          <p:blipFill>
            <a:blip r:embed="rId16" cstate="print"/>
            <a:srcRect/>
            <a:stretch>
              <a:fillRect/>
            </a:stretch>
          </p:blipFill>
          <p:spPr bwMode="auto">
            <a:xfrm>
              <a:off x="783" y="2219"/>
              <a:ext cx="212" cy="152"/>
            </a:xfrm>
            <a:prstGeom prst="rect">
              <a:avLst/>
            </a:prstGeom>
            <a:noFill/>
            <a:ln w="9525">
              <a:noFill/>
              <a:miter lim="800000"/>
              <a:headEnd/>
              <a:tailEnd/>
            </a:ln>
          </p:spPr>
        </p:pic>
        <p:pic>
          <p:nvPicPr>
            <p:cNvPr id="50283" name="Picture 349"/>
            <p:cNvPicPr>
              <a:picLocks noChangeAspect="1" noChangeArrowheads="1"/>
            </p:cNvPicPr>
            <p:nvPr/>
          </p:nvPicPr>
          <p:blipFill>
            <a:blip r:embed="rId17" cstate="print"/>
            <a:srcRect/>
            <a:stretch>
              <a:fillRect/>
            </a:stretch>
          </p:blipFill>
          <p:spPr bwMode="auto">
            <a:xfrm>
              <a:off x="783" y="2219"/>
              <a:ext cx="212" cy="152"/>
            </a:xfrm>
            <a:prstGeom prst="rect">
              <a:avLst/>
            </a:prstGeom>
            <a:noFill/>
            <a:ln w="9525">
              <a:noFill/>
              <a:miter lim="800000"/>
              <a:headEnd/>
              <a:tailEnd/>
            </a:ln>
          </p:spPr>
        </p:pic>
        <p:pic>
          <p:nvPicPr>
            <p:cNvPr id="50284" name="Picture 358"/>
            <p:cNvPicPr>
              <a:picLocks noChangeAspect="1" noChangeArrowheads="1"/>
            </p:cNvPicPr>
            <p:nvPr/>
          </p:nvPicPr>
          <p:blipFill>
            <a:blip r:embed="rId18" cstate="print"/>
            <a:srcRect/>
            <a:stretch>
              <a:fillRect/>
            </a:stretch>
          </p:blipFill>
          <p:spPr bwMode="auto">
            <a:xfrm>
              <a:off x="3094" y="2953"/>
              <a:ext cx="204" cy="218"/>
            </a:xfrm>
            <a:prstGeom prst="rect">
              <a:avLst/>
            </a:prstGeom>
            <a:noFill/>
            <a:ln w="9525">
              <a:noFill/>
              <a:miter lim="800000"/>
              <a:headEnd/>
              <a:tailEnd/>
            </a:ln>
          </p:spPr>
        </p:pic>
        <p:pic>
          <p:nvPicPr>
            <p:cNvPr id="50285" name="Picture 359"/>
            <p:cNvPicPr>
              <a:picLocks noChangeAspect="1" noChangeArrowheads="1"/>
            </p:cNvPicPr>
            <p:nvPr/>
          </p:nvPicPr>
          <p:blipFill>
            <a:blip r:embed="rId19" cstate="print"/>
            <a:srcRect/>
            <a:stretch>
              <a:fillRect/>
            </a:stretch>
          </p:blipFill>
          <p:spPr bwMode="auto">
            <a:xfrm>
              <a:off x="3094" y="2953"/>
              <a:ext cx="204" cy="218"/>
            </a:xfrm>
            <a:prstGeom prst="rect">
              <a:avLst/>
            </a:prstGeom>
            <a:noFill/>
            <a:ln w="9525">
              <a:noFill/>
              <a:miter lim="800000"/>
              <a:headEnd/>
              <a:tailEnd/>
            </a:ln>
          </p:spPr>
        </p:pic>
        <p:pic>
          <p:nvPicPr>
            <p:cNvPr id="50286" name="Picture 360"/>
            <p:cNvPicPr>
              <a:picLocks noChangeAspect="1" noChangeArrowheads="1"/>
            </p:cNvPicPr>
            <p:nvPr/>
          </p:nvPicPr>
          <p:blipFill>
            <a:blip r:embed="rId20" cstate="print"/>
            <a:srcRect/>
            <a:stretch>
              <a:fillRect/>
            </a:stretch>
          </p:blipFill>
          <p:spPr bwMode="auto">
            <a:xfrm>
              <a:off x="3094" y="2953"/>
              <a:ext cx="180" cy="198"/>
            </a:xfrm>
            <a:prstGeom prst="rect">
              <a:avLst/>
            </a:prstGeom>
            <a:noFill/>
            <a:ln w="9525">
              <a:noFill/>
              <a:miter lim="800000"/>
              <a:headEnd/>
              <a:tailEnd/>
            </a:ln>
          </p:spPr>
        </p:pic>
        <p:sp>
          <p:nvSpPr>
            <p:cNvPr id="50287" name="Freeform 361"/>
            <p:cNvSpPr>
              <a:spLocks noEditPoints="1"/>
            </p:cNvSpPr>
            <p:nvPr/>
          </p:nvSpPr>
          <p:spPr bwMode="auto">
            <a:xfrm>
              <a:off x="3086" y="2946"/>
              <a:ext cx="188" cy="205"/>
            </a:xfrm>
            <a:custGeom>
              <a:avLst/>
              <a:gdLst>
                <a:gd name="T0" fmla="*/ 188 w 188"/>
                <a:gd name="T1" fmla="*/ 132 h 205"/>
                <a:gd name="T2" fmla="*/ 94 w 188"/>
                <a:gd name="T3" fmla="*/ 205 h 205"/>
                <a:gd name="T4" fmla="*/ 0 w 188"/>
                <a:gd name="T5" fmla="*/ 132 h 205"/>
                <a:gd name="T6" fmla="*/ 39 w 188"/>
                <a:gd name="T7" fmla="*/ 132 h 205"/>
                <a:gd name="T8" fmla="*/ 39 w 188"/>
                <a:gd name="T9" fmla="*/ 132 h 205"/>
                <a:gd name="T10" fmla="*/ 39 w 188"/>
                <a:gd name="T11" fmla="*/ 73 h 205"/>
                <a:gd name="T12" fmla="*/ 39 w 188"/>
                <a:gd name="T13" fmla="*/ 73 h 205"/>
                <a:gd name="T14" fmla="*/ 0 w 188"/>
                <a:gd name="T15" fmla="*/ 73 h 205"/>
                <a:gd name="T16" fmla="*/ 94 w 188"/>
                <a:gd name="T17" fmla="*/ 0 h 205"/>
                <a:gd name="T18" fmla="*/ 188 w 188"/>
                <a:gd name="T19" fmla="*/ 73 h 205"/>
                <a:gd name="T20" fmla="*/ 149 w 188"/>
                <a:gd name="T21" fmla="*/ 73 h 205"/>
                <a:gd name="T22" fmla="*/ 149 w 188"/>
                <a:gd name="T23" fmla="*/ 73 h 205"/>
                <a:gd name="T24" fmla="*/ 149 w 188"/>
                <a:gd name="T25" fmla="*/ 132 h 205"/>
                <a:gd name="T26" fmla="*/ 149 w 188"/>
                <a:gd name="T27" fmla="*/ 132 h 205"/>
                <a:gd name="T28" fmla="*/ 188 w 188"/>
                <a:gd name="T29" fmla="*/ 132 h 205"/>
                <a:gd name="T30" fmla="*/ 141 w 188"/>
                <a:gd name="T31" fmla="*/ 139 h 205"/>
                <a:gd name="T32" fmla="*/ 141 w 188"/>
                <a:gd name="T33" fmla="*/ 66 h 205"/>
                <a:gd name="T34" fmla="*/ 181 w 188"/>
                <a:gd name="T35" fmla="*/ 66 h 205"/>
                <a:gd name="T36" fmla="*/ 181 w 188"/>
                <a:gd name="T37" fmla="*/ 73 h 205"/>
                <a:gd name="T38" fmla="*/ 94 w 188"/>
                <a:gd name="T39" fmla="*/ 7 h 205"/>
                <a:gd name="T40" fmla="*/ 94 w 188"/>
                <a:gd name="T41" fmla="*/ 7 h 205"/>
                <a:gd name="T42" fmla="*/ 8 w 188"/>
                <a:gd name="T43" fmla="*/ 73 h 205"/>
                <a:gd name="T44" fmla="*/ 8 w 188"/>
                <a:gd name="T45" fmla="*/ 66 h 205"/>
                <a:gd name="T46" fmla="*/ 47 w 188"/>
                <a:gd name="T47" fmla="*/ 66 h 205"/>
                <a:gd name="T48" fmla="*/ 47 w 188"/>
                <a:gd name="T49" fmla="*/ 139 h 205"/>
                <a:gd name="T50" fmla="*/ 8 w 188"/>
                <a:gd name="T51" fmla="*/ 139 h 205"/>
                <a:gd name="T52" fmla="*/ 8 w 188"/>
                <a:gd name="T53" fmla="*/ 132 h 205"/>
                <a:gd name="T54" fmla="*/ 94 w 188"/>
                <a:gd name="T55" fmla="*/ 198 h 205"/>
                <a:gd name="T56" fmla="*/ 94 w 188"/>
                <a:gd name="T57" fmla="*/ 198 h 205"/>
                <a:gd name="T58" fmla="*/ 181 w 188"/>
                <a:gd name="T59" fmla="*/ 132 h 205"/>
                <a:gd name="T60" fmla="*/ 181 w 188"/>
                <a:gd name="T61" fmla="*/ 139 h 205"/>
                <a:gd name="T62" fmla="*/ 141 w 188"/>
                <a:gd name="T63" fmla="*/ 139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8"/>
                <a:gd name="T97" fmla="*/ 0 h 205"/>
                <a:gd name="T98" fmla="*/ 188 w 188"/>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8" h="205">
                  <a:moveTo>
                    <a:pt x="188" y="132"/>
                  </a:moveTo>
                  <a:lnTo>
                    <a:pt x="94" y="205"/>
                  </a:lnTo>
                  <a:lnTo>
                    <a:pt x="0" y="132"/>
                  </a:lnTo>
                  <a:lnTo>
                    <a:pt x="39" y="132"/>
                  </a:lnTo>
                  <a:lnTo>
                    <a:pt x="39" y="73"/>
                  </a:lnTo>
                  <a:lnTo>
                    <a:pt x="0" y="73"/>
                  </a:lnTo>
                  <a:lnTo>
                    <a:pt x="94" y="0"/>
                  </a:lnTo>
                  <a:lnTo>
                    <a:pt x="188" y="73"/>
                  </a:lnTo>
                  <a:lnTo>
                    <a:pt x="149" y="73"/>
                  </a:lnTo>
                  <a:lnTo>
                    <a:pt x="149" y="132"/>
                  </a:lnTo>
                  <a:lnTo>
                    <a:pt x="188" y="132"/>
                  </a:lnTo>
                  <a:close/>
                  <a:moveTo>
                    <a:pt x="141" y="139"/>
                  </a:moveTo>
                  <a:lnTo>
                    <a:pt x="141" y="66"/>
                  </a:lnTo>
                  <a:lnTo>
                    <a:pt x="181" y="66"/>
                  </a:lnTo>
                  <a:lnTo>
                    <a:pt x="181" y="73"/>
                  </a:lnTo>
                  <a:lnTo>
                    <a:pt x="94" y="7"/>
                  </a:lnTo>
                  <a:lnTo>
                    <a:pt x="8" y="73"/>
                  </a:lnTo>
                  <a:lnTo>
                    <a:pt x="8" y="66"/>
                  </a:lnTo>
                  <a:lnTo>
                    <a:pt x="47" y="66"/>
                  </a:lnTo>
                  <a:lnTo>
                    <a:pt x="47" y="139"/>
                  </a:lnTo>
                  <a:lnTo>
                    <a:pt x="8" y="139"/>
                  </a:lnTo>
                  <a:lnTo>
                    <a:pt x="8" y="132"/>
                  </a:lnTo>
                  <a:lnTo>
                    <a:pt x="94" y="198"/>
                  </a:lnTo>
                  <a:lnTo>
                    <a:pt x="181" y="132"/>
                  </a:lnTo>
                  <a:lnTo>
                    <a:pt x="181" y="139"/>
                  </a:lnTo>
                  <a:lnTo>
                    <a:pt x="141" y="139"/>
                  </a:lnTo>
                  <a:close/>
                </a:path>
              </a:pathLst>
            </a:custGeom>
            <a:solidFill>
              <a:srgbClr val="C0C0C0"/>
            </a:solidFill>
            <a:ln w="0">
              <a:solidFill>
                <a:srgbClr val="C0C0C0"/>
              </a:solidFill>
              <a:round/>
              <a:headEnd/>
              <a:tailEnd/>
            </a:ln>
          </p:spPr>
          <p:txBody>
            <a:bodyPr/>
            <a:lstStyle/>
            <a:p>
              <a:endParaRPr lang="ko-KR" altLang="en-US"/>
            </a:p>
          </p:txBody>
        </p:sp>
        <p:pic>
          <p:nvPicPr>
            <p:cNvPr id="50288" name="Picture 336"/>
            <p:cNvPicPr>
              <a:picLocks noChangeAspect="1" noChangeArrowheads="1"/>
            </p:cNvPicPr>
            <p:nvPr/>
          </p:nvPicPr>
          <p:blipFill>
            <a:blip r:embed="rId15" cstate="print"/>
            <a:srcRect/>
            <a:stretch>
              <a:fillRect/>
            </a:stretch>
          </p:blipFill>
          <p:spPr bwMode="auto">
            <a:xfrm>
              <a:off x="5280" y="2835"/>
              <a:ext cx="322" cy="225"/>
            </a:xfrm>
            <a:prstGeom prst="rect">
              <a:avLst/>
            </a:prstGeom>
            <a:noFill/>
            <a:ln w="9525">
              <a:noFill/>
              <a:miter lim="800000"/>
              <a:headEnd/>
              <a:tailEnd/>
            </a:ln>
          </p:spPr>
        </p:pic>
        <p:sp>
          <p:nvSpPr>
            <p:cNvPr id="50289" name="Rectangle 332"/>
            <p:cNvSpPr>
              <a:spLocks noChangeArrowheads="1"/>
            </p:cNvSpPr>
            <p:nvPr/>
          </p:nvSpPr>
          <p:spPr bwMode="auto">
            <a:xfrm>
              <a:off x="5235" y="3105"/>
              <a:ext cx="521" cy="194"/>
            </a:xfrm>
            <a:prstGeom prst="rect">
              <a:avLst/>
            </a:prstGeom>
            <a:noFill/>
            <a:ln w="9525">
              <a:noFill/>
              <a:miter lim="800000"/>
              <a:headEnd/>
              <a:tailEnd/>
            </a:ln>
          </p:spPr>
          <p:txBody>
            <a:bodyPr wrap="none" lIns="0" tIns="0" rIns="0" bIns="0">
              <a:spAutoFit/>
            </a:bodyPr>
            <a:lstStyle/>
            <a:p>
              <a:r>
                <a:rPr lang="en-US" altLang="ko-KR" sz="1000" dirty="0">
                  <a:solidFill>
                    <a:srgbClr val="4D4D4D"/>
                  </a:solidFill>
                  <a:latin typeface="Arial Unicode MS" pitchFamily="50" charset="-127"/>
                  <a:ea typeface="Arial Unicode MS" pitchFamily="50" charset="-127"/>
                  <a:cs typeface="Arial Unicode MS" pitchFamily="50" charset="-127"/>
                </a:rPr>
                <a:t>   </a:t>
              </a:r>
              <a:r>
                <a:rPr lang="ru-RU" altLang="ko-KR" sz="1000" dirty="0" smtClean="0">
                  <a:solidFill>
                    <a:srgbClr val="4D4D4D"/>
                  </a:solidFill>
                  <a:latin typeface="Arial Unicode MS" pitchFamily="50" charset="-127"/>
                  <a:ea typeface="Arial Unicode MS" pitchFamily="50" charset="-127"/>
                  <a:cs typeface="Arial Unicode MS" pitchFamily="50" charset="-127"/>
                </a:rPr>
                <a:t>Управление</a:t>
              </a:r>
            </a:p>
            <a:p>
              <a:r>
                <a:rPr lang="ru-RU" altLang="ko-KR" sz="1000" dirty="0" smtClean="0">
                  <a:solidFill>
                    <a:srgbClr val="4D4D4D"/>
                  </a:solidFill>
                  <a:latin typeface="Arial Unicode MS" pitchFamily="50" charset="-127"/>
                  <a:ea typeface="Arial Unicode MS" pitchFamily="50" charset="-127"/>
                  <a:cs typeface="Arial Unicode MS" pitchFamily="50" charset="-127"/>
                </a:rPr>
                <a:t> издержками</a:t>
              </a:r>
              <a:endParaRPr lang="ko-KR" altLang="ko-KR" dirty="0">
                <a:latin typeface="Arial Unicode MS" pitchFamily="50" charset="-127"/>
                <a:ea typeface="Arial Unicode MS" pitchFamily="50" charset="-127"/>
                <a:cs typeface="Arial Unicode MS" pitchFamily="50" charset="-127"/>
              </a:endParaRPr>
            </a:p>
          </p:txBody>
        </p:sp>
      </p:grpSp>
      <p:sp>
        <p:nvSpPr>
          <p:cNvPr id="50183" name="AutoShape 8"/>
          <p:cNvSpPr>
            <a:spLocks noChangeAspect="1" noChangeArrowheads="1"/>
          </p:cNvSpPr>
          <p:nvPr/>
        </p:nvSpPr>
        <p:spPr bwMode="auto">
          <a:xfrm>
            <a:off x="881063" y="1214438"/>
            <a:ext cx="8434387" cy="4784725"/>
          </a:xfrm>
          <a:prstGeom prst="rect">
            <a:avLst/>
          </a:prstGeom>
          <a:no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332" name="AutoShape 34" descr="01"/>
          <p:cNvSpPr>
            <a:spLocks noChangeArrowheads="1"/>
          </p:cNvSpPr>
          <p:nvPr/>
        </p:nvSpPr>
        <p:spPr bwMode="auto">
          <a:xfrm rot="16200000">
            <a:off x="7560469" y="2464594"/>
            <a:ext cx="285750" cy="500062"/>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333" name="AutoShape 34" descr="01"/>
          <p:cNvSpPr>
            <a:spLocks noChangeArrowheads="1"/>
          </p:cNvSpPr>
          <p:nvPr/>
        </p:nvSpPr>
        <p:spPr bwMode="auto">
          <a:xfrm rot="16200000">
            <a:off x="2345532" y="2250281"/>
            <a:ext cx="285750" cy="500063"/>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334" name="AutoShape 34" descr="01"/>
          <p:cNvSpPr>
            <a:spLocks noChangeArrowheads="1"/>
          </p:cNvSpPr>
          <p:nvPr/>
        </p:nvSpPr>
        <p:spPr bwMode="auto">
          <a:xfrm rot="16200000">
            <a:off x="2345532" y="3679031"/>
            <a:ext cx="285750" cy="500063"/>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8315351" cy="984885"/>
          </a:xfrm>
          <a:prstGeom prst="rect">
            <a:avLst/>
          </a:prstGeom>
          <a:noFill/>
          <a:ln w="9525">
            <a:noFill/>
            <a:miter lim="800000"/>
            <a:headEnd/>
            <a:tailEnd/>
          </a:ln>
          <a:effectLst/>
        </p:spPr>
        <p:txBody>
          <a:bodyPr wrap="square"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7.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Управления Операционной Работой</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1"/>
          <p:cNvSpPr txBox="1">
            <a:spLocks noChangeArrowheads="1"/>
          </p:cNvSpPr>
          <p:nvPr/>
        </p:nvSpPr>
        <p:spPr bwMode="auto">
          <a:xfrm>
            <a:off x="525586" y="874713"/>
            <a:ext cx="9251950" cy="246062"/>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p>
            <a:pPr marL="571500" indent="-571500">
              <a:spcBef>
                <a:spcPct val="50000"/>
              </a:spcBef>
              <a:defRPr/>
            </a:pPr>
            <a:r>
              <a:rPr lang="ru-RU" altLang="ko-KR" sz="1600" dirty="0" smtClean="0">
                <a:latin typeface="Arial Unicode MS" pitchFamily="50" charset="-127"/>
                <a:ea typeface="Arial Unicode MS" pitchFamily="50" charset="-127"/>
                <a:cs typeface="Arial Unicode MS" pitchFamily="50" charset="-127"/>
              </a:rPr>
              <a:t>Позиции Плана Работы</a:t>
            </a:r>
            <a:r>
              <a:rPr lang="en-US" altLang="ko-KR" sz="1600" dirty="0" smtClean="0">
                <a:latin typeface="Arial Unicode MS" pitchFamily="50" charset="-127"/>
                <a:ea typeface="Arial Unicode MS" pitchFamily="50" charset="-127"/>
                <a:cs typeface="Arial Unicode MS" pitchFamily="50" charset="-127"/>
              </a:rPr>
              <a:t>-</a:t>
            </a:r>
            <a:r>
              <a:rPr lang="ru-RU" altLang="ko-KR" sz="1600" dirty="0" smtClean="0">
                <a:latin typeface="Arial Unicode MS" pitchFamily="50" charset="-127"/>
                <a:ea typeface="Arial Unicode MS" pitchFamily="50" charset="-127"/>
                <a:cs typeface="Arial Unicode MS" pitchFamily="50" charset="-127"/>
              </a:rPr>
              <a:t>Индикаторы Работы</a:t>
            </a:r>
            <a:r>
              <a:rPr lang="en-US" altLang="ko-KR" sz="1600" dirty="0" smtClean="0">
                <a:latin typeface="Arial Unicode MS" pitchFamily="50" charset="-127"/>
                <a:ea typeface="Arial Unicode MS" pitchFamily="50" charset="-127"/>
                <a:cs typeface="Arial Unicode MS" pitchFamily="50" charset="-127"/>
              </a:rPr>
              <a:t> </a:t>
            </a:r>
            <a:r>
              <a:rPr lang="en-US" altLang="ko-KR" sz="1600" dirty="0">
                <a:latin typeface="Arial Unicode MS" pitchFamily="50" charset="-127"/>
                <a:ea typeface="Arial Unicode MS" pitchFamily="50" charset="-127"/>
                <a:cs typeface="Arial Unicode MS" pitchFamily="50" charset="-127"/>
              </a:rPr>
              <a:t>/ </a:t>
            </a:r>
            <a:r>
              <a:rPr lang="ru-RU" altLang="ko-KR" sz="1600" dirty="0" smtClean="0">
                <a:latin typeface="Arial Unicode MS" pitchFamily="50" charset="-127"/>
                <a:ea typeface="Arial Unicode MS" pitchFamily="50" charset="-127"/>
                <a:cs typeface="Arial Unicode MS" pitchFamily="50" charset="-127"/>
              </a:rPr>
              <a:t>Метод Измерения</a:t>
            </a:r>
            <a:endParaRPr lang="ko-KR" altLang="en-US" sz="1600" dirty="0">
              <a:latin typeface="Arial Unicode MS" pitchFamily="50" charset="-127"/>
              <a:ea typeface="Arial Unicode MS" pitchFamily="50" charset="-127"/>
              <a:cs typeface="Arial Unicode MS" pitchFamily="50" charset="-127"/>
            </a:endParaRPr>
          </a:p>
        </p:txBody>
      </p:sp>
      <p:sp>
        <p:nvSpPr>
          <p:cNvPr id="6"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7. Performance Mgmt System</a:t>
            </a:r>
          </a:p>
        </p:txBody>
      </p:sp>
      <p:grpSp>
        <p:nvGrpSpPr>
          <p:cNvPr id="2051" name="Group 3"/>
          <p:cNvGrpSpPr>
            <a:grpSpLocks noChangeAspect="1"/>
          </p:cNvGrpSpPr>
          <p:nvPr/>
        </p:nvGrpSpPr>
        <p:grpSpPr bwMode="auto">
          <a:xfrm>
            <a:off x="452438" y="1214438"/>
            <a:ext cx="9167815" cy="5219700"/>
            <a:chOff x="285" y="765"/>
            <a:chExt cx="5775" cy="3288"/>
          </a:xfrm>
        </p:grpSpPr>
        <p:sp>
          <p:nvSpPr>
            <p:cNvPr id="2050" name="AutoShape 2"/>
            <p:cNvSpPr>
              <a:spLocks noChangeAspect="1" noChangeArrowheads="1" noTextEdit="1"/>
            </p:cNvSpPr>
            <p:nvPr/>
          </p:nvSpPr>
          <p:spPr bwMode="auto">
            <a:xfrm>
              <a:off x="285" y="765"/>
              <a:ext cx="5760" cy="32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grpSp>
          <p:nvGrpSpPr>
            <p:cNvPr id="2252" name="Group 204"/>
            <p:cNvGrpSpPr>
              <a:grpSpLocks/>
            </p:cNvGrpSpPr>
            <p:nvPr/>
          </p:nvGrpSpPr>
          <p:grpSpPr bwMode="auto">
            <a:xfrm>
              <a:off x="285" y="765"/>
              <a:ext cx="5775" cy="3288"/>
              <a:chOff x="285" y="765"/>
              <a:chExt cx="5775" cy="3288"/>
            </a:xfrm>
          </p:grpSpPr>
          <p:pic>
            <p:nvPicPr>
              <p:cNvPr id="2052" name="Picture 4"/>
              <p:cNvPicPr>
                <a:picLocks noChangeAspect="1" noChangeArrowheads="1"/>
              </p:cNvPicPr>
              <p:nvPr/>
            </p:nvPicPr>
            <p:blipFill>
              <a:blip r:embed="rId2"/>
              <a:srcRect/>
              <a:stretch>
                <a:fillRect/>
              </a:stretch>
            </p:blipFill>
            <p:spPr bwMode="auto">
              <a:xfrm>
                <a:off x="285" y="765"/>
                <a:ext cx="5754" cy="3276"/>
              </a:xfrm>
              <a:prstGeom prst="rect">
                <a:avLst/>
              </a:prstGeom>
              <a:noFill/>
              <a:ln w="9525">
                <a:noFill/>
                <a:miter lim="800000"/>
                <a:headEnd/>
                <a:tailEnd/>
              </a:ln>
            </p:spPr>
          </p:pic>
          <p:pic>
            <p:nvPicPr>
              <p:cNvPr id="2053" name="Picture 5"/>
              <p:cNvPicPr>
                <a:picLocks noChangeAspect="1" noChangeArrowheads="1"/>
              </p:cNvPicPr>
              <p:nvPr/>
            </p:nvPicPr>
            <p:blipFill>
              <a:blip r:embed="rId3"/>
              <a:srcRect/>
              <a:stretch>
                <a:fillRect/>
              </a:stretch>
            </p:blipFill>
            <p:spPr bwMode="auto">
              <a:xfrm>
                <a:off x="285" y="765"/>
                <a:ext cx="5754" cy="3276"/>
              </a:xfrm>
              <a:prstGeom prst="rect">
                <a:avLst/>
              </a:prstGeom>
              <a:noFill/>
              <a:ln w="9525">
                <a:noFill/>
                <a:miter lim="800000"/>
                <a:headEnd/>
                <a:tailEnd/>
              </a:ln>
            </p:spPr>
          </p:pic>
          <p:pic>
            <p:nvPicPr>
              <p:cNvPr id="2054" name="Picture 6"/>
              <p:cNvPicPr>
                <a:picLocks noChangeAspect="1" noChangeArrowheads="1"/>
              </p:cNvPicPr>
              <p:nvPr/>
            </p:nvPicPr>
            <p:blipFill>
              <a:blip r:embed="rId4"/>
              <a:srcRect/>
              <a:stretch>
                <a:fillRect/>
              </a:stretch>
            </p:blipFill>
            <p:spPr bwMode="auto">
              <a:xfrm>
                <a:off x="297" y="777"/>
                <a:ext cx="5754" cy="3276"/>
              </a:xfrm>
              <a:prstGeom prst="rect">
                <a:avLst/>
              </a:prstGeom>
              <a:noFill/>
              <a:ln w="9525">
                <a:noFill/>
                <a:miter lim="800000"/>
                <a:headEnd/>
                <a:tailEnd/>
              </a:ln>
            </p:spPr>
          </p:pic>
          <p:pic>
            <p:nvPicPr>
              <p:cNvPr id="2055" name="Picture 7"/>
              <p:cNvPicPr>
                <a:picLocks noChangeAspect="1" noChangeArrowheads="1"/>
              </p:cNvPicPr>
              <p:nvPr/>
            </p:nvPicPr>
            <p:blipFill>
              <a:blip r:embed="rId5"/>
              <a:srcRect/>
              <a:stretch>
                <a:fillRect/>
              </a:stretch>
            </p:blipFill>
            <p:spPr bwMode="auto">
              <a:xfrm>
                <a:off x="297" y="777"/>
                <a:ext cx="5754" cy="3276"/>
              </a:xfrm>
              <a:prstGeom prst="rect">
                <a:avLst/>
              </a:prstGeom>
              <a:noFill/>
              <a:ln w="9525">
                <a:noFill/>
                <a:miter lim="800000"/>
                <a:headEnd/>
                <a:tailEnd/>
              </a:ln>
            </p:spPr>
          </p:pic>
          <p:pic>
            <p:nvPicPr>
              <p:cNvPr id="2056" name="Picture 8"/>
              <p:cNvPicPr>
                <a:picLocks noChangeAspect="1" noChangeArrowheads="1"/>
              </p:cNvPicPr>
              <p:nvPr/>
            </p:nvPicPr>
            <p:blipFill>
              <a:blip r:embed="rId6"/>
              <a:srcRect/>
              <a:stretch>
                <a:fillRect/>
              </a:stretch>
            </p:blipFill>
            <p:spPr bwMode="auto">
              <a:xfrm>
                <a:off x="297" y="777"/>
                <a:ext cx="5742" cy="3264"/>
              </a:xfrm>
              <a:prstGeom prst="rect">
                <a:avLst/>
              </a:prstGeom>
              <a:noFill/>
              <a:ln w="9525">
                <a:noFill/>
                <a:miter lim="800000"/>
                <a:headEnd/>
                <a:tailEnd/>
              </a:ln>
            </p:spPr>
          </p:pic>
          <p:pic>
            <p:nvPicPr>
              <p:cNvPr id="2057" name="Picture 9"/>
              <p:cNvPicPr>
                <a:picLocks noChangeAspect="1" noChangeArrowheads="1"/>
              </p:cNvPicPr>
              <p:nvPr/>
            </p:nvPicPr>
            <p:blipFill>
              <a:blip r:embed="rId7"/>
              <a:srcRect/>
              <a:stretch>
                <a:fillRect/>
              </a:stretch>
            </p:blipFill>
            <p:spPr bwMode="auto">
              <a:xfrm>
                <a:off x="411" y="3471"/>
                <a:ext cx="768" cy="150"/>
              </a:xfrm>
              <a:prstGeom prst="rect">
                <a:avLst/>
              </a:prstGeom>
              <a:noFill/>
              <a:ln w="9525">
                <a:noFill/>
                <a:miter lim="800000"/>
                <a:headEnd/>
                <a:tailEnd/>
              </a:ln>
            </p:spPr>
          </p:pic>
          <p:pic>
            <p:nvPicPr>
              <p:cNvPr id="2058" name="Picture 10"/>
              <p:cNvPicPr>
                <a:picLocks noChangeAspect="1" noChangeArrowheads="1"/>
              </p:cNvPicPr>
              <p:nvPr/>
            </p:nvPicPr>
            <p:blipFill>
              <a:blip r:embed="rId8"/>
              <a:srcRect/>
              <a:stretch>
                <a:fillRect/>
              </a:stretch>
            </p:blipFill>
            <p:spPr bwMode="auto">
              <a:xfrm>
                <a:off x="411" y="3471"/>
                <a:ext cx="768" cy="150"/>
              </a:xfrm>
              <a:prstGeom prst="rect">
                <a:avLst/>
              </a:prstGeom>
              <a:noFill/>
              <a:ln w="9525">
                <a:noFill/>
                <a:miter lim="800000"/>
                <a:headEnd/>
                <a:tailEnd/>
              </a:ln>
            </p:spPr>
          </p:pic>
          <p:sp>
            <p:nvSpPr>
              <p:cNvPr id="2059" name="Rectangle 11"/>
              <p:cNvSpPr>
                <a:spLocks noChangeArrowheads="1"/>
              </p:cNvSpPr>
              <p:nvPr/>
            </p:nvSpPr>
            <p:spPr bwMode="auto">
              <a:xfrm>
                <a:off x="408" y="3468"/>
                <a:ext cx="756" cy="138"/>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060" name="Picture 12"/>
              <p:cNvPicPr>
                <a:picLocks noChangeAspect="1" noChangeArrowheads="1"/>
              </p:cNvPicPr>
              <p:nvPr/>
            </p:nvPicPr>
            <p:blipFill>
              <a:blip r:embed="rId9"/>
              <a:srcRect/>
              <a:stretch>
                <a:fillRect/>
              </a:stretch>
            </p:blipFill>
            <p:spPr bwMode="auto">
              <a:xfrm>
                <a:off x="1221" y="2961"/>
                <a:ext cx="4020" cy="114"/>
              </a:xfrm>
              <a:prstGeom prst="rect">
                <a:avLst/>
              </a:prstGeom>
              <a:noFill/>
              <a:ln w="9525">
                <a:noFill/>
                <a:miter lim="800000"/>
                <a:headEnd/>
                <a:tailEnd/>
              </a:ln>
            </p:spPr>
          </p:pic>
          <p:pic>
            <p:nvPicPr>
              <p:cNvPr id="2061" name="Picture 13"/>
              <p:cNvPicPr>
                <a:picLocks noChangeAspect="1" noChangeArrowheads="1"/>
              </p:cNvPicPr>
              <p:nvPr/>
            </p:nvPicPr>
            <p:blipFill>
              <a:blip r:embed="rId10"/>
              <a:srcRect/>
              <a:stretch>
                <a:fillRect/>
              </a:stretch>
            </p:blipFill>
            <p:spPr bwMode="auto">
              <a:xfrm>
                <a:off x="1221" y="2961"/>
                <a:ext cx="4020" cy="114"/>
              </a:xfrm>
              <a:prstGeom prst="rect">
                <a:avLst/>
              </a:prstGeom>
              <a:noFill/>
              <a:ln w="9525">
                <a:noFill/>
                <a:miter lim="800000"/>
                <a:headEnd/>
                <a:tailEnd/>
              </a:ln>
            </p:spPr>
          </p:pic>
          <p:sp>
            <p:nvSpPr>
              <p:cNvPr id="2062" name="Rectangle 14"/>
              <p:cNvSpPr>
                <a:spLocks noChangeArrowheads="1"/>
              </p:cNvSpPr>
              <p:nvPr/>
            </p:nvSpPr>
            <p:spPr bwMode="auto">
              <a:xfrm>
                <a:off x="1218" y="2958"/>
                <a:ext cx="4008" cy="102"/>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063" name="Picture 15"/>
              <p:cNvPicPr>
                <a:picLocks noChangeAspect="1" noChangeArrowheads="1"/>
              </p:cNvPicPr>
              <p:nvPr/>
            </p:nvPicPr>
            <p:blipFill>
              <a:blip r:embed="rId11"/>
              <a:srcRect/>
              <a:stretch>
                <a:fillRect/>
              </a:stretch>
            </p:blipFill>
            <p:spPr bwMode="auto">
              <a:xfrm>
                <a:off x="405" y="3771"/>
                <a:ext cx="774" cy="96"/>
              </a:xfrm>
              <a:prstGeom prst="rect">
                <a:avLst/>
              </a:prstGeom>
              <a:noFill/>
              <a:ln w="9525">
                <a:noFill/>
                <a:miter lim="800000"/>
                <a:headEnd/>
                <a:tailEnd/>
              </a:ln>
            </p:spPr>
          </p:pic>
          <p:pic>
            <p:nvPicPr>
              <p:cNvPr id="2064" name="Picture 16"/>
              <p:cNvPicPr>
                <a:picLocks noChangeAspect="1" noChangeArrowheads="1"/>
              </p:cNvPicPr>
              <p:nvPr/>
            </p:nvPicPr>
            <p:blipFill>
              <a:blip r:embed="rId12"/>
              <a:srcRect/>
              <a:stretch>
                <a:fillRect/>
              </a:stretch>
            </p:blipFill>
            <p:spPr bwMode="auto">
              <a:xfrm>
                <a:off x="405" y="3771"/>
                <a:ext cx="774" cy="96"/>
              </a:xfrm>
              <a:prstGeom prst="rect">
                <a:avLst/>
              </a:prstGeom>
              <a:noFill/>
              <a:ln w="9525">
                <a:noFill/>
                <a:miter lim="800000"/>
                <a:headEnd/>
                <a:tailEnd/>
              </a:ln>
            </p:spPr>
          </p:pic>
          <p:sp>
            <p:nvSpPr>
              <p:cNvPr id="2065" name="Rectangle 17"/>
              <p:cNvSpPr>
                <a:spLocks noChangeArrowheads="1"/>
              </p:cNvSpPr>
              <p:nvPr/>
            </p:nvSpPr>
            <p:spPr bwMode="auto">
              <a:xfrm>
                <a:off x="402" y="3768"/>
                <a:ext cx="762" cy="84"/>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066" name="Picture 18"/>
              <p:cNvPicPr>
                <a:picLocks noChangeAspect="1" noChangeArrowheads="1"/>
              </p:cNvPicPr>
              <p:nvPr/>
            </p:nvPicPr>
            <p:blipFill>
              <a:blip r:embed="rId13"/>
              <a:srcRect/>
              <a:stretch>
                <a:fillRect/>
              </a:stretch>
            </p:blipFill>
            <p:spPr bwMode="auto">
              <a:xfrm>
                <a:off x="411" y="2949"/>
                <a:ext cx="768" cy="312"/>
              </a:xfrm>
              <a:prstGeom prst="rect">
                <a:avLst/>
              </a:prstGeom>
              <a:noFill/>
              <a:ln w="9525">
                <a:noFill/>
                <a:miter lim="800000"/>
                <a:headEnd/>
                <a:tailEnd/>
              </a:ln>
            </p:spPr>
          </p:pic>
          <p:pic>
            <p:nvPicPr>
              <p:cNvPr id="2067" name="Picture 19"/>
              <p:cNvPicPr>
                <a:picLocks noChangeAspect="1" noChangeArrowheads="1"/>
              </p:cNvPicPr>
              <p:nvPr/>
            </p:nvPicPr>
            <p:blipFill>
              <a:blip r:embed="rId14"/>
              <a:srcRect/>
              <a:stretch>
                <a:fillRect/>
              </a:stretch>
            </p:blipFill>
            <p:spPr bwMode="auto">
              <a:xfrm>
                <a:off x="411" y="2949"/>
                <a:ext cx="768" cy="312"/>
              </a:xfrm>
              <a:prstGeom prst="rect">
                <a:avLst/>
              </a:prstGeom>
              <a:noFill/>
              <a:ln w="9525">
                <a:noFill/>
                <a:miter lim="800000"/>
                <a:headEnd/>
                <a:tailEnd/>
              </a:ln>
            </p:spPr>
          </p:pic>
          <p:sp>
            <p:nvSpPr>
              <p:cNvPr id="2068" name="Rectangle 20"/>
              <p:cNvSpPr>
                <a:spLocks noChangeArrowheads="1"/>
              </p:cNvSpPr>
              <p:nvPr/>
            </p:nvSpPr>
            <p:spPr bwMode="auto">
              <a:xfrm>
                <a:off x="408" y="2946"/>
                <a:ext cx="756" cy="300"/>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069" name="Picture 21"/>
              <p:cNvPicPr>
                <a:picLocks noChangeAspect="1" noChangeArrowheads="1"/>
              </p:cNvPicPr>
              <p:nvPr/>
            </p:nvPicPr>
            <p:blipFill>
              <a:blip r:embed="rId15"/>
              <a:srcRect/>
              <a:stretch>
                <a:fillRect/>
              </a:stretch>
            </p:blipFill>
            <p:spPr bwMode="auto">
              <a:xfrm>
                <a:off x="5253" y="2973"/>
                <a:ext cx="660" cy="204"/>
              </a:xfrm>
              <a:prstGeom prst="rect">
                <a:avLst/>
              </a:prstGeom>
              <a:noFill/>
              <a:ln w="9525">
                <a:noFill/>
                <a:miter lim="800000"/>
                <a:headEnd/>
                <a:tailEnd/>
              </a:ln>
            </p:spPr>
          </p:pic>
          <p:pic>
            <p:nvPicPr>
              <p:cNvPr id="2070" name="Picture 22"/>
              <p:cNvPicPr>
                <a:picLocks noChangeAspect="1" noChangeArrowheads="1"/>
              </p:cNvPicPr>
              <p:nvPr/>
            </p:nvPicPr>
            <p:blipFill>
              <a:blip r:embed="rId16"/>
              <a:srcRect/>
              <a:stretch>
                <a:fillRect/>
              </a:stretch>
            </p:blipFill>
            <p:spPr bwMode="auto">
              <a:xfrm>
                <a:off x="5253" y="2973"/>
                <a:ext cx="660" cy="204"/>
              </a:xfrm>
              <a:prstGeom prst="rect">
                <a:avLst/>
              </a:prstGeom>
              <a:noFill/>
              <a:ln w="9525">
                <a:noFill/>
                <a:miter lim="800000"/>
                <a:headEnd/>
                <a:tailEnd/>
              </a:ln>
            </p:spPr>
          </p:pic>
          <p:sp>
            <p:nvSpPr>
              <p:cNvPr id="2071" name="Rectangle 23"/>
              <p:cNvSpPr>
                <a:spLocks noChangeArrowheads="1"/>
              </p:cNvSpPr>
              <p:nvPr/>
            </p:nvSpPr>
            <p:spPr bwMode="auto">
              <a:xfrm>
                <a:off x="5250" y="2970"/>
                <a:ext cx="648" cy="192"/>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072" name="Picture 24"/>
              <p:cNvPicPr>
                <a:picLocks noChangeAspect="1" noChangeArrowheads="1"/>
              </p:cNvPicPr>
              <p:nvPr/>
            </p:nvPicPr>
            <p:blipFill>
              <a:blip r:embed="rId17"/>
              <a:srcRect/>
              <a:stretch>
                <a:fillRect/>
              </a:stretch>
            </p:blipFill>
            <p:spPr bwMode="auto">
              <a:xfrm>
                <a:off x="405" y="2841"/>
                <a:ext cx="774" cy="102"/>
              </a:xfrm>
              <a:prstGeom prst="rect">
                <a:avLst/>
              </a:prstGeom>
              <a:noFill/>
              <a:ln w="9525">
                <a:noFill/>
                <a:miter lim="800000"/>
                <a:headEnd/>
                <a:tailEnd/>
              </a:ln>
            </p:spPr>
          </p:pic>
          <p:pic>
            <p:nvPicPr>
              <p:cNvPr id="2073" name="Picture 25"/>
              <p:cNvPicPr>
                <a:picLocks noChangeAspect="1" noChangeArrowheads="1"/>
              </p:cNvPicPr>
              <p:nvPr/>
            </p:nvPicPr>
            <p:blipFill>
              <a:blip r:embed="rId18"/>
              <a:srcRect/>
              <a:stretch>
                <a:fillRect/>
              </a:stretch>
            </p:blipFill>
            <p:spPr bwMode="auto">
              <a:xfrm>
                <a:off x="405" y="2841"/>
                <a:ext cx="774" cy="102"/>
              </a:xfrm>
              <a:prstGeom prst="rect">
                <a:avLst/>
              </a:prstGeom>
              <a:noFill/>
              <a:ln w="9525">
                <a:noFill/>
                <a:miter lim="800000"/>
                <a:headEnd/>
                <a:tailEnd/>
              </a:ln>
            </p:spPr>
          </p:pic>
          <p:sp>
            <p:nvSpPr>
              <p:cNvPr id="2074" name="Rectangle 26"/>
              <p:cNvSpPr>
                <a:spLocks noChangeArrowheads="1"/>
              </p:cNvSpPr>
              <p:nvPr/>
            </p:nvSpPr>
            <p:spPr bwMode="auto">
              <a:xfrm>
                <a:off x="402" y="2838"/>
                <a:ext cx="762" cy="90"/>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75" name="Rectangle 27"/>
              <p:cNvSpPr>
                <a:spLocks noChangeArrowheads="1"/>
              </p:cNvSpPr>
              <p:nvPr/>
            </p:nvSpPr>
            <p:spPr bwMode="auto">
              <a:xfrm>
                <a:off x="444" y="2854"/>
                <a:ext cx="606" cy="25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latinLnBrk="0"/>
                <a:r>
                  <a:rPr kumimoji="0" lang="ru-RU" sz="800" dirty="0" smtClean="0">
                    <a:solidFill>
                      <a:srgbClr val="333333"/>
                    </a:solidFill>
                    <a:latin typeface="HY???" charset="-127"/>
                    <a:cs typeface="Arial" pitchFamily="34" charset="0"/>
                  </a:rPr>
                  <a:t>Индикатор работы</a:t>
                </a:r>
                <a:endParaRPr kumimoji="0" lang="ru-RU" sz="4800" dirty="0" smtClean="0">
                  <a:solidFill>
                    <a:schemeClr val="tx1"/>
                  </a:solidFill>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76" name="Rectangle 28"/>
              <p:cNvSpPr>
                <a:spLocks noChangeArrowheads="1"/>
              </p:cNvSpPr>
              <p:nvPr/>
            </p:nvSpPr>
            <p:spPr bwMode="auto">
              <a:xfrm>
                <a:off x="588" y="3069"/>
                <a:ext cx="462"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dirty="0" smtClean="0">
                    <a:latin typeface="HY???" charset="-127"/>
                    <a:cs typeface="Arial" pitchFamily="34" charset="0"/>
                  </a:rPr>
                  <a:t>Цель/Ре</a:t>
                </a:r>
                <a:r>
                  <a:rPr kumimoji="0" lang="ru-RU" sz="700" b="0" i="0" u="none" strike="noStrike" cap="none" normalizeH="0" baseline="0" dirty="0" smtClean="0">
                    <a:ln>
                      <a:noFill/>
                    </a:ln>
                    <a:solidFill>
                      <a:srgbClr val="000000"/>
                    </a:solidFill>
                    <a:effectLst/>
                    <a:latin typeface="HY???" charset="-127"/>
                    <a:cs typeface="Arial" pitchFamily="34" charset="0"/>
                  </a:rPr>
                  <a:t>зультат</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77" name="Rectangle 29"/>
              <p:cNvSpPr>
                <a:spLocks noChangeArrowheads="1"/>
              </p:cNvSpPr>
              <p:nvPr/>
            </p:nvSpPr>
            <p:spPr bwMode="auto">
              <a:xfrm>
                <a:off x="5544" y="3032"/>
                <a:ext cx="24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единица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78" name="Picture 30"/>
              <p:cNvPicPr>
                <a:picLocks noChangeAspect="1" noChangeArrowheads="1"/>
              </p:cNvPicPr>
              <p:nvPr/>
            </p:nvPicPr>
            <p:blipFill>
              <a:blip r:embed="rId19"/>
              <a:srcRect/>
              <a:stretch>
                <a:fillRect/>
              </a:stretch>
            </p:blipFill>
            <p:spPr bwMode="auto">
              <a:xfrm>
                <a:off x="4725" y="3501"/>
                <a:ext cx="660" cy="90"/>
              </a:xfrm>
              <a:prstGeom prst="rect">
                <a:avLst/>
              </a:prstGeom>
              <a:noFill/>
              <a:ln w="9525">
                <a:noFill/>
                <a:miter lim="800000"/>
                <a:headEnd/>
                <a:tailEnd/>
              </a:ln>
            </p:spPr>
          </p:pic>
          <p:pic>
            <p:nvPicPr>
              <p:cNvPr id="2079" name="Picture 31"/>
              <p:cNvPicPr>
                <a:picLocks noChangeAspect="1" noChangeArrowheads="1"/>
              </p:cNvPicPr>
              <p:nvPr/>
            </p:nvPicPr>
            <p:blipFill>
              <a:blip r:embed="rId20"/>
              <a:srcRect/>
              <a:stretch>
                <a:fillRect/>
              </a:stretch>
            </p:blipFill>
            <p:spPr bwMode="auto">
              <a:xfrm>
                <a:off x="4725" y="3501"/>
                <a:ext cx="660" cy="90"/>
              </a:xfrm>
              <a:prstGeom prst="rect">
                <a:avLst/>
              </a:prstGeom>
              <a:noFill/>
              <a:ln w="9525">
                <a:noFill/>
                <a:miter lim="800000"/>
                <a:headEnd/>
                <a:tailEnd/>
              </a:ln>
            </p:spPr>
          </p:pic>
          <p:sp>
            <p:nvSpPr>
              <p:cNvPr id="2080" name="Rectangle 32"/>
              <p:cNvSpPr>
                <a:spLocks noChangeArrowheads="1"/>
              </p:cNvSpPr>
              <p:nvPr/>
            </p:nvSpPr>
            <p:spPr bwMode="auto">
              <a:xfrm>
                <a:off x="4722" y="3498"/>
                <a:ext cx="648" cy="7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81" name="Rectangle 33"/>
              <p:cNvSpPr>
                <a:spLocks noChangeArrowheads="1"/>
              </p:cNvSpPr>
              <p:nvPr/>
            </p:nvSpPr>
            <p:spPr bwMode="auto">
              <a:xfrm>
                <a:off x="4732" y="3515"/>
                <a:ext cx="579"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формула </a:t>
                </a:r>
                <a:r>
                  <a:rPr kumimoji="0" lang="ru-RU" sz="700" b="0" i="0" u="none" strike="noStrike" cap="none" normalizeH="0" dirty="0" smtClean="0">
                    <a:ln>
                      <a:noFill/>
                    </a:ln>
                    <a:solidFill>
                      <a:srgbClr val="000000"/>
                    </a:solidFill>
                    <a:effectLst/>
                    <a:latin typeface="HY???" charset="-127"/>
                    <a:cs typeface="Arial" pitchFamily="34" charset="0"/>
                  </a:rPr>
                  <a:t> измерения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82" name="Rectangle 34"/>
              <p:cNvSpPr>
                <a:spLocks noChangeArrowheads="1"/>
              </p:cNvSpPr>
              <p:nvPr/>
            </p:nvSpPr>
            <p:spPr bwMode="auto">
              <a:xfrm>
                <a:off x="559" y="3482"/>
                <a:ext cx="29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dirty="0" smtClean="0">
                    <a:latin typeface="Arial" pitchFamily="34" charset="0"/>
                    <a:cs typeface="Arial" pitchFamily="34" charset="0"/>
                  </a:rPr>
                  <a:t>Измерение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83" name="Rectangle 35"/>
              <p:cNvSpPr>
                <a:spLocks noChangeArrowheads="1"/>
              </p:cNvSpPr>
              <p:nvPr/>
            </p:nvSpPr>
            <p:spPr bwMode="auto">
              <a:xfrm>
                <a:off x="559" y="3548"/>
                <a:ext cx="439"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Формула/метод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84" name="Rectangle 36"/>
              <p:cNvSpPr>
                <a:spLocks noChangeArrowheads="1"/>
              </p:cNvSpPr>
              <p:nvPr/>
            </p:nvSpPr>
            <p:spPr bwMode="auto">
              <a:xfrm>
                <a:off x="559" y="3797"/>
                <a:ext cx="46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Тип индикатора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85" name="Picture 37"/>
              <p:cNvPicPr>
                <a:picLocks noChangeAspect="1" noChangeArrowheads="1"/>
              </p:cNvPicPr>
              <p:nvPr/>
            </p:nvPicPr>
            <p:blipFill>
              <a:blip r:embed="rId21"/>
              <a:srcRect/>
              <a:stretch>
                <a:fillRect/>
              </a:stretch>
            </p:blipFill>
            <p:spPr bwMode="auto">
              <a:xfrm>
                <a:off x="1833" y="3777"/>
                <a:ext cx="510" cy="96"/>
              </a:xfrm>
              <a:prstGeom prst="rect">
                <a:avLst/>
              </a:prstGeom>
              <a:noFill/>
              <a:ln w="9525">
                <a:noFill/>
                <a:miter lim="800000"/>
                <a:headEnd/>
                <a:tailEnd/>
              </a:ln>
            </p:spPr>
          </p:pic>
          <p:pic>
            <p:nvPicPr>
              <p:cNvPr id="2086" name="Picture 38"/>
              <p:cNvPicPr>
                <a:picLocks noChangeAspect="1" noChangeArrowheads="1"/>
              </p:cNvPicPr>
              <p:nvPr/>
            </p:nvPicPr>
            <p:blipFill>
              <a:blip r:embed="rId22"/>
              <a:srcRect/>
              <a:stretch>
                <a:fillRect/>
              </a:stretch>
            </p:blipFill>
            <p:spPr bwMode="auto">
              <a:xfrm>
                <a:off x="1833" y="3777"/>
                <a:ext cx="510" cy="96"/>
              </a:xfrm>
              <a:prstGeom prst="rect">
                <a:avLst/>
              </a:prstGeom>
              <a:noFill/>
              <a:ln w="9525">
                <a:noFill/>
                <a:miter lim="800000"/>
                <a:headEnd/>
                <a:tailEnd/>
              </a:ln>
            </p:spPr>
          </p:pic>
          <p:sp>
            <p:nvSpPr>
              <p:cNvPr id="2087" name="Rectangle 39"/>
              <p:cNvSpPr>
                <a:spLocks noChangeArrowheads="1"/>
              </p:cNvSpPr>
              <p:nvPr/>
            </p:nvSpPr>
            <p:spPr bwMode="auto">
              <a:xfrm>
                <a:off x="1830" y="3774"/>
                <a:ext cx="498" cy="84"/>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88" name="Rectangle 40"/>
              <p:cNvSpPr>
                <a:spLocks noChangeArrowheads="1"/>
              </p:cNvSpPr>
              <p:nvPr/>
            </p:nvSpPr>
            <p:spPr bwMode="auto">
              <a:xfrm>
                <a:off x="1835" y="3802"/>
                <a:ext cx="565" cy="5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err="1" smtClean="0">
                    <a:ln>
                      <a:noFill/>
                    </a:ln>
                    <a:solidFill>
                      <a:srgbClr val="000000"/>
                    </a:solidFill>
                    <a:effectLst/>
                    <a:latin typeface="HY???" charset="-127"/>
                    <a:cs typeface="Arial" pitchFamily="34" charset="0"/>
                  </a:rPr>
                  <a:t>Iкатегория</a:t>
                </a:r>
                <a:r>
                  <a:rPr kumimoji="0" lang="ru-RU" sz="600" b="0" i="0" u="none" strike="noStrike" cap="none" normalizeH="0" baseline="0" dirty="0" smtClean="0">
                    <a:ln>
                      <a:noFill/>
                    </a:ln>
                    <a:solidFill>
                      <a:srgbClr val="000000"/>
                    </a:solidFill>
                    <a:effectLst/>
                    <a:latin typeface="HY???" charset="-127"/>
                    <a:cs typeface="Arial" pitchFamily="34" charset="0"/>
                  </a:rPr>
                  <a:t> Индикатора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89" name="Picture 41"/>
              <p:cNvPicPr>
                <a:picLocks noChangeAspect="1" noChangeArrowheads="1"/>
              </p:cNvPicPr>
              <p:nvPr/>
            </p:nvPicPr>
            <p:blipFill>
              <a:blip r:embed="rId23"/>
              <a:srcRect/>
              <a:stretch>
                <a:fillRect/>
              </a:stretch>
            </p:blipFill>
            <p:spPr bwMode="auto">
              <a:xfrm>
                <a:off x="2979" y="3789"/>
                <a:ext cx="552" cy="90"/>
              </a:xfrm>
              <a:prstGeom prst="rect">
                <a:avLst/>
              </a:prstGeom>
              <a:noFill/>
              <a:ln w="9525">
                <a:noFill/>
                <a:miter lim="800000"/>
                <a:headEnd/>
                <a:tailEnd/>
              </a:ln>
            </p:spPr>
          </p:pic>
          <p:pic>
            <p:nvPicPr>
              <p:cNvPr id="2090" name="Picture 42"/>
              <p:cNvPicPr>
                <a:picLocks noChangeAspect="1" noChangeArrowheads="1"/>
              </p:cNvPicPr>
              <p:nvPr/>
            </p:nvPicPr>
            <p:blipFill>
              <a:blip r:embed="rId24"/>
              <a:srcRect/>
              <a:stretch>
                <a:fillRect/>
              </a:stretch>
            </p:blipFill>
            <p:spPr bwMode="auto">
              <a:xfrm>
                <a:off x="2979" y="3789"/>
                <a:ext cx="552" cy="90"/>
              </a:xfrm>
              <a:prstGeom prst="rect">
                <a:avLst/>
              </a:prstGeom>
              <a:noFill/>
              <a:ln w="9525">
                <a:noFill/>
                <a:miter lim="800000"/>
                <a:headEnd/>
                <a:tailEnd/>
              </a:ln>
            </p:spPr>
          </p:pic>
          <p:sp>
            <p:nvSpPr>
              <p:cNvPr id="2091" name="Rectangle 43"/>
              <p:cNvSpPr>
                <a:spLocks noChangeArrowheads="1"/>
              </p:cNvSpPr>
              <p:nvPr/>
            </p:nvSpPr>
            <p:spPr bwMode="auto">
              <a:xfrm>
                <a:off x="2976" y="3786"/>
                <a:ext cx="540" cy="78"/>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92" name="Rectangle 44"/>
              <p:cNvSpPr>
                <a:spLocks noChangeArrowheads="1"/>
              </p:cNvSpPr>
              <p:nvPr/>
            </p:nvSpPr>
            <p:spPr bwMode="auto">
              <a:xfrm>
                <a:off x="2989" y="3803"/>
                <a:ext cx="819"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err="1" smtClean="0">
                    <a:ln>
                      <a:noFill/>
                    </a:ln>
                    <a:solidFill>
                      <a:srgbClr val="000000"/>
                    </a:solidFill>
                    <a:effectLst/>
                    <a:latin typeface="HY???" charset="-127"/>
                    <a:cs typeface="Arial" pitchFamily="34" charset="0"/>
                  </a:rPr>
                  <a:t>Iхарактеристика</a:t>
                </a:r>
                <a:r>
                  <a:rPr kumimoji="0" lang="ru-RU" sz="700" b="0" i="0" u="none" strike="noStrike" cap="none" normalizeH="0" baseline="0" dirty="0" smtClean="0">
                    <a:ln>
                      <a:noFill/>
                    </a:ln>
                    <a:solidFill>
                      <a:srgbClr val="000000"/>
                    </a:solidFill>
                    <a:effectLst/>
                    <a:latin typeface="HY???" charset="-127"/>
                    <a:cs typeface="Arial" pitchFamily="34" charset="0"/>
                  </a:rPr>
                  <a:t> Индикатора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93" name="Picture 45"/>
              <p:cNvPicPr>
                <a:picLocks noChangeAspect="1" noChangeArrowheads="1"/>
              </p:cNvPicPr>
              <p:nvPr/>
            </p:nvPicPr>
            <p:blipFill>
              <a:blip r:embed="rId25"/>
              <a:srcRect/>
              <a:stretch>
                <a:fillRect/>
              </a:stretch>
            </p:blipFill>
            <p:spPr bwMode="auto">
              <a:xfrm>
                <a:off x="1221" y="3801"/>
                <a:ext cx="462" cy="72"/>
              </a:xfrm>
              <a:prstGeom prst="rect">
                <a:avLst/>
              </a:prstGeom>
              <a:noFill/>
              <a:ln w="9525">
                <a:noFill/>
                <a:miter lim="800000"/>
                <a:headEnd/>
                <a:tailEnd/>
              </a:ln>
            </p:spPr>
          </p:pic>
          <p:pic>
            <p:nvPicPr>
              <p:cNvPr id="2094" name="Picture 46"/>
              <p:cNvPicPr>
                <a:picLocks noChangeAspect="1" noChangeArrowheads="1"/>
              </p:cNvPicPr>
              <p:nvPr/>
            </p:nvPicPr>
            <p:blipFill>
              <a:blip r:embed="rId26"/>
              <a:srcRect/>
              <a:stretch>
                <a:fillRect/>
              </a:stretch>
            </p:blipFill>
            <p:spPr bwMode="auto">
              <a:xfrm>
                <a:off x="1221" y="3801"/>
                <a:ext cx="462" cy="72"/>
              </a:xfrm>
              <a:prstGeom prst="rect">
                <a:avLst/>
              </a:prstGeom>
              <a:noFill/>
              <a:ln w="9525">
                <a:noFill/>
                <a:miter lim="800000"/>
                <a:headEnd/>
                <a:tailEnd/>
              </a:ln>
            </p:spPr>
          </p:pic>
          <p:sp>
            <p:nvSpPr>
              <p:cNvPr id="2095" name="Rectangle 47"/>
              <p:cNvSpPr>
                <a:spLocks noChangeArrowheads="1"/>
              </p:cNvSpPr>
              <p:nvPr/>
            </p:nvSpPr>
            <p:spPr bwMode="auto">
              <a:xfrm>
                <a:off x="1218" y="3798"/>
                <a:ext cx="450"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96" name="Rectangle 48"/>
              <p:cNvSpPr>
                <a:spLocks noChangeArrowheads="1"/>
              </p:cNvSpPr>
              <p:nvPr/>
            </p:nvSpPr>
            <p:spPr bwMode="auto">
              <a:xfrm>
                <a:off x="1373" y="3805"/>
                <a:ext cx="137"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Ввод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97" name="Picture 49"/>
              <p:cNvPicPr>
                <a:picLocks noChangeAspect="1" noChangeArrowheads="1"/>
              </p:cNvPicPr>
              <p:nvPr/>
            </p:nvPicPr>
            <p:blipFill>
              <a:blip r:embed="rId27"/>
              <a:srcRect/>
              <a:stretch>
                <a:fillRect/>
              </a:stretch>
            </p:blipFill>
            <p:spPr bwMode="auto">
              <a:xfrm>
                <a:off x="411" y="3621"/>
                <a:ext cx="762" cy="150"/>
              </a:xfrm>
              <a:prstGeom prst="rect">
                <a:avLst/>
              </a:prstGeom>
              <a:noFill/>
              <a:ln w="9525">
                <a:noFill/>
                <a:miter lim="800000"/>
                <a:headEnd/>
                <a:tailEnd/>
              </a:ln>
            </p:spPr>
          </p:pic>
          <p:pic>
            <p:nvPicPr>
              <p:cNvPr id="2098" name="Picture 50"/>
              <p:cNvPicPr>
                <a:picLocks noChangeAspect="1" noChangeArrowheads="1"/>
              </p:cNvPicPr>
              <p:nvPr/>
            </p:nvPicPr>
            <p:blipFill>
              <a:blip r:embed="rId28"/>
              <a:srcRect/>
              <a:stretch>
                <a:fillRect/>
              </a:stretch>
            </p:blipFill>
            <p:spPr bwMode="auto">
              <a:xfrm>
                <a:off x="411" y="3621"/>
                <a:ext cx="762" cy="150"/>
              </a:xfrm>
              <a:prstGeom prst="rect">
                <a:avLst/>
              </a:prstGeom>
              <a:noFill/>
              <a:ln w="9525">
                <a:noFill/>
                <a:miter lim="800000"/>
                <a:headEnd/>
                <a:tailEnd/>
              </a:ln>
            </p:spPr>
          </p:pic>
          <p:sp>
            <p:nvSpPr>
              <p:cNvPr id="2099" name="Rectangle 51"/>
              <p:cNvSpPr>
                <a:spLocks noChangeArrowheads="1"/>
              </p:cNvSpPr>
              <p:nvPr/>
            </p:nvSpPr>
            <p:spPr bwMode="auto">
              <a:xfrm>
                <a:off x="408" y="3618"/>
                <a:ext cx="750" cy="138"/>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00" name="Rectangle 52"/>
              <p:cNvSpPr>
                <a:spLocks noChangeArrowheads="1"/>
              </p:cNvSpPr>
              <p:nvPr/>
            </p:nvSpPr>
            <p:spPr bwMode="auto">
              <a:xfrm>
                <a:off x="424" y="3662"/>
                <a:ext cx="681"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Сбор данных/ Источник</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01" name="Picture 53"/>
              <p:cNvPicPr>
                <a:picLocks noChangeAspect="1" noChangeArrowheads="1"/>
              </p:cNvPicPr>
              <p:nvPr/>
            </p:nvPicPr>
            <p:blipFill>
              <a:blip r:embed="rId29"/>
              <a:srcRect/>
              <a:stretch>
                <a:fillRect/>
              </a:stretch>
            </p:blipFill>
            <p:spPr bwMode="auto">
              <a:xfrm>
                <a:off x="405" y="3261"/>
                <a:ext cx="768" cy="204"/>
              </a:xfrm>
              <a:prstGeom prst="rect">
                <a:avLst/>
              </a:prstGeom>
              <a:noFill/>
              <a:ln w="9525">
                <a:noFill/>
                <a:miter lim="800000"/>
                <a:headEnd/>
                <a:tailEnd/>
              </a:ln>
            </p:spPr>
          </p:pic>
          <p:pic>
            <p:nvPicPr>
              <p:cNvPr id="2102" name="Picture 54"/>
              <p:cNvPicPr>
                <a:picLocks noChangeAspect="1" noChangeArrowheads="1"/>
              </p:cNvPicPr>
              <p:nvPr/>
            </p:nvPicPr>
            <p:blipFill>
              <a:blip r:embed="rId30"/>
              <a:srcRect/>
              <a:stretch>
                <a:fillRect/>
              </a:stretch>
            </p:blipFill>
            <p:spPr bwMode="auto">
              <a:xfrm>
                <a:off x="405" y="3261"/>
                <a:ext cx="768" cy="204"/>
              </a:xfrm>
              <a:prstGeom prst="rect">
                <a:avLst/>
              </a:prstGeom>
              <a:noFill/>
              <a:ln w="9525">
                <a:noFill/>
                <a:miter lim="800000"/>
                <a:headEnd/>
                <a:tailEnd/>
              </a:ln>
            </p:spPr>
          </p:pic>
          <p:sp>
            <p:nvSpPr>
              <p:cNvPr id="2103" name="Rectangle 55"/>
              <p:cNvSpPr>
                <a:spLocks noChangeArrowheads="1"/>
              </p:cNvSpPr>
              <p:nvPr/>
            </p:nvSpPr>
            <p:spPr bwMode="auto">
              <a:xfrm>
                <a:off x="402" y="3258"/>
                <a:ext cx="756" cy="192"/>
              </a:xfrm>
              <a:prstGeom prst="rect">
                <a:avLst/>
              </a:prstGeom>
              <a:solidFill>
                <a:srgbClr val="CBF1CB"/>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04" name="Rectangle 56"/>
              <p:cNvSpPr>
                <a:spLocks noChangeArrowheads="1"/>
              </p:cNvSpPr>
              <p:nvPr/>
            </p:nvSpPr>
            <p:spPr bwMode="auto">
              <a:xfrm>
                <a:off x="447" y="3283"/>
                <a:ext cx="168"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2012’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05" name="Rectangle 57"/>
              <p:cNvSpPr>
                <a:spLocks noChangeArrowheads="1"/>
              </p:cNvSpPr>
              <p:nvPr/>
            </p:nvSpPr>
            <p:spPr bwMode="auto">
              <a:xfrm>
                <a:off x="657" y="3271"/>
                <a:ext cx="380" cy="1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dirty="0" smtClean="0">
                    <a:ln>
                      <a:noFill/>
                    </a:ln>
                    <a:solidFill>
                      <a:srgbClr val="000000"/>
                    </a:solidFill>
                    <a:effectLst/>
                    <a:latin typeface="Times New Roman" pitchFamily="18" charset="0"/>
                    <a:cs typeface="Times New Roman" pitchFamily="18" charset="0"/>
                  </a:rPr>
                  <a:t>Коэффициент</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dirty="0" smtClean="0">
                    <a:ln>
                      <a:noFill/>
                    </a:ln>
                    <a:solidFill>
                      <a:srgbClr val="000000"/>
                    </a:solidFill>
                    <a:effectLst/>
                    <a:latin typeface="Times New Roman" pitchFamily="18" charset="0"/>
                    <a:cs typeface="Times New Roman" pitchFamily="18" charset="0"/>
                  </a:rPr>
                  <a:t> расчета</a:t>
                </a:r>
                <a:r>
                  <a:rPr kumimoji="0" lang="ru-RU" sz="800" b="0" i="0" u="none" strike="noStrike" cap="none" normalizeH="0" baseline="0" dirty="0" smtClean="0">
                    <a:ln>
                      <a:noFill/>
                    </a:ln>
                    <a:solidFill>
                      <a:srgbClr val="000000"/>
                    </a:solidFill>
                    <a:effectLst/>
                    <a:latin typeface="HY???" charset="-127"/>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07" name="Rectangle 59"/>
              <p:cNvSpPr>
                <a:spLocks noChangeArrowheads="1"/>
              </p:cNvSpPr>
              <p:nvPr/>
            </p:nvSpPr>
            <p:spPr bwMode="auto">
              <a:xfrm>
                <a:off x="2944" y="2987"/>
                <a:ext cx="900"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Результат/ Целевая</a:t>
                </a:r>
                <a:r>
                  <a:rPr kumimoji="0" lang="ru-RU" sz="700" b="0" i="0" u="none" strike="noStrike" cap="none" normalizeH="0" dirty="0" smtClean="0">
                    <a:ln>
                      <a:noFill/>
                    </a:ln>
                    <a:solidFill>
                      <a:srgbClr val="000000"/>
                    </a:solidFill>
                    <a:effectLst/>
                    <a:latin typeface="HY???" charset="-127"/>
                    <a:cs typeface="Arial" pitchFamily="34" charset="0"/>
                  </a:rPr>
                  <a:t> </a:t>
                </a:r>
                <a:r>
                  <a:rPr kumimoji="0" lang="ru-RU" sz="700" b="0" i="0" u="none" strike="noStrike" cap="none" normalizeH="0" dirty="0" err="1" smtClean="0">
                    <a:ln>
                      <a:noFill/>
                    </a:ln>
                    <a:solidFill>
                      <a:srgbClr val="000000"/>
                    </a:solidFill>
                    <a:effectLst/>
                    <a:latin typeface="HY???" charset="-127"/>
                    <a:cs typeface="Arial" pitchFamily="34" charset="0"/>
                  </a:rPr>
                  <a:t>стоимость</a:t>
                </a:r>
                <a:r>
                  <a:rPr kumimoji="0" lang="ru-RU" sz="700" b="0" i="0" u="none" strike="noStrike" cap="none" normalizeH="0" baseline="0" dirty="0" err="1" smtClean="0">
                    <a:ln>
                      <a:noFill/>
                    </a:ln>
                    <a:solidFill>
                      <a:srgbClr val="000000"/>
                    </a:solidFill>
                    <a:effectLst/>
                    <a:latin typeface="HY???" charset="-127"/>
                    <a:cs typeface="Arial" pitchFamily="34" charset="0"/>
                  </a:rPr>
                  <a:t>l</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08" name="Picture 60"/>
              <p:cNvPicPr>
                <a:picLocks noChangeAspect="1" noChangeArrowheads="1"/>
              </p:cNvPicPr>
              <p:nvPr/>
            </p:nvPicPr>
            <p:blipFill>
              <a:blip r:embed="rId31"/>
              <a:srcRect/>
              <a:stretch>
                <a:fillRect/>
              </a:stretch>
            </p:blipFill>
            <p:spPr bwMode="auto">
              <a:xfrm>
                <a:off x="2385" y="3801"/>
                <a:ext cx="462" cy="72"/>
              </a:xfrm>
              <a:prstGeom prst="rect">
                <a:avLst/>
              </a:prstGeom>
              <a:noFill/>
              <a:ln w="9525">
                <a:noFill/>
                <a:miter lim="800000"/>
                <a:headEnd/>
                <a:tailEnd/>
              </a:ln>
            </p:spPr>
          </p:pic>
          <p:pic>
            <p:nvPicPr>
              <p:cNvPr id="2109" name="Picture 61"/>
              <p:cNvPicPr>
                <a:picLocks noChangeAspect="1" noChangeArrowheads="1"/>
              </p:cNvPicPr>
              <p:nvPr/>
            </p:nvPicPr>
            <p:blipFill>
              <a:blip r:embed="rId32"/>
              <a:srcRect/>
              <a:stretch>
                <a:fillRect/>
              </a:stretch>
            </p:blipFill>
            <p:spPr bwMode="auto">
              <a:xfrm>
                <a:off x="2385" y="3801"/>
                <a:ext cx="462" cy="72"/>
              </a:xfrm>
              <a:prstGeom prst="rect">
                <a:avLst/>
              </a:prstGeom>
              <a:noFill/>
              <a:ln w="9525">
                <a:noFill/>
                <a:miter lim="800000"/>
                <a:headEnd/>
                <a:tailEnd/>
              </a:ln>
            </p:spPr>
          </p:pic>
          <p:sp>
            <p:nvSpPr>
              <p:cNvPr id="2110" name="Rectangle 62"/>
              <p:cNvSpPr>
                <a:spLocks noChangeArrowheads="1"/>
              </p:cNvSpPr>
              <p:nvPr/>
            </p:nvSpPr>
            <p:spPr bwMode="auto">
              <a:xfrm>
                <a:off x="2382" y="3798"/>
                <a:ext cx="450"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11" name="Rectangle 63"/>
              <p:cNvSpPr>
                <a:spLocks noChangeArrowheads="1"/>
              </p:cNvSpPr>
              <p:nvPr/>
            </p:nvSpPr>
            <p:spPr bwMode="auto">
              <a:xfrm>
                <a:off x="2428" y="3806"/>
                <a:ext cx="518"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Количественный</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12" name="Picture 64"/>
              <p:cNvPicPr>
                <a:picLocks noChangeAspect="1" noChangeArrowheads="1"/>
              </p:cNvPicPr>
              <p:nvPr/>
            </p:nvPicPr>
            <p:blipFill>
              <a:blip r:embed="rId33"/>
              <a:srcRect/>
              <a:stretch>
                <a:fillRect/>
              </a:stretch>
            </p:blipFill>
            <p:spPr bwMode="auto">
              <a:xfrm>
                <a:off x="3609" y="3801"/>
                <a:ext cx="864" cy="72"/>
              </a:xfrm>
              <a:prstGeom prst="rect">
                <a:avLst/>
              </a:prstGeom>
              <a:noFill/>
              <a:ln w="9525">
                <a:noFill/>
                <a:miter lim="800000"/>
                <a:headEnd/>
                <a:tailEnd/>
              </a:ln>
            </p:spPr>
          </p:pic>
          <p:pic>
            <p:nvPicPr>
              <p:cNvPr id="2113" name="Picture 65"/>
              <p:cNvPicPr>
                <a:picLocks noChangeAspect="1" noChangeArrowheads="1"/>
              </p:cNvPicPr>
              <p:nvPr/>
            </p:nvPicPr>
            <p:blipFill>
              <a:blip r:embed="rId34"/>
              <a:srcRect/>
              <a:stretch>
                <a:fillRect/>
              </a:stretch>
            </p:blipFill>
            <p:spPr bwMode="auto">
              <a:xfrm>
                <a:off x="3609" y="3801"/>
                <a:ext cx="864" cy="72"/>
              </a:xfrm>
              <a:prstGeom prst="rect">
                <a:avLst/>
              </a:prstGeom>
              <a:noFill/>
              <a:ln w="9525">
                <a:noFill/>
                <a:miter lim="800000"/>
                <a:headEnd/>
                <a:tailEnd/>
              </a:ln>
            </p:spPr>
          </p:pic>
          <p:sp>
            <p:nvSpPr>
              <p:cNvPr id="2114" name="Rectangle 66"/>
              <p:cNvSpPr>
                <a:spLocks noChangeArrowheads="1"/>
              </p:cNvSpPr>
              <p:nvPr/>
            </p:nvSpPr>
            <p:spPr bwMode="auto">
              <a:xfrm>
                <a:off x="3606" y="3798"/>
                <a:ext cx="852"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15" name="Rectangle 67"/>
              <p:cNvSpPr>
                <a:spLocks noChangeArrowheads="1"/>
              </p:cNvSpPr>
              <p:nvPr/>
            </p:nvSpPr>
            <p:spPr bwMode="auto">
              <a:xfrm>
                <a:off x="3979" y="3806"/>
                <a:ext cx="132"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IMD</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116" name="Picture 68"/>
              <p:cNvPicPr>
                <a:picLocks noChangeAspect="1" noChangeArrowheads="1"/>
              </p:cNvPicPr>
              <p:nvPr/>
            </p:nvPicPr>
            <p:blipFill>
              <a:blip r:embed="rId35"/>
              <a:srcRect/>
              <a:stretch>
                <a:fillRect/>
              </a:stretch>
            </p:blipFill>
            <p:spPr bwMode="auto">
              <a:xfrm>
                <a:off x="4479" y="3801"/>
                <a:ext cx="1428" cy="72"/>
              </a:xfrm>
              <a:prstGeom prst="rect">
                <a:avLst/>
              </a:prstGeom>
              <a:noFill/>
              <a:ln w="9525">
                <a:noFill/>
                <a:miter lim="800000"/>
                <a:headEnd/>
                <a:tailEnd/>
              </a:ln>
            </p:spPr>
          </p:pic>
          <p:pic>
            <p:nvPicPr>
              <p:cNvPr id="2117" name="Picture 69"/>
              <p:cNvPicPr>
                <a:picLocks noChangeAspect="1" noChangeArrowheads="1"/>
              </p:cNvPicPr>
              <p:nvPr/>
            </p:nvPicPr>
            <p:blipFill>
              <a:blip r:embed="rId36"/>
              <a:srcRect/>
              <a:stretch>
                <a:fillRect/>
              </a:stretch>
            </p:blipFill>
            <p:spPr bwMode="auto">
              <a:xfrm>
                <a:off x="4479" y="3801"/>
                <a:ext cx="1428" cy="72"/>
              </a:xfrm>
              <a:prstGeom prst="rect">
                <a:avLst/>
              </a:prstGeom>
              <a:noFill/>
              <a:ln w="9525">
                <a:noFill/>
                <a:miter lim="800000"/>
                <a:headEnd/>
                <a:tailEnd/>
              </a:ln>
            </p:spPr>
          </p:pic>
          <p:sp>
            <p:nvSpPr>
              <p:cNvPr id="2118" name="Rectangle 70"/>
              <p:cNvSpPr>
                <a:spLocks noChangeArrowheads="1"/>
              </p:cNvSpPr>
              <p:nvPr/>
            </p:nvSpPr>
            <p:spPr bwMode="auto">
              <a:xfrm>
                <a:off x="4476" y="3798"/>
                <a:ext cx="1416" cy="60"/>
              </a:xfrm>
              <a:prstGeom prst="rect">
                <a:avLst/>
              </a:prstGeom>
              <a:solidFill>
                <a:srgbClr val="F2F2F2"/>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19" name="Rectangle 71"/>
              <p:cNvSpPr>
                <a:spLocks noChangeArrowheads="1"/>
              </p:cNvSpPr>
              <p:nvPr/>
            </p:nvSpPr>
            <p:spPr bwMode="auto">
              <a:xfrm>
                <a:off x="4558" y="3806"/>
                <a:ext cx="252"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Ex) IMD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120" name="Picture 72"/>
              <p:cNvPicPr>
                <a:picLocks noChangeAspect="1" noChangeArrowheads="1"/>
              </p:cNvPicPr>
              <p:nvPr/>
            </p:nvPicPr>
            <p:blipFill>
              <a:blip r:embed="rId37"/>
              <a:srcRect/>
              <a:stretch>
                <a:fillRect/>
              </a:stretch>
            </p:blipFill>
            <p:spPr bwMode="auto">
              <a:xfrm>
                <a:off x="1269" y="2859"/>
                <a:ext cx="4242" cy="78"/>
              </a:xfrm>
              <a:prstGeom prst="rect">
                <a:avLst/>
              </a:prstGeom>
              <a:noFill/>
              <a:ln w="9525">
                <a:noFill/>
                <a:miter lim="800000"/>
                <a:headEnd/>
                <a:tailEnd/>
              </a:ln>
            </p:spPr>
          </p:pic>
          <p:pic>
            <p:nvPicPr>
              <p:cNvPr id="2121" name="Picture 73"/>
              <p:cNvPicPr>
                <a:picLocks noChangeAspect="1" noChangeArrowheads="1"/>
              </p:cNvPicPr>
              <p:nvPr/>
            </p:nvPicPr>
            <p:blipFill>
              <a:blip r:embed="rId38"/>
              <a:srcRect/>
              <a:stretch>
                <a:fillRect/>
              </a:stretch>
            </p:blipFill>
            <p:spPr bwMode="auto">
              <a:xfrm>
                <a:off x="1269" y="2859"/>
                <a:ext cx="4242" cy="78"/>
              </a:xfrm>
              <a:prstGeom prst="rect">
                <a:avLst/>
              </a:prstGeom>
              <a:noFill/>
              <a:ln w="9525">
                <a:noFill/>
                <a:miter lim="800000"/>
                <a:headEnd/>
                <a:tailEnd/>
              </a:ln>
            </p:spPr>
          </p:pic>
          <p:sp>
            <p:nvSpPr>
              <p:cNvPr id="2122" name="Rectangle 74"/>
              <p:cNvSpPr>
                <a:spLocks noChangeArrowheads="1"/>
              </p:cNvSpPr>
              <p:nvPr/>
            </p:nvSpPr>
            <p:spPr bwMode="auto">
              <a:xfrm>
                <a:off x="1266" y="2856"/>
                <a:ext cx="4230" cy="6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23" name="Rectangle 75"/>
              <p:cNvSpPr>
                <a:spLocks noChangeArrowheads="1"/>
              </p:cNvSpPr>
              <p:nvPr/>
            </p:nvSpPr>
            <p:spPr bwMode="auto">
              <a:xfrm>
                <a:off x="1287" y="2864"/>
                <a:ext cx="2101"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Количество Корпораций</a:t>
                </a:r>
                <a:r>
                  <a:rPr kumimoji="0" lang="ru-RU" sz="700" dirty="0" smtClean="0">
                    <a:latin typeface="HY???" charset="-127"/>
                    <a:cs typeface="Arial" pitchFamily="34" charset="0"/>
                  </a:rPr>
                  <a:t>, издающих Информации по Окружающей Среде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24" name="Picture 76"/>
              <p:cNvPicPr>
                <a:picLocks noChangeAspect="1" noChangeArrowheads="1"/>
              </p:cNvPicPr>
              <p:nvPr/>
            </p:nvPicPr>
            <p:blipFill>
              <a:blip r:embed="rId39"/>
              <a:srcRect/>
              <a:stretch>
                <a:fillRect/>
              </a:stretch>
            </p:blipFill>
            <p:spPr bwMode="auto">
              <a:xfrm>
                <a:off x="1227" y="3495"/>
                <a:ext cx="3432" cy="78"/>
              </a:xfrm>
              <a:prstGeom prst="rect">
                <a:avLst/>
              </a:prstGeom>
              <a:noFill/>
              <a:ln w="9525">
                <a:noFill/>
                <a:miter lim="800000"/>
                <a:headEnd/>
                <a:tailEnd/>
              </a:ln>
            </p:spPr>
          </p:pic>
          <p:pic>
            <p:nvPicPr>
              <p:cNvPr id="2125" name="Picture 77"/>
              <p:cNvPicPr>
                <a:picLocks noChangeAspect="1" noChangeArrowheads="1"/>
              </p:cNvPicPr>
              <p:nvPr/>
            </p:nvPicPr>
            <p:blipFill>
              <a:blip r:embed="rId40"/>
              <a:srcRect/>
              <a:stretch>
                <a:fillRect/>
              </a:stretch>
            </p:blipFill>
            <p:spPr bwMode="auto">
              <a:xfrm>
                <a:off x="1227" y="3495"/>
                <a:ext cx="3432" cy="78"/>
              </a:xfrm>
              <a:prstGeom prst="rect">
                <a:avLst/>
              </a:prstGeom>
              <a:noFill/>
              <a:ln w="9525">
                <a:noFill/>
                <a:miter lim="800000"/>
                <a:headEnd/>
                <a:tailEnd/>
              </a:ln>
            </p:spPr>
          </p:pic>
          <p:sp>
            <p:nvSpPr>
              <p:cNvPr id="2126" name="Rectangle 78"/>
              <p:cNvSpPr>
                <a:spLocks noChangeArrowheads="1"/>
              </p:cNvSpPr>
              <p:nvPr/>
            </p:nvSpPr>
            <p:spPr bwMode="auto">
              <a:xfrm>
                <a:off x="1224" y="3492"/>
                <a:ext cx="3420" cy="6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27" name="Rectangle 79"/>
              <p:cNvSpPr>
                <a:spLocks noChangeArrowheads="1"/>
              </p:cNvSpPr>
              <p:nvPr/>
            </p:nvSpPr>
            <p:spPr bwMode="auto">
              <a:xfrm>
                <a:off x="1279" y="3507"/>
                <a:ext cx="1433"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2009’Система Информации по Окружающей среде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28" name="Picture 80"/>
              <p:cNvPicPr>
                <a:picLocks noChangeAspect="1" noChangeArrowheads="1"/>
              </p:cNvPicPr>
              <p:nvPr/>
            </p:nvPicPr>
            <p:blipFill>
              <a:blip r:embed="rId41"/>
              <a:srcRect/>
              <a:stretch>
                <a:fillRect/>
              </a:stretch>
            </p:blipFill>
            <p:spPr bwMode="auto">
              <a:xfrm>
                <a:off x="1221" y="3621"/>
                <a:ext cx="4242" cy="150"/>
              </a:xfrm>
              <a:prstGeom prst="rect">
                <a:avLst/>
              </a:prstGeom>
              <a:noFill/>
              <a:ln w="9525">
                <a:noFill/>
                <a:miter lim="800000"/>
                <a:headEnd/>
                <a:tailEnd/>
              </a:ln>
            </p:spPr>
          </p:pic>
          <p:pic>
            <p:nvPicPr>
              <p:cNvPr id="2129" name="Picture 81"/>
              <p:cNvPicPr>
                <a:picLocks noChangeAspect="1" noChangeArrowheads="1"/>
              </p:cNvPicPr>
              <p:nvPr/>
            </p:nvPicPr>
            <p:blipFill>
              <a:blip r:embed="rId42"/>
              <a:srcRect/>
              <a:stretch>
                <a:fillRect/>
              </a:stretch>
            </p:blipFill>
            <p:spPr bwMode="auto">
              <a:xfrm>
                <a:off x="1221" y="3621"/>
                <a:ext cx="4242" cy="150"/>
              </a:xfrm>
              <a:prstGeom prst="rect">
                <a:avLst/>
              </a:prstGeom>
              <a:noFill/>
              <a:ln w="9525">
                <a:noFill/>
                <a:miter lim="800000"/>
                <a:headEnd/>
                <a:tailEnd/>
              </a:ln>
            </p:spPr>
          </p:pic>
          <p:sp>
            <p:nvSpPr>
              <p:cNvPr id="2130" name="Rectangle 82"/>
              <p:cNvSpPr>
                <a:spLocks noChangeArrowheads="1"/>
              </p:cNvSpPr>
              <p:nvPr/>
            </p:nvSpPr>
            <p:spPr bwMode="auto">
              <a:xfrm>
                <a:off x="1218" y="3618"/>
                <a:ext cx="4230" cy="13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31" name="Rectangle 83"/>
              <p:cNvSpPr>
                <a:spLocks noChangeArrowheads="1"/>
              </p:cNvSpPr>
              <p:nvPr/>
            </p:nvSpPr>
            <p:spPr bwMode="auto">
              <a:xfrm>
                <a:off x="1257" y="3671"/>
                <a:ext cx="4062"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Номер Открытого Отчета по Окружающей Среде Бизнес отчет зарегистрированный в Информации по Окружающей Открытая </a:t>
                </a:r>
                <a:r>
                  <a:rPr kumimoji="0" lang="ru-RU" sz="700" b="0" i="0" u="none" strike="noStrike" cap="none" normalizeH="0" baseline="0" dirty="0" err="1" smtClean="0">
                    <a:ln>
                      <a:noFill/>
                    </a:ln>
                    <a:solidFill>
                      <a:srgbClr val="000000"/>
                    </a:solidFill>
                    <a:effectLst/>
                    <a:latin typeface="HY???" charset="-127"/>
                    <a:cs typeface="Arial" pitchFamily="34" charset="0"/>
                  </a:rPr>
                  <a:t>системаm</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32" name="Picture 84"/>
              <p:cNvPicPr>
                <a:picLocks noChangeAspect="1" noChangeArrowheads="1"/>
              </p:cNvPicPr>
              <p:nvPr/>
            </p:nvPicPr>
            <p:blipFill>
              <a:blip r:embed="rId43"/>
              <a:srcRect/>
              <a:stretch>
                <a:fillRect/>
              </a:stretch>
            </p:blipFill>
            <p:spPr bwMode="auto">
              <a:xfrm>
                <a:off x="1221" y="3321"/>
                <a:ext cx="4242" cy="144"/>
              </a:xfrm>
              <a:prstGeom prst="rect">
                <a:avLst/>
              </a:prstGeom>
              <a:noFill/>
              <a:ln w="9525">
                <a:noFill/>
                <a:miter lim="800000"/>
                <a:headEnd/>
                <a:tailEnd/>
              </a:ln>
            </p:spPr>
          </p:pic>
          <p:pic>
            <p:nvPicPr>
              <p:cNvPr id="2133" name="Picture 85"/>
              <p:cNvPicPr>
                <a:picLocks noChangeAspect="1" noChangeArrowheads="1"/>
              </p:cNvPicPr>
              <p:nvPr/>
            </p:nvPicPr>
            <p:blipFill>
              <a:blip r:embed="rId44"/>
              <a:srcRect/>
              <a:stretch>
                <a:fillRect/>
              </a:stretch>
            </p:blipFill>
            <p:spPr bwMode="auto">
              <a:xfrm>
                <a:off x="1221" y="3321"/>
                <a:ext cx="4242" cy="144"/>
              </a:xfrm>
              <a:prstGeom prst="rect">
                <a:avLst/>
              </a:prstGeom>
              <a:noFill/>
              <a:ln w="9525">
                <a:noFill/>
                <a:miter lim="800000"/>
                <a:headEnd/>
                <a:tailEnd/>
              </a:ln>
            </p:spPr>
          </p:pic>
          <p:sp>
            <p:nvSpPr>
              <p:cNvPr id="2134" name="Rectangle 86"/>
              <p:cNvSpPr>
                <a:spLocks noChangeArrowheads="1"/>
              </p:cNvSpPr>
              <p:nvPr/>
            </p:nvSpPr>
            <p:spPr bwMode="auto">
              <a:xfrm>
                <a:off x="1218" y="3318"/>
                <a:ext cx="4230" cy="13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35" name="Rectangle 87"/>
              <p:cNvSpPr>
                <a:spLocks noChangeArrowheads="1"/>
              </p:cNvSpPr>
              <p:nvPr/>
            </p:nvSpPr>
            <p:spPr bwMode="auto">
              <a:xfrm>
                <a:off x="1279" y="3356"/>
                <a:ext cx="2040"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90%из 100 участвовали в раскрытии зеленой информации в 2009 году</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36" name="Picture 88"/>
              <p:cNvPicPr>
                <a:picLocks noChangeAspect="1" noChangeArrowheads="1"/>
              </p:cNvPicPr>
              <p:nvPr/>
            </p:nvPicPr>
            <p:blipFill>
              <a:blip r:embed="rId45"/>
              <a:srcRect/>
              <a:stretch>
                <a:fillRect/>
              </a:stretch>
            </p:blipFill>
            <p:spPr bwMode="auto">
              <a:xfrm>
                <a:off x="5295" y="3213"/>
                <a:ext cx="534" cy="72"/>
              </a:xfrm>
              <a:prstGeom prst="rect">
                <a:avLst/>
              </a:prstGeom>
              <a:noFill/>
              <a:ln w="9525">
                <a:noFill/>
                <a:miter lim="800000"/>
                <a:headEnd/>
                <a:tailEnd/>
              </a:ln>
            </p:spPr>
          </p:pic>
          <p:pic>
            <p:nvPicPr>
              <p:cNvPr id="2137" name="Picture 89"/>
              <p:cNvPicPr>
                <a:picLocks noChangeAspect="1" noChangeArrowheads="1"/>
              </p:cNvPicPr>
              <p:nvPr/>
            </p:nvPicPr>
            <p:blipFill>
              <a:blip r:embed="rId46"/>
              <a:srcRect/>
              <a:stretch>
                <a:fillRect/>
              </a:stretch>
            </p:blipFill>
            <p:spPr bwMode="auto">
              <a:xfrm>
                <a:off x="5295" y="3213"/>
                <a:ext cx="534" cy="72"/>
              </a:xfrm>
              <a:prstGeom prst="rect">
                <a:avLst/>
              </a:prstGeom>
              <a:noFill/>
              <a:ln w="9525">
                <a:noFill/>
                <a:miter lim="800000"/>
                <a:headEnd/>
                <a:tailEnd/>
              </a:ln>
            </p:spPr>
          </p:pic>
          <p:sp>
            <p:nvSpPr>
              <p:cNvPr id="2138" name="Rectangle 90"/>
              <p:cNvSpPr>
                <a:spLocks noChangeArrowheads="1"/>
              </p:cNvSpPr>
              <p:nvPr/>
            </p:nvSpPr>
            <p:spPr bwMode="auto">
              <a:xfrm>
                <a:off x="5292" y="3210"/>
                <a:ext cx="522"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39" name="Rectangle 91"/>
              <p:cNvSpPr>
                <a:spLocks noChangeArrowheads="1"/>
              </p:cNvSpPr>
              <p:nvPr/>
            </p:nvSpPr>
            <p:spPr bwMode="auto">
              <a:xfrm>
                <a:off x="5472" y="3212"/>
                <a:ext cx="17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Номер</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40" name="Picture 92"/>
              <p:cNvPicPr>
                <a:picLocks noChangeAspect="1" noChangeArrowheads="1"/>
              </p:cNvPicPr>
              <p:nvPr/>
            </p:nvPicPr>
            <p:blipFill>
              <a:blip r:embed="rId47"/>
              <a:srcRect/>
              <a:stretch>
                <a:fillRect/>
              </a:stretch>
            </p:blipFill>
            <p:spPr bwMode="auto">
              <a:xfrm>
                <a:off x="399" y="1119"/>
                <a:ext cx="822" cy="126"/>
              </a:xfrm>
              <a:prstGeom prst="rect">
                <a:avLst/>
              </a:prstGeom>
              <a:noFill/>
              <a:ln w="9525">
                <a:noFill/>
                <a:miter lim="800000"/>
                <a:headEnd/>
                <a:tailEnd/>
              </a:ln>
            </p:spPr>
          </p:pic>
          <p:pic>
            <p:nvPicPr>
              <p:cNvPr id="2141" name="Picture 93"/>
              <p:cNvPicPr>
                <a:picLocks noChangeAspect="1" noChangeArrowheads="1"/>
              </p:cNvPicPr>
              <p:nvPr/>
            </p:nvPicPr>
            <p:blipFill>
              <a:blip r:embed="rId48"/>
              <a:srcRect/>
              <a:stretch>
                <a:fillRect/>
              </a:stretch>
            </p:blipFill>
            <p:spPr bwMode="auto">
              <a:xfrm>
                <a:off x="399" y="1119"/>
                <a:ext cx="822" cy="126"/>
              </a:xfrm>
              <a:prstGeom prst="rect">
                <a:avLst/>
              </a:prstGeom>
              <a:noFill/>
              <a:ln w="9525">
                <a:noFill/>
                <a:miter lim="800000"/>
                <a:headEnd/>
                <a:tailEnd/>
              </a:ln>
            </p:spPr>
          </p:pic>
          <p:sp>
            <p:nvSpPr>
              <p:cNvPr id="2142" name="Rectangle 94"/>
              <p:cNvSpPr>
                <a:spLocks noChangeArrowheads="1"/>
              </p:cNvSpPr>
              <p:nvPr/>
            </p:nvSpPr>
            <p:spPr bwMode="auto">
              <a:xfrm>
                <a:off x="396" y="1116"/>
                <a:ext cx="810" cy="114"/>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43" name="Rectangle 95"/>
              <p:cNvSpPr>
                <a:spLocks noChangeArrowheads="1"/>
              </p:cNvSpPr>
              <p:nvPr/>
            </p:nvSpPr>
            <p:spPr bwMode="auto">
              <a:xfrm>
                <a:off x="586" y="1151"/>
                <a:ext cx="433"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Плановый год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44" name="Picture 96"/>
              <p:cNvPicPr>
                <a:picLocks noChangeAspect="1" noChangeArrowheads="1"/>
              </p:cNvPicPr>
              <p:nvPr/>
            </p:nvPicPr>
            <p:blipFill>
              <a:blip r:embed="rId49"/>
              <a:srcRect/>
              <a:stretch>
                <a:fillRect/>
              </a:stretch>
            </p:blipFill>
            <p:spPr bwMode="auto">
              <a:xfrm>
                <a:off x="2301" y="1119"/>
                <a:ext cx="600" cy="126"/>
              </a:xfrm>
              <a:prstGeom prst="rect">
                <a:avLst/>
              </a:prstGeom>
              <a:noFill/>
              <a:ln w="9525">
                <a:noFill/>
                <a:miter lim="800000"/>
                <a:headEnd/>
                <a:tailEnd/>
              </a:ln>
            </p:spPr>
          </p:pic>
          <p:pic>
            <p:nvPicPr>
              <p:cNvPr id="2145" name="Picture 97"/>
              <p:cNvPicPr>
                <a:picLocks noChangeAspect="1" noChangeArrowheads="1"/>
              </p:cNvPicPr>
              <p:nvPr/>
            </p:nvPicPr>
            <p:blipFill>
              <a:blip r:embed="rId50"/>
              <a:srcRect/>
              <a:stretch>
                <a:fillRect/>
              </a:stretch>
            </p:blipFill>
            <p:spPr bwMode="auto">
              <a:xfrm>
                <a:off x="2301" y="1119"/>
                <a:ext cx="600" cy="126"/>
              </a:xfrm>
              <a:prstGeom prst="rect">
                <a:avLst/>
              </a:prstGeom>
              <a:noFill/>
              <a:ln w="9525">
                <a:noFill/>
                <a:miter lim="800000"/>
                <a:headEnd/>
                <a:tailEnd/>
              </a:ln>
            </p:spPr>
          </p:pic>
          <p:sp>
            <p:nvSpPr>
              <p:cNvPr id="2146" name="Rectangle 98"/>
              <p:cNvSpPr>
                <a:spLocks noChangeArrowheads="1"/>
              </p:cNvSpPr>
              <p:nvPr/>
            </p:nvSpPr>
            <p:spPr bwMode="auto">
              <a:xfrm>
                <a:off x="2298" y="1116"/>
                <a:ext cx="588" cy="114"/>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dirty="0"/>
              </a:p>
            </p:txBody>
          </p:sp>
          <p:sp>
            <p:nvSpPr>
              <p:cNvPr id="2147" name="Rectangle 99"/>
              <p:cNvSpPr>
                <a:spLocks noChangeArrowheads="1"/>
              </p:cNvSpPr>
              <p:nvPr/>
            </p:nvSpPr>
            <p:spPr bwMode="auto">
              <a:xfrm>
                <a:off x="2499" y="1151"/>
                <a:ext cx="40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err="1" smtClean="0">
                    <a:ln>
                      <a:noFill/>
                    </a:ln>
                    <a:solidFill>
                      <a:srgbClr val="000000"/>
                    </a:solidFill>
                    <a:effectLst/>
                    <a:latin typeface="HY???" charset="-127"/>
                    <a:cs typeface="Arial" pitchFamily="34" charset="0"/>
                  </a:rPr>
                  <a:t>Mинистерство</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48" name="Picture 100"/>
              <p:cNvPicPr>
                <a:picLocks noChangeAspect="1" noChangeArrowheads="1"/>
              </p:cNvPicPr>
              <p:nvPr/>
            </p:nvPicPr>
            <p:blipFill>
              <a:blip r:embed="rId51"/>
              <a:srcRect/>
              <a:stretch>
                <a:fillRect/>
              </a:stretch>
            </p:blipFill>
            <p:spPr bwMode="auto">
              <a:xfrm>
                <a:off x="399" y="1245"/>
                <a:ext cx="822" cy="126"/>
              </a:xfrm>
              <a:prstGeom prst="rect">
                <a:avLst/>
              </a:prstGeom>
              <a:noFill/>
              <a:ln w="9525">
                <a:noFill/>
                <a:miter lim="800000"/>
                <a:headEnd/>
                <a:tailEnd/>
              </a:ln>
            </p:spPr>
          </p:pic>
          <p:pic>
            <p:nvPicPr>
              <p:cNvPr id="2149" name="Picture 101"/>
              <p:cNvPicPr>
                <a:picLocks noChangeAspect="1" noChangeArrowheads="1"/>
              </p:cNvPicPr>
              <p:nvPr/>
            </p:nvPicPr>
            <p:blipFill>
              <a:blip r:embed="rId52"/>
              <a:srcRect/>
              <a:stretch>
                <a:fillRect/>
              </a:stretch>
            </p:blipFill>
            <p:spPr bwMode="auto">
              <a:xfrm>
                <a:off x="399" y="1245"/>
                <a:ext cx="822" cy="126"/>
              </a:xfrm>
              <a:prstGeom prst="rect">
                <a:avLst/>
              </a:prstGeom>
              <a:noFill/>
              <a:ln w="9525">
                <a:noFill/>
                <a:miter lim="800000"/>
                <a:headEnd/>
                <a:tailEnd/>
              </a:ln>
            </p:spPr>
          </p:pic>
          <p:sp>
            <p:nvSpPr>
              <p:cNvPr id="2150" name="Rectangle 102"/>
              <p:cNvSpPr>
                <a:spLocks noChangeArrowheads="1"/>
              </p:cNvSpPr>
              <p:nvPr/>
            </p:nvSpPr>
            <p:spPr bwMode="auto">
              <a:xfrm>
                <a:off x="396" y="1242"/>
                <a:ext cx="810" cy="114"/>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51" name="Rectangle 103"/>
              <p:cNvSpPr>
                <a:spLocks noChangeArrowheads="1"/>
              </p:cNvSpPr>
              <p:nvPr/>
            </p:nvSpPr>
            <p:spPr bwMode="auto">
              <a:xfrm>
                <a:off x="573" y="1277"/>
                <a:ext cx="630"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dirty="0" smtClean="0">
                    <a:latin typeface="HY???" charset="-127"/>
                    <a:cs typeface="Arial" pitchFamily="34" charset="0"/>
                  </a:rPr>
                  <a:t>Стратегическая Цель</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2" name="Picture 104"/>
              <p:cNvPicPr>
                <a:picLocks noChangeAspect="1" noChangeArrowheads="1"/>
              </p:cNvPicPr>
              <p:nvPr/>
            </p:nvPicPr>
            <p:blipFill>
              <a:blip r:embed="rId53"/>
              <a:srcRect/>
              <a:stretch>
                <a:fillRect/>
              </a:stretch>
            </p:blipFill>
            <p:spPr bwMode="auto">
              <a:xfrm>
                <a:off x="4023" y="1119"/>
                <a:ext cx="822" cy="126"/>
              </a:xfrm>
              <a:prstGeom prst="rect">
                <a:avLst/>
              </a:prstGeom>
              <a:noFill/>
              <a:ln w="9525">
                <a:noFill/>
                <a:miter lim="800000"/>
                <a:headEnd/>
                <a:tailEnd/>
              </a:ln>
            </p:spPr>
          </p:pic>
          <p:pic>
            <p:nvPicPr>
              <p:cNvPr id="2153" name="Picture 105"/>
              <p:cNvPicPr>
                <a:picLocks noChangeAspect="1" noChangeArrowheads="1"/>
              </p:cNvPicPr>
              <p:nvPr/>
            </p:nvPicPr>
            <p:blipFill>
              <a:blip r:embed="rId54"/>
              <a:srcRect/>
              <a:stretch>
                <a:fillRect/>
              </a:stretch>
            </p:blipFill>
            <p:spPr bwMode="auto">
              <a:xfrm>
                <a:off x="4023" y="1119"/>
                <a:ext cx="822" cy="126"/>
              </a:xfrm>
              <a:prstGeom prst="rect">
                <a:avLst/>
              </a:prstGeom>
              <a:noFill/>
              <a:ln w="9525">
                <a:noFill/>
                <a:miter lim="800000"/>
                <a:headEnd/>
                <a:tailEnd/>
              </a:ln>
            </p:spPr>
          </p:pic>
          <p:sp>
            <p:nvSpPr>
              <p:cNvPr id="2154" name="Rectangle 106"/>
              <p:cNvSpPr>
                <a:spLocks noChangeArrowheads="1"/>
              </p:cNvSpPr>
              <p:nvPr/>
            </p:nvSpPr>
            <p:spPr bwMode="auto">
              <a:xfrm>
                <a:off x="4020" y="1116"/>
                <a:ext cx="810" cy="114"/>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156" name="Picture 108"/>
              <p:cNvPicPr>
                <a:picLocks noChangeAspect="1" noChangeArrowheads="1"/>
              </p:cNvPicPr>
              <p:nvPr/>
            </p:nvPicPr>
            <p:blipFill>
              <a:blip r:embed="rId55"/>
              <a:srcRect/>
              <a:stretch>
                <a:fillRect/>
              </a:stretch>
            </p:blipFill>
            <p:spPr bwMode="auto">
              <a:xfrm>
                <a:off x="1251" y="1257"/>
                <a:ext cx="3162" cy="102"/>
              </a:xfrm>
              <a:prstGeom prst="rect">
                <a:avLst/>
              </a:prstGeom>
              <a:noFill/>
              <a:ln w="9525">
                <a:noFill/>
                <a:miter lim="800000"/>
                <a:headEnd/>
                <a:tailEnd/>
              </a:ln>
            </p:spPr>
          </p:pic>
          <p:pic>
            <p:nvPicPr>
              <p:cNvPr id="2157" name="Picture 109"/>
              <p:cNvPicPr>
                <a:picLocks noChangeAspect="1" noChangeArrowheads="1"/>
              </p:cNvPicPr>
              <p:nvPr/>
            </p:nvPicPr>
            <p:blipFill>
              <a:blip r:embed="rId56"/>
              <a:srcRect/>
              <a:stretch>
                <a:fillRect/>
              </a:stretch>
            </p:blipFill>
            <p:spPr bwMode="auto">
              <a:xfrm>
                <a:off x="1251" y="1257"/>
                <a:ext cx="3162" cy="102"/>
              </a:xfrm>
              <a:prstGeom prst="rect">
                <a:avLst/>
              </a:prstGeom>
              <a:noFill/>
              <a:ln w="9525">
                <a:noFill/>
                <a:miter lim="800000"/>
                <a:headEnd/>
                <a:tailEnd/>
              </a:ln>
            </p:spPr>
          </p:pic>
          <p:sp>
            <p:nvSpPr>
              <p:cNvPr id="2158" name="Rectangle 110"/>
              <p:cNvSpPr>
                <a:spLocks noChangeArrowheads="1"/>
              </p:cNvSpPr>
              <p:nvPr/>
            </p:nvSpPr>
            <p:spPr bwMode="auto">
              <a:xfrm>
                <a:off x="1248" y="1254"/>
                <a:ext cx="3150" cy="90"/>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59" name="Rectangle 111"/>
              <p:cNvSpPr>
                <a:spLocks noChangeArrowheads="1"/>
              </p:cNvSpPr>
              <p:nvPr/>
            </p:nvSpPr>
            <p:spPr bwMode="auto">
              <a:xfrm>
                <a:off x="1263" y="1264"/>
                <a:ext cx="2267"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Содействие  развитию </a:t>
                </a:r>
                <a:r>
                  <a:rPr kumimoji="0" lang="ru-RU" sz="700" dirty="0" smtClean="0">
                    <a:latin typeface="HY???" charset="-127"/>
                    <a:cs typeface="Arial" pitchFamily="34" charset="0"/>
                  </a:rPr>
                  <a:t>озеленения  через </a:t>
                </a:r>
                <a:r>
                  <a:rPr kumimoji="0" lang="ru-RU" sz="700" b="0" i="0" u="none" strike="noStrike" cap="none" normalizeH="0" dirty="0" smtClean="0">
                    <a:ln>
                      <a:noFill/>
                    </a:ln>
                    <a:solidFill>
                      <a:srgbClr val="000000"/>
                    </a:solidFill>
                    <a:effectLst/>
                    <a:latin typeface="HY???" charset="-127"/>
                    <a:cs typeface="Arial" pitchFamily="34" charset="0"/>
                  </a:rPr>
                  <a:t>поддержку лесной промышленности</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60" name="Picture 112"/>
              <p:cNvPicPr>
                <a:picLocks noChangeAspect="1" noChangeArrowheads="1"/>
              </p:cNvPicPr>
              <p:nvPr/>
            </p:nvPicPr>
            <p:blipFill>
              <a:blip r:embed="rId57"/>
              <a:srcRect/>
              <a:stretch>
                <a:fillRect/>
              </a:stretch>
            </p:blipFill>
            <p:spPr bwMode="auto">
              <a:xfrm>
                <a:off x="1251" y="1377"/>
                <a:ext cx="3168" cy="102"/>
              </a:xfrm>
              <a:prstGeom prst="rect">
                <a:avLst/>
              </a:prstGeom>
              <a:noFill/>
              <a:ln w="9525">
                <a:noFill/>
                <a:miter lim="800000"/>
                <a:headEnd/>
                <a:tailEnd/>
              </a:ln>
            </p:spPr>
          </p:pic>
          <p:pic>
            <p:nvPicPr>
              <p:cNvPr id="2161" name="Picture 113"/>
              <p:cNvPicPr>
                <a:picLocks noChangeAspect="1" noChangeArrowheads="1"/>
              </p:cNvPicPr>
              <p:nvPr/>
            </p:nvPicPr>
            <p:blipFill>
              <a:blip r:embed="rId58"/>
              <a:srcRect/>
              <a:stretch>
                <a:fillRect/>
              </a:stretch>
            </p:blipFill>
            <p:spPr bwMode="auto">
              <a:xfrm>
                <a:off x="1251" y="1377"/>
                <a:ext cx="3168" cy="102"/>
              </a:xfrm>
              <a:prstGeom prst="rect">
                <a:avLst/>
              </a:prstGeom>
              <a:noFill/>
              <a:ln w="9525">
                <a:noFill/>
                <a:miter lim="800000"/>
                <a:headEnd/>
                <a:tailEnd/>
              </a:ln>
            </p:spPr>
          </p:pic>
          <p:sp>
            <p:nvSpPr>
              <p:cNvPr id="2162" name="Rectangle 114"/>
              <p:cNvSpPr>
                <a:spLocks noChangeArrowheads="1"/>
              </p:cNvSpPr>
              <p:nvPr/>
            </p:nvSpPr>
            <p:spPr bwMode="auto">
              <a:xfrm>
                <a:off x="1248" y="1374"/>
                <a:ext cx="3156" cy="90"/>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63" name="Rectangle 115"/>
              <p:cNvSpPr>
                <a:spLocks noChangeArrowheads="1"/>
              </p:cNvSpPr>
              <p:nvPr/>
            </p:nvSpPr>
            <p:spPr bwMode="auto">
              <a:xfrm>
                <a:off x="1263" y="1383"/>
                <a:ext cx="2979"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dirty="0" smtClean="0">
                    <a:latin typeface="HY???" charset="-127"/>
                    <a:cs typeface="Arial" pitchFamily="34" charset="0"/>
                  </a:rPr>
                  <a:t>Обратить внимание граждан на развитие озеленения, содержание и развитие зеленой инфраструктуры</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64" name="Picture 116"/>
              <p:cNvPicPr>
                <a:picLocks noChangeAspect="1" noChangeArrowheads="1"/>
              </p:cNvPicPr>
              <p:nvPr/>
            </p:nvPicPr>
            <p:blipFill>
              <a:blip r:embed="rId59"/>
              <a:srcRect/>
              <a:stretch>
                <a:fillRect/>
              </a:stretch>
            </p:blipFill>
            <p:spPr bwMode="auto">
              <a:xfrm>
                <a:off x="3213" y="1125"/>
                <a:ext cx="798" cy="108"/>
              </a:xfrm>
              <a:prstGeom prst="rect">
                <a:avLst/>
              </a:prstGeom>
              <a:noFill/>
              <a:ln w="9525">
                <a:noFill/>
                <a:miter lim="800000"/>
                <a:headEnd/>
                <a:tailEnd/>
              </a:ln>
            </p:spPr>
          </p:pic>
          <p:pic>
            <p:nvPicPr>
              <p:cNvPr id="2165" name="Picture 117"/>
              <p:cNvPicPr>
                <a:picLocks noChangeAspect="1" noChangeArrowheads="1"/>
              </p:cNvPicPr>
              <p:nvPr/>
            </p:nvPicPr>
            <p:blipFill>
              <a:blip r:embed="rId60"/>
              <a:srcRect/>
              <a:stretch>
                <a:fillRect/>
              </a:stretch>
            </p:blipFill>
            <p:spPr bwMode="auto">
              <a:xfrm>
                <a:off x="3213" y="1125"/>
                <a:ext cx="798" cy="108"/>
              </a:xfrm>
              <a:prstGeom prst="rect">
                <a:avLst/>
              </a:prstGeom>
              <a:noFill/>
              <a:ln w="9525">
                <a:noFill/>
                <a:miter lim="800000"/>
                <a:headEnd/>
                <a:tailEnd/>
              </a:ln>
            </p:spPr>
          </p:pic>
          <p:sp>
            <p:nvSpPr>
              <p:cNvPr id="2166" name="Rectangle 118"/>
              <p:cNvSpPr>
                <a:spLocks noChangeArrowheads="1"/>
              </p:cNvSpPr>
              <p:nvPr/>
            </p:nvSpPr>
            <p:spPr bwMode="auto">
              <a:xfrm>
                <a:off x="3210" y="1122"/>
                <a:ext cx="786" cy="96"/>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67" name="Rectangle 119"/>
              <p:cNvSpPr>
                <a:spLocks noChangeArrowheads="1"/>
              </p:cNvSpPr>
              <p:nvPr/>
            </p:nvSpPr>
            <p:spPr bwMode="auto">
              <a:xfrm>
                <a:off x="3259" y="1163"/>
                <a:ext cx="748"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Министерство </a:t>
                </a:r>
                <a:r>
                  <a:rPr kumimoji="0" lang="ru-RU" sz="700" b="0" i="0" u="none" strike="noStrike" cap="none" normalizeH="0" baseline="0" dirty="0" err="1" smtClean="0">
                    <a:ln>
                      <a:noFill/>
                    </a:ln>
                    <a:solidFill>
                      <a:srgbClr val="000000"/>
                    </a:solidFill>
                    <a:effectLst/>
                    <a:latin typeface="HY???" charset="-127"/>
                    <a:cs typeface="Arial" pitchFamily="34" charset="0"/>
                  </a:rPr>
                  <a:t>Окр</a:t>
                </a:r>
                <a:r>
                  <a:rPr kumimoji="0" lang="ru-RU" sz="700" b="0" i="0" u="none" strike="noStrike" cap="none" normalizeH="0" baseline="0" dirty="0" smtClean="0">
                    <a:ln>
                      <a:noFill/>
                    </a:ln>
                    <a:solidFill>
                      <a:srgbClr val="000000"/>
                    </a:solidFill>
                    <a:effectLst/>
                    <a:latin typeface="HY???" charset="-127"/>
                    <a:cs typeface="Arial" pitchFamily="34" charset="0"/>
                  </a:rPr>
                  <a:t>. Среды</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68" name="Picture 120"/>
              <p:cNvPicPr>
                <a:picLocks noChangeAspect="1" noChangeArrowheads="1"/>
              </p:cNvPicPr>
              <p:nvPr/>
            </p:nvPicPr>
            <p:blipFill>
              <a:blip r:embed="rId61"/>
              <a:srcRect/>
              <a:stretch>
                <a:fillRect/>
              </a:stretch>
            </p:blipFill>
            <p:spPr bwMode="auto">
              <a:xfrm>
                <a:off x="4863" y="1119"/>
                <a:ext cx="762" cy="120"/>
              </a:xfrm>
              <a:prstGeom prst="rect">
                <a:avLst/>
              </a:prstGeom>
              <a:noFill/>
              <a:ln w="9525">
                <a:noFill/>
                <a:miter lim="800000"/>
                <a:headEnd/>
                <a:tailEnd/>
              </a:ln>
            </p:spPr>
          </p:pic>
          <p:pic>
            <p:nvPicPr>
              <p:cNvPr id="2169" name="Picture 121"/>
              <p:cNvPicPr>
                <a:picLocks noChangeAspect="1" noChangeArrowheads="1"/>
              </p:cNvPicPr>
              <p:nvPr/>
            </p:nvPicPr>
            <p:blipFill>
              <a:blip r:embed="rId62"/>
              <a:srcRect/>
              <a:stretch>
                <a:fillRect/>
              </a:stretch>
            </p:blipFill>
            <p:spPr bwMode="auto">
              <a:xfrm>
                <a:off x="4863" y="1119"/>
                <a:ext cx="762" cy="120"/>
              </a:xfrm>
              <a:prstGeom prst="rect">
                <a:avLst/>
              </a:prstGeom>
              <a:noFill/>
              <a:ln w="9525">
                <a:noFill/>
                <a:miter lim="800000"/>
                <a:headEnd/>
                <a:tailEnd/>
              </a:ln>
            </p:spPr>
          </p:pic>
          <p:sp>
            <p:nvSpPr>
              <p:cNvPr id="2170" name="Rectangle 122"/>
              <p:cNvSpPr>
                <a:spLocks noChangeArrowheads="1"/>
              </p:cNvSpPr>
              <p:nvPr/>
            </p:nvSpPr>
            <p:spPr bwMode="auto">
              <a:xfrm>
                <a:off x="4860" y="1116"/>
                <a:ext cx="750" cy="108"/>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71" name="Rectangle 123"/>
              <p:cNvSpPr>
                <a:spLocks noChangeArrowheads="1"/>
              </p:cNvSpPr>
              <p:nvPr/>
            </p:nvSpPr>
            <p:spPr bwMode="auto">
              <a:xfrm>
                <a:off x="4867" y="1155"/>
                <a:ext cx="561"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Запрос дополнения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72" name="Picture 124"/>
              <p:cNvPicPr>
                <a:picLocks noChangeAspect="1" noChangeArrowheads="1"/>
              </p:cNvPicPr>
              <p:nvPr/>
            </p:nvPicPr>
            <p:blipFill>
              <a:blip r:embed="rId63"/>
              <a:srcRect/>
              <a:stretch>
                <a:fillRect/>
              </a:stretch>
            </p:blipFill>
            <p:spPr bwMode="auto">
              <a:xfrm>
                <a:off x="1593" y="1155"/>
                <a:ext cx="288" cy="78"/>
              </a:xfrm>
              <a:prstGeom prst="rect">
                <a:avLst/>
              </a:prstGeom>
              <a:noFill/>
              <a:ln w="9525">
                <a:noFill/>
                <a:miter lim="800000"/>
                <a:headEnd/>
                <a:tailEnd/>
              </a:ln>
            </p:spPr>
          </p:pic>
          <p:pic>
            <p:nvPicPr>
              <p:cNvPr id="2173" name="Picture 125"/>
              <p:cNvPicPr>
                <a:picLocks noChangeAspect="1" noChangeArrowheads="1"/>
              </p:cNvPicPr>
              <p:nvPr/>
            </p:nvPicPr>
            <p:blipFill>
              <a:blip r:embed="rId64"/>
              <a:srcRect/>
              <a:stretch>
                <a:fillRect/>
              </a:stretch>
            </p:blipFill>
            <p:spPr bwMode="auto">
              <a:xfrm>
                <a:off x="1593" y="1155"/>
                <a:ext cx="288" cy="78"/>
              </a:xfrm>
              <a:prstGeom prst="rect">
                <a:avLst/>
              </a:prstGeom>
              <a:noFill/>
              <a:ln w="9525">
                <a:noFill/>
                <a:miter lim="800000"/>
                <a:headEnd/>
                <a:tailEnd/>
              </a:ln>
            </p:spPr>
          </p:pic>
          <p:sp>
            <p:nvSpPr>
              <p:cNvPr id="2174" name="Rectangle 126"/>
              <p:cNvSpPr>
                <a:spLocks noChangeArrowheads="1"/>
              </p:cNvSpPr>
              <p:nvPr/>
            </p:nvSpPr>
            <p:spPr bwMode="auto">
              <a:xfrm>
                <a:off x="1590" y="1152"/>
                <a:ext cx="276" cy="66"/>
              </a:xfrm>
              <a:prstGeom prst="rect">
                <a:avLst/>
              </a:prstGeom>
              <a:solidFill>
                <a:srgbClr val="F8F8F8"/>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75" name="Rectangle 127"/>
              <p:cNvSpPr>
                <a:spLocks noChangeArrowheads="1"/>
              </p:cNvSpPr>
              <p:nvPr/>
            </p:nvSpPr>
            <p:spPr bwMode="auto">
              <a:xfrm>
                <a:off x="1655" y="1166"/>
                <a:ext cx="98"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год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76" name="Picture 128"/>
              <p:cNvPicPr>
                <a:picLocks noChangeAspect="1" noChangeArrowheads="1"/>
              </p:cNvPicPr>
              <p:nvPr/>
            </p:nvPicPr>
            <p:blipFill>
              <a:blip r:embed="rId65"/>
              <a:srcRect/>
              <a:stretch>
                <a:fillRect/>
              </a:stretch>
            </p:blipFill>
            <p:spPr bwMode="auto">
              <a:xfrm>
                <a:off x="399" y="1365"/>
                <a:ext cx="822" cy="132"/>
              </a:xfrm>
              <a:prstGeom prst="rect">
                <a:avLst/>
              </a:prstGeom>
              <a:noFill/>
              <a:ln w="9525">
                <a:noFill/>
                <a:miter lim="800000"/>
                <a:headEnd/>
                <a:tailEnd/>
              </a:ln>
            </p:spPr>
          </p:pic>
          <p:pic>
            <p:nvPicPr>
              <p:cNvPr id="2177" name="Picture 129"/>
              <p:cNvPicPr>
                <a:picLocks noChangeAspect="1" noChangeArrowheads="1"/>
              </p:cNvPicPr>
              <p:nvPr/>
            </p:nvPicPr>
            <p:blipFill>
              <a:blip r:embed="rId66"/>
              <a:srcRect/>
              <a:stretch>
                <a:fillRect/>
              </a:stretch>
            </p:blipFill>
            <p:spPr bwMode="auto">
              <a:xfrm>
                <a:off x="399" y="1365"/>
                <a:ext cx="822" cy="132"/>
              </a:xfrm>
              <a:prstGeom prst="rect">
                <a:avLst/>
              </a:prstGeom>
              <a:noFill/>
              <a:ln w="9525">
                <a:noFill/>
                <a:miter lim="800000"/>
                <a:headEnd/>
                <a:tailEnd/>
              </a:ln>
            </p:spPr>
          </p:pic>
          <p:sp>
            <p:nvSpPr>
              <p:cNvPr id="2178" name="Rectangle 130"/>
              <p:cNvSpPr>
                <a:spLocks noChangeArrowheads="1"/>
              </p:cNvSpPr>
              <p:nvPr/>
            </p:nvSpPr>
            <p:spPr bwMode="auto">
              <a:xfrm>
                <a:off x="396" y="1362"/>
                <a:ext cx="810" cy="12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79" name="Rectangle 131"/>
              <p:cNvSpPr>
                <a:spLocks noChangeArrowheads="1"/>
              </p:cNvSpPr>
              <p:nvPr/>
            </p:nvSpPr>
            <p:spPr bwMode="auto">
              <a:xfrm>
                <a:off x="575" y="1401"/>
                <a:ext cx="389"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Цель  работы</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80" name="Rectangle 132"/>
              <p:cNvSpPr>
                <a:spLocks noChangeArrowheads="1"/>
              </p:cNvSpPr>
              <p:nvPr/>
            </p:nvSpPr>
            <p:spPr bwMode="auto">
              <a:xfrm>
                <a:off x="498" y="1722"/>
                <a:ext cx="522" cy="6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81" name="Rectangle 133"/>
              <p:cNvSpPr>
                <a:spLocks noChangeArrowheads="1"/>
              </p:cNvSpPr>
              <p:nvPr/>
            </p:nvSpPr>
            <p:spPr bwMode="auto">
              <a:xfrm>
                <a:off x="514" y="1721"/>
                <a:ext cx="486"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000000"/>
                    </a:solidFill>
                    <a:effectLst/>
                    <a:latin typeface="HY???" charset="-127"/>
                    <a:cs typeface="Arial" pitchFamily="34" charset="0"/>
                  </a:rPr>
                  <a:t>Project Type</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82" name="Rectangle 134"/>
              <p:cNvSpPr>
                <a:spLocks noChangeArrowheads="1"/>
              </p:cNvSpPr>
              <p:nvPr/>
            </p:nvSpPr>
            <p:spPr bwMode="auto">
              <a:xfrm>
                <a:off x="1128" y="1956"/>
                <a:ext cx="450" cy="150"/>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83" name="Rectangle 135"/>
              <p:cNvSpPr>
                <a:spLocks noChangeArrowheads="1"/>
              </p:cNvSpPr>
              <p:nvPr/>
            </p:nvSpPr>
            <p:spPr bwMode="auto">
              <a:xfrm>
                <a:off x="2616" y="1956"/>
                <a:ext cx="810" cy="78"/>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84" name="Rectangle 136"/>
              <p:cNvSpPr>
                <a:spLocks noChangeArrowheads="1"/>
              </p:cNvSpPr>
              <p:nvPr/>
            </p:nvSpPr>
            <p:spPr bwMode="auto">
              <a:xfrm>
                <a:off x="919" y="2030"/>
                <a:ext cx="531"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333333"/>
                    </a:solidFill>
                    <a:effectLst/>
                    <a:latin typeface="HY???" charset="-127"/>
                    <a:cs typeface="Arial" pitchFamily="34" charset="0"/>
                  </a:rPr>
                  <a:t>Индикатор работы</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85" name="Rectangle 137"/>
              <p:cNvSpPr>
                <a:spLocks noChangeArrowheads="1"/>
              </p:cNvSpPr>
              <p:nvPr/>
            </p:nvSpPr>
            <p:spPr bwMode="auto">
              <a:xfrm>
                <a:off x="4056" y="1998"/>
                <a:ext cx="312" cy="78"/>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86" name="Rectangle 138"/>
              <p:cNvSpPr>
                <a:spLocks noChangeArrowheads="1"/>
              </p:cNvSpPr>
              <p:nvPr/>
            </p:nvSpPr>
            <p:spPr bwMode="auto">
              <a:xfrm>
                <a:off x="2677" y="1977"/>
                <a:ext cx="876"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latinLnBrk="0"/>
                <a:r>
                  <a:rPr kumimoji="0" lang="ru-RU" sz="700" b="0" i="0" u="none" strike="noStrike" cap="none" normalizeH="0" baseline="0" dirty="0" smtClean="0">
                    <a:ln>
                      <a:noFill/>
                    </a:ln>
                    <a:solidFill>
                      <a:srgbClr val="000000"/>
                    </a:solidFill>
                    <a:effectLst/>
                    <a:latin typeface="HY???" charset="-127"/>
                    <a:cs typeface="Arial" pitchFamily="34" charset="0"/>
                  </a:rPr>
                  <a:t>Результат /</a:t>
                </a:r>
                <a:r>
                  <a:rPr kumimoji="0" lang="ru-RU" sz="700" dirty="0" smtClean="0">
                    <a:latin typeface="HY???" charset="-127"/>
                    <a:cs typeface="Arial" pitchFamily="34" charset="0"/>
                  </a:rPr>
                  <a:t>целевая с</a:t>
                </a:r>
                <a:r>
                  <a:rPr kumimoji="0" lang="ru-RU" sz="700" b="0" i="0" u="none" strike="noStrike" cap="none" normalizeH="0" baseline="0" dirty="0" smtClean="0">
                    <a:ln>
                      <a:noFill/>
                    </a:ln>
                    <a:solidFill>
                      <a:srgbClr val="000000"/>
                    </a:solidFill>
                    <a:effectLst/>
                    <a:latin typeface="HY???" charset="-127"/>
                    <a:cs typeface="Arial" pitchFamily="34" charset="0"/>
                  </a:rPr>
                  <a:t>тоимость</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87" name="Rectangle 139"/>
              <p:cNvSpPr>
                <a:spLocks noChangeArrowheads="1"/>
              </p:cNvSpPr>
              <p:nvPr/>
            </p:nvSpPr>
            <p:spPr bwMode="auto">
              <a:xfrm>
                <a:off x="4458" y="1956"/>
                <a:ext cx="360" cy="174"/>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88" name="Rectangle 140"/>
              <p:cNvSpPr>
                <a:spLocks noChangeArrowheads="1"/>
              </p:cNvSpPr>
              <p:nvPr/>
            </p:nvSpPr>
            <p:spPr bwMode="auto">
              <a:xfrm>
                <a:off x="4130" y="2042"/>
                <a:ext cx="132"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Unit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89" name="Rectangle 141"/>
              <p:cNvSpPr>
                <a:spLocks noChangeArrowheads="1"/>
              </p:cNvSpPr>
              <p:nvPr/>
            </p:nvSpPr>
            <p:spPr bwMode="auto">
              <a:xfrm>
                <a:off x="4866" y="1956"/>
                <a:ext cx="408" cy="174"/>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90" name="Rectangle 142"/>
              <p:cNvSpPr>
                <a:spLocks noChangeArrowheads="1"/>
              </p:cNvSpPr>
              <p:nvPr/>
            </p:nvSpPr>
            <p:spPr bwMode="auto">
              <a:xfrm>
                <a:off x="5340" y="1956"/>
                <a:ext cx="408" cy="174"/>
              </a:xfrm>
              <a:prstGeom prst="rect">
                <a:avLst/>
              </a:prstGeom>
              <a:solidFill>
                <a:srgbClr val="DEDEDE"/>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91" name="Rectangle 143"/>
              <p:cNvSpPr>
                <a:spLocks noChangeArrowheads="1"/>
              </p:cNvSpPr>
              <p:nvPr/>
            </p:nvSpPr>
            <p:spPr bwMode="auto">
              <a:xfrm>
                <a:off x="4402" y="2016"/>
                <a:ext cx="444"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2012’ Rationale for</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92" name="Rectangle 144"/>
              <p:cNvSpPr>
                <a:spLocks noChangeArrowheads="1"/>
              </p:cNvSpPr>
              <p:nvPr/>
            </p:nvSpPr>
            <p:spPr bwMode="auto">
              <a:xfrm>
                <a:off x="4504" y="2064"/>
                <a:ext cx="270"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calculation</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93" name="Rectangle 145"/>
              <p:cNvSpPr>
                <a:spLocks noChangeArrowheads="1"/>
              </p:cNvSpPr>
              <p:nvPr/>
            </p:nvSpPr>
            <p:spPr bwMode="auto">
              <a:xfrm>
                <a:off x="4911" y="2016"/>
                <a:ext cx="348"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Measurement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94" name="Rectangle 146"/>
              <p:cNvSpPr>
                <a:spLocks noChangeArrowheads="1"/>
              </p:cNvSpPr>
              <p:nvPr/>
            </p:nvSpPr>
            <p:spPr bwMode="auto">
              <a:xfrm>
                <a:off x="4911" y="2064"/>
                <a:ext cx="384"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formula/method</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95" name="Rectangle 147"/>
              <p:cNvSpPr>
                <a:spLocks noChangeArrowheads="1"/>
              </p:cNvSpPr>
              <p:nvPr/>
            </p:nvSpPr>
            <p:spPr bwMode="auto">
              <a:xfrm>
                <a:off x="5475" y="2012"/>
                <a:ext cx="144"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Data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196" name="Rectangle 148"/>
              <p:cNvSpPr>
                <a:spLocks noChangeArrowheads="1"/>
              </p:cNvSpPr>
              <p:nvPr/>
            </p:nvSpPr>
            <p:spPr bwMode="auto">
              <a:xfrm>
                <a:off x="5337" y="2060"/>
                <a:ext cx="432"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Collection/Source</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197" name="Picture 149"/>
              <p:cNvPicPr>
                <a:picLocks noChangeAspect="1" noChangeArrowheads="1"/>
              </p:cNvPicPr>
              <p:nvPr/>
            </p:nvPicPr>
            <p:blipFill>
              <a:blip r:embed="rId67"/>
              <a:srcRect/>
              <a:stretch>
                <a:fillRect/>
              </a:stretch>
            </p:blipFill>
            <p:spPr bwMode="auto">
              <a:xfrm>
                <a:off x="645" y="2145"/>
                <a:ext cx="1404" cy="90"/>
              </a:xfrm>
              <a:prstGeom prst="rect">
                <a:avLst/>
              </a:prstGeom>
              <a:noFill/>
              <a:ln w="9525">
                <a:noFill/>
                <a:miter lim="800000"/>
                <a:headEnd/>
                <a:tailEnd/>
              </a:ln>
            </p:spPr>
          </p:pic>
          <p:pic>
            <p:nvPicPr>
              <p:cNvPr id="2198" name="Picture 150"/>
              <p:cNvPicPr>
                <a:picLocks noChangeAspect="1" noChangeArrowheads="1"/>
              </p:cNvPicPr>
              <p:nvPr/>
            </p:nvPicPr>
            <p:blipFill>
              <a:blip r:embed="rId68"/>
              <a:srcRect/>
              <a:stretch>
                <a:fillRect/>
              </a:stretch>
            </p:blipFill>
            <p:spPr bwMode="auto">
              <a:xfrm>
                <a:off x="645" y="2145"/>
                <a:ext cx="1404" cy="90"/>
              </a:xfrm>
              <a:prstGeom prst="rect">
                <a:avLst/>
              </a:prstGeom>
              <a:noFill/>
              <a:ln w="9525">
                <a:noFill/>
                <a:miter lim="800000"/>
                <a:headEnd/>
                <a:tailEnd/>
              </a:ln>
            </p:spPr>
          </p:pic>
          <p:sp>
            <p:nvSpPr>
              <p:cNvPr id="2199" name="Rectangle 151"/>
              <p:cNvSpPr>
                <a:spLocks noChangeArrowheads="1"/>
              </p:cNvSpPr>
              <p:nvPr/>
            </p:nvSpPr>
            <p:spPr bwMode="auto">
              <a:xfrm>
                <a:off x="642" y="2142"/>
                <a:ext cx="1392"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00" name="Rectangle 152"/>
              <p:cNvSpPr>
                <a:spLocks noChangeArrowheads="1"/>
              </p:cNvSpPr>
              <p:nvPr/>
            </p:nvSpPr>
            <p:spPr bwMode="auto">
              <a:xfrm>
                <a:off x="604" y="2177"/>
                <a:ext cx="1502"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chemeClr val="tx1"/>
                    </a:solidFill>
                    <a:effectLst/>
                    <a:latin typeface="Arial" pitchFamily="34" charset="0"/>
                    <a:cs typeface="Arial" pitchFamily="34" charset="0"/>
                  </a:rPr>
                  <a:t>Число</a:t>
                </a:r>
                <a:r>
                  <a:rPr kumimoji="0" lang="ru-RU" sz="700" b="0" i="0" u="none" strike="noStrike" cap="none" normalizeH="0" dirty="0" smtClean="0">
                    <a:ln>
                      <a:noFill/>
                    </a:ln>
                    <a:solidFill>
                      <a:schemeClr val="tx1"/>
                    </a:solidFill>
                    <a:effectLst/>
                    <a:latin typeface="Arial" pitchFamily="34" charset="0"/>
                    <a:cs typeface="Arial" pitchFamily="34" charset="0"/>
                  </a:rPr>
                  <a:t> </a:t>
                </a:r>
                <a:r>
                  <a:rPr kumimoji="0" lang="ru-RU" sz="700" b="0" i="0" u="none" strike="noStrike" cap="none" normalizeH="0" baseline="0" dirty="0" err="1" smtClean="0">
                    <a:ln>
                      <a:noFill/>
                    </a:ln>
                    <a:solidFill>
                      <a:schemeClr val="tx1"/>
                    </a:solidFill>
                    <a:effectLst/>
                    <a:latin typeface="Arial" pitchFamily="34" charset="0"/>
                    <a:cs typeface="Arial" pitchFamily="34" charset="0"/>
                  </a:rPr>
                  <a:t>орпоративной</a:t>
                </a:r>
                <a:r>
                  <a:rPr kumimoji="0" lang="ru-RU" sz="700" b="0" i="0" u="none" strike="noStrike" cap="none" normalizeH="0" baseline="0" dirty="0" smtClean="0">
                    <a:ln>
                      <a:noFill/>
                    </a:ln>
                    <a:solidFill>
                      <a:schemeClr val="tx1"/>
                    </a:solidFill>
                    <a:effectLst/>
                    <a:latin typeface="Arial" pitchFamily="34" charset="0"/>
                    <a:cs typeface="Arial" pitchFamily="34" charset="0"/>
                  </a:rPr>
                  <a:t> информации по окружающей среде</a:t>
                </a:r>
              </a:p>
            </p:txBody>
          </p:sp>
          <p:sp>
            <p:nvSpPr>
              <p:cNvPr id="2201" name="Rectangle 153"/>
              <p:cNvSpPr>
                <a:spLocks noChangeArrowheads="1"/>
              </p:cNvSpPr>
              <p:nvPr/>
            </p:nvSpPr>
            <p:spPr bwMode="auto">
              <a:xfrm>
                <a:off x="1852" y="2171"/>
                <a:ext cx="246"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err="1" smtClean="0">
                    <a:ln>
                      <a:noFill/>
                    </a:ln>
                    <a:solidFill>
                      <a:srgbClr val="000000"/>
                    </a:solidFill>
                    <a:effectLst/>
                    <a:latin typeface="HY???" charset="-127"/>
                    <a:cs typeface="Arial" pitchFamily="34" charset="0"/>
                  </a:rPr>
                  <a:t>Business</a:t>
                </a:r>
                <a:r>
                  <a:rPr kumimoji="0" lang="ru-RU" sz="600" b="0" i="0" u="none" strike="noStrike" cap="none" normalizeH="0" baseline="0" dirty="0" smtClean="0">
                    <a:ln>
                      <a:noFill/>
                    </a:ln>
                    <a:solidFill>
                      <a:srgbClr val="000000"/>
                    </a:solidFill>
                    <a:effectLst/>
                    <a:latin typeface="HY???" charset="-127"/>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202" name="Picture 154"/>
              <p:cNvPicPr>
                <a:picLocks noChangeAspect="1" noChangeArrowheads="1"/>
              </p:cNvPicPr>
              <p:nvPr/>
            </p:nvPicPr>
            <p:blipFill>
              <a:blip r:embed="rId69"/>
              <a:srcRect/>
              <a:stretch>
                <a:fillRect/>
              </a:stretch>
            </p:blipFill>
            <p:spPr bwMode="auto">
              <a:xfrm>
                <a:off x="4005" y="2145"/>
                <a:ext cx="396" cy="90"/>
              </a:xfrm>
              <a:prstGeom prst="rect">
                <a:avLst/>
              </a:prstGeom>
              <a:noFill/>
              <a:ln w="9525">
                <a:noFill/>
                <a:miter lim="800000"/>
                <a:headEnd/>
                <a:tailEnd/>
              </a:ln>
            </p:spPr>
          </p:pic>
          <p:pic>
            <p:nvPicPr>
              <p:cNvPr id="2203" name="Picture 155"/>
              <p:cNvPicPr>
                <a:picLocks noChangeAspect="1" noChangeArrowheads="1"/>
              </p:cNvPicPr>
              <p:nvPr/>
            </p:nvPicPr>
            <p:blipFill>
              <a:blip r:embed="rId70"/>
              <a:srcRect/>
              <a:stretch>
                <a:fillRect/>
              </a:stretch>
            </p:blipFill>
            <p:spPr bwMode="auto">
              <a:xfrm>
                <a:off x="4005" y="2145"/>
                <a:ext cx="396" cy="90"/>
              </a:xfrm>
              <a:prstGeom prst="rect">
                <a:avLst/>
              </a:prstGeom>
              <a:noFill/>
              <a:ln w="9525">
                <a:noFill/>
                <a:miter lim="800000"/>
                <a:headEnd/>
                <a:tailEnd/>
              </a:ln>
            </p:spPr>
          </p:pic>
          <p:sp>
            <p:nvSpPr>
              <p:cNvPr id="2204" name="Rectangle 156"/>
              <p:cNvSpPr>
                <a:spLocks noChangeArrowheads="1"/>
              </p:cNvSpPr>
              <p:nvPr/>
            </p:nvSpPr>
            <p:spPr bwMode="auto">
              <a:xfrm>
                <a:off x="4002" y="2142"/>
                <a:ext cx="384"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205" name="Picture 157"/>
              <p:cNvPicPr>
                <a:picLocks noChangeAspect="1" noChangeArrowheads="1"/>
              </p:cNvPicPr>
              <p:nvPr/>
            </p:nvPicPr>
            <p:blipFill>
              <a:blip r:embed="rId71"/>
              <a:srcRect/>
              <a:stretch>
                <a:fillRect/>
              </a:stretch>
            </p:blipFill>
            <p:spPr bwMode="auto">
              <a:xfrm>
                <a:off x="4863" y="2151"/>
                <a:ext cx="462" cy="90"/>
              </a:xfrm>
              <a:prstGeom prst="rect">
                <a:avLst/>
              </a:prstGeom>
              <a:noFill/>
              <a:ln w="9525">
                <a:noFill/>
                <a:miter lim="800000"/>
                <a:headEnd/>
                <a:tailEnd/>
              </a:ln>
            </p:spPr>
          </p:pic>
          <p:pic>
            <p:nvPicPr>
              <p:cNvPr id="2206" name="Picture 158"/>
              <p:cNvPicPr>
                <a:picLocks noChangeAspect="1" noChangeArrowheads="1"/>
              </p:cNvPicPr>
              <p:nvPr/>
            </p:nvPicPr>
            <p:blipFill>
              <a:blip r:embed="rId72"/>
              <a:srcRect/>
              <a:stretch>
                <a:fillRect/>
              </a:stretch>
            </p:blipFill>
            <p:spPr bwMode="auto">
              <a:xfrm>
                <a:off x="4863" y="2151"/>
                <a:ext cx="462" cy="90"/>
              </a:xfrm>
              <a:prstGeom prst="rect">
                <a:avLst/>
              </a:prstGeom>
              <a:noFill/>
              <a:ln w="9525">
                <a:noFill/>
                <a:miter lim="800000"/>
                <a:headEnd/>
                <a:tailEnd/>
              </a:ln>
            </p:spPr>
          </p:pic>
          <p:sp>
            <p:nvSpPr>
              <p:cNvPr id="2207" name="Rectangle 159"/>
              <p:cNvSpPr>
                <a:spLocks noChangeArrowheads="1"/>
              </p:cNvSpPr>
              <p:nvPr/>
            </p:nvSpPr>
            <p:spPr bwMode="auto">
              <a:xfrm>
                <a:off x="4860" y="2148"/>
                <a:ext cx="450"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208" name="Picture 160"/>
              <p:cNvPicPr>
                <a:picLocks noChangeAspect="1" noChangeArrowheads="1"/>
              </p:cNvPicPr>
              <p:nvPr/>
            </p:nvPicPr>
            <p:blipFill>
              <a:blip r:embed="rId73"/>
              <a:srcRect/>
              <a:stretch>
                <a:fillRect/>
              </a:stretch>
            </p:blipFill>
            <p:spPr bwMode="auto">
              <a:xfrm>
                <a:off x="4407" y="2151"/>
                <a:ext cx="462" cy="90"/>
              </a:xfrm>
              <a:prstGeom prst="rect">
                <a:avLst/>
              </a:prstGeom>
              <a:noFill/>
              <a:ln w="9525">
                <a:noFill/>
                <a:miter lim="800000"/>
                <a:headEnd/>
                <a:tailEnd/>
              </a:ln>
            </p:spPr>
          </p:pic>
          <p:pic>
            <p:nvPicPr>
              <p:cNvPr id="2209" name="Picture 161"/>
              <p:cNvPicPr>
                <a:picLocks noChangeAspect="1" noChangeArrowheads="1"/>
              </p:cNvPicPr>
              <p:nvPr/>
            </p:nvPicPr>
            <p:blipFill>
              <a:blip r:embed="rId74"/>
              <a:srcRect/>
              <a:stretch>
                <a:fillRect/>
              </a:stretch>
            </p:blipFill>
            <p:spPr bwMode="auto">
              <a:xfrm>
                <a:off x="4407" y="2151"/>
                <a:ext cx="462" cy="90"/>
              </a:xfrm>
              <a:prstGeom prst="rect">
                <a:avLst/>
              </a:prstGeom>
              <a:noFill/>
              <a:ln w="9525">
                <a:noFill/>
                <a:miter lim="800000"/>
                <a:headEnd/>
                <a:tailEnd/>
              </a:ln>
            </p:spPr>
          </p:pic>
          <p:sp>
            <p:nvSpPr>
              <p:cNvPr id="2210" name="Rectangle 162"/>
              <p:cNvSpPr>
                <a:spLocks noChangeArrowheads="1"/>
              </p:cNvSpPr>
              <p:nvPr/>
            </p:nvSpPr>
            <p:spPr bwMode="auto">
              <a:xfrm>
                <a:off x="4404" y="2148"/>
                <a:ext cx="450"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211" name="Picture 163"/>
              <p:cNvPicPr>
                <a:picLocks noChangeAspect="1" noChangeArrowheads="1"/>
              </p:cNvPicPr>
              <p:nvPr/>
            </p:nvPicPr>
            <p:blipFill>
              <a:blip r:embed="rId75"/>
              <a:srcRect/>
              <a:stretch>
                <a:fillRect/>
              </a:stretch>
            </p:blipFill>
            <p:spPr bwMode="auto">
              <a:xfrm>
                <a:off x="5319" y="2151"/>
                <a:ext cx="462" cy="90"/>
              </a:xfrm>
              <a:prstGeom prst="rect">
                <a:avLst/>
              </a:prstGeom>
              <a:noFill/>
              <a:ln w="9525">
                <a:noFill/>
                <a:miter lim="800000"/>
                <a:headEnd/>
                <a:tailEnd/>
              </a:ln>
            </p:spPr>
          </p:pic>
          <p:pic>
            <p:nvPicPr>
              <p:cNvPr id="2212" name="Picture 164"/>
              <p:cNvPicPr>
                <a:picLocks noChangeAspect="1" noChangeArrowheads="1"/>
              </p:cNvPicPr>
              <p:nvPr/>
            </p:nvPicPr>
            <p:blipFill>
              <a:blip r:embed="rId76"/>
              <a:srcRect/>
              <a:stretch>
                <a:fillRect/>
              </a:stretch>
            </p:blipFill>
            <p:spPr bwMode="auto">
              <a:xfrm>
                <a:off x="5319" y="2151"/>
                <a:ext cx="462" cy="90"/>
              </a:xfrm>
              <a:prstGeom prst="rect">
                <a:avLst/>
              </a:prstGeom>
              <a:noFill/>
              <a:ln w="9525">
                <a:noFill/>
                <a:miter lim="800000"/>
                <a:headEnd/>
                <a:tailEnd/>
              </a:ln>
            </p:spPr>
          </p:pic>
          <p:sp>
            <p:nvSpPr>
              <p:cNvPr id="2213" name="Rectangle 165"/>
              <p:cNvSpPr>
                <a:spLocks noChangeArrowheads="1"/>
              </p:cNvSpPr>
              <p:nvPr/>
            </p:nvSpPr>
            <p:spPr bwMode="auto">
              <a:xfrm>
                <a:off x="5316" y="2148"/>
                <a:ext cx="450"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14" name="Rectangle 166"/>
              <p:cNvSpPr>
                <a:spLocks noChangeArrowheads="1"/>
              </p:cNvSpPr>
              <p:nvPr/>
            </p:nvSpPr>
            <p:spPr bwMode="auto">
              <a:xfrm>
                <a:off x="4114" y="2171"/>
                <a:ext cx="204"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Number</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15" name="Rectangle 167"/>
              <p:cNvSpPr>
                <a:spLocks noChangeArrowheads="1"/>
              </p:cNvSpPr>
              <p:nvPr/>
            </p:nvSpPr>
            <p:spPr bwMode="auto">
              <a:xfrm>
                <a:off x="4429" y="2171"/>
                <a:ext cx="456"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Participating about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16" name="Rectangle 168"/>
              <p:cNvSpPr>
                <a:spLocks noChangeArrowheads="1"/>
              </p:cNvSpPr>
              <p:nvPr/>
            </p:nvSpPr>
            <p:spPr bwMode="auto">
              <a:xfrm>
                <a:off x="4879" y="2171"/>
                <a:ext cx="426"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2009’Environment</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17" name="Rectangle 169"/>
              <p:cNvSpPr>
                <a:spLocks noChangeArrowheads="1"/>
              </p:cNvSpPr>
              <p:nvPr/>
            </p:nvSpPr>
            <p:spPr bwMode="auto">
              <a:xfrm>
                <a:off x="5345" y="2171"/>
                <a:ext cx="378" cy="5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500" b="0" i="0" u="none" strike="noStrike" cap="none" normalizeH="0" baseline="0" smtClean="0">
                    <a:ln>
                      <a:noFill/>
                    </a:ln>
                    <a:solidFill>
                      <a:srgbClr val="000000"/>
                    </a:solidFill>
                    <a:effectLst/>
                    <a:latin typeface="HY???" charset="-127"/>
                    <a:cs typeface="Arial" pitchFamily="34" charset="0"/>
                  </a:rPr>
                  <a:t>The Number of</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18" name="Rectangle 170"/>
              <p:cNvSpPr>
                <a:spLocks noChangeArrowheads="1"/>
              </p:cNvSpPr>
              <p:nvPr/>
            </p:nvSpPr>
            <p:spPr bwMode="auto">
              <a:xfrm>
                <a:off x="546" y="1518"/>
                <a:ext cx="570" cy="78"/>
              </a:xfrm>
              <a:prstGeom prst="rect">
                <a:avLst/>
              </a:prstGeom>
              <a:solidFill>
                <a:srgbClr val="F8F2E4"/>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19" name="Rectangle 171"/>
              <p:cNvSpPr>
                <a:spLocks noChangeArrowheads="1"/>
              </p:cNvSpPr>
              <p:nvPr/>
            </p:nvSpPr>
            <p:spPr bwMode="auto">
              <a:xfrm>
                <a:off x="469" y="1541"/>
                <a:ext cx="836" cy="5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smtClean="0">
                    <a:ln>
                      <a:noFill/>
                    </a:ln>
                    <a:solidFill>
                      <a:srgbClr val="333333"/>
                    </a:solidFill>
                    <a:effectLst/>
                    <a:latin typeface="HY???" charset="-127"/>
                    <a:cs typeface="Arial" pitchFamily="34" charset="0"/>
                  </a:rPr>
                  <a:t>Постановка управленческих задач</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20" name="Rectangle 172"/>
              <p:cNvSpPr>
                <a:spLocks noChangeArrowheads="1"/>
              </p:cNvSpPr>
              <p:nvPr/>
            </p:nvSpPr>
            <p:spPr bwMode="auto">
              <a:xfrm>
                <a:off x="3246" y="1518"/>
                <a:ext cx="810" cy="78"/>
              </a:xfrm>
              <a:prstGeom prst="rect">
                <a:avLst/>
              </a:prstGeom>
              <a:solidFill>
                <a:srgbClr val="F8F2E4"/>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21" name="Rectangle 173"/>
              <p:cNvSpPr>
                <a:spLocks noChangeArrowheads="1"/>
              </p:cNvSpPr>
              <p:nvPr/>
            </p:nvSpPr>
            <p:spPr bwMode="auto">
              <a:xfrm>
                <a:off x="4368" y="1518"/>
                <a:ext cx="810" cy="78"/>
              </a:xfrm>
              <a:prstGeom prst="rect">
                <a:avLst/>
              </a:prstGeom>
              <a:solidFill>
                <a:srgbClr val="F8F2E4"/>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22" name="Rectangle 174"/>
              <p:cNvSpPr>
                <a:spLocks noChangeArrowheads="1"/>
              </p:cNvSpPr>
              <p:nvPr/>
            </p:nvSpPr>
            <p:spPr bwMode="auto">
              <a:xfrm>
                <a:off x="3169" y="1541"/>
                <a:ext cx="865"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smtClean="0">
                    <a:ln>
                      <a:noFill/>
                    </a:ln>
                    <a:solidFill>
                      <a:srgbClr val="000000"/>
                    </a:solidFill>
                    <a:effectLst/>
                    <a:latin typeface="HY???" charset="-127"/>
                    <a:cs typeface="Arial" pitchFamily="34" charset="0"/>
                  </a:rPr>
                  <a:t>история соответствующего бизнеса</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smtClean="0">
                    <a:ln>
                      <a:noFill/>
                    </a:ln>
                    <a:solidFill>
                      <a:srgbClr val="000000"/>
                    </a:solidFill>
                    <a:effectLst/>
                    <a:latin typeface="HY???" charset="-127"/>
                    <a:cs typeface="Arial" pitchFamily="34" charset="0"/>
                  </a:rPr>
                  <a:t>Получателя средств</a:t>
                </a:r>
                <a:r>
                  <a:rPr kumimoji="0" lang="ru-RU" sz="600" b="0" i="0" u="none" strike="noStrike" cap="none" normalizeH="0" dirty="0" smtClean="0">
                    <a:ln>
                      <a:noFill/>
                    </a:ln>
                    <a:solidFill>
                      <a:srgbClr val="000000"/>
                    </a:solidFill>
                    <a:effectLst/>
                    <a:latin typeface="HY???" charset="-127"/>
                    <a:cs typeface="Arial" pitchFamily="34" charset="0"/>
                  </a:rPr>
                  <a:t> бюджета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23" name="Rectangle 175"/>
              <p:cNvSpPr>
                <a:spLocks noChangeArrowheads="1"/>
              </p:cNvSpPr>
              <p:nvPr/>
            </p:nvSpPr>
            <p:spPr bwMode="auto">
              <a:xfrm>
                <a:off x="2166" y="1506"/>
                <a:ext cx="852" cy="7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24" name="Rectangle 176"/>
              <p:cNvSpPr>
                <a:spLocks noChangeArrowheads="1"/>
              </p:cNvSpPr>
              <p:nvPr/>
            </p:nvSpPr>
            <p:spPr bwMode="auto">
              <a:xfrm>
                <a:off x="4204" y="1541"/>
                <a:ext cx="1301" cy="25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latinLnBrk="0"/>
                <a:r>
                  <a:rPr kumimoji="0" lang="ru-RU" sz="600" b="0" i="0" u="none" strike="noStrike" cap="none" normalizeH="0" baseline="0" dirty="0" smtClean="0">
                    <a:ln>
                      <a:noFill/>
                    </a:ln>
                    <a:solidFill>
                      <a:srgbClr val="000000"/>
                    </a:solidFill>
                    <a:effectLst/>
                    <a:latin typeface="Times New Roman" pitchFamily="18" charset="0"/>
                    <a:cs typeface="Times New Roman" pitchFamily="18" charset="0"/>
                  </a:rPr>
                  <a:t>Резюме </a:t>
                </a:r>
                <a:r>
                  <a:rPr kumimoji="0" lang="ru-RU" sz="800" dirty="0" smtClean="0">
                    <a:latin typeface="Times New Roman" pitchFamily="18" charset="0"/>
                    <a:cs typeface="Times New Roman" pitchFamily="18" charset="0"/>
                  </a:rPr>
                  <a:t>бизнеса-получателя средств бюджета</a:t>
                </a:r>
                <a:endParaRPr kumimoji="0" lang="ru-RU" sz="4800" dirty="0" smtClean="0">
                  <a:solidFill>
                    <a:schemeClr val="tx1"/>
                  </a:solidFill>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25" name="Rectangle 177"/>
              <p:cNvSpPr>
                <a:spLocks noChangeArrowheads="1"/>
              </p:cNvSpPr>
              <p:nvPr/>
            </p:nvSpPr>
            <p:spPr bwMode="auto">
              <a:xfrm>
                <a:off x="1356" y="1518"/>
                <a:ext cx="672" cy="78"/>
              </a:xfrm>
              <a:prstGeom prst="rect">
                <a:avLst/>
              </a:prstGeom>
              <a:solidFill>
                <a:srgbClr val="F8F2E4"/>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26" name="Rectangle 178"/>
              <p:cNvSpPr>
                <a:spLocks noChangeArrowheads="1"/>
              </p:cNvSpPr>
              <p:nvPr/>
            </p:nvSpPr>
            <p:spPr bwMode="auto">
              <a:xfrm>
                <a:off x="1414" y="1541"/>
                <a:ext cx="655" cy="5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600" b="0" i="0" u="none" strike="noStrike" cap="none" normalizeH="0" baseline="0" dirty="0" smtClean="0">
                    <a:ln>
                      <a:noFill/>
                    </a:ln>
                    <a:solidFill>
                      <a:srgbClr val="000000"/>
                    </a:solidFill>
                    <a:effectLst/>
                    <a:latin typeface="HY???" charset="-127"/>
                    <a:cs typeface="Arial" pitchFamily="34" charset="0"/>
                  </a:rPr>
                  <a:t>Цель/основное содержание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27" name="Rectangle 179"/>
              <p:cNvSpPr>
                <a:spLocks noChangeArrowheads="1"/>
              </p:cNvSpPr>
              <p:nvPr/>
            </p:nvSpPr>
            <p:spPr bwMode="auto">
              <a:xfrm>
                <a:off x="2180" y="1539"/>
                <a:ext cx="714"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rgbClr val="000000"/>
                    </a:solidFill>
                    <a:effectLst/>
                    <a:latin typeface="HY???" charset="-127"/>
                    <a:cs typeface="Arial" pitchFamily="34" charset="0"/>
                  </a:rPr>
                  <a:t>Формулировка мер/метод</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28" name="Rectangle 180"/>
              <p:cNvSpPr>
                <a:spLocks noChangeArrowheads="1"/>
              </p:cNvSpPr>
              <p:nvPr/>
            </p:nvSpPr>
            <p:spPr bwMode="auto">
              <a:xfrm>
                <a:off x="4686" y="1854"/>
                <a:ext cx="528"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29" name="Rectangle 181"/>
              <p:cNvSpPr>
                <a:spLocks noChangeArrowheads="1"/>
              </p:cNvSpPr>
              <p:nvPr/>
            </p:nvSpPr>
            <p:spPr bwMode="auto">
              <a:xfrm>
                <a:off x="5322" y="1854"/>
                <a:ext cx="228"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30" name="Rectangle 182"/>
              <p:cNvSpPr>
                <a:spLocks noChangeArrowheads="1"/>
              </p:cNvSpPr>
              <p:nvPr/>
            </p:nvSpPr>
            <p:spPr bwMode="auto">
              <a:xfrm>
                <a:off x="5634" y="1854"/>
                <a:ext cx="222" cy="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31" name="Rectangle 183"/>
              <p:cNvSpPr>
                <a:spLocks noChangeArrowheads="1"/>
              </p:cNvSpPr>
              <p:nvPr/>
            </p:nvSpPr>
            <p:spPr bwMode="auto">
              <a:xfrm>
                <a:off x="5374" y="1862"/>
                <a:ext cx="126"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Add</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32" name="Rectangle 184"/>
              <p:cNvSpPr>
                <a:spLocks noChangeArrowheads="1"/>
              </p:cNvSpPr>
              <p:nvPr/>
            </p:nvSpPr>
            <p:spPr bwMode="auto">
              <a:xfrm>
                <a:off x="5704" y="1871"/>
                <a:ext cx="108"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Del</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33" name="Rectangle 185"/>
              <p:cNvSpPr>
                <a:spLocks noChangeArrowheads="1"/>
              </p:cNvSpPr>
              <p:nvPr/>
            </p:nvSpPr>
            <p:spPr bwMode="auto">
              <a:xfrm>
                <a:off x="4636" y="1862"/>
                <a:ext cx="558" cy="6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HY???" charset="-127"/>
                    <a:cs typeface="Arial" pitchFamily="34" charset="0"/>
                  </a:rPr>
                  <a:t>Copy from Last year</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34" name="Freeform 186"/>
              <p:cNvSpPr>
                <a:spLocks/>
              </p:cNvSpPr>
              <p:nvPr/>
            </p:nvSpPr>
            <p:spPr bwMode="auto">
              <a:xfrm>
                <a:off x="5526" y="960"/>
                <a:ext cx="180" cy="66"/>
              </a:xfrm>
              <a:custGeom>
                <a:avLst/>
                <a:gdLst/>
                <a:ahLst/>
                <a:cxnLst>
                  <a:cxn ang="0">
                    <a:pos x="0" y="30"/>
                  </a:cxn>
                  <a:cxn ang="0">
                    <a:pos x="30" y="0"/>
                  </a:cxn>
                  <a:cxn ang="0">
                    <a:pos x="30" y="0"/>
                  </a:cxn>
                  <a:cxn ang="0">
                    <a:pos x="30" y="0"/>
                  </a:cxn>
                  <a:cxn ang="0">
                    <a:pos x="451" y="0"/>
                  </a:cxn>
                  <a:cxn ang="0">
                    <a:pos x="451" y="0"/>
                  </a:cxn>
                  <a:cxn ang="0">
                    <a:pos x="480" y="30"/>
                  </a:cxn>
                  <a:cxn ang="0">
                    <a:pos x="480" y="30"/>
                  </a:cxn>
                  <a:cxn ang="0">
                    <a:pos x="480" y="30"/>
                  </a:cxn>
                  <a:cxn ang="0">
                    <a:pos x="480" y="147"/>
                  </a:cxn>
                  <a:cxn ang="0">
                    <a:pos x="480" y="147"/>
                  </a:cxn>
                  <a:cxn ang="0">
                    <a:pos x="451" y="176"/>
                  </a:cxn>
                  <a:cxn ang="0">
                    <a:pos x="451" y="176"/>
                  </a:cxn>
                  <a:cxn ang="0">
                    <a:pos x="451" y="176"/>
                  </a:cxn>
                  <a:cxn ang="0">
                    <a:pos x="30" y="176"/>
                  </a:cxn>
                  <a:cxn ang="0">
                    <a:pos x="30" y="176"/>
                  </a:cxn>
                  <a:cxn ang="0">
                    <a:pos x="0" y="147"/>
                  </a:cxn>
                  <a:cxn ang="0">
                    <a:pos x="0" y="147"/>
                  </a:cxn>
                  <a:cxn ang="0">
                    <a:pos x="0" y="30"/>
                  </a:cxn>
                </a:cxnLst>
                <a:rect l="0" t="0" r="r" b="b"/>
                <a:pathLst>
                  <a:path w="480" h="176">
                    <a:moveTo>
                      <a:pt x="0" y="30"/>
                    </a:moveTo>
                    <a:cubicBezTo>
                      <a:pt x="0" y="14"/>
                      <a:pt x="14" y="0"/>
                      <a:pt x="30" y="0"/>
                    </a:cubicBezTo>
                    <a:cubicBezTo>
                      <a:pt x="30" y="0"/>
                      <a:pt x="30" y="0"/>
                      <a:pt x="30" y="0"/>
                    </a:cubicBezTo>
                    <a:lnTo>
                      <a:pt x="30" y="0"/>
                    </a:lnTo>
                    <a:lnTo>
                      <a:pt x="451" y="0"/>
                    </a:lnTo>
                    <a:lnTo>
                      <a:pt x="451" y="0"/>
                    </a:lnTo>
                    <a:cubicBezTo>
                      <a:pt x="467" y="0"/>
                      <a:pt x="480" y="14"/>
                      <a:pt x="480" y="30"/>
                    </a:cubicBezTo>
                    <a:cubicBezTo>
                      <a:pt x="480" y="30"/>
                      <a:pt x="480" y="30"/>
                      <a:pt x="480" y="30"/>
                    </a:cubicBezTo>
                    <a:lnTo>
                      <a:pt x="480" y="30"/>
                    </a:lnTo>
                    <a:lnTo>
                      <a:pt x="480" y="147"/>
                    </a:lnTo>
                    <a:lnTo>
                      <a:pt x="480" y="147"/>
                    </a:lnTo>
                    <a:cubicBezTo>
                      <a:pt x="480" y="163"/>
                      <a:pt x="467" y="176"/>
                      <a:pt x="451" y="176"/>
                    </a:cubicBezTo>
                    <a:cubicBezTo>
                      <a:pt x="451" y="176"/>
                      <a:pt x="451" y="176"/>
                      <a:pt x="451" y="176"/>
                    </a:cubicBezTo>
                    <a:lnTo>
                      <a:pt x="451" y="176"/>
                    </a:lnTo>
                    <a:lnTo>
                      <a:pt x="30" y="176"/>
                    </a:lnTo>
                    <a:lnTo>
                      <a:pt x="30" y="176"/>
                    </a:lnTo>
                    <a:cubicBezTo>
                      <a:pt x="14" y="176"/>
                      <a:pt x="0" y="163"/>
                      <a:pt x="0" y="147"/>
                    </a:cubicBezTo>
                    <a:cubicBezTo>
                      <a:pt x="0" y="147"/>
                      <a:pt x="0" y="147"/>
                      <a:pt x="0" y="147"/>
                    </a:cubicBezTo>
                    <a:lnTo>
                      <a:pt x="0" y="30"/>
                    </a:lnTo>
                    <a:close/>
                  </a:path>
                </a:pathLst>
              </a:custGeom>
              <a:solidFill>
                <a:srgbClr val="F1F2F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sp>
            <p:nvSpPr>
              <p:cNvPr id="2235" name="Freeform 187"/>
              <p:cNvSpPr>
                <a:spLocks/>
              </p:cNvSpPr>
              <p:nvPr/>
            </p:nvSpPr>
            <p:spPr bwMode="auto">
              <a:xfrm>
                <a:off x="5778" y="960"/>
                <a:ext cx="114" cy="66"/>
              </a:xfrm>
              <a:custGeom>
                <a:avLst/>
                <a:gdLst/>
                <a:ahLst/>
                <a:cxnLst>
                  <a:cxn ang="0">
                    <a:pos x="0" y="147"/>
                  </a:cxn>
                  <a:cxn ang="0">
                    <a:pos x="30" y="176"/>
                  </a:cxn>
                  <a:cxn ang="0">
                    <a:pos x="30" y="176"/>
                  </a:cxn>
                  <a:cxn ang="0">
                    <a:pos x="30" y="176"/>
                  </a:cxn>
                  <a:cxn ang="0">
                    <a:pos x="275" y="176"/>
                  </a:cxn>
                  <a:cxn ang="0">
                    <a:pos x="275" y="176"/>
                  </a:cxn>
                  <a:cxn ang="0">
                    <a:pos x="304" y="147"/>
                  </a:cxn>
                  <a:cxn ang="0">
                    <a:pos x="304" y="147"/>
                  </a:cxn>
                  <a:cxn ang="0">
                    <a:pos x="304" y="147"/>
                  </a:cxn>
                  <a:cxn ang="0">
                    <a:pos x="304" y="30"/>
                  </a:cxn>
                  <a:cxn ang="0">
                    <a:pos x="304" y="30"/>
                  </a:cxn>
                  <a:cxn ang="0">
                    <a:pos x="275" y="0"/>
                  </a:cxn>
                  <a:cxn ang="0">
                    <a:pos x="275" y="0"/>
                  </a:cxn>
                  <a:cxn ang="0">
                    <a:pos x="275" y="0"/>
                  </a:cxn>
                  <a:cxn ang="0">
                    <a:pos x="30" y="0"/>
                  </a:cxn>
                  <a:cxn ang="0">
                    <a:pos x="30" y="0"/>
                  </a:cxn>
                  <a:cxn ang="0">
                    <a:pos x="0" y="30"/>
                  </a:cxn>
                  <a:cxn ang="0">
                    <a:pos x="0" y="30"/>
                  </a:cxn>
                  <a:cxn ang="0">
                    <a:pos x="0" y="147"/>
                  </a:cxn>
                </a:cxnLst>
                <a:rect l="0" t="0" r="r" b="b"/>
                <a:pathLst>
                  <a:path w="304" h="176">
                    <a:moveTo>
                      <a:pt x="0" y="147"/>
                    </a:moveTo>
                    <a:cubicBezTo>
                      <a:pt x="0" y="163"/>
                      <a:pt x="14" y="176"/>
                      <a:pt x="30" y="176"/>
                    </a:cubicBezTo>
                    <a:cubicBezTo>
                      <a:pt x="30" y="176"/>
                      <a:pt x="30" y="176"/>
                      <a:pt x="30" y="176"/>
                    </a:cubicBezTo>
                    <a:lnTo>
                      <a:pt x="30" y="176"/>
                    </a:lnTo>
                    <a:lnTo>
                      <a:pt x="275" y="176"/>
                    </a:lnTo>
                    <a:lnTo>
                      <a:pt x="275" y="176"/>
                    </a:lnTo>
                    <a:cubicBezTo>
                      <a:pt x="291" y="176"/>
                      <a:pt x="304" y="163"/>
                      <a:pt x="304" y="147"/>
                    </a:cubicBezTo>
                    <a:cubicBezTo>
                      <a:pt x="304" y="147"/>
                      <a:pt x="304" y="147"/>
                      <a:pt x="304" y="147"/>
                    </a:cubicBezTo>
                    <a:lnTo>
                      <a:pt x="304" y="147"/>
                    </a:lnTo>
                    <a:lnTo>
                      <a:pt x="304" y="30"/>
                    </a:lnTo>
                    <a:lnTo>
                      <a:pt x="304" y="30"/>
                    </a:lnTo>
                    <a:cubicBezTo>
                      <a:pt x="304" y="14"/>
                      <a:pt x="291" y="0"/>
                      <a:pt x="275" y="0"/>
                    </a:cubicBezTo>
                    <a:cubicBezTo>
                      <a:pt x="275" y="0"/>
                      <a:pt x="275" y="0"/>
                      <a:pt x="275" y="0"/>
                    </a:cubicBezTo>
                    <a:lnTo>
                      <a:pt x="275" y="0"/>
                    </a:lnTo>
                    <a:lnTo>
                      <a:pt x="30" y="0"/>
                    </a:lnTo>
                    <a:lnTo>
                      <a:pt x="30" y="0"/>
                    </a:lnTo>
                    <a:cubicBezTo>
                      <a:pt x="14" y="0"/>
                      <a:pt x="0" y="14"/>
                      <a:pt x="0" y="30"/>
                    </a:cubicBezTo>
                    <a:cubicBezTo>
                      <a:pt x="0" y="30"/>
                      <a:pt x="0" y="30"/>
                      <a:pt x="0" y="30"/>
                    </a:cubicBezTo>
                    <a:lnTo>
                      <a:pt x="0" y="147"/>
                    </a:lnTo>
                    <a:close/>
                  </a:path>
                </a:pathLst>
              </a:custGeom>
              <a:solidFill>
                <a:srgbClr val="F1F2F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sp>
            <p:nvSpPr>
              <p:cNvPr id="2236" name="Freeform 188"/>
              <p:cNvSpPr>
                <a:spLocks/>
              </p:cNvSpPr>
              <p:nvPr/>
            </p:nvSpPr>
            <p:spPr bwMode="auto">
              <a:xfrm>
                <a:off x="4998" y="960"/>
                <a:ext cx="360" cy="66"/>
              </a:xfrm>
              <a:custGeom>
                <a:avLst/>
                <a:gdLst/>
                <a:ahLst/>
                <a:cxnLst>
                  <a:cxn ang="0">
                    <a:pos x="0" y="30"/>
                  </a:cxn>
                  <a:cxn ang="0">
                    <a:pos x="30" y="0"/>
                  </a:cxn>
                  <a:cxn ang="0">
                    <a:pos x="30" y="0"/>
                  </a:cxn>
                  <a:cxn ang="0">
                    <a:pos x="30" y="0"/>
                  </a:cxn>
                  <a:cxn ang="0">
                    <a:pos x="931" y="0"/>
                  </a:cxn>
                  <a:cxn ang="0">
                    <a:pos x="931" y="0"/>
                  </a:cxn>
                  <a:cxn ang="0">
                    <a:pos x="960" y="30"/>
                  </a:cxn>
                  <a:cxn ang="0">
                    <a:pos x="960" y="30"/>
                  </a:cxn>
                  <a:cxn ang="0">
                    <a:pos x="960" y="30"/>
                  </a:cxn>
                  <a:cxn ang="0">
                    <a:pos x="960" y="147"/>
                  </a:cxn>
                  <a:cxn ang="0">
                    <a:pos x="960" y="147"/>
                  </a:cxn>
                  <a:cxn ang="0">
                    <a:pos x="931" y="176"/>
                  </a:cxn>
                  <a:cxn ang="0">
                    <a:pos x="931" y="176"/>
                  </a:cxn>
                  <a:cxn ang="0">
                    <a:pos x="931" y="176"/>
                  </a:cxn>
                  <a:cxn ang="0">
                    <a:pos x="30" y="176"/>
                  </a:cxn>
                  <a:cxn ang="0">
                    <a:pos x="30" y="176"/>
                  </a:cxn>
                  <a:cxn ang="0">
                    <a:pos x="0" y="147"/>
                  </a:cxn>
                  <a:cxn ang="0">
                    <a:pos x="0" y="147"/>
                  </a:cxn>
                  <a:cxn ang="0">
                    <a:pos x="0" y="30"/>
                  </a:cxn>
                </a:cxnLst>
                <a:rect l="0" t="0" r="r" b="b"/>
                <a:pathLst>
                  <a:path w="960" h="176">
                    <a:moveTo>
                      <a:pt x="0" y="30"/>
                    </a:moveTo>
                    <a:cubicBezTo>
                      <a:pt x="0" y="14"/>
                      <a:pt x="14" y="0"/>
                      <a:pt x="30" y="0"/>
                    </a:cubicBezTo>
                    <a:cubicBezTo>
                      <a:pt x="30" y="0"/>
                      <a:pt x="30" y="0"/>
                      <a:pt x="30" y="0"/>
                    </a:cubicBezTo>
                    <a:lnTo>
                      <a:pt x="30" y="0"/>
                    </a:lnTo>
                    <a:lnTo>
                      <a:pt x="931" y="0"/>
                    </a:lnTo>
                    <a:lnTo>
                      <a:pt x="931" y="0"/>
                    </a:lnTo>
                    <a:cubicBezTo>
                      <a:pt x="947" y="0"/>
                      <a:pt x="960" y="14"/>
                      <a:pt x="960" y="30"/>
                    </a:cubicBezTo>
                    <a:cubicBezTo>
                      <a:pt x="960" y="30"/>
                      <a:pt x="960" y="30"/>
                      <a:pt x="960" y="30"/>
                    </a:cubicBezTo>
                    <a:lnTo>
                      <a:pt x="960" y="30"/>
                    </a:lnTo>
                    <a:lnTo>
                      <a:pt x="960" y="147"/>
                    </a:lnTo>
                    <a:lnTo>
                      <a:pt x="960" y="147"/>
                    </a:lnTo>
                    <a:cubicBezTo>
                      <a:pt x="960" y="163"/>
                      <a:pt x="947" y="176"/>
                      <a:pt x="931" y="176"/>
                    </a:cubicBezTo>
                    <a:cubicBezTo>
                      <a:pt x="931" y="176"/>
                      <a:pt x="931" y="176"/>
                      <a:pt x="931" y="176"/>
                    </a:cubicBezTo>
                    <a:lnTo>
                      <a:pt x="931" y="176"/>
                    </a:lnTo>
                    <a:lnTo>
                      <a:pt x="30" y="176"/>
                    </a:lnTo>
                    <a:lnTo>
                      <a:pt x="30" y="176"/>
                    </a:lnTo>
                    <a:cubicBezTo>
                      <a:pt x="14" y="176"/>
                      <a:pt x="0" y="163"/>
                      <a:pt x="0" y="147"/>
                    </a:cubicBezTo>
                    <a:cubicBezTo>
                      <a:pt x="0" y="147"/>
                      <a:pt x="0" y="147"/>
                      <a:pt x="0" y="147"/>
                    </a:cubicBezTo>
                    <a:lnTo>
                      <a:pt x="0" y="30"/>
                    </a:lnTo>
                    <a:close/>
                  </a:path>
                </a:pathLst>
              </a:custGeom>
              <a:solidFill>
                <a:srgbClr val="F1F2F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sp>
            <p:nvSpPr>
              <p:cNvPr id="2237" name="Rectangle 189"/>
              <p:cNvSpPr>
                <a:spLocks noChangeArrowheads="1"/>
              </p:cNvSpPr>
              <p:nvPr/>
            </p:nvSpPr>
            <p:spPr bwMode="auto">
              <a:xfrm>
                <a:off x="5071" y="971"/>
                <a:ext cx="207"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HY???" charset="-127"/>
                    <a:cs typeface="Arial" pitchFamily="34" charset="0"/>
                  </a:rPr>
                  <a:t>Подать</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38" name="Rectangle 190"/>
              <p:cNvSpPr>
                <a:spLocks noChangeArrowheads="1"/>
              </p:cNvSpPr>
              <p:nvPr/>
            </p:nvSpPr>
            <p:spPr bwMode="auto">
              <a:xfrm>
                <a:off x="5542" y="974"/>
                <a:ext cx="127"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err="1" smtClean="0">
                    <a:ln>
                      <a:noFill/>
                    </a:ln>
                    <a:solidFill>
                      <a:srgbClr val="000000"/>
                    </a:solidFill>
                    <a:effectLst/>
                    <a:latin typeface="HY???" charset="-127"/>
                    <a:cs typeface="Arial" pitchFamily="34" charset="0"/>
                  </a:rPr>
                  <a:t>Сохр</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39" name="Rectangle 191"/>
              <p:cNvSpPr>
                <a:spLocks noChangeArrowheads="1"/>
              </p:cNvSpPr>
              <p:nvPr/>
            </p:nvSpPr>
            <p:spPr bwMode="auto">
              <a:xfrm>
                <a:off x="5787" y="970"/>
                <a:ext cx="273" cy="6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err="1" smtClean="0">
                    <a:ln>
                      <a:noFill/>
                    </a:ln>
                    <a:solidFill>
                      <a:srgbClr val="000000"/>
                    </a:solidFill>
                    <a:effectLst/>
                    <a:latin typeface="HY???" charset="-127"/>
                    <a:cs typeface="Arial" pitchFamily="34" charset="0"/>
                  </a:rPr>
                  <a:t>Закрытьo</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40" name="Freeform 192"/>
              <p:cNvSpPr>
                <a:spLocks/>
              </p:cNvSpPr>
              <p:nvPr/>
            </p:nvSpPr>
            <p:spPr bwMode="auto">
              <a:xfrm>
                <a:off x="636" y="918"/>
                <a:ext cx="4182" cy="132"/>
              </a:xfrm>
              <a:custGeom>
                <a:avLst/>
                <a:gdLst/>
                <a:ahLst/>
                <a:cxnLst>
                  <a:cxn ang="0">
                    <a:pos x="0" y="59"/>
                  </a:cxn>
                  <a:cxn ang="0">
                    <a:pos x="59" y="0"/>
                  </a:cxn>
                  <a:cxn ang="0">
                    <a:pos x="59" y="0"/>
                  </a:cxn>
                  <a:cxn ang="0">
                    <a:pos x="59" y="0"/>
                  </a:cxn>
                  <a:cxn ang="0">
                    <a:pos x="11094" y="0"/>
                  </a:cxn>
                  <a:cxn ang="0">
                    <a:pos x="11094" y="0"/>
                  </a:cxn>
                  <a:cxn ang="0">
                    <a:pos x="11152" y="59"/>
                  </a:cxn>
                  <a:cxn ang="0">
                    <a:pos x="11152" y="59"/>
                  </a:cxn>
                  <a:cxn ang="0">
                    <a:pos x="11152" y="59"/>
                  </a:cxn>
                  <a:cxn ang="0">
                    <a:pos x="11152" y="294"/>
                  </a:cxn>
                  <a:cxn ang="0">
                    <a:pos x="11152" y="294"/>
                  </a:cxn>
                  <a:cxn ang="0">
                    <a:pos x="11094" y="352"/>
                  </a:cxn>
                  <a:cxn ang="0">
                    <a:pos x="11094" y="352"/>
                  </a:cxn>
                  <a:cxn ang="0">
                    <a:pos x="11094" y="352"/>
                  </a:cxn>
                  <a:cxn ang="0">
                    <a:pos x="59" y="352"/>
                  </a:cxn>
                  <a:cxn ang="0">
                    <a:pos x="59" y="352"/>
                  </a:cxn>
                  <a:cxn ang="0">
                    <a:pos x="0" y="294"/>
                  </a:cxn>
                  <a:cxn ang="0">
                    <a:pos x="0" y="294"/>
                  </a:cxn>
                  <a:cxn ang="0">
                    <a:pos x="0" y="59"/>
                  </a:cxn>
                </a:cxnLst>
                <a:rect l="0" t="0" r="r" b="b"/>
                <a:pathLst>
                  <a:path w="11152" h="352">
                    <a:moveTo>
                      <a:pt x="0" y="59"/>
                    </a:moveTo>
                    <a:cubicBezTo>
                      <a:pt x="0" y="27"/>
                      <a:pt x="27" y="0"/>
                      <a:pt x="59" y="0"/>
                    </a:cubicBezTo>
                    <a:cubicBezTo>
                      <a:pt x="59" y="0"/>
                      <a:pt x="59" y="0"/>
                      <a:pt x="59" y="0"/>
                    </a:cubicBezTo>
                    <a:lnTo>
                      <a:pt x="59" y="0"/>
                    </a:lnTo>
                    <a:lnTo>
                      <a:pt x="11094" y="0"/>
                    </a:lnTo>
                    <a:lnTo>
                      <a:pt x="11094" y="0"/>
                    </a:lnTo>
                    <a:cubicBezTo>
                      <a:pt x="11126" y="0"/>
                      <a:pt x="11152" y="27"/>
                      <a:pt x="11152" y="59"/>
                    </a:cubicBezTo>
                    <a:cubicBezTo>
                      <a:pt x="11152" y="59"/>
                      <a:pt x="11152" y="59"/>
                      <a:pt x="11152" y="59"/>
                    </a:cubicBezTo>
                    <a:lnTo>
                      <a:pt x="11152" y="59"/>
                    </a:lnTo>
                    <a:lnTo>
                      <a:pt x="11152" y="294"/>
                    </a:lnTo>
                    <a:lnTo>
                      <a:pt x="11152" y="294"/>
                    </a:lnTo>
                    <a:cubicBezTo>
                      <a:pt x="11152" y="326"/>
                      <a:pt x="11126" y="352"/>
                      <a:pt x="11094" y="352"/>
                    </a:cubicBezTo>
                    <a:cubicBezTo>
                      <a:pt x="11094" y="352"/>
                      <a:pt x="11094" y="352"/>
                      <a:pt x="11094" y="352"/>
                    </a:cubicBezTo>
                    <a:lnTo>
                      <a:pt x="11094" y="352"/>
                    </a:lnTo>
                    <a:lnTo>
                      <a:pt x="59" y="352"/>
                    </a:lnTo>
                    <a:lnTo>
                      <a:pt x="59" y="352"/>
                    </a:lnTo>
                    <a:cubicBezTo>
                      <a:pt x="27" y="352"/>
                      <a:pt x="0" y="326"/>
                      <a:pt x="0" y="294"/>
                    </a:cubicBezTo>
                    <a:cubicBezTo>
                      <a:pt x="0" y="294"/>
                      <a:pt x="0" y="294"/>
                      <a:pt x="0" y="294"/>
                    </a:cubicBezTo>
                    <a:lnTo>
                      <a:pt x="0" y="59"/>
                    </a:lnTo>
                    <a:close/>
                  </a:path>
                </a:pathLst>
              </a:custGeom>
              <a:solidFill>
                <a:srgbClr val="E9E9E7"/>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sp>
            <p:nvSpPr>
              <p:cNvPr id="2241" name="Rectangle 193"/>
              <p:cNvSpPr>
                <a:spLocks noChangeArrowheads="1"/>
              </p:cNvSpPr>
              <p:nvPr/>
            </p:nvSpPr>
            <p:spPr bwMode="auto">
              <a:xfrm>
                <a:off x="664" y="929"/>
                <a:ext cx="1922"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HY???" charset="-127"/>
                    <a:cs typeface="Arial" pitchFamily="34" charset="0"/>
                  </a:rPr>
                  <a:t>План работы для единицы программы</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42" name="Rectangle 194"/>
              <p:cNvSpPr>
                <a:spLocks noChangeArrowheads="1"/>
              </p:cNvSpPr>
              <p:nvPr/>
            </p:nvSpPr>
            <p:spPr bwMode="auto">
              <a:xfrm>
                <a:off x="456" y="786"/>
                <a:ext cx="5220" cy="102"/>
              </a:xfrm>
              <a:prstGeom prst="rect">
                <a:avLst/>
              </a:prstGeom>
              <a:solidFill>
                <a:srgbClr val="3A66F4"/>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pic>
            <p:nvPicPr>
              <p:cNvPr id="2243" name="Picture 195"/>
              <p:cNvPicPr>
                <a:picLocks noChangeAspect="1" noChangeArrowheads="1"/>
              </p:cNvPicPr>
              <p:nvPr/>
            </p:nvPicPr>
            <p:blipFill>
              <a:blip r:embed="rId77"/>
              <a:srcRect/>
              <a:stretch>
                <a:fillRect/>
              </a:stretch>
            </p:blipFill>
            <p:spPr bwMode="auto">
              <a:xfrm>
                <a:off x="2079" y="2139"/>
                <a:ext cx="438" cy="90"/>
              </a:xfrm>
              <a:prstGeom prst="rect">
                <a:avLst/>
              </a:prstGeom>
              <a:noFill/>
              <a:ln w="9525">
                <a:noFill/>
                <a:miter lim="800000"/>
                <a:headEnd/>
                <a:tailEnd/>
              </a:ln>
            </p:spPr>
          </p:pic>
          <p:pic>
            <p:nvPicPr>
              <p:cNvPr id="2244" name="Picture 196"/>
              <p:cNvPicPr>
                <a:picLocks noChangeAspect="1" noChangeArrowheads="1"/>
              </p:cNvPicPr>
              <p:nvPr/>
            </p:nvPicPr>
            <p:blipFill>
              <a:blip r:embed="rId78"/>
              <a:srcRect/>
              <a:stretch>
                <a:fillRect/>
              </a:stretch>
            </p:blipFill>
            <p:spPr bwMode="auto">
              <a:xfrm>
                <a:off x="2079" y="2139"/>
                <a:ext cx="438" cy="90"/>
              </a:xfrm>
              <a:prstGeom prst="rect">
                <a:avLst/>
              </a:prstGeom>
              <a:noFill/>
              <a:ln w="9525">
                <a:noFill/>
                <a:miter lim="800000"/>
                <a:headEnd/>
                <a:tailEnd/>
              </a:ln>
            </p:spPr>
          </p:pic>
          <p:pic>
            <p:nvPicPr>
              <p:cNvPr id="2245" name="Picture 197"/>
              <p:cNvPicPr>
                <a:picLocks noChangeAspect="1" noChangeArrowheads="1"/>
              </p:cNvPicPr>
              <p:nvPr/>
            </p:nvPicPr>
            <p:blipFill>
              <a:blip r:embed="rId79"/>
              <a:srcRect/>
              <a:stretch>
                <a:fillRect/>
              </a:stretch>
            </p:blipFill>
            <p:spPr bwMode="auto">
              <a:xfrm>
                <a:off x="2331" y="2121"/>
                <a:ext cx="174" cy="108"/>
              </a:xfrm>
              <a:prstGeom prst="rect">
                <a:avLst/>
              </a:prstGeom>
              <a:noFill/>
              <a:ln w="9525">
                <a:noFill/>
                <a:miter lim="800000"/>
                <a:headEnd/>
                <a:tailEnd/>
              </a:ln>
            </p:spPr>
          </p:pic>
          <p:pic>
            <p:nvPicPr>
              <p:cNvPr id="2246" name="Picture 198"/>
              <p:cNvPicPr>
                <a:picLocks noChangeAspect="1" noChangeArrowheads="1"/>
              </p:cNvPicPr>
              <p:nvPr/>
            </p:nvPicPr>
            <p:blipFill>
              <a:blip r:embed="rId80"/>
              <a:srcRect/>
              <a:stretch>
                <a:fillRect/>
              </a:stretch>
            </p:blipFill>
            <p:spPr bwMode="auto">
              <a:xfrm>
                <a:off x="2331" y="2121"/>
                <a:ext cx="174" cy="108"/>
              </a:xfrm>
              <a:prstGeom prst="rect">
                <a:avLst/>
              </a:prstGeom>
              <a:noFill/>
              <a:ln w="9525">
                <a:noFill/>
                <a:miter lim="800000"/>
                <a:headEnd/>
                <a:tailEnd/>
              </a:ln>
            </p:spPr>
          </p:pic>
          <p:sp>
            <p:nvSpPr>
              <p:cNvPr id="2247" name="Rectangle 199"/>
              <p:cNvSpPr>
                <a:spLocks noChangeArrowheads="1"/>
              </p:cNvSpPr>
              <p:nvPr/>
            </p:nvSpPr>
            <p:spPr bwMode="auto">
              <a:xfrm>
                <a:off x="2076" y="2136"/>
                <a:ext cx="426"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48" name="Rectangle 200"/>
              <p:cNvSpPr>
                <a:spLocks noChangeArrowheads="1"/>
              </p:cNvSpPr>
              <p:nvPr/>
            </p:nvSpPr>
            <p:spPr bwMode="auto">
              <a:xfrm>
                <a:off x="2364" y="214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84</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49" name="Picture 201"/>
              <p:cNvPicPr>
                <a:picLocks noChangeAspect="1" noChangeArrowheads="1"/>
              </p:cNvPicPr>
              <p:nvPr/>
            </p:nvPicPr>
            <p:blipFill>
              <a:blip r:embed="rId81"/>
              <a:srcRect/>
              <a:stretch>
                <a:fillRect/>
              </a:stretch>
            </p:blipFill>
            <p:spPr bwMode="auto">
              <a:xfrm>
                <a:off x="2571" y="2139"/>
                <a:ext cx="444" cy="90"/>
              </a:xfrm>
              <a:prstGeom prst="rect">
                <a:avLst/>
              </a:prstGeom>
              <a:noFill/>
              <a:ln w="9525">
                <a:noFill/>
                <a:miter lim="800000"/>
                <a:headEnd/>
                <a:tailEnd/>
              </a:ln>
            </p:spPr>
          </p:pic>
          <p:pic>
            <p:nvPicPr>
              <p:cNvPr id="2250" name="Picture 202"/>
              <p:cNvPicPr>
                <a:picLocks noChangeAspect="1" noChangeArrowheads="1"/>
              </p:cNvPicPr>
              <p:nvPr/>
            </p:nvPicPr>
            <p:blipFill>
              <a:blip r:embed="rId82"/>
              <a:srcRect/>
              <a:stretch>
                <a:fillRect/>
              </a:stretch>
            </p:blipFill>
            <p:spPr bwMode="auto">
              <a:xfrm>
                <a:off x="2571" y="2139"/>
                <a:ext cx="444" cy="90"/>
              </a:xfrm>
              <a:prstGeom prst="rect">
                <a:avLst/>
              </a:prstGeom>
              <a:noFill/>
              <a:ln w="9525">
                <a:noFill/>
                <a:miter lim="800000"/>
                <a:headEnd/>
                <a:tailEnd/>
              </a:ln>
            </p:spPr>
          </p:pic>
          <p:pic>
            <p:nvPicPr>
              <p:cNvPr id="2251" name="Picture 203"/>
              <p:cNvPicPr>
                <a:picLocks noChangeAspect="1" noChangeArrowheads="1"/>
              </p:cNvPicPr>
              <p:nvPr/>
            </p:nvPicPr>
            <p:blipFill>
              <a:blip r:embed="rId83"/>
              <a:srcRect/>
              <a:stretch>
                <a:fillRect/>
              </a:stretch>
            </p:blipFill>
            <p:spPr bwMode="auto">
              <a:xfrm>
                <a:off x="2823" y="2121"/>
                <a:ext cx="174" cy="108"/>
              </a:xfrm>
              <a:prstGeom prst="rect">
                <a:avLst/>
              </a:prstGeom>
              <a:noFill/>
              <a:ln w="9525">
                <a:noFill/>
                <a:miter lim="800000"/>
                <a:headEnd/>
                <a:tailEnd/>
              </a:ln>
            </p:spPr>
          </p:pic>
        </p:grpSp>
        <p:pic>
          <p:nvPicPr>
            <p:cNvPr id="2253" name="Picture 205"/>
            <p:cNvPicPr>
              <a:picLocks noChangeAspect="1" noChangeArrowheads="1"/>
            </p:cNvPicPr>
            <p:nvPr/>
          </p:nvPicPr>
          <p:blipFill>
            <a:blip r:embed="rId84"/>
            <a:srcRect/>
            <a:stretch>
              <a:fillRect/>
            </a:stretch>
          </p:blipFill>
          <p:spPr bwMode="auto">
            <a:xfrm>
              <a:off x="2823" y="2121"/>
              <a:ext cx="174" cy="108"/>
            </a:xfrm>
            <a:prstGeom prst="rect">
              <a:avLst/>
            </a:prstGeom>
            <a:noFill/>
            <a:ln w="9525">
              <a:noFill/>
              <a:miter lim="800000"/>
              <a:headEnd/>
              <a:tailEnd/>
            </a:ln>
          </p:spPr>
        </p:pic>
        <p:sp>
          <p:nvSpPr>
            <p:cNvPr id="2254" name="Rectangle 206"/>
            <p:cNvSpPr>
              <a:spLocks noChangeArrowheads="1"/>
            </p:cNvSpPr>
            <p:nvPr/>
          </p:nvSpPr>
          <p:spPr bwMode="auto">
            <a:xfrm>
              <a:off x="2568" y="2136"/>
              <a:ext cx="432"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55" name="Rectangle 207"/>
            <p:cNvSpPr>
              <a:spLocks noChangeArrowheads="1"/>
            </p:cNvSpPr>
            <p:nvPr/>
          </p:nvSpPr>
          <p:spPr bwMode="auto">
            <a:xfrm>
              <a:off x="2859" y="214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86</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56" name="Picture 208"/>
            <p:cNvPicPr>
              <a:picLocks noChangeAspect="1" noChangeArrowheads="1"/>
            </p:cNvPicPr>
            <p:nvPr/>
          </p:nvPicPr>
          <p:blipFill>
            <a:blip r:embed="rId85"/>
            <a:srcRect/>
            <a:stretch>
              <a:fillRect/>
            </a:stretch>
          </p:blipFill>
          <p:spPr bwMode="auto">
            <a:xfrm>
              <a:off x="3069" y="2139"/>
              <a:ext cx="438" cy="90"/>
            </a:xfrm>
            <a:prstGeom prst="rect">
              <a:avLst/>
            </a:prstGeom>
            <a:noFill/>
            <a:ln w="9525">
              <a:noFill/>
              <a:miter lim="800000"/>
              <a:headEnd/>
              <a:tailEnd/>
            </a:ln>
          </p:spPr>
        </p:pic>
        <p:pic>
          <p:nvPicPr>
            <p:cNvPr id="2257" name="Picture 209"/>
            <p:cNvPicPr>
              <a:picLocks noChangeAspect="1" noChangeArrowheads="1"/>
            </p:cNvPicPr>
            <p:nvPr/>
          </p:nvPicPr>
          <p:blipFill>
            <a:blip r:embed="rId86"/>
            <a:srcRect/>
            <a:stretch>
              <a:fillRect/>
            </a:stretch>
          </p:blipFill>
          <p:spPr bwMode="auto">
            <a:xfrm>
              <a:off x="3069" y="2139"/>
              <a:ext cx="438" cy="90"/>
            </a:xfrm>
            <a:prstGeom prst="rect">
              <a:avLst/>
            </a:prstGeom>
            <a:noFill/>
            <a:ln w="9525">
              <a:noFill/>
              <a:miter lim="800000"/>
              <a:headEnd/>
              <a:tailEnd/>
            </a:ln>
          </p:spPr>
        </p:pic>
        <p:pic>
          <p:nvPicPr>
            <p:cNvPr id="2258" name="Picture 210"/>
            <p:cNvPicPr>
              <a:picLocks noChangeAspect="1" noChangeArrowheads="1"/>
            </p:cNvPicPr>
            <p:nvPr/>
          </p:nvPicPr>
          <p:blipFill>
            <a:blip r:embed="rId87"/>
            <a:srcRect/>
            <a:stretch>
              <a:fillRect/>
            </a:stretch>
          </p:blipFill>
          <p:spPr bwMode="auto">
            <a:xfrm>
              <a:off x="3321" y="2121"/>
              <a:ext cx="174" cy="108"/>
            </a:xfrm>
            <a:prstGeom prst="rect">
              <a:avLst/>
            </a:prstGeom>
            <a:noFill/>
            <a:ln w="9525">
              <a:noFill/>
              <a:miter lim="800000"/>
              <a:headEnd/>
              <a:tailEnd/>
            </a:ln>
          </p:spPr>
        </p:pic>
        <p:pic>
          <p:nvPicPr>
            <p:cNvPr id="2259" name="Picture 211"/>
            <p:cNvPicPr>
              <a:picLocks noChangeAspect="1" noChangeArrowheads="1"/>
            </p:cNvPicPr>
            <p:nvPr/>
          </p:nvPicPr>
          <p:blipFill>
            <a:blip r:embed="rId88"/>
            <a:srcRect/>
            <a:stretch>
              <a:fillRect/>
            </a:stretch>
          </p:blipFill>
          <p:spPr bwMode="auto">
            <a:xfrm>
              <a:off x="3321" y="2121"/>
              <a:ext cx="174" cy="108"/>
            </a:xfrm>
            <a:prstGeom prst="rect">
              <a:avLst/>
            </a:prstGeom>
            <a:noFill/>
            <a:ln w="9525">
              <a:noFill/>
              <a:miter lim="800000"/>
              <a:headEnd/>
              <a:tailEnd/>
            </a:ln>
          </p:spPr>
        </p:pic>
        <p:sp>
          <p:nvSpPr>
            <p:cNvPr id="2260" name="Rectangle 212"/>
            <p:cNvSpPr>
              <a:spLocks noChangeArrowheads="1"/>
            </p:cNvSpPr>
            <p:nvPr/>
          </p:nvSpPr>
          <p:spPr bwMode="auto">
            <a:xfrm>
              <a:off x="3066" y="2136"/>
              <a:ext cx="426"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61" name="Rectangle 213"/>
            <p:cNvSpPr>
              <a:spLocks noChangeArrowheads="1"/>
            </p:cNvSpPr>
            <p:nvPr/>
          </p:nvSpPr>
          <p:spPr bwMode="auto">
            <a:xfrm>
              <a:off x="3354" y="214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89</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62" name="Picture 214"/>
            <p:cNvPicPr>
              <a:picLocks noChangeAspect="1" noChangeArrowheads="1"/>
            </p:cNvPicPr>
            <p:nvPr/>
          </p:nvPicPr>
          <p:blipFill>
            <a:blip r:embed="rId89"/>
            <a:srcRect/>
            <a:stretch>
              <a:fillRect/>
            </a:stretch>
          </p:blipFill>
          <p:spPr bwMode="auto">
            <a:xfrm>
              <a:off x="3519" y="2139"/>
              <a:ext cx="438" cy="90"/>
            </a:xfrm>
            <a:prstGeom prst="rect">
              <a:avLst/>
            </a:prstGeom>
            <a:noFill/>
            <a:ln w="9525">
              <a:noFill/>
              <a:miter lim="800000"/>
              <a:headEnd/>
              <a:tailEnd/>
            </a:ln>
          </p:spPr>
        </p:pic>
        <p:pic>
          <p:nvPicPr>
            <p:cNvPr id="2263" name="Picture 215"/>
            <p:cNvPicPr>
              <a:picLocks noChangeAspect="1" noChangeArrowheads="1"/>
            </p:cNvPicPr>
            <p:nvPr/>
          </p:nvPicPr>
          <p:blipFill>
            <a:blip r:embed="rId90"/>
            <a:srcRect/>
            <a:stretch>
              <a:fillRect/>
            </a:stretch>
          </p:blipFill>
          <p:spPr bwMode="auto">
            <a:xfrm>
              <a:off x="3519" y="2139"/>
              <a:ext cx="438" cy="90"/>
            </a:xfrm>
            <a:prstGeom prst="rect">
              <a:avLst/>
            </a:prstGeom>
            <a:noFill/>
            <a:ln w="9525">
              <a:noFill/>
              <a:miter lim="800000"/>
              <a:headEnd/>
              <a:tailEnd/>
            </a:ln>
          </p:spPr>
        </p:pic>
        <p:pic>
          <p:nvPicPr>
            <p:cNvPr id="2264" name="Picture 216"/>
            <p:cNvPicPr>
              <a:picLocks noChangeAspect="1" noChangeArrowheads="1"/>
            </p:cNvPicPr>
            <p:nvPr/>
          </p:nvPicPr>
          <p:blipFill>
            <a:blip r:embed="rId91"/>
            <a:srcRect/>
            <a:stretch>
              <a:fillRect/>
            </a:stretch>
          </p:blipFill>
          <p:spPr bwMode="auto">
            <a:xfrm>
              <a:off x="3771" y="2121"/>
              <a:ext cx="174" cy="108"/>
            </a:xfrm>
            <a:prstGeom prst="rect">
              <a:avLst/>
            </a:prstGeom>
            <a:noFill/>
            <a:ln w="9525">
              <a:noFill/>
              <a:miter lim="800000"/>
              <a:headEnd/>
              <a:tailEnd/>
            </a:ln>
          </p:spPr>
        </p:pic>
        <p:pic>
          <p:nvPicPr>
            <p:cNvPr id="2265" name="Picture 217"/>
            <p:cNvPicPr>
              <a:picLocks noChangeAspect="1" noChangeArrowheads="1"/>
            </p:cNvPicPr>
            <p:nvPr/>
          </p:nvPicPr>
          <p:blipFill>
            <a:blip r:embed="rId92"/>
            <a:srcRect/>
            <a:stretch>
              <a:fillRect/>
            </a:stretch>
          </p:blipFill>
          <p:spPr bwMode="auto">
            <a:xfrm>
              <a:off x="3771" y="2121"/>
              <a:ext cx="174" cy="108"/>
            </a:xfrm>
            <a:prstGeom prst="rect">
              <a:avLst/>
            </a:prstGeom>
            <a:noFill/>
            <a:ln w="9525">
              <a:noFill/>
              <a:miter lim="800000"/>
              <a:headEnd/>
              <a:tailEnd/>
            </a:ln>
          </p:spPr>
        </p:pic>
        <p:sp>
          <p:nvSpPr>
            <p:cNvPr id="2266" name="Rectangle 218"/>
            <p:cNvSpPr>
              <a:spLocks noChangeArrowheads="1"/>
            </p:cNvSpPr>
            <p:nvPr/>
          </p:nvSpPr>
          <p:spPr bwMode="auto">
            <a:xfrm>
              <a:off x="3516" y="2136"/>
              <a:ext cx="426"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67" name="Rectangle 219"/>
            <p:cNvSpPr>
              <a:spLocks noChangeArrowheads="1"/>
            </p:cNvSpPr>
            <p:nvPr/>
          </p:nvSpPr>
          <p:spPr bwMode="auto">
            <a:xfrm>
              <a:off x="3804" y="214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93</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68" name="Picture 220"/>
            <p:cNvPicPr>
              <a:picLocks noChangeAspect="1" noChangeArrowheads="1"/>
            </p:cNvPicPr>
            <p:nvPr/>
          </p:nvPicPr>
          <p:blipFill>
            <a:blip r:embed="rId93"/>
            <a:srcRect/>
            <a:stretch>
              <a:fillRect/>
            </a:stretch>
          </p:blipFill>
          <p:spPr bwMode="auto">
            <a:xfrm>
              <a:off x="1269" y="3219"/>
              <a:ext cx="438" cy="90"/>
            </a:xfrm>
            <a:prstGeom prst="rect">
              <a:avLst/>
            </a:prstGeom>
            <a:noFill/>
            <a:ln w="9525">
              <a:noFill/>
              <a:miter lim="800000"/>
              <a:headEnd/>
              <a:tailEnd/>
            </a:ln>
          </p:spPr>
        </p:pic>
        <p:pic>
          <p:nvPicPr>
            <p:cNvPr id="2269" name="Picture 221"/>
            <p:cNvPicPr>
              <a:picLocks noChangeAspect="1" noChangeArrowheads="1"/>
            </p:cNvPicPr>
            <p:nvPr/>
          </p:nvPicPr>
          <p:blipFill>
            <a:blip r:embed="rId94"/>
            <a:srcRect/>
            <a:stretch>
              <a:fillRect/>
            </a:stretch>
          </p:blipFill>
          <p:spPr bwMode="auto">
            <a:xfrm>
              <a:off x="1269" y="3219"/>
              <a:ext cx="438" cy="90"/>
            </a:xfrm>
            <a:prstGeom prst="rect">
              <a:avLst/>
            </a:prstGeom>
            <a:noFill/>
            <a:ln w="9525">
              <a:noFill/>
              <a:miter lim="800000"/>
              <a:headEnd/>
              <a:tailEnd/>
            </a:ln>
          </p:spPr>
        </p:pic>
        <p:pic>
          <p:nvPicPr>
            <p:cNvPr id="2270" name="Picture 222"/>
            <p:cNvPicPr>
              <a:picLocks noChangeAspect="1" noChangeArrowheads="1"/>
            </p:cNvPicPr>
            <p:nvPr/>
          </p:nvPicPr>
          <p:blipFill>
            <a:blip r:embed="rId95"/>
            <a:srcRect/>
            <a:stretch>
              <a:fillRect/>
            </a:stretch>
          </p:blipFill>
          <p:spPr bwMode="auto">
            <a:xfrm>
              <a:off x="1521" y="3201"/>
              <a:ext cx="174" cy="108"/>
            </a:xfrm>
            <a:prstGeom prst="rect">
              <a:avLst/>
            </a:prstGeom>
            <a:noFill/>
            <a:ln w="9525">
              <a:noFill/>
              <a:miter lim="800000"/>
              <a:headEnd/>
              <a:tailEnd/>
            </a:ln>
          </p:spPr>
        </p:pic>
        <p:pic>
          <p:nvPicPr>
            <p:cNvPr id="2271" name="Picture 223"/>
            <p:cNvPicPr>
              <a:picLocks noChangeAspect="1" noChangeArrowheads="1"/>
            </p:cNvPicPr>
            <p:nvPr/>
          </p:nvPicPr>
          <p:blipFill>
            <a:blip r:embed="rId96"/>
            <a:srcRect/>
            <a:stretch>
              <a:fillRect/>
            </a:stretch>
          </p:blipFill>
          <p:spPr bwMode="auto">
            <a:xfrm>
              <a:off x="1521" y="3201"/>
              <a:ext cx="174" cy="108"/>
            </a:xfrm>
            <a:prstGeom prst="rect">
              <a:avLst/>
            </a:prstGeom>
            <a:noFill/>
            <a:ln w="9525">
              <a:noFill/>
              <a:miter lim="800000"/>
              <a:headEnd/>
              <a:tailEnd/>
            </a:ln>
          </p:spPr>
        </p:pic>
        <p:sp>
          <p:nvSpPr>
            <p:cNvPr id="2272" name="Rectangle 224"/>
            <p:cNvSpPr>
              <a:spLocks noChangeArrowheads="1"/>
            </p:cNvSpPr>
            <p:nvPr/>
          </p:nvSpPr>
          <p:spPr bwMode="auto">
            <a:xfrm>
              <a:off x="1266" y="3216"/>
              <a:ext cx="426"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73" name="Rectangle 225"/>
            <p:cNvSpPr>
              <a:spLocks noChangeArrowheads="1"/>
            </p:cNvSpPr>
            <p:nvPr/>
          </p:nvSpPr>
          <p:spPr bwMode="auto">
            <a:xfrm>
              <a:off x="1554" y="322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84</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74" name="Picture 226"/>
            <p:cNvPicPr>
              <a:picLocks noChangeAspect="1" noChangeArrowheads="1"/>
            </p:cNvPicPr>
            <p:nvPr/>
          </p:nvPicPr>
          <p:blipFill>
            <a:blip r:embed="rId97"/>
            <a:srcRect/>
            <a:stretch>
              <a:fillRect/>
            </a:stretch>
          </p:blipFill>
          <p:spPr bwMode="auto">
            <a:xfrm>
              <a:off x="2259" y="3183"/>
              <a:ext cx="438" cy="90"/>
            </a:xfrm>
            <a:prstGeom prst="rect">
              <a:avLst/>
            </a:prstGeom>
            <a:noFill/>
            <a:ln w="9525">
              <a:noFill/>
              <a:miter lim="800000"/>
              <a:headEnd/>
              <a:tailEnd/>
            </a:ln>
          </p:spPr>
        </p:pic>
        <p:pic>
          <p:nvPicPr>
            <p:cNvPr id="2275" name="Picture 227"/>
            <p:cNvPicPr>
              <a:picLocks noChangeAspect="1" noChangeArrowheads="1"/>
            </p:cNvPicPr>
            <p:nvPr/>
          </p:nvPicPr>
          <p:blipFill>
            <a:blip r:embed="rId98"/>
            <a:srcRect/>
            <a:stretch>
              <a:fillRect/>
            </a:stretch>
          </p:blipFill>
          <p:spPr bwMode="auto">
            <a:xfrm>
              <a:off x="2259" y="3183"/>
              <a:ext cx="438" cy="90"/>
            </a:xfrm>
            <a:prstGeom prst="rect">
              <a:avLst/>
            </a:prstGeom>
            <a:noFill/>
            <a:ln w="9525">
              <a:noFill/>
              <a:miter lim="800000"/>
              <a:headEnd/>
              <a:tailEnd/>
            </a:ln>
          </p:spPr>
        </p:pic>
        <p:pic>
          <p:nvPicPr>
            <p:cNvPr id="2276" name="Picture 228"/>
            <p:cNvPicPr>
              <a:picLocks noChangeAspect="1" noChangeArrowheads="1"/>
            </p:cNvPicPr>
            <p:nvPr/>
          </p:nvPicPr>
          <p:blipFill>
            <a:blip r:embed="rId99"/>
            <a:srcRect/>
            <a:stretch>
              <a:fillRect/>
            </a:stretch>
          </p:blipFill>
          <p:spPr bwMode="auto">
            <a:xfrm>
              <a:off x="2511" y="3165"/>
              <a:ext cx="174" cy="108"/>
            </a:xfrm>
            <a:prstGeom prst="rect">
              <a:avLst/>
            </a:prstGeom>
            <a:noFill/>
            <a:ln w="9525">
              <a:noFill/>
              <a:miter lim="800000"/>
              <a:headEnd/>
              <a:tailEnd/>
            </a:ln>
          </p:spPr>
        </p:pic>
        <p:pic>
          <p:nvPicPr>
            <p:cNvPr id="2277" name="Picture 229"/>
            <p:cNvPicPr>
              <a:picLocks noChangeAspect="1" noChangeArrowheads="1"/>
            </p:cNvPicPr>
            <p:nvPr/>
          </p:nvPicPr>
          <p:blipFill>
            <a:blip r:embed="rId100"/>
            <a:srcRect/>
            <a:stretch>
              <a:fillRect/>
            </a:stretch>
          </p:blipFill>
          <p:spPr bwMode="auto">
            <a:xfrm>
              <a:off x="2511" y="3165"/>
              <a:ext cx="174" cy="108"/>
            </a:xfrm>
            <a:prstGeom prst="rect">
              <a:avLst/>
            </a:prstGeom>
            <a:noFill/>
            <a:ln w="9525">
              <a:noFill/>
              <a:miter lim="800000"/>
              <a:headEnd/>
              <a:tailEnd/>
            </a:ln>
          </p:spPr>
        </p:pic>
        <p:sp>
          <p:nvSpPr>
            <p:cNvPr id="2278" name="Rectangle 230"/>
            <p:cNvSpPr>
              <a:spLocks noChangeArrowheads="1"/>
            </p:cNvSpPr>
            <p:nvPr/>
          </p:nvSpPr>
          <p:spPr bwMode="auto">
            <a:xfrm>
              <a:off x="2256" y="3180"/>
              <a:ext cx="426"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79" name="Rectangle 231"/>
            <p:cNvSpPr>
              <a:spLocks noChangeArrowheads="1"/>
            </p:cNvSpPr>
            <p:nvPr/>
          </p:nvSpPr>
          <p:spPr bwMode="auto">
            <a:xfrm>
              <a:off x="2544" y="3190"/>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86</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80" name="Picture 232"/>
            <p:cNvPicPr>
              <a:picLocks noChangeAspect="1" noChangeArrowheads="1"/>
            </p:cNvPicPr>
            <p:nvPr/>
          </p:nvPicPr>
          <p:blipFill>
            <a:blip r:embed="rId101"/>
            <a:srcRect/>
            <a:stretch>
              <a:fillRect/>
            </a:stretch>
          </p:blipFill>
          <p:spPr bwMode="auto">
            <a:xfrm>
              <a:off x="3291" y="3219"/>
              <a:ext cx="444" cy="90"/>
            </a:xfrm>
            <a:prstGeom prst="rect">
              <a:avLst/>
            </a:prstGeom>
            <a:noFill/>
            <a:ln w="9525">
              <a:noFill/>
              <a:miter lim="800000"/>
              <a:headEnd/>
              <a:tailEnd/>
            </a:ln>
          </p:spPr>
        </p:pic>
        <p:pic>
          <p:nvPicPr>
            <p:cNvPr id="2281" name="Picture 233"/>
            <p:cNvPicPr>
              <a:picLocks noChangeAspect="1" noChangeArrowheads="1"/>
            </p:cNvPicPr>
            <p:nvPr/>
          </p:nvPicPr>
          <p:blipFill>
            <a:blip r:embed="rId102"/>
            <a:srcRect/>
            <a:stretch>
              <a:fillRect/>
            </a:stretch>
          </p:blipFill>
          <p:spPr bwMode="auto">
            <a:xfrm>
              <a:off x="3291" y="3219"/>
              <a:ext cx="444" cy="90"/>
            </a:xfrm>
            <a:prstGeom prst="rect">
              <a:avLst/>
            </a:prstGeom>
            <a:noFill/>
            <a:ln w="9525">
              <a:noFill/>
              <a:miter lim="800000"/>
              <a:headEnd/>
              <a:tailEnd/>
            </a:ln>
          </p:spPr>
        </p:pic>
        <p:pic>
          <p:nvPicPr>
            <p:cNvPr id="2282" name="Picture 234"/>
            <p:cNvPicPr>
              <a:picLocks noChangeAspect="1" noChangeArrowheads="1"/>
            </p:cNvPicPr>
            <p:nvPr/>
          </p:nvPicPr>
          <p:blipFill>
            <a:blip r:embed="rId103"/>
            <a:srcRect/>
            <a:stretch>
              <a:fillRect/>
            </a:stretch>
          </p:blipFill>
          <p:spPr bwMode="auto">
            <a:xfrm>
              <a:off x="3543" y="3201"/>
              <a:ext cx="174" cy="108"/>
            </a:xfrm>
            <a:prstGeom prst="rect">
              <a:avLst/>
            </a:prstGeom>
            <a:noFill/>
            <a:ln w="9525">
              <a:noFill/>
              <a:miter lim="800000"/>
              <a:headEnd/>
              <a:tailEnd/>
            </a:ln>
          </p:spPr>
        </p:pic>
        <p:pic>
          <p:nvPicPr>
            <p:cNvPr id="2283" name="Picture 235"/>
            <p:cNvPicPr>
              <a:picLocks noChangeAspect="1" noChangeArrowheads="1"/>
            </p:cNvPicPr>
            <p:nvPr/>
          </p:nvPicPr>
          <p:blipFill>
            <a:blip r:embed="rId104"/>
            <a:srcRect/>
            <a:stretch>
              <a:fillRect/>
            </a:stretch>
          </p:blipFill>
          <p:spPr bwMode="auto">
            <a:xfrm>
              <a:off x="3543" y="3201"/>
              <a:ext cx="174" cy="108"/>
            </a:xfrm>
            <a:prstGeom prst="rect">
              <a:avLst/>
            </a:prstGeom>
            <a:noFill/>
            <a:ln w="9525">
              <a:noFill/>
              <a:miter lim="800000"/>
              <a:headEnd/>
              <a:tailEnd/>
            </a:ln>
          </p:spPr>
        </p:pic>
        <p:sp>
          <p:nvSpPr>
            <p:cNvPr id="2284" name="Rectangle 236"/>
            <p:cNvSpPr>
              <a:spLocks noChangeArrowheads="1"/>
            </p:cNvSpPr>
            <p:nvPr/>
          </p:nvSpPr>
          <p:spPr bwMode="auto">
            <a:xfrm>
              <a:off x="3288" y="3216"/>
              <a:ext cx="432"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85" name="Rectangle 237"/>
            <p:cNvSpPr>
              <a:spLocks noChangeArrowheads="1"/>
            </p:cNvSpPr>
            <p:nvPr/>
          </p:nvSpPr>
          <p:spPr bwMode="auto">
            <a:xfrm>
              <a:off x="3579" y="322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89</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2286" name="Picture 238"/>
            <p:cNvPicPr>
              <a:picLocks noChangeAspect="1" noChangeArrowheads="1"/>
            </p:cNvPicPr>
            <p:nvPr/>
          </p:nvPicPr>
          <p:blipFill>
            <a:blip r:embed="rId105"/>
            <a:srcRect/>
            <a:stretch>
              <a:fillRect/>
            </a:stretch>
          </p:blipFill>
          <p:spPr bwMode="auto">
            <a:xfrm>
              <a:off x="4281" y="3219"/>
              <a:ext cx="444" cy="90"/>
            </a:xfrm>
            <a:prstGeom prst="rect">
              <a:avLst/>
            </a:prstGeom>
            <a:noFill/>
            <a:ln w="9525">
              <a:noFill/>
              <a:miter lim="800000"/>
              <a:headEnd/>
              <a:tailEnd/>
            </a:ln>
          </p:spPr>
        </p:pic>
        <p:pic>
          <p:nvPicPr>
            <p:cNvPr id="2287" name="Picture 239"/>
            <p:cNvPicPr>
              <a:picLocks noChangeAspect="1" noChangeArrowheads="1"/>
            </p:cNvPicPr>
            <p:nvPr/>
          </p:nvPicPr>
          <p:blipFill>
            <a:blip r:embed="rId106"/>
            <a:srcRect/>
            <a:stretch>
              <a:fillRect/>
            </a:stretch>
          </p:blipFill>
          <p:spPr bwMode="auto">
            <a:xfrm>
              <a:off x="4281" y="3219"/>
              <a:ext cx="444" cy="90"/>
            </a:xfrm>
            <a:prstGeom prst="rect">
              <a:avLst/>
            </a:prstGeom>
            <a:noFill/>
            <a:ln w="9525">
              <a:noFill/>
              <a:miter lim="800000"/>
              <a:headEnd/>
              <a:tailEnd/>
            </a:ln>
          </p:spPr>
        </p:pic>
        <p:pic>
          <p:nvPicPr>
            <p:cNvPr id="2288" name="Picture 240"/>
            <p:cNvPicPr>
              <a:picLocks noChangeAspect="1" noChangeArrowheads="1"/>
            </p:cNvPicPr>
            <p:nvPr/>
          </p:nvPicPr>
          <p:blipFill>
            <a:blip r:embed="rId107"/>
            <a:srcRect/>
            <a:stretch>
              <a:fillRect/>
            </a:stretch>
          </p:blipFill>
          <p:spPr bwMode="auto">
            <a:xfrm>
              <a:off x="4533" y="3201"/>
              <a:ext cx="174" cy="108"/>
            </a:xfrm>
            <a:prstGeom prst="rect">
              <a:avLst/>
            </a:prstGeom>
            <a:noFill/>
            <a:ln w="9525">
              <a:noFill/>
              <a:miter lim="800000"/>
              <a:headEnd/>
              <a:tailEnd/>
            </a:ln>
          </p:spPr>
        </p:pic>
        <p:pic>
          <p:nvPicPr>
            <p:cNvPr id="2289" name="Picture 241"/>
            <p:cNvPicPr>
              <a:picLocks noChangeAspect="1" noChangeArrowheads="1"/>
            </p:cNvPicPr>
            <p:nvPr/>
          </p:nvPicPr>
          <p:blipFill>
            <a:blip r:embed="rId108"/>
            <a:srcRect/>
            <a:stretch>
              <a:fillRect/>
            </a:stretch>
          </p:blipFill>
          <p:spPr bwMode="auto">
            <a:xfrm>
              <a:off x="4533" y="3201"/>
              <a:ext cx="174" cy="108"/>
            </a:xfrm>
            <a:prstGeom prst="rect">
              <a:avLst/>
            </a:prstGeom>
            <a:noFill/>
            <a:ln w="9525">
              <a:noFill/>
              <a:miter lim="800000"/>
              <a:headEnd/>
              <a:tailEnd/>
            </a:ln>
          </p:spPr>
        </p:pic>
        <p:sp>
          <p:nvSpPr>
            <p:cNvPr id="2290" name="Rectangle 242"/>
            <p:cNvSpPr>
              <a:spLocks noChangeArrowheads="1"/>
            </p:cNvSpPr>
            <p:nvPr/>
          </p:nvSpPr>
          <p:spPr bwMode="auto">
            <a:xfrm>
              <a:off x="4278" y="3216"/>
              <a:ext cx="432" cy="78"/>
            </a:xfrm>
            <a:prstGeom prst="rect">
              <a:avLst/>
            </a:prstGeom>
            <a:solidFill>
              <a:srgbClr val="B18C31"/>
            </a:solidFill>
            <a:ln w="9525">
              <a:no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291" name="Rectangle 243"/>
            <p:cNvSpPr>
              <a:spLocks noChangeArrowheads="1"/>
            </p:cNvSpPr>
            <p:nvPr/>
          </p:nvSpPr>
          <p:spPr bwMode="auto">
            <a:xfrm>
              <a:off x="4569" y="3223"/>
              <a:ext cx="120" cy="8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800" b="0" i="0" u="none" strike="noStrike" cap="none" normalizeH="0" baseline="0" smtClean="0">
                  <a:ln>
                    <a:noFill/>
                  </a:ln>
                  <a:solidFill>
                    <a:srgbClr val="FFFFFF"/>
                  </a:solidFill>
                  <a:effectLst/>
                  <a:latin typeface="HY???" charset="-127"/>
                  <a:cs typeface="Arial" pitchFamily="34" charset="0"/>
                </a:rPr>
                <a:t>93</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4" descr="C:\hyeran\work\소스\3box.png"/>
          <p:cNvPicPr>
            <a:picLocks noChangeAspect="1" noChangeArrowheads="1"/>
          </p:cNvPicPr>
          <p:nvPr/>
        </p:nvPicPr>
        <p:blipFill>
          <a:blip r:embed="rId4" cstate="print"/>
          <a:srcRect l="33133" r="33734"/>
          <a:stretch>
            <a:fillRect/>
          </a:stretch>
        </p:blipFill>
        <p:spPr bwMode="auto">
          <a:xfrm>
            <a:off x="6032500" y="2060575"/>
            <a:ext cx="3698875" cy="2500313"/>
          </a:xfrm>
          <a:prstGeom prst="rect">
            <a:avLst/>
          </a:prstGeom>
          <a:noFill/>
          <a:ln w="9525">
            <a:noFill/>
            <a:miter lim="800000"/>
            <a:headEnd/>
            <a:tailEnd/>
          </a:ln>
        </p:spPr>
      </p:pic>
      <p:grpSp>
        <p:nvGrpSpPr>
          <p:cNvPr id="1030" name="Group 290"/>
          <p:cNvGrpSpPr>
            <a:grpSpLocks/>
          </p:cNvGrpSpPr>
          <p:nvPr/>
        </p:nvGrpSpPr>
        <p:grpSpPr bwMode="auto">
          <a:xfrm>
            <a:off x="4305300" y="1196975"/>
            <a:ext cx="1728788" cy="1323975"/>
            <a:chOff x="4419" y="-834"/>
            <a:chExt cx="914" cy="834"/>
          </a:xfrm>
        </p:grpSpPr>
        <p:pic>
          <p:nvPicPr>
            <p:cNvPr id="1130" name="Picture 54" descr="C:\hyeran\work\소스\3box.png"/>
            <p:cNvPicPr>
              <a:picLocks noChangeAspect="1" noChangeArrowheads="1"/>
            </p:cNvPicPr>
            <p:nvPr/>
          </p:nvPicPr>
          <p:blipFill>
            <a:blip r:embed="rId4" cstate="print"/>
            <a:srcRect l="65958" t="68228"/>
            <a:stretch>
              <a:fillRect/>
            </a:stretch>
          </p:blipFill>
          <p:spPr bwMode="auto">
            <a:xfrm>
              <a:off x="4419" y="-425"/>
              <a:ext cx="914" cy="425"/>
            </a:xfrm>
            <a:prstGeom prst="rect">
              <a:avLst/>
            </a:prstGeom>
            <a:noFill/>
            <a:ln w="9525">
              <a:noFill/>
              <a:miter lim="800000"/>
              <a:headEnd/>
              <a:tailEnd/>
            </a:ln>
          </p:spPr>
        </p:pic>
        <p:pic>
          <p:nvPicPr>
            <p:cNvPr id="1131" name="Picture 54" descr="C:\hyeran\work\소스\3box.png"/>
            <p:cNvPicPr>
              <a:picLocks noChangeAspect="1" noChangeArrowheads="1"/>
            </p:cNvPicPr>
            <p:nvPr/>
          </p:nvPicPr>
          <p:blipFill>
            <a:blip r:embed="rId4" cstate="print"/>
            <a:srcRect l="65958" b="66667"/>
            <a:stretch>
              <a:fillRect/>
            </a:stretch>
          </p:blipFill>
          <p:spPr bwMode="auto">
            <a:xfrm>
              <a:off x="4419" y="-834"/>
              <a:ext cx="914" cy="454"/>
            </a:xfrm>
            <a:prstGeom prst="rect">
              <a:avLst/>
            </a:prstGeom>
            <a:noFill/>
            <a:ln w="9525">
              <a:noFill/>
              <a:miter lim="800000"/>
              <a:headEnd/>
              <a:tailEnd/>
            </a:ln>
          </p:spPr>
        </p:pic>
      </p:grpSp>
      <p:sp>
        <p:nvSpPr>
          <p:cNvPr id="207" name="AutoShape 194"/>
          <p:cNvSpPr>
            <a:spLocks noChangeArrowheads="1"/>
          </p:cNvSpPr>
          <p:nvPr/>
        </p:nvSpPr>
        <p:spPr bwMode="blackWhite">
          <a:xfrm>
            <a:off x="4364038" y="1290638"/>
            <a:ext cx="1598612" cy="326898"/>
          </a:xfrm>
          <a:prstGeom prst="bevel">
            <a:avLst>
              <a:gd name="adj" fmla="val 5069"/>
            </a:avLst>
          </a:prstGeom>
          <a:noFill/>
          <a:ln w="9525">
            <a:noFill/>
            <a:miter lim="800000"/>
            <a:headEnd/>
            <a:tailEnd/>
          </a:ln>
        </p:spPr>
        <p:txBody>
          <a:bodyPr>
            <a:spAutoFit/>
          </a:bodyPr>
          <a:lstStyle/>
          <a:p>
            <a:pPr algn="ctr" latinLnBrk="0">
              <a:lnSpc>
                <a:spcPct val="120000"/>
              </a:lnSpc>
              <a:defRPr/>
            </a:pPr>
            <a:r>
              <a:rPr kumimoji="0" lang="ru-RU" altLang="ko-KR" sz="11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Домашняя страница </a:t>
            </a:r>
            <a:endParaRPr kumimoji="0" lang="ko-KR" altLang="en-US" sz="11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08" name="AutoShape 4"/>
          <p:cNvSpPr>
            <a:spLocks noChangeArrowheads="1"/>
          </p:cNvSpPr>
          <p:nvPr/>
        </p:nvSpPr>
        <p:spPr bwMode="auto">
          <a:xfrm>
            <a:off x="6113463" y="2147888"/>
            <a:ext cx="3627437" cy="395907"/>
          </a:xfrm>
          <a:prstGeom prst="cube">
            <a:avLst>
              <a:gd name="adj" fmla="val 20880"/>
            </a:avLst>
          </a:prstGeom>
          <a:noFill/>
          <a:ln w="9525">
            <a:noFill/>
            <a:miter lim="800000"/>
            <a:headEnd/>
            <a:tailEnd/>
          </a:ln>
        </p:spPr>
        <p:txBody>
          <a:bodyPr>
            <a:spAutoFit/>
          </a:bodyPr>
          <a:lstStyle/>
          <a:p>
            <a:pPr algn="ctr" latinLnBrk="0">
              <a:lnSpc>
                <a:spcPct val="120000"/>
              </a:lnSpc>
              <a:defRPr/>
            </a:pPr>
            <a:r>
              <a:rPr kumimoji="0" lang="ru-RU" altLang="ko-KR" sz="12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Анализа Финансовой Статистики</a:t>
            </a:r>
            <a:endParaRPr kumimoji="0" lang="ko-KR" altLang="en-US" sz="14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grpSp>
        <p:nvGrpSpPr>
          <p:cNvPr id="1033" name="Group 277"/>
          <p:cNvGrpSpPr>
            <a:grpSpLocks/>
          </p:cNvGrpSpPr>
          <p:nvPr/>
        </p:nvGrpSpPr>
        <p:grpSpPr bwMode="auto">
          <a:xfrm>
            <a:off x="200025" y="1557338"/>
            <a:ext cx="3998913" cy="2630487"/>
            <a:chOff x="126" y="1480"/>
            <a:chExt cx="2540" cy="1702"/>
          </a:xfrm>
        </p:grpSpPr>
        <p:pic>
          <p:nvPicPr>
            <p:cNvPr id="1128" name="Picture 54" descr="C:\hyeran\work\소스\3box.png"/>
            <p:cNvPicPr>
              <a:picLocks noChangeAspect="1" noChangeArrowheads="1"/>
            </p:cNvPicPr>
            <p:nvPr/>
          </p:nvPicPr>
          <p:blipFill>
            <a:blip r:embed="rId4" cstate="print"/>
            <a:srcRect r="67160"/>
            <a:stretch>
              <a:fillRect/>
            </a:stretch>
          </p:blipFill>
          <p:spPr bwMode="auto">
            <a:xfrm>
              <a:off x="126" y="1480"/>
              <a:ext cx="2540" cy="1575"/>
            </a:xfrm>
            <a:prstGeom prst="rect">
              <a:avLst/>
            </a:prstGeom>
            <a:noFill/>
            <a:ln w="9525">
              <a:noFill/>
              <a:miter lim="800000"/>
              <a:headEnd/>
              <a:tailEnd/>
            </a:ln>
          </p:spPr>
        </p:pic>
        <p:pic>
          <p:nvPicPr>
            <p:cNvPr id="1129" name="Picture 54" descr="C:\hyeran\work\소스\3box.png"/>
            <p:cNvPicPr>
              <a:picLocks noChangeAspect="1" noChangeArrowheads="1"/>
            </p:cNvPicPr>
            <p:nvPr/>
          </p:nvPicPr>
          <p:blipFill>
            <a:blip r:embed="rId4" cstate="print"/>
            <a:srcRect t="25142" r="67160"/>
            <a:stretch>
              <a:fillRect/>
            </a:stretch>
          </p:blipFill>
          <p:spPr bwMode="auto">
            <a:xfrm>
              <a:off x="126" y="2003"/>
              <a:ext cx="2540" cy="1179"/>
            </a:xfrm>
            <a:prstGeom prst="rect">
              <a:avLst/>
            </a:prstGeom>
            <a:noFill/>
            <a:ln w="9525">
              <a:noFill/>
              <a:miter lim="800000"/>
              <a:headEnd/>
              <a:tailEnd/>
            </a:ln>
          </p:spPr>
        </p:pic>
      </p:grpSp>
      <p:pic>
        <p:nvPicPr>
          <p:cNvPr id="1034" name="Picture 285" descr="ㅇㅇㅇ"/>
          <p:cNvPicPr>
            <a:picLocks noChangeAspect="1" noChangeArrowheads="1"/>
          </p:cNvPicPr>
          <p:nvPr/>
        </p:nvPicPr>
        <p:blipFill>
          <a:blip r:embed="rId5" cstate="print"/>
          <a:srcRect/>
          <a:stretch>
            <a:fillRect/>
          </a:stretch>
        </p:blipFill>
        <p:spPr bwMode="auto">
          <a:xfrm>
            <a:off x="347663" y="2092325"/>
            <a:ext cx="3922712" cy="1558925"/>
          </a:xfrm>
          <a:prstGeom prst="rect">
            <a:avLst/>
          </a:prstGeom>
          <a:noFill/>
          <a:ln w="9525">
            <a:noFill/>
            <a:miter lim="800000"/>
            <a:headEnd/>
            <a:tailEnd/>
          </a:ln>
        </p:spPr>
      </p:pic>
      <p:pic>
        <p:nvPicPr>
          <p:cNvPr id="1035" name="Picture 54" descr="C:\hyeran\work\소스\3box.png"/>
          <p:cNvPicPr>
            <a:picLocks noChangeAspect="1" noChangeArrowheads="1"/>
          </p:cNvPicPr>
          <p:nvPr/>
        </p:nvPicPr>
        <p:blipFill>
          <a:blip r:embed="rId4" cstate="print"/>
          <a:srcRect l="33133" t="27301" r="33734"/>
          <a:stretch>
            <a:fillRect/>
          </a:stretch>
        </p:blipFill>
        <p:spPr bwMode="auto">
          <a:xfrm>
            <a:off x="6032500" y="4437063"/>
            <a:ext cx="3698875" cy="1817687"/>
          </a:xfrm>
          <a:prstGeom prst="rect">
            <a:avLst/>
          </a:prstGeom>
          <a:noFill/>
          <a:ln w="9525">
            <a:noFill/>
            <a:miter lim="800000"/>
            <a:headEnd/>
            <a:tailEnd/>
          </a:ln>
        </p:spPr>
      </p:pic>
      <p:grpSp>
        <p:nvGrpSpPr>
          <p:cNvPr id="1036" name="Group 17"/>
          <p:cNvGrpSpPr>
            <a:grpSpLocks/>
          </p:cNvGrpSpPr>
          <p:nvPr/>
        </p:nvGrpSpPr>
        <p:grpSpPr bwMode="auto">
          <a:xfrm>
            <a:off x="482600" y="4908550"/>
            <a:ext cx="1174750" cy="969963"/>
            <a:chOff x="374" y="3315"/>
            <a:chExt cx="740" cy="544"/>
          </a:xfrm>
        </p:grpSpPr>
        <p:sp>
          <p:nvSpPr>
            <p:cNvPr id="1123"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24" name="AutoShape 394"/>
            <p:cNvSpPr>
              <a:spLocks noChangeArrowheads="1"/>
            </p:cNvSpPr>
            <p:nvPr/>
          </p:nvSpPr>
          <p:spPr bwMode="gray">
            <a:xfrm rot="10800000">
              <a:off x="387" y="3564"/>
              <a:ext cx="707"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1125" name="Group 20"/>
            <p:cNvGrpSpPr>
              <a:grpSpLocks/>
            </p:cNvGrpSpPr>
            <p:nvPr/>
          </p:nvGrpSpPr>
          <p:grpSpPr bwMode="auto">
            <a:xfrm rot="10800000">
              <a:off x="374" y="3612"/>
              <a:ext cx="738" cy="247"/>
              <a:chOff x="2673" y="1649"/>
              <a:chExt cx="1003" cy="199"/>
            </a:xfrm>
          </p:grpSpPr>
          <p:sp>
            <p:nvSpPr>
              <p:cNvPr id="1126"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1127"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1037" name="Group 23"/>
          <p:cNvGrpSpPr>
            <a:grpSpLocks/>
          </p:cNvGrpSpPr>
          <p:nvPr/>
        </p:nvGrpSpPr>
        <p:grpSpPr bwMode="auto">
          <a:xfrm>
            <a:off x="1666852" y="4572008"/>
            <a:ext cx="1273176" cy="1377970"/>
            <a:chOff x="379" y="3315"/>
            <a:chExt cx="757" cy="545"/>
          </a:xfrm>
        </p:grpSpPr>
        <p:sp>
          <p:nvSpPr>
            <p:cNvPr id="1118"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19" name="AutoShape 394"/>
            <p:cNvSpPr>
              <a:spLocks noChangeArrowheads="1"/>
            </p:cNvSpPr>
            <p:nvPr/>
          </p:nvSpPr>
          <p:spPr bwMode="gray">
            <a:xfrm rot="10800000">
              <a:off x="387" y="3564"/>
              <a:ext cx="707" cy="28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1120" name="Group 26"/>
            <p:cNvGrpSpPr>
              <a:grpSpLocks/>
            </p:cNvGrpSpPr>
            <p:nvPr/>
          </p:nvGrpSpPr>
          <p:grpSpPr bwMode="auto">
            <a:xfrm rot="10800000">
              <a:off x="394" y="3613"/>
              <a:ext cx="742" cy="247"/>
              <a:chOff x="2642" y="1648"/>
              <a:chExt cx="1009" cy="199"/>
            </a:xfrm>
          </p:grpSpPr>
          <p:sp>
            <p:nvSpPr>
              <p:cNvPr id="1121" name="AutoShape 396"/>
              <p:cNvSpPr>
                <a:spLocks noChangeArrowheads="1"/>
              </p:cNvSpPr>
              <p:nvPr/>
            </p:nvSpPr>
            <p:spPr bwMode="gray">
              <a:xfrm rot="10800000">
                <a:off x="2642" y="1648"/>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r>
                  <a:rPr lang="ru-RU" altLang="ko-KR" sz="1100" dirty="0" smtClean="0">
                    <a:solidFill>
                      <a:schemeClr val="tx1"/>
                    </a:solidFill>
                    <a:latin typeface="Arial Unicode MS" pitchFamily="50" charset="-127"/>
                    <a:ea typeface="Arial Unicode MS" pitchFamily="50" charset="-127"/>
                    <a:cs typeface="Arial Unicode MS" pitchFamily="50" charset="-127"/>
                  </a:rPr>
                  <a:t>О</a:t>
                </a:r>
                <a:r>
                  <a:rPr lang="ru-RU" altLang="ko-KR" sz="1000" dirty="0" smtClean="0">
                    <a:solidFill>
                      <a:schemeClr val="tx1"/>
                    </a:solidFill>
                    <a:latin typeface="Arial Unicode MS" pitchFamily="50" charset="-127"/>
                    <a:ea typeface="Arial Unicode MS" pitchFamily="50" charset="-127"/>
                    <a:cs typeface="Arial Unicode MS" pitchFamily="50" charset="-127"/>
                  </a:rPr>
                  <a:t>бразовательная</a:t>
                </a:r>
              </a:p>
              <a:p>
                <a:pPr algn="ctr" defTabSz="887413">
                  <a:lnSpc>
                    <a:spcPts val="600"/>
                  </a:lnSpc>
                  <a:spcBef>
                    <a:spcPct val="50000"/>
                  </a:spcBef>
                </a:pPr>
                <a:r>
                  <a:rPr lang="ru-RU" altLang="ko-KR" sz="1000" dirty="0" smtClean="0">
                    <a:solidFill>
                      <a:schemeClr val="tx1"/>
                    </a:solidFill>
                    <a:latin typeface="Arial Unicode MS" pitchFamily="50" charset="-127"/>
                    <a:ea typeface="Arial Unicode MS" pitchFamily="50" charset="-127"/>
                    <a:cs typeface="Arial Unicode MS" pitchFamily="50" charset="-127"/>
                  </a:rPr>
                  <a:t> информационная </a:t>
                </a:r>
              </a:p>
              <a:p>
                <a:pPr algn="ctr" defTabSz="887413">
                  <a:lnSpc>
                    <a:spcPts val="600"/>
                  </a:lnSpc>
                  <a:spcBef>
                    <a:spcPct val="50000"/>
                  </a:spcBef>
                </a:pPr>
                <a:r>
                  <a:rPr lang="ru-RU" altLang="ko-KR" sz="1000" dirty="0" smtClean="0">
                    <a:solidFill>
                      <a:schemeClr val="tx1"/>
                    </a:solidFill>
                    <a:latin typeface="Arial Unicode MS" pitchFamily="50" charset="-127"/>
                    <a:ea typeface="Arial Unicode MS" pitchFamily="50" charset="-127"/>
                    <a:cs typeface="Arial Unicode MS" pitchFamily="50" charset="-127"/>
                  </a:rPr>
                  <a:t>Финансовая система</a:t>
                </a:r>
              </a:p>
              <a:p>
                <a:pPr algn="ctr" defTabSz="887413">
                  <a:lnSpc>
                    <a:spcPts val="600"/>
                  </a:lnSpc>
                  <a:spcBef>
                    <a:spcPct val="50000"/>
                  </a:spcBef>
                </a:pPr>
                <a:r>
                  <a:rPr lang="ru-RU" altLang="ko-KR" sz="1000" dirty="0" smtClean="0">
                    <a:solidFill>
                      <a:schemeClr val="tx1"/>
                    </a:solidFill>
                    <a:latin typeface="Arial Unicode MS" pitchFamily="50" charset="-127"/>
                    <a:ea typeface="Arial Unicode MS" pitchFamily="50" charset="-127"/>
                    <a:cs typeface="Arial Unicode MS" pitchFamily="50" charset="-127"/>
                  </a:rPr>
                  <a:t>Местного правительства</a:t>
                </a:r>
                <a:endParaRPr lang="ko-KR" altLang="en-US" sz="1100" dirty="0">
                  <a:solidFill>
                    <a:schemeClr val="tx1"/>
                  </a:solidFill>
                  <a:latin typeface="Arial Unicode MS" pitchFamily="50" charset="-127"/>
                  <a:ea typeface="Arial Unicode MS" pitchFamily="50" charset="-127"/>
                  <a:cs typeface="Arial Unicode MS" pitchFamily="50" charset="-127"/>
                </a:endParaRPr>
              </a:p>
            </p:txBody>
          </p:sp>
          <p:sp>
            <p:nvSpPr>
              <p:cNvPr id="1122"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1038" name="Group 29"/>
          <p:cNvGrpSpPr>
            <a:grpSpLocks/>
          </p:cNvGrpSpPr>
          <p:nvPr/>
        </p:nvGrpSpPr>
        <p:grpSpPr bwMode="auto">
          <a:xfrm>
            <a:off x="2930525" y="4908550"/>
            <a:ext cx="1174750" cy="969963"/>
            <a:chOff x="374" y="3315"/>
            <a:chExt cx="740" cy="544"/>
          </a:xfrm>
        </p:grpSpPr>
        <p:sp>
          <p:nvSpPr>
            <p:cNvPr id="1113"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14" name="AutoShape 394"/>
            <p:cNvSpPr>
              <a:spLocks noChangeArrowheads="1"/>
            </p:cNvSpPr>
            <p:nvPr/>
          </p:nvSpPr>
          <p:spPr bwMode="gray">
            <a:xfrm rot="10800000">
              <a:off x="387" y="3564"/>
              <a:ext cx="707"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2" name="Group 32"/>
            <p:cNvGrpSpPr>
              <a:grpSpLocks/>
            </p:cNvGrpSpPr>
            <p:nvPr/>
          </p:nvGrpSpPr>
          <p:grpSpPr bwMode="auto">
            <a:xfrm rot="10800000">
              <a:off x="374" y="3612"/>
              <a:ext cx="738" cy="247"/>
              <a:chOff x="2673" y="1649"/>
              <a:chExt cx="1003" cy="199"/>
            </a:xfrm>
          </p:grpSpPr>
          <p:sp>
            <p:nvSpPr>
              <p:cNvPr id="1116"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1117"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sp>
        <p:nvSpPr>
          <p:cNvPr id="1039" name="AutoShape 23"/>
          <p:cNvSpPr>
            <a:spLocks noChangeArrowheads="1"/>
          </p:cNvSpPr>
          <p:nvPr/>
        </p:nvSpPr>
        <p:spPr bwMode="auto">
          <a:xfrm>
            <a:off x="7121525" y="3149600"/>
            <a:ext cx="409575" cy="228600"/>
          </a:xfrm>
          <a:prstGeom prst="upArrow">
            <a:avLst>
              <a:gd name="adj1" fmla="val 50000"/>
              <a:gd name="adj2" fmla="val 25000"/>
            </a:avLst>
          </a:prstGeom>
          <a:solidFill>
            <a:srgbClr val="808080"/>
          </a:solidFill>
          <a:ln w="9525">
            <a:noFill/>
            <a:miter lim="800000"/>
            <a:headEnd/>
            <a:tailEnd/>
          </a:ln>
        </p:spPr>
        <p:txBody>
          <a:bodyPr wrap="none"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40" name="AutoShape 24"/>
          <p:cNvSpPr>
            <a:spLocks noChangeArrowheads="1"/>
          </p:cNvSpPr>
          <p:nvPr/>
        </p:nvSpPr>
        <p:spPr bwMode="auto">
          <a:xfrm>
            <a:off x="8194675" y="3149600"/>
            <a:ext cx="409575" cy="228600"/>
          </a:xfrm>
          <a:prstGeom prst="upArrow">
            <a:avLst>
              <a:gd name="adj1" fmla="val 50000"/>
              <a:gd name="adj2" fmla="val 25000"/>
            </a:avLst>
          </a:prstGeom>
          <a:solidFill>
            <a:srgbClr val="808080"/>
          </a:solidFill>
          <a:ln w="9525">
            <a:noFill/>
            <a:miter lim="800000"/>
            <a:headEnd/>
            <a:tailEnd/>
          </a:ln>
        </p:spPr>
        <p:txBody>
          <a:bodyPr wrap="none"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41" name="AutoShape 25"/>
          <p:cNvSpPr>
            <a:spLocks noChangeArrowheads="1"/>
          </p:cNvSpPr>
          <p:nvPr/>
        </p:nvSpPr>
        <p:spPr bwMode="auto">
          <a:xfrm>
            <a:off x="6937375" y="2678113"/>
            <a:ext cx="774700" cy="463550"/>
          </a:xfrm>
          <a:prstGeom prst="roundRect">
            <a:avLst>
              <a:gd name="adj" fmla="val 5384"/>
            </a:avLst>
          </a:prstGeom>
          <a:solidFill>
            <a:srgbClr val="DDDDDD"/>
          </a:solidFill>
          <a:ln w="6350">
            <a:solidFill>
              <a:schemeClr val="bg2"/>
            </a:solidFill>
            <a:round/>
            <a:headEnd/>
            <a:tailEnd/>
          </a:ln>
        </p:spPr>
        <p:txBody>
          <a:bodyPr lIns="0" tIns="0" rIns="0" bIns="66665"/>
          <a:lstStyle/>
          <a:p>
            <a:pPr algn="ctr" defTabSz="846138" fontAlgn="ctr">
              <a:lnSpc>
                <a:spcPts val="600"/>
              </a:lnSpc>
              <a:spcBef>
                <a:spcPct val="50000"/>
              </a:spcBef>
            </a:pPr>
            <a:endParaRPr lang="ko-KR" altLang="ko-KR" sz="900">
              <a:solidFill>
                <a:schemeClr val="bg1"/>
              </a:solidFill>
              <a:latin typeface="Arial Unicode MS" pitchFamily="50" charset="-127"/>
              <a:ea typeface="Arial Unicode MS" pitchFamily="50" charset="-127"/>
              <a:cs typeface="Arial Unicode MS" pitchFamily="50" charset="-127"/>
            </a:endParaRPr>
          </a:p>
        </p:txBody>
      </p:sp>
      <p:grpSp>
        <p:nvGrpSpPr>
          <p:cNvPr id="1042" name="Group 26"/>
          <p:cNvGrpSpPr>
            <a:grpSpLocks/>
          </p:cNvGrpSpPr>
          <p:nvPr/>
        </p:nvGrpSpPr>
        <p:grpSpPr bwMode="auto">
          <a:xfrm>
            <a:off x="7108825" y="2852738"/>
            <a:ext cx="431800" cy="282575"/>
            <a:chOff x="5304" y="3101"/>
            <a:chExt cx="353" cy="290"/>
          </a:xfrm>
        </p:grpSpPr>
        <p:pic>
          <p:nvPicPr>
            <p:cNvPr id="1110" name="Picture 2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04" y="3185"/>
              <a:ext cx="353" cy="206"/>
            </a:xfrm>
            <a:prstGeom prst="rect">
              <a:avLst/>
            </a:prstGeom>
            <a:noFill/>
            <a:ln w="19050">
              <a:noFill/>
              <a:miter lim="800000"/>
              <a:headEnd/>
              <a:tailEnd/>
            </a:ln>
          </p:spPr>
        </p:pic>
        <p:grpSp>
          <p:nvGrpSpPr>
            <p:cNvPr id="1111" name="Group 28"/>
            <p:cNvGrpSpPr>
              <a:grpSpLocks/>
            </p:cNvGrpSpPr>
            <p:nvPr/>
          </p:nvGrpSpPr>
          <p:grpSpPr bwMode="auto">
            <a:xfrm>
              <a:off x="5320" y="3101"/>
              <a:ext cx="240" cy="221"/>
              <a:chOff x="2988" y="2071"/>
              <a:chExt cx="393" cy="342"/>
            </a:xfrm>
          </p:grpSpPr>
          <p:pic>
            <p:nvPicPr>
              <p:cNvPr id="1112" name="Picture 29"/>
              <p:cNvPicPr>
                <a:picLocks noChangeAspect="1" noChangeArrowheads="1"/>
              </p:cNvPicPr>
              <p:nvPr/>
            </p:nvPicPr>
            <p:blipFill>
              <a:blip r:embed="rId7" cstate="print"/>
              <a:srcRect/>
              <a:stretch>
                <a:fillRect/>
              </a:stretch>
            </p:blipFill>
            <p:spPr bwMode="auto">
              <a:xfrm>
                <a:off x="3081" y="2071"/>
                <a:ext cx="300" cy="190"/>
              </a:xfrm>
              <a:prstGeom prst="rect">
                <a:avLst/>
              </a:prstGeom>
              <a:solidFill>
                <a:srgbClr val="F8F8F8"/>
              </a:solidFill>
              <a:ln w="9525">
                <a:noFill/>
                <a:miter lim="800000"/>
                <a:headEnd/>
                <a:tailEnd/>
              </a:ln>
            </p:spPr>
          </p:pic>
          <p:graphicFrame>
            <p:nvGraphicFramePr>
              <p:cNvPr id="1027" name="Object 30"/>
              <p:cNvGraphicFramePr>
                <a:graphicFrameLocks noChangeAspect="1"/>
              </p:cNvGraphicFramePr>
              <p:nvPr/>
            </p:nvGraphicFramePr>
            <p:xfrm>
              <a:off x="2988" y="2167"/>
              <a:ext cx="297" cy="246"/>
            </p:xfrm>
            <a:graphic>
              <a:graphicData uri="http://schemas.openxmlformats.org/presentationml/2006/ole">
                <p:oleObj spid="_x0000_s1027" name="Image" r:id="rId8" imgW="2238687" imgH="1838095" progId="">
                  <p:embed/>
                </p:oleObj>
              </a:graphicData>
            </a:graphic>
          </p:graphicFrame>
        </p:grpSp>
      </p:grpSp>
      <p:sp>
        <p:nvSpPr>
          <p:cNvPr id="249" name="Text Box 31"/>
          <p:cNvSpPr txBox="1">
            <a:spLocks noChangeArrowheads="1"/>
          </p:cNvSpPr>
          <p:nvPr/>
        </p:nvSpPr>
        <p:spPr bwMode="auto">
          <a:xfrm>
            <a:off x="6935788" y="2670175"/>
            <a:ext cx="725487" cy="163513"/>
          </a:xfrm>
          <a:prstGeom prst="rect">
            <a:avLst/>
          </a:prstGeom>
          <a:noFill/>
          <a:ln w="12700">
            <a:noFill/>
            <a:miter lim="800000"/>
            <a:headEnd/>
            <a:tailEnd/>
          </a:ln>
        </p:spPr>
        <p:txBody>
          <a:bodyPr lIns="85252" tIns="42627" rIns="85252" bIns="42627" anchor="ctr">
            <a:spAutoFit/>
          </a:bodyPr>
          <a:lstStyle/>
          <a:p>
            <a:pPr algn="ctr" defTabSz="704850">
              <a:lnSpc>
                <a:spcPts val="600"/>
              </a:lnSpc>
              <a:spcBef>
                <a:spcPct val="50000"/>
              </a:spcBef>
              <a:defRPr/>
            </a:pPr>
            <a:r>
              <a:rPr kumimoji="0" lang="en-US" altLang="ko-KR" sz="1000" dirty="0">
                <a:solidFill>
                  <a:schemeClr val="tx1">
                    <a:lumMod val="75000"/>
                  </a:schemeClr>
                </a:solidFill>
                <a:latin typeface="Arial Unicode MS" pitchFamily="50" charset="-127"/>
                <a:ea typeface="Arial Unicode MS" pitchFamily="50" charset="-127"/>
                <a:cs typeface="Arial Unicode MS" pitchFamily="50" charset="-127"/>
              </a:rPr>
              <a:t>OLAP</a:t>
            </a:r>
          </a:p>
        </p:txBody>
      </p:sp>
      <p:sp>
        <p:nvSpPr>
          <p:cNvPr id="1044" name="AutoShape 32"/>
          <p:cNvSpPr>
            <a:spLocks noChangeArrowheads="1"/>
          </p:cNvSpPr>
          <p:nvPr/>
        </p:nvSpPr>
        <p:spPr bwMode="auto">
          <a:xfrm>
            <a:off x="7997825" y="2676525"/>
            <a:ext cx="782638" cy="466725"/>
          </a:xfrm>
          <a:prstGeom prst="roundRect">
            <a:avLst>
              <a:gd name="adj" fmla="val 5384"/>
            </a:avLst>
          </a:prstGeom>
          <a:solidFill>
            <a:srgbClr val="DDDDDD"/>
          </a:solidFill>
          <a:ln w="6350">
            <a:solidFill>
              <a:schemeClr val="bg2"/>
            </a:solidFill>
            <a:round/>
            <a:headEnd/>
            <a:tailEnd/>
          </a:ln>
        </p:spPr>
        <p:txBody>
          <a:bodyPr lIns="0" tIns="0" rIns="0" bIns="66665"/>
          <a:lstStyle/>
          <a:p>
            <a:pPr algn="ctr" defTabSz="846138" fontAlgn="ctr">
              <a:lnSpc>
                <a:spcPts val="600"/>
              </a:lnSpc>
              <a:spcBef>
                <a:spcPct val="50000"/>
              </a:spcBef>
            </a:pPr>
            <a:endParaRPr lang="ko-KR" altLang="ko-KR" sz="900">
              <a:solidFill>
                <a:schemeClr val="bg1"/>
              </a:solidFill>
              <a:latin typeface="Arial Unicode MS" pitchFamily="50" charset="-127"/>
              <a:ea typeface="Arial Unicode MS" pitchFamily="50" charset="-127"/>
              <a:cs typeface="Arial Unicode MS" pitchFamily="50" charset="-127"/>
            </a:endParaRPr>
          </a:p>
        </p:txBody>
      </p:sp>
      <p:grpSp>
        <p:nvGrpSpPr>
          <p:cNvPr id="1045" name="Group 33"/>
          <p:cNvGrpSpPr>
            <a:grpSpLocks/>
          </p:cNvGrpSpPr>
          <p:nvPr/>
        </p:nvGrpSpPr>
        <p:grpSpPr bwMode="auto">
          <a:xfrm>
            <a:off x="8143875" y="2849563"/>
            <a:ext cx="404813" cy="287337"/>
            <a:chOff x="5319" y="3453"/>
            <a:chExt cx="360" cy="404"/>
          </a:xfrm>
        </p:grpSpPr>
        <p:pic>
          <p:nvPicPr>
            <p:cNvPr id="1107" name="Picture 34"/>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5319" y="3646"/>
              <a:ext cx="360" cy="211"/>
            </a:xfrm>
            <a:prstGeom prst="rect">
              <a:avLst/>
            </a:prstGeom>
            <a:noFill/>
            <a:ln w="19050">
              <a:noFill/>
              <a:miter lim="800000"/>
              <a:headEnd/>
              <a:tailEnd/>
            </a:ln>
          </p:spPr>
        </p:pic>
        <p:grpSp>
          <p:nvGrpSpPr>
            <p:cNvPr id="1108" name="Group 35"/>
            <p:cNvGrpSpPr>
              <a:grpSpLocks/>
            </p:cNvGrpSpPr>
            <p:nvPr/>
          </p:nvGrpSpPr>
          <p:grpSpPr bwMode="auto">
            <a:xfrm>
              <a:off x="5400" y="3453"/>
              <a:ext cx="209" cy="287"/>
              <a:chOff x="1713" y="2041"/>
              <a:chExt cx="218" cy="263"/>
            </a:xfrm>
          </p:grpSpPr>
          <p:graphicFrame>
            <p:nvGraphicFramePr>
              <p:cNvPr id="1026" name="Object 36"/>
              <p:cNvGraphicFramePr>
                <a:graphicFrameLocks noChangeAspect="1"/>
              </p:cNvGraphicFramePr>
              <p:nvPr/>
            </p:nvGraphicFramePr>
            <p:xfrm>
              <a:off x="1713" y="2041"/>
              <a:ext cx="201" cy="233"/>
            </p:xfrm>
            <a:graphic>
              <a:graphicData uri="http://schemas.openxmlformats.org/presentationml/2006/ole">
                <p:oleObj spid="_x0000_s1026" name="Image" r:id="rId10" imgW="2238687" imgH="1838095" progId="">
                  <p:embed/>
                </p:oleObj>
              </a:graphicData>
            </a:graphic>
          </p:graphicFrame>
          <p:pic>
            <p:nvPicPr>
              <p:cNvPr id="1109" name="Picture 37"/>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747" y="2160"/>
                <a:ext cx="184" cy="144"/>
              </a:xfrm>
              <a:prstGeom prst="rect">
                <a:avLst/>
              </a:prstGeom>
              <a:noFill/>
              <a:ln w="9525">
                <a:noFill/>
                <a:miter lim="800000"/>
                <a:headEnd/>
                <a:tailEnd/>
              </a:ln>
            </p:spPr>
          </p:pic>
        </p:grpSp>
      </p:grpSp>
      <p:sp>
        <p:nvSpPr>
          <p:cNvPr id="256" name="Text Box 38"/>
          <p:cNvSpPr txBox="1">
            <a:spLocks noChangeArrowheads="1"/>
          </p:cNvSpPr>
          <p:nvPr/>
        </p:nvSpPr>
        <p:spPr bwMode="auto">
          <a:xfrm>
            <a:off x="8035925" y="2667000"/>
            <a:ext cx="703263" cy="163513"/>
          </a:xfrm>
          <a:prstGeom prst="rect">
            <a:avLst/>
          </a:prstGeom>
          <a:noFill/>
          <a:ln w="12700">
            <a:noFill/>
            <a:miter lim="800000"/>
            <a:headEnd/>
            <a:tailEnd/>
          </a:ln>
        </p:spPr>
        <p:txBody>
          <a:bodyPr lIns="85252" tIns="42627" rIns="85252" bIns="42627" anchor="ctr">
            <a:spAutoFit/>
          </a:bodyPr>
          <a:lstStyle/>
          <a:p>
            <a:pPr algn="ctr" defTabSz="704850">
              <a:lnSpc>
                <a:spcPts val="600"/>
              </a:lnSpc>
              <a:spcBef>
                <a:spcPct val="50000"/>
              </a:spcBef>
              <a:defRPr/>
            </a:pPr>
            <a:r>
              <a:rPr kumimoji="0" lang="en-US" altLang="ko-KR" sz="1000">
                <a:solidFill>
                  <a:schemeClr val="tx1">
                    <a:lumMod val="75000"/>
                  </a:schemeClr>
                </a:solidFill>
                <a:latin typeface="Arial Unicode MS" pitchFamily="50" charset="-127"/>
                <a:ea typeface="Arial Unicode MS" pitchFamily="50" charset="-127"/>
                <a:cs typeface="Arial Unicode MS" pitchFamily="50" charset="-127"/>
              </a:rPr>
              <a:t>EIS</a:t>
            </a:r>
          </a:p>
        </p:txBody>
      </p:sp>
      <p:sp>
        <p:nvSpPr>
          <p:cNvPr id="1047" name="AutoShape 39"/>
          <p:cNvSpPr>
            <a:spLocks noChangeArrowheads="1"/>
          </p:cNvSpPr>
          <p:nvPr/>
        </p:nvSpPr>
        <p:spPr bwMode="auto">
          <a:xfrm>
            <a:off x="8397875" y="2954338"/>
            <a:ext cx="200025" cy="168275"/>
          </a:xfrm>
          <a:prstGeom prst="cube">
            <a:avLst>
              <a:gd name="adj" fmla="val 25000"/>
            </a:avLst>
          </a:prstGeom>
          <a:solidFill>
            <a:srgbClr val="BCC2FA"/>
          </a:solidFill>
          <a:ln w="9525" cap="rnd">
            <a:solidFill>
              <a:srgbClr val="4D4D4D"/>
            </a:solidFill>
            <a:prstDash val="sysDot"/>
            <a:miter lim="800000"/>
            <a:headEnd/>
            <a:tailEnd/>
          </a:ln>
        </p:spPr>
        <p:txBody>
          <a:bodyPr wrap="none" tIns="0" bIns="0" anchor="ctr"/>
          <a:lstStyle/>
          <a:p>
            <a:pPr algn="ctr">
              <a:lnSpc>
                <a:spcPts val="600"/>
              </a:lnSpc>
              <a:spcBef>
                <a:spcPct val="50000"/>
              </a:spcBef>
            </a:pPr>
            <a:endParaRPr lang="ko-KR" altLang="en-US" sz="1200">
              <a:latin typeface="Arial Unicode MS" pitchFamily="50" charset="-127"/>
              <a:ea typeface="Arial Unicode MS" pitchFamily="50" charset="-127"/>
              <a:cs typeface="Arial Unicode MS" pitchFamily="50" charset="-127"/>
            </a:endParaRPr>
          </a:p>
        </p:txBody>
      </p:sp>
      <p:sp>
        <p:nvSpPr>
          <p:cNvPr id="1048" name="Freeform 40"/>
          <p:cNvSpPr>
            <a:spLocks/>
          </p:cNvSpPr>
          <p:nvPr/>
        </p:nvSpPr>
        <p:spPr bwMode="auto">
          <a:xfrm>
            <a:off x="3944938" y="3213100"/>
            <a:ext cx="2043112" cy="2319338"/>
          </a:xfrm>
          <a:custGeom>
            <a:avLst/>
            <a:gdLst>
              <a:gd name="T0" fmla="*/ 0 w 771"/>
              <a:gd name="T1" fmla="*/ 0 h 1406"/>
              <a:gd name="T2" fmla="*/ 2147483647 w 771"/>
              <a:gd name="T3" fmla="*/ 0 h 1406"/>
              <a:gd name="T4" fmla="*/ 2147483647 w 771"/>
              <a:gd name="T5" fmla="*/ 2147483647 h 1406"/>
              <a:gd name="T6" fmla="*/ 2147483647 w 771"/>
              <a:gd name="T7" fmla="*/ 2147483647 h 1406"/>
              <a:gd name="T8" fmla="*/ 0 60000 65536"/>
              <a:gd name="T9" fmla="*/ 0 60000 65536"/>
              <a:gd name="T10" fmla="*/ 0 60000 65536"/>
              <a:gd name="T11" fmla="*/ 0 60000 65536"/>
              <a:gd name="T12" fmla="*/ 0 w 771"/>
              <a:gd name="T13" fmla="*/ 0 h 1406"/>
              <a:gd name="T14" fmla="*/ 771 w 771"/>
              <a:gd name="T15" fmla="*/ 1406 h 1406"/>
            </a:gdLst>
            <a:ahLst/>
            <a:cxnLst>
              <a:cxn ang="T8">
                <a:pos x="T0" y="T1"/>
              </a:cxn>
              <a:cxn ang="T9">
                <a:pos x="T2" y="T3"/>
              </a:cxn>
              <a:cxn ang="T10">
                <a:pos x="T4" y="T5"/>
              </a:cxn>
              <a:cxn ang="T11">
                <a:pos x="T6" y="T7"/>
              </a:cxn>
            </a:cxnLst>
            <a:rect l="T12" t="T13" r="T14" b="T15"/>
            <a:pathLst>
              <a:path w="771" h="1406">
                <a:moveTo>
                  <a:pt x="0" y="0"/>
                </a:moveTo>
                <a:lnTo>
                  <a:pt x="317" y="0"/>
                </a:lnTo>
                <a:lnTo>
                  <a:pt x="317" y="1406"/>
                </a:lnTo>
                <a:lnTo>
                  <a:pt x="771" y="1406"/>
                </a:lnTo>
              </a:path>
            </a:pathLst>
          </a:custGeom>
          <a:noFill/>
          <a:ln w="76200">
            <a:solidFill>
              <a:schemeClr val="tx1"/>
            </a:solidFill>
            <a:round/>
            <a:headEnd/>
            <a:tailEnd type="arrow" w="med" len="med"/>
          </a:ln>
        </p:spPr>
        <p:txBody>
          <a:bodyPr wrap="none"/>
          <a:lstStyle/>
          <a:p>
            <a:endParaRPr lang="ko-KR" altLang="en-US"/>
          </a:p>
        </p:txBody>
      </p:sp>
      <p:sp>
        <p:nvSpPr>
          <p:cNvPr id="1049" name="Text Box 95"/>
          <p:cNvSpPr txBox="1">
            <a:spLocks noChangeArrowheads="1"/>
          </p:cNvSpPr>
          <p:nvPr/>
        </p:nvSpPr>
        <p:spPr bwMode="auto">
          <a:xfrm>
            <a:off x="4016375" y="2924175"/>
            <a:ext cx="1128713" cy="259045"/>
          </a:xfrm>
          <a:prstGeom prst="rect">
            <a:avLst/>
          </a:prstGeom>
          <a:noFill/>
          <a:ln w="9525" algn="ctr">
            <a:noFill/>
            <a:miter lim="800000"/>
            <a:headEnd/>
            <a:tailEnd/>
          </a:ln>
        </p:spPr>
        <p:txBody>
          <a:bodyPr>
            <a:spAutoFit/>
          </a:bodyPr>
          <a:lstStyle/>
          <a:p>
            <a:pPr algn="ctr">
              <a:lnSpc>
                <a:spcPts val="1300"/>
              </a:lnSpc>
              <a:spcBef>
                <a:spcPct val="50000"/>
              </a:spcBef>
            </a:pPr>
            <a:r>
              <a:rPr lang="ru-RU" altLang="ko-KR" sz="1100" dirty="0" smtClean="0">
                <a:latin typeface="Arial Unicode MS" pitchFamily="50" charset="-127"/>
                <a:ea typeface="Arial Unicode MS" pitchFamily="50" charset="-127"/>
                <a:cs typeface="Arial Unicode MS" pitchFamily="50" charset="-127"/>
              </a:rPr>
              <a:t>выписка</a:t>
            </a:r>
            <a:endParaRPr lang="ko-KR" altLang="en-US" sz="1100" dirty="0">
              <a:latin typeface="Arial Unicode MS" pitchFamily="50" charset="-127"/>
              <a:ea typeface="Arial Unicode MS" pitchFamily="50" charset="-127"/>
              <a:cs typeface="Arial Unicode MS" pitchFamily="50" charset="-127"/>
            </a:endParaRPr>
          </a:p>
        </p:txBody>
      </p:sp>
      <p:sp>
        <p:nvSpPr>
          <p:cNvPr id="1050" name="Text Box 96"/>
          <p:cNvSpPr txBox="1">
            <a:spLocks noChangeArrowheads="1"/>
          </p:cNvSpPr>
          <p:nvPr/>
        </p:nvSpPr>
        <p:spPr bwMode="auto">
          <a:xfrm>
            <a:off x="4167182" y="4329113"/>
            <a:ext cx="1214446" cy="400110"/>
          </a:xfrm>
          <a:prstGeom prst="rect">
            <a:avLst/>
          </a:prstGeom>
          <a:solidFill>
            <a:schemeClr val="bg1"/>
          </a:solidFill>
          <a:ln w="9525" algn="ctr">
            <a:noFill/>
            <a:miter lim="800000"/>
            <a:headEnd/>
            <a:tailEnd/>
          </a:ln>
        </p:spPr>
        <p:txBody>
          <a:bodyPr wrap="square">
            <a:spAutoFit/>
          </a:bodyPr>
          <a:lstStyle/>
          <a:p>
            <a:pPr algn="ctr">
              <a:spcBef>
                <a:spcPts val="0"/>
              </a:spcBef>
            </a:pPr>
            <a:r>
              <a:rPr lang="ru-RU" altLang="ko-KR" sz="1000" dirty="0" smtClean="0">
                <a:latin typeface="Arial Unicode MS" pitchFamily="50" charset="-127"/>
                <a:ea typeface="Arial Unicode MS" pitchFamily="50" charset="-127"/>
                <a:cs typeface="Arial Unicode MS" pitchFamily="50" charset="-127"/>
              </a:rPr>
              <a:t>Преобразование и очищение</a:t>
            </a:r>
            <a:endParaRPr lang="en-US" altLang="ko-KR" sz="1000" dirty="0">
              <a:latin typeface="Arial Unicode MS" pitchFamily="50" charset="-127"/>
              <a:ea typeface="Arial Unicode MS" pitchFamily="50" charset="-127"/>
              <a:cs typeface="Arial Unicode MS" pitchFamily="50" charset="-127"/>
            </a:endParaRPr>
          </a:p>
        </p:txBody>
      </p:sp>
      <p:sp>
        <p:nvSpPr>
          <p:cNvPr id="1051" name="Text Box 97"/>
          <p:cNvSpPr txBox="1">
            <a:spLocks noChangeArrowheads="1"/>
          </p:cNvSpPr>
          <p:nvPr/>
        </p:nvSpPr>
        <p:spPr bwMode="auto">
          <a:xfrm>
            <a:off x="5168900" y="5130800"/>
            <a:ext cx="1203325" cy="257175"/>
          </a:xfrm>
          <a:prstGeom prst="rect">
            <a:avLst/>
          </a:prstGeom>
          <a:noFill/>
          <a:ln w="9525" algn="ctr">
            <a:noFill/>
            <a:miter lim="800000"/>
            <a:headEnd/>
            <a:tailEnd/>
          </a:ln>
        </p:spPr>
        <p:txBody>
          <a:bodyPr>
            <a:spAutoFit/>
          </a:bodyPr>
          <a:lstStyle/>
          <a:p>
            <a:pPr algn="ctr">
              <a:lnSpc>
                <a:spcPts val="1300"/>
              </a:lnSpc>
              <a:spcBef>
                <a:spcPct val="50000"/>
              </a:spcBef>
            </a:pPr>
            <a:r>
              <a:rPr lang="ru-RU" altLang="ko-KR" sz="1100" dirty="0" smtClean="0">
                <a:latin typeface="Arial Unicode MS" pitchFamily="50" charset="-127"/>
                <a:ea typeface="Arial Unicode MS" pitchFamily="50" charset="-127"/>
                <a:cs typeface="Arial Unicode MS" pitchFamily="50" charset="-127"/>
              </a:rPr>
              <a:t>загрузка</a:t>
            </a:r>
            <a:endParaRPr lang="ko-KR" altLang="en-US" sz="1100" dirty="0">
              <a:solidFill>
                <a:schemeClr val="tx1"/>
              </a:solidFill>
              <a:latin typeface="Arial Unicode MS" pitchFamily="50" charset="-127"/>
              <a:ea typeface="Arial Unicode MS" pitchFamily="50" charset="-127"/>
              <a:cs typeface="Arial Unicode MS" pitchFamily="50" charset="-127"/>
            </a:endParaRPr>
          </a:p>
        </p:txBody>
      </p:sp>
      <p:grpSp>
        <p:nvGrpSpPr>
          <p:cNvPr id="1052" name="Group 153"/>
          <p:cNvGrpSpPr>
            <a:grpSpLocks/>
          </p:cNvGrpSpPr>
          <p:nvPr/>
        </p:nvGrpSpPr>
        <p:grpSpPr bwMode="auto">
          <a:xfrm>
            <a:off x="6299200" y="4557713"/>
            <a:ext cx="3168650" cy="1295400"/>
            <a:chOff x="3846" y="3046"/>
            <a:chExt cx="1996" cy="816"/>
          </a:xfrm>
        </p:grpSpPr>
        <p:sp>
          <p:nvSpPr>
            <p:cNvPr id="1105" name="AutoShape 377"/>
            <p:cNvSpPr>
              <a:spLocks noChangeArrowheads="1"/>
            </p:cNvSpPr>
            <p:nvPr/>
          </p:nvSpPr>
          <p:spPr bwMode="auto">
            <a:xfrm>
              <a:off x="3846" y="3046"/>
              <a:ext cx="1996" cy="816"/>
            </a:xfrm>
            <a:prstGeom prst="roundRect">
              <a:avLst>
                <a:gd name="adj" fmla="val 6292"/>
              </a:avLst>
            </a:prstGeom>
            <a:solidFill>
              <a:schemeClr val="bg1"/>
            </a:solidFill>
            <a:ln w="28575" algn="ctr">
              <a:solidFill>
                <a:srgbClr val="76B531"/>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06" name="AutoShape 383"/>
            <p:cNvSpPr>
              <a:spLocks noChangeArrowheads="1"/>
            </p:cNvSpPr>
            <p:nvPr/>
          </p:nvSpPr>
          <p:spPr bwMode="gray">
            <a:xfrm>
              <a:off x="3871" y="3663"/>
              <a:ext cx="1940" cy="174"/>
            </a:xfrm>
            <a:prstGeom prst="roundRect">
              <a:avLst>
                <a:gd name="adj" fmla="val 15009"/>
              </a:avLst>
            </a:prstGeom>
            <a:solidFill>
              <a:srgbClr val="A4E456"/>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nvGrpSpPr>
          <p:cNvPr id="1053" name="Group 156"/>
          <p:cNvGrpSpPr>
            <a:grpSpLocks/>
          </p:cNvGrpSpPr>
          <p:nvPr/>
        </p:nvGrpSpPr>
        <p:grpSpPr bwMode="auto">
          <a:xfrm>
            <a:off x="6299200" y="3243263"/>
            <a:ext cx="3168650" cy="968375"/>
            <a:chOff x="3846" y="2230"/>
            <a:chExt cx="1996" cy="610"/>
          </a:xfrm>
        </p:grpSpPr>
        <p:sp>
          <p:nvSpPr>
            <p:cNvPr id="1103" name="AutoShape 377"/>
            <p:cNvSpPr>
              <a:spLocks noChangeArrowheads="1"/>
            </p:cNvSpPr>
            <p:nvPr/>
          </p:nvSpPr>
          <p:spPr bwMode="auto">
            <a:xfrm>
              <a:off x="3846" y="2230"/>
              <a:ext cx="1996" cy="610"/>
            </a:xfrm>
            <a:prstGeom prst="roundRect">
              <a:avLst>
                <a:gd name="adj" fmla="val 6292"/>
              </a:avLst>
            </a:prstGeom>
            <a:solidFill>
              <a:schemeClr val="bg1"/>
            </a:solidFill>
            <a:ln w="28575" algn="ctr">
              <a:solidFill>
                <a:srgbClr val="76B531"/>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04" name="AutoShape 383"/>
            <p:cNvSpPr>
              <a:spLocks noChangeArrowheads="1"/>
            </p:cNvSpPr>
            <p:nvPr/>
          </p:nvSpPr>
          <p:spPr bwMode="gray">
            <a:xfrm>
              <a:off x="3876" y="2644"/>
              <a:ext cx="1940" cy="174"/>
            </a:xfrm>
            <a:prstGeom prst="roundRect">
              <a:avLst>
                <a:gd name="adj" fmla="val 15009"/>
              </a:avLst>
            </a:prstGeom>
            <a:solidFill>
              <a:srgbClr val="A4E456"/>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sp>
        <p:nvSpPr>
          <p:cNvPr id="1054" name="Text Box 12"/>
          <p:cNvSpPr txBox="1">
            <a:spLocks noChangeArrowheads="1"/>
          </p:cNvSpPr>
          <p:nvPr/>
        </p:nvSpPr>
        <p:spPr bwMode="auto">
          <a:xfrm>
            <a:off x="7904163" y="3681413"/>
            <a:ext cx="823912" cy="348493"/>
          </a:xfrm>
          <a:prstGeom prst="rect">
            <a:avLst/>
          </a:prstGeom>
          <a:noFill/>
          <a:ln w="9525">
            <a:noFill/>
            <a:miter lim="800000"/>
            <a:headEnd/>
            <a:tailEnd/>
          </a:ln>
        </p:spPr>
        <p:txBody>
          <a:bodyPr lIns="0" tIns="0" rIns="90000" bIns="0">
            <a:spAutoFit/>
          </a:bodyPr>
          <a:lstStyle/>
          <a:p>
            <a:pPr algn="ctr">
              <a:lnSpc>
                <a:spcPts val="900"/>
              </a:lnSpc>
              <a:spcBef>
                <a:spcPct val="50000"/>
              </a:spcBef>
            </a:pPr>
            <a:r>
              <a:rPr lang="ru-RU" altLang="ko-KR" sz="900" dirty="0" smtClean="0">
                <a:solidFill>
                  <a:schemeClr val="tx1"/>
                </a:solidFill>
                <a:latin typeface="Arial Unicode MS" pitchFamily="50" charset="-127"/>
                <a:ea typeface="Arial Unicode MS" pitchFamily="50" charset="-127"/>
                <a:cs typeface="Arial Unicode MS" pitchFamily="50" charset="-127"/>
              </a:rPr>
              <a:t>Интегрированные финансы</a:t>
            </a:r>
            <a:endParaRPr lang="ko-KR" altLang="en-US" sz="900" dirty="0">
              <a:solidFill>
                <a:schemeClr val="tx1"/>
              </a:solidFill>
              <a:latin typeface="Arial Unicode MS" pitchFamily="50" charset="-127"/>
              <a:ea typeface="Arial Unicode MS" pitchFamily="50" charset="-127"/>
              <a:cs typeface="Arial Unicode MS" pitchFamily="50" charset="-127"/>
            </a:endParaRPr>
          </a:p>
        </p:txBody>
      </p:sp>
      <p:sp>
        <p:nvSpPr>
          <p:cNvPr id="1055" name="Text Box 13"/>
          <p:cNvSpPr txBox="1">
            <a:spLocks noChangeArrowheads="1"/>
          </p:cNvSpPr>
          <p:nvPr/>
        </p:nvSpPr>
        <p:spPr bwMode="auto">
          <a:xfrm>
            <a:off x="8564563" y="3709988"/>
            <a:ext cx="723900" cy="115416"/>
          </a:xfrm>
          <a:prstGeom prst="rect">
            <a:avLst/>
          </a:prstGeom>
          <a:noFill/>
          <a:ln w="9525">
            <a:noFill/>
            <a:miter lim="800000"/>
            <a:headEnd/>
            <a:tailEnd/>
          </a:ln>
        </p:spPr>
        <p:txBody>
          <a:bodyPr lIns="0" tIns="0" rIns="0" bIns="0">
            <a:spAutoFit/>
          </a:bodyPr>
          <a:lstStyle/>
          <a:p>
            <a:pPr algn="ctr">
              <a:lnSpc>
                <a:spcPts val="900"/>
              </a:lnSpc>
              <a:spcBef>
                <a:spcPct val="50000"/>
              </a:spcBef>
            </a:pPr>
            <a:r>
              <a:rPr lang="en-US" altLang="ko-KR" sz="1000" dirty="0">
                <a:solidFill>
                  <a:schemeClr val="tx1"/>
                </a:solidFill>
                <a:latin typeface="Arial Unicode MS" pitchFamily="50" charset="-127"/>
                <a:ea typeface="Arial Unicode MS" pitchFamily="50" charset="-127"/>
                <a:cs typeface="Arial Unicode MS" pitchFamily="50" charset="-127"/>
              </a:rPr>
              <a:t> EIS </a:t>
            </a:r>
            <a:r>
              <a:rPr lang="ru-RU" altLang="ko-KR" sz="1000" dirty="0" smtClean="0">
                <a:solidFill>
                  <a:schemeClr val="tx1"/>
                </a:solidFill>
                <a:latin typeface="Arial Unicode MS" pitchFamily="50" charset="-127"/>
                <a:ea typeface="Arial Unicode MS" pitchFamily="50" charset="-127"/>
                <a:cs typeface="Arial Unicode MS" pitchFamily="50" charset="-127"/>
              </a:rPr>
              <a:t>Рынок</a:t>
            </a:r>
            <a:endParaRPr lang="ko-KR" altLang="en-US" sz="1000" dirty="0">
              <a:solidFill>
                <a:schemeClr val="tx1"/>
              </a:solidFill>
              <a:latin typeface="Arial Unicode MS" pitchFamily="50" charset="-127"/>
              <a:ea typeface="Arial Unicode MS" pitchFamily="50" charset="-127"/>
              <a:cs typeface="Arial Unicode MS" pitchFamily="50" charset="-127"/>
            </a:endParaRPr>
          </a:p>
        </p:txBody>
      </p:sp>
      <p:pic>
        <p:nvPicPr>
          <p:cNvPr id="1056" name="Picture 14"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8618538" y="3308350"/>
            <a:ext cx="627062" cy="393700"/>
          </a:xfrm>
          <a:prstGeom prst="rect">
            <a:avLst/>
          </a:prstGeom>
          <a:noFill/>
          <a:ln w="9525">
            <a:noFill/>
            <a:miter lim="800000"/>
            <a:headEnd/>
            <a:tailEnd/>
          </a:ln>
        </p:spPr>
      </p:pic>
      <p:sp>
        <p:nvSpPr>
          <p:cNvPr id="1057" name="AutoShape 17"/>
          <p:cNvSpPr>
            <a:spLocks noChangeArrowheads="1"/>
          </p:cNvSpPr>
          <p:nvPr/>
        </p:nvSpPr>
        <p:spPr bwMode="auto">
          <a:xfrm>
            <a:off x="6985000" y="4621213"/>
            <a:ext cx="1955800" cy="871537"/>
          </a:xfrm>
          <a:prstGeom prst="can">
            <a:avLst>
              <a:gd name="adj" fmla="val 25000"/>
            </a:avLst>
          </a:prstGeom>
          <a:noFill/>
          <a:ln w="9525">
            <a:solidFill>
              <a:schemeClr val="bg1"/>
            </a:solidFill>
            <a:round/>
            <a:headEnd/>
            <a:tailEnd/>
          </a:ln>
        </p:spPr>
        <p:txBody>
          <a:bodyPr wrap="none" anchor="ctr"/>
          <a:lstStyle/>
          <a:p>
            <a:pPr algn="ctr">
              <a:lnSpc>
                <a:spcPts val="600"/>
              </a:lnSpc>
              <a:spcBef>
                <a:spcPct val="50000"/>
              </a:spcBef>
            </a:pPr>
            <a:endParaRPr lang="en-US" altLang="ko-KR" sz="1100">
              <a:solidFill>
                <a:schemeClr val="tx1"/>
              </a:solidFill>
              <a:latin typeface="Arial Unicode MS" pitchFamily="50" charset="-127"/>
              <a:ea typeface="Arial Unicode MS" pitchFamily="50" charset="-127"/>
              <a:cs typeface="Arial Unicode MS" pitchFamily="50" charset="-127"/>
            </a:endParaRPr>
          </a:p>
        </p:txBody>
      </p:sp>
      <p:pic>
        <p:nvPicPr>
          <p:cNvPr id="1058" name="Picture 18"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6453188" y="3308350"/>
            <a:ext cx="627062" cy="393700"/>
          </a:xfrm>
          <a:prstGeom prst="rect">
            <a:avLst/>
          </a:prstGeom>
          <a:noFill/>
          <a:ln w="9525">
            <a:noFill/>
            <a:miter lim="800000"/>
            <a:headEnd/>
            <a:tailEnd/>
          </a:ln>
        </p:spPr>
      </p:pic>
      <p:pic>
        <p:nvPicPr>
          <p:cNvPr id="1059" name="Picture 19"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7931150" y="3314700"/>
            <a:ext cx="628650" cy="393700"/>
          </a:xfrm>
          <a:prstGeom prst="rect">
            <a:avLst/>
          </a:prstGeom>
          <a:noFill/>
          <a:ln w="9525">
            <a:noFill/>
            <a:miter lim="800000"/>
            <a:headEnd/>
            <a:tailEnd/>
          </a:ln>
        </p:spPr>
      </p:pic>
      <p:sp>
        <p:nvSpPr>
          <p:cNvPr id="1060" name="Text Box 20"/>
          <p:cNvSpPr txBox="1">
            <a:spLocks noChangeArrowheads="1"/>
          </p:cNvSpPr>
          <p:nvPr/>
        </p:nvSpPr>
        <p:spPr bwMode="auto">
          <a:xfrm>
            <a:off x="6403975" y="3708400"/>
            <a:ext cx="823913" cy="117661"/>
          </a:xfrm>
          <a:prstGeom prst="rect">
            <a:avLst/>
          </a:prstGeom>
          <a:noFill/>
          <a:ln w="9525">
            <a:noFill/>
            <a:miter lim="800000"/>
            <a:headEnd/>
            <a:tailEnd/>
          </a:ln>
        </p:spPr>
        <p:txBody>
          <a:bodyPr lIns="0" tIns="0" rIns="90000" bIns="0">
            <a:spAutoFit/>
          </a:bodyPr>
          <a:lstStyle/>
          <a:p>
            <a:pPr algn="ctr">
              <a:lnSpc>
                <a:spcPts val="900"/>
              </a:lnSpc>
              <a:spcBef>
                <a:spcPct val="50000"/>
              </a:spcBef>
            </a:pPr>
            <a:r>
              <a:rPr lang="ru-RU" altLang="ko-KR" sz="1000" dirty="0" smtClean="0">
                <a:solidFill>
                  <a:schemeClr val="tx1"/>
                </a:solidFill>
                <a:latin typeface="Arial Unicode MS" pitchFamily="50" charset="-127"/>
                <a:ea typeface="Arial Unicode MS" pitchFamily="50" charset="-127"/>
                <a:cs typeface="Arial Unicode MS" pitchFamily="50" charset="-127"/>
              </a:rPr>
              <a:t>бюджет</a:t>
            </a:r>
            <a:endParaRPr lang="ko-KR" altLang="en-US" sz="1000" dirty="0">
              <a:solidFill>
                <a:schemeClr val="tx1"/>
              </a:solidFill>
              <a:latin typeface="Arial Unicode MS" pitchFamily="50" charset="-127"/>
              <a:ea typeface="Arial Unicode MS" pitchFamily="50" charset="-127"/>
              <a:cs typeface="Arial Unicode MS" pitchFamily="50" charset="-127"/>
            </a:endParaRPr>
          </a:p>
        </p:txBody>
      </p:sp>
      <p:pic>
        <p:nvPicPr>
          <p:cNvPr id="1061" name="Picture 21"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7123113" y="3308350"/>
            <a:ext cx="628650" cy="393700"/>
          </a:xfrm>
          <a:prstGeom prst="rect">
            <a:avLst/>
          </a:prstGeom>
          <a:noFill/>
          <a:ln w="9525">
            <a:noFill/>
            <a:miter lim="800000"/>
            <a:headEnd/>
            <a:tailEnd/>
          </a:ln>
        </p:spPr>
      </p:pic>
      <p:sp>
        <p:nvSpPr>
          <p:cNvPr id="1062" name="Text Box 22"/>
          <p:cNvSpPr txBox="1">
            <a:spLocks noChangeArrowheads="1"/>
          </p:cNvSpPr>
          <p:nvPr/>
        </p:nvSpPr>
        <p:spPr bwMode="auto">
          <a:xfrm>
            <a:off x="7070725" y="3708400"/>
            <a:ext cx="823913" cy="117661"/>
          </a:xfrm>
          <a:prstGeom prst="rect">
            <a:avLst/>
          </a:prstGeom>
          <a:noFill/>
          <a:ln w="9525" algn="ctr">
            <a:noFill/>
            <a:miter lim="800000"/>
            <a:headEnd/>
            <a:tailEnd/>
          </a:ln>
        </p:spPr>
        <p:txBody>
          <a:bodyPr lIns="0" tIns="0" rIns="90000" bIns="0">
            <a:spAutoFit/>
          </a:bodyPr>
          <a:lstStyle/>
          <a:p>
            <a:pPr algn="ctr">
              <a:lnSpc>
                <a:spcPts val="900"/>
              </a:lnSpc>
              <a:spcBef>
                <a:spcPct val="50000"/>
              </a:spcBef>
            </a:pPr>
            <a:r>
              <a:rPr lang="ru-RU" altLang="ko-KR" sz="1000" dirty="0" smtClean="0">
                <a:solidFill>
                  <a:schemeClr val="tx1"/>
                </a:solidFill>
                <a:latin typeface="Arial Unicode MS" pitchFamily="50" charset="-127"/>
                <a:ea typeface="Arial Unicode MS" pitchFamily="50" charset="-127"/>
                <a:cs typeface="Arial Unicode MS" pitchFamily="50" charset="-127"/>
              </a:rPr>
              <a:t>учет</a:t>
            </a:r>
            <a:endParaRPr lang="ko-KR" altLang="en-US" sz="1000" dirty="0">
              <a:solidFill>
                <a:schemeClr val="tx1"/>
              </a:solidFill>
              <a:latin typeface="Arial Unicode MS" pitchFamily="50" charset="-127"/>
              <a:ea typeface="Arial Unicode MS" pitchFamily="50" charset="-127"/>
              <a:cs typeface="Arial Unicode MS" pitchFamily="50" charset="-127"/>
            </a:endParaRPr>
          </a:p>
        </p:txBody>
      </p:sp>
      <p:pic>
        <p:nvPicPr>
          <p:cNvPr id="1063" name="Picture 454" descr="db2"/>
          <p:cNvPicPr>
            <a:picLocks noChangeAspect="1" noChangeArrowheads="1"/>
          </p:cNvPicPr>
          <p:nvPr/>
        </p:nvPicPr>
        <p:blipFill>
          <a:blip r:embed="rId13" cstate="print"/>
          <a:srcRect/>
          <a:stretch>
            <a:fillRect/>
          </a:stretch>
        </p:blipFill>
        <p:spPr bwMode="gray">
          <a:xfrm>
            <a:off x="6789738" y="4645025"/>
            <a:ext cx="2232025" cy="863600"/>
          </a:xfrm>
          <a:prstGeom prst="rect">
            <a:avLst/>
          </a:prstGeom>
          <a:noFill/>
          <a:ln w="9525">
            <a:noFill/>
            <a:miter lim="800000"/>
            <a:headEnd/>
            <a:tailEnd/>
          </a:ln>
        </p:spPr>
      </p:pic>
      <p:sp>
        <p:nvSpPr>
          <p:cNvPr id="1064" name="Rectangle 171"/>
          <p:cNvSpPr>
            <a:spLocks noChangeArrowheads="1"/>
          </p:cNvSpPr>
          <p:nvPr/>
        </p:nvSpPr>
        <p:spPr bwMode="auto">
          <a:xfrm>
            <a:off x="6411913" y="4794250"/>
            <a:ext cx="2384425" cy="923972"/>
          </a:xfrm>
          <a:prstGeom prst="rect">
            <a:avLst/>
          </a:prstGeom>
          <a:noFill/>
          <a:ln w="9525" algn="ctr">
            <a:noFill/>
            <a:miter lim="800000"/>
            <a:headEnd/>
            <a:tailEnd/>
          </a:ln>
        </p:spPr>
        <p:txBody>
          <a:bodyPr lIns="92075" tIns="46038" rIns="92075" bIns="46038">
            <a:spAutoFit/>
          </a:bodyPr>
          <a:lstStyle/>
          <a:p>
            <a:pPr algn="ctr" eaLnBrk="0" hangingPunct="0">
              <a:spcBef>
                <a:spcPts val="0"/>
              </a:spcBef>
              <a:spcAft>
                <a:spcPts val="0"/>
              </a:spcAft>
              <a:buSzPct val="90000"/>
            </a:pPr>
            <a:r>
              <a:rPr lang="ru-RU" altLang="ko-KR" sz="1400" dirty="0" smtClean="0">
                <a:latin typeface="Arial Unicode MS" pitchFamily="50" charset="-127"/>
                <a:ea typeface="Arial Unicode MS" pitchFamily="50" charset="-127"/>
                <a:cs typeface="Arial Unicode MS" pitchFamily="50" charset="-127"/>
              </a:rPr>
              <a:t>Данные Цифрового Мозга</a:t>
            </a:r>
          </a:p>
          <a:p>
            <a:pPr algn="ctr" eaLnBrk="0" hangingPunct="0">
              <a:spcBef>
                <a:spcPts val="0"/>
              </a:spcBef>
              <a:spcAft>
                <a:spcPts val="0"/>
              </a:spcAft>
              <a:buSzPct val="90000"/>
            </a:pPr>
            <a:r>
              <a:rPr lang="ru-RU" altLang="ko-KR" sz="1400" dirty="0" smtClean="0">
                <a:latin typeface="Arial Unicode MS" pitchFamily="50" charset="-127"/>
                <a:ea typeface="Arial Unicode MS" pitchFamily="50" charset="-127"/>
                <a:cs typeface="Arial Unicode MS" pitchFamily="50" charset="-127"/>
              </a:rPr>
              <a:t>Внешние данные</a:t>
            </a:r>
          </a:p>
          <a:p>
            <a:pPr algn="ctr" eaLnBrk="0" hangingPunct="0">
              <a:spcBef>
                <a:spcPts val="0"/>
              </a:spcBef>
              <a:spcAft>
                <a:spcPts val="0"/>
              </a:spcAft>
              <a:buSzPct val="90000"/>
            </a:pPr>
            <a:r>
              <a:rPr lang="ru-RU" altLang="ko-KR" sz="1400" dirty="0" smtClean="0">
                <a:latin typeface="Arial Unicode MS" pitchFamily="50" charset="-127"/>
                <a:ea typeface="Arial Unicode MS" pitchFamily="50" charset="-127"/>
                <a:cs typeface="Arial Unicode MS" pitchFamily="50" charset="-127"/>
              </a:rPr>
              <a:t> Данные </a:t>
            </a:r>
            <a:r>
              <a:rPr lang="ru-RU" altLang="ko-KR" sz="1200" dirty="0" smtClean="0">
                <a:latin typeface="Arial Unicode MS" pitchFamily="50" charset="-127"/>
                <a:ea typeface="Arial Unicode MS" pitchFamily="50" charset="-127"/>
                <a:cs typeface="Arial Unicode MS" pitchFamily="50" charset="-127"/>
              </a:rPr>
              <a:t>введенные</a:t>
            </a:r>
          </a:p>
          <a:p>
            <a:pPr algn="ctr" eaLnBrk="0" hangingPunct="0">
              <a:spcBef>
                <a:spcPts val="0"/>
              </a:spcBef>
              <a:spcAft>
                <a:spcPts val="0"/>
              </a:spcAft>
              <a:buSzPct val="90000"/>
            </a:pPr>
            <a:r>
              <a:rPr lang="ru-RU" altLang="ko-KR" sz="1200" dirty="0" smtClean="0">
                <a:latin typeface="Arial Unicode MS" pitchFamily="50" charset="-127"/>
                <a:ea typeface="Arial Unicode MS" pitchFamily="50" charset="-127"/>
                <a:cs typeface="Arial Unicode MS" pitchFamily="50" charset="-127"/>
              </a:rPr>
              <a:t> вручную</a:t>
            </a:r>
            <a:endParaRPr lang="en-US" altLang="ko-KR" sz="1200" dirty="0">
              <a:latin typeface="Arial Unicode MS" pitchFamily="50" charset="-127"/>
              <a:ea typeface="Arial Unicode MS" pitchFamily="50" charset="-127"/>
              <a:cs typeface="Arial Unicode MS" pitchFamily="50" charset="-127"/>
            </a:endParaRPr>
          </a:p>
        </p:txBody>
      </p:sp>
      <p:pic>
        <p:nvPicPr>
          <p:cNvPr id="1065" name="Picture 730" descr="db"/>
          <p:cNvPicPr>
            <a:picLocks noChangeAspect="1" noChangeArrowheads="1"/>
          </p:cNvPicPr>
          <p:nvPr/>
        </p:nvPicPr>
        <p:blipFill>
          <a:blip r:embed="rId14" cstate="print"/>
          <a:srcRect/>
          <a:stretch>
            <a:fillRect/>
          </a:stretch>
        </p:blipFill>
        <p:spPr bwMode="gray">
          <a:xfrm>
            <a:off x="4581525" y="1739900"/>
            <a:ext cx="1171575" cy="503238"/>
          </a:xfrm>
          <a:prstGeom prst="rect">
            <a:avLst/>
          </a:prstGeom>
          <a:noFill/>
          <a:ln w="9525">
            <a:noFill/>
            <a:miter lim="800000"/>
            <a:headEnd/>
            <a:tailEnd/>
          </a:ln>
        </p:spPr>
      </p:pic>
      <p:sp>
        <p:nvSpPr>
          <p:cNvPr id="1066" name="Text Box 193"/>
          <p:cNvSpPr txBox="1">
            <a:spLocks noChangeArrowheads="1"/>
          </p:cNvSpPr>
          <p:nvPr/>
        </p:nvSpPr>
        <p:spPr bwMode="auto">
          <a:xfrm>
            <a:off x="4764088" y="1901825"/>
            <a:ext cx="727075" cy="15388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ru-RU" altLang="ko-KR" sz="900" dirty="0" smtClean="0">
                <a:solidFill>
                  <a:srgbClr val="0000FF"/>
                </a:solidFill>
                <a:latin typeface="Arial Unicode MS" pitchFamily="50" charset="-127"/>
                <a:ea typeface="Arial Unicode MS" pitchFamily="50" charset="-127"/>
                <a:cs typeface="Arial Unicode MS" pitchFamily="50" charset="-127"/>
              </a:rPr>
              <a:t>Финансовая информация</a:t>
            </a:r>
            <a:endParaRPr lang="ko-KR" altLang="en-US" sz="900" dirty="0">
              <a:solidFill>
                <a:srgbClr val="0000FF"/>
              </a:solidFill>
              <a:latin typeface="Arial Unicode MS" pitchFamily="50" charset="-127"/>
              <a:ea typeface="Arial Unicode MS" pitchFamily="50" charset="-127"/>
              <a:cs typeface="Arial Unicode MS" pitchFamily="50" charset="-127"/>
            </a:endParaRPr>
          </a:p>
        </p:txBody>
      </p:sp>
      <p:sp>
        <p:nvSpPr>
          <p:cNvPr id="1067" name="AutoShape 91"/>
          <p:cNvSpPr>
            <a:spLocks noChangeArrowheads="1"/>
          </p:cNvSpPr>
          <p:nvPr/>
        </p:nvSpPr>
        <p:spPr bwMode="blackWhite">
          <a:xfrm>
            <a:off x="3024174" y="5491163"/>
            <a:ext cx="1357322" cy="368300"/>
          </a:xfrm>
          <a:prstGeom prst="bevel">
            <a:avLst>
              <a:gd name="adj" fmla="val 5069"/>
            </a:avLst>
          </a:prstGeom>
          <a:noFill/>
          <a:ln w="3175">
            <a:noFill/>
            <a:miter lim="800000"/>
            <a:headEnd/>
            <a:tailEnd/>
          </a:ln>
        </p:spPr>
        <p:txBody>
          <a:bodyPr wrap="none" anchor="ctr"/>
          <a:lstStyle/>
          <a:p>
            <a:pPr algn="ctr">
              <a:lnSpc>
                <a:spcPts val="400"/>
              </a:lnSpc>
              <a:spcBef>
                <a:spcPct val="50000"/>
              </a:spcBef>
            </a:pPr>
            <a:r>
              <a:rPr lang="ru-RU" altLang="ko-KR" sz="800" dirty="0" err="1" smtClean="0">
                <a:latin typeface="Arial Unicode MS" pitchFamily="50" charset="-127"/>
                <a:ea typeface="Arial Unicode MS" pitchFamily="50" charset="-127"/>
                <a:cs typeface="Arial Unicode MS" pitchFamily="50" charset="-127"/>
              </a:rPr>
              <a:t>аффилиированная</a:t>
            </a:r>
            <a:r>
              <a:rPr lang="ru-RU" altLang="ko-KR" sz="800" dirty="0" smtClean="0">
                <a:latin typeface="Arial Unicode MS" pitchFamily="50" charset="-127"/>
                <a:ea typeface="Arial Unicode MS" pitchFamily="50" charset="-127"/>
                <a:cs typeface="Arial Unicode MS" pitchFamily="50" charset="-127"/>
              </a:rPr>
              <a:t> организация</a:t>
            </a:r>
          </a:p>
          <a:p>
            <a:pPr algn="ctr">
              <a:lnSpc>
                <a:spcPts val="400"/>
              </a:lnSpc>
              <a:spcBef>
                <a:spcPct val="50000"/>
              </a:spcBef>
            </a:pPr>
            <a:r>
              <a:rPr lang="ru-RU" altLang="ko-KR" sz="800" dirty="0" smtClean="0">
                <a:latin typeface="Arial Unicode MS" pitchFamily="50" charset="-127"/>
                <a:ea typeface="Arial Unicode MS" pitchFamily="50" charset="-127"/>
                <a:cs typeface="Arial Unicode MS" pitchFamily="50" charset="-127"/>
              </a:rPr>
              <a:t>Государственное учреждение</a:t>
            </a:r>
            <a:endParaRPr lang="ko-KR" altLang="en-US" sz="800" dirty="0">
              <a:latin typeface="Arial Unicode MS" pitchFamily="50" charset="-127"/>
              <a:ea typeface="Arial Unicode MS" pitchFamily="50" charset="-127"/>
              <a:cs typeface="Arial Unicode MS" pitchFamily="50" charset="-127"/>
            </a:endParaRPr>
          </a:p>
        </p:txBody>
      </p:sp>
      <p:sp>
        <p:nvSpPr>
          <p:cNvPr id="1068" name="AutoShape 61"/>
          <p:cNvSpPr>
            <a:spLocks noChangeArrowheads="1"/>
          </p:cNvSpPr>
          <p:nvPr/>
        </p:nvSpPr>
        <p:spPr bwMode="blackWhite">
          <a:xfrm>
            <a:off x="1712913" y="5429264"/>
            <a:ext cx="1152525" cy="571504"/>
          </a:xfrm>
          <a:prstGeom prst="bevel">
            <a:avLst>
              <a:gd name="adj" fmla="val 5069"/>
            </a:avLst>
          </a:prstGeom>
          <a:noFill/>
          <a:ln w="3175">
            <a:noFill/>
            <a:miter lim="800000"/>
            <a:headEnd/>
            <a:tailEnd/>
          </a:ln>
        </p:spPr>
        <p:txBody>
          <a:bodyPr wrap="none" anchor="ctr"/>
          <a:lstStyle/>
          <a:p>
            <a:pPr algn="ctr">
              <a:lnSpc>
                <a:spcPts val="400"/>
              </a:lnSpc>
              <a:spcBef>
                <a:spcPct val="50000"/>
              </a:spcBef>
            </a:pPr>
            <a:endParaRPr lang="ko-KR" altLang="en-US" sz="800" dirty="0">
              <a:latin typeface="Arial Unicode MS" pitchFamily="50" charset="-127"/>
              <a:ea typeface="Arial Unicode MS" pitchFamily="50" charset="-127"/>
              <a:cs typeface="Arial Unicode MS" pitchFamily="50" charset="-127"/>
            </a:endParaRPr>
          </a:p>
        </p:txBody>
      </p:sp>
      <p:sp>
        <p:nvSpPr>
          <p:cNvPr id="1069" name="AutoShape 55"/>
          <p:cNvSpPr>
            <a:spLocks noChangeArrowheads="1"/>
          </p:cNvSpPr>
          <p:nvPr/>
        </p:nvSpPr>
        <p:spPr bwMode="blackWhite">
          <a:xfrm>
            <a:off x="719138" y="5481638"/>
            <a:ext cx="757237" cy="349250"/>
          </a:xfrm>
          <a:prstGeom prst="bevel">
            <a:avLst>
              <a:gd name="adj" fmla="val 5069"/>
            </a:avLst>
          </a:prstGeom>
          <a:noFill/>
          <a:ln w="3175">
            <a:noFill/>
            <a:miter lim="800000"/>
            <a:headEnd/>
            <a:tailEnd/>
          </a:ln>
        </p:spPr>
        <p:txBody>
          <a:bodyPr wrap="none" anchor="ctr"/>
          <a:lstStyle/>
          <a:p>
            <a:pPr algn="ctr">
              <a:lnSpc>
                <a:spcPts val="400"/>
              </a:lnSpc>
              <a:spcBef>
                <a:spcPct val="50000"/>
              </a:spcBef>
            </a:pPr>
            <a:r>
              <a:rPr lang="ru-RU" altLang="ko-KR" sz="800" dirty="0" smtClean="0">
                <a:latin typeface="Arial Unicode MS" pitchFamily="50" charset="-127"/>
                <a:ea typeface="Arial Unicode MS" pitchFamily="50" charset="-127"/>
                <a:cs typeface="Arial Unicode MS" pitchFamily="50" charset="-127"/>
              </a:rPr>
              <a:t>Финансовая система</a:t>
            </a:r>
          </a:p>
          <a:p>
            <a:pPr algn="ctr">
              <a:lnSpc>
                <a:spcPts val="400"/>
              </a:lnSpc>
              <a:spcBef>
                <a:spcPct val="50000"/>
              </a:spcBef>
            </a:pPr>
            <a:r>
              <a:rPr lang="ru-RU" altLang="ko-KR" sz="800" dirty="0" smtClean="0">
                <a:latin typeface="Arial Unicode MS" pitchFamily="50" charset="-127"/>
                <a:ea typeface="Arial Unicode MS" pitchFamily="50" charset="-127"/>
                <a:cs typeface="Arial Unicode MS" pitchFamily="50" charset="-127"/>
              </a:rPr>
              <a:t> Местного правительства</a:t>
            </a:r>
            <a:endParaRPr lang="en-US" altLang="ko-KR" sz="800" dirty="0" smtClean="0">
              <a:latin typeface="Arial Unicode MS" pitchFamily="50" charset="-127"/>
              <a:ea typeface="Arial Unicode MS" pitchFamily="50" charset="-127"/>
              <a:cs typeface="Arial Unicode MS" pitchFamily="50" charset="-127"/>
            </a:endParaRPr>
          </a:p>
          <a:p>
            <a:pPr algn="ctr">
              <a:lnSpc>
                <a:spcPts val="400"/>
              </a:lnSpc>
              <a:spcBef>
                <a:spcPct val="50000"/>
              </a:spcBef>
            </a:pPr>
            <a:r>
              <a:rPr lang="en-US" altLang="ko-KR" sz="800" dirty="0" smtClean="0">
                <a:latin typeface="Arial Unicode MS" pitchFamily="50" charset="-127"/>
                <a:ea typeface="Arial Unicode MS" pitchFamily="50" charset="-127"/>
                <a:cs typeface="Arial Unicode MS" pitchFamily="50" charset="-127"/>
              </a:rPr>
              <a:t> </a:t>
            </a:r>
            <a:endParaRPr lang="ko-KR" altLang="en-US" sz="800" dirty="0">
              <a:latin typeface="Arial Unicode MS" pitchFamily="50" charset="-127"/>
              <a:ea typeface="Arial Unicode MS" pitchFamily="50" charset="-127"/>
              <a:cs typeface="Arial Unicode MS" pitchFamily="50" charset="-127"/>
            </a:endParaRPr>
          </a:p>
        </p:txBody>
      </p:sp>
      <p:pic>
        <p:nvPicPr>
          <p:cNvPr id="1070" name="Picture 730" descr="db"/>
          <p:cNvPicPr>
            <a:picLocks noChangeAspect="1" noChangeArrowheads="1"/>
          </p:cNvPicPr>
          <p:nvPr/>
        </p:nvPicPr>
        <p:blipFill>
          <a:blip r:embed="rId14" cstate="print"/>
          <a:srcRect/>
          <a:stretch>
            <a:fillRect/>
          </a:stretch>
        </p:blipFill>
        <p:spPr bwMode="gray">
          <a:xfrm>
            <a:off x="606425" y="4956175"/>
            <a:ext cx="1027113" cy="398463"/>
          </a:xfrm>
          <a:prstGeom prst="rect">
            <a:avLst/>
          </a:prstGeom>
          <a:noFill/>
          <a:ln w="9525">
            <a:noFill/>
            <a:miter lim="800000"/>
            <a:headEnd/>
            <a:tailEnd/>
          </a:ln>
        </p:spPr>
      </p:pic>
      <p:pic>
        <p:nvPicPr>
          <p:cNvPr id="1071" name="Picture 730" descr="db"/>
          <p:cNvPicPr>
            <a:picLocks noChangeAspect="1" noChangeArrowheads="1"/>
          </p:cNvPicPr>
          <p:nvPr/>
        </p:nvPicPr>
        <p:blipFill>
          <a:blip r:embed="rId14" cstate="print"/>
          <a:srcRect/>
          <a:stretch>
            <a:fillRect/>
          </a:stretch>
        </p:blipFill>
        <p:spPr bwMode="gray">
          <a:xfrm>
            <a:off x="1806575" y="4956175"/>
            <a:ext cx="1027113" cy="398463"/>
          </a:xfrm>
          <a:prstGeom prst="rect">
            <a:avLst/>
          </a:prstGeom>
          <a:noFill/>
          <a:ln w="9525">
            <a:noFill/>
            <a:miter lim="800000"/>
            <a:headEnd/>
            <a:tailEnd/>
          </a:ln>
        </p:spPr>
      </p:pic>
      <p:pic>
        <p:nvPicPr>
          <p:cNvPr id="1072" name="Picture 730" descr="db"/>
          <p:cNvPicPr>
            <a:picLocks noChangeAspect="1" noChangeArrowheads="1"/>
          </p:cNvPicPr>
          <p:nvPr/>
        </p:nvPicPr>
        <p:blipFill>
          <a:blip r:embed="rId14" cstate="print"/>
          <a:srcRect/>
          <a:stretch>
            <a:fillRect/>
          </a:stretch>
        </p:blipFill>
        <p:spPr bwMode="gray">
          <a:xfrm>
            <a:off x="3044825" y="4956175"/>
            <a:ext cx="1027113" cy="398463"/>
          </a:xfrm>
          <a:prstGeom prst="rect">
            <a:avLst/>
          </a:prstGeom>
          <a:noFill/>
          <a:ln w="9525">
            <a:noFill/>
            <a:miter lim="800000"/>
            <a:headEnd/>
            <a:tailEnd/>
          </a:ln>
        </p:spPr>
      </p:pic>
      <p:sp>
        <p:nvSpPr>
          <p:cNvPr id="1073" name="Text Box 54"/>
          <p:cNvSpPr txBox="1">
            <a:spLocks noChangeArrowheads="1"/>
          </p:cNvSpPr>
          <p:nvPr/>
        </p:nvSpPr>
        <p:spPr bwMode="auto">
          <a:xfrm>
            <a:off x="560388" y="5013325"/>
            <a:ext cx="1035050" cy="230832"/>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ru-RU" altLang="ko-KR" sz="900" dirty="0" smtClean="0">
                <a:solidFill>
                  <a:srgbClr val="0000FF"/>
                </a:solidFill>
                <a:latin typeface="Arial Unicode MS" pitchFamily="50" charset="-127"/>
                <a:ea typeface="Arial Unicode MS" pitchFamily="50" charset="-127"/>
                <a:cs typeface="Arial Unicode MS" pitchFamily="50" charset="-127"/>
              </a:rPr>
              <a:t>Местная финансовая информация</a:t>
            </a:r>
            <a:endParaRPr lang="ko-KR" altLang="en-US" sz="900" dirty="0">
              <a:solidFill>
                <a:srgbClr val="0000FF"/>
              </a:solidFill>
              <a:latin typeface="Arial Unicode MS" pitchFamily="50" charset="-127"/>
              <a:ea typeface="Arial Unicode MS" pitchFamily="50" charset="-127"/>
              <a:cs typeface="Arial Unicode MS" pitchFamily="50" charset="-127"/>
            </a:endParaRPr>
          </a:p>
        </p:txBody>
      </p:sp>
      <p:sp>
        <p:nvSpPr>
          <p:cNvPr id="1074" name="Text Box 90"/>
          <p:cNvSpPr txBox="1">
            <a:spLocks noChangeArrowheads="1"/>
          </p:cNvSpPr>
          <p:nvPr/>
        </p:nvSpPr>
        <p:spPr bwMode="auto">
          <a:xfrm>
            <a:off x="3001963" y="5010150"/>
            <a:ext cx="1033462" cy="15388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ru-RU" altLang="ko-KR" sz="900" dirty="0" smtClean="0">
                <a:solidFill>
                  <a:srgbClr val="0000FF"/>
                </a:solidFill>
                <a:latin typeface="Arial Unicode MS" pitchFamily="50" charset="-127"/>
                <a:ea typeface="Arial Unicode MS" pitchFamily="50" charset="-127"/>
                <a:cs typeface="Arial Unicode MS" pitchFamily="50" charset="-127"/>
              </a:rPr>
              <a:t>Обобщающая информация</a:t>
            </a:r>
            <a:endParaRPr lang="en-US" altLang="ko-KR" sz="900" dirty="0">
              <a:solidFill>
                <a:srgbClr val="0000FF"/>
              </a:solidFill>
              <a:latin typeface="Arial Unicode MS" pitchFamily="50" charset="-127"/>
              <a:ea typeface="Arial Unicode MS" pitchFamily="50" charset="-127"/>
              <a:cs typeface="Arial Unicode MS" pitchFamily="50" charset="-127"/>
            </a:endParaRPr>
          </a:p>
        </p:txBody>
      </p:sp>
      <p:sp>
        <p:nvSpPr>
          <p:cNvPr id="1075" name="Text Box 54"/>
          <p:cNvSpPr txBox="1">
            <a:spLocks noChangeArrowheads="1"/>
          </p:cNvSpPr>
          <p:nvPr/>
        </p:nvSpPr>
        <p:spPr bwMode="auto">
          <a:xfrm>
            <a:off x="1917686" y="5029200"/>
            <a:ext cx="1035050" cy="307777"/>
          </a:xfrm>
          <a:prstGeom prst="rect">
            <a:avLst/>
          </a:prstGeom>
          <a:noFill/>
          <a:ln w="9525" algn="ctr">
            <a:noFill/>
            <a:miter lim="800000"/>
            <a:headEnd/>
            <a:tailEnd/>
          </a:ln>
        </p:spPr>
        <p:txBody>
          <a:bodyPr wrap="square" lIns="0" tIns="0" rIns="0" bIns="0">
            <a:spAutoFit/>
          </a:bodyPr>
          <a:lstStyle/>
          <a:p>
            <a:pPr algn="ctr">
              <a:lnSpc>
                <a:spcPts val="600"/>
              </a:lnSpc>
              <a:spcBef>
                <a:spcPct val="50000"/>
              </a:spcBef>
            </a:pPr>
            <a:r>
              <a:rPr lang="ru-RU" altLang="ko-KR" sz="900" dirty="0" smtClean="0">
                <a:solidFill>
                  <a:srgbClr val="0000FF"/>
                </a:solidFill>
                <a:latin typeface="Arial Unicode MS" pitchFamily="50" charset="-127"/>
                <a:ea typeface="Arial Unicode MS" pitchFamily="50" charset="-127"/>
                <a:cs typeface="Arial Unicode MS" pitchFamily="50" charset="-127"/>
              </a:rPr>
              <a:t>финансовая информация местной системы образования</a:t>
            </a:r>
            <a:endParaRPr lang="ko-KR" altLang="en-US" sz="900" dirty="0">
              <a:solidFill>
                <a:srgbClr val="0000FF"/>
              </a:solidFill>
              <a:latin typeface="Arial Unicode MS" pitchFamily="50" charset="-127"/>
              <a:ea typeface="Arial Unicode MS" pitchFamily="50" charset="-127"/>
              <a:cs typeface="Arial Unicode MS" pitchFamily="50" charset="-127"/>
            </a:endParaRPr>
          </a:p>
        </p:txBody>
      </p:sp>
      <p:pic>
        <p:nvPicPr>
          <p:cNvPr id="1076" name="Picture 454" descr="db2"/>
          <p:cNvPicPr>
            <a:picLocks noChangeAspect="1" noChangeArrowheads="1"/>
          </p:cNvPicPr>
          <p:nvPr/>
        </p:nvPicPr>
        <p:blipFill>
          <a:blip r:embed="rId13" cstate="print"/>
          <a:srcRect/>
          <a:stretch>
            <a:fillRect/>
          </a:stretch>
        </p:blipFill>
        <p:spPr bwMode="gray">
          <a:xfrm>
            <a:off x="1706563" y="3573463"/>
            <a:ext cx="1254125" cy="400050"/>
          </a:xfrm>
          <a:prstGeom prst="rect">
            <a:avLst/>
          </a:prstGeom>
          <a:noFill/>
          <a:ln w="9525">
            <a:noFill/>
            <a:miter lim="800000"/>
            <a:headEnd/>
            <a:tailEnd/>
          </a:ln>
        </p:spPr>
      </p:pic>
      <p:sp>
        <p:nvSpPr>
          <p:cNvPr id="1077" name="AutoShape 100"/>
          <p:cNvSpPr>
            <a:spLocks noChangeArrowheads="1"/>
          </p:cNvSpPr>
          <p:nvPr/>
        </p:nvSpPr>
        <p:spPr bwMode="auto">
          <a:xfrm rot="5400000" flipH="1">
            <a:off x="9032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78" name="AutoShape 100"/>
          <p:cNvSpPr>
            <a:spLocks noChangeArrowheads="1"/>
          </p:cNvSpPr>
          <p:nvPr/>
        </p:nvSpPr>
        <p:spPr bwMode="auto">
          <a:xfrm rot="5400000" flipH="1">
            <a:off x="21224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dirty="0">
              <a:solidFill>
                <a:schemeClr val="tx1"/>
              </a:solidFill>
              <a:latin typeface="Arial Unicode MS" pitchFamily="50" charset="-127"/>
              <a:ea typeface="Arial Unicode MS" pitchFamily="50" charset="-127"/>
              <a:cs typeface="Arial Unicode MS" pitchFamily="50" charset="-127"/>
            </a:endParaRPr>
          </a:p>
        </p:txBody>
      </p:sp>
      <p:sp>
        <p:nvSpPr>
          <p:cNvPr id="1079" name="AutoShape 100"/>
          <p:cNvSpPr>
            <a:spLocks noChangeArrowheads="1"/>
          </p:cNvSpPr>
          <p:nvPr/>
        </p:nvSpPr>
        <p:spPr bwMode="auto">
          <a:xfrm rot="5400000" flipH="1">
            <a:off x="33416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80" name="AutoShape 81"/>
          <p:cNvSpPr>
            <a:spLocks noChangeArrowheads="1"/>
          </p:cNvSpPr>
          <p:nvPr/>
        </p:nvSpPr>
        <p:spPr bwMode="auto">
          <a:xfrm>
            <a:off x="596900" y="4640263"/>
            <a:ext cx="968375" cy="350435"/>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ru-RU" altLang="ko-KR" sz="1000" dirty="0" smtClean="0">
                <a:latin typeface="Arial Unicode MS" pitchFamily="50" charset="-127"/>
                <a:ea typeface="Arial Unicode MS" pitchFamily="50" charset="-127"/>
                <a:cs typeface="Arial Unicode MS" pitchFamily="50" charset="-127"/>
              </a:rPr>
              <a:t>ссылка</a:t>
            </a:r>
            <a:endParaRPr lang="ko-KR" altLang="en-US" sz="1000" dirty="0">
              <a:latin typeface="Arial Unicode MS" pitchFamily="50" charset="-127"/>
              <a:ea typeface="Arial Unicode MS" pitchFamily="50" charset="-127"/>
              <a:cs typeface="Arial Unicode MS" pitchFamily="50" charset="-127"/>
            </a:endParaRPr>
          </a:p>
        </p:txBody>
      </p:sp>
      <p:sp>
        <p:nvSpPr>
          <p:cNvPr id="1081" name="AutoShape 81"/>
          <p:cNvSpPr>
            <a:spLocks noChangeArrowheads="1"/>
          </p:cNvSpPr>
          <p:nvPr/>
        </p:nvSpPr>
        <p:spPr bwMode="auto">
          <a:xfrm>
            <a:off x="1825625" y="4640263"/>
            <a:ext cx="968375" cy="334328"/>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ru-RU" altLang="ko-KR" sz="1000" dirty="0" smtClean="0">
                <a:latin typeface="Arial Unicode MS" pitchFamily="50" charset="-127"/>
                <a:ea typeface="Arial Unicode MS" pitchFamily="50" charset="-127"/>
                <a:cs typeface="Arial Unicode MS" pitchFamily="50" charset="-127"/>
              </a:rPr>
              <a:t>Ссылка </a:t>
            </a:r>
            <a:endParaRPr lang="ko-KR" altLang="en-US" sz="1000" dirty="0">
              <a:latin typeface="Arial Unicode MS" pitchFamily="50" charset="-127"/>
              <a:ea typeface="Arial Unicode MS" pitchFamily="50" charset="-127"/>
              <a:cs typeface="Arial Unicode MS" pitchFamily="50" charset="-127"/>
            </a:endParaRPr>
          </a:p>
        </p:txBody>
      </p:sp>
      <p:sp>
        <p:nvSpPr>
          <p:cNvPr id="1082" name="AutoShape 81"/>
          <p:cNvSpPr>
            <a:spLocks noChangeArrowheads="1"/>
          </p:cNvSpPr>
          <p:nvPr/>
        </p:nvSpPr>
        <p:spPr bwMode="auto">
          <a:xfrm>
            <a:off x="3044825" y="4640263"/>
            <a:ext cx="968375" cy="334328"/>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ru-RU" altLang="ko-KR" sz="1000" dirty="0" smtClean="0">
                <a:latin typeface="Arial Unicode MS" pitchFamily="50" charset="-127"/>
                <a:ea typeface="Arial Unicode MS" pitchFamily="50" charset="-127"/>
                <a:cs typeface="Arial Unicode MS" pitchFamily="50" charset="-127"/>
              </a:rPr>
              <a:t>ссылка</a:t>
            </a:r>
            <a:endParaRPr lang="ko-KR" altLang="en-US" sz="1000" dirty="0">
              <a:latin typeface="Arial Unicode MS" pitchFamily="50" charset="-127"/>
              <a:ea typeface="Arial Unicode MS" pitchFamily="50" charset="-127"/>
              <a:cs typeface="Arial Unicode MS" pitchFamily="50" charset="-127"/>
            </a:endParaRPr>
          </a:p>
        </p:txBody>
      </p:sp>
      <p:sp>
        <p:nvSpPr>
          <p:cNvPr id="1083" name="Text Box 67"/>
          <p:cNvSpPr txBox="1">
            <a:spLocks noChangeArrowheads="1"/>
          </p:cNvSpPr>
          <p:nvPr/>
        </p:nvSpPr>
        <p:spPr bwMode="auto">
          <a:xfrm>
            <a:off x="619125" y="2335213"/>
            <a:ext cx="3313113" cy="15388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ru-RU" altLang="ko-KR" sz="1200" dirty="0" smtClean="0">
                <a:latin typeface="Arial Unicode MS" pitchFamily="50" charset="-127"/>
                <a:ea typeface="Arial Unicode MS" pitchFamily="50" charset="-127"/>
                <a:cs typeface="Arial Unicode MS" pitchFamily="50" charset="-127"/>
              </a:rPr>
              <a:t>Центральная система финансовой информации</a:t>
            </a:r>
            <a:endParaRPr lang="ko-KR" altLang="en-US" sz="1200" dirty="0">
              <a:latin typeface="Arial Unicode MS" pitchFamily="50" charset="-127"/>
              <a:ea typeface="Arial Unicode MS" pitchFamily="50" charset="-127"/>
              <a:cs typeface="Arial Unicode MS" pitchFamily="50" charset="-127"/>
            </a:endParaRPr>
          </a:p>
        </p:txBody>
      </p:sp>
      <p:sp>
        <p:nvSpPr>
          <p:cNvPr id="1084" name="Text Box 68"/>
          <p:cNvSpPr txBox="1">
            <a:spLocks noChangeArrowheads="1"/>
          </p:cNvSpPr>
          <p:nvPr/>
        </p:nvSpPr>
        <p:spPr bwMode="auto">
          <a:xfrm>
            <a:off x="687388" y="2924175"/>
            <a:ext cx="842962" cy="174984"/>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800" dirty="0" smtClean="0">
                <a:latin typeface="Arial Unicode MS" pitchFamily="50" charset="-127"/>
                <a:ea typeface="Arial Unicode MS" pitchFamily="50" charset="-127"/>
                <a:cs typeface="Arial Unicode MS" pitchFamily="50" charset="-127"/>
              </a:rPr>
              <a:t>регулирование</a:t>
            </a:r>
            <a:endParaRPr lang="ko-KR" altLang="en-US" sz="800" dirty="0">
              <a:latin typeface="Arial Unicode MS" pitchFamily="50" charset="-127"/>
              <a:ea typeface="Arial Unicode MS" pitchFamily="50" charset="-127"/>
              <a:cs typeface="Arial Unicode MS" pitchFamily="50" charset="-127"/>
            </a:endParaRPr>
          </a:p>
        </p:txBody>
      </p:sp>
      <p:sp>
        <p:nvSpPr>
          <p:cNvPr id="1085" name="Text Box 69"/>
          <p:cNvSpPr txBox="1">
            <a:spLocks noChangeArrowheads="1"/>
          </p:cNvSpPr>
          <p:nvPr/>
        </p:nvSpPr>
        <p:spPr bwMode="auto">
          <a:xfrm>
            <a:off x="687388" y="3157538"/>
            <a:ext cx="754062"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фонд</a:t>
            </a:r>
            <a:endParaRPr lang="ko-KR" altLang="en-US" sz="1000" dirty="0">
              <a:latin typeface="Arial Unicode MS" pitchFamily="50" charset="-127"/>
              <a:ea typeface="Arial Unicode MS" pitchFamily="50" charset="-127"/>
              <a:cs typeface="Arial Unicode MS" pitchFamily="50" charset="-127"/>
            </a:endParaRPr>
          </a:p>
        </p:txBody>
      </p:sp>
      <p:sp>
        <p:nvSpPr>
          <p:cNvPr id="1086" name="Text Box 70"/>
          <p:cNvSpPr txBox="1">
            <a:spLocks noChangeArrowheads="1"/>
          </p:cNvSpPr>
          <p:nvPr/>
        </p:nvSpPr>
        <p:spPr bwMode="auto">
          <a:xfrm>
            <a:off x="677863" y="2644775"/>
            <a:ext cx="687387"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Бюджет </a:t>
            </a:r>
            <a:endParaRPr lang="ko-KR" altLang="en-US" sz="1000" dirty="0">
              <a:latin typeface="Arial Unicode MS" pitchFamily="50" charset="-127"/>
              <a:ea typeface="Arial Unicode MS" pitchFamily="50" charset="-127"/>
              <a:cs typeface="Arial Unicode MS" pitchFamily="50" charset="-127"/>
            </a:endParaRPr>
          </a:p>
        </p:txBody>
      </p:sp>
      <p:sp>
        <p:nvSpPr>
          <p:cNvPr id="1087" name="Text Box 71"/>
          <p:cNvSpPr txBox="1">
            <a:spLocks noChangeArrowheads="1"/>
          </p:cNvSpPr>
          <p:nvPr/>
        </p:nvSpPr>
        <p:spPr bwMode="auto">
          <a:xfrm>
            <a:off x="1352550" y="2601913"/>
            <a:ext cx="863600" cy="255006"/>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900" dirty="0" smtClean="0">
                <a:latin typeface="Arial Unicode MS" pitchFamily="50" charset="-127"/>
                <a:ea typeface="Arial Unicode MS" pitchFamily="50" charset="-127"/>
                <a:cs typeface="Arial Unicode MS" pitchFamily="50" charset="-127"/>
              </a:rPr>
              <a:t>Управление проектом</a:t>
            </a:r>
            <a:endParaRPr lang="en-US" altLang="ko-KR" sz="900" dirty="0">
              <a:latin typeface="Arial Unicode MS" pitchFamily="50" charset="-127"/>
              <a:ea typeface="Arial Unicode MS" pitchFamily="50" charset="-127"/>
              <a:cs typeface="Arial Unicode MS" pitchFamily="50" charset="-127"/>
            </a:endParaRPr>
          </a:p>
        </p:txBody>
      </p:sp>
      <p:sp>
        <p:nvSpPr>
          <p:cNvPr id="1088" name="Text Box 72"/>
          <p:cNvSpPr txBox="1">
            <a:spLocks noChangeArrowheads="1"/>
          </p:cNvSpPr>
          <p:nvPr/>
        </p:nvSpPr>
        <p:spPr bwMode="auto">
          <a:xfrm>
            <a:off x="2227263" y="2644775"/>
            <a:ext cx="687387"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доход</a:t>
            </a:r>
            <a:endParaRPr lang="ko-KR" altLang="en-US" sz="1000" dirty="0">
              <a:latin typeface="Arial Unicode MS" pitchFamily="50" charset="-127"/>
              <a:ea typeface="Arial Unicode MS" pitchFamily="50" charset="-127"/>
              <a:cs typeface="Arial Unicode MS" pitchFamily="50" charset="-127"/>
            </a:endParaRPr>
          </a:p>
        </p:txBody>
      </p:sp>
      <p:sp>
        <p:nvSpPr>
          <p:cNvPr id="1089" name="Text Box 73"/>
          <p:cNvSpPr txBox="1">
            <a:spLocks noChangeArrowheads="1"/>
          </p:cNvSpPr>
          <p:nvPr/>
        </p:nvSpPr>
        <p:spPr bwMode="auto">
          <a:xfrm>
            <a:off x="2913063" y="2644775"/>
            <a:ext cx="971550"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расход</a:t>
            </a:r>
            <a:endParaRPr lang="ko-KR" altLang="en-US" sz="1000" dirty="0">
              <a:latin typeface="Arial Unicode MS" pitchFamily="50" charset="-127"/>
              <a:ea typeface="Arial Unicode MS" pitchFamily="50" charset="-127"/>
              <a:cs typeface="Arial Unicode MS" pitchFamily="50" charset="-127"/>
            </a:endParaRPr>
          </a:p>
        </p:txBody>
      </p:sp>
      <p:sp>
        <p:nvSpPr>
          <p:cNvPr id="1090" name="Text Box 75"/>
          <p:cNvSpPr txBox="1">
            <a:spLocks noChangeArrowheads="1"/>
          </p:cNvSpPr>
          <p:nvPr/>
        </p:nvSpPr>
        <p:spPr bwMode="auto">
          <a:xfrm>
            <a:off x="1547813" y="2924175"/>
            <a:ext cx="1322387" cy="169277"/>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Активы и запасы</a:t>
            </a:r>
            <a:endParaRPr lang="ko-KR" altLang="en-US" sz="1000" dirty="0">
              <a:latin typeface="Arial Unicode MS" pitchFamily="50" charset="-127"/>
              <a:ea typeface="Arial Unicode MS" pitchFamily="50" charset="-127"/>
              <a:cs typeface="Arial Unicode MS" pitchFamily="50" charset="-127"/>
            </a:endParaRPr>
          </a:p>
        </p:txBody>
      </p:sp>
      <p:sp>
        <p:nvSpPr>
          <p:cNvPr id="1091" name="Text Box 76"/>
          <p:cNvSpPr txBox="1">
            <a:spLocks noChangeArrowheads="1"/>
          </p:cNvSpPr>
          <p:nvPr/>
        </p:nvSpPr>
        <p:spPr bwMode="auto">
          <a:xfrm>
            <a:off x="2887663" y="2924175"/>
            <a:ext cx="962025"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закупки</a:t>
            </a:r>
            <a:endParaRPr lang="ko-KR" altLang="en-US" sz="1000" dirty="0">
              <a:latin typeface="Arial Unicode MS" pitchFamily="50" charset="-127"/>
              <a:ea typeface="Arial Unicode MS" pitchFamily="50" charset="-127"/>
              <a:cs typeface="Arial Unicode MS" pitchFamily="50" charset="-127"/>
            </a:endParaRPr>
          </a:p>
        </p:txBody>
      </p:sp>
      <p:sp>
        <p:nvSpPr>
          <p:cNvPr id="1092" name="Text Box 77"/>
          <p:cNvSpPr txBox="1">
            <a:spLocks noChangeArrowheads="1"/>
          </p:cNvSpPr>
          <p:nvPr/>
        </p:nvSpPr>
        <p:spPr bwMode="auto">
          <a:xfrm>
            <a:off x="1436688" y="3157538"/>
            <a:ext cx="754062"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кредит</a:t>
            </a:r>
            <a:endParaRPr lang="ko-KR" altLang="en-US" sz="1000" dirty="0">
              <a:latin typeface="Arial Unicode MS" pitchFamily="50" charset="-127"/>
              <a:ea typeface="Arial Unicode MS" pitchFamily="50" charset="-127"/>
              <a:cs typeface="Arial Unicode MS" pitchFamily="50" charset="-127"/>
            </a:endParaRPr>
          </a:p>
        </p:txBody>
      </p:sp>
      <p:sp>
        <p:nvSpPr>
          <p:cNvPr id="1093" name="Text Box 78"/>
          <p:cNvSpPr txBox="1">
            <a:spLocks noChangeArrowheads="1"/>
          </p:cNvSpPr>
          <p:nvPr/>
        </p:nvSpPr>
        <p:spPr bwMode="auto">
          <a:xfrm>
            <a:off x="2184400" y="3157538"/>
            <a:ext cx="757238"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долг</a:t>
            </a:r>
            <a:endParaRPr lang="ko-KR" altLang="en-US" sz="1000" dirty="0">
              <a:latin typeface="Arial Unicode MS" pitchFamily="50" charset="-127"/>
              <a:ea typeface="Arial Unicode MS" pitchFamily="50" charset="-127"/>
              <a:cs typeface="Arial Unicode MS" pitchFamily="50" charset="-127"/>
            </a:endParaRPr>
          </a:p>
        </p:txBody>
      </p:sp>
      <p:sp>
        <p:nvSpPr>
          <p:cNvPr id="1094" name="AutoShape 10"/>
          <p:cNvSpPr>
            <a:spLocks noChangeArrowheads="1"/>
          </p:cNvSpPr>
          <p:nvPr/>
        </p:nvSpPr>
        <p:spPr bwMode="auto">
          <a:xfrm rot="10800000" flipV="1">
            <a:off x="6464300" y="5576888"/>
            <a:ext cx="2792413" cy="279400"/>
          </a:xfrm>
          <a:prstGeom prst="bevel">
            <a:avLst>
              <a:gd name="adj" fmla="val 12500"/>
            </a:avLst>
          </a:prstGeom>
          <a:noFill/>
          <a:ln w="3175">
            <a:noFill/>
            <a:miter lim="800000"/>
            <a:headEnd/>
            <a:tailEnd/>
          </a:ln>
        </p:spPr>
        <p:txBody>
          <a:bodyPr wrap="none" lIns="5713" tIns="2973" rIns="5713" bIns="2973" anchor="ctr"/>
          <a:lstStyle/>
          <a:p>
            <a:pPr algn="ctr" defTabSz="935038">
              <a:lnSpc>
                <a:spcPts val="600"/>
              </a:lnSpc>
              <a:spcBef>
                <a:spcPct val="50000"/>
              </a:spcBef>
            </a:pPr>
            <a:r>
              <a:rPr lang="en-US" altLang="ko-KR" sz="1200" dirty="0">
                <a:latin typeface="Arial Unicode MS" pitchFamily="50" charset="-127"/>
                <a:ea typeface="Arial Unicode MS" pitchFamily="50" charset="-127"/>
                <a:cs typeface="Arial Unicode MS" pitchFamily="50" charset="-127"/>
              </a:rPr>
              <a:t>DW</a:t>
            </a:r>
          </a:p>
        </p:txBody>
      </p:sp>
      <p:sp>
        <p:nvSpPr>
          <p:cNvPr id="1095" name="AutoShape 11"/>
          <p:cNvSpPr>
            <a:spLocks noChangeArrowheads="1"/>
          </p:cNvSpPr>
          <p:nvPr/>
        </p:nvSpPr>
        <p:spPr bwMode="auto">
          <a:xfrm rot="10800000" flipV="1">
            <a:off x="6483350" y="3911600"/>
            <a:ext cx="2801938" cy="295275"/>
          </a:xfrm>
          <a:prstGeom prst="bevel">
            <a:avLst>
              <a:gd name="adj" fmla="val 12500"/>
            </a:avLst>
          </a:prstGeom>
          <a:noFill/>
          <a:ln w="3175">
            <a:noFill/>
            <a:miter lim="800000"/>
            <a:headEnd/>
            <a:tailEnd/>
          </a:ln>
        </p:spPr>
        <p:txBody>
          <a:bodyPr wrap="none" lIns="5713" tIns="2973" rIns="5713" bIns="2973" anchor="ctr"/>
          <a:lstStyle/>
          <a:p>
            <a:pPr algn="ctr" defTabSz="935038">
              <a:lnSpc>
                <a:spcPts val="600"/>
              </a:lnSpc>
              <a:spcBef>
                <a:spcPct val="50000"/>
              </a:spcBef>
            </a:pPr>
            <a:r>
              <a:rPr lang="ru-RU" altLang="ko-KR" sz="1200" dirty="0" smtClean="0">
                <a:latin typeface="Arial Unicode MS" pitchFamily="50" charset="-127"/>
                <a:ea typeface="Arial Unicode MS" pitchFamily="50" charset="-127"/>
                <a:cs typeface="Arial Unicode MS" pitchFamily="50" charset="-127"/>
              </a:rPr>
              <a:t>Рынок данных</a:t>
            </a:r>
            <a:endParaRPr lang="ko-KR" altLang="en-US" sz="1200" dirty="0">
              <a:latin typeface="Arial Unicode MS" pitchFamily="50" charset="-127"/>
              <a:ea typeface="Arial Unicode MS" pitchFamily="50" charset="-127"/>
              <a:cs typeface="Arial Unicode MS" pitchFamily="50" charset="-127"/>
            </a:endParaRPr>
          </a:p>
        </p:txBody>
      </p:sp>
      <p:sp>
        <p:nvSpPr>
          <p:cNvPr id="428" name="AutoShape 64"/>
          <p:cNvSpPr>
            <a:spLocks noChangeArrowheads="1"/>
          </p:cNvSpPr>
          <p:nvPr/>
        </p:nvSpPr>
        <p:spPr bwMode="blackWhite">
          <a:xfrm rot="16200000">
            <a:off x="2089151" y="523875"/>
            <a:ext cx="258762" cy="2808287"/>
          </a:xfrm>
          <a:prstGeom prst="bevel">
            <a:avLst>
              <a:gd name="adj" fmla="val 10366"/>
            </a:avLst>
          </a:prstGeom>
          <a:noFill/>
          <a:ln w="3175">
            <a:noFill/>
            <a:miter lim="800000"/>
            <a:headEnd/>
            <a:tailEnd/>
          </a:ln>
          <a:effectLst/>
        </p:spPr>
        <p:txBody>
          <a:bodyPr vert="eaVert" wrap="none" anchor="ctr"/>
          <a:lstStyle/>
          <a:p>
            <a:pPr algn="ctr">
              <a:lnSpc>
                <a:spcPts val="600"/>
              </a:lnSpc>
              <a:spcBef>
                <a:spcPct val="50000"/>
              </a:spcBef>
              <a:defRPr/>
            </a:pPr>
            <a:r>
              <a:rPr lang="ru-RU" altLang="ko-KR" sz="1400" b="1"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Цифровой мозг </a:t>
            </a:r>
            <a:endParaRPr lang="en-US" altLang="ko-KR" sz="14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97" name="AutoShape 198"/>
          <p:cNvSpPr>
            <a:spLocks noChangeArrowheads="1"/>
          </p:cNvSpPr>
          <p:nvPr/>
        </p:nvSpPr>
        <p:spPr bwMode="auto">
          <a:xfrm>
            <a:off x="1811338" y="3508375"/>
            <a:ext cx="957262" cy="369888"/>
          </a:xfrm>
          <a:prstGeom prst="can">
            <a:avLst>
              <a:gd name="adj" fmla="val 31250"/>
            </a:avLst>
          </a:prstGeom>
          <a:noFill/>
          <a:ln w="3175">
            <a:noFill/>
            <a:round/>
            <a:headEnd/>
            <a:tailEnd/>
          </a:ln>
        </p:spPr>
        <p:txBody>
          <a:bodyPr wrap="none" lIns="5713" tIns="2973" rIns="5713" bIns="2973" anchor="ctr"/>
          <a:lstStyle/>
          <a:p>
            <a:pPr algn="ctr" defTabSz="935038">
              <a:lnSpc>
                <a:spcPts val="600"/>
              </a:lnSpc>
              <a:spcBef>
                <a:spcPct val="50000"/>
              </a:spcBef>
            </a:pPr>
            <a:endParaRPr lang="en-US" altLang="ko-KR" sz="1000" dirty="0">
              <a:latin typeface="Arial Unicode MS" pitchFamily="50" charset="-127"/>
              <a:ea typeface="Arial Unicode MS" pitchFamily="50" charset="-127"/>
              <a:cs typeface="Arial Unicode MS" pitchFamily="50" charset="-127"/>
            </a:endParaRPr>
          </a:p>
          <a:p>
            <a:pPr algn="ctr" defTabSz="935038">
              <a:lnSpc>
                <a:spcPts val="600"/>
              </a:lnSpc>
              <a:spcBef>
                <a:spcPct val="50000"/>
              </a:spcBef>
            </a:pPr>
            <a:r>
              <a:rPr lang="ru-RU" altLang="ko-KR" sz="1000" dirty="0" smtClean="0">
                <a:latin typeface="Arial Unicode MS" pitchFamily="50" charset="-127"/>
                <a:ea typeface="Arial Unicode MS" pitchFamily="50" charset="-127"/>
                <a:cs typeface="Arial Unicode MS" pitchFamily="50" charset="-127"/>
              </a:rPr>
              <a:t>Внешняя статистика</a:t>
            </a:r>
            <a:endParaRPr lang="ko-KR" altLang="en-US" sz="1000" dirty="0">
              <a:latin typeface="Arial Unicode MS" pitchFamily="50" charset="-127"/>
              <a:ea typeface="Arial Unicode MS" pitchFamily="50" charset="-127"/>
              <a:cs typeface="Arial Unicode MS" pitchFamily="50" charset="-127"/>
            </a:endParaRPr>
          </a:p>
        </p:txBody>
      </p:sp>
      <p:pic>
        <p:nvPicPr>
          <p:cNvPr id="1098" name="Picture 197" descr="C:\hyeran\work\소스\4_b.png"/>
          <p:cNvPicPr>
            <a:picLocks noChangeAspect="1" noChangeArrowheads="1"/>
          </p:cNvPicPr>
          <p:nvPr/>
        </p:nvPicPr>
        <p:blipFill>
          <a:blip r:embed="rId15" cstate="print"/>
          <a:srcRect/>
          <a:stretch>
            <a:fillRect/>
          </a:stretch>
        </p:blipFill>
        <p:spPr bwMode="auto">
          <a:xfrm>
            <a:off x="7037388" y="4079875"/>
            <a:ext cx="1803400" cy="673100"/>
          </a:xfrm>
          <a:prstGeom prst="rect">
            <a:avLst/>
          </a:prstGeom>
          <a:noFill/>
          <a:ln w="9525">
            <a:noFill/>
            <a:miter lim="800000"/>
            <a:headEnd/>
            <a:tailEnd/>
          </a:ln>
        </p:spPr>
      </p:pic>
      <p:sp>
        <p:nvSpPr>
          <p:cNvPr id="354" name="Text Box 16"/>
          <p:cNvSpPr txBox="1">
            <a:spLocks noChangeArrowheads="1"/>
          </p:cNvSpPr>
          <p:nvPr/>
        </p:nvSpPr>
        <p:spPr bwMode="auto">
          <a:xfrm>
            <a:off x="6929438" y="4284663"/>
            <a:ext cx="1989137" cy="228600"/>
          </a:xfrm>
          <a:prstGeom prst="rect">
            <a:avLst/>
          </a:prstGeom>
          <a:noFill/>
          <a:ln w="9525">
            <a:noFill/>
            <a:miter lim="800000"/>
            <a:headEnd/>
            <a:tailEnd/>
          </a:ln>
          <a:effectLst/>
        </p:spPr>
        <p:txBody>
          <a:bodyPr lIns="0" tIns="0" rIns="0" bIns="0">
            <a:spAutoFit/>
          </a:bodyPr>
          <a:lstStyle/>
          <a:p>
            <a:pPr algn="ctr">
              <a:lnSpc>
                <a:spcPts val="900"/>
              </a:lnSpc>
              <a:spcBef>
                <a:spcPct val="50000"/>
              </a:spcBef>
              <a:defRPr/>
            </a:pPr>
            <a:r>
              <a:rPr lang="ru-RU" altLang="ko-KR" sz="1000" dirty="0" smtClean="0">
                <a:solidFill>
                  <a:schemeClr val="tx1"/>
                </a:solidFill>
                <a:latin typeface="Arial Unicode MS" pitchFamily="50" charset="-127"/>
                <a:ea typeface="Arial Unicode MS" pitchFamily="50" charset="-127"/>
                <a:cs typeface="Arial Unicode MS" pitchFamily="50" charset="-127"/>
              </a:rPr>
              <a:t>выписки</a:t>
            </a:r>
            <a:r>
              <a:rPr lang="en-US" altLang="ko-KR" sz="1000" dirty="0" smtClean="0">
                <a:solidFill>
                  <a:schemeClr val="tx1"/>
                </a:solidFill>
                <a:latin typeface="Arial Unicode MS" pitchFamily="50" charset="-127"/>
                <a:ea typeface="Arial Unicode MS" pitchFamily="50" charset="-127"/>
                <a:cs typeface="Arial Unicode MS" pitchFamily="50" charset="-127"/>
              </a:rPr>
              <a:t> </a:t>
            </a:r>
            <a:r>
              <a:rPr lang="en-US" altLang="ko-KR" sz="10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r>
              <a:rPr lang="en-US" altLang="ko-KR" sz="1000" dirty="0">
                <a:solidFill>
                  <a:schemeClr val="tx1"/>
                </a:solidFill>
                <a:latin typeface="Arial Unicode MS" pitchFamily="50" charset="-127"/>
                <a:ea typeface="Arial Unicode MS" pitchFamily="50" charset="-127"/>
                <a:cs typeface="Arial Unicode MS" pitchFamily="50" charset="-127"/>
              </a:rPr>
              <a:t> </a:t>
            </a:r>
            <a:r>
              <a:rPr lang="ru-RU" altLang="ko-KR" sz="1000" dirty="0" smtClean="0">
                <a:solidFill>
                  <a:schemeClr val="tx1"/>
                </a:solidFill>
                <a:latin typeface="Arial Unicode MS" pitchFamily="50" charset="-127"/>
                <a:ea typeface="Arial Unicode MS" pitchFamily="50" charset="-127"/>
                <a:cs typeface="Arial Unicode MS" pitchFamily="50" charset="-127"/>
              </a:rPr>
              <a:t>обмен</a:t>
            </a:r>
            <a:r>
              <a:rPr lang="en-US" altLang="ko-KR" sz="1000" dirty="0" smtClean="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r>
              <a:rPr lang="en-US" altLang="ko-KR" sz="1000" dirty="0" smtClean="0">
                <a:latin typeface="Arial Unicode MS" pitchFamily="50" charset="-127"/>
                <a:ea typeface="Arial Unicode MS" pitchFamily="50" charset="-127"/>
                <a:cs typeface="Arial Unicode MS" pitchFamily="50" charset="-127"/>
              </a:rPr>
              <a:t> </a:t>
            </a:r>
            <a:r>
              <a:rPr lang="ru-RU" altLang="ko-KR" sz="1000" dirty="0" smtClean="0">
                <a:latin typeface="Arial Unicode MS" pitchFamily="50" charset="-127"/>
                <a:ea typeface="Arial Unicode MS" pitchFamily="50" charset="-127"/>
                <a:cs typeface="Arial Unicode MS" pitchFamily="50" charset="-127"/>
              </a:rPr>
              <a:t>выписка</a:t>
            </a:r>
            <a:r>
              <a:rPr lang="en-US" altLang="ko-KR" sz="1000" dirty="0" smtClean="0">
                <a:latin typeface="Arial Unicode MS" pitchFamily="50" charset="-127"/>
                <a:ea typeface="Arial Unicode MS" pitchFamily="50" charset="-127"/>
                <a:cs typeface="Arial Unicode MS" pitchFamily="50" charset="-127"/>
              </a:rPr>
              <a:t> </a:t>
            </a:r>
            <a:r>
              <a:rPr lang="ru-RU" altLang="ko-KR" sz="1000" dirty="0" smtClean="0">
                <a:latin typeface="Arial Unicode MS" pitchFamily="50" charset="-127"/>
                <a:ea typeface="Arial Unicode MS" pitchFamily="50" charset="-127"/>
                <a:cs typeface="Arial Unicode MS" pitchFamily="50" charset="-127"/>
              </a:rPr>
              <a:t>Трансформация, Загрузка</a:t>
            </a:r>
            <a:endParaRPr lang="ko-KR" altLang="en-US" sz="10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cxnSp>
        <p:nvCxnSpPr>
          <p:cNvPr id="1100" name="AutoShape 239"/>
          <p:cNvCxnSpPr>
            <a:cxnSpLocks noChangeShapeType="1"/>
            <a:stCxn id="208" idx="1"/>
          </p:cNvCxnSpPr>
          <p:nvPr/>
        </p:nvCxnSpPr>
        <p:spPr bwMode="auto">
          <a:xfrm rot="16200000" flipV="1">
            <a:off x="6623368" y="968071"/>
            <a:ext cx="673210" cy="1851753"/>
          </a:xfrm>
          <a:prstGeom prst="bentConnector2">
            <a:avLst/>
          </a:prstGeom>
          <a:noFill/>
          <a:ln w="57150">
            <a:solidFill>
              <a:schemeClr val="tx1"/>
            </a:solidFill>
            <a:miter lim="800000"/>
            <a:headEnd/>
            <a:tailEnd type="arrow" w="med" len="med"/>
          </a:ln>
        </p:spPr>
      </p:cxn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8.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Статистический анализ</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102" name="Text Box 78"/>
          <p:cNvSpPr txBox="1">
            <a:spLocks noChangeArrowheads="1"/>
          </p:cNvSpPr>
          <p:nvPr/>
        </p:nvSpPr>
        <p:spPr bwMode="auto">
          <a:xfrm>
            <a:off x="2936875" y="3157538"/>
            <a:ext cx="757238" cy="181140"/>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ru-RU" altLang="ko-KR" sz="1000" dirty="0" smtClean="0">
                <a:latin typeface="Arial Unicode MS" pitchFamily="50" charset="-127"/>
                <a:ea typeface="Arial Unicode MS" pitchFamily="50" charset="-127"/>
                <a:cs typeface="Arial Unicode MS" pitchFamily="50" charset="-127"/>
              </a:rPr>
              <a:t>стоимость</a:t>
            </a:r>
            <a:endParaRPr lang="en-US" altLang="ko-KR" sz="1000"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63"/>
          <p:cNvSpPr>
            <a:spLocks noChangeArrowheads="1"/>
          </p:cNvSpPr>
          <p:nvPr/>
        </p:nvSpPr>
        <p:spPr bwMode="auto">
          <a:xfrm>
            <a:off x="101600" y="1071546"/>
            <a:ext cx="9542463" cy="259175"/>
          </a:xfrm>
          <a:prstGeom prst="rect">
            <a:avLst/>
          </a:prstGeom>
          <a:noFill/>
          <a:ln w="9525" algn="ctr">
            <a:noFill/>
            <a:miter lim="800000"/>
            <a:headEnd/>
            <a:tailEnd/>
          </a:ln>
        </p:spPr>
        <p:txBody>
          <a:bodyPr wrap="square" lIns="92075" tIns="46038" rIns="92075" bIns="46038">
            <a:spAutoFit/>
          </a:bodyPr>
          <a:lstStyle/>
          <a:p>
            <a:pPr marL="177800" indent="-177800" algn="just" defTabSz="762000" eaLnBrk="0" latinLnBrk="0" hangingPunct="0">
              <a:lnSpc>
                <a:spcPct val="90000"/>
              </a:lnSpc>
              <a:spcAft>
                <a:spcPct val="40000"/>
              </a:spcAft>
              <a:buSzPct val="90000"/>
              <a:buFontTx/>
              <a:buBlip>
                <a:blip r:embed="rId3"/>
              </a:buBlip>
            </a:pPr>
            <a:r>
              <a:rPr kumimoji="0" lang="ko-KR" altLang="en-US" sz="1200" dirty="0">
                <a:solidFill>
                  <a:srgbClr val="22142E"/>
                </a:solidFill>
                <a:latin typeface="Arial Unicode MS" pitchFamily="50" charset="-127"/>
                <a:ea typeface="Arial Unicode MS" pitchFamily="50" charset="-127"/>
                <a:cs typeface="Arial Unicode MS" pitchFamily="50" charset="-127"/>
              </a:rPr>
              <a:t> </a:t>
            </a:r>
            <a:r>
              <a:rPr kumimoji="0" lang="ru-RU" altLang="ko-KR" sz="1200" dirty="0" smtClean="0">
                <a:solidFill>
                  <a:srgbClr val="22142E"/>
                </a:solidFill>
                <a:latin typeface="Times New Roman" pitchFamily="18" charset="0"/>
                <a:ea typeface="Arial Unicode MS" pitchFamily="50" charset="-127"/>
                <a:cs typeface="Times New Roman" pitchFamily="18" charset="0"/>
              </a:rPr>
              <a:t>Портал, через который все Министерства, Подчиненные Организации и их Местные Отделения получают доступ к Цифровому Мозгу </a:t>
            </a:r>
            <a:endParaRPr kumimoji="0" lang="en-US" altLang="ko-KR" sz="1200" dirty="0">
              <a:solidFill>
                <a:srgbClr val="22142E"/>
              </a:solidFill>
              <a:latin typeface="Agency FB" pitchFamily="34" charset="0"/>
              <a:ea typeface="Arial Unicode MS" pitchFamily="50" charset="-127"/>
              <a:cs typeface="Times New Roman" pitchFamily="18" charset="0"/>
            </a:endParaRP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34820" name="Picture 6"/>
          <p:cNvPicPr>
            <a:picLocks noChangeAspect="1" noChangeArrowheads="1"/>
          </p:cNvPicPr>
          <p:nvPr/>
        </p:nvPicPr>
        <p:blipFill>
          <a:blip r:embed="rId4" cstate="print"/>
          <a:srcRect/>
          <a:stretch>
            <a:fillRect/>
          </a:stretch>
        </p:blipFill>
        <p:spPr bwMode="auto">
          <a:xfrm>
            <a:off x="523844" y="1428736"/>
            <a:ext cx="9705975" cy="5111750"/>
          </a:xfrm>
          <a:prstGeom prst="rect">
            <a:avLst/>
          </a:prstGeom>
          <a:noFill/>
          <a:ln w="9525">
            <a:noFill/>
            <a:miter lim="800000"/>
            <a:headEnd/>
            <a:tailEnd/>
          </a:ln>
        </p:spPr>
      </p:pic>
      <p:sp>
        <p:nvSpPr>
          <p:cNvPr id="19" name="직사각형 18"/>
          <p:cNvSpPr/>
          <p:nvPr/>
        </p:nvSpPr>
        <p:spPr>
          <a:xfrm>
            <a:off x="200025" y="3429000"/>
            <a:ext cx="2305050" cy="360363"/>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Как установить </a:t>
            </a:r>
            <a:r>
              <a:rPr lang="en-US" altLang="ko-KR" sz="800" dirty="0" err="1" smtClean="0">
                <a:solidFill>
                  <a:schemeClr val="tx1"/>
                </a:solidFill>
                <a:latin typeface="Arial Unicode MS" pitchFamily="50" charset="-127"/>
                <a:ea typeface="Arial Unicode MS" pitchFamily="50" charset="-127"/>
                <a:cs typeface="Arial Unicode MS" pitchFamily="50" charset="-127"/>
              </a:rPr>
              <a:t>dBrain</a:t>
            </a:r>
            <a:r>
              <a:rPr lang="en-US" altLang="ko-KR" sz="800" dirty="0" smtClean="0">
                <a:solidFill>
                  <a:schemeClr val="tx1"/>
                </a:solidFill>
                <a:latin typeface="Arial Unicode MS" pitchFamily="50" charset="-127"/>
                <a:ea typeface="Arial Unicode MS" pitchFamily="50" charset="-127"/>
                <a:cs typeface="Arial Unicode MS" pitchFamily="50" charset="-127"/>
              </a:rPr>
              <a:t> a</a:t>
            </a:r>
            <a:r>
              <a:rPr lang="ru-RU" altLang="ko-KR" sz="800" dirty="0" smtClean="0">
                <a:solidFill>
                  <a:schemeClr val="tx1"/>
                </a:solidFill>
                <a:latin typeface="Arial Unicode MS" pitchFamily="50" charset="-127"/>
                <a:ea typeface="Arial Unicode MS" pitchFamily="50" charset="-127"/>
                <a:cs typeface="Arial Unicode MS" pitchFamily="50" charset="-127"/>
              </a:rPr>
              <a:t>и устранить проблемы</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20" name="직사각형 19"/>
          <p:cNvSpPr/>
          <p:nvPr/>
        </p:nvSpPr>
        <p:spPr>
          <a:xfrm>
            <a:off x="200025" y="3860800"/>
            <a:ext cx="2305050" cy="288925"/>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Руководство по Подготовке Отчета за </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en-US" altLang="ko-KR" sz="800" dirty="0">
                <a:solidFill>
                  <a:schemeClr val="tx1"/>
                </a:solidFill>
                <a:latin typeface="Arial Unicode MS" pitchFamily="50" charset="-127"/>
                <a:ea typeface="Arial Unicode MS" pitchFamily="50" charset="-127"/>
                <a:cs typeface="Arial Unicode MS" pitchFamily="50" charset="-127"/>
              </a:rPr>
              <a:t>2010 </a:t>
            </a:r>
            <a:r>
              <a:rPr lang="ru-RU" altLang="ko-KR" sz="800" dirty="0" smtClean="0">
                <a:solidFill>
                  <a:schemeClr val="tx1"/>
                </a:solidFill>
                <a:latin typeface="Arial Unicode MS" pitchFamily="50" charset="-127"/>
                <a:ea typeface="Arial Unicode MS" pitchFamily="50" charset="-127"/>
                <a:cs typeface="Arial Unicode MS" pitchFamily="50" charset="-127"/>
              </a:rPr>
              <a:t>по расчетам</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22" name="직사각형 21"/>
          <p:cNvSpPr/>
          <p:nvPr/>
        </p:nvSpPr>
        <p:spPr>
          <a:xfrm>
            <a:off x="128588" y="5516563"/>
            <a:ext cx="2376487" cy="360362"/>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бюджет</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ru-RU" altLang="ko-KR" sz="800" dirty="0" smtClean="0">
                <a:solidFill>
                  <a:schemeClr val="tx1"/>
                </a:solidFill>
                <a:latin typeface="Arial Unicode MS" pitchFamily="50" charset="-127"/>
                <a:ea typeface="Arial Unicode MS" pitchFamily="50" charset="-127"/>
                <a:cs typeface="Arial Unicode MS" pitchFamily="50" charset="-127"/>
              </a:rPr>
              <a:t>Инструкция по субсидированию местного Правительства</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23" name="직사각형 22"/>
          <p:cNvSpPr/>
          <p:nvPr/>
        </p:nvSpPr>
        <p:spPr>
          <a:xfrm>
            <a:off x="128588" y="5084763"/>
            <a:ext cx="2376487" cy="360362"/>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dirty="0" smtClean="0">
                <a:solidFill>
                  <a:schemeClr val="tx1"/>
                </a:solidFill>
                <a:latin typeface="Arial Unicode MS" pitchFamily="50" charset="-127"/>
                <a:ea typeface="Arial Unicode MS" pitchFamily="50" charset="-127"/>
                <a:cs typeface="Arial Unicode MS" pitchFamily="50" charset="-127"/>
              </a:rPr>
              <a:t>[</a:t>
            </a:r>
            <a:r>
              <a:rPr lang="ru-RU" altLang="ko-KR" sz="800" dirty="0" smtClean="0">
                <a:solidFill>
                  <a:schemeClr val="tx1"/>
                </a:solidFill>
                <a:latin typeface="Arial Unicode MS" pitchFamily="50" charset="-127"/>
                <a:ea typeface="Arial Unicode MS" pitchFamily="50" charset="-127"/>
                <a:cs typeface="Arial Unicode MS" pitchFamily="50" charset="-127"/>
              </a:rPr>
              <a:t>бюджет</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ru-RU" altLang="ko-KR" sz="800" dirty="0" smtClean="0">
                <a:solidFill>
                  <a:schemeClr val="tx1"/>
                </a:solidFill>
                <a:latin typeface="Arial Unicode MS" pitchFamily="50" charset="-127"/>
                <a:ea typeface="Arial Unicode MS" pitchFamily="50" charset="-127"/>
                <a:cs typeface="Arial Unicode MS" pitchFamily="50" charset="-127"/>
              </a:rPr>
              <a:t>Инструкция по субсидированию частного сектора</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21" name="직사각형 20"/>
          <p:cNvSpPr/>
          <p:nvPr/>
        </p:nvSpPr>
        <p:spPr>
          <a:xfrm>
            <a:off x="200025" y="3213100"/>
            <a:ext cx="2305050" cy="215900"/>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900" b="1" dirty="0" smtClean="0">
                <a:solidFill>
                  <a:srgbClr val="000000"/>
                </a:solidFill>
                <a:latin typeface="Arial Unicode MS" pitchFamily="50" charset="-127"/>
                <a:ea typeface="Arial Unicode MS" pitchFamily="50" charset="-127"/>
                <a:cs typeface="Arial Unicode MS" pitchFamily="50" charset="-127"/>
              </a:rPr>
              <a:t>Архивы </a:t>
            </a:r>
            <a:endParaRPr lang="ko-KR" altLang="en-US" sz="1000" b="1" dirty="0">
              <a:solidFill>
                <a:srgbClr val="000000"/>
              </a:solidFill>
              <a:latin typeface="Arial Unicode MS" pitchFamily="50" charset="-127"/>
              <a:ea typeface="Arial Unicode MS" pitchFamily="50" charset="-127"/>
              <a:cs typeface="Arial Unicode MS" pitchFamily="50" charset="-127"/>
            </a:endParaRPr>
          </a:p>
        </p:txBody>
      </p:sp>
      <p:sp>
        <p:nvSpPr>
          <p:cNvPr id="24" name="직사각형 23"/>
          <p:cNvSpPr/>
          <p:nvPr/>
        </p:nvSpPr>
        <p:spPr>
          <a:xfrm>
            <a:off x="200025" y="4797425"/>
            <a:ext cx="2305050" cy="215900"/>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900" b="1" dirty="0" smtClean="0">
                <a:solidFill>
                  <a:srgbClr val="000000"/>
                </a:solidFill>
                <a:latin typeface="Arial Unicode MS" pitchFamily="50" charset="-127"/>
                <a:ea typeface="Arial Unicode MS" pitchFamily="50" charset="-127"/>
                <a:cs typeface="Arial Unicode MS" pitchFamily="50" charset="-127"/>
              </a:rPr>
              <a:t>Руководство пользователя</a:t>
            </a:r>
            <a:endParaRPr lang="ko-KR" altLang="en-US" sz="900" b="1" dirty="0">
              <a:solidFill>
                <a:srgbClr val="000000"/>
              </a:solidFill>
              <a:latin typeface="Arial Unicode MS" pitchFamily="50" charset="-127"/>
              <a:ea typeface="Arial Unicode MS" pitchFamily="50" charset="-127"/>
              <a:cs typeface="Arial Unicode MS" pitchFamily="50" charset="-127"/>
            </a:endParaRPr>
          </a:p>
        </p:txBody>
      </p:sp>
      <p:sp>
        <p:nvSpPr>
          <p:cNvPr id="25" name="직사각형 24"/>
          <p:cNvSpPr/>
          <p:nvPr/>
        </p:nvSpPr>
        <p:spPr>
          <a:xfrm>
            <a:off x="2189163" y="1944688"/>
            <a:ext cx="457200" cy="16033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26" name="직사각형 25"/>
          <p:cNvSpPr/>
          <p:nvPr/>
        </p:nvSpPr>
        <p:spPr>
          <a:xfrm>
            <a:off x="2811463" y="1941513"/>
            <a:ext cx="606425" cy="15875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1000" b="1" dirty="0" smtClean="0">
                <a:solidFill>
                  <a:srgbClr val="FFFFFF"/>
                </a:solidFill>
                <a:latin typeface="Arial Unicode MS" pitchFamily="50" charset="-127"/>
                <a:ea typeface="Arial Unicode MS" pitchFamily="50" charset="-127"/>
                <a:cs typeface="Arial Unicode MS" pitchFamily="50" charset="-127"/>
              </a:rPr>
              <a:t>Орган</a:t>
            </a:r>
            <a:endParaRPr lang="ko-KR" altLang="en-US" sz="1000" b="1" dirty="0">
              <a:solidFill>
                <a:srgbClr val="FFFFFF"/>
              </a:solidFill>
              <a:latin typeface="Arial Unicode MS" pitchFamily="50" charset="-127"/>
              <a:ea typeface="Arial Unicode MS" pitchFamily="50" charset="-127"/>
              <a:cs typeface="Arial Unicode MS" pitchFamily="50" charset="-127"/>
            </a:endParaRPr>
          </a:p>
        </p:txBody>
      </p:sp>
      <p:sp>
        <p:nvSpPr>
          <p:cNvPr id="30" name="직사각형 29"/>
          <p:cNvSpPr/>
          <p:nvPr/>
        </p:nvSpPr>
        <p:spPr>
          <a:xfrm>
            <a:off x="6361113" y="1944688"/>
            <a:ext cx="606425" cy="16033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1" name="직사각형 30"/>
          <p:cNvSpPr/>
          <p:nvPr/>
        </p:nvSpPr>
        <p:spPr>
          <a:xfrm>
            <a:off x="3406775" y="1949450"/>
            <a:ext cx="839788"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b="1" dirty="0" smtClean="0">
                <a:solidFill>
                  <a:srgbClr val="FFFFFF"/>
                </a:solidFill>
                <a:latin typeface="Arial Unicode MS" pitchFamily="50" charset="-127"/>
                <a:ea typeface="Arial Unicode MS" pitchFamily="50" charset="-127"/>
                <a:cs typeface="Arial Unicode MS" pitchFamily="50" charset="-127"/>
              </a:rPr>
              <a:t>Сообщество </a:t>
            </a:r>
            <a:endParaRPr lang="en-US" altLang="ko-KR" sz="800" b="1" dirty="0">
              <a:solidFill>
                <a:srgbClr val="FFFFFF"/>
              </a:solidFill>
              <a:latin typeface="Arial Unicode MS" pitchFamily="50" charset="-127"/>
              <a:ea typeface="Arial Unicode MS" pitchFamily="50" charset="-127"/>
              <a:cs typeface="Arial Unicode MS" pitchFamily="50" charset="-127"/>
            </a:endParaRPr>
          </a:p>
        </p:txBody>
      </p:sp>
      <p:sp>
        <p:nvSpPr>
          <p:cNvPr id="32" name="직사각형 31"/>
          <p:cNvSpPr/>
          <p:nvPr/>
        </p:nvSpPr>
        <p:spPr>
          <a:xfrm>
            <a:off x="4171950" y="1949450"/>
            <a:ext cx="792163" cy="144463"/>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b="1" dirty="0" smtClean="0">
                <a:solidFill>
                  <a:srgbClr val="FFFFFF"/>
                </a:solidFill>
                <a:latin typeface="Arial Unicode MS" pitchFamily="50" charset="-127"/>
                <a:ea typeface="Arial Unicode MS" pitchFamily="50" charset="-127"/>
                <a:cs typeface="Arial Unicode MS" pitchFamily="50" charset="-127"/>
              </a:rPr>
              <a:t>Мониторинг </a:t>
            </a:r>
            <a:endParaRPr lang="ko-KR" altLang="en-US" sz="800" b="1" dirty="0">
              <a:solidFill>
                <a:srgbClr val="FFFFFF"/>
              </a:solidFill>
              <a:latin typeface="Arial Unicode MS" pitchFamily="50" charset="-127"/>
              <a:ea typeface="Arial Unicode MS" pitchFamily="50" charset="-127"/>
              <a:cs typeface="Arial Unicode MS" pitchFamily="50" charset="-127"/>
            </a:endParaRPr>
          </a:p>
        </p:txBody>
      </p:sp>
      <p:sp>
        <p:nvSpPr>
          <p:cNvPr id="33" name="직사각형 32"/>
          <p:cNvSpPr/>
          <p:nvPr/>
        </p:nvSpPr>
        <p:spPr>
          <a:xfrm>
            <a:off x="4919663" y="1933575"/>
            <a:ext cx="606425"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1000" b="1" dirty="0" smtClean="0">
                <a:solidFill>
                  <a:srgbClr val="FFFFFF"/>
                </a:solidFill>
                <a:latin typeface="Arial Unicode MS" pitchFamily="50" charset="-127"/>
                <a:ea typeface="Arial Unicode MS" pitchFamily="50" charset="-127"/>
                <a:cs typeface="Arial Unicode MS" pitchFamily="50" charset="-127"/>
              </a:rPr>
              <a:t>запрос</a:t>
            </a:r>
            <a:endParaRPr lang="ko-KR" altLang="en-US" sz="1000" b="1" dirty="0">
              <a:solidFill>
                <a:srgbClr val="FFFFFF"/>
              </a:solidFill>
              <a:latin typeface="Arial Unicode MS" pitchFamily="50" charset="-127"/>
              <a:ea typeface="Arial Unicode MS" pitchFamily="50" charset="-127"/>
              <a:cs typeface="Arial Unicode MS" pitchFamily="50" charset="-127"/>
            </a:endParaRPr>
          </a:p>
        </p:txBody>
      </p:sp>
      <p:sp>
        <p:nvSpPr>
          <p:cNvPr id="34" name="직사각형 33"/>
          <p:cNvSpPr/>
          <p:nvPr/>
        </p:nvSpPr>
        <p:spPr>
          <a:xfrm>
            <a:off x="6453198" y="1928802"/>
            <a:ext cx="1266825" cy="195262"/>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900" b="1" dirty="0" err="1" smtClean="0">
                <a:solidFill>
                  <a:srgbClr val="FFFFFF"/>
                </a:solidFill>
                <a:latin typeface="Arial Unicode MS" pitchFamily="50" charset="-127"/>
                <a:ea typeface="Arial Unicode MS" pitchFamily="50" charset="-127"/>
                <a:cs typeface="Arial Unicode MS" pitchFamily="50" charset="-127"/>
              </a:rPr>
              <a:t>КиберОбразование</a:t>
            </a:r>
            <a:endParaRPr lang="ko-KR" altLang="en-US" sz="900" b="1" dirty="0">
              <a:solidFill>
                <a:srgbClr val="FFFFFF"/>
              </a:solidFill>
              <a:latin typeface="Arial Unicode MS" pitchFamily="50" charset="-127"/>
              <a:ea typeface="Arial Unicode MS" pitchFamily="50" charset="-127"/>
              <a:cs typeface="Arial Unicode MS" pitchFamily="50" charset="-127"/>
            </a:endParaRPr>
          </a:p>
        </p:txBody>
      </p:sp>
      <p:sp>
        <p:nvSpPr>
          <p:cNvPr id="34834" name="직사각형 34"/>
          <p:cNvSpPr>
            <a:spLocks noChangeArrowheads="1"/>
          </p:cNvSpPr>
          <p:nvPr/>
        </p:nvSpPr>
        <p:spPr bwMode="auto">
          <a:xfrm>
            <a:off x="2119313" y="1882775"/>
            <a:ext cx="673100" cy="288925"/>
          </a:xfrm>
          <a:prstGeom prst="rect">
            <a:avLst/>
          </a:prstGeom>
          <a:solidFill>
            <a:srgbClr val="166AD0"/>
          </a:solidFill>
          <a:ln w="25400" algn="ctr">
            <a:solidFill>
              <a:srgbClr val="FF0000"/>
            </a:solidFill>
            <a:miter lim="800000"/>
            <a:headEnd/>
            <a:tailEnd/>
          </a:ln>
        </p:spPr>
        <p:txBody>
          <a:bodyPr anchor="ctr"/>
          <a:lstStyle/>
          <a:p>
            <a:pPr algn="ctr"/>
            <a:r>
              <a:rPr lang="ru-RU" altLang="ko-KR" sz="1000" b="1" dirty="0" smtClean="0">
                <a:solidFill>
                  <a:srgbClr val="FF6600"/>
                </a:solidFill>
                <a:latin typeface="Arial Unicode MS" pitchFamily="50" charset="-127"/>
                <a:ea typeface="Arial Unicode MS" pitchFamily="50" charset="-127"/>
                <a:cs typeface="Arial Unicode MS" pitchFamily="50" charset="-127"/>
              </a:rPr>
              <a:t>Выполнить </a:t>
            </a:r>
            <a:endParaRPr lang="ko-KR" altLang="en-US" sz="1000" b="1" dirty="0">
              <a:solidFill>
                <a:srgbClr val="FF6600"/>
              </a:solidFill>
              <a:latin typeface="Arial Unicode MS" pitchFamily="50" charset="-127"/>
              <a:ea typeface="Arial Unicode MS" pitchFamily="50" charset="-127"/>
              <a:cs typeface="Arial Unicode MS" pitchFamily="50" charset="-127"/>
            </a:endParaRPr>
          </a:p>
        </p:txBody>
      </p:sp>
      <p:sp>
        <p:nvSpPr>
          <p:cNvPr id="34835" name="Rectangle 10"/>
          <p:cNvSpPr>
            <a:spLocks noChangeArrowheads="1"/>
          </p:cNvSpPr>
          <p:nvPr/>
        </p:nvSpPr>
        <p:spPr bwMode="auto">
          <a:xfrm>
            <a:off x="2649538" y="4292600"/>
            <a:ext cx="4625975" cy="911225"/>
          </a:xfrm>
          <a:prstGeom prst="rect">
            <a:avLst/>
          </a:prstGeom>
          <a:solidFill>
            <a:schemeClr val="bg1"/>
          </a:solidFill>
          <a:ln w="19050">
            <a:noFill/>
            <a:miter lim="800000"/>
            <a:headEnd/>
            <a:tailEnd/>
          </a:ln>
        </p:spPr>
        <p:txBody>
          <a:bodyPr wrap="none" anchor="ctr"/>
          <a:lstStyle/>
          <a:p>
            <a:endParaRPr lang="en-US" altLang="ko-KR" sz="900" dirty="0">
              <a:solidFill>
                <a:schemeClr val="tx1"/>
              </a:solidFill>
              <a:latin typeface="Arial Unicode MS" pitchFamily="50" charset="-127"/>
              <a:ea typeface="Arial Unicode MS" pitchFamily="50" charset="-127"/>
              <a:cs typeface="Arial Unicode MS" pitchFamily="50" charset="-127"/>
            </a:endParaRPr>
          </a:p>
          <a:p>
            <a:endParaRPr lang="en-US" altLang="ko-KR" sz="900" dirty="0">
              <a:solidFill>
                <a:schemeClr val="tx1"/>
              </a:solidFill>
              <a:latin typeface="Arial Unicode MS" pitchFamily="50" charset="-127"/>
              <a:ea typeface="Arial Unicode MS" pitchFamily="50" charset="-127"/>
              <a:cs typeface="Arial Unicode MS" pitchFamily="50" charset="-127"/>
            </a:endParaRPr>
          </a:p>
          <a:p>
            <a:endParaRPr lang="en-US" altLang="ko-KR" sz="900" dirty="0">
              <a:solidFill>
                <a:schemeClr val="tx1"/>
              </a:solidFill>
              <a:latin typeface="Arial Unicode MS" pitchFamily="50" charset="-127"/>
              <a:ea typeface="Arial Unicode MS" pitchFamily="50" charset="-127"/>
              <a:cs typeface="Arial Unicode MS" pitchFamily="50" charset="-127"/>
            </a:endParaRPr>
          </a:p>
          <a:p>
            <a:pPr marL="228600" indent="-228600">
              <a:buAutoNum type="arabicPeriod" startAt="5"/>
            </a:pPr>
            <a:r>
              <a:rPr lang="ru-RU" altLang="ko-KR" sz="900" dirty="0" smtClean="0">
                <a:solidFill>
                  <a:schemeClr val="tx1"/>
                </a:solidFill>
                <a:latin typeface="Arial Unicode MS" pitchFamily="50" charset="-127"/>
                <a:ea typeface="Arial Unicode MS" pitchFamily="50" charset="-127"/>
                <a:cs typeface="Arial Unicode MS" pitchFamily="50" charset="-127"/>
              </a:rPr>
              <a:t>Схема Системы Электронного Бюджета</a:t>
            </a:r>
            <a:r>
              <a:rPr lang="en-US" altLang="ko-KR" sz="900" dirty="0" smtClean="0">
                <a:solidFill>
                  <a:schemeClr val="tx1"/>
                </a:solidFill>
                <a:latin typeface="Arial Unicode MS" pitchFamily="50" charset="-127"/>
                <a:ea typeface="Arial Unicode MS" pitchFamily="50" charset="-127"/>
                <a:cs typeface="Arial Unicode MS" pitchFamily="50" charset="-127"/>
              </a:rPr>
              <a:t> &amp; </a:t>
            </a:r>
            <a:r>
              <a:rPr lang="ru-RU" altLang="ko-KR" sz="900" dirty="0" smtClean="0">
                <a:solidFill>
                  <a:schemeClr val="tx1"/>
                </a:solidFill>
                <a:latin typeface="Arial Unicode MS" pitchFamily="50" charset="-127"/>
                <a:ea typeface="Arial Unicode MS" pitchFamily="50" charset="-127"/>
                <a:cs typeface="Arial Unicode MS" pitchFamily="50" charset="-127"/>
              </a:rPr>
              <a:t>Бухучета</a:t>
            </a:r>
            <a:r>
              <a:rPr lang="en-US" altLang="ko-KR" sz="900" dirty="0" smtClean="0">
                <a:solidFill>
                  <a:schemeClr val="tx1"/>
                </a:solidFill>
                <a:latin typeface="Arial Unicode MS" pitchFamily="50" charset="-127"/>
                <a:ea typeface="Arial Unicode MS" pitchFamily="50" charset="-127"/>
                <a:cs typeface="Arial Unicode MS" pitchFamily="50" charset="-127"/>
              </a:rPr>
              <a:t>-</a:t>
            </a:r>
            <a:r>
              <a:rPr lang="ru-RU" altLang="ko-KR" sz="900" dirty="0" smtClean="0">
                <a:solidFill>
                  <a:schemeClr val="tx1"/>
                </a:solidFill>
                <a:latin typeface="Arial Unicode MS" pitchFamily="50" charset="-127"/>
                <a:ea typeface="Arial Unicode MS" pitchFamily="50" charset="-127"/>
                <a:cs typeface="Arial Unicode MS" pitchFamily="50" charset="-127"/>
              </a:rPr>
              <a:t>регулярные тренинги </a:t>
            </a:r>
          </a:p>
          <a:p>
            <a:pPr marL="228600" indent="-228600"/>
            <a:r>
              <a:rPr lang="ru-RU" altLang="ko-KR" sz="900" dirty="0" smtClean="0">
                <a:solidFill>
                  <a:schemeClr val="tx1"/>
                </a:solidFill>
                <a:latin typeface="Arial Unicode MS" pitchFamily="50" charset="-127"/>
                <a:ea typeface="Arial Unicode MS" pitchFamily="50" charset="-127"/>
                <a:cs typeface="Arial Unicode MS" pitchFamily="50" charset="-127"/>
              </a:rPr>
              <a:t>пользователей 2011 </a:t>
            </a:r>
            <a:r>
              <a:rPr lang="en-US" altLang="ko-KR" sz="900" dirty="0" smtClean="0">
                <a:solidFill>
                  <a:schemeClr val="tx1"/>
                </a:solidFill>
                <a:latin typeface="Arial Unicode MS" pitchFamily="50" charset="-127"/>
                <a:ea typeface="Arial Unicode MS" pitchFamily="50" charset="-127"/>
                <a:cs typeface="Arial Unicode MS" pitchFamily="50" charset="-127"/>
              </a:rPr>
              <a:t> </a:t>
            </a:r>
          </a:p>
          <a:p>
            <a:endParaRPr lang="en-US" altLang="ko-KR" sz="900" dirty="0" smtClean="0">
              <a:solidFill>
                <a:schemeClr val="tx1"/>
              </a:solidFill>
              <a:latin typeface="Arial Unicode MS" pitchFamily="50" charset="-127"/>
              <a:ea typeface="Arial Unicode MS" pitchFamily="50" charset="-127"/>
              <a:cs typeface="Arial Unicode MS" pitchFamily="50" charset="-127"/>
            </a:endParaRPr>
          </a:p>
          <a:p>
            <a:r>
              <a:rPr lang="en-US" altLang="ko-KR" sz="900" dirty="0" smtClean="0">
                <a:solidFill>
                  <a:schemeClr val="tx1"/>
                </a:solidFill>
                <a:latin typeface="Arial Unicode MS" pitchFamily="50" charset="-127"/>
                <a:ea typeface="Arial Unicode MS" pitchFamily="50" charset="-127"/>
                <a:cs typeface="Arial Unicode MS" pitchFamily="50" charset="-127"/>
              </a:rPr>
              <a:t>4.</a:t>
            </a:r>
            <a:r>
              <a:rPr lang="ru-RU" altLang="ko-KR" sz="900" dirty="0" smtClean="0">
                <a:solidFill>
                  <a:schemeClr val="tx1"/>
                </a:solidFill>
                <a:latin typeface="Arial Unicode MS" pitchFamily="50" charset="-127"/>
                <a:ea typeface="Arial Unicode MS" pitchFamily="50" charset="-127"/>
                <a:cs typeface="Arial Unicode MS" pitchFamily="50" charset="-127"/>
              </a:rPr>
              <a:t>Официальный учет исполнения субсидий</a:t>
            </a:r>
            <a:r>
              <a:rPr lang="en-US" altLang="ko-KR" sz="900" dirty="0" smtClean="0">
                <a:solidFill>
                  <a:schemeClr val="tx1"/>
                </a:solidFill>
                <a:latin typeface="Arial Unicode MS" pitchFamily="50" charset="-127"/>
                <a:ea typeface="Arial Unicode MS" pitchFamily="50" charset="-127"/>
                <a:cs typeface="Arial Unicode MS" pitchFamily="50" charset="-127"/>
              </a:rPr>
              <a:t>f</a:t>
            </a:r>
            <a:r>
              <a:rPr lang="ru-RU" altLang="ko-KR" sz="900" dirty="0" smtClean="0">
                <a:solidFill>
                  <a:schemeClr val="tx1"/>
                </a:solidFill>
                <a:latin typeface="Arial Unicode MS" pitchFamily="50" charset="-127"/>
                <a:ea typeface="Arial Unicode MS" pitchFamily="50" charset="-127"/>
                <a:cs typeface="Arial Unicode MS" pitchFamily="50" charset="-127"/>
              </a:rPr>
              <a:t> местному правительству</a:t>
            </a:r>
            <a:r>
              <a:rPr lang="en-US" altLang="ko-KR" sz="900" dirty="0" smtClean="0">
                <a:solidFill>
                  <a:schemeClr val="tx1"/>
                </a:solidFill>
                <a:latin typeface="Arial Unicode MS" pitchFamily="50" charset="-127"/>
                <a:ea typeface="Arial Unicode MS" pitchFamily="50" charset="-127"/>
                <a:cs typeface="Arial Unicode MS" pitchFamily="50" charset="-127"/>
              </a:rPr>
              <a:t> &amp; </a:t>
            </a:r>
            <a:r>
              <a:rPr lang="ru-RU" altLang="ko-KR" sz="900" dirty="0" err="1" smtClean="0">
                <a:solidFill>
                  <a:schemeClr val="tx1"/>
                </a:solidFill>
                <a:latin typeface="Arial Unicode MS" pitchFamily="50" charset="-127"/>
                <a:ea typeface="Arial Unicode MS" pitchFamily="50" charset="-127"/>
                <a:cs typeface="Arial Unicode MS" pitchFamily="50" charset="-127"/>
              </a:rPr>
              <a:t>гос.организациям</a:t>
            </a:r>
            <a:r>
              <a:rPr lang="en-US" altLang="ko-KR" sz="900" dirty="0" smtClean="0">
                <a:solidFill>
                  <a:schemeClr val="tx1"/>
                </a:solidFill>
                <a:latin typeface="Arial Unicode MS" pitchFamily="50" charset="-127"/>
                <a:ea typeface="Arial Unicode MS" pitchFamily="50" charset="-127"/>
                <a:cs typeface="Arial Unicode MS" pitchFamily="50" charset="-127"/>
              </a:rPr>
              <a:t/>
            </a:r>
            <a:br>
              <a:rPr lang="en-US" altLang="ko-KR" sz="900" dirty="0" smtClean="0">
                <a:solidFill>
                  <a:schemeClr val="tx1"/>
                </a:solidFill>
                <a:latin typeface="Arial Unicode MS" pitchFamily="50" charset="-127"/>
                <a:ea typeface="Arial Unicode MS" pitchFamily="50" charset="-127"/>
                <a:cs typeface="Arial Unicode MS" pitchFamily="50" charset="-127"/>
              </a:rPr>
            </a:br>
            <a:r>
              <a:rPr lang="en-US" altLang="ko-KR" sz="900" dirty="0" smtClean="0">
                <a:solidFill>
                  <a:schemeClr val="tx1"/>
                </a:solidFill>
                <a:latin typeface="Arial Unicode MS" pitchFamily="50" charset="-127"/>
                <a:ea typeface="Arial Unicode MS" pitchFamily="50" charset="-127"/>
                <a:cs typeface="Arial Unicode MS" pitchFamily="50" charset="-127"/>
              </a:rPr>
              <a:t>  </a:t>
            </a:r>
            <a:r>
              <a:rPr lang="ru-RU" altLang="ko-KR" sz="900" dirty="0" smtClean="0">
                <a:solidFill>
                  <a:schemeClr val="tx1"/>
                </a:solidFill>
                <a:latin typeface="Arial Unicode MS" pitchFamily="50" charset="-127"/>
                <a:ea typeface="Arial Unicode MS" pitchFamily="50" charset="-127"/>
                <a:cs typeface="Arial Unicode MS" pitchFamily="50" charset="-127"/>
              </a:rPr>
              <a:t>конец июля 2011</a:t>
            </a:r>
            <a:r>
              <a:rPr lang="en-US" altLang="ko-KR" sz="900" dirty="0" smtClean="0">
                <a:solidFill>
                  <a:schemeClr val="tx1"/>
                </a:solidFill>
                <a:latin typeface="Arial Unicode MS" pitchFamily="50" charset="-127"/>
                <a:ea typeface="Arial Unicode MS" pitchFamily="50" charset="-127"/>
                <a:cs typeface="Arial Unicode MS" pitchFamily="50" charset="-127"/>
              </a:rPr>
              <a:t> </a:t>
            </a:r>
          </a:p>
          <a:p>
            <a:endParaRPr lang="en-US" altLang="ko-KR" sz="900" dirty="0">
              <a:solidFill>
                <a:schemeClr val="tx1"/>
              </a:solidFill>
              <a:latin typeface="Arial Unicode MS" pitchFamily="50" charset="-127"/>
              <a:ea typeface="Arial Unicode MS" pitchFamily="50" charset="-127"/>
              <a:cs typeface="Arial Unicode MS" pitchFamily="50" charset="-127"/>
            </a:endParaRPr>
          </a:p>
          <a:p>
            <a:endParaRPr lang="en-US" altLang="ko-KR" sz="900" dirty="0">
              <a:solidFill>
                <a:schemeClr val="tx1"/>
              </a:solidFill>
              <a:latin typeface="Arial Unicode MS" pitchFamily="50" charset="-127"/>
              <a:ea typeface="Arial Unicode MS" pitchFamily="50" charset="-127"/>
              <a:cs typeface="Arial Unicode MS" pitchFamily="50" charset="-127"/>
            </a:endParaRPr>
          </a:p>
          <a:p>
            <a:endParaRPr lang="en-US" altLang="ko-KR" sz="900" dirty="0">
              <a:solidFill>
                <a:schemeClr val="tx1"/>
              </a:solidFill>
              <a:latin typeface="Arial Unicode MS" pitchFamily="50" charset="-127"/>
              <a:ea typeface="Arial Unicode MS" pitchFamily="50" charset="-127"/>
              <a:cs typeface="Arial Unicode MS" pitchFamily="50" charset="-127"/>
            </a:endParaRPr>
          </a:p>
          <a:p>
            <a:endParaRPr lang="en-US" altLang="ko-KR" sz="900" dirty="0">
              <a:solidFill>
                <a:schemeClr val="tx1"/>
              </a:solidFill>
              <a:latin typeface="Arial Unicode MS" pitchFamily="50" charset="-127"/>
              <a:ea typeface="Arial Unicode MS" pitchFamily="50" charset="-127"/>
              <a:cs typeface="Arial Unicode MS" pitchFamily="50" charset="-127"/>
            </a:endParaRPr>
          </a:p>
        </p:txBody>
      </p:sp>
      <p:sp>
        <p:nvSpPr>
          <p:cNvPr id="42" name="직사각형 41"/>
          <p:cNvSpPr/>
          <p:nvPr/>
        </p:nvSpPr>
        <p:spPr>
          <a:xfrm>
            <a:off x="7642225" y="4181475"/>
            <a:ext cx="1903413" cy="160338"/>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en-US" altLang="ko-KR" sz="800" dirty="0">
                <a:solidFill>
                  <a:schemeClr val="tx1"/>
                </a:solidFill>
                <a:latin typeface="Arial Unicode MS" pitchFamily="50" charset="-127"/>
                <a:ea typeface="Arial Unicode MS" pitchFamily="50" charset="-127"/>
                <a:cs typeface="Arial Unicode MS" pitchFamily="50" charset="-127"/>
              </a:rPr>
              <a:t>NAFIS</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43" name="직사각형 42"/>
          <p:cNvSpPr/>
          <p:nvPr/>
        </p:nvSpPr>
        <p:spPr>
          <a:xfrm>
            <a:off x="7650163" y="4500563"/>
            <a:ext cx="1903412" cy="160337"/>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a:t>
            </a:r>
            <a:r>
              <a:rPr lang="en-US" altLang="ko-KR" sz="800" dirty="0" smtClean="0">
                <a:solidFill>
                  <a:schemeClr val="tx1"/>
                </a:solidFill>
                <a:latin typeface="Arial Unicode MS" pitchFamily="50" charset="-127"/>
                <a:ea typeface="Arial Unicode MS" pitchFamily="50" charset="-127"/>
                <a:cs typeface="Arial Unicode MS" pitchFamily="50" charset="-127"/>
              </a:rPr>
              <a:t>FIMSYS</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44" name="직사각형 43"/>
          <p:cNvSpPr/>
          <p:nvPr/>
        </p:nvSpPr>
        <p:spPr>
          <a:xfrm>
            <a:off x="7650163" y="4767263"/>
            <a:ext cx="1903412" cy="2667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Системы Электронного Бюджета</a:t>
            </a:r>
            <a:r>
              <a:rPr lang="en-US" altLang="ko-KR" sz="800" dirty="0" smtClean="0">
                <a:solidFill>
                  <a:schemeClr val="tx1"/>
                </a:solidFill>
                <a:latin typeface="Arial Unicode MS" pitchFamily="50" charset="-127"/>
                <a:ea typeface="Arial Unicode MS" pitchFamily="50" charset="-127"/>
                <a:cs typeface="Arial Unicode MS" pitchFamily="50" charset="-127"/>
              </a:rPr>
              <a:t> &amp; </a:t>
            </a:r>
            <a:r>
              <a:rPr lang="ru-RU" altLang="ko-KR" sz="800" dirty="0" smtClean="0">
                <a:solidFill>
                  <a:schemeClr val="tx1"/>
                </a:solidFill>
                <a:latin typeface="Arial Unicode MS" pitchFamily="50" charset="-127"/>
                <a:ea typeface="Arial Unicode MS" pitchFamily="50" charset="-127"/>
                <a:cs typeface="Arial Unicode MS" pitchFamily="50" charset="-127"/>
              </a:rPr>
              <a:t>Бухучета </a:t>
            </a:r>
            <a:r>
              <a:rPr lang="en-US" altLang="ko-KR" sz="800" dirty="0" smtClean="0">
                <a:solidFill>
                  <a:schemeClr val="tx1"/>
                </a:solidFill>
                <a:latin typeface="Arial Unicode MS" pitchFamily="50" charset="-127"/>
                <a:ea typeface="Arial Unicode MS" pitchFamily="50" charset="-127"/>
                <a:cs typeface="Arial Unicode MS" pitchFamily="50" charset="-127"/>
              </a:rPr>
              <a:t>website</a:t>
            </a:r>
            <a:endParaRPr lang="ko-KR" altLang="en-US" sz="1100" dirty="0">
              <a:latin typeface="Arial Unicode MS" pitchFamily="50" charset="-127"/>
              <a:ea typeface="Arial Unicode MS" pitchFamily="50" charset="-127"/>
              <a:cs typeface="Arial Unicode MS" pitchFamily="50" charset="-127"/>
            </a:endParaRPr>
          </a:p>
        </p:txBody>
      </p:sp>
      <p:sp>
        <p:nvSpPr>
          <p:cNvPr id="45" name="직사각형 44"/>
          <p:cNvSpPr/>
          <p:nvPr/>
        </p:nvSpPr>
        <p:spPr>
          <a:xfrm>
            <a:off x="7650163" y="5084763"/>
            <a:ext cx="1903412" cy="214312"/>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080"/>
              </a:lnSpc>
              <a:defRPr/>
            </a:pPr>
            <a:r>
              <a:rPr lang="ru-RU" altLang="ko-KR" sz="900" dirty="0" smtClean="0">
                <a:solidFill>
                  <a:schemeClr val="tx1"/>
                </a:solidFill>
                <a:latin typeface="Arial Unicode MS" pitchFamily="50" charset="-127"/>
                <a:ea typeface="Arial Unicode MS" pitchFamily="50" charset="-127"/>
                <a:cs typeface="Arial Unicode MS" pitchFamily="50" charset="-127"/>
              </a:rPr>
              <a:t>Сокращенный для Министерства Стратегии и Финансов</a:t>
            </a:r>
            <a:endParaRPr lang="ko-KR" altLang="en-US" sz="1200" dirty="0">
              <a:latin typeface="Arial Unicode MS" pitchFamily="50" charset="-127"/>
              <a:ea typeface="Arial Unicode MS" pitchFamily="50" charset="-127"/>
              <a:cs typeface="Arial Unicode MS" pitchFamily="50" charset="-127"/>
            </a:endParaRPr>
          </a:p>
        </p:txBody>
      </p:sp>
      <p:sp>
        <p:nvSpPr>
          <p:cNvPr id="46" name="직사각형 45"/>
          <p:cNvSpPr/>
          <p:nvPr/>
        </p:nvSpPr>
        <p:spPr>
          <a:xfrm>
            <a:off x="7650163" y="5500688"/>
            <a:ext cx="1903412" cy="15875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a:t>
            </a:r>
            <a:r>
              <a:rPr lang="en-US" altLang="ko-KR" sz="800" dirty="0" err="1" smtClean="0">
                <a:solidFill>
                  <a:schemeClr val="tx1"/>
                </a:solidFill>
                <a:latin typeface="Arial Unicode MS" pitchFamily="50" charset="-127"/>
                <a:ea typeface="Arial Unicode MS" pitchFamily="50" charset="-127"/>
                <a:cs typeface="Arial Unicode MS" pitchFamily="50" charset="-127"/>
              </a:rPr>
              <a:t>dBrain</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en-US" altLang="ko-KR" sz="800" dirty="0">
                <a:solidFill>
                  <a:schemeClr val="tx1"/>
                </a:solidFill>
                <a:latin typeface="Arial Unicode MS" pitchFamily="50" charset="-127"/>
                <a:ea typeface="Arial Unicode MS" pitchFamily="50" charset="-127"/>
                <a:cs typeface="Arial Unicode MS" pitchFamily="50" charset="-127"/>
              </a:rPr>
              <a:t>BCP</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47" name="직사각형 46"/>
          <p:cNvSpPr/>
          <p:nvPr/>
        </p:nvSpPr>
        <p:spPr>
          <a:xfrm>
            <a:off x="7650163" y="5778500"/>
            <a:ext cx="1903412" cy="2667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Службы </a:t>
            </a:r>
            <a:r>
              <a:rPr lang="ru-RU" altLang="ko-KR" sz="800" dirty="0" err="1" smtClean="0">
                <a:solidFill>
                  <a:schemeClr val="tx1"/>
                </a:solidFill>
                <a:latin typeface="Arial Unicode MS" pitchFamily="50" charset="-127"/>
                <a:ea typeface="Arial Unicode MS" pitchFamily="50" charset="-127"/>
                <a:cs typeface="Arial Unicode MS" pitchFamily="50" charset="-127"/>
              </a:rPr>
              <a:t>Госзакупок</a:t>
            </a:r>
            <a:r>
              <a:rPr lang="ru-RU" altLang="ko-KR" sz="800" dirty="0" smtClean="0">
                <a:solidFill>
                  <a:schemeClr val="tx1"/>
                </a:solidFill>
                <a:latin typeface="Arial Unicode MS" pitchFamily="50" charset="-127"/>
                <a:ea typeface="Arial Unicode MS" pitchFamily="50" charset="-127"/>
                <a:cs typeface="Arial Unicode MS" pitchFamily="50" charset="-127"/>
              </a:rPr>
              <a:t> </a:t>
            </a:r>
            <a:r>
              <a:rPr lang="en-US" altLang="ko-KR" sz="800" dirty="0" smtClean="0">
                <a:solidFill>
                  <a:schemeClr val="tx1"/>
                </a:solidFill>
                <a:latin typeface="Arial Unicode MS" pitchFamily="50" charset="-127"/>
                <a:ea typeface="Arial Unicode MS" pitchFamily="50" charset="-127"/>
                <a:cs typeface="Arial Unicode MS" pitchFamily="50" charset="-127"/>
              </a:rPr>
              <a:t>(G2B</a:t>
            </a:r>
            <a:r>
              <a:rPr lang="en-US" altLang="ko-KR" sz="800" dirty="0">
                <a:solidFill>
                  <a:schemeClr val="tx1"/>
                </a:solidFill>
                <a:latin typeface="Arial Unicode MS" pitchFamily="50" charset="-127"/>
                <a:ea typeface="Arial Unicode MS" pitchFamily="50" charset="-127"/>
                <a:cs typeface="Arial Unicode MS" pitchFamily="50" charset="-127"/>
              </a:rPr>
              <a:t>)</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48" name="직사각형 47"/>
          <p:cNvSpPr/>
          <p:nvPr/>
        </p:nvSpPr>
        <p:spPr>
          <a:xfrm>
            <a:off x="7650163" y="6084888"/>
            <a:ext cx="1903412" cy="227012"/>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Сокращенный для  Министерства Государственного Законодательства</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49" name="직사각형 48"/>
          <p:cNvSpPr/>
          <p:nvPr/>
        </p:nvSpPr>
        <p:spPr>
          <a:xfrm>
            <a:off x="7364413" y="3535363"/>
            <a:ext cx="2200275" cy="519112"/>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7 методов предотвращения  Зомби</a:t>
            </a:r>
            <a:r>
              <a:rPr lang="en-US" altLang="ko-KR" sz="800" dirty="0" smtClean="0">
                <a:solidFill>
                  <a:schemeClr val="tx1"/>
                </a:solidFill>
                <a:latin typeface="Arial Unicode MS" pitchFamily="50" charset="-127"/>
                <a:ea typeface="Arial Unicode MS" pitchFamily="50" charset="-127"/>
                <a:cs typeface="Arial Unicode MS" pitchFamily="50" charset="-127"/>
              </a:rPr>
              <a:t>-PC</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50" name="직사각형 49"/>
          <p:cNvSpPr/>
          <p:nvPr/>
        </p:nvSpPr>
        <p:spPr>
          <a:xfrm>
            <a:off x="7364413" y="2841625"/>
            <a:ext cx="2200275" cy="585788"/>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Срочное обслуживание – сбой  в системе</a:t>
            </a:r>
            <a:endParaRPr lang="en-US" altLang="ko-KR" sz="800" dirty="0">
              <a:solidFill>
                <a:schemeClr val="tx1"/>
              </a:solidFill>
              <a:latin typeface="Arial Unicode MS" pitchFamily="50" charset="-127"/>
              <a:ea typeface="Arial Unicode MS" pitchFamily="50" charset="-127"/>
              <a:cs typeface="Arial Unicode MS" pitchFamily="50" charset="-127"/>
            </a:endParaRPr>
          </a:p>
          <a:p>
            <a:pPr algn="ctr">
              <a:defRPr/>
            </a:pPr>
            <a:r>
              <a:rPr lang="en-US" altLang="ko-KR" sz="800" dirty="0">
                <a:solidFill>
                  <a:schemeClr val="tx1"/>
                </a:solidFill>
                <a:latin typeface="Arial Unicode MS" pitchFamily="50" charset="-127"/>
                <a:ea typeface="Arial Unicode MS" pitchFamily="50" charset="-127"/>
                <a:cs typeface="Arial Unicode MS" pitchFamily="50" charset="-127"/>
              </a:rPr>
              <a:t>02-6908-8680</a:t>
            </a:r>
          </a:p>
          <a:p>
            <a:pPr algn="ctr">
              <a:defRPr/>
            </a:pPr>
            <a:r>
              <a:rPr lang="ru-RU" altLang="ko-KR" sz="800" dirty="0" smtClean="0">
                <a:solidFill>
                  <a:schemeClr val="tx1"/>
                </a:solidFill>
                <a:latin typeface="Arial Unicode MS" pitchFamily="50" charset="-127"/>
                <a:ea typeface="Arial Unicode MS" pitchFamily="50" charset="-127"/>
                <a:cs typeface="Arial Unicode MS" pitchFamily="50" charset="-127"/>
              </a:rPr>
              <a:t>Часы работы</a:t>
            </a:r>
            <a:r>
              <a:rPr lang="en-US" altLang="ko-KR" sz="800" dirty="0" smtClean="0">
                <a:solidFill>
                  <a:schemeClr val="tx1"/>
                </a:solidFill>
                <a:latin typeface="Arial Unicode MS" pitchFamily="50" charset="-127"/>
                <a:ea typeface="Arial Unicode MS" pitchFamily="50" charset="-127"/>
                <a:cs typeface="Arial Unicode MS" pitchFamily="50" charset="-127"/>
              </a:rPr>
              <a:t> </a:t>
            </a:r>
            <a:r>
              <a:rPr lang="ru-RU" altLang="ko-KR" sz="800" dirty="0" smtClean="0">
                <a:solidFill>
                  <a:schemeClr val="tx1"/>
                </a:solidFill>
                <a:latin typeface="Arial Unicode MS" pitchFamily="50" charset="-127"/>
                <a:ea typeface="Arial Unicode MS" pitchFamily="50" charset="-127"/>
                <a:cs typeface="Arial Unicode MS" pitchFamily="50" charset="-127"/>
              </a:rPr>
              <a:t>Выходные</a:t>
            </a:r>
            <a:r>
              <a:rPr lang="en-US" altLang="ko-KR" sz="800" dirty="0" smtClean="0">
                <a:solidFill>
                  <a:schemeClr val="tx1"/>
                </a:solidFill>
                <a:latin typeface="Arial Unicode MS" pitchFamily="50" charset="-127"/>
                <a:ea typeface="Arial Unicode MS" pitchFamily="50" charset="-127"/>
                <a:cs typeface="Arial Unicode MS" pitchFamily="50" charset="-127"/>
              </a:rPr>
              <a:t>/</a:t>
            </a:r>
            <a:r>
              <a:rPr lang="ru-RU" altLang="ko-KR" sz="800" dirty="0" smtClean="0">
                <a:solidFill>
                  <a:schemeClr val="tx1"/>
                </a:solidFill>
                <a:latin typeface="Arial Unicode MS" pitchFamily="50" charset="-127"/>
                <a:ea typeface="Arial Unicode MS" pitchFamily="50" charset="-127"/>
                <a:cs typeface="Arial Unicode MS" pitchFamily="50" charset="-127"/>
              </a:rPr>
              <a:t>Праздничные</a:t>
            </a:r>
            <a:r>
              <a:rPr lang="en-US" altLang="ko-KR" sz="800" dirty="0" smtClean="0">
                <a:solidFill>
                  <a:schemeClr val="tx1"/>
                </a:solidFill>
                <a:latin typeface="Arial Unicode MS" pitchFamily="50" charset="-127"/>
                <a:ea typeface="Arial Unicode MS" pitchFamily="50" charset="-127"/>
                <a:cs typeface="Arial Unicode MS" pitchFamily="50" charset="-127"/>
              </a:rPr>
              <a:t> </a:t>
            </a:r>
            <a:endParaRPr lang="ko-KR" altLang="en-US" sz="1100" dirty="0">
              <a:solidFill>
                <a:srgbClr val="FFFFFF"/>
              </a:solidFill>
              <a:latin typeface="Arial Unicode MS" pitchFamily="50" charset="-127"/>
              <a:ea typeface="Arial Unicode MS" pitchFamily="50" charset="-127"/>
              <a:cs typeface="Arial Unicode MS" pitchFamily="50" charset="-127"/>
            </a:endParaRPr>
          </a:p>
        </p:txBody>
      </p:sp>
      <p:sp>
        <p:nvSpPr>
          <p:cNvPr id="51" name="직사각형 50"/>
          <p:cNvSpPr/>
          <p:nvPr/>
        </p:nvSpPr>
        <p:spPr>
          <a:xfrm>
            <a:off x="7345363" y="2417763"/>
            <a:ext cx="2312987" cy="15875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900" dirty="0" smtClean="0">
                <a:solidFill>
                  <a:schemeClr val="tx1"/>
                </a:solidFill>
                <a:latin typeface="Arial Unicode MS" pitchFamily="50" charset="-127"/>
                <a:ea typeface="Arial Unicode MS" pitchFamily="50" charset="-127"/>
                <a:cs typeface="Arial Unicode MS" pitchFamily="50" charset="-127"/>
              </a:rPr>
              <a:t>Запрос информации подтверждения</a:t>
            </a:r>
            <a:endParaRPr lang="ko-KR" altLang="en-US" sz="900" dirty="0">
              <a:solidFill>
                <a:schemeClr val="tx1"/>
              </a:solidFill>
              <a:latin typeface="Arial Unicode MS" pitchFamily="50" charset="-127"/>
              <a:ea typeface="Arial Unicode MS" pitchFamily="50" charset="-127"/>
              <a:cs typeface="Arial Unicode MS" pitchFamily="50" charset="-127"/>
            </a:endParaRPr>
          </a:p>
        </p:txBody>
      </p:sp>
      <p:sp>
        <p:nvSpPr>
          <p:cNvPr id="55" name="직사각형 54"/>
          <p:cNvSpPr/>
          <p:nvPr/>
        </p:nvSpPr>
        <p:spPr>
          <a:xfrm>
            <a:off x="8343900" y="2584450"/>
            <a:ext cx="671513" cy="212725"/>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dirty="0" smtClean="0">
                <a:solidFill>
                  <a:schemeClr val="tx1"/>
                </a:solidFill>
                <a:latin typeface="Arial Unicode MS" pitchFamily="50" charset="-127"/>
                <a:ea typeface="Arial Unicode MS" pitchFamily="50" charset="-127"/>
                <a:cs typeface="Arial Unicode MS" pitchFamily="50" charset="-127"/>
              </a:rPr>
              <a:t>I</a:t>
            </a:r>
            <a:r>
              <a:rPr lang="ru-RU" altLang="ko-KR" sz="700" dirty="0" smtClean="0">
                <a:solidFill>
                  <a:schemeClr val="tx1"/>
                </a:solidFill>
                <a:latin typeface="Arial Unicode MS" pitchFamily="50" charset="-127"/>
                <a:ea typeface="Arial Unicode MS" pitchFamily="50" charset="-127"/>
                <a:cs typeface="Arial Unicode MS" pitchFamily="50" charset="-127"/>
              </a:rPr>
              <a:t>обрабатывается</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56" name="직사각형 55"/>
          <p:cNvSpPr/>
          <p:nvPr/>
        </p:nvSpPr>
        <p:spPr>
          <a:xfrm>
            <a:off x="5754688" y="1466850"/>
            <a:ext cx="4017962" cy="265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ko-KR" sz="300" dirty="0">
              <a:solidFill>
                <a:schemeClr val="tx1"/>
              </a:solidFill>
              <a:latin typeface="Arial Unicode MS" pitchFamily="50" charset="-127"/>
              <a:ea typeface="Arial Unicode MS" pitchFamily="50" charset="-127"/>
              <a:cs typeface="Arial Unicode MS" pitchFamily="50" charset="-127"/>
            </a:endParaRPr>
          </a:p>
          <a:p>
            <a:pPr algn="ctr">
              <a:defRPr/>
            </a:pPr>
            <a:r>
              <a:rPr lang="en-US" altLang="ko-KR" sz="800" b="1" dirty="0">
                <a:solidFill>
                  <a:schemeClr val="tx1"/>
                </a:solidFill>
                <a:latin typeface="Arial Unicode MS" pitchFamily="50" charset="-127"/>
                <a:ea typeface="Arial Unicode MS" pitchFamily="50" charset="-127"/>
                <a:cs typeface="Arial Unicode MS" pitchFamily="50" charset="-127"/>
              </a:rPr>
              <a:t>my page | my information | preference | Help Desk | logout</a:t>
            </a:r>
            <a:endParaRPr lang="ko-KR" altLang="en-US" sz="800" b="1" dirty="0">
              <a:solidFill>
                <a:schemeClr val="tx1"/>
              </a:solidFill>
              <a:latin typeface="Arial Unicode MS" pitchFamily="50" charset="-127"/>
              <a:ea typeface="Arial Unicode MS" pitchFamily="50" charset="-127"/>
              <a:cs typeface="Arial Unicode MS" pitchFamily="50" charset="-127"/>
            </a:endParaRPr>
          </a:p>
        </p:txBody>
      </p:sp>
      <p:sp>
        <p:nvSpPr>
          <p:cNvPr id="58" name="직사각형 57"/>
          <p:cNvSpPr/>
          <p:nvPr/>
        </p:nvSpPr>
        <p:spPr>
          <a:xfrm>
            <a:off x="7667625" y="2184400"/>
            <a:ext cx="909638" cy="160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ru-RU" altLang="ko-KR" sz="700" dirty="0" smtClean="0">
                <a:solidFill>
                  <a:srgbClr val="002060"/>
                </a:solidFill>
                <a:latin typeface="Arial Unicode MS" pitchFamily="50" charset="-127"/>
                <a:ea typeface="Arial Unicode MS" pitchFamily="50" charset="-127"/>
                <a:cs typeface="Arial Unicode MS" pitchFamily="50" charset="-127"/>
              </a:rPr>
              <a:t>Поиск  Пользователи</a:t>
            </a:r>
            <a:endParaRPr lang="ko-KR" altLang="en-US" sz="700" dirty="0">
              <a:solidFill>
                <a:srgbClr val="002060"/>
              </a:solidFill>
              <a:latin typeface="Arial Unicode MS" pitchFamily="50" charset="-127"/>
              <a:ea typeface="Arial Unicode MS" pitchFamily="50" charset="-127"/>
              <a:cs typeface="Arial Unicode MS" pitchFamily="50" charset="-127"/>
            </a:endParaRPr>
          </a:p>
        </p:txBody>
      </p:sp>
      <p:sp>
        <p:nvSpPr>
          <p:cNvPr id="59" name="직사각형 58"/>
          <p:cNvSpPr/>
          <p:nvPr/>
        </p:nvSpPr>
        <p:spPr>
          <a:xfrm>
            <a:off x="9061450" y="2609850"/>
            <a:ext cx="152400" cy="160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60" name="직사각형 59"/>
          <p:cNvSpPr/>
          <p:nvPr/>
        </p:nvSpPr>
        <p:spPr>
          <a:xfrm>
            <a:off x="7802563" y="2605088"/>
            <a:ext cx="530225" cy="158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dirty="0">
                <a:solidFill>
                  <a:srgbClr val="FF0000"/>
                </a:solidFill>
                <a:latin typeface="Arial Unicode MS" pitchFamily="50" charset="-127"/>
                <a:ea typeface="Arial Unicode MS" pitchFamily="50" charset="-127"/>
                <a:cs typeface="Arial Unicode MS" pitchFamily="50" charset="-127"/>
              </a:rPr>
              <a:t>0</a:t>
            </a:r>
            <a:r>
              <a:rPr lang="en-US" altLang="ko-KR" sz="700" dirty="0">
                <a:solidFill>
                  <a:schemeClr val="tx1"/>
                </a:solidFill>
                <a:latin typeface="Arial Unicode MS" pitchFamily="50" charset="-127"/>
                <a:ea typeface="Arial Unicode MS" pitchFamily="50" charset="-127"/>
                <a:cs typeface="Arial Unicode MS" pitchFamily="50" charset="-127"/>
              </a:rPr>
              <a:t> </a:t>
            </a:r>
            <a:r>
              <a:rPr lang="ru-RU" altLang="ko-KR" sz="700" dirty="0" smtClean="0">
                <a:solidFill>
                  <a:schemeClr val="tx1"/>
                </a:solidFill>
                <a:latin typeface="Arial Unicode MS" pitchFamily="50" charset="-127"/>
                <a:ea typeface="Arial Unicode MS" pitchFamily="50" charset="-127"/>
                <a:cs typeface="Arial Unicode MS" pitchFamily="50" charset="-127"/>
              </a:rPr>
              <a:t>случаев</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61" name="직사각형 60"/>
          <p:cNvSpPr/>
          <p:nvPr/>
        </p:nvSpPr>
        <p:spPr>
          <a:xfrm>
            <a:off x="9042400" y="2597150"/>
            <a:ext cx="531813" cy="160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dirty="0">
                <a:solidFill>
                  <a:srgbClr val="FF0000"/>
                </a:solidFill>
                <a:latin typeface="Arial Unicode MS" pitchFamily="50" charset="-127"/>
                <a:ea typeface="Arial Unicode MS" pitchFamily="50" charset="-127"/>
                <a:cs typeface="Arial Unicode MS" pitchFamily="50" charset="-127"/>
              </a:rPr>
              <a:t>0</a:t>
            </a:r>
            <a:r>
              <a:rPr lang="en-US" altLang="ko-KR" sz="700" dirty="0">
                <a:solidFill>
                  <a:schemeClr val="tx1"/>
                </a:solidFill>
                <a:latin typeface="Arial Unicode MS" pitchFamily="50" charset="-127"/>
                <a:ea typeface="Arial Unicode MS" pitchFamily="50" charset="-127"/>
                <a:cs typeface="Arial Unicode MS" pitchFamily="50" charset="-127"/>
              </a:rPr>
              <a:t> </a:t>
            </a:r>
            <a:r>
              <a:rPr lang="ru-RU" altLang="ko-KR" sz="700" dirty="0" smtClean="0">
                <a:solidFill>
                  <a:schemeClr val="tx1"/>
                </a:solidFill>
                <a:latin typeface="Arial Unicode MS" pitchFamily="50" charset="-127"/>
                <a:ea typeface="Arial Unicode MS" pitchFamily="50" charset="-127"/>
                <a:cs typeface="Arial Unicode MS" pitchFamily="50" charset="-127"/>
              </a:rPr>
              <a:t>случаев </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53" name="직사각형 52"/>
          <p:cNvSpPr/>
          <p:nvPr/>
        </p:nvSpPr>
        <p:spPr>
          <a:xfrm>
            <a:off x="7299325" y="2584450"/>
            <a:ext cx="595313" cy="212725"/>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700" dirty="0" smtClean="0">
                <a:solidFill>
                  <a:schemeClr val="tx1"/>
                </a:solidFill>
                <a:latin typeface="Arial Unicode MS" pitchFamily="50" charset="-127"/>
                <a:ea typeface="Arial Unicode MS" pitchFamily="50" charset="-127"/>
                <a:cs typeface="Arial Unicode MS" pitchFamily="50" charset="-127"/>
              </a:rPr>
              <a:t>Ожидают </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2" name="직사각형 20"/>
          <p:cNvSpPr/>
          <p:nvPr/>
        </p:nvSpPr>
        <p:spPr>
          <a:xfrm>
            <a:off x="2627313" y="4129088"/>
            <a:ext cx="4584700" cy="160337"/>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ko-KR" sz="900" b="1">
                <a:solidFill>
                  <a:srgbClr val="000000"/>
                </a:solidFill>
                <a:latin typeface="Arial Unicode MS" pitchFamily="50" charset="-127"/>
                <a:ea typeface="Arial Unicode MS" pitchFamily="50" charset="-127"/>
                <a:cs typeface="Arial Unicode MS" pitchFamily="50" charset="-127"/>
              </a:rPr>
              <a:t>Notice</a:t>
            </a:r>
            <a:endParaRPr lang="ko-KR" altLang="en-US" sz="1000" b="1">
              <a:solidFill>
                <a:srgbClr val="000000"/>
              </a:solidFill>
              <a:latin typeface="Arial Unicode MS" pitchFamily="50" charset="-127"/>
              <a:ea typeface="Arial Unicode MS" pitchFamily="50" charset="-127"/>
              <a:cs typeface="Arial Unicode MS" pitchFamily="50" charset="-127"/>
            </a:endParaRPr>
          </a:p>
        </p:txBody>
      </p:sp>
      <p:sp>
        <p:nvSpPr>
          <p:cNvPr id="3" name="직사각형 32"/>
          <p:cNvSpPr/>
          <p:nvPr/>
        </p:nvSpPr>
        <p:spPr>
          <a:xfrm>
            <a:off x="5675313" y="1949450"/>
            <a:ext cx="606425"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1000" b="1" dirty="0" smtClean="0">
                <a:solidFill>
                  <a:srgbClr val="FFFFFF"/>
                </a:solidFill>
                <a:latin typeface="Arial Unicode MS" pitchFamily="50" charset="-127"/>
                <a:ea typeface="Arial Unicode MS" pitchFamily="50" charset="-127"/>
                <a:cs typeface="Arial Unicode MS" pitchFamily="50" charset="-127"/>
              </a:rPr>
              <a:t>ЧЗВ</a:t>
            </a:r>
            <a:endParaRPr lang="ko-KR" altLang="en-US" sz="1000" b="1" dirty="0">
              <a:solidFill>
                <a:srgbClr val="FFFFFF"/>
              </a:solidFill>
              <a:latin typeface="Arial Unicode MS" pitchFamily="50" charset="-127"/>
              <a:ea typeface="Arial Unicode MS" pitchFamily="50" charset="-127"/>
              <a:cs typeface="Arial Unicode MS" pitchFamily="50" charset="-127"/>
            </a:endParaRPr>
          </a:p>
        </p:txBody>
      </p:sp>
      <p:sp>
        <p:nvSpPr>
          <p:cNvPr id="96287" name="Text Box 31"/>
          <p:cNvSpPr txBox="1">
            <a:spLocks noChangeArrowheads="1"/>
          </p:cNvSpPr>
          <p:nvPr/>
        </p:nvSpPr>
        <p:spPr bwMode="auto">
          <a:xfrm>
            <a:off x="273050" y="808038"/>
            <a:ext cx="5975350"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lvl1pPr marL="571500" indent="-571500"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eaLnBrk="1" hangingPunct="1">
              <a:spcBef>
                <a:spcPct val="50000"/>
              </a:spcBef>
              <a:defRPr/>
            </a:pPr>
            <a:r>
              <a:rPr lang="en-US" altLang="ko-KR" sz="1800" dirty="0" smtClean="0">
                <a:latin typeface="Arial Unicode MS" pitchFamily="50" charset="-127"/>
                <a:ea typeface="Arial Unicode MS" pitchFamily="50" charset="-127"/>
                <a:cs typeface="Arial Unicode MS" pitchFamily="50" charset="-127"/>
              </a:rPr>
              <a:t>  &lt;</a:t>
            </a:r>
            <a:r>
              <a:rPr lang="ru-RU" altLang="ko-KR" sz="1800" dirty="0" err="1" smtClean="0">
                <a:latin typeface="Arial Unicode MS" pitchFamily="50" charset="-127"/>
                <a:ea typeface="Arial Unicode MS" pitchFamily="50" charset="-127"/>
                <a:cs typeface="Arial Unicode MS" pitchFamily="50" charset="-127"/>
              </a:rPr>
              <a:t>веб</a:t>
            </a:r>
            <a:r>
              <a:rPr lang="ru-RU" altLang="ko-KR" sz="1800" dirty="0" smtClean="0">
                <a:latin typeface="Arial Unicode MS" pitchFamily="50" charset="-127"/>
                <a:ea typeface="Arial Unicode MS" pitchFamily="50" charset="-127"/>
                <a:cs typeface="Arial Unicode MS" pitchFamily="50" charset="-127"/>
              </a:rPr>
              <a:t> </a:t>
            </a:r>
            <a:r>
              <a:rPr lang="en-US" altLang="ko-KR" sz="1800" dirty="0" smtClean="0">
                <a:latin typeface="Arial Unicode MS" pitchFamily="50" charset="-127"/>
                <a:ea typeface="Arial Unicode MS" pitchFamily="50" charset="-127"/>
                <a:cs typeface="Arial Unicode MS" pitchFamily="50" charset="-127"/>
              </a:rPr>
              <a:t>- </a:t>
            </a:r>
            <a:r>
              <a:rPr lang="ru-RU" altLang="ko-KR" sz="1800" dirty="0" smtClean="0">
                <a:latin typeface="Arial Unicode MS" pitchFamily="50" charset="-127"/>
                <a:ea typeface="Arial Unicode MS" pitchFamily="50" charset="-127"/>
                <a:cs typeface="Arial Unicode MS" pitchFamily="50" charset="-127"/>
              </a:rPr>
              <a:t>Портал</a:t>
            </a:r>
            <a:r>
              <a:rPr lang="en-US" altLang="ko-KR" sz="1800" dirty="0" smtClean="0">
                <a:latin typeface="Arial Unicode MS" pitchFamily="50" charset="-127"/>
                <a:ea typeface="Arial Unicode MS" pitchFamily="50" charset="-127"/>
                <a:cs typeface="Arial Unicode MS" pitchFamily="50" charset="-127"/>
              </a:rPr>
              <a:t>&gt;</a:t>
            </a:r>
            <a:endParaRPr lang="ko-KR" altLang="en-US" sz="1800" dirty="0" smtClean="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1.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Структура системы</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1" name="Прямоугольник 40"/>
          <p:cNvSpPr/>
          <p:nvPr/>
        </p:nvSpPr>
        <p:spPr>
          <a:xfrm>
            <a:off x="10126117" y="1148963"/>
            <a:ext cx="1064715" cy="276999"/>
          </a:xfrm>
          <a:prstGeom prst="rect">
            <a:avLst/>
          </a:prstGeom>
        </p:spPr>
        <p:txBody>
          <a:bodyPr wrap="none">
            <a:spAutoFit/>
          </a:bodyPr>
          <a:lstStyle/>
          <a:p>
            <a:r>
              <a:rPr kumimoji="0" lang="ru-RU" altLang="ko-KR" sz="1200" dirty="0" smtClean="0">
                <a:solidFill>
                  <a:srgbClr val="22142E"/>
                </a:solidFill>
                <a:latin typeface="Arial Unicode MS" pitchFamily="50" charset="-127"/>
                <a:ea typeface="Arial Unicode MS" pitchFamily="50" charset="-127"/>
                <a:cs typeface="Arial Unicode MS" pitchFamily="50" charset="-127"/>
              </a:rPr>
              <a:t>к Цифровом</a:t>
            </a:r>
            <a:endParaRPr lang="ru-R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63"/>
          <p:cNvSpPr>
            <a:spLocks noChangeArrowheads="1"/>
          </p:cNvSpPr>
          <p:nvPr/>
        </p:nvSpPr>
        <p:spPr bwMode="auto">
          <a:xfrm>
            <a:off x="292100" y="1130300"/>
            <a:ext cx="8424863" cy="312738"/>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3"/>
              </a:buBlip>
            </a:pPr>
            <a:r>
              <a:rPr kumimoji="0" lang="ko-KR" altLang="en-US" sz="1600" dirty="0" smtClean="0">
                <a:solidFill>
                  <a:srgbClr val="22142E"/>
                </a:solidFill>
                <a:latin typeface="Arial Unicode MS" pitchFamily="50" charset="-127"/>
                <a:ea typeface="Arial Unicode MS" pitchFamily="50" charset="-127"/>
                <a:cs typeface="Arial Unicode MS" pitchFamily="50" charset="-127"/>
              </a:rPr>
              <a:t> </a:t>
            </a:r>
            <a:r>
              <a:rPr kumimoji="0" lang="en-US" altLang="ko-KR" sz="1600" dirty="0" smtClean="0">
                <a:solidFill>
                  <a:srgbClr val="22142E"/>
                </a:solidFill>
                <a:latin typeface="Arial Unicode MS" pitchFamily="50" charset="-127"/>
                <a:ea typeface="Arial Unicode MS" pitchFamily="50" charset="-127"/>
                <a:cs typeface="Arial Unicode MS" pitchFamily="50" charset="-127"/>
              </a:rPr>
              <a:t>[</a:t>
            </a:r>
            <a:r>
              <a:rPr kumimoji="0" lang="ru-RU" altLang="ko-KR" sz="1600" dirty="0" smtClean="0">
                <a:solidFill>
                  <a:srgbClr val="22142E"/>
                </a:solidFill>
                <a:latin typeface="Arial Unicode MS" pitchFamily="50" charset="-127"/>
                <a:ea typeface="Arial Unicode MS" pitchFamily="50" charset="-127"/>
                <a:cs typeface="Arial Unicode MS" pitchFamily="50" charset="-127"/>
              </a:rPr>
              <a:t>выполнить</a:t>
            </a:r>
            <a:r>
              <a:rPr kumimoji="0" lang="en-US" altLang="ko-KR" sz="1600" dirty="0" smtClean="0">
                <a:solidFill>
                  <a:srgbClr val="22142E"/>
                </a:solidFill>
                <a:latin typeface="Arial Unicode MS" pitchFamily="50" charset="-127"/>
                <a:ea typeface="Arial Unicode MS" pitchFamily="50" charset="-127"/>
                <a:cs typeface="Arial Unicode MS" pitchFamily="50" charset="-127"/>
              </a:rPr>
              <a:t>] -&gt; </a:t>
            </a:r>
            <a:r>
              <a:rPr kumimoji="0" lang="ru-RU" altLang="ko-KR" sz="1600" dirty="0" smtClean="0">
                <a:solidFill>
                  <a:srgbClr val="22142E"/>
                </a:solidFill>
                <a:latin typeface="Arial Unicode MS" pitchFamily="50" charset="-127"/>
                <a:ea typeface="Arial Unicode MS" pitchFamily="50" charset="-127"/>
                <a:cs typeface="Arial Unicode MS" pitchFamily="50" charset="-127"/>
              </a:rPr>
              <a:t>Доступ к системе каждого ведомства</a:t>
            </a:r>
            <a:endParaRPr kumimoji="0" lang="en-US" altLang="ko-KR" sz="1600" dirty="0">
              <a:solidFill>
                <a:srgbClr val="22142E"/>
              </a:solidFill>
              <a:latin typeface="Arial Unicode MS" pitchFamily="50" charset="-127"/>
              <a:ea typeface="Arial Unicode MS" pitchFamily="50" charset="-127"/>
              <a:cs typeface="Arial Unicode MS" pitchFamily="50" charset="-127"/>
            </a:endParaRP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35844" name="Picture 10"/>
          <p:cNvPicPr>
            <a:picLocks noChangeAspect="1" noChangeArrowheads="1"/>
          </p:cNvPicPr>
          <p:nvPr/>
        </p:nvPicPr>
        <p:blipFill>
          <a:blip r:embed="rId4" cstate="print"/>
          <a:srcRect/>
          <a:stretch>
            <a:fillRect/>
          </a:stretch>
        </p:blipFill>
        <p:spPr bwMode="auto">
          <a:xfrm>
            <a:off x="344488" y="1412875"/>
            <a:ext cx="8502650" cy="5184775"/>
          </a:xfrm>
          <a:prstGeom prst="rect">
            <a:avLst/>
          </a:prstGeom>
          <a:noFill/>
          <a:ln w="9525">
            <a:noFill/>
            <a:miter lim="800000"/>
            <a:headEnd/>
            <a:tailEnd/>
          </a:ln>
        </p:spPr>
      </p:pic>
      <p:sp>
        <p:nvSpPr>
          <p:cNvPr id="9" name="직사각형 8"/>
          <p:cNvSpPr/>
          <p:nvPr/>
        </p:nvSpPr>
        <p:spPr>
          <a:xfrm>
            <a:off x="2101850" y="2449513"/>
            <a:ext cx="647700" cy="196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11" name="직사각형 10"/>
          <p:cNvSpPr/>
          <p:nvPr/>
        </p:nvSpPr>
        <p:spPr>
          <a:xfrm>
            <a:off x="2105025" y="2820988"/>
            <a:ext cx="631825" cy="139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12" name="직사각형 11"/>
          <p:cNvSpPr/>
          <p:nvPr/>
        </p:nvSpPr>
        <p:spPr>
          <a:xfrm>
            <a:off x="4305300" y="2627313"/>
            <a:ext cx="647700" cy="1444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800" dirty="0" smtClean="0">
                <a:solidFill>
                  <a:schemeClr val="bg1"/>
                </a:solidFill>
                <a:latin typeface="Arial Unicode MS" pitchFamily="50" charset="-127"/>
                <a:ea typeface="Arial Unicode MS" pitchFamily="50" charset="-127"/>
                <a:cs typeface="Arial Unicode MS" pitchFamily="50" charset="-127"/>
              </a:rPr>
              <a:t>Сектор</a:t>
            </a:r>
            <a:endParaRPr lang="en-US" altLang="ko-KR" sz="800" dirty="0">
              <a:solidFill>
                <a:schemeClr val="bg1"/>
              </a:solidFill>
              <a:latin typeface="Arial Unicode MS" pitchFamily="50" charset="-127"/>
              <a:ea typeface="Arial Unicode MS" pitchFamily="50" charset="-127"/>
              <a:cs typeface="Arial Unicode MS" pitchFamily="50" charset="-127"/>
            </a:endParaRPr>
          </a:p>
        </p:txBody>
      </p:sp>
      <p:sp>
        <p:nvSpPr>
          <p:cNvPr id="35848" name="TextBox 7"/>
          <p:cNvSpPr txBox="1">
            <a:spLocks noChangeArrowheads="1"/>
          </p:cNvSpPr>
          <p:nvPr/>
        </p:nvSpPr>
        <p:spPr bwMode="auto">
          <a:xfrm>
            <a:off x="2068513" y="2417763"/>
            <a:ext cx="785812" cy="369332"/>
          </a:xfrm>
          <a:prstGeom prst="rect">
            <a:avLst/>
          </a:prstGeom>
          <a:noFill/>
          <a:ln w="9525">
            <a:noFill/>
            <a:miter lim="800000"/>
            <a:headEnd/>
            <a:tailEnd/>
          </a:ln>
        </p:spPr>
        <p:txBody>
          <a:bodyPr>
            <a:spAutoFit/>
          </a:bodyPr>
          <a:lstStyle/>
          <a:p>
            <a:r>
              <a:rPr lang="ru-RU" altLang="ko-KR" sz="900" dirty="0" smtClean="0">
                <a:solidFill>
                  <a:schemeClr val="bg1"/>
                </a:solidFill>
                <a:latin typeface="Arial Unicode MS" pitchFamily="50" charset="-127"/>
                <a:ea typeface="Arial Unicode MS" pitchFamily="50" charset="-127"/>
                <a:cs typeface="Arial Unicode MS" pitchFamily="50" charset="-127"/>
              </a:rPr>
              <a:t>Фин. год</a:t>
            </a:r>
            <a:r>
              <a:rPr lang="en-US" altLang="ko-KR" sz="900" dirty="0" smtClean="0">
                <a:solidFill>
                  <a:schemeClr val="bg1"/>
                </a:solidFill>
                <a:latin typeface="Arial Unicode MS" pitchFamily="50" charset="-127"/>
                <a:ea typeface="Arial Unicode MS" pitchFamily="50" charset="-127"/>
                <a:cs typeface="Arial Unicode MS" pitchFamily="50" charset="-127"/>
              </a:rPr>
              <a:t> year</a:t>
            </a:r>
            <a:endParaRPr lang="ko-KR" altLang="en-US" sz="900" dirty="0">
              <a:solidFill>
                <a:schemeClr val="bg1"/>
              </a:solidFill>
              <a:latin typeface="Arial Unicode MS" pitchFamily="50" charset="-127"/>
              <a:ea typeface="Arial Unicode MS" pitchFamily="50" charset="-127"/>
              <a:cs typeface="Arial Unicode MS" pitchFamily="50" charset="-127"/>
            </a:endParaRPr>
          </a:p>
        </p:txBody>
      </p:sp>
      <p:sp>
        <p:nvSpPr>
          <p:cNvPr id="35849" name="TextBox 14"/>
          <p:cNvSpPr txBox="1">
            <a:spLocks noChangeArrowheads="1"/>
          </p:cNvSpPr>
          <p:nvPr/>
        </p:nvSpPr>
        <p:spPr bwMode="auto">
          <a:xfrm>
            <a:off x="2025650" y="2768600"/>
            <a:ext cx="785793" cy="215444"/>
          </a:xfrm>
          <a:prstGeom prst="rect">
            <a:avLst/>
          </a:prstGeom>
          <a:noFill/>
          <a:ln w="9525">
            <a:noFill/>
            <a:miter lim="800000"/>
            <a:headEnd/>
            <a:tailEnd/>
          </a:ln>
        </p:spPr>
        <p:txBody>
          <a:bodyPr wrap="none">
            <a:spAutoFit/>
          </a:bodyPr>
          <a:lstStyle/>
          <a:p>
            <a:r>
              <a:rPr lang="ru-RU" altLang="ko-KR" sz="800" dirty="0" smtClean="0">
                <a:solidFill>
                  <a:schemeClr val="bg1"/>
                </a:solidFill>
                <a:latin typeface="Arial Unicode MS" pitchFamily="50" charset="-127"/>
                <a:ea typeface="Arial Unicode MS" pitchFamily="50" charset="-127"/>
                <a:cs typeface="Arial Unicode MS" pitchFamily="50" charset="-127"/>
              </a:rPr>
              <a:t>Программа </a:t>
            </a:r>
            <a:endParaRPr lang="ko-KR" altLang="en-US" sz="800" dirty="0">
              <a:solidFill>
                <a:schemeClr val="bg1"/>
              </a:solidFill>
              <a:latin typeface="Arial Unicode MS" pitchFamily="50" charset="-127"/>
              <a:ea typeface="Arial Unicode MS" pitchFamily="50" charset="-127"/>
              <a:cs typeface="Arial Unicode MS" pitchFamily="50" charset="-127"/>
            </a:endParaRPr>
          </a:p>
        </p:txBody>
      </p:sp>
      <p:sp>
        <p:nvSpPr>
          <p:cNvPr id="19" name="직사각형 18"/>
          <p:cNvSpPr/>
          <p:nvPr/>
        </p:nvSpPr>
        <p:spPr>
          <a:xfrm>
            <a:off x="4238620" y="2428868"/>
            <a:ext cx="619125" cy="1444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ko-KR" sz="700" dirty="0" smtClean="0">
                <a:solidFill>
                  <a:srgbClr val="FFFFFF"/>
                </a:solidFill>
                <a:latin typeface="Arial Unicode MS" pitchFamily="50" charset="-127"/>
                <a:ea typeface="Arial Unicode MS" pitchFamily="50" charset="-127"/>
                <a:cs typeface="Arial Unicode MS" pitchFamily="50" charset="-127"/>
              </a:rPr>
              <a:t>Министерство.</a:t>
            </a:r>
            <a:endParaRPr lang="en-US" altLang="ko-KR" sz="700" dirty="0">
              <a:solidFill>
                <a:srgbClr val="FFFFFF"/>
              </a:solidFill>
              <a:latin typeface="Arial Unicode MS" pitchFamily="50" charset="-127"/>
              <a:ea typeface="Arial Unicode MS" pitchFamily="50" charset="-127"/>
              <a:cs typeface="Arial Unicode MS" pitchFamily="50" charset="-127"/>
            </a:endParaRPr>
          </a:p>
        </p:txBody>
      </p:sp>
      <p:sp>
        <p:nvSpPr>
          <p:cNvPr id="20" name="직사각형 19"/>
          <p:cNvSpPr/>
          <p:nvPr/>
        </p:nvSpPr>
        <p:spPr>
          <a:xfrm>
            <a:off x="4305300" y="2781300"/>
            <a:ext cx="647700" cy="215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52" name="TextBox 20"/>
          <p:cNvSpPr txBox="1">
            <a:spLocks noChangeArrowheads="1"/>
          </p:cNvSpPr>
          <p:nvPr/>
        </p:nvSpPr>
        <p:spPr bwMode="auto">
          <a:xfrm>
            <a:off x="4352925" y="2762250"/>
            <a:ext cx="522900" cy="215444"/>
          </a:xfrm>
          <a:prstGeom prst="rect">
            <a:avLst/>
          </a:prstGeom>
          <a:noFill/>
          <a:ln w="9525">
            <a:noFill/>
            <a:miter lim="800000"/>
            <a:headEnd/>
            <a:tailEnd/>
          </a:ln>
        </p:spPr>
        <p:txBody>
          <a:bodyPr wrap="none">
            <a:spAutoFit/>
          </a:bodyPr>
          <a:lstStyle/>
          <a:p>
            <a:r>
              <a:rPr lang="ru-RU" altLang="ko-KR" sz="800" dirty="0" smtClean="0">
                <a:solidFill>
                  <a:schemeClr val="bg1"/>
                </a:solidFill>
                <a:latin typeface="Arial Unicode MS" pitchFamily="50" charset="-127"/>
                <a:ea typeface="Arial Unicode MS" pitchFamily="50" charset="-127"/>
                <a:cs typeface="Arial Unicode MS" pitchFamily="50" charset="-127"/>
              </a:rPr>
              <a:t>Проект</a:t>
            </a:r>
            <a:endParaRPr lang="ko-KR" altLang="en-US" sz="800" dirty="0">
              <a:solidFill>
                <a:schemeClr val="bg1"/>
              </a:solidFill>
              <a:latin typeface="Arial Unicode MS" pitchFamily="50" charset="-127"/>
              <a:ea typeface="Arial Unicode MS" pitchFamily="50" charset="-127"/>
              <a:cs typeface="Arial Unicode MS" pitchFamily="50" charset="-127"/>
            </a:endParaRPr>
          </a:p>
        </p:txBody>
      </p:sp>
      <p:sp>
        <p:nvSpPr>
          <p:cNvPr id="35853" name="TextBox 94"/>
          <p:cNvSpPr txBox="1">
            <a:spLocks noChangeArrowheads="1"/>
          </p:cNvSpPr>
          <p:nvPr/>
        </p:nvSpPr>
        <p:spPr bwMode="auto">
          <a:xfrm>
            <a:off x="711200" y="2965450"/>
            <a:ext cx="928688"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План по фондам</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4" name="TextBox 94"/>
          <p:cNvSpPr txBox="1">
            <a:spLocks noChangeArrowheads="1"/>
          </p:cNvSpPr>
          <p:nvPr/>
        </p:nvSpPr>
        <p:spPr bwMode="auto">
          <a:xfrm>
            <a:off x="700088" y="3079750"/>
            <a:ext cx="541337" cy="117475"/>
          </a:xfrm>
          <a:prstGeom prst="rect">
            <a:avLst/>
          </a:prstGeom>
          <a:solidFill>
            <a:schemeClr val="bg1"/>
          </a:solidFill>
          <a:ln w="9525">
            <a:noFill/>
            <a:miter lim="800000"/>
            <a:headEnd/>
            <a:tailEnd/>
          </a:ln>
        </p:spPr>
        <p:txBody>
          <a:bodyPr lIns="0" tIns="7200" rIns="0" bIns="72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Доход </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5" name="TextBox 94"/>
          <p:cNvSpPr txBox="1">
            <a:spLocks noChangeArrowheads="1"/>
          </p:cNvSpPr>
          <p:nvPr/>
        </p:nvSpPr>
        <p:spPr bwMode="auto">
          <a:xfrm>
            <a:off x="687388" y="3198813"/>
            <a:ext cx="850900" cy="112712"/>
          </a:xfrm>
          <a:prstGeom prst="rect">
            <a:avLst/>
          </a:prstGeom>
          <a:solidFill>
            <a:schemeClr val="bg1"/>
          </a:solidFill>
          <a:ln w="9525">
            <a:noFill/>
            <a:miter lim="800000"/>
            <a:headEnd/>
            <a:tailEnd/>
          </a:ln>
        </p:spPr>
        <p:txBody>
          <a:bodyPr lIns="0" tIns="0" rIns="0" bIns="108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расход</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6" name="TextBox 94"/>
          <p:cNvSpPr txBox="1">
            <a:spLocks noChangeArrowheads="1"/>
          </p:cNvSpPr>
          <p:nvPr/>
        </p:nvSpPr>
        <p:spPr bwMode="auto">
          <a:xfrm>
            <a:off x="681038" y="3298825"/>
            <a:ext cx="928687" cy="120650"/>
          </a:xfrm>
          <a:prstGeom prst="rect">
            <a:avLst/>
          </a:prstGeom>
          <a:solidFill>
            <a:schemeClr val="bg1"/>
          </a:solidFill>
          <a:ln w="9525">
            <a:noFill/>
            <a:miter lim="800000"/>
            <a:headEnd/>
            <a:tailEnd/>
          </a:ln>
        </p:spPr>
        <p:txBody>
          <a:bodyPr lIns="0" tIns="10800" rIns="0" bIns="7200">
            <a:spAutoFit/>
          </a:bodyPr>
          <a:lstStyle/>
          <a:p>
            <a:pPr>
              <a:lnSpc>
                <a:spcPts val="800"/>
              </a:lnSpc>
            </a:pPr>
            <a:r>
              <a:rPr kumimoji="0" lang="ru-RU" altLang="ko-KR" sz="700" dirty="0" err="1" smtClean="0">
                <a:solidFill>
                  <a:srgbClr val="00002E"/>
                </a:solidFill>
                <a:latin typeface="Arial Unicode MS" pitchFamily="50" charset="-127"/>
                <a:ea typeface="Arial Unicode MS" pitchFamily="50" charset="-127"/>
                <a:cs typeface="Arial Unicode MS" pitchFamily="50" charset="-127"/>
              </a:rPr>
              <a:t>Гос</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 имущество</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7" name="TextBox 94"/>
          <p:cNvSpPr txBox="1">
            <a:spLocks noChangeArrowheads="1"/>
          </p:cNvSpPr>
          <p:nvPr/>
        </p:nvSpPr>
        <p:spPr bwMode="auto">
          <a:xfrm>
            <a:off x="696913" y="3402013"/>
            <a:ext cx="1274762"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dirty="0" smtClean="0">
                <a:solidFill>
                  <a:srgbClr val="00002E"/>
                </a:solidFill>
                <a:latin typeface="Arial Unicode MS" pitchFamily="50" charset="-127"/>
                <a:ea typeface="Arial Unicode MS" pitchFamily="50" charset="-127"/>
                <a:cs typeface="Arial Unicode MS" pitchFamily="50" charset="-127"/>
              </a:rPr>
              <a:t>I</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запасы </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8" name="TextBox 94"/>
          <p:cNvSpPr txBox="1">
            <a:spLocks noChangeArrowheads="1"/>
          </p:cNvSpPr>
          <p:nvPr/>
        </p:nvSpPr>
        <p:spPr bwMode="auto">
          <a:xfrm>
            <a:off x="688975" y="3514725"/>
            <a:ext cx="928688" cy="109538"/>
          </a:xfrm>
          <a:prstGeom prst="rect">
            <a:avLst/>
          </a:prstGeom>
          <a:solidFill>
            <a:schemeClr val="bg1"/>
          </a:solidFill>
          <a:ln w="9525">
            <a:noFill/>
            <a:miter lim="800000"/>
            <a:headEnd/>
            <a:tailEnd/>
          </a:ln>
        </p:spPr>
        <p:txBody>
          <a:bodyPr lIns="0" tIns="0" rIns="0" bIns="72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закупки</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59" name="TextBox 94"/>
          <p:cNvSpPr txBox="1">
            <a:spLocks noChangeArrowheads="1"/>
          </p:cNvSpPr>
          <p:nvPr/>
        </p:nvSpPr>
        <p:spPr bwMode="auto">
          <a:xfrm>
            <a:off x="698500" y="3619500"/>
            <a:ext cx="1022350" cy="109538"/>
          </a:xfrm>
          <a:prstGeom prst="rect">
            <a:avLst/>
          </a:prstGeom>
          <a:solidFill>
            <a:schemeClr val="bg1"/>
          </a:solidFill>
          <a:ln w="9525">
            <a:noFill/>
            <a:miter lim="800000"/>
            <a:headEnd/>
            <a:tailEnd/>
          </a:ln>
        </p:spPr>
        <p:txBody>
          <a:bodyPr lIns="0" tIns="0" rIns="0" bIns="72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Расчеты</a:t>
            </a:r>
            <a:r>
              <a:rPr kumimoji="0" lang="en-US" altLang="ko-KR" sz="700" dirty="0" smtClean="0">
                <a:solidFill>
                  <a:srgbClr val="00002E"/>
                </a:solidFill>
                <a:latin typeface="Arial Unicode MS" pitchFamily="50" charset="-127"/>
                <a:ea typeface="Arial Unicode MS" pitchFamily="50" charset="-127"/>
                <a:cs typeface="Arial Unicode MS" pitchFamily="50" charset="-127"/>
              </a:rPr>
              <a:t>t</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0" name="TextBox 94"/>
          <p:cNvSpPr txBox="1">
            <a:spLocks noChangeArrowheads="1"/>
          </p:cNvSpPr>
          <p:nvPr/>
        </p:nvSpPr>
        <p:spPr bwMode="auto">
          <a:xfrm>
            <a:off x="681038" y="3724275"/>
            <a:ext cx="1087437" cy="223360"/>
          </a:xfrm>
          <a:prstGeom prst="rect">
            <a:avLst/>
          </a:prstGeom>
          <a:solidFill>
            <a:schemeClr val="bg1"/>
          </a:solidFill>
          <a:ln w="9525">
            <a:noFill/>
            <a:miter lim="800000"/>
            <a:headEnd/>
            <a:tailEnd/>
          </a:ln>
        </p:spPr>
        <p:txBody>
          <a:bodyPr lIns="0" tIns="10800" rIns="0" bIns="72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Настройки списка предпочтений</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1" name="TextBox 94"/>
          <p:cNvSpPr txBox="1">
            <a:spLocks noChangeArrowheads="1"/>
          </p:cNvSpPr>
          <p:nvPr/>
        </p:nvSpPr>
        <p:spPr bwMode="auto">
          <a:xfrm>
            <a:off x="692150" y="2860675"/>
            <a:ext cx="1082675"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dirty="0" smtClean="0">
                <a:solidFill>
                  <a:srgbClr val="00002E"/>
                </a:solidFill>
                <a:latin typeface="Arial Unicode MS" pitchFamily="50" charset="-127"/>
                <a:ea typeface="Arial Unicode MS" pitchFamily="50" charset="-127"/>
                <a:cs typeface="Arial Unicode MS" pitchFamily="50" charset="-127"/>
              </a:rPr>
              <a:t>I</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программа инвестиций</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2" name="TextBox 94"/>
          <p:cNvSpPr txBox="1">
            <a:spLocks noChangeArrowheads="1"/>
          </p:cNvSpPr>
          <p:nvPr/>
        </p:nvSpPr>
        <p:spPr bwMode="auto">
          <a:xfrm>
            <a:off x="687388" y="2755900"/>
            <a:ext cx="1082675"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dirty="0" smtClean="0">
                <a:solidFill>
                  <a:srgbClr val="00002E"/>
                </a:solidFill>
                <a:latin typeface="Arial Unicode MS" pitchFamily="50" charset="-127"/>
                <a:ea typeface="Arial Unicode MS" pitchFamily="50" charset="-127"/>
                <a:cs typeface="Arial Unicode MS" pitchFamily="50" charset="-127"/>
              </a:rPr>
              <a:t>B</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исполнение бюджета</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3" name="TextBox 94"/>
          <p:cNvSpPr txBox="1">
            <a:spLocks noChangeArrowheads="1"/>
          </p:cNvSpPr>
          <p:nvPr/>
        </p:nvSpPr>
        <p:spPr bwMode="auto">
          <a:xfrm>
            <a:off x="687388" y="2657475"/>
            <a:ext cx="1169987" cy="103188"/>
          </a:xfrm>
          <a:prstGeom prst="rect">
            <a:avLst/>
          </a:prstGeom>
          <a:solidFill>
            <a:schemeClr val="bg1"/>
          </a:solidFill>
          <a:ln w="9525">
            <a:noFill/>
            <a:miter lim="800000"/>
            <a:headEnd/>
            <a:tailEnd/>
          </a:ln>
        </p:spPr>
        <p:txBody>
          <a:bodyPr lIns="0" tIns="0" rIns="0" bIns="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Формирование бюджета</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4" name="TextBox 94"/>
          <p:cNvSpPr txBox="1">
            <a:spLocks noChangeArrowheads="1"/>
          </p:cNvSpPr>
          <p:nvPr/>
        </p:nvSpPr>
        <p:spPr bwMode="auto">
          <a:xfrm>
            <a:off x="685800" y="2520950"/>
            <a:ext cx="1392238" cy="139700"/>
          </a:xfrm>
          <a:prstGeom prst="rect">
            <a:avLst/>
          </a:prstGeom>
          <a:solidFill>
            <a:schemeClr val="bg1"/>
          </a:solidFill>
          <a:ln w="9525">
            <a:noFill/>
            <a:miter lim="800000"/>
            <a:headEnd/>
            <a:tailEnd/>
          </a:ln>
        </p:spPr>
        <p:txBody>
          <a:bodyPr lIns="0" tIns="18000" rIns="0" bIns="18000">
            <a:spAutoFit/>
          </a:bodyPr>
          <a:lstStyle/>
          <a:p>
            <a:pPr>
              <a:lnSpc>
                <a:spcPts val="800"/>
              </a:lnSpc>
            </a:pPr>
            <a:r>
              <a:rPr kumimoji="0" lang="ru-RU" altLang="ko-KR" sz="700" dirty="0" smtClean="0">
                <a:solidFill>
                  <a:srgbClr val="00002E"/>
                </a:solidFill>
                <a:latin typeface="Arial Unicode MS" pitchFamily="50" charset="-127"/>
                <a:ea typeface="Arial Unicode MS" pitchFamily="50" charset="-127"/>
                <a:cs typeface="Arial Unicode MS" pitchFamily="50" charset="-127"/>
              </a:rPr>
              <a:t>Программное управление</a:t>
            </a:r>
            <a:r>
              <a:rPr kumimoji="0" lang="en-US" altLang="ko-KR" sz="700" dirty="0" smtClean="0">
                <a:solidFill>
                  <a:srgbClr val="00002E"/>
                </a:solidFill>
                <a:latin typeface="Arial Unicode MS" pitchFamily="50" charset="-127"/>
                <a:ea typeface="Arial Unicode MS" pitchFamily="50" charset="-127"/>
                <a:cs typeface="Arial Unicode MS" pitchFamily="50" charset="-127"/>
              </a:rPr>
              <a:t>t</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35865" name="TextBox 94"/>
          <p:cNvSpPr txBox="1">
            <a:spLocks noChangeArrowheads="1"/>
          </p:cNvSpPr>
          <p:nvPr/>
        </p:nvSpPr>
        <p:spPr bwMode="auto">
          <a:xfrm>
            <a:off x="431800" y="2330450"/>
            <a:ext cx="1089025" cy="131673"/>
          </a:xfrm>
          <a:prstGeom prst="rect">
            <a:avLst/>
          </a:prstGeom>
          <a:solidFill>
            <a:schemeClr val="accent1"/>
          </a:solidFill>
          <a:ln w="9525">
            <a:noFill/>
            <a:miter lim="800000"/>
            <a:headEnd/>
            <a:tailEnd/>
          </a:ln>
        </p:spPr>
        <p:txBody>
          <a:bodyPr lIns="0" tIns="14400" rIns="0" bIns="14400">
            <a:spAutoFit/>
          </a:bodyPr>
          <a:lstStyle/>
          <a:p>
            <a:pPr>
              <a:lnSpc>
                <a:spcPts val="800"/>
              </a:lnSpc>
            </a:pPr>
            <a:r>
              <a:rPr kumimoji="0" lang="en-US" altLang="ko-KR" sz="800" dirty="0">
                <a:solidFill>
                  <a:schemeClr val="bg1"/>
                </a:solidFill>
                <a:latin typeface="Arial Unicode MS" pitchFamily="50" charset="-127"/>
                <a:ea typeface="Arial Unicode MS" pitchFamily="50" charset="-127"/>
                <a:cs typeface="Arial Unicode MS" pitchFamily="50" charset="-127"/>
              </a:rPr>
              <a:t>  </a:t>
            </a:r>
            <a:r>
              <a:rPr kumimoji="0" lang="ru-RU" altLang="ko-KR" sz="800" dirty="0" smtClean="0">
                <a:solidFill>
                  <a:schemeClr val="bg1"/>
                </a:solidFill>
                <a:latin typeface="Arial Unicode MS" pitchFamily="50" charset="-127"/>
                <a:ea typeface="Arial Unicode MS" pitchFamily="50" charset="-127"/>
                <a:cs typeface="Arial Unicode MS" pitchFamily="50" charset="-127"/>
              </a:rPr>
              <a:t>мои предпочтения</a:t>
            </a:r>
            <a:endParaRPr kumimoji="0" lang="en-US" altLang="ko-KR" sz="800" dirty="0">
              <a:solidFill>
                <a:schemeClr val="bg1"/>
              </a:solidFill>
              <a:latin typeface="Arial Unicode MS" pitchFamily="50" charset="-127"/>
              <a:ea typeface="Arial Unicode MS" pitchFamily="50" charset="-127"/>
              <a:cs typeface="Arial Unicode MS" pitchFamily="50" charset="-127"/>
            </a:endParaRPr>
          </a:p>
        </p:txBody>
      </p:sp>
      <p:sp>
        <p:nvSpPr>
          <p:cNvPr id="35866" name="TextBox 94"/>
          <p:cNvSpPr txBox="1">
            <a:spLocks noChangeArrowheads="1"/>
          </p:cNvSpPr>
          <p:nvPr/>
        </p:nvSpPr>
        <p:spPr bwMode="auto">
          <a:xfrm>
            <a:off x="468313" y="2144713"/>
            <a:ext cx="1089025" cy="123825"/>
          </a:xfrm>
          <a:prstGeom prst="rect">
            <a:avLst/>
          </a:prstGeom>
          <a:solidFill>
            <a:schemeClr val="accent1"/>
          </a:solidFill>
          <a:ln w="9525">
            <a:noFill/>
            <a:miter lim="800000"/>
            <a:headEnd/>
            <a:tailEnd/>
          </a:ln>
        </p:spPr>
        <p:txBody>
          <a:bodyPr lIns="0" tIns="10800" rIns="0" bIns="10800">
            <a:spAutoFit/>
          </a:bodyPr>
          <a:lstStyle/>
          <a:p>
            <a:pPr>
              <a:lnSpc>
                <a:spcPts val="800"/>
              </a:lnSpc>
            </a:pPr>
            <a:r>
              <a:rPr kumimoji="0" lang="en-US" altLang="ko-KR" sz="800" dirty="0" smtClean="0">
                <a:solidFill>
                  <a:schemeClr val="bg1"/>
                </a:solidFill>
                <a:latin typeface="Arial Unicode MS" pitchFamily="50" charset="-127"/>
                <a:ea typeface="Arial Unicode MS" pitchFamily="50" charset="-127"/>
                <a:cs typeface="Arial Unicode MS" pitchFamily="50" charset="-127"/>
              </a:rPr>
              <a:t>I</a:t>
            </a:r>
            <a:r>
              <a:rPr kumimoji="0" lang="ru-RU" altLang="ko-KR" sz="800" dirty="0" smtClean="0">
                <a:solidFill>
                  <a:schemeClr val="bg1"/>
                </a:solidFill>
                <a:latin typeface="Arial Unicode MS" pitchFamily="50" charset="-127"/>
                <a:ea typeface="Arial Unicode MS" pitchFamily="50" charset="-127"/>
                <a:cs typeface="Arial Unicode MS" pitchFamily="50" charset="-127"/>
              </a:rPr>
              <a:t>выполняется</a:t>
            </a:r>
            <a:endParaRPr kumimoji="0" lang="en-US" altLang="ko-KR" sz="800" dirty="0">
              <a:solidFill>
                <a:schemeClr val="bg1"/>
              </a:solidFill>
              <a:latin typeface="Arial Unicode MS" pitchFamily="50" charset="-127"/>
              <a:ea typeface="Arial Unicode MS" pitchFamily="50" charset="-127"/>
              <a:cs typeface="Arial Unicode MS" pitchFamily="50" charset="-127"/>
            </a:endParaRPr>
          </a:p>
        </p:txBody>
      </p:sp>
      <p:sp>
        <p:nvSpPr>
          <p:cNvPr id="42" name="직사각형 41"/>
          <p:cNvSpPr/>
          <p:nvPr/>
        </p:nvSpPr>
        <p:spPr>
          <a:xfrm>
            <a:off x="2001838" y="1717675"/>
            <a:ext cx="387350" cy="14128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68" name="TextBox 42"/>
          <p:cNvSpPr txBox="1">
            <a:spLocks noChangeArrowheads="1"/>
          </p:cNvSpPr>
          <p:nvPr/>
        </p:nvSpPr>
        <p:spPr bwMode="auto">
          <a:xfrm>
            <a:off x="1828800" y="1646238"/>
            <a:ext cx="614271" cy="215444"/>
          </a:xfrm>
          <a:prstGeom prst="rect">
            <a:avLst/>
          </a:prstGeom>
          <a:noFill/>
          <a:ln w="9525">
            <a:noFill/>
            <a:miter lim="800000"/>
            <a:headEnd/>
            <a:tailEnd/>
          </a:ln>
        </p:spPr>
        <p:txBody>
          <a:bodyPr wrap="none">
            <a:spAutoFit/>
          </a:bodyPr>
          <a:lstStyle/>
          <a:p>
            <a:r>
              <a:rPr lang="ru-RU" altLang="ko-KR" sz="800" b="1" dirty="0" smtClean="0">
                <a:solidFill>
                  <a:schemeClr val="bg1"/>
                </a:solidFill>
                <a:latin typeface="Arial Unicode MS" pitchFamily="50" charset="-127"/>
                <a:ea typeface="Arial Unicode MS" pitchFamily="50" charset="-127"/>
                <a:cs typeface="Arial Unicode MS" pitchFamily="50" charset="-127"/>
              </a:rPr>
              <a:t>прогресс</a:t>
            </a:r>
            <a:endParaRPr lang="ko-KR" altLang="en-US" sz="800" b="1" dirty="0">
              <a:solidFill>
                <a:schemeClr val="bg1"/>
              </a:solidFill>
              <a:latin typeface="Arial Unicode MS" pitchFamily="50" charset="-127"/>
              <a:ea typeface="Arial Unicode MS" pitchFamily="50" charset="-127"/>
              <a:cs typeface="Arial Unicode MS" pitchFamily="50" charset="-127"/>
            </a:endParaRPr>
          </a:p>
        </p:txBody>
      </p:sp>
      <p:sp>
        <p:nvSpPr>
          <p:cNvPr id="44" name="직사각형 43"/>
          <p:cNvSpPr/>
          <p:nvPr/>
        </p:nvSpPr>
        <p:spPr>
          <a:xfrm>
            <a:off x="2776538" y="1717675"/>
            <a:ext cx="541337" cy="141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70" name="TextBox 94"/>
          <p:cNvSpPr txBox="1">
            <a:spLocks noChangeArrowheads="1"/>
          </p:cNvSpPr>
          <p:nvPr/>
        </p:nvSpPr>
        <p:spPr bwMode="auto">
          <a:xfrm>
            <a:off x="2649538" y="1668463"/>
            <a:ext cx="647700" cy="205184"/>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Управление Проектом</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71" name="TextBox 94"/>
          <p:cNvSpPr txBox="1">
            <a:spLocks noChangeArrowheads="1"/>
          </p:cNvSpPr>
          <p:nvPr/>
        </p:nvSpPr>
        <p:spPr bwMode="auto">
          <a:xfrm>
            <a:off x="3395663" y="1673225"/>
            <a:ext cx="693737" cy="205184"/>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Формирование бюджета</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72" name="TextBox 94"/>
          <p:cNvSpPr txBox="1">
            <a:spLocks noChangeArrowheads="1"/>
          </p:cNvSpPr>
          <p:nvPr/>
        </p:nvSpPr>
        <p:spPr bwMode="auto">
          <a:xfrm>
            <a:off x="4176713" y="1673225"/>
            <a:ext cx="631825" cy="205184"/>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Исполнение бюджета</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73" name="TextBox 94"/>
          <p:cNvSpPr txBox="1">
            <a:spLocks noChangeArrowheads="1"/>
          </p:cNvSpPr>
          <p:nvPr/>
        </p:nvSpPr>
        <p:spPr bwMode="auto">
          <a:xfrm>
            <a:off x="5672138" y="1666875"/>
            <a:ext cx="576262" cy="219075"/>
          </a:xfrm>
          <a:prstGeom prst="rect">
            <a:avLst/>
          </a:prstGeom>
          <a:solidFill>
            <a:schemeClr val="bg1"/>
          </a:solidFill>
          <a:ln w="9525">
            <a:solidFill>
              <a:srgbClr val="FF0000"/>
            </a:solidFill>
            <a:miter lim="800000"/>
            <a:headEnd/>
            <a:tailEnd/>
          </a:ln>
        </p:spPr>
        <p:txBody>
          <a:bodyPr lIns="0" tIns="54000" rIns="0" bIns="5400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инвестиция</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74" name="TextBox 94"/>
          <p:cNvSpPr txBox="1">
            <a:spLocks noChangeArrowheads="1"/>
          </p:cNvSpPr>
          <p:nvPr/>
        </p:nvSpPr>
        <p:spPr bwMode="auto">
          <a:xfrm>
            <a:off x="6380163" y="1665288"/>
            <a:ext cx="619125" cy="124403"/>
          </a:xfrm>
          <a:prstGeom prst="rect">
            <a:avLst/>
          </a:prstGeom>
          <a:solidFill>
            <a:schemeClr val="bg1"/>
          </a:solidFill>
          <a:ln w="9525">
            <a:solidFill>
              <a:srgbClr val="FF0000"/>
            </a:solidFill>
            <a:miter lim="800000"/>
            <a:headEnd/>
            <a:tailEnd/>
          </a:ln>
        </p:spPr>
        <p:txBody>
          <a:bodyPr lIns="0" tIns="10800" rIns="0" bIns="1080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План Фонда</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75" name="TextBox 94"/>
          <p:cNvSpPr txBox="1">
            <a:spLocks noChangeArrowheads="1"/>
          </p:cNvSpPr>
          <p:nvPr/>
        </p:nvSpPr>
        <p:spPr bwMode="auto">
          <a:xfrm>
            <a:off x="4979988" y="1671639"/>
            <a:ext cx="463550" cy="314239"/>
          </a:xfrm>
          <a:prstGeom prst="rect">
            <a:avLst/>
          </a:prstGeom>
          <a:solidFill>
            <a:schemeClr val="bg1"/>
          </a:solidFill>
          <a:ln w="9525">
            <a:solidFill>
              <a:srgbClr val="FF0000"/>
            </a:solidFill>
            <a:miter lim="800000"/>
            <a:headEnd/>
            <a:tailEnd/>
          </a:ln>
        </p:spPr>
        <p:txBody>
          <a:bodyPr wrap="square" lIns="0" tIns="54000" rIns="0" bIns="5400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В</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едомости </a:t>
            </a:r>
            <a:r>
              <a:rPr kumimoji="0" lang="ru-RU" altLang="ko-KR" sz="700" dirty="0" err="1" smtClean="0">
                <a:solidFill>
                  <a:srgbClr val="00002E"/>
                </a:solidFill>
                <a:latin typeface="Arial Unicode MS" pitchFamily="50" charset="-127"/>
                <a:ea typeface="Arial Unicode MS" pitchFamily="50" charset="-127"/>
                <a:cs typeface="Arial Unicode MS" pitchFamily="50" charset="-127"/>
              </a:rPr>
              <a:t>з</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a:t>
            </a:r>
            <a:r>
              <a:rPr kumimoji="0" lang="ru-RU" altLang="ko-KR" sz="700" dirty="0" err="1" smtClean="0">
                <a:solidFill>
                  <a:srgbClr val="00002E"/>
                </a:solidFill>
                <a:latin typeface="Arial Unicode MS" pitchFamily="50" charset="-127"/>
                <a:ea typeface="Arial Unicode MS" pitchFamily="50" charset="-127"/>
                <a:cs typeface="Arial Unicode MS" pitchFamily="50" charset="-127"/>
              </a:rPr>
              <a:t>п</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/ФОТ</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56" name="직사각형 55"/>
          <p:cNvSpPr/>
          <p:nvPr/>
        </p:nvSpPr>
        <p:spPr>
          <a:xfrm>
            <a:off x="6667512" y="1785926"/>
            <a:ext cx="1846262" cy="4233863"/>
          </a:xfrm>
          <a:prstGeom prst="rect">
            <a:avLst/>
          </a:prstGeom>
          <a:solidFill>
            <a:schemeClr val="bg1"/>
          </a:solidFill>
          <a:ln w="6350">
            <a:solidFill>
              <a:schemeClr val="tx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77" name="TextBox 25"/>
          <p:cNvSpPr txBox="1">
            <a:spLocks noChangeArrowheads="1"/>
          </p:cNvSpPr>
          <p:nvPr/>
        </p:nvSpPr>
        <p:spPr bwMode="auto">
          <a:xfrm>
            <a:off x="6681788" y="1998663"/>
            <a:ext cx="1943100" cy="3477875"/>
          </a:xfrm>
          <a:prstGeom prst="rect">
            <a:avLst/>
          </a:prstGeom>
          <a:noFill/>
          <a:ln w="12700">
            <a:solidFill>
              <a:srgbClr val="FF0000"/>
            </a:solidFill>
            <a:miter lim="800000"/>
            <a:headEnd/>
            <a:tailEnd/>
          </a:ln>
        </p:spPr>
        <p:txBody>
          <a:bodyPr>
            <a:spAutoFit/>
          </a:bodyPr>
          <a:lstStyle/>
          <a:p>
            <a:r>
              <a:rPr lang="en-US" altLang="ko-KR" sz="1000" dirty="0" smtClean="0">
                <a:solidFill>
                  <a:schemeClr val="tx1"/>
                </a:solidFill>
                <a:latin typeface="Arial Unicode MS" pitchFamily="50" charset="-127"/>
                <a:ea typeface="Arial Unicode MS" pitchFamily="50" charset="-127"/>
                <a:cs typeface="Arial Unicode MS" pitchFamily="50" charset="-127"/>
              </a:rPr>
              <a:t>-------[ </a:t>
            </a:r>
            <a:r>
              <a:rPr lang="ru-RU" altLang="ko-KR" sz="1000" dirty="0" smtClean="0">
                <a:solidFill>
                  <a:schemeClr val="tx1"/>
                </a:solidFill>
                <a:latin typeface="Arial Unicode MS" pitchFamily="50" charset="-127"/>
                <a:ea typeface="Arial Unicode MS" pitchFamily="50" charset="-127"/>
                <a:cs typeface="Arial Unicode MS" pitchFamily="50" charset="-127"/>
              </a:rPr>
              <a:t>меню</a:t>
            </a:r>
            <a:r>
              <a:rPr lang="en-US" altLang="ko-KR" sz="1000" dirty="0" smtClean="0">
                <a:solidFill>
                  <a:schemeClr val="tx1"/>
                </a:solidFill>
                <a:latin typeface="Arial Unicode MS" pitchFamily="50" charset="-127"/>
                <a:ea typeface="Arial Unicode MS" pitchFamily="50" charset="-127"/>
                <a:cs typeface="Arial Unicode MS" pitchFamily="50" charset="-127"/>
              </a:rPr>
              <a:t>]--------</a:t>
            </a:r>
            <a:endParaRPr lang="ru-RU" altLang="ko-KR" sz="1000" dirty="0" smtClean="0">
              <a:solidFill>
                <a:schemeClr val="tx1"/>
              </a:solidFill>
              <a:latin typeface="Arial Unicode MS" pitchFamily="50" charset="-127"/>
              <a:ea typeface="Arial Unicode MS" pitchFamily="50" charset="-127"/>
              <a:cs typeface="Arial Unicode MS" pitchFamily="50" charset="-127"/>
            </a:endParaRPr>
          </a:p>
          <a:p>
            <a:r>
              <a:rPr lang="ru-RU" sz="800" dirty="0" smtClean="0">
                <a:latin typeface="Times New Roman" pitchFamily="18" charset="0"/>
                <a:cs typeface="Times New Roman" pitchFamily="18" charset="0"/>
              </a:rPr>
              <a:t>Управление Свободными Средствами </a:t>
            </a:r>
          </a:p>
          <a:p>
            <a:r>
              <a:rPr lang="ru-RU" sz="800" dirty="0" smtClean="0">
                <a:latin typeface="Times New Roman" pitchFamily="18" charset="0"/>
                <a:cs typeface="Times New Roman" pitchFamily="18" charset="0"/>
              </a:rPr>
              <a:t>Иностранные займы</a:t>
            </a:r>
          </a:p>
          <a:p>
            <a:r>
              <a:rPr lang="ru-RU" sz="800" dirty="0" smtClean="0">
                <a:latin typeface="Times New Roman" pitchFamily="18" charset="0"/>
                <a:cs typeface="Times New Roman" pitchFamily="18" charset="0"/>
              </a:rPr>
              <a:t>Ссуды   </a:t>
            </a:r>
          </a:p>
          <a:p>
            <a:r>
              <a:rPr lang="ru-RU" sz="800" dirty="0" smtClean="0">
                <a:latin typeface="Times New Roman" pitchFamily="18" charset="0"/>
                <a:cs typeface="Times New Roman" pitchFamily="18" charset="0"/>
              </a:rPr>
              <a:t>внутренние займы</a:t>
            </a:r>
          </a:p>
          <a:p>
            <a:r>
              <a:rPr lang="ru-RU" sz="800" dirty="0" smtClean="0">
                <a:latin typeface="Times New Roman" pitchFamily="18" charset="0"/>
                <a:cs typeface="Times New Roman" pitchFamily="18" charset="0"/>
              </a:rPr>
              <a:t>Управление </a:t>
            </a:r>
            <a:r>
              <a:rPr lang="ru-RU" sz="800" dirty="0" err="1" smtClean="0">
                <a:latin typeface="Times New Roman" pitchFamily="18" charset="0"/>
                <a:cs typeface="Times New Roman" pitchFamily="18" charset="0"/>
              </a:rPr>
              <a:t>Гос</a:t>
            </a:r>
            <a:r>
              <a:rPr lang="ru-RU" sz="800" dirty="0" smtClean="0">
                <a:latin typeface="Times New Roman" pitchFamily="18" charset="0"/>
                <a:cs typeface="Times New Roman" pitchFamily="18" charset="0"/>
              </a:rPr>
              <a:t>. Фондами</a:t>
            </a:r>
          </a:p>
          <a:p>
            <a:r>
              <a:rPr lang="ru-RU" sz="800" dirty="0" smtClean="0">
                <a:latin typeface="Times New Roman" pitchFamily="18" charset="0"/>
                <a:cs typeface="Times New Roman" pitchFamily="18" charset="0"/>
              </a:rPr>
              <a:t>Статус Казначейства </a:t>
            </a:r>
          </a:p>
          <a:p>
            <a:r>
              <a:rPr lang="ru-RU" sz="800" dirty="0" smtClean="0">
                <a:latin typeface="Times New Roman" pitchFamily="18" charset="0"/>
                <a:cs typeface="Times New Roman" pitchFamily="18" charset="0"/>
              </a:rPr>
              <a:t>  Доход</a:t>
            </a:r>
          </a:p>
          <a:p>
            <a:r>
              <a:rPr lang="ru-RU" sz="800" dirty="0" smtClean="0">
                <a:latin typeface="Times New Roman" pitchFamily="18" charset="0"/>
                <a:cs typeface="Times New Roman" pitchFamily="18" charset="0"/>
              </a:rPr>
              <a:t>Расход</a:t>
            </a:r>
          </a:p>
          <a:p>
            <a:r>
              <a:rPr lang="ru-RU" sz="800" dirty="0" err="1" smtClean="0">
                <a:latin typeface="Times New Roman" pitchFamily="18" charset="0"/>
                <a:cs typeface="Times New Roman" pitchFamily="18" charset="0"/>
              </a:rPr>
              <a:t>Гос</a:t>
            </a:r>
            <a:r>
              <a:rPr lang="ru-RU" sz="800" dirty="0" smtClean="0">
                <a:latin typeface="Times New Roman" pitchFamily="18" charset="0"/>
                <a:cs typeface="Times New Roman" pitchFamily="18" charset="0"/>
              </a:rPr>
              <a:t>. актив</a:t>
            </a:r>
          </a:p>
          <a:p>
            <a:r>
              <a:rPr lang="ru-RU" sz="800" dirty="0" smtClean="0">
                <a:latin typeface="Times New Roman" pitchFamily="18" charset="0"/>
                <a:cs typeface="Times New Roman" pitchFamily="18" charset="0"/>
              </a:rPr>
              <a:t> Резервы/Запасы</a:t>
            </a:r>
          </a:p>
          <a:p>
            <a:r>
              <a:rPr lang="ru-RU" sz="800" dirty="0" smtClean="0">
                <a:latin typeface="Times New Roman" pitchFamily="18" charset="0"/>
                <a:cs typeface="Times New Roman" pitchFamily="18" charset="0"/>
              </a:rPr>
              <a:t>Закупки (контракт)</a:t>
            </a:r>
          </a:p>
          <a:p>
            <a:r>
              <a:rPr lang="ru-RU" sz="800" dirty="0" smtClean="0">
                <a:latin typeface="Times New Roman" pitchFamily="18" charset="0"/>
                <a:cs typeface="Times New Roman" pitchFamily="18" charset="0"/>
              </a:rPr>
              <a:t>Кредит</a:t>
            </a:r>
          </a:p>
          <a:p>
            <a:r>
              <a:rPr lang="ru-RU" sz="800" dirty="0" smtClean="0">
                <a:latin typeface="Times New Roman" pitchFamily="18" charset="0"/>
                <a:cs typeface="Times New Roman" pitchFamily="18" charset="0"/>
              </a:rPr>
              <a:t>Долг</a:t>
            </a:r>
          </a:p>
          <a:p>
            <a:r>
              <a:rPr lang="ru-RU" sz="800" dirty="0" smtClean="0">
                <a:latin typeface="Times New Roman" pitchFamily="18" charset="0"/>
                <a:cs typeface="Times New Roman" pitchFamily="18" charset="0"/>
              </a:rPr>
              <a:t>Учет и Расчет</a:t>
            </a:r>
          </a:p>
          <a:p>
            <a:r>
              <a:rPr lang="ru-RU" sz="800" dirty="0" smtClean="0">
                <a:latin typeface="Times New Roman" pitchFamily="18" charset="0"/>
                <a:cs typeface="Times New Roman" pitchFamily="18" charset="0"/>
              </a:rPr>
              <a:t>Себестоимость</a:t>
            </a:r>
          </a:p>
          <a:p>
            <a:r>
              <a:rPr lang="ru-RU" sz="800" dirty="0" smtClean="0">
                <a:latin typeface="Times New Roman" pitchFamily="18" charset="0"/>
                <a:cs typeface="Times New Roman" pitchFamily="18" charset="0"/>
              </a:rPr>
              <a:t>Государственная Финансовая Статистика</a:t>
            </a:r>
          </a:p>
          <a:p>
            <a:r>
              <a:rPr lang="ru-RU" sz="800" dirty="0" smtClean="0">
                <a:latin typeface="Times New Roman" pitchFamily="18" charset="0"/>
                <a:cs typeface="Times New Roman" pitchFamily="18" charset="0"/>
              </a:rPr>
              <a:t>Электронный Счет</a:t>
            </a:r>
          </a:p>
          <a:p>
            <a:r>
              <a:rPr lang="ru-RU" sz="800" dirty="0" smtClean="0">
                <a:latin typeface="Times New Roman" pitchFamily="18" charset="0"/>
                <a:cs typeface="Times New Roman" pitchFamily="18" charset="0"/>
              </a:rPr>
              <a:t>Электронный Перевод Денежных Средств</a:t>
            </a:r>
          </a:p>
          <a:p>
            <a:r>
              <a:rPr lang="ru-RU" sz="800" dirty="0" smtClean="0">
                <a:latin typeface="Times New Roman" pitchFamily="18" charset="0"/>
                <a:cs typeface="Times New Roman" pitchFamily="18" charset="0"/>
              </a:rPr>
              <a:t>Статистический Анализ  </a:t>
            </a:r>
          </a:p>
          <a:p>
            <a:r>
              <a:rPr lang="ru-RU" sz="800" dirty="0" smtClean="0">
                <a:latin typeface="Times New Roman" pitchFamily="18" charset="0"/>
                <a:cs typeface="Times New Roman" pitchFamily="18" charset="0"/>
              </a:rPr>
              <a:t>Электронное Подтверждение</a:t>
            </a:r>
          </a:p>
          <a:p>
            <a:r>
              <a:rPr lang="ru-RU" sz="800" dirty="0" smtClean="0">
                <a:latin typeface="Times New Roman" pitchFamily="18" charset="0"/>
                <a:cs typeface="Times New Roman" pitchFamily="18" charset="0"/>
              </a:rPr>
              <a:t>Разрешения и Офисы</a:t>
            </a:r>
          </a:p>
          <a:p>
            <a:r>
              <a:rPr lang="ru-RU" sz="800" dirty="0" smtClean="0">
                <a:latin typeface="Times New Roman" pitchFamily="18" charset="0"/>
                <a:cs typeface="Times New Roman" pitchFamily="18" charset="0"/>
              </a:rPr>
              <a:t>Базовая (Ключевая) Информация</a:t>
            </a:r>
          </a:p>
          <a:p>
            <a:r>
              <a:rPr lang="ru-RU" sz="800" dirty="0" smtClean="0">
                <a:latin typeface="Times New Roman" pitchFamily="18" charset="0"/>
                <a:cs typeface="Times New Roman" pitchFamily="18" charset="0"/>
              </a:rPr>
              <a:t>Образец</a:t>
            </a:r>
          </a:p>
          <a:p>
            <a:endParaRPr lang="en-US" altLang="ko-KR" sz="1000" dirty="0">
              <a:solidFill>
                <a:schemeClr val="tx1"/>
              </a:solidFill>
              <a:latin typeface="Arial Unicode MS" pitchFamily="50" charset="-127"/>
              <a:ea typeface="Arial Unicode MS" pitchFamily="50" charset="-127"/>
              <a:cs typeface="Arial Unicode MS" pitchFamily="50" charset="-127"/>
            </a:endParaRPr>
          </a:p>
        </p:txBody>
      </p:sp>
      <p:sp>
        <p:nvSpPr>
          <p:cNvPr id="35878" name="TextBox 94"/>
          <p:cNvSpPr txBox="1">
            <a:spLocks noChangeArrowheads="1"/>
          </p:cNvSpPr>
          <p:nvPr/>
        </p:nvSpPr>
        <p:spPr bwMode="auto">
          <a:xfrm>
            <a:off x="7573963" y="1731963"/>
            <a:ext cx="542925" cy="101600"/>
          </a:xfrm>
          <a:prstGeom prst="rect">
            <a:avLst/>
          </a:prstGeom>
          <a:solidFill>
            <a:schemeClr val="bg1"/>
          </a:solidFill>
          <a:ln w="9525">
            <a:noFill/>
            <a:miter lim="800000"/>
            <a:headEnd/>
            <a:tailEnd/>
          </a:ln>
        </p:spPr>
        <p:txBody>
          <a:bodyPr lIns="0" tIns="0" rIns="0" bIns="0">
            <a:spAutoFit/>
          </a:bodyPr>
          <a:lstStyle/>
          <a:p>
            <a:pPr>
              <a:lnSpc>
                <a:spcPts val="800"/>
              </a:lnSpc>
            </a:pPr>
            <a:r>
              <a:rPr kumimoji="0" lang="en-US" altLang="ko-KR" sz="700" dirty="0">
                <a:solidFill>
                  <a:srgbClr val="00002E"/>
                </a:solidFill>
                <a:latin typeface="Arial Unicode MS" pitchFamily="50" charset="-127"/>
                <a:ea typeface="Arial Unicode MS" pitchFamily="50" charset="-127"/>
                <a:cs typeface="Arial Unicode MS" pitchFamily="50" charset="-127"/>
              </a:rPr>
              <a:t>[ </a:t>
            </a:r>
            <a:r>
              <a:rPr kumimoji="0" lang="ru-RU" altLang="ko-KR" sz="700" dirty="0" smtClean="0">
                <a:solidFill>
                  <a:srgbClr val="00002E"/>
                </a:solidFill>
                <a:latin typeface="Arial Unicode MS" pitchFamily="50" charset="-127"/>
                <a:ea typeface="Arial Unicode MS" pitchFamily="50" charset="-127"/>
                <a:cs typeface="Arial Unicode MS" pitchFamily="50" charset="-127"/>
              </a:rPr>
              <a:t>меню</a:t>
            </a:r>
            <a:r>
              <a:rPr kumimoji="0" lang="en-US" altLang="ko-KR" sz="700" dirty="0" smtClean="0">
                <a:solidFill>
                  <a:srgbClr val="00002E"/>
                </a:solidFill>
                <a:latin typeface="Arial Unicode MS" pitchFamily="50" charset="-127"/>
                <a:ea typeface="Arial Unicode MS" pitchFamily="50" charset="-127"/>
                <a:cs typeface="Arial Unicode MS" pitchFamily="50" charset="-127"/>
              </a:rPr>
              <a:t>]</a:t>
            </a:r>
            <a:endParaRPr kumimoji="0" lang="en-US" altLang="ko-KR" sz="700" dirty="0">
              <a:solidFill>
                <a:srgbClr val="00002E"/>
              </a:solidFill>
              <a:latin typeface="Arial Unicode MS" pitchFamily="50" charset="-127"/>
              <a:ea typeface="Arial Unicode MS" pitchFamily="50" charset="-127"/>
              <a:cs typeface="Arial Unicode MS" pitchFamily="50" charset="-127"/>
            </a:endParaRPr>
          </a:p>
        </p:txBody>
      </p:sp>
      <p:sp>
        <p:nvSpPr>
          <p:cNvPr id="58" name="직사각형 57"/>
          <p:cNvSpPr/>
          <p:nvPr/>
        </p:nvSpPr>
        <p:spPr>
          <a:xfrm>
            <a:off x="1873250" y="1930400"/>
            <a:ext cx="438150" cy="139700"/>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80" name="TextBox 58"/>
          <p:cNvSpPr txBox="1">
            <a:spLocks noChangeArrowheads="1"/>
          </p:cNvSpPr>
          <p:nvPr/>
        </p:nvSpPr>
        <p:spPr bwMode="auto">
          <a:xfrm>
            <a:off x="1812925" y="1871663"/>
            <a:ext cx="800219" cy="215444"/>
          </a:xfrm>
          <a:prstGeom prst="rect">
            <a:avLst/>
          </a:prstGeom>
          <a:noFill/>
          <a:ln w="9525">
            <a:noFill/>
            <a:miter lim="800000"/>
            <a:headEnd/>
            <a:tailEnd/>
          </a:ln>
        </p:spPr>
        <p:txBody>
          <a:bodyPr wrap="none">
            <a:spAutoFit/>
          </a:bodyPr>
          <a:lstStyle/>
          <a:p>
            <a:r>
              <a:rPr lang="ru-RU" altLang="ko-KR" sz="700" b="1" dirty="0" smtClean="0">
                <a:solidFill>
                  <a:schemeClr val="bg1"/>
                </a:solidFill>
                <a:latin typeface="Arial Unicode MS" pitchFamily="50" charset="-127"/>
                <a:ea typeface="Arial Unicode MS" pitchFamily="50" charset="-127"/>
                <a:cs typeface="Arial Unicode MS" pitchFamily="50" charset="-127"/>
              </a:rPr>
              <a:t>предпочт</a:t>
            </a:r>
            <a:r>
              <a:rPr lang="ru-RU" altLang="ko-KR" sz="800" b="1" dirty="0" smtClean="0">
                <a:solidFill>
                  <a:schemeClr val="bg1"/>
                </a:solidFill>
                <a:latin typeface="Arial Unicode MS" pitchFamily="50" charset="-127"/>
                <a:ea typeface="Arial Unicode MS" pitchFamily="50" charset="-127"/>
                <a:cs typeface="Arial Unicode MS" pitchFamily="50" charset="-127"/>
              </a:rPr>
              <a:t>ения</a:t>
            </a:r>
            <a:endParaRPr lang="ko-KR" altLang="en-US" sz="800" b="1" dirty="0">
              <a:solidFill>
                <a:schemeClr val="bg1"/>
              </a:solidFill>
              <a:latin typeface="Arial Unicode MS" pitchFamily="50" charset="-127"/>
              <a:ea typeface="Arial Unicode MS" pitchFamily="50" charset="-127"/>
              <a:cs typeface="Arial Unicode MS" pitchFamily="50" charset="-127"/>
            </a:endParaRPr>
          </a:p>
        </p:txBody>
      </p:sp>
      <p:sp>
        <p:nvSpPr>
          <p:cNvPr id="60" name="직사각형 59"/>
          <p:cNvSpPr/>
          <p:nvPr/>
        </p:nvSpPr>
        <p:spPr>
          <a:xfrm>
            <a:off x="2360613" y="1916113"/>
            <a:ext cx="387350" cy="13970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62" name="직사각형 61"/>
          <p:cNvSpPr/>
          <p:nvPr/>
        </p:nvSpPr>
        <p:spPr>
          <a:xfrm>
            <a:off x="3867150" y="1954213"/>
            <a:ext cx="385763" cy="14128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83" name="TextBox 94"/>
          <p:cNvSpPr txBox="1">
            <a:spLocks noChangeArrowheads="1"/>
          </p:cNvSpPr>
          <p:nvPr/>
        </p:nvSpPr>
        <p:spPr bwMode="auto">
          <a:xfrm>
            <a:off x="3298825" y="2478088"/>
            <a:ext cx="247650" cy="102592"/>
          </a:xfrm>
          <a:prstGeom prst="rect">
            <a:avLst/>
          </a:prstGeom>
          <a:solidFill>
            <a:schemeClr val="bg1"/>
          </a:solidFill>
          <a:ln w="9525">
            <a:noFill/>
            <a:miter lim="800000"/>
            <a:headEnd/>
            <a:tailEnd/>
          </a:ln>
        </p:spPr>
        <p:txBody>
          <a:bodyPr lIns="0" tIns="0" rIns="0" bIns="0">
            <a:spAutoFit/>
          </a:bodyPr>
          <a:lstStyle/>
          <a:p>
            <a:pPr>
              <a:lnSpc>
                <a:spcPts val="800"/>
              </a:lnSpc>
            </a:pPr>
            <a:r>
              <a:rPr kumimoji="0" lang="ru-RU" altLang="ko-KR" sz="800" dirty="0" smtClean="0">
                <a:solidFill>
                  <a:srgbClr val="00002E"/>
                </a:solidFill>
                <a:latin typeface="Arial Unicode MS" pitchFamily="50" charset="-127"/>
                <a:ea typeface="Arial Unicode MS" pitchFamily="50" charset="-127"/>
                <a:cs typeface="Arial Unicode MS" pitchFamily="50" charset="-127"/>
              </a:rPr>
              <a:t>Год </a:t>
            </a:r>
            <a:endParaRPr kumimoji="0" lang="en-US" altLang="ko-KR" sz="800" dirty="0">
              <a:solidFill>
                <a:srgbClr val="00002E"/>
              </a:solidFill>
              <a:latin typeface="Arial Unicode MS" pitchFamily="50" charset="-127"/>
              <a:ea typeface="Arial Unicode MS" pitchFamily="50" charset="-127"/>
              <a:cs typeface="Arial Unicode MS" pitchFamily="50" charset="-127"/>
            </a:endParaRPr>
          </a:p>
        </p:txBody>
      </p:sp>
      <p:sp>
        <p:nvSpPr>
          <p:cNvPr id="35884" name="TextBox 94"/>
          <p:cNvSpPr txBox="1">
            <a:spLocks noChangeArrowheads="1"/>
          </p:cNvSpPr>
          <p:nvPr/>
        </p:nvSpPr>
        <p:spPr bwMode="auto">
          <a:xfrm>
            <a:off x="5407025" y="2422525"/>
            <a:ext cx="852488" cy="205184"/>
          </a:xfrm>
          <a:prstGeom prst="rect">
            <a:avLst/>
          </a:prstGeom>
          <a:solidFill>
            <a:schemeClr val="bg1"/>
          </a:solidFill>
          <a:ln w="9525">
            <a:noFill/>
            <a:miter lim="800000"/>
            <a:headEnd/>
            <a:tailEnd/>
          </a:ln>
        </p:spPr>
        <p:txBody>
          <a:bodyPr lIns="0" tIns="0" rIns="0" bIns="0">
            <a:spAutoFit/>
          </a:bodyPr>
          <a:lstStyle/>
          <a:p>
            <a:pPr>
              <a:lnSpc>
                <a:spcPts val="800"/>
              </a:lnSpc>
            </a:pPr>
            <a:r>
              <a:rPr lang="ru-RU" altLang="ko-KR" sz="600" dirty="0" smtClean="0">
                <a:solidFill>
                  <a:schemeClr val="tx1"/>
                </a:solidFill>
                <a:latin typeface="Arial Unicode MS" pitchFamily="50" charset="-127"/>
                <a:ea typeface="Arial Unicode MS" pitchFamily="50" charset="-127"/>
                <a:cs typeface="Arial Unicode MS" pitchFamily="50" charset="-127"/>
              </a:rPr>
              <a:t>Министерство Стратегии и Финансов</a:t>
            </a:r>
            <a:endParaRPr kumimoji="0" lang="en-US" altLang="ko-KR" sz="500" dirty="0">
              <a:solidFill>
                <a:srgbClr val="00002E"/>
              </a:solidFill>
              <a:latin typeface="Arial Unicode MS" pitchFamily="50" charset="-127"/>
              <a:ea typeface="Arial Unicode MS" pitchFamily="50" charset="-127"/>
              <a:cs typeface="Arial Unicode MS" pitchFamily="50" charset="-127"/>
            </a:endParaRPr>
          </a:p>
        </p:txBody>
      </p:sp>
      <p:sp>
        <p:nvSpPr>
          <p:cNvPr id="71" name="직사각형 70"/>
          <p:cNvSpPr/>
          <p:nvPr/>
        </p:nvSpPr>
        <p:spPr>
          <a:xfrm>
            <a:off x="2854325" y="1930400"/>
            <a:ext cx="463550" cy="13970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21" name="직사각형 20"/>
          <p:cNvSpPr/>
          <p:nvPr/>
        </p:nvSpPr>
        <p:spPr>
          <a:xfrm>
            <a:off x="2060575" y="2124075"/>
            <a:ext cx="4548188" cy="211138"/>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altLang="ko-KR" sz="900" dirty="0" smtClean="0">
                <a:solidFill>
                  <a:schemeClr val="tx1"/>
                </a:solidFill>
                <a:latin typeface="Arial Unicode MS" pitchFamily="50" charset="-127"/>
                <a:ea typeface="Arial Unicode MS" pitchFamily="50" charset="-127"/>
                <a:cs typeface="Arial Unicode MS" pitchFamily="50" charset="-127"/>
              </a:rPr>
              <a:t>Регистрация проекта</a:t>
            </a:r>
            <a:endParaRPr lang="ko-KR" altLang="en-US" sz="1000" dirty="0">
              <a:solidFill>
                <a:schemeClr val="tx1"/>
              </a:solidFill>
              <a:latin typeface="Arial Unicode MS" pitchFamily="50" charset="-127"/>
              <a:ea typeface="Arial Unicode MS" pitchFamily="50" charset="-127"/>
              <a:cs typeface="Arial Unicode MS" pitchFamily="50" charset="-127"/>
            </a:endParaRPr>
          </a:p>
        </p:txBody>
      </p:sp>
      <p:sp>
        <p:nvSpPr>
          <p:cNvPr id="10" name="직사각형 9"/>
          <p:cNvSpPr/>
          <p:nvPr/>
        </p:nvSpPr>
        <p:spPr>
          <a:xfrm>
            <a:off x="2098675" y="2649538"/>
            <a:ext cx="654050" cy="1412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solidFill>
                <a:schemeClr val="bg1"/>
              </a:solidFill>
              <a:latin typeface="Arial Unicode MS" pitchFamily="50" charset="-127"/>
              <a:ea typeface="Arial Unicode MS" pitchFamily="50" charset="-127"/>
              <a:cs typeface="Arial Unicode MS" pitchFamily="50" charset="-127"/>
            </a:endParaRPr>
          </a:p>
        </p:txBody>
      </p:sp>
      <p:sp>
        <p:nvSpPr>
          <p:cNvPr id="35888" name="TextBox 13"/>
          <p:cNvSpPr txBox="1">
            <a:spLocks noChangeArrowheads="1"/>
          </p:cNvSpPr>
          <p:nvPr/>
        </p:nvSpPr>
        <p:spPr bwMode="auto">
          <a:xfrm>
            <a:off x="2203450" y="2597150"/>
            <a:ext cx="590550" cy="228600"/>
          </a:xfrm>
          <a:prstGeom prst="rect">
            <a:avLst/>
          </a:prstGeom>
          <a:noFill/>
          <a:ln w="9525">
            <a:noFill/>
            <a:miter lim="800000"/>
            <a:headEnd/>
            <a:tailEnd/>
          </a:ln>
        </p:spPr>
        <p:txBody>
          <a:bodyPr>
            <a:spAutoFit/>
          </a:bodyPr>
          <a:lstStyle/>
          <a:p>
            <a:r>
              <a:rPr lang="ru-RU" altLang="ko-KR" sz="900" dirty="0" smtClean="0">
                <a:solidFill>
                  <a:schemeClr val="bg1"/>
                </a:solidFill>
                <a:latin typeface="Arial Unicode MS" pitchFamily="50" charset="-127"/>
                <a:ea typeface="Arial Unicode MS" pitchFamily="50" charset="-127"/>
                <a:cs typeface="Arial Unicode MS" pitchFamily="50" charset="-127"/>
              </a:rPr>
              <a:t>Сфера </a:t>
            </a:r>
            <a:endParaRPr lang="ko-KR" altLang="en-US" sz="900" dirty="0">
              <a:solidFill>
                <a:schemeClr val="bg1"/>
              </a:solidFill>
              <a:latin typeface="Arial Unicode MS" pitchFamily="50" charset="-127"/>
              <a:ea typeface="Arial Unicode MS" pitchFamily="50" charset="-127"/>
              <a:cs typeface="Arial Unicode MS" pitchFamily="50" charset="-127"/>
            </a:endParaRPr>
          </a:p>
        </p:txBody>
      </p:sp>
      <p:sp>
        <p:nvSpPr>
          <p:cNvPr id="35889" name="TextBox 60"/>
          <p:cNvSpPr txBox="1">
            <a:spLocks noChangeArrowheads="1"/>
          </p:cNvSpPr>
          <p:nvPr/>
        </p:nvSpPr>
        <p:spPr bwMode="auto">
          <a:xfrm>
            <a:off x="2289175" y="1858963"/>
            <a:ext cx="814647" cy="230832"/>
          </a:xfrm>
          <a:prstGeom prst="rect">
            <a:avLst/>
          </a:prstGeom>
          <a:noFill/>
          <a:ln w="9525">
            <a:noFill/>
            <a:miter lim="800000"/>
            <a:headEnd/>
            <a:tailEnd/>
          </a:ln>
        </p:spPr>
        <p:txBody>
          <a:bodyPr wrap="none">
            <a:spAutoFit/>
          </a:bodyPr>
          <a:lstStyle/>
          <a:p>
            <a:r>
              <a:rPr lang="ru-RU" altLang="ko-KR" sz="900" b="1" dirty="0" smtClean="0">
                <a:solidFill>
                  <a:schemeClr val="bg1"/>
                </a:solidFill>
                <a:latin typeface="Arial Unicode MS" pitchFamily="50" charset="-127"/>
                <a:ea typeface="Arial Unicode MS" pitchFamily="50" charset="-127"/>
                <a:cs typeface="Arial Unicode MS" pitchFamily="50" charset="-127"/>
              </a:rPr>
              <a:t>Моя работа</a:t>
            </a:r>
            <a:endParaRPr lang="ko-KR" altLang="en-US" sz="900" b="1" dirty="0">
              <a:solidFill>
                <a:schemeClr val="bg1"/>
              </a:solidFill>
              <a:latin typeface="Arial Unicode MS" pitchFamily="50" charset="-127"/>
              <a:ea typeface="Arial Unicode MS" pitchFamily="50" charset="-127"/>
              <a:cs typeface="Arial Unicode MS" pitchFamily="50" charset="-127"/>
            </a:endParaRPr>
          </a:p>
        </p:txBody>
      </p:sp>
      <p:sp>
        <p:nvSpPr>
          <p:cNvPr id="96287" name="Text Box 31"/>
          <p:cNvSpPr txBox="1">
            <a:spLocks noChangeArrowheads="1"/>
          </p:cNvSpPr>
          <p:nvPr/>
        </p:nvSpPr>
        <p:spPr bwMode="auto">
          <a:xfrm>
            <a:off x="273050" y="808038"/>
            <a:ext cx="5975350"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lvl1pPr marL="571500" indent="-571500"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eaLnBrk="1" hangingPunct="1">
              <a:spcBef>
                <a:spcPct val="50000"/>
              </a:spcBef>
              <a:defRPr/>
            </a:pPr>
            <a:r>
              <a:rPr lang="en-US" altLang="ko-KR" sz="1800" dirty="0" smtClean="0">
                <a:latin typeface="Arial Unicode MS" pitchFamily="50" charset="-127"/>
                <a:ea typeface="Arial Unicode MS" pitchFamily="50" charset="-127"/>
                <a:cs typeface="Arial Unicode MS" pitchFamily="50" charset="-127"/>
              </a:rPr>
              <a:t>  &lt;</a:t>
            </a:r>
            <a:r>
              <a:rPr lang="ru-RU" altLang="ko-KR" sz="1800" dirty="0" smtClean="0">
                <a:latin typeface="Arial Unicode MS" pitchFamily="50" charset="-127"/>
                <a:ea typeface="Arial Unicode MS" pitchFamily="50" charset="-127"/>
                <a:cs typeface="Arial Unicode MS" pitchFamily="50" charset="-127"/>
              </a:rPr>
              <a:t> </a:t>
            </a:r>
            <a:r>
              <a:rPr lang="ru-RU" altLang="ko-KR" sz="1800" dirty="0" err="1" smtClean="0">
                <a:latin typeface="Arial Unicode MS" pitchFamily="50" charset="-127"/>
                <a:ea typeface="Arial Unicode MS" pitchFamily="50" charset="-127"/>
                <a:cs typeface="Arial Unicode MS" pitchFamily="50" charset="-127"/>
              </a:rPr>
              <a:t>Веб</a:t>
            </a:r>
            <a:r>
              <a:rPr lang="ru-RU" altLang="ko-KR" sz="1800" dirty="0" smtClean="0">
                <a:latin typeface="Arial Unicode MS" pitchFamily="50" charset="-127"/>
                <a:ea typeface="Arial Unicode MS" pitchFamily="50" charset="-127"/>
                <a:cs typeface="Arial Unicode MS" pitchFamily="50" charset="-127"/>
              </a:rPr>
              <a:t> </a:t>
            </a:r>
            <a:r>
              <a:rPr lang="en-US" altLang="ko-KR" sz="1800" dirty="0" smtClean="0">
                <a:latin typeface="Arial Unicode MS" pitchFamily="50" charset="-127"/>
                <a:ea typeface="Arial Unicode MS" pitchFamily="50" charset="-127"/>
                <a:cs typeface="Arial Unicode MS" pitchFamily="50" charset="-127"/>
              </a:rPr>
              <a:t>– </a:t>
            </a:r>
            <a:r>
              <a:rPr lang="ru-RU" altLang="ko-KR" sz="1800" dirty="0" smtClean="0">
                <a:latin typeface="Arial Unicode MS" pitchFamily="50" charset="-127"/>
                <a:ea typeface="Arial Unicode MS" pitchFamily="50" charset="-127"/>
                <a:cs typeface="Arial Unicode MS" pitchFamily="50" charset="-127"/>
              </a:rPr>
              <a:t>Портал </a:t>
            </a:r>
            <a:r>
              <a:rPr lang="en-US" altLang="ko-KR" sz="1800" dirty="0" smtClean="0">
                <a:latin typeface="Arial Unicode MS" pitchFamily="50" charset="-127"/>
                <a:ea typeface="Arial Unicode MS" pitchFamily="50" charset="-127"/>
                <a:cs typeface="Arial Unicode MS" pitchFamily="50" charset="-127"/>
              </a:rPr>
              <a:t>l&gt;</a:t>
            </a:r>
            <a:endParaRPr lang="ko-KR" altLang="en-US" sz="1800" dirty="0" smtClean="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1.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Структура системы</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112"/>
          <p:cNvGrpSpPr>
            <a:grpSpLocks/>
          </p:cNvGrpSpPr>
          <p:nvPr/>
        </p:nvGrpSpPr>
        <p:grpSpPr bwMode="auto">
          <a:xfrm>
            <a:off x="406400" y="1590675"/>
            <a:ext cx="9396413" cy="4968875"/>
            <a:chOff x="195" y="846"/>
            <a:chExt cx="5815" cy="3071"/>
          </a:xfrm>
        </p:grpSpPr>
        <p:pic>
          <p:nvPicPr>
            <p:cNvPr id="36947" name="Picture 113" descr="pan2"/>
            <p:cNvPicPr>
              <a:picLocks noChangeAspect="1" noChangeArrowheads="1"/>
            </p:cNvPicPr>
            <p:nvPr/>
          </p:nvPicPr>
          <p:blipFill>
            <a:blip r:embed="rId3" cstate="print"/>
            <a:srcRect r="23270"/>
            <a:stretch>
              <a:fillRect/>
            </a:stretch>
          </p:blipFill>
          <p:spPr bwMode="auto">
            <a:xfrm>
              <a:off x="195" y="846"/>
              <a:ext cx="2239" cy="3071"/>
            </a:xfrm>
            <a:prstGeom prst="rect">
              <a:avLst/>
            </a:prstGeom>
            <a:noFill/>
            <a:ln w="9525">
              <a:noFill/>
              <a:miter lim="800000"/>
              <a:headEnd/>
              <a:tailEnd/>
            </a:ln>
          </p:spPr>
        </p:pic>
        <p:pic>
          <p:nvPicPr>
            <p:cNvPr id="36948" name="Picture 114" descr="pan2"/>
            <p:cNvPicPr>
              <a:picLocks noChangeAspect="1" noChangeArrowheads="1"/>
            </p:cNvPicPr>
            <p:nvPr/>
          </p:nvPicPr>
          <p:blipFill>
            <a:blip r:embed="rId3" cstate="print"/>
            <a:srcRect l="34099"/>
            <a:stretch>
              <a:fillRect/>
            </a:stretch>
          </p:blipFill>
          <p:spPr bwMode="auto">
            <a:xfrm>
              <a:off x="4087" y="846"/>
              <a:ext cx="1923" cy="3071"/>
            </a:xfrm>
            <a:prstGeom prst="rect">
              <a:avLst/>
            </a:prstGeom>
            <a:noFill/>
            <a:ln w="9525">
              <a:noFill/>
              <a:miter lim="800000"/>
              <a:headEnd/>
              <a:tailEnd/>
            </a:ln>
          </p:spPr>
        </p:pic>
        <p:pic>
          <p:nvPicPr>
            <p:cNvPr id="36949" name="Picture 115" descr="pan2"/>
            <p:cNvPicPr>
              <a:picLocks noChangeAspect="1" noChangeArrowheads="1"/>
            </p:cNvPicPr>
            <p:nvPr/>
          </p:nvPicPr>
          <p:blipFill>
            <a:blip r:embed="rId3"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36867" name="Group 116"/>
          <p:cNvGrpSpPr>
            <a:grpSpLocks/>
          </p:cNvGrpSpPr>
          <p:nvPr/>
        </p:nvGrpSpPr>
        <p:grpSpPr bwMode="auto">
          <a:xfrm>
            <a:off x="69850" y="1470025"/>
            <a:ext cx="6683375" cy="5005388"/>
            <a:chOff x="104" y="767"/>
            <a:chExt cx="4242" cy="3321"/>
          </a:xfrm>
        </p:grpSpPr>
        <p:pic>
          <p:nvPicPr>
            <p:cNvPr id="36945" name="Picture 117" descr="11234"/>
            <p:cNvPicPr>
              <a:picLocks noChangeAspect="1" noChangeArrowheads="1"/>
            </p:cNvPicPr>
            <p:nvPr/>
          </p:nvPicPr>
          <p:blipFill>
            <a:blip r:embed="rId4" cstate="print"/>
            <a:srcRect r="15297"/>
            <a:stretch>
              <a:fillRect/>
            </a:stretch>
          </p:blipFill>
          <p:spPr bwMode="auto">
            <a:xfrm>
              <a:off x="104" y="767"/>
              <a:ext cx="2608" cy="3321"/>
            </a:xfrm>
            <a:prstGeom prst="rect">
              <a:avLst/>
            </a:prstGeom>
            <a:noFill/>
            <a:ln w="9525">
              <a:noFill/>
              <a:miter lim="800000"/>
              <a:headEnd/>
              <a:tailEnd/>
            </a:ln>
          </p:spPr>
        </p:pic>
        <p:pic>
          <p:nvPicPr>
            <p:cNvPr id="36946" name="Picture 118" descr="11234"/>
            <p:cNvPicPr>
              <a:picLocks noChangeAspect="1" noChangeArrowheads="1"/>
            </p:cNvPicPr>
            <p:nvPr/>
          </p:nvPicPr>
          <p:blipFill>
            <a:blip r:embed="rId4" cstate="print"/>
            <a:srcRect l="46118"/>
            <a:stretch>
              <a:fillRect/>
            </a:stretch>
          </p:blipFill>
          <p:spPr bwMode="auto">
            <a:xfrm>
              <a:off x="2687" y="767"/>
              <a:ext cx="1659" cy="3321"/>
            </a:xfrm>
            <a:prstGeom prst="rect">
              <a:avLst/>
            </a:prstGeom>
            <a:noFill/>
            <a:ln w="9525">
              <a:noFill/>
              <a:miter lim="800000"/>
              <a:headEnd/>
              <a:tailEnd/>
            </a:ln>
          </p:spPr>
        </p:pic>
      </p:grpSp>
      <p:sp>
        <p:nvSpPr>
          <p:cNvPr id="36868" name="Rectangle 62"/>
          <p:cNvSpPr>
            <a:spLocks noChangeArrowheads="1"/>
          </p:cNvSpPr>
          <p:nvPr/>
        </p:nvSpPr>
        <p:spPr bwMode="auto">
          <a:xfrm>
            <a:off x="6913563" y="2035175"/>
            <a:ext cx="2719387" cy="1163638"/>
          </a:xfrm>
          <a:prstGeom prst="rect">
            <a:avLst/>
          </a:prstGeom>
          <a:noFill/>
          <a:ln w="12700" algn="ctr">
            <a:noFill/>
            <a:miter lim="800000"/>
            <a:headEnd/>
            <a:tailEnd/>
          </a:ln>
        </p:spPr>
        <p:txBody>
          <a:bodyPr lIns="432000" tIns="45713" rIns="91427" bIns="45713" anchor="ctr"/>
          <a:lstStyle/>
          <a:p>
            <a:pPr>
              <a:spcBef>
                <a:spcPct val="50000"/>
              </a:spcBef>
            </a:pPr>
            <a:r>
              <a:rPr lang="ru-RU" altLang="ko-KR" sz="1600" dirty="0" smtClean="0">
                <a:latin typeface="Arial Unicode MS" pitchFamily="50" charset="-127"/>
                <a:ea typeface="Arial Unicode MS" pitchFamily="50" charset="-127"/>
                <a:cs typeface="Arial Unicode MS" pitchFamily="50" charset="-127"/>
              </a:rPr>
              <a:t>Управление регистрацией, операционной работой и завершением Проектов</a:t>
            </a:r>
            <a:endParaRPr lang="ko-KR" altLang="en-US" sz="1600" dirty="0">
              <a:latin typeface="Arial Unicode MS" pitchFamily="50" charset="-127"/>
              <a:ea typeface="Arial Unicode MS" pitchFamily="50" charset="-127"/>
              <a:cs typeface="Arial Unicode MS" pitchFamily="50" charset="-127"/>
            </a:endParaRPr>
          </a:p>
        </p:txBody>
      </p:sp>
      <p:sp>
        <p:nvSpPr>
          <p:cNvPr id="36869" name="Rectangle 63"/>
          <p:cNvSpPr>
            <a:spLocks noChangeArrowheads="1"/>
          </p:cNvSpPr>
          <p:nvPr/>
        </p:nvSpPr>
        <p:spPr bwMode="auto">
          <a:xfrm>
            <a:off x="6913563" y="3429000"/>
            <a:ext cx="2719387" cy="1857388"/>
          </a:xfrm>
          <a:prstGeom prst="rect">
            <a:avLst/>
          </a:prstGeom>
          <a:noFill/>
          <a:ln w="12700" algn="ctr">
            <a:noFill/>
            <a:miter lim="800000"/>
            <a:headEnd/>
            <a:tailEnd/>
          </a:ln>
        </p:spPr>
        <p:txBody>
          <a:bodyPr lIns="432000" tIns="45713" rIns="91427" bIns="45713" anchor="ctr"/>
          <a:lstStyle/>
          <a:p>
            <a:pPr>
              <a:spcBef>
                <a:spcPts val="0"/>
              </a:spcBef>
            </a:pPr>
            <a:r>
              <a:rPr lang="ru-RU" altLang="ko-KR" sz="1600" dirty="0" smtClean="0">
                <a:latin typeface="Arial Unicode MS" pitchFamily="50" charset="-127"/>
                <a:ea typeface="Arial Unicode MS" pitchFamily="50" charset="-127"/>
                <a:cs typeface="Arial Unicode MS" pitchFamily="50" charset="-127"/>
              </a:rPr>
              <a:t>Управление Проектов</a:t>
            </a:r>
          </a:p>
          <a:p>
            <a:pPr>
              <a:spcBef>
                <a:spcPts val="0"/>
              </a:spcBef>
            </a:pPr>
            <a:r>
              <a:rPr lang="ru-RU" altLang="ko-KR" sz="1600" dirty="0" smtClean="0">
                <a:latin typeface="Arial Unicode MS" pitchFamily="50" charset="-127"/>
                <a:ea typeface="Arial Unicode MS" pitchFamily="50" charset="-127"/>
                <a:cs typeface="Arial Unicode MS" pitchFamily="50" charset="-127"/>
              </a:rPr>
              <a:t>Инвестиционный план</a:t>
            </a:r>
          </a:p>
          <a:p>
            <a:pPr>
              <a:spcBef>
                <a:spcPts val="0"/>
              </a:spcBef>
            </a:pPr>
            <a:r>
              <a:rPr lang="ru-RU" altLang="ko-KR" sz="1600" dirty="0" smtClean="0">
                <a:latin typeface="Arial Unicode MS" pitchFamily="50" charset="-127"/>
                <a:ea typeface="Arial Unicode MS" pitchFamily="50" charset="-127"/>
                <a:cs typeface="Arial Unicode MS" pitchFamily="50" charset="-127"/>
              </a:rPr>
              <a:t>Формирование и исполнение бюджета</a:t>
            </a:r>
          </a:p>
          <a:p>
            <a:pPr>
              <a:spcBef>
                <a:spcPts val="0"/>
              </a:spcBef>
            </a:pPr>
            <a:r>
              <a:rPr lang="ru-RU" altLang="ko-KR" sz="1600" dirty="0" smtClean="0">
                <a:latin typeface="Arial Unicode MS" pitchFamily="50" charset="-127"/>
                <a:ea typeface="Arial Unicode MS" pitchFamily="50" charset="-127"/>
                <a:cs typeface="Arial Unicode MS" pitchFamily="50" charset="-127"/>
              </a:rPr>
              <a:t>Управление активами </a:t>
            </a:r>
          </a:p>
          <a:p>
            <a:pPr>
              <a:spcBef>
                <a:spcPts val="0"/>
              </a:spcBef>
            </a:pPr>
            <a:r>
              <a:rPr lang="ru-RU" altLang="ko-KR" sz="1600" dirty="0" smtClean="0">
                <a:latin typeface="Arial Unicode MS" pitchFamily="50" charset="-127"/>
                <a:ea typeface="Arial Unicode MS" pitchFamily="50" charset="-127"/>
                <a:cs typeface="Arial Unicode MS" pitchFamily="50" charset="-127"/>
              </a:rPr>
              <a:t>Учет и Расчет</a:t>
            </a:r>
          </a:p>
        </p:txBody>
      </p:sp>
      <p:sp>
        <p:nvSpPr>
          <p:cNvPr id="36870" name="Rectangle 64"/>
          <p:cNvSpPr>
            <a:spLocks noChangeArrowheads="1"/>
          </p:cNvSpPr>
          <p:nvPr/>
        </p:nvSpPr>
        <p:spPr bwMode="auto">
          <a:xfrm>
            <a:off x="6913563" y="5113338"/>
            <a:ext cx="2719387" cy="1019175"/>
          </a:xfrm>
          <a:prstGeom prst="rect">
            <a:avLst/>
          </a:prstGeom>
          <a:noFill/>
          <a:ln w="12700" algn="ctr">
            <a:noFill/>
            <a:miter lim="800000"/>
            <a:headEnd/>
            <a:tailEnd/>
          </a:ln>
        </p:spPr>
        <p:txBody>
          <a:bodyPr lIns="432000" tIns="45713" rIns="91427" bIns="45713" anchor="ctr"/>
          <a:lstStyle/>
          <a:p>
            <a:pPr>
              <a:spcBef>
                <a:spcPct val="50000"/>
              </a:spcBef>
            </a:pPr>
            <a:endParaRPr lang="ru-RU" altLang="ko-KR" sz="1600" dirty="0" smtClean="0">
              <a:latin typeface="Arial Unicode MS" pitchFamily="50" charset="-127"/>
              <a:ea typeface="Arial Unicode MS" pitchFamily="50" charset="-127"/>
              <a:cs typeface="Arial Unicode MS" pitchFamily="50" charset="-127"/>
            </a:endParaRPr>
          </a:p>
          <a:p>
            <a:pPr>
              <a:spcBef>
                <a:spcPct val="50000"/>
              </a:spcBef>
            </a:pPr>
            <a:r>
              <a:rPr lang="ru-RU" altLang="ko-KR" sz="1600" dirty="0" smtClean="0">
                <a:latin typeface="Arial Unicode MS" pitchFamily="50" charset="-127"/>
                <a:ea typeface="Arial Unicode MS" pitchFamily="50" charset="-127"/>
                <a:cs typeface="Arial Unicode MS" pitchFamily="50" charset="-127"/>
              </a:rPr>
              <a:t>Информация по Программе Мониторинга</a:t>
            </a:r>
            <a:endParaRPr lang="en-US" altLang="ko-KR" sz="1600" dirty="0">
              <a:latin typeface="Arial Unicode MS" pitchFamily="50" charset="-127"/>
              <a:ea typeface="Arial Unicode MS" pitchFamily="50" charset="-127"/>
              <a:cs typeface="Arial Unicode MS" pitchFamily="50" charset="-127"/>
            </a:endParaRPr>
          </a:p>
        </p:txBody>
      </p:sp>
      <p:sp>
        <p:nvSpPr>
          <p:cNvPr id="36872" name="AutoShape 227" descr="네모땡"/>
          <p:cNvSpPr>
            <a:spLocks noChangeArrowheads="1"/>
          </p:cNvSpPr>
          <p:nvPr/>
        </p:nvSpPr>
        <p:spPr bwMode="auto">
          <a:xfrm>
            <a:off x="6899275" y="2084388"/>
            <a:ext cx="317500" cy="303212"/>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1</a:t>
            </a:r>
          </a:p>
        </p:txBody>
      </p:sp>
      <p:sp>
        <p:nvSpPr>
          <p:cNvPr id="36873" name="AutoShape 227" descr="네모땡"/>
          <p:cNvSpPr>
            <a:spLocks noChangeArrowheads="1"/>
          </p:cNvSpPr>
          <p:nvPr/>
        </p:nvSpPr>
        <p:spPr bwMode="auto">
          <a:xfrm>
            <a:off x="6908800" y="3430588"/>
            <a:ext cx="317500" cy="303212"/>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2</a:t>
            </a:r>
          </a:p>
        </p:txBody>
      </p:sp>
      <p:sp>
        <p:nvSpPr>
          <p:cNvPr id="36874" name="AutoShape 227" descr="네모땡"/>
          <p:cNvSpPr>
            <a:spLocks noChangeArrowheads="1"/>
          </p:cNvSpPr>
          <p:nvPr/>
        </p:nvSpPr>
        <p:spPr bwMode="auto">
          <a:xfrm>
            <a:off x="6913563" y="5365750"/>
            <a:ext cx="317500" cy="303213"/>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3</a:t>
            </a:r>
          </a:p>
        </p:txBody>
      </p:sp>
      <p:grpSp>
        <p:nvGrpSpPr>
          <p:cNvPr id="36875" name="Group 127"/>
          <p:cNvGrpSpPr>
            <a:grpSpLocks/>
          </p:cNvGrpSpPr>
          <p:nvPr/>
        </p:nvGrpSpPr>
        <p:grpSpPr bwMode="auto">
          <a:xfrm>
            <a:off x="206375" y="1449388"/>
            <a:ext cx="6434138" cy="527050"/>
            <a:chOff x="130" y="846"/>
            <a:chExt cx="4053" cy="332"/>
          </a:xfrm>
        </p:grpSpPr>
        <p:pic>
          <p:nvPicPr>
            <p:cNvPr id="36942" name="Picture 87" descr="11"/>
            <p:cNvPicPr>
              <a:picLocks noChangeAspect="1" noChangeArrowheads="1"/>
            </p:cNvPicPr>
            <p:nvPr/>
          </p:nvPicPr>
          <p:blipFill>
            <a:blip r:embed="rId6" cstate="print"/>
            <a:srcRect r="20222"/>
            <a:stretch>
              <a:fillRect/>
            </a:stretch>
          </p:blipFill>
          <p:spPr bwMode="auto">
            <a:xfrm>
              <a:off x="130" y="846"/>
              <a:ext cx="1445" cy="332"/>
            </a:xfrm>
            <a:prstGeom prst="rect">
              <a:avLst/>
            </a:prstGeom>
            <a:noFill/>
            <a:ln w="9525">
              <a:noFill/>
              <a:miter lim="800000"/>
              <a:headEnd/>
              <a:tailEnd/>
            </a:ln>
          </p:spPr>
        </p:pic>
        <p:pic>
          <p:nvPicPr>
            <p:cNvPr id="36943" name="Picture 87" descr="11"/>
            <p:cNvPicPr>
              <a:picLocks noChangeAspect="1" noChangeArrowheads="1"/>
            </p:cNvPicPr>
            <p:nvPr/>
          </p:nvPicPr>
          <p:blipFill>
            <a:blip r:embed="rId6" cstate="print"/>
            <a:srcRect l="32072" r="8983"/>
            <a:stretch>
              <a:fillRect/>
            </a:stretch>
          </p:blipFill>
          <p:spPr bwMode="auto">
            <a:xfrm>
              <a:off x="1570" y="846"/>
              <a:ext cx="1315" cy="332"/>
            </a:xfrm>
            <a:prstGeom prst="rect">
              <a:avLst/>
            </a:prstGeom>
            <a:noFill/>
            <a:ln w="9525">
              <a:noFill/>
              <a:miter lim="800000"/>
              <a:headEnd/>
              <a:tailEnd/>
            </a:ln>
          </p:spPr>
        </p:pic>
        <p:pic>
          <p:nvPicPr>
            <p:cNvPr id="36944" name="Picture 87" descr="11"/>
            <p:cNvPicPr>
              <a:picLocks noChangeAspect="1" noChangeArrowheads="1"/>
            </p:cNvPicPr>
            <p:nvPr/>
          </p:nvPicPr>
          <p:blipFill>
            <a:blip r:embed="rId6" cstate="print"/>
            <a:srcRect l="46140"/>
            <a:stretch>
              <a:fillRect/>
            </a:stretch>
          </p:blipFill>
          <p:spPr bwMode="auto">
            <a:xfrm>
              <a:off x="2878" y="846"/>
              <a:ext cx="1305" cy="332"/>
            </a:xfrm>
            <a:prstGeom prst="rect">
              <a:avLst/>
            </a:prstGeom>
            <a:noFill/>
            <a:ln w="9525">
              <a:noFill/>
              <a:miter lim="800000"/>
              <a:headEnd/>
              <a:tailEnd/>
            </a:ln>
          </p:spPr>
        </p:pic>
      </p:grpSp>
      <p:sp>
        <p:nvSpPr>
          <p:cNvPr id="185364" name="AutoShape 128"/>
          <p:cNvSpPr>
            <a:spLocks noChangeArrowheads="1"/>
          </p:cNvSpPr>
          <p:nvPr/>
        </p:nvSpPr>
        <p:spPr bwMode="auto">
          <a:xfrm>
            <a:off x="411163" y="1490663"/>
            <a:ext cx="5995987" cy="394335"/>
          </a:xfrm>
          <a:prstGeom prst="roundRect">
            <a:avLst>
              <a:gd name="adj" fmla="val 12120"/>
            </a:avLst>
          </a:prstGeom>
          <a:noFill/>
          <a:ln w="9525" algn="ctr">
            <a:noFill/>
            <a:round/>
            <a:headEnd/>
            <a:tailEnd/>
          </a:ln>
          <a:effectLst>
            <a:outerShdw dist="17961" dir="2700000" algn="ctr" rotWithShape="0">
              <a:srgbClr val="000000"/>
            </a:outerShdw>
          </a:effectLst>
        </p:spPr>
        <p:txBody>
          <a:bodyPr>
            <a:spAutoFit/>
          </a:bodyPr>
          <a:lstStyle/>
          <a:p>
            <a:pPr algn="ctr" latinLnBrk="0">
              <a:defRPr/>
            </a:pPr>
            <a:r>
              <a:rPr lang="ru-RU" altLang="ko-KR" sz="1800" b="1" dirty="0" smtClean="0">
                <a:solidFill>
                  <a:schemeClr val="bg1"/>
                </a:solidFill>
                <a:latin typeface="Arial Unicode MS" pitchFamily="50" charset="-127"/>
                <a:ea typeface="Arial Unicode MS" pitchFamily="50" charset="-127"/>
                <a:cs typeface="Arial Unicode MS" pitchFamily="50" charset="-127"/>
              </a:rPr>
              <a:t>Портал Системы Управления Проектом</a:t>
            </a:r>
            <a:endParaRPr lang="en-US" altLang="ko-KR" sz="1800" b="1" dirty="0">
              <a:solidFill>
                <a:schemeClr val="bg1"/>
              </a:solidFill>
              <a:latin typeface="Arial Unicode MS" pitchFamily="50" charset="-127"/>
              <a:ea typeface="Arial Unicode MS" pitchFamily="50" charset="-127"/>
              <a:cs typeface="Arial Unicode MS" pitchFamily="50" charset="-127"/>
            </a:endParaRPr>
          </a:p>
        </p:txBody>
      </p:sp>
      <p:sp>
        <p:nvSpPr>
          <p:cNvPr id="36877" name="Rectangle 163"/>
          <p:cNvSpPr>
            <a:spLocks noChangeArrowheads="1"/>
          </p:cNvSpPr>
          <p:nvPr/>
        </p:nvSpPr>
        <p:spPr bwMode="auto">
          <a:xfrm>
            <a:off x="234950" y="835025"/>
            <a:ext cx="9398000" cy="453074"/>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7"/>
              </a:buBlip>
            </a:pPr>
            <a:r>
              <a:rPr kumimoji="0" lang="ko-KR" altLang="en-US" dirty="0">
                <a:solidFill>
                  <a:srgbClr val="22142E"/>
                </a:solidFill>
                <a:latin typeface="Arial Unicode MS" pitchFamily="50" charset="-127"/>
                <a:ea typeface="Arial Unicode MS" pitchFamily="50" charset="-127"/>
                <a:cs typeface="Arial Unicode MS" pitchFamily="50" charset="-127"/>
              </a:rPr>
              <a:t> </a:t>
            </a:r>
            <a:r>
              <a:rPr kumimoji="0" lang="ru-RU" altLang="ko-KR" dirty="0" smtClean="0">
                <a:solidFill>
                  <a:srgbClr val="22142E"/>
                </a:solidFill>
                <a:latin typeface="Arial Unicode MS" pitchFamily="50" charset="-127"/>
                <a:ea typeface="Arial Unicode MS" pitchFamily="50" charset="-127"/>
                <a:cs typeface="Arial Unicode MS" pitchFamily="50" charset="-127"/>
              </a:rPr>
              <a:t>управленческий цикл финансового проекта от регистрации</a:t>
            </a:r>
            <a:r>
              <a:rPr kumimoji="0" lang="en-US" altLang="ko-KR" dirty="0" smtClean="0">
                <a:solidFill>
                  <a:srgbClr val="22142E"/>
                </a:solidFill>
                <a:latin typeface="Arial Unicode MS" pitchFamily="50" charset="-127"/>
                <a:ea typeface="Arial Unicode MS" pitchFamily="50" charset="-127"/>
                <a:cs typeface="Arial Unicode MS" pitchFamily="50" charset="-127"/>
              </a:rPr>
              <a:t>, </a:t>
            </a:r>
            <a:r>
              <a:rPr kumimoji="0" lang="ru-RU" altLang="ko-KR" dirty="0" smtClean="0">
                <a:solidFill>
                  <a:srgbClr val="22142E"/>
                </a:solidFill>
                <a:latin typeface="Arial Unicode MS" pitchFamily="50" charset="-127"/>
                <a:ea typeface="Arial Unicode MS" pitchFamily="50" charset="-127"/>
                <a:cs typeface="Arial Unicode MS" pitchFamily="50" charset="-127"/>
              </a:rPr>
              <a:t>формирования</a:t>
            </a:r>
            <a:r>
              <a:rPr kumimoji="0" lang="en-US" altLang="ko-KR" dirty="0" smtClean="0">
                <a:solidFill>
                  <a:srgbClr val="22142E"/>
                </a:solidFill>
                <a:latin typeface="Arial Unicode MS" pitchFamily="50" charset="-127"/>
                <a:ea typeface="Arial Unicode MS" pitchFamily="50" charset="-127"/>
                <a:cs typeface="Arial Unicode MS" pitchFamily="50" charset="-127"/>
              </a:rPr>
              <a:t>,</a:t>
            </a:r>
            <a:r>
              <a:rPr kumimoji="0" lang="ru-RU" altLang="ko-KR" dirty="0" smtClean="0">
                <a:solidFill>
                  <a:srgbClr val="22142E"/>
                </a:solidFill>
                <a:latin typeface="Arial Unicode MS" pitchFamily="50" charset="-127"/>
                <a:ea typeface="Arial Unicode MS" pitchFamily="50" charset="-127"/>
                <a:cs typeface="Arial Unicode MS" pitchFamily="50" charset="-127"/>
              </a:rPr>
              <a:t> выделения средств</a:t>
            </a:r>
            <a:r>
              <a:rPr kumimoji="0" lang="en-US" altLang="ko-KR" dirty="0" smtClean="0">
                <a:solidFill>
                  <a:srgbClr val="22142E"/>
                </a:solidFill>
                <a:latin typeface="Arial Unicode MS" pitchFamily="50" charset="-127"/>
                <a:ea typeface="Arial Unicode MS" pitchFamily="50" charset="-127"/>
                <a:cs typeface="Arial Unicode MS" pitchFamily="50" charset="-127"/>
              </a:rPr>
              <a:t>, </a:t>
            </a:r>
            <a:r>
              <a:rPr kumimoji="0" lang="ru-RU" altLang="ko-KR" dirty="0" smtClean="0">
                <a:solidFill>
                  <a:srgbClr val="22142E"/>
                </a:solidFill>
                <a:latin typeface="Arial Unicode MS" pitchFamily="50" charset="-127"/>
                <a:ea typeface="Arial Unicode MS" pitchFamily="50" charset="-127"/>
                <a:cs typeface="Arial Unicode MS" pitchFamily="50" charset="-127"/>
              </a:rPr>
              <a:t>расходов, управления активами и долгами</a:t>
            </a:r>
            <a:r>
              <a:rPr kumimoji="0" lang="en-US" altLang="ko-KR" dirty="0" smtClean="0">
                <a:solidFill>
                  <a:srgbClr val="22142E"/>
                </a:solidFill>
                <a:latin typeface="Arial Unicode MS" pitchFamily="50" charset="-127"/>
                <a:ea typeface="Arial Unicode MS" pitchFamily="50" charset="-127"/>
                <a:cs typeface="Arial Unicode MS" pitchFamily="50" charset="-127"/>
              </a:rPr>
              <a:t>,</a:t>
            </a:r>
            <a:r>
              <a:rPr kumimoji="0" lang="ru-RU" altLang="ko-KR" dirty="0" smtClean="0">
                <a:solidFill>
                  <a:srgbClr val="22142E"/>
                </a:solidFill>
                <a:latin typeface="Arial Unicode MS" pitchFamily="50" charset="-127"/>
                <a:ea typeface="Arial Unicode MS" pitchFamily="50" charset="-127"/>
                <a:cs typeface="Arial Unicode MS" pitchFamily="50" charset="-127"/>
              </a:rPr>
              <a:t>до завершения проекта</a:t>
            </a:r>
            <a:endParaRPr kumimoji="0" lang="ko-KR" altLang="en-US" dirty="0">
              <a:solidFill>
                <a:srgbClr val="22142E"/>
              </a:solidFill>
              <a:latin typeface="Arial Unicode MS" pitchFamily="50" charset="-127"/>
              <a:ea typeface="Arial Unicode MS" pitchFamily="50" charset="-127"/>
              <a:cs typeface="Arial Unicode MS" pitchFamily="50" charset="-127"/>
            </a:endParaRPr>
          </a:p>
        </p:txBody>
      </p:sp>
      <p:sp>
        <p:nvSpPr>
          <p:cNvPr id="185366" name="AutoShape 122"/>
          <p:cNvSpPr>
            <a:spLocks noChangeArrowheads="1"/>
          </p:cNvSpPr>
          <p:nvPr/>
        </p:nvSpPr>
        <p:spPr bwMode="auto">
          <a:xfrm>
            <a:off x="406400" y="2205038"/>
            <a:ext cx="4532313" cy="3959225"/>
          </a:xfrm>
          <a:prstGeom prst="roundRect">
            <a:avLst>
              <a:gd name="adj" fmla="val 2630"/>
            </a:avLst>
          </a:prstGeom>
          <a:solidFill>
            <a:srgbClr val="FFFFFF"/>
          </a:solidFill>
          <a:ln w="28575" algn="ctr">
            <a:solidFill>
              <a:srgbClr val="7683E6"/>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pic>
        <p:nvPicPr>
          <p:cNvPr id="36879" name="Picture 61" descr="C:\hyeran\work\소스\ㅔㅔㅔㅔㅔ.png"/>
          <p:cNvPicPr>
            <a:picLocks noChangeAspect="1" noChangeArrowheads="1"/>
          </p:cNvPicPr>
          <p:nvPr/>
        </p:nvPicPr>
        <p:blipFill>
          <a:blip r:embed="rId8" cstate="print"/>
          <a:srcRect r="20604"/>
          <a:stretch>
            <a:fillRect/>
          </a:stretch>
        </p:blipFill>
        <p:spPr bwMode="auto">
          <a:xfrm>
            <a:off x="776288" y="2481263"/>
            <a:ext cx="2630487" cy="1944687"/>
          </a:xfrm>
          <a:prstGeom prst="rect">
            <a:avLst/>
          </a:prstGeom>
          <a:noFill/>
          <a:ln w="9525">
            <a:noFill/>
            <a:miter lim="800000"/>
            <a:headEnd/>
            <a:tailEnd/>
          </a:ln>
        </p:spPr>
      </p:pic>
      <p:pic>
        <p:nvPicPr>
          <p:cNvPr id="36880" name="Picture 61" descr="C:\hyeran\work\소스\ㅔㅔㅔㅔㅔ.png"/>
          <p:cNvPicPr>
            <a:picLocks noChangeAspect="1" noChangeArrowheads="1"/>
          </p:cNvPicPr>
          <p:nvPr/>
        </p:nvPicPr>
        <p:blipFill>
          <a:blip r:embed="rId8" cstate="print"/>
          <a:srcRect l="79253"/>
          <a:stretch>
            <a:fillRect/>
          </a:stretch>
        </p:blipFill>
        <p:spPr bwMode="auto">
          <a:xfrm>
            <a:off x="3932238" y="2481263"/>
            <a:ext cx="687387" cy="1944687"/>
          </a:xfrm>
          <a:prstGeom prst="rect">
            <a:avLst/>
          </a:prstGeom>
          <a:noFill/>
          <a:ln w="9525">
            <a:noFill/>
            <a:miter lim="800000"/>
            <a:headEnd/>
            <a:tailEnd/>
          </a:ln>
        </p:spPr>
      </p:pic>
      <p:pic>
        <p:nvPicPr>
          <p:cNvPr id="36881" name="Picture 61" descr="C:\hyeran\work\소스\ㅔㅔㅔㅔㅔ.png"/>
          <p:cNvPicPr>
            <a:picLocks noChangeAspect="1" noChangeArrowheads="1"/>
          </p:cNvPicPr>
          <p:nvPr/>
        </p:nvPicPr>
        <p:blipFill>
          <a:blip r:embed="rId8" cstate="print"/>
          <a:srcRect l="63104" r="20604"/>
          <a:stretch>
            <a:fillRect/>
          </a:stretch>
        </p:blipFill>
        <p:spPr bwMode="auto">
          <a:xfrm>
            <a:off x="3394075" y="2481263"/>
            <a:ext cx="539750" cy="1944687"/>
          </a:xfrm>
          <a:prstGeom prst="rect">
            <a:avLst/>
          </a:prstGeom>
          <a:noFill/>
          <a:ln w="9525">
            <a:noFill/>
            <a:miter lim="800000"/>
            <a:headEnd/>
            <a:tailEnd/>
          </a:ln>
        </p:spPr>
      </p:pic>
      <p:pic>
        <p:nvPicPr>
          <p:cNvPr id="36882" name="Picture 110" descr="DFSDF copy"/>
          <p:cNvPicPr>
            <a:picLocks noChangeAspect="1" noChangeArrowheads="1"/>
          </p:cNvPicPr>
          <p:nvPr/>
        </p:nvPicPr>
        <p:blipFill>
          <a:blip r:embed="rId9" cstate="print"/>
          <a:srcRect l="5653" r="8530"/>
          <a:stretch>
            <a:fillRect/>
          </a:stretch>
        </p:blipFill>
        <p:spPr bwMode="auto">
          <a:xfrm>
            <a:off x="400050" y="4365625"/>
            <a:ext cx="4481513" cy="287338"/>
          </a:xfrm>
          <a:prstGeom prst="rect">
            <a:avLst/>
          </a:prstGeom>
          <a:noFill/>
          <a:ln w="9525">
            <a:noFill/>
            <a:miter lim="800000"/>
            <a:headEnd/>
            <a:tailEnd/>
          </a:ln>
        </p:spPr>
      </p:pic>
      <p:sp>
        <p:nvSpPr>
          <p:cNvPr id="185371" name="AutoShape 9" descr="100612_03'1"/>
          <p:cNvSpPr>
            <a:spLocks noChangeArrowheads="1"/>
          </p:cNvSpPr>
          <p:nvPr/>
        </p:nvSpPr>
        <p:spPr bwMode="auto">
          <a:xfrm>
            <a:off x="5321300" y="2743200"/>
            <a:ext cx="1106488" cy="3097213"/>
          </a:xfrm>
          <a:prstGeom prst="roundRect">
            <a:avLst>
              <a:gd name="adj" fmla="val 8694"/>
            </a:avLst>
          </a:prstGeom>
          <a:blipFill dpi="0" rotWithShape="1">
            <a:blip r:embed="rId10"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36884" name="Text Box 151"/>
          <p:cNvSpPr txBox="1">
            <a:spLocks noChangeArrowheads="1"/>
          </p:cNvSpPr>
          <p:nvPr/>
        </p:nvSpPr>
        <p:spPr bwMode="auto">
          <a:xfrm>
            <a:off x="1674813" y="5734050"/>
            <a:ext cx="2003425" cy="371475"/>
          </a:xfrm>
          <a:prstGeom prst="rect">
            <a:avLst/>
          </a:prstGeom>
          <a:noFill/>
          <a:ln w="9525">
            <a:noFill/>
            <a:miter lim="800000"/>
            <a:headEnd/>
            <a:tailEnd/>
          </a:ln>
        </p:spPr>
        <p:txBody>
          <a:bodyPr lIns="90000" tIns="46800" rIns="90000" bIns="46800">
            <a:spAutoFit/>
          </a:bodyPr>
          <a:lstStyle/>
          <a:p>
            <a:pPr marL="95250" indent="-95250" algn="ctr">
              <a:spcBef>
                <a:spcPct val="50000"/>
              </a:spcBef>
            </a:pPr>
            <a:r>
              <a:rPr kumimoji="0" lang="ko-KR" altLang="en-US" sz="1800">
                <a:solidFill>
                  <a:schemeClr val="bg1"/>
                </a:solidFill>
                <a:latin typeface="Arial Unicode MS" pitchFamily="50" charset="-127"/>
                <a:ea typeface="Arial Unicode MS" pitchFamily="50" charset="-127"/>
                <a:cs typeface="Arial Unicode MS" pitchFamily="50" charset="-127"/>
              </a:rPr>
              <a:t>사업 모니터링</a:t>
            </a:r>
          </a:p>
        </p:txBody>
      </p:sp>
      <p:sp>
        <p:nvSpPr>
          <p:cNvPr id="87" name="Rectangle 158"/>
          <p:cNvSpPr>
            <a:spLocks noChangeArrowheads="1"/>
          </p:cNvSpPr>
          <p:nvPr/>
        </p:nvSpPr>
        <p:spPr bwMode="auto">
          <a:xfrm>
            <a:off x="5391150" y="3773488"/>
            <a:ext cx="993775" cy="914400"/>
          </a:xfrm>
          <a:prstGeom prst="rect">
            <a:avLst/>
          </a:prstGeom>
          <a:noFill/>
          <a:ln w="12700">
            <a:noFill/>
            <a:miter lim="800000"/>
            <a:headEnd/>
            <a:tailEnd/>
          </a:ln>
          <a:effectLst/>
        </p:spPr>
        <p:txBody>
          <a:bodyPr wrap="none" anchor="ctr"/>
          <a:lstStyle/>
          <a:p>
            <a:pPr algn="ctr">
              <a:lnSpc>
                <a:spcPct val="95000"/>
              </a:lnSpc>
              <a:spcBef>
                <a:spcPct val="50000"/>
              </a:spcBef>
              <a:defRPr/>
            </a:pPr>
            <a:endParaRPr lang="en-US" altLang="ko-KR" sz="1500" u="sng"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ru-RU" altLang="ko-KR" sz="1500" u="sng"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Системы Ед.</a:t>
            </a:r>
          </a:p>
          <a:p>
            <a:pPr algn="ctr">
              <a:lnSpc>
                <a:spcPct val="95000"/>
              </a:lnSpc>
              <a:spcBef>
                <a:spcPct val="50000"/>
              </a:spcBef>
              <a:defRPr/>
            </a:pPr>
            <a:r>
              <a:rPr lang="ru-RU"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Бюджет</a:t>
            </a:r>
            <a:r>
              <a:rPr lang="en-US"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endParaRPr lang="en-US" altLang="ko-KR" sz="15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ru-RU"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Казначейство</a:t>
            </a:r>
            <a:endParaRPr lang="en-US" altLang="ko-KR" sz="15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ru-RU"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Актив,</a:t>
            </a:r>
            <a:endParaRPr lang="en-US" altLang="ko-KR" sz="15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ru-RU"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Долг</a:t>
            </a:r>
            <a:r>
              <a:rPr lang="en-US"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endParaRPr lang="en-US" altLang="ko-KR" sz="15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ru-RU" altLang="ko-KR" sz="15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Система Учета</a:t>
            </a:r>
          </a:p>
          <a:p>
            <a:pPr algn="ctr">
              <a:lnSpc>
                <a:spcPct val="95000"/>
              </a:lnSpc>
              <a:spcBef>
                <a:spcPct val="50000"/>
              </a:spcBef>
              <a:defRPr/>
            </a:pPr>
            <a:r>
              <a:rPr lang="ru-RU" altLang="ko-KR" sz="1500" dirty="0" err="1"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т.д</a:t>
            </a:r>
            <a:endParaRPr lang="en-US" altLang="ko-KR" sz="15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36886" name="Text Box 171"/>
          <p:cNvSpPr txBox="1">
            <a:spLocks noChangeArrowheads="1"/>
          </p:cNvSpPr>
          <p:nvPr/>
        </p:nvSpPr>
        <p:spPr bwMode="auto">
          <a:xfrm>
            <a:off x="4402138" y="2747963"/>
            <a:ext cx="979487" cy="309958"/>
          </a:xfrm>
          <a:prstGeom prst="rect">
            <a:avLst/>
          </a:prstGeom>
          <a:noFill/>
          <a:ln w="9525">
            <a:noFill/>
            <a:miter lim="800000"/>
            <a:headEnd/>
            <a:tailEnd/>
          </a:ln>
        </p:spPr>
        <p:txBody>
          <a:bodyPr lIns="90000" tIns="46800" rIns="90000" bIns="46800">
            <a:spAutoFit/>
          </a:bodyPr>
          <a:lstStyle/>
          <a:p>
            <a:pPr marL="95250" indent="-95250">
              <a:spcBef>
                <a:spcPct val="50000"/>
              </a:spcBef>
            </a:pPr>
            <a:r>
              <a:rPr lang="ru-RU" altLang="ko-KR" sz="1400" dirty="0" smtClean="0">
                <a:latin typeface="Arial Unicode MS" pitchFamily="50" charset="-127"/>
                <a:ea typeface="Arial Unicode MS" pitchFamily="50" charset="-127"/>
                <a:cs typeface="Arial Unicode MS" pitchFamily="50" charset="-127"/>
              </a:rPr>
              <a:t>Запрос 2</a:t>
            </a:r>
            <a:endParaRPr kumimoji="0" lang="ko-KR" altLang="en-US" sz="1400" dirty="0">
              <a:latin typeface="Arial Unicode MS" pitchFamily="50" charset="-127"/>
              <a:ea typeface="Arial Unicode MS" pitchFamily="50" charset="-127"/>
              <a:cs typeface="Arial Unicode MS" pitchFamily="50" charset="-127"/>
            </a:endParaRPr>
          </a:p>
        </p:txBody>
      </p:sp>
      <p:pic>
        <p:nvPicPr>
          <p:cNvPr id="36887" name="Picture 331" descr="12234566'"/>
          <p:cNvPicPr>
            <a:picLocks noChangeAspect="1" noChangeArrowheads="1"/>
          </p:cNvPicPr>
          <p:nvPr/>
        </p:nvPicPr>
        <p:blipFill>
          <a:blip r:embed="rId11" cstate="print"/>
          <a:srcRect/>
          <a:stretch>
            <a:fillRect/>
          </a:stretch>
        </p:blipFill>
        <p:spPr bwMode="auto">
          <a:xfrm>
            <a:off x="461963" y="4448175"/>
            <a:ext cx="4419600" cy="1741488"/>
          </a:xfrm>
          <a:prstGeom prst="rect">
            <a:avLst/>
          </a:prstGeom>
          <a:noFill/>
          <a:ln w="9525">
            <a:noFill/>
            <a:miter lim="800000"/>
            <a:headEnd/>
            <a:tailEnd/>
          </a:ln>
        </p:spPr>
      </p:pic>
      <p:pic>
        <p:nvPicPr>
          <p:cNvPr id="36888" name="Picture 420" descr="A kdb5"/>
          <p:cNvPicPr preferRelativeResize="0">
            <a:picLocks noChangeArrowheads="1"/>
          </p:cNvPicPr>
          <p:nvPr/>
        </p:nvPicPr>
        <p:blipFill>
          <a:blip r:embed="rId12" cstate="print">
            <a:lum bright="6000"/>
            <a:grayscl/>
          </a:blip>
          <a:srcRect/>
          <a:stretch>
            <a:fillRect/>
          </a:stretch>
        </p:blipFill>
        <p:spPr bwMode="auto">
          <a:xfrm>
            <a:off x="815975" y="4895850"/>
            <a:ext cx="893763" cy="430213"/>
          </a:xfrm>
          <a:prstGeom prst="rect">
            <a:avLst/>
          </a:prstGeom>
          <a:noFill/>
          <a:ln w="9525">
            <a:noFill/>
            <a:miter lim="800000"/>
            <a:headEnd/>
            <a:tailEnd/>
          </a:ln>
        </p:spPr>
      </p:pic>
      <p:pic>
        <p:nvPicPr>
          <p:cNvPr id="36889" name="Picture 420" descr="A kdb5"/>
          <p:cNvPicPr preferRelativeResize="0">
            <a:picLocks noChangeArrowheads="1"/>
          </p:cNvPicPr>
          <p:nvPr/>
        </p:nvPicPr>
        <p:blipFill>
          <a:blip r:embed="rId12" cstate="print">
            <a:lum bright="6000"/>
            <a:grayscl/>
          </a:blip>
          <a:srcRect/>
          <a:stretch>
            <a:fillRect/>
          </a:stretch>
        </p:blipFill>
        <p:spPr bwMode="auto">
          <a:xfrm>
            <a:off x="1752600" y="4895850"/>
            <a:ext cx="893763" cy="430213"/>
          </a:xfrm>
          <a:prstGeom prst="rect">
            <a:avLst/>
          </a:prstGeom>
          <a:noFill/>
          <a:ln w="9525">
            <a:noFill/>
            <a:miter lim="800000"/>
            <a:headEnd/>
            <a:tailEnd/>
          </a:ln>
        </p:spPr>
      </p:pic>
      <p:pic>
        <p:nvPicPr>
          <p:cNvPr id="36890" name="Picture 420" descr="A kdb5"/>
          <p:cNvPicPr preferRelativeResize="0">
            <a:picLocks noChangeArrowheads="1"/>
          </p:cNvPicPr>
          <p:nvPr/>
        </p:nvPicPr>
        <p:blipFill>
          <a:blip r:embed="rId12" cstate="print">
            <a:lum bright="6000"/>
            <a:grayscl/>
          </a:blip>
          <a:srcRect/>
          <a:stretch>
            <a:fillRect/>
          </a:stretch>
        </p:blipFill>
        <p:spPr bwMode="auto">
          <a:xfrm>
            <a:off x="2663825" y="4895850"/>
            <a:ext cx="893763" cy="430213"/>
          </a:xfrm>
          <a:prstGeom prst="rect">
            <a:avLst/>
          </a:prstGeom>
          <a:noFill/>
          <a:ln w="9525">
            <a:noFill/>
            <a:miter lim="800000"/>
            <a:headEnd/>
            <a:tailEnd/>
          </a:ln>
        </p:spPr>
      </p:pic>
      <p:grpSp>
        <p:nvGrpSpPr>
          <p:cNvPr id="36891" name="Group 301"/>
          <p:cNvGrpSpPr>
            <a:grpSpLocks/>
          </p:cNvGrpSpPr>
          <p:nvPr/>
        </p:nvGrpSpPr>
        <p:grpSpPr bwMode="auto">
          <a:xfrm>
            <a:off x="846138" y="5307013"/>
            <a:ext cx="3608387" cy="431800"/>
            <a:chOff x="484" y="3214"/>
            <a:chExt cx="2332" cy="310"/>
          </a:xfrm>
        </p:grpSpPr>
        <p:pic>
          <p:nvPicPr>
            <p:cNvPr id="36938" name="Picture 420" descr="A kdb5"/>
            <p:cNvPicPr preferRelativeResize="0">
              <a:picLocks noChangeArrowheads="1"/>
            </p:cNvPicPr>
            <p:nvPr/>
          </p:nvPicPr>
          <p:blipFill>
            <a:blip r:embed="rId12" cstate="print">
              <a:lum bright="6000"/>
              <a:grayscl/>
            </a:blip>
            <a:srcRect/>
            <a:stretch>
              <a:fillRect/>
            </a:stretch>
          </p:blipFill>
          <p:spPr bwMode="auto">
            <a:xfrm>
              <a:off x="484" y="3214"/>
              <a:ext cx="563" cy="310"/>
            </a:xfrm>
            <a:prstGeom prst="rect">
              <a:avLst/>
            </a:prstGeom>
            <a:noFill/>
            <a:ln w="9525">
              <a:noFill/>
              <a:miter lim="800000"/>
              <a:headEnd/>
              <a:tailEnd/>
            </a:ln>
          </p:spPr>
        </p:pic>
        <p:pic>
          <p:nvPicPr>
            <p:cNvPr id="36939" name="Picture 420" descr="A kdb5"/>
            <p:cNvPicPr preferRelativeResize="0">
              <a:picLocks noChangeArrowheads="1"/>
            </p:cNvPicPr>
            <p:nvPr/>
          </p:nvPicPr>
          <p:blipFill>
            <a:blip r:embed="rId12" cstate="print">
              <a:lum bright="6000"/>
              <a:grayscl/>
            </a:blip>
            <a:srcRect/>
            <a:stretch>
              <a:fillRect/>
            </a:stretch>
          </p:blipFill>
          <p:spPr bwMode="auto">
            <a:xfrm>
              <a:off x="1073" y="3214"/>
              <a:ext cx="563" cy="310"/>
            </a:xfrm>
            <a:prstGeom prst="rect">
              <a:avLst/>
            </a:prstGeom>
            <a:noFill/>
            <a:ln w="9525">
              <a:noFill/>
              <a:miter lim="800000"/>
              <a:headEnd/>
              <a:tailEnd/>
            </a:ln>
          </p:spPr>
        </p:pic>
        <p:pic>
          <p:nvPicPr>
            <p:cNvPr id="36940" name="Picture 420" descr="A kdb5"/>
            <p:cNvPicPr preferRelativeResize="0">
              <a:picLocks noChangeArrowheads="1"/>
            </p:cNvPicPr>
            <p:nvPr/>
          </p:nvPicPr>
          <p:blipFill>
            <a:blip r:embed="rId12" cstate="print">
              <a:lum bright="6000"/>
              <a:grayscl/>
            </a:blip>
            <a:srcRect/>
            <a:stretch>
              <a:fillRect/>
            </a:stretch>
          </p:blipFill>
          <p:spPr bwMode="auto">
            <a:xfrm>
              <a:off x="1666" y="3214"/>
              <a:ext cx="563" cy="310"/>
            </a:xfrm>
            <a:prstGeom prst="rect">
              <a:avLst/>
            </a:prstGeom>
            <a:noFill/>
            <a:ln w="9525">
              <a:noFill/>
              <a:miter lim="800000"/>
              <a:headEnd/>
              <a:tailEnd/>
            </a:ln>
          </p:spPr>
        </p:pic>
        <p:pic>
          <p:nvPicPr>
            <p:cNvPr id="36941" name="Picture 420" descr="A kdb5"/>
            <p:cNvPicPr preferRelativeResize="0">
              <a:picLocks noChangeArrowheads="1"/>
            </p:cNvPicPr>
            <p:nvPr/>
          </p:nvPicPr>
          <p:blipFill>
            <a:blip r:embed="rId12" cstate="print">
              <a:lum bright="6000"/>
              <a:grayscl/>
            </a:blip>
            <a:srcRect/>
            <a:stretch>
              <a:fillRect/>
            </a:stretch>
          </p:blipFill>
          <p:spPr bwMode="auto">
            <a:xfrm>
              <a:off x="2253" y="3214"/>
              <a:ext cx="563" cy="310"/>
            </a:xfrm>
            <a:prstGeom prst="rect">
              <a:avLst/>
            </a:prstGeom>
            <a:noFill/>
            <a:ln w="9525">
              <a:noFill/>
              <a:miter lim="800000"/>
              <a:headEnd/>
              <a:tailEnd/>
            </a:ln>
          </p:spPr>
        </p:pic>
      </p:grpSp>
      <p:sp>
        <p:nvSpPr>
          <p:cNvPr id="98" name="Rectangle 323"/>
          <p:cNvSpPr>
            <a:spLocks noChangeArrowheads="1"/>
          </p:cNvSpPr>
          <p:nvPr/>
        </p:nvSpPr>
        <p:spPr bwMode="auto">
          <a:xfrm>
            <a:off x="947738" y="4924425"/>
            <a:ext cx="881652" cy="307777"/>
          </a:xfrm>
          <a:prstGeom prst="rect">
            <a:avLst/>
          </a:prstGeom>
          <a:noFill/>
          <a:ln w="9525">
            <a:noFill/>
            <a:miter lim="800000"/>
            <a:headEnd/>
            <a:tailEnd/>
          </a:ln>
          <a:effectLst/>
        </p:spPr>
        <p:txBody>
          <a:bodyPr wrap="none" lIns="0" tIns="0" rIns="0" bIns="0" anchor="ctr">
            <a:spAutoFit/>
          </a:bodyPr>
          <a:lstStyle/>
          <a:p>
            <a:pPr algn="ctr">
              <a:spcBef>
                <a:spcPts val="0"/>
              </a:spcBef>
              <a:defRPr/>
            </a:pPr>
            <a:r>
              <a:rPr kumimoji="0" lang="ru-RU" altLang="ko-KR" sz="10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Базовая </a:t>
            </a:r>
            <a:r>
              <a:rPr kumimoji="0" lang="ru-RU" altLang="ko-KR" sz="1000" dirty="0" err="1"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Инфо</a:t>
            </a:r>
            <a:endParaRPr kumimoji="0" lang="ru-RU" altLang="ko-KR" sz="10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spcBef>
                <a:spcPts val="0"/>
              </a:spcBef>
              <a:defRPr/>
            </a:pPr>
            <a:r>
              <a:rPr kumimoji="0" lang="ru-RU" altLang="ko-KR" sz="10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 по Программе</a:t>
            </a:r>
            <a:endParaRPr kumimoji="0" lang="ko-KR" altLang="en-US" sz="10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99" name="Rectangle 324"/>
          <p:cNvSpPr>
            <a:spLocks noChangeArrowheads="1"/>
          </p:cNvSpPr>
          <p:nvPr/>
        </p:nvSpPr>
        <p:spPr bwMode="auto">
          <a:xfrm>
            <a:off x="1778000" y="4935538"/>
            <a:ext cx="841375" cy="184150"/>
          </a:xfrm>
          <a:prstGeom prst="rect">
            <a:avLst/>
          </a:prstGeom>
          <a:noFill/>
          <a:ln w="9525">
            <a:noFill/>
            <a:miter lim="800000"/>
            <a:headEnd/>
            <a:tailEnd/>
          </a:ln>
          <a:effectLst/>
        </p:spPr>
        <p:txBody>
          <a:bodyPr lIns="0" tIns="0" rIns="0" bIns="0" anchor="ctr">
            <a:spAutoFit/>
          </a:bodyPr>
          <a:lstStyle/>
          <a:p>
            <a:pPr algn="ctr">
              <a:spcBef>
                <a:spcPct val="50000"/>
              </a:spcBef>
              <a:defRPr/>
            </a:pPr>
            <a:r>
              <a:rPr kumimoji="0"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Бюджет</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0" name="Rectangle 325"/>
          <p:cNvSpPr>
            <a:spLocks noChangeArrowheads="1"/>
          </p:cNvSpPr>
          <p:nvPr/>
        </p:nvSpPr>
        <p:spPr bwMode="auto">
          <a:xfrm>
            <a:off x="2806700" y="4932363"/>
            <a:ext cx="982641" cy="184666"/>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Казначейство</a:t>
            </a:r>
            <a:endPar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1" name="Rectangle 326"/>
          <p:cNvSpPr>
            <a:spLocks noChangeArrowheads="1"/>
          </p:cNvSpPr>
          <p:nvPr/>
        </p:nvSpPr>
        <p:spPr bwMode="auto">
          <a:xfrm>
            <a:off x="841375" y="5357813"/>
            <a:ext cx="912813" cy="184150"/>
          </a:xfrm>
          <a:prstGeom prst="rect">
            <a:avLst/>
          </a:prstGeom>
          <a:noFill/>
          <a:ln w="9525">
            <a:noFill/>
            <a:miter lim="800000"/>
            <a:headEnd/>
            <a:tailEnd/>
          </a:ln>
          <a:effectLst/>
        </p:spPr>
        <p:txBody>
          <a:bodyPr lIns="0" tIns="0" rIns="0" bIns="0" anchor="ctr">
            <a:spAutoFit/>
          </a:bodyPr>
          <a:lstStyle/>
          <a:p>
            <a:pPr algn="ctr">
              <a:spcBef>
                <a:spcPct val="50000"/>
              </a:spcBef>
              <a:defRPr/>
            </a:pPr>
            <a:r>
              <a:rPr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Долг</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2" name="Rectangle 327"/>
          <p:cNvSpPr>
            <a:spLocks noChangeArrowheads="1"/>
          </p:cNvSpPr>
          <p:nvPr/>
        </p:nvSpPr>
        <p:spPr bwMode="auto">
          <a:xfrm>
            <a:off x="1757363" y="5359400"/>
            <a:ext cx="893762" cy="184666"/>
          </a:xfrm>
          <a:prstGeom prst="rect">
            <a:avLst/>
          </a:prstGeom>
          <a:noFill/>
          <a:ln w="9525">
            <a:noFill/>
            <a:miter lim="800000"/>
            <a:headEnd/>
            <a:tailEnd/>
          </a:ln>
          <a:effectLst/>
        </p:spPr>
        <p:txBody>
          <a:bodyPr lIns="0" tIns="0" rIns="0" bIns="0" anchor="ctr">
            <a:spAutoFit/>
          </a:bodyPr>
          <a:lstStyle/>
          <a:p>
            <a:pPr algn="ctr">
              <a:spcBef>
                <a:spcPct val="50000"/>
              </a:spcBef>
              <a:defRPr/>
            </a:pPr>
            <a:r>
              <a:rPr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Расчет</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3" name="Rectangle 329"/>
          <p:cNvSpPr>
            <a:spLocks noChangeArrowheads="1"/>
          </p:cNvSpPr>
          <p:nvPr/>
        </p:nvSpPr>
        <p:spPr bwMode="auto">
          <a:xfrm>
            <a:off x="3824288" y="5348288"/>
            <a:ext cx="408766" cy="184666"/>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kumimoji="0"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Актив</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36898" name="Text Box 170"/>
          <p:cNvSpPr txBox="1">
            <a:spLocks noChangeArrowheads="1"/>
          </p:cNvSpPr>
          <p:nvPr/>
        </p:nvSpPr>
        <p:spPr bwMode="auto">
          <a:xfrm>
            <a:off x="4381496" y="5130800"/>
            <a:ext cx="1049342" cy="248402"/>
          </a:xfrm>
          <a:prstGeom prst="rect">
            <a:avLst/>
          </a:prstGeom>
          <a:noFill/>
          <a:ln w="9525">
            <a:noFill/>
            <a:miter lim="800000"/>
            <a:headEnd/>
            <a:tailEnd/>
          </a:ln>
        </p:spPr>
        <p:txBody>
          <a:bodyPr wrap="square" lIns="90000" tIns="46800" rIns="90000" bIns="46800">
            <a:spAutoFit/>
          </a:bodyPr>
          <a:lstStyle/>
          <a:p>
            <a:pPr marL="95250" indent="-95250">
              <a:spcBef>
                <a:spcPct val="50000"/>
              </a:spcBef>
            </a:pPr>
            <a:r>
              <a:rPr kumimoji="0" lang="ru-RU" altLang="ko-KR" sz="1000" dirty="0" smtClean="0">
                <a:latin typeface="Arial Unicode MS" pitchFamily="50" charset="-127"/>
                <a:ea typeface="Arial Unicode MS" pitchFamily="50" charset="-127"/>
                <a:cs typeface="Arial Unicode MS" pitchFamily="50" charset="-127"/>
              </a:rPr>
              <a:t>Утверждение</a:t>
            </a:r>
            <a:endParaRPr kumimoji="0" lang="ko-KR" altLang="en-US" sz="1000" dirty="0">
              <a:latin typeface="Arial Unicode MS" pitchFamily="50" charset="-127"/>
              <a:ea typeface="Arial Unicode MS" pitchFamily="50" charset="-127"/>
              <a:cs typeface="Arial Unicode MS" pitchFamily="50" charset="-127"/>
            </a:endParaRPr>
          </a:p>
        </p:txBody>
      </p:sp>
      <p:sp>
        <p:nvSpPr>
          <p:cNvPr id="105" name="AutoShape 335"/>
          <p:cNvSpPr>
            <a:spLocks noChangeArrowheads="1"/>
          </p:cNvSpPr>
          <p:nvPr/>
        </p:nvSpPr>
        <p:spPr bwMode="auto">
          <a:xfrm>
            <a:off x="1612900" y="2951163"/>
            <a:ext cx="977900"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Бюджет</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06" name="AutoShape 336"/>
          <p:cNvSpPr>
            <a:spLocks noChangeArrowheads="1"/>
          </p:cNvSpPr>
          <p:nvPr/>
        </p:nvSpPr>
        <p:spPr bwMode="auto">
          <a:xfrm>
            <a:off x="2768600" y="2951163"/>
            <a:ext cx="979488"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Кредит, Долг</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07" name="AutoShape 337"/>
          <p:cNvSpPr>
            <a:spLocks noChangeArrowheads="1"/>
          </p:cNvSpPr>
          <p:nvPr/>
        </p:nvSpPr>
        <p:spPr bwMode="auto">
          <a:xfrm>
            <a:off x="1612900" y="3340100"/>
            <a:ext cx="977900" cy="230188"/>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Казначейство</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08" name="AutoShape 338"/>
          <p:cNvSpPr>
            <a:spLocks noChangeArrowheads="1"/>
          </p:cNvSpPr>
          <p:nvPr/>
        </p:nvSpPr>
        <p:spPr bwMode="auto">
          <a:xfrm>
            <a:off x="2768600" y="3757613"/>
            <a:ext cx="979488"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Стоимость </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09" name="AutoShape 339"/>
          <p:cNvSpPr>
            <a:spLocks noChangeArrowheads="1"/>
          </p:cNvSpPr>
          <p:nvPr/>
        </p:nvSpPr>
        <p:spPr bwMode="auto">
          <a:xfrm>
            <a:off x="1612900" y="3757613"/>
            <a:ext cx="977900"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Актив </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10" name="AutoShape 340"/>
          <p:cNvSpPr>
            <a:spLocks noChangeArrowheads="1"/>
          </p:cNvSpPr>
          <p:nvPr/>
        </p:nvSpPr>
        <p:spPr bwMode="auto">
          <a:xfrm>
            <a:off x="2768600" y="3340100"/>
            <a:ext cx="979488" cy="230188"/>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ru-RU" altLang="ko-KR"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Расчет</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cxnSp>
        <p:nvCxnSpPr>
          <p:cNvPr id="36905" name="AutoShape 342"/>
          <p:cNvCxnSpPr>
            <a:cxnSpLocks noChangeShapeType="1"/>
          </p:cNvCxnSpPr>
          <p:nvPr/>
        </p:nvCxnSpPr>
        <p:spPr bwMode="auto">
          <a:xfrm>
            <a:off x="2095500" y="3181350"/>
            <a:ext cx="0" cy="158750"/>
          </a:xfrm>
          <a:prstGeom prst="straightConnector1">
            <a:avLst/>
          </a:prstGeom>
          <a:noFill/>
          <a:ln w="9525">
            <a:solidFill>
              <a:schemeClr val="tx1"/>
            </a:solidFill>
            <a:round/>
            <a:headEnd/>
            <a:tailEnd/>
          </a:ln>
        </p:spPr>
      </p:cxnSp>
      <p:cxnSp>
        <p:nvCxnSpPr>
          <p:cNvPr id="36906" name="AutoShape 343"/>
          <p:cNvCxnSpPr>
            <a:cxnSpLocks noChangeShapeType="1"/>
          </p:cNvCxnSpPr>
          <p:nvPr/>
        </p:nvCxnSpPr>
        <p:spPr bwMode="auto">
          <a:xfrm>
            <a:off x="2103438" y="3570288"/>
            <a:ext cx="0" cy="187325"/>
          </a:xfrm>
          <a:prstGeom prst="straightConnector1">
            <a:avLst/>
          </a:prstGeom>
          <a:noFill/>
          <a:ln w="9525">
            <a:solidFill>
              <a:schemeClr val="tx1"/>
            </a:solidFill>
            <a:round/>
            <a:headEnd/>
            <a:tailEnd/>
          </a:ln>
        </p:spPr>
      </p:cxnSp>
      <p:cxnSp>
        <p:nvCxnSpPr>
          <p:cNvPr id="36907" name="AutoShape 344"/>
          <p:cNvCxnSpPr>
            <a:cxnSpLocks noChangeShapeType="1"/>
          </p:cNvCxnSpPr>
          <p:nvPr/>
        </p:nvCxnSpPr>
        <p:spPr bwMode="auto">
          <a:xfrm>
            <a:off x="2095500" y="3987800"/>
            <a:ext cx="0" cy="46038"/>
          </a:xfrm>
          <a:prstGeom prst="straightConnector1">
            <a:avLst/>
          </a:prstGeom>
          <a:noFill/>
          <a:ln w="9525">
            <a:solidFill>
              <a:schemeClr val="tx1"/>
            </a:solidFill>
            <a:round/>
            <a:headEnd/>
            <a:tailEnd/>
          </a:ln>
        </p:spPr>
      </p:cxnSp>
      <p:cxnSp>
        <p:nvCxnSpPr>
          <p:cNvPr id="36908" name="AutoShape 345"/>
          <p:cNvCxnSpPr>
            <a:cxnSpLocks noChangeShapeType="1"/>
          </p:cNvCxnSpPr>
          <p:nvPr/>
        </p:nvCxnSpPr>
        <p:spPr bwMode="auto">
          <a:xfrm flipV="1">
            <a:off x="3254375" y="3994150"/>
            <a:ext cx="0" cy="46038"/>
          </a:xfrm>
          <a:prstGeom prst="straightConnector1">
            <a:avLst/>
          </a:prstGeom>
          <a:noFill/>
          <a:ln w="9525">
            <a:solidFill>
              <a:schemeClr val="tx1"/>
            </a:solidFill>
            <a:round/>
            <a:headEnd/>
            <a:tailEnd/>
          </a:ln>
        </p:spPr>
      </p:cxnSp>
      <p:cxnSp>
        <p:nvCxnSpPr>
          <p:cNvPr id="36909" name="AutoShape 346"/>
          <p:cNvCxnSpPr>
            <a:cxnSpLocks noChangeShapeType="1"/>
          </p:cNvCxnSpPr>
          <p:nvPr/>
        </p:nvCxnSpPr>
        <p:spPr bwMode="auto">
          <a:xfrm flipV="1">
            <a:off x="3246438" y="3559175"/>
            <a:ext cx="0" cy="187325"/>
          </a:xfrm>
          <a:prstGeom prst="straightConnector1">
            <a:avLst/>
          </a:prstGeom>
          <a:noFill/>
          <a:ln w="9525">
            <a:solidFill>
              <a:schemeClr val="tx1"/>
            </a:solidFill>
            <a:round/>
            <a:headEnd/>
            <a:tailEnd/>
          </a:ln>
        </p:spPr>
      </p:cxnSp>
      <p:cxnSp>
        <p:nvCxnSpPr>
          <p:cNvPr id="36910" name="AutoShape 347"/>
          <p:cNvCxnSpPr>
            <a:cxnSpLocks noChangeShapeType="1"/>
          </p:cNvCxnSpPr>
          <p:nvPr/>
        </p:nvCxnSpPr>
        <p:spPr bwMode="auto">
          <a:xfrm flipV="1">
            <a:off x="3238500" y="3173413"/>
            <a:ext cx="0" cy="158750"/>
          </a:xfrm>
          <a:prstGeom prst="straightConnector1">
            <a:avLst/>
          </a:prstGeom>
          <a:noFill/>
          <a:ln w="9525">
            <a:solidFill>
              <a:schemeClr val="tx1"/>
            </a:solidFill>
            <a:round/>
            <a:headEnd/>
            <a:tailEnd/>
          </a:ln>
        </p:spPr>
      </p:cxnSp>
      <p:cxnSp>
        <p:nvCxnSpPr>
          <p:cNvPr id="36911" name="AutoShape 348"/>
          <p:cNvCxnSpPr>
            <a:cxnSpLocks noChangeShapeType="1"/>
          </p:cNvCxnSpPr>
          <p:nvPr/>
        </p:nvCxnSpPr>
        <p:spPr bwMode="auto">
          <a:xfrm flipH="1">
            <a:off x="2598738" y="3067050"/>
            <a:ext cx="163512" cy="0"/>
          </a:xfrm>
          <a:prstGeom prst="straightConnector1">
            <a:avLst/>
          </a:prstGeom>
          <a:noFill/>
          <a:ln w="19050">
            <a:solidFill>
              <a:schemeClr val="accent2"/>
            </a:solidFill>
            <a:round/>
            <a:headEnd/>
            <a:tailEnd/>
          </a:ln>
        </p:spPr>
      </p:cxnSp>
      <p:sp>
        <p:nvSpPr>
          <p:cNvPr id="36912" name="Text Box 359"/>
          <p:cNvSpPr txBox="1">
            <a:spLocks noChangeArrowheads="1"/>
          </p:cNvSpPr>
          <p:nvPr/>
        </p:nvSpPr>
        <p:spPr bwMode="auto">
          <a:xfrm>
            <a:off x="1401763" y="5686425"/>
            <a:ext cx="2816225" cy="371475"/>
          </a:xfrm>
          <a:prstGeom prst="rect">
            <a:avLst/>
          </a:prstGeom>
          <a:noFill/>
          <a:ln w="9525">
            <a:noFill/>
            <a:miter lim="800000"/>
            <a:headEnd/>
            <a:tailEnd/>
          </a:ln>
        </p:spPr>
        <p:txBody>
          <a:bodyPr lIns="90000" tIns="46800" rIns="90000" bIns="46800">
            <a:spAutoFit/>
          </a:bodyPr>
          <a:lstStyle/>
          <a:p>
            <a:pPr marL="95250" indent="-95250" algn="ctr">
              <a:spcBef>
                <a:spcPct val="50000"/>
              </a:spcBef>
            </a:pPr>
            <a:r>
              <a:rPr lang="ru-RU" altLang="ko-KR" sz="1800" dirty="0" smtClean="0">
                <a:solidFill>
                  <a:schemeClr val="tx1"/>
                </a:solidFill>
                <a:latin typeface="Arial Unicode MS" pitchFamily="50" charset="-127"/>
                <a:ea typeface="Arial Unicode MS" pitchFamily="50" charset="-127"/>
                <a:cs typeface="Arial Unicode MS" pitchFamily="50" charset="-127"/>
              </a:rPr>
              <a:t>Мониторинг Проекта</a:t>
            </a:r>
            <a:endParaRPr lang="en-US" altLang="ko-KR" sz="1800" dirty="0">
              <a:solidFill>
                <a:schemeClr val="tx1"/>
              </a:solidFill>
              <a:latin typeface="Arial Unicode MS" pitchFamily="50" charset="-127"/>
              <a:ea typeface="Arial Unicode MS" pitchFamily="50" charset="-127"/>
              <a:cs typeface="Arial Unicode MS" pitchFamily="50" charset="-127"/>
            </a:endParaRPr>
          </a:p>
        </p:txBody>
      </p:sp>
      <p:pic>
        <p:nvPicPr>
          <p:cNvPr id="36913" name="Picture 365" descr="1"/>
          <p:cNvPicPr>
            <a:picLocks noChangeAspect="1" noChangeArrowheads="1"/>
          </p:cNvPicPr>
          <p:nvPr/>
        </p:nvPicPr>
        <p:blipFill>
          <a:blip r:embed="rId13" cstate="print"/>
          <a:srcRect/>
          <a:stretch>
            <a:fillRect/>
          </a:stretch>
        </p:blipFill>
        <p:spPr bwMode="auto">
          <a:xfrm>
            <a:off x="539750" y="2427288"/>
            <a:ext cx="350838" cy="350837"/>
          </a:xfrm>
          <a:prstGeom prst="rect">
            <a:avLst/>
          </a:prstGeom>
          <a:noFill/>
          <a:ln w="9525">
            <a:noFill/>
            <a:miter lim="800000"/>
            <a:headEnd/>
            <a:tailEnd/>
          </a:ln>
        </p:spPr>
      </p:pic>
      <p:pic>
        <p:nvPicPr>
          <p:cNvPr id="36914" name="Picture 366" descr="2"/>
          <p:cNvPicPr>
            <a:picLocks noChangeAspect="1" noChangeArrowheads="1"/>
          </p:cNvPicPr>
          <p:nvPr/>
        </p:nvPicPr>
        <p:blipFill>
          <a:blip r:embed="rId14" cstate="print"/>
          <a:srcRect/>
          <a:stretch>
            <a:fillRect/>
          </a:stretch>
        </p:blipFill>
        <p:spPr bwMode="auto">
          <a:xfrm>
            <a:off x="5276850" y="2767013"/>
            <a:ext cx="352425" cy="350837"/>
          </a:xfrm>
          <a:prstGeom prst="rect">
            <a:avLst/>
          </a:prstGeom>
          <a:noFill/>
          <a:ln w="9525">
            <a:noFill/>
            <a:miter lim="800000"/>
            <a:headEnd/>
            <a:tailEnd/>
          </a:ln>
        </p:spPr>
      </p:pic>
      <p:pic>
        <p:nvPicPr>
          <p:cNvPr id="36915" name="Picture 367" descr="3"/>
          <p:cNvPicPr>
            <a:picLocks noChangeAspect="1" noChangeArrowheads="1"/>
          </p:cNvPicPr>
          <p:nvPr/>
        </p:nvPicPr>
        <p:blipFill>
          <a:blip r:embed="rId15" cstate="print"/>
          <a:srcRect/>
          <a:stretch>
            <a:fillRect/>
          </a:stretch>
        </p:blipFill>
        <p:spPr bwMode="auto">
          <a:xfrm>
            <a:off x="1352550" y="5734050"/>
            <a:ext cx="350838" cy="350838"/>
          </a:xfrm>
          <a:prstGeom prst="rect">
            <a:avLst/>
          </a:prstGeom>
          <a:noFill/>
          <a:ln w="9525">
            <a:noFill/>
            <a:miter lim="800000"/>
            <a:headEnd/>
            <a:tailEnd/>
          </a:ln>
        </p:spPr>
      </p:pic>
      <p:pic>
        <p:nvPicPr>
          <p:cNvPr id="36916" name="Picture 58" descr="C:\hyeran\work\2010\1124\6.png"/>
          <p:cNvPicPr>
            <a:picLocks noChangeAspect="1" noChangeArrowheads="1"/>
          </p:cNvPicPr>
          <p:nvPr/>
        </p:nvPicPr>
        <p:blipFill>
          <a:blip r:embed="rId16" cstate="print"/>
          <a:srcRect/>
          <a:stretch>
            <a:fillRect/>
          </a:stretch>
        </p:blipFill>
        <p:spPr bwMode="auto">
          <a:xfrm>
            <a:off x="1252538" y="2041525"/>
            <a:ext cx="2844800" cy="412750"/>
          </a:xfrm>
          <a:prstGeom prst="rect">
            <a:avLst/>
          </a:prstGeom>
          <a:noFill/>
          <a:ln w="9525">
            <a:noFill/>
            <a:miter lim="800000"/>
            <a:headEnd/>
            <a:tailEnd/>
          </a:ln>
        </p:spPr>
      </p:pic>
      <p:sp>
        <p:nvSpPr>
          <p:cNvPr id="185409" name="Rectangle 201"/>
          <p:cNvSpPr>
            <a:spLocks noChangeArrowheads="1"/>
          </p:cNvSpPr>
          <p:nvPr/>
        </p:nvSpPr>
        <p:spPr bwMode="auto">
          <a:xfrm>
            <a:off x="1273175" y="2071688"/>
            <a:ext cx="2786063" cy="523220"/>
          </a:xfrm>
          <a:prstGeom prst="rect">
            <a:avLst/>
          </a:prstGeom>
          <a:noFill/>
          <a:ln w="9525" algn="ctr">
            <a:noFill/>
            <a:miter lim="800000"/>
            <a:headEnd/>
            <a:tailEnd/>
          </a:ln>
          <a:effectLst>
            <a:outerShdw dist="17961" dir="2700000" algn="ctr" rotWithShape="0">
              <a:srgbClr val="000000"/>
            </a:outerShdw>
          </a:effectLst>
        </p:spPr>
        <p:txBody>
          <a:bodyPr>
            <a:spAutoFit/>
          </a:bodyPr>
          <a:lstStyle/>
          <a:p>
            <a:pPr algn="ctr">
              <a:spcBef>
                <a:spcPct val="50000"/>
              </a:spcBef>
              <a:defRPr/>
            </a:pPr>
            <a:r>
              <a:rPr lang="ru-RU" altLang="ko-KR" sz="1400" b="1" dirty="0" smtClean="0">
                <a:solidFill>
                  <a:schemeClr val="bg1"/>
                </a:solidFill>
                <a:latin typeface="Arial Unicode MS" pitchFamily="50" charset="-127"/>
                <a:ea typeface="Arial Unicode MS" pitchFamily="50" charset="-127"/>
                <a:cs typeface="Arial Unicode MS" pitchFamily="50" charset="-127"/>
              </a:rPr>
              <a:t>Система Управления Проектом</a:t>
            </a:r>
            <a:endParaRPr lang="ko-KR" altLang="en-US" sz="1400" b="1" dirty="0">
              <a:solidFill>
                <a:schemeClr val="bg1"/>
              </a:solidFill>
              <a:latin typeface="Arial Unicode MS" pitchFamily="50" charset="-127"/>
              <a:ea typeface="Arial Unicode MS" pitchFamily="50" charset="-127"/>
              <a:cs typeface="Arial Unicode MS" pitchFamily="50" charset="-127"/>
            </a:endParaRPr>
          </a:p>
        </p:txBody>
      </p:sp>
      <p:sp>
        <p:nvSpPr>
          <p:cNvPr id="125" name="Rectangle 84"/>
          <p:cNvSpPr>
            <a:spLocks noChangeArrowheads="1"/>
          </p:cNvSpPr>
          <p:nvPr/>
        </p:nvSpPr>
        <p:spPr bwMode="auto">
          <a:xfrm>
            <a:off x="2959100" y="5354638"/>
            <a:ext cx="771045" cy="184666"/>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Стоимость</a:t>
            </a:r>
            <a:endPar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cxnSp>
        <p:nvCxnSpPr>
          <p:cNvPr id="36920" name="AutoShape 352"/>
          <p:cNvCxnSpPr>
            <a:cxnSpLocks noChangeShapeType="1"/>
          </p:cNvCxnSpPr>
          <p:nvPr/>
        </p:nvCxnSpPr>
        <p:spPr bwMode="auto">
          <a:xfrm rot="10800000" flipH="1" flipV="1">
            <a:off x="1865313" y="2717800"/>
            <a:ext cx="1587" cy="1433513"/>
          </a:xfrm>
          <a:prstGeom prst="curvedConnector3">
            <a:avLst>
              <a:gd name="adj1" fmla="val -37200014"/>
            </a:avLst>
          </a:prstGeom>
          <a:noFill/>
          <a:ln w="50800">
            <a:solidFill>
              <a:srgbClr val="FF0000"/>
            </a:solidFill>
            <a:prstDash val="sysDot"/>
            <a:round/>
            <a:headEnd/>
            <a:tailEnd type="triangle" w="med" len="med"/>
          </a:ln>
        </p:spPr>
      </p:cxnSp>
      <p:cxnSp>
        <p:nvCxnSpPr>
          <p:cNvPr id="36921" name="AutoShape 353"/>
          <p:cNvCxnSpPr>
            <a:cxnSpLocks noChangeShapeType="1"/>
          </p:cNvCxnSpPr>
          <p:nvPr/>
        </p:nvCxnSpPr>
        <p:spPr bwMode="auto">
          <a:xfrm flipV="1">
            <a:off x="3333750" y="2717800"/>
            <a:ext cx="1588" cy="1433513"/>
          </a:xfrm>
          <a:prstGeom prst="curvedConnector3">
            <a:avLst>
              <a:gd name="adj1" fmla="val 43800014"/>
            </a:avLst>
          </a:prstGeom>
          <a:noFill/>
          <a:ln w="50800">
            <a:solidFill>
              <a:srgbClr val="FF0000"/>
            </a:solidFill>
            <a:prstDash val="sysDot"/>
            <a:round/>
            <a:headEnd/>
            <a:tailEnd type="triangle" w="med" len="med"/>
          </a:ln>
        </p:spPr>
      </p:cxnSp>
      <p:sp>
        <p:nvSpPr>
          <p:cNvPr id="129" name="AutoShape 140"/>
          <p:cNvSpPr>
            <a:spLocks noChangeArrowheads="1"/>
          </p:cNvSpPr>
          <p:nvPr/>
        </p:nvSpPr>
        <p:spPr bwMode="auto">
          <a:xfrm>
            <a:off x="57150" y="2676525"/>
            <a:ext cx="1584325" cy="852488"/>
          </a:xfrm>
          <a:prstGeom prst="star16">
            <a:avLst>
              <a:gd name="adj" fmla="val 37500"/>
            </a:avLst>
          </a:prstGeom>
          <a:solidFill>
            <a:srgbClr val="CC00CC"/>
          </a:solidFill>
          <a:ln w="25400">
            <a:solidFill>
              <a:schemeClr val="bg1"/>
            </a:solidFill>
            <a:miter lim="800000"/>
            <a:headEnd/>
            <a:tailEnd/>
          </a:ln>
          <a:effectLst>
            <a:outerShdw dist="17961" dir="2700000" algn="ctr" rotWithShape="0">
              <a:srgbClr val="808080"/>
            </a:outerShdw>
          </a:effectLst>
        </p:spPr>
        <p:txBody>
          <a:bodyPr wrap="none" anchor="ctr"/>
          <a:lstStyle/>
          <a:p>
            <a:pPr algn="ctr">
              <a:lnSpc>
                <a:spcPts val="1000"/>
              </a:lnSpc>
              <a:spcBef>
                <a:spcPct val="50000"/>
              </a:spcBef>
              <a:defRPr/>
            </a:pPr>
            <a:r>
              <a:rPr lang="ru-RU" altLang="ko-KR" sz="1000"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Продолжительность </a:t>
            </a:r>
          </a:p>
          <a:p>
            <a:pPr algn="ctr">
              <a:lnSpc>
                <a:spcPts val="1000"/>
              </a:lnSpc>
              <a:spcBef>
                <a:spcPct val="50000"/>
              </a:spcBef>
              <a:defRPr/>
            </a:pPr>
            <a:r>
              <a:rPr lang="ru-RU" altLang="ko-KR" sz="1000" dirty="0" smtClean="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Управленческого Цикла</a:t>
            </a:r>
            <a:endParaRPr lang="en-US" altLang="ko-KR" sz="1000"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pic>
        <p:nvPicPr>
          <p:cNvPr id="36923" name="Picture 71" descr="C:\hyeran\work\2010\1210\12.png"/>
          <p:cNvPicPr>
            <a:picLocks noChangeAspect="1" noChangeArrowheads="1"/>
          </p:cNvPicPr>
          <p:nvPr/>
        </p:nvPicPr>
        <p:blipFill>
          <a:blip r:embed="rId17" cstate="print"/>
          <a:srcRect/>
          <a:stretch>
            <a:fillRect/>
          </a:stretch>
        </p:blipFill>
        <p:spPr bwMode="auto">
          <a:xfrm>
            <a:off x="4238620" y="2928934"/>
            <a:ext cx="1101725" cy="492125"/>
          </a:xfrm>
          <a:prstGeom prst="rect">
            <a:avLst/>
          </a:prstGeom>
          <a:noFill/>
          <a:ln w="9525">
            <a:noFill/>
            <a:miter lim="800000"/>
            <a:headEnd/>
            <a:tailEnd/>
          </a:ln>
        </p:spPr>
      </p:pic>
      <p:pic>
        <p:nvPicPr>
          <p:cNvPr id="36925" name="Picture 334" descr="3"/>
          <p:cNvPicPr>
            <a:picLocks noChangeAspect="1" noChangeArrowheads="1"/>
          </p:cNvPicPr>
          <p:nvPr/>
        </p:nvPicPr>
        <p:blipFill>
          <a:blip r:embed="rId18" cstate="print"/>
          <a:srcRect l="2130" t="19217" r="71062" b="16156"/>
          <a:stretch>
            <a:fillRect/>
          </a:stretch>
        </p:blipFill>
        <p:spPr bwMode="auto">
          <a:xfrm>
            <a:off x="1817688" y="4387850"/>
            <a:ext cx="1706562" cy="446088"/>
          </a:xfrm>
          <a:prstGeom prst="rect">
            <a:avLst/>
          </a:prstGeom>
          <a:noFill/>
          <a:ln w="9525">
            <a:noFill/>
            <a:miter lim="800000"/>
            <a:headEnd/>
            <a:tailEnd/>
          </a:ln>
        </p:spPr>
      </p:pic>
      <p:sp>
        <p:nvSpPr>
          <p:cNvPr id="133" name="Text Box 333"/>
          <p:cNvSpPr txBox="1">
            <a:spLocks noChangeArrowheads="1"/>
          </p:cNvSpPr>
          <p:nvPr/>
        </p:nvSpPr>
        <p:spPr bwMode="auto">
          <a:xfrm>
            <a:off x="2047059" y="4349839"/>
            <a:ext cx="1244600" cy="494624"/>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ru-RU" altLang="ko-KR" sz="1400"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Программа</a:t>
            </a:r>
          </a:p>
          <a:p>
            <a:pPr marL="190500" indent="-190500" algn="ctr" defTabSz="873125" latinLnBrk="0" hangingPunct="0">
              <a:defRPr/>
            </a:pPr>
            <a:r>
              <a:rPr lang="ru-RU" altLang="ko-KR" sz="1400" b="1" kern="0" spc="-20" dirty="0" smtClean="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ИНФО</a:t>
            </a:r>
            <a:endParaRPr lang="en-US" altLang="ko-KR" sz="14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grpSp>
        <p:nvGrpSpPr>
          <p:cNvPr id="36927" name="Group 108"/>
          <p:cNvGrpSpPr>
            <a:grpSpLocks/>
          </p:cNvGrpSpPr>
          <p:nvPr/>
        </p:nvGrpSpPr>
        <p:grpSpPr bwMode="auto">
          <a:xfrm>
            <a:off x="1905000" y="2614613"/>
            <a:ext cx="1428750" cy="263525"/>
            <a:chOff x="2802" y="643"/>
            <a:chExt cx="978" cy="289"/>
          </a:xfrm>
        </p:grpSpPr>
        <p:sp>
          <p:nvSpPr>
            <p:cNvPr id="185420" name="Rectangle 26"/>
            <p:cNvSpPr>
              <a:spLocks noChangeArrowheads="1"/>
            </p:cNvSpPr>
            <p:nvPr/>
          </p:nvSpPr>
          <p:spPr bwMode="gray">
            <a:xfrm>
              <a:off x="2802" y="643"/>
              <a:ext cx="978" cy="289"/>
            </a:xfrm>
            <a:prstGeom prst="roundRect">
              <a:avLst>
                <a:gd name="adj" fmla="val 16667"/>
              </a:avLst>
            </a:prstGeom>
            <a:solidFill>
              <a:srgbClr val="BBCDE1"/>
            </a:solidFill>
            <a:ln w="12700" algn="ctr">
              <a:solidFill>
                <a:srgbClr val="57739B"/>
              </a:solidFill>
              <a:round/>
              <a:headEnd/>
              <a:tailEnd/>
            </a:ln>
            <a:effectLst>
              <a:outerShdw dist="17961" dir="2700000" algn="ctr" rotWithShape="0">
                <a:srgbClr val="808080"/>
              </a:outerShdw>
            </a:effectLst>
          </p:spPr>
          <p:txBody>
            <a:bodyPr wrap="none" anchor="ctr"/>
            <a:lstStyle/>
            <a:p>
              <a:pPr algn="ctr">
                <a:spcBef>
                  <a:spcPct val="50000"/>
                </a:spcBef>
                <a:buClr>
                  <a:srgbClr val="FF3300"/>
                </a:buClr>
                <a:buSzPct val="90000"/>
                <a:buFont typeface="굴림" pitchFamily="50" charset="-127"/>
                <a:buNone/>
                <a:defRPr/>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36937" name="AutoShape 110"/>
            <p:cNvSpPr>
              <a:spLocks noChangeArrowheads="1"/>
            </p:cNvSpPr>
            <p:nvPr/>
          </p:nvSpPr>
          <p:spPr bwMode="auto">
            <a:xfrm>
              <a:off x="2824" y="656"/>
              <a:ext cx="930" cy="91"/>
            </a:xfrm>
            <a:prstGeom prst="roundRect">
              <a:avLst>
                <a:gd name="adj" fmla="val 26375"/>
              </a:avLst>
            </a:prstGeom>
            <a:gradFill rotWithShape="1">
              <a:gsLst>
                <a:gs pos="0">
                  <a:schemeClr val="bg1">
                    <a:alpha val="75000"/>
                  </a:schemeClr>
                </a:gs>
                <a:gs pos="100000">
                  <a:schemeClr val="bg1">
                    <a:alpha val="0"/>
                  </a:schemeClr>
                </a:gs>
              </a:gsLst>
              <a:lin ang="5400000" scaled="1"/>
            </a:gradFill>
            <a:ln w="9525" algn="ctr">
              <a:noFill/>
              <a:round/>
              <a:headEnd/>
              <a:tailEnd/>
            </a:ln>
          </p:spPr>
          <p:txBody>
            <a:bodyPr wrap="none" anchor="ctr"/>
            <a:lstStyle/>
            <a:p>
              <a:pPr algn="ctr">
                <a:spcBef>
                  <a:spcPct val="50000"/>
                </a:spcBef>
              </a:pPr>
              <a:endParaRPr lang="ko-KR" altLang="en-US" sz="1600">
                <a:latin typeface="Arial Unicode MS" pitchFamily="50" charset="-127"/>
                <a:ea typeface="Arial Unicode MS" pitchFamily="50" charset="-127"/>
                <a:cs typeface="Arial Unicode MS" pitchFamily="50" charset="-127"/>
              </a:endParaRPr>
            </a:p>
          </p:txBody>
        </p:sp>
      </p:grpSp>
      <p:grpSp>
        <p:nvGrpSpPr>
          <p:cNvPr id="36928" name="Group 111"/>
          <p:cNvGrpSpPr>
            <a:grpSpLocks/>
          </p:cNvGrpSpPr>
          <p:nvPr/>
        </p:nvGrpSpPr>
        <p:grpSpPr bwMode="auto">
          <a:xfrm>
            <a:off x="1971675" y="4024313"/>
            <a:ext cx="1314450" cy="263525"/>
            <a:chOff x="2802" y="643"/>
            <a:chExt cx="978" cy="289"/>
          </a:xfrm>
        </p:grpSpPr>
        <p:sp>
          <p:nvSpPr>
            <p:cNvPr id="185423" name="Rectangle 26"/>
            <p:cNvSpPr>
              <a:spLocks noChangeArrowheads="1"/>
            </p:cNvSpPr>
            <p:nvPr/>
          </p:nvSpPr>
          <p:spPr bwMode="gray">
            <a:xfrm>
              <a:off x="2802" y="643"/>
              <a:ext cx="978" cy="289"/>
            </a:xfrm>
            <a:prstGeom prst="roundRect">
              <a:avLst>
                <a:gd name="adj" fmla="val 16667"/>
              </a:avLst>
            </a:prstGeom>
            <a:solidFill>
              <a:srgbClr val="BBCDE1"/>
            </a:solidFill>
            <a:ln w="12700" algn="ctr">
              <a:solidFill>
                <a:srgbClr val="57739B"/>
              </a:solidFill>
              <a:round/>
              <a:headEnd/>
              <a:tailEnd/>
            </a:ln>
            <a:effectLst>
              <a:outerShdw dist="17961" dir="2700000" algn="ctr" rotWithShape="0">
                <a:srgbClr val="808080"/>
              </a:outerShdw>
            </a:effectLst>
          </p:spPr>
          <p:txBody>
            <a:bodyPr wrap="none" anchor="ctr"/>
            <a:lstStyle/>
            <a:p>
              <a:pPr algn="ctr">
                <a:spcBef>
                  <a:spcPct val="50000"/>
                </a:spcBef>
                <a:buClr>
                  <a:srgbClr val="FF3300"/>
                </a:buClr>
                <a:buSzPct val="90000"/>
                <a:buFont typeface="굴림" pitchFamily="50" charset="-127"/>
                <a:buNone/>
                <a:defRPr/>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36935" name="AutoShape 113"/>
            <p:cNvSpPr>
              <a:spLocks noChangeArrowheads="1"/>
            </p:cNvSpPr>
            <p:nvPr/>
          </p:nvSpPr>
          <p:spPr bwMode="auto">
            <a:xfrm>
              <a:off x="2824" y="656"/>
              <a:ext cx="930" cy="91"/>
            </a:xfrm>
            <a:prstGeom prst="roundRect">
              <a:avLst>
                <a:gd name="adj" fmla="val 26375"/>
              </a:avLst>
            </a:prstGeom>
            <a:gradFill rotWithShape="1">
              <a:gsLst>
                <a:gs pos="0">
                  <a:schemeClr val="bg1">
                    <a:alpha val="75000"/>
                  </a:schemeClr>
                </a:gs>
                <a:gs pos="100000">
                  <a:schemeClr val="bg1">
                    <a:alpha val="0"/>
                  </a:schemeClr>
                </a:gs>
              </a:gsLst>
              <a:lin ang="5400000" scaled="1"/>
            </a:gradFill>
            <a:ln w="9525" algn="ctr">
              <a:noFill/>
              <a:round/>
              <a:headEnd/>
              <a:tailEnd/>
            </a:ln>
          </p:spPr>
          <p:txBody>
            <a:bodyPr wrap="none" anchor="ctr"/>
            <a:lstStyle/>
            <a:p>
              <a:pPr algn="ctr">
                <a:spcBef>
                  <a:spcPct val="50000"/>
                </a:spcBef>
              </a:pPr>
              <a:endParaRPr lang="ko-KR" altLang="en-US" sz="1600">
                <a:latin typeface="Arial Unicode MS" pitchFamily="50" charset="-127"/>
                <a:ea typeface="Arial Unicode MS" pitchFamily="50" charset="-127"/>
                <a:cs typeface="Arial Unicode MS" pitchFamily="50" charset="-127"/>
              </a:endParaRPr>
            </a:p>
          </p:txBody>
        </p:sp>
      </p:grpSp>
      <p:sp>
        <p:nvSpPr>
          <p:cNvPr id="140" name="AutoShape 341"/>
          <p:cNvSpPr>
            <a:spLocks noChangeArrowheads="1"/>
          </p:cNvSpPr>
          <p:nvPr/>
        </p:nvSpPr>
        <p:spPr bwMode="auto">
          <a:xfrm>
            <a:off x="1876425" y="2617788"/>
            <a:ext cx="1481138" cy="230187"/>
          </a:xfrm>
          <a:prstGeom prst="flowChartAlternateProcess">
            <a:avLst/>
          </a:prstGeom>
          <a:noFill/>
          <a:ln w="3175" algn="ctr">
            <a:noFill/>
            <a:miter lim="800000"/>
            <a:headEnd/>
            <a:tailEnd/>
          </a:ln>
        </p:spPr>
        <p:txBody>
          <a:bodyPr wrap="none" lIns="0" tIns="0" rIns="0" bIns="0" anchor="ctr"/>
          <a:lstStyle/>
          <a:p>
            <a:pPr algn="ctr">
              <a:spcBef>
                <a:spcPct val="50000"/>
              </a:spcBef>
              <a:defRPr/>
            </a:pPr>
            <a:r>
              <a:rPr lang="ru-RU" altLang="ko-KR"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Регистрация проекта</a:t>
            </a:r>
            <a:endParaRPr lang="en-US" altLang="ko-KR"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41" name="AutoShape 350"/>
          <p:cNvSpPr>
            <a:spLocks noChangeArrowheads="1"/>
          </p:cNvSpPr>
          <p:nvPr/>
        </p:nvSpPr>
        <p:spPr bwMode="auto">
          <a:xfrm>
            <a:off x="2017713" y="4033838"/>
            <a:ext cx="1195387" cy="230187"/>
          </a:xfrm>
          <a:prstGeom prst="flowChartAlternateProcess">
            <a:avLst/>
          </a:prstGeom>
          <a:noFill/>
          <a:ln w="3175" algn="ctr">
            <a:noFill/>
            <a:miter lim="800000"/>
            <a:headEnd/>
            <a:tailEnd/>
          </a:ln>
        </p:spPr>
        <p:txBody>
          <a:bodyPr wrap="none" lIns="0" tIns="0" rIns="0" bIns="0" anchor="ctr"/>
          <a:lstStyle/>
          <a:p>
            <a:pPr algn="ctr">
              <a:spcBef>
                <a:spcPct val="50000"/>
              </a:spcBef>
              <a:defRPr/>
            </a:pPr>
            <a:r>
              <a:rPr lang="ru-RU" altLang="ko-KR" sz="1200" dirty="0" smtClean="0">
                <a:effectLst>
                  <a:outerShdw blurRad="38100" dist="38100" dir="2700000" algn="tl">
                    <a:srgbClr val="C0C0C0"/>
                  </a:outerShdw>
                </a:effectLst>
                <a:latin typeface="Arial Unicode MS" pitchFamily="50" charset="-127"/>
                <a:ea typeface="Arial Unicode MS" pitchFamily="50" charset="-127"/>
                <a:cs typeface="Arial Unicode MS" pitchFamily="50" charset="-127"/>
              </a:rPr>
              <a:t>Завершение </a:t>
            </a:r>
            <a:endPar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36931" name="Picture 420" descr="A kdb5"/>
          <p:cNvPicPr preferRelativeResize="0">
            <a:picLocks noChangeArrowheads="1"/>
          </p:cNvPicPr>
          <p:nvPr/>
        </p:nvPicPr>
        <p:blipFill>
          <a:blip r:embed="rId12" cstate="print">
            <a:lum bright="6000"/>
            <a:grayscl/>
          </a:blip>
          <a:srcRect/>
          <a:stretch>
            <a:fillRect/>
          </a:stretch>
        </p:blipFill>
        <p:spPr bwMode="auto">
          <a:xfrm>
            <a:off x="3576638" y="4894263"/>
            <a:ext cx="893762" cy="431800"/>
          </a:xfrm>
          <a:prstGeom prst="rect">
            <a:avLst/>
          </a:prstGeom>
          <a:noFill/>
          <a:ln w="9525">
            <a:noFill/>
            <a:miter lim="800000"/>
            <a:headEnd/>
            <a:tailEnd/>
          </a:ln>
        </p:spPr>
      </p:pic>
      <p:sp>
        <p:nvSpPr>
          <p:cNvPr id="147781" name="Rectangle 325"/>
          <p:cNvSpPr>
            <a:spLocks noChangeArrowheads="1"/>
          </p:cNvSpPr>
          <p:nvPr/>
        </p:nvSpPr>
        <p:spPr bwMode="auto">
          <a:xfrm>
            <a:off x="3581400" y="4945063"/>
            <a:ext cx="1142941" cy="184666"/>
          </a:xfrm>
          <a:prstGeom prst="rect">
            <a:avLst/>
          </a:prstGeom>
          <a:noFill/>
          <a:ln w="9525">
            <a:noFill/>
            <a:miter lim="800000"/>
            <a:headEnd/>
            <a:tailEnd/>
          </a:ln>
          <a:effectLst/>
        </p:spPr>
        <p:txBody>
          <a:bodyPr wrap="none" lIns="0" tIns="0" rIns="0" bIns="0" anchor="ctr">
            <a:spAutoFit/>
          </a:bodyPr>
          <a:lstStyle/>
          <a:p>
            <a:pPr algn="ctr">
              <a:defRPr/>
            </a:pPr>
            <a:r>
              <a:rPr lang="ru-RU" altLang="ko-KR" sz="1200" dirty="0" smtClean="0">
                <a:solidFill>
                  <a:srgbClr val="080808"/>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a:t>
            </a:r>
            <a:r>
              <a:rPr lang="ru-RU" altLang="ko-KR" sz="900" dirty="0" smtClean="0">
                <a:solidFill>
                  <a:srgbClr val="080808"/>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Выполнение работы</a:t>
            </a:r>
            <a:endParaRPr lang="ko-KR" altLang="en-US" sz="900" dirty="0">
              <a:solidFill>
                <a:srgbClr val="080808"/>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Менеджмент Проекта</a:t>
            </a:r>
            <a:endPar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95" descr="배경1"/>
          <p:cNvPicPr>
            <a:picLocks noChangeAspect="1" noChangeArrowheads="1"/>
          </p:cNvPicPr>
          <p:nvPr/>
        </p:nvPicPr>
        <p:blipFill>
          <a:blip r:embed="rId3" cstate="print"/>
          <a:srcRect/>
          <a:stretch>
            <a:fillRect/>
          </a:stretch>
        </p:blipFill>
        <p:spPr bwMode="auto">
          <a:xfrm>
            <a:off x="28575" y="941388"/>
            <a:ext cx="9893300" cy="5805487"/>
          </a:xfrm>
          <a:prstGeom prst="rect">
            <a:avLst/>
          </a:prstGeom>
          <a:noFill/>
          <a:ln w="9525">
            <a:noFill/>
            <a:miter lim="800000"/>
            <a:headEnd/>
            <a:tailEnd/>
          </a:ln>
        </p:spPr>
      </p:pic>
      <p:sp>
        <p:nvSpPr>
          <p:cNvPr id="96287" name="Text Box 31"/>
          <p:cNvSpPr txBox="1">
            <a:spLocks noChangeArrowheads="1"/>
          </p:cNvSpPr>
          <p:nvPr/>
        </p:nvSpPr>
        <p:spPr bwMode="auto">
          <a:xfrm>
            <a:off x="200025" y="884238"/>
            <a:ext cx="5688013"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p>
            <a:pPr marL="571500" indent="-571500" latinLnBrk="1">
              <a:spcBef>
                <a:spcPct val="50000"/>
              </a:spcBef>
              <a:defRPr/>
            </a:pPr>
            <a:r>
              <a:rPr lang="en-US" altLang="ko-KR" sz="1800" b="0" dirty="0">
                <a:latin typeface="Arial Unicode MS" pitchFamily="50" charset="-127"/>
                <a:ea typeface="Arial Unicode MS" pitchFamily="50" charset="-127"/>
                <a:cs typeface="Arial Unicode MS" pitchFamily="50" charset="-127"/>
              </a:rPr>
              <a:t>  1. Structure of Project Management</a:t>
            </a:r>
            <a:endParaRPr lang="ko-KR" altLang="en-US" sz="1800" b="0" dirty="0">
              <a:latin typeface="Arial Unicode MS" pitchFamily="50" charset="-127"/>
              <a:ea typeface="Arial Unicode MS" pitchFamily="50" charset="-127"/>
              <a:cs typeface="Arial Unicode MS" pitchFamily="50" charset="-127"/>
            </a:endParaRPr>
          </a:p>
        </p:txBody>
      </p:sp>
      <p:grpSp>
        <p:nvGrpSpPr>
          <p:cNvPr id="2" name="Group 89"/>
          <p:cNvGrpSpPr>
            <a:grpSpLocks/>
          </p:cNvGrpSpPr>
          <p:nvPr/>
        </p:nvGrpSpPr>
        <p:grpSpPr bwMode="auto">
          <a:xfrm>
            <a:off x="611188" y="2287588"/>
            <a:ext cx="8686800" cy="4094162"/>
            <a:chOff x="-3824" y="2838"/>
            <a:chExt cx="5124" cy="3144"/>
          </a:xfrm>
        </p:grpSpPr>
        <p:sp>
          <p:nvSpPr>
            <p:cNvPr id="9246" name="AutoShape 90"/>
            <p:cNvSpPr>
              <a:spLocks noChangeArrowheads="1"/>
            </p:cNvSpPr>
            <p:nvPr/>
          </p:nvSpPr>
          <p:spPr bwMode="auto">
            <a:xfrm>
              <a:off x="-3824" y="2838"/>
              <a:ext cx="5124" cy="3144"/>
            </a:xfrm>
            <a:prstGeom prst="roundRect">
              <a:avLst>
                <a:gd name="adj" fmla="val 2505"/>
              </a:avLst>
            </a:prstGeom>
            <a:solidFill>
              <a:srgbClr val="3782A3"/>
            </a:solidFill>
            <a:ln w="50800" algn="ctr">
              <a:noFill/>
              <a:round/>
              <a:headEnd/>
              <a:tailEnd/>
            </a:ln>
          </p:spPr>
          <p:txBody>
            <a:bodyPr wrap="none" lIns="101196" tIns="52622" rIns="101196" bIns="52622" anchor="ctr"/>
            <a:lstStyle/>
            <a:p>
              <a:pPr eaLnBrk="0" latinLnBrk="1" hangingPunct="0">
                <a:lnSpc>
                  <a:spcPct val="150000"/>
                </a:lnSpc>
                <a:spcBef>
                  <a:spcPct val="25000"/>
                </a:spcBef>
                <a:buClr>
                  <a:srgbClr val="333333"/>
                </a:buClr>
                <a:buFont typeface="Wingdings" pitchFamily="2" charset="2"/>
                <a:buNone/>
              </a:pPr>
              <a:endParaRPr lang="ko-KR" altLang="en-US" sz="2600" b="0">
                <a:latin typeface="나눔고딕 ExtraBold" pitchFamily="50" charset="-127"/>
                <a:ea typeface="나눔고딕 ExtraBold" pitchFamily="50" charset="-127"/>
              </a:endParaRPr>
            </a:p>
          </p:txBody>
        </p:sp>
        <p:sp>
          <p:nvSpPr>
            <p:cNvPr id="9247" name="AutoShape 91"/>
            <p:cNvSpPr>
              <a:spLocks noChangeArrowheads="1"/>
            </p:cNvSpPr>
            <p:nvPr/>
          </p:nvSpPr>
          <p:spPr bwMode="auto">
            <a:xfrm>
              <a:off x="-3793" y="2875"/>
              <a:ext cx="5062" cy="3070"/>
            </a:xfrm>
            <a:prstGeom prst="roundRect">
              <a:avLst>
                <a:gd name="adj" fmla="val 2069"/>
              </a:avLst>
            </a:prstGeom>
            <a:gradFill rotWithShape="1">
              <a:gsLst>
                <a:gs pos="0">
                  <a:srgbClr val="FDFDFD"/>
                </a:gs>
                <a:gs pos="100000">
                  <a:srgbClr val="D8DBDE"/>
                </a:gs>
              </a:gsLst>
              <a:lin ang="5400000" scaled="1"/>
            </a:gradFill>
            <a:ln w="50800" algn="ctr">
              <a:noFill/>
              <a:round/>
              <a:headEnd/>
              <a:tailEnd/>
            </a:ln>
          </p:spPr>
          <p:txBody>
            <a:bodyPr wrap="none" lIns="101196" tIns="52622" rIns="101196" bIns="52622" anchor="ctr"/>
            <a:lstStyle/>
            <a:p>
              <a:pPr eaLnBrk="0" latinLnBrk="1" hangingPunct="0">
                <a:lnSpc>
                  <a:spcPct val="150000"/>
                </a:lnSpc>
                <a:spcBef>
                  <a:spcPct val="25000"/>
                </a:spcBef>
                <a:buClr>
                  <a:srgbClr val="333333"/>
                </a:buClr>
                <a:buFont typeface="Wingdings" pitchFamily="2" charset="2"/>
                <a:buNone/>
              </a:pPr>
              <a:endParaRPr lang="ko-KR" altLang="en-US" sz="2600" b="0">
                <a:latin typeface="나눔고딕 ExtraBold" pitchFamily="50" charset="-127"/>
                <a:ea typeface="나눔고딕 ExtraBold" pitchFamily="50" charset="-127"/>
              </a:endParaRPr>
            </a:p>
          </p:txBody>
        </p:sp>
      </p:grpSp>
      <p:sp>
        <p:nvSpPr>
          <p:cNvPr id="9221" name="AutoShape 17" descr="밝은 상향 대각선"/>
          <p:cNvSpPr>
            <a:spLocks noChangeArrowheads="1"/>
          </p:cNvSpPr>
          <p:nvPr/>
        </p:nvSpPr>
        <p:spPr bwMode="auto">
          <a:xfrm>
            <a:off x="3484563" y="2643188"/>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buFont typeface="Arial" charset="0"/>
              <a:buChar char="•"/>
            </a:pPr>
            <a:r>
              <a:rPr lang="en-US" altLang="ko-KR" sz="1400" dirty="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главные функции</a:t>
            </a:r>
            <a:r>
              <a:rPr lang="en-US" altLang="ko-KR" sz="1400" dirty="0" smtClean="0">
                <a:latin typeface="나눔고딕 ExtraBold" pitchFamily="50" charset="-127"/>
                <a:ea typeface="나눔고딕 ExtraBold" pitchFamily="50" charset="-127"/>
                <a:cs typeface="Arial" charset="0"/>
              </a:rPr>
              <a:t>:</a:t>
            </a:r>
            <a:r>
              <a:rPr lang="ko-KR" altLang="en-US" sz="1400" dirty="0" smtClean="0">
                <a:latin typeface="나눔고딕 ExtraBold" pitchFamily="50" charset="-127"/>
                <a:ea typeface="나눔고딕 ExtraBold" pitchFamily="50" charset="-127"/>
                <a:cs typeface="Arial" charset="0"/>
              </a:rPr>
              <a:t> </a:t>
            </a:r>
            <a:r>
              <a:rPr lang="en-US" altLang="ko-KR" sz="1400" dirty="0">
                <a:latin typeface="나눔고딕 ExtraBold" pitchFamily="50" charset="-127"/>
                <a:ea typeface="나눔고딕 ExtraBold" pitchFamily="50" charset="-127"/>
                <a:cs typeface="Arial" charset="0"/>
              </a:rPr>
              <a:t>16 </a:t>
            </a:r>
            <a:r>
              <a:rPr lang="ru-RU" altLang="ko-KR" sz="1400" dirty="0" smtClean="0">
                <a:latin typeface="나눔고딕 ExtraBold" pitchFamily="50" charset="-127"/>
                <a:ea typeface="나눔고딕 ExtraBold" pitchFamily="50" charset="-127"/>
                <a:cs typeface="Arial" charset="0"/>
              </a:rPr>
              <a:t>сфер, такие как Главная Администрация,</a:t>
            </a:r>
            <a:r>
              <a:rPr lang="en-US" altLang="ko-KR" sz="1400" dirty="0" smtClean="0">
                <a:latin typeface="나눔고딕 ExtraBold" pitchFamily="50" charset="-127"/>
                <a:ea typeface="나눔고딕 ExtraBold" pitchFamily="50" charset="-127"/>
                <a:cs typeface="Arial" charset="0"/>
              </a:rPr>
              <a:t> </a:t>
            </a:r>
            <a:endParaRPr lang="en-US" altLang="ko-KR" sz="1400" dirty="0">
              <a:latin typeface="나눔고딕 ExtraBold" pitchFamily="50" charset="-127"/>
              <a:ea typeface="나눔고딕 ExtraBold" pitchFamily="50" charset="-127"/>
              <a:cs typeface="Arial" charset="0"/>
            </a:endParaRPr>
          </a:p>
          <a:p>
            <a:pPr latinLnBrk="1">
              <a:buFont typeface="Arial" charset="0"/>
              <a:buNone/>
            </a:pPr>
            <a:r>
              <a:rPr lang="en-US" altLang="ko-KR" sz="1400" dirty="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Национальная Оборона, Образование</a:t>
            </a:r>
            <a:r>
              <a:rPr lang="en-US" altLang="ko-KR" sz="1400" dirty="0" smtClean="0">
                <a:latin typeface="나눔고딕 ExtraBold" pitchFamily="50" charset="-127"/>
                <a:ea typeface="나눔고딕 ExtraBold" pitchFamily="50" charset="-127"/>
                <a:cs typeface="Arial" charset="0"/>
              </a:rPr>
              <a:t>,</a:t>
            </a:r>
            <a:r>
              <a:rPr lang="ru-RU" altLang="ko-KR" sz="1400" dirty="0" smtClean="0">
                <a:latin typeface="나눔고딕 ExtraBold" pitchFamily="50" charset="-127"/>
                <a:ea typeface="나눔고딕 ExtraBold" pitchFamily="50" charset="-127"/>
                <a:cs typeface="Arial" charset="0"/>
              </a:rPr>
              <a:t>Культура</a:t>
            </a:r>
            <a:r>
              <a:rPr lang="en-US" altLang="ko-KR" sz="1400" dirty="0" smtClean="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и Туризм, т.д.</a:t>
            </a:r>
            <a:endParaRPr lang="en-US" altLang="ko-KR" sz="1400" dirty="0">
              <a:latin typeface="나눔고딕 ExtraBold" pitchFamily="50" charset="-127"/>
              <a:ea typeface="나눔고딕 ExtraBold" pitchFamily="50" charset="-127"/>
              <a:cs typeface="Arial" charset="0"/>
            </a:endParaRPr>
          </a:p>
        </p:txBody>
      </p:sp>
      <p:grpSp>
        <p:nvGrpSpPr>
          <p:cNvPr id="3" name="Group 115"/>
          <p:cNvGrpSpPr>
            <a:grpSpLocks/>
          </p:cNvGrpSpPr>
          <p:nvPr/>
        </p:nvGrpSpPr>
        <p:grpSpPr bwMode="auto">
          <a:xfrm>
            <a:off x="560388" y="2062163"/>
            <a:ext cx="8785225" cy="576262"/>
            <a:chOff x="535" y="833"/>
            <a:chExt cx="5158" cy="348"/>
          </a:xfrm>
        </p:grpSpPr>
        <p:pic>
          <p:nvPicPr>
            <p:cNvPr id="9243" name="Picture 116" descr="123456 copy"/>
            <p:cNvPicPr>
              <a:picLocks noChangeAspect="1" noChangeArrowheads="1"/>
            </p:cNvPicPr>
            <p:nvPr/>
          </p:nvPicPr>
          <p:blipFill>
            <a:blip r:embed="rId4" cstate="print"/>
            <a:srcRect l="3714" t="23378" r="85083" b="62993"/>
            <a:stretch>
              <a:fillRect/>
            </a:stretch>
          </p:blipFill>
          <p:spPr bwMode="auto">
            <a:xfrm>
              <a:off x="535" y="833"/>
              <a:ext cx="476" cy="348"/>
            </a:xfrm>
            <a:prstGeom prst="rect">
              <a:avLst/>
            </a:prstGeom>
            <a:noFill/>
            <a:ln w="9525">
              <a:noFill/>
              <a:miter lim="800000"/>
              <a:headEnd/>
              <a:tailEnd/>
            </a:ln>
          </p:spPr>
        </p:pic>
        <p:pic>
          <p:nvPicPr>
            <p:cNvPr id="9244" name="Picture 117" descr="123456 copy"/>
            <p:cNvPicPr>
              <a:picLocks noChangeAspect="1" noChangeArrowheads="1"/>
            </p:cNvPicPr>
            <p:nvPr/>
          </p:nvPicPr>
          <p:blipFill>
            <a:blip r:embed="rId4" cstate="print"/>
            <a:srcRect l="62225" t="23378" r="28996" b="62993"/>
            <a:stretch>
              <a:fillRect/>
            </a:stretch>
          </p:blipFill>
          <p:spPr bwMode="auto">
            <a:xfrm>
              <a:off x="5320" y="833"/>
              <a:ext cx="373" cy="348"/>
            </a:xfrm>
            <a:prstGeom prst="rect">
              <a:avLst/>
            </a:prstGeom>
            <a:noFill/>
            <a:ln w="9525">
              <a:noFill/>
              <a:miter lim="800000"/>
              <a:headEnd/>
              <a:tailEnd/>
            </a:ln>
          </p:spPr>
        </p:pic>
        <p:pic>
          <p:nvPicPr>
            <p:cNvPr id="9245" name="Picture 118" descr="123456 copy"/>
            <p:cNvPicPr>
              <a:picLocks noChangeAspect="1" noChangeArrowheads="1"/>
            </p:cNvPicPr>
            <p:nvPr/>
          </p:nvPicPr>
          <p:blipFill>
            <a:blip r:embed="rId4" cstate="print"/>
            <a:srcRect l="13316" t="23378" r="38623" b="62993"/>
            <a:stretch>
              <a:fillRect/>
            </a:stretch>
          </p:blipFill>
          <p:spPr bwMode="auto">
            <a:xfrm>
              <a:off x="965" y="833"/>
              <a:ext cx="4400" cy="348"/>
            </a:xfrm>
            <a:prstGeom prst="rect">
              <a:avLst/>
            </a:prstGeom>
            <a:noFill/>
            <a:ln w="9525">
              <a:noFill/>
              <a:miter lim="800000"/>
              <a:headEnd/>
              <a:tailEnd/>
            </a:ln>
          </p:spPr>
        </p:pic>
      </p:grpSp>
      <p:sp>
        <p:nvSpPr>
          <p:cNvPr id="62" name="AutoShape 140"/>
          <p:cNvSpPr>
            <a:spLocks noChangeArrowheads="1"/>
          </p:cNvSpPr>
          <p:nvPr/>
        </p:nvSpPr>
        <p:spPr bwMode="auto">
          <a:xfrm>
            <a:off x="2144713" y="2076450"/>
            <a:ext cx="5167312" cy="388938"/>
          </a:xfrm>
          <a:prstGeom prst="roundRect">
            <a:avLst>
              <a:gd name="adj" fmla="val 12120"/>
            </a:avLst>
          </a:prstGeom>
          <a:noFill/>
          <a:ln w="9525" algn="ctr">
            <a:noFill/>
            <a:round/>
            <a:headEnd/>
            <a:tailEnd/>
          </a:ln>
          <a:effectLst>
            <a:outerShdw dist="17961" dir="2700000" algn="ctr" rotWithShape="0">
              <a:schemeClr val="tx1"/>
            </a:outerShdw>
          </a:effectLst>
        </p:spPr>
        <p:txBody>
          <a:bodyPr lIns="91411" tIns="45705" rIns="91411" bIns="45705" anchor="ctr"/>
          <a:lstStyle/>
          <a:p>
            <a:pPr algn="ctr">
              <a:defRPr/>
            </a:pPr>
            <a:r>
              <a:rPr lang="ru-RU" altLang="ko-KR" sz="1800" dirty="0" smtClean="0">
                <a:solidFill>
                  <a:schemeClr val="bg1"/>
                </a:solidFill>
                <a:latin typeface="나눔고딕 ExtraBold" pitchFamily="50" charset="-127"/>
                <a:ea typeface="나눔고딕 ExtraBold" pitchFamily="50" charset="-127"/>
              </a:rPr>
              <a:t>Сформированная по программам</a:t>
            </a:r>
            <a:endParaRPr lang="ko-KR" altLang="en-US" sz="1800" dirty="0" smtClean="0">
              <a:solidFill>
                <a:schemeClr val="bg1"/>
              </a:solidFill>
              <a:latin typeface="나눔고딕 ExtraBold" pitchFamily="50" charset="-127"/>
              <a:ea typeface="나눔고딕 ExtraBold" pitchFamily="50" charset="-127"/>
            </a:endParaRPr>
          </a:p>
          <a:p>
            <a:pPr algn="ctr" latinLnBrk="1">
              <a:defRPr/>
            </a:pPr>
            <a:r>
              <a:rPr lang="ru-RU" altLang="ko-KR" sz="1800" dirty="0" smtClean="0">
                <a:solidFill>
                  <a:schemeClr val="bg1"/>
                </a:solidFill>
                <a:latin typeface="나눔고딕 ExtraBold" pitchFamily="50" charset="-127"/>
                <a:ea typeface="나눔고딕 ExtraBold" pitchFamily="50" charset="-127"/>
              </a:rPr>
              <a:t>бюджетная система</a:t>
            </a:r>
            <a:endParaRPr lang="ko-KR" altLang="en-US" sz="1800" dirty="0">
              <a:solidFill>
                <a:schemeClr val="bg1"/>
              </a:solidFill>
              <a:latin typeface="나눔고딕 ExtraBold" pitchFamily="50" charset="-127"/>
              <a:ea typeface="나눔고딕 ExtraBold" pitchFamily="50" charset="-127"/>
            </a:endParaRPr>
          </a:p>
        </p:txBody>
      </p:sp>
      <p:sp>
        <p:nvSpPr>
          <p:cNvPr id="9224" name="AutoShape 167"/>
          <p:cNvSpPr>
            <a:spLocks noChangeArrowheads="1"/>
          </p:cNvSpPr>
          <p:nvPr/>
        </p:nvSpPr>
        <p:spPr bwMode="auto">
          <a:xfrm>
            <a:off x="738188" y="2643188"/>
            <a:ext cx="1250950" cy="1357312"/>
          </a:xfrm>
          <a:prstGeom prst="roundRect">
            <a:avLst>
              <a:gd name="adj" fmla="val 6597"/>
            </a:avLst>
          </a:prstGeom>
          <a:solidFill>
            <a:srgbClr val="274F77"/>
          </a:solidFill>
          <a:ln w="22225">
            <a:solidFill>
              <a:schemeClr val="bg1"/>
            </a:solidFill>
            <a:round/>
            <a:headEnd/>
            <a:tailEnd/>
          </a:ln>
          <a:effectLst>
            <a:prstShdw prst="shdw17" dist="17961" dir="2700000">
              <a:srgbClr val="1A4154">
                <a:alpha val="50000"/>
              </a:srgbClr>
            </a:prstShdw>
          </a:effectLst>
        </p:spPr>
        <p:txBody>
          <a:bodyPr lIns="53990" tIns="45712" rIns="53990" bIns="45712" anchor="ctr"/>
          <a:lstStyle/>
          <a:p>
            <a:pPr algn="ctr" latinLnBrk="1">
              <a:lnSpc>
                <a:spcPct val="120000"/>
              </a:lnSpc>
            </a:pPr>
            <a:r>
              <a:rPr lang="ru-RU" altLang="ko-KR" sz="1800" dirty="0" smtClean="0">
                <a:solidFill>
                  <a:schemeClr val="bg1"/>
                </a:solidFill>
                <a:latin typeface="나눔고딕 ExtraBold" pitchFamily="50" charset="-127"/>
                <a:ea typeface="나눔고딕 ExtraBold" pitchFamily="50" charset="-127"/>
              </a:rPr>
              <a:t>Функция </a:t>
            </a:r>
            <a:endParaRPr lang="ko-KR" altLang="en-US" sz="1800" dirty="0">
              <a:solidFill>
                <a:schemeClr val="bg1"/>
              </a:solidFill>
              <a:latin typeface="나눔고딕 ExtraBold" pitchFamily="50" charset="-127"/>
              <a:ea typeface="나눔고딕 ExtraBold" pitchFamily="50" charset="-127"/>
            </a:endParaRPr>
          </a:p>
        </p:txBody>
      </p:sp>
      <p:sp>
        <p:nvSpPr>
          <p:cNvPr id="9225" name="AutoShape 299"/>
          <p:cNvSpPr>
            <a:spLocks noChangeArrowheads="1"/>
          </p:cNvSpPr>
          <p:nvPr/>
        </p:nvSpPr>
        <p:spPr bwMode="auto">
          <a:xfrm>
            <a:off x="2170113" y="2700338"/>
            <a:ext cx="1182687" cy="485775"/>
          </a:xfrm>
          <a:prstGeom prst="roundRect">
            <a:avLst>
              <a:gd name="adj" fmla="val 0"/>
            </a:avLst>
          </a:prstGeom>
          <a:solidFill>
            <a:schemeClr val="bg2"/>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ru-RU" altLang="ko-KR" dirty="0" smtClean="0">
                <a:latin typeface="나눔고딕 ExtraBold" pitchFamily="50" charset="-127"/>
                <a:ea typeface="나눔고딕 ExtraBold" pitchFamily="50" charset="-127"/>
              </a:rPr>
              <a:t>Сфера  </a:t>
            </a:r>
            <a:endParaRPr kumimoji="0" lang="ko-KR" altLang="en-US" dirty="0">
              <a:latin typeface="나눔고딕 ExtraBold" pitchFamily="50" charset="-127"/>
              <a:ea typeface="나눔고딕 ExtraBold" pitchFamily="50" charset="-127"/>
            </a:endParaRPr>
          </a:p>
        </p:txBody>
      </p:sp>
      <p:sp>
        <p:nvSpPr>
          <p:cNvPr id="9226" name="AutoShape 300"/>
          <p:cNvSpPr>
            <a:spLocks noChangeArrowheads="1"/>
          </p:cNvSpPr>
          <p:nvPr/>
        </p:nvSpPr>
        <p:spPr bwMode="auto">
          <a:xfrm>
            <a:off x="2171700" y="4214813"/>
            <a:ext cx="1182688"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ru-RU" altLang="ko-KR" dirty="0" smtClean="0">
                <a:latin typeface="나눔고딕 ExtraBold" pitchFamily="50" charset="-127"/>
                <a:ea typeface="나눔고딕 ExtraBold" pitchFamily="50" charset="-127"/>
              </a:rPr>
              <a:t>Программа </a:t>
            </a:r>
            <a:endParaRPr kumimoji="0" lang="ko-KR" altLang="en-US" dirty="0">
              <a:latin typeface="나눔고딕 ExtraBold" pitchFamily="50" charset="-127"/>
              <a:ea typeface="나눔고딕 ExtraBold" pitchFamily="50" charset="-127"/>
            </a:endParaRPr>
          </a:p>
        </p:txBody>
      </p:sp>
      <p:sp>
        <p:nvSpPr>
          <p:cNvPr id="9227" name="AutoShape 301"/>
          <p:cNvSpPr>
            <a:spLocks noChangeArrowheads="1"/>
          </p:cNvSpPr>
          <p:nvPr/>
        </p:nvSpPr>
        <p:spPr bwMode="auto">
          <a:xfrm>
            <a:off x="2171700" y="4972050"/>
            <a:ext cx="1182688"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ru-RU" altLang="ko-KR" dirty="0" smtClean="0">
                <a:latin typeface="나눔고딕 ExtraBold" pitchFamily="50" charset="-127"/>
                <a:ea typeface="나눔고딕 ExtraBold" pitchFamily="50" charset="-127"/>
              </a:rPr>
              <a:t>Программа учреждения</a:t>
            </a:r>
            <a:endParaRPr kumimoji="0" lang="ko-KR" altLang="en-US" dirty="0">
              <a:latin typeface="나눔고딕 ExtraBold" pitchFamily="50" charset="-127"/>
              <a:ea typeface="나눔고딕 ExtraBold" pitchFamily="50" charset="-127"/>
            </a:endParaRPr>
          </a:p>
        </p:txBody>
      </p:sp>
      <p:cxnSp>
        <p:nvCxnSpPr>
          <p:cNvPr id="9228" name="AutoShape 303"/>
          <p:cNvCxnSpPr>
            <a:cxnSpLocks noChangeShapeType="1"/>
            <a:stCxn id="9225" idx="2"/>
            <a:endCxn id="9232" idx="0"/>
          </p:cNvCxnSpPr>
          <p:nvPr/>
        </p:nvCxnSpPr>
        <p:spPr bwMode="auto">
          <a:xfrm>
            <a:off x="2762250" y="3197225"/>
            <a:ext cx="3175" cy="249238"/>
          </a:xfrm>
          <a:prstGeom prst="straightConnector1">
            <a:avLst/>
          </a:prstGeom>
          <a:noFill/>
          <a:ln w="12700">
            <a:solidFill>
              <a:schemeClr val="bg2"/>
            </a:solidFill>
            <a:round/>
            <a:headEnd/>
            <a:tailEnd type="triangle" w="med" len="med"/>
          </a:ln>
        </p:spPr>
      </p:cxnSp>
      <p:cxnSp>
        <p:nvCxnSpPr>
          <p:cNvPr id="9229" name="AutoShape 304"/>
          <p:cNvCxnSpPr>
            <a:cxnSpLocks noChangeShapeType="1"/>
            <a:stCxn id="9232" idx="2"/>
            <a:endCxn id="9226" idx="0"/>
          </p:cNvCxnSpPr>
          <p:nvPr/>
        </p:nvCxnSpPr>
        <p:spPr bwMode="auto">
          <a:xfrm flipH="1">
            <a:off x="2763838" y="3954463"/>
            <a:ext cx="1587" cy="249237"/>
          </a:xfrm>
          <a:prstGeom prst="straightConnector1">
            <a:avLst/>
          </a:prstGeom>
          <a:noFill/>
          <a:ln w="12700">
            <a:solidFill>
              <a:schemeClr val="bg2"/>
            </a:solidFill>
            <a:round/>
            <a:headEnd/>
            <a:tailEnd type="triangle" w="med" len="med"/>
          </a:ln>
        </p:spPr>
      </p:cxnSp>
      <p:sp>
        <p:nvSpPr>
          <p:cNvPr id="9230" name="AutoShape 338"/>
          <p:cNvSpPr>
            <a:spLocks noChangeArrowheads="1"/>
          </p:cNvSpPr>
          <p:nvPr/>
        </p:nvSpPr>
        <p:spPr bwMode="auto">
          <a:xfrm>
            <a:off x="2166938" y="5729288"/>
            <a:ext cx="1182687"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ru-RU" altLang="ko-KR" dirty="0" smtClean="0">
                <a:latin typeface="나눔고딕 ExtraBold" pitchFamily="50" charset="-127"/>
                <a:ea typeface="나눔고딕 ExtraBold" pitchFamily="50" charset="-127"/>
              </a:rPr>
              <a:t>Проект </a:t>
            </a:r>
            <a:endParaRPr kumimoji="0" lang="ko-KR" altLang="en-US" dirty="0">
              <a:latin typeface="나눔고딕 ExtraBold" pitchFamily="50" charset="-127"/>
              <a:ea typeface="나눔고딕 ExtraBold" pitchFamily="50" charset="-127"/>
            </a:endParaRPr>
          </a:p>
        </p:txBody>
      </p:sp>
      <p:cxnSp>
        <p:nvCxnSpPr>
          <p:cNvPr id="9231" name="AutoShape 339"/>
          <p:cNvCxnSpPr>
            <a:cxnSpLocks noChangeShapeType="1"/>
            <a:stCxn id="9226" idx="2"/>
            <a:endCxn id="9227" idx="0"/>
          </p:cNvCxnSpPr>
          <p:nvPr/>
        </p:nvCxnSpPr>
        <p:spPr bwMode="auto">
          <a:xfrm>
            <a:off x="2763838" y="4711700"/>
            <a:ext cx="0" cy="249238"/>
          </a:xfrm>
          <a:prstGeom prst="straightConnector1">
            <a:avLst/>
          </a:prstGeom>
          <a:noFill/>
          <a:ln w="12700">
            <a:solidFill>
              <a:schemeClr val="bg2"/>
            </a:solidFill>
            <a:round/>
            <a:headEnd/>
            <a:tailEnd type="triangle" w="med" len="med"/>
          </a:ln>
        </p:spPr>
      </p:cxnSp>
      <p:sp>
        <p:nvSpPr>
          <p:cNvPr id="9232" name="AutoShape 299"/>
          <p:cNvSpPr>
            <a:spLocks noChangeArrowheads="1"/>
          </p:cNvSpPr>
          <p:nvPr/>
        </p:nvSpPr>
        <p:spPr bwMode="auto">
          <a:xfrm>
            <a:off x="2173288" y="3457575"/>
            <a:ext cx="1182687" cy="485775"/>
          </a:xfrm>
          <a:prstGeom prst="roundRect">
            <a:avLst>
              <a:gd name="adj" fmla="val 0"/>
            </a:avLst>
          </a:prstGeom>
          <a:solidFill>
            <a:schemeClr val="bg2"/>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lang="ru-RU" altLang="ko-KR" dirty="0" smtClean="0">
                <a:latin typeface="나눔고딕 ExtraBold" pitchFamily="50" charset="-127"/>
                <a:ea typeface="나눔고딕 ExtraBold" pitchFamily="50" charset="-127"/>
              </a:rPr>
              <a:t>Сектор </a:t>
            </a:r>
            <a:endParaRPr kumimoji="0" lang="ko-KR" altLang="en-US" dirty="0">
              <a:latin typeface="나눔고딕 ExtraBold" pitchFamily="50" charset="-127"/>
              <a:ea typeface="나눔고딕 ExtraBold" pitchFamily="50" charset="-127"/>
            </a:endParaRPr>
          </a:p>
        </p:txBody>
      </p:sp>
      <p:cxnSp>
        <p:nvCxnSpPr>
          <p:cNvPr id="9233" name="AutoShape 339"/>
          <p:cNvCxnSpPr>
            <a:cxnSpLocks noChangeShapeType="1"/>
            <a:stCxn id="9227" idx="2"/>
            <a:endCxn id="9230" idx="0"/>
          </p:cNvCxnSpPr>
          <p:nvPr/>
        </p:nvCxnSpPr>
        <p:spPr bwMode="auto">
          <a:xfrm flipH="1">
            <a:off x="2759075" y="5468938"/>
            <a:ext cx="4763" cy="249237"/>
          </a:xfrm>
          <a:prstGeom prst="straightConnector1">
            <a:avLst/>
          </a:prstGeom>
          <a:noFill/>
          <a:ln w="12700">
            <a:solidFill>
              <a:schemeClr val="bg2"/>
            </a:solidFill>
            <a:round/>
            <a:headEnd/>
            <a:tailEnd type="triangle" w="med" len="med"/>
          </a:ln>
        </p:spPr>
      </p:cxnSp>
      <p:sp>
        <p:nvSpPr>
          <p:cNvPr id="9234" name="AutoShape 17" descr="밝은 상향 대각선"/>
          <p:cNvSpPr>
            <a:spLocks noChangeArrowheads="1"/>
          </p:cNvSpPr>
          <p:nvPr/>
        </p:nvSpPr>
        <p:spPr bwMode="auto">
          <a:xfrm>
            <a:off x="3484563" y="3375025"/>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buFont typeface="Arial" charset="0"/>
              <a:buChar char="•"/>
            </a:pPr>
            <a:r>
              <a:rPr lang="en-US" altLang="ko-KR" sz="1400" dirty="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средние функции</a:t>
            </a:r>
            <a:r>
              <a:rPr lang="en-US" altLang="ko-KR" sz="1400" dirty="0" smtClean="0">
                <a:latin typeface="나눔고딕 ExtraBold" pitchFamily="50" charset="-127"/>
                <a:ea typeface="나눔고딕 ExtraBold" pitchFamily="50" charset="-127"/>
                <a:cs typeface="Arial" charset="0"/>
              </a:rPr>
              <a:t>: </a:t>
            </a:r>
            <a:r>
              <a:rPr lang="en-US" altLang="ko-KR" sz="1400" dirty="0">
                <a:latin typeface="나눔고딕 ExtraBold" pitchFamily="50" charset="-127"/>
                <a:ea typeface="나눔고딕 ExtraBold" pitchFamily="50" charset="-127"/>
                <a:cs typeface="Arial" charset="0"/>
              </a:rPr>
              <a:t>69 </a:t>
            </a:r>
            <a:r>
              <a:rPr lang="ru-RU" altLang="ko-KR" sz="1400" dirty="0" smtClean="0">
                <a:latin typeface="나눔고딕 ExtraBold" pitchFamily="50" charset="-127"/>
                <a:ea typeface="나눔고딕 ExtraBold" pitchFamily="50" charset="-127"/>
                <a:cs typeface="Arial" charset="0"/>
              </a:rPr>
              <a:t>секторов, как например, Администрация </a:t>
            </a:r>
          </a:p>
          <a:p>
            <a:pPr latinLnBrk="1"/>
            <a:r>
              <a:rPr lang="ru-RU" altLang="ko-KR" sz="1400" dirty="0" smtClean="0">
                <a:latin typeface="나눔고딕 ExtraBold" pitchFamily="50" charset="-127"/>
                <a:ea typeface="나눔고딕 ExtraBold" pitchFamily="50" charset="-127"/>
                <a:cs typeface="Arial" charset="0"/>
              </a:rPr>
              <a:t>высшего руководства, Высшее образование,</a:t>
            </a:r>
            <a:r>
              <a:rPr lang="en-US" altLang="ko-KR" sz="1400" dirty="0" smtClean="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Вооруженные Силы, </a:t>
            </a:r>
          </a:p>
          <a:p>
            <a:pPr latinLnBrk="1"/>
            <a:r>
              <a:rPr lang="ru-RU" altLang="ko-KR" sz="1400" dirty="0" smtClean="0">
                <a:latin typeface="나눔고딕 ExtraBold" pitchFamily="50" charset="-127"/>
                <a:ea typeface="나눔고딕 ExtraBold" pitchFamily="50" charset="-127"/>
                <a:cs typeface="Arial" charset="0"/>
              </a:rPr>
              <a:t>Туризм и т.д.</a:t>
            </a:r>
            <a:endParaRPr lang="en-US" altLang="ko-KR" sz="1400" dirty="0">
              <a:latin typeface="나눔고딕 ExtraBold" pitchFamily="50" charset="-127"/>
              <a:ea typeface="나눔고딕 ExtraBold" pitchFamily="50" charset="-127"/>
              <a:cs typeface="Arial" charset="0"/>
            </a:endParaRPr>
          </a:p>
        </p:txBody>
      </p:sp>
      <p:sp>
        <p:nvSpPr>
          <p:cNvPr id="9235" name="AutoShape 17" descr="밝은 상향 대각선"/>
          <p:cNvSpPr>
            <a:spLocks noChangeArrowheads="1"/>
          </p:cNvSpPr>
          <p:nvPr/>
        </p:nvSpPr>
        <p:spPr bwMode="auto">
          <a:xfrm>
            <a:off x="3484563" y="4083050"/>
            <a:ext cx="5683250" cy="749300"/>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0"/>
              </a:spcBef>
              <a:buFont typeface="Arial" charset="0"/>
              <a:buChar char="•"/>
            </a:pPr>
            <a:r>
              <a:rPr lang="en-US" altLang="ko-KR" sz="1400" dirty="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Учреждение Полиции, базовое учреждение финансовой</a:t>
            </a:r>
          </a:p>
          <a:p>
            <a:pPr latinLnBrk="1">
              <a:spcBef>
                <a:spcPts val="0"/>
              </a:spcBef>
            </a:pPr>
            <a:r>
              <a:rPr lang="ru-RU" altLang="ko-KR" sz="1200" dirty="0" smtClean="0">
                <a:latin typeface="나눔고딕 ExtraBold" pitchFamily="50" charset="-127"/>
                <a:ea typeface="나눔고딕 ExtraBold" pitchFamily="50" charset="-127"/>
                <a:cs typeface="Arial" charset="0"/>
              </a:rPr>
              <a:t>ответственности</a:t>
            </a:r>
          </a:p>
          <a:p>
            <a:pPr latinLnBrk="1">
              <a:spcBef>
                <a:spcPts val="0"/>
              </a:spcBef>
              <a:buFont typeface="Arial" pitchFamily="34" charset="0"/>
              <a:buChar char="•"/>
            </a:pPr>
            <a:r>
              <a:rPr lang="en-US" altLang="ko-KR" sz="1400" dirty="0" smtClean="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744 программы, единицы согласно деятельности объекта управления</a:t>
            </a:r>
          </a:p>
          <a:p>
            <a:pPr latinLnBrk="1">
              <a:spcBef>
                <a:spcPts val="0"/>
              </a:spcBef>
              <a:buFont typeface="Arial" pitchFamily="34" charset="0"/>
              <a:buChar char="•"/>
            </a:pPr>
            <a:r>
              <a:rPr lang="en-US" altLang="ko-KR" sz="1400" dirty="0" smtClean="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размещение финансовых ресурсов сверху вниз</a:t>
            </a:r>
            <a:endParaRPr lang="en-US" altLang="ko-KR" sz="1200" dirty="0">
              <a:latin typeface="나눔고딕 ExtraBold" pitchFamily="50" charset="-127"/>
              <a:ea typeface="나눔고딕 ExtraBold" pitchFamily="50" charset="-127"/>
              <a:cs typeface="Arial" charset="0"/>
            </a:endParaRPr>
          </a:p>
        </p:txBody>
      </p:sp>
      <p:sp>
        <p:nvSpPr>
          <p:cNvPr id="9236" name="AutoShape 17" descr="밝은 상향 대각선"/>
          <p:cNvSpPr>
            <a:spLocks noChangeArrowheads="1"/>
          </p:cNvSpPr>
          <p:nvPr/>
        </p:nvSpPr>
        <p:spPr bwMode="auto">
          <a:xfrm>
            <a:off x="3484563" y="4878388"/>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600"/>
              </a:spcBef>
              <a:buFont typeface="Arial" charset="0"/>
              <a:buChar char="•"/>
            </a:pPr>
            <a:r>
              <a:rPr lang="en-US" altLang="ko-KR" sz="1400" dirty="0">
                <a:latin typeface="나눔고딕 ExtraBold" pitchFamily="50" charset="-127"/>
                <a:ea typeface="나눔고딕 ExtraBold" pitchFamily="50" charset="-127"/>
                <a:cs typeface="Arial" charset="0"/>
              </a:rPr>
              <a:t> </a:t>
            </a:r>
            <a:r>
              <a:rPr lang="ru-RU" altLang="ko-KR" sz="1400" dirty="0" smtClean="0">
                <a:latin typeface="나눔고딕 ExtraBold" pitchFamily="50" charset="-127"/>
                <a:ea typeface="나눔고딕 ExtraBold" pitchFamily="50" charset="-127"/>
                <a:cs typeface="Arial" charset="0"/>
              </a:rPr>
              <a:t>подчиненное  полиции  учреждение</a:t>
            </a:r>
            <a:r>
              <a:rPr lang="en-US" altLang="ko-KR" sz="1400" dirty="0" smtClean="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Компонент программы</a:t>
            </a:r>
            <a:r>
              <a:rPr lang="en-US" altLang="ko-KR" sz="1400" dirty="0" smtClean="0">
                <a:latin typeface="나눔고딕 ExtraBold" pitchFamily="50" charset="-127"/>
                <a:ea typeface="나눔고딕 ExtraBold" pitchFamily="50" charset="-127"/>
                <a:cs typeface="Arial" charset="0"/>
              </a:rPr>
              <a:t>]</a:t>
            </a:r>
            <a:endParaRPr lang="en-US" altLang="ko-KR" sz="1400" dirty="0">
              <a:latin typeface="나눔고딕 ExtraBold" pitchFamily="50" charset="-127"/>
              <a:ea typeface="나눔고딕 ExtraBold" pitchFamily="50" charset="-127"/>
              <a:cs typeface="Arial" charset="0"/>
            </a:endParaRPr>
          </a:p>
          <a:p>
            <a:pPr latinLnBrk="1">
              <a:spcBef>
                <a:spcPts val="600"/>
              </a:spcBef>
              <a:buFont typeface="Arial" charset="0"/>
              <a:buChar char="•"/>
            </a:pPr>
            <a:r>
              <a:rPr lang="en-US" altLang="ko-KR" sz="1400" dirty="0">
                <a:latin typeface="나눔고딕 ExtraBold" pitchFamily="50" charset="-127"/>
                <a:ea typeface="나눔고딕 ExtraBold" pitchFamily="50" charset="-127"/>
                <a:cs typeface="Arial" charset="0"/>
              </a:rPr>
              <a:t> 3088 </a:t>
            </a:r>
            <a:r>
              <a:rPr lang="ru-RU" altLang="ko-KR" sz="1400" dirty="0" smtClean="0">
                <a:latin typeface="나눔고딕 ExtraBold" pitchFamily="50" charset="-127"/>
                <a:ea typeface="나눔고딕 ExtraBold" pitchFamily="50" charset="-127"/>
                <a:cs typeface="Arial" charset="0"/>
              </a:rPr>
              <a:t>видов деятельности</a:t>
            </a:r>
            <a:endParaRPr lang="en-US" altLang="ko-KR" sz="1400" dirty="0">
              <a:latin typeface="나눔고딕 ExtraBold" pitchFamily="50" charset="-127"/>
              <a:ea typeface="나눔고딕 ExtraBold" pitchFamily="50" charset="-127"/>
              <a:cs typeface="Arial" charset="0"/>
            </a:endParaRPr>
          </a:p>
        </p:txBody>
      </p:sp>
      <p:sp>
        <p:nvSpPr>
          <p:cNvPr id="9237" name="AutoShape 17" descr="밝은 상향 대각선"/>
          <p:cNvSpPr>
            <a:spLocks noChangeArrowheads="1"/>
          </p:cNvSpPr>
          <p:nvPr/>
        </p:nvSpPr>
        <p:spPr bwMode="auto">
          <a:xfrm>
            <a:off x="3484563" y="5610225"/>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600"/>
              </a:spcBef>
              <a:buFont typeface="Arial" charset="0"/>
              <a:buChar char="•"/>
            </a:pPr>
            <a:r>
              <a:rPr lang="en-US" altLang="ko-KR" sz="1400" dirty="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Базовая единица проекта</a:t>
            </a:r>
            <a:r>
              <a:rPr lang="en-US" altLang="ko-KR" sz="1200" dirty="0" smtClean="0">
                <a:latin typeface="나눔고딕 ExtraBold" pitchFamily="50" charset="-127"/>
                <a:ea typeface="나눔고딕 ExtraBold" pitchFamily="50" charset="-127"/>
                <a:cs typeface="Arial" charset="0"/>
              </a:rPr>
              <a:t> [</a:t>
            </a:r>
            <a:r>
              <a:rPr lang="ru-RU" altLang="ko-KR" sz="1200" dirty="0" smtClean="0">
                <a:latin typeface="나눔고딕 ExtraBold" pitchFamily="50" charset="-127"/>
                <a:ea typeface="나눔고딕 ExtraBold" pitchFamily="50" charset="-127"/>
                <a:cs typeface="Arial" charset="0"/>
              </a:rPr>
              <a:t>компонент Программы Единицы Управления</a:t>
            </a:r>
            <a:r>
              <a:rPr lang="en-US" altLang="ko-KR" sz="1400" dirty="0" smtClean="0">
                <a:latin typeface="나눔고딕 ExtraBold" pitchFamily="50" charset="-127"/>
                <a:ea typeface="나눔고딕 ExtraBold" pitchFamily="50" charset="-127"/>
                <a:cs typeface="Arial" charset="0"/>
              </a:rPr>
              <a:t>]</a:t>
            </a:r>
          </a:p>
          <a:p>
            <a:pPr latinLnBrk="1">
              <a:spcBef>
                <a:spcPts val="600"/>
              </a:spcBef>
              <a:buFont typeface="Arial" charset="0"/>
              <a:buChar char="•"/>
            </a:pPr>
            <a:r>
              <a:rPr lang="en-US" altLang="ko-KR" sz="1400" dirty="0" smtClean="0">
                <a:latin typeface="나눔고딕 ExtraBold" pitchFamily="50" charset="-127"/>
                <a:ea typeface="나눔고딕 ExtraBold" pitchFamily="50" charset="-127"/>
                <a:cs typeface="Arial" charset="0"/>
              </a:rPr>
              <a:t> 8784 </a:t>
            </a:r>
            <a:r>
              <a:rPr lang="ru-RU" altLang="ko-KR" sz="1400" dirty="0" smtClean="0">
                <a:latin typeface="나눔고딕 ExtraBold" pitchFamily="50" charset="-127"/>
                <a:ea typeface="나눔고딕 ExtraBold" pitchFamily="50" charset="-127"/>
                <a:cs typeface="Arial" charset="0"/>
              </a:rPr>
              <a:t>проекта</a:t>
            </a:r>
            <a:endParaRPr lang="en-US" altLang="ko-KR" sz="1400" dirty="0">
              <a:latin typeface="나눔고딕 ExtraBold" pitchFamily="50" charset="-127"/>
              <a:ea typeface="나눔고딕 ExtraBold" pitchFamily="50" charset="-127"/>
              <a:cs typeface="Arial" charset="0"/>
            </a:endParaRPr>
          </a:p>
        </p:txBody>
      </p:sp>
      <p:sp>
        <p:nvSpPr>
          <p:cNvPr id="9238" name="AutoShape 167"/>
          <p:cNvSpPr>
            <a:spLocks noChangeArrowheads="1"/>
          </p:cNvSpPr>
          <p:nvPr/>
        </p:nvSpPr>
        <p:spPr bwMode="auto">
          <a:xfrm>
            <a:off x="738188" y="4214813"/>
            <a:ext cx="1250950" cy="2000250"/>
          </a:xfrm>
          <a:prstGeom prst="roundRect">
            <a:avLst>
              <a:gd name="adj" fmla="val 5838"/>
            </a:avLst>
          </a:prstGeom>
          <a:solidFill>
            <a:srgbClr val="274F77"/>
          </a:solidFill>
          <a:ln w="22225">
            <a:solidFill>
              <a:schemeClr val="bg1"/>
            </a:solidFill>
            <a:round/>
            <a:headEnd/>
            <a:tailEnd/>
          </a:ln>
          <a:effectLst>
            <a:prstShdw prst="shdw17" dist="17961" dir="2700000">
              <a:srgbClr val="1A4154">
                <a:alpha val="50000"/>
              </a:srgbClr>
            </a:prstShdw>
          </a:effectLst>
        </p:spPr>
        <p:txBody>
          <a:bodyPr lIns="53990" tIns="45712" rIns="53990" bIns="45712" anchor="ctr"/>
          <a:lstStyle/>
          <a:p>
            <a:pPr algn="ctr" latinLnBrk="1">
              <a:lnSpc>
                <a:spcPct val="120000"/>
              </a:lnSpc>
            </a:pPr>
            <a:r>
              <a:rPr lang="ru-RU" altLang="ko-KR" sz="1800" dirty="0" smtClean="0">
                <a:solidFill>
                  <a:schemeClr val="bg1"/>
                </a:solidFill>
                <a:latin typeface="나눔고딕 ExtraBold" pitchFamily="50" charset="-127"/>
                <a:ea typeface="나눔고딕 ExtraBold" pitchFamily="50" charset="-127"/>
              </a:rPr>
              <a:t>Проект </a:t>
            </a:r>
            <a:endParaRPr lang="ko-KR" altLang="en-US" sz="1800" dirty="0">
              <a:solidFill>
                <a:schemeClr val="bg1"/>
              </a:solidFill>
              <a:latin typeface="나눔고딕 ExtraBold" pitchFamily="50" charset="-127"/>
              <a:ea typeface="나눔고딕 ExtraBold" pitchFamily="50" charset="-127"/>
            </a:endParaRPr>
          </a:p>
        </p:txBody>
      </p:sp>
      <p:sp>
        <p:nvSpPr>
          <p:cNvPr id="9239" name="Rectangle 98"/>
          <p:cNvSpPr>
            <a:spLocks noChangeArrowheads="1"/>
          </p:cNvSpPr>
          <p:nvPr/>
        </p:nvSpPr>
        <p:spPr bwMode="auto">
          <a:xfrm>
            <a:off x="560388" y="1331913"/>
            <a:ext cx="8569325" cy="674015"/>
          </a:xfrm>
          <a:prstGeom prst="rect">
            <a:avLst/>
          </a:prstGeom>
          <a:noFill/>
          <a:ln w="9525" algn="ctr">
            <a:noFill/>
            <a:miter lim="800000"/>
            <a:headEnd/>
            <a:tailEnd/>
          </a:ln>
          <a:effectLst>
            <a:prstShdw prst="shdw17" dist="17961" dir="2700000">
              <a:srgbClr val="999999"/>
            </a:prstShdw>
          </a:effectLst>
        </p:spPr>
        <p:txBody>
          <a:bodyPr lIns="91423" tIns="45712" rIns="91423" bIns="45712">
            <a:spAutoFit/>
          </a:bodyPr>
          <a:lstStyle/>
          <a:p>
            <a:pPr latinLnBrk="1">
              <a:lnSpc>
                <a:spcPct val="105000"/>
              </a:lnSpc>
              <a:spcBef>
                <a:spcPct val="50000"/>
              </a:spcBef>
            </a:pPr>
            <a:r>
              <a:rPr lang="ru-RU" altLang="ko-KR" sz="1800" b="0" dirty="0" smtClean="0">
                <a:latin typeface="Arial Unicode MS" pitchFamily="50" charset="-127"/>
                <a:ea typeface="Arial Unicode MS" pitchFamily="50" charset="-127"/>
                <a:cs typeface="Arial Unicode MS" pitchFamily="50" charset="-127"/>
              </a:rPr>
              <a:t>Управление Проектом классифицирует проекты по программам бюджетной системы</a:t>
            </a:r>
            <a:endParaRPr lang="ko-KR" altLang="en-US" sz="1800" b="0" dirty="0">
              <a:latin typeface="Arial Unicode MS" pitchFamily="50" charset="-127"/>
              <a:ea typeface="Arial Unicode MS" pitchFamily="50" charset="-127"/>
              <a:cs typeface="Arial Unicode MS" pitchFamily="50" charset="-127"/>
            </a:endParaRPr>
          </a:p>
        </p:txBody>
      </p:sp>
      <p:sp>
        <p:nvSpPr>
          <p:cNvPr id="9241" name="AutoShape 167"/>
          <p:cNvSpPr>
            <a:spLocks noChangeArrowheads="1"/>
          </p:cNvSpPr>
          <p:nvPr/>
        </p:nvSpPr>
        <p:spPr bwMode="auto">
          <a:xfrm>
            <a:off x="766763" y="2655888"/>
            <a:ext cx="1195387" cy="268287"/>
          </a:xfrm>
          <a:prstGeom prst="roundRect">
            <a:avLst>
              <a:gd name="adj" fmla="val 23769"/>
            </a:avLst>
          </a:prstGeom>
          <a:gradFill rotWithShape="1">
            <a:gsLst>
              <a:gs pos="0">
                <a:schemeClr val="bg1">
                  <a:alpha val="37999"/>
                </a:schemeClr>
              </a:gs>
              <a:gs pos="100000">
                <a:schemeClr val="bg1">
                  <a:alpha val="0"/>
                </a:schemeClr>
              </a:gs>
            </a:gsLst>
            <a:lin ang="5400000" scaled="1"/>
          </a:gradFill>
          <a:ln w="9525">
            <a:noFill/>
            <a:round/>
            <a:headEnd/>
            <a:tailEnd/>
          </a:ln>
        </p:spPr>
        <p:txBody>
          <a:bodyPr lIns="53990" tIns="45712" rIns="53990" bIns="45712" anchor="ctr"/>
          <a:lstStyle/>
          <a:p>
            <a:pPr algn="ctr" latinLnBrk="1">
              <a:lnSpc>
                <a:spcPct val="120000"/>
              </a:lnSpc>
            </a:pPr>
            <a:endParaRPr lang="ko-KR" altLang="en-US" sz="1800">
              <a:solidFill>
                <a:schemeClr val="bg1"/>
              </a:solidFill>
              <a:latin typeface="나눔고딕 ExtraBold" pitchFamily="50" charset="-127"/>
              <a:ea typeface="나눔고딕 ExtraBold" pitchFamily="50" charset="-127"/>
            </a:endParaRPr>
          </a:p>
        </p:txBody>
      </p:sp>
      <p:sp>
        <p:nvSpPr>
          <p:cNvPr id="9242" name="AutoShape 167"/>
          <p:cNvSpPr>
            <a:spLocks noChangeArrowheads="1"/>
          </p:cNvSpPr>
          <p:nvPr/>
        </p:nvSpPr>
        <p:spPr bwMode="auto">
          <a:xfrm>
            <a:off x="776288" y="4233863"/>
            <a:ext cx="1195387" cy="274637"/>
          </a:xfrm>
          <a:prstGeom prst="roundRect">
            <a:avLst>
              <a:gd name="adj" fmla="val 21968"/>
            </a:avLst>
          </a:prstGeom>
          <a:gradFill rotWithShape="1">
            <a:gsLst>
              <a:gs pos="0">
                <a:schemeClr val="bg1">
                  <a:alpha val="37999"/>
                </a:schemeClr>
              </a:gs>
              <a:gs pos="100000">
                <a:schemeClr val="bg1">
                  <a:alpha val="0"/>
                </a:schemeClr>
              </a:gs>
            </a:gsLst>
            <a:lin ang="5400000" scaled="1"/>
          </a:gradFill>
          <a:ln w="9525">
            <a:noFill/>
            <a:round/>
            <a:headEnd/>
            <a:tailEnd/>
          </a:ln>
        </p:spPr>
        <p:txBody>
          <a:bodyPr lIns="53990" tIns="45712" rIns="53990" bIns="45712" anchor="ctr"/>
          <a:lstStyle/>
          <a:p>
            <a:pPr algn="ctr" latinLnBrk="1">
              <a:lnSpc>
                <a:spcPct val="120000"/>
              </a:lnSpc>
            </a:pPr>
            <a:endParaRPr lang="ko-KR" altLang="en-US" sz="1800">
              <a:solidFill>
                <a:schemeClr val="bg1"/>
              </a:solidFill>
              <a:latin typeface="나눔고딕 ExtraBold" pitchFamily="50" charset="-127"/>
              <a:ea typeface="나눔고딕 ExtraBold" pitchFamily="50" charset="-127"/>
            </a:endParaRPr>
          </a:p>
        </p:txBody>
      </p:sp>
      <p:sp>
        <p:nvSpPr>
          <p:cNvPr id="33"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1247"/>
          <p:cNvSpPr>
            <a:spLocks noChangeArrowheads="1"/>
          </p:cNvSpPr>
          <p:nvPr/>
        </p:nvSpPr>
        <p:spPr bwMode="auto">
          <a:xfrm>
            <a:off x="483046" y="922338"/>
            <a:ext cx="8934450" cy="274637"/>
          </a:xfrm>
          <a:prstGeom prst="rect">
            <a:avLst/>
          </a:prstGeom>
          <a:noFill/>
          <a:ln w="12700" algn="ctr">
            <a:noFill/>
            <a:miter lim="800000"/>
            <a:headEnd/>
            <a:tailEnd/>
          </a:ln>
        </p:spPr>
        <p:txBody>
          <a:bodyPr lIns="0" tIns="0" rIns="0" bIns="0" anchor="ctr">
            <a:spAutoFit/>
          </a:bodyPr>
          <a:lstStyle/>
          <a:p>
            <a:r>
              <a:rPr kumimoji="0" lang="en-US" altLang="ko-KR" sz="1800" dirty="0" smtClean="0">
                <a:latin typeface="Arial Unicode MS" pitchFamily="50" charset="-127"/>
                <a:ea typeface="Arial Unicode MS" pitchFamily="50" charset="-127"/>
                <a:cs typeface="Arial Unicode MS" pitchFamily="50" charset="-127"/>
              </a:rPr>
              <a:t>2. </a:t>
            </a:r>
            <a:r>
              <a:rPr kumimoji="0" lang="ru-RU" altLang="ko-KR" sz="1800" dirty="0" smtClean="0">
                <a:latin typeface="Arial Unicode MS" pitchFamily="50" charset="-127"/>
                <a:ea typeface="Arial Unicode MS" pitchFamily="50" charset="-127"/>
                <a:cs typeface="Arial Unicode MS" pitchFamily="50" charset="-127"/>
              </a:rPr>
              <a:t>Регистрация проекта и завершение/закрытие</a:t>
            </a:r>
            <a:endParaRPr kumimoji="0" lang="ko-KR" altLang="ko-KR" sz="1800" dirty="0">
              <a:latin typeface="Arial Unicode MS" pitchFamily="50" charset="-127"/>
              <a:ea typeface="Arial Unicode MS" pitchFamily="50" charset="-127"/>
              <a:cs typeface="Arial Unicode MS" pitchFamily="50" charset="-127"/>
            </a:endParaRPr>
          </a:p>
        </p:txBody>
      </p:sp>
      <p:graphicFrame>
        <p:nvGraphicFramePr>
          <p:cNvPr id="11331" name="Group 67"/>
          <p:cNvGraphicFramePr>
            <a:graphicFrameLocks noGrp="1"/>
          </p:cNvGraphicFramePr>
          <p:nvPr/>
        </p:nvGraphicFramePr>
        <p:xfrm>
          <a:off x="452438" y="1341438"/>
          <a:ext cx="8929687" cy="4969495"/>
        </p:xfrm>
        <a:graphic>
          <a:graphicData uri="http://schemas.openxmlformats.org/drawingml/2006/table">
            <a:tbl>
              <a:tblPr/>
              <a:tblGrid>
                <a:gridCol w="714375"/>
                <a:gridCol w="1000125"/>
                <a:gridCol w="3608387"/>
                <a:gridCol w="3606800"/>
              </a:tblGrid>
              <a:tr h="373063">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12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400" b="1" i="0" u="none" strike="noStrike" cap="none" normalizeH="0" baseline="0" dirty="0" smtClean="0">
                          <a:ln>
                            <a:noFill/>
                          </a:ln>
                          <a:solidFill>
                            <a:schemeClr val="bg1"/>
                          </a:solidFill>
                          <a:effectLst/>
                          <a:latin typeface="맑은 고딕" pitchFamily="50" charset="-127"/>
                          <a:ea typeface="맑은 고딕" pitchFamily="50" charset="-127"/>
                        </a:rPr>
                        <a:t>Пользователь </a:t>
                      </a:r>
                      <a:endParaRPr kumimoji="0" lang="ko-KR" altLang="en-US" sz="14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400" b="1" i="0" u="none" strike="noStrike" cap="none" normalizeH="0" baseline="0" dirty="0" smtClean="0">
                          <a:ln>
                            <a:noFill/>
                          </a:ln>
                          <a:solidFill>
                            <a:schemeClr val="bg1"/>
                          </a:solidFill>
                          <a:effectLst/>
                          <a:latin typeface="맑은 고딕" pitchFamily="50" charset="-127"/>
                          <a:ea typeface="맑은 고딕" pitchFamily="50" charset="-127"/>
                        </a:rPr>
                        <a:t>Регистрация проекта </a:t>
                      </a:r>
                      <a:endParaRPr kumimoji="0" lang="ko-KR" altLang="en-US" sz="14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400" b="1" i="0" u="none" strike="noStrike" cap="none" normalizeH="0" baseline="0" dirty="0" smtClean="0">
                          <a:ln>
                            <a:noFill/>
                          </a:ln>
                          <a:solidFill>
                            <a:srgbClr val="FFFFFF"/>
                          </a:solidFill>
                          <a:effectLst/>
                          <a:latin typeface="맑은 고딕" pitchFamily="50" charset="-127"/>
                          <a:ea typeface="굴림" pitchFamily="50" charset="-127"/>
                        </a:rPr>
                        <a:t>Завершение /закрытие проекта</a:t>
                      </a:r>
                      <a:endParaRPr kumimoji="0" lang="en-US" altLang="ko-KR" sz="14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635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698625">
                <a:tc rowSpan="3">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rgbClr val="000000"/>
                          </a:solidFill>
                          <a:effectLst/>
                          <a:latin typeface="맑은 고딕" pitchFamily="50" charset="-127"/>
                          <a:ea typeface="맑은 고딕" pitchFamily="50" charset="-127"/>
                        </a:rPr>
                        <a:t>Учреждение </a:t>
                      </a:r>
                      <a:endParaRPr kumimoji="0" lang="en-US" altLang="ko-KR" sz="1000" b="1" i="0" u="none" strike="noStrike" cap="none" normalizeH="0" baseline="0" dirty="0" smtClean="0">
                        <a:ln>
                          <a:noFill/>
                        </a:ln>
                        <a:solidFill>
                          <a:srgbClr val="000000"/>
                        </a:solidFill>
                        <a:effectLst/>
                        <a:latin typeface="맑은 고딕" pitchFamily="50" charset="-127"/>
                        <a:ea typeface="맑은 고딕" pitchFamily="50" charset="-127"/>
                      </a:endParaRPr>
                    </a:p>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000" b="1" i="0" u="none" strike="noStrike" cap="none" normalizeH="0" baseline="0" dirty="0" smtClean="0">
                          <a:ln>
                            <a:noFill/>
                          </a:ln>
                          <a:solidFill>
                            <a:srgbClr val="000000"/>
                          </a:solidFill>
                          <a:effectLst/>
                          <a:latin typeface="맑은 고딕" pitchFamily="50" charset="-127"/>
                          <a:ea typeface="맑은 고딕" pitchFamily="50" charset="-127"/>
                        </a:rPr>
                        <a:t>Министерство </a:t>
                      </a:r>
                      <a:endParaRPr kumimoji="0" lang="en-US" altLang="ko-KR" sz="1000" b="1" i="0" u="none" strike="noStrike" cap="none" normalizeH="0" baseline="0" dirty="0" smtClean="0">
                        <a:ln>
                          <a:noFill/>
                        </a:ln>
                        <a:solidFill>
                          <a:srgbClr val="000000"/>
                        </a:solidFill>
                        <a:effectLst/>
                        <a:latin typeface="맑은 고딕" pitchFamily="50" charset="-127"/>
                        <a:ea typeface="맑은 고딕" pitchFamily="50" charset="-127"/>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1200" b="0" i="0" u="none" strike="noStrike" cap="none" normalizeH="0" baseline="0" dirty="0" smtClean="0">
                        <a:ln>
                          <a:noFill/>
                        </a:ln>
                        <a:solidFill>
                          <a:srgbClr val="000000"/>
                        </a:solidFill>
                        <a:effectLst/>
                        <a:latin typeface="맑은 고딕" pitchFamily="50" charset="-127"/>
                        <a:ea typeface="맑은 고딕" pitchFamily="50" charset="-127"/>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1200" b="1"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ru-RU" altLang="ko-KR" sz="900" b="0" i="0" u="none" strike="noStrike" cap="none" normalizeH="0" baseline="0" dirty="0" smtClean="0">
                        <a:ln>
                          <a:noFill/>
                        </a:ln>
                        <a:solidFill>
                          <a:srgbClr val="000000"/>
                        </a:solidFill>
                        <a:effectLst/>
                        <a:latin typeface="맑은 고딕" pitchFamily="50" charset="-127"/>
                        <a:ea typeface="맑은 고딕" pitchFamily="50" charset="-127"/>
                      </a:endParaRPr>
                    </a:p>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376363">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376363">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37920" name="Picture 387" descr="2222222222222"/>
          <p:cNvPicPr>
            <a:picLocks noChangeAspect="1" noChangeArrowheads="1"/>
          </p:cNvPicPr>
          <p:nvPr/>
        </p:nvPicPr>
        <p:blipFill>
          <a:blip r:embed="rId3" cstate="print"/>
          <a:srcRect/>
          <a:stretch>
            <a:fillRect/>
          </a:stretch>
        </p:blipFill>
        <p:spPr bwMode="auto">
          <a:xfrm>
            <a:off x="1455738" y="2155825"/>
            <a:ext cx="430212" cy="438150"/>
          </a:xfrm>
          <a:prstGeom prst="rect">
            <a:avLst/>
          </a:prstGeom>
          <a:noFill/>
          <a:ln w="9525">
            <a:noFill/>
            <a:miter lim="800000"/>
            <a:headEnd/>
            <a:tailEnd/>
          </a:ln>
        </p:spPr>
      </p:pic>
      <p:pic>
        <p:nvPicPr>
          <p:cNvPr id="37921" name="Picture 387" descr="2222222222222"/>
          <p:cNvPicPr>
            <a:picLocks noChangeAspect="1" noChangeArrowheads="1"/>
          </p:cNvPicPr>
          <p:nvPr/>
        </p:nvPicPr>
        <p:blipFill>
          <a:blip r:embed="rId3" cstate="print"/>
          <a:srcRect/>
          <a:stretch>
            <a:fillRect/>
          </a:stretch>
        </p:blipFill>
        <p:spPr bwMode="auto">
          <a:xfrm>
            <a:off x="1455738" y="4999038"/>
            <a:ext cx="430212" cy="438150"/>
          </a:xfrm>
          <a:prstGeom prst="rect">
            <a:avLst/>
          </a:prstGeom>
          <a:noFill/>
          <a:ln w="9525">
            <a:noFill/>
            <a:miter lim="800000"/>
            <a:headEnd/>
            <a:tailEnd/>
          </a:ln>
        </p:spPr>
      </p:pic>
      <p:sp>
        <p:nvSpPr>
          <p:cNvPr id="37922" name="Text Box 388"/>
          <p:cNvSpPr txBox="1">
            <a:spLocks noChangeArrowheads="1"/>
          </p:cNvSpPr>
          <p:nvPr/>
        </p:nvSpPr>
        <p:spPr bwMode="auto">
          <a:xfrm>
            <a:off x="1484313" y="2663825"/>
            <a:ext cx="352425" cy="200025"/>
          </a:xfrm>
          <a:prstGeom prst="rect">
            <a:avLst/>
          </a:prstGeom>
          <a:noFill/>
          <a:ln w="4826" algn="ctr">
            <a:noFill/>
            <a:miter lim="800000"/>
            <a:headEnd/>
            <a:tailEnd/>
          </a:ln>
        </p:spPr>
        <p:txBody>
          <a:bodyPr wrap="none" lIns="0" tIns="0" rIns="0" bIns="0">
            <a:spAutoFit/>
          </a:bodyPr>
          <a:lstStyle/>
          <a:p>
            <a:pPr algn="ctr"/>
            <a:r>
              <a:rPr kumimoji="0" lang="en-US" altLang="ko-KR" dirty="0">
                <a:latin typeface="Arial Unicode MS" pitchFamily="50" charset="-127"/>
                <a:ea typeface="Arial Unicode MS" pitchFamily="50" charset="-127"/>
                <a:cs typeface="Arial Unicode MS" pitchFamily="50" charset="-127"/>
              </a:rPr>
              <a:t>CFO</a:t>
            </a:r>
            <a:endParaRPr kumimoji="0" lang="ko-KR" altLang="en-US" dirty="0">
              <a:latin typeface="Arial Unicode MS" pitchFamily="50" charset="-127"/>
              <a:ea typeface="Arial Unicode MS" pitchFamily="50" charset="-127"/>
              <a:cs typeface="Arial Unicode MS" pitchFamily="50" charset="-127"/>
            </a:endParaRPr>
          </a:p>
        </p:txBody>
      </p:sp>
      <p:sp>
        <p:nvSpPr>
          <p:cNvPr id="37923" name="Text Box 388"/>
          <p:cNvSpPr txBox="1">
            <a:spLocks noChangeArrowheads="1"/>
          </p:cNvSpPr>
          <p:nvPr/>
        </p:nvSpPr>
        <p:spPr bwMode="auto">
          <a:xfrm>
            <a:off x="1338263" y="5502275"/>
            <a:ext cx="812722" cy="400110"/>
          </a:xfrm>
          <a:prstGeom prst="rect">
            <a:avLst/>
          </a:prstGeom>
          <a:noFill/>
          <a:ln w="4826" algn="ctr">
            <a:noFill/>
            <a:miter lim="800000"/>
            <a:headEnd/>
            <a:tailEnd/>
          </a:ln>
        </p:spPr>
        <p:txBody>
          <a:bodyPr wrap="none" lIns="0" tIns="0" rIns="0" bIns="0">
            <a:spAutoFit/>
          </a:bodyPr>
          <a:lstStyle/>
          <a:p>
            <a:pPr algn="ctr"/>
            <a:r>
              <a:rPr kumimoji="0" lang="ru-RU" altLang="ko-KR" dirty="0" smtClean="0">
                <a:latin typeface="Arial Unicode MS" pitchFamily="50" charset="-127"/>
                <a:ea typeface="Arial Unicode MS" pitchFamily="50" charset="-127"/>
                <a:cs typeface="Arial Unicode MS" pitchFamily="50" charset="-127"/>
              </a:rPr>
              <a:t>Менеджер</a:t>
            </a:r>
          </a:p>
          <a:p>
            <a:pPr algn="ctr"/>
            <a:r>
              <a:rPr kumimoji="0" lang="ru-RU" altLang="ko-KR" dirty="0" smtClean="0">
                <a:latin typeface="Arial Unicode MS" pitchFamily="50" charset="-127"/>
                <a:ea typeface="Arial Unicode MS" pitchFamily="50" charset="-127"/>
                <a:cs typeface="Arial Unicode MS" pitchFamily="50" charset="-127"/>
              </a:rPr>
              <a:t> проекта</a:t>
            </a:r>
            <a:endParaRPr kumimoji="0" lang="en-US" altLang="ko-KR" dirty="0">
              <a:latin typeface="Arial Unicode MS" pitchFamily="50" charset="-127"/>
              <a:ea typeface="Arial Unicode MS" pitchFamily="50" charset="-127"/>
              <a:cs typeface="Arial Unicode MS" pitchFamily="50" charset="-127"/>
            </a:endParaRPr>
          </a:p>
        </p:txBody>
      </p:sp>
      <p:sp>
        <p:nvSpPr>
          <p:cNvPr id="37924" name="Rectangle 75" descr="o1"/>
          <p:cNvSpPr>
            <a:spLocks noChangeArrowheads="1"/>
          </p:cNvSpPr>
          <p:nvPr/>
        </p:nvSpPr>
        <p:spPr bwMode="auto">
          <a:xfrm>
            <a:off x="3176588" y="3732213"/>
            <a:ext cx="1317625" cy="387350"/>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sp>
        <p:nvSpPr>
          <p:cNvPr id="39" name="Rectangle 77" descr="o1"/>
          <p:cNvSpPr>
            <a:spLocks noChangeArrowheads="1"/>
          </p:cNvSpPr>
          <p:nvPr/>
        </p:nvSpPr>
        <p:spPr bwMode="auto">
          <a:xfrm>
            <a:off x="2333625" y="5162550"/>
            <a:ext cx="1447800" cy="436563"/>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ru-RU" altLang="ko-KR" kern="0" dirty="0" smtClean="0">
                <a:latin typeface="Arial Unicode MS" pitchFamily="50" charset="-127"/>
                <a:ea typeface="Arial Unicode MS" pitchFamily="50" charset="-127"/>
                <a:cs typeface="Arial Unicode MS" pitchFamily="50" charset="-127"/>
              </a:rPr>
              <a:t>Регистрация проекта</a:t>
            </a:r>
            <a:endParaRPr kumimoji="0" lang="en-US" altLang="ko-KR" kern="0" dirty="0">
              <a:latin typeface="Arial Unicode MS" pitchFamily="50" charset="-127"/>
              <a:ea typeface="Arial Unicode MS" pitchFamily="50" charset="-127"/>
              <a:cs typeface="Arial Unicode MS" pitchFamily="50" charset="-127"/>
            </a:endParaRPr>
          </a:p>
        </p:txBody>
      </p:sp>
      <p:cxnSp>
        <p:nvCxnSpPr>
          <p:cNvPr id="37926" name="AutoShape 81"/>
          <p:cNvCxnSpPr>
            <a:cxnSpLocks noChangeShapeType="1"/>
            <a:stCxn id="39" idx="3"/>
            <a:endCxn id="37924" idx="2"/>
          </p:cNvCxnSpPr>
          <p:nvPr/>
        </p:nvCxnSpPr>
        <p:spPr bwMode="auto">
          <a:xfrm flipV="1">
            <a:off x="3781425" y="4119563"/>
            <a:ext cx="53975" cy="1262062"/>
          </a:xfrm>
          <a:prstGeom prst="bentConnector2">
            <a:avLst/>
          </a:prstGeom>
          <a:noFill/>
          <a:ln w="9525" algn="ctr">
            <a:solidFill>
              <a:srgbClr val="F69240"/>
            </a:solidFill>
            <a:miter lim="800000"/>
            <a:headEnd/>
            <a:tailEnd type="triangle" w="med" len="med"/>
          </a:ln>
        </p:spPr>
      </p:cxnSp>
      <p:sp>
        <p:nvSpPr>
          <p:cNvPr id="37927" name="직사각형 409"/>
          <p:cNvSpPr>
            <a:spLocks noChangeArrowheads="1"/>
          </p:cNvSpPr>
          <p:nvPr/>
        </p:nvSpPr>
        <p:spPr bwMode="auto">
          <a:xfrm>
            <a:off x="3773488" y="47418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pic>
        <p:nvPicPr>
          <p:cNvPr id="37928" name="Picture 387" descr="2222222222222"/>
          <p:cNvPicPr>
            <a:picLocks noChangeAspect="1" noChangeArrowheads="1"/>
          </p:cNvPicPr>
          <p:nvPr/>
        </p:nvPicPr>
        <p:blipFill>
          <a:blip r:embed="rId3" cstate="print"/>
          <a:srcRect/>
          <a:stretch>
            <a:fillRect/>
          </a:stretch>
        </p:blipFill>
        <p:spPr bwMode="auto">
          <a:xfrm>
            <a:off x="1455738" y="3621088"/>
            <a:ext cx="430212" cy="438150"/>
          </a:xfrm>
          <a:prstGeom prst="rect">
            <a:avLst/>
          </a:prstGeom>
          <a:noFill/>
          <a:ln w="9525">
            <a:noFill/>
            <a:miter lim="800000"/>
            <a:headEnd/>
            <a:tailEnd/>
          </a:ln>
        </p:spPr>
      </p:pic>
      <p:sp>
        <p:nvSpPr>
          <p:cNvPr id="37929" name="Text Box 388"/>
          <p:cNvSpPr txBox="1">
            <a:spLocks noChangeArrowheads="1"/>
          </p:cNvSpPr>
          <p:nvPr/>
        </p:nvSpPr>
        <p:spPr bwMode="auto">
          <a:xfrm>
            <a:off x="1209675" y="4124325"/>
            <a:ext cx="2733121" cy="200055"/>
          </a:xfrm>
          <a:prstGeom prst="rect">
            <a:avLst/>
          </a:prstGeom>
          <a:noFill/>
          <a:ln w="4826" algn="ctr">
            <a:noFill/>
            <a:miter lim="800000"/>
            <a:headEnd/>
            <a:tailEnd/>
          </a:ln>
        </p:spPr>
        <p:txBody>
          <a:bodyPr wrap="none" lIns="0" tIns="0" rIns="0" bIns="0">
            <a:spAutoFit/>
          </a:bodyPr>
          <a:lstStyle/>
          <a:p>
            <a:pPr algn="ctr"/>
            <a:r>
              <a:rPr kumimoji="0" lang="ru-RU" altLang="ko-KR" dirty="0" smtClean="0">
                <a:latin typeface="Arial Unicode MS" pitchFamily="50" charset="-127"/>
                <a:ea typeface="Arial Unicode MS" pitchFamily="50" charset="-127"/>
                <a:cs typeface="Arial Unicode MS" pitchFamily="50" charset="-127"/>
              </a:rPr>
              <a:t>Менеджер компонента программы </a:t>
            </a:r>
            <a:endParaRPr kumimoji="0" lang="en-US" altLang="ko-KR" dirty="0">
              <a:latin typeface="Arial Unicode MS" pitchFamily="50" charset="-127"/>
              <a:ea typeface="Arial Unicode MS" pitchFamily="50" charset="-127"/>
              <a:cs typeface="Arial Unicode MS" pitchFamily="50" charset="-127"/>
            </a:endParaRPr>
          </a:p>
        </p:txBody>
      </p:sp>
      <p:sp>
        <p:nvSpPr>
          <p:cNvPr id="37930" name="Rectangle 75" descr="o1"/>
          <p:cNvSpPr>
            <a:spLocks noChangeArrowheads="1"/>
          </p:cNvSpPr>
          <p:nvPr/>
        </p:nvSpPr>
        <p:spPr bwMode="auto">
          <a:xfrm>
            <a:off x="2452670" y="1928802"/>
            <a:ext cx="1500198" cy="642942"/>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ru-RU" altLang="ko-KR" sz="1200" dirty="0" smtClean="0">
                <a:latin typeface="Arial Unicode MS" pitchFamily="50" charset="-127"/>
                <a:ea typeface="Arial Unicode MS" pitchFamily="50" charset="-127"/>
                <a:cs typeface="Arial Unicode MS" pitchFamily="50" charset="-127"/>
              </a:rPr>
              <a:t>Проект</a:t>
            </a:r>
          </a:p>
          <a:p>
            <a:pPr algn="ctr">
              <a:lnSpc>
                <a:spcPct val="90000"/>
              </a:lnSpc>
              <a:buSzPct val="80000"/>
            </a:pPr>
            <a:r>
              <a:rPr kumimoji="0" lang="ru-RU" altLang="ko-KR" sz="1200" dirty="0" smtClean="0">
                <a:latin typeface="Arial Unicode MS" pitchFamily="50" charset="-127"/>
                <a:ea typeface="Arial Unicode MS" pitchFamily="50" charset="-127"/>
                <a:cs typeface="Arial Unicode MS" pitchFamily="50" charset="-127"/>
              </a:rPr>
              <a:t>Обзор/Утверждение</a:t>
            </a:r>
            <a:endParaRPr kumimoji="0" lang="ru-RU" altLang="ko-KR" sz="1200" dirty="0">
              <a:latin typeface="Arial Unicode MS" pitchFamily="50" charset="-127"/>
              <a:ea typeface="Arial Unicode MS" pitchFamily="50" charset="-127"/>
              <a:cs typeface="Arial Unicode MS" pitchFamily="50" charset="-127"/>
            </a:endParaRPr>
          </a:p>
        </p:txBody>
      </p:sp>
      <p:sp>
        <p:nvSpPr>
          <p:cNvPr id="37931" name="직사각형 409"/>
          <p:cNvSpPr>
            <a:spLocks noChangeArrowheads="1"/>
          </p:cNvSpPr>
          <p:nvPr/>
        </p:nvSpPr>
        <p:spPr bwMode="auto">
          <a:xfrm>
            <a:off x="3049588" y="47418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37932" name="Rectangle 75" descr="o1"/>
          <p:cNvSpPr>
            <a:spLocks noChangeArrowheads="1"/>
          </p:cNvSpPr>
          <p:nvPr/>
        </p:nvSpPr>
        <p:spPr bwMode="auto">
          <a:xfrm>
            <a:off x="6397625" y="3570288"/>
            <a:ext cx="1389063" cy="387350"/>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sp>
        <p:nvSpPr>
          <p:cNvPr id="20" name="Rectangle 77" descr="o1"/>
          <p:cNvSpPr>
            <a:spLocks noChangeArrowheads="1"/>
          </p:cNvSpPr>
          <p:nvPr/>
        </p:nvSpPr>
        <p:spPr bwMode="auto">
          <a:xfrm>
            <a:off x="6332538" y="5148263"/>
            <a:ext cx="1530350" cy="436562"/>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project</a:t>
            </a:r>
          </a:p>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Close</a:t>
            </a:r>
            <a:endParaRPr kumimoji="0" lang="ko-KR" altLang="en-US" kern="0" dirty="0">
              <a:latin typeface="Arial Unicode MS" pitchFamily="50" charset="-127"/>
              <a:ea typeface="Arial Unicode MS" pitchFamily="50" charset="-127"/>
              <a:cs typeface="Arial Unicode MS" pitchFamily="50" charset="-127"/>
            </a:endParaRPr>
          </a:p>
        </p:txBody>
      </p:sp>
      <p:sp>
        <p:nvSpPr>
          <p:cNvPr id="37934" name="직사각형 409"/>
          <p:cNvSpPr>
            <a:spLocks noChangeArrowheads="1"/>
          </p:cNvSpPr>
          <p:nvPr/>
        </p:nvSpPr>
        <p:spPr bwMode="auto">
          <a:xfrm>
            <a:off x="7053263" y="46910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37935" name="Rectangle 75" descr="o1"/>
          <p:cNvSpPr>
            <a:spLocks noChangeArrowheads="1"/>
          </p:cNvSpPr>
          <p:nvPr/>
        </p:nvSpPr>
        <p:spPr bwMode="auto">
          <a:xfrm>
            <a:off x="7381875" y="2574925"/>
            <a:ext cx="1357313" cy="407988"/>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cxnSp>
        <p:nvCxnSpPr>
          <p:cNvPr id="37936" name="AutoShape 81"/>
          <p:cNvCxnSpPr>
            <a:cxnSpLocks noChangeShapeType="1"/>
            <a:stCxn id="20" idx="3"/>
            <a:endCxn id="37935" idx="2"/>
          </p:cNvCxnSpPr>
          <p:nvPr/>
        </p:nvCxnSpPr>
        <p:spPr bwMode="auto">
          <a:xfrm flipV="1">
            <a:off x="7862888" y="2982913"/>
            <a:ext cx="198437" cy="2384425"/>
          </a:xfrm>
          <a:prstGeom prst="bentConnector2">
            <a:avLst/>
          </a:prstGeom>
          <a:noFill/>
          <a:ln w="9525" algn="ctr">
            <a:solidFill>
              <a:srgbClr val="F69240"/>
            </a:solidFill>
            <a:miter lim="800000"/>
            <a:headEnd/>
            <a:tailEnd type="triangle" w="med" len="med"/>
          </a:ln>
        </p:spPr>
      </p:cxnSp>
      <p:sp>
        <p:nvSpPr>
          <p:cNvPr id="37937" name="직사각형 409"/>
          <p:cNvSpPr>
            <a:spLocks noChangeArrowheads="1"/>
          </p:cNvSpPr>
          <p:nvPr/>
        </p:nvSpPr>
        <p:spPr bwMode="auto">
          <a:xfrm>
            <a:off x="8037513" y="4746625"/>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27" name="Rectangle 77" descr="o1"/>
          <p:cNvSpPr>
            <a:spLocks noChangeArrowheads="1"/>
          </p:cNvSpPr>
          <p:nvPr/>
        </p:nvSpPr>
        <p:spPr bwMode="auto">
          <a:xfrm>
            <a:off x="4192588" y="5170488"/>
            <a:ext cx="1447800" cy="436562"/>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project</a:t>
            </a:r>
          </a:p>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Management</a:t>
            </a:r>
          </a:p>
        </p:txBody>
      </p:sp>
      <p:cxnSp>
        <p:nvCxnSpPr>
          <p:cNvPr id="37939" name="AutoShape 81"/>
          <p:cNvCxnSpPr>
            <a:cxnSpLocks noChangeShapeType="1"/>
            <a:stCxn id="37924" idx="3"/>
            <a:endCxn id="27" idx="0"/>
          </p:cNvCxnSpPr>
          <p:nvPr/>
        </p:nvCxnSpPr>
        <p:spPr bwMode="auto">
          <a:xfrm>
            <a:off x="4494213" y="3925888"/>
            <a:ext cx="422275" cy="1244600"/>
          </a:xfrm>
          <a:prstGeom prst="bentConnector2">
            <a:avLst/>
          </a:prstGeom>
          <a:noFill/>
          <a:ln w="9525" algn="ctr">
            <a:solidFill>
              <a:srgbClr val="F69240"/>
            </a:solidFill>
            <a:miter lim="800000"/>
            <a:headEnd/>
            <a:tailEnd type="triangle" w="med" len="med"/>
          </a:ln>
        </p:spPr>
      </p:cxnSp>
      <p:cxnSp>
        <p:nvCxnSpPr>
          <p:cNvPr id="37940" name="AutoShape 81"/>
          <p:cNvCxnSpPr>
            <a:cxnSpLocks noChangeShapeType="1"/>
            <a:stCxn id="37930" idx="3"/>
            <a:endCxn id="27" idx="0"/>
          </p:cNvCxnSpPr>
          <p:nvPr/>
        </p:nvCxnSpPr>
        <p:spPr bwMode="auto">
          <a:xfrm>
            <a:off x="3952868" y="2250273"/>
            <a:ext cx="963620" cy="2920215"/>
          </a:xfrm>
          <a:prstGeom prst="bentConnector2">
            <a:avLst/>
          </a:prstGeom>
          <a:noFill/>
          <a:ln w="9525" algn="ctr">
            <a:solidFill>
              <a:srgbClr val="F69240"/>
            </a:solidFill>
            <a:miter lim="800000"/>
            <a:headEnd/>
            <a:tailEnd type="triangle" w="med" len="med"/>
          </a:ln>
        </p:spPr>
      </p:cxnSp>
      <p:sp>
        <p:nvSpPr>
          <p:cNvPr id="37941" name="Line 71"/>
          <p:cNvSpPr>
            <a:spLocks noChangeShapeType="1"/>
          </p:cNvSpPr>
          <p:nvPr/>
        </p:nvSpPr>
        <p:spPr bwMode="auto">
          <a:xfrm flipV="1">
            <a:off x="3024188" y="2774950"/>
            <a:ext cx="1587" cy="2513013"/>
          </a:xfrm>
          <a:prstGeom prst="line">
            <a:avLst/>
          </a:prstGeom>
          <a:noFill/>
          <a:ln w="9525">
            <a:solidFill>
              <a:srgbClr val="F69240"/>
            </a:solidFill>
            <a:round/>
            <a:headEnd/>
            <a:tailEnd type="triangle" w="med" len="med"/>
          </a:ln>
        </p:spPr>
        <p:txBody>
          <a:bodyPr/>
          <a:lstStyle/>
          <a:p>
            <a:endParaRPr lang="ko-KR" altLang="en-US"/>
          </a:p>
        </p:txBody>
      </p:sp>
      <p:sp>
        <p:nvSpPr>
          <p:cNvPr id="37942" name="Line 72"/>
          <p:cNvSpPr>
            <a:spLocks noChangeShapeType="1"/>
          </p:cNvSpPr>
          <p:nvPr/>
        </p:nvSpPr>
        <p:spPr bwMode="auto">
          <a:xfrm flipV="1">
            <a:off x="7070725" y="3914775"/>
            <a:ext cx="1588" cy="1293813"/>
          </a:xfrm>
          <a:prstGeom prst="line">
            <a:avLst/>
          </a:prstGeom>
          <a:noFill/>
          <a:ln w="9525">
            <a:solidFill>
              <a:srgbClr val="F69240"/>
            </a:solidFill>
            <a:round/>
            <a:headEnd/>
            <a:tailEnd type="triangle" w="med" len="med"/>
          </a:ln>
        </p:spPr>
        <p:txBody>
          <a:bodyPr/>
          <a:lstStyle/>
          <a:p>
            <a:endParaRPr lang="ko-KR" altLang="en-US"/>
          </a:p>
        </p:txBody>
      </p:sp>
      <p:sp>
        <p:nvSpPr>
          <p:cNvPr id="24" name="모서리가 둥근 직사각형 23"/>
          <p:cNvSpPr>
            <a:spLocks noChangeArrowheads="1"/>
          </p:cNvSpPr>
          <p:nvPr/>
        </p:nvSpPr>
        <p:spPr bwMode="auto">
          <a:xfrm>
            <a:off x="6238884" y="1857364"/>
            <a:ext cx="2624138" cy="3800475"/>
          </a:xfrm>
          <a:prstGeom prst="roundRect">
            <a:avLst>
              <a:gd name="adj" fmla="val 3810"/>
            </a:avLst>
          </a:prstGeom>
          <a:solidFill>
            <a:srgbClr val="00B0F0">
              <a:alpha val="10196"/>
            </a:srgbClr>
          </a:solidFill>
          <a:ln w="38100" algn="ctr">
            <a:noFill/>
            <a:round/>
            <a:headEnd/>
            <a:tailEnd/>
          </a:ln>
        </p:spPr>
        <p:txBody>
          <a:bodyPr lIns="91423" tIns="45712" rIns="91423" bIns="45712" anchor="ctr"/>
          <a:lstStyle/>
          <a:p>
            <a:pPr fontAlgn="auto">
              <a:spcBef>
                <a:spcPts val="0"/>
              </a:spcBef>
              <a:spcAft>
                <a:spcPts val="0"/>
              </a:spcAft>
              <a:defRPr/>
            </a:pPr>
            <a:endParaRPr kumimoji="0" lang="ko-KR" altLang="en-US" kern="0" dirty="0">
              <a:latin typeface="Arial Unicode MS" pitchFamily="50" charset="-127"/>
              <a:ea typeface="Arial Unicode MS" pitchFamily="50" charset="-127"/>
              <a:cs typeface="Arial Unicode MS" pitchFamily="50" charset="-127"/>
            </a:endParaRPr>
          </a:p>
        </p:txBody>
      </p:sp>
      <p:sp>
        <p:nvSpPr>
          <p:cNvPr id="50" name="모서리가 둥근 직사각형 49"/>
          <p:cNvSpPr>
            <a:spLocks noChangeArrowheads="1"/>
          </p:cNvSpPr>
          <p:nvPr/>
        </p:nvSpPr>
        <p:spPr bwMode="auto">
          <a:xfrm>
            <a:off x="2809860" y="2357430"/>
            <a:ext cx="3500462" cy="3500462"/>
          </a:xfrm>
          <a:prstGeom prst="roundRect">
            <a:avLst>
              <a:gd name="adj" fmla="val 1815"/>
            </a:avLst>
          </a:prstGeom>
          <a:solidFill>
            <a:srgbClr val="00B0F0">
              <a:alpha val="10196"/>
            </a:srgbClr>
          </a:solidFill>
          <a:ln w="38100" algn="ctr">
            <a:noFill/>
            <a:round/>
            <a:headEnd/>
            <a:tailEnd/>
          </a:ln>
        </p:spPr>
        <p:txBody>
          <a:bodyPr lIns="91423" tIns="45712" rIns="91423" bIns="45712" anchor="ctr"/>
          <a:lstStyle/>
          <a:p>
            <a:pPr fontAlgn="auto">
              <a:spcBef>
                <a:spcPts val="0"/>
              </a:spcBef>
              <a:spcAft>
                <a:spcPts val="0"/>
              </a:spcAft>
              <a:defRPr/>
            </a:pPr>
            <a:endParaRPr kumimoji="0" lang="ko-KR" altLang="en-US" kern="0" dirty="0">
              <a:latin typeface="Arial Unicode MS" pitchFamily="50" charset="-127"/>
              <a:ea typeface="Arial Unicode MS" pitchFamily="50" charset="-127"/>
              <a:cs typeface="Arial Unicode MS" pitchFamily="50" charset="-127"/>
            </a:endParaRPr>
          </a:p>
        </p:txBody>
      </p:sp>
      <p:sp>
        <p:nvSpPr>
          <p:cNvPr id="37945" name="Rectangle 76"/>
          <p:cNvSpPr>
            <a:spLocks noChangeArrowheads="1"/>
          </p:cNvSpPr>
          <p:nvPr/>
        </p:nvSpPr>
        <p:spPr bwMode="auto">
          <a:xfrm>
            <a:off x="523844" y="1357298"/>
            <a:ext cx="8856663" cy="142875"/>
          </a:xfrm>
          <a:prstGeom prst="rect">
            <a:avLst/>
          </a:prstGeom>
          <a:gradFill rotWithShape="1">
            <a:gsLst>
              <a:gs pos="0">
                <a:schemeClr val="bg1">
                  <a:alpha val="29999"/>
                </a:schemeClr>
              </a:gs>
              <a:gs pos="100000">
                <a:srgbClr val="FCFDFE">
                  <a:alpha val="0"/>
                </a:srgbClr>
              </a:gs>
            </a:gsLst>
            <a:lin ang="5400000" scaled="1"/>
          </a:gradFill>
          <a:ln w="3175" algn="ctr">
            <a:noFill/>
            <a:miter lim="800000"/>
            <a:headEnd/>
            <a:tailEnd/>
          </a:ln>
        </p:spPr>
        <p:txBody>
          <a:bodyPr wrap="none" lIns="90000" tIns="46800" rIns="90000" bIns="46800" anchor="ctr"/>
          <a:lstStyle/>
          <a:p>
            <a:endParaRPr lang="ko-KR" altLang="en-US" dirty="0">
              <a:latin typeface="Arial Unicode MS" pitchFamily="50" charset="-127"/>
              <a:ea typeface="Arial Unicode MS" pitchFamily="50" charset="-127"/>
              <a:cs typeface="Arial Unicode MS" pitchFamily="50" charset="-127"/>
            </a:endParaRPr>
          </a:p>
        </p:txBody>
      </p:sp>
      <p:sp>
        <p:nvSpPr>
          <p:cNvPr id="31"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Управление проектом</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257" name="Picture 194"/>
          <p:cNvPicPr>
            <a:picLocks noChangeAspect="1" noChangeArrowheads="1"/>
          </p:cNvPicPr>
          <p:nvPr/>
        </p:nvPicPr>
        <p:blipFill>
          <a:blip r:embed="rId2" cstate="print"/>
          <a:srcRect/>
          <a:stretch>
            <a:fillRect/>
          </a:stretch>
        </p:blipFill>
        <p:spPr bwMode="auto">
          <a:xfrm>
            <a:off x="666720" y="1428736"/>
            <a:ext cx="8182051" cy="1471627"/>
          </a:xfrm>
          <a:prstGeom prst="rect">
            <a:avLst/>
          </a:prstGeom>
          <a:solidFill>
            <a:srgbClr val="00B0F0">
              <a:alpha val="10196"/>
            </a:srgbClr>
          </a:solidFill>
          <a:ln w="38100" algn="ctr">
            <a:noFill/>
            <a:miter lim="800000"/>
            <a:headEnd/>
            <a:tailEnd/>
          </a:ln>
        </p:spPr>
      </p:pic>
      <p:pic>
        <p:nvPicPr>
          <p:cNvPr id="258" name="Picture 196"/>
          <p:cNvPicPr>
            <a:picLocks noChangeAspect="1" noChangeArrowheads="1"/>
          </p:cNvPicPr>
          <p:nvPr/>
        </p:nvPicPr>
        <p:blipFill>
          <a:blip r:embed="rId3" cstate="print"/>
          <a:srcRect/>
          <a:stretch>
            <a:fillRect/>
          </a:stretch>
        </p:blipFill>
        <p:spPr bwMode="auto">
          <a:xfrm>
            <a:off x="738158" y="4055916"/>
            <a:ext cx="8105805" cy="644672"/>
          </a:xfrm>
          <a:prstGeom prst="rect">
            <a:avLst/>
          </a:prstGeom>
          <a:solidFill>
            <a:srgbClr val="00B0F0">
              <a:alpha val="10196"/>
            </a:srgbClr>
          </a:solidFill>
          <a:ln w="38100" algn="ctr">
            <a:noFill/>
            <a:miter lim="800000"/>
            <a:headEnd/>
            <a:tailEnd/>
          </a:ln>
        </p:spPr>
      </p:pic>
      <p:pic>
        <p:nvPicPr>
          <p:cNvPr id="259" name="Picture 197"/>
          <p:cNvPicPr>
            <a:picLocks noChangeAspect="1" noChangeArrowheads="1"/>
          </p:cNvPicPr>
          <p:nvPr/>
        </p:nvPicPr>
        <p:blipFill>
          <a:blip r:embed="rId4" cstate="print"/>
          <a:srcRect/>
          <a:stretch>
            <a:fillRect/>
          </a:stretch>
        </p:blipFill>
        <p:spPr bwMode="auto">
          <a:xfrm>
            <a:off x="700088" y="3586163"/>
            <a:ext cx="8143875" cy="441325"/>
          </a:xfrm>
          <a:prstGeom prst="rect">
            <a:avLst/>
          </a:prstGeom>
          <a:solidFill>
            <a:srgbClr val="00B0F0">
              <a:alpha val="10196"/>
            </a:srgbClr>
          </a:solidFill>
          <a:ln w="38100" algn="ctr">
            <a:noFill/>
            <a:miter lim="800000"/>
            <a:headEnd/>
            <a:tailEnd/>
          </a:ln>
        </p:spPr>
      </p:pic>
      <p:pic>
        <p:nvPicPr>
          <p:cNvPr id="260" name="Picture 195"/>
          <p:cNvPicPr>
            <a:picLocks noChangeAspect="1" noChangeArrowheads="1"/>
          </p:cNvPicPr>
          <p:nvPr/>
        </p:nvPicPr>
        <p:blipFill>
          <a:blip r:embed="rId5" cstate="print"/>
          <a:srcRect/>
          <a:stretch>
            <a:fillRect/>
          </a:stretch>
        </p:blipFill>
        <p:spPr bwMode="auto">
          <a:xfrm>
            <a:off x="700088" y="4719638"/>
            <a:ext cx="8143875" cy="1638300"/>
          </a:xfrm>
          <a:prstGeom prst="rect">
            <a:avLst/>
          </a:prstGeom>
          <a:solidFill>
            <a:srgbClr val="00B0F0">
              <a:alpha val="10196"/>
            </a:srgbClr>
          </a:solidFill>
          <a:ln w="38100" algn="ctr">
            <a:noFill/>
            <a:miter lim="800000"/>
            <a:headEnd/>
            <a:tailEnd/>
          </a:ln>
        </p:spPr>
      </p:pic>
      <p:pic>
        <p:nvPicPr>
          <p:cNvPr id="261" name="Picture 198"/>
          <p:cNvPicPr>
            <a:picLocks noChangeAspect="1" noChangeArrowheads="1"/>
          </p:cNvPicPr>
          <p:nvPr/>
        </p:nvPicPr>
        <p:blipFill>
          <a:blip r:embed="rId6" cstate="print"/>
          <a:srcRect/>
          <a:stretch>
            <a:fillRect/>
          </a:stretch>
        </p:blipFill>
        <p:spPr bwMode="auto">
          <a:xfrm>
            <a:off x="700088" y="2900363"/>
            <a:ext cx="8143875" cy="666750"/>
          </a:xfrm>
          <a:prstGeom prst="rect">
            <a:avLst/>
          </a:prstGeom>
          <a:solidFill>
            <a:srgbClr val="00B0F0">
              <a:alpha val="10196"/>
            </a:srgbClr>
          </a:solidFill>
          <a:ln w="38100" algn="ctr">
            <a:noFill/>
            <a:miter lim="800000"/>
            <a:headEnd/>
            <a:tailEnd/>
          </a:ln>
        </p:spPr>
      </p:pic>
      <p:sp>
        <p:nvSpPr>
          <p:cNvPr id="262" name="직사각형 178"/>
          <p:cNvSpPr>
            <a:spLocks noChangeArrowheads="1"/>
          </p:cNvSpPr>
          <p:nvPr/>
        </p:nvSpPr>
        <p:spPr bwMode="auto">
          <a:xfrm>
            <a:off x="2381232" y="1714488"/>
            <a:ext cx="2813068" cy="215912"/>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3" name="직사각형 7"/>
          <p:cNvSpPr>
            <a:spLocks noChangeArrowheads="1"/>
          </p:cNvSpPr>
          <p:nvPr/>
        </p:nvSpPr>
        <p:spPr bwMode="auto">
          <a:xfrm>
            <a:off x="881063" y="2500313"/>
            <a:ext cx="857250" cy="214312"/>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4" name="AutoShape 227" descr="네모땡"/>
          <p:cNvSpPr>
            <a:spLocks noChangeArrowheads="1"/>
          </p:cNvSpPr>
          <p:nvPr/>
        </p:nvSpPr>
        <p:spPr bwMode="auto">
          <a:xfrm>
            <a:off x="2166938" y="1500188"/>
            <a:ext cx="381000" cy="366712"/>
          </a:xfrm>
          <a:prstGeom prst="roundRect">
            <a:avLst>
              <a:gd name="adj" fmla="val 16667"/>
            </a:avLst>
          </a:prstGeom>
          <a:blipFill dpi="0" rotWithShape="1">
            <a:blip r:embed="rId7" cstate="print"/>
            <a:srcRect/>
            <a:stretch>
              <a:fillRect/>
            </a:stretch>
          </a:blipFill>
          <a:ln w="9525" algn="ctr">
            <a:noFill/>
            <a:round/>
            <a:headEnd/>
            <a:tailEnd/>
          </a:ln>
        </p:spPr>
        <p:txBody>
          <a:bodyPr wrap="none" lIns="91423" tIns="45712" rIns="91423" bIns="45712"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맑은 고딕" pitchFamily="50" charset="-127"/>
                <a:ea typeface="맑은 고딕" pitchFamily="50" charset="-127"/>
              </a:rPr>
              <a:t>1</a:t>
            </a:r>
          </a:p>
        </p:txBody>
      </p:sp>
      <p:sp>
        <p:nvSpPr>
          <p:cNvPr id="265" name="직사각형 7"/>
          <p:cNvSpPr>
            <a:spLocks noChangeArrowheads="1"/>
          </p:cNvSpPr>
          <p:nvPr/>
        </p:nvSpPr>
        <p:spPr bwMode="auto">
          <a:xfrm>
            <a:off x="666720" y="3357562"/>
            <a:ext cx="8215343" cy="1428751"/>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6" name="AutoShape 227" descr="네모땡"/>
          <p:cNvSpPr>
            <a:spLocks noChangeArrowheads="1"/>
          </p:cNvSpPr>
          <p:nvPr/>
        </p:nvSpPr>
        <p:spPr bwMode="auto">
          <a:xfrm>
            <a:off x="452438" y="2990850"/>
            <a:ext cx="381000" cy="366713"/>
          </a:xfrm>
          <a:prstGeom prst="roundRect">
            <a:avLst>
              <a:gd name="adj" fmla="val 16667"/>
            </a:avLst>
          </a:prstGeom>
          <a:blipFill dpi="0" rotWithShape="1">
            <a:blip r:embed="rId7" cstate="print"/>
            <a:srcRect/>
            <a:stretch>
              <a:fillRect/>
            </a:stretch>
          </a:blipFill>
          <a:ln w="9525" algn="ctr">
            <a:noFill/>
            <a:round/>
            <a:headEnd/>
            <a:tailEnd/>
          </a:ln>
        </p:spPr>
        <p:txBody>
          <a:bodyPr wrap="none" lIns="91423" tIns="45712" rIns="91423" bIns="45712"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맑은 고딕" pitchFamily="50" charset="-127"/>
                <a:ea typeface="맑은 고딕" pitchFamily="50" charset="-127"/>
              </a:rPr>
              <a:t>2</a:t>
            </a:r>
          </a:p>
        </p:txBody>
      </p:sp>
      <p:sp>
        <p:nvSpPr>
          <p:cNvPr id="267" name="AutoShape 1247"/>
          <p:cNvSpPr>
            <a:spLocks noChangeArrowheads="1"/>
          </p:cNvSpPr>
          <p:nvPr/>
        </p:nvSpPr>
        <p:spPr bwMode="auto">
          <a:xfrm>
            <a:off x="627062" y="922338"/>
            <a:ext cx="8934450" cy="274637"/>
          </a:xfrm>
          <a:prstGeom prst="rect">
            <a:avLst/>
          </a:prstGeom>
          <a:noFill/>
          <a:ln w="12700" algn="ctr">
            <a:noFill/>
            <a:miter lim="800000"/>
            <a:headEnd/>
            <a:tailEnd/>
          </a:ln>
        </p:spPr>
        <p:txBody>
          <a:bodyPr lIns="0" tIns="0" rIns="0" bIns="0" anchor="ctr">
            <a:spAutoFit/>
          </a:bodyPr>
          <a:lstStyle/>
          <a:p>
            <a:r>
              <a:rPr kumimoji="0" lang="en-US" altLang="ko-KR" sz="1800" dirty="0" smtClean="0">
                <a:latin typeface="Arial Unicode MS" pitchFamily="50" charset="-127"/>
                <a:ea typeface="Arial Unicode MS" pitchFamily="50" charset="-127"/>
                <a:cs typeface="Arial Unicode MS" pitchFamily="50" charset="-127"/>
              </a:rPr>
              <a:t>2-1. </a:t>
            </a:r>
            <a:r>
              <a:rPr kumimoji="0" lang="ru-RU" altLang="ko-KR" sz="1800" dirty="0" smtClean="0">
                <a:latin typeface="Arial Unicode MS" pitchFamily="50" charset="-127"/>
                <a:ea typeface="Arial Unicode MS" pitchFamily="50" charset="-127"/>
                <a:cs typeface="Arial Unicode MS" pitchFamily="50" charset="-127"/>
              </a:rPr>
              <a:t>регистрация проекта</a:t>
            </a:r>
            <a:r>
              <a:rPr kumimoji="0" lang="en-US" altLang="ko-KR" sz="1800" dirty="0" smtClean="0">
                <a:latin typeface="Arial Unicode MS" pitchFamily="50" charset="-127"/>
                <a:ea typeface="Arial Unicode MS" pitchFamily="50" charset="-127"/>
                <a:cs typeface="Arial Unicode MS" pitchFamily="50" charset="-127"/>
              </a:rPr>
              <a:t> (</a:t>
            </a:r>
            <a:r>
              <a:rPr kumimoji="0" lang="ru-RU" altLang="ko-KR" sz="1800" dirty="0" smtClean="0">
                <a:latin typeface="Arial Unicode MS" pitchFamily="50" charset="-127"/>
                <a:ea typeface="Arial Unicode MS" pitchFamily="50" charset="-127"/>
                <a:cs typeface="Arial Unicode MS" pitchFamily="50" charset="-127"/>
              </a:rPr>
              <a:t>кадр сценария</a:t>
            </a:r>
            <a:r>
              <a:rPr kumimoji="0" lang="en-US" altLang="ko-KR" sz="1800" dirty="0" smtClean="0">
                <a:latin typeface="Arial Unicode MS" pitchFamily="50" charset="-127"/>
                <a:ea typeface="Arial Unicode MS" pitchFamily="50" charset="-127"/>
                <a:cs typeface="Arial Unicode MS" pitchFamily="50" charset="-127"/>
              </a:rPr>
              <a:t>)</a:t>
            </a:r>
            <a:endParaRPr kumimoji="0" lang="ko-KR" altLang="ko-KR" sz="1800" dirty="0">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42"/>
          <p:cNvSpPr>
            <a:spLocks noChangeArrowheads="1"/>
          </p:cNvSpPr>
          <p:nvPr/>
        </p:nvSpPr>
        <p:spPr bwMode="gray">
          <a:xfrm>
            <a:off x="2000250" y="2233613"/>
            <a:ext cx="5113338" cy="4157662"/>
          </a:xfrm>
          <a:prstGeom prst="roundRect">
            <a:avLst>
              <a:gd name="adj" fmla="val 1685"/>
            </a:avLst>
          </a:prstGeom>
          <a:gradFill rotWithShape="1">
            <a:gsLst>
              <a:gs pos="0">
                <a:srgbClr val="5CAADA"/>
              </a:gs>
              <a:gs pos="100000">
                <a:srgbClr val="3D7090"/>
              </a:gs>
            </a:gsLst>
            <a:lin ang="5400000" scaled="1"/>
          </a:gradFill>
          <a:ln w="38100" algn="ctr">
            <a:noFill/>
            <a:round/>
            <a:headEnd/>
            <a:tailEnd/>
          </a:ln>
          <a:effectLst>
            <a:prstShdw prst="shdw17" dist="17961" dir="2700000">
              <a:schemeClr val="tx1"/>
            </a:prstShdw>
          </a:effectLst>
        </p:spPr>
        <p:txBody>
          <a:bodyPr wrap="none" anchor="ctr"/>
          <a:lstStyle/>
          <a:p>
            <a:endParaRPr lang="ko-KR" altLang="en-US"/>
          </a:p>
        </p:txBody>
      </p:sp>
      <p:sp>
        <p:nvSpPr>
          <p:cNvPr id="11267" name="AutoShape 243"/>
          <p:cNvSpPr>
            <a:spLocks noChangeArrowheads="1"/>
          </p:cNvSpPr>
          <p:nvPr/>
        </p:nvSpPr>
        <p:spPr bwMode="gray">
          <a:xfrm>
            <a:off x="2044700" y="2535238"/>
            <a:ext cx="5043488" cy="3819525"/>
          </a:xfrm>
          <a:prstGeom prst="roundRect">
            <a:avLst>
              <a:gd name="adj" fmla="val 481"/>
            </a:avLst>
          </a:prstGeom>
          <a:gradFill rotWithShape="1">
            <a:gsLst>
              <a:gs pos="0">
                <a:schemeClr val="bg1">
                  <a:alpha val="79999"/>
                </a:schemeClr>
              </a:gs>
              <a:gs pos="100000">
                <a:srgbClr val="FFFFFF"/>
              </a:gs>
            </a:gsLst>
            <a:lin ang="5400000" scaled="1"/>
          </a:gradFill>
          <a:ln w="19050" algn="ctr">
            <a:solidFill>
              <a:srgbClr val="003366"/>
            </a:solidFill>
            <a:round/>
            <a:headEnd/>
            <a:tailEnd/>
          </a:ln>
        </p:spPr>
        <p:txBody>
          <a:bodyPr wrap="none" anchor="ctr"/>
          <a:lstStyle/>
          <a:p>
            <a:pPr marL="92075" indent="-92075" latinLnBrk="1">
              <a:lnSpc>
                <a:spcPct val="110000"/>
              </a:lnSpc>
              <a:spcBef>
                <a:spcPct val="20000"/>
              </a:spcBef>
              <a:buFontTx/>
              <a:buChar char="•"/>
            </a:pPr>
            <a:endParaRPr lang="ko-KR" altLang="en-US" sz="1500" b="0">
              <a:solidFill>
                <a:schemeClr val="tx1"/>
              </a:solidFill>
              <a:latin typeface="HY헤드라인M" pitchFamily="18" charset="-127"/>
              <a:ea typeface="HY헤드라인M" pitchFamily="18" charset="-127"/>
            </a:endParaRPr>
          </a:p>
        </p:txBody>
      </p:sp>
      <p:sp>
        <p:nvSpPr>
          <p:cNvPr id="11268" name="Rectangle 57"/>
          <p:cNvSpPr>
            <a:spLocks noChangeArrowheads="1"/>
          </p:cNvSpPr>
          <p:nvPr/>
        </p:nvSpPr>
        <p:spPr bwMode="auto">
          <a:xfrm>
            <a:off x="2740025" y="2160588"/>
            <a:ext cx="3806825" cy="327025"/>
          </a:xfrm>
          <a:prstGeom prst="rect">
            <a:avLst/>
          </a:prstGeom>
          <a:noFill/>
          <a:ln w="19050">
            <a:noFill/>
            <a:miter lim="800000"/>
            <a:headEnd/>
            <a:tailEnd/>
          </a:ln>
        </p:spPr>
        <p:txBody>
          <a:bodyPr lIns="35994" tIns="35994" rIns="35994" bIns="35994" anchor="ctr"/>
          <a:lstStyle/>
          <a:p>
            <a:pPr algn="ctr"/>
            <a:r>
              <a:rPr kumimoji="0" lang="en-US" altLang="ko-KR" sz="1600" b="0">
                <a:solidFill>
                  <a:schemeClr val="bg1"/>
                </a:solidFill>
                <a:latin typeface="나눔고딕 ExtraBold" pitchFamily="50" charset="-127"/>
                <a:ea typeface="나눔고딕 ExtraBold" pitchFamily="50" charset="-127"/>
              </a:rPr>
              <a:t>Project Management Portal</a:t>
            </a:r>
            <a:endParaRPr kumimoji="0" lang="ko-KR" altLang="en-US" sz="1600" b="0">
              <a:solidFill>
                <a:schemeClr val="bg1"/>
              </a:solidFill>
              <a:latin typeface="나눔고딕 ExtraBold" pitchFamily="50" charset="-127"/>
              <a:ea typeface="나눔고딕 ExtraBold" pitchFamily="50" charset="-127"/>
            </a:endParaRPr>
          </a:p>
        </p:txBody>
      </p:sp>
      <p:pic>
        <p:nvPicPr>
          <p:cNvPr id="11269" name="Picture 67" descr="그림1 copy"/>
          <p:cNvPicPr preferRelativeResize="0">
            <a:picLocks noChangeArrowheads="1"/>
          </p:cNvPicPr>
          <p:nvPr/>
        </p:nvPicPr>
        <p:blipFill>
          <a:blip r:embed="rId3" cstate="print"/>
          <a:srcRect t="2074" r="1459" b="3432"/>
          <a:stretch>
            <a:fillRect/>
          </a:stretch>
        </p:blipFill>
        <p:spPr bwMode="auto">
          <a:xfrm>
            <a:off x="-100013" y="908050"/>
            <a:ext cx="9896476" cy="5761038"/>
          </a:xfrm>
          <a:prstGeom prst="rect">
            <a:avLst/>
          </a:prstGeom>
          <a:noFill/>
          <a:ln w="9525">
            <a:noFill/>
            <a:miter lim="800000"/>
            <a:headEnd/>
            <a:tailEnd/>
          </a:ln>
        </p:spPr>
      </p:pic>
      <p:sp>
        <p:nvSpPr>
          <p:cNvPr id="11270" name="Rectangle 76"/>
          <p:cNvSpPr>
            <a:spLocks noChangeArrowheads="1"/>
          </p:cNvSpPr>
          <p:nvPr/>
        </p:nvSpPr>
        <p:spPr bwMode="auto">
          <a:xfrm>
            <a:off x="344488" y="1125538"/>
            <a:ext cx="9251950" cy="959673"/>
          </a:xfrm>
          <a:prstGeom prst="rect">
            <a:avLst/>
          </a:prstGeom>
          <a:noFill/>
          <a:ln w="12700" algn="ctr">
            <a:noFill/>
            <a:miter lim="800000"/>
            <a:headEnd/>
            <a:tailEnd/>
          </a:ln>
        </p:spPr>
        <p:txBody>
          <a:bodyPr lIns="91423" tIns="17996" rIns="91423" bIns="17996">
            <a:spAutoFit/>
          </a:bodyPr>
          <a:lstStyle/>
          <a:p>
            <a:pPr eaLnBrk="0" latinLnBrk="1" hangingPunct="0">
              <a:buClr>
                <a:srgbClr val="333333"/>
              </a:buClr>
              <a:buFont typeface="Arial" charset="0"/>
              <a:buChar char="•"/>
            </a:pPr>
            <a:r>
              <a:rPr lang="en-US" altLang="ko-KR" sz="1500" dirty="0">
                <a:latin typeface="나눔고딕 ExtraBold" pitchFamily="50" charset="-127"/>
                <a:ea typeface="나눔고딕 ExtraBold" pitchFamily="50" charset="-127"/>
              </a:rPr>
              <a:t> </a:t>
            </a:r>
            <a:r>
              <a:rPr lang="ru-RU" altLang="ko-KR" sz="1500" dirty="0" smtClean="0">
                <a:latin typeface="나눔고딕 ExtraBold" pitchFamily="50" charset="-127"/>
                <a:ea typeface="나눔고딕 ExtraBold" pitchFamily="50" charset="-127"/>
              </a:rPr>
              <a:t>через Портал Системы Управления Проектом пользователь может управлять всеми финансовыми задачами Одной Остановкой (однократным действием)</a:t>
            </a:r>
            <a:r>
              <a:rPr lang="en-US" altLang="ko-KR" sz="1500" dirty="0" smtClean="0">
                <a:latin typeface="나눔고딕 ExtraBold" pitchFamily="50" charset="-127"/>
                <a:ea typeface="나눔고딕 ExtraBold" pitchFamily="50" charset="-127"/>
              </a:rPr>
              <a:t>.</a:t>
            </a:r>
            <a:endParaRPr lang="en-US" altLang="ko-KR" sz="1500" dirty="0">
              <a:latin typeface="나눔고딕 ExtraBold" pitchFamily="50" charset="-127"/>
              <a:ea typeface="나눔고딕 ExtraBold" pitchFamily="50" charset="-127"/>
            </a:endParaRPr>
          </a:p>
          <a:p>
            <a:pPr eaLnBrk="0" latinLnBrk="1" hangingPunct="0">
              <a:buClr>
                <a:srgbClr val="333333"/>
              </a:buClr>
              <a:buFont typeface="Arial" charset="0"/>
              <a:buNone/>
            </a:pPr>
            <a:r>
              <a:rPr lang="en-US" altLang="ko-KR" sz="1500" dirty="0">
                <a:latin typeface="나눔고딕 ExtraBold" pitchFamily="50" charset="-127"/>
                <a:ea typeface="나눔고딕 ExtraBold" pitchFamily="50" charset="-127"/>
              </a:rPr>
              <a:t>  - </a:t>
            </a:r>
            <a:r>
              <a:rPr lang="ru-RU" altLang="ko-KR" sz="1500" dirty="0" smtClean="0">
                <a:latin typeface="나눔고딕 ExtraBold" pitchFamily="50" charset="-127"/>
                <a:ea typeface="나눔고딕 ExtraBold" pitchFamily="50" charset="-127"/>
              </a:rPr>
              <a:t>Функция Обработки финансовой задачи</a:t>
            </a:r>
            <a:r>
              <a:rPr lang="en-US" altLang="ko-KR" sz="1500" dirty="0" smtClean="0">
                <a:latin typeface="나눔고딕 ExtraBold" pitchFamily="50" charset="-127"/>
                <a:ea typeface="나눔고딕 ExtraBold" pitchFamily="50" charset="-127"/>
              </a:rPr>
              <a:t> </a:t>
            </a:r>
            <a:r>
              <a:rPr lang="ru-RU" altLang="ko-KR" sz="1500" dirty="0" smtClean="0">
                <a:latin typeface="나눔고딕 ExtraBold" pitchFamily="50" charset="-127"/>
                <a:ea typeface="나눔고딕 ExtraBold" pitchFamily="50" charset="-127"/>
              </a:rPr>
              <a:t>и функция мониторинга</a:t>
            </a:r>
            <a:endParaRPr lang="en-US" altLang="ko-KR" sz="1500" dirty="0">
              <a:latin typeface="나눔고딕 ExtraBold" pitchFamily="50" charset="-127"/>
              <a:ea typeface="나눔고딕 ExtraBold" pitchFamily="50" charset="-127"/>
            </a:endParaRPr>
          </a:p>
          <a:p>
            <a:pPr eaLnBrk="0" hangingPunct="0">
              <a:buClr>
                <a:srgbClr val="333333"/>
              </a:buClr>
              <a:buFont typeface="Arial" charset="0"/>
              <a:buChar char="•"/>
            </a:pPr>
            <a:r>
              <a:rPr lang="en-US" altLang="ko-KR" sz="1500" dirty="0" smtClean="0">
                <a:latin typeface="나눔고딕 ExtraBold" pitchFamily="50" charset="-127"/>
                <a:ea typeface="나눔고딕 ExtraBold" pitchFamily="50" charset="-127"/>
              </a:rPr>
              <a:t> </a:t>
            </a:r>
            <a:r>
              <a:rPr lang="ru-RU" altLang="ko-KR" sz="1500" dirty="0" smtClean="0">
                <a:latin typeface="나눔고딕 ExtraBold" pitchFamily="50" charset="-127"/>
                <a:ea typeface="나눔고딕 ExtraBold" pitchFamily="50" charset="-127"/>
              </a:rPr>
              <a:t>Центр </a:t>
            </a:r>
            <a:r>
              <a:rPr lang="en-US" altLang="ko-KR" sz="1500" dirty="0" smtClean="0">
                <a:latin typeface="나눔고딕 ExtraBold" pitchFamily="50" charset="-127"/>
                <a:ea typeface="나눔고딕 ExtraBold" pitchFamily="50" charset="-127"/>
              </a:rPr>
              <a:t>DBAS</a:t>
            </a:r>
            <a:r>
              <a:rPr lang="ru-RU" altLang="ko-KR" sz="1500" dirty="0" smtClean="0">
                <a:latin typeface="나눔고딕 ExtraBold" pitchFamily="50" charset="-127"/>
                <a:ea typeface="나눔고딕 ExtraBold" pitchFamily="50" charset="-127"/>
              </a:rPr>
              <a:t>, подключающий к другим системам компонента</a:t>
            </a:r>
            <a:endParaRPr lang="en-US" altLang="ko-KR" sz="1500" dirty="0">
              <a:latin typeface="나눔고딕 ExtraBold" pitchFamily="50" charset="-127"/>
              <a:ea typeface="나눔고딕 ExtraBold" pitchFamily="50" charset="-127"/>
            </a:endParaRPr>
          </a:p>
        </p:txBody>
      </p:sp>
      <p:grpSp>
        <p:nvGrpSpPr>
          <p:cNvPr id="4" name="Group 191"/>
          <p:cNvGrpSpPr>
            <a:grpSpLocks/>
          </p:cNvGrpSpPr>
          <p:nvPr/>
        </p:nvGrpSpPr>
        <p:grpSpPr bwMode="auto">
          <a:xfrm>
            <a:off x="7223125" y="2195513"/>
            <a:ext cx="2255838" cy="4157662"/>
            <a:chOff x="172" y="1095"/>
            <a:chExt cx="998" cy="2902"/>
          </a:xfrm>
        </p:grpSpPr>
        <p:sp>
          <p:nvSpPr>
            <p:cNvPr id="11408" name="AutoShape 295"/>
            <p:cNvSpPr>
              <a:spLocks noChangeArrowheads="1"/>
            </p:cNvSpPr>
            <p:nvPr/>
          </p:nvSpPr>
          <p:spPr bwMode="auto">
            <a:xfrm>
              <a:off x="172" y="1095"/>
              <a:ext cx="998" cy="2902"/>
            </a:xfrm>
            <a:prstGeom prst="roundRect">
              <a:avLst>
                <a:gd name="adj" fmla="val 2356"/>
              </a:avLst>
            </a:prstGeom>
            <a:solidFill>
              <a:srgbClr val="98D0CB"/>
            </a:solidFill>
            <a:ln w="19050" algn="ctr">
              <a:solidFill>
                <a:srgbClr val="29715B"/>
              </a:solid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9" name="AutoShape 296"/>
            <p:cNvSpPr>
              <a:spLocks noChangeArrowheads="1"/>
            </p:cNvSpPr>
            <p:nvPr/>
          </p:nvSpPr>
          <p:spPr bwMode="auto">
            <a:xfrm>
              <a:off x="182" y="1113"/>
              <a:ext cx="978" cy="98"/>
            </a:xfrm>
            <a:prstGeom prst="roundRect">
              <a:avLst>
                <a:gd name="adj" fmla="val 36366"/>
              </a:avLst>
            </a:prstGeom>
            <a:gradFill rotWithShape="1">
              <a:gsLst>
                <a:gs pos="0">
                  <a:srgbClr val="4C9BAE"/>
                </a:gs>
                <a:gs pos="100000">
                  <a:srgbClr val="98D0CB"/>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10" name="AutoShape 297"/>
            <p:cNvSpPr>
              <a:spLocks noChangeArrowheads="1"/>
            </p:cNvSpPr>
            <p:nvPr/>
          </p:nvSpPr>
          <p:spPr bwMode="auto">
            <a:xfrm>
              <a:off x="177" y="2210"/>
              <a:ext cx="988" cy="1770"/>
            </a:xfrm>
            <a:prstGeom prst="roundRect">
              <a:avLst>
                <a:gd name="adj" fmla="val 2356"/>
              </a:avLst>
            </a:prstGeom>
            <a:gradFill rotWithShape="1">
              <a:gsLst>
                <a:gs pos="0">
                  <a:srgbClr val="98D0CB"/>
                </a:gs>
                <a:gs pos="100000">
                  <a:srgbClr val="FFFFFF"/>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grpSp>
      <p:sp>
        <p:nvSpPr>
          <p:cNvPr id="11272" name="AutoShape 303"/>
          <p:cNvSpPr>
            <a:spLocks noChangeArrowheads="1"/>
          </p:cNvSpPr>
          <p:nvPr/>
        </p:nvSpPr>
        <p:spPr bwMode="auto">
          <a:xfrm rot="5400000" flipV="1">
            <a:off x="6488906" y="3345657"/>
            <a:ext cx="3719513" cy="2197100"/>
          </a:xfrm>
          <a:prstGeom prst="roundRect">
            <a:avLst>
              <a:gd name="adj" fmla="val 2421"/>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73" name="Rectangle 197"/>
          <p:cNvSpPr>
            <a:spLocks noChangeArrowheads="1"/>
          </p:cNvSpPr>
          <p:nvPr/>
        </p:nvSpPr>
        <p:spPr bwMode="auto">
          <a:xfrm>
            <a:off x="7724775" y="2274888"/>
            <a:ext cx="1566134" cy="203133"/>
          </a:xfrm>
          <a:prstGeom prst="rect">
            <a:avLst/>
          </a:prstGeom>
          <a:noFill/>
          <a:ln w="12700">
            <a:noFill/>
            <a:miter lim="800000"/>
            <a:headEnd/>
            <a:tailEnd/>
          </a:ln>
        </p:spPr>
        <p:txBody>
          <a:bodyPr wrap="none" lIns="0" tIns="0" rIns="0" bIns="0">
            <a:spAutoFit/>
          </a:bodyPr>
          <a:lstStyle/>
          <a:p>
            <a:pPr algn="ctr">
              <a:lnSpc>
                <a:spcPct val="110000"/>
              </a:lnSpc>
            </a:pPr>
            <a:r>
              <a:rPr lang="ru-RU" altLang="ko-KR" sz="1200" dirty="0" smtClean="0">
                <a:solidFill>
                  <a:srgbClr val="0000CC"/>
                </a:solidFill>
                <a:latin typeface="나눔고딕 ExtraBold" pitchFamily="50" charset="-127"/>
                <a:ea typeface="나눔고딕 ExtraBold" pitchFamily="50" charset="-127"/>
              </a:rPr>
              <a:t>Связанные системы</a:t>
            </a:r>
            <a:endParaRPr lang="en-US" altLang="ko-KR" sz="1200" dirty="0">
              <a:solidFill>
                <a:srgbClr val="0000CC"/>
              </a:solidFill>
              <a:latin typeface="나눔고딕 ExtraBold" pitchFamily="50" charset="-127"/>
              <a:ea typeface="나눔고딕 ExtraBold" pitchFamily="50" charset="-127"/>
            </a:endParaRPr>
          </a:p>
        </p:txBody>
      </p:sp>
      <p:grpSp>
        <p:nvGrpSpPr>
          <p:cNvPr id="5" name="Group 192"/>
          <p:cNvGrpSpPr>
            <a:grpSpLocks/>
          </p:cNvGrpSpPr>
          <p:nvPr/>
        </p:nvGrpSpPr>
        <p:grpSpPr bwMode="auto">
          <a:xfrm>
            <a:off x="374650" y="2224088"/>
            <a:ext cx="1535113" cy="4157662"/>
            <a:chOff x="172" y="1095"/>
            <a:chExt cx="998" cy="2902"/>
          </a:xfrm>
        </p:grpSpPr>
        <p:sp>
          <p:nvSpPr>
            <p:cNvPr id="11405" name="AutoShape 295"/>
            <p:cNvSpPr>
              <a:spLocks noChangeArrowheads="1"/>
            </p:cNvSpPr>
            <p:nvPr/>
          </p:nvSpPr>
          <p:spPr bwMode="auto">
            <a:xfrm>
              <a:off x="172" y="1095"/>
              <a:ext cx="998" cy="2902"/>
            </a:xfrm>
            <a:prstGeom prst="roundRect">
              <a:avLst>
                <a:gd name="adj" fmla="val 2356"/>
              </a:avLst>
            </a:prstGeom>
            <a:solidFill>
              <a:srgbClr val="98D0CB"/>
            </a:solidFill>
            <a:ln w="19050" algn="ctr">
              <a:solidFill>
                <a:srgbClr val="29715B"/>
              </a:solid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6" name="AutoShape 296"/>
            <p:cNvSpPr>
              <a:spLocks noChangeArrowheads="1"/>
            </p:cNvSpPr>
            <p:nvPr/>
          </p:nvSpPr>
          <p:spPr bwMode="auto">
            <a:xfrm>
              <a:off x="182" y="1113"/>
              <a:ext cx="978" cy="98"/>
            </a:xfrm>
            <a:prstGeom prst="roundRect">
              <a:avLst>
                <a:gd name="adj" fmla="val 36366"/>
              </a:avLst>
            </a:prstGeom>
            <a:gradFill rotWithShape="1">
              <a:gsLst>
                <a:gs pos="0">
                  <a:srgbClr val="4C9BAE"/>
                </a:gs>
                <a:gs pos="100000">
                  <a:srgbClr val="98D0CB"/>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7" name="AutoShape 297"/>
            <p:cNvSpPr>
              <a:spLocks noChangeArrowheads="1"/>
            </p:cNvSpPr>
            <p:nvPr/>
          </p:nvSpPr>
          <p:spPr bwMode="auto">
            <a:xfrm>
              <a:off x="177" y="2210"/>
              <a:ext cx="988" cy="1770"/>
            </a:xfrm>
            <a:prstGeom prst="roundRect">
              <a:avLst>
                <a:gd name="adj" fmla="val 2356"/>
              </a:avLst>
            </a:prstGeom>
            <a:gradFill rotWithShape="1">
              <a:gsLst>
                <a:gs pos="0">
                  <a:srgbClr val="98D0CB"/>
                </a:gs>
                <a:gs pos="100000">
                  <a:srgbClr val="FFFFFF"/>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grpSp>
      <p:sp>
        <p:nvSpPr>
          <p:cNvPr id="11275" name="AutoShape 303"/>
          <p:cNvSpPr>
            <a:spLocks noChangeArrowheads="1"/>
          </p:cNvSpPr>
          <p:nvPr/>
        </p:nvSpPr>
        <p:spPr bwMode="auto">
          <a:xfrm rot="5400000" flipV="1">
            <a:off x="-785018" y="3686969"/>
            <a:ext cx="3849687" cy="1495425"/>
          </a:xfrm>
          <a:prstGeom prst="roundRect">
            <a:avLst>
              <a:gd name="adj" fmla="val 6231"/>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76" name="Rectangle 31"/>
          <p:cNvSpPr>
            <a:spLocks noChangeArrowheads="1"/>
          </p:cNvSpPr>
          <p:nvPr/>
        </p:nvSpPr>
        <p:spPr bwMode="auto">
          <a:xfrm>
            <a:off x="831850" y="2219325"/>
            <a:ext cx="644525" cy="268288"/>
          </a:xfrm>
          <a:prstGeom prst="rect">
            <a:avLst/>
          </a:prstGeom>
          <a:noFill/>
          <a:ln w="12700">
            <a:noFill/>
            <a:miter lim="800000"/>
            <a:headEnd/>
            <a:tailEnd/>
          </a:ln>
        </p:spPr>
        <p:txBody>
          <a:bodyPr lIns="0" tIns="0" rIns="0" bIns="0">
            <a:spAutoFit/>
          </a:bodyPr>
          <a:lstStyle/>
          <a:p>
            <a:pPr algn="ctr">
              <a:lnSpc>
                <a:spcPct val="110000"/>
              </a:lnSpc>
            </a:pPr>
            <a:r>
              <a:rPr lang="en-US" altLang="ko-KR" sz="1600">
                <a:solidFill>
                  <a:srgbClr val="0000CC"/>
                </a:solidFill>
                <a:latin typeface="나눔고딕 ExtraBold" pitchFamily="50" charset="-127"/>
                <a:ea typeface="나눔고딕 ExtraBold" pitchFamily="50" charset="-127"/>
              </a:rPr>
              <a:t>User</a:t>
            </a:r>
          </a:p>
        </p:txBody>
      </p:sp>
      <p:grpSp>
        <p:nvGrpSpPr>
          <p:cNvPr id="6" name="Group 33"/>
          <p:cNvGrpSpPr>
            <a:grpSpLocks/>
          </p:cNvGrpSpPr>
          <p:nvPr/>
        </p:nvGrpSpPr>
        <p:grpSpPr bwMode="auto">
          <a:xfrm>
            <a:off x="776288" y="2708275"/>
            <a:ext cx="612775" cy="855663"/>
            <a:chOff x="4186" y="2366"/>
            <a:chExt cx="272" cy="370"/>
          </a:xfrm>
        </p:grpSpPr>
        <p:pic>
          <p:nvPicPr>
            <p:cNvPr id="11403" name="Picture 34" descr="국방재정-5"/>
            <p:cNvPicPr>
              <a:picLocks noChangeAspect="1" noChangeArrowheads="1"/>
            </p:cNvPicPr>
            <p:nvPr/>
          </p:nvPicPr>
          <p:blipFill>
            <a:blip r:embed="rId4" cstate="print"/>
            <a:srcRect l="23195" t="37271" r="24297" b="14749"/>
            <a:stretch>
              <a:fillRect/>
            </a:stretch>
          </p:blipFill>
          <p:spPr bwMode="auto">
            <a:xfrm>
              <a:off x="4186" y="2366"/>
              <a:ext cx="272" cy="272"/>
            </a:xfrm>
            <a:prstGeom prst="rect">
              <a:avLst/>
            </a:prstGeom>
            <a:noFill/>
            <a:ln w="9525">
              <a:noFill/>
              <a:miter lim="800000"/>
              <a:headEnd/>
              <a:tailEnd/>
            </a:ln>
          </p:spPr>
        </p:pic>
        <p:sp>
          <p:nvSpPr>
            <p:cNvPr id="11404" name="Rectangle 35"/>
            <p:cNvSpPr>
              <a:spLocks noChangeArrowheads="1"/>
            </p:cNvSpPr>
            <p:nvPr/>
          </p:nvSpPr>
          <p:spPr bwMode="auto">
            <a:xfrm>
              <a:off x="4240" y="2593"/>
              <a:ext cx="190" cy="143"/>
            </a:xfrm>
            <a:prstGeom prst="rect">
              <a:avLst/>
            </a:prstGeom>
            <a:noFill/>
            <a:ln w="9525">
              <a:noFill/>
              <a:miter lim="800000"/>
              <a:headEnd/>
              <a:tailEnd/>
            </a:ln>
          </p:spPr>
          <p:txBody>
            <a:bodyPr wrap="none" lIns="0" tIns="46030" rIns="0" bIns="46030">
              <a:spAutoFit/>
            </a:bodyPr>
            <a:lstStyle/>
            <a:p>
              <a:pPr algn="ctr">
                <a:lnSpc>
                  <a:spcPct val="130000"/>
                </a:lnSpc>
              </a:pPr>
              <a:r>
                <a:rPr kumimoji="0" lang="en-US" altLang="ko-KR">
                  <a:solidFill>
                    <a:srgbClr val="00002E"/>
                  </a:solidFill>
                  <a:latin typeface="나눔고딕 ExtraBold" pitchFamily="50" charset="-127"/>
                  <a:ea typeface="나눔고딕 ExtraBold" pitchFamily="50" charset="-127"/>
                </a:rPr>
                <a:t>MOSF</a:t>
              </a:r>
              <a:endParaRPr kumimoji="0" lang="ko-KR" altLang="en-US">
                <a:solidFill>
                  <a:srgbClr val="00002E"/>
                </a:solidFill>
                <a:latin typeface="나눔고딕 ExtraBold" pitchFamily="50" charset="-127"/>
                <a:ea typeface="나눔고딕 ExtraBold" pitchFamily="50" charset="-127"/>
              </a:endParaRPr>
            </a:p>
          </p:txBody>
        </p:sp>
      </p:grpSp>
      <p:sp>
        <p:nvSpPr>
          <p:cNvPr id="11278" name="Rectangle 37"/>
          <p:cNvSpPr>
            <a:spLocks noChangeArrowheads="1"/>
          </p:cNvSpPr>
          <p:nvPr/>
        </p:nvSpPr>
        <p:spPr bwMode="auto">
          <a:xfrm>
            <a:off x="712788" y="5876925"/>
            <a:ext cx="842962" cy="228600"/>
          </a:xfrm>
          <a:prstGeom prst="rect">
            <a:avLst/>
          </a:prstGeom>
          <a:noFill/>
          <a:ln w="9525">
            <a:noFill/>
            <a:miter lim="800000"/>
            <a:headEnd/>
            <a:tailEnd/>
          </a:ln>
        </p:spPr>
        <p:txBody>
          <a:bodyPr wrap="none" lIns="0" tIns="46030" rIns="0" bIns="46030">
            <a:spAutoFit/>
          </a:bodyPr>
          <a:lstStyle/>
          <a:p>
            <a:pPr algn="ctr">
              <a:lnSpc>
                <a:spcPct val="90000"/>
              </a:lnSpc>
            </a:pPr>
            <a:r>
              <a:rPr kumimoji="0" lang="en-US" altLang="ko-KR" sz="1000">
                <a:solidFill>
                  <a:srgbClr val="00002E"/>
                </a:solidFill>
                <a:latin typeface="나눔고딕 ExtraBold" pitchFamily="50" charset="-127"/>
                <a:ea typeface="나눔고딕 ExtraBold" pitchFamily="50" charset="-127"/>
              </a:rPr>
              <a:t>Project Officer</a:t>
            </a:r>
            <a:endParaRPr kumimoji="0" lang="ko-KR" altLang="en-US" sz="1000">
              <a:solidFill>
                <a:srgbClr val="0000FF"/>
              </a:solidFill>
              <a:latin typeface="나눔고딕 ExtraBold" pitchFamily="50" charset="-127"/>
              <a:ea typeface="나눔고딕 ExtraBold" pitchFamily="50" charset="-127"/>
            </a:endParaRPr>
          </a:p>
        </p:txBody>
      </p:sp>
      <p:grpSp>
        <p:nvGrpSpPr>
          <p:cNvPr id="7" name="Group 38"/>
          <p:cNvGrpSpPr>
            <a:grpSpLocks/>
          </p:cNvGrpSpPr>
          <p:nvPr/>
        </p:nvGrpSpPr>
        <p:grpSpPr bwMode="auto">
          <a:xfrm>
            <a:off x="849313" y="5373688"/>
            <a:ext cx="574675" cy="481012"/>
            <a:chOff x="4609" y="4027"/>
            <a:chExt cx="332" cy="268"/>
          </a:xfrm>
        </p:grpSpPr>
        <p:grpSp>
          <p:nvGrpSpPr>
            <p:cNvPr id="8" name="Group 39"/>
            <p:cNvGrpSpPr>
              <a:grpSpLocks/>
            </p:cNvGrpSpPr>
            <p:nvPr/>
          </p:nvGrpSpPr>
          <p:grpSpPr bwMode="auto">
            <a:xfrm>
              <a:off x="4609" y="4027"/>
              <a:ext cx="282" cy="243"/>
              <a:chOff x="6872" y="4311"/>
              <a:chExt cx="623" cy="540"/>
            </a:xfrm>
          </p:grpSpPr>
          <p:pic>
            <p:nvPicPr>
              <p:cNvPr id="11401" name="Picture 40" descr="pc"/>
              <p:cNvPicPr>
                <a:picLocks noChangeAspect="1" noChangeArrowheads="1"/>
              </p:cNvPicPr>
              <p:nvPr/>
            </p:nvPicPr>
            <p:blipFill>
              <a:blip r:embed="rId5" cstate="print"/>
              <a:srcRect r="52130"/>
              <a:stretch>
                <a:fillRect/>
              </a:stretch>
            </p:blipFill>
            <p:spPr bwMode="auto">
              <a:xfrm>
                <a:off x="6872" y="4348"/>
                <a:ext cx="464" cy="502"/>
              </a:xfrm>
              <a:prstGeom prst="rect">
                <a:avLst/>
              </a:prstGeom>
              <a:noFill/>
              <a:ln w="9525">
                <a:noFill/>
                <a:miter lim="800000"/>
                <a:headEnd/>
                <a:tailEnd/>
              </a:ln>
            </p:spPr>
          </p:pic>
          <p:pic>
            <p:nvPicPr>
              <p:cNvPr id="11402" name="Picture 41" descr="사내넘"/>
              <p:cNvPicPr>
                <a:picLocks noChangeAspect="1" noChangeArrowheads="1"/>
              </p:cNvPicPr>
              <p:nvPr/>
            </p:nvPicPr>
            <p:blipFill>
              <a:blip r:embed="rId6" cstate="print"/>
              <a:srcRect/>
              <a:stretch>
                <a:fillRect/>
              </a:stretch>
            </p:blipFill>
            <p:spPr bwMode="auto">
              <a:xfrm flipH="1">
                <a:off x="7119" y="4311"/>
                <a:ext cx="376" cy="540"/>
              </a:xfrm>
              <a:prstGeom prst="rect">
                <a:avLst/>
              </a:prstGeom>
              <a:noFill/>
              <a:ln w="9525">
                <a:noFill/>
                <a:miter lim="800000"/>
                <a:headEnd/>
                <a:tailEnd/>
              </a:ln>
            </p:spPr>
          </p:pic>
        </p:grpSp>
        <p:pic>
          <p:nvPicPr>
            <p:cNvPr id="11400" name="Picture 42" descr="서류"/>
            <p:cNvPicPr>
              <a:picLocks noChangeAspect="1" noChangeArrowheads="1"/>
            </p:cNvPicPr>
            <p:nvPr/>
          </p:nvPicPr>
          <p:blipFill>
            <a:blip r:embed="rId7" cstate="print"/>
            <a:srcRect/>
            <a:stretch>
              <a:fillRect/>
            </a:stretch>
          </p:blipFill>
          <p:spPr bwMode="auto">
            <a:xfrm flipH="1">
              <a:off x="4791" y="4163"/>
              <a:ext cx="150" cy="132"/>
            </a:xfrm>
            <a:prstGeom prst="rect">
              <a:avLst/>
            </a:prstGeom>
            <a:noFill/>
            <a:ln w="9525">
              <a:noFill/>
              <a:miter lim="800000"/>
              <a:headEnd/>
              <a:tailEnd/>
            </a:ln>
          </p:spPr>
        </p:pic>
      </p:grpSp>
      <p:sp>
        <p:nvSpPr>
          <p:cNvPr id="11280" name="Rectangle 44"/>
          <p:cNvSpPr>
            <a:spLocks noChangeArrowheads="1"/>
          </p:cNvSpPr>
          <p:nvPr/>
        </p:nvSpPr>
        <p:spPr bwMode="auto">
          <a:xfrm>
            <a:off x="639763" y="4622800"/>
            <a:ext cx="1000125" cy="384175"/>
          </a:xfrm>
          <a:prstGeom prst="rect">
            <a:avLst/>
          </a:prstGeom>
          <a:noFill/>
          <a:ln w="9525">
            <a:noFill/>
            <a:miter lim="800000"/>
            <a:headEnd/>
            <a:tailEnd/>
          </a:ln>
        </p:spPr>
        <p:txBody>
          <a:bodyPr wrap="none" lIns="0" tIns="46030" rIns="0" bIns="46030">
            <a:spAutoFit/>
          </a:bodyPr>
          <a:lstStyle/>
          <a:p>
            <a:pPr algn="ctr">
              <a:lnSpc>
                <a:spcPct val="80000"/>
              </a:lnSpc>
            </a:pPr>
            <a:r>
              <a:rPr kumimoji="0" lang="en-US" altLang="ko-KR">
                <a:solidFill>
                  <a:srgbClr val="00002E"/>
                </a:solidFill>
                <a:latin typeface="나눔고딕 ExtraBold" pitchFamily="50" charset="-127"/>
                <a:ea typeface="나눔고딕 ExtraBold" pitchFamily="50" charset="-127"/>
              </a:rPr>
              <a:t>CFO of</a:t>
            </a:r>
          </a:p>
          <a:p>
            <a:pPr algn="ctr">
              <a:lnSpc>
                <a:spcPct val="80000"/>
              </a:lnSpc>
            </a:pPr>
            <a:r>
              <a:rPr kumimoji="0" lang="en-US" altLang="ko-KR">
                <a:solidFill>
                  <a:srgbClr val="00002E"/>
                </a:solidFill>
                <a:latin typeface="나눔고딕 ExtraBold" pitchFamily="50" charset="-127"/>
                <a:ea typeface="나눔고딕 ExtraBold" pitchFamily="50" charset="-127"/>
              </a:rPr>
              <a:t>Line Ministries</a:t>
            </a:r>
            <a:endParaRPr kumimoji="0" lang="en-US" altLang="ko-KR" sz="1400">
              <a:solidFill>
                <a:srgbClr val="00002E"/>
              </a:solidFill>
              <a:latin typeface="나눔고딕 ExtraBold" pitchFamily="50" charset="-127"/>
              <a:ea typeface="나눔고딕 ExtraBold" pitchFamily="50" charset="-127"/>
            </a:endParaRPr>
          </a:p>
        </p:txBody>
      </p:sp>
      <p:grpSp>
        <p:nvGrpSpPr>
          <p:cNvPr id="9" name="Group 45"/>
          <p:cNvGrpSpPr>
            <a:grpSpLocks/>
          </p:cNvGrpSpPr>
          <p:nvPr/>
        </p:nvGrpSpPr>
        <p:grpSpPr bwMode="auto">
          <a:xfrm>
            <a:off x="830263" y="4130675"/>
            <a:ext cx="569912" cy="481013"/>
            <a:chOff x="4609" y="4027"/>
            <a:chExt cx="332" cy="268"/>
          </a:xfrm>
        </p:grpSpPr>
        <p:grpSp>
          <p:nvGrpSpPr>
            <p:cNvPr id="10" name="Group 46"/>
            <p:cNvGrpSpPr>
              <a:grpSpLocks/>
            </p:cNvGrpSpPr>
            <p:nvPr/>
          </p:nvGrpSpPr>
          <p:grpSpPr bwMode="auto">
            <a:xfrm>
              <a:off x="4609" y="4027"/>
              <a:ext cx="282" cy="243"/>
              <a:chOff x="6872" y="4311"/>
              <a:chExt cx="623" cy="540"/>
            </a:xfrm>
          </p:grpSpPr>
          <p:pic>
            <p:nvPicPr>
              <p:cNvPr id="11397" name="Picture 47" descr="pc"/>
              <p:cNvPicPr>
                <a:picLocks noChangeAspect="1" noChangeArrowheads="1"/>
              </p:cNvPicPr>
              <p:nvPr/>
            </p:nvPicPr>
            <p:blipFill>
              <a:blip r:embed="rId8" cstate="print"/>
              <a:srcRect r="52130"/>
              <a:stretch>
                <a:fillRect/>
              </a:stretch>
            </p:blipFill>
            <p:spPr bwMode="auto">
              <a:xfrm>
                <a:off x="6872" y="4348"/>
                <a:ext cx="464" cy="502"/>
              </a:xfrm>
              <a:prstGeom prst="rect">
                <a:avLst/>
              </a:prstGeom>
              <a:noFill/>
              <a:ln w="9525">
                <a:noFill/>
                <a:miter lim="800000"/>
                <a:headEnd/>
                <a:tailEnd/>
              </a:ln>
            </p:spPr>
          </p:pic>
          <p:pic>
            <p:nvPicPr>
              <p:cNvPr id="11398" name="Picture 48" descr="사내넘"/>
              <p:cNvPicPr>
                <a:picLocks noChangeAspect="1" noChangeArrowheads="1"/>
              </p:cNvPicPr>
              <p:nvPr/>
            </p:nvPicPr>
            <p:blipFill>
              <a:blip r:embed="rId9" cstate="print"/>
              <a:srcRect/>
              <a:stretch>
                <a:fillRect/>
              </a:stretch>
            </p:blipFill>
            <p:spPr bwMode="auto">
              <a:xfrm flipH="1">
                <a:off x="7119" y="4311"/>
                <a:ext cx="376" cy="540"/>
              </a:xfrm>
              <a:prstGeom prst="rect">
                <a:avLst/>
              </a:prstGeom>
              <a:noFill/>
              <a:ln w="9525">
                <a:noFill/>
                <a:miter lim="800000"/>
                <a:headEnd/>
                <a:tailEnd/>
              </a:ln>
            </p:spPr>
          </p:pic>
        </p:grpSp>
        <p:pic>
          <p:nvPicPr>
            <p:cNvPr id="11396" name="Picture 49" descr="서류"/>
            <p:cNvPicPr>
              <a:picLocks noChangeAspect="1" noChangeArrowheads="1"/>
            </p:cNvPicPr>
            <p:nvPr/>
          </p:nvPicPr>
          <p:blipFill>
            <a:blip r:embed="rId7" cstate="print"/>
            <a:srcRect/>
            <a:stretch>
              <a:fillRect/>
            </a:stretch>
          </p:blipFill>
          <p:spPr bwMode="auto">
            <a:xfrm flipH="1">
              <a:off x="4791" y="4163"/>
              <a:ext cx="150" cy="132"/>
            </a:xfrm>
            <a:prstGeom prst="rect">
              <a:avLst/>
            </a:prstGeom>
            <a:noFill/>
            <a:ln w="9525">
              <a:noFill/>
              <a:miter lim="800000"/>
              <a:headEnd/>
              <a:tailEnd/>
            </a:ln>
          </p:spPr>
        </p:pic>
      </p:grpSp>
      <p:pic>
        <p:nvPicPr>
          <p:cNvPr id="11283" name="Picture 72" descr="악세사리"/>
          <p:cNvPicPr>
            <a:picLocks noChangeAspect="1" noChangeArrowheads="1"/>
          </p:cNvPicPr>
          <p:nvPr/>
        </p:nvPicPr>
        <p:blipFill>
          <a:blip r:embed="rId10" cstate="print"/>
          <a:srcRect/>
          <a:stretch>
            <a:fillRect/>
          </a:stretch>
        </p:blipFill>
        <p:spPr bwMode="gray">
          <a:xfrm>
            <a:off x="457200" y="3714750"/>
            <a:ext cx="1439863" cy="168275"/>
          </a:xfrm>
          <a:prstGeom prst="rect">
            <a:avLst/>
          </a:prstGeom>
          <a:noFill/>
          <a:ln w="9525">
            <a:noFill/>
            <a:miter lim="800000"/>
            <a:headEnd/>
            <a:tailEnd/>
          </a:ln>
        </p:spPr>
      </p:pic>
      <p:pic>
        <p:nvPicPr>
          <p:cNvPr id="11284" name="Picture 72" descr="악세사리"/>
          <p:cNvPicPr>
            <a:picLocks noChangeAspect="1" noChangeArrowheads="1"/>
          </p:cNvPicPr>
          <p:nvPr/>
        </p:nvPicPr>
        <p:blipFill>
          <a:blip r:embed="rId10" cstate="print"/>
          <a:srcRect/>
          <a:stretch>
            <a:fillRect/>
          </a:stretch>
        </p:blipFill>
        <p:spPr bwMode="gray">
          <a:xfrm>
            <a:off x="457200" y="5026025"/>
            <a:ext cx="1439863" cy="168275"/>
          </a:xfrm>
          <a:prstGeom prst="rect">
            <a:avLst/>
          </a:prstGeom>
          <a:noFill/>
          <a:ln w="9525">
            <a:noFill/>
            <a:miter lim="800000"/>
            <a:headEnd/>
            <a:tailEnd/>
          </a:ln>
        </p:spPr>
      </p:pic>
      <p:grpSp>
        <p:nvGrpSpPr>
          <p:cNvPr id="11" name="Group 351"/>
          <p:cNvGrpSpPr>
            <a:grpSpLocks/>
          </p:cNvGrpSpPr>
          <p:nvPr/>
        </p:nvGrpSpPr>
        <p:grpSpPr bwMode="auto">
          <a:xfrm>
            <a:off x="7218363" y="2706688"/>
            <a:ext cx="2190750" cy="3486150"/>
            <a:chOff x="4532" y="1680"/>
            <a:chExt cx="1411" cy="2246"/>
          </a:xfrm>
        </p:grpSpPr>
        <p:grpSp>
          <p:nvGrpSpPr>
            <p:cNvPr id="12" name="Group 145"/>
            <p:cNvGrpSpPr>
              <a:grpSpLocks/>
            </p:cNvGrpSpPr>
            <p:nvPr/>
          </p:nvGrpSpPr>
          <p:grpSpPr bwMode="auto">
            <a:xfrm>
              <a:off x="4602" y="1680"/>
              <a:ext cx="665" cy="426"/>
              <a:chOff x="259" y="1794"/>
              <a:chExt cx="824" cy="366"/>
            </a:xfrm>
          </p:grpSpPr>
          <p:pic>
            <p:nvPicPr>
              <p:cNvPr id="11393" name="Picture 146"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4" name="Rectangle 147"/>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3" name="Group 149"/>
            <p:cNvGrpSpPr>
              <a:grpSpLocks/>
            </p:cNvGrpSpPr>
            <p:nvPr/>
          </p:nvGrpSpPr>
          <p:grpSpPr bwMode="auto">
            <a:xfrm>
              <a:off x="5268" y="1680"/>
              <a:ext cx="665" cy="426"/>
              <a:chOff x="259" y="1794"/>
              <a:chExt cx="824" cy="366"/>
            </a:xfrm>
          </p:grpSpPr>
          <p:pic>
            <p:nvPicPr>
              <p:cNvPr id="11391" name="Picture 150"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2" name="Rectangle 151"/>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4" name="Group 152"/>
            <p:cNvGrpSpPr>
              <a:grpSpLocks/>
            </p:cNvGrpSpPr>
            <p:nvPr/>
          </p:nvGrpSpPr>
          <p:grpSpPr bwMode="auto">
            <a:xfrm>
              <a:off x="4602" y="2167"/>
              <a:ext cx="665" cy="426"/>
              <a:chOff x="259" y="1794"/>
              <a:chExt cx="824" cy="366"/>
            </a:xfrm>
          </p:grpSpPr>
          <p:pic>
            <p:nvPicPr>
              <p:cNvPr id="11389" name="Picture 153"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0" name="Rectangle 154"/>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5" name="Group 155"/>
            <p:cNvGrpSpPr>
              <a:grpSpLocks/>
            </p:cNvGrpSpPr>
            <p:nvPr/>
          </p:nvGrpSpPr>
          <p:grpSpPr bwMode="auto">
            <a:xfrm>
              <a:off x="5268" y="2167"/>
              <a:ext cx="665" cy="426"/>
              <a:chOff x="259" y="1794"/>
              <a:chExt cx="824" cy="366"/>
            </a:xfrm>
          </p:grpSpPr>
          <p:pic>
            <p:nvPicPr>
              <p:cNvPr id="11387" name="Picture 156"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8" name="Rectangle 157"/>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6" name="Group 158"/>
            <p:cNvGrpSpPr>
              <a:grpSpLocks/>
            </p:cNvGrpSpPr>
            <p:nvPr/>
          </p:nvGrpSpPr>
          <p:grpSpPr bwMode="auto">
            <a:xfrm>
              <a:off x="4602" y="2624"/>
              <a:ext cx="665" cy="426"/>
              <a:chOff x="259" y="1794"/>
              <a:chExt cx="824" cy="366"/>
            </a:xfrm>
          </p:grpSpPr>
          <p:pic>
            <p:nvPicPr>
              <p:cNvPr id="11385" name="Picture 159"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6" name="Rectangle 160"/>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7" name="Group 161"/>
            <p:cNvGrpSpPr>
              <a:grpSpLocks/>
            </p:cNvGrpSpPr>
            <p:nvPr/>
          </p:nvGrpSpPr>
          <p:grpSpPr bwMode="auto">
            <a:xfrm>
              <a:off x="5268" y="2624"/>
              <a:ext cx="665" cy="426"/>
              <a:chOff x="259" y="1794"/>
              <a:chExt cx="824" cy="366"/>
            </a:xfrm>
          </p:grpSpPr>
          <p:pic>
            <p:nvPicPr>
              <p:cNvPr id="11383" name="Picture 162"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4" name="Rectangle 163"/>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8" name="Group 164"/>
            <p:cNvGrpSpPr>
              <a:grpSpLocks/>
            </p:cNvGrpSpPr>
            <p:nvPr/>
          </p:nvGrpSpPr>
          <p:grpSpPr bwMode="auto">
            <a:xfrm>
              <a:off x="4602" y="3044"/>
              <a:ext cx="665" cy="425"/>
              <a:chOff x="259" y="1794"/>
              <a:chExt cx="824" cy="366"/>
            </a:xfrm>
          </p:grpSpPr>
          <p:pic>
            <p:nvPicPr>
              <p:cNvPr id="11381" name="Picture 165"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2" name="Rectangle 166"/>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9" name="Group 167"/>
            <p:cNvGrpSpPr>
              <a:grpSpLocks/>
            </p:cNvGrpSpPr>
            <p:nvPr/>
          </p:nvGrpSpPr>
          <p:grpSpPr bwMode="auto">
            <a:xfrm>
              <a:off x="5268" y="3044"/>
              <a:ext cx="665" cy="425"/>
              <a:chOff x="259" y="1794"/>
              <a:chExt cx="824" cy="366"/>
            </a:xfrm>
          </p:grpSpPr>
          <p:pic>
            <p:nvPicPr>
              <p:cNvPr id="11379" name="Picture 168"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0" name="Rectangle 169"/>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20" name="Group 170"/>
            <p:cNvGrpSpPr>
              <a:grpSpLocks/>
            </p:cNvGrpSpPr>
            <p:nvPr/>
          </p:nvGrpSpPr>
          <p:grpSpPr bwMode="auto">
            <a:xfrm>
              <a:off x="4602" y="3500"/>
              <a:ext cx="665" cy="426"/>
              <a:chOff x="259" y="1794"/>
              <a:chExt cx="824" cy="366"/>
            </a:xfrm>
          </p:grpSpPr>
          <p:pic>
            <p:nvPicPr>
              <p:cNvPr id="11377" name="Picture 171"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78" name="Rectangle 172"/>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21" name="Group 173"/>
            <p:cNvGrpSpPr>
              <a:grpSpLocks/>
            </p:cNvGrpSpPr>
            <p:nvPr/>
          </p:nvGrpSpPr>
          <p:grpSpPr bwMode="auto">
            <a:xfrm>
              <a:off x="5268" y="3500"/>
              <a:ext cx="665" cy="426"/>
              <a:chOff x="259" y="1794"/>
              <a:chExt cx="824" cy="366"/>
            </a:xfrm>
          </p:grpSpPr>
          <p:pic>
            <p:nvPicPr>
              <p:cNvPr id="11375" name="Picture 174"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76" name="Rectangle 175"/>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sp>
          <p:nvSpPr>
            <p:cNvPr id="11365" name="AutoShape 25"/>
            <p:cNvSpPr>
              <a:spLocks noChangeArrowheads="1"/>
            </p:cNvSpPr>
            <p:nvPr/>
          </p:nvSpPr>
          <p:spPr bwMode="auto">
            <a:xfrm>
              <a:off x="4619" y="1782"/>
              <a:ext cx="569" cy="229"/>
            </a:xfrm>
            <a:prstGeom prst="roundRect">
              <a:avLst>
                <a:gd name="adj" fmla="val 6139"/>
              </a:avLst>
            </a:prstGeom>
            <a:noFill/>
            <a:ln w="12700">
              <a:noFill/>
              <a:round/>
              <a:headEnd/>
              <a:tailEnd/>
            </a:ln>
          </p:spPr>
          <p:txBody>
            <a:bodyPr lIns="91423" tIns="89984" rIns="0" bIns="89984" anchor="ctr"/>
            <a:lstStyle/>
            <a:p>
              <a:pPr algn="ctr"/>
              <a:r>
                <a:rPr lang="ru-RU" altLang="ko-KR" b="0" dirty="0" smtClean="0">
                  <a:latin typeface="나눔고딕 ExtraBold" pitchFamily="50" charset="-127"/>
                  <a:ea typeface="나눔고딕 ExtraBold" pitchFamily="50" charset="-127"/>
                </a:rPr>
                <a:t>Бюджет</a:t>
              </a:r>
              <a:endParaRPr lang="ko-KR" altLang="en-US" b="0" dirty="0">
                <a:latin typeface="나눔고딕 ExtraBold" pitchFamily="50" charset="-127"/>
                <a:ea typeface="나눔고딕 ExtraBold" pitchFamily="50" charset="-127"/>
                <a:sym typeface="Wingdings" pitchFamily="2" charset="2"/>
              </a:endParaRPr>
            </a:p>
          </p:txBody>
        </p:sp>
        <p:sp>
          <p:nvSpPr>
            <p:cNvPr id="11366" name="AutoShape 26"/>
            <p:cNvSpPr>
              <a:spLocks noChangeArrowheads="1"/>
            </p:cNvSpPr>
            <p:nvPr/>
          </p:nvSpPr>
          <p:spPr bwMode="auto">
            <a:xfrm>
              <a:off x="4619" y="2265"/>
              <a:ext cx="569" cy="228"/>
            </a:xfrm>
            <a:prstGeom prst="roundRect">
              <a:avLst>
                <a:gd name="adj" fmla="val 6139"/>
              </a:avLst>
            </a:prstGeom>
            <a:noFill/>
            <a:ln w="12700">
              <a:noFill/>
              <a:round/>
              <a:headEnd/>
              <a:tailEnd/>
            </a:ln>
          </p:spPr>
          <p:txBody>
            <a:bodyPr lIns="91423" tIns="89984" rIns="0" bIns="89984" anchor="ctr"/>
            <a:lstStyle/>
            <a:p>
              <a:pPr algn="ctr"/>
              <a:r>
                <a:rPr lang="ru-RU" altLang="ko-KR" dirty="0" smtClean="0">
                  <a:latin typeface="나눔고딕 ExtraBold" pitchFamily="50" charset="-127"/>
                  <a:ea typeface="나눔고딕 ExtraBold" pitchFamily="50" charset="-127"/>
                </a:rPr>
                <a:t>Доход</a:t>
              </a:r>
              <a:endParaRPr lang="en-US" altLang="ko-KR" b="0" dirty="0">
                <a:latin typeface="나눔고딕 ExtraBold" pitchFamily="50" charset="-127"/>
                <a:ea typeface="나눔고딕 ExtraBold" pitchFamily="50" charset="-127"/>
              </a:endParaRPr>
            </a:p>
          </p:txBody>
        </p:sp>
        <p:sp>
          <p:nvSpPr>
            <p:cNvPr id="11367" name="AutoShape 27"/>
            <p:cNvSpPr>
              <a:spLocks noChangeArrowheads="1"/>
            </p:cNvSpPr>
            <p:nvPr/>
          </p:nvSpPr>
          <p:spPr bwMode="auto">
            <a:xfrm>
              <a:off x="4532" y="2721"/>
              <a:ext cx="738" cy="227"/>
            </a:xfrm>
            <a:prstGeom prst="roundRect">
              <a:avLst>
                <a:gd name="adj" fmla="val 6139"/>
              </a:avLst>
            </a:prstGeom>
            <a:noFill/>
            <a:ln w="12700">
              <a:noFill/>
              <a:round/>
              <a:headEnd/>
              <a:tailEnd/>
            </a:ln>
          </p:spPr>
          <p:txBody>
            <a:bodyPr lIns="91423" tIns="89984" rIns="0" bIns="89984" anchor="ctr"/>
            <a:lstStyle/>
            <a:p>
              <a:pPr algn="ctr"/>
              <a:r>
                <a:rPr lang="ru-RU" altLang="ko-KR" b="0" dirty="0" smtClean="0">
                  <a:latin typeface="나눔고딕 ExtraBold" pitchFamily="50" charset="-127"/>
                  <a:ea typeface="나눔고딕 ExtraBold" pitchFamily="50" charset="-127"/>
                </a:rPr>
                <a:t>Расход</a:t>
              </a:r>
              <a:endParaRPr lang="en-US" altLang="ko-KR" b="0" dirty="0">
                <a:latin typeface="나눔고딕 ExtraBold" pitchFamily="50" charset="-127"/>
                <a:ea typeface="나눔고딕 ExtraBold" pitchFamily="50" charset="-127"/>
              </a:endParaRPr>
            </a:p>
          </p:txBody>
        </p:sp>
        <p:sp>
          <p:nvSpPr>
            <p:cNvPr id="11368" name="AutoShape 28"/>
            <p:cNvSpPr>
              <a:spLocks noChangeArrowheads="1"/>
            </p:cNvSpPr>
            <p:nvPr/>
          </p:nvSpPr>
          <p:spPr bwMode="auto">
            <a:xfrm>
              <a:off x="4614" y="3139"/>
              <a:ext cx="569" cy="227"/>
            </a:xfrm>
            <a:prstGeom prst="roundRect">
              <a:avLst>
                <a:gd name="adj" fmla="val 6139"/>
              </a:avLst>
            </a:prstGeom>
            <a:noFill/>
            <a:ln w="12700">
              <a:noFill/>
              <a:round/>
              <a:headEnd/>
              <a:tailEnd/>
            </a:ln>
          </p:spPr>
          <p:txBody>
            <a:bodyPr lIns="91423" tIns="89984" rIns="0" bIns="89984" anchor="ctr"/>
            <a:lstStyle/>
            <a:p>
              <a:pPr algn="ctr"/>
              <a:r>
                <a:rPr lang="ru-RU" altLang="ko-KR" b="0" dirty="0" smtClean="0">
                  <a:latin typeface="나눔고딕 ExtraBold" pitchFamily="50" charset="-127"/>
                  <a:ea typeface="나눔고딕 ExtraBold" pitchFamily="50" charset="-127"/>
                </a:rPr>
                <a:t>Фонд</a:t>
              </a:r>
              <a:endParaRPr lang="ko-KR" altLang="en-US" b="0" dirty="0">
                <a:latin typeface="나눔고딕 ExtraBold" pitchFamily="50" charset="-127"/>
                <a:ea typeface="나눔고딕 ExtraBold" pitchFamily="50" charset="-127"/>
                <a:sym typeface="Wingdings" pitchFamily="2" charset="2"/>
              </a:endParaRPr>
            </a:p>
          </p:txBody>
        </p:sp>
        <p:sp>
          <p:nvSpPr>
            <p:cNvPr id="11369" name="AutoShape 28"/>
            <p:cNvSpPr>
              <a:spLocks noChangeArrowheads="1"/>
            </p:cNvSpPr>
            <p:nvPr/>
          </p:nvSpPr>
          <p:spPr bwMode="auto">
            <a:xfrm>
              <a:off x="4591" y="3596"/>
              <a:ext cx="644" cy="227"/>
            </a:xfrm>
            <a:prstGeom prst="roundRect">
              <a:avLst>
                <a:gd name="adj" fmla="val 6139"/>
              </a:avLst>
            </a:prstGeom>
            <a:noFill/>
            <a:ln w="12700">
              <a:noFill/>
              <a:round/>
              <a:headEnd/>
              <a:tailEnd/>
            </a:ln>
          </p:spPr>
          <p:txBody>
            <a:bodyPr lIns="91423" tIns="89984" rIns="0" bIns="89984" anchor="ctr"/>
            <a:lstStyle/>
            <a:p>
              <a:pPr algn="ctr"/>
              <a:r>
                <a:rPr lang="ru-RU" altLang="ko-KR" sz="900" b="0" dirty="0" smtClean="0">
                  <a:latin typeface="나눔고딕 ExtraBold" pitchFamily="50" charset="-127"/>
                  <a:ea typeface="나눔고딕 ExtraBold" pitchFamily="50" charset="-127"/>
                </a:rPr>
                <a:t>Национальное имущество</a:t>
              </a:r>
              <a:endParaRPr lang="ko-KR" altLang="en-US" sz="900" b="0" dirty="0">
                <a:latin typeface="나눔고딕 ExtraBold" pitchFamily="50" charset="-127"/>
                <a:ea typeface="나눔고딕 ExtraBold" pitchFamily="50" charset="-127"/>
                <a:sym typeface="Wingdings" pitchFamily="2" charset="2"/>
              </a:endParaRPr>
            </a:p>
          </p:txBody>
        </p:sp>
        <p:sp>
          <p:nvSpPr>
            <p:cNvPr id="11370" name="AutoShape 25"/>
            <p:cNvSpPr>
              <a:spLocks noChangeArrowheads="1"/>
            </p:cNvSpPr>
            <p:nvPr/>
          </p:nvSpPr>
          <p:spPr bwMode="auto">
            <a:xfrm>
              <a:off x="5288" y="1782"/>
              <a:ext cx="569" cy="229"/>
            </a:xfrm>
            <a:prstGeom prst="roundRect">
              <a:avLst>
                <a:gd name="adj" fmla="val 6139"/>
              </a:avLst>
            </a:prstGeom>
            <a:noFill/>
            <a:ln w="12700">
              <a:noFill/>
              <a:round/>
              <a:headEnd/>
              <a:tailEnd/>
            </a:ln>
          </p:spPr>
          <p:txBody>
            <a:bodyPr lIns="91423" tIns="89984" rIns="0" bIns="89984" anchor="ctr"/>
            <a:lstStyle/>
            <a:p>
              <a:pPr algn="ctr"/>
              <a:r>
                <a:rPr lang="ru-RU" altLang="ko-KR" b="0" dirty="0" smtClean="0">
                  <a:latin typeface="나눔고딕 ExtraBold" pitchFamily="50" charset="-127"/>
                  <a:ea typeface="나눔고딕 ExtraBold" pitchFamily="50" charset="-127"/>
                  <a:sym typeface="Wingdings" pitchFamily="2" charset="2"/>
                </a:rPr>
                <a:t>Товары</a:t>
              </a:r>
              <a:endParaRPr lang="ko-KR" altLang="en-US" b="0" dirty="0">
                <a:latin typeface="나눔고딕 ExtraBold" pitchFamily="50" charset="-127"/>
                <a:ea typeface="나눔고딕 ExtraBold" pitchFamily="50" charset="-127"/>
                <a:sym typeface="Wingdings" pitchFamily="2" charset="2"/>
              </a:endParaRPr>
            </a:p>
          </p:txBody>
        </p:sp>
        <p:sp>
          <p:nvSpPr>
            <p:cNvPr id="11371" name="AutoShape 26"/>
            <p:cNvSpPr>
              <a:spLocks noChangeArrowheads="1"/>
            </p:cNvSpPr>
            <p:nvPr/>
          </p:nvSpPr>
          <p:spPr bwMode="auto">
            <a:xfrm>
              <a:off x="5282" y="2268"/>
              <a:ext cx="569" cy="228"/>
            </a:xfrm>
            <a:prstGeom prst="roundRect">
              <a:avLst>
                <a:gd name="adj" fmla="val 6139"/>
              </a:avLst>
            </a:prstGeom>
            <a:noFill/>
            <a:ln w="12700">
              <a:noFill/>
              <a:round/>
              <a:headEnd/>
              <a:tailEnd/>
            </a:ln>
          </p:spPr>
          <p:txBody>
            <a:bodyPr lIns="91423" tIns="89984" rIns="0" bIns="89984" anchor="ctr"/>
            <a:lstStyle/>
            <a:p>
              <a:pPr algn="ctr"/>
              <a:r>
                <a:rPr lang="ru-RU" altLang="ko-KR" b="0" dirty="0" smtClean="0">
                  <a:latin typeface="나눔고딕 ExtraBold" pitchFamily="50" charset="-127"/>
                  <a:ea typeface="나눔고딕 ExtraBold" pitchFamily="50" charset="-127"/>
                </a:rPr>
                <a:t>Долг</a:t>
              </a:r>
              <a:endParaRPr lang="en-US" altLang="ko-KR" b="0" dirty="0">
                <a:latin typeface="나눔고딕 ExtraBold" pitchFamily="50" charset="-127"/>
                <a:ea typeface="나눔고딕 ExtraBold" pitchFamily="50" charset="-127"/>
              </a:endParaRPr>
            </a:p>
          </p:txBody>
        </p:sp>
        <p:sp>
          <p:nvSpPr>
            <p:cNvPr id="11372" name="AutoShape 27"/>
            <p:cNvSpPr>
              <a:spLocks noChangeArrowheads="1"/>
            </p:cNvSpPr>
            <p:nvPr/>
          </p:nvSpPr>
          <p:spPr bwMode="auto">
            <a:xfrm>
              <a:off x="5203" y="2722"/>
              <a:ext cx="740" cy="227"/>
            </a:xfrm>
            <a:prstGeom prst="roundRect">
              <a:avLst>
                <a:gd name="adj" fmla="val 6139"/>
              </a:avLst>
            </a:prstGeom>
            <a:noFill/>
            <a:ln w="12700">
              <a:noFill/>
              <a:round/>
              <a:headEnd/>
              <a:tailEnd/>
            </a:ln>
          </p:spPr>
          <p:txBody>
            <a:bodyPr lIns="91423" tIns="89984" rIns="0" bIns="89984" anchor="ctr"/>
            <a:lstStyle/>
            <a:p>
              <a:pPr algn="ctr"/>
              <a:r>
                <a:rPr lang="ru-RU" altLang="ko-KR" dirty="0" smtClean="0">
                  <a:latin typeface="나눔고딕 ExtraBold" pitchFamily="50" charset="-127"/>
                  <a:ea typeface="나눔고딕 ExtraBold" pitchFamily="50" charset="-127"/>
                </a:rPr>
                <a:t>Регулирование рас</a:t>
              </a:r>
              <a:r>
                <a:rPr lang="ru-RU" altLang="ko-KR" b="0" dirty="0" smtClean="0">
                  <a:latin typeface="나눔고딕 ExtraBold" pitchFamily="50" charset="-127"/>
                  <a:ea typeface="나눔고딕 ExtraBold" pitchFamily="50" charset="-127"/>
                </a:rPr>
                <a:t>четов</a:t>
              </a:r>
              <a:endParaRPr lang="en-US" altLang="ko-KR" b="0" dirty="0">
                <a:latin typeface="나눔고딕 ExtraBold" pitchFamily="50" charset="-127"/>
                <a:ea typeface="나눔고딕 ExtraBold" pitchFamily="50" charset="-127"/>
              </a:endParaRPr>
            </a:p>
          </p:txBody>
        </p:sp>
        <p:sp>
          <p:nvSpPr>
            <p:cNvPr id="11373" name="AutoShape 28"/>
            <p:cNvSpPr>
              <a:spLocks noChangeArrowheads="1"/>
            </p:cNvSpPr>
            <p:nvPr/>
          </p:nvSpPr>
          <p:spPr bwMode="auto">
            <a:xfrm>
              <a:off x="5300" y="3149"/>
              <a:ext cx="569" cy="227"/>
            </a:xfrm>
            <a:prstGeom prst="roundRect">
              <a:avLst>
                <a:gd name="adj" fmla="val 6139"/>
              </a:avLst>
            </a:prstGeom>
            <a:noFill/>
            <a:ln w="12700">
              <a:noFill/>
              <a:round/>
              <a:headEnd/>
              <a:tailEnd/>
            </a:ln>
          </p:spPr>
          <p:txBody>
            <a:bodyPr lIns="91423" tIns="89984" rIns="0" bIns="89984" anchor="ctr"/>
            <a:lstStyle/>
            <a:p>
              <a:pPr algn="ctr"/>
              <a:r>
                <a:rPr lang="ru-RU" altLang="ko-KR" sz="1200" b="0" dirty="0" smtClean="0">
                  <a:latin typeface="나눔고딕 ExtraBold" pitchFamily="50" charset="-127"/>
                  <a:ea typeface="나눔고딕 ExtraBold" pitchFamily="50" charset="-127"/>
                  <a:sym typeface="Wingdings" pitchFamily="2" charset="2"/>
                </a:rPr>
                <a:t>Статистический анализ</a:t>
              </a:r>
              <a:endParaRPr lang="ko-KR" altLang="en-US" sz="1200" b="0" dirty="0">
                <a:latin typeface="나눔고딕 ExtraBold" pitchFamily="50" charset="-127"/>
                <a:ea typeface="나눔고딕 ExtraBold" pitchFamily="50" charset="-127"/>
                <a:sym typeface="Wingdings" pitchFamily="2" charset="2"/>
              </a:endParaRPr>
            </a:p>
          </p:txBody>
        </p:sp>
        <p:sp>
          <p:nvSpPr>
            <p:cNvPr id="3" name="AutoShape 28"/>
            <p:cNvSpPr>
              <a:spLocks noChangeArrowheads="1"/>
            </p:cNvSpPr>
            <p:nvPr/>
          </p:nvSpPr>
          <p:spPr bwMode="auto">
            <a:xfrm>
              <a:off x="5231" y="3596"/>
              <a:ext cx="675" cy="227"/>
            </a:xfrm>
            <a:prstGeom prst="roundRect">
              <a:avLst>
                <a:gd name="adj" fmla="val 6139"/>
              </a:avLst>
            </a:prstGeom>
            <a:noFill/>
            <a:ln w="12700">
              <a:noFill/>
              <a:round/>
              <a:headEnd/>
              <a:tailEnd/>
            </a:ln>
          </p:spPr>
          <p:txBody>
            <a:bodyPr lIns="91423" tIns="89984" rIns="0" bIns="89984" anchor="ctr"/>
            <a:lstStyle/>
            <a:p>
              <a:pPr algn="ctr">
                <a:defRPr/>
              </a:pPr>
              <a:r>
                <a:rPr kumimoji="0" lang="ru-RU" altLang="ko-KR" sz="1100" b="0" dirty="0" smtClean="0">
                  <a:effectLst>
                    <a:outerShdw blurRad="38100" dist="38100" dir="2700000" algn="tl">
                      <a:srgbClr val="C0C0C0"/>
                    </a:outerShdw>
                  </a:effectLst>
                  <a:latin typeface="나눔고딕 ExtraBold" pitchFamily="50" charset="-127"/>
                  <a:ea typeface="나눔고딕 ExtraBold" pitchFamily="50" charset="-127"/>
                </a:rPr>
                <a:t>Выполнение </a:t>
              </a:r>
              <a:endParaRPr lang="ko-KR" altLang="en-US" sz="1100" b="0" dirty="0">
                <a:latin typeface="나눔고딕 ExtraBold" pitchFamily="50" charset="-127"/>
                <a:ea typeface="나눔고딕 ExtraBold" pitchFamily="50" charset="-127"/>
                <a:sym typeface="Wingdings" pitchFamily="2" charset="2"/>
              </a:endParaRPr>
            </a:p>
          </p:txBody>
        </p:sp>
      </p:grpSp>
      <p:sp>
        <p:nvSpPr>
          <p:cNvPr id="11286" name="AutoShape 244"/>
          <p:cNvSpPr>
            <a:spLocks noChangeArrowheads="1"/>
          </p:cNvSpPr>
          <p:nvPr/>
        </p:nvSpPr>
        <p:spPr bwMode="gray">
          <a:xfrm>
            <a:off x="2030413" y="2257425"/>
            <a:ext cx="5060950" cy="409575"/>
          </a:xfrm>
          <a:prstGeom prst="roundRect">
            <a:avLst>
              <a:gd name="adj" fmla="val 17551"/>
            </a:avLst>
          </a:prstGeom>
          <a:gradFill rotWithShape="1">
            <a:gsLst>
              <a:gs pos="0">
                <a:srgbClr val="FFFFFF">
                  <a:alpha val="60001"/>
                </a:srgbClr>
              </a:gs>
              <a:gs pos="100000">
                <a:srgbClr val="FFFFFF">
                  <a:alpha val="0"/>
                </a:srgbClr>
              </a:gs>
            </a:gsLst>
            <a:lin ang="5400000" scaled="1"/>
          </a:gradFill>
          <a:ln w="38100" algn="ctr">
            <a:noFill/>
            <a:round/>
            <a:headEnd/>
            <a:tailEnd/>
          </a:ln>
        </p:spPr>
        <p:txBody>
          <a:bodyPr wrap="none" anchor="ctr"/>
          <a:lstStyle/>
          <a:p>
            <a:pPr algn="ctr"/>
            <a:endParaRPr lang="ko-KR" altLang="en-US" sz="2400" b="0">
              <a:solidFill>
                <a:schemeClr val="tx1"/>
              </a:solidFill>
              <a:latin typeface="HY헤드라인M" pitchFamily="18" charset="-127"/>
              <a:ea typeface="HY헤드라인M" pitchFamily="18" charset="-127"/>
            </a:endParaRPr>
          </a:p>
        </p:txBody>
      </p:sp>
      <p:pic>
        <p:nvPicPr>
          <p:cNvPr id="11287" name="Picture 245" descr="Untitled-1"/>
          <p:cNvPicPr>
            <a:picLocks noChangeAspect="1" noChangeArrowheads="1"/>
          </p:cNvPicPr>
          <p:nvPr/>
        </p:nvPicPr>
        <p:blipFill>
          <a:blip r:embed="rId12" cstate="print"/>
          <a:srcRect/>
          <a:stretch>
            <a:fillRect/>
          </a:stretch>
        </p:blipFill>
        <p:spPr bwMode="auto">
          <a:xfrm>
            <a:off x="2382838" y="2152650"/>
            <a:ext cx="4398962" cy="412750"/>
          </a:xfrm>
          <a:prstGeom prst="rect">
            <a:avLst/>
          </a:prstGeom>
          <a:noFill/>
          <a:ln w="9525">
            <a:noFill/>
            <a:miter lim="800000"/>
            <a:headEnd/>
            <a:tailEnd/>
          </a:ln>
        </p:spPr>
      </p:pic>
      <p:sp>
        <p:nvSpPr>
          <p:cNvPr id="11288" name="AutoShape 250"/>
          <p:cNvSpPr>
            <a:spLocks noChangeArrowheads="1"/>
          </p:cNvSpPr>
          <p:nvPr/>
        </p:nvSpPr>
        <p:spPr bwMode="auto">
          <a:xfrm>
            <a:off x="2166918" y="2571744"/>
            <a:ext cx="4852987" cy="2305050"/>
          </a:xfrm>
          <a:prstGeom prst="roundRect">
            <a:avLst>
              <a:gd name="adj" fmla="val 3296"/>
            </a:avLst>
          </a:prstGeom>
          <a:solidFill>
            <a:srgbClr val="6196CB">
              <a:alpha val="81175"/>
            </a:srgbClr>
          </a:solidFill>
          <a:ln w="12700">
            <a:noFill/>
            <a:round/>
            <a:headEnd/>
            <a:tailEnd/>
          </a:ln>
        </p:spPr>
        <p:txBody>
          <a:bodyPr lIns="0" tIns="36000" rIns="0" bIns="36000"/>
          <a:lstStyle/>
          <a:p>
            <a:pPr algn="ctr" latinLnBrk="1">
              <a:spcBef>
                <a:spcPts val="200"/>
              </a:spcBef>
            </a:pPr>
            <a:endParaRPr lang="ko-KR" altLang="en-US" sz="1400" b="0">
              <a:solidFill>
                <a:schemeClr val="bg1"/>
              </a:solidFill>
              <a:latin typeface="HY헤드라인M" pitchFamily="18" charset="-127"/>
              <a:ea typeface="HY헤드라인M" pitchFamily="18" charset="-127"/>
            </a:endParaRPr>
          </a:p>
        </p:txBody>
      </p:sp>
      <p:sp>
        <p:nvSpPr>
          <p:cNvPr id="11289" name="AutoShape 252"/>
          <p:cNvSpPr>
            <a:spLocks noChangeArrowheads="1"/>
          </p:cNvSpPr>
          <p:nvPr/>
        </p:nvSpPr>
        <p:spPr bwMode="auto">
          <a:xfrm>
            <a:off x="2168525" y="2654300"/>
            <a:ext cx="4786313" cy="127000"/>
          </a:xfrm>
          <a:prstGeom prst="roundRect">
            <a:avLst>
              <a:gd name="adj" fmla="val 26745"/>
            </a:avLst>
          </a:prstGeom>
          <a:gradFill rotWithShape="1">
            <a:gsLst>
              <a:gs pos="0">
                <a:srgbClr val="FFFFFF">
                  <a:alpha val="62000"/>
                </a:srgbClr>
              </a:gs>
              <a:gs pos="100000">
                <a:srgbClr val="FFFFFF">
                  <a:alpha val="0"/>
                </a:srgbClr>
              </a:gs>
            </a:gsLst>
            <a:lin ang="5400000" scaled="1"/>
          </a:gra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0" name="AutoShape 254"/>
          <p:cNvSpPr>
            <a:spLocks noChangeArrowheads="1"/>
          </p:cNvSpPr>
          <p:nvPr/>
        </p:nvSpPr>
        <p:spPr bwMode="auto">
          <a:xfrm>
            <a:off x="2138363" y="5029200"/>
            <a:ext cx="4852987" cy="1198563"/>
          </a:xfrm>
          <a:prstGeom prst="roundRect">
            <a:avLst>
              <a:gd name="adj" fmla="val 3296"/>
            </a:avLst>
          </a:prstGeom>
          <a:solidFill>
            <a:srgbClr val="6196CB">
              <a:alpha val="81175"/>
            </a:srgbClr>
          </a:solidFill>
          <a:ln w="12700">
            <a:noFill/>
            <a:round/>
            <a:headEnd/>
            <a:tailEnd/>
          </a:ln>
        </p:spPr>
        <p:txBody>
          <a:bodyPr lIns="0" tIns="36000" rIns="0" bIns="36000"/>
          <a:lstStyle/>
          <a:p>
            <a:pPr algn="ctr" latinLnBrk="1">
              <a:spcBef>
                <a:spcPts val="200"/>
              </a:spcBef>
            </a:pPr>
            <a:endParaRPr lang="ko-KR" altLang="en-US" sz="1400" b="0">
              <a:solidFill>
                <a:schemeClr val="bg1"/>
              </a:solidFill>
              <a:latin typeface="HY헤드라인M" pitchFamily="18" charset="-127"/>
              <a:ea typeface="HY헤드라인M" pitchFamily="18" charset="-127"/>
            </a:endParaRPr>
          </a:p>
        </p:txBody>
      </p:sp>
      <p:sp>
        <p:nvSpPr>
          <p:cNvPr id="11291" name="AutoShape 255"/>
          <p:cNvSpPr>
            <a:spLocks noChangeArrowheads="1"/>
          </p:cNvSpPr>
          <p:nvPr/>
        </p:nvSpPr>
        <p:spPr bwMode="auto">
          <a:xfrm>
            <a:off x="2187575" y="5373688"/>
            <a:ext cx="4760913" cy="830262"/>
          </a:xfrm>
          <a:prstGeom prst="roundRect">
            <a:avLst>
              <a:gd name="adj" fmla="val 1750"/>
            </a:avLst>
          </a:prstGeom>
          <a:solidFill>
            <a:srgbClr val="FFFFFF"/>
          </a:soli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2" name="AutoShape 256"/>
          <p:cNvSpPr>
            <a:spLocks noChangeArrowheads="1"/>
          </p:cNvSpPr>
          <p:nvPr/>
        </p:nvSpPr>
        <p:spPr bwMode="auto">
          <a:xfrm>
            <a:off x="2168525" y="5043488"/>
            <a:ext cx="4779963" cy="115887"/>
          </a:xfrm>
          <a:prstGeom prst="roundRect">
            <a:avLst>
              <a:gd name="adj" fmla="val 26745"/>
            </a:avLst>
          </a:prstGeom>
          <a:gradFill rotWithShape="1">
            <a:gsLst>
              <a:gs pos="0">
                <a:srgbClr val="FFFFFF">
                  <a:alpha val="62000"/>
                </a:srgbClr>
              </a:gs>
              <a:gs pos="100000">
                <a:srgbClr val="FFFFFF">
                  <a:alpha val="0"/>
                </a:srgbClr>
              </a:gs>
            </a:gsLst>
            <a:lin ang="5400000" scaled="1"/>
          </a:gra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3" name="AutoShape 17"/>
          <p:cNvSpPr>
            <a:spLocks noChangeArrowheads="1"/>
          </p:cNvSpPr>
          <p:nvPr/>
        </p:nvSpPr>
        <p:spPr bwMode="auto">
          <a:xfrm rot="5400000" flipV="1">
            <a:off x="4190207" y="3450431"/>
            <a:ext cx="785812" cy="4714875"/>
          </a:xfrm>
          <a:prstGeom prst="roundRect">
            <a:avLst>
              <a:gd name="adj" fmla="val 6231"/>
            </a:avLst>
          </a:prstGeom>
          <a:solidFill>
            <a:schemeClr val="bg1"/>
          </a:solidFill>
          <a:ln w="9525" algn="ctr">
            <a:noFill/>
            <a:round/>
            <a:headEnd/>
            <a:tailEnd/>
          </a:ln>
        </p:spPr>
        <p:txBody>
          <a:bodyPr rot="10800000"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grpSp>
        <p:nvGrpSpPr>
          <p:cNvPr id="22" name="Group 222"/>
          <p:cNvGrpSpPr>
            <a:grpSpLocks/>
          </p:cNvGrpSpPr>
          <p:nvPr/>
        </p:nvGrpSpPr>
        <p:grpSpPr bwMode="auto">
          <a:xfrm>
            <a:off x="2362200" y="5529263"/>
            <a:ext cx="2114550" cy="496887"/>
            <a:chOff x="2505" y="-630"/>
            <a:chExt cx="1834" cy="296"/>
          </a:xfrm>
        </p:grpSpPr>
        <p:pic>
          <p:nvPicPr>
            <p:cNvPr id="11351"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52"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53"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54"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grpSp>
        <p:nvGrpSpPr>
          <p:cNvPr id="23" name="Group 227"/>
          <p:cNvGrpSpPr>
            <a:grpSpLocks/>
          </p:cNvGrpSpPr>
          <p:nvPr/>
        </p:nvGrpSpPr>
        <p:grpSpPr bwMode="auto">
          <a:xfrm>
            <a:off x="4564063" y="5534025"/>
            <a:ext cx="2227262" cy="496888"/>
            <a:chOff x="2505" y="-630"/>
            <a:chExt cx="1834" cy="296"/>
          </a:xfrm>
        </p:grpSpPr>
        <p:pic>
          <p:nvPicPr>
            <p:cNvPr id="11347"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8"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9"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50"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sp>
        <p:nvSpPr>
          <p:cNvPr id="11296" name="Rectangle 59"/>
          <p:cNvSpPr>
            <a:spLocks noChangeArrowheads="1"/>
          </p:cNvSpPr>
          <p:nvPr/>
        </p:nvSpPr>
        <p:spPr bwMode="auto">
          <a:xfrm>
            <a:off x="2576513" y="5534025"/>
            <a:ext cx="1643062" cy="452438"/>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a:t>
            </a:r>
          </a:p>
          <a:p>
            <a:pPr algn="ctr"/>
            <a:r>
              <a:rPr kumimoji="0" lang="en-US" altLang="ko-KR" sz="1300" b="0">
                <a:solidFill>
                  <a:srgbClr val="080808"/>
                </a:solidFill>
                <a:latin typeface="나눔고딕 ExtraBold" pitchFamily="50" charset="-127"/>
                <a:ea typeface="나눔고딕 ExtraBold" pitchFamily="50" charset="-127"/>
              </a:rPr>
              <a:t>Basic Information</a:t>
            </a:r>
            <a:endParaRPr kumimoji="0" lang="ko-KR" altLang="en-US" sz="1300" b="0">
              <a:solidFill>
                <a:srgbClr val="080808"/>
              </a:solidFill>
              <a:latin typeface="나눔고딕 ExtraBold" pitchFamily="50" charset="-127"/>
              <a:ea typeface="나눔고딕 ExtraBold" pitchFamily="50" charset="-127"/>
            </a:endParaRPr>
          </a:p>
        </p:txBody>
      </p:sp>
      <p:sp>
        <p:nvSpPr>
          <p:cNvPr id="11297" name="Rectangle 206"/>
          <p:cNvSpPr>
            <a:spLocks noChangeArrowheads="1"/>
          </p:cNvSpPr>
          <p:nvPr/>
        </p:nvSpPr>
        <p:spPr bwMode="auto">
          <a:xfrm>
            <a:off x="4803775" y="5541963"/>
            <a:ext cx="1773238" cy="449262"/>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Propulsion</a:t>
            </a:r>
          </a:p>
          <a:p>
            <a:pPr algn="ctr"/>
            <a:r>
              <a:rPr kumimoji="0" lang="en-US" altLang="ko-KR" sz="1300" b="0">
                <a:solidFill>
                  <a:srgbClr val="080808"/>
                </a:solidFill>
                <a:latin typeface="나눔고딕 ExtraBold" pitchFamily="50" charset="-127"/>
                <a:ea typeface="나눔고딕 ExtraBold" pitchFamily="50" charset="-127"/>
              </a:rPr>
              <a:t>Present Information</a:t>
            </a:r>
          </a:p>
        </p:txBody>
      </p:sp>
      <p:sp>
        <p:nvSpPr>
          <p:cNvPr id="11298" name="AutoShape 17"/>
          <p:cNvSpPr>
            <a:spLocks noChangeArrowheads="1"/>
          </p:cNvSpPr>
          <p:nvPr/>
        </p:nvSpPr>
        <p:spPr bwMode="auto">
          <a:xfrm rot="5400000" flipV="1">
            <a:off x="2235994" y="2936081"/>
            <a:ext cx="1885950" cy="1976438"/>
          </a:xfrm>
          <a:prstGeom prst="roundRect">
            <a:avLst>
              <a:gd name="adj" fmla="val 3278"/>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99" name="Rectangle 10"/>
          <p:cNvSpPr>
            <a:spLocks noChangeArrowheads="1"/>
          </p:cNvSpPr>
          <p:nvPr/>
        </p:nvSpPr>
        <p:spPr bwMode="auto">
          <a:xfrm>
            <a:off x="2247900" y="3054350"/>
            <a:ext cx="1857375" cy="1714500"/>
          </a:xfrm>
          <a:prstGeom prst="rect">
            <a:avLst/>
          </a:prstGeom>
          <a:noFill/>
          <a:ln w="25400">
            <a:solidFill>
              <a:schemeClr val="hlink"/>
            </a:solidFill>
            <a:prstDash val="sysDot"/>
            <a:miter lim="800000"/>
            <a:headEnd/>
            <a:tailEnd/>
          </a:ln>
        </p:spPr>
        <p:txBody>
          <a:bodyPr wrap="none" lIns="89984" tIns="46792" rIns="89984" bIns="46792" anchor="ctr"/>
          <a:lstStyle/>
          <a:p>
            <a:pPr latinLnBrk="1"/>
            <a:endParaRPr lang="ko-KR" altLang="en-US" sz="1800" b="0">
              <a:solidFill>
                <a:schemeClr val="bg1"/>
              </a:solidFill>
              <a:latin typeface="나눔고딕 ExtraBold" pitchFamily="50" charset="-127"/>
              <a:ea typeface="나눔고딕 ExtraBold" pitchFamily="50" charset="-127"/>
            </a:endParaRPr>
          </a:p>
        </p:txBody>
      </p:sp>
      <p:sp>
        <p:nvSpPr>
          <p:cNvPr id="11300" name="AutoShape 17"/>
          <p:cNvSpPr>
            <a:spLocks noChangeArrowheads="1"/>
          </p:cNvSpPr>
          <p:nvPr/>
        </p:nvSpPr>
        <p:spPr bwMode="auto">
          <a:xfrm rot="5400000" flipV="1">
            <a:off x="4190207" y="3450431"/>
            <a:ext cx="785812" cy="4714875"/>
          </a:xfrm>
          <a:prstGeom prst="roundRect">
            <a:avLst>
              <a:gd name="adj" fmla="val 6231"/>
            </a:avLst>
          </a:prstGeom>
          <a:solidFill>
            <a:schemeClr val="bg1"/>
          </a:solidFill>
          <a:ln w="9525" algn="ctr">
            <a:noFill/>
            <a:round/>
            <a:headEnd/>
            <a:tailEnd/>
          </a:ln>
        </p:spPr>
        <p:txBody>
          <a:bodyPr rot="10800000"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grpSp>
        <p:nvGrpSpPr>
          <p:cNvPr id="24" name="Group 222"/>
          <p:cNvGrpSpPr>
            <a:grpSpLocks/>
          </p:cNvGrpSpPr>
          <p:nvPr/>
        </p:nvGrpSpPr>
        <p:grpSpPr bwMode="auto">
          <a:xfrm>
            <a:off x="2362200" y="5529263"/>
            <a:ext cx="2114550" cy="496887"/>
            <a:chOff x="2505" y="-630"/>
            <a:chExt cx="1834" cy="296"/>
          </a:xfrm>
        </p:grpSpPr>
        <p:pic>
          <p:nvPicPr>
            <p:cNvPr id="11343"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4"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5"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46"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grpSp>
        <p:nvGrpSpPr>
          <p:cNvPr id="25" name="Group 227"/>
          <p:cNvGrpSpPr>
            <a:grpSpLocks/>
          </p:cNvGrpSpPr>
          <p:nvPr/>
        </p:nvGrpSpPr>
        <p:grpSpPr bwMode="auto">
          <a:xfrm>
            <a:off x="4564063" y="5534025"/>
            <a:ext cx="2227262" cy="496888"/>
            <a:chOff x="2505" y="-630"/>
            <a:chExt cx="1834" cy="296"/>
          </a:xfrm>
        </p:grpSpPr>
        <p:pic>
          <p:nvPicPr>
            <p:cNvPr id="11339"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0"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1"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42"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sp>
        <p:nvSpPr>
          <p:cNvPr id="11303" name="Rectangle 59"/>
          <p:cNvSpPr>
            <a:spLocks noChangeArrowheads="1"/>
          </p:cNvSpPr>
          <p:nvPr/>
        </p:nvSpPr>
        <p:spPr bwMode="auto">
          <a:xfrm>
            <a:off x="2576512" y="5534025"/>
            <a:ext cx="1804984" cy="452438"/>
          </a:xfrm>
          <a:prstGeom prst="rect">
            <a:avLst/>
          </a:prstGeom>
          <a:noFill/>
          <a:ln w="9525">
            <a:noFill/>
            <a:miter lim="800000"/>
            <a:headEnd/>
            <a:tailEnd/>
          </a:ln>
        </p:spPr>
        <p:txBody>
          <a:bodyPr lIns="35994" tIns="35994" rIns="35994" bIns="35994" anchor="ctr"/>
          <a:lstStyle/>
          <a:p>
            <a:pPr algn="ctr"/>
            <a:r>
              <a:rPr kumimoji="0" lang="ru-RU" altLang="ko-KR" sz="1300" b="0" dirty="0" smtClean="0">
                <a:solidFill>
                  <a:srgbClr val="080808"/>
                </a:solidFill>
                <a:latin typeface="나눔고딕 ExtraBold" pitchFamily="50" charset="-127"/>
                <a:ea typeface="나눔고딕 ExtraBold" pitchFamily="50" charset="-127"/>
              </a:rPr>
              <a:t>Проект </a:t>
            </a:r>
            <a:r>
              <a:rPr kumimoji="0" lang="en-US" altLang="ko-KR" sz="1300" b="0" dirty="0" smtClean="0">
                <a:solidFill>
                  <a:srgbClr val="080808"/>
                </a:solidFill>
                <a:latin typeface="나눔고딕 ExtraBold" pitchFamily="50" charset="-127"/>
                <a:ea typeface="나눔고딕 ExtraBold" pitchFamily="50" charset="-127"/>
              </a:rPr>
              <a:t> </a:t>
            </a:r>
            <a:endParaRPr kumimoji="0" lang="en-US" altLang="ko-KR" sz="1300" b="0" dirty="0">
              <a:solidFill>
                <a:srgbClr val="080808"/>
              </a:solidFill>
              <a:latin typeface="나눔고딕 ExtraBold" pitchFamily="50" charset="-127"/>
              <a:ea typeface="나눔고딕 ExtraBold" pitchFamily="50" charset="-127"/>
            </a:endParaRPr>
          </a:p>
          <a:p>
            <a:pPr algn="ctr"/>
            <a:r>
              <a:rPr kumimoji="0" lang="ru-RU" altLang="ko-KR" dirty="0" smtClean="0">
                <a:solidFill>
                  <a:srgbClr val="080808"/>
                </a:solidFill>
                <a:latin typeface="나눔고딕 ExtraBold" pitchFamily="50" charset="-127"/>
                <a:ea typeface="나눔고딕 ExtraBold" pitchFamily="50" charset="-127"/>
              </a:rPr>
              <a:t>Базовая Информация</a:t>
            </a:r>
            <a:endParaRPr kumimoji="0" lang="ko-KR" altLang="en-US" sz="1300" b="0" dirty="0">
              <a:solidFill>
                <a:srgbClr val="080808"/>
              </a:solidFill>
              <a:latin typeface="나눔고딕 ExtraBold" pitchFamily="50" charset="-127"/>
              <a:ea typeface="나눔고딕 ExtraBold" pitchFamily="50" charset="-127"/>
            </a:endParaRPr>
          </a:p>
        </p:txBody>
      </p:sp>
      <p:sp>
        <p:nvSpPr>
          <p:cNvPr id="11304" name="AutoShape 17"/>
          <p:cNvSpPr>
            <a:spLocks noChangeArrowheads="1"/>
          </p:cNvSpPr>
          <p:nvPr/>
        </p:nvSpPr>
        <p:spPr bwMode="auto">
          <a:xfrm rot="5400000" flipV="1">
            <a:off x="4641851" y="2570162"/>
            <a:ext cx="1885950" cy="2714625"/>
          </a:xfrm>
          <a:prstGeom prst="roundRect">
            <a:avLst>
              <a:gd name="adj" fmla="val 3958"/>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305" name="Rectangle 206"/>
          <p:cNvSpPr>
            <a:spLocks noChangeArrowheads="1"/>
          </p:cNvSpPr>
          <p:nvPr/>
        </p:nvSpPr>
        <p:spPr bwMode="auto">
          <a:xfrm>
            <a:off x="4803775" y="5541963"/>
            <a:ext cx="1773238" cy="449262"/>
          </a:xfrm>
          <a:prstGeom prst="rect">
            <a:avLst/>
          </a:prstGeom>
          <a:noFill/>
          <a:ln w="9525">
            <a:noFill/>
            <a:miter lim="800000"/>
            <a:headEnd/>
            <a:tailEnd/>
          </a:ln>
        </p:spPr>
        <p:txBody>
          <a:bodyPr lIns="35994" tIns="35994" rIns="35994" bIns="35994" anchor="ctr"/>
          <a:lstStyle/>
          <a:p>
            <a:pPr algn="ctr"/>
            <a:r>
              <a:rPr kumimoji="0" lang="ru-RU" altLang="ko-KR" sz="1300" b="0" dirty="0" smtClean="0">
                <a:solidFill>
                  <a:srgbClr val="080808"/>
                </a:solidFill>
                <a:latin typeface="나눔고딕 ExtraBold" pitchFamily="50" charset="-127"/>
                <a:ea typeface="나눔고딕 ExtraBold" pitchFamily="50" charset="-127"/>
              </a:rPr>
              <a:t>Статус проекта</a:t>
            </a:r>
            <a:r>
              <a:rPr kumimoji="0" lang="en-US" altLang="ko-KR" sz="1300" b="0" dirty="0" smtClean="0">
                <a:solidFill>
                  <a:srgbClr val="080808"/>
                </a:solidFill>
                <a:latin typeface="나눔고딕 ExtraBold" pitchFamily="50" charset="-127"/>
                <a:ea typeface="나눔고딕 ExtraBold" pitchFamily="50" charset="-127"/>
              </a:rPr>
              <a:t> </a:t>
            </a:r>
            <a:r>
              <a:rPr kumimoji="0" lang="ru-RU" altLang="ko-KR" dirty="0" smtClean="0">
                <a:solidFill>
                  <a:srgbClr val="080808"/>
                </a:solidFill>
                <a:latin typeface="나눔고딕 ExtraBold" pitchFamily="50" charset="-127"/>
                <a:ea typeface="나눔고딕 ExtraBold" pitchFamily="50" charset="-127"/>
              </a:rPr>
              <a:t>И</a:t>
            </a:r>
            <a:r>
              <a:rPr kumimoji="0" lang="ru-RU" altLang="ko-KR" sz="1300" b="0" dirty="0" smtClean="0">
                <a:solidFill>
                  <a:srgbClr val="080808"/>
                </a:solidFill>
                <a:latin typeface="나눔고딕 ExtraBold" pitchFamily="50" charset="-127"/>
                <a:ea typeface="나눔고딕 ExtraBold" pitchFamily="50" charset="-127"/>
              </a:rPr>
              <a:t>нформация </a:t>
            </a:r>
            <a:endParaRPr kumimoji="0" lang="en-US" altLang="ko-KR" sz="1300" b="0" dirty="0">
              <a:solidFill>
                <a:srgbClr val="080808"/>
              </a:solidFill>
              <a:latin typeface="나눔고딕 ExtraBold" pitchFamily="50" charset="-127"/>
              <a:ea typeface="나눔고딕 ExtraBold" pitchFamily="50" charset="-127"/>
            </a:endParaRPr>
          </a:p>
        </p:txBody>
      </p:sp>
      <p:pic>
        <p:nvPicPr>
          <p:cNvPr id="11306" name="Picture 297" descr="ㅁㄴㅇㅁㄴㅇㅁㄴㅇㄴㄴㄴ"/>
          <p:cNvPicPr>
            <a:picLocks noChangeAspect="1" noChangeArrowheads="1"/>
          </p:cNvPicPr>
          <p:nvPr/>
        </p:nvPicPr>
        <p:blipFill>
          <a:blip r:embed="rId15" cstate="print"/>
          <a:srcRect/>
          <a:stretch>
            <a:fillRect/>
          </a:stretch>
        </p:blipFill>
        <p:spPr bwMode="auto">
          <a:xfrm>
            <a:off x="2263775" y="3170238"/>
            <a:ext cx="1800225" cy="433387"/>
          </a:xfrm>
          <a:prstGeom prst="rect">
            <a:avLst/>
          </a:prstGeom>
          <a:noFill/>
          <a:ln w="9525">
            <a:noFill/>
            <a:miter lim="800000"/>
            <a:headEnd/>
            <a:tailEnd/>
          </a:ln>
        </p:spPr>
      </p:pic>
      <p:pic>
        <p:nvPicPr>
          <p:cNvPr id="11307" name="Picture 298" descr="ㅁㄴㅇㅁㄴㅇㅁㄴㅇㄴㄴㄴ"/>
          <p:cNvPicPr>
            <a:picLocks noChangeAspect="1" noChangeArrowheads="1"/>
          </p:cNvPicPr>
          <p:nvPr/>
        </p:nvPicPr>
        <p:blipFill>
          <a:blip r:embed="rId15" cstate="print"/>
          <a:srcRect/>
          <a:stretch>
            <a:fillRect/>
          </a:stretch>
        </p:blipFill>
        <p:spPr bwMode="auto">
          <a:xfrm>
            <a:off x="2263775" y="3743325"/>
            <a:ext cx="1800225" cy="433388"/>
          </a:xfrm>
          <a:prstGeom prst="rect">
            <a:avLst/>
          </a:prstGeom>
          <a:noFill/>
          <a:ln w="9525">
            <a:noFill/>
            <a:miter lim="800000"/>
            <a:headEnd/>
            <a:tailEnd/>
          </a:ln>
        </p:spPr>
      </p:pic>
      <p:pic>
        <p:nvPicPr>
          <p:cNvPr id="11308" name="Picture 299" descr="ㅁㄴㅇㅁㄴㅇㅁㄴㅇㄴㄴㄴ"/>
          <p:cNvPicPr>
            <a:picLocks noChangeAspect="1" noChangeArrowheads="1"/>
          </p:cNvPicPr>
          <p:nvPr/>
        </p:nvPicPr>
        <p:blipFill>
          <a:blip r:embed="rId15" cstate="print"/>
          <a:srcRect/>
          <a:stretch>
            <a:fillRect/>
          </a:stretch>
        </p:blipFill>
        <p:spPr bwMode="auto">
          <a:xfrm>
            <a:off x="2263775" y="4246563"/>
            <a:ext cx="1800225" cy="433387"/>
          </a:xfrm>
          <a:prstGeom prst="rect">
            <a:avLst/>
          </a:prstGeom>
          <a:noFill/>
          <a:ln w="9525">
            <a:noFill/>
            <a:miter lim="800000"/>
            <a:headEnd/>
            <a:tailEnd/>
          </a:ln>
        </p:spPr>
      </p:pic>
      <p:sp>
        <p:nvSpPr>
          <p:cNvPr id="2" name="Rectangle 65"/>
          <p:cNvSpPr>
            <a:spLocks noChangeArrowheads="1"/>
          </p:cNvSpPr>
          <p:nvPr/>
        </p:nvSpPr>
        <p:spPr bwMode="auto">
          <a:xfrm>
            <a:off x="2133600" y="3163888"/>
            <a:ext cx="2019300" cy="452437"/>
          </a:xfrm>
          <a:prstGeom prst="rect">
            <a:avLst/>
          </a:prstGeom>
          <a:noFill/>
          <a:ln w="9525">
            <a:noFill/>
            <a:miter lim="800000"/>
            <a:headEnd/>
            <a:tailEnd/>
          </a:ln>
        </p:spPr>
        <p:txBody>
          <a:bodyPr lIns="35994" tIns="35994" rIns="35994" bIns="35994" anchor="ctr"/>
          <a:lstStyle/>
          <a:p>
            <a:pPr algn="ctr">
              <a:lnSpc>
                <a:spcPct val="50000"/>
              </a:lnSpc>
              <a:defRPr/>
            </a:pPr>
            <a:r>
              <a:rPr kumimoji="0" lang="ru-RU" altLang="ko-KR" sz="1100" dirty="0" smtClean="0">
                <a:solidFill>
                  <a:srgbClr val="080808"/>
                </a:solidFill>
                <a:effectLst>
                  <a:outerShdw blurRad="38100" dist="38100" dir="2700000" algn="tl">
                    <a:srgbClr val="C0C0C0"/>
                  </a:outerShdw>
                </a:effectLst>
                <a:latin typeface="나눔고딕 ExtraBold" pitchFamily="50" charset="-127"/>
                <a:ea typeface="나눔고딕 ExtraBold" pitchFamily="50" charset="-127"/>
              </a:rPr>
              <a:t>Регистрация Проекта</a:t>
            </a:r>
            <a:r>
              <a:rPr kumimoji="0" lang="en-US" altLang="ko-KR" sz="1100" dirty="0" smtClean="0">
                <a:solidFill>
                  <a:srgbClr val="080808"/>
                </a:solidFill>
                <a:effectLst>
                  <a:outerShdw blurRad="38100" dist="38100" dir="2700000" algn="tl">
                    <a:srgbClr val="C0C0C0"/>
                  </a:outerShdw>
                </a:effectLst>
                <a:latin typeface="나눔고딕 ExtraBold" pitchFamily="50" charset="-127"/>
                <a:ea typeface="나눔고딕 ExtraBold" pitchFamily="50" charset="-127"/>
              </a:rPr>
              <a:t>/ </a:t>
            </a:r>
            <a:r>
              <a:rPr kumimoji="0" lang="ru-RU" altLang="ko-KR" sz="1100" dirty="0" smtClean="0">
                <a:solidFill>
                  <a:srgbClr val="080808"/>
                </a:solidFill>
                <a:effectLst>
                  <a:outerShdw blurRad="38100" dist="38100" dir="2700000" algn="tl">
                    <a:srgbClr val="C0C0C0"/>
                  </a:outerShdw>
                </a:effectLst>
                <a:latin typeface="나눔고딕 ExtraBold" pitchFamily="50" charset="-127"/>
                <a:ea typeface="나눔고딕 ExtraBold" pitchFamily="50" charset="-127"/>
              </a:rPr>
              <a:t>закрытие</a:t>
            </a:r>
            <a:endParaRPr kumimoji="0" lang="ko-KR" altLang="en-US" sz="1100" dirty="0">
              <a:solidFill>
                <a:srgbClr val="080808"/>
              </a:solidFill>
              <a:effectLst>
                <a:outerShdw blurRad="38100" dist="38100" dir="2700000" algn="tl">
                  <a:srgbClr val="C0C0C0"/>
                </a:outerShdw>
              </a:effectLst>
              <a:latin typeface="나눔고딕 ExtraBold" pitchFamily="50" charset="-127"/>
              <a:ea typeface="나눔고딕 ExtraBold" pitchFamily="50" charset="-127"/>
            </a:endParaRPr>
          </a:p>
        </p:txBody>
      </p:sp>
      <p:sp>
        <p:nvSpPr>
          <p:cNvPr id="11310" name="Rectangle 68"/>
          <p:cNvSpPr>
            <a:spLocks noChangeArrowheads="1"/>
          </p:cNvSpPr>
          <p:nvPr/>
        </p:nvSpPr>
        <p:spPr bwMode="auto">
          <a:xfrm>
            <a:off x="1982788" y="3730625"/>
            <a:ext cx="2360612" cy="452438"/>
          </a:xfrm>
          <a:prstGeom prst="rect">
            <a:avLst/>
          </a:prstGeom>
          <a:noFill/>
          <a:ln w="9525">
            <a:noFill/>
            <a:miter lim="800000"/>
            <a:headEnd/>
            <a:tailEnd/>
          </a:ln>
        </p:spPr>
        <p:txBody>
          <a:bodyPr lIns="35994" tIns="35994" rIns="35994" bIns="35994" anchor="ctr"/>
          <a:lstStyle/>
          <a:p>
            <a:pPr algn="ctr">
              <a:lnSpc>
                <a:spcPct val="80000"/>
              </a:lnSpc>
            </a:pPr>
            <a:r>
              <a:rPr lang="ru-RU" altLang="ko-KR" sz="1100" dirty="0" smtClean="0">
                <a:latin typeface="나눔고딕 ExtraBold" pitchFamily="50" charset="-127"/>
                <a:ea typeface="나눔고딕 ExtraBold" pitchFamily="50" charset="-127"/>
              </a:rPr>
              <a:t>Предварительная выполнимость</a:t>
            </a:r>
            <a:r>
              <a:rPr lang="en-US" altLang="ko-KR" sz="1100" dirty="0" smtClean="0">
                <a:latin typeface="나눔고딕 ExtraBold" pitchFamily="50" charset="-127"/>
                <a:ea typeface="나눔고딕 ExtraBold" pitchFamily="50" charset="-127"/>
              </a:rPr>
              <a:t>/</a:t>
            </a:r>
            <a:endParaRPr lang="en-US" altLang="ko-KR" sz="1100" dirty="0">
              <a:latin typeface="나눔고딕 ExtraBold" pitchFamily="50" charset="-127"/>
              <a:ea typeface="나눔고딕 ExtraBold" pitchFamily="50" charset="-127"/>
            </a:endParaRPr>
          </a:p>
          <a:p>
            <a:pPr algn="ctr">
              <a:lnSpc>
                <a:spcPct val="80000"/>
              </a:lnSpc>
            </a:pPr>
            <a:r>
              <a:rPr kumimoji="0" lang="ru-RU" altLang="ko-KR" sz="1100" dirty="0" smtClean="0">
                <a:solidFill>
                  <a:srgbClr val="080808"/>
                </a:solidFill>
                <a:latin typeface="나눔고딕 ExtraBold" pitchFamily="50" charset="-127"/>
                <a:ea typeface="나눔고딕 ExtraBold" pitchFamily="50" charset="-127"/>
              </a:rPr>
              <a:t>Перепроверка выполнимости</a:t>
            </a:r>
            <a:endParaRPr kumimoji="0" lang="ko-KR" altLang="en-US" sz="1100" dirty="0">
              <a:solidFill>
                <a:srgbClr val="080808"/>
              </a:solidFill>
              <a:latin typeface="나눔고딕 ExtraBold" pitchFamily="50" charset="-127"/>
              <a:ea typeface="나눔고딕 ExtraBold" pitchFamily="50" charset="-127"/>
            </a:endParaRPr>
          </a:p>
        </p:txBody>
      </p:sp>
      <p:sp>
        <p:nvSpPr>
          <p:cNvPr id="11311" name="Rectangle 68"/>
          <p:cNvSpPr>
            <a:spLocks noChangeArrowheads="1"/>
          </p:cNvSpPr>
          <p:nvPr/>
        </p:nvSpPr>
        <p:spPr bwMode="auto">
          <a:xfrm>
            <a:off x="2279650" y="4230688"/>
            <a:ext cx="1714500" cy="452437"/>
          </a:xfrm>
          <a:prstGeom prst="rect">
            <a:avLst/>
          </a:prstGeom>
          <a:noFill/>
          <a:ln w="9525">
            <a:noFill/>
            <a:miter lim="800000"/>
            <a:headEnd/>
            <a:tailEnd/>
          </a:ln>
        </p:spPr>
        <p:txBody>
          <a:bodyPr lIns="35994" tIns="35994" rIns="35994" bIns="35994" anchor="ctr"/>
          <a:lstStyle/>
          <a:p>
            <a:pPr algn="ctr">
              <a:lnSpc>
                <a:spcPct val="80000"/>
              </a:lnSpc>
            </a:pPr>
            <a:r>
              <a:rPr kumimoji="0" lang="ru-RU" altLang="ko-KR" sz="1100" dirty="0" smtClean="0">
                <a:solidFill>
                  <a:srgbClr val="080808"/>
                </a:solidFill>
                <a:latin typeface="나눔고딕 ExtraBold" pitchFamily="50" charset="-127"/>
                <a:ea typeface="나눔고딕 ExtraBold" pitchFamily="50" charset="-127"/>
              </a:rPr>
              <a:t>Общая стоимость Проекта Управления</a:t>
            </a:r>
            <a:r>
              <a:rPr kumimoji="0" lang="en-US" altLang="ko-KR" sz="1100" dirty="0" smtClean="0">
                <a:solidFill>
                  <a:srgbClr val="080808"/>
                </a:solidFill>
                <a:latin typeface="나눔고딕 ExtraBold" pitchFamily="50" charset="-127"/>
                <a:ea typeface="나눔고딕 ExtraBold" pitchFamily="50" charset="-127"/>
              </a:rPr>
              <a:t>  </a:t>
            </a:r>
            <a:endParaRPr kumimoji="0" lang="ko-KR" altLang="en-US" sz="1100" dirty="0">
              <a:solidFill>
                <a:srgbClr val="080808"/>
              </a:solidFill>
              <a:latin typeface="나눔고딕 ExtraBold" pitchFamily="50" charset="-127"/>
              <a:ea typeface="나눔고딕 ExtraBold" pitchFamily="50" charset="-127"/>
            </a:endParaRPr>
          </a:p>
        </p:txBody>
      </p:sp>
      <p:sp>
        <p:nvSpPr>
          <p:cNvPr id="11312" name="Rectangle 63"/>
          <p:cNvSpPr>
            <a:spLocks noChangeArrowheads="1"/>
          </p:cNvSpPr>
          <p:nvPr/>
        </p:nvSpPr>
        <p:spPr bwMode="auto">
          <a:xfrm>
            <a:off x="2154238" y="2646363"/>
            <a:ext cx="4870450" cy="327025"/>
          </a:xfrm>
          <a:prstGeom prst="rect">
            <a:avLst/>
          </a:prstGeom>
          <a:noFill/>
          <a:ln w="19050">
            <a:noFill/>
            <a:miter lim="800000"/>
            <a:headEnd/>
            <a:tailEnd/>
          </a:ln>
        </p:spPr>
        <p:txBody>
          <a:bodyPr lIns="35994" tIns="35994" rIns="35994" bIns="35994" anchor="ctr"/>
          <a:lstStyle/>
          <a:p>
            <a:pPr algn="ctr"/>
            <a:r>
              <a:rPr lang="ru-RU" altLang="ko-KR" sz="1400" dirty="0" smtClean="0">
                <a:latin typeface="나눔고딕 ExtraBold" pitchFamily="50" charset="-127"/>
                <a:ea typeface="나눔고딕 ExtraBold" pitchFamily="50" charset="-127"/>
              </a:rPr>
              <a:t>Функция Обработки финансовой задачи</a:t>
            </a:r>
            <a:endParaRPr kumimoji="0" lang="ko-KR" altLang="en-US" sz="1400" b="0" dirty="0">
              <a:latin typeface="나눔고딕 ExtraBold" pitchFamily="50" charset="-127"/>
              <a:ea typeface="나눔고딕 ExtraBold" pitchFamily="50" charset="-127"/>
            </a:endParaRPr>
          </a:p>
        </p:txBody>
      </p:sp>
      <p:sp>
        <p:nvSpPr>
          <p:cNvPr id="11313" name="Rectangle 57"/>
          <p:cNvSpPr>
            <a:spLocks noChangeArrowheads="1"/>
          </p:cNvSpPr>
          <p:nvPr/>
        </p:nvSpPr>
        <p:spPr bwMode="auto">
          <a:xfrm>
            <a:off x="2166938" y="5045075"/>
            <a:ext cx="4694237" cy="298450"/>
          </a:xfrm>
          <a:prstGeom prst="rect">
            <a:avLst/>
          </a:prstGeom>
          <a:noFill/>
          <a:ln w="19050">
            <a:noFill/>
            <a:miter lim="800000"/>
            <a:headEnd/>
            <a:tailEnd/>
          </a:ln>
        </p:spPr>
        <p:txBody>
          <a:bodyPr lIns="35994" tIns="35994" rIns="35994" bIns="35994" anchor="ctr"/>
          <a:lstStyle/>
          <a:p>
            <a:pPr algn="ctr"/>
            <a:r>
              <a:rPr kumimoji="0" lang="ru-RU" altLang="ko-KR" sz="1400" b="0" dirty="0" smtClean="0">
                <a:latin typeface="나눔고딕 ExtraBold" pitchFamily="50" charset="-127"/>
                <a:ea typeface="나눔고딕 ExtraBold" pitchFamily="50" charset="-127"/>
              </a:rPr>
              <a:t>Функция мониторинга в реальном времени</a:t>
            </a:r>
            <a:endParaRPr kumimoji="0" lang="ko-KR" altLang="en-US" sz="1400" b="0" dirty="0">
              <a:latin typeface="나눔고딕 ExtraBold" pitchFamily="50" charset="-127"/>
              <a:ea typeface="나눔고딕 ExtraBold" pitchFamily="50" charset="-127"/>
            </a:endParaRPr>
          </a:p>
        </p:txBody>
      </p:sp>
      <p:sp>
        <p:nvSpPr>
          <p:cNvPr id="10545" name="Rectangle 57"/>
          <p:cNvSpPr>
            <a:spLocks noChangeArrowheads="1"/>
          </p:cNvSpPr>
          <p:nvPr/>
        </p:nvSpPr>
        <p:spPr bwMode="auto">
          <a:xfrm>
            <a:off x="2665413" y="2160588"/>
            <a:ext cx="3806825" cy="327025"/>
          </a:xfrm>
          <a:prstGeom prst="rect">
            <a:avLst/>
          </a:prstGeom>
          <a:noFill/>
          <a:ln w="19050">
            <a:noFill/>
            <a:miter lim="800000"/>
            <a:headEnd/>
            <a:tailEnd/>
          </a:ln>
          <a:effectLst>
            <a:outerShdw dist="17961" dir="2700000" algn="ctr" rotWithShape="0">
              <a:srgbClr val="000000"/>
            </a:outerShdw>
          </a:effectLst>
        </p:spPr>
        <p:txBody>
          <a:bodyPr lIns="35994" tIns="35994" rIns="35994" bIns="35994" anchor="ctr"/>
          <a:lstStyle/>
          <a:p>
            <a:pPr algn="ctr">
              <a:defRPr/>
            </a:pPr>
            <a:r>
              <a:rPr kumimoji="0" lang="ru-RU" altLang="ko-KR" sz="1800" dirty="0" smtClean="0">
                <a:solidFill>
                  <a:schemeClr val="bg1"/>
                </a:solidFill>
                <a:latin typeface="나눔고딕 ExtraBold" pitchFamily="50" charset="-127"/>
                <a:ea typeface="나눔고딕 ExtraBold" pitchFamily="50" charset="-127"/>
              </a:rPr>
              <a:t>Портал Управления Проектом</a:t>
            </a:r>
            <a:endParaRPr kumimoji="0" lang="ko-KR" altLang="en-US" sz="1800" dirty="0">
              <a:solidFill>
                <a:schemeClr val="bg1"/>
              </a:solidFill>
              <a:latin typeface="나눔고딕 ExtraBold" pitchFamily="50" charset="-127"/>
              <a:ea typeface="나눔고딕 ExtraBold" pitchFamily="50" charset="-127"/>
            </a:endParaRPr>
          </a:p>
        </p:txBody>
      </p:sp>
      <p:grpSp>
        <p:nvGrpSpPr>
          <p:cNvPr id="26" name="Group 306"/>
          <p:cNvGrpSpPr>
            <a:grpSpLocks/>
          </p:cNvGrpSpPr>
          <p:nvPr/>
        </p:nvGrpSpPr>
        <p:grpSpPr bwMode="auto">
          <a:xfrm>
            <a:off x="4446588" y="3170238"/>
            <a:ext cx="1081087" cy="431800"/>
            <a:chOff x="240" y="1661"/>
            <a:chExt cx="937" cy="612"/>
          </a:xfrm>
        </p:grpSpPr>
        <p:sp>
          <p:nvSpPr>
            <p:cNvPr id="11337"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8"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7" name="Group 309"/>
          <p:cNvGrpSpPr>
            <a:grpSpLocks/>
          </p:cNvGrpSpPr>
          <p:nvPr/>
        </p:nvGrpSpPr>
        <p:grpSpPr bwMode="auto">
          <a:xfrm>
            <a:off x="4446588" y="3713163"/>
            <a:ext cx="1081087" cy="431800"/>
            <a:chOff x="240" y="1661"/>
            <a:chExt cx="937" cy="612"/>
          </a:xfrm>
        </p:grpSpPr>
        <p:sp>
          <p:nvSpPr>
            <p:cNvPr id="11335"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6"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8" name="Group 312"/>
          <p:cNvGrpSpPr>
            <a:grpSpLocks/>
          </p:cNvGrpSpPr>
          <p:nvPr/>
        </p:nvGrpSpPr>
        <p:grpSpPr bwMode="auto">
          <a:xfrm>
            <a:off x="4446588" y="4256088"/>
            <a:ext cx="1081087" cy="431800"/>
            <a:chOff x="240" y="1661"/>
            <a:chExt cx="937" cy="612"/>
          </a:xfrm>
        </p:grpSpPr>
        <p:sp>
          <p:nvSpPr>
            <p:cNvPr id="11333"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4"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9" name="Group 324"/>
          <p:cNvGrpSpPr>
            <a:grpSpLocks/>
          </p:cNvGrpSpPr>
          <p:nvPr/>
        </p:nvGrpSpPr>
        <p:grpSpPr bwMode="auto">
          <a:xfrm>
            <a:off x="5662613" y="3170238"/>
            <a:ext cx="1081087" cy="431800"/>
            <a:chOff x="240" y="1661"/>
            <a:chExt cx="937" cy="612"/>
          </a:xfrm>
        </p:grpSpPr>
        <p:sp>
          <p:nvSpPr>
            <p:cNvPr id="11331" name="AutoShape 57"/>
            <p:cNvSpPr>
              <a:spLocks noChangeArrowheads="1"/>
            </p:cNvSpPr>
            <p:nvPr/>
          </p:nvSpPr>
          <p:spPr bwMode="auto">
            <a:xfrm>
              <a:off x="240" y="1661"/>
              <a:ext cx="937" cy="612"/>
            </a:xfrm>
            <a:prstGeom prst="roundRect">
              <a:avLst>
                <a:gd name="adj" fmla="val 9190"/>
              </a:avLst>
            </a:prstGeom>
            <a:solidFill>
              <a:srgbClr val="B1A8EA"/>
            </a:solidFill>
            <a:ln w="9525">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2"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30" name="Group 327"/>
          <p:cNvGrpSpPr>
            <a:grpSpLocks/>
          </p:cNvGrpSpPr>
          <p:nvPr/>
        </p:nvGrpSpPr>
        <p:grpSpPr bwMode="auto">
          <a:xfrm>
            <a:off x="5662613" y="3713163"/>
            <a:ext cx="1081087" cy="431800"/>
            <a:chOff x="240" y="1661"/>
            <a:chExt cx="937" cy="612"/>
          </a:xfrm>
        </p:grpSpPr>
        <p:sp>
          <p:nvSpPr>
            <p:cNvPr id="11329"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0"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31" name="Group 330"/>
          <p:cNvGrpSpPr>
            <a:grpSpLocks/>
          </p:cNvGrpSpPr>
          <p:nvPr/>
        </p:nvGrpSpPr>
        <p:grpSpPr bwMode="auto">
          <a:xfrm>
            <a:off x="5662613" y="4256088"/>
            <a:ext cx="1081087" cy="431800"/>
            <a:chOff x="240" y="1661"/>
            <a:chExt cx="937" cy="612"/>
          </a:xfrm>
        </p:grpSpPr>
        <p:sp>
          <p:nvSpPr>
            <p:cNvPr id="11327"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28"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sp>
        <p:nvSpPr>
          <p:cNvPr id="181" name="Rectangle 201"/>
          <p:cNvSpPr>
            <a:spLocks noChangeArrowheads="1"/>
          </p:cNvSpPr>
          <p:nvPr/>
        </p:nvSpPr>
        <p:spPr bwMode="auto">
          <a:xfrm>
            <a:off x="4391025" y="42624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Стоимость </a:t>
            </a:r>
            <a:endParaRPr kumimoji="0" lang="ko-KR" altLang="en-US" sz="1300" b="0" dirty="0">
              <a:solidFill>
                <a:schemeClr val="bg1"/>
              </a:solidFill>
              <a:latin typeface="나눔고딕 ExtraBold" pitchFamily="50" charset="-127"/>
              <a:ea typeface="나눔고딕 ExtraBold" pitchFamily="50" charset="-127"/>
            </a:endParaRPr>
          </a:p>
        </p:txBody>
      </p:sp>
      <p:sp>
        <p:nvSpPr>
          <p:cNvPr id="183" name="Rectangle 201"/>
          <p:cNvSpPr>
            <a:spLocks noChangeArrowheads="1"/>
          </p:cNvSpPr>
          <p:nvPr/>
        </p:nvSpPr>
        <p:spPr bwMode="auto">
          <a:xfrm>
            <a:off x="5616575" y="37163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Актив </a:t>
            </a:r>
            <a:endParaRPr kumimoji="0" lang="ko-KR" altLang="en-US" sz="1300" b="0" dirty="0">
              <a:solidFill>
                <a:schemeClr val="bg1"/>
              </a:solidFill>
              <a:latin typeface="나눔고딕 ExtraBold" pitchFamily="50" charset="-127"/>
              <a:ea typeface="나눔고딕 ExtraBold" pitchFamily="50" charset="-127"/>
            </a:endParaRPr>
          </a:p>
        </p:txBody>
      </p:sp>
      <p:sp>
        <p:nvSpPr>
          <p:cNvPr id="184" name="Rectangle 201"/>
          <p:cNvSpPr>
            <a:spLocks noChangeArrowheads="1"/>
          </p:cNvSpPr>
          <p:nvPr/>
        </p:nvSpPr>
        <p:spPr bwMode="auto">
          <a:xfrm>
            <a:off x="5673725" y="4254500"/>
            <a:ext cx="1071563"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Выполнение </a:t>
            </a:r>
            <a:endParaRPr kumimoji="0" lang="ko-KR" altLang="en-US" sz="1300" b="0" dirty="0">
              <a:solidFill>
                <a:schemeClr val="bg1"/>
              </a:solidFill>
              <a:latin typeface="나눔고딕 ExtraBold" pitchFamily="50" charset="-127"/>
              <a:ea typeface="나눔고딕 ExtraBold" pitchFamily="50" charset="-127"/>
            </a:endParaRPr>
          </a:p>
        </p:txBody>
      </p:sp>
      <p:sp>
        <p:nvSpPr>
          <p:cNvPr id="180" name="Rectangle 201"/>
          <p:cNvSpPr>
            <a:spLocks noChangeArrowheads="1"/>
          </p:cNvSpPr>
          <p:nvPr/>
        </p:nvSpPr>
        <p:spPr bwMode="auto">
          <a:xfrm>
            <a:off x="4438650" y="37163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Расход</a:t>
            </a:r>
            <a:endParaRPr kumimoji="0" lang="ko-KR" altLang="en-US" sz="1300" b="0" dirty="0">
              <a:solidFill>
                <a:schemeClr val="bg1"/>
              </a:solidFill>
              <a:latin typeface="나눔고딕 ExtraBold" pitchFamily="50" charset="-127"/>
              <a:ea typeface="나눔고딕 ExtraBold" pitchFamily="50" charset="-127"/>
            </a:endParaRPr>
          </a:p>
        </p:txBody>
      </p:sp>
      <p:sp>
        <p:nvSpPr>
          <p:cNvPr id="178" name="Rectangle 201"/>
          <p:cNvSpPr>
            <a:spLocks noChangeArrowheads="1"/>
          </p:cNvSpPr>
          <p:nvPr/>
        </p:nvSpPr>
        <p:spPr bwMode="auto">
          <a:xfrm>
            <a:off x="4457700" y="3194050"/>
            <a:ext cx="1071563" cy="428625"/>
          </a:xfrm>
          <a:prstGeom prst="rect">
            <a:avLst/>
          </a:prstGeom>
          <a:noFill/>
          <a:ln w="9525">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Бюджет</a:t>
            </a:r>
            <a:endParaRPr kumimoji="0" lang="ko-KR" altLang="en-US" sz="1300" b="0" dirty="0">
              <a:solidFill>
                <a:schemeClr val="bg1"/>
              </a:solidFill>
              <a:latin typeface="나눔고딕 ExtraBold" pitchFamily="50" charset="-127"/>
              <a:ea typeface="나눔고딕 ExtraBold" pitchFamily="50" charset="-127"/>
            </a:endParaRPr>
          </a:p>
        </p:txBody>
      </p:sp>
      <p:sp>
        <p:nvSpPr>
          <p:cNvPr id="182" name="Rectangle 201"/>
          <p:cNvSpPr>
            <a:spLocks noChangeArrowheads="1"/>
          </p:cNvSpPr>
          <p:nvPr/>
        </p:nvSpPr>
        <p:spPr bwMode="auto">
          <a:xfrm>
            <a:off x="5634038" y="31829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ru-RU" altLang="ko-KR" sz="1300" b="0" dirty="0" smtClean="0">
                <a:solidFill>
                  <a:schemeClr val="bg1"/>
                </a:solidFill>
                <a:latin typeface="나눔고딕 ExtraBold" pitchFamily="50" charset="-127"/>
                <a:ea typeface="나눔고딕 ExtraBold" pitchFamily="50" charset="-127"/>
              </a:rPr>
              <a:t>Доход </a:t>
            </a:r>
            <a:endParaRPr kumimoji="0" lang="ko-KR" altLang="en-US" sz="1300" b="0" dirty="0">
              <a:solidFill>
                <a:schemeClr val="bg1"/>
              </a:solidFill>
              <a:latin typeface="나눔고딕 ExtraBold" pitchFamily="50" charset="-127"/>
              <a:ea typeface="나눔고딕 ExtraBold" pitchFamily="50" charset="-127"/>
            </a:endParaRPr>
          </a:p>
        </p:txBody>
      </p:sp>
      <p:sp>
        <p:nvSpPr>
          <p:cNvPr id="147"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Управление проектом</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1247"/>
          <p:cNvSpPr>
            <a:spLocks noChangeArrowheads="1"/>
          </p:cNvSpPr>
          <p:nvPr/>
        </p:nvSpPr>
        <p:spPr bwMode="auto">
          <a:xfrm>
            <a:off x="519113" y="984250"/>
            <a:ext cx="3558667" cy="276999"/>
          </a:xfrm>
          <a:prstGeom prst="rect">
            <a:avLst/>
          </a:prstGeom>
          <a:noFill/>
          <a:ln w="12700" algn="ctr">
            <a:noFill/>
            <a:miter lim="800000"/>
            <a:headEnd/>
            <a:tailEnd/>
          </a:ln>
        </p:spPr>
        <p:txBody>
          <a:bodyPr wrap="none" lIns="0" tIns="0" rIns="0" bIns="0" anchor="ctr">
            <a:spAutoFit/>
          </a:bodyPr>
          <a:lstStyle/>
          <a:p>
            <a:r>
              <a:rPr kumimoji="0" lang="en-US" altLang="ko-KR" sz="1800" dirty="0">
                <a:latin typeface="Arial Unicode MS" pitchFamily="50" charset="-127"/>
                <a:ea typeface="Arial Unicode MS" pitchFamily="50" charset="-127"/>
                <a:cs typeface="Arial Unicode MS" pitchFamily="50" charset="-127"/>
              </a:rPr>
              <a:t>2. </a:t>
            </a:r>
            <a:r>
              <a:rPr kumimoji="0" lang="ru-RU" altLang="ko-KR" sz="1800" dirty="0" smtClean="0">
                <a:latin typeface="Arial Unicode MS" pitchFamily="50" charset="-127"/>
                <a:ea typeface="Arial Unicode MS" pitchFamily="50" charset="-127"/>
                <a:cs typeface="Arial Unicode MS" pitchFamily="50" charset="-127"/>
              </a:rPr>
              <a:t>Портал Управления Проектом</a:t>
            </a:r>
            <a:endParaRPr kumimoji="0" lang="ko-KR" altLang="ko-KR" sz="1800" dirty="0">
              <a:latin typeface="Arial Unicode MS" pitchFamily="50" charset="-127"/>
              <a:ea typeface="Arial Unicode MS" pitchFamily="50" charset="-127"/>
              <a:cs typeface="Arial Unicode MS" pitchFamily="50" charset="-127"/>
            </a:endParaRPr>
          </a:p>
        </p:txBody>
      </p:sp>
      <p:graphicFrame>
        <p:nvGraphicFramePr>
          <p:cNvPr id="15441" name="Group 81"/>
          <p:cNvGraphicFramePr>
            <a:graphicFrameLocks noGrp="1"/>
          </p:cNvGraphicFramePr>
          <p:nvPr/>
        </p:nvGraphicFramePr>
        <p:xfrm>
          <a:off x="309563" y="1347788"/>
          <a:ext cx="9429750" cy="5131118"/>
        </p:xfrm>
        <a:graphic>
          <a:graphicData uri="http://schemas.openxmlformats.org/drawingml/2006/table">
            <a:tbl>
              <a:tblPr/>
              <a:tblGrid>
                <a:gridCol w="1096962"/>
                <a:gridCol w="803275"/>
                <a:gridCol w="2509838"/>
                <a:gridCol w="2509837"/>
                <a:gridCol w="2509838"/>
              </a:tblGrid>
              <a:tr h="43815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900" b="1" i="0" u="none" strike="noStrike" cap="none" normalizeH="0" baseline="0" dirty="0" smtClean="0">
                          <a:ln>
                            <a:noFill/>
                          </a:ln>
                          <a:solidFill>
                            <a:schemeClr val="bg1"/>
                          </a:solidFill>
                          <a:effectLst/>
                          <a:latin typeface="맑은 고딕" pitchFamily="50" charset="-127"/>
                          <a:ea typeface="맑은 고딕" pitchFamily="50" charset="-127"/>
                        </a:rPr>
                        <a:t>Классификация </a:t>
                      </a:r>
                      <a:endParaRPr kumimoji="0" lang="en-US" altLang="ko-KR" sz="9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300" b="1" i="0" u="none" strike="noStrike" cap="none" normalizeH="0" baseline="0" dirty="0" smtClean="0">
                          <a:ln>
                            <a:noFill/>
                          </a:ln>
                          <a:solidFill>
                            <a:schemeClr val="bg1"/>
                          </a:solidFill>
                          <a:effectLst/>
                          <a:latin typeface="맑은 고딕" pitchFamily="50" charset="-127"/>
                          <a:ea typeface="맑은 고딕" pitchFamily="50" charset="-127"/>
                        </a:rPr>
                        <a:t>Пользователь </a:t>
                      </a:r>
                      <a:endParaRPr kumimoji="0" lang="en-US" altLang="ko-KR" sz="13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300" b="1" i="0" u="none" strike="noStrike" cap="none" normalizeH="0" baseline="0" dirty="0" smtClean="0">
                          <a:ln>
                            <a:noFill/>
                          </a:ln>
                          <a:solidFill>
                            <a:schemeClr val="bg1"/>
                          </a:solidFill>
                          <a:effectLst/>
                          <a:latin typeface="맑은 고딕" pitchFamily="50" charset="-127"/>
                          <a:ea typeface="맑은 고딕" pitchFamily="50" charset="-127"/>
                        </a:rPr>
                        <a:t>Бюджетная Заявка </a:t>
                      </a:r>
                      <a:endParaRPr kumimoji="0" lang="en-US" altLang="ko-KR" sz="13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300" b="1" i="0" u="none" strike="noStrike" cap="none" normalizeH="0" baseline="0" dirty="0" smtClean="0">
                          <a:ln>
                            <a:noFill/>
                          </a:ln>
                          <a:solidFill>
                            <a:schemeClr val="bg1"/>
                          </a:solidFill>
                          <a:effectLst/>
                          <a:latin typeface="맑은 고딕" pitchFamily="50" charset="-127"/>
                          <a:ea typeface="맑은 고딕" pitchFamily="50" charset="-127"/>
                        </a:rPr>
                        <a:t>Запрос расхода</a:t>
                      </a:r>
                      <a:endParaRPr kumimoji="0" lang="en-US" altLang="ko-KR" sz="13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300" b="1" i="0" u="none" strike="noStrike" cap="none" normalizeH="0" baseline="0" dirty="0" smtClean="0">
                          <a:ln>
                            <a:noFill/>
                          </a:ln>
                          <a:solidFill>
                            <a:schemeClr val="bg1"/>
                          </a:solidFill>
                          <a:effectLst/>
                          <a:latin typeface="맑은 고딕" pitchFamily="50" charset="-127"/>
                          <a:ea typeface="맑은 고딕" pitchFamily="50" charset="-127"/>
                        </a:rPr>
                        <a:t>Запрос Закупки</a:t>
                      </a:r>
                      <a:endParaRPr kumimoji="0" lang="en-US" altLang="ko-KR" sz="13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857375">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200" b="1" i="0" u="none" strike="noStrike" cap="none" normalizeH="0" baseline="0" dirty="0" smtClean="0">
                          <a:ln>
                            <a:noFill/>
                          </a:ln>
                          <a:solidFill>
                            <a:srgbClr val="000000"/>
                          </a:solidFill>
                          <a:effectLst/>
                          <a:latin typeface="맑은 고딕" pitchFamily="50" charset="-127"/>
                          <a:ea typeface="맑은 고딕" pitchFamily="50" charset="-127"/>
                        </a:rPr>
                        <a:t>Рабочая Финансовая Система (Бюджет,</a:t>
                      </a:r>
                      <a:endParaRPr kumimoji="0" lang="en-US" altLang="ko-KR" sz="1200" b="1" i="0" u="none" strike="noStrike" cap="none" normalizeH="0" baseline="0" dirty="0" smtClean="0">
                        <a:ln>
                          <a:noFill/>
                        </a:ln>
                        <a:solidFill>
                          <a:srgbClr val="000000"/>
                        </a:solidFill>
                        <a:effectLst/>
                        <a:latin typeface="맑은 고딕" pitchFamily="50" charset="-127"/>
                        <a:ea typeface="맑은 고딕" pitchFamily="50" charset="-127"/>
                      </a:endParaRPr>
                    </a:p>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200" b="1" i="0" u="none" strike="noStrike" cap="none" normalizeH="0" baseline="0" dirty="0" smtClean="0">
                          <a:ln>
                            <a:noFill/>
                          </a:ln>
                          <a:solidFill>
                            <a:srgbClr val="000000"/>
                          </a:solidFill>
                          <a:effectLst/>
                          <a:latin typeface="맑은 고딕" pitchFamily="50" charset="-127"/>
                          <a:ea typeface="맑은 고딕" pitchFamily="50" charset="-127"/>
                        </a:rPr>
                        <a:t>Расход, Закупки т.д.</a:t>
                      </a:r>
                      <a:r>
                        <a:rPr kumimoji="0" lang="en-US" altLang="ko-KR" sz="1200" b="1" i="0" u="none" strike="noStrike" cap="none" normalizeH="0" baseline="0" dirty="0" smtClean="0">
                          <a:ln>
                            <a:noFill/>
                          </a:ln>
                          <a:solidFill>
                            <a:srgbClr val="000000"/>
                          </a:solidFill>
                          <a:effectLst/>
                          <a:latin typeface="맑은 고딕" pitchFamily="50" charset="-127"/>
                          <a:ea typeface="맑은 고딕" pitchFamily="50" charset="-127"/>
                        </a:rPr>
                        <a:t> )</a:t>
                      </a: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rowSpan="2">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2786063">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ru-RU" altLang="ko-KR" sz="1200" b="1" i="0" u="none" strike="noStrike" cap="none" normalizeH="0" baseline="0" dirty="0" smtClean="0">
                          <a:ln>
                            <a:noFill/>
                          </a:ln>
                          <a:solidFill>
                            <a:srgbClr val="000000"/>
                          </a:solidFill>
                          <a:effectLst/>
                          <a:latin typeface="맑은 고딕" pitchFamily="50" charset="-127"/>
                          <a:ea typeface="맑은 고딕" pitchFamily="50" charset="-127"/>
                        </a:rPr>
                        <a:t>Портал Управления Проектом</a:t>
                      </a:r>
                      <a:endParaRPr kumimoji="0" lang="en-US" altLang="ko-KR" sz="1200" b="1" i="0" u="none" strike="noStrike" cap="none" normalizeH="0" baseline="0" dirty="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E9EDF4"/>
                    </a:solidFill>
                  </a:tcPr>
                </a:tc>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38946" name="Picture 387" descr="2222222222222"/>
          <p:cNvPicPr>
            <a:picLocks noChangeAspect="1" noChangeArrowheads="1"/>
          </p:cNvPicPr>
          <p:nvPr/>
        </p:nvPicPr>
        <p:blipFill>
          <a:blip r:embed="rId3" cstate="print"/>
          <a:srcRect/>
          <a:stretch>
            <a:fillRect/>
          </a:stretch>
        </p:blipFill>
        <p:spPr bwMode="auto">
          <a:xfrm>
            <a:off x="1595438" y="4019550"/>
            <a:ext cx="417512" cy="369888"/>
          </a:xfrm>
          <a:prstGeom prst="rect">
            <a:avLst/>
          </a:prstGeom>
          <a:noFill/>
          <a:ln w="9525">
            <a:noFill/>
            <a:miter lim="800000"/>
            <a:headEnd/>
            <a:tailEnd/>
          </a:ln>
        </p:spPr>
      </p:pic>
      <p:sp>
        <p:nvSpPr>
          <p:cNvPr id="38947" name="Text Box 388"/>
          <p:cNvSpPr txBox="1">
            <a:spLocks noChangeArrowheads="1"/>
          </p:cNvSpPr>
          <p:nvPr/>
        </p:nvSpPr>
        <p:spPr bwMode="auto">
          <a:xfrm>
            <a:off x="1276350" y="4478338"/>
            <a:ext cx="1017588" cy="415498"/>
          </a:xfrm>
          <a:prstGeom prst="rect">
            <a:avLst/>
          </a:prstGeom>
          <a:noFill/>
          <a:ln w="4826" algn="ctr">
            <a:noFill/>
            <a:miter lim="800000"/>
            <a:headEnd/>
            <a:tailEnd/>
          </a:ln>
        </p:spPr>
        <p:txBody>
          <a:bodyPr lIns="0" tIns="0" rIns="0" bIns="0">
            <a:spAutoFit/>
          </a:bodyPr>
          <a:lstStyle/>
          <a:p>
            <a:pPr algn="ctr"/>
            <a:r>
              <a:rPr kumimoji="0" lang="ru-RU" altLang="ko-KR" sz="900" dirty="0" smtClean="0">
                <a:latin typeface="Arial Unicode MS" pitchFamily="50" charset="-127"/>
                <a:ea typeface="Arial Unicode MS" pitchFamily="50" charset="-127"/>
                <a:cs typeface="Arial Unicode MS" pitchFamily="50" charset="-127"/>
              </a:rPr>
              <a:t>Опытный работник для работы в проекте</a:t>
            </a:r>
            <a:endParaRPr kumimoji="0" lang="en-US" altLang="ko-KR" sz="900" dirty="0">
              <a:latin typeface="Arial Unicode MS" pitchFamily="50" charset="-127"/>
              <a:ea typeface="Arial Unicode MS" pitchFamily="50" charset="-127"/>
              <a:cs typeface="Arial Unicode MS" pitchFamily="50" charset="-127"/>
            </a:endParaRPr>
          </a:p>
        </p:txBody>
      </p:sp>
      <p:sp>
        <p:nvSpPr>
          <p:cNvPr id="259" name="모서리가 둥근 직사각형 258"/>
          <p:cNvSpPr/>
          <p:nvPr/>
        </p:nvSpPr>
        <p:spPr bwMode="auto">
          <a:xfrm>
            <a:off x="2238375" y="2214563"/>
            <a:ext cx="2428875"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0" name="모서리가 둥근 직사각형 259"/>
          <p:cNvSpPr/>
          <p:nvPr/>
        </p:nvSpPr>
        <p:spPr bwMode="auto">
          <a:xfrm>
            <a:off x="7310438" y="2214563"/>
            <a:ext cx="2357437"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algn="ct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1" name="모서리가 둥근 직사각형 260"/>
          <p:cNvSpPr/>
          <p:nvPr/>
        </p:nvSpPr>
        <p:spPr bwMode="auto">
          <a:xfrm>
            <a:off x="4810125" y="2214563"/>
            <a:ext cx="2357438"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algn="ct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5" name="직사각형 264"/>
          <p:cNvSpPr/>
          <p:nvPr/>
        </p:nvSpPr>
        <p:spPr>
          <a:xfrm>
            <a:off x="3238500" y="2000250"/>
            <a:ext cx="415925"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1</a:t>
            </a:r>
          </a:p>
        </p:txBody>
      </p:sp>
      <p:sp>
        <p:nvSpPr>
          <p:cNvPr id="266" name="직사각형 265"/>
          <p:cNvSpPr/>
          <p:nvPr/>
        </p:nvSpPr>
        <p:spPr>
          <a:xfrm>
            <a:off x="5810250" y="2000250"/>
            <a:ext cx="417513"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2</a:t>
            </a:r>
          </a:p>
        </p:txBody>
      </p:sp>
      <p:sp>
        <p:nvSpPr>
          <p:cNvPr id="267" name="직사각형 266"/>
          <p:cNvSpPr/>
          <p:nvPr/>
        </p:nvSpPr>
        <p:spPr>
          <a:xfrm>
            <a:off x="8239125" y="2000250"/>
            <a:ext cx="417513"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3</a:t>
            </a:r>
          </a:p>
        </p:txBody>
      </p:sp>
      <p:sp>
        <p:nvSpPr>
          <p:cNvPr id="38954" name="Rectangle 75" descr="o1"/>
          <p:cNvSpPr>
            <a:spLocks noChangeArrowheads="1"/>
          </p:cNvSpPr>
          <p:nvPr/>
        </p:nvSpPr>
        <p:spPr bwMode="auto">
          <a:xfrm>
            <a:off x="2320925" y="5819775"/>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Поиск </a:t>
            </a:r>
          </a:p>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 сведения о проекте</a:t>
            </a:r>
            <a:r>
              <a:rPr kumimoji="0" lang="en-US" altLang="ko-KR" sz="1100" dirty="0" smtClean="0">
                <a:latin typeface="Arial Unicode MS" pitchFamily="50" charset="-127"/>
                <a:ea typeface="Arial Unicode MS" pitchFamily="50" charset="-127"/>
                <a:cs typeface="Arial Unicode MS" pitchFamily="50" charset="-127"/>
              </a:rPr>
              <a:t> </a:t>
            </a:r>
            <a:r>
              <a:rPr kumimoji="0" lang="en-US" altLang="ko-KR" sz="1100" dirty="0">
                <a:latin typeface="Arial Unicode MS" pitchFamily="50" charset="-127"/>
                <a:ea typeface="Arial Unicode MS" pitchFamily="50" charset="-127"/>
                <a:cs typeface="Arial Unicode MS" pitchFamily="50" charset="-127"/>
              </a:rPr>
              <a:t>&amp; </a:t>
            </a:r>
            <a:r>
              <a:rPr kumimoji="0" lang="ru-RU" altLang="ko-KR" sz="1100" dirty="0" smtClean="0">
                <a:latin typeface="Arial Unicode MS" pitchFamily="50" charset="-127"/>
                <a:ea typeface="Arial Unicode MS" pitchFamily="50" charset="-127"/>
                <a:cs typeface="Arial Unicode MS" pitchFamily="50" charset="-127"/>
              </a:rPr>
              <a:t>связанная информация</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55" name="AutoShape 81"/>
          <p:cNvCxnSpPr>
            <a:cxnSpLocks noChangeShapeType="1"/>
            <a:stCxn id="38954" idx="0"/>
            <a:endCxn id="38956" idx="2"/>
          </p:cNvCxnSpPr>
          <p:nvPr/>
        </p:nvCxnSpPr>
        <p:spPr bwMode="auto">
          <a:xfrm rot="-5400000">
            <a:off x="2930525" y="5681663"/>
            <a:ext cx="268287" cy="7938"/>
          </a:xfrm>
          <a:prstGeom prst="bentConnector3">
            <a:avLst>
              <a:gd name="adj1" fmla="val 49704"/>
            </a:avLst>
          </a:prstGeom>
          <a:noFill/>
          <a:ln w="9525" algn="ctr">
            <a:solidFill>
              <a:srgbClr val="325B8C"/>
            </a:solidFill>
            <a:miter lim="800000"/>
            <a:headEnd/>
            <a:tailEnd type="triangle" w="med" len="med"/>
          </a:ln>
        </p:spPr>
      </p:cxnSp>
      <p:sp>
        <p:nvSpPr>
          <p:cNvPr id="38956" name="Rectangle 75" descr="o1"/>
          <p:cNvSpPr>
            <a:spLocks noChangeArrowheads="1"/>
          </p:cNvSpPr>
          <p:nvPr/>
        </p:nvSpPr>
        <p:spPr bwMode="auto">
          <a:xfrm>
            <a:off x="2335213" y="5040313"/>
            <a:ext cx="146526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Перенос запроса бюджета </a:t>
            </a:r>
            <a:r>
              <a:rPr kumimoji="0" lang="en-US" altLang="ko-KR" sz="1100" dirty="0" smtClean="0">
                <a:latin typeface="Arial Unicode MS" pitchFamily="50" charset="-127"/>
                <a:ea typeface="Arial Unicode MS" pitchFamily="50" charset="-127"/>
                <a:cs typeface="Arial Unicode MS" pitchFamily="50" charset="-127"/>
              </a:rPr>
              <a:t>My-Menu</a:t>
            </a:r>
            <a:r>
              <a:rPr kumimoji="0" lang="ko-KR" altLang="en-US" sz="1100" dirty="0" smtClean="0">
                <a:latin typeface="Arial Unicode MS" pitchFamily="50" charset="-127"/>
                <a:ea typeface="Arial Unicode MS" pitchFamily="50" charset="-127"/>
                <a:cs typeface="Arial Unicode MS" pitchFamily="50" charset="-127"/>
              </a:rPr>
              <a:t> </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57" name="AutoShape 81"/>
          <p:cNvCxnSpPr>
            <a:cxnSpLocks noChangeShapeType="1"/>
            <a:stCxn id="38962" idx="0"/>
            <a:endCxn id="38958" idx="2"/>
          </p:cNvCxnSpPr>
          <p:nvPr/>
        </p:nvCxnSpPr>
        <p:spPr bwMode="auto">
          <a:xfrm rot="-5400000">
            <a:off x="2556669" y="3407569"/>
            <a:ext cx="993775" cy="388937"/>
          </a:xfrm>
          <a:prstGeom prst="bentConnector3">
            <a:avLst>
              <a:gd name="adj1" fmla="val 56389"/>
            </a:avLst>
          </a:prstGeom>
          <a:noFill/>
          <a:ln w="9525" algn="ctr">
            <a:solidFill>
              <a:srgbClr val="325B8C"/>
            </a:solidFill>
            <a:miter lim="800000"/>
            <a:headEnd/>
            <a:tailEnd type="triangle" w="med" len="med"/>
          </a:ln>
        </p:spPr>
      </p:cxnSp>
      <p:sp>
        <p:nvSpPr>
          <p:cNvPr id="38958" name="Rectangle 75" descr="o1"/>
          <p:cNvSpPr>
            <a:spLocks noChangeArrowheads="1"/>
          </p:cNvSpPr>
          <p:nvPr/>
        </p:nvSpPr>
        <p:spPr bwMode="auto">
          <a:xfrm>
            <a:off x="2549525" y="2673350"/>
            <a:ext cx="1395413" cy="431800"/>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Обработка в системе Бюджет</a:t>
            </a:r>
            <a:endParaRPr kumimoji="0" lang="en-US" altLang="ko-KR" sz="1100" dirty="0">
              <a:latin typeface="Arial Unicode MS" pitchFamily="50" charset="-127"/>
              <a:ea typeface="Arial Unicode MS" pitchFamily="50" charset="-127"/>
              <a:cs typeface="Arial Unicode MS" pitchFamily="50" charset="-127"/>
            </a:endParaRPr>
          </a:p>
        </p:txBody>
      </p:sp>
      <p:sp>
        <p:nvSpPr>
          <p:cNvPr id="38959" name="Rectangle 75" descr="o1"/>
          <p:cNvSpPr>
            <a:spLocks noChangeArrowheads="1"/>
          </p:cNvSpPr>
          <p:nvPr/>
        </p:nvSpPr>
        <p:spPr bwMode="auto">
          <a:xfrm>
            <a:off x="3597275" y="4090988"/>
            <a:ext cx="995363"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Мониторинг Информации в по Формированию Бюджета</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60" name="AutoShape 81"/>
          <p:cNvCxnSpPr>
            <a:cxnSpLocks noChangeShapeType="1"/>
            <a:stCxn id="38958" idx="3"/>
            <a:endCxn id="38959" idx="0"/>
          </p:cNvCxnSpPr>
          <p:nvPr/>
        </p:nvCxnSpPr>
        <p:spPr bwMode="auto">
          <a:xfrm>
            <a:off x="3944938" y="2889250"/>
            <a:ext cx="150812" cy="1201738"/>
          </a:xfrm>
          <a:prstGeom prst="bentConnector2">
            <a:avLst/>
          </a:prstGeom>
          <a:noFill/>
          <a:ln w="9525" algn="ctr">
            <a:solidFill>
              <a:srgbClr val="325B8C"/>
            </a:solidFill>
            <a:miter lim="800000"/>
            <a:headEnd/>
            <a:tailEnd type="triangle" w="med" len="med"/>
          </a:ln>
        </p:spPr>
      </p:cxnSp>
      <p:sp>
        <p:nvSpPr>
          <p:cNvPr id="38961" name="직사각형 409"/>
          <p:cNvSpPr>
            <a:spLocks noChangeArrowheads="1"/>
          </p:cNvSpPr>
          <p:nvPr/>
        </p:nvSpPr>
        <p:spPr bwMode="auto">
          <a:xfrm>
            <a:off x="2889250" y="3748088"/>
            <a:ext cx="691215" cy="261610"/>
          </a:xfrm>
          <a:prstGeom prst="rect">
            <a:avLst/>
          </a:prstGeom>
          <a:noFill/>
          <a:ln w="9525">
            <a:noFill/>
            <a:miter lim="800000"/>
            <a:headEnd/>
            <a:tailEnd/>
          </a:ln>
        </p:spPr>
        <p:txBody>
          <a:bodyPr wrap="none">
            <a:spAutoFit/>
          </a:bodyPr>
          <a:lstStyle/>
          <a:p>
            <a:pPr algn="ctr"/>
            <a:r>
              <a:rPr kumimoji="0" lang="ru-RU" altLang="ko-KR" sz="1100" dirty="0" smtClean="0">
                <a:latin typeface="Arial Unicode MS" pitchFamily="50" charset="-127"/>
                <a:ea typeface="Arial Unicode MS" pitchFamily="50" charset="-127"/>
                <a:cs typeface="Arial Unicode MS" pitchFamily="50" charset="-127"/>
              </a:rPr>
              <a:t>Запрос </a:t>
            </a:r>
            <a:endParaRPr kumimoji="0" lang="en-US" altLang="ko-KR" sz="1100" dirty="0">
              <a:latin typeface="Arial Unicode MS" pitchFamily="50" charset="-127"/>
              <a:ea typeface="Arial Unicode MS" pitchFamily="50" charset="-127"/>
              <a:cs typeface="Arial Unicode MS" pitchFamily="50" charset="-127"/>
            </a:endParaRPr>
          </a:p>
        </p:txBody>
      </p:sp>
      <p:sp>
        <p:nvSpPr>
          <p:cNvPr id="38962" name="Rectangle 75" descr="o1"/>
          <p:cNvSpPr>
            <a:spLocks noChangeArrowheads="1"/>
          </p:cNvSpPr>
          <p:nvPr/>
        </p:nvSpPr>
        <p:spPr bwMode="auto">
          <a:xfrm>
            <a:off x="2360613" y="40989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Регистрационный документ бюджетного запроса</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63" name="AutoShape 81"/>
          <p:cNvCxnSpPr>
            <a:cxnSpLocks noChangeShapeType="1"/>
            <a:stCxn id="38956" idx="0"/>
            <a:endCxn id="38962" idx="2"/>
          </p:cNvCxnSpPr>
          <p:nvPr/>
        </p:nvCxnSpPr>
        <p:spPr bwMode="auto">
          <a:xfrm rot="5400000" flipH="1">
            <a:off x="2809875" y="4781551"/>
            <a:ext cx="307975" cy="209550"/>
          </a:xfrm>
          <a:prstGeom prst="bentConnector3">
            <a:avLst>
              <a:gd name="adj1" fmla="val 50000"/>
            </a:avLst>
          </a:prstGeom>
          <a:noFill/>
          <a:ln w="9525" algn="ctr">
            <a:solidFill>
              <a:srgbClr val="325B8C"/>
            </a:solidFill>
            <a:miter lim="800000"/>
            <a:headEnd/>
            <a:tailEnd type="triangle" w="med" len="med"/>
          </a:ln>
        </p:spPr>
      </p:cxnSp>
      <p:cxnSp>
        <p:nvCxnSpPr>
          <p:cNvPr id="38964" name="AutoShape 81"/>
          <p:cNvCxnSpPr>
            <a:cxnSpLocks noChangeShapeType="1"/>
            <a:endCxn id="38965" idx="2"/>
          </p:cNvCxnSpPr>
          <p:nvPr/>
        </p:nvCxnSpPr>
        <p:spPr bwMode="auto">
          <a:xfrm rot="5400000" flipH="1">
            <a:off x="5449094" y="5677694"/>
            <a:ext cx="312738" cy="31750"/>
          </a:xfrm>
          <a:prstGeom prst="bentConnector3">
            <a:avLst>
              <a:gd name="adj1" fmla="val 49745"/>
            </a:avLst>
          </a:prstGeom>
          <a:noFill/>
          <a:ln w="9525" algn="ctr">
            <a:solidFill>
              <a:srgbClr val="325B8C"/>
            </a:solidFill>
            <a:miter lim="800000"/>
            <a:headEnd/>
            <a:tailEnd type="triangle" w="med" len="med"/>
          </a:ln>
        </p:spPr>
      </p:cxnSp>
      <p:sp>
        <p:nvSpPr>
          <p:cNvPr id="38965" name="Rectangle 75" descr="o1"/>
          <p:cNvSpPr>
            <a:spLocks noChangeArrowheads="1"/>
          </p:cNvSpPr>
          <p:nvPr/>
        </p:nvSpPr>
        <p:spPr bwMode="auto">
          <a:xfrm>
            <a:off x="4856163" y="5026025"/>
            <a:ext cx="146526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Перенос запроса бюджета Мое меню</a:t>
            </a:r>
            <a:r>
              <a:rPr kumimoji="0" lang="ko-KR" altLang="en-US" sz="1100" dirty="0" smtClean="0">
                <a:latin typeface="Arial Unicode MS" pitchFamily="50" charset="-127"/>
                <a:ea typeface="Arial Unicode MS" pitchFamily="50" charset="-127"/>
                <a:cs typeface="Arial Unicode MS" pitchFamily="50" charset="-127"/>
              </a:rPr>
              <a:t> </a:t>
            </a:r>
          </a:p>
          <a:p>
            <a:pPr algn="ctr">
              <a:lnSpc>
                <a:spcPct val="90000"/>
              </a:lnSpc>
              <a:buSzPct val="80000"/>
            </a:pP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66" name="AutoShape 81"/>
          <p:cNvCxnSpPr>
            <a:cxnSpLocks noChangeShapeType="1"/>
            <a:stCxn id="38971" idx="0"/>
            <a:endCxn id="38967" idx="2"/>
          </p:cNvCxnSpPr>
          <p:nvPr/>
        </p:nvCxnSpPr>
        <p:spPr bwMode="auto">
          <a:xfrm rot="-5400000">
            <a:off x="5170488" y="3352800"/>
            <a:ext cx="977900" cy="565150"/>
          </a:xfrm>
          <a:prstGeom prst="bentConnector3">
            <a:avLst>
              <a:gd name="adj1" fmla="val 59898"/>
            </a:avLst>
          </a:prstGeom>
          <a:noFill/>
          <a:ln w="9525" algn="ctr">
            <a:solidFill>
              <a:srgbClr val="325B8C"/>
            </a:solidFill>
            <a:miter lim="800000"/>
            <a:headEnd/>
            <a:tailEnd type="triangle" w="med" len="med"/>
          </a:ln>
        </p:spPr>
      </p:cxnSp>
      <p:sp>
        <p:nvSpPr>
          <p:cNvPr id="38967" name="Rectangle 75" descr="o1"/>
          <p:cNvSpPr>
            <a:spLocks noChangeArrowheads="1"/>
          </p:cNvSpPr>
          <p:nvPr/>
        </p:nvSpPr>
        <p:spPr bwMode="auto">
          <a:xfrm>
            <a:off x="5345113" y="2714625"/>
            <a:ext cx="1192212" cy="431800"/>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Обработка в системе Расходы </a:t>
            </a:r>
            <a:endParaRPr kumimoji="0" lang="en-US" altLang="ko-KR" sz="1100" dirty="0">
              <a:latin typeface="Arial Unicode MS" pitchFamily="50" charset="-127"/>
              <a:ea typeface="Arial Unicode MS" pitchFamily="50" charset="-127"/>
              <a:cs typeface="Arial Unicode MS" pitchFamily="50" charset="-127"/>
            </a:endParaRPr>
          </a:p>
        </p:txBody>
      </p:sp>
      <p:sp>
        <p:nvSpPr>
          <p:cNvPr id="38968" name="Rectangle 75" descr="o1"/>
          <p:cNvSpPr>
            <a:spLocks noChangeArrowheads="1"/>
          </p:cNvSpPr>
          <p:nvPr/>
        </p:nvSpPr>
        <p:spPr bwMode="auto">
          <a:xfrm>
            <a:off x="6118225" y="4110038"/>
            <a:ext cx="996950"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Информация по ситуации Мониторинга расходов</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69" name="AutoShape 81"/>
          <p:cNvCxnSpPr>
            <a:cxnSpLocks noChangeShapeType="1"/>
            <a:stCxn id="38967" idx="3"/>
            <a:endCxn id="38968" idx="0"/>
          </p:cNvCxnSpPr>
          <p:nvPr/>
        </p:nvCxnSpPr>
        <p:spPr bwMode="auto">
          <a:xfrm>
            <a:off x="6537325" y="2930525"/>
            <a:ext cx="79375" cy="1179513"/>
          </a:xfrm>
          <a:prstGeom prst="bentConnector2">
            <a:avLst/>
          </a:prstGeom>
          <a:noFill/>
          <a:ln w="9525" algn="ctr">
            <a:solidFill>
              <a:srgbClr val="325B8C"/>
            </a:solidFill>
            <a:miter lim="800000"/>
            <a:headEnd/>
            <a:tailEnd type="triangle" w="med" len="med"/>
          </a:ln>
        </p:spPr>
      </p:cxnSp>
      <p:sp>
        <p:nvSpPr>
          <p:cNvPr id="38970" name="직사각형 409"/>
          <p:cNvSpPr>
            <a:spLocks noChangeArrowheads="1"/>
          </p:cNvSpPr>
          <p:nvPr/>
        </p:nvSpPr>
        <p:spPr bwMode="auto">
          <a:xfrm>
            <a:off x="5410200" y="3789363"/>
            <a:ext cx="691215" cy="261610"/>
          </a:xfrm>
          <a:prstGeom prst="rect">
            <a:avLst/>
          </a:prstGeom>
          <a:noFill/>
          <a:ln w="9525">
            <a:noFill/>
            <a:miter lim="800000"/>
            <a:headEnd/>
            <a:tailEnd/>
          </a:ln>
        </p:spPr>
        <p:txBody>
          <a:bodyPr wrap="none">
            <a:spAutoFit/>
          </a:bodyPr>
          <a:lstStyle/>
          <a:p>
            <a:pPr algn="ctr"/>
            <a:r>
              <a:rPr kumimoji="0" lang="ru-RU" altLang="ko-KR" sz="1100" dirty="0" smtClean="0">
                <a:latin typeface="Arial Unicode MS" pitchFamily="50" charset="-127"/>
                <a:ea typeface="Arial Unicode MS" pitchFamily="50" charset="-127"/>
                <a:cs typeface="Arial Unicode MS" pitchFamily="50" charset="-127"/>
              </a:rPr>
              <a:t>Запрос </a:t>
            </a:r>
            <a:endParaRPr kumimoji="0" lang="en-US" altLang="ko-KR" sz="1100" dirty="0">
              <a:latin typeface="Arial Unicode MS" pitchFamily="50" charset="-127"/>
              <a:ea typeface="Arial Unicode MS" pitchFamily="50" charset="-127"/>
              <a:cs typeface="Arial Unicode MS" pitchFamily="50" charset="-127"/>
            </a:endParaRPr>
          </a:p>
        </p:txBody>
      </p:sp>
      <p:sp>
        <p:nvSpPr>
          <p:cNvPr id="38971" name="Rectangle 75" descr="o1"/>
          <p:cNvSpPr>
            <a:spLocks noChangeArrowheads="1"/>
          </p:cNvSpPr>
          <p:nvPr/>
        </p:nvSpPr>
        <p:spPr bwMode="auto">
          <a:xfrm>
            <a:off x="4878388" y="41243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Регистрационный документ о по запросу о расходах</a:t>
            </a:r>
            <a:endParaRPr kumimoji="0" lang="en-US" altLang="ko-KR" sz="1100" dirty="0">
              <a:latin typeface="Arial Unicode MS" pitchFamily="50" charset="-127"/>
              <a:ea typeface="Arial Unicode MS" pitchFamily="50" charset="-127"/>
              <a:cs typeface="Arial Unicode MS" pitchFamily="50" charset="-127"/>
            </a:endParaRPr>
          </a:p>
        </p:txBody>
      </p:sp>
      <p:cxnSp>
        <p:nvCxnSpPr>
          <p:cNvPr id="38972" name="AutoShape 81"/>
          <p:cNvCxnSpPr>
            <a:cxnSpLocks noChangeShapeType="1"/>
            <a:stCxn id="38965" idx="0"/>
            <a:endCxn id="38971" idx="2"/>
          </p:cNvCxnSpPr>
          <p:nvPr/>
        </p:nvCxnSpPr>
        <p:spPr bwMode="auto">
          <a:xfrm rot="5400000" flipH="1">
            <a:off x="5349082" y="4785519"/>
            <a:ext cx="268287" cy="212725"/>
          </a:xfrm>
          <a:prstGeom prst="bentConnector3">
            <a:avLst>
              <a:gd name="adj1" fmla="val 50296"/>
            </a:avLst>
          </a:prstGeom>
          <a:noFill/>
          <a:ln w="9525" algn="ctr">
            <a:solidFill>
              <a:srgbClr val="325B8C"/>
            </a:solidFill>
            <a:miter lim="800000"/>
            <a:headEnd/>
            <a:tailEnd type="triangle" w="med" len="med"/>
          </a:ln>
        </p:spPr>
      </p:cxnSp>
      <p:cxnSp>
        <p:nvCxnSpPr>
          <p:cNvPr id="38973" name="AutoShape 81"/>
          <p:cNvCxnSpPr>
            <a:cxnSpLocks noChangeShapeType="1"/>
            <a:endCxn id="38974" idx="2"/>
          </p:cNvCxnSpPr>
          <p:nvPr/>
        </p:nvCxnSpPr>
        <p:spPr bwMode="auto">
          <a:xfrm rot="-5400000">
            <a:off x="7926388" y="5680075"/>
            <a:ext cx="301625" cy="15875"/>
          </a:xfrm>
          <a:prstGeom prst="bentConnector3">
            <a:avLst>
              <a:gd name="adj1" fmla="val 50000"/>
            </a:avLst>
          </a:prstGeom>
          <a:noFill/>
          <a:ln w="9525" algn="ctr">
            <a:solidFill>
              <a:srgbClr val="325B8C"/>
            </a:solidFill>
            <a:miter lim="800000"/>
            <a:headEnd/>
            <a:tailEnd type="triangle" w="med" len="med"/>
          </a:ln>
        </p:spPr>
      </p:cxnSp>
      <p:sp>
        <p:nvSpPr>
          <p:cNvPr id="38974" name="Rectangle 75" descr="o1"/>
          <p:cNvSpPr>
            <a:spLocks noChangeArrowheads="1"/>
          </p:cNvSpPr>
          <p:nvPr/>
        </p:nvSpPr>
        <p:spPr bwMode="auto">
          <a:xfrm>
            <a:off x="7335838" y="5026025"/>
            <a:ext cx="149701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Перенос запроса бюджета </a:t>
            </a:r>
            <a:r>
              <a:rPr kumimoji="0" lang="en-US" altLang="ko-KR" sz="1100" dirty="0" smtClean="0">
                <a:latin typeface="Arial Unicode MS" pitchFamily="50" charset="-127"/>
                <a:ea typeface="Arial Unicode MS" pitchFamily="50" charset="-127"/>
                <a:cs typeface="Arial Unicode MS" pitchFamily="50" charset="-127"/>
              </a:rPr>
              <a:t>My-Menu</a:t>
            </a:r>
            <a:r>
              <a:rPr kumimoji="0" lang="ko-KR" altLang="en-US" sz="1100" dirty="0" smtClean="0">
                <a:latin typeface="Arial Unicode MS" pitchFamily="50" charset="-127"/>
                <a:ea typeface="Arial Unicode MS" pitchFamily="50" charset="-127"/>
                <a:cs typeface="Arial Unicode MS" pitchFamily="50" charset="-127"/>
              </a:rPr>
              <a:t> </a:t>
            </a:r>
          </a:p>
          <a:p>
            <a:pPr algn="ctr">
              <a:lnSpc>
                <a:spcPct val="90000"/>
              </a:lnSpc>
              <a:buSzPct val="80000"/>
            </a:pPr>
            <a:r>
              <a:rPr kumimoji="0" lang="en-US" altLang="ko-KR" sz="1100" dirty="0" smtClean="0">
                <a:latin typeface="Arial Unicode MS" pitchFamily="50" charset="-127"/>
                <a:ea typeface="Arial Unicode MS" pitchFamily="50" charset="-127"/>
                <a:cs typeface="Arial Unicode MS" pitchFamily="50" charset="-127"/>
              </a:rPr>
              <a:t>u</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75" name="AutoShape 81"/>
          <p:cNvCxnSpPr>
            <a:cxnSpLocks noChangeShapeType="1"/>
            <a:stCxn id="38980" idx="0"/>
            <a:endCxn id="38976" idx="2"/>
          </p:cNvCxnSpPr>
          <p:nvPr/>
        </p:nvCxnSpPr>
        <p:spPr bwMode="auto">
          <a:xfrm rot="-5400000">
            <a:off x="7618413" y="3382962"/>
            <a:ext cx="977900" cy="504825"/>
          </a:xfrm>
          <a:prstGeom prst="bentConnector3">
            <a:avLst>
              <a:gd name="adj1" fmla="val 61037"/>
            </a:avLst>
          </a:prstGeom>
          <a:noFill/>
          <a:ln w="9525" algn="ctr">
            <a:solidFill>
              <a:srgbClr val="325B8C"/>
            </a:solidFill>
            <a:miter lim="800000"/>
            <a:headEnd/>
            <a:tailEnd type="triangle" w="med" len="med"/>
          </a:ln>
        </p:spPr>
      </p:cxnSp>
      <p:sp>
        <p:nvSpPr>
          <p:cNvPr id="38976" name="Rectangle 75" descr="o1"/>
          <p:cNvSpPr>
            <a:spLocks noChangeArrowheads="1"/>
          </p:cNvSpPr>
          <p:nvPr/>
        </p:nvSpPr>
        <p:spPr bwMode="auto">
          <a:xfrm>
            <a:off x="7750175" y="2571750"/>
            <a:ext cx="1219200" cy="5746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Обработка в системе Закупки</a:t>
            </a:r>
            <a:endParaRPr kumimoji="0" lang="ko-KR" altLang="en-US" sz="1100" dirty="0">
              <a:latin typeface="Arial Unicode MS" pitchFamily="50" charset="-127"/>
              <a:ea typeface="Arial Unicode MS" pitchFamily="50" charset="-127"/>
              <a:cs typeface="Arial Unicode MS" pitchFamily="50" charset="-127"/>
            </a:endParaRPr>
          </a:p>
        </p:txBody>
      </p:sp>
      <p:sp>
        <p:nvSpPr>
          <p:cNvPr id="38977" name="Rectangle 75" descr="o1"/>
          <p:cNvSpPr>
            <a:spLocks noChangeArrowheads="1"/>
          </p:cNvSpPr>
          <p:nvPr/>
        </p:nvSpPr>
        <p:spPr bwMode="auto">
          <a:xfrm>
            <a:off x="8624888" y="4132263"/>
            <a:ext cx="996950"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Мониторинг Поставок</a:t>
            </a:r>
            <a:endParaRPr kumimoji="0" lang="en-US" altLang="ko-KR" sz="1100" dirty="0">
              <a:latin typeface="Arial Unicode MS" pitchFamily="50" charset="-127"/>
              <a:ea typeface="Arial Unicode MS" pitchFamily="50" charset="-127"/>
              <a:cs typeface="Arial Unicode MS" pitchFamily="50" charset="-127"/>
            </a:endParaRPr>
          </a:p>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 информация по контракту</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78" name="AutoShape 81"/>
          <p:cNvCxnSpPr>
            <a:cxnSpLocks noChangeShapeType="1"/>
            <a:stCxn id="38976" idx="3"/>
            <a:endCxn id="38977" idx="0"/>
          </p:cNvCxnSpPr>
          <p:nvPr/>
        </p:nvCxnSpPr>
        <p:spPr bwMode="auto">
          <a:xfrm>
            <a:off x="8969375" y="2859088"/>
            <a:ext cx="153988" cy="1273175"/>
          </a:xfrm>
          <a:prstGeom prst="bentConnector2">
            <a:avLst/>
          </a:prstGeom>
          <a:noFill/>
          <a:ln w="9525" algn="ctr">
            <a:solidFill>
              <a:srgbClr val="325B8C"/>
            </a:solidFill>
            <a:miter lim="800000"/>
            <a:headEnd/>
            <a:tailEnd type="triangle" w="med" len="med"/>
          </a:ln>
        </p:spPr>
      </p:cxnSp>
      <p:sp>
        <p:nvSpPr>
          <p:cNvPr id="38979" name="직사각형 409"/>
          <p:cNvSpPr>
            <a:spLocks noChangeArrowheads="1"/>
          </p:cNvSpPr>
          <p:nvPr/>
        </p:nvSpPr>
        <p:spPr bwMode="auto">
          <a:xfrm>
            <a:off x="7908925" y="3789363"/>
            <a:ext cx="631904" cy="261610"/>
          </a:xfrm>
          <a:prstGeom prst="rect">
            <a:avLst/>
          </a:prstGeom>
          <a:noFill/>
          <a:ln w="9525">
            <a:noFill/>
            <a:miter lim="800000"/>
            <a:headEnd/>
            <a:tailEnd/>
          </a:ln>
        </p:spPr>
        <p:txBody>
          <a:bodyPr wrap="none">
            <a:spAutoFit/>
          </a:bodyPr>
          <a:lstStyle/>
          <a:p>
            <a:pPr algn="ctr"/>
            <a:r>
              <a:rPr kumimoji="0" lang="ru-RU" altLang="ko-KR" sz="1100" dirty="0" smtClean="0">
                <a:latin typeface="Arial Unicode MS" pitchFamily="50" charset="-127"/>
                <a:ea typeface="Arial Unicode MS" pitchFamily="50" charset="-127"/>
                <a:cs typeface="Arial Unicode MS" pitchFamily="50" charset="-127"/>
              </a:rPr>
              <a:t>запрос</a:t>
            </a:r>
            <a:endParaRPr kumimoji="0" lang="en-US" altLang="ko-KR" sz="1100" dirty="0">
              <a:latin typeface="Arial Unicode MS" pitchFamily="50" charset="-127"/>
              <a:ea typeface="Arial Unicode MS" pitchFamily="50" charset="-127"/>
              <a:cs typeface="Arial Unicode MS" pitchFamily="50" charset="-127"/>
            </a:endParaRPr>
          </a:p>
        </p:txBody>
      </p:sp>
      <p:sp>
        <p:nvSpPr>
          <p:cNvPr id="38980" name="Rectangle 75" descr="o1"/>
          <p:cNvSpPr>
            <a:spLocks noChangeArrowheads="1"/>
          </p:cNvSpPr>
          <p:nvPr/>
        </p:nvSpPr>
        <p:spPr bwMode="auto">
          <a:xfrm>
            <a:off x="7356475" y="41243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Регистрационный документ о по запросу о закупках</a:t>
            </a:r>
            <a:endParaRPr kumimoji="0" lang="ko-KR" altLang="en-US" sz="1100" dirty="0">
              <a:latin typeface="Arial Unicode MS" pitchFamily="50" charset="-127"/>
              <a:ea typeface="Arial Unicode MS" pitchFamily="50" charset="-127"/>
              <a:cs typeface="Arial Unicode MS" pitchFamily="50" charset="-127"/>
            </a:endParaRPr>
          </a:p>
        </p:txBody>
      </p:sp>
      <p:cxnSp>
        <p:nvCxnSpPr>
          <p:cNvPr id="38981" name="AutoShape 81"/>
          <p:cNvCxnSpPr>
            <a:cxnSpLocks noChangeShapeType="1"/>
            <a:stCxn id="38974" idx="0"/>
            <a:endCxn id="38980" idx="2"/>
          </p:cNvCxnSpPr>
          <p:nvPr/>
        </p:nvCxnSpPr>
        <p:spPr bwMode="auto">
          <a:xfrm rot="5400000" flipH="1">
            <a:off x="7835900" y="4776788"/>
            <a:ext cx="268287" cy="230188"/>
          </a:xfrm>
          <a:prstGeom prst="bentConnector3">
            <a:avLst>
              <a:gd name="adj1" fmla="val 50296"/>
            </a:avLst>
          </a:prstGeom>
          <a:noFill/>
          <a:ln w="9525" algn="ctr">
            <a:solidFill>
              <a:srgbClr val="325B8C"/>
            </a:solidFill>
            <a:miter lim="800000"/>
            <a:headEnd/>
            <a:tailEnd type="triangle" w="med" len="med"/>
          </a:ln>
        </p:spPr>
      </p:cxnSp>
      <p:sp>
        <p:nvSpPr>
          <p:cNvPr id="38982" name="Rectangle 75" descr="o1"/>
          <p:cNvSpPr>
            <a:spLocks noChangeArrowheads="1"/>
          </p:cNvSpPr>
          <p:nvPr/>
        </p:nvSpPr>
        <p:spPr bwMode="auto">
          <a:xfrm>
            <a:off x="4881563" y="5849938"/>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Поиск </a:t>
            </a:r>
          </a:p>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 Сведения о проекте</a:t>
            </a:r>
            <a:r>
              <a:rPr kumimoji="0" lang="en-US" altLang="ko-KR" sz="1100" dirty="0" smtClean="0">
                <a:latin typeface="Arial Unicode MS" pitchFamily="50" charset="-127"/>
                <a:ea typeface="Arial Unicode MS" pitchFamily="50" charset="-127"/>
                <a:cs typeface="Arial Unicode MS" pitchFamily="50" charset="-127"/>
              </a:rPr>
              <a:t> &amp; </a:t>
            </a:r>
            <a:r>
              <a:rPr kumimoji="0" lang="ru-RU" altLang="ko-KR" sz="1100" dirty="0" smtClean="0">
                <a:latin typeface="Arial Unicode MS" pitchFamily="50" charset="-127"/>
                <a:ea typeface="Arial Unicode MS" pitchFamily="50" charset="-127"/>
                <a:cs typeface="Arial Unicode MS" pitchFamily="50" charset="-127"/>
              </a:rPr>
              <a:t>связанная информация</a:t>
            </a:r>
            <a:endParaRPr kumimoji="0" lang="ko-KR" altLang="en-US" sz="1100" dirty="0" smtClean="0">
              <a:latin typeface="Arial Unicode MS" pitchFamily="50" charset="-127"/>
              <a:ea typeface="Arial Unicode MS" pitchFamily="50" charset="-127"/>
              <a:cs typeface="Arial Unicode MS" pitchFamily="50" charset="-127"/>
            </a:endParaRPr>
          </a:p>
          <a:p>
            <a:pPr algn="ctr">
              <a:lnSpc>
                <a:spcPct val="90000"/>
              </a:lnSpc>
              <a:buSzPct val="80000"/>
            </a:pPr>
            <a:endParaRPr kumimoji="0" lang="ko-KR" altLang="en-US" sz="1100" dirty="0">
              <a:latin typeface="Arial Unicode MS" pitchFamily="50" charset="-127"/>
              <a:ea typeface="Arial Unicode MS" pitchFamily="50" charset="-127"/>
              <a:cs typeface="Arial Unicode MS" pitchFamily="50" charset="-127"/>
            </a:endParaRPr>
          </a:p>
        </p:txBody>
      </p:sp>
      <p:sp>
        <p:nvSpPr>
          <p:cNvPr id="38983" name="Rectangle 75" descr="o1"/>
          <p:cNvSpPr>
            <a:spLocks noChangeArrowheads="1"/>
          </p:cNvSpPr>
          <p:nvPr/>
        </p:nvSpPr>
        <p:spPr bwMode="auto">
          <a:xfrm>
            <a:off x="7329488" y="5838825"/>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Поиск </a:t>
            </a:r>
          </a:p>
          <a:p>
            <a:pPr algn="ctr">
              <a:lnSpc>
                <a:spcPct val="90000"/>
              </a:lnSpc>
              <a:buSzPct val="80000"/>
            </a:pPr>
            <a:r>
              <a:rPr kumimoji="0" lang="ru-RU" altLang="ko-KR" sz="1100" dirty="0" smtClean="0">
                <a:latin typeface="Arial Unicode MS" pitchFamily="50" charset="-127"/>
                <a:ea typeface="Arial Unicode MS" pitchFamily="50" charset="-127"/>
                <a:cs typeface="Arial Unicode MS" pitchFamily="50" charset="-127"/>
              </a:rPr>
              <a:t> сведения о проекте</a:t>
            </a:r>
            <a:r>
              <a:rPr kumimoji="0" lang="en-US" altLang="ko-KR" sz="1100" dirty="0" smtClean="0">
                <a:latin typeface="Arial Unicode MS" pitchFamily="50" charset="-127"/>
                <a:ea typeface="Arial Unicode MS" pitchFamily="50" charset="-127"/>
                <a:cs typeface="Arial Unicode MS" pitchFamily="50" charset="-127"/>
              </a:rPr>
              <a:t> &amp; </a:t>
            </a:r>
            <a:r>
              <a:rPr kumimoji="0" lang="ru-RU" altLang="ko-KR" sz="1100" dirty="0" smtClean="0">
                <a:latin typeface="Arial Unicode MS" pitchFamily="50" charset="-127"/>
                <a:ea typeface="Arial Unicode MS" pitchFamily="50" charset="-127"/>
                <a:cs typeface="Arial Unicode MS" pitchFamily="50" charset="-127"/>
              </a:rPr>
              <a:t>связанная информация</a:t>
            </a:r>
            <a:endParaRPr kumimoji="0" lang="ko-KR" altLang="en-US" sz="1100" dirty="0" smtClean="0">
              <a:latin typeface="Arial Unicode MS" pitchFamily="50" charset="-127"/>
              <a:ea typeface="Arial Unicode MS" pitchFamily="50" charset="-127"/>
              <a:cs typeface="Arial Unicode MS" pitchFamily="50" charset="-127"/>
            </a:endParaRPr>
          </a:p>
          <a:p>
            <a:pPr algn="ctr">
              <a:lnSpc>
                <a:spcPct val="90000"/>
              </a:lnSpc>
              <a:buSzPct val="80000"/>
            </a:pPr>
            <a:endParaRPr kumimoji="0" lang="ko-KR" altLang="en-US" sz="1100" dirty="0">
              <a:latin typeface="Arial Unicode MS" pitchFamily="50" charset="-127"/>
              <a:ea typeface="Arial Unicode MS" pitchFamily="50" charset="-127"/>
              <a:cs typeface="Arial Unicode MS" pitchFamily="50" charset="-127"/>
            </a:endParaRPr>
          </a:p>
        </p:txBody>
      </p:sp>
      <p:sp>
        <p:nvSpPr>
          <p:cNvPr id="43"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a:t>
            </a:r>
            <a:r>
              <a:rPr lang="ru-RU"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Управление проектом</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_Samsung SDS ">
  <a:themeElements>
    <a:clrScheme name="">
      <a:dk1>
        <a:srgbClr val="666666"/>
      </a:dk1>
      <a:lt1>
        <a:srgbClr val="FFFFFF"/>
      </a:lt1>
      <a:dk2>
        <a:srgbClr val="73459E"/>
      </a:dk2>
      <a:lt2>
        <a:srgbClr val="999999"/>
      </a:lt2>
      <a:accent1>
        <a:srgbClr val="386FB1"/>
      </a:accent1>
      <a:accent2>
        <a:srgbClr val="CB5B07"/>
      </a:accent2>
      <a:accent3>
        <a:srgbClr val="FFFFFF"/>
      </a:accent3>
      <a:accent4>
        <a:srgbClr val="565656"/>
      </a:accent4>
      <a:accent5>
        <a:srgbClr val="AEBBD5"/>
      </a:accent5>
      <a:accent6>
        <a:srgbClr val="B85206"/>
      </a:accent6>
      <a:hlink>
        <a:srgbClr val="E5BE41"/>
      </a:hlink>
      <a:folHlink>
        <a:srgbClr val="4E805A"/>
      </a:folHlink>
    </a:clrScheme>
    <a:fontScheme name="3_Samsung SDS ">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1028700" marR="0" indent="-571500" algn="ctr" defTabSz="914400" rtl="0" eaLnBrk="1" fontAlgn="base" latinLnBrk="1" hangingPunct="1">
          <a:lnSpc>
            <a:spcPct val="100000"/>
          </a:lnSpc>
          <a:spcBef>
            <a:spcPct val="50000"/>
          </a:spcBef>
          <a:spcAft>
            <a:spcPct val="0"/>
          </a:spcAft>
          <a:buClrTx/>
          <a:buSzTx/>
          <a:buFontTx/>
          <a:buNone/>
          <a:tabLst/>
          <a:defRPr kumimoji="1" lang="ko-KR" sz="1600" b="0" i="0" u="none" strike="noStrike" cap="none" normalizeH="0" baseline="0" smtClean="0">
            <a:ln>
              <a:noFill/>
            </a:ln>
            <a:solidFill>
              <a:srgbClr val="000000"/>
            </a:solidFill>
            <a:effectLst/>
            <a:latin typeface="HY견고딕" pitchFamily="18" charset="-127"/>
            <a:ea typeface="HY견고딕" pitchFamily="18" charset="-127"/>
          </a:defRPr>
        </a:defPPr>
      </a:lstStyle>
    </a:spDef>
    <a:lnDef>
      <a:spPr bwMode="auto">
        <a:solidFill>
          <a:schemeClr val="bg1"/>
        </a:solidFill>
        <a:ln w="9525" cap="flat" cmpd="sng" algn="ctr">
          <a:noFill/>
          <a:prstDash val="solid"/>
          <a:round/>
          <a:headEnd type="arrow"/>
          <a:tailEnd type="arrow"/>
        </a:ln>
        <a:effectLst/>
      </a:spPr>
      <a:bodyPr/>
      <a:lstStyle/>
    </a:lnDef>
  </a:objectDefaults>
  <a:extraClrSchemeLst>
    <a:extraClrScheme>
      <a:clrScheme name="3_Samsung SD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Samsung SD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Samsung SD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Samsung SD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Samsung SD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Samsung SD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Samsung SD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24180</TotalTime>
  <Words>2768</Words>
  <Application>Microsoft Office PowerPoint</Application>
  <PresentationFormat>Лист A4 (210x297 мм)</PresentationFormat>
  <Paragraphs>744</Paragraphs>
  <Slides>19</Slides>
  <Notes>16</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1" baseType="lpstr">
      <vt:lpstr>3_Samsung SDS </vt:lpstr>
      <vt:lpstr>Image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Company>Samsung SDS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Samsung SDS 전략 마케팅팀</dc:creator>
  <cp:lastModifiedBy>пользователь</cp:lastModifiedBy>
  <cp:revision>956</cp:revision>
  <dcterms:created xsi:type="dcterms:W3CDTF">2004-03-25T12:42:29Z</dcterms:created>
  <dcterms:modified xsi:type="dcterms:W3CDTF">2012-03-25T04:36:28Z</dcterms:modified>
</cp:coreProperties>
</file>